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comment2.xml" ContentType="application/vnd.openxmlformats-officedocument.presentationml.comments+xml"/>
  <Override PartName="/ppt/comments/comment3.xml" ContentType="application/vnd.openxmlformats-officedocument.presentationml.comments+xml"/>
  <Override PartName="/ppt/notesSlides/notesSlide3.xml" ContentType="application/vnd.openxmlformats-officedocument.presentationml.notesSlide+xml"/>
  <Override PartName="/ppt/comments/comment4.xml" ContentType="application/vnd.openxmlformats-officedocument.presentationml.comments+xml"/>
  <Override PartName="/ppt/notesSlides/notesSlide4.xml" ContentType="application/vnd.openxmlformats-officedocument.presentationml.notesSlide+xml"/>
  <Override PartName="/ppt/comments/comment5.xml" ContentType="application/vnd.openxmlformats-officedocument.presentationml.comments+xml"/>
  <Override PartName="/ppt/notesSlides/notesSlide5.xml" ContentType="application/vnd.openxmlformats-officedocument.presentationml.notesSlide+xml"/>
  <Override PartName="/ppt/comments/comment6.xml" ContentType="application/vnd.openxmlformats-officedocument.presentationml.comments+xml"/>
  <Override PartName="/ppt/notesSlides/notesSlide6.xml" ContentType="application/vnd.openxmlformats-officedocument.presentationml.notesSlide+xml"/>
  <Override PartName="/ppt/comments/comment7.xml" ContentType="application/vnd.openxmlformats-officedocument.presentationml.comments+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omments/comment8.xml" ContentType="application/vnd.openxmlformats-officedocument.presentationml.comment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sldIdLst>
    <p:sldId id="256" r:id="rId5"/>
    <p:sldId id="257" r:id="rId6"/>
    <p:sldId id="263" r:id="rId7"/>
    <p:sldId id="264" r:id="rId8"/>
    <p:sldId id="269" r:id="rId9"/>
    <p:sldId id="270" r:id="rId10"/>
    <p:sldId id="271" r:id="rId11"/>
    <p:sldId id="272" r:id="rId12"/>
    <p:sldId id="273" r:id="rId13"/>
    <p:sldId id="274" r:id="rId14"/>
    <p:sldId id="275" r:id="rId15"/>
    <p:sldId id="26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fania Imperia" initials="SI" lastIdx="21" clrIdx="0">
    <p:extLst>
      <p:ext uri="{19B8F6BF-5375-455C-9EA6-DF929625EA0E}">
        <p15:presenceInfo xmlns:p15="http://schemas.microsoft.com/office/powerpoint/2012/main" userId="S-1-5-21-2005284258-899379159-336231458-135655" providerId="AD"/>
      </p:ext>
    </p:extLst>
  </p:cmAuthor>
  <p:cmAuthor id="2" name="Ophélie Allard" initials="OA" lastIdx="10" clrIdx="1">
    <p:extLst>
      <p:ext uri="{19B8F6BF-5375-455C-9EA6-DF929625EA0E}">
        <p15:presenceInfo xmlns:p15="http://schemas.microsoft.com/office/powerpoint/2012/main" userId="S-1-5-21-2005284258-899379159-336231458-14189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105" d="100"/>
          <a:sy n="105" d="100"/>
        </p:scale>
        <p:origin x="180" y="2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11-26T16:56:36.616" idx="11">
    <p:pos x="10" y="10"/>
    <p:text>The Cash Hub platform is a new resource for the Movement, launched in September. It is an initiative hosted by the British Red Cross in partnership wuth IFRC and ICRC</p:text>
    <p:extLst>
      <p:ext uri="{C676402C-5697-4E1C-873F-D02D1690AC5C}">
        <p15:threadingInfo xmlns:p15="http://schemas.microsoft.com/office/powerpoint/2012/main" timeZoneBias="0"/>
      </p:ext>
    </p:extLst>
  </p:cm>
  <p:cm authorId="2" dt="2019-07-30T14:41:13.715" idx="4">
    <p:pos x="10" y="146"/>
    <p:text>La Plateforme Cash Hub est une nouvelle ressource pour le Mouvement, lancée en septembre. Il s’agit d’une initiative hébergée par la Croix Rouge Britannique en partenariat avec la IFRC et le CICR.</p:text>
    <p:extLst>
      <p:ext uri="{C676402C-5697-4E1C-873F-D02D1690AC5C}">
        <p15:threadingInfo xmlns:p15="http://schemas.microsoft.com/office/powerpoint/2012/main" timeZoneBias="-60">
          <p15:parentCm authorId="1" idx="11"/>
        </p15:threadingInfo>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8-11-25T20:37:56.676" idx="1">
    <p:pos x="2599" y="662"/>
    <p:text>The Cash Hub, hosted by British Red Cross, aims to accelerate the use and increase the scale-up of cash-based assistance in the International Red Cross and Red Crescent Movement in order to improve the effectiveness and efficiency of humanitarian action. 
The Cash Hub platform is one of the inititiatives of the Cash Hub which is currently supporting a programme of activities, in collaboration with Movement partners.</p:text>
    <p:extLst mod="1">
      <p:ext uri="{C676402C-5697-4E1C-873F-D02D1690AC5C}">
        <p15:threadingInfo xmlns:p15="http://schemas.microsoft.com/office/powerpoint/2012/main" timeZoneBias="0"/>
      </p:ext>
    </p:extLst>
  </p:cm>
  <p:cm authorId="2" dt="2019-07-23T12:49:01.880" idx="3">
    <p:pos x="2599" y="798"/>
    <p:text>Le Cash Hub, hébergé par la Croix Rouge Britannique, a pour but d’accélérer l’utilisation et l’intensification des transferts monétaires au sein du Mouvement international de la Croix-Rouge et du Croissant-Rouge afin d’améliorer l’efficacité et l’efficience de l’action humanitaire.
La plateforme Cash Hub est l’une des initiatives du Cash Hub qui soutient actuellement un programme d’activités, en collaboration avec plusieurs partenaires du Mouvement.</p:text>
    <p:extLst mod="1">
      <p:ext uri="{C676402C-5697-4E1C-873F-D02D1690AC5C}">
        <p15:threadingInfo xmlns:p15="http://schemas.microsoft.com/office/powerpoint/2012/main" timeZoneBias="-60">
          <p15:parentCm authorId="1" idx="1"/>
        </p15:threadingInfo>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8-11-26T17:19:26.835" idx="13">
    <p:pos x="10" y="10"/>
    <p:text>The platform strives to strenghten the Cash Community of the Movement including cash practitioners, staff and volunteers interested in cash by giving them access to a wide range of information and resources as well as a collaborative space. The platform offers support to its users in different ways.</p:text>
    <p:extLst>
      <p:ext uri="{C676402C-5697-4E1C-873F-D02D1690AC5C}">
        <p15:threadingInfo xmlns:p15="http://schemas.microsoft.com/office/powerpoint/2012/main" timeZoneBias="0"/>
      </p:ext>
    </p:extLst>
  </p:cm>
  <p:cm authorId="2" dt="2019-07-30T14:58:05.227" idx="5">
    <p:pos x="10" y="146"/>
    <p:text>La plateforme vise à consolider la Communauté Cash du Mouvement, y compris les praticiens du cash, le personnel et les bénévoles intéressés par le cash, en leur donnant accès à un large choix d’information et de ressources, ainsi qu’à un espace collaboratif. La plateforme offre un support à ses utilisateurs de plusieurs manières.</p:text>
    <p:extLst>
      <p:ext uri="{C676402C-5697-4E1C-873F-D02D1690AC5C}">
        <p15:threadingInfo xmlns:p15="http://schemas.microsoft.com/office/powerpoint/2012/main" timeZoneBias="-60">
          <p15:parentCm authorId="1" idx="13"/>
        </p15:threadingInfo>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18-11-25T20:53:46.755" idx="2">
    <p:pos x="4337" y="454"/>
    <p:text/>
    <p:extLst>
      <p:ext uri="{C676402C-5697-4E1C-873F-D02D1690AC5C}">
        <p15:threadingInfo xmlns:p15="http://schemas.microsoft.com/office/powerpoint/2012/main" timeZoneBias="0"/>
      </p:ext>
    </p:extLst>
  </p:cm>
  <p:cm authorId="1" dt="2018-11-26T17:21:29.092" idx="14">
    <p:pos x="4337" y="590"/>
    <p:text>Some of its features include a:                                - a Cash School and access to training opportunities;                     - the possibility to browse an interactive Cash Map to discover cash data on how many people the RC/RC Movement is reaching with cash, including details of how much cash is distributed and in which countries;     -  access to the Emergencies Toolkit and a powerful search function that searches within the document;                                     - access to a centralised repository for RC/RC Movement resources divided by thematic and geographic areas, information of cash RC/RC;                                              - opportunity to browse Movement events and jobs as well as relevant news.</p:text>
    <p:extLst>
      <p:ext uri="{C676402C-5697-4E1C-873F-D02D1690AC5C}">
        <p15:threadingInfo xmlns:p15="http://schemas.microsoft.com/office/powerpoint/2012/main" timeZoneBias="0">
          <p15:parentCm authorId="1" idx="2"/>
        </p15:threadingInfo>
      </p:ext>
    </p:extLst>
  </p:cm>
  <p:cm authorId="2" dt="2019-07-30T15:35:17.519" idx="6">
    <p:pos x="4337" y="726"/>
    <p:text>Ses caractéristiques incluent : - Une Ecole des Transferts Monétaires et un accès a des opportunités de formation ; - la possibilité d’explorer une Carte interactive des transferts monétaires pour découvrir des données sur le cash concernant le nombre de personnes que le mouvement RC/RC atteint avec le cash, y compris des détails sur le montant des especes distribuées et sur les pays. – Accès à la Boite à outils en situation d’urgence et à une fonction de recherche efficace pour rechercher dans le document lui-même. – Accès à un répertoire centralisé pour les ressources du mouvement RC/RC divisé par aires thématiques et géographiques, information sur les especes du mouvement ; - La possibilité  d’explorer les évènements et les offres d’emploi du Mouvement, ainsi que les dernières nouvelles.</p:text>
    <p:extLst mod="1">
      <p:ext uri="{C676402C-5697-4E1C-873F-D02D1690AC5C}">
        <p15:threadingInfo xmlns:p15="http://schemas.microsoft.com/office/powerpoint/2012/main" timeZoneBias="-60">
          <p15:parentCm authorId="1" idx="2"/>
        </p15:threadingInfo>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18-11-26T09:50:50.986" idx="8">
    <p:pos x="7034" y="1174"/>
    <p:text>The platform also offers the possibility to:
- Learn, discuss and network in a dedicated space for online discussion and collaboration, through public and private groups (closed for Movement staff and volunteers). Join the Cash Community via the online forum; 
- Request ad hoc technical support through a dedicated helpdesk available on the online forum (closed for Movement staff and volunteers).</p:text>
    <p:extLst>
      <p:ext uri="{C676402C-5697-4E1C-873F-D02D1690AC5C}">
        <p15:threadingInfo xmlns:p15="http://schemas.microsoft.com/office/powerpoint/2012/main" timeZoneBias="0"/>
      </p:ext>
    </p:extLst>
  </p:cm>
  <p:cm authorId="2" dt="2019-07-30T15:42:21.727" idx="7">
    <p:pos x="7034" y="1310"/>
    <p:text>La plateforme offre également la possibilité de :
-	Apprendre, discuter et se mettre en réseau dans un espace dédié à la discussion en ligne et la collaboration, à travers des groupes publics et privés (réservés aux employés et aux bénévoles du Mouvement). Rejoignez la Communauté Cash via le forum en ligne ;
-	Demander un soutien technique ad hoc via une assistance en ligne dédiée et disponible sur le forum en ligne (réservés aux employés et aux bénévoles du Mouvement).</p:text>
    <p:extLst>
      <p:ext uri="{C676402C-5697-4E1C-873F-D02D1690AC5C}">
        <p15:threadingInfo xmlns:p15="http://schemas.microsoft.com/office/powerpoint/2012/main" timeZoneBias="-60">
          <p15:parentCm authorId="1" idx="8"/>
        </p15:threadingInfo>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18-11-26T17:27:08.139" idx="15">
    <p:pos x="10" y="10"/>
    <p:text>This</p:text>
    <p:extLst>
      <p:ext uri="{C676402C-5697-4E1C-873F-D02D1690AC5C}">
        <p15:threadingInfo xmlns:p15="http://schemas.microsoft.com/office/powerpoint/2012/main" timeZoneBias="0"/>
      </p:ext>
    </p:extLst>
  </p:cm>
  <p:cm authorId="1" dt="2018-11-26T17:43:56.639" idx="16">
    <p:pos x="10" y="146"/>
    <p:text>An example of what the platform offers, as mentioned, is access to resources. It is possible to search using key words, year of publication or type of document i.e. article, case study, evaluation, learning, research, tool and video. Resources are organised according to Thematic and Geographic Sections. Some of these Sections are managed by Section Onwners which can be experts from a National Society, IFRC or ICRC offering support to coordinate the resources in a specific section that relate to their area of expertise e.g. ICRC is currently a section owner for Cash in conflict.</p:text>
    <p:extLst>
      <p:ext uri="{C676402C-5697-4E1C-873F-D02D1690AC5C}">
        <p15:threadingInfo xmlns:p15="http://schemas.microsoft.com/office/powerpoint/2012/main" timeZoneBias="0">
          <p15:parentCm authorId="1" idx="15"/>
        </p15:threadingInfo>
      </p:ext>
    </p:extLst>
  </p:cm>
  <p:cm authorId="2" dt="2019-07-30T15:54:34.059" idx="8">
    <p:pos x="10" y="282"/>
    <p:text>Un exemple de ce que la plateforme offre, comme indiqué, est l’accès aux ressources. Il est possible de chercher en utilisant des mots clefs, l’année de publication ou le type de document, par exemple des articles, des cas pratiques, des évaluations, des formations, des recherches, des outils ou des vidéos.  Les ressources sont organisées en section Thématique et Géographique.  Certaines sections sont gérées par des Propriétaires de section qui peuvent être des experts d'une Société Nationale, de la IFRC ou du CICR offrant leur aide pour coordonner les ressources d’une section spécifique liée à leur aire d’expertise. Par exemple le CICR est actuellement propriétaire de la section sur les Transferts monétaires pendant les conflits.</p:text>
    <p:extLst mod="1">
      <p:ext uri="{C676402C-5697-4E1C-873F-D02D1690AC5C}">
        <p15:threadingInfo xmlns:p15="http://schemas.microsoft.com/office/powerpoint/2012/main" timeZoneBias="-60">
          <p15:parentCm authorId="1" idx="15"/>
        </p15:threadingInfo>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1" dt="2019-06-26T14:49:07.317" idx="17">
    <p:pos x="10" y="10"/>
    <p:text>On the landing page of the Cash Hub you can find: a search box that will searech throughout the Cash Hub webiste for content that matches the word you enter (from most relevant to less relevant)</p:text>
    <p:extLst>
      <p:ext uri="{C676402C-5697-4E1C-873F-D02D1690AC5C}">
        <p15:threadingInfo xmlns:p15="http://schemas.microsoft.com/office/powerpoint/2012/main" timeZoneBias="-60"/>
      </p:ext>
    </p:extLst>
  </p:cm>
  <p:cm authorId="1" dt="2019-06-26T14:50:53.517" idx="18">
    <p:pos x="10" y="146"/>
    <p:text>You can also use the quick shortcut to the CiE toolkit or search for content within the toolkit using the search available on the CiE section</p:text>
    <p:extLst>
      <p:ext uri="{C676402C-5697-4E1C-873F-D02D1690AC5C}">
        <p15:threadingInfo xmlns:p15="http://schemas.microsoft.com/office/powerpoint/2012/main" timeZoneBias="-60">
          <p15:parentCm authorId="1" idx="17"/>
        </p15:threadingInfo>
      </p:ext>
    </p:extLst>
  </p:cm>
  <p:cm authorId="1" dt="2019-06-26T14:52:12.963" idx="19">
    <p:pos x="10" y="282"/>
    <p:text>Otherwise you can use ther search box available on the respective resources section, which allows you to find resources via different filters including date of publication and resource type</p:text>
    <p:extLst>
      <p:ext uri="{C676402C-5697-4E1C-873F-D02D1690AC5C}">
        <p15:threadingInfo xmlns:p15="http://schemas.microsoft.com/office/powerpoint/2012/main" timeZoneBias="-60">
          <p15:parentCm authorId="1" idx="17"/>
        </p15:threadingInfo>
      </p:ext>
    </p:extLst>
  </p:cm>
  <p:cm authorId="1" dt="2019-06-26T14:52:55.531" idx="20">
    <p:pos x="10" y="418"/>
    <p:text>Or if you know what you are looking for, just go to the relevant section for example for a specific course, there is a courses subpage or for events there is a dedicated section on the Cash Hub...</p:text>
    <p:extLst>
      <p:ext uri="{C676402C-5697-4E1C-873F-D02D1690AC5C}">
        <p15:threadingInfo xmlns:p15="http://schemas.microsoft.com/office/powerpoint/2012/main" timeZoneBias="-60">
          <p15:parentCm authorId="1" idx="17"/>
        </p15:threadingInfo>
      </p:ext>
    </p:extLst>
  </p:cm>
  <p:cm authorId="2" dt="2019-07-30T16:29:49.708" idx="9">
    <p:pos x="10" y="554"/>
    <p:text>Sur la page d’accueil du Cash hub vous pouvez trouver : une barre de recherche qui cherchera sur le site Cash Hub du contenu qui correspond au mot que vous entrez (du plus pertinent au moins pertinent).
Vous pouvez aussi utiliser le raccourci vers la boite à outils ou rechercher du contenu au sein de la Boite à outils en utilisant la barre de recherche dans la section Boite a outil. Sinon, vous pouvez utiliser la barre de recherche disponible dans les sections de ressources respectives, ce qui permet de trouver des ressources via différents filtres, dont la date de publication ou le type de ressource.
Ou, si vous savez ce que vous cherchez, allez dans la section correspondant, par exemple pour un cours en particulier, il y a une rubrique « cours » ou pour les évènements il existe une section dédiée sur le Cash Hub.</p:text>
    <p:extLst>
      <p:ext uri="{C676402C-5697-4E1C-873F-D02D1690AC5C}">
        <p15:threadingInfo xmlns:p15="http://schemas.microsoft.com/office/powerpoint/2012/main" timeZoneBias="-60">
          <p15:parentCm authorId="1" idx="17"/>
        </p15:threadingInfo>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1" dt="2018-11-26T08:54:26.069" idx="7">
    <p:pos x="3662" y="453"/>
    <p:text>Contribute learning and know-how from your cash programme to the RC/RC Movement, other practitioners and National Societies by:
- Providing content about your cash programme to support others and profile your National Society and the RC/RC Movement.
                                                                                               - Supporting others by sharing your knowledge, asking a question or presenting an issue you are facing in your programmes via the Cash Hub online forum, where you can learn from peers and read existing discussions.
- Share and find out about relevant news, jobs, events and training opportunities in cash within the RC/RC Movement.
- Spread the work and encourage others from the RC/RC Movement to join the cash community and sign up to the forum.</p:text>
    <p:extLst mod="1">
      <p:ext uri="{C676402C-5697-4E1C-873F-D02D1690AC5C}">
        <p15:threadingInfo xmlns:p15="http://schemas.microsoft.com/office/powerpoint/2012/main" timeZoneBias="0"/>
      </p:ext>
    </p:extLst>
  </p:cm>
  <p:cm authorId="1" dt="2019-06-26T15:02:59.126" idx="21">
    <p:pos x="3662" y="589"/>
    <p:text>If you want to know more about the platform you can also access the recording of a Webinar dedicated to the Cash Hub platform or watch a 2 minutes video to recap on how to navigate the Cash hub</p:text>
    <p:extLst>
      <p:ext uri="{C676402C-5697-4E1C-873F-D02D1690AC5C}">
        <p15:threadingInfo xmlns:p15="http://schemas.microsoft.com/office/powerpoint/2012/main" timeZoneBias="-60">
          <p15:parentCm authorId="1" idx="7"/>
        </p15:threadingInfo>
      </p:ext>
    </p:extLst>
  </p:cm>
  <p:cm authorId="2" dt="2019-07-31T10:04:21.109" idx="10">
    <p:pos x="3662" y="725"/>
    <p:text>Apportez les connaissances et le savoir-faire de votre programme de transfert monétaire au Mouvement RC/RC, aux autres praticiens et aux Sociétés Nationales en :
-	Fournissant du contenu sur votre programme de transfert monétaire pour aider les autres et représenter votre Société Nationale et le Mouvement RC/RC.
-	En aidant les autres en partageant votre savoir, en posant une question ou en soulevant un problème auquel vous faites face dans vos programmes via le forum en ligne de la plateforme Cash Hub, ou vous pouvez apprendre de vos pairs et lire les sujets de discussion disponibles. 
-	En partageant et en se renseignant sur les dernières nouvelles, les offres d’emploi, les possibilités de formation dans ce domaine au sein du Mouvement RC/RC.
-	En faisant passer le mot et en encourageant les autres membres du Mouvement RC/RC à rejoindre la Communauté Cash et à s’inscrire sur le forum.
Si vous souhaitez en savoir plus sur la plateforme, vous pouvez également accéder à l’enregistrement d’une conférence en ligne (webinaire) dédié a la plateforme Cash Hub ou regarder une vidéo de deux minutes recapitulant comment naviguer sur le Cash Hub.</p:text>
    <p:extLst>
      <p:ext uri="{C676402C-5697-4E1C-873F-D02D1690AC5C}">
        <p15:threadingInfo xmlns:p15="http://schemas.microsoft.com/office/powerpoint/2012/main" timeZoneBias="-60">
          <p15:parentCm authorId="1" idx="7"/>
        </p15:threadingInfo>
      </p:ext>
    </p:extLst>
  </p:cm>
</p:cmLst>
</file>

<file path=ppt/diagrams/_rels/data2.xml.rels><?xml version="1.0" encoding="UTF-8" standalone="yes"?>
<Relationships xmlns="http://schemas.openxmlformats.org/package/2006/relationships"><Relationship Id="rId3" Type="http://schemas.openxmlformats.org/officeDocument/2006/relationships/hyperlink" Target="mailto:contact@cash-hub.org" TargetMode="External"/><Relationship Id="rId2" Type="http://schemas.openxmlformats.org/officeDocument/2006/relationships/hyperlink" Target="https://cash-hub.org/news-and-events/news-articles/news-items/webinar-on-the-cash-hub-platform" TargetMode="External"/><Relationship Id="rId1" Type="http://schemas.openxmlformats.org/officeDocument/2006/relationships/hyperlink" Target="https://bit.ly/2P2WTWh" TargetMode="External"/></Relationships>
</file>

<file path=ppt/diagrams/_rels/drawing2.xml.rels><?xml version="1.0" encoding="UTF-8" standalone="yes"?>
<Relationships xmlns="http://schemas.openxmlformats.org/package/2006/relationships"><Relationship Id="rId3" Type="http://schemas.openxmlformats.org/officeDocument/2006/relationships/hyperlink" Target="mailto:contact@cash-hub.org" TargetMode="External"/><Relationship Id="rId2" Type="http://schemas.openxmlformats.org/officeDocument/2006/relationships/hyperlink" Target="https://cash-hub.org/news-and-events/news-articles/news-items/webinar-on-the-cash-hub-platform" TargetMode="External"/><Relationship Id="rId1" Type="http://schemas.openxmlformats.org/officeDocument/2006/relationships/hyperlink" Target="https://bit.ly/2P2WTWh" TargetMode="External"/></Relationships>
</file>

<file path=ppt/diagrams/colors1.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0A243F-5CA9-4E85-8B1A-B171AC84181F}" type="doc">
      <dgm:prSet loTypeId="urn:microsoft.com/office/officeart/2008/layout/AlternatingHexagons" loCatId="list" qsTypeId="urn:microsoft.com/office/officeart/2005/8/quickstyle/simple2" qsCatId="simple" csTypeId="urn:microsoft.com/office/officeart/2005/8/colors/accent3_5" csCatId="accent3" phldr="1"/>
      <dgm:spPr/>
      <dgm:t>
        <a:bodyPr/>
        <a:lstStyle/>
        <a:p>
          <a:endParaRPr lang="en-GB"/>
        </a:p>
      </dgm:t>
    </dgm:pt>
    <dgm:pt modelId="{1256CC66-3162-4A1E-BD42-3B587A6D88B3}">
      <dgm:prSet phldrT="[Text]" custT="1"/>
      <dgm:spPr/>
      <dgm:t>
        <a:bodyPr/>
        <a:lstStyle/>
        <a:p>
          <a:r>
            <a:rPr lang="en-GB" sz="2300" b="1" dirty="0" err="1"/>
            <a:t>Plateforme</a:t>
          </a:r>
          <a:endParaRPr lang="en-GB" sz="2300" b="1" dirty="0"/>
        </a:p>
        <a:p>
          <a:r>
            <a:rPr lang="en-GB" sz="2300" dirty="0"/>
            <a:t>Cash Hub </a:t>
          </a:r>
          <a:endParaRPr lang="en-GB" sz="2300" b="1" dirty="0"/>
        </a:p>
      </dgm:t>
    </dgm:pt>
    <dgm:pt modelId="{8A0338CF-4FAC-427F-A47D-A0715FFDD0AA}" type="parTrans" cxnId="{33E137B8-C2CF-441A-B599-1C89E4A1463C}">
      <dgm:prSet/>
      <dgm:spPr/>
      <dgm:t>
        <a:bodyPr/>
        <a:lstStyle/>
        <a:p>
          <a:endParaRPr lang="en-GB"/>
        </a:p>
      </dgm:t>
    </dgm:pt>
    <dgm:pt modelId="{5D6858CC-F75F-493C-8604-8D8A9025A834}" type="sibTrans" cxnId="{33E137B8-C2CF-441A-B599-1C89E4A1463C}">
      <dgm:prSet/>
      <dgm:spPr>
        <a:noFill/>
      </dgm:spPr>
      <dgm:t>
        <a:bodyPr/>
        <a:lstStyle/>
        <a:p>
          <a:endParaRPr lang="en-GB"/>
        </a:p>
      </dgm:t>
    </dgm:pt>
    <dgm:pt modelId="{5BD88261-3D67-4753-BA09-C259876DCB74}">
      <dgm:prSet phldrT="[Text]" phldr="1"/>
      <dgm:spPr/>
      <dgm:t>
        <a:bodyPr/>
        <a:lstStyle/>
        <a:p>
          <a:endParaRPr lang="en-GB" dirty="0"/>
        </a:p>
      </dgm:t>
    </dgm:pt>
    <dgm:pt modelId="{FA55EA54-D4BE-41B8-8D58-4AEC8F2E00F1}" type="parTrans" cxnId="{482EDFA1-3989-43C4-9A4C-30FF21A0F20A}">
      <dgm:prSet/>
      <dgm:spPr/>
      <dgm:t>
        <a:bodyPr/>
        <a:lstStyle/>
        <a:p>
          <a:endParaRPr lang="en-GB"/>
        </a:p>
      </dgm:t>
    </dgm:pt>
    <dgm:pt modelId="{5FCC951F-61DF-40B2-B03D-3B4EC780E301}" type="sibTrans" cxnId="{482EDFA1-3989-43C4-9A4C-30FF21A0F20A}">
      <dgm:prSet/>
      <dgm:spPr/>
      <dgm:t>
        <a:bodyPr/>
        <a:lstStyle/>
        <a:p>
          <a:endParaRPr lang="en-GB"/>
        </a:p>
      </dgm:t>
    </dgm:pt>
    <dgm:pt modelId="{A77A8CBD-C8B4-443B-8153-61435549BF18}">
      <dgm:prSet phldrT="[Text]" custT="1"/>
      <dgm:spPr/>
      <dgm:t>
        <a:bodyPr/>
        <a:lstStyle/>
        <a:p>
          <a:r>
            <a:rPr lang="en-GB" sz="2200" b="1" dirty="0"/>
            <a:t>Programme</a:t>
          </a:r>
        </a:p>
        <a:p>
          <a:r>
            <a:rPr lang="en-GB" sz="2200" b="0" dirty="0"/>
            <a:t> et </a:t>
          </a:r>
          <a:endParaRPr lang="en-GB" sz="2200" b="1" dirty="0"/>
        </a:p>
        <a:p>
          <a:r>
            <a:rPr lang="en-GB" sz="2200" b="1" dirty="0" err="1"/>
            <a:t>soutien</a:t>
          </a:r>
          <a:r>
            <a:rPr lang="en-GB" sz="2200" b="1" dirty="0"/>
            <a:t> technique</a:t>
          </a:r>
        </a:p>
      </dgm:t>
    </dgm:pt>
    <dgm:pt modelId="{C701A656-2DF8-473E-9C32-D0EE75DEE23C}" type="parTrans" cxnId="{5B41A8A4-2006-4039-B76D-5DCE4A92F5C0}">
      <dgm:prSet/>
      <dgm:spPr/>
      <dgm:t>
        <a:bodyPr/>
        <a:lstStyle/>
        <a:p>
          <a:endParaRPr lang="en-GB"/>
        </a:p>
      </dgm:t>
    </dgm:pt>
    <dgm:pt modelId="{91C88A1A-07E7-4E30-A898-13B49C012950}" type="sibTrans" cxnId="{5B41A8A4-2006-4039-B76D-5DCE4A92F5C0}">
      <dgm:prSet custT="1"/>
      <dgm:spPr/>
      <dgm:t>
        <a:bodyPr/>
        <a:lstStyle/>
        <a:p>
          <a:r>
            <a:rPr lang="en-GB" sz="2200" b="1" dirty="0"/>
            <a:t>Formation </a:t>
          </a:r>
        </a:p>
        <a:p>
          <a:r>
            <a:rPr lang="en-GB" sz="2200" dirty="0"/>
            <a:t>et</a:t>
          </a:r>
        </a:p>
        <a:p>
          <a:r>
            <a:rPr lang="fr-BE" sz="2200" b="1" noProof="0" dirty="0"/>
            <a:t>Perfectionnement</a:t>
          </a:r>
          <a:r>
            <a:rPr lang="en-GB" sz="2200" dirty="0"/>
            <a:t> </a:t>
          </a:r>
        </a:p>
      </dgm:t>
    </dgm:pt>
    <dgm:pt modelId="{E2B6594E-F8B5-43FA-B88F-7B25329F3EA8}">
      <dgm:prSet phldrT="[Text]"/>
      <dgm:spPr/>
      <dgm:t>
        <a:bodyPr/>
        <a:lstStyle/>
        <a:p>
          <a:endParaRPr lang="en-GB" dirty="0"/>
        </a:p>
      </dgm:t>
    </dgm:pt>
    <dgm:pt modelId="{05E99C72-ADAD-4630-8E78-22F23006DCE1}" type="parTrans" cxnId="{5A7AFA94-C924-4524-818D-050894B3AED1}">
      <dgm:prSet/>
      <dgm:spPr/>
      <dgm:t>
        <a:bodyPr/>
        <a:lstStyle/>
        <a:p>
          <a:endParaRPr lang="en-GB"/>
        </a:p>
      </dgm:t>
    </dgm:pt>
    <dgm:pt modelId="{DABA7654-7E70-4FCE-BDEB-DD77D9822664}" type="sibTrans" cxnId="{5A7AFA94-C924-4524-818D-050894B3AED1}">
      <dgm:prSet/>
      <dgm:spPr/>
      <dgm:t>
        <a:bodyPr/>
        <a:lstStyle/>
        <a:p>
          <a:endParaRPr lang="en-GB"/>
        </a:p>
      </dgm:t>
    </dgm:pt>
    <dgm:pt modelId="{B8EA25D6-1E91-41AE-B365-BA13065A1F66}">
      <dgm:prSet phldrT="[Text]"/>
      <dgm:spPr/>
      <dgm:t>
        <a:bodyPr/>
        <a:lstStyle/>
        <a:p>
          <a:r>
            <a:rPr lang="en-GB" b="1"/>
            <a:t>Innovation</a:t>
          </a:r>
          <a:endParaRPr lang="en-GB" b="1" dirty="0"/>
        </a:p>
      </dgm:t>
    </dgm:pt>
    <dgm:pt modelId="{D9939537-E788-4AD8-898E-CB6FC84BCA49}" type="parTrans" cxnId="{330FE1D4-9107-4BAA-A88D-076718459D94}">
      <dgm:prSet/>
      <dgm:spPr/>
      <dgm:t>
        <a:bodyPr/>
        <a:lstStyle/>
        <a:p>
          <a:endParaRPr lang="en-GB"/>
        </a:p>
      </dgm:t>
    </dgm:pt>
    <dgm:pt modelId="{0B82CAED-71EB-4F73-8B21-852FFE90F152}" type="sibTrans" cxnId="{330FE1D4-9107-4BAA-A88D-076718459D94}">
      <dgm:prSet custT="1"/>
      <dgm:spPr/>
      <dgm:t>
        <a:bodyPr/>
        <a:lstStyle/>
        <a:p>
          <a:r>
            <a:rPr lang="en-GB" sz="2300" b="1" dirty="0"/>
            <a:t>Recherche</a:t>
          </a:r>
        </a:p>
        <a:p>
          <a:r>
            <a:rPr lang="fr-FR" sz="2300" b="1" noProof="0" dirty="0"/>
            <a:t>Stratégique</a:t>
          </a:r>
        </a:p>
        <a:p>
          <a:r>
            <a:rPr lang="en-GB" sz="2300" b="1" dirty="0"/>
            <a:t>Plaidoyer</a:t>
          </a:r>
        </a:p>
      </dgm:t>
    </dgm:pt>
    <dgm:pt modelId="{FCA50F80-BF4E-491C-92E1-A88855BD754D}">
      <dgm:prSet phldrT="[Text]" phldr="1"/>
      <dgm:spPr/>
      <dgm:t>
        <a:bodyPr/>
        <a:lstStyle/>
        <a:p>
          <a:endParaRPr lang="en-GB" dirty="0"/>
        </a:p>
      </dgm:t>
    </dgm:pt>
    <dgm:pt modelId="{73E4FBF1-C6CC-42CA-9097-1854D0B8A70D}" type="sibTrans" cxnId="{733CC7BF-80C6-43FA-A092-AB58A24634EA}">
      <dgm:prSet/>
      <dgm:spPr/>
      <dgm:t>
        <a:bodyPr/>
        <a:lstStyle/>
        <a:p>
          <a:endParaRPr lang="en-GB"/>
        </a:p>
      </dgm:t>
    </dgm:pt>
    <dgm:pt modelId="{F8C3B278-3FEF-4085-940E-CCE8EA4B15B2}" type="parTrans" cxnId="{733CC7BF-80C6-43FA-A092-AB58A24634EA}">
      <dgm:prSet/>
      <dgm:spPr/>
      <dgm:t>
        <a:bodyPr/>
        <a:lstStyle/>
        <a:p>
          <a:endParaRPr lang="en-GB"/>
        </a:p>
      </dgm:t>
    </dgm:pt>
    <dgm:pt modelId="{198CFCCF-8FAD-4256-8D71-D96724B0CB4C}" type="pres">
      <dgm:prSet presAssocID="{B70A243F-5CA9-4E85-8B1A-B171AC84181F}" presName="Name0" presStyleCnt="0">
        <dgm:presLayoutVars>
          <dgm:chMax/>
          <dgm:chPref/>
          <dgm:dir/>
          <dgm:animLvl val="lvl"/>
        </dgm:presLayoutVars>
      </dgm:prSet>
      <dgm:spPr/>
    </dgm:pt>
    <dgm:pt modelId="{D1662C58-3F30-463C-AF2A-4F2509A2E74E}" type="pres">
      <dgm:prSet presAssocID="{1256CC66-3162-4A1E-BD42-3B587A6D88B3}" presName="composite" presStyleCnt="0"/>
      <dgm:spPr/>
    </dgm:pt>
    <dgm:pt modelId="{52AAB7A8-E867-450F-BC5C-D7563C627754}" type="pres">
      <dgm:prSet presAssocID="{1256CC66-3162-4A1E-BD42-3B587A6D88B3}" presName="Parent1" presStyleLbl="node1" presStyleIdx="0" presStyleCnt="6" custScaleX="103260" custLinFactNeighborX="627" custLinFactNeighborY="3773">
        <dgm:presLayoutVars>
          <dgm:chMax val="1"/>
          <dgm:chPref val="1"/>
          <dgm:bulletEnabled val="1"/>
        </dgm:presLayoutVars>
      </dgm:prSet>
      <dgm:spPr/>
    </dgm:pt>
    <dgm:pt modelId="{D52AFC93-63BF-4DAA-BD8A-7A4E54C58C71}" type="pres">
      <dgm:prSet presAssocID="{1256CC66-3162-4A1E-BD42-3B587A6D88B3}" presName="Childtext1" presStyleLbl="revTx" presStyleIdx="0" presStyleCnt="3">
        <dgm:presLayoutVars>
          <dgm:chMax val="0"/>
          <dgm:chPref val="0"/>
          <dgm:bulletEnabled val="1"/>
        </dgm:presLayoutVars>
      </dgm:prSet>
      <dgm:spPr/>
    </dgm:pt>
    <dgm:pt modelId="{B1DB8949-A5EA-4DEE-B782-476A162DC35B}" type="pres">
      <dgm:prSet presAssocID="{1256CC66-3162-4A1E-BD42-3B587A6D88B3}" presName="BalanceSpacing" presStyleCnt="0"/>
      <dgm:spPr/>
    </dgm:pt>
    <dgm:pt modelId="{2FE259C1-7FC9-43AE-BD53-E32319F15694}" type="pres">
      <dgm:prSet presAssocID="{1256CC66-3162-4A1E-BD42-3B587A6D88B3}" presName="BalanceSpacing1" presStyleCnt="0"/>
      <dgm:spPr/>
    </dgm:pt>
    <dgm:pt modelId="{EEC4593C-AD03-4C4F-994E-CA386CF80671}" type="pres">
      <dgm:prSet presAssocID="{5D6858CC-F75F-493C-8604-8D8A9025A834}" presName="Accent1Text" presStyleLbl="node1" presStyleIdx="1" presStyleCnt="6" custFlipVert="1" custFlipHor="1" custScaleX="37762" custScaleY="7295" custLinFactNeighborX="-27961" custLinFactNeighborY="97576"/>
      <dgm:spPr/>
    </dgm:pt>
    <dgm:pt modelId="{61514970-DE4C-400E-9E06-3F8A3B693A16}" type="pres">
      <dgm:prSet presAssocID="{5D6858CC-F75F-493C-8604-8D8A9025A834}" presName="spaceBetweenRectangles" presStyleCnt="0"/>
      <dgm:spPr/>
    </dgm:pt>
    <dgm:pt modelId="{DB441420-4AAC-4DED-B8D2-55840CF8AEC6}" type="pres">
      <dgm:prSet presAssocID="{A77A8CBD-C8B4-443B-8153-61435549BF18}" presName="composite" presStyleCnt="0"/>
      <dgm:spPr/>
    </dgm:pt>
    <dgm:pt modelId="{30C038E5-4034-40C2-AEC0-0192951643E5}" type="pres">
      <dgm:prSet presAssocID="{A77A8CBD-C8B4-443B-8153-61435549BF18}" presName="Parent1" presStyleLbl="node1" presStyleIdx="2" presStyleCnt="6" custScaleX="105692" custScaleY="100253" custLinFactNeighborX="-1254">
        <dgm:presLayoutVars>
          <dgm:chMax val="1"/>
          <dgm:chPref val="1"/>
          <dgm:bulletEnabled val="1"/>
        </dgm:presLayoutVars>
      </dgm:prSet>
      <dgm:spPr/>
    </dgm:pt>
    <dgm:pt modelId="{60AD8D60-F8C7-4B01-97F5-C241D333E04E}" type="pres">
      <dgm:prSet presAssocID="{A77A8CBD-C8B4-443B-8153-61435549BF18}" presName="Childtext1" presStyleLbl="revTx" presStyleIdx="1" presStyleCnt="3">
        <dgm:presLayoutVars>
          <dgm:chMax val="0"/>
          <dgm:chPref val="0"/>
          <dgm:bulletEnabled val="1"/>
        </dgm:presLayoutVars>
      </dgm:prSet>
      <dgm:spPr/>
    </dgm:pt>
    <dgm:pt modelId="{F68E7DA0-8398-4306-9BEA-854EA44F9CC8}" type="pres">
      <dgm:prSet presAssocID="{A77A8CBD-C8B4-443B-8153-61435549BF18}" presName="BalanceSpacing" presStyleCnt="0"/>
      <dgm:spPr/>
    </dgm:pt>
    <dgm:pt modelId="{87B7E16A-11EF-417A-B7F3-9066CF9B3E41}" type="pres">
      <dgm:prSet presAssocID="{A77A8CBD-C8B4-443B-8153-61435549BF18}" presName="BalanceSpacing1" presStyleCnt="0"/>
      <dgm:spPr/>
    </dgm:pt>
    <dgm:pt modelId="{9BF863D4-DECF-4FAF-AD4E-E266766101C7}" type="pres">
      <dgm:prSet presAssocID="{91C88A1A-07E7-4E30-A898-13B49C012950}" presName="Accent1Text" presStyleLbl="node1" presStyleIdx="3" presStyleCnt="6" custScaleX="112827" custLinFactNeighborX="2971" custLinFactNeighborY="-1148"/>
      <dgm:spPr/>
    </dgm:pt>
    <dgm:pt modelId="{CD416581-9796-404E-811E-EA11E393B956}" type="pres">
      <dgm:prSet presAssocID="{91C88A1A-07E7-4E30-A898-13B49C012950}" presName="spaceBetweenRectangles" presStyleCnt="0"/>
      <dgm:spPr/>
    </dgm:pt>
    <dgm:pt modelId="{51A8F3C7-9709-4882-B40D-BA2C95FDD222}" type="pres">
      <dgm:prSet presAssocID="{B8EA25D6-1E91-41AE-B365-BA13065A1F66}" presName="composite" presStyleCnt="0"/>
      <dgm:spPr/>
    </dgm:pt>
    <dgm:pt modelId="{74A0F524-A0FF-45D3-8502-338FC1AF5AD9}" type="pres">
      <dgm:prSet presAssocID="{B8EA25D6-1E91-41AE-B365-BA13065A1F66}" presName="Parent1" presStyleLbl="node1" presStyleIdx="4" presStyleCnt="6" custScaleX="105678" custLinFactNeighborY="-3821">
        <dgm:presLayoutVars>
          <dgm:chMax val="1"/>
          <dgm:chPref val="1"/>
          <dgm:bulletEnabled val="1"/>
        </dgm:presLayoutVars>
      </dgm:prSet>
      <dgm:spPr/>
    </dgm:pt>
    <dgm:pt modelId="{8EA223D6-D190-496E-9E11-924001184B41}" type="pres">
      <dgm:prSet presAssocID="{B8EA25D6-1E91-41AE-B365-BA13065A1F66}" presName="Childtext1" presStyleLbl="revTx" presStyleIdx="2" presStyleCnt="3">
        <dgm:presLayoutVars>
          <dgm:chMax val="0"/>
          <dgm:chPref val="0"/>
          <dgm:bulletEnabled val="1"/>
        </dgm:presLayoutVars>
      </dgm:prSet>
      <dgm:spPr/>
    </dgm:pt>
    <dgm:pt modelId="{0C7A9794-392C-45B3-801D-FD952528F214}" type="pres">
      <dgm:prSet presAssocID="{B8EA25D6-1E91-41AE-B365-BA13065A1F66}" presName="BalanceSpacing" presStyleCnt="0"/>
      <dgm:spPr/>
    </dgm:pt>
    <dgm:pt modelId="{2876939E-6B79-45DC-9C17-B100D26415BE}" type="pres">
      <dgm:prSet presAssocID="{B8EA25D6-1E91-41AE-B365-BA13065A1F66}" presName="BalanceSpacing1" presStyleCnt="0"/>
      <dgm:spPr/>
    </dgm:pt>
    <dgm:pt modelId="{13A98956-72CA-496E-8E81-2D02053B5969}" type="pres">
      <dgm:prSet presAssocID="{0B82CAED-71EB-4F73-8B21-852FFE90F152}" presName="Accent1Text" presStyleLbl="node1" presStyleIdx="5" presStyleCnt="6" custLinFactNeighborX="-1253" custLinFactNeighborY="-3275"/>
      <dgm:spPr/>
    </dgm:pt>
  </dgm:ptLst>
  <dgm:cxnLst>
    <dgm:cxn modelId="{8DAA8D1C-5589-4EFF-BC2F-EDEDF9976816}" type="presOf" srcId="{91C88A1A-07E7-4E30-A898-13B49C012950}" destId="{9BF863D4-DECF-4FAF-AD4E-E266766101C7}" srcOrd="0" destOrd="0" presId="urn:microsoft.com/office/officeart/2008/layout/AlternatingHexagons"/>
    <dgm:cxn modelId="{131DE040-B333-4AB5-859C-0BBCB6CAEEE9}" type="presOf" srcId="{1256CC66-3162-4A1E-BD42-3B587A6D88B3}" destId="{52AAB7A8-E867-450F-BC5C-D7563C627754}" srcOrd="0" destOrd="0" presId="urn:microsoft.com/office/officeart/2008/layout/AlternatingHexagons"/>
    <dgm:cxn modelId="{70C38E71-E08C-45BE-B4D5-CEAD25E145FB}" type="presOf" srcId="{FCA50F80-BF4E-491C-92E1-A88855BD754D}" destId="{8EA223D6-D190-496E-9E11-924001184B41}" srcOrd="0" destOrd="0" presId="urn:microsoft.com/office/officeart/2008/layout/AlternatingHexagons"/>
    <dgm:cxn modelId="{A3160259-9709-4ADF-B309-DF36C0AEF4E8}" type="presOf" srcId="{5D6858CC-F75F-493C-8604-8D8A9025A834}" destId="{EEC4593C-AD03-4C4F-994E-CA386CF80671}" srcOrd="0" destOrd="0" presId="urn:microsoft.com/office/officeart/2008/layout/AlternatingHexagons"/>
    <dgm:cxn modelId="{30E45883-3870-4891-9D73-6EC2963F77CC}" type="presOf" srcId="{B8EA25D6-1E91-41AE-B365-BA13065A1F66}" destId="{74A0F524-A0FF-45D3-8502-338FC1AF5AD9}" srcOrd="0" destOrd="0" presId="urn:microsoft.com/office/officeart/2008/layout/AlternatingHexagons"/>
    <dgm:cxn modelId="{5A7AFA94-C924-4524-818D-050894B3AED1}" srcId="{A77A8CBD-C8B4-443B-8153-61435549BF18}" destId="{E2B6594E-F8B5-43FA-B88F-7B25329F3EA8}" srcOrd="0" destOrd="0" parTransId="{05E99C72-ADAD-4630-8E78-22F23006DCE1}" sibTransId="{DABA7654-7E70-4FCE-BDEB-DD77D9822664}"/>
    <dgm:cxn modelId="{482EDFA1-3989-43C4-9A4C-30FF21A0F20A}" srcId="{1256CC66-3162-4A1E-BD42-3B587A6D88B3}" destId="{5BD88261-3D67-4753-BA09-C259876DCB74}" srcOrd="0" destOrd="0" parTransId="{FA55EA54-D4BE-41B8-8D58-4AEC8F2E00F1}" sibTransId="{5FCC951F-61DF-40B2-B03D-3B4EC780E301}"/>
    <dgm:cxn modelId="{5B41A8A4-2006-4039-B76D-5DCE4A92F5C0}" srcId="{B70A243F-5CA9-4E85-8B1A-B171AC84181F}" destId="{A77A8CBD-C8B4-443B-8153-61435549BF18}" srcOrd="1" destOrd="0" parTransId="{C701A656-2DF8-473E-9C32-D0EE75DEE23C}" sibTransId="{91C88A1A-07E7-4E30-A898-13B49C012950}"/>
    <dgm:cxn modelId="{33E137B8-C2CF-441A-B599-1C89E4A1463C}" srcId="{B70A243F-5CA9-4E85-8B1A-B171AC84181F}" destId="{1256CC66-3162-4A1E-BD42-3B587A6D88B3}" srcOrd="0" destOrd="0" parTransId="{8A0338CF-4FAC-427F-A47D-A0715FFDD0AA}" sibTransId="{5D6858CC-F75F-493C-8604-8D8A9025A834}"/>
    <dgm:cxn modelId="{999201BA-810F-43EA-9272-E241A989AB9E}" type="presOf" srcId="{E2B6594E-F8B5-43FA-B88F-7B25329F3EA8}" destId="{60AD8D60-F8C7-4B01-97F5-C241D333E04E}" srcOrd="0" destOrd="0" presId="urn:microsoft.com/office/officeart/2008/layout/AlternatingHexagons"/>
    <dgm:cxn modelId="{733CC7BF-80C6-43FA-A092-AB58A24634EA}" srcId="{B8EA25D6-1E91-41AE-B365-BA13065A1F66}" destId="{FCA50F80-BF4E-491C-92E1-A88855BD754D}" srcOrd="0" destOrd="0" parTransId="{F8C3B278-3FEF-4085-940E-CCE8EA4B15B2}" sibTransId="{73E4FBF1-C6CC-42CA-9097-1854D0B8A70D}"/>
    <dgm:cxn modelId="{BDC6FED0-9C88-4CC3-8089-1A0F262AB49A}" type="presOf" srcId="{0B82CAED-71EB-4F73-8B21-852FFE90F152}" destId="{13A98956-72CA-496E-8E81-2D02053B5969}" srcOrd="0" destOrd="0" presId="urn:microsoft.com/office/officeart/2008/layout/AlternatingHexagons"/>
    <dgm:cxn modelId="{330FE1D4-9107-4BAA-A88D-076718459D94}" srcId="{B70A243F-5CA9-4E85-8B1A-B171AC84181F}" destId="{B8EA25D6-1E91-41AE-B365-BA13065A1F66}" srcOrd="2" destOrd="0" parTransId="{D9939537-E788-4AD8-898E-CB6FC84BCA49}" sibTransId="{0B82CAED-71EB-4F73-8B21-852FFE90F152}"/>
    <dgm:cxn modelId="{446B4CF0-5347-4896-A236-07F8BA7F71B1}" type="presOf" srcId="{5BD88261-3D67-4753-BA09-C259876DCB74}" destId="{D52AFC93-63BF-4DAA-BD8A-7A4E54C58C71}" srcOrd="0" destOrd="0" presId="urn:microsoft.com/office/officeart/2008/layout/AlternatingHexagons"/>
    <dgm:cxn modelId="{D53470FB-F05F-4698-8BB3-A38187D741FC}" type="presOf" srcId="{B70A243F-5CA9-4E85-8B1A-B171AC84181F}" destId="{198CFCCF-8FAD-4256-8D71-D96724B0CB4C}" srcOrd="0" destOrd="0" presId="urn:microsoft.com/office/officeart/2008/layout/AlternatingHexagons"/>
    <dgm:cxn modelId="{75BB1CFE-4EE3-4965-A070-0A6077A87E40}" type="presOf" srcId="{A77A8CBD-C8B4-443B-8153-61435549BF18}" destId="{30C038E5-4034-40C2-AEC0-0192951643E5}" srcOrd="0" destOrd="0" presId="urn:microsoft.com/office/officeart/2008/layout/AlternatingHexagons"/>
    <dgm:cxn modelId="{275B3176-5E13-4704-BD9A-CD865504A13A}" type="presParOf" srcId="{198CFCCF-8FAD-4256-8D71-D96724B0CB4C}" destId="{D1662C58-3F30-463C-AF2A-4F2509A2E74E}" srcOrd="0" destOrd="0" presId="urn:microsoft.com/office/officeart/2008/layout/AlternatingHexagons"/>
    <dgm:cxn modelId="{91867C57-5E4F-4570-ABBE-C6C5C71DF069}" type="presParOf" srcId="{D1662C58-3F30-463C-AF2A-4F2509A2E74E}" destId="{52AAB7A8-E867-450F-BC5C-D7563C627754}" srcOrd="0" destOrd="0" presId="urn:microsoft.com/office/officeart/2008/layout/AlternatingHexagons"/>
    <dgm:cxn modelId="{F570C182-A09D-4087-AC1E-E87A70FB516A}" type="presParOf" srcId="{D1662C58-3F30-463C-AF2A-4F2509A2E74E}" destId="{D52AFC93-63BF-4DAA-BD8A-7A4E54C58C71}" srcOrd="1" destOrd="0" presId="urn:microsoft.com/office/officeart/2008/layout/AlternatingHexagons"/>
    <dgm:cxn modelId="{006C9B94-D74A-40F8-B51D-5C917AE3EDBC}" type="presParOf" srcId="{D1662C58-3F30-463C-AF2A-4F2509A2E74E}" destId="{B1DB8949-A5EA-4DEE-B782-476A162DC35B}" srcOrd="2" destOrd="0" presId="urn:microsoft.com/office/officeart/2008/layout/AlternatingHexagons"/>
    <dgm:cxn modelId="{9EC01C0D-F17C-4AD9-9416-72B0FDAB5172}" type="presParOf" srcId="{D1662C58-3F30-463C-AF2A-4F2509A2E74E}" destId="{2FE259C1-7FC9-43AE-BD53-E32319F15694}" srcOrd="3" destOrd="0" presId="urn:microsoft.com/office/officeart/2008/layout/AlternatingHexagons"/>
    <dgm:cxn modelId="{84B4DE85-0994-4236-9F5C-67993684D57C}" type="presParOf" srcId="{D1662C58-3F30-463C-AF2A-4F2509A2E74E}" destId="{EEC4593C-AD03-4C4F-994E-CA386CF80671}" srcOrd="4" destOrd="0" presId="urn:microsoft.com/office/officeart/2008/layout/AlternatingHexagons"/>
    <dgm:cxn modelId="{55980BC9-083A-4742-ABA9-41D5D705856F}" type="presParOf" srcId="{198CFCCF-8FAD-4256-8D71-D96724B0CB4C}" destId="{61514970-DE4C-400E-9E06-3F8A3B693A16}" srcOrd="1" destOrd="0" presId="urn:microsoft.com/office/officeart/2008/layout/AlternatingHexagons"/>
    <dgm:cxn modelId="{4BC275DF-FF03-4EBC-8ECF-EF23B358FD3F}" type="presParOf" srcId="{198CFCCF-8FAD-4256-8D71-D96724B0CB4C}" destId="{DB441420-4AAC-4DED-B8D2-55840CF8AEC6}" srcOrd="2" destOrd="0" presId="urn:microsoft.com/office/officeart/2008/layout/AlternatingHexagons"/>
    <dgm:cxn modelId="{18BBABF3-628B-40AB-A4CE-D02F95AEFEA9}" type="presParOf" srcId="{DB441420-4AAC-4DED-B8D2-55840CF8AEC6}" destId="{30C038E5-4034-40C2-AEC0-0192951643E5}" srcOrd="0" destOrd="0" presId="urn:microsoft.com/office/officeart/2008/layout/AlternatingHexagons"/>
    <dgm:cxn modelId="{82A107F3-2121-44A0-BD82-5ABD67ADBC4E}" type="presParOf" srcId="{DB441420-4AAC-4DED-B8D2-55840CF8AEC6}" destId="{60AD8D60-F8C7-4B01-97F5-C241D333E04E}" srcOrd="1" destOrd="0" presId="urn:microsoft.com/office/officeart/2008/layout/AlternatingHexagons"/>
    <dgm:cxn modelId="{48B8F442-E911-4144-9247-F75CBD7FF707}" type="presParOf" srcId="{DB441420-4AAC-4DED-B8D2-55840CF8AEC6}" destId="{F68E7DA0-8398-4306-9BEA-854EA44F9CC8}" srcOrd="2" destOrd="0" presId="urn:microsoft.com/office/officeart/2008/layout/AlternatingHexagons"/>
    <dgm:cxn modelId="{B43FB702-2668-4B50-B80D-A08664526300}" type="presParOf" srcId="{DB441420-4AAC-4DED-B8D2-55840CF8AEC6}" destId="{87B7E16A-11EF-417A-B7F3-9066CF9B3E41}" srcOrd="3" destOrd="0" presId="urn:microsoft.com/office/officeart/2008/layout/AlternatingHexagons"/>
    <dgm:cxn modelId="{8427E01F-AB02-4BCC-878A-2F1FFE1108C5}" type="presParOf" srcId="{DB441420-4AAC-4DED-B8D2-55840CF8AEC6}" destId="{9BF863D4-DECF-4FAF-AD4E-E266766101C7}" srcOrd="4" destOrd="0" presId="urn:microsoft.com/office/officeart/2008/layout/AlternatingHexagons"/>
    <dgm:cxn modelId="{0F087424-EBFA-4C65-AA32-81B29FAF83DB}" type="presParOf" srcId="{198CFCCF-8FAD-4256-8D71-D96724B0CB4C}" destId="{CD416581-9796-404E-811E-EA11E393B956}" srcOrd="3" destOrd="0" presId="urn:microsoft.com/office/officeart/2008/layout/AlternatingHexagons"/>
    <dgm:cxn modelId="{06BF9BCC-7169-4680-B5F2-0CF533F21321}" type="presParOf" srcId="{198CFCCF-8FAD-4256-8D71-D96724B0CB4C}" destId="{51A8F3C7-9709-4882-B40D-BA2C95FDD222}" srcOrd="4" destOrd="0" presId="urn:microsoft.com/office/officeart/2008/layout/AlternatingHexagons"/>
    <dgm:cxn modelId="{8C1F408D-6B7F-4D96-9B96-72328B622B3F}" type="presParOf" srcId="{51A8F3C7-9709-4882-B40D-BA2C95FDD222}" destId="{74A0F524-A0FF-45D3-8502-338FC1AF5AD9}" srcOrd="0" destOrd="0" presId="urn:microsoft.com/office/officeart/2008/layout/AlternatingHexagons"/>
    <dgm:cxn modelId="{BDD5E4FF-57BA-463E-B141-CAC26CAD98C4}" type="presParOf" srcId="{51A8F3C7-9709-4882-B40D-BA2C95FDD222}" destId="{8EA223D6-D190-496E-9E11-924001184B41}" srcOrd="1" destOrd="0" presId="urn:microsoft.com/office/officeart/2008/layout/AlternatingHexagons"/>
    <dgm:cxn modelId="{F9754685-9345-4CE2-9868-4BD8879081FE}" type="presParOf" srcId="{51A8F3C7-9709-4882-B40D-BA2C95FDD222}" destId="{0C7A9794-392C-45B3-801D-FD952528F214}" srcOrd="2" destOrd="0" presId="urn:microsoft.com/office/officeart/2008/layout/AlternatingHexagons"/>
    <dgm:cxn modelId="{07A24DAD-2F7C-4313-9A7E-9862AC8701C6}" type="presParOf" srcId="{51A8F3C7-9709-4882-B40D-BA2C95FDD222}" destId="{2876939E-6B79-45DC-9C17-B100D26415BE}" srcOrd="3" destOrd="0" presId="urn:microsoft.com/office/officeart/2008/layout/AlternatingHexagons"/>
    <dgm:cxn modelId="{62BEFB12-2E52-4F27-9ABD-75A9050188C0}" type="presParOf" srcId="{51A8F3C7-9709-4882-B40D-BA2C95FDD222}" destId="{13A98956-72CA-496E-8E81-2D02053B5969}"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7C7EF18-260B-4D6E-8915-84E3D4B4929A}" type="doc">
      <dgm:prSet loTypeId="urn:microsoft.com/office/officeart/2005/8/layout/hList3" loCatId="list" qsTypeId="urn:microsoft.com/office/officeart/2005/8/quickstyle/simple1" qsCatId="simple" csTypeId="urn:microsoft.com/office/officeart/2005/8/colors/accent0_2" csCatId="mainScheme" phldr="1"/>
      <dgm:spPr/>
      <dgm:t>
        <a:bodyPr/>
        <a:lstStyle/>
        <a:p>
          <a:endParaRPr lang="en-GB"/>
        </a:p>
      </dgm:t>
    </dgm:pt>
    <dgm:pt modelId="{A03393A2-FA05-421F-9427-9544FD5106FE}">
      <dgm:prSet phldrT="[Text]"/>
      <dgm:spPr/>
      <dgm:t>
        <a:bodyPr/>
        <a:lstStyle/>
        <a:p>
          <a:r>
            <a:rPr lang="en-GB" dirty="0"/>
            <a:t>Des questions ?</a:t>
          </a:r>
        </a:p>
      </dgm:t>
    </dgm:pt>
    <dgm:pt modelId="{2C0BB825-DF8F-4B21-A727-DB8B7995FA21}" type="parTrans" cxnId="{CE9E2CBC-C999-4004-BFAF-A32C51F07D6A}">
      <dgm:prSet/>
      <dgm:spPr/>
      <dgm:t>
        <a:bodyPr/>
        <a:lstStyle/>
        <a:p>
          <a:endParaRPr lang="en-GB"/>
        </a:p>
      </dgm:t>
    </dgm:pt>
    <dgm:pt modelId="{C05A9643-B22C-4573-80C5-2DBB096777FA}" type="sibTrans" cxnId="{CE9E2CBC-C999-4004-BFAF-A32C51F07D6A}">
      <dgm:prSet/>
      <dgm:spPr/>
      <dgm:t>
        <a:bodyPr/>
        <a:lstStyle/>
        <a:p>
          <a:endParaRPr lang="en-GB"/>
        </a:p>
      </dgm:t>
    </dgm:pt>
    <dgm:pt modelId="{B97B52EC-F04B-4E09-8ECF-968855A004E1}">
      <dgm:prSet phldrT="[Text]" custT="1"/>
      <dgm:spPr/>
      <dgm:t>
        <a:bodyPr/>
        <a:lstStyle/>
        <a:p>
          <a:r>
            <a:rPr lang="en-GB" sz="2400" dirty="0" err="1"/>
            <a:t>Regardez</a:t>
          </a:r>
          <a:r>
            <a:rPr lang="en-GB" sz="2400" dirty="0"/>
            <a:t> </a:t>
          </a:r>
          <a:r>
            <a:rPr lang="en-GB" sz="2400" dirty="0" err="1"/>
            <a:t>cette</a:t>
          </a:r>
          <a:r>
            <a:rPr lang="en-GB" sz="2400" dirty="0"/>
            <a:t> </a:t>
          </a:r>
          <a:r>
            <a:rPr lang="en-GB" sz="2400" dirty="0">
              <a:hlinkClick xmlns:r="http://schemas.openxmlformats.org/officeDocument/2006/relationships" r:id="rId1"/>
            </a:rPr>
            <a:t>video de 2 min </a:t>
          </a:r>
          <a:r>
            <a:rPr lang="en-GB" sz="2400" dirty="0"/>
            <a:t>qui </a:t>
          </a:r>
          <a:r>
            <a:rPr lang="en-GB" sz="2400" dirty="0" err="1"/>
            <a:t>explique</a:t>
          </a:r>
          <a:r>
            <a:rPr lang="en-GB" sz="2400" dirty="0"/>
            <a:t> comment </a:t>
          </a:r>
          <a:r>
            <a:rPr lang="en-GB" sz="2400" dirty="0" err="1"/>
            <a:t>naviguer</a:t>
          </a:r>
          <a:r>
            <a:rPr lang="en-GB" sz="2400" dirty="0"/>
            <a:t> sur le Cash Hub</a:t>
          </a:r>
          <a:endParaRPr lang="en-GB" sz="2400" dirty="0">
            <a:cs typeface="Calibri Light"/>
          </a:endParaRPr>
        </a:p>
        <a:p>
          <a:r>
            <a:rPr lang="fr-BE" sz="2400" noProof="0" dirty="0">
              <a:cs typeface="Calibri Light"/>
            </a:rPr>
            <a:t>Ou </a:t>
          </a:r>
          <a:r>
            <a:rPr lang="fr-BE" sz="2400" noProof="0" dirty="0">
              <a:cs typeface="Calibri Light"/>
              <a:hlinkClick xmlns:r="http://schemas.openxmlformats.org/officeDocument/2006/relationships" r:id="rId2"/>
            </a:rPr>
            <a:t>l’enregistrement d’une conférence en ligne </a:t>
          </a:r>
          <a:r>
            <a:rPr lang="fr-BE" sz="2400" noProof="0" dirty="0">
              <a:cs typeface="Calibri Light"/>
            </a:rPr>
            <a:t>dédiée au Cash Hub</a:t>
          </a:r>
          <a:endParaRPr lang="en-GB" sz="2400" dirty="0">
            <a:cs typeface="Calibri Light"/>
          </a:endParaRPr>
        </a:p>
      </dgm:t>
    </dgm:pt>
    <dgm:pt modelId="{718BDDBD-B8E8-4DFD-8961-EE9957C352CD}" type="parTrans" cxnId="{AD68D382-D5A3-4545-A8EF-0E480883EF0E}">
      <dgm:prSet/>
      <dgm:spPr/>
      <dgm:t>
        <a:bodyPr/>
        <a:lstStyle/>
        <a:p>
          <a:endParaRPr lang="en-GB"/>
        </a:p>
      </dgm:t>
    </dgm:pt>
    <dgm:pt modelId="{9D32A131-33C1-43C2-AFB7-FA4D56CC7DBF}" type="sibTrans" cxnId="{AD68D382-D5A3-4545-A8EF-0E480883EF0E}">
      <dgm:prSet/>
      <dgm:spPr/>
      <dgm:t>
        <a:bodyPr/>
        <a:lstStyle/>
        <a:p>
          <a:endParaRPr lang="en-GB"/>
        </a:p>
      </dgm:t>
    </dgm:pt>
    <dgm:pt modelId="{0E1CE056-CBFD-410D-BF00-57C2722403E6}">
      <dgm:prSet phldrT="[Text]" custT="1"/>
      <dgm:spPr/>
      <dgm:t>
        <a:bodyPr/>
        <a:lstStyle/>
        <a:p>
          <a:r>
            <a:rPr lang="en-GB" sz="2800" dirty="0"/>
            <a:t>Nous </a:t>
          </a:r>
          <a:r>
            <a:rPr lang="en-GB" sz="2800" dirty="0" err="1"/>
            <a:t>contacter</a:t>
          </a:r>
          <a:r>
            <a:rPr lang="en-GB" sz="2800" dirty="0"/>
            <a:t> </a:t>
          </a:r>
          <a:r>
            <a:rPr lang="de-CH" sz="2800" u="sng" dirty="0">
              <a:hlinkClick xmlns:r="http://schemas.openxmlformats.org/officeDocument/2006/relationships" r:id="rId3"/>
            </a:rPr>
            <a:t>contact@cash-hub.org</a:t>
          </a:r>
          <a:endParaRPr lang="en-GB" sz="2800" dirty="0"/>
        </a:p>
      </dgm:t>
    </dgm:pt>
    <dgm:pt modelId="{589B4072-B6AE-4B86-9131-9D2382AAA957}" type="parTrans" cxnId="{3798858E-C11A-42BF-A399-B2DCEF1C845C}">
      <dgm:prSet/>
      <dgm:spPr/>
      <dgm:t>
        <a:bodyPr/>
        <a:lstStyle/>
        <a:p>
          <a:endParaRPr lang="en-GB"/>
        </a:p>
      </dgm:t>
    </dgm:pt>
    <dgm:pt modelId="{D9C5632F-2B0D-4D42-BB64-BA1D5D4A4534}" type="sibTrans" cxnId="{3798858E-C11A-42BF-A399-B2DCEF1C845C}">
      <dgm:prSet/>
      <dgm:spPr/>
      <dgm:t>
        <a:bodyPr/>
        <a:lstStyle/>
        <a:p>
          <a:endParaRPr lang="en-GB"/>
        </a:p>
      </dgm:t>
    </dgm:pt>
    <dgm:pt modelId="{0620A9A0-D95B-424C-9B15-02441BFC1178}">
      <dgm:prSet phldrT="[Text]"/>
      <dgm:spPr/>
      <dgm:t>
        <a:bodyPr/>
        <a:lstStyle/>
        <a:p>
          <a:endParaRPr lang="en-GB"/>
        </a:p>
      </dgm:t>
    </dgm:pt>
    <dgm:pt modelId="{EE6ADCC9-71FF-45B1-A3C6-9B0F0F8625F7}" type="parTrans" cxnId="{3CC4ABF9-730B-49EA-8780-3596C331DB0B}">
      <dgm:prSet/>
      <dgm:spPr/>
      <dgm:t>
        <a:bodyPr/>
        <a:lstStyle/>
        <a:p>
          <a:endParaRPr lang="en-GB"/>
        </a:p>
      </dgm:t>
    </dgm:pt>
    <dgm:pt modelId="{37EE71E5-86C2-4C87-9A47-1533904BA2BC}" type="sibTrans" cxnId="{3CC4ABF9-730B-49EA-8780-3596C331DB0B}">
      <dgm:prSet/>
      <dgm:spPr/>
      <dgm:t>
        <a:bodyPr/>
        <a:lstStyle/>
        <a:p>
          <a:endParaRPr lang="en-GB"/>
        </a:p>
      </dgm:t>
    </dgm:pt>
    <dgm:pt modelId="{7BF436B5-6B6F-4B65-8C9D-18073BA2D598}">
      <dgm:prSet phldrT="[Text]" custT="1"/>
      <dgm:spPr/>
      <dgm:t>
        <a:bodyPr/>
        <a:lstStyle/>
        <a:p>
          <a:endParaRPr lang="en-GB"/>
        </a:p>
      </dgm:t>
    </dgm:pt>
    <dgm:pt modelId="{87D35972-AA5C-4A01-A7A5-1EF8622C0F3A}" type="parTrans" cxnId="{B3152AE0-86CE-434D-A376-61BFBCEFC04F}">
      <dgm:prSet/>
      <dgm:spPr/>
      <dgm:t>
        <a:bodyPr/>
        <a:lstStyle/>
        <a:p>
          <a:endParaRPr lang="en-GB"/>
        </a:p>
      </dgm:t>
    </dgm:pt>
    <dgm:pt modelId="{20BB4F99-6D9F-460F-A06C-9E30C52A8324}" type="sibTrans" cxnId="{B3152AE0-86CE-434D-A376-61BFBCEFC04F}">
      <dgm:prSet/>
      <dgm:spPr/>
      <dgm:t>
        <a:bodyPr/>
        <a:lstStyle/>
        <a:p>
          <a:endParaRPr lang="en-GB"/>
        </a:p>
      </dgm:t>
    </dgm:pt>
    <dgm:pt modelId="{E5E0E0A1-7F96-4B91-B817-9C92F4DD1B2C}" type="pres">
      <dgm:prSet presAssocID="{47C7EF18-260B-4D6E-8915-84E3D4B4929A}" presName="composite" presStyleCnt="0">
        <dgm:presLayoutVars>
          <dgm:chMax val="1"/>
          <dgm:dir/>
          <dgm:resizeHandles val="exact"/>
        </dgm:presLayoutVars>
      </dgm:prSet>
      <dgm:spPr/>
    </dgm:pt>
    <dgm:pt modelId="{7A145F1E-8029-48A5-8B7E-40B872CED84C}" type="pres">
      <dgm:prSet presAssocID="{A03393A2-FA05-421F-9427-9544FD5106FE}" presName="roof" presStyleLbl="dkBgShp" presStyleIdx="0" presStyleCnt="2" custLinFactNeighborX="1268"/>
      <dgm:spPr/>
    </dgm:pt>
    <dgm:pt modelId="{A8E482C1-ADB3-477C-A473-BEBCD99EFB47}" type="pres">
      <dgm:prSet presAssocID="{A03393A2-FA05-421F-9427-9544FD5106FE}" presName="pillars" presStyleCnt="0"/>
      <dgm:spPr/>
    </dgm:pt>
    <dgm:pt modelId="{4219CCCE-78A8-46DA-8A7D-D061BEF1E13B}" type="pres">
      <dgm:prSet presAssocID="{A03393A2-FA05-421F-9427-9544FD5106FE}" presName="pillar1" presStyleLbl="node1" presStyleIdx="0" presStyleCnt="2" custScaleX="248182" custScaleY="117366" custLinFactNeighborX="-47" custLinFactNeighborY="31746">
        <dgm:presLayoutVars>
          <dgm:bulletEnabled val="1"/>
        </dgm:presLayoutVars>
      </dgm:prSet>
      <dgm:spPr/>
    </dgm:pt>
    <dgm:pt modelId="{2B958637-B3D1-4411-AC25-4FEF172991F4}" type="pres">
      <dgm:prSet presAssocID="{0E1CE056-CBFD-410D-BF00-57C2722403E6}" presName="pillarX" presStyleLbl="node1" presStyleIdx="1" presStyleCnt="2" custScaleX="100017" custScaleY="112276">
        <dgm:presLayoutVars>
          <dgm:bulletEnabled val="1"/>
        </dgm:presLayoutVars>
      </dgm:prSet>
      <dgm:spPr/>
    </dgm:pt>
    <dgm:pt modelId="{92AB3685-50D6-4928-96B1-2BC646F08018}" type="pres">
      <dgm:prSet presAssocID="{A03393A2-FA05-421F-9427-9544FD5106FE}" presName="base" presStyleLbl="dkBgShp" presStyleIdx="1" presStyleCnt="2"/>
      <dgm:spPr/>
    </dgm:pt>
  </dgm:ptLst>
  <dgm:cxnLst>
    <dgm:cxn modelId="{31860C20-22BA-4F2E-B75E-A9D573C85803}" type="presOf" srcId="{B97B52EC-F04B-4E09-8ECF-968855A004E1}" destId="{4219CCCE-78A8-46DA-8A7D-D061BEF1E13B}" srcOrd="0" destOrd="0" presId="urn:microsoft.com/office/officeart/2005/8/layout/hList3"/>
    <dgm:cxn modelId="{923B5320-04EF-4A5C-A6BC-AC3A64D03F62}" type="presOf" srcId="{A03393A2-FA05-421F-9427-9544FD5106FE}" destId="{7A145F1E-8029-48A5-8B7E-40B872CED84C}" srcOrd="0" destOrd="0" presId="urn:microsoft.com/office/officeart/2005/8/layout/hList3"/>
    <dgm:cxn modelId="{362AE933-6763-4016-B7C4-540D12236B64}" type="presOf" srcId="{0E1CE056-CBFD-410D-BF00-57C2722403E6}" destId="{2B958637-B3D1-4411-AC25-4FEF172991F4}" srcOrd="0" destOrd="0" presId="urn:microsoft.com/office/officeart/2005/8/layout/hList3"/>
    <dgm:cxn modelId="{DC94D96B-4678-437F-BF0C-EDF5D1283CED}" type="presOf" srcId="{47C7EF18-260B-4D6E-8915-84E3D4B4929A}" destId="{E5E0E0A1-7F96-4B91-B817-9C92F4DD1B2C}" srcOrd="0" destOrd="0" presId="urn:microsoft.com/office/officeart/2005/8/layout/hList3"/>
    <dgm:cxn modelId="{AD68D382-D5A3-4545-A8EF-0E480883EF0E}" srcId="{A03393A2-FA05-421F-9427-9544FD5106FE}" destId="{B97B52EC-F04B-4E09-8ECF-968855A004E1}" srcOrd="0" destOrd="0" parTransId="{718BDDBD-B8E8-4DFD-8961-EE9957C352CD}" sibTransId="{9D32A131-33C1-43C2-AFB7-FA4D56CC7DBF}"/>
    <dgm:cxn modelId="{3798858E-C11A-42BF-A399-B2DCEF1C845C}" srcId="{A03393A2-FA05-421F-9427-9544FD5106FE}" destId="{0E1CE056-CBFD-410D-BF00-57C2722403E6}" srcOrd="1" destOrd="0" parTransId="{589B4072-B6AE-4B86-9131-9D2382AAA957}" sibTransId="{D9C5632F-2B0D-4D42-BB64-BA1D5D4A4534}"/>
    <dgm:cxn modelId="{CE9E2CBC-C999-4004-BFAF-A32C51F07D6A}" srcId="{47C7EF18-260B-4D6E-8915-84E3D4B4929A}" destId="{A03393A2-FA05-421F-9427-9544FD5106FE}" srcOrd="0" destOrd="0" parTransId="{2C0BB825-DF8F-4B21-A727-DB8B7995FA21}" sibTransId="{C05A9643-B22C-4573-80C5-2DBB096777FA}"/>
    <dgm:cxn modelId="{B3152AE0-86CE-434D-A376-61BFBCEFC04F}" srcId="{0620A9A0-D95B-424C-9B15-02441BFC1178}" destId="{7BF436B5-6B6F-4B65-8C9D-18073BA2D598}" srcOrd="0" destOrd="0" parTransId="{87D35972-AA5C-4A01-A7A5-1EF8622C0F3A}" sibTransId="{20BB4F99-6D9F-460F-A06C-9E30C52A8324}"/>
    <dgm:cxn modelId="{3CC4ABF9-730B-49EA-8780-3596C331DB0B}" srcId="{47C7EF18-260B-4D6E-8915-84E3D4B4929A}" destId="{0620A9A0-D95B-424C-9B15-02441BFC1178}" srcOrd="1" destOrd="0" parTransId="{EE6ADCC9-71FF-45B1-A3C6-9B0F0F8625F7}" sibTransId="{37EE71E5-86C2-4C87-9A47-1533904BA2BC}"/>
    <dgm:cxn modelId="{D557E65A-375E-45D3-8498-CC55219CA846}" type="presParOf" srcId="{E5E0E0A1-7F96-4B91-B817-9C92F4DD1B2C}" destId="{7A145F1E-8029-48A5-8B7E-40B872CED84C}" srcOrd="0" destOrd="0" presId="urn:microsoft.com/office/officeart/2005/8/layout/hList3"/>
    <dgm:cxn modelId="{418A3259-C923-4493-9351-7C56A5280F3B}" type="presParOf" srcId="{E5E0E0A1-7F96-4B91-B817-9C92F4DD1B2C}" destId="{A8E482C1-ADB3-477C-A473-BEBCD99EFB47}" srcOrd="1" destOrd="0" presId="urn:microsoft.com/office/officeart/2005/8/layout/hList3"/>
    <dgm:cxn modelId="{A8DFDAA5-35D2-4D5D-875D-177C5663049A}" type="presParOf" srcId="{A8E482C1-ADB3-477C-A473-BEBCD99EFB47}" destId="{4219CCCE-78A8-46DA-8A7D-D061BEF1E13B}" srcOrd="0" destOrd="0" presId="urn:microsoft.com/office/officeart/2005/8/layout/hList3"/>
    <dgm:cxn modelId="{7CAE4A1D-1B75-457F-8AED-A6DEC002A0F2}" type="presParOf" srcId="{A8E482C1-ADB3-477C-A473-BEBCD99EFB47}" destId="{2B958637-B3D1-4411-AC25-4FEF172991F4}" srcOrd="1" destOrd="0" presId="urn:microsoft.com/office/officeart/2005/8/layout/hList3"/>
    <dgm:cxn modelId="{D3597BCA-437A-4472-93AE-93F2FC88E502}" type="presParOf" srcId="{E5E0E0A1-7F96-4B91-B817-9C92F4DD1B2C}" destId="{92AB3685-50D6-4928-96B1-2BC646F08018}" srcOrd="2" destOrd="0" presId="urn:microsoft.com/office/officeart/2005/8/layout/hList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AAB7A8-E867-450F-BC5C-D7563C627754}">
      <dsp:nvSpPr>
        <dsp:cNvPr id="0" name=""/>
        <dsp:cNvSpPr/>
      </dsp:nvSpPr>
      <dsp:spPr>
        <a:xfrm rot="5400000">
          <a:off x="4034334" y="227877"/>
          <a:ext cx="2537519" cy="2279611"/>
        </a:xfrm>
        <a:prstGeom prst="hexagon">
          <a:avLst>
            <a:gd name="adj" fmla="val 25000"/>
            <a:gd name="vf" fmla="val 115470"/>
          </a:avLst>
        </a:prstGeom>
        <a:solidFill>
          <a:schemeClr val="accent3">
            <a:alpha val="9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b="1" kern="1200" dirty="0" err="1"/>
            <a:t>Plateforme</a:t>
          </a:r>
          <a:endParaRPr lang="en-GB" sz="2300" b="1" kern="1200" dirty="0"/>
        </a:p>
        <a:p>
          <a:pPr marL="0" lvl="0" indent="0" algn="ctr" defTabSz="1022350">
            <a:lnSpc>
              <a:spcPct val="90000"/>
            </a:lnSpc>
            <a:spcBef>
              <a:spcPct val="0"/>
            </a:spcBef>
            <a:spcAft>
              <a:spcPct val="35000"/>
            </a:spcAft>
            <a:buNone/>
          </a:pPr>
          <a:r>
            <a:rPr lang="en-GB" sz="2300" kern="1200" dirty="0"/>
            <a:t>Cash Hub </a:t>
          </a:r>
          <a:endParaRPr lang="en-GB" sz="2300" b="1" kern="1200" dirty="0"/>
        </a:p>
      </dsp:txBody>
      <dsp:txXfrm rot="-5400000">
        <a:off x="4523915" y="500352"/>
        <a:ext cx="1558357" cy="1734664"/>
      </dsp:txXfrm>
    </dsp:sp>
    <dsp:sp modelId="{D52AFC93-63BF-4DAA-BD8A-7A4E54C58C71}">
      <dsp:nvSpPr>
        <dsp:cNvPr id="0" name=""/>
        <dsp:cNvSpPr/>
      </dsp:nvSpPr>
      <dsp:spPr>
        <a:xfrm>
          <a:off x="6460064" y="510686"/>
          <a:ext cx="2831872" cy="15225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endParaRPr lang="en-GB" sz="2400" kern="1200" dirty="0"/>
        </a:p>
      </dsp:txBody>
      <dsp:txXfrm>
        <a:off x="6460064" y="510686"/>
        <a:ext cx="2831872" cy="1522511"/>
      </dsp:txXfrm>
    </dsp:sp>
    <dsp:sp modelId="{EEC4593C-AD03-4C4F-994E-CA386CF80671}">
      <dsp:nvSpPr>
        <dsp:cNvPr id="0" name=""/>
        <dsp:cNvSpPr/>
      </dsp:nvSpPr>
      <dsp:spPr>
        <a:xfrm rot="5400000" flipH="1" flipV="1">
          <a:off x="2195163" y="3331128"/>
          <a:ext cx="185112" cy="833649"/>
        </a:xfrm>
        <a:prstGeom prst="hexagon">
          <a:avLst>
            <a:gd name="adj" fmla="val 25000"/>
            <a:gd name="vf" fmla="val 115470"/>
          </a:avLst>
        </a:prstGeom>
        <a:no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GB" sz="800" kern="1200"/>
        </a:p>
      </dsp:txBody>
      <dsp:txXfrm rot="-5400000">
        <a:off x="2009837" y="3686249"/>
        <a:ext cx="555766" cy="123408"/>
      </dsp:txXfrm>
    </dsp:sp>
    <dsp:sp modelId="{30C038E5-4034-40C2-AEC0-0192951643E5}">
      <dsp:nvSpPr>
        <dsp:cNvPr id="0" name=""/>
        <dsp:cNvSpPr/>
      </dsp:nvSpPr>
      <dsp:spPr>
        <a:xfrm rot="5400000">
          <a:off x="2792904" y="2262348"/>
          <a:ext cx="2543939" cy="2333301"/>
        </a:xfrm>
        <a:prstGeom prst="hexagon">
          <a:avLst>
            <a:gd name="adj" fmla="val 25000"/>
            <a:gd name="vf" fmla="val 115470"/>
          </a:avLst>
        </a:prstGeom>
        <a:solidFill>
          <a:schemeClr val="accent3">
            <a:alpha val="90000"/>
            <a:hueOff val="0"/>
            <a:satOff val="0"/>
            <a:lumOff val="0"/>
            <a:alphaOff val="-16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b="1" kern="1200" dirty="0"/>
            <a:t>Programme</a:t>
          </a:r>
        </a:p>
        <a:p>
          <a:pPr marL="0" lvl="0" indent="0" algn="ctr" defTabSz="977900">
            <a:lnSpc>
              <a:spcPct val="90000"/>
            </a:lnSpc>
            <a:spcBef>
              <a:spcPct val="0"/>
            </a:spcBef>
            <a:spcAft>
              <a:spcPct val="35000"/>
            </a:spcAft>
            <a:buNone/>
          </a:pPr>
          <a:r>
            <a:rPr lang="en-GB" sz="2200" b="0" kern="1200" dirty="0"/>
            <a:t> et </a:t>
          </a:r>
          <a:endParaRPr lang="en-GB" sz="2200" b="1" kern="1200" dirty="0"/>
        </a:p>
        <a:p>
          <a:pPr marL="0" lvl="0" indent="0" algn="ctr" defTabSz="977900">
            <a:lnSpc>
              <a:spcPct val="90000"/>
            </a:lnSpc>
            <a:spcBef>
              <a:spcPct val="0"/>
            </a:spcBef>
            <a:spcAft>
              <a:spcPct val="35000"/>
            </a:spcAft>
            <a:buNone/>
          </a:pPr>
          <a:r>
            <a:rPr lang="en-GB" sz="2200" b="1" kern="1200" dirty="0" err="1"/>
            <a:t>soutien</a:t>
          </a:r>
          <a:r>
            <a:rPr lang="en-GB" sz="2200" b="1" kern="1200" dirty="0"/>
            <a:t> technique</a:t>
          </a:r>
        </a:p>
      </dsp:txBody>
      <dsp:txXfrm rot="-5400000">
        <a:off x="3271007" y="2563466"/>
        <a:ext cx="1587733" cy="1731065"/>
      </dsp:txXfrm>
    </dsp:sp>
    <dsp:sp modelId="{60AD8D60-F8C7-4B01-97F5-C241D333E04E}">
      <dsp:nvSpPr>
        <dsp:cNvPr id="0" name=""/>
        <dsp:cNvSpPr/>
      </dsp:nvSpPr>
      <dsp:spPr>
        <a:xfrm>
          <a:off x="156864" y="2667743"/>
          <a:ext cx="2740521" cy="15225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r" defTabSz="1066800">
            <a:lnSpc>
              <a:spcPct val="90000"/>
            </a:lnSpc>
            <a:spcBef>
              <a:spcPct val="0"/>
            </a:spcBef>
            <a:spcAft>
              <a:spcPct val="35000"/>
            </a:spcAft>
            <a:buNone/>
          </a:pPr>
          <a:endParaRPr lang="en-GB" sz="2400" kern="1200" dirty="0"/>
        </a:p>
      </dsp:txBody>
      <dsp:txXfrm>
        <a:off x="156864" y="2667743"/>
        <a:ext cx="2740521" cy="1522511"/>
      </dsp:txXfrm>
    </dsp:sp>
    <dsp:sp modelId="{9BF863D4-DECF-4FAF-AD4E-E266766101C7}">
      <dsp:nvSpPr>
        <dsp:cNvPr id="0" name=""/>
        <dsp:cNvSpPr/>
      </dsp:nvSpPr>
      <dsp:spPr>
        <a:xfrm rot="5400000">
          <a:off x="5273640" y="2154460"/>
          <a:ext cx="2537519" cy="2490816"/>
        </a:xfrm>
        <a:prstGeom prst="hexagon">
          <a:avLst>
            <a:gd name="adj" fmla="val 25000"/>
            <a:gd name="vf" fmla="val 115470"/>
          </a:avLst>
        </a:prstGeom>
        <a:solidFill>
          <a:schemeClr val="accent3">
            <a:alpha val="90000"/>
            <a:hueOff val="0"/>
            <a:satOff val="0"/>
            <a:lumOff val="0"/>
            <a:alphaOff val="-24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r>
            <a:rPr lang="en-GB" sz="2200" b="1" kern="1200" dirty="0"/>
            <a:t>Formation </a:t>
          </a:r>
        </a:p>
        <a:p>
          <a:pPr marL="0" lvl="0" indent="0" algn="ctr" defTabSz="977900">
            <a:lnSpc>
              <a:spcPct val="90000"/>
            </a:lnSpc>
            <a:spcBef>
              <a:spcPct val="0"/>
            </a:spcBef>
            <a:spcAft>
              <a:spcPct val="35000"/>
            </a:spcAft>
            <a:buNone/>
          </a:pPr>
          <a:r>
            <a:rPr lang="en-GB" sz="2200" kern="1200" dirty="0"/>
            <a:t>et</a:t>
          </a:r>
        </a:p>
        <a:p>
          <a:pPr marL="0" lvl="0" indent="0" algn="ctr" defTabSz="977900">
            <a:lnSpc>
              <a:spcPct val="90000"/>
            </a:lnSpc>
            <a:spcBef>
              <a:spcPct val="0"/>
            </a:spcBef>
            <a:spcAft>
              <a:spcPct val="35000"/>
            </a:spcAft>
            <a:buNone/>
          </a:pPr>
          <a:r>
            <a:rPr lang="fr-BE" sz="2200" b="1" kern="1200" noProof="0" dirty="0"/>
            <a:t>Perfectionnement</a:t>
          </a:r>
          <a:r>
            <a:rPr lang="en-GB" sz="2200" kern="1200" dirty="0"/>
            <a:t> </a:t>
          </a:r>
        </a:p>
      </dsp:txBody>
      <dsp:txXfrm rot="-5400000">
        <a:off x="5708307" y="2550137"/>
        <a:ext cx="1668184" cy="1699463"/>
      </dsp:txXfrm>
    </dsp:sp>
    <dsp:sp modelId="{74A0F524-A0FF-45D3-8502-338FC1AF5AD9}">
      <dsp:nvSpPr>
        <dsp:cNvPr id="0" name=""/>
        <dsp:cNvSpPr/>
      </dsp:nvSpPr>
      <dsp:spPr>
        <a:xfrm rot="5400000">
          <a:off x="4020492" y="4322601"/>
          <a:ext cx="2537519" cy="2332992"/>
        </a:xfrm>
        <a:prstGeom prst="hexagon">
          <a:avLst>
            <a:gd name="adj" fmla="val 25000"/>
            <a:gd name="vf" fmla="val 115470"/>
          </a:avLst>
        </a:prstGeom>
        <a:solidFill>
          <a:schemeClr val="accent3">
            <a:alpha val="90000"/>
            <a:hueOff val="0"/>
            <a:satOff val="0"/>
            <a:lumOff val="0"/>
            <a:alphaOff val="-32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b="1" kern="1200"/>
            <a:t>Innovation</a:t>
          </a:r>
          <a:endParaRPr lang="en-GB" sz="2400" b="1" kern="1200" dirty="0"/>
        </a:p>
      </dsp:txBody>
      <dsp:txXfrm rot="-5400000">
        <a:off x="4495917" y="4626214"/>
        <a:ext cx="1586668" cy="1725767"/>
      </dsp:txXfrm>
    </dsp:sp>
    <dsp:sp modelId="{8EA223D6-D190-496E-9E11-924001184B41}">
      <dsp:nvSpPr>
        <dsp:cNvPr id="0" name=""/>
        <dsp:cNvSpPr/>
      </dsp:nvSpPr>
      <dsp:spPr>
        <a:xfrm>
          <a:off x="6460064" y="4824800"/>
          <a:ext cx="2831872" cy="15225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endParaRPr lang="en-GB" sz="2400" kern="1200" dirty="0"/>
        </a:p>
      </dsp:txBody>
      <dsp:txXfrm>
        <a:off x="6460064" y="4824800"/>
        <a:ext cx="2831872" cy="1522511"/>
      </dsp:txXfrm>
    </dsp:sp>
    <dsp:sp modelId="{13A98956-72CA-496E-8E81-2D02053B5969}">
      <dsp:nvSpPr>
        <dsp:cNvPr id="0" name=""/>
        <dsp:cNvSpPr/>
      </dsp:nvSpPr>
      <dsp:spPr>
        <a:xfrm rot="5400000">
          <a:off x="1608577" y="4399131"/>
          <a:ext cx="2537519" cy="2207642"/>
        </a:xfrm>
        <a:prstGeom prst="hexagon">
          <a:avLst>
            <a:gd name="adj" fmla="val 25000"/>
            <a:gd name="vf" fmla="val 115470"/>
          </a:avLst>
        </a:prstGeom>
        <a:solidFill>
          <a:schemeClr val="accent3">
            <a:alpha val="90000"/>
            <a:hueOff val="0"/>
            <a:satOff val="0"/>
            <a:lumOff val="0"/>
            <a:alphaOff val="-4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r>
            <a:rPr lang="en-GB" sz="2300" b="1" kern="1200" dirty="0"/>
            <a:t>Recherche</a:t>
          </a:r>
        </a:p>
        <a:p>
          <a:pPr marL="0" lvl="0" indent="0" algn="ctr" defTabSz="1022350">
            <a:lnSpc>
              <a:spcPct val="90000"/>
            </a:lnSpc>
            <a:spcBef>
              <a:spcPct val="0"/>
            </a:spcBef>
            <a:spcAft>
              <a:spcPct val="35000"/>
            </a:spcAft>
            <a:buNone/>
          </a:pPr>
          <a:r>
            <a:rPr lang="fr-FR" sz="2300" b="1" kern="1200" noProof="0" dirty="0"/>
            <a:t>Stratégique</a:t>
          </a:r>
        </a:p>
        <a:p>
          <a:pPr marL="0" lvl="0" indent="0" algn="ctr" defTabSz="1022350">
            <a:lnSpc>
              <a:spcPct val="90000"/>
            </a:lnSpc>
            <a:spcBef>
              <a:spcPct val="0"/>
            </a:spcBef>
            <a:spcAft>
              <a:spcPct val="35000"/>
            </a:spcAft>
            <a:buNone/>
          </a:pPr>
          <a:r>
            <a:rPr lang="en-GB" sz="2300" b="1" kern="1200" dirty="0"/>
            <a:t>Plaidoyer</a:t>
          </a:r>
        </a:p>
      </dsp:txBody>
      <dsp:txXfrm rot="-5400000">
        <a:off x="2117539" y="4629623"/>
        <a:ext cx="1519594" cy="17466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145F1E-8029-48A5-8B7E-40B872CED84C}">
      <dsp:nvSpPr>
        <dsp:cNvPr id="0" name=""/>
        <dsp:cNvSpPr/>
      </dsp:nvSpPr>
      <dsp:spPr>
        <a:xfrm>
          <a:off x="0" y="0"/>
          <a:ext cx="8438626" cy="797353"/>
        </a:xfrm>
        <a:prstGeom prst="rect">
          <a:avLst/>
        </a:prstGeom>
        <a:solidFill>
          <a:schemeClr val="dk2">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GB" sz="3600" kern="1200" dirty="0"/>
            <a:t>Des questions ?</a:t>
          </a:r>
        </a:p>
      </dsp:txBody>
      <dsp:txXfrm>
        <a:off x="0" y="0"/>
        <a:ext cx="8438626" cy="797353"/>
      </dsp:txXfrm>
    </dsp:sp>
    <dsp:sp modelId="{4219CCCE-78A8-46DA-8A7D-D061BEF1E13B}">
      <dsp:nvSpPr>
        <dsp:cNvPr id="0" name=""/>
        <dsp:cNvSpPr/>
      </dsp:nvSpPr>
      <dsp:spPr>
        <a:xfrm>
          <a:off x="76" y="692618"/>
          <a:ext cx="6012974" cy="1965226"/>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err="1"/>
            <a:t>Regardez</a:t>
          </a:r>
          <a:r>
            <a:rPr lang="en-GB" sz="2400" kern="1200" dirty="0"/>
            <a:t> </a:t>
          </a:r>
          <a:r>
            <a:rPr lang="en-GB" sz="2400" kern="1200" dirty="0" err="1"/>
            <a:t>cette</a:t>
          </a:r>
          <a:r>
            <a:rPr lang="en-GB" sz="2400" kern="1200" dirty="0"/>
            <a:t> </a:t>
          </a:r>
          <a:r>
            <a:rPr lang="en-GB" sz="2400" kern="1200" dirty="0">
              <a:hlinkClick xmlns:r="http://schemas.openxmlformats.org/officeDocument/2006/relationships" r:id="rId1"/>
            </a:rPr>
            <a:t>video de 2 min </a:t>
          </a:r>
          <a:r>
            <a:rPr lang="en-GB" sz="2400" kern="1200" dirty="0"/>
            <a:t>qui </a:t>
          </a:r>
          <a:r>
            <a:rPr lang="en-GB" sz="2400" kern="1200" dirty="0" err="1"/>
            <a:t>explique</a:t>
          </a:r>
          <a:r>
            <a:rPr lang="en-GB" sz="2400" kern="1200" dirty="0"/>
            <a:t> comment </a:t>
          </a:r>
          <a:r>
            <a:rPr lang="en-GB" sz="2400" kern="1200" dirty="0" err="1"/>
            <a:t>naviguer</a:t>
          </a:r>
          <a:r>
            <a:rPr lang="en-GB" sz="2400" kern="1200" dirty="0"/>
            <a:t> sur le Cash Hub</a:t>
          </a:r>
          <a:endParaRPr lang="en-GB" sz="2400" kern="1200" dirty="0">
            <a:cs typeface="Calibri Light"/>
          </a:endParaRPr>
        </a:p>
        <a:p>
          <a:pPr marL="0" lvl="0" indent="0" algn="ctr" defTabSz="1066800">
            <a:lnSpc>
              <a:spcPct val="90000"/>
            </a:lnSpc>
            <a:spcBef>
              <a:spcPct val="0"/>
            </a:spcBef>
            <a:spcAft>
              <a:spcPct val="35000"/>
            </a:spcAft>
            <a:buNone/>
          </a:pPr>
          <a:r>
            <a:rPr lang="fr-BE" sz="2400" kern="1200" noProof="0" dirty="0">
              <a:cs typeface="Calibri Light"/>
            </a:rPr>
            <a:t>Ou </a:t>
          </a:r>
          <a:r>
            <a:rPr lang="fr-BE" sz="2400" kern="1200" noProof="0" dirty="0">
              <a:cs typeface="Calibri Light"/>
              <a:hlinkClick xmlns:r="http://schemas.openxmlformats.org/officeDocument/2006/relationships" r:id="rId2"/>
            </a:rPr>
            <a:t>l’enregistrement d’une conférence en ligne </a:t>
          </a:r>
          <a:r>
            <a:rPr lang="fr-BE" sz="2400" kern="1200" noProof="0" dirty="0">
              <a:cs typeface="Calibri Light"/>
            </a:rPr>
            <a:t>dédiée au Cash Hub</a:t>
          </a:r>
          <a:endParaRPr lang="en-GB" sz="2400" kern="1200" dirty="0">
            <a:cs typeface="Calibri Light"/>
          </a:endParaRPr>
        </a:p>
      </dsp:txBody>
      <dsp:txXfrm>
        <a:off x="76" y="692618"/>
        <a:ext cx="6012974" cy="1965226"/>
      </dsp:txXfrm>
    </dsp:sp>
    <dsp:sp modelId="{2B958637-B3D1-4411-AC25-4FEF172991F4}">
      <dsp:nvSpPr>
        <dsp:cNvPr id="0" name=""/>
        <dsp:cNvSpPr/>
      </dsp:nvSpPr>
      <dsp:spPr>
        <a:xfrm>
          <a:off x="6014190" y="694576"/>
          <a:ext cx="2423220" cy="1879996"/>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dirty="0"/>
            <a:t>Nous </a:t>
          </a:r>
          <a:r>
            <a:rPr lang="en-GB" sz="2800" kern="1200" dirty="0" err="1"/>
            <a:t>contacter</a:t>
          </a:r>
          <a:r>
            <a:rPr lang="en-GB" sz="2800" kern="1200" dirty="0"/>
            <a:t> </a:t>
          </a:r>
          <a:r>
            <a:rPr lang="de-CH" sz="2800" u="sng" kern="1200" dirty="0">
              <a:hlinkClick xmlns:r="http://schemas.openxmlformats.org/officeDocument/2006/relationships" r:id="rId3"/>
            </a:rPr>
            <a:t>contact@cash-hub.org</a:t>
          </a:r>
          <a:endParaRPr lang="en-GB" sz="2800" kern="1200" dirty="0"/>
        </a:p>
      </dsp:txBody>
      <dsp:txXfrm>
        <a:off x="6014190" y="694576"/>
        <a:ext cx="2423220" cy="1879996"/>
      </dsp:txXfrm>
    </dsp:sp>
    <dsp:sp modelId="{92AB3685-50D6-4928-96B1-2BC646F08018}">
      <dsp:nvSpPr>
        <dsp:cNvPr id="0" name=""/>
        <dsp:cNvSpPr/>
      </dsp:nvSpPr>
      <dsp:spPr>
        <a:xfrm>
          <a:off x="0" y="2471795"/>
          <a:ext cx="8438626" cy="186049"/>
        </a:xfrm>
        <a:prstGeom prst="rect">
          <a:avLst/>
        </a:prstGeom>
        <a:solidFill>
          <a:schemeClr val="dk2">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5FA67F-68E9-49FB-9743-9EDA50576FCE}" type="datetimeFigureOut">
              <a:rPr lang="en-GB" smtClean="0"/>
              <a:t>31/07/2019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21E5DC-3E6F-49FD-BA89-4EA577530E8C}" type="slidenum">
              <a:rPr lang="en-GB" smtClean="0"/>
              <a:t>‹#›</a:t>
            </a:fld>
            <a:endParaRPr lang="en-GB"/>
          </a:p>
        </p:txBody>
      </p:sp>
    </p:spTree>
    <p:extLst>
      <p:ext uri="{BB962C8B-B14F-4D97-AF65-F5344CB8AC3E}">
        <p14:creationId xmlns:p14="http://schemas.microsoft.com/office/powerpoint/2010/main" val="26907204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In partnership with = </a:t>
            </a:r>
            <a:r>
              <a:rPr lang="en-GB" dirty="0" err="1"/>
              <a:t>En</a:t>
            </a:r>
            <a:r>
              <a:rPr lang="en-GB" dirty="0"/>
              <a:t> </a:t>
            </a:r>
            <a:r>
              <a:rPr lang="en-GB" dirty="0" err="1"/>
              <a:t>partenariat</a:t>
            </a:r>
            <a:r>
              <a:rPr lang="en-GB" dirty="0"/>
              <a:t> avec</a:t>
            </a:r>
          </a:p>
        </p:txBody>
      </p:sp>
      <p:sp>
        <p:nvSpPr>
          <p:cNvPr id="4" name="Slide Number Placeholder 3"/>
          <p:cNvSpPr>
            <a:spLocks noGrp="1"/>
          </p:cNvSpPr>
          <p:nvPr>
            <p:ph type="sldNum" sz="quarter" idx="10"/>
          </p:nvPr>
        </p:nvSpPr>
        <p:spPr/>
        <p:txBody>
          <a:bodyPr/>
          <a:lstStyle/>
          <a:p>
            <a:fld id="{2921E5DC-3E6F-49FD-BA89-4EA577530E8C}" type="slidenum">
              <a:rPr lang="en-GB" smtClean="0"/>
              <a:t>1</a:t>
            </a:fld>
            <a:endParaRPr lang="en-GB"/>
          </a:p>
        </p:txBody>
      </p:sp>
    </p:spTree>
    <p:extLst>
      <p:ext uri="{BB962C8B-B14F-4D97-AF65-F5344CB8AC3E}">
        <p14:creationId xmlns:p14="http://schemas.microsoft.com/office/powerpoint/2010/main" val="2718625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Recherche </a:t>
            </a:r>
            <a:r>
              <a:rPr lang="en-GB" dirty="0" err="1"/>
              <a:t>Strategique</a:t>
            </a:r>
            <a:r>
              <a:rPr lang="en-GB" dirty="0"/>
              <a:t> can also be translated by recherche sur les politiques</a:t>
            </a:r>
          </a:p>
        </p:txBody>
      </p:sp>
      <p:sp>
        <p:nvSpPr>
          <p:cNvPr id="4" name="Slide Number Placeholder 3"/>
          <p:cNvSpPr>
            <a:spLocks noGrp="1"/>
          </p:cNvSpPr>
          <p:nvPr>
            <p:ph type="sldNum" sz="quarter" idx="10"/>
          </p:nvPr>
        </p:nvSpPr>
        <p:spPr/>
        <p:txBody>
          <a:bodyPr/>
          <a:lstStyle/>
          <a:p>
            <a:fld id="{2921E5DC-3E6F-49FD-BA89-4EA577530E8C}" type="slidenum">
              <a:rPr lang="en-GB" smtClean="0"/>
              <a:t>2</a:t>
            </a:fld>
            <a:endParaRPr lang="en-GB"/>
          </a:p>
        </p:txBody>
      </p:sp>
    </p:spTree>
    <p:extLst>
      <p:ext uri="{BB962C8B-B14F-4D97-AF65-F5344CB8AC3E}">
        <p14:creationId xmlns:p14="http://schemas.microsoft.com/office/powerpoint/2010/main" val="33799325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Learning = </a:t>
            </a:r>
            <a:r>
              <a:rPr lang="en-GB" dirty="0" err="1"/>
              <a:t>apprentissage</a:t>
            </a:r>
            <a:r>
              <a:rPr lang="en-GB" dirty="0"/>
              <a:t>; </a:t>
            </a:r>
            <a:r>
              <a:rPr lang="en-GB" dirty="0" err="1"/>
              <a:t>Ressources</a:t>
            </a:r>
            <a:r>
              <a:rPr lang="en-GB" dirty="0"/>
              <a:t>; Innovation. </a:t>
            </a:r>
          </a:p>
        </p:txBody>
      </p:sp>
      <p:sp>
        <p:nvSpPr>
          <p:cNvPr id="4" name="Slide Number Placeholder 3"/>
          <p:cNvSpPr>
            <a:spLocks noGrp="1"/>
          </p:cNvSpPr>
          <p:nvPr>
            <p:ph type="sldNum" sz="quarter" idx="10"/>
          </p:nvPr>
        </p:nvSpPr>
        <p:spPr/>
        <p:txBody>
          <a:bodyPr/>
          <a:lstStyle/>
          <a:p>
            <a:fld id="{2921E5DC-3E6F-49FD-BA89-4EA577530E8C}" type="slidenum">
              <a:rPr lang="en-GB" smtClean="0"/>
              <a:t>4</a:t>
            </a:fld>
            <a:endParaRPr lang="en-GB"/>
          </a:p>
        </p:txBody>
      </p:sp>
    </p:spTree>
    <p:extLst>
      <p:ext uri="{BB962C8B-B14F-4D97-AF65-F5344CB8AC3E}">
        <p14:creationId xmlns:p14="http://schemas.microsoft.com/office/powerpoint/2010/main" val="22300393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Collaborative Workspace = </a:t>
            </a:r>
            <a:r>
              <a:rPr lang="en-GB" dirty="0" err="1"/>
              <a:t>Espace</a:t>
            </a:r>
            <a:r>
              <a:rPr lang="en-GB" dirty="0"/>
              <a:t> de travail </a:t>
            </a:r>
            <a:r>
              <a:rPr lang="en-GB" dirty="0" err="1"/>
              <a:t>collaboratif</a:t>
            </a:r>
            <a:r>
              <a:rPr lang="en-GB" dirty="0"/>
              <a:t> / </a:t>
            </a:r>
          </a:p>
        </p:txBody>
      </p:sp>
      <p:sp>
        <p:nvSpPr>
          <p:cNvPr id="4" name="Slide Number Placeholder 3"/>
          <p:cNvSpPr>
            <a:spLocks noGrp="1"/>
          </p:cNvSpPr>
          <p:nvPr>
            <p:ph type="sldNum" sz="quarter" idx="10"/>
          </p:nvPr>
        </p:nvSpPr>
        <p:spPr/>
        <p:txBody>
          <a:bodyPr/>
          <a:lstStyle/>
          <a:p>
            <a:fld id="{2921E5DC-3E6F-49FD-BA89-4EA577530E8C}" type="slidenum">
              <a:rPr lang="en-GB" smtClean="0"/>
              <a:t>5</a:t>
            </a:fld>
            <a:endParaRPr lang="en-GB"/>
          </a:p>
        </p:txBody>
      </p:sp>
    </p:spTree>
    <p:extLst>
      <p:ext uri="{BB962C8B-B14F-4D97-AF65-F5344CB8AC3E}">
        <p14:creationId xmlns:p14="http://schemas.microsoft.com/office/powerpoint/2010/main" val="7399503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921E5DC-3E6F-49FD-BA89-4EA577530E8C}" type="slidenum">
              <a:rPr lang="en-GB" smtClean="0"/>
              <a:t>6</a:t>
            </a:fld>
            <a:endParaRPr lang="en-GB"/>
          </a:p>
        </p:txBody>
      </p:sp>
    </p:spTree>
    <p:extLst>
      <p:ext uri="{BB962C8B-B14F-4D97-AF65-F5344CB8AC3E}">
        <p14:creationId xmlns:p14="http://schemas.microsoft.com/office/powerpoint/2010/main" val="24691255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921E5DC-3E6F-49FD-BA89-4EA577530E8C}" type="slidenum">
              <a:rPr lang="en-GB" smtClean="0"/>
              <a:t>11</a:t>
            </a:fld>
            <a:endParaRPr lang="en-GB"/>
          </a:p>
        </p:txBody>
      </p:sp>
    </p:spTree>
    <p:extLst>
      <p:ext uri="{BB962C8B-B14F-4D97-AF65-F5344CB8AC3E}">
        <p14:creationId xmlns:p14="http://schemas.microsoft.com/office/powerpoint/2010/main" val="29830093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2921E5DC-3E6F-49FD-BA89-4EA577530E8C}" type="slidenum">
              <a:rPr lang="en-GB" smtClean="0"/>
              <a:t>12</a:t>
            </a:fld>
            <a:endParaRPr lang="en-GB"/>
          </a:p>
        </p:txBody>
      </p:sp>
    </p:spTree>
    <p:extLst>
      <p:ext uri="{BB962C8B-B14F-4D97-AF65-F5344CB8AC3E}">
        <p14:creationId xmlns:p14="http://schemas.microsoft.com/office/powerpoint/2010/main" val="25854627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3D432AB0-816C-4FFB-B63A-05CC6B036D05}" type="datetimeFigureOut">
              <a:rPr lang="en-GB" smtClean="0"/>
              <a:t>31/07/2019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B0ECB5C-5C99-46D2-AB60-7CC3566E2E02}" type="slidenum">
              <a:rPr lang="en-GB" smtClean="0"/>
              <a:t>‹#›</a:t>
            </a:fld>
            <a:endParaRPr lang="en-GB"/>
          </a:p>
        </p:txBody>
      </p:sp>
    </p:spTree>
    <p:extLst>
      <p:ext uri="{BB962C8B-B14F-4D97-AF65-F5344CB8AC3E}">
        <p14:creationId xmlns:p14="http://schemas.microsoft.com/office/powerpoint/2010/main" val="18272599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D432AB0-816C-4FFB-B63A-05CC6B036D05}" type="datetimeFigureOut">
              <a:rPr lang="en-GB" smtClean="0"/>
              <a:t>31/07/2019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B0ECB5C-5C99-46D2-AB60-7CC3566E2E02}" type="slidenum">
              <a:rPr lang="en-GB" smtClean="0"/>
              <a:t>‹#›</a:t>
            </a:fld>
            <a:endParaRPr lang="en-GB"/>
          </a:p>
        </p:txBody>
      </p:sp>
    </p:spTree>
    <p:extLst>
      <p:ext uri="{BB962C8B-B14F-4D97-AF65-F5344CB8AC3E}">
        <p14:creationId xmlns:p14="http://schemas.microsoft.com/office/powerpoint/2010/main" val="38669910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D432AB0-816C-4FFB-B63A-05CC6B036D05}" type="datetimeFigureOut">
              <a:rPr lang="en-GB" smtClean="0"/>
              <a:t>31/07/2019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B0ECB5C-5C99-46D2-AB60-7CC3566E2E02}" type="slidenum">
              <a:rPr lang="en-GB" smtClean="0"/>
              <a:t>‹#›</a:t>
            </a:fld>
            <a:endParaRPr lang="en-GB"/>
          </a:p>
        </p:txBody>
      </p:sp>
    </p:spTree>
    <p:extLst>
      <p:ext uri="{BB962C8B-B14F-4D97-AF65-F5344CB8AC3E}">
        <p14:creationId xmlns:p14="http://schemas.microsoft.com/office/powerpoint/2010/main" val="2966511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D432AB0-816C-4FFB-B63A-05CC6B036D05}" type="datetimeFigureOut">
              <a:rPr lang="en-GB" smtClean="0"/>
              <a:t>31/07/2019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B0ECB5C-5C99-46D2-AB60-7CC3566E2E02}" type="slidenum">
              <a:rPr lang="en-GB" smtClean="0"/>
              <a:t>‹#›</a:t>
            </a:fld>
            <a:endParaRPr lang="en-GB"/>
          </a:p>
        </p:txBody>
      </p:sp>
    </p:spTree>
    <p:extLst>
      <p:ext uri="{BB962C8B-B14F-4D97-AF65-F5344CB8AC3E}">
        <p14:creationId xmlns:p14="http://schemas.microsoft.com/office/powerpoint/2010/main" val="17820571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432AB0-816C-4FFB-B63A-05CC6B036D05}" type="datetimeFigureOut">
              <a:rPr lang="en-GB" smtClean="0"/>
              <a:t>31/07/2019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B0ECB5C-5C99-46D2-AB60-7CC3566E2E02}" type="slidenum">
              <a:rPr lang="en-GB" smtClean="0"/>
              <a:t>‹#›</a:t>
            </a:fld>
            <a:endParaRPr lang="en-GB"/>
          </a:p>
        </p:txBody>
      </p:sp>
    </p:spTree>
    <p:extLst>
      <p:ext uri="{BB962C8B-B14F-4D97-AF65-F5344CB8AC3E}">
        <p14:creationId xmlns:p14="http://schemas.microsoft.com/office/powerpoint/2010/main" val="39851428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3D432AB0-816C-4FFB-B63A-05CC6B036D05}" type="datetimeFigureOut">
              <a:rPr lang="en-GB" smtClean="0"/>
              <a:t>31/07/2019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B0ECB5C-5C99-46D2-AB60-7CC3566E2E02}" type="slidenum">
              <a:rPr lang="en-GB" smtClean="0"/>
              <a:t>‹#›</a:t>
            </a:fld>
            <a:endParaRPr lang="en-GB"/>
          </a:p>
        </p:txBody>
      </p:sp>
    </p:spTree>
    <p:extLst>
      <p:ext uri="{BB962C8B-B14F-4D97-AF65-F5344CB8AC3E}">
        <p14:creationId xmlns:p14="http://schemas.microsoft.com/office/powerpoint/2010/main" val="167478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3D432AB0-816C-4FFB-B63A-05CC6B036D05}" type="datetimeFigureOut">
              <a:rPr lang="en-GB" smtClean="0"/>
              <a:t>31/07/2019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B0ECB5C-5C99-46D2-AB60-7CC3566E2E02}" type="slidenum">
              <a:rPr lang="en-GB" smtClean="0"/>
              <a:t>‹#›</a:t>
            </a:fld>
            <a:endParaRPr lang="en-GB"/>
          </a:p>
        </p:txBody>
      </p:sp>
    </p:spTree>
    <p:extLst>
      <p:ext uri="{BB962C8B-B14F-4D97-AF65-F5344CB8AC3E}">
        <p14:creationId xmlns:p14="http://schemas.microsoft.com/office/powerpoint/2010/main" val="1614666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D432AB0-816C-4FFB-B63A-05CC6B036D05}" type="datetimeFigureOut">
              <a:rPr lang="en-GB" smtClean="0"/>
              <a:t>31/07/2019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B0ECB5C-5C99-46D2-AB60-7CC3566E2E02}" type="slidenum">
              <a:rPr lang="en-GB" smtClean="0"/>
              <a:t>‹#›</a:t>
            </a:fld>
            <a:endParaRPr lang="en-GB"/>
          </a:p>
        </p:txBody>
      </p:sp>
    </p:spTree>
    <p:extLst>
      <p:ext uri="{BB962C8B-B14F-4D97-AF65-F5344CB8AC3E}">
        <p14:creationId xmlns:p14="http://schemas.microsoft.com/office/powerpoint/2010/main" val="3811474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432AB0-816C-4FFB-B63A-05CC6B036D05}" type="datetimeFigureOut">
              <a:rPr lang="en-GB" smtClean="0"/>
              <a:t>31/07/2019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B0ECB5C-5C99-46D2-AB60-7CC3566E2E02}" type="slidenum">
              <a:rPr lang="en-GB" smtClean="0"/>
              <a:t>‹#›</a:t>
            </a:fld>
            <a:endParaRPr lang="en-GB"/>
          </a:p>
        </p:txBody>
      </p:sp>
    </p:spTree>
    <p:extLst>
      <p:ext uri="{BB962C8B-B14F-4D97-AF65-F5344CB8AC3E}">
        <p14:creationId xmlns:p14="http://schemas.microsoft.com/office/powerpoint/2010/main" val="36025750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D432AB0-816C-4FFB-B63A-05CC6B036D05}" type="datetimeFigureOut">
              <a:rPr lang="en-GB" smtClean="0"/>
              <a:t>31/07/2019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B0ECB5C-5C99-46D2-AB60-7CC3566E2E02}" type="slidenum">
              <a:rPr lang="en-GB" smtClean="0"/>
              <a:t>‹#›</a:t>
            </a:fld>
            <a:endParaRPr lang="en-GB"/>
          </a:p>
        </p:txBody>
      </p:sp>
    </p:spTree>
    <p:extLst>
      <p:ext uri="{BB962C8B-B14F-4D97-AF65-F5344CB8AC3E}">
        <p14:creationId xmlns:p14="http://schemas.microsoft.com/office/powerpoint/2010/main" val="31115711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D432AB0-816C-4FFB-B63A-05CC6B036D05}" type="datetimeFigureOut">
              <a:rPr lang="en-GB" smtClean="0"/>
              <a:t>31/07/2019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B0ECB5C-5C99-46D2-AB60-7CC3566E2E02}" type="slidenum">
              <a:rPr lang="en-GB" smtClean="0"/>
              <a:t>‹#›</a:t>
            </a:fld>
            <a:endParaRPr lang="en-GB"/>
          </a:p>
        </p:txBody>
      </p:sp>
    </p:spTree>
    <p:extLst>
      <p:ext uri="{BB962C8B-B14F-4D97-AF65-F5344CB8AC3E}">
        <p14:creationId xmlns:p14="http://schemas.microsoft.com/office/powerpoint/2010/main" val="36265991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432AB0-816C-4FFB-B63A-05CC6B036D05}" type="datetimeFigureOut">
              <a:rPr lang="en-GB" smtClean="0"/>
              <a:t>31/07/2019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0ECB5C-5C99-46D2-AB60-7CC3566E2E02}" type="slidenum">
              <a:rPr lang="en-GB" smtClean="0"/>
              <a:t>‹#›</a:t>
            </a:fld>
            <a:endParaRPr lang="en-GB"/>
          </a:p>
        </p:txBody>
      </p:sp>
    </p:spTree>
    <p:extLst>
      <p:ext uri="{BB962C8B-B14F-4D97-AF65-F5344CB8AC3E}">
        <p14:creationId xmlns:p14="http://schemas.microsoft.com/office/powerpoint/2010/main" val="25627891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hyperlink" Target="mailto:helpdesk@cash-hub.or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comments" Target="../comments/comment7.xm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hyperlink" Target="mailto:contact@cash-hub.org" TargetMode="External"/><Relationship Id="rId7" Type="http://schemas.openxmlformats.org/officeDocument/2006/relationships/diagramLayout" Target="../diagrams/layout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Data" Target="../diagrams/data2.xml"/><Relationship Id="rId11" Type="http://schemas.openxmlformats.org/officeDocument/2006/relationships/comments" Target="../comments/comment8.xml"/><Relationship Id="rId5" Type="http://schemas.openxmlformats.org/officeDocument/2006/relationships/image" Target="../media/image26.PNG"/><Relationship Id="rId10" Type="http://schemas.microsoft.com/office/2007/relationships/diagramDrawing" Target="../diagrams/drawing2.xml"/><Relationship Id="rId4" Type="http://schemas.openxmlformats.org/officeDocument/2006/relationships/hyperlink" Target="https://cash-hub.org/training-and-support/movement-cash-forum-and-helpdesk" TargetMode="External"/><Relationship Id="rId9" Type="http://schemas.openxmlformats.org/officeDocument/2006/relationships/diagramColors" Target="../diagrams/colors2.xml"/></Relationships>
</file>

<file path=ppt/slides/_rels/slide2.xml.rels><?xml version="1.0" encoding="UTF-8" standalone="yes"?>
<Relationships xmlns="http://schemas.openxmlformats.org/package/2006/relationships"><Relationship Id="rId8" Type="http://schemas.openxmlformats.org/officeDocument/2006/relationships/hyperlink" Target="https://cash-hub.org/about-us"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comments" Target="../comments/comment2.xml"/><Relationship Id="rId4" Type="http://schemas.openxmlformats.org/officeDocument/2006/relationships/diagramLayout" Target="../diagrams/layout1.xml"/><Relationship Id="rId9"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s://www.cash-hub.org/resources" TargetMode="External"/><Relationship Id="rId7" Type="http://schemas.openxmlformats.org/officeDocument/2006/relationships/hyperlink" Target="https://cash-hub.org/news-and-event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www.cash-hub.org/guidance-and-tools/cash-in-emergencies-toolkit" TargetMode="External"/><Relationship Id="rId11" Type="http://schemas.openxmlformats.org/officeDocument/2006/relationships/comments" Target="../comments/comment4.xml"/><Relationship Id="rId5" Type="http://schemas.openxmlformats.org/officeDocument/2006/relationships/hyperlink" Target="https://www.cash-hub.org/resources/cash-maps" TargetMode="External"/><Relationship Id="rId10" Type="http://schemas.openxmlformats.org/officeDocument/2006/relationships/image" Target="../media/image6.PNG"/><Relationship Id="rId4" Type="http://schemas.openxmlformats.org/officeDocument/2006/relationships/hyperlink" Target="https://www.cash-hub.org/training-and-support/training-and-development" TargetMode="External"/><Relationship Id="rId9"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https://www.cash-forum.org/login" TargetMode="External"/><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comments" Target="../comments/comment5.xml"/><Relationship Id="rId4" Type="http://schemas.openxmlformats.org/officeDocument/2006/relationships/hyperlink" Target="https://www.cash-forum.org/" TargetMode="External"/><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comments" Target="../comments/comment6.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3998" y="853338"/>
            <a:ext cx="9144000" cy="1352281"/>
          </a:xfrm>
        </p:spPr>
        <p:txBody>
          <a:bodyPr>
            <a:normAutofit/>
          </a:bodyPr>
          <a:lstStyle/>
          <a:p>
            <a:r>
              <a:rPr lang="en-GB" b="1" dirty="0">
                <a:solidFill>
                  <a:schemeClr val="tx2"/>
                </a:solidFill>
              </a:rPr>
              <a:t>La </a:t>
            </a:r>
            <a:r>
              <a:rPr lang="en-GB" b="1" dirty="0" err="1">
                <a:solidFill>
                  <a:schemeClr val="tx2"/>
                </a:solidFill>
              </a:rPr>
              <a:t>Plateforme</a:t>
            </a:r>
            <a:r>
              <a:rPr lang="en-GB" b="1" dirty="0">
                <a:solidFill>
                  <a:schemeClr val="tx2"/>
                </a:solidFill>
              </a:rPr>
              <a:t> Cash Hub</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5926" y="3306537"/>
            <a:ext cx="7662908" cy="3551463"/>
          </a:xfrm>
          <a:prstGeom prst="rect">
            <a:avLst/>
          </a:prstGeom>
        </p:spPr>
      </p:pic>
      <p:sp>
        <p:nvSpPr>
          <p:cNvPr id="5" name="TextBox 4"/>
          <p:cNvSpPr txBox="1"/>
          <p:nvPr/>
        </p:nvSpPr>
        <p:spPr>
          <a:xfrm>
            <a:off x="4035378" y="2402135"/>
            <a:ext cx="4121239" cy="707886"/>
          </a:xfrm>
          <a:prstGeom prst="rect">
            <a:avLst/>
          </a:prstGeom>
          <a:noFill/>
        </p:spPr>
        <p:txBody>
          <a:bodyPr wrap="square" rtlCol="0">
            <a:spAutoFit/>
          </a:bodyPr>
          <a:lstStyle/>
          <a:p>
            <a:r>
              <a:rPr lang="en-GB" sz="4000" dirty="0">
                <a:solidFill>
                  <a:srgbClr val="FF0000"/>
                </a:solidFill>
              </a:rPr>
              <a:t>www.cash-hub.org</a:t>
            </a:r>
          </a:p>
        </p:txBody>
      </p:sp>
    </p:spTree>
    <p:extLst>
      <p:ext uri="{BB962C8B-B14F-4D97-AF65-F5344CB8AC3E}">
        <p14:creationId xmlns:p14="http://schemas.microsoft.com/office/powerpoint/2010/main" val="36743117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B3B74-8A1E-4968-AC84-2A7DABD756E3}"/>
              </a:ext>
            </a:extLst>
          </p:cNvPr>
          <p:cNvSpPr>
            <a:spLocks noGrp="1"/>
          </p:cNvSpPr>
          <p:nvPr>
            <p:ph type="title"/>
          </p:nvPr>
        </p:nvSpPr>
        <p:spPr>
          <a:xfrm>
            <a:off x="0" y="25264"/>
            <a:ext cx="10515600" cy="1325563"/>
          </a:xfrm>
        </p:spPr>
        <p:txBody>
          <a:bodyPr/>
          <a:lstStyle/>
          <a:p>
            <a:r>
              <a:rPr lang="fr-BE" b="1" dirty="0">
                <a:solidFill>
                  <a:schemeClr val="tx2"/>
                </a:solidFill>
              </a:rPr>
              <a:t>Rejoindre la Communauté Cash et demander de l’aide</a:t>
            </a:r>
            <a:endParaRPr lang="fr-BE" dirty="0"/>
          </a:p>
        </p:txBody>
      </p:sp>
      <p:pic>
        <p:nvPicPr>
          <p:cNvPr id="5" name="Content Placeholder 4">
            <a:extLst>
              <a:ext uri="{FF2B5EF4-FFF2-40B4-BE49-F238E27FC236}">
                <a16:creationId xmlns:a16="http://schemas.microsoft.com/office/drawing/2014/main" id="{EE899E34-3074-4B1A-B1B2-CAE0594D083D}"/>
              </a:ext>
            </a:extLst>
          </p:cNvPr>
          <p:cNvPicPr>
            <a:picLocks noGrp="1" noChangeAspect="1"/>
          </p:cNvPicPr>
          <p:nvPr>
            <p:ph idx="1"/>
          </p:nvPr>
        </p:nvPicPr>
        <p:blipFill>
          <a:blip r:embed="rId2"/>
          <a:stretch>
            <a:fillRect/>
          </a:stretch>
        </p:blipFill>
        <p:spPr>
          <a:xfrm>
            <a:off x="234461" y="1630592"/>
            <a:ext cx="7483483" cy="2215365"/>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FF768964-A72B-424A-8C92-DEB8DBBF19C1}"/>
              </a:ext>
            </a:extLst>
          </p:cNvPr>
          <p:cNvPicPr>
            <a:picLocks noChangeAspect="1"/>
          </p:cNvPicPr>
          <p:nvPr/>
        </p:nvPicPr>
        <p:blipFill>
          <a:blip r:embed="rId3"/>
          <a:stretch>
            <a:fillRect/>
          </a:stretch>
        </p:blipFill>
        <p:spPr>
          <a:xfrm>
            <a:off x="37898" y="4550636"/>
            <a:ext cx="2505075" cy="1771650"/>
          </a:xfrm>
          <a:prstGeom prst="rect">
            <a:avLst/>
          </a:prstGeom>
          <a:ln>
            <a:noFill/>
          </a:ln>
          <a:effectLst>
            <a:outerShdw blurRad="292100" dist="139700" dir="2700000" algn="tl" rotWithShape="0">
              <a:srgbClr val="333333">
                <a:alpha val="65000"/>
              </a:srgbClr>
            </a:outerShdw>
          </a:effectLst>
        </p:spPr>
      </p:pic>
      <p:sp>
        <p:nvSpPr>
          <p:cNvPr id="11" name="Rectangle 6">
            <a:extLst>
              <a:ext uri="{FF2B5EF4-FFF2-40B4-BE49-F238E27FC236}">
                <a16:creationId xmlns:a16="http://schemas.microsoft.com/office/drawing/2014/main" id="{940C4125-16F7-4825-93CC-C15D75E5CB72}"/>
              </a:ext>
            </a:extLst>
          </p:cNvPr>
          <p:cNvSpPr>
            <a:spLocks noChangeArrowheads="1"/>
          </p:cNvSpPr>
          <p:nvPr/>
        </p:nvSpPr>
        <p:spPr bwMode="auto">
          <a:xfrm>
            <a:off x="8248519" y="1076600"/>
            <a:ext cx="3967090" cy="507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kumimoji="0" lang="fr-BE" altLang="en-US" b="1" i="0" u="none" strike="noStrike" cap="none" normalizeH="0" baseline="0" dirty="0">
                <a:ln>
                  <a:noFill/>
                </a:ln>
                <a:effectLst/>
                <a:latin typeface="Helvetica" panose="020B0604020202020204" pitchFamily="34" charset="0"/>
              </a:rPr>
              <a:t>Etape 1</a:t>
            </a:r>
            <a:r>
              <a:rPr kumimoji="0" lang="fr-BE" altLang="en-US" b="0" i="0" u="none" strike="noStrike" cap="none" normalizeH="0" baseline="0" dirty="0">
                <a:ln>
                  <a:noFill/>
                </a:ln>
                <a:effectLst/>
                <a:latin typeface="Helvetica" panose="020B0604020202020204" pitchFamily="34" charset="0"/>
              </a:rPr>
              <a:t>: </a:t>
            </a:r>
            <a:r>
              <a:rPr lang="fr-FR" altLang="en-US" dirty="0">
                <a:solidFill>
                  <a:schemeClr val="tx2"/>
                </a:solidFill>
                <a:latin typeface="Helvetica" panose="020B0604020202020204" pitchFamily="34" charset="0"/>
              </a:rPr>
              <a:t>Cliquer sur la loupe en haut à droite de l’écran pour rechercher des sujets de discussion ou des réponses du Bureau d’Assistance</a:t>
            </a:r>
            <a:endParaRPr kumimoji="0" lang="fr-BE" altLang="en-US" b="0" i="0" u="none" strike="noStrike" cap="none" normalizeH="0" baseline="0" dirty="0">
              <a:ln>
                <a:noFill/>
              </a:ln>
              <a:solidFill>
                <a:schemeClr val="tx2"/>
              </a:solidFill>
              <a:effectLst/>
              <a:latin typeface="Helvetica" panose="020B0604020202020204" pitchFamily="34" charset="0"/>
            </a:endParaRPr>
          </a:p>
          <a:p>
            <a:pPr lvl="0"/>
            <a:br>
              <a:rPr kumimoji="0" lang="en-US" altLang="en-US" b="0" i="0" u="none" strike="noStrike" cap="none" normalizeH="0" baseline="0" dirty="0">
                <a:ln>
                  <a:noFill/>
                </a:ln>
                <a:solidFill>
                  <a:schemeClr val="tx2"/>
                </a:solidFill>
                <a:effectLst/>
              </a:rPr>
            </a:br>
            <a:r>
              <a:rPr kumimoji="0" lang="en-US" altLang="en-US" b="1" i="0" u="none" strike="noStrike" cap="none" normalizeH="0" baseline="0" dirty="0" err="1">
                <a:ln>
                  <a:noFill/>
                </a:ln>
                <a:effectLst/>
                <a:latin typeface="Helvetica" panose="020B0604020202020204" pitchFamily="34" charset="0"/>
              </a:rPr>
              <a:t>Etape</a:t>
            </a:r>
            <a:r>
              <a:rPr kumimoji="0" lang="en-US" altLang="en-US" b="1" i="0" u="none" strike="noStrike" cap="none" normalizeH="0" baseline="0" dirty="0">
                <a:ln>
                  <a:noFill/>
                </a:ln>
                <a:effectLst/>
                <a:latin typeface="Helvetica" panose="020B0604020202020204" pitchFamily="34" charset="0"/>
              </a:rPr>
              <a:t> 2</a:t>
            </a:r>
            <a:r>
              <a:rPr kumimoji="0" lang="en-US" altLang="en-US" b="0" i="0" u="none" strike="noStrike" cap="none" normalizeH="0" baseline="0" dirty="0">
                <a:ln>
                  <a:noFill/>
                </a:ln>
                <a:effectLst/>
                <a:latin typeface="Helvetica" panose="020B0604020202020204" pitchFamily="34" charset="0"/>
              </a:rPr>
              <a:t>: </a:t>
            </a:r>
            <a:r>
              <a:rPr lang="fr-FR" altLang="en-US" dirty="0">
                <a:solidFill>
                  <a:schemeClr val="tx2"/>
                </a:solidFill>
                <a:latin typeface="Helvetica" panose="020B0604020202020204" pitchFamily="34" charset="0"/>
              </a:rPr>
              <a:t>Rejoindre des discussions en </a:t>
            </a:r>
            <a:r>
              <a:rPr lang="fr-FR" altLang="en-US" b="1" dirty="0">
                <a:solidFill>
                  <a:schemeClr val="tx2"/>
                </a:solidFill>
                <a:latin typeface="Helvetica" panose="020B0604020202020204" pitchFamily="34" charset="0"/>
              </a:rPr>
              <a:t>répondant aux sujets </a:t>
            </a:r>
            <a:r>
              <a:rPr lang="fr-FR" altLang="en-US" dirty="0">
                <a:solidFill>
                  <a:schemeClr val="tx2"/>
                </a:solidFill>
                <a:latin typeface="Helvetica" panose="020B0604020202020204" pitchFamily="34" charset="0"/>
              </a:rPr>
              <a:t>de discussion, ou</a:t>
            </a:r>
            <a:r>
              <a:rPr lang="fr-FR" altLang="en-US" b="1" dirty="0">
                <a:solidFill>
                  <a:schemeClr val="tx2"/>
                </a:solidFill>
                <a:latin typeface="Helvetica" panose="020B0604020202020204" pitchFamily="34" charset="0"/>
              </a:rPr>
              <a:t> créer un « Nouveau Sujet » </a:t>
            </a:r>
            <a:r>
              <a:rPr lang="fr-FR" altLang="en-US" dirty="0">
                <a:solidFill>
                  <a:schemeClr val="tx2"/>
                </a:solidFill>
                <a:latin typeface="Helvetica" panose="020B0604020202020204" pitchFamily="34" charset="0"/>
              </a:rPr>
              <a:t>pour commencer une nouvelle discussion.</a:t>
            </a:r>
          </a:p>
          <a:p>
            <a:pPr lvl="0"/>
            <a:br>
              <a:rPr kumimoji="0" lang="en-US" altLang="en-US" b="0" i="0" u="none" strike="noStrike" cap="none" normalizeH="0" baseline="0" dirty="0">
                <a:ln>
                  <a:noFill/>
                </a:ln>
                <a:solidFill>
                  <a:schemeClr val="tx2"/>
                </a:solidFill>
                <a:effectLst/>
              </a:rPr>
            </a:br>
            <a:r>
              <a:rPr kumimoji="0" lang="en-US" altLang="en-US" b="1" i="0" u="none" strike="noStrike" cap="none" normalizeH="0" baseline="0" dirty="0" err="1">
                <a:ln>
                  <a:noFill/>
                </a:ln>
                <a:effectLst/>
                <a:latin typeface="Helvetica" panose="020B0604020202020204" pitchFamily="34" charset="0"/>
              </a:rPr>
              <a:t>Etape</a:t>
            </a:r>
            <a:r>
              <a:rPr kumimoji="0" lang="en-US" altLang="en-US" b="1" i="0" u="none" strike="noStrike" cap="none" normalizeH="0" baseline="0" dirty="0">
                <a:ln>
                  <a:noFill/>
                </a:ln>
                <a:effectLst/>
                <a:latin typeface="Helvetica" panose="020B0604020202020204" pitchFamily="34" charset="0"/>
              </a:rPr>
              <a:t> 3 </a:t>
            </a:r>
            <a:r>
              <a:rPr kumimoji="0" lang="en-US" altLang="en-US" b="0" i="0" u="none" strike="noStrike" cap="none" normalizeH="0" baseline="0" dirty="0">
                <a:ln>
                  <a:noFill/>
                </a:ln>
                <a:effectLst/>
                <a:latin typeface="Helvetica" panose="020B0604020202020204" pitchFamily="34" charset="0"/>
              </a:rPr>
              <a:t>: </a:t>
            </a:r>
            <a:r>
              <a:rPr lang="en-US" altLang="en-US" dirty="0">
                <a:solidFill>
                  <a:schemeClr val="tx2"/>
                </a:solidFill>
                <a:latin typeface="Helvetica" panose="020B0604020202020204" pitchFamily="34" charset="0"/>
              </a:rPr>
              <a:t>Si </a:t>
            </a:r>
            <a:r>
              <a:rPr lang="en-US" altLang="en-US" dirty="0" err="1">
                <a:solidFill>
                  <a:schemeClr val="tx2"/>
                </a:solidFill>
                <a:latin typeface="Helvetica" panose="020B0604020202020204" pitchFamily="34" charset="0"/>
              </a:rPr>
              <a:t>vous</a:t>
            </a:r>
            <a:r>
              <a:rPr lang="en-US" altLang="en-US" dirty="0">
                <a:solidFill>
                  <a:schemeClr val="tx2"/>
                </a:solidFill>
                <a:latin typeface="Helvetica" panose="020B0604020202020204" pitchFamily="34" charset="0"/>
              </a:rPr>
              <a:t> </a:t>
            </a:r>
            <a:r>
              <a:rPr lang="en-US" altLang="en-US" dirty="0" err="1">
                <a:solidFill>
                  <a:schemeClr val="tx2"/>
                </a:solidFill>
                <a:latin typeface="Helvetica" panose="020B0604020202020204" pitchFamily="34" charset="0"/>
              </a:rPr>
              <a:t>avez</a:t>
            </a:r>
            <a:r>
              <a:rPr lang="en-US" altLang="en-US" dirty="0">
                <a:solidFill>
                  <a:schemeClr val="tx2"/>
                </a:solidFill>
                <a:latin typeface="Helvetica" panose="020B0604020202020204" pitchFamily="34" charset="0"/>
              </a:rPr>
              <a:t> </a:t>
            </a:r>
            <a:r>
              <a:rPr lang="en-US" altLang="en-US" dirty="0" err="1">
                <a:solidFill>
                  <a:schemeClr val="tx2"/>
                </a:solidFill>
                <a:latin typeface="Helvetica" panose="020B0604020202020204" pitchFamily="34" charset="0"/>
              </a:rPr>
              <a:t>une</a:t>
            </a:r>
            <a:r>
              <a:rPr lang="en-US" altLang="en-US" dirty="0">
                <a:solidFill>
                  <a:schemeClr val="tx2"/>
                </a:solidFill>
                <a:latin typeface="Helvetica" panose="020B0604020202020204" pitchFamily="34" charset="0"/>
              </a:rPr>
              <a:t> question </a:t>
            </a:r>
            <a:r>
              <a:rPr lang="en-US" altLang="en-US" dirty="0" err="1">
                <a:solidFill>
                  <a:schemeClr val="tx2"/>
                </a:solidFill>
                <a:latin typeface="Helvetica" panose="020B0604020202020204" pitchFamily="34" charset="0"/>
              </a:rPr>
              <a:t>sp</a:t>
            </a:r>
            <a:r>
              <a:rPr lang="fr-FR" altLang="en-US" dirty="0">
                <a:solidFill>
                  <a:schemeClr val="tx2"/>
                </a:solidFill>
                <a:latin typeface="Helvetica" panose="020B0604020202020204" pitchFamily="34" charset="0"/>
              </a:rPr>
              <a:t>é</a:t>
            </a:r>
            <a:r>
              <a:rPr lang="en-US" altLang="en-US" dirty="0" err="1">
                <a:solidFill>
                  <a:schemeClr val="tx2"/>
                </a:solidFill>
                <a:latin typeface="Helvetica" panose="020B0604020202020204" pitchFamily="34" charset="0"/>
              </a:rPr>
              <a:t>cifique</a:t>
            </a:r>
            <a:r>
              <a:rPr lang="en-US" altLang="en-US" dirty="0">
                <a:solidFill>
                  <a:schemeClr val="tx2"/>
                </a:solidFill>
                <a:latin typeface="Helvetica" panose="020B0604020202020204" pitchFamily="34" charset="0"/>
              </a:rPr>
              <a:t> pour le </a:t>
            </a:r>
            <a:r>
              <a:rPr lang="fr-FR" altLang="en-US" dirty="0">
                <a:solidFill>
                  <a:schemeClr val="tx2"/>
                </a:solidFill>
                <a:latin typeface="Helvetica" panose="020B0604020202020204" pitchFamily="34" charset="0"/>
              </a:rPr>
              <a:t>Bureau d’Assistance, cherchez la catégorie «  Bureau d’Assistance. »</a:t>
            </a:r>
            <a:r>
              <a:rPr lang="en-US" altLang="en-US" dirty="0">
                <a:solidFill>
                  <a:schemeClr val="tx2"/>
                </a:solidFill>
                <a:latin typeface="Helvetica" panose="020B0604020202020204" pitchFamily="34" charset="0"/>
              </a:rPr>
              <a:t> Si </a:t>
            </a:r>
            <a:r>
              <a:rPr lang="en-US" altLang="en-US" dirty="0" err="1">
                <a:solidFill>
                  <a:schemeClr val="tx2"/>
                </a:solidFill>
                <a:latin typeface="Helvetica" panose="020B0604020202020204" pitchFamily="34" charset="0"/>
              </a:rPr>
              <a:t>vous</a:t>
            </a:r>
            <a:r>
              <a:rPr lang="en-US" altLang="en-US" dirty="0">
                <a:solidFill>
                  <a:schemeClr val="tx2"/>
                </a:solidFill>
                <a:latin typeface="Helvetica" panose="020B0604020202020204" pitchFamily="34" charset="0"/>
              </a:rPr>
              <a:t> ne </a:t>
            </a:r>
            <a:r>
              <a:rPr lang="en-US" altLang="en-US" dirty="0" err="1">
                <a:solidFill>
                  <a:schemeClr val="tx2"/>
                </a:solidFill>
                <a:latin typeface="Helvetica" panose="020B0604020202020204" pitchFamily="34" charset="0"/>
              </a:rPr>
              <a:t>trouvez</a:t>
            </a:r>
            <a:r>
              <a:rPr lang="en-US" altLang="en-US" dirty="0">
                <a:solidFill>
                  <a:schemeClr val="tx2"/>
                </a:solidFill>
                <a:latin typeface="Helvetica" panose="020B0604020202020204" pitchFamily="34" charset="0"/>
              </a:rPr>
              <a:t> pas </a:t>
            </a:r>
            <a:r>
              <a:rPr lang="en-US" altLang="en-US" dirty="0" err="1">
                <a:solidFill>
                  <a:schemeClr val="tx2"/>
                </a:solidFill>
                <a:latin typeface="Helvetica" panose="020B0604020202020204" pitchFamily="34" charset="0"/>
              </a:rPr>
              <a:t>votre</a:t>
            </a:r>
            <a:r>
              <a:rPr lang="en-US" altLang="en-US" dirty="0">
                <a:solidFill>
                  <a:schemeClr val="tx2"/>
                </a:solidFill>
                <a:latin typeface="Helvetica" panose="020B0604020202020204" pitchFamily="34" charset="0"/>
              </a:rPr>
              <a:t> r</a:t>
            </a:r>
            <a:r>
              <a:rPr lang="fr-FR" altLang="en-US" dirty="0">
                <a:solidFill>
                  <a:schemeClr val="tx2"/>
                </a:solidFill>
                <a:latin typeface="Helvetica" panose="020B0604020202020204" pitchFamily="34" charset="0"/>
              </a:rPr>
              <a:t>é</a:t>
            </a:r>
            <a:r>
              <a:rPr lang="en-US" altLang="en-US" dirty="0" err="1">
                <a:solidFill>
                  <a:schemeClr val="tx2"/>
                </a:solidFill>
                <a:latin typeface="Helvetica" panose="020B0604020202020204" pitchFamily="34" charset="0"/>
              </a:rPr>
              <a:t>ponse</a:t>
            </a:r>
            <a:r>
              <a:rPr lang="en-US" altLang="en-US" dirty="0">
                <a:solidFill>
                  <a:schemeClr val="tx2"/>
                </a:solidFill>
                <a:latin typeface="Helvetica" panose="020B0604020202020204" pitchFamily="34" charset="0"/>
              </a:rPr>
              <a:t> </a:t>
            </a:r>
            <a:r>
              <a:rPr lang="en-US" altLang="en-US" dirty="0" err="1">
                <a:solidFill>
                  <a:schemeClr val="tx2"/>
                </a:solidFill>
                <a:latin typeface="Helvetica" panose="020B0604020202020204" pitchFamily="34" charset="0"/>
              </a:rPr>
              <a:t>ici</a:t>
            </a:r>
            <a:r>
              <a:rPr lang="en-US" altLang="en-US" dirty="0">
                <a:solidFill>
                  <a:schemeClr val="tx2"/>
                </a:solidFill>
                <a:latin typeface="Helvetica" panose="020B0604020202020204" pitchFamily="34" charset="0"/>
              </a:rPr>
              <a:t>, </a:t>
            </a:r>
            <a:r>
              <a:rPr lang="en-US" altLang="en-US" dirty="0" err="1">
                <a:solidFill>
                  <a:schemeClr val="tx2"/>
                </a:solidFill>
                <a:latin typeface="Helvetica" panose="020B0604020202020204" pitchFamily="34" charset="0"/>
              </a:rPr>
              <a:t>envoyez</a:t>
            </a:r>
            <a:r>
              <a:rPr lang="en-US" altLang="en-US" dirty="0">
                <a:solidFill>
                  <a:schemeClr val="tx2"/>
                </a:solidFill>
                <a:latin typeface="Helvetica" panose="020B0604020202020204" pitchFamily="34" charset="0"/>
              </a:rPr>
              <a:t> un e-mail au </a:t>
            </a:r>
            <a:r>
              <a:rPr lang="fr-FR" altLang="en-US" dirty="0">
                <a:solidFill>
                  <a:schemeClr val="tx2"/>
                </a:solidFill>
                <a:latin typeface="Helvetica" panose="020B0604020202020204" pitchFamily="34" charset="0"/>
                <a:hlinkClick r:id="rId4"/>
              </a:rPr>
              <a:t>Bureau d’Assistance</a:t>
            </a:r>
            <a:r>
              <a:rPr lang="fr-FR" altLang="en-US" dirty="0">
                <a:solidFill>
                  <a:schemeClr val="tx2"/>
                </a:solidFill>
                <a:latin typeface="Helvetica" panose="020B0604020202020204" pitchFamily="34" charset="0"/>
              </a:rPr>
              <a:t>.</a:t>
            </a:r>
            <a:endParaRPr lang="en-US" altLang="en-US" dirty="0">
              <a:solidFill>
                <a:schemeClr val="tx2"/>
              </a:solidFill>
              <a:latin typeface="Helvetica" panose="020B0604020202020204" pitchFamily="34" charset="0"/>
            </a:endParaRPr>
          </a:p>
        </p:txBody>
      </p:sp>
      <p:pic>
        <p:nvPicPr>
          <p:cNvPr id="1031" name="Picture 7" descr="image">
            <a:extLst>
              <a:ext uri="{FF2B5EF4-FFF2-40B4-BE49-F238E27FC236}">
                <a16:creationId xmlns:a16="http://schemas.microsoft.com/office/drawing/2014/main" id="{4F8AB179-ABB3-407B-8B92-EEE0FDD39C1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41550" y="-122238"/>
            <a:ext cx="390525" cy="390526"/>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Arrow Connector 12">
            <a:extLst>
              <a:ext uri="{FF2B5EF4-FFF2-40B4-BE49-F238E27FC236}">
                <a16:creationId xmlns:a16="http://schemas.microsoft.com/office/drawing/2014/main" id="{C06CCA0F-327D-4BCA-800A-9AEB6BB272B7}"/>
              </a:ext>
            </a:extLst>
          </p:cNvPr>
          <p:cNvCxnSpPr>
            <a:endCxn id="7" idx="0"/>
          </p:cNvCxnSpPr>
          <p:nvPr/>
        </p:nvCxnSpPr>
        <p:spPr>
          <a:xfrm>
            <a:off x="1290435" y="3519806"/>
            <a:ext cx="1" cy="1030830"/>
          </a:xfrm>
          <a:prstGeom prst="straightConnector1">
            <a:avLst/>
          </a:prstGeom>
          <a:ln w="762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15F88E6E-34BA-4968-8FED-257DFBE0A556}"/>
              </a:ext>
            </a:extLst>
          </p:cNvPr>
          <p:cNvCxnSpPr/>
          <p:nvPr/>
        </p:nvCxnSpPr>
        <p:spPr>
          <a:xfrm>
            <a:off x="7053820" y="3530991"/>
            <a:ext cx="1" cy="1030830"/>
          </a:xfrm>
          <a:prstGeom prst="straightConnector1">
            <a:avLst/>
          </a:prstGeom>
          <a:ln w="76200">
            <a:solidFill>
              <a:schemeClr val="tx2"/>
            </a:solidFill>
            <a:tailEnd type="triangle"/>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029B9E50-91DB-4DE4-A6A3-5A6063A509B4}"/>
              </a:ext>
            </a:extLst>
          </p:cNvPr>
          <p:cNvPicPr>
            <a:picLocks noChangeAspect="1"/>
          </p:cNvPicPr>
          <p:nvPr/>
        </p:nvPicPr>
        <p:blipFill>
          <a:blip r:embed="rId6"/>
          <a:stretch>
            <a:fillRect/>
          </a:stretch>
        </p:blipFill>
        <p:spPr>
          <a:xfrm>
            <a:off x="2652582" y="4500347"/>
            <a:ext cx="3279193" cy="1454122"/>
          </a:xfrm>
          <a:prstGeom prst="rect">
            <a:avLst/>
          </a:prstGeom>
        </p:spPr>
      </p:pic>
      <p:cxnSp>
        <p:nvCxnSpPr>
          <p:cNvPr id="17" name="Straight Arrow Connector 16">
            <a:extLst>
              <a:ext uri="{FF2B5EF4-FFF2-40B4-BE49-F238E27FC236}">
                <a16:creationId xmlns:a16="http://schemas.microsoft.com/office/drawing/2014/main" id="{0EE91F24-D1A2-472A-9C34-72588C388C8C}"/>
              </a:ext>
            </a:extLst>
          </p:cNvPr>
          <p:cNvCxnSpPr/>
          <p:nvPr/>
        </p:nvCxnSpPr>
        <p:spPr>
          <a:xfrm>
            <a:off x="3992073" y="3530991"/>
            <a:ext cx="1" cy="1030830"/>
          </a:xfrm>
          <a:prstGeom prst="straightConnector1">
            <a:avLst/>
          </a:prstGeom>
          <a:ln w="762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4A2A210B-3430-450E-850D-29E0F1FACB9B}"/>
              </a:ext>
            </a:extLst>
          </p:cNvPr>
          <p:cNvSpPr txBox="1"/>
          <p:nvPr/>
        </p:nvSpPr>
        <p:spPr>
          <a:xfrm>
            <a:off x="5882840" y="4561821"/>
            <a:ext cx="2341960" cy="1477328"/>
          </a:xfrm>
          <a:prstGeom prst="rect">
            <a:avLst/>
          </a:prstGeom>
          <a:noFill/>
        </p:spPr>
        <p:txBody>
          <a:bodyPr wrap="square" rtlCol="0">
            <a:spAutoFit/>
          </a:bodyPr>
          <a:lstStyle/>
          <a:p>
            <a:pPr algn="ctr"/>
            <a:r>
              <a:rPr lang="en-GB" b="1" dirty="0">
                <a:solidFill>
                  <a:schemeClr val="tx2"/>
                </a:solidFill>
              </a:rPr>
              <a:t>Demander un </a:t>
            </a:r>
            <a:r>
              <a:rPr lang="en-GB" b="1" dirty="0" err="1">
                <a:solidFill>
                  <a:schemeClr val="tx2"/>
                </a:solidFill>
              </a:rPr>
              <a:t>soutien</a:t>
            </a:r>
            <a:r>
              <a:rPr lang="en-GB" b="1" dirty="0">
                <a:solidFill>
                  <a:schemeClr val="tx2"/>
                </a:solidFill>
              </a:rPr>
              <a:t> technique par e-mail via le Bureau </a:t>
            </a:r>
            <a:r>
              <a:rPr lang="en-GB" b="1" dirty="0" err="1">
                <a:solidFill>
                  <a:schemeClr val="tx2"/>
                </a:solidFill>
              </a:rPr>
              <a:t>d’Assistance</a:t>
            </a:r>
            <a:r>
              <a:rPr lang="en-GB" b="1" dirty="0">
                <a:solidFill>
                  <a:schemeClr val="tx2"/>
                </a:solidFill>
              </a:rPr>
              <a:t> du Cash Hub</a:t>
            </a:r>
          </a:p>
        </p:txBody>
      </p:sp>
    </p:spTree>
    <p:extLst>
      <p:ext uri="{BB962C8B-B14F-4D97-AF65-F5344CB8AC3E}">
        <p14:creationId xmlns:p14="http://schemas.microsoft.com/office/powerpoint/2010/main" val="309527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circle(in)">
                                      <p:cBhvr>
                                        <p:cTn id="12" dur="20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circle(in)">
                                      <p:cBhvr>
                                        <p:cTn id="17"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1B6B9-6AD7-4CA3-AB69-930BAE22F3EE}"/>
              </a:ext>
            </a:extLst>
          </p:cNvPr>
          <p:cNvSpPr>
            <a:spLocks noGrp="1"/>
          </p:cNvSpPr>
          <p:nvPr>
            <p:ph type="title"/>
          </p:nvPr>
        </p:nvSpPr>
        <p:spPr>
          <a:xfrm>
            <a:off x="0" y="59800"/>
            <a:ext cx="10945368" cy="1325563"/>
          </a:xfrm>
        </p:spPr>
        <p:txBody>
          <a:bodyPr/>
          <a:lstStyle/>
          <a:p>
            <a:r>
              <a:rPr lang="en-GB" b="1" dirty="0">
                <a:solidFill>
                  <a:schemeClr val="tx2"/>
                </a:solidFill>
              </a:rPr>
              <a:t>Comment </a:t>
            </a:r>
            <a:r>
              <a:rPr lang="en-GB" b="1" dirty="0" err="1">
                <a:solidFill>
                  <a:schemeClr val="tx2"/>
                </a:solidFill>
              </a:rPr>
              <a:t>chercher</a:t>
            </a:r>
            <a:r>
              <a:rPr lang="en-GB" b="1" dirty="0">
                <a:solidFill>
                  <a:schemeClr val="tx2"/>
                </a:solidFill>
              </a:rPr>
              <a:t> du </a:t>
            </a:r>
            <a:r>
              <a:rPr lang="en-GB" b="1" dirty="0" err="1">
                <a:solidFill>
                  <a:schemeClr val="tx2"/>
                </a:solidFill>
              </a:rPr>
              <a:t>contenu</a:t>
            </a:r>
            <a:r>
              <a:rPr lang="en-GB" b="1" dirty="0">
                <a:solidFill>
                  <a:schemeClr val="tx2"/>
                </a:solidFill>
              </a:rPr>
              <a:t> sur le Cash Hub</a:t>
            </a:r>
            <a:endParaRPr lang="en-GB" dirty="0"/>
          </a:p>
        </p:txBody>
      </p:sp>
      <p:pic>
        <p:nvPicPr>
          <p:cNvPr id="4" name="Content Placeholder 3">
            <a:extLst>
              <a:ext uri="{FF2B5EF4-FFF2-40B4-BE49-F238E27FC236}">
                <a16:creationId xmlns:a16="http://schemas.microsoft.com/office/drawing/2014/main" id="{D5AA0012-8B87-4AC1-9147-47E9EB43106A}"/>
              </a:ext>
            </a:extLst>
          </p:cNvPr>
          <p:cNvPicPr>
            <a:picLocks noGrp="1" noChangeAspect="1"/>
          </p:cNvPicPr>
          <p:nvPr>
            <p:ph idx="1"/>
          </p:nvPr>
        </p:nvPicPr>
        <p:blipFill rotWithShape="1">
          <a:blip r:embed="rId3"/>
          <a:srcRect b="36736"/>
          <a:stretch/>
        </p:blipFill>
        <p:spPr>
          <a:xfrm>
            <a:off x="127243" y="4813716"/>
            <a:ext cx="11937514" cy="1256322"/>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B43A16F3-53FB-413B-BDC3-3407AE64357D}"/>
              </a:ext>
            </a:extLst>
          </p:cNvPr>
          <p:cNvPicPr>
            <a:picLocks noChangeAspect="1"/>
          </p:cNvPicPr>
          <p:nvPr/>
        </p:nvPicPr>
        <p:blipFill>
          <a:blip r:embed="rId4"/>
          <a:stretch>
            <a:fillRect/>
          </a:stretch>
        </p:blipFill>
        <p:spPr>
          <a:xfrm>
            <a:off x="0" y="1935926"/>
            <a:ext cx="12125797" cy="1436809"/>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D9A04F36-FEFD-4D1C-96A3-181224CC062B}"/>
              </a:ext>
            </a:extLst>
          </p:cNvPr>
          <p:cNvSpPr txBox="1"/>
          <p:nvPr/>
        </p:nvSpPr>
        <p:spPr>
          <a:xfrm>
            <a:off x="1111347" y="3938954"/>
            <a:ext cx="4984653" cy="646331"/>
          </a:xfrm>
          <a:prstGeom prst="rect">
            <a:avLst/>
          </a:prstGeom>
          <a:noFill/>
        </p:spPr>
        <p:txBody>
          <a:bodyPr wrap="square" rtlCol="0">
            <a:spAutoFit/>
          </a:bodyPr>
          <a:lstStyle/>
          <a:p>
            <a:r>
              <a:rPr lang="en-GB" b="1" dirty="0" err="1">
                <a:solidFill>
                  <a:schemeClr val="tx2"/>
                </a:solidFill>
              </a:rPr>
              <a:t>Ou</a:t>
            </a:r>
            <a:r>
              <a:rPr lang="en-GB" b="1" dirty="0">
                <a:solidFill>
                  <a:schemeClr val="tx2"/>
                </a:solidFill>
              </a:rPr>
              <a:t> utiliser la barre de recherche qui se </a:t>
            </a:r>
            <a:r>
              <a:rPr lang="en-GB" b="1" dirty="0" err="1">
                <a:solidFill>
                  <a:schemeClr val="tx2"/>
                </a:solidFill>
              </a:rPr>
              <a:t>situe</a:t>
            </a:r>
            <a:r>
              <a:rPr lang="en-GB" b="1" dirty="0">
                <a:solidFill>
                  <a:schemeClr val="tx2"/>
                </a:solidFill>
              </a:rPr>
              <a:t> </a:t>
            </a:r>
            <a:r>
              <a:rPr lang="en-GB" b="1" dirty="0" err="1">
                <a:solidFill>
                  <a:schemeClr val="tx2"/>
                </a:solidFill>
              </a:rPr>
              <a:t>dans</a:t>
            </a:r>
            <a:r>
              <a:rPr lang="en-GB" b="1" dirty="0">
                <a:solidFill>
                  <a:schemeClr val="tx2"/>
                </a:solidFill>
              </a:rPr>
              <a:t> les sections </a:t>
            </a:r>
            <a:r>
              <a:rPr lang="en-GB" b="1" dirty="0" err="1">
                <a:solidFill>
                  <a:schemeClr val="tx2"/>
                </a:solidFill>
              </a:rPr>
              <a:t>respectives</a:t>
            </a:r>
            <a:r>
              <a:rPr lang="en-GB" b="1" dirty="0">
                <a:solidFill>
                  <a:schemeClr val="tx2"/>
                </a:solidFill>
              </a:rPr>
              <a:t> sous la page “</a:t>
            </a:r>
            <a:r>
              <a:rPr lang="en-GB" b="1" dirty="0" err="1">
                <a:solidFill>
                  <a:schemeClr val="tx2"/>
                </a:solidFill>
              </a:rPr>
              <a:t>Ressources</a:t>
            </a:r>
            <a:r>
              <a:rPr lang="en-GB" b="1" dirty="0">
                <a:solidFill>
                  <a:schemeClr val="tx2"/>
                </a:solidFill>
              </a:rPr>
              <a:t>”</a:t>
            </a:r>
            <a:endParaRPr lang="en-GB" dirty="0"/>
          </a:p>
        </p:txBody>
      </p:sp>
      <p:cxnSp>
        <p:nvCxnSpPr>
          <p:cNvPr id="7" name="Straight Arrow Connector 6">
            <a:extLst>
              <a:ext uri="{FF2B5EF4-FFF2-40B4-BE49-F238E27FC236}">
                <a16:creationId xmlns:a16="http://schemas.microsoft.com/office/drawing/2014/main" id="{D97CD1D6-10E2-4F48-8A2D-AD5F195F7157}"/>
              </a:ext>
            </a:extLst>
          </p:cNvPr>
          <p:cNvCxnSpPr>
            <a:cxnSpLocks/>
          </p:cNvCxnSpPr>
          <p:nvPr/>
        </p:nvCxnSpPr>
        <p:spPr>
          <a:xfrm>
            <a:off x="6190141" y="3423539"/>
            <a:ext cx="0" cy="127507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5FF381B4-B923-4368-BB79-433954B050DC}"/>
              </a:ext>
            </a:extLst>
          </p:cNvPr>
          <p:cNvCxnSpPr>
            <a:cxnSpLocks/>
          </p:cNvCxnSpPr>
          <p:nvPr/>
        </p:nvCxnSpPr>
        <p:spPr>
          <a:xfrm flipH="1">
            <a:off x="9566031" y="1482237"/>
            <a:ext cx="286399" cy="452400"/>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EBC317A1-EEF0-4895-8346-C3932C2DCC68}"/>
              </a:ext>
            </a:extLst>
          </p:cNvPr>
          <p:cNvCxnSpPr>
            <a:cxnSpLocks/>
          </p:cNvCxnSpPr>
          <p:nvPr/>
        </p:nvCxnSpPr>
        <p:spPr>
          <a:xfrm flipH="1" flipV="1">
            <a:off x="10515600" y="3268042"/>
            <a:ext cx="302632" cy="218512"/>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BBF02D60-6FCA-48AB-A04E-AC307D61B9FC}"/>
              </a:ext>
            </a:extLst>
          </p:cNvPr>
          <p:cNvCxnSpPr>
            <a:cxnSpLocks/>
          </p:cNvCxnSpPr>
          <p:nvPr/>
        </p:nvCxnSpPr>
        <p:spPr>
          <a:xfrm flipH="1" flipV="1">
            <a:off x="1599384" y="3210488"/>
            <a:ext cx="302632" cy="218512"/>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83DD7EDE-A1A7-46CF-BF24-C544A486A6D6}"/>
              </a:ext>
            </a:extLst>
          </p:cNvPr>
          <p:cNvCxnSpPr>
            <a:cxnSpLocks/>
          </p:cNvCxnSpPr>
          <p:nvPr/>
        </p:nvCxnSpPr>
        <p:spPr>
          <a:xfrm flipH="1" flipV="1">
            <a:off x="4179812" y="3230066"/>
            <a:ext cx="302632" cy="218512"/>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3CF470EC-7274-43E0-87BA-DBB0CF6BA13E}"/>
              </a:ext>
            </a:extLst>
          </p:cNvPr>
          <p:cNvCxnSpPr>
            <a:cxnSpLocks/>
          </p:cNvCxnSpPr>
          <p:nvPr/>
        </p:nvCxnSpPr>
        <p:spPr>
          <a:xfrm flipH="1" flipV="1">
            <a:off x="8353955" y="3266230"/>
            <a:ext cx="302632" cy="218512"/>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991BA0DD-1662-414C-AF58-AE822BE3674E}"/>
              </a:ext>
            </a:extLst>
          </p:cNvPr>
          <p:cNvCxnSpPr>
            <a:cxnSpLocks/>
          </p:cNvCxnSpPr>
          <p:nvPr/>
        </p:nvCxnSpPr>
        <p:spPr>
          <a:xfrm flipH="1">
            <a:off x="11174437" y="1489428"/>
            <a:ext cx="276665" cy="445209"/>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1147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circle(in)">
                                      <p:cBhvr>
                                        <p:cTn id="17" dur="20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circle(in)">
                                      <p:cBhvr>
                                        <p:cTn id="22" dur="20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circle(in)">
                                      <p:cBhvr>
                                        <p:cTn id="27" dur="20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circle(in)">
                                      <p:cBhvr>
                                        <p:cTn id="32" dur="20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circle(in)">
                                      <p:cBhvr>
                                        <p:cTn id="37"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F0B31-9D4C-4D5F-8AEA-03C128E9081F}"/>
              </a:ext>
            </a:extLst>
          </p:cNvPr>
          <p:cNvSpPr>
            <a:spLocks noGrp="1"/>
          </p:cNvSpPr>
          <p:nvPr>
            <p:ph type="title"/>
          </p:nvPr>
        </p:nvSpPr>
        <p:spPr>
          <a:xfrm>
            <a:off x="0" y="0"/>
            <a:ext cx="10515600" cy="1325563"/>
          </a:xfrm>
        </p:spPr>
        <p:txBody>
          <a:bodyPr/>
          <a:lstStyle/>
          <a:p>
            <a:r>
              <a:rPr lang="fr-BE" dirty="0">
                <a:solidFill>
                  <a:schemeClr val="tx2"/>
                </a:solidFill>
                <a:cs typeface="Calibri Light"/>
              </a:rPr>
              <a:t>Comment </a:t>
            </a:r>
            <a:r>
              <a:rPr lang="fr-BE" dirty="0">
                <a:solidFill>
                  <a:srgbClr val="FF0000"/>
                </a:solidFill>
                <a:cs typeface="Calibri Light"/>
              </a:rPr>
              <a:t>participer ?</a:t>
            </a:r>
            <a:endParaRPr lang="fr-BE" dirty="0">
              <a:solidFill>
                <a:srgbClr val="FF0000"/>
              </a:solidFill>
            </a:endParaRPr>
          </a:p>
        </p:txBody>
      </p:sp>
      <p:sp>
        <p:nvSpPr>
          <p:cNvPr id="3" name="Content Placeholder 2">
            <a:extLst>
              <a:ext uri="{FF2B5EF4-FFF2-40B4-BE49-F238E27FC236}">
                <a16:creationId xmlns:a16="http://schemas.microsoft.com/office/drawing/2014/main" id="{9AF54749-500C-42ED-8231-D83BE7A17E38}"/>
              </a:ext>
            </a:extLst>
          </p:cNvPr>
          <p:cNvSpPr>
            <a:spLocks noGrp="1"/>
          </p:cNvSpPr>
          <p:nvPr>
            <p:ph idx="1"/>
          </p:nvPr>
        </p:nvSpPr>
        <p:spPr>
          <a:xfrm>
            <a:off x="0" y="914401"/>
            <a:ext cx="12192000" cy="5791200"/>
          </a:xfrm>
        </p:spPr>
        <p:txBody>
          <a:bodyPr vert="horz" lIns="91440" tIns="45720" rIns="91440" bIns="45720" rtlCol="0" anchor="t">
            <a:noAutofit/>
          </a:bodyPr>
          <a:lstStyle/>
          <a:p>
            <a:r>
              <a:rPr lang="fr-FR" sz="3200" b="1" dirty="0">
                <a:solidFill>
                  <a:schemeClr val="tx2"/>
                </a:solidFill>
                <a:cs typeface="Calibri"/>
              </a:rPr>
              <a:t>En</a:t>
            </a:r>
            <a:r>
              <a:rPr lang="en-GB" sz="3200" b="1" dirty="0">
                <a:solidFill>
                  <a:schemeClr val="tx2"/>
                </a:solidFill>
                <a:cs typeface="Calibri"/>
              </a:rPr>
              <a:t> </a:t>
            </a:r>
            <a:r>
              <a:rPr lang="fr-BE" sz="3200" b="1" dirty="0">
                <a:solidFill>
                  <a:schemeClr val="tx2"/>
                </a:solidFill>
                <a:cs typeface="Calibri"/>
              </a:rPr>
              <a:t>envoyant du contenu sur le cash </a:t>
            </a:r>
            <a:r>
              <a:rPr lang="en-GB" sz="3200" b="1" dirty="0">
                <a:solidFill>
                  <a:schemeClr val="tx2"/>
                </a:solidFill>
                <a:cs typeface="Calibri"/>
              </a:rPr>
              <a:t>à </a:t>
            </a:r>
            <a:r>
              <a:rPr lang="de-CH" sz="3200" dirty="0">
                <a:hlinkClick r:id="rId3"/>
              </a:rPr>
              <a:t>contact@cash-hub.org</a:t>
            </a:r>
            <a:r>
              <a:rPr lang="de-CH" sz="3200" dirty="0"/>
              <a:t> </a:t>
            </a:r>
            <a:r>
              <a:rPr lang="de-CH" sz="3200" dirty="0">
                <a:solidFill>
                  <a:schemeClr val="tx2"/>
                </a:solidFill>
              </a:rPr>
              <a:t>(par ex. </a:t>
            </a:r>
            <a:r>
              <a:rPr lang="fr-CM" sz="3200" dirty="0">
                <a:solidFill>
                  <a:schemeClr val="tx2"/>
                </a:solidFill>
              </a:rPr>
              <a:t>partager</a:t>
            </a:r>
            <a:r>
              <a:rPr lang="de-CH" sz="3200" dirty="0">
                <a:solidFill>
                  <a:schemeClr val="tx2"/>
                </a:solidFill>
              </a:rPr>
              <a:t> des </a:t>
            </a:r>
            <a:r>
              <a:rPr lang="de-CH" sz="3200" dirty="0" err="1">
                <a:solidFill>
                  <a:schemeClr val="tx2"/>
                </a:solidFill>
              </a:rPr>
              <a:t>ressources</a:t>
            </a:r>
            <a:r>
              <a:rPr lang="de-CH" sz="3200" dirty="0">
                <a:solidFill>
                  <a:schemeClr val="tx2"/>
                </a:solidFill>
              </a:rPr>
              <a:t> </a:t>
            </a:r>
            <a:r>
              <a:rPr lang="de-CH" sz="3200" dirty="0" err="1">
                <a:solidFill>
                  <a:schemeClr val="tx2"/>
                </a:solidFill>
              </a:rPr>
              <a:t>concernant</a:t>
            </a:r>
            <a:r>
              <a:rPr lang="de-CH" sz="3200" dirty="0">
                <a:solidFill>
                  <a:schemeClr val="tx2"/>
                </a:solidFill>
              </a:rPr>
              <a:t> </a:t>
            </a:r>
            <a:r>
              <a:rPr lang="de-CH" sz="3200" dirty="0" err="1">
                <a:solidFill>
                  <a:schemeClr val="tx2"/>
                </a:solidFill>
              </a:rPr>
              <a:t>les</a:t>
            </a:r>
            <a:r>
              <a:rPr lang="de-CH" sz="3200" dirty="0">
                <a:solidFill>
                  <a:schemeClr val="tx2"/>
                </a:solidFill>
              </a:rPr>
              <a:t> </a:t>
            </a:r>
            <a:r>
              <a:rPr lang="de-CH" sz="3200" dirty="0" err="1">
                <a:solidFill>
                  <a:schemeClr val="tx2"/>
                </a:solidFill>
              </a:rPr>
              <a:t>programmes</a:t>
            </a:r>
            <a:r>
              <a:rPr lang="de-CH" sz="3200" dirty="0">
                <a:solidFill>
                  <a:schemeClr val="tx2"/>
                </a:solidFill>
              </a:rPr>
              <a:t> de </a:t>
            </a:r>
            <a:r>
              <a:rPr lang="de-CH" sz="3200" dirty="0" err="1">
                <a:solidFill>
                  <a:schemeClr val="tx2"/>
                </a:solidFill>
              </a:rPr>
              <a:t>transfert</a:t>
            </a:r>
            <a:r>
              <a:rPr lang="de-CH" sz="3200" dirty="0">
                <a:solidFill>
                  <a:schemeClr val="tx2"/>
                </a:solidFill>
              </a:rPr>
              <a:t> </a:t>
            </a:r>
            <a:r>
              <a:rPr lang="fr-BE" sz="3200" dirty="0">
                <a:solidFill>
                  <a:schemeClr val="tx2"/>
                </a:solidFill>
              </a:rPr>
              <a:t>monétaires</a:t>
            </a:r>
            <a:r>
              <a:rPr lang="de-CH" sz="3200" dirty="0">
                <a:solidFill>
                  <a:schemeClr val="tx2"/>
                </a:solidFill>
              </a:rPr>
              <a:t>, des </a:t>
            </a:r>
            <a:r>
              <a:rPr lang="de-CH" sz="3200" dirty="0" err="1">
                <a:solidFill>
                  <a:schemeClr val="tx2"/>
                </a:solidFill>
              </a:rPr>
              <a:t>news</a:t>
            </a:r>
            <a:r>
              <a:rPr lang="de-CH" sz="3200" dirty="0">
                <a:solidFill>
                  <a:schemeClr val="tx2"/>
                </a:solidFill>
              </a:rPr>
              <a:t>, des </a:t>
            </a:r>
            <a:r>
              <a:rPr lang="de-CH" sz="3200" dirty="0" err="1">
                <a:solidFill>
                  <a:schemeClr val="tx2"/>
                </a:solidFill>
              </a:rPr>
              <a:t>offres</a:t>
            </a:r>
            <a:r>
              <a:rPr lang="de-CH" sz="3200" dirty="0">
                <a:solidFill>
                  <a:schemeClr val="tx2"/>
                </a:solidFill>
              </a:rPr>
              <a:t> </a:t>
            </a:r>
            <a:r>
              <a:rPr lang="de-CH" sz="3200" dirty="0" err="1">
                <a:solidFill>
                  <a:schemeClr val="tx2"/>
                </a:solidFill>
              </a:rPr>
              <a:t>d’emploi</a:t>
            </a:r>
            <a:r>
              <a:rPr lang="de-CH" sz="3200" dirty="0">
                <a:solidFill>
                  <a:schemeClr val="tx2"/>
                </a:solidFill>
              </a:rPr>
              <a:t>, des </a:t>
            </a:r>
            <a:r>
              <a:rPr lang="fr-BE" sz="3200" dirty="0">
                <a:solidFill>
                  <a:schemeClr val="tx2"/>
                </a:solidFill>
              </a:rPr>
              <a:t>évènements</a:t>
            </a:r>
            <a:r>
              <a:rPr lang="de-CH" sz="3200" dirty="0">
                <a:solidFill>
                  <a:schemeClr val="tx2"/>
                </a:solidFill>
              </a:rPr>
              <a:t> </a:t>
            </a:r>
            <a:r>
              <a:rPr lang="de-CH" sz="3200" dirty="0" err="1">
                <a:solidFill>
                  <a:schemeClr val="tx2"/>
                </a:solidFill>
              </a:rPr>
              <a:t>ou</a:t>
            </a:r>
            <a:r>
              <a:rPr lang="de-CH" sz="3200" dirty="0">
                <a:solidFill>
                  <a:schemeClr val="tx2"/>
                </a:solidFill>
              </a:rPr>
              <a:t> des </a:t>
            </a:r>
            <a:r>
              <a:rPr lang="de-CH" sz="3200" dirty="0" err="1">
                <a:solidFill>
                  <a:schemeClr val="tx2"/>
                </a:solidFill>
              </a:rPr>
              <a:t>formations</a:t>
            </a:r>
            <a:r>
              <a:rPr lang="en-GB" sz="3200" dirty="0">
                <a:solidFill>
                  <a:schemeClr val="tx2"/>
                </a:solidFill>
                <a:cs typeface="Calibri"/>
              </a:rPr>
              <a:t>)</a:t>
            </a:r>
            <a:endParaRPr lang="en-GB" sz="3200" dirty="0">
              <a:cs typeface="Calibri"/>
            </a:endParaRPr>
          </a:p>
          <a:p>
            <a:r>
              <a:rPr lang="en-GB" sz="3200" b="1" dirty="0" err="1">
                <a:solidFill>
                  <a:schemeClr val="tx2"/>
                </a:solidFill>
                <a:cs typeface="Calibri"/>
              </a:rPr>
              <a:t>En</a:t>
            </a:r>
            <a:r>
              <a:rPr lang="en-GB" sz="3200" b="1" dirty="0">
                <a:solidFill>
                  <a:schemeClr val="tx2"/>
                </a:solidFill>
                <a:cs typeface="Calibri"/>
              </a:rPr>
              <a:t> </a:t>
            </a:r>
            <a:r>
              <a:rPr lang="fr-BE" sz="3200" b="1" dirty="0">
                <a:solidFill>
                  <a:schemeClr val="tx2"/>
                </a:solidFill>
                <a:cs typeface="Calibri"/>
              </a:rPr>
              <a:t>rejoignant la Communauté Cash </a:t>
            </a:r>
            <a:r>
              <a:rPr lang="fr-BE" sz="3200" dirty="0">
                <a:solidFill>
                  <a:schemeClr val="tx2"/>
                </a:solidFill>
                <a:cs typeface="Calibri"/>
              </a:rPr>
              <a:t>via le </a:t>
            </a:r>
            <a:r>
              <a:rPr lang="fr-BE" sz="3200" dirty="0">
                <a:solidFill>
                  <a:schemeClr val="tx2"/>
                </a:solidFill>
                <a:cs typeface="Calibri"/>
                <a:hlinkClick r:id="rId4"/>
              </a:rPr>
              <a:t>forum en ligne </a:t>
            </a:r>
            <a:r>
              <a:rPr lang="fr-BE" sz="3200" dirty="0">
                <a:solidFill>
                  <a:schemeClr val="tx2"/>
                </a:solidFill>
                <a:cs typeface="Calibri"/>
              </a:rPr>
              <a:t>de la plateforme et en encourageant d’autres membres du mouvement RC/RC à nous rejoindre</a:t>
            </a:r>
            <a:endParaRPr lang="fr-BE" sz="3200" dirty="0">
              <a:cs typeface="Calibri"/>
            </a:endParaRP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38626" y="4200154"/>
            <a:ext cx="3753374" cy="2657846"/>
          </a:xfrm>
          <a:prstGeom prst="rect">
            <a:avLst/>
          </a:prstGeom>
        </p:spPr>
      </p:pic>
      <p:graphicFrame>
        <p:nvGraphicFramePr>
          <p:cNvPr id="8" name="Diagram 7"/>
          <p:cNvGraphicFramePr/>
          <p:nvPr>
            <p:extLst>
              <p:ext uri="{D42A27DB-BD31-4B8C-83A1-F6EECF244321}">
                <p14:modId xmlns:p14="http://schemas.microsoft.com/office/powerpoint/2010/main" val="3290116938"/>
              </p:ext>
            </p:extLst>
          </p:nvPr>
        </p:nvGraphicFramePr>
        <p:xfrm>
          <a:off x="0" y="4200154"/>
          <a:ext cx="8438626" cy="265784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2846935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779533414"/>
              </p:ext>
            </p:extLst>
          </p:nvPr>
        </p:nvGraphicFramePr>
        <p:xfrm>
          <a:off x="4047259" y="1"/>
          <a:ext cx="9448801" cy="6857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ontent Placeholder 2"/>
          <p:cNvSpPr>
            <a:spLocks noGrp="1"/>
          </p:cNvSpPr>
          <p:nvPr>
            <p:ph idx="1"/>
          </p:nvPr>
        </p:nvSpPr>
        <p:spPr>
          <a:xfrm>
            <a:off x="0" y="1506404"/>
            <a:ext cx="10938164" cy="5193290"/>
          </a:xfrm>
        </p:spPr>
        <p:txBody>
          <a:bodyPr>
            <a:normAutofit/>
          </a:bodyPr>
          <a:lstStyle/>
          <a:p>
            <a:pPr marL="0" indent="0">
              <a:buNone/>
            </a:pPr>
            <a:r>
              <a:rPr lang="fr-FR" sz="3600" i="1" dirty="0">
                <a:solidFill>
                  <a:schemeClr val="tx2"/>
                </a:solidFill>
              </a:rPr>
              <a:t>Accélérer l’utilisation et l’intensification </a:t>
            </a:r>
          </a:p>
          <a:p>
            <a:pPr marL="0" indent="0">
              <a:buNone/>
            </a:pPr>
            <a:r>
              <a:rPr lang="fr-FR" sz="3600" b="1" i="1" dirty="0">
                <a:solidFill>
                  <a:srgbClr val="FF0000"/>
                </a:solidFill>
              </a:rPr>
              <a:t>des transferts monétaires</a:t>
            </a:r>
          </a:p>
          <a:p>
            <a:pPr marL="0" indent="0">
              <a:buNone/>
            </a:pPr>
            <a:r>
              <a:rPr lang="fr-FR" sz="3600" i="1" dirty="0">
                <a:solidFill>
                  <a:schemeClr val="tx2"/>
                </a:solidFill>
              </a:rPr>
              <a:t>au sein du Mouvement Croix-Rouge </a:t>
            </a:r>
          </a:p>
          <a:p>
            <a:pPr marL="0" indent="0">
              <a:buNone/>
            </a:pPr>
            <a:r>
              <a:rPr lang="fr-FR" sz="3600" i="1" dirty="0">
                <a:solidFill>
                  <a:schemeClr val="tx2"/>
                </a:solidFill>
              </a:rPr>
              <a:t>et Croissant-Rouge</a:t>
            </a:r>
          </a:p>
          <a:p>
            <a:pPr marL="0" indent="0">
              <a:buNone/>
            </a:pPr>
            <a:endParaRPr lang="fr-FR" sz="3600" b="1" dirty="0">
              <a:effectLst>
                <a:outerShdw blurRad="38100" dist="38100" dir="2700000" algn="tl">
                  <a:srgbClr val="000000">
                    <a:alpha val="43137"/>
                  </a:srgbClr>
                </a:outerShdw>
              </a:effectLst>
            </a:endParaRPr>
          </a:p>
          <a:p>
            <a:pPr marL="0" indent="0">
              <a:buNone/>
            </a:pPr>
            <a:endParaRPr lang="fr-FR" sz="3600" b="1" dirty="0">
              <a:solidFill>
                <a:schemeClr val="tx2"/>
              </a:solidFill>
              <a:effectLst>
                <a:outerShdw blurRad="38100" dist="38100" dir="2700000" algn="tl">
                  <a:srgbClr val="000000">
                    <a:alpha val="43137"/>
                  </a:srgbClr>
                </a:outerShdw>
              </a:effectLst>
            </a:endParaRPr>
          </a:p>
          <a:p>
            <a:pPr marL="0" indent="0">
              <a:buNone/>
            </a:pPr>
            <a:r>
              <a:rPr lang="fr-FR" sz="3200" dirty="0">
                <a:solidFill>
                  <a:schemeClr val="tx2"/>
                </a:solidFill>
              </a:rPr>
              <a:t>Pour plus d’infos sur le Cash Hub </a:t>
            </a:r>
          </a:p>
          <a:p>
            <a:pPr marL="0" indent="0">
              <a:buNone/>
            </a:pPr>
            <a:r>
              <a:rPr lang="fr-FR" sz="3200" dirty="0">
                <a:hlinkClick r:id="rId8"/>
              </a:rPr>
              <a:t>https://cash-hub.org/about-us</a:t>
            </a:r>
            <a:endParaRPr lang="fr-FR" sz="3200" dirty="0"/>
          </a:p>
          <a:p>
            <a:pPr marL="0" indent="0">
              <a:buNone/>
            </a:pPr>
            <a:endParaRPr lang="fr-FR" dirty="0"/>
          </a:p>
        </p:txBody>
      </p:sp>
      <p:sp>
        <p:nvSpPr>
          <p:cNvPr id="7" name="Down Arrow 6"/>
          <p:cNvSpPr/>
          <p:nvPr/>
        </p:nvSpPr>
        <p:spPr>
          <a:xfrm rot="5400000">
            <a:off x="10143187" y="1059937"/>
            <a:ext cx="361680" cy="531253"/>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5" name="Picture 4">
            <a:extLst>
              <a:ext uri="{FF2B5EF4-FFF2-40B4-BE49-F238E27FC236}">
                <a16:creationId xmlns:a16="http://schemas.microsoft.com/office/drawing/2014/main" id="{4E44518D-9CB6-4182-9E1E-EBC2F0C6F57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274720" y="164969"/>
            <a:ext cx="2572109" cy="63826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2" name="Title 1"/>
          <p:cNvSpPr>
            <a:spLocks noGrp="1"/>
          </p:cNvSpPr>
          <p:nvPr>
            <p:ph type="title"/>
          </p:nvPr>
        </p:nvSpPr>
        <p:spPr>
          <a:xfrm>
            <a:off x="0" y="220216"/>
            <a:ext cx="10515600" cy="1325563"/>
          </a:xfrm>
        </p:spPr>
        <p:txBody>
          <a:bodyPr>
            <a:normAutofit/>
          </a:bodyPr>
          <a:lstStyle/>
          <a:p>
            <a:r>
              <a:rPr lang="fr-FR" b="1" dirty="0">
                <a:solidFill>
                  <a:schemeClr val="tx2"/>
                </a:solidFill>
              </a:rPr>
              <a:t>Pourquoi une plateforme Cash Hub?</a:t>
            </a:r>
            <a:br>
              <a:rPr lang="fr-FR" b="1" dirty="0">
                <a:solidFill>
                  <a:schemeClr val="tx2"/>
                </a:solidFill>
              </a:rPr>
            </a:br>
            <a:endParaRPr lang="fr-FR" b="1" dirty="0">
              <a:solidFill>
                <a:schemeClr val="tx2"/>
              </a:solidFill>
            </a:endParaRPr>
          </a:p>
        </p:txBody>
      </p:sp>
    </p:spTree>
    <p:extLst>
      <p:ext uri="{BB962C8B-B14F-4D97-AF65-F5344CB8AC3E}">
        <p14:creationId xmlns:p14="http://schemas.microsoft.com/office/powerpoint/2010/main" val="338917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55750" y="2229398"/>
            <a:ext cx="9280501" cy="4628602"/>
          </a:xfrm>
        </p:spPr>
      </p:pic>
      <p:sp>
        <p:nvSpPr>
          <p:cNvPr id="2" name="Title 1"/>
          <p:cNvSpPr>
            <a:spLocks noGrp="1"/>
          </p:cNvSpPr>
          <p:nvPr>
            <p:ph type="title"/>
          </p:nvPr>
        </p:nvSpPr>
        <p:spPr>
          <a:xfrm>
            <a:off x="838200" y="73151"/>
            <a:ext cx="10515600" cy="2023415"/>
          </a:xfrm>
        </p:spPr>
        <p:txBody>
          <a:bodyPr>
            <a:normAutofit fontScale="90000"/>
          </a:bodyPr>
          <a:lstStyle/>
          <a:p>
            <a:pPr algn="ctr"/>
            <a:br>
              <a:rPr lang="en-GB" dirty="0">
                <a:solidFill>
                  <a:srgbClr val="FF0000"/>
                </a:solidFill>
              </a:rPr>
            </a:br>
            <a:r>
              <a:rPr lang="en-GB" dirty="0">
                <a:solidFill>
                  <a:srgbClr val="FF0000"/>
                </a:solidFill>
              </a:rPr>
              <a:t>La </a:t>
            </a:r>
            <a:r>
              <a:rPr lang="en-GB" dirty="0" err="1">
                <a:solidFill>
                  <a:srgbClr val="FF0000"/>
                </a:solidFill>
              </a:rPr>
              <a:t>plateforme</a:t>
            </a:r>
            <a:r>
              <a:rPr lang="en-GB" dirty="0">
                <a:solidFill>
                  <a:srgbClr val="FF0000"/>
                </a:solidFill>
              </a:rPr>
              <a:t> </a:t>
            </a:r>
            <a:r>
              <a:rPr lang="en-GB" dirty="0" err="1">
                <a:solidFill>
                  <a:srgbClr val="FF0000"/>
                </a:solidFill>
              </a:rPr>
              <a:t>en</a:t>
            </a:r>
            <a:r>
              <a:rPr lang="en-GB" dirty="0">
                <a:solidFill>
                  <a:srgbClr val="FF0000"/>
                </a:solidFill>
              </a:rPr>
              <a:t> </a:t>
            </a:r>
            <a:r>
              <a:rPr lang="en-GB" dirty="0" err="1">
                <a:solidFill>
                  <a:srgbClr val="FF0000"/>
                </a:solidFill>
              </a:rPr>
              <a:t>ligne</a:t>
            </a:r>
            <a:r>
              <a:rPr lang="en-GB" dirty="0">
                <a:solidFill>
                  <a:srgbClr val="FF0000"/>
                </a:solidFill>
              </a:rPr>
              <a:t> Cash Hub </a:t>
            </a:r>
            <a:br>
              <a:rPr lang="en-GB" dirty="0">
                <a:solidFill>
                  <a:srgbClr val="FF0000"/>
                </a:solidFill>
              </a:rPr>
            </a:br>
            <a:r>
              <a:rPr lang="en-GB" dirty="0">
                <a:solidFill>
                  <a:schemeClr val="tx2"/>
                </a:solidFill>
              </a:rPr>
              <a:t>pour </a:t>
            </a:r>
            <a:r>
              <a:rPr lang="fr-FR" dirty="0">
                <a:solidFill>
                  <a:schemeClr val="tx2"/>
                </a:solidFill>
              </a:rPr>
              <a:t>accéder à des infos, des outils, des données, des témoignages et </a:t>
            </a:r>
            <a:r>
              <a:rPr lang="en-GB" dirty="0">
                <a:solidFill>
                  <a:schemeClr val="tx2"/>
                </a:solidFill>
              </a:rPr>
              <a:t>des formations </a:t>
            </a:r>
            <a:br>
              <a:rPr lang="en-GB" dirty="0">
                <a:solidFill>
                  <a:schemeClr val="tx2"/>
                </a:solidFill>
              </a:rPr>
            </a:br>
            <a:r>
              <a:rPr lang="en-GB" dirty="0">
                <a:solidFill>
                  <a:srgbClr val="FF0000"/>
                </a:solidFill>
              </a:rPr>
              <a:t>www.cash-hub.org</a:t>
            </a:r>
            <a:br>
              <a:rPr lang="en-GB" dirty="0"/>
            </a:br>
            <a:endParaRPr lang="en-GB" dirty="0"/>
          </a:p>
        </p:txBody>
      </p:sp>
    </p:spTree>
    <p:extLst>
      <p:ext uri="{BB962C8B-B14F-4D97-AF65-F5344CB8AC3E}">
        <p14:creationId xmlns:p14="http://schemas.microsoft.com/office/powerpoint/2010/main" val="3743186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26" y="104921"/>
            <a:ext cx="12185073" cy="1325563"/>
          </a:xfrm>
        </p:spPr>
        <p:txBody>
          <a:bodyPr>
            <a:normAutofit/>
          </a:bodyPr>
          <a:lstStyle/>
          <a:p>
            <a:r>
              <a:rPr lang="en-GB" sz="4100" dirty="0" err="1">
                <a:solidFill>
                  <a:schemeClr val="tx2"/>
                </a:solidFill>
              </a:rPr>
              <a:t>Pourquoi</a:t>
            </a:r>
            <a:r>
              <a:rPr lang="en-US" sz="4100" b="1" dirty="0">
                <a:solidFill>
                  <a:srgbClr val="FF0000"/>
                </a:solidFill>
              </a:rPr>
              <a:t> </a:t>
            </a:r>
            <a:r>
              <a:rPr lang="en-US" sz="4100" b="1" dirty="0" err="1">
                <a:solidFill>
                  <a:srgbClr val="FF0000"/>
                </a:solidFill>
              </a:rPr>
              <a:t>rejoindre</a:t>
            </a:r>
            <a:r>
              <a:rPr lang="en-US" sz="4100" b="1" dirty="0">
                <a:solidFill>
                  <a:srgbClr val="FF0000"/>
                </a:solidFill>
              </a:rPr>
              <a:t> la </a:t>
            </a:r>
            <a:r>
              <a:rPr lang="en-US" sz="4100" b="1" dirty="0" err="1">
                <a:solidFill>
                  <a:srgbClr val="FF0000"/>
                </a:solidFill>
              </a:rPr>
              <a:t>Communaut</a:t>
            </a:r>
            <a:r>
              <a:rPr lang="fr-FR" sz="4100" b="1" dirty="0">
                <a:solidFill>
                  <a:srgbClr val="FF0000"/>
                </a:solidFill>
              </a:rPr>
              <a:t>é</a:t>
            </a:r>
            <a:r>
              <a:rPr lang="en-US" sz="4100" b="1" dirty="0">
                <a:solidFill>
                  <a:srgbClr val="FF0000"/>
                </a:solidFill>
              </a:rPr>
              <a:t> Cash </a:t>
            </a:r>
            <a:r>
              <a:rPr lang="en-GB" sz="4100" dirty="0">
                <a:solidFill>
                  <a:schemeClr val="tx2"/>
                </a:solidFill>
              </a:rPr>
              <a:t>via la </a:t>
            </a:r>
            <a:r>
              <a:rPr lang="en-GB" sz="4100" b="1" dirty="0" err="1">
                <a:solidFill>
                  <a:schemeClr val="tx2"/>
                </a:solidFill>
              </a:rPr>
              <a:t>plateforme</a:t>
            </a:r>
            <a:r>
              <a:rPr lang="en-GB" sz="4100" b="1" dirty="0">
                <a:solidFill>
                  <a:schemeClr val="tx2"/>
                </a:solidFill>
              </a:rPr>
              <a:t> Cash Hub :</a:t>
            </a:r>
          </a:p>
        </p:txBody>
      </p:sp>
      <p:sp>
        <p:nvSpPr>
          <p:cNvPr id="3" name="TextBox 2"/>
          <p:cNvSpPr txBox="1"/>
          <p:nvPr/>
        </p:nvSpPr>
        <p:spPr>
          <a:xfrm>
            <a:off x="2208416" y="1430484"/>
            <a:ext cx="9983584" cy="5509200"/>
          </a:xfrm>
          <a:prstGeom prst="rect">
            <a:avLst/>
          </a:prstGeom>
          <a:noFill/>
        </p:spPr>
        <p:txBody>
          <a:bodyPr wrap="square" rtlCol="0">
            <a:spAutoFit/>
          </a:bodyPr>
          <a:lstStyle/>
          <a:p>
            <a:pPr marL="457200" indent="-457200">
              <a:buFont typeface="Wingdings" panose="05000000000000000000" pitchFamily="2" charset="2"/>
              <a:buChar char="ü"/>
            </a:pPr>
            <a:r>
              <a:rPr lang="fr-BE" sz="3200" dirty="0">
                <a:solidFill>
                  <a:schemeClr val="tx2"/>
                </a:solidFill>
              </a:rPr>
              <a:t>Ressources sur des </a:t>
            </a:r>
            <a:r>
              <a:rPr lang="fr-BE" sz="3200" dirty="0">
                <a:solidFill>
                  <a:schemeClr val="tx2"/>
                </a:solidFill>
                <a:hlinkClick r:id="rId3"/>
              </a:rPr>
              <a:t>aires thématiques et géographiques</a:t>
            </a:r>
            <a:endParaRPr lang="fr-BE" sz="3200" dirty="0">
              <a:solidFill>
                <a:schemeClr val="tx2"/>
              </a:solidFill>
            </a:endParaRPr>
          </a:p>
          <a:p>
            <a:endParaRPr lang="en-US" sz="3200" dirty="0">
              <a:solidFill>
                <a:schemeClr val="tx2"/>
              </a:solidFill>
            </a:endParaRPr>
          </a:p>
          <a:p>
            <a:pPr marL="457200" lvl="0" indent="-457200">
              <a:buFont typeface="Wingdings" panose="05000000000000000000" pitchFamily="2" charset="2"/>
              <a:buChar char="ü"/>
            </a:pPr>
            <a:r>
              <a:rPr lang="en-US" sz="3200" dirty="0" err="1">
                <a:solidFill>
                  <a:schemeClr val="tx2"/>
                </a:solidFill>
              </a:rPr>
              <a:t>Parcourir</a:t>
            </a:r>
            <a:r>
              <a:rPr lang="en-US" sz="3200" dirty="0">
                <a:solidFill>
                  <a:schemeClr val="tx2"/>
                </a:solidFill>
              </a:rPr>
              <a:t> les </a:t>
            </a:r>
            <a:r>
              <a:rPr lang="en-US" sz="3200" dirty="0">
                <a:solidFill>
                  <a:schemeClr val="tx2"/>
                </a:solidFill>
                <a:hlinkClick r:id="rId4"/>
              </a:rPr>
              <a:t>formations </a:t>
            </a:r>
            <a:r>
              <a:rPr lang="fr-FR" sz="3200" dirty="0">
                <a:solidFill>
                  <a:schemeClr val="tx2"/>
                </a:solidFill>
                <a:hlinkClick r:id="rId4"/>
              </a:rPr>
              <a:t>à</a:t>
            </a:r>
            <a:r>
              <a:rPr lang="en-US" sz="3200" dirty="0">
                <a:solidFill>
                  <a:schemeClr val="tx2"/>
                </a:solidFill>
                <a:hlinkClick r:id="rId4"/>
              </a:rPr>
              <a:t> </a:t>
            </a:r>
            <a:r>
              <a:rPr lang="en-US" sz="3200" dirty="0" err="1">
                <a:solidFill>
                  <a:schemeClr val="tx2"/>
                </a:solidFill>
                <a:hlinkClick r:id="rId4"/>
              </a:rPr>
              <a:t>venir</a:t>
            </a:r>
            <a:endParaRPr lang="en-US" sz="3200" dirty="0">
              <a:solidFill>
                <a:schemeClr val="tx2"/>
              </a:solidFill>
            </a:endParaRPr>
          </a:p>
          <a:p>
            <a:pPr lvl="0"/>
            <a:endParaRPr lang="en-GB" sz="3200" dirty="0"/>
          </a:p>
          <a:p>
            <a:pPr marL="457200" lvl="0" indent="-457200">
              <a:buFont typeface="Wingdings" panose="05000000000000000000" pitchFamily="2" charset="2"/>
              <a:buChar char="ü"/>
            </a:pPr>
            <a:r>
              <a:rPr lang="en-US" sz="3200" dirty="0">
                <a:solidFill>
                  <a:schemeClr val="tx2"/>
                </a:solidFill>
              </a:rPr>
              <a:t>Consulter les </a:t>
            </a:r>
            <a:r>
              <a:rPr lang="en-US" sz="3200" dirty="0" err="1">
                <a:solidFill>
                  <a:schemeClr val="tx2"/>
                </a:solidFill>
                <a:hlinkClick r:id="rId5"/>
              </a:rPr>
              <a:t>cartes</a:t>
            </a:r>
            <a:r>
              <a:rPr lang="en-US" sz="3200" dirty="0">
                <a:solidFill>
                  <a:schemeClr val="tx2"/>
                </a:solidFill>
                <a:hlinkClick r:id="rId5"/>
              </a:rPr>
              <a:t> interactives des </a:t>
            </a:r>
            <a:r>
              <a:rPr lang="en-US" sz="3200" dirty="0" err="1">
                <a:solidFill>
                  <a:schemeClr val="tx2"/>
                </a:solidFill>
                <a:hlinkClick r:id="rId5"/>
              </a:rPr>
              <a:t>transferts</a:t>
            </a:r>
            <a:r>
              <a:rPr lang="en-US" sz="3200" dirty="0">
                <a:solidFill>
                  <a:schemeClr val="tx2"/>
                </a:solidFill>
                <a:hlinkClick r:id="rId5"/>
              </a:rPr>
              <a:t> </a:t>
            </a:r>
            <a:r>
              <a:rPr lang="fr-BE" sz="3200" dirty="0">
                <a:solidFill>
                  <a:schemeClr val="tx2"/>
                </a:solidFill>
                <a:hlinkClick r:id="rId5"/>
              </a:rPr>
              <a:t>monétaires</a:t>
            </a:r>
            <a:r>
              <a:rPr lang="en-US" sz="3200" dirty="0">
                <a:solidFill>
                  <a:schemeClr val="tx2"/>
                </a:solidFill>
                <a:hlinkClick r:id="rId5"/>
              </a:rPr>
              <a:t> </a:t>
            </a:r>
            <a:endParaRPr lang="en-US" sz="3200" dirty="0">
              <a:solidFill>
                <a:schemeClr val="tx2"/>
              </a:solidFill>
            </a:endParaRPr>
          </a:p>
          <a:p>
            <a:pPr marL="457200" lvl="0" indent="-457200">
              <a:buFont typeface="Wingdings" panose="05000000000000000000" pitchFamily="2" charset="2"/>
              <a:buChar char="ü"/>
            </a:pPr>
            <a:endParaRPr lang="en-US" sz="3200" dirty="0"/>
          </a:p>
          <a:p>
            <a:pPr marL="457200" lvl="0" indent="-457200">
              <a:buFont typeface="Wingdings" panose="05000000000000000000" pitchFamily="2" charset="2"/>
              <a:buChar char="ü"/>
            </a:pPr>
            <a:r>
              <a:rPr lang="fr-BE" sz="3200" dirty="0">
                <a:solidFill>
                  <a:schemeClr val="tx2"/>
                </a:solidFill>
              </a:rPr>
              <a:t>Accéder</a:t>
            </a:r>
            <a:r>
              <a:rPr lang="en-US" sz="3200" dirty="0">
                <a:solidFill>
                  <a:schemeClr val="tx2"/>
                </a:solidFill>
              </a:rPr>
              <a:t> à la </a:t>
            </a:r>
            <a:r>
              <a:rPr lang="fr-BE" sz="3200" dirty="0">
                <a:solidFill>
                  <a:schemeClr val="tx2"/>
                </a:solidFill>
                <a:hlinkClick r:id="rId6"/>
              </a:rPr>
              <a:t>Boite </a:t>
            </a:r>
            <a:r>
              <a:rPr lang="fr-FR" sz="3200" dirty="0">
                <a:solidFill>
                  <a:schemeClr val="tx2"/>
                </a:solidFill>
                <a:hlinkClick r:id="rId6"/>
              </a:rPr>
              <a:t>à</a:t>
            </a:r>
            <a:r>
              <a:rPr lang="fr-BE" sz="3200" dirty="0">
                <a:solidFill>
                  <a:schemeClr val="tx2"/>
                </a:solidFill>
                <a:hlinkClick r:id="rId6"/>
              </a:rPr>
              <a:t> outils Cash en situation d’urgence</a:t>
            </a:r>
            <a:endParaRPr lang="fr-BE" sz="3200" dirty="0">
              <a:solidFill>
                <a:schemeClr val="tx2"/>
              </a:solidFill>
            </a:endParaRPr>
          </a:p>
          <a:p>
            <a:pPr lvl="0"/>
            <a:endParaRPr lang="en-GB" sz="3200" dirty="0"/>
          </a:p>
          <a:p>
            <a:pPr marL="457200" lvl="0" indent="-457200">
              <a:buFont typeface="Wingdings" panose="05000000000000000000" pitchFamily="2" charset="2"/>
              <a:buChar char="ü"/>
            </a:pPr>
            <a:r>
              <a:rPr lang="en-US" sz="3200" dirty="0" err="1">
                <a:solidFill>
                  <a:schemeClr val="tx2"/>
                </a:solidFill>
              </a:rPr>
              <a:t>Parcourir</a:t>
            </a:r>
            <a:r>
              <a:rPr lang="en-US" sz="3200" dirty="0">
                <a:solidFill>
                  <a:schemeClr val="tx2"/>
                </a:solidFill>
              </a:rPr>
              <a:t> </a:t>
            </a:r>
            <a:r>
              <a:rPr lang="fr-FR" sz="3200" dirty="0">
                <a:solidFill>
                  <a:schemeClr val="tx2"/>
                </a:solidFill>
                <a:hlinkClick r:id="rId7"/>
              </a:rPr>
              <a:t>les évènements sur les transferts monétaires, les offres d’emploi et les dernières nouvelles &amp; blogs</a:t>
            </a:r>
            <a:endParaRPr lang="en-GB" sz="3200" dirty="0"/>
          </a:p>
        </p:txBody>
      </p:sp>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5907" y="4966546"/>
            <a:ext cx="1076475" cy="1076475"/>
          </a:xfrm>
          <a:prstGeom prst="rect">
            <a:avLst/>
          </a:prstGeom>
        </p:spPr>
      </p:pic>
      <p:pic>
        <p:nvPicPr>
          <p:cNvPr id="9" name="Picture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15907" y="2261743"/>
            <a:ext cx="1094509" cy="1085610"/>
          </a:xfrm>
          <a:prstGeom prst="rect">
            <a:avLst/>
          </a:prstGeom>
        </p:spPr>
      </p:pic>
      <p:pic>
        <p:nvPicPr>
          <p:cNvPr id="10" name="Picture 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96344" y="3542501"/>
            <a:ext cx="1133633" cy="1228896"/>
          </a:xfrm>
          <a:prstGeom prst="rect">
            <a:avLst/>
          </a:prstGeom>
        </p:spPr>
      </p:pic>
    </p:spTree>
    <p:extLst>
      <p:ext uri="{BB962C8B-B14F-4D97-AF65-F5344CB8AC3E}">
        <p14:creationId xmlns:p14="http://schemas.microsoft.com/office/powerpoint/2010/main" val="25587076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normAutofit/>
          </a:bodyPr>
          <a:lstStyle/>
          <a:p>
            <a:br>
              <a:rPr lang="en-GB" dirty="0">
                <a:solidFill>
                  <a:srgbClr val="FF0000"/>
                </a:solidFill>
              </a:rPr>
            </a:br>
            <a:endParaRPr lang="en-GB" dirty="0">
              <a:solidFill>
                <a:srgbClr val="FF0000"/>
              </a:solidFill>
            </a:endParaRPr>
          </a:p>
        </p:txBody>
      </p:sp>
      <p:sp>
        <p:nvSpPr>
          <p:cNvPr id="3" name="Content Placeholder 2"/>
          <p:cNvSpPr>
            <a:spLocks noGrp="1"/>
          </p:cNvSpPr>
          <p:nvPr>
            <p:ph idx="1"/>
          </p:nvPr>
        </p:nvSpPr>
        <p:spPr>
          <a:xfrm>
            <a:off x="2906560" y="1079518"/>
            <a:ext cx="8485909" cy="2701636"/>
          </a:xfrm>
        </p:spPr>
        <p:txBody>
          <a:bodyPr>
            <a:normAutofit lnSpcReduction="10000"/>
          </a:bodyPr>
          <a:lstStyle/>
          <a:p>
            <a:pPr marL="0" lvl="0" indent="0">
              <a:buNone/>
            </a:pPr>
            <a:endParaRPr lang="en-US" dirty="0">
              <a:solidFill>
                <a:schemeClr val="tx2"/>
              </a:solidFill>
            </a:endParaRPr>
          </a:p>
          <a:p>
            <a:pPr lvl="0">
              <a:buFont typeface="Wingdings" panose="05000000000000000000" pitchFamily="2" charset="2"/>
              <a:buChar char="ü"/>
            </a:pPr>
            <a:r>
              <a:rPr lang="fr-BE" dirty="0">
                <a:solidFill>
                  <a:schemeClr val="tx2"/>
                </a:solidFill>
              </a:rPr>
              <a:t>Discussion et mise en réseau </a:t>
            </a:r>
            <a:r>
              <a:rPr lang="en-US" dirty="0">
                <a:solidFill>
                  <a:schemeClr val="tx2"/>
                </a:solidFill>
              </a:rPr>
              <a:t>sur </a:t>
            </a:r>
            <a:r>
              <a:rPr lang="en-US" dirty="0">
                <a:solidFill>
                  <a:schemeClr val="tx2"/>
                </a:solidFill>
                <a:hlinkClick r:id="rId3"/>
              </a:rPr>
              <a:t>le forum </a:t>
            </a:r>
            <a:r>
              <a:rPr lang="en-US" dirty="0" err="1">
                <a:solidFill>
                  <a:schemeClr val="tx2"/>
                </a:solidFill>
                <a:hlinkClick r:id="rId3"/>
              </a:rPr>
              <a:t>en</a:t>
            </a:r>
            <a:r>
              <a:rPr lang="en-US" dirty="0">
                <a:solidFill>
                  <a:schemeClr val="tx2"/>
                </a:solidFill>
                <a:hlinkClick r:id="rId3"/>
              </a:rPr>
              <a:t> </a:t>
            </a:r>
            <a:r>
              <a:rPr lang="en-US" dirty="0" err="1">
                <a:solidFill>
                  <a:schemeClr val="tx2"/>
                </a:solidFill>
                <a:hlinkClick r:id="rId3"/>
              </a:rPr>
              <a:t>ligne</a:t>
            </a:r>
            <a:r>
              <a:rPr lang="en-US" dirty="0">
                <a:solidFill>
                  <a:schemeClr val="tx2"/>
                </a:solidFill>
                <a:hlinkClick r:id="rId3"/>
              </a:rPr>
              <a:t> </a:t>
            </a:r>
            <a:r>
              <a:rPr lang="en-US" dirty="0">
                <a:solidFill>
                  <a:schemeClr val="tx2"/>
                </a:solidFill>
              </a:rPr>
              <a:t>(pour le </a:t>
            </a:r>
            <a:r>
              <a:rPr lang="en-US" dirty="0" err="1">
                <a:solidFill>
                  <a:schemeClr val="tx2"/>
                </a:solidFill>
              </a:rPr>
              <a:t>Mouvement</a:t>
            </a:r>
            <a:r>
              <a:rPr lang="en-US" dirty="0">
                <a:solidFill>
                  <a:schemeClr val="tx2"/>
                </a:solidFill>
              </a:rPr>
              <a:t>)</a:t>
            </a:r>
            <a:endParaRPr lang="en-GB" dirty="0">
              <a:solidFill>
                <a:schemeClr val="tx2"/>
              </a:solidFill>
            </a:endParaRPr>
          </a:p>
          <a:p>
            <a:pPr marL="0" lvl="0" indent="0">
              <a:buNone/>
            </a:pPr>
            <a:endParaRPr lang="en-US" dirty="0">
              <a:solidFill>
                <a:schemeClr val="tx2"/>
              </a:solidFill>
            </a:endParaRPr>
          </a:p>
          <a:p>
            <a:pPr>
              <a:buFont typeface="Wingdings" panose="05000000000000000000" pitchFamily="2" charset="2"/>
              <a:buChar char="ü"/>
            </a:pPr>
            <a:r>
              <a:rPr lang="fr-FR" dirty="0">
                <a:solidFill>
                  <a:schemeClr val="tx2"/>
                </a:solidFill>
              </a:rPr>
              <a:t>Demande de soutien technique </a:t>
            </a:r>
            <a:r>
              <a:rPr lang="fr-FR" i="1" dirty="0">
                <a:solidFill>
                  <a:schemeClr val="tx2"/>
                </a:solidFill>
              </a:rPr>
              <a:t>ad hoc </a:t>
            </a:r>
            <a:r>
              <a:rPr lang="fr-FR" dirty="0">
                <a:solidFill>
                  <a:schemeClr val="tx2"/>
                </a:solidFill>
              </a:rPr>
              <a:t>via </a:t>
            </a:r>
            <a:r>
              <a:rPr lang="fr-FR" dirty="0">
                <a:solidFill>
                  <a:schemeClr val="tx2"/>
                </a:solidFill>
                <a:hlinkClick r:id="rId4"/>
              </a:rPr>
              <a:t>bureau d’assistance dédié </a:t>
            </a:r>
            <a:r>
              <a:rPr lang="en-US" dirty="0">
                <a:solidFill>
                  <a:schemeClr val="tx2"/>
                </a:solidFill>
              </a:rPr>
              <a:t>(pour le </a:t>
            </a:r>
            <a:r>
              <a:rPr lang="en-US" dirty="0" err="1">
                <a:solidFill>
                  <a:schemeClr val="tx2"/>
                </a:solidFill>
              </a:rPr>
              <a:t>Mouvement</a:t>
            </a:r>
            <a:r>
              <a:rPr lang="en-US" dirty="0">
                <a:solidFill>
                  <a:schemeClr val="tx2"/>
                </a:solidFill>
              </a:rPr>
              <a:t>)</a:t>
            </a:r>
          </a:p>
          <a:p>
            <a:endParaRPr lang="en-GB" dirty="0"/>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1246" y="5743558"/>
            <a:ext cx="6707590" cy="948186"/>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81252" y="4183360"/>
            <a:ext cx="3572548" cy="2508384"/>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6677" y="1388791"/>
            <a:ext cx="1262211" cy="1041545"/>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1308" y="2584586"/>
            <a:ext cx="990738" cy="1133633"/>
          </a:xfrm>
          <a:prstGeom prst="rect">
            <a:avLst/>
          </a:prstGeom>
        </p:spPr>
      </p:pic>
      <p:pic>
        <p:nvPicPr>
          <p:cNvPr id="8" name="Picture 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520506" y="2527428"/>
            <a:ext cx="1238423" cy="1190791"/>
          </a:xfrm>
          <a:prstGeom prst="rect">
            <a:avLst/>
          </a:prstGeom>
        </p:spPr>
      </p:pic>
      <p:sp>
        <p:nvSpPr>
          <p:cNvPr id="10" name="Title 1"/>
          <p:cNvSpPr txBox="1">
            <a:spLocks/>
          </p:cNvSpPr>
          <p:nvPr/>
        </p:nvSpPr>
        <p:spPr>
          <a:xfrm>
            <a:off x="6927" y="-61849"/>
            <a:ext cx="1218507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100" dirty="0" err="1">
                <a:solidFill>
                  <a:schemeClr val="tx2"/>
                </a:solidFill>
              </a:rPr>
              <a:t>Pourquoi</a:t>
            </a:r>
            <a:r>
              <a:rPr lang="en-US" sz="4100" b="1" dirty="0">
                <a:solidFill>
                  <a:srgbClr val="FF0000"/>
                </a:solidFill>
              </a:rPr>
              <a:t> </a:t>
            </a:r>
            <a:r>
              <a:rPr lang="en-US" sz="4100" b="1" dirty="0" err="1">
                <a:solidFill>
                  <a:srgbClr val="FF0000"/>
                </a:solidFill>
              </a:rPr>
              <a:t>rejoindre</a:t>
            </a:r>
            <a:r>
              <a:rPr lang="en-US" sz="4100" b="1" dirty="0">
                <a:solidFill>
                  <a:srgbClr val="FF0000"/>
                </a:solidFill>
              </a:rPr>
              <a:t> la </a:t>
            </a:r>
            <a:r>
              <a:rPr lang="en-US" sz="4100" b="1" dirty="0" err="1">
                <a:solidFill>
                  <a:srgbClr val="FF0000"/>
                </a:solidFill>
              </a:rPr>
              <a:t>Communaut</a:t>
            </a:r>
            <a:r>
              <a:rPr lang="fr-FR" sz="4100" b="1" dirty="0">
                <a:solidFill>
                  <a:srgbClr val="FF0000"/>
                </a:solidFill>
              </a:rPr>
              <a:t>é</a:t>
            </a:r>
            <a:r>
              <a:rPr lang="en-US" sz="4100" b="1" dirty="0">
                <a:solidFill>
                  <a:srgbClr val="FF0000"/>
                </a:solidFill>
              </a:rPr>
              <a:t> Cash </a:t>
            </a:r>
            <a:r>
              <a:rPr lang="en-GB" sz="4100" dirty="0">
                <a:solidFill>
                  <a:schemeClr val="tx2"/>
                </a:solidFill>
              </a:rPr>
              <a:t>via la </a:t>
            </a:r>
            <a:r>
              <a:rPr lang="en-GB" sz="4100" b="1" dirty="0" err="1">
                <a:solidFill>
                  <a:schemeClr val="tx2"/>
                </a:solidFill>
              </a:rPr>
              <a:t>plateforme</a:t>
            </a:r>
            <a:r>
              <a:rPr lang="en-GB" sz="4100" b="1" dirty="0">
                <a:solidFill>
                  <a:schemeClr val="tx2"/>
                </a:solidFill>
              </a:rPr>
              <a:t> Cash Hub :</a:t>
            </a:r>
          </a:p>
        </p:txBody>
      </p:sp>
    </p:spTree>
    <p:extLst>
      <p:ext uri="{BB962C8B-B14F-4D97-AF65-F5344CB8AC3E}">
        <p14:creationId xmlns:p14="http://schemas.microsoft.com/office/powerpoint/2010/main" val="4185366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2691" r="13739"/>
          <a:stretch/>
        </p:blipFill>
        <p:spPr>
          <a:xfrm>
            <a:off x="138544" y="661541"/>
            <a:ext cx="8160327" cy="3033840"/>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2015" t="4715" r="4103"/>
          <a:stretch/>
        </p:blipFill>
        <p:spPr>
          <a:xfrm>
            <a:off x="138544" y="3695381"/>
            <a:ext cx="8160327" cy="3144844"/>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a:xfrm>
            <a:off x="-1" y="-277091"/>
            <a:ext cx="10487891" cy="1325563"/>
          </a:xfrm>
        </p:spPr>
        <p:txBody>
          <a:bodyPr/>
          <a:lstStyle/>
          <a:p>
            <a:r>
              <a:rPr lang="en-GB" b="1" dirty="0">
                <a:solidFill>
                  <a:schemeClr val="tx2"/>
                </a:solidFill>
              </a:rPr>
              <a:t>Section </a:t>
            </a:r>
            <a:r>
              <a:rPr lang="en-GB" b="1" dirty="0" err="1">
                <a:solidFill>
                  <a:schemeClr val="tx2"/>
                </a:solidFill>
              </a:rPr>
              <a:t>Ressources</a:t>
            </a:r>
            <a:endParaRPr lang="en-GB" b="1" dirty="0">
              <a:solidFill>
                <a:schemeClr val="tx2"/>
              </a:solidFill>
            </a:endParaRPr>
          </a:p>
        </p:txBody>
      </p:sp>
      <p:pic>
        <p:nvPicPr>
          <p:cNvPr id="5" name="Picture 4">
            <a:extLst>
              <a:ext uri="{FF2B5EF4-FFF2-40B4-BE49-F238E27FC236}">
                <a16:creationId xmlns:a16="http://schemas.microsoft.com/office/drawing/2014/main" id="{AE6287D2-7B42-42E2-A282-45CF67EBEB6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54144" y="165987"/>
            <a:ext cx="1133633" cy="1228896"/>
          </a:xfrm>
          <a:prstGeom prst="rect">
            <a:avLst/>
          </a:prstGeom>
          <a:ln>
            <a:noFill/>
          </a:ln>
          <a:effectLst>
            <a:outerShdw blurRad="292100" dist="139700" dir="2700000" algn="tl" rotWithShape="0">
              <a:srgbClr val="333333">
                <a:alpha val="65000"/>
              </a:srgbClr>
            </a:outerShdw>
          </a:effectLst>
        </p:spPr>
      </p:pic>
      <p:sp>
        <p:nvSpPr>
          <p:cNvPr id="3" name="Rectangle: Diagonal Corners Rounded 2">
            <a:extLst>
              <a:ext uri="{FF2B5EF4-FFF2-40B4-BE49-F238E27FC236}">
                <a16:creationId xmlns:a16="http://schemas.microsoft.com/office/drawing/2014/main" id="{3AF8F08B-46DB-41C9-8BE7-3737C6A5E7F9}"/>
              </a:ext>
            </a:extLst>
          </p:cNvPr>
          <p:cNvSpPr/>
          <p:nvPr/>
        </p:nvSpPr>
        <p:spPr>
          <a:xfrm>
            <a:off x="9100365" y="3695381"/>
            <a:ext cx="2775045" cy="2970596"/>
          </a:xfrm>
          <a:prstGeom prst="round2Diag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fr-FR" sz="2000" dirty="0">
                <a:solidFill>
                  <a:schemeClr val="tx1"/>
                </a:solidFill>
              </a:rPr>
              <a:t>Nous travaillons avec des </a:t>
            </a:r>
            <a:r>
              <a:rPr lang="fr-FR" sz="2000" b="1" dirty="0">
                <a:solidFill>
                  <a:schemeClr val="tx1"/>
                </a:solidFill>
              </a:rPr>
              <a:t>propriétaires de section </a:t>
            </a:r>
            <a:r>
              <a:rPr lang="fr-FR" sz="2000" dirty="0">
                <a:solidFill>
                  <a:schemeClr val="tx1"/>
                </a:solidFill>
              </a:rPr>
              <a:t>à travers le Mouvement pour s’assurer de :</a:t>
            </a:r>
          </a:p>
          <a:p>
            <a:pPr marL="342900" indent="-342900">
              <a:buFont typeface="Wingdings" panose="05000000000000000000" pitchFamily="2" charset="2"/>
              <a:buChar char="§"/>
            </a:pPr>
            <a:r>
              <a:rPr lang="fr-FR" sz="2000" u="sng" dirty="0">
                <a:solidFill>
                  <a:schemeClr val="tx1"/>
                </a:solidFill>
              </a:rPr>
              <a:t>La qualité</a:t>
            </a:r>
          </a:p>
          <a:p>
            <a:pPr marL="342900" indent="-342900">
              <a:buFont typeface="Wingdings" panose="05000000000000000000" pitchFamily="2" charset="2"/>
              <a:buChar char="§"/>
            </a:pPr>
            <a:r>
              <a:rPr lang="fr-FR" sz="2000" u="sng" dirty="0">
                <a:solidFill>
                  <a:schemeClr val="tx1"/>
                </a:solidFill>
              </a:rPr>
              <a:t>L’accès a de nouvelles ressources</a:t>
            </a:r>
          </a:p>
        </p:txBody>
      </p:sp>
      <p:pic>
        <p:nvPicPr>
          <p:cNvPr id="9" name="Picture 8">
            <a:extLst>
              <a:ext uri="{FF2B5EF4-FFF2-40B4-BE49-F238E27FC236}">
                <a16:creationId xmlns:a16="http://schemas.microsoft.com/office/drawing/2014/main" id="{8BD6168E-EE6B-44B7-914D-ED6553E199C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77113" y="2244681"/>
            <a:ext cx="2421547" cy="60090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1981605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34A71-ED5F-47C6-B795-B7576D4F6BD9}"/>
              </a:ext>
            </a:extLst>
          </p:cNvPr>
          <p:cNvSpPr>
            <a:spLocks noGrp="1"/>
          </p:cNvSpPr>
          <p:nvPr>
            <p:ph type="title"/>
          </p:nvPr>
        </p:nvSpPr>
        <p:spPr>
          <a:xfrm>
            <a:off x="0" y="-209480"/>
            <a:ext cx="10515600" cy="1325563"/>
          </a:xfrm>
        </p:spPr>
        <p:txBody>
          <a:bodyPr/>
          <a:lstStyle/>
          <a:p>
            <a:r>
              <a:rPr lang="en-GB" b="1" dirty="0">
                <a:solidFill>
                  <a:schemeClr val="tx2"/>
                </a:solidFill>
              </a:rPr>
              <a:t>Formation et support </a:t>
            </a:r>
            <a:endParaRPr lang="en-GB" dirty="0"/>
          </a:p>
        </p:txBody>
      </p:sp>
      <p:pic>
        <p:nvPicPr>
          <p:cNvPr id="4" name="Content Placeholder 3">
            <a:extLst>
              <a:ext uri="{FF2B5EF4-FFF2-40B4-BE49-F238E27FC236}">
                <a16:creationId xmlns:a16="http://schemas.microsoft.com/office/drawing/2014/main" id="{3ADBB2A0-8DA1-4C83-9F37-804BEE83DF4E}"/>
              </a:ext>
            </a:extLst>
          </p:cNvPr>
          <p:cNvPicPr>
            <a:picLocks noGrp="1" noChangeAspect="1"/>
          </p:cNvPicPr>
          <p:nvPr>
            <p:ph idx="1"/>
          </p:nvPr>
        </p:nvPicPr>
        <p:blipFill>
          <a:blip r:embed="rId2"/>
          <a:stretch>
            <a:fillRect/>
          </a:stretch>
        </p:blipFill>
        <p:spPr>
          <a:xfrm>
            <a:off x="602583" y="844400"/>
            <a:ext cx="6598485" cy="3317917"/>
          </a:xfrm>
          <a:prstGeom prst="rect">
            <a:avLst/>
          </a:prstGeom>
        </p:spPr>
      </p:pic>
      <p:pic>
        <p:nvPicPr>
          <p:cNvPr id="6" name="Picture 5">
            <a:extLst>
              <a:ext uri="{FF2B5EF4-FFF2-40B4-BE49-F238E27FC236}">
                <a16:creationId xmlns:a16="http://schemas.microsoft.com/office/drawing/2014/main" id="{22795662-8D87-46BD-8982-41C07637D6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06943" y="98639"/>
            <a:ext cx="1094509" cy="1085610"/>
          </a:xfrm>
          <a:prstGeom prst="rect">
            <a:avLst/>
          </a:prstGeom>
          <a:ln>
            <a:noFill/>
          </a:ln>
          <a:effectLst>
            <a:outerShdw blurRad="292100" dist="139700" dir="2700000" algn="tl" rotWithShape="0">
              <a:srgbClr val="333333">
                <a:alpha val="65000"/>
              </a:srgbClr>
            </a:outerShdw>
          </a:effectLst>
        </p:spPr>
      </p:pic>
      <p:pic>
        <p:nvPicPr>
          <p:cNvPr id="7" name="Content Placeholder 3">
            <a:extLst>
              <a:ext uri="{FF2B5EF4-FFF2-40B4-BE49-F238E27FC236}">
                <a16:creationId xmlns:a16="http://schemas.microsoft.com/office/drawing/2014/main" id="{B9498F12-05EE-42AF-86AE-E5142BD9BEFF}"/>
              </a:ext>
            </a:extLst>
          </p:cNvPr>
          <p:cNvPicPr>
            <a:picLocks noChangeAspect="1"/>
          </p:cNvPicPr>
          <p:nvPr/>
        </p:nvPicPr>
        <p:blipFill>
          <a:blip r:embed="rId4"/>
          <a:stretch>
            <a:fillRect/>
          </a:stretch>
        </p:blipFill>
        <p:spPr>
          <a:xfrm>
            <a:off x="602583" y="3920824"/>
            <a:ext cx="5493417" cy="2908280"/>
          </a:xfrm>
          <a:prstGeom prst="rect">
            <a:avLst/>
          </a:prstGeom>
        </p:spPr>
      </p:pic>
      <p:pic>
        <p:nvPicPr>
          <p:cNvPr id="5" name="Picture 4">
            <a:extLst>
              <a:ext uri="{FF2B5EF4-FFF2-40B4-BE49-F238E27FC236}">
                <a16:creationId xmlns:a16="http://schemas.microsoft.com/office/drawing/2014/main" id="{C7422BF2-B145-41F6-BA3B-1A2EC0D190BD}"/>
              </a:ext>
            </a:extLst>
          </p:cNvPr>
          <p:cNvPicPr>
            <a:picLocks noChangeAspect="1"/>
          </p:cNvPicPr>
          <p:nvPr/>
        </p:nvPicPr>
        <p:blipFill>
          <a:blip r:embed="rId5"/>
          <a:stretch>
            <a:fillRect/>
          </a:stretch>
        </p:blipFill>
        <p:spPr>
          <a:xfrm>
            <a:off x="6096000" y="3221822"/>
            <a:ext cx="6056243" cy="3600061"/>
          </a:xfrm>
          <a:prstGeom prst="rect">
            <a:avLst/>
          </a:prstGeom>
          <a:ln>
            <a:noFill/>
          </a:ln>
          <a:effectLst>
            <a:outerShdw blurRad="292100" dist="139700" dir="2700000" algn="tl" rotWithShape="0">
              <a:srgbClr val="333333">
                <a:alpha val="65000"/>
              </a:srgbClr>
            </a:outerShdw>
          </a:effectLst>
        </p:spPr>
      </p:pic>
      <p:sp>
        <p:nvSpPr>
          <p:cNvPr id="8" name="TextBox 7">
            <a:extLst>
              <a:ext uri="{FF2B5EF4-FFF2-40B4-BE49-F238E27FC236}">
                <a16:creationId xmlns:a16="http://schemas.microsoft.com/office/drawing/2014/main" id="{5AE19846-CE36-4FAC-8089-908CF67B3F36}"/>
              </a:ext>
            </a:extLst>
          </p:cNvPr>
          <p:cNvSpPr txBox="1"/>
          <p:nvPr/>
        </p:nvSpPr>
        <p:spPr>
          <a:xfrm>
            <a:off x="7301948" y="1850688"/>
            <a:ext cx="4850295" cy="1200329"/>
          </a:xfrm>
          <a:prstGeom prst="rect">
            <a:avLst/>
          </a:prstGeom>
          <a:noFill/>
        </p:spPr>
        <p:txBody>
          <a:bodyPr wrap="square" rtlCol="0">
            <a:spAutoFit/>
          </a:bodyPr>
          <a:lstStyle/>
          <a:p>
            <a:r>
              <a:rPr lang="fr-FR" b="1" i="1" dirty="0">
                <a:solidFill>
                  <a:schemeClr val="tx2"/>
                </a:solidFill>
              </a:rPr>
              <a:t>« Développer l’expertise des professionnels de l’humanitaire sur les programmes de transferts monétaires à travers le Mouvement de la Croix Rouge et du Croissant Rouge. »</a:t>
            </a:r>
            <a:endParaRPr lang="en-GB" b="1" i="1" dirty="0">
              <a:solidFill>
                <a:schemeClr val="tx2"/>
              </a:solidFill>
            </a:endParaRPr>
          </a:p>
        </p:txBody>
      </p:sp>
    </p:spTree>
    <p:extLst>
      <p:ext uri="{BB962C8B-B14F-4D97-AF65-F5344CB8AC3E}">
        <p14:creationId xmlns:p14="http://schemas.microsoft.com/office/powerpoint/2010/main" val="40778388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B3B74-8A1E-4968-AC84-2A7DABD756E3}"/>
              </a:ext>
            </a:extLst>
          </p:cNvPr>
          <p:cNvSpPr>
            <a:spLocks noGrp="1"/>
          </p:cNvSpPr>
          <p:nvPr>
            <p:ph type="title"/>
          </p:nvPr>
        </p:nvSpPr>
        <p:spPr/>
        <p:txBody>
          <a:bodyPr/>
          <a:lstStyle/>
          <a:p>
            <a:r>
              <a:rPr lang="en-GB" b="1" dirty="0" err="1">
                <a:solidFill>
                  <a:schemeClr val="tx2"/>
                </a:solidFill>
              </a:rPr>
              <a:t>Cartes</a:t>
            </a:r>
            <a:r>
              <a:rPr lang="en-GB" b="1" dirty="0">
                <a:solidFill>
                  <a:schemeClr val="tx2"/>
                </a:solidFill>
              </a:rPr>
              <a:t> interactives des </a:t>
            </a:r>
            <a:r>
              <a:rPr lang="en-GB" b="1" dirty="0" err="1">
                <a:solidFill>
                  <a:schemeClr val="tx2"/>
                </a:solidFill>
              </a:rPr>
              <a:t>transferts</a:t>
            </a:r>
            <a:r>
              <a:rPr lang="en-GB" b="1" dirty="0">
                <a:solidFill>
                  <a:schemeClr val="tx2"/>
                </a:solidFill>
              </a:rPr>
              <a:t> </a:t>
            </a:r>
            <a:r>
              <a:rPr lang="fr-BE" b="1" dirty="0">
                <a:solidFill>
                  <a:schemeClr val="tx2"/>
                </a:solidFill>
              </a:rPr>
              <a:t>monétaires</a:t>
            </a:r>
            <a:endParaRPr lang="fr-BE" dirty="0"/>
          </a:p>
        </p:txBody>
      </p:sp>
      <p:pic>
        <p:nvPicPr>
          <p:cNvPr id="6" name="Content Placeholder 5">
            <a:extLst>
              <a:ext uri="{FF2B5EF4-FFF2-40B4-BE49-F238E27FC236}">
                <a16:creationId xmlns:a16="http://schemas.microsoft.com/office/drawing/2014/main" id="{9E0E58CF-1B4E-4C97-8A44-6C07DDCF15B7}"/>
              </a:ext>
            </a:extLst>
          </p:cNvPr>
          <p:cNvPicPr>
            <a:picLocks noGrp="1" noChangeAspect="1"/>
          </p:cNvPicPr>
          <p:nvPr>
            <p:ph idx="1"/>
          </p:nvPr>
        </p:nvPicPr>
        <p:blipFill>
          <a:blip r:embed="rId2"/>
          <a:stretch>
            <a:fillRect/>
          </a:stretch>
        </p:blipFill>
        <p:spPr>
          <a:xfrm>
            <a:off x="640080" y="1350008"/>
            <a:ext cx="10317480" cy="5367315"/>
          </a:xfrm>
          <a:prstGeom prst="rect">
            <a:avLst/>
          </a:prstGeom>
        </p:spPr>
      </p:pic>
    </p:spTree>
    <p:extLst>
      <p:ext uri="{BB962C8B-B14F-4D97-AF65-F5344CB8AC3E}">
        <p14:creationId xmlns:p14="http://schemas.microsoft.com/office/powerpoint/2010/main" val="14446193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B3B74-8A1E-4968-AC84-2A7DABD756E3}"/>
              </a:ext>
            </a:extLst>
          </p:cNvPr>
          <p:cNvSpPr>
            <a:spLocks noGrp="1"/>
          </p:cNvSpPr>
          <p:nvPr>
            <p:ph type="title"/>
          </p:nvPr>
        </p:nvSpPr>
        <p:spPr>
          <a:xfrm>
            <a:off x="221113" y="-70047"/>
            <a:ext cx="10515600" cy="1325563"/>
          </a:xfrm>
        </p:spPr>
        <p:txBody>
          <a:bodyPr/>
          <a:lstStyle/>
          <a:p>
            <a:r>
              <a:rPr lang="fr-BE" b="1" dirty="0">
                <a:solidFill>
                  <a:schemeClr val="tx2"/>
                </a:solidFill>
              </a:rPr>
              <a:t>Boite à outils cash en situation d’urgence</a:t>
            </a:r>
            <a:endParaRPr lang="fr-BE" dirty="0"/>
          </a:p>
        </p:txBody>
      </p:sp>
      <p:pic>
        <p:nvPicPr>
          <p:cNvPr id="3" name="Picture 2">
            <a:extLst>
              <a:ext uri="{FF2B5EF4-FFF2-40B4-BE49-F238E27FC236}">
                <a16:creationId xmlns:a16="http://schemas.microsoft.com/office/drawing/2014/main" id="{1BD8A8D9-63D9-4D6A-B4C0-491C068AC20A}"/>
              </a:ext>
            </a:extLst>
          </p:cNvPr>
          <p:cNvPicPr>
            <a:picLocks noChangeAspect="1"/>
          </p:cNvPicPr>
          <p:nvPr/>
        </p:nvPicPr>
        <p:blipFill>
          <a:blip r:embed="rId2"/>
          <a:stretch>
            <a:fillRect/>
          </a:stretch>
        </p:blipFill>
        <p:spPr>
          <a:xfrm>
            <a:off x="10086289" y="185607"/>
            <a:ext cx="1743075" cy="733425"/>
          </a:xfrm>
          <a:prstGeom prst="rect">
            <a:avLst/>
          </a:prstGeom>
          <a:ln>
            <a:noFill/>
          </a:ln>
          <a:effectLst>
            <a:outerShdw blurRad="292100" dist="139700" dir="2700000" algn="tl" rotWithShape="0">
              <a:srgbClr val="333333">
                <a:alpha val="65000"/>
              </a:srgbClr>
            </a:outerShdw>
          </a:effectLst>
        </p:spPr>
      </p:pic>
      <p:sp>
        <p:nvSpPr>
          <p:cNvPr id="5" name="Content Placeholder 4">
            <a:extLst>
              <a:ext uri="{FF2B5EF4-FFF2-40B4-BE49-F238E27FC236}">
                <a16:creationId xmlns:a16="http://schemas.microsoft.com/office/drawing/2014/main" id="{727CEB33-E48C-4B36-A73C-22A050761130}"/>
              </a:ext>
            </a:extLst>
          </p:cNvPr>
          <p:cNvSpPr>
            <a:spLocks noGrp="1"/>
          </p:cNvSpPr>
          <p:nvPr>
            <p:ph idx="1"/>
          </p:nvPr>
        </p:nvSpPr>
        <p:spPr/>
        <p:txBody>
          <a:bodyPr/>
          <a:lstStyle/>
          <a:p>
            <a:endParaRPr lang="en-GB"/>
          </a:p>
        </p:txBody>
      </p:sp>
      <p:pic>
        <p:nvPicPr>
          <p:cNvPr id="7" name="Picture 6">
            <a:extLst>
              <a:ext uri="{FF2B5EF4-FFF2-40B4-BE49-F238E27FC236}">
                <a16:creationId xmlns:a16="http://schemas.microsoft.com/office/drawing/2014/main" id="{56481EDE-951F-44CC-A0FA-89794C23FE60}"/>
              </a:ext>
            </a:extLst>
          </p:cNvPr>
          <p:cNvPicPr>
            <a:picLocks noChangeAspect="1"/>
          </p:cNvPicPr>
          <p:nvPr/>
        </p:nvPicPr>
        <p:blipFill>
          <a:blip r:embed="rId3"/>
          <a:stretch>
            <a:fillRect/>
          </a:stretch>
        </p:blipFill>
        <p:spPr>
          <a:xfrm>
            <a:off x="665553" y="1780247"/>
            <a:ext cx="10860894" cy="4464294"/>
          </a:xfrm>
          <a:prstGeom prst="rect">
            <a:avLst/>
          </a:prstGeom>
        </p:spPr>
      </p:pic>
      <p:sp>
        <p:nvSpPr>
          <p:cNvPr id="8" name="Arrow: Right 7">
            <a:extLst>
              <a:ext uri="{FF2B5EF4-FFF2-40B4-BE49-F238E27FC236}">
                <a16:creationId xmlns:a16="http://schemas.microsoft.com/office/drawing/2014/main" id="{71F05ABE-5800-43C3-B65F-6C38A808E86C}"/>
              </a:ext>
            </a:extLst>
          </p:cNvPr>
          <p:cNvSpPr/>
          <p:nvPr/>
        </p:nvSpPr>
        <p:spPr>
          <a:xfrm rot="1791364">
            <a:off x="76773" y="1269657"/>
            <a:ext cx="928468" cy="55596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0000"/>
              </a:solidFill>
            </a:endParaRPr>
          </a:p>
        </p:txBody>
      </p:sp>
      <p:sp>
        <p:nvSpPr>
          <p:cNvPr id="9" name="Arrow: Right 8">
            <a:extLst>
              <a:ext uri="{FF2B5EF4-FFF2-40B4-BE49-F238E27FC236}">
                <a16:creationId xmlns:a16="http://schemas.microsoft.com/office/drawing/2014/main" id="{44D3461D-955E-4042-B465-86C0B9CF2FDC}"/>
              </a:ext>
            </a:extLst>
          </p:cNvPr>
          <p:cNvSpPr/>
          <p:nvPr/>
        </p:nvSpPr>
        <p:spPr>
          <a:xfrm rot="1791364">
            <a:off x="3091642" y="3623211"/>
            <a:ext cx="928468" cy="55596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0000"/>
              </a:solidFill>
            </a:endParaRPr>
          </a:p>
        </p:txBody>
      </p:sp>
      <p:sp>
        <p:nvSpPr>
          <p:cNvPr id="10" name="Arrow: Right 9">
            <a:extLst>
              <a:ext uri="{FF2B5EF4-FFF2-40B4-BE49-F238E27FC236}">
                <a16:creationId xmlns:a16="http://schemas.microsoft.com/office/drawing/2014/main" id="{DD595089-4915-45CF-A58F-9748E7CB286E}"/>
              </a:ext>
            </a:extLst>
          </p:cNvPr>
          <p:cNvSpPr/>
          <p:nvPr/>
        </p:nvSpPr>
        <p:spPr>
          <a:xfrm rot="1791364">
            <a:off x="5753673" y="1418490"/>
            <a:ext cx="928468" cy="55596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0000"/>
              </a:solidFill>
            </a:endParaRPr>
          </a:p>
        </p:txBody>
      </p:sp>
      <p:sp>
        <p:nvSpPr>
          <p:cNvPr id="11" name="Arrow: Right 10">
            <a:extLst>
              <a:ext uri="{FF2B5EF4-FFF2-40B4-BE49-F238E27FC236}">
                <a16:creationId xmlns:a16="http://schemas.microsoft.com/office/drawing/2014/main" id="{96A43BEA-AEE4-435A-BB98-990D09AF4FA0}"/>
              </a:ext>
            </a:extLst>
          </p:cNvPr>
          <p:cNvSpPr/>
          <p:nvPr/>
        </p:nvSpPr>
        <p:spPr>
          <a:xfrm rot="1791364">
            <a:off x="231308" y="2412125"/>
            <a:ext cx="548232" cy="32735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0000"/>
              </a:solidFill>
            </a:endParaRPr>
          </a:p>
        </p:txBody>
      </p:sp>
      <p:sp>
        <p:nvSpPr>
          <p:cNvPr id="13" name="Arrow: Right 12">
            <a:extLst>
              <a:ext uri="{FF2B5EF4-FFF2-40B4-BE49-F238E27FC236}">
                <a16:creationId xmlns:a16="http://schemas.microsoft.com/office/drawing/2014/main" id="{8E420F42-5462-49D7-A1A1-A65B31FBBE05}"/>
              </a:ext>
            </a:extLst>
          </p:cNvPr>
          <p:cNvSpPr/>
          <p:nvPr/>
        </p:nvSpPr>
        <p:spPr>
          <a:xfrm rot="1791364">
            <a:off x="228976" y="3536818"/>
            <a:ext cx="548232" cy="32735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0000"/>
              </a:solidFill>
            </a:endParaRPr>
          </a:p>
        </p:txBody>
      </p:sp>
      <p:sp>
        <p:nvSpPr>
          <p:cNvPr id="14" name="Arrow: Right 13">
            <a:extLst>
              <a:ext uri="{FF2B5EF4-FFF2-40B4-BE49-F238E27FC236}">
                <a16:creationId xmlns:a16="http://schemas.microsoft.com/office/drawing/2014/main" id="{CA5034D4-AF37-4235-92FC-28B8E21BD2DB}"/>
              </a:ext>
            </a:extLst>
          </p:cNvPr>
          <p:cNvSpPr/>
          <p:nvPr/>
        </p:nvSpPr>
        <p:spPr>
          <a:xfrm rot="1791364">
            <a:off x="244866" y="4226333"/>
            <a:ext cx="548232" cy="32735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0000"/>
              </a:solidFill>
            </a:endParaRPr>
          </a:p>
        </p:txBody>
      </p:sp>
      <p:sp>
        <p:nvSpPr>
          <p:cNvPr id="15" name="Arrow: Right 14">
            <a:extLst>
              <a:ext uri="{FF2B5EF4-FFF2-40B4-BE49-F238E27FC236}">
                <a16:creationId xmlns:a16="http://schemas.microsoft.com/office/drawing/2014/main" id="{FFB2134B-5E66-4D7D-8522-7BAC6F88FCD6}"/>
              </a:ext>
            </a:extLst>
          </p:cNvPr>
          <p:cNvSpPr/>
          <p:nvPr/>
        </p:nvSpPr>
        <p:spPr>
          <a:xfrm rot="1791364">
            <a:off x="280972" y="4857151"/>
            <a:ext cx="548232" cy="32735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0000"/>
              </a:solidFill>
            </a:endParaRPr>
          </a:p>
        </p:txBody>
      </p:sp>
      <p:sp>
        <p:nvSpPr>
          <p:cNvPr id="16" name="Arrow: Right 15">
            <a:extLst>
              <a:ext uri="{FF2B5EF4-FFF2-40B4-BE49-F238E27FC236}">
                <a16:creationId xmlns:a16="http://schemas.microsoft.com/office/drawing/2014/main" id="{8ADCA038-A3C6-4217-ABB5-655EE2499226}"/>
              </a:ext>
            </a:extLst>
          </p:cNvPr>
          <p:cNvSpPr/>
          <p:nvPr/>
        </p:nvSpPr>
        <p:spPr>
          <a:xfrm rot="1791364">
            <a:off x="244866" y="2911320"/>
            <a:ext cx="548232" cy="32735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0000"/>
              </a:solidFill>
            </a:endParaRPr>
          </a:p>
        </p:txBody>
      </p:sp>
      <p:sp>
        <p:nvSpPr>
          <p:cNvPr id="17" name="Arrow: Right 16">
            <a:extLst>
              <a:ext uri="{FF2B5EF4-FFF2-40B4-BE49-F238E27FC236}">
                <a16:creationId xmlns:a16="http://schemas.microsoft.com/office/drawing/2014/main" id="{17C42005-B3D6-4573-8079-3D7FB7D772A5}"/>
              </a:ext>
            </a:extLst>
          </p:cNvPr>
          <p:cNvSpPr/>
          <p:nvPr/>
        </p:nvSpPr>
        <p:spPr>
          <a:xfrm rot="1791364">
            <a:off x="266216" y="5470034"/>
            <a:ext cx="548232" cy="32735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0000"/>
              </a:solidFill>
            </a:endParaRPr>
          </a:p>
        </p:txBody>
      </p:sp>
    </p:spTree>
    <p:extLst>
      <p:ext uri="{BB962C8B-B14F-4D97-AF65-F5344CB8AC3E}">
        <p14:creationId xmlns:p14="http://schemas.microsoft.com/office/powerpoint/2010/main" val="131570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4" grpId="1" animBg="1"/>
      <p:bldP spid="15" grpId="0" animBg="1"/>
      <p:bldP spid="16" grpId="0" animBg="1"/>
      <p:bldP spid="1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5EA654584E1BC4E8609FEE23334A754" ma:contentTypeVersion="11" ma:contentTypeDescription="Create a new document." ma:contentTypeScope="" ma:versionID="5e7728fcb3aab949dbe263b633f71ac1">
  <xsd:schema xmlns:xsd="http://www.w3.org/2001/XMLSchema" xmlns:xs="http://www.w3.org/2001/XMLSchema" xmlns:p="http://schemas.microsoft.com/office/2006/metadata/properties" xmlns:ns2="ecdf2940-b007-46cf-880b-476a0172ef99" xmlns:ns3="1a16cf6d-3f2e-4367-886a-9e0f6dd637eb" targetNamespace="http://schemas.microsoft.com/office/2006/metadata/properties" ma:root="true" ma:fieldsID="7875262e8aa7d6e52eb664b6d52db145" ns2:_="" ns3:_="">
    <xsd:import namespace="ecdf2940-b007-46cf-880b-476a0172ef99"/>
    <xsd:import namespace="1a16cf6d-3f2e-4367-886a-9e0f6dd637eb"/>
    <xsd:element name="properties">
      <xsd:complexType>
        <xsd:sequence>
          <xsd:element name="documentManagement">
            <xsd:complexType>
              <xsd:all>
                <xsd:element ref="ns2:MediaServiceMetadata" minOccurs="0"/>
                <xsd:element ref="ns2:MediaServiceFastMetadata" minOccurs="0"/>
                <xsd:element ref="ns2:Description0" minOccurs="0"/>
                <xsd:element ref="ns2:MediaServiceAutoTags" minOccurs="0"/>
                <xsd:element ref="ns2:MediaServiceDateTaken" minOccurs="0"/>
                <xsd:element ref="ns2:MediaServiceOCR" minOccurs="0"/>
                <xsd:element ref="ns2:MediaServiceLocation" minOccurs="0"/>
                <xsd:element ref="ns3:SharedWithUsers" minOccurs="0"/>
                <xsd:element ref="ns3:SharedWithDetails" minOccurs="0"/>
                <xsd:element ref="ns2:MediaServiceEventHashCode" minOccurs="0"/>
                <xsd:element ref="ns2: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df2940-b007-46cf-880b-476a0172ef9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Description0" ma:index="10" nillable="true" ma:displayName="Description" ma:internalName="Description0">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Location" ma:index="14" nillable="true" ma:displayName="MediaServiceLocation" ma:internalName="MediaServiceLocation"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a16cf6d-3f2e-4367-886a-9e0f6dd637eb"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escription0 xmlns="ecdf2940-b007-46cf-880b-476a0172ef99"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73BC015-5666-486A-8181-77BB62A233D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cdf2940-b007-46cf-880b-476a0172ef99"/>
    <ds:schemaRef ds:uri="1a16cf6d-3f2e-4367-886a-9e0f6dd637e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E26AD6D-68CA-4E43-A2B7-62CE6AA8E33A}">
  <ds:schemaRefs>
    <ds:schemaRef ds:uri="http://purl.org/dc/elements/1.1/"/>
    <ds:schemaRef ds:uri="http://schemas.microsoft.com/office/2006/documentManagement/types"/>
    <ds:schemaRef ds:uri="http://purl.org/dc/terms/"/>
    <ds:schemaRef ds:uri="http://schemas.microsoft.com/office/infopath/2007/PartnerControls"/>
    <ds:schemaRef ds:uri="http://purl.org/dc/dcmitype/"/>
    <ds:schemaRef ds:uri="http://www.w3.org/XML/1998/namespace"/>
    <ds:schemaRef ds:uri="http://schemas.openxmlformats.org/package/2006/metadata/core-properties"/>
    <ds:schemaRef ds:uri="1a16cf6d-3f2e-4367-886a-9e0f6dd637eb"/>
    <ds:schemaRef ds:uri="ecdf2940-b007-46cf-880b-476a0172ef99"/>
    <ds:schemaRef ds:uri="http://schemas.microsoft.com/office/2006/metadata/properties"/>
  </ds:schemaRefs>
</ds:datastoreItem>
</file>

<file path=customXml/itemProps3.xml><?xml version="1.0" encoding="utf-8"?>
<ds:datastoreItem xmlns:ds="http://schemas.openxmlformats.org/officeDocument/2006/customXml" ds:itemID="{17E86660-4C19-4003-83D2-A5745FF69B7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TM02892315[[fn=Wisp]]</Template>
  <TotalTime>1100</TotalTime>
  <Words>416</Words>
  <Application>Microsoft Office PowerPoint</Application>
  <PresentationFormat>Widescreen</PresentationFormat>
  <Paragraphs>73</Paragraphs>
  <Slides>12</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Calibri Light</vt:lpstr>
      <vt:lpstr>Helvetica</vt:lpstr>
      <vt:lpstr>Wingdings</vt:lpstr>
      <vt:lpstr>Office Theme</vt:lpstr>
      <vt:lpstr>La Plateforme Cash Hub</vt:lpstr>
      <vt:lpstr>Pourquoi une plateforme Cash Hub? </vt:lpstr>
      <vt:lpstr> La plateforme en ligne Cash Hub  pour accéder à des infos, des outils, des données, des témoignages et des formations  www.cash-hub.org </vt:lpstr>
      <vt:lpstr>Pourquoi rejoindre la Communauté Cash via la plateforme Cash Hub :</vt:lpstr>
      <vt:lpstr> </vt:lpstr>
      <vt:lpstr>Section Ressources</vt:lpstr>
      <vt:lpstr>Formation et support </vt:lpstr>
      <vt:lpstr>Cartes interactives des transferts monétaires</vt:lpstr>
      <vt:lpstr>Boite à outils cash en situation d’urgence</vt:lpstr>
      <vt:lpstr>Rejoindre la Communauté Cash et demander de l’aide</vt:lpstr>
      <vt:lpstr>Comment chercher du contenu sur le Cash Hub</vt:lpstr>
      <vt:lpstr>Comment participer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Cash Hub platform</dc:title>
  <dc:creator>Stefania Imperia</dc:creator>
  <cp:lastModifiedBy>Ophélie Allard</cp:lastModifiedBy>
  <cp:revision>163</cp:revision>
  <dcterms:created xsi:type="dcterms:W3CDTF">2018-11-25T20:40:48Z</dcterms:created>
  <dcterms:modified xsi:type="dcterms:W3CDTF">2019-07-31T09:11:52Z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0x010100F5EA654584E1BC4E8609FEE23334A754</vt:lpwstr>
  </property>
</Properties>
</file>