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09" r:id="rId2"/>
    <p:sldId id="281" r:id="rId3"/>
    <p:sldId id="282" r:id="rId4"/>
    <p:sldId id="283" r:id="rId5"/>
    <p:sldId id="284" r:id="rId6"/>
    <p:sldId id="285" r:id="rId7"/>
    <p:sldId id="289" r:id="rId8"/>
    <p:sldId id="288" r:id="rId9"/>
    <p:sldId id="286" r:id="rId10"/>
    <p:sldId id="293" r:id="rId11"/>
    <p:sldId id="287" r:id="rId12"/>
    <p:sldId id="298" r:id="rId13"/>
    <p:sldId id="294" r:id="rId14"/>
    <p:sldId id="297" r:id="rId15"/>
    <p:sldId id="296" r:id="rId16"/>
    <p:sldId id="306" r:id="rId17"/>
    <p:sldId id="299" r:id="rId18"/>
    <p:sldId id="301" r:id="rId19"/>
    <p:sldId id="302" r:id="rId20"/>
    <p:sldId id="304" r:id="rId21"/>
    <p:sldId id="300" r:id="rId22"/>
    <p:sldId id="308" r:id="rId23"/>
    <p:sldId id="292" r:id="rId24"/>
    <p:sldId id="290" r:id="rId25"/>
    <p:sldId id="291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7" autoAdjust="0"/>
    <p:restoredTop sz="94737" autoAdjust="0"/>
  </p:normalViewPr>
  <p:slideViewPr>
    <p:cSldViewPr>
      <p:cViewPr>
        <p:scale>
          <a:sx n="94" d="100"/>
          <a:sy n="94" d="100"/>
        </p:scale>
        <p:origin x="-828" y="174"/>
      </p:cViewPr>
      <p:guideLst>
        <p:guide orient="horz" pos="346"/>
        <p:guide pos="521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HRC/ARC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5EFDD-5E7A-4D2E-ABC5-0E7CD4BEE376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Relocation Cash Grants (RCG)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355A8-B1C6-45A1-8378-E534EC80AE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8806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HRC/ARC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12ED8-FDAC-4018-B257-6EEE6DD65E63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Relocation Cash Grants (RCG)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EF584-1B21-4E67-B698-59A001964D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23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560F7-CBEE-411A-A48E-9D08A0EE220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B357F9-387D-4D58-8108-B58C9C169CC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560F7-CBEE-411A-A48E-9D08A0EE220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HT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535F73-C57A-45A4-940C-B3047FCF669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730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 smtClean="0"/>
          </a:p>
          <a:p>
            <a:pPr defTabSz="897301" eaLnBrk="0" fontAlgn="base" hangingPunct="0">
              <a:spcBef>
                <a:spcPct val="30000"/>
              </a:spcBef>
              <a:spcAft>
                <a:spcPct val="0"/>
              </a:spcAft>
              <a:buFontTx/>
              <a:buChar char="-"/>
              <a:defRPr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560F7-CBEE-411A-A48E-9D08A0EE220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those ID </a:t>
            </a:r>
            <a:r>
              <a:rPr lang="en-US" baseline="0" dirty="0" smtClean="0"/>
              <a:t>or the special ID or paper that will provided to the beneficiary depending of the PARTNER </a:t>
            </a:r>
            <a:r>
              <a:rPr lang="en-US" dirty="0" smtClean="0"/>
              <a:t>will accepted at the encashment point</a:t>
            </a:r>
            <a:r>
              <a:rPr lang="en-US" baseline="0" dirty="0" smtClean="0"/>
              <a:t>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560F7-CBEE-411A-A48E-9D08A0EE220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HT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535F73-C57A-45A4-940C-B3047FCF669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HT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535F73-C57A-45A4-940C-B3047FCF669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560F7-CBEE-411A-A48E-9D08A0EE220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92075"/>
            <a:ext cx="6334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14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58763"/>
            <a:ext cx="37369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1356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56E2E-F9FA-4432-B996-66739987E1E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9801-E204-4E90-9511-682A47A980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56E2E-F9FA-4432-B996-66739987E1E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9801-E204-4E90-9511-682A47A980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77B0C-636D-4AB9-A79B-CD08F834487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DDACD-264A-4B30-85F0-3EAB44E353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8CD42-B149-4CE7-AE29-5749A8CBB84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22947-36FC-49CC-AFF9-46A1C244C0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3339-4144-444A-8C31-AD752F5979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D302-526A-4DBD-97CA-B4BED86B0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56E2E-F9FA-4432-B996-66739987E1E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9801-E204-4E90-9511-682A47A980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HRCNS/ARC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6D691-7935-4DE7-89B0-7EA22442ED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7"/>
          <p:cNvSpPr txBox="1">
            <a:spLocks noChangeArrowheads="1"/>
          </p:cNvSpPr>
          <p:nvPr userDrawn="1"/>
        </p:nvSpPr>
        <p:spPr bwMode="auto">
          <a:xfrm>
            <a:off x="611188" y="188913"/>
            <a:ext cx="78978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sz="1200" dirty="0" smtClean="0">
                <a:solidFill>
                  <a:srgbClr val="DC281E"/>
                </a:solidFill>
                <a:cs typeface="Arial" panose="020B0604020202020204" pitchFamily="34" charset="0"/>
              </a:rPr>
              <a:t>International Red Cross and Red Crescent Movement</a:t>
            </a:r>
            <a:r>
              <a:rPr lang="en-GB" altLang="en-US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GB" altLang="en-US" sz="12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I Cash in Emergencies Toolkit</a:t>
            </a:r>
            <a:endParaRPr lang="en-CA" altLang="en-US" sz="120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685" r:id="rId2"/>
    <p:sldLayoutId id="2147483649" r:id="rId3"/>
    <p:sldLayoutId id="2147483678" r:id="rId4"/>
    <p:sldLayoutId id="2147483650" r:id="rId5"/>
    <p:sldLayoutId id="2147483709" r:id="rId6"/>
    <p:sldLayoutId id="2147483698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86" r:id="rId15"/>
    <p:sldLayoutId id="2147483658" r:id="rId16"/>
    <p:sldLayoutId id="2147483659" r:id="rId17"/>
    <p:sldLayoutId id="2147483662" r:id="rId18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6D691-7935-4DE7-89B0-7EA22442ED2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1219200"/>
            <a:ext cx="3429000" cy="4572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fr-FR" sz="2800" kern="0" smtClean="0">
                <a:solidFill>
                  <a:schemeClr val="bg1"/>
                </a:solidFill>
              </a:rPr>
              <a:t/>
            </a:r>
            <a:br>
              <a:rPr lang="fr-FR" sz="2800" kern="0" smtClean="0">
                <a:solidFill>
                  <a:schemeClr val="bg1"/>
                </a:solidFill>
              </a:rPr>
            </a:br>
            <a:r>
              <a:rPr lang="fr-FR" altLang="en-US" sz="2400" smtClean="0">
                <a:solidFill>
                  <a:schemeClr val="bg1"/>
                </a:solidFill>
              </a:rPr>
              <a:t>Name of the programme</a:t>
            </a:r>
            <a:r>
              <a:rPr lang="fr-FR" sz="2400" kern="0" smtClean="0">
                <a:solidFill>
                  <a:schemeClr val="bg1"/>
                </a:solidFill>
              </a:rPr>
              <a:t/>
            </a:r>
            <a:br>
              <a:rPr lang="fr-FR" sz="2400" kern="0" smtClean="0">
                <a:solidFill>
                  <a:schemeClr val="bg1"/>
                </a:solidFill>
              </a:rPr>
            </a:br>
            <a:r>
              <a:rPr lang="fr-FR" sz="2400" kern="0" smtClean="0">
                <a:solidFill>
                  <a:schemeClr val="bg1"/>
                </a:solidFill>
              </a:rPr>
              <a:t/>
            </a:r>
            <a:br>
              <a:rPr lang="fr-FR" sz="2400" kern="0" smtClean="0">
                <a:solidFill>
                  <a:schemeClr val="bg1"/>
                </a:solidFill>
              </a:rPr>
            </a:br>
            <a:r>
              <a:rPr lang="fr-FR" sz="2400" kern="0" smtClean="0">
                <a:solidFill>
                  <a:schemeClr val="bg1"/>
                </a:solidFill>
              </a:rPr>
              <a:t/>
            </a:r>
            <a:br>
              <a:rPr lang="fr-FR" sz="2400" kern="0" smtClean="0">
                <a:solidFill>
                  <a:schemeClr val="bg1"/>
                </a:solidFill>
              </a:rPr>
            </a:br>
            <a:r>
              <a:rPr lang="fr-FR" sz="2400" kern="0" smtClean="0">
                <a:solidFill>
                  <a:schemeClr val="bg1"/>
                </a:solidFill>
              </a:rPr>
              <a:t/>
            </a:r>
            <a:br>
              <a:rPr lang="fr-FR" sz="2400" kern="0" smtClean="0">
                <a:solidFill>
                  <a:schemeClr val="bg1"/>
                </a:solidFill>
              </a:rPr>
            </a:br>
            <a:r>
              <a:rPr lang="fr-FR" sz="2400" kern="0" smtClean="0">
                <a:solidFill>
                  <a:schemeClr val="bg1"/>
                </a:solidFill>
              </a:rPr>
              <a:t>Training for field staff</a:t>
            </a:r>
            <a:br>
              <a:rPr lang="fr-FR" sz="2400" kern="0" smtClean="0">
                <a:solidFill>
                  <a:schemeClr val="bg1"/>
                </a:solidFill>
              </a:rPr>
            </a:br>
            <a:r>
              <a:rPr lang="fr-FR" sz="2800" kern="0" smtClean="0">
                <a:solidFill>
                  <a:schemeClr val="bg1"/>
                </a:solidFill>
              </a:rPr>
              <a:t/>
            </a:r>
            <a:br>
              <a:rPr lang="fr-FR" sz="2800" kern="0" smtClean="0">
                <a:solidFill>
                  <a:schemeClr val="bg1"/>
                </a:solidFill>
              </a:rPr>
            </a:br>
            <a:endParaRPr lang="fr-FR" sz="2800" kern="0" dirty="0" smtClean="0">
              <a:solidFill>
                <a:schemeClr val="bg1"/>
              </a:solidFill>
            </a:endParaRPr>
          </a:p>
        </p:txBody>
      </p:sp>
      <p:sp>
        <p:nvSpPr>
          <p:cNvPr id="8" name="ZoneTexte 5"/>
          <p:cNvSpPr txBox="1">
            <a:spLocks noChangeArrowheads="1"/>
          </p:cNvSpPr>
          <p:nvPr/>
        </p:nvSpPr>
        <p:spPr bwMode="auto">
          <a:xfrm>
            <a:off x="4648200" y="2971800"/>
            <a:ext cx="3276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Berlin Sans FB" pitchFamily="34" charset="0"/>
                <a:cs typeface="+mn-cs"/>
              </a:rPr>
              <a:t>WELCOME ! </a:t>
            </a:r>
          </a:p>
        </p:txBody>
      </p:sp>
    </p:spTree>
    <p:extLst>
      <p:ext uri="{BB962C8B-B14F-4D97-AF65-F5344CB8AC3E}">
        <p14:creationId xmlns:p14="http://schemas.microsoft.com/office/powerpoint/2010/main" val="242005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6377"/>
            <a:ext cx="9144000" cy="588960"/>
          </a:xfrm>
          <a:solidFill>
            <a:srgbClr val="C00000"/>
          </a:solidFill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Step 1 = Communication to beneficiaries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5556" y="1546337"/>
            <a:ext cx="8382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cs typeface="Times New Roman" pitchFamily="18" charset="0"/>
              </a:rPr>
              <a:t>Communication </a:t>
            </a:r>
            <a:r>
              <a:rPr lang="en-GB" sz="2400" b="1" dirty="0">
                <a:cs typeface="Times New Roman" pitchFamily="18" charset="0"/>
              </a:rPr>
              <a:t>c</a:t>
            </a:r>
            <a:r>
              <a:rPr lang="en-GB" sz="2400" b="1" dirty="0" smtClean="0">
                <a:cs typeface="Times New Roman" pitchFamily="18" charset="0"/>
              </a:rPr>
              <a:t>ampaign:</a:t>
            </a:r>
          </a:p>
          <a:p>
            <a:endParaRPr lang="en-GB" sz="2400" dirty="0" smtClean="0">
              <a:cs typeface="Times New Roman" pitchFamily="18" charset="0"/>
            </a:endParaRPr>
          </a:p>
          <a:p>
            <a:pPr marL="457200" indent="-457200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200" b="1" dirty="0" smtClean="0">
                <a:cs typeface="Times New Roman" pitchFamily="18" charset="0"/>
              </a:rPr>
              <a:t>Objective</a:t>
            </a:r>
            <a:r>
              <a:rPr lang="en-US" sz="2200" dirty="0" smtClean="0">
                <a:cs typeface="Times New Roman" pitchFamily="18" charset="0"/>
              </a:rPr>
              <a:t> is to ensure that beneficiaries are aware of the purpose of the programme, know who the eligible beneficiaries are and understand implementation modalities.</a:t>
            </a:r>
            <a:endParaRPr lang="en-GB" sz="2200" dirty="0" smtClean="0">
              <a:cs typeface="Times New Roman" pitchFamily="18" charset="0"/>
            </a:endParaRPr>
          </a:p>
        </p:txBody>
      </p:sp>
      <p:pic>
        <p:nvPicPr>
          <p:cNvPr id="1026" name="Picture 2" descr="http://researchers.in.th/file/sudjai/Communication.jpg"/>
          <p:cNvPicPr>
            <a:picLocks noChangeAspect="1" noChangeArrowheads="1"/>
          </p:cNvPicPr>
          <p:nvPr/>
        </p:nvPicPr>
        <p:blipFill>
          <a:blip r:embed="rId2" cstate="print"/>
          <a:srcRect l="1695" t="18644" b="15255"/>
          <a:stretch>
            <a:fillRect/>
          </a:stretch>
        </p:blipFill>
        <p:spPr bwMode="auto">
          <a:xfrm>
            <a:off x="4724400" y="3886200"/>
            <a:ext cx="4419600" cy="29718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1148"/>
            <a:ext cx="9144000" cy="609600"/>
          </a:xfrm>
          <a:solidFill>
            <a:srgbClr val="C00000"/>
          </a:solidFill>
        </p:spPr>
        <p:txBody>
          <a:bodyPr/>
          <a:lstStyle/>
          <a:p>
            <a:r>
              <a:rPr lang="fr-HT" sz="3200" b="1" dirty="0" err="1" smtClean="0">
                <a:solidFill>
                  <a:schemeClr val="bg1"/>
                </a:solidFill>
              </a:rPr>
              <a:t>Step</a:t>
            </a:r>
            <a:r>
              <a:rPr lang="fr-HT" sz="3200" b="1" dirty="0" smtClean="0">
                <a:solidFill>
                  <a:schemeClr val="bg1"/>
                </a:solidFill>
              </a:rPr>
              <a:t> 2 = </a:t>
            </a:r>
            <a:r>
              <a:rPr lang="fr-HT" sz="3200" b="1" dirty="0" err="1" smtClean="0">
                <a:solidFill>
                  <a:schemeClr val="bg1"/>
                </a:solidFill>
              </a:rPr>
              <a:t>Modalities</a:t>
            </a:r>
            <a:r>
              <a:rPr lang="fr-HT" sz="3200" b="1" dirty="0" smtClean="0">
                <a:solidFill>
                  <a:schemeClr val="bg1"/>
                </a:solidFill>
              </a:rPr>
              <a:t> (</a:t>
            </a:r>
            <a:r>
              <a:rPr lang="fr-HT" sz="3200" b="1" dirty="0" err="1" smtClean="0">
                <a:solidFill>
                  <a:schemeClr val="bg1"/>
                </a:solidFill>
              </a:rPr>
              <a:t>Example</a:t>
            </a:r>
            <a:r>
              <a:rPr lang="fr-HT" sz="3200" b="1" dirty="0" smtClean="0">
                <a:solidFill>
                  <a:schemeClr val="bg1"/>
                </a:solidFill>
              </a:rPr>
              <a:t>)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6956"/>
            <a:ext cx="9144000" cy="685800"/>
          </a:xfrm>
          <a:solidFill>
            <a:srgbClr val="C00000"/>
          </a:solidFill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Valid forms of ID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843808" y="2867819"/>
            <a:ext cx="4824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dirty="0"/>
              <a:t>Insert photos of valid 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6307"/>
            <a:ext cx="9144000" cy="588960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Step 3 = Monitoring of encashment 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373867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cs typeface="Times New Roman" pitchFamily="18" charset="0"/>
              </a:rPr>
              <a:t>How beneficiaries can collect their cash grants:</a:t>
            </a:r>
          </a:p>
          <a:p>
            <a:endParaRPr lang="en-GB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88960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Step 4 =  Post-distribution surveys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366240"/>
            <a:ext cx="83820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cs typeface="Times New Roman" pitchFamily="18" charset="0"/>
              </a:rPr>
              <a:t>Monitoring: </a:t>
            </a:r>
          </a:p>
          <a:p>
            <a:endParaRPr lang="en-GB" sz="2400" dirty="0" smtClean="0">
              <a:cs typeface="Times New Roman" pitchFamily="18" charset="0"/>
            </a:endParaRPr>
          </a:p>
          <a:p>
            <a:pPr indent="-457200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2200" dirty="0" smtClean="0">
                <a:cs typeface="Times New Roman" pitchFamily="18" charset="0"/>
              </a:rPr>
              <a:t>Conduct post-distribution surveys in selected communities. 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en-GB" sz="2200" dirty="0" smtClean="0">
              <a:cs typeface="Times New Roman" pitchFamily="18" charset="0"/>
            </a:endParaRPr>
          </a:p>
          <a:p>
            <a:pPr marL="457200" indent="-457200">
              <a:buClr>
                <a:srgbClr val="C00000"/>
              </a:buClr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sz="2200" dirty="0" smtClean="0">
                <a:cs typeface="Times New Roman" pitchFamily="18" charset="0"/>
              </a:rPr>
              <a:t>The aim of the surveys is to ensure that cash reaches beneficiaries, to assess impact of the programme and be made aware of any security issues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4185640"/>
            <a:ext cx="8305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Collection of data:</a:t>
            </a:r>
          </a:p>
          <a:p>
            <a:endParaRPr lang="en-US" sz="2400" b="1" dirty="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200" dirty="0" smtClean="0"/>
              <a:t>   XXX trained staff will conduct the surveys</a:t>
            </a:r>
          </a:p>
          <a:p>
            <a:pPr>
              <a:buClr>
                <a:srgbClr val="C00000"/>
              </a:buClr>
            </a:pPr>
            <a:endParaRPr lang="en-US" sz="22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mlansakara\AppData\Local\Microsoft\Windows\Temporary Internet Files\Content.IE5\828UOZQ8\MC90043485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758988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158788"/>
            <a:ext cx="8458200" cy="1295400"/>
          </a:xfrm>
        </p:spPr>
        <p:txBody>
          <a:bodyPr>
            <a:noAutofit/>
          </a:bodyPr>
          <a:lstStyle/>
          <a:p>
            <a:pPr algn="just"/>
            <a:endParaRPr lang="en-US" sz="3000" dirty="0" smtClean="0"/>
          </a:p>
          <a:p>
            <a:pPr algn="just"/>
            <a:r>
              <a:rPr lang="en-US" sz="3000" dirty="0" smtClean="0"/>
              <a:t>Questions now? Comments? Suggestions? </a:t>
            </a:r>
          </a:p>
          <a:p>
            <a:pPr algn="just"/>
            <a:endParaRPr lang="en-US" sz="3000" dirty="0" smtClean="0"/>
          </a:p>
          <a:p>
            <a:pPr algn="just">
              <a:buNone/>
            </a:pPr>
            <a:endParaRPr lang="en-US" sz="3000" dirty="0" smtClean="0"/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fr-HT" sz="3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fr-HT" sz="3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549188"/>
            <a:ext cx="9144000" cy="6096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Questions?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13573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r-FR" sz="8000" dirty="0" smtClean="0">
                <a:solidFill>
                  <a:srgbClr val="FF0000"/>
                </a:solidFill>
                <a:latin typeface="Berlin Sans FB" pitchFamily="34" charset="0"/>
              </a:rPr>
              <a:t>BREAK ! </a:t>
            </a:r>
          </a:p>
        </p:txBody>
      </p:sp>
      <p:pic>
        <p:nvPicPr>
          <p:cNvPr id="25605" name="Picture 4" descr="http://www.ilodeco.com/images/petit-salon-ca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3286125"/>
            <a:ext cx="3222625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0" y="535808"/>
            <a:ext cx="9144000" cy="66153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Part III – How to implement the programme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983608"/>
            <a:ext cx="838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cs typeface="Times New Roman" pitchFamily="18" charset="0"/>
              </a:rPr>
              <a:t>In this part, you will learn how to :</a:t>
            </a:r>
          </a:p>
          <a:p>
            <a:endParaRPr lang="en-GB" sz="2400" dirty="0" smtClean="0"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GB" sz="2400" dirty="0" smtClean="0">
                <a:cs typeface="Times New Roman" pitchFamily="18" charset="0"/>
              </a:rPr>
              <a:t>    Implement a </a:t>
            </a:r>
            <a:r>
              <a:rPr lang="en-GB" sz="2400" dirty="0">
                <a:cs typeface="Times New Roman" pitchFamily="18" charset="0"/>
              </a:rPr>
              <a:t>c</a:t>
            </a:r>
            <a:r>
              <a:rPr lang="en-GB" sz="2400" dirty="0" smtClean="0">
                <a:cs typeface="Times New Roman" pitchFamily="18" charset="0"/>
              </a:rPr>
              <a:t>ommunication </a:t>
            </a:r>
            <a:r>
              <a:rPr lang="en-GB" sz="2400" dirty="0">
                <a:cs typeface="Times New Roman" pitchFamily="18" charset="0"/>
              </a:rPr>
              <a:t>c</a:t>
            </a:r>
            <a:r>
              <a:rPr lang="en-GB" sz="2400" dirty="0" smtClean="0">
                <a:cs typeface="Times New Roman" pitchFamily="18" charset="0"/>
              </a:rPr>
              <a:t>ampaign</a:t>
            </a:r>
          </a:p>
          <a:p>
            <a:pPr>
              <a:buClr>
                <a:srgbClr val="C00000"/>
              </a:buClr>
            </a:pPr>
            <a:endParaRPr lang="en-GB" sz="2400" dirty="0" smtClean="0">
              <a:cs typeface="Times New Roman" pitchFamily="18" charset="0"/>
            </a:endParaRPr>
          </a:p>
          <a:p>
            <a:pPr marL="457200" indent="-457200">
              <a:buClr>
                <a:srgbClr val="C00000"/>
              </a:buClr>
              <a:buFont typeface="Arial" pitchFamily="34" charset="0"/>
              <a:buChar char="•"/>
            </a:pPr>
            <a:r>
              <a:rPr lang="en-GB" sz="2400" dirty="0" smtClean="0">
                <a:cs typeface="Times New Roman" pitchFamily="18" charset="0"/>
              </a:rPr>
              <a:t>Implement a voucher distribution (example of an appropriate cash transfer modality)</a:t>
            </a:r>
          </a:p>
          <a:p>
            <a:pPr>
              <a:buClr>
                <a:srgbClr val="C00000"/>
              </a:buClr>
            </a:pPr>
            <a:endParaRPr lang="en-GB" sz="2400" dirty="0" smtClean="0"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GB" sz="2400" dirty="0" smtClean="0">
                <a:cs typeface="Times New Roman" pitchFamily="18" charset="0"/>
              </a:rPr>
              <a:t>    Implement encashment monitoring </a:t>
            </a:r>
          </a:p>
          <a:p>
            <a:pPr>
              <a:buClr>
                <a:srgbClr val="C00000"/>
              </a:buClr>
            </a:pPr>
            <a:endParaRPr lang="en-GB" sz="2400" dirty="0" smtClean="0"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en-GB" sz="2400" dirty="0" smtClean="0">
                <a:cs typeface="Times New Roman" pitchFamily="18" charset="0"/>
              </a:rPr>
              <a:t>    Deal with problems and be accountable to beneficiaries.</a:t>
            </a:r>
            <a:endParaRPr lang="en-GB" sz="22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0" y="548680"/>
            <a:ext cx="9144000" cy="66153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Implement a communication </a:t>
            </a:r>
            <a:r>
              <a:rPr lang="en-US" sz="3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ampaign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064" y="4249201"/>
            <a:ext cx="80528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Communication materials:</a:t>
            </a:r>
          </a:p>
          <a:p>
            <a:endParaRPr lang="en-US" sz="2400" b="1" dirty="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386880"/>
            <a:ext cx="8077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How should you communicate with beneficiaries?</a:t>
            </a:r>
          </a:p>
          <a:p>
            <a:endParaRPr lang="en-US" sz="2400" b="1" dirty="0" smtClean="0"/>
          </a:p>
          <a:p>
            <a:pPr marL="457200" indent="-457200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200" dirty="0" smtClean="0"/>
              <a:t>There are many ways to communicate with beneficiaries: Community meetings, door-to-door sensitization, informal gatherings, information kiosks…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en-US" sz="2200" dirty="0" smtClean="0"/>
          </a:p>
          <a:p>
            <a:pPr>
              <a:buClr>
                <a:srgbClr val="C00000"/>
              </a:buClr>
            </a:pPr>
            <a:endParaRPr lang="en-US" sz="22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0" y="548680"/>
            <a:ext cx="9144000" cy="1161664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Implement a voucher </a:t>
            </a:r>
            <a:r>
              <a:rPr lang="en-US" sz="3200" b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d</a:t>
            </a:r>
            <a:r>
              <a:rPr lang="en-US" sz="3200" b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istribution </a:t>
            </a:r>
            <a:br>
              <a:rPr lang="en-US" sz="3200" b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200" b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example of a cash transfer modality)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356401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Tx/>
              <a:buChar char="-"/>
            </a:pPr>
            <a:endParaRPr lang="en-US" sz="2000" dirty="0" smtClean="0"/>
          </a:p>
          <a:p>
            <a:pPr marL="457200" indent="-457200">
              <a:buClr>
                <a:srgbClr val="C00000"/>
              </a:buClr>
              <a:buFontTx/>
              <a:buChar char="-"/>
            </a:pPr>
            <a:endParaRPr lang="en-US" sz="20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639762"/>
          </a:xfrm>
          <a:solidFill>
            <a:srgbClr val="C00000"/>
          </a:solidFill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Overview of the training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sz="900" dirty="0" smtClean="0"/>
          </a:p>
          <a:p>
            <a:pPr marL="514350" indent="-514350" algn="just">
              <a:buNone/>
            </a:pPr>
            <a:r>
              <a:rPr lang="en-US" sz="2800" b="1" dirty="0" smtClean="0"/>
              <a:t>1. XXX programme</a:t>
            </a:r>
            <a:endParaRPr lang="en-US" sz="900" b="1" dirty="0" smtClean="0"/>
          </a:p>
          <a:p>
            <a:r>
              <a:rPr lang="en-US" sz="2800" dirty="0" smtClean="0"/>
              <a:t>What is the programme?</a:t>
            </a:r>
          </a:p>
          <a:p>
            <a:r>
              <a:rPr lang="en-US" sz="2800" dirty="0" smtClean="0"/>
              <a:t>How does it work?</a:t>
            </a:r>
          </a:p>
          <a:p>
            <a:r>
              <a:rPr lang="en-US" sz="2800" dirty="0" smtClean="0"/>
              <a:t>How is the programme implemented in the communities?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800" b="1" u="sng" dirty="0" smtClean="0"/>
          </a:p>
          <a:p>
            <a:pPr marL="514350" indent="-514350" algn="just">
              <a:buNone/>
            </a:pPr>
            <a:r>
              <a:rPr lang="en-US" sz="2800" b="1" dirty="0" smtClean="0"/>
              <a:t>2.   </a:t>
            </a:r>
            <a:r>
              <a:rPr lang="en-US" sz="2800" b="1" u="sng" dirty="0" smtClean="0"/>
              <a:t>EXERCISES</a:t>
            </a:r>
          </a:p>
          <a:p>
            <a:pPr marL="514350" indent="-514350" algn="just">
              <a:buNone/>
            </a:pPr>
            <a:endParaRPr lang="en-US" sz="900" b="1" u="sng" dirty="0" smtClean="0"/>
          </a:p>
          <a:p>
            <a:r>
              <a:rPr lang="en-US" sz="2800" dirty="0" smtClean="0"/>
              <a:t>Interactive game </a:t>
            </a:r>
          </a:p>
          <a:p>
            <a:r>
              <a:rPr lang="en-US" sz="2800" dirty="0" smtClean="0"/>
              <a:t>End-of-training questionnaire 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800" b="1" u="sng" dirty="0" smtClean="0"/>
          </a:p>
          <a:p>
            <a:endParaRPr lang="en-US" sz="26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1066800" y="1028342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705100" y="2285642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6200" y="2552342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66800" y="3542942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3124200" y="3542942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905000" y="1333142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1447800" y="2399942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1905000" y="2399942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362200" y="2399942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2" idx="0"/>
            <a:endCxn id="22" idx="2"/>
          </p:cNvCxnSpPr>
          <p:nvPr/>
        </p:nvCxnSpPr>
        <p:spPr>
          <a:xfrm rot="16200000" flipH="1">
            <a:off x="2400300" y="1485542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828800" y="3923942"/>
            <a:ext cx="13716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2133600" y="4076342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2590800" y="4076342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762000" y="5600342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1219200" y="5600342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1676400" y="5600342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133600" y="5600342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Manual Input 37"/>
          <p:cNvSpPr/>
          <p:nvPr/>
        </p:nvSpPr>
        <p:spPr>
          <a:xfrm>
            <a:off x="1143000" y="2095142"/>
            <a:ext cx="152400" cy="914400"/>
          </a:xfrm>
          <a:prstGeom prst="flowChartManualInp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Flowchart: Process 38"/>
          <p:cNvSpPr/>
          <p:nvPr/>
        </p:nvSpPr>
        <p:spPr>
          <a:xfrm>
            <a:off x="6934200" y="1556792"/>
            <a:ext cx="990600" cy="381000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0" name="Smiley Face 39"/>
          <p:cNvSpPr/>
          <p:nvPr/>
        </p:nvSpPr>
        <p:spPr>
          <a:xfrm>
            <a:off x="2133600" y="14093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1" name="Smiley Face 40"/>
          <p:cNvSpPr/>
          <p:nvPr/>
        </p:nvSpPr>
        <p:spPr>
          <a:xfrm>
            <a:off x="2819400" y="14093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3" name="Smiley Face 42"/>
          <p:cNvSpPr/>
          <p:nvPr/>
        </p:nvSpPr>
        <p:spPr>
          <a:xfrm>
            <a:off x="1981200" y="40001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5" name="Smiley Face 44"/>
          <p:cNvSpPr/>
          <p:nvPr/>
        </p:nvSpPr>
        <p:spPr>
          <a:xfrm>
            <a:off x="2438400" y="40001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6" name="Smiley Face 45"/>
          <p:cNvSpPr/>
          <p:nvPr/>
        </p:nvSpPr>
        <p:spPr>
          <a:xfrm>
            <a:off x="2895600" y="40001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7" name="Smiley Face 46"/>
          <p:cNvSpPr/>
          <p:nvPr/>
        </p:nvSpPr>
        <p:spPr>
          <a:xfrm>
            <a:off x="1524000" y="57527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Smiley Face 47"/>
          <p:cNvSpPr/>
          <p:nvPr/>
        </p:nvSpPr>
        <p:spPr>
          <a:xfrm>
            <a:off x="3276600" y="45335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Smiley Face 48"/>
          <p:cNvSpPr/>
          <p:nvPr/>
        </p:nvSpPr>
        <p:spPr>
          <a:xfrm>
            <a:off x="7391400" y="1709192"/>
            <a:ext cx="152400" cy="152400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Smiley Face 49"/>
          <p:cNvSpPr/>
          <p:nvPr/>
        </p:nvSpPr>
        <p:spPr>
          <a:xfrm>
            <a:off x="1905000" y="33143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1" name="Smiley Face 50"/>
          <p:cNvSpPr/>
          <p:nvPr/>
        </p:nvSpPr>
        <p:spPr>
          <a:xfrm>
            <a:off x="3048000" y="33143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2" name="Smiley Face 51"/>
          <p:cNvSpPr/>
          <p:nvPr/>
        </p:nvSpPr>
        <p:spPr>
          <a:xfrm>
            <a:off x="1143000" y="14855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3" name="Smiley Face 52"/>
          <p:cNvSpPr/>
          <p:nvPr/>
        </p:nvSpPr>
        <p:spPr>
          <a:xfrm>
            <a:off x="3886200" y="5219342"/>
            <a:ext cx="152400" cy="152400"/>
          </a:xfrm>
          <a:prstGeom prst="smileyFac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6" name="Up Ribbon 55"/>
          <p:cNvSpPr/>
          <p:nvPr/>
        </p:nvSpPr>
        <p:spPr>
          <a:xfrm>
            <a:off x="1752600" y="875942"/>
            <a:ext cx="1447800" cy="228600"/>
          </a:xfrm>
          <a:prstGeom prst="ribbon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7" name="Up Ribbon 56"/>
          <p:cNvSpPr/>
          <p:nvPr/>
        </p:nvSpPr>
        <p:spPr>
          <a:xfrm rot="19066539" flipH="1">
            <a:off x="559516" y="3965289"/>
            <a:ext cx="1143000" cy="292275"/>
          </a:xfrm>
          <a:prstGeom prst="ribbon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9" name="Up Ribbon 58"/>
          <p:cNvSpPr/>
          <p:nvPr/>
        </p:nvSpPr>
        <p:spPr>
          <a:xfrm rot="2285211" flipH="1">
            <a:off x="3549860" y="3940559"/>
            <a:ext cx="1143000" cy="292275"/>
          </a:xfrm>
          <a:prstGeom prst="ribbon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0" name="Cross 59"/>
          <p:cNvSpPr/>
          <p:nvPr/>
        </p:nvSpPr>
        <p:spPr>
          <a:xfrm>
            <a:off x="2371165" y="889387"/>
            <a:ext cx="152400" cy="152400"/>
          </a:xfrm>
          <a:prstGeom prst="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Cross 60"/>
          <p:cNvSpPr/>
          <p:nvPr/>
        </p:nvSpPr>
        <p:spPr>
          <a:xfrm>
            <a:off x="1048870" y="4004627"/>
            <a:ext cx="152400" cy="152400"/>
          </a:xfrm>
          <a:prstGeom prst="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Cross 61"/>
          <p:cNvSpPr/>
          <p:nvPr/>
        </p:nvSpPr>
        <p:spPr>
          <a:xfrm>
            <a:off x="4038600" y="3964282"/>
            <a:ext cx="152400" cy="152400"/>
          </a:xfrm>
          <a:prstGeom prst="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 rot="5400000" flipH="1" flipV="1">
            <a:off x="2629694" y="5485248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 flipH="1" flipV="1">
            <a:off x="2248694" y="5180448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 flipH="1" flipV="1">
            <a:off x="1791494" y="5332848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1" name="Action Button: Sound 70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3581400" y="5143142"/>
            <a:ext cx="228600" cy="304800"/>
          </a:xfrm>
          <a:prstGeom prst="actionButtonSoun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85" name="Elbow Connector 84"/>
          <p:cNvCxnSpPr/>
          <p:nvPr/>
        </p:nvCxnSpPr>
        <p:spPr>
          <a:xfrm rot="5400000" flipH="1" flipV="1">
            <a:off x="1295400" y="3466742"/>
            <a:ext cx="1447800" cy="5334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4" name="Elbow Connector 93"/>
          <p:cNvCxnSpPr/>
          <p:nvPr/>
        </p:nvCxnSpPr>
        <p:spPr>
          <a:xfrm rot="16200000" flipH="1">
            <a:off x="2286000" y="3466742"/>
            <a:ext cx="1447800" cy="5334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10800000">
            <a:off x="1066800" y="1333143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5472100" y="4064732"/>
            <a:ext cx="36719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/>
            <a:r>
              <a:rPr lang="en-US" sz="1500" dirty="0" smtClean="0">
                <a:solidFill>
                  <a:prstClr val="black"/>
                </a:solidFill>
              </a:rPr>
              <a:t>1. Distribution desk </a:t>
            </a:r>
          </a:p>
          <a:p>
            <a:pPr marL="225425" indent="-225425"/>
            <a:r>
              <a:rPr lang="en-US" sz="1500" dirty="0" smtClean="0">
                <a:solidFill>
                  <a:prstClr val="black"/>
                </a:solidFill>
              </a:rPr>
              <a:t>2. Verification desk</a:t>
            </a:r>
          </a:p>
          <a:p>
            <a:pPr marL="225425" indent="-225425"/>
            <a:r>
              <a:rPr lang="en-US" sz="1500" dirty="0" smtClean="0">
                <a:solidFill>
                  <a:prstClr val="black"/>
                </a:solidFill>
              </a:rPr>
              <a:t>3. BF waiting </a:t>
            </a:r>
            <a:r>
              <a:rPr lang="en-US" sz="1500" dirty="0">
                <a:solidFill>
                  <a:prstClr val="black"/>
                </a:solidFill>
              </a:rPr>
              <a:t>lines – verification</a:t>
            </a:r>
            <a:endParaRPr lang="en-US" sz="1500" dirty="0" smtClean="0">
              <a:solidFill>
                <a:prstClr val="black"/>
              </a:solidFill>
            </a:endParaRPr>
          </a:p>
          <a:p>
            <a:pPr marL="225425" indent="-225425"/>
            <a:r>
              <a:rPr lang="en-US" sz="1500" dirty="0" smtClean="0">
                <a:solidFill>
                  <a:prstClr val="black"/>
                </a:solidFill>
              </a:rPr>
              <a:t>4. BF waiting </a:t>
            </a:r>
            <a:r>
              <a:rPr lang="en-US" sz="1500" dirty="0">
                <a:solidFill>
                  <a:prstClr val="black"/>
                </a:solidFill>
              </a:rPr>
              <a:t>lines – distribution</a:t>
            </a:r>
            <a:endParaRPr lang="en-US" sz="1500" dirty="0" smtClean="0">
              <a:solidFill>
                <a:prstClr val="black"/>
              </a:solidFill>
            </a:endParaRPr>
          </a:p>
          <a:p>
            <a:pPr marL="225425" indent="-225425"/>
            <a:r>
              <a:rPr lang="en-US" sz="1500" dirty="0" smtClean="0">
                <a:solidFill>
                  <a:prstClr val="black"/>
                </a:solidFill>
              </a:rPr>
              <a:t>5. Red Cross Red Crescent Banners</a:t>
            </a:r>
          </a:p>
          <a:p>
            <a:pPr marL="225425" indent="-225425"/>
            <a:r>
              <a:rPr lang="en-US" sz="1500" dirty="0" smtClean="0">
                <a:solidFill>
                  <a:prstClr val="black"/>
                </a:solidFill>
              </a:rPr>
              <a:t>6. BF waiting line – verification </a:t>
            </a:r>
            <a:br>
              <a:rPr lang="en-US" sz="1500" dirty="0" smtClean="0">
                <a:solidFill>
                  <a:prstClr val="black"/>
                </a:solidFill>
              </a:rPr>
            </a:br>
            <a:r>
              <a:rPr lang="en-US" sz="1500" dirty="0" smtClean="0">
                <a:solidFill>
                  <a:prstClr val="black"/>
                </a:solidFill>
              </a:rPr>
              <a:t>(for disabled people)</a:t>
            </a:r>
          </a:p>
          <a:p>
            <a:pPr marL="225425" indent="-225425"/>
            <a:r>
              <a:rPr lang="en-US" sz="1500" dirty="0" smtClean="0">
                <a:solidFill>
                  <a:prstClr val="black"/>
                </a:solidFill>
              </a:rPr>
              <a:t>7. Waiting chair for disabled people</a:t>
            </a:r>
          </a:p>
          <a:p>
            <a:pPr marL="225425" indent="-225425"/>
            <a:r>
              <a:rPr lang="en-US" sz="1500" dirty="0" smtClean="0">
                <a:solidFill>
                  <a:prstClr val="black"/>
                </a:solidFill>
              </a:rPr>
              <a:t>8. Crowd control </a:t>
            </a:r>
          </a:p>
          <a:p>
            <a:pPr marL="225425" indent="-225425"/>
            <a:r>
              <a:rPr lang="en-US" sz="1500" dirty="0" smtClean="0">
                <a:solidFill>
                  <a:prstClr val="black"/>
                </a:solidFill>
              </a:rPr>
              <a:t>9. Complaint desk  </a:t>
            </a:r>
          </a:p>
          <a:p>
            <a:pPr marL="225425" indent="-225425"/>
            <a:r>
              <a:rPr lang="en-US" sz="1500" dirty="0" smtClean="0">
                <a:solidFill>
                  <a:prstClr val="black"/>
                </a:solidFill>
              </a:rPr>
              <a:t>10. Waiting line – complaint desk</a:t>
            </a:r>
            <a:endParaRPr lang="en-US" sz="1500" dirty="0">
              <a:solidFill>
                <a:prstClr val="black"/>
              </a:solidFill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rot="5400000" flipH="1" flipV="1">
            <a:off x="1943894" y="2132448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5400000" flipH="1" flipV="1">
            <a:off x="2401094" y="2132448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203514" y="12686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1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362200" y="36191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2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590800" y="5676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3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048000" y="2247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4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267200" y="38477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905000" y="57527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6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371600" y="23999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7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657600" y="54479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8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934200" y="15567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9</a:t>
            </a:r>
            <a:endParaRPr lang="en-US" b="1" dirty="0">
              <a:solidFill>
                <a:prstClr val="black"/>
              </a:solidFill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 flipH="1">
            <a:off x="7235886" y="2132842"/>
            <a:ext cx="3114" cy="1764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696200" y="2132842"/>
            <a:ext cx="0" cy="1764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6629400" y="289484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10</a:t>
            </a:r>
            <a:endParaRPr lang="en-US" b="1" dirty="0">
              <a:solidFill>
                <a:prstClr val="black"/>
              </a:solidFill>
            </a:endParaRPr>
          </a:p>
        </p:txBody>
      </p:sp>
      <p:cxnSp>
        <p:nvCxnSpPr>
          <p:cNvPr id="119" name="Straight Arrow Connector 118"/>
          <p:cNvCxnSpPr/>
          <p:nvPr/>
        </p:nvCxnSpPr>
        <p:spPr>
          <a:xfrm rot="5400000" flipH="1" flipV="1">
            <a:off x="7125494" y="3008348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4" name="Title 1"/>
          <p:cNvSpPr txBox="1">
            <a:spLocks/>
          </p:cNvSpPr>
          <p:nvPr/>
        </p:nvSpPr>
        <p:spPr bwMode="auto">
          <a:xfrm>
            <a:off x="4191000" y="571142"/>
            <a:ext cx="4953000" cy="66153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Example of distribution </a:t>
            </a:r>
            <a:r>
              <a:rPr lang="en-US" sz="2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US" sz="2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etup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1207"/>
            <a:ext cx="9144000" cy="588960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Implement encashment 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m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onitoring 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92567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cs typeface="Times New Roman" pitchFamily="18" charset="0"/>
              </a:rPr>
              <a:t>What to check from the encashment agents:</a:t>
            </a:r>
          </a:p>
          <a:p>
            <a:endParaRPr lang="en-GB" sz="2400" dirty="0" smtClean="0"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endParaRPr lang="en-GB" sz="22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976"/>
            <a:ext cx="9144000" cy="588960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Deal with problems and be </a:t>
            </a:r>
            <a:r>
              <a:rPr lang="en-US" sz="3200" b="1" dirty="0">
                <a:solidFill>
                  <a:schemeClr val="bg1"/>
                </a:solidFill>
                <a:latin typeface="+mn-lt"/>
              </a:rPr>
              <a:t>a</a:t>
            </a:r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ccountable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305336"/>
            <a:ext cx="8382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What is accountability? </a:t>
            </a:r>
          </a:p>
          <a:p>
            <a:endParaRPr lang="en-US" sz="1000" b="1" dirty="0" smtClean="0">
              <a:cs typeface="Times New Roman" pitchFamily="18" charset="0"/>
            </a:endParaRPr>
          </a:p>
          <a:p>
            <a:r>
              <a:rPr lang="en-US" sz="2000" b="1" dirty="0" smtClean="0">
                <a:cs typeface="Times New Roman" pitchFamily="18" charset="0"/>
              </a:rPr>
              <a:t>“</a:t>
            </a:r>
            <a:r>
              <a:rPr lang="en-GB" sz="2000" b="1" dirty="0" smtClean="0">
                <a:cs typeface="Times New Roman" pitchFamily="18" charset="0"/>
              </a:rPr>
              <a:t>We </a:t>
            </a:r>
            <a:r>
              <a:rPr lang="en-GB" sz="2000" b="1" dirty="0">
                <a:cs typeface="Times New Roman" pitchFamily="18" charset="0"/>
              </a:rPr>
              <a:t>hold ourselves accountable to both those we seek to assist and those from whom we accept resources;</a:t>
            </a:r>
            <a:r>
              <a:rPr lang="en-US" sz="2000" b="1" dirty="0" smtClean="0">
                <a:cs typeface="Times New Roman" pitchFamily="18" charset="0"/>
              </a:rPr>
              <a:t>” </a:t>
            </a:r>
            <a:endParaRPr lang="en-US" sz="2000" dirty="0" smtClean="0">
              <a:cs typeface="Times New Roman" pitchFamily="18" charset="0"/>
            </a:endParaRPr>
          </a:p>
          <a:p>
            <a:r>
              <a:rPr lang="en-US" sz="2000" dirty="0" smtClean="0">
                <a:cs typeface="Times New Roman" pitchFamily="18" charset="0"/>
              </a:rPr>
              <a:t>Red Cross Code of Conduct Principle 9</a:t>
            </a:r>
          </a:p>
          <a:p>
            <a:endParaRPr lang="en-US" sz="2000" dirty="0" smtClean="0">
              <a:cs typeface="Times New Roman" pitchFamily="18" charset="0"/>
            </a:endParaRPr>
          </a:p>
          <a:p>
            <a:r>
              <a:rPr lang="en-GB" sz="2000" b="1" dirty="0" smtClean="0"/>
              <a:t>‘Accountability’ </a:t>
            </a:r>
            <a:r>
              <a:rPr lang="en-GB" sz="2000" dirty="0" smtClean="0"/>
              <a:t>means providing beneficiaries with the opportunity to understand the programme and participate in the activities.</a:t>
            </a:r>
            <a:endParaRPr lang="en-US" sz="2000" dirty="0" smtClean="0">
              <a:cs typeface="Times New Roman" pitchFamily="18" charset="0"/>
            </a:endParaRPr>
          </a:p>
          <a:p>
            <a:endParaRPr lang="en-US" sz="1000" dirty="0" smtClean="0"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How can we be accountable to beneficiaries?</a:t>
            </a:r>
          </a:p>
          <a:p>
            <a:r>
              <a:rPr lang="en-GB" sz="2000" dirty="0" smtClean="0"/>
              <a:t>In our programme, we can:</a:t>
            </a:r>
            <a:endParaRPr lang="en-US" sz="2000" dirty="0" smtClean="0"/>
          </a:p>
          <a:p>
            <a:r>
              <a:rPr lang="en-GB" sz="2000" dirty="0" smtClean="0"/>
              <a:t>  - Provide good communication</a:t>
            </a:r>
          </a:p>
          <a:p>
            <a:pPr lvl="0"/>
            <a:endParaRPr lang="en-GB" sz="1000" dirty="0" smtClean="0"/>
          </a:p>
          <a:p>
            <a:pPr lvl="0"/>
            <a:r>
              <a:rPr lang="en-GB" sz="2000" dirty="0" smtClean="0"/>
              <a:t> - Work with the National Society and the local authorities</a:t>
            </a:r>
          </a:p>
          <a:p>
            <a:pPr lvl="0"/>
            <a:endParaRPr lang="en-GB" sz="1000" dirty="0" smtClean="0"/>
          </a:p>
          <a:p>
            <a:pPr lvl="0">
              <a:buFontTx/>
              <a:buChar char="-"/>
            </a:pPr>
            <a:r>
              <a:rPr lang="en-GB" sz="2000" dirty="0" smtClean="0"/>
              <a:t>   Have a feedback/complaint procedure (see feedback/complaint form)</a:t>
            </a:r>
          </a:p>
          <a:p>
            <a:pPr lvl="0">
              <a:buFontTx/>
              <a:buChar char="-"/>
            </a:pPr>
            <a:endParaRPr lang="en-GB" sz="1000" dirty="0" smtClean="0"/>
          </a:p>
          <a:p>
            <a:pPr lvl="0">
              <a:buFontTx/>
              <a:buChar char="-"/>
            </a:pPr>
            <a:r>
              <a:rPr lang="en-US" sz="2000" dirty="0" smtClean="0"/>
              <a:t>   Have a nice attitude to the beneficiaries: </a:t>
            </a:r>
          </a:p>
          <a:p>
            <a:pPr lvl="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Be nice. No violence. Listen. Listen. Listen. </a:t>
            </a:r>
            <a:endParaRPr lang="en-GB" sz="220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mlansakara\AppData\Local\Microsoft\Windows\Temporary Internet Files\Content.IE5\828UOZQ8\MC90043485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67288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158280"/>
            <a:ext cx="8458200" cy="1295400"/>
          </a:xfrm>
        </p:spPr>
        <p:txBody>
          <a:bodyPr>
            <a:noAutofit/>
          </a:bodyPr>
          <a:lstStyle/>
          <a:p>
            <a:pPr algn="just"/>
            <a:endParaRPr lang="en-US" sz="3000" dirty="0" smtClean="0"/>
          </a:p>
          <a:p>
            <a:pPr algn="just"/>
            <a:r>
              <a:rPr lang="en-US" sz="3000" dirty="0" smtClean="0"/>
              <a:t>Provide the FAQs handout – to be kept by field </a:t>
            </a:r>
            <a:r>
              <a:rPr lang="en-US" sz="3000" dirty="0"/>
              <a:t>s</a:t>
            </a:r>
            <a:r>
              <a:rPr lang="en-US" sz="3000" dirty="0" smtClean="0"/>
              <a:t>taff</a:t>
            </a:r>
          </a:p>
          <a:p>
            <a:pPr algn="just"/>
            <a:r>
              <a:rPr lang="en-US" sz="3000" dirty="0" smtClean="0"/>
              <a:t>Questions now? Comments? Suggestions? </a:t>
            </a:r>
          </a:p>
          <a:p>
            <a:pPr algn="just"/>
            <a:endParaRPr lang="en-US" sz="3000" dirty="0" smtClean="0"/>
          </a:p>
          <a:p>
            <a:pPr algn="just">
              <a:buNone/>
            </a:pPr>
            <a:endParaRPr lang="en-US" sz="3000" dirty="0" smtClean="0"/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fr-HT" sz="3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fr-HT" sz="3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548680"/>
            <a:ext cx="9144000" cy="6096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Questions?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13573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r-FR" sz="8000" dirty="0" smtClean="0">
                <a:solidFill>
                  <a:srgbClr val="FF0000"/>
                </a:solidFill>
                <a:latin typeface="Berlin Sans FB" pitchFamily="34" charset="0"/>
              </a:rPr>
              <a:t>BREAK ! </a:t>
            </a:r>
          </a:p>
        </p:txBody>
      </p:sp>
      <p:pic>
        <p:nvPicPr>
          <p:cNvPr id="25605" name="Picture 4" descr="http://www.ilodeco.com/images/petit-salon-ca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3286125"/>
            <a:ext cx="3222625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4955"/>
            <a:ext cx="9144000" cy="639762"/>
          </a:xfrm>
          <a:solidFill>
            <a:srgbClr val="C00000"/>
          </a:solidFill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Exercises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23317"/>
            <a:ext cx="8610600" cy="4525963"/>
          </a:xfrm>
        </p:spPr>
        <p:txBody>
          <a:bodyPr/>
          <a:lstStyle/>
          <a:p>
            <a:pPr marL="514350" indent="-514350" algn="just">
              <a:buNone/>
            </a:pPr>
            <a:endParaRPr lang="en-US" sz="2800" b="1" u="sng" dirty="0" smtClean="0"/>
          </a:p>
          <a:p>
            <a:pPr marL="514350" indent="-514350" algn="just">
              <a:buNone/>
            </a:pPr>
            <a:endParaRPr lang="en-US" sz="900" b="1" u="sng" dirty="0" smtClean="0"/>
          </a:p>
          <a:p>
            <a:r>
              <a:rPr lang="en-US" sz="2800" dirty="0" smtClean="0"/>
              <a:t>Interactive game </a:t>
            </a:r>
          </a:p>
          <a:p>
            <a:endParaRPr lang="en-US" sz="2800" dirty="0" smtClean="0"/>
          </a:p>
          <a:p>
            <a:r>
              <a:rPr lang="en-US" sz="2800" dirty="0" smtClean="0"/>
              <a:t>End-of-training questionnaire 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800" b="1" u="sng" dirty="0" smtClean="0"/>
          </a:p>
          <a:p>
            <a:endParaRPr lang="en-US" sz="26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676400" y="2209800"/>
            <a:ext cx="580158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 you!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0" y="548680"/>
            <a:ext cx="9144000" cy="66153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Part I - </a:t>
            </a:r>
            <a:r>
              <a:rPr lang="en-US" sz="3200" b="1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Introduction to the programme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1600200"/>
          </a:xfrm>
        </p:spPr>
        <p:txBody>
          <a:bodyPr/>
          <a:lstStyle/>
          <a:p>
            <a:pPr algn="just" eaLnBrk="1" hangingPunct="1">
              <a:buNone/>
            </a:pPr>
            <a:r>
              <a:rPr lang="fr-HT" sz="3600" b="1" dirty="0" smtClean="0">
                <a:solidFill>
                  <a:srgbClr val="002060"/>
                </a:solidFill>
              </a:rPr>
              <a:t>   </a:t>
            </a:r>
            <a:endParaRPr lang="fr-HT" b="1" i="1" dirty="0" smtClean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551148"/>
            <a:ext cx="9144000" cy="6096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prstClr val="white"/>
                </a:solidFill>
                <a:cs typeface="Arial" charset="0"/>
              </a:rPr>
              <a:t>P</a:t>
            </a:r>
            <a:r>
              <a:rPr lang="en-US" sz="3200" b="1" dirty="0" smtClean="0">
                <a:solidFill>
                  <a:prstClr val="white"/>
                </a:solidFill>
                <a:cs typeface="Arial" charset="0"/>
              </a:rPr>
              <a:t>rogramme Overview</a:t>
            </a:r>
          </a:p>
        </p:txBody>
      </p:sp>
      <p:sp>
        <p:nvSpPr>
          <p:cNvPr id="6" name="Rectangle 5"/>
          <p:cNvSpPr/>
          <p:nvPr/>
        </p:nvSpPr>
        <p:spPr>
          <a:xfrm>
            <a:off x="150802" y="1491171"/>
            <a:ext cx="36978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prstClr val="black"/>
                </a:solidFill>
                <a:cs typeface="Arial" charset="0"/>
              </a:rPr>
              <a:t>    What is the programme?</a:t>
            </a:r>
            <a:endParaRPr lang="en-US" sz="2400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581400"/>
            <a:ext cx="85344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7390" y="2743200"/>
            <a:ext cx="1552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cs typeface="Arial" charset="0"/>
              </a:rPr>
              <a:t>Objective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: </a:t>
            </a:r>
            <a:endParaRPr lang="en-US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648200"/>
            <a:ext cx="8458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4186535"/>
            <a:ext cx="1542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cs typeface="Arial" charset="0"/>
              </a:rPr>
              <a:t>Locations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: </a:t>
            </a:r>
            <a:endParaRPr lang="en-US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5486399"/>
            <a:ext cx="1099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cs typeface="Arial" charset="0"/>
              </a:rPr>
              <a:t>When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: </a:t>
            </a:r>
            <a:endParaRPr lang="en-US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5867400"/>
            <a:ext cx="8534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0" y="543272"/>
            <a:ext cx="9144000" cy="72548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HT" sz="3200" b="1" dirty="0" smtClean="0">
                <a:solidFill>
                  <a:prstClr val="white"/>
                </a:solidFill>
                <a:cs typeface="Tahoma" pitchFamily="34" charset="0"/>
              </a:rPr>
              <a:t>Programme Overview (2)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1571883"/>
            <a:ext cx="8305800" cy="48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HT" sz="2800" b="1" dirty="0" err="1" smtClean="0">
                <a:solidFill>
                  <a:prstClr val="black"/>
                </a:solidFill>
                <a:cs typeface="Arial" charset="0"/>
              </a:rPr>
              <a:t>Who</a:t>
            </a:r>
            <a:r>
              <a:rPr lang="fr-HT" sz="2800" b="1" dirty="0" smtClean="0">
                <a:solidFill>
                  <a:prstClr val="black"/>
                </a:solidFill>
                <a:cs typeface="Arial" charset="0"/>
              </a:rPr>
              <a:t>?</a:t>
            </a:r>
            <a:r>
              <a:rPr lang="en-GB" sz="2800" dirty="0" smtClean="0">
                <a:solidFill>
                  <a:prstClr val="black"/>
                </a:solidFill>
                <a:cs typeface="Arial" charset="0"/>
              </a:rPr>
              <a:t> </a:t>
            </a:r>
            <a:endParaRPr lang="fr-HT" sz="2800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HT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HT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HT" sz="2800" b="1" dirty="0" err="1" smtClean="0">
                <a:solidFill>
                  <a:prstClr val="black"/>
                </a:solidFill>
                <a:cs typeface="Arial" charset="0"/>
              </a:rPr>
              <a:t>What</a:t>
            </a:r>
            <a:r>
              <a:rPr lang="fr-HT" sz="2800" b="1" dirty="0" smtClean="0">
                <a:solidFill>
                  <a:prstClr val="black"/>
                </a:solidFill>
                <a:cs typeface="Arial" charset="0"/>
              </a:rPr>
              <a:t>? </a:t>
            </a:r>
            <a:r>
              <a:rPr lang="fr-HT" sz="2400" b="1" dirty="0" smtClean="0">
                <a:solidFill>
                  <a:prstClr val="black"/>
                </a:solidFill>
                <a:cs typeface="Arial" charset="0"/>
              </a:rPr>
              <a:t>	</a:t>
            </a:r>
            <a:r>
              <a:rPr lang="fr-HT" sz="2800" b="1" dirty="0" smtClean="0">
                <a:solidFill>
                  <a:prstClr val="black"/>
                </a:solidFill>
                <a:cs typeface="Arial" charset="0"/>
              </a:rPr>
              <a:t>	</a:t>
            </a:r>
            <a:endParaRPr lang="fr-HT" sz="2400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HT" sz="1400" b="1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HT" sz="2800" b="1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HT" sz="2800" b="1" dirty="0" smtClean="0">
                <a:solidFill>
                  <a:prstClr val="black"/>
                </a:solidFill>
                <a:cs typeface="Arial" charset="0"/>
              </a:rPr>
              <a:t>How?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HT" sz="2800" b="1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HT" sz="2800" b="1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HT" sz="2800" b="1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HT" sz="2800" b="1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HT" sz="2800" b="1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HT" sz="2800" b="1" dirty="0" smtClean="0">
                <a:solidFill>
                  <a:prstClr val="black"/>
                </a:solidFill>
                <a:cs typeface="Arial" charset="0"/>
              </a:rPr>
              <a:t> 	</a:t>
            </a:r>
            <a:endParaRPr lang="fr-HT" sz="2400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HT" sz="2800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47800" y="2057400"/>
            <a:ext cx="45720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5784"/>
            <a:ext cx="9144000" cy="588960"/>
          </a:xfrm>
          <a:solidFill>
            <a:srgbClr val="C00000"/>
          </a:solidFill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Partnerships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mlansakara\AppData\Local\Microsoft\Windows\Temporary Internet Files\Content.IE5\828UOZQ8\MC90043485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758988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629544"/>
            <a:ext cx="8458200" cy="1295400"/>
          </a:xfrm>
        </p:spPr>
        <p:txBody>
          <a:bodyPr>
            <a:normAutofit fontScale="25000" lnSpcReduction="20000"/>
          </a:bodyPr>
          <a:lstStyle/>
          <a:p>
            <a:pPr algn="just"/>
            <a:endParaRPr lang="en-US" sz="3000" dirty="0" smtClean="0"/>
          </a:p>
          <a:p>
            <a:r>
              <a:rPr lang="en-US" sz="12800" dirty="0" smtClean="0"/>
              <a:t>Questions now? Comments? Suggestions</a:t>
            </a:r>
            <a:r>
              <a:rPr lang="en-US" sz="16000" dirty="0" smtClean="0"/>
              <a:t>? </a:t>
            </a:r>
          </a:p>
          <a:p>
            <a:endParaRPr lang="en-US" sz="16000" dirty="0" smtClean="0"/>
          </a:p>
          <a:p>
            <a:pPr algn="just">
              <a:buNone/>
            </a:pPr>
            <a:endParaRPr lang="en-US" sz="3000" dirty="0" smtClean="0"/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fr-HT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fr-HT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549188"/>
            <a:ext cx="9144000" cy="6096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Questions?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0" y="548680"/>
            <a:ext cx="9144000" cy="66153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Part II – The programme step by step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4726"/>
            <a:ext cx="9144000" cy="588960"/>
          </a:xfrm>
          <a:solidFill>
            <a:srgbClr val="C00000"/>
          </a:solidFill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latin typeface="+mn-lt"/>
              </a:rPr>
              <a:t>Eligibility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87086"/>
            <a:ext cx="746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cs typeface="Times New Roman" pitchFamily="18" charset="0"/>
              </a:rPr>
              <a:t>Who is eligible to participate? </a:t>
            </a:r>
            <a:endParaRPr lang="en-US" sz="2400" dirty="0" smtClean="0"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" y="2601486"/>
            <a:ext cx="8839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endParaRPr lang="en-US" sz="2200" dirty="0" smtClean="0"/>
          </a:p>
          <a:p>
            <a:pPr>
              <a:buClr>
                <a:srgbClr val="C00000"/>
              </a:buClr>
            </a:pPr>
            <a:endParaRPr lang="en-US" sz="2200" dirty="0"/>
          </a:p>
          <a:p>
            <a:pPr>
              <a:buClr>
                <a:srgbClr val="C00000"/>
              </a:buClr>
            </a:pPr>
            <a:endParaRPr lang="en-US" sz="2200" dirty="0" smtClean="0"/>
          </a:p>
          <a:p>
            <a:pPr>
              <a:buClr>
                <a:srgbClr val="C00000"/>
              </a:buClr>
            </a:pPr>
            <a:endParaRPr lang="en-US" sz="2200" dirty="0"/>
          </a:p>
          <a:p>
            <a:pPr>
              <a:buClr>
                <a:srgbClr val="C00000"/>
              </a:buClr>
            </a:pPr>
            <a:endParaRPr lang="en-US" sz="2200" dirty="0" smtClean="0"/>
          </a:p>
          <a:p>
            <a:pPr>
              <a:buClr>
                <a:srgbClr val="C00000"/>
              </a:buClr>
            </a:pPr>
            <a:endParaRPr lang="en-US" sz="2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512</Words>
  <Application>Microsoft Office PowerPoint</Application>
  <PresentationFormat>On-screen Show (4:3)</PresentationFormat>
  <Paragraphs>157</Paragraphs>
  <Slides>26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Overview of the training</vt:lpstr>
      <vt:lpstr>PowerPoint Presentation</vt:lpstr>
      <vt:lpstr>PowerPoint Presentation</vt:lpstr>
      <vt:lpstr>PowerPoint Presentation</vt:lpstr>
      <vt:lpstr>Partnerships</vt:lpstr>
      <vt:lpstr>PowerPoint Presentation</vt:lpstr>
      <vt:lpstr>PowerPoint Presentation</vt:lpstr>
      <vt:lpstr>Eligibility</vt:lpstr>
      <vt:lpstr>Step 1 = Communication to beneficiaries</vt:lpstr>
      <vt:lpstr>Step 2 = Modalities (Example)</vt:lpstr>
      <vt:lpstr>Valid forms of ID</vt:lpstr>
      <vt:lpstr>Step 3 = Monitoring of encashment </vt:lpstr>
      <vt:lpstr>Step 4 =  Post-distribution surveys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Implement encashment monitoring </vt:lpstr>
      <vt:lpstr>Deal with problems and be accountable</vt:lpstr>
      <vt:lpstr>PowerPoint Presentation</vt:lpstr>
      <vt:lpstr>PowerPoint Presentation</vt:lpstr>
      <vt:lpstr>Exercises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petienne</dc:creator>
  <cp:lastModifiedBy>Claire HOLMAN</cp:lastModifiedBy>
  <cp:revision>252</cp:revision>
  <dcterms:created xsi:type="dcterms:W3CDTF">2011-02-09T14:45:04Z</dcterms:created>
  <dcterms:modified xsi:type="dcterms:W3CDTF">2015-10-15T15:26:48Z</dcterms:modified>
</cp:coreProperties>
</file>