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9" r:id="rId3"/>
    <p:sldId id="260" r:id="rId4"/>
    <p:sldId id="291" r:id="rId5"/>
    <p:sldId id="293" r:id="rId6"/>
    <p:sldId id="310" r:id="rId7"/>
    <p:sldId id="295" r:id="rId8"/>
    <p:sldId id="296" r:id="rId9"/>
    <p:sldId id="297" r:id="rId10"/>
    <p:sldId id="298" r:id="rId11"/>
    <p:sldId id="294" r:id="rId12"/>
    <p:sldId id="299" r:id="rId13"/>
    <p:sldId id="319" r:id="rId14"/>
    <p:sldId id="301" r:id="rId15"/>
    <p:sldId id="302" r:id="rId16"/>
    <p:sldId id="303" r:id="rId17"/>
    <p:sldId id="304" r:id="rId18"/>
    <p:sldId id="305" r:id="rId19"/>
    <p:sldId id="306" r:id="rId20"/>
    <p:sldId id="320" r:id="rId21"/>
    <p:sldId id="308" r:id="rId22"/>
    <p:sldId id="274" r:id="rId23"/>
    <p:sldId id="275" r:id="rId24"/>
    <p:sldId id="276" r:id="rId25"/>
    <p:sldId id="277" r:id="rId26"/>
    <p:sldId id="278" r:id="rId27"/>
    <p:sldId id="290" r:id="rId28"/>
    <p:sldId id="264" r:id="rId29"/>
    <p:sldId id="312" r:id="rId30"/>
    <p:sldId id="266" r:id="rId31"/>
    <p:sldId id="267" r:id="rId32"/>
    <p:sldId id="268" r:id="rId33"/>
    <p:sldId id="316" r:id="rId34"/>
    <p:sldId id="314" r:id="rId35"/>
    <p:sldId id="317" r:id="rId36"/>
    <p:sldId id="288" r:id="rId3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vatore" initials="S" lastIdx="4" clrIdx="0"/>
  <p:cmAuthor id="1" name="Creti Pantaleo" initials="C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78947" autoAdjust="0"/>
  </p:normalViewPr>
  <p:slideViewPr>
    <p:cSldViewPr snapToGrid="0" snapToObjects="1">
      <p:cViewPr varScale="1">
        <p:scale>
          <a:sx n="88" d="100"/>
          <a:sy n="88" d="100"/>
        </p:scale>
        <p:origin x="-22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i:Users:patrickfoley:Desktop:CALP%20Training%20-%20Advanced%20CTP%20-%2018%20Jan:docs%20zalynn%20-%20Pak%20Prices:Upper%20Sindh%20ICCV%20Market%20Price%202712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i:Users:patrickfoley:Desktop:CALP%20Training%20-%20Advanced%20CTP%20-%2016%20Feb:z%20Data%20Worksheets%20and%20supporting%20graphs:activity%207.1%20pak%20pric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61230317260799E-2"/>
          <c:y val="5.3906087081580602E-2"/>
          <c:w val="0.69833688719143905"/>
          <c:h val="0.79508862762017796"/>
        </c:manualLayout>
      </c:layout>
      <c:lineChart>
        <c:grouping val="standard"/>
        <c:varyColors val="0"/>
        <c:ser>
          <c:idx val="0"/>
          <c:order val="0"/>
          <c:tx>
            <c:strRef>
              <c:f>'PRICE Summary'!$A$66</c:f>
              <c:strCache>
                <c:ptCount val="1"/>
                <c:pt idx="0">
                  <c:v>Rice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572A7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Summary'!$C$66:$M$66</c:f>
              <c:numCache>
                <c:formatCode>0</c:formatCode>
                <c:ptCount val="11"/>
                <c:pt idx="0">
                  <c:v>36</c:v>
                </c:pt>
                <c:pt idx="1">
                  <c:v>34.75</c:v>
                </c:pt>
                <c:pt idx="2">
                  <c:v>35.25</c:v>
                </c:pt>
                <c:pt idx="3">
                  <c:v>35.5</c:v>
                </c:pt>
                <c:pt idx="4">
                  <c:v>41.25</c:v>
                </c:pt>
                <c:pt idx="5">
                  <c:v>40.75</c:v>
                </c:pt>
                <c:pt idx="6">
                  <c:v>39</c:v>
                </c:pt>
                <c:pt idx="7">
                  <c:v>41.25</c:v>
                </c:pt>
                <c:pt idx="8">
                  <c:v>40.5</c:v>
                </c:pt>
                <c:pt idx="9">
                  <c:v>40.5</c:v>
                </c:pt>
                <c:pt idx="10">
                  <c:v>39.67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'PRICE Summary'!$A$67</c:f>
              <c:strCache>
                <c:ptCount val="1"/>
                <c:pt idx="0">
                  <c:v>Wheat flour</c:v>
                </c:pt>
              </c:strCache>
            </c:strRef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AA4643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Summary'!$C$67:$M$67</c:f>
              <c:numCache>
                <c:formatCode>0</c:formatCode>
                <c:ptCount val="11"/>
                <c:pt idx="0">
                  <c:v>29</c:v>
                </c:pt>
                <c:pt idx="1">
                  <c:v>28</c:v>
                </c:pt>
                <c:pt idx="2">
                  <c:v>29</c:v>
                </c:pt>
                <c:pt idx="3">
                  <c:v>30</c:v>
                </c:pt>
                <c:pt idx="4">
                  <c:v>27.5</c:v>
                </c:pt>
                <c:pt idx="5">
                  <c:v>27</c:v>
                </c:pt>
                <c:pt idx="6">
                  <c:v>27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31.67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'PRICE Summary'!$A$68</c:f>
              <c:strCache>
                <c:ptCount val="1"/>
                <c:pt idx="0">
                  <c:v>Cooking oil</c:v>
                </c:pt>
              </c:strCache>
            </c:strRef>
          </c:tx>
          <c:spPr>
            <a:ln w="25400">
              <a:solidFill>
                <a:srgbClr val="90713A"/>
              </a:solidFill>
              <a:prstDash val="solid"/>
            </a:ln>
          </c:spPr>
          <c:marker>
            <c:spPr>
              <a:solidFill>
                <a:srgbClr val="89A54E"/>
              </a:solidFill>
              <a:ln>
                <a:solidFill>
                  <a:srgbClr val="90713A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Summary'!$C$68:$M$68</c:f>
              <c:numCache>
                <c:formatCode>0</c:formatCode>
                <c:ptCount val="11"/>
                <c:pt idx="0">
                  <c:v>118.3333333333333</c:v>
                </c:pt>
                <c:pt idx="1">
                  <c:v>120</c:v>
                </c:pt>
                <c:pt idx="2">
                  <c:v>123.75</c:v>
                </c:pt>
                <c:pt idx="3">
                  <c:v>122.5</c:v>
                </c:pt>
                <c:pt idx="4">
                  <c:v>136.25</c:v>
                </c:pt>
                <c:pt idx="5">
                  <c:v>132.5</c:v>
                </c:pt>
                <c:pt idx="6">
                  <c:v>131.25</c:v>
                </c:pt>
                <c:pt idx="7">
                  <c:v>131.25</c:v>
                </c:pt>
                <c:pt idx="8">
                  <c:v>131.25</c:v>
                </c:pt>
                <c:pt idx="9">
                  <c:v>131.25</c:v>
                </c:pt>
                <c:pt idx="10">
                  <c:v>139.16999999999999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'PRICE Summary'!$A$69</c:f>
              <c:strCache>
                <c:ptCount val="1"/>
                <c:pt idx="0">
                  <c:v>Ghee</c:v>
                </c:pt>
              </c:strCache>
            </c:strRef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71588F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Summary'!$C$69:$M$69</c:f>
              <c:numCache>
                <c:formatCode>0</c:formatCode>
                <c:ptCount val="11"/>
                <c:pt idx="0">
                  <c:v>118.3333333333333</c:v>
                </c:pt>
                <c:pt idx="1">
                  <c:v>117</c:v>
                </c:pt>
                <c:pt idx="2">
                  <c:v>125.5</c:v>
                </c:pt>
                <c:pt idx="3">
                  <c:v>119.5</c:v>
                </c:pt>
                <c:pt idx="4">
                  <c:v>130.63</c:v>
                </c:pt>
                <c:pt idx="5">
                  <c:v>133.75</c:v>
                </c:pt>
                <c:pt idx="6">
                  <c:v>136.25</c:v>
                </c:pt>
                <c:pt idx="7">
                  <c:v>140</c:v>
                </c:pt>
                <c:pt idx="8">
                  <c:v>140</c:v>
                </c:pt>
                <c:pt idx="9">
                  <c:v>140</c:v>
                </c:pt>
                <c:pt idx="10">
                  <c:v>133.33000000000001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'PRICE Summary'!$A$70</c:f>
              <c:strCache>
                <c:ptCount val="1"/>
                <c:pt idx="0">
                  <c:v>Sugar</c:v>
                </c:pt>
              </c:strCache>
            </c:strRef>
          </c:tx>
          <c:spPr>
            <a:ln w="25400">
              <a:solidFill>
                <a:srgbClr val="33CCCC"/>
              </a:solidFill>
              <a:prstDash val="solid"/>
            </a:ln>
          </c:spPr>
          <c:marker>
            <c:spPr>
              <a:solidFill>
                <a:srgbClr val="4198AF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Summary'!$C$70:$M$70</c:f>
              <c:numCache>
                <c:formatCode>0</c:formatCode>
                <c:ptCount val="11"/>
                <c:pt idx="0">
                  <c:v>76</c:v>
                </c:pt>
                <c:pt idx="1">
                  <c:v>77.25</c:v>
                </c:pt>
                <c:pt idx="2">
                  <c:v>80</c:v>
                </c:pt>
                <c:pt idx="3">
                  <c:v>79.25</c:v>
                </c:pt>
                <c:pt idx="4">
                  <c:v>111.25</c:v>
                </c:pt>
                <c:pt idx="5">
                  <c:v>91.5</c:v>
                </c:pt>
                <c:pt idx="6">
                  <c:v>92.25</c:v>
                </c:pt>
                <c:pt idx="7">
                  <c:v>95.5</c:v>
                </c:pt>
                <c:pt idx="8">
                  <c:v>97.5</c:v>
                </c:pt>
                <c:pt idx="9">
                  <c:v>103.5</c:v>
                </c:pt>
                <c:pt idx="10">
                  <c:v>94.33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'PRICE Summary'!$A$71</c:f>
              <c:strCache>
                <c:ptCount val="1"/>
                <c:pt idx="0">
                  <c:v>Lentil (channa)</c:v>
                </c:pt>
              </c:strCache>
            </c:strRef>
          </c:tx>
          <c:spPr>
            <a:ln w="25400">
              <a:solidFill>
                <a:srgbClr val="FF8080"/>
              </a:solidFill>
              <a:prstDash val="solid"/>
            </a:ln>
          </c:spPr>
          <c:marker>
            <c:spPr>
              <a:solidFill>
                <a:srgbClr val="DB843D"/>
              </a:solidFill>
              <a:ln>
                <a:solidFill>
                  <a:srgbClr val="FF8080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Summary'!$C$71:$M$71</c:f>
              <c:numCache>
                <c:formatCode>0</c:formatCode>
                <c:ptCount val="11"/>
                <c:pt idx="0">
                  <c:v>67.666666666666671</c:v>
                </c:pt>
                <c:pt idx="1">
                  <c:v>68.75</c:v>
                </c:pt>
                <c:pt idx="2">
                  <c:v>71</c:v>
                </c:pt>
                <c:pt idx="3">
                  <c:v>70</c:v>
                </c:pt>
                <c:pt idx="4">
                  <c:v>83.13</c:v>
                </c:pt>
                <c:pt idx="5">
                  <c:v>90</c:v>
                </c:pt>
                <c:pt idx="6">
                  <c:v>88.75</c:v>
                </c:pt>
                <c:pt idx="7">
                  <c:v>88.75</c:v>
                </c:pt>
                <c:pt idx="8">
                  <c:v>89.25</c:v>
                </c:pt>
                <c:pt idx="9">
                  <c:v>89.25</c:v>
                </c:pt>
                <c:pt idx="10">
                  <c:v>75.83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'PRICE Summary'!$A$72</c:f>
              <c:strCache>
                <c:ptCount val="1"/>
                <c:pt idx="0">
                  <c:v>Milk (buffalo)</c:v>
                </c:pt>
              </c:strCache>
            </c:strRef>
          </c:tx>
          <c:spPr>
            <a:ln w="25400">
              <a:solidFill>
                <a:srgbClr val="99CCFF"/>
              </a:solidFill>
              <a:prstDash val="solid"/>
            </a:ln>
          </c:spPr>
          <c:marker>
            <c:spPr>
              <a:solidFill>
                <a:srgbClr val="93A9CF"/>
              </a:solidFill>
              <a:ln>
                <a:solidFill>
                  <a:srgbClr val="99CCFF"/>
                </a:solidFill>
                <a:prstDash val="solid"/>
              </a:ln>
            </c:spPr>
          </c:marker>
          <c:cat>
            <c:strRef>
              <c:f>'PRICE Summary'!$C$65:$M$65</c:f>
              <c:strCache>
                <c:ptCount val="11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29 Sept</c:v>
                </c:pt>
                <c:pt idx="5">
                  <c:v>5 Oct</c:v>
                </c:pt>
                <c:pt idx="6">
                  <c:v>13 Oct</c:v>
                </c:pt>
                <c:pt idx="7">
                  <c:v>19 Oct</c:v>
                </c:pt>
                <c:pt idx="8">
                  <c:v>27 Oct</c:v>
                </c:pt>
                <c:pt idx="9">
                  <c:v>4 Nov</c:v>
                </c:pt>
                <c:pt idx="10">
                  <c:v>16 Nov</c:v>
                </c:pt>
              </c:strCache>
            </c:strRef>
          </c:cat>
          <c:val>
            <c:numRef>
              <c:f>'PRICE Summary'!$C$72:$M$72</c:f>
              <c:numCache>
                <c:formatCode>0</c:formatCode>
                <c:ptCount val="11"/>
                <c:pt idx="0">
                  <c:v>50</c:v>
                </c:pt>
                <c:pt idx="1">
                  <c:v>42.5</c:v>
                </c:pt>
                <c:pt idx="2">
                  <c:v>43.75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55</c:v>
                </c:pt>
                <c:pt idx="10">
                  <c:v>50.83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94336"/>
        <c:axId val="71575040"/>
      </c:lineChart>
      <c:catAx>
        <c:axId val="7129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lang="en-US" sz="1400"/>
            </a:pPr>
            <a:endParaRPr lang="en-US"/>
          </a:p>
        </c:txPr>
        <c:crossAx val="71575040"/>
        <c:crosses val="autoZero"/>
        <c:auto val="1"/>
        <c:lblAlgn val="ctr"/>
        <c:lblOffset val="100"/>
        <c:noMultiLvlLbl val="0"/>
      </c:catAx>
      <c:valAx>
        <c:axId val="715750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Rupees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1800"/>
            </a:pPr>
            <a:endParaRPr lang="en-US"/>
          </a:p>
        </c:txPr>
        <c:crossAx val="71294336"/>
        <c:crosses val="autoZero"/>
        <c:crossBetween val="between"/>
      </c:valAx>
      <c:spPr>
        <a:solidFill>
          <a:srgbClr val="FFFFFF">
            <a:alpha val="0"/>
          </a:srgb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0047468531991695"/>
          <c:y val="5.4442886420019397E-2"/>
          <c:w val="0.17814708137729801"/>
          <c:h val="0.774417718333152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0"/>
      </a:srgbClr>
    </a:solidFill>
    <a:ln w="3175">
      <a:noFill/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pPr>
              <a:solidFill>
                <a:srgbClr val="800000"/>
              </a:solidFill>
              <a:ln w="34925" cap="rnd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Sheet1!$B$14:$B$23</c:f>
              <c:strCache>
                <c:ptCount val="10"/>
                <c:pt idx="0">
                  <c:v>2 Sept</c:v>
                </c:pt>
                <c:pt idx="1">
                  <c:v>9 Sept</c:v>
                </c:pt>
                <c:pt idx="2">
                  <c:v>16 Sept</c:v>
                </c:pt>
                <c:pt idx="3">
                  <c:v>23 Sept</c:v>
                </c:pt>
                <c:pt idx="4">
                  <c:v>5 Oct</c:v>
                </c:pt>
                <c:pt idx="5">
                  <c:v>13 Oct</c:v>
                </c:pt>
                <c:pt idx="6">
                  <c:v>19 Oct</c:v>
                </c:pt>
                <c:pt idx="7">
                  <c:v>27 Oct</c:v>
                </c:pt>
                <c:pt idx="8">
                  <c:v>4 Nov</c:v>
                </c:pt>
                <c:pt idx="9">
                  <c:v>16 Nov</c:v>
                </c:pt>
              </c:strCache>
            </c:strRef>
          </c:cat>
          <c:val>
            <c:numRef>
              <c:f>Sheet1!$C$14:$C$23</c:f>
              <c:numCache>
                <c:formatCode>General</c:formatCode>
                <c:ptCount val="10"/>
                <c:pt idx="0">
                  <c:v>5800</c:v>
                </c:pt>
                <c:pt idx="1">
                  <c:v>5600</c:v>
                </c:pt>
                <c:pt idx="2">
                  <c:v>5700</c:v>
                </c:pt>
                <c:pt idx="3">
                  <c:v>5800</c:v>
                </c:pt>
                <c:pt idx="4">
                  <c:v>6300</c:v>
                </c:pt>
                <c:pt idx="5">
                  <c:v>6200</c:v>
                </c:pt>
                <c:pt idx="6">
                  <c:v>6400</c:v>
                </c:pt>
                <c:pt idx="7">
                  <c:v>6400</c:v>
                </c:pt>
                <c:pt idx="8">
                  <c:v>6600</c:v>
                </c:pt>
                <c:pt idx="9">
                  <c:v>6400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7712"/>
        <c:axId val="71606272"/>
      </c:lineChart>
      <c:catAx>
        <c:axId val="7158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800"/>
            </a:pPr>
            <a:endParaRPr lang="en-US"/>
          </a:p>
        </c:txPr>
        <c:crossAx val="71606272"/>
        <c:crosses val="autoZero"/>
        <c:auto val="1"/>
        <c:lblAlgn val="ctr"/>
        <c:lblOffset val="100"/>
        <c:noMultiLvlLbl val="0"/>
      </c:catAx>
      <c:valAx>
        <c:axId val="71606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Rupees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71587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4BE60-299B-A749-AAF2-08491D8FB227}" type="datetimeFigureOut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928D-12E6-F44B-88E6-2DD73C0C940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51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D11C6DA-E0B7-48F4-9E19-5D9F2218814F}" type="datetime1">
              <a:rPr lang="it-IT"/>
              <a:pPr/>
              <a:t>16/10/2015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FB6EB0-597F-4658-BFF6-91635A308E62}" type="slidenum">
              <a:rPr lang="it-IT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571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78B1B24-9185-4E43-B846-16F65FA145DE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311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29A6095-82EF-1543-BDF6-474EE8060D7B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99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17FBE7-6CB1-8F4A-A883-AED922C18970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44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CE4E0DC-3B24-1546-B3A4-7EE6BA8F5E06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364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EC2E24F-2B0A-1F47-A88A-DB6F6F93A3D1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05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03F2877-036B-F14F-81E6-00134ADCE3DC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>
                <a:ea typeface="ＭＳ Ｐゴシック" charset="-128"/>
                <a:cs typeface="ＭＳ Ｐゴシック" charset="-128"/>
              </a:rPr>
              <a:t>Use this to review basic concepts and assumptions about monitoring. 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979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03F2877-036B-F14F-81E6-00134ADCE3DC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085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ea typeface="ＭＳ Ｐゴシック" charset="-128"/>
                <a:cs typeface="ＭＳ Ｐゴシック" charset="-128"/>
              </a:rPr>
              <a:t>Use this to review basic concepts and assumptions about monitoring.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779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87B8066-6A00-6D4C-98B4-50256F01919F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05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6EB0-597F-4658-BFF6-91635A308E62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461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895B26E-0777-4E4D-BB0D-845F1CBB8571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7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CE8A9EC-CC49-4041-A2EA-1F6735C0A331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34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AF26CFF-9947-6147-A54F-EAC96A0E4349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00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1B61113-E3CD-E848-81C6-DA43BC0FD0E1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ea typeface="ＭＳ Ｐゴシック" charset="-128"/>
                <a:cs typeface="ＭＳ Ｐゴシック" charset="-128"/>
              </a:rPr>
              <a:t>Monitoring: impact (to ensure that the programme is having the intended impact and is minimising negative impacts more effectively and efficiently than other types of programme.)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992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814B1FC-B8B6-2B41-B35F-B24CF84E4936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50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7E944F6-3546-CE42-BA9C-ED09ADD66B7C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04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1D041B1-3247-3749-9970-E61B60406653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66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1D041B1-3247-3749-9970-E61B60406653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35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3E1B-57F7-4B46-8357-A2999613069B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6A8F-AE91-4F7B-82CE-7CC311C1EAA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6E87-8A8B-4160-B3D0-783E12377B6C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9526-75D1-442F-9D2B-779FBA0B3D2C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D96E-F574-458D-99C1-F057F9D48BF7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AB03-D28A-47D9-8423-905E17937075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1F0B-07EF-434A-9C21-41574B853C6F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3D6A-63D6-41C1-B8EA-2ABC50B4CE6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88443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03566"/>
            <a:ext cx="8229600" cy="4236402"/>
          </a:xfrm>
        </p:spPr>
        <p:txBody>
          <a:bodyPr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0" y="1992336"/>
            <a:ext cx="9144000" cy="1588"/>
          </a:xfrm>
          <a:prstGeom prst="line">
            <a:avLst/>
          </a:prstGeom>
          <a:ln w="41275"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438"/>
            <a:ext cx="633730" cy="719455"/>
          </a:xfrm>
          <a:prstGeom prst="rect">
            <a:avLst/>
          </a:prstGeom>
        </p:spPr>
      </p:pic>
      <p:pic>
        <p:nvPicPr>
          <p:cNvPr id="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30" y="308061"/>
            <a:ext cx="3737926" cy="5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E333-99F8-42EF-B238-1140F359CFA6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2B924-7F1F-4DEE-84DA-584EB45443AA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1417638"/>
            <a:ext cx="9144000" cy="1588"/>
          </a:xfrm>
          <a:prstGeom prst="line">
            <a:avLst/>
          </a:prstGeom>
          <a:ln w="41275"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29E9-E5CA-47A8-871A-3A8A181B1D22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819B-35F6-47B9-BC64-EB62B7A707FF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C19E-94B1-4B0B-8438-6460070A355B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04F7-DA99-47D1-95B4-7448B916B5D9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D52F-86CA-49DF-AC84-9EC9A33DF177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D522-B3D4-4E7E-B562-73D30C645F92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69F79-996B-4031-9808-715415B67A03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8E9F-402F-4F02-AE87-B5520E21754E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7246-E9FF-4896-BE57-563BC5536247}" type="datetime1">
              <a:rPr lang="it-IT" smtClean="0"/>
              <a:pPr/>
              <a:t>16/10/2015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6E24-1357-4DBC-938F-24E7C4B9AE4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17641" y="207031"/>
            <a:ext cx="7897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200" dirty="0" smtClean="0">
                <a:solidFill>
                  <a:srgbClr val="DC281E"/>
                </a:solidFill>
                <a:latin typeface="Arial" charset="0"/>
                <a:ea typeface="+mn-ea"/>
                <a:cs typeface="Arial" charset="0"/>
              </a:rPr>
              <a:t>International Red Cross and Red Crescent Movement</a:t>
            </a: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12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I Cash in Emergencies Toolkit</a:t>
            </a:r>
            <a:endParaRPr lang="en-CA" sz="1200" dirty="0" smtClean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22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934" y="5520272"/>
            <a:ext cx="8669866" cy="767997"/>
          </a:xfrm>
        </p:spPr>
        <p:txBody>
          <a:bodyPr>
            <a:normAutofit/>
          </a:bodyPr>
          <a:lstStyle/>
          <a:p>
            <a:r>
              <a:rPr lang="en-GB" sz="3600" dirty="0"/>
              <a:t>CTP M&amp;E Introduction Training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270934" y="4020085"/>
            <a:ext cx="7772400" cy="150018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Module 5</a:t>
            </a:r>
            <a:endParaRPr lang="en-GB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86" y="1407167"/>
            <a:ext cx="5074802" cy="411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Monitoring: impact</a:t>
            </a:r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: what is the security situation like? What is happening to market prices?</a:t>
            </a:r>
          </a:p>
          <a:p>
            <a:r>
              <a:rPr lang="en-GB" dirty="0" smtClean="0"/>
              <a:t>Results: who received what?</a:t>
            </a:r>
          </a:p>
          <a:p>
            <a:r>
              <a:rPr lang="en-GB" dirty="0" smtClean="0"/>
              <a:t>Impact: on livelihoods, societal norms, local economies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Criteria for indicators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28182" y="2747358"/>
            <a:ext cx="7287635" cy="3563131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pecific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M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easurable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chievable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ealistic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or relevant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ime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bound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Task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3613"/>
            <a:ext cx="8229600" cy="4161366"/>
          </a:xfrm>
        </p:spPr>
        <p:txBody>
          <a:bodyPr>
            <a:normAutofit/>
          </a:bodyPr>
          <a:lstStyle/>
          <a:p>
            <a:pPr marL="609600" indent="-609600">
              <a:buFont typeface="Times" charset="0"/>
              <a:buChar char="•"/>
            </a:pPr>
            <a:r>
              <a:rPr lang="en-GB" dirty="0" smtClean="0">
                <a:ea typeface="ＭＳ Ｐゴシック" charset="-128"/>
                <a:cs typeface="ＭＳ Ｐゴシック" charset="-128"/>
              </a:rPr>
              <a:t>In your groups, revolve round the flipcharts</a:t>
            </a:r>
          </a:p>
          <a:p>
            <a:pPr marL="609600" indent="-609600">
              <a:buFont typeface="Times" charset="0"/>
              <a:buChar char="•"/>
            </a:pPr>
            <a:r>
              <a:rPr lang="en-GB" dirty="0" smtClean="0">
                <a:ea typeface="ＭＳ Ｐゴシック" charset="-128"/>
                <a:cs typeface="ＭＳ Ｐゴシック" charset="-128"/>
              </a:rPr>
              <a:t>Which process indicators might you monitor for each of the objectives?</a:t>
            </a:r>
          </a:p>
          <a:p>
            <a:pPr marL="609600" indent="-609600">
              <a:buFont typeface="Times" charset="0"/>
              <a:buChar char="•"/>
            </a:pPr>
            <a:r>
              <a:rPr lang="en-GB" dirty="0" smtClean="0">
                <a:ea typeface="ＭＳ Ｐゴシック" charset="-128"/>
                <a:cs typeface="ＭＳ Ｐゴシック" charset="-128"/>
              </a:rPr>
              <a:t>Which impact indicators might you monitor for each of the objectives? </a:t>
            </a:r>
          </a:p>
          <a:p>
            <a:pPr marL="609600" indent="-609600" algn="ctr">
              <a:spcBef>
                <a:spcPts val="1968"/>
              </a:spcBef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5’ at each flipchart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indicators for cash</a:t>
            </a:r>
            <a:endParaRPr lang="en-US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Were correct sums of money received by beneficiaries/suppliers? </a:t>
            </a:r>
          </a:p>
          <a:p>
            <a:r>
              <a:rPr lang="en-GB" smtClean="0"/>
              <a:t>Were payments made on time? </a:t>
            </a:r>
          </a:p>
          <a:p>
            <a:r>
              <a:rPr lang="en-GB" smtClean="0"/>
              <a:t>Were the beneficiaries satisfied with the process and the methods of implementation? </a:t>
            </a:r>
          </a:p>
          <a:p>
            <a:r>
              <a:rPr lang="en-GB" smtClean="0"/>
              <a:t>What else are beneficiaries receiving?</a:t>
            </a:r>
          </a:p>
          <a:p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Impact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indicators for cash</a:t>
            </a:r>
            <a:endParaRPr lang="en-US" dirty="0"/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Have income and expenditure changed?</a:t>
            </a:r>
          </a:p>
          <a:p>
            <a:r>
              <a:rPr lang="en-GB" smtClean="0"/>
              <a:t>Have sources of food or coping strategies changed?</a:t>
            </a:r>
          </a:p>
          <a:p>
            <a:r>
              <a:rPr lang="en-GB" smtClean="0"/>
              <a:t>What was the cash used for?</a:t>
            </a:r>
          </a:p>
          <a:p>
            <a:r>
              <a:rPr lang="en-GB" smtClean="0"/>
              <a:t>Were items available in the markets?</a:t>
            </a:r>
          </a:p>
          <a:p>
            <a:r>
              <a:rPr lang="en-GB" smtClean="0"/>
              <a:t>Were there changes in market prices of key commodities?</a:t>
            </a:r>
          </a:p>
          <a:p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 indicators for CFW</a:t>
            </a:r>
            <a:endParaRPr lang="en-US" dirty="0"/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Number and quality of projects completed</a:t>
            </a:r>
          </a:p>
          <a:p>
            <a:r>
              <a:rPr lang="en-GB" smtClean="0"/>
              <a:t>Enough people, adequate training, number of days invested</a:t>
            </a:r>
          </a:p>
          <a:p>
            <a:r>
              <a:rPr lang="en-GB" smtClean="0"/>
              <a:t>Payments prompt, regular, timely and appropriate</a:t>
            </a:r>
          </a:p>
          <a:p>
            <a:r>
              <a:rPr lang="en-GB" smtClean="0"/>
              <a:t>Number and type of direct/indirect beneficiaries</a:t>
            </a:r>
          </a:p>
          <a:p>
            <a:r>
              <a:rPr lang="en-GB" smtClean="0"/>
              <a:t>Measures for equality and participation</a:t>
            </a:r>
          </a:p>
          <a:p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Impact</a:t>
            </a:r>
            <a:r>
              <a:rPr lang="en-US" dirty="0" smtClean="0"/>
              <a:t> indicators for CFW</a:t>
            </a:r>
            <a:endParaRPr lang="en-US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Has the project affected livelihoods strategies?</a:t>
            </a:r>
          </a:p>
          <a:p>
            <a:r>
              <a:rPr lang="en-GB" smtClean="0"/>
              <a:t>Have beneficiaries saved some of the wages?</a:t>
            </a:r>
          </a:p>
          <a:p>
            <a:r>
              <a:rPr lang="en-GB" smtClean="0"/>
              <a:t>How did HHs manage the cash they earned?</a:t>
            </a:r>
          </a:p>
          <a:p>
            <a:r>
              <a:rPr lang="en-GB" smtClean="0"/>
              <a:t>Are people economically active again?</a:t>
            </a:r>
          </a:p>
          <a:p>
            <a:r>
              <a:rPr lang="en-GB" smtClean="0"/>
              <a:t>Was there an impact on family relations, gender roles?</a:t>
            </a:r>
          </a:p>
          <a:p>
            <a:r>
              <a:rPr lang="en-GB" smtClean="0"/>
              <a:t>Were projects useful and relevant?</a:t>
            </a:r>
          </a:p>
          <a:p>
            <a:r>
              <a:rPr lang="en-GB" smtClean="0"/>
              <a:t>Would beneficiaries have preferred alternative interventions	?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 indicators for vouchers</a:t>
            </a:r>
            <a:endParaRPr lang="en-US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voucher distribution process</a:t>
            </a:r>
          </a:p>
          <a:p>
            <a:r>
              <a:rPr lang="en-GB" dirty="0" smtClean="0"/>
              <a:t>The amount and quality of the commodities purchased by voucher recipients</a:t>
            </a:r>
          </a:p>
          <a:p>
            <a:r>
              <a:rPr lang="en-GB" dirty="0" smtClean="0"/>
              <a:t>Traders supplied agreed products</a:t>
            </a:r>
          </a:p>
          <a:p>
            <a:r>
              <a:rPr lang="en-GB" dirty="0" smtClean="0"/>
              <a:t>The voucher distribution process was transparent and understood</a:t>
            </a:r>
          </a:p>
          <a:p>
            <a:r>
              <a:rPr lang="en-GB" dirty="0" smtClean="0"/>
              <a:t>The use of the commodities purchased</a:t>
            </a:r>
          </a:p>
          <a:p>
            <a:r>
              <a:rPr lang="en-GB" dirty="0" smtClean="0"/>
              <a:t>Satisfaction of the beneficiaries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Impact</a:t>
            </a:r>
            <a:r>
              <a:rPr lang="en-US" dirty="0" smtClean="0"/>
              <a:t> indicators for vouchers</a:t>
            </a:r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mtClean="0"/>
              <a:t>What was the impact on commodities received on livelihoods, meeting of basic needs, etc.?</a:t>
            </a:r>
          </a:p>
          <a:p>
            <a:r>
              <a:rPr lang="en-GB" smtClean="0"/>
              <a:t>What was the impact of the vouchers on market prices?</a:t>
            </a:r>
          </a:p>
          <a:p>
            <a:r>
              <a:rPr lang="en-GB" smtClean="0"/>
              <a:t>How was the income that was saved through provision of voucher used?</a:t>
            </a:r>
          </a:p>
          <a:p>
            <a:r>
              <a:rPr lang="en-GB" smtClean="0"/>
              <a:t>What was the effect on traders’ livelihoods?</a:t>
            </a:r>
          </a:p>
          <a:p>
            <a:endParaRPr lang="en-GB" smtClean="0"/>
          </a:p>
          <a:p>
            <a:endParaRPr lang="en-GB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Monitoring: essential points</a:t>
            </a:r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12622"/>
            <a:ext cx="8438444" cy="44273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700"/>
              </a:spcBef>
            </a:pPr>
            <a:r>
              <a:rPr lang="en-GB" dirty="0" smtClean="0"/>
              <a:t>The monitoring plan should be established at the programme design phase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dirty="0" smtClean="0"/>
              <a:t>Monitoring is an ongoing task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dirty="0" smtClean="0"/>
              <a:t>The purpose of monitoring should be explained to stakeholders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dirty="0" smtClean="0"/>
              <a:t>Use participatory tools for monitoring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dirty="0" smtClean="0"/>
              <a:t>Use the results of monitoring systematically to feed into evaluation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GB" dirty="0" smtClean="0"/>
              <a:t>Gather quantitative and qualitative data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Module content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Setting objectives</a:t>
            </a:r>
          </a:p>
          <a:p>
            <a:pPr lvl="0"/>
            <a:r>
              <a:rPr lang="en-US" dirty="0" smtClean="0"/>
              <a:t>Process and impact indicators</a:t>
            </a:r>
          </a:p>
          <a:p>
            <a:pPr lvl="0"/>
            <a:r>
              <a:rPr lang="en-US" dirty="0" smtClean="0"/>
              <a:t>Responding to M&amp;E findings</a:t>
            </a:r>
          </a:p>
          <a:p>
            <a:pPr lvl="0"/>
            <a:r>
              <a:rPr lang="en-US" dirty="0" smtClean="0"/>
              <a:t>Monitoring prices</a:t>
            </a:r>
          </a:p>
          <a:p>
            <a:pPr lvl="0"/>
            <a:r>
              <a:rPr lang="en-US" dirty="0" smtClean="0"/>
              <a:t>Monitoring social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the minimum</a:t>
            </a:r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12622"/>
            <a:ext cx="8229600" cy="4427346"/>
          </a:xfrm>
        </p:spPr>
        <p:txBody>
          <a:bodyPr>
            <a:normAutofit/>
          </a:bodyPr>
          <a:lstStyle/>
          <a:p>
            <a:pPr marL="226800" lvl="2">
              <a:spcBef>
                <a:spcPts val="700"/>
              </a:spcBef>
            </a:pPr>
            <a:r>
              <a:rPr lang="en-US" sz="2600" dirty="0" smtClean="0"/>
              <a:t>Achievement of objectives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Expenditure, prices and inflation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Availability of items people want to buy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Cost-effectiveness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Targeting and distribution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How cash is used: gender, corruption and security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Beneficiary preferences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Comparing cash with alternatives</a:t>
            </a:r>
          </a:p>
          <a:p>
            <a:pPr marL="226800" lvl="2">
              <a:spcBef>
                <a:spcPts val="700"/>
              </a:spcBef>
            </a:pPr>
            <a:r>
              <a:rPr lang="en-US" sz="2600" dirty="0" smtClean="0"/>
              <a:t>Link between the approach and people’s recovery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How?</a:t>
            </a:r>
            <a:endParaRPr lang="en-US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Questionnaire surveys</a:t>
            </a:r>
          </a:p>
          <a:p>
            <a:r>
              <a:rPr lang="en-US" dirty="0" smtClean="0"/>
              <a:t>Semi-structured interviews</a:t>
            </a:r>
          </a:p>
          <a:p>
            <a:r>
              <a:rPr lang="en-US" dirty="0" smtClean="0"/>
              <a:t>Case study interviews</a:t>
            </a:r>
          </a:p>
          <a:p>
            <a:r>
              <a:rPr lang="en-US" dirty="0" smtClean="0"/>
              <a:t>Complaint and feedback mechanisms</a:t>
            </a:r>
          </a:p>
          <a:p>
            <a:r>
              <a:rPr lang="en-US" dirty="0" smtClean="0"/>
              <a:t>Photographs</a:t>
            </a:r>
          </a:p>
          <a:p>
            <a:r>
              <a:rPr lang="en-US" dirty="0" smtClean="0"/>
              <a:t>Document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Responding to monitoring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market price monitoring shows local inflation of shelter items. Focus groups blame traders that are charging additional fees for transportation.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monitoring (2)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05577"/>
            <a:ext cx="8229600" cy="24378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… your monitoring team reports that some people have registered strategically as two households with separate heads so that they can receive double transfers.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Responding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376" y="2424536"/>
            <a:ext cx="8229600" cy="2011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… anonymous beneficiaries have complained to the telephone hotline that some shops are providing sub-standard items in return for vouchers.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monitoring (4)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5552" y="2416866"/>
            <a:ext cx="8229600" cy="2380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… women targeted for unconditional grants have been abused by husbands who say that men are responsible for household money.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monitoring (5)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58403"/>
            <a:ext cx="8229600" cy="268933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… evaluation results indicate that grant expenditure was used to pay debts instead of for purchasing essential food and non-food items as planned in the proposal.</a:t>
            </a:r>
            <a:r>
              <a:rPr lang="en-US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313" y="4937724"/>
            <a:ext cx="7772400" cy="1362075"/>
          </a:xfrm>
        </p:spPr>
        <p:txBody>
          <a:bodyPr/>
          <a:lstStyle/>
          <a:p>
            <a:r>
              <a:rPr lang="en-GB" dirty="0" smtClean="0"/>
              <a:t>Monitoring PRICES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722313" y="3437537"/>
            <a:ext cx="7772400" cy="1500187"/>
          </a:xfrm>
        </p:spPr>
        <p:txBody>
          <a:bodyPr/>
          <a:lstStyle/>
          <a:p>
            <a:r>
              <a:rPr lang="en-GB" dirty="0" smtClean="0"/>
              <a:t>Module 5  Session 2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74" y="651101"/>
            <a:ext cx="5282739" cy="35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monitor prices?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70423"/>
            <a:ext cx="8229600" cy="3601400"/>
          </a:xfrm>
        </p:spPr>
        <p:txBody>
          <a:bodyPr>
            <a:normAutofit/>
          </a:bodyPr>
          <a:lstStyle/>
          <a:p>
            <a:pPr marL="514350" indent="-514350">
              <a:buFont typeface="Tahoma" charset="0"/>
              <a:buAutoNum type="arabicPeriod"/>
            </a:pPr>
            <a:r>
              <a:rPr lang="en-GB" dirty="0" smtClean="0">
                <a:ea typeface="ＭＳ Ｐゴシック" charset="-128"/>
                <a:cs typeface="ＭＳ Ｐゴシック" charset="-128"/>
              </a:rPr>
              <a:t>To determine whether cash recipients are able to purchase the commodities and services as intended by the programme</a:t>
            </a:r>
          </a:p>
          <a:p>
            <a:pPr marL="514350" indent="-514350">
              <a:buFont typeface="Tahoma" charset="0"/>
              <a:buAutoNum type="arabicPeriod"/>
            </a:pPr>
            <a:r>
              <a:rPr lang="en-GB" dirty="0" smtClean="0">
                <a:ea typeface="ＭＳ Ｐゴシック" charset="-128"/>
                <a:cs typeface="ＭＳ Ｐゴシック" charset="-128"/>
              </a:rPr>
              <a:t>To determine whether the cash injection is causing inflation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prices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GB" dirty="0" smtClean="0"/>
              <a:t>Collect prices from different parts of the market or from different markets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GB" dirty="0" smtClean="0"/>
              <a:t>Collect prices weekly in case of extreme volatility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GB" dirty="0" smtClean="0"/>
              <a:t>Collect prices form the same list of items in each market survey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GB" dirty="0" smtClean="0"/>
              <a:t>Collect prices for the varieties and quality most likely to be purchased by beneficiaries</a:t>
            </a:r>
          </a:p>
          <a:p>
            <a:pPr>
              <a:lnSpc>
                <a:spcPct val="110000"/>
              </a:lnSpc>
              <a:spcBef>
                <a:spcPts val="700"/>
              </a:spcBef>
            </a:pPr>
            <a:r>
              <a:rPr lang="en-GB" dirty="0" smtClean="0"/>
              <a:t>Use a predefined scale to record prices of commodities</a:t>
            </a:r>
          </a:p>
          <a:p>
            <a:pPr algn="r">
              <a:buNone/>
            </a:pPr>
            <a:r>
              <a:rPr lang="en-GB" sz="2162" dirty="0" smtClean="0"/>
              <a:t>ACF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Module outcomes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Design objectives and indicators</a:t>
            </a:r>
            <a:endParaRPr lang="en-US" smtClean="0"/>
          </a:p>
          <a:p>
            <a:pPr lvl="0"/>
            <a:r>
              <a:rPr lang="en-US" smtClean="0"/>
              <a:t>Analyze and respond to monitoring findings</a:t>
            </a:r>
          </a:p>
          <a:p>
            <a:pPr lvl="0"/>
            <a:r>
              <a:rPr lang="en-GB" smtClean="0"/>
              <a:t>Appreciate the key issues about monitoring efficiency and effectiveness of cash transfers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Commodity tracking tool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12671"/>
              </p:ext>
            </p:extLst>
          </p:nvPr>
        </p:nvGraphicFramePr>
        <p:xfrm>
          <a:off x="174927" y="2148452"/>
          <a:ext cx="8794146" cy="4378692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914306"/>
                <a:gridCol w="738415"/>
                <a:gridCol w="875775"/>
                <a:gridCol w="875775"/>
                <a:gridCol w="948757"/>
                <a:gridCol w="948757"/>
                <a:gridCol w="1021738"/>
                <a:gridCol w="1167700"/>
                <a:gridCol w="1302923"/>
              </a:tblGrid>
              <a:tr h="105147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Item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Local unit price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Local unit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Local unit in kg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Market 1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Market 2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US$ amount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Buyer/ trader reporting changes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Comments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1457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imported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Rice local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Bread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Water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Soap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Blanket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0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Tarp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Price monitoring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64915"/>
              </p:ext>
            </p:extLst>
          </p:nvPr>
        </p:nvGraphicFramePr>
        <p:xfrm>
          <a:off x="663469" y="2044442"/>
          <a:ext cx="7951113" cy="444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basket monitoring</a:t>
            </a:r>
            <a:endParaRPr lang="en-GB" dirty="0"/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204500"/>
              </p:ext>
            </p:extLst>
          </p:nvPr>
        </p:nvGraphicFramePr>
        <p:xfrm>
          <a:off x="343534" y="2085856"/>
          <a:ext cx="8192775" cy="462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313" y="4861892"/>
            <a:ext cx="7772400" cy="1362075"/>
          </a:xfrm>
        </p:spPr>
        <p:txBody>
          <a:bodyPr/>
          <a:lstStyle/>
          <a:p>
            <a:r>
              <a:rPr lang="en-GB" dirty="0" smtClean="0"/>
              <a:t>Monitoring social issues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722313" y="3361705"/>
            <a:ext cx="7772400" cy="1500187"/>
          </a:xfrm>
        </p:spPr>
        <p:txBody>
          <a:bodyPr/>
          <a:lstStyle/>
          <a:p>
            <a:r>
              <a:rPr lang="en-GB" dirty="0" smtClean="0"/>
              <a:t>Module 5 Session 3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26" y="1786905"/>
            <a:ext cx="29464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Monitoring anti-social use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Implies moral judgement</a:t>
            </a:r>
          </a:p>
          <a:p>
            <a:r>
              <a:rPr lang="en-GB" smtClean="0"/>
              <a:t>Is difficult to monitor</a:t>
            </a:r>
          </a:p>
          <a:p>
            <a:r>
              <a:rPr lang="en-GB" smtClean="0"/>
              <a:t>Needs greater triangulation</a:t>
            </a:r>
          </a:p>
          <a:p>
            <a:r>
              <a:rPr lang="en-GB" smtClean="0"/>
              <a:t>Must use independent monitors and evaluators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multiplier effects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 smtClean="0"/>
              <a:t>Project monitoring usually stops at ‘what money is spent on’ </a:t>
            </a:r>
            <a:endParaRPr lang="en-US" dirty="0" smtClean="0"/>
          </a:p>
          <a:p>
            <a:pPr lvl="0"/>
            <a:r>
              <a:rPr lang="en-GB" dirty="0" smtClean="0"/>
              <a:t>Multiplier analysis follows the cash flow from the beneficiaries to other market actors </a:t>
            </a:r>
          </a:p>
          <a:p>
            <a:pPr lvl="0"/>
            <a:r>
              <a:rPr lang="en-GB" dirty="0" smtClean="0"/>
              <a:t>Monitoring answers questions like: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GB" dirty="0" smtClean="0"/>
              <a:t>Does the cash remain in the local economy?</a:t>
            </a:r>
          </a:p>
          <a:p>
            <a:pPr lvl="1">
              <a:buFontTx/>
              <a:buChar char="-"/>
            </a:pPr>
            <a:r>
              <a:rPr lang="en-GB" dirty="0" smtClean="0"/>
              <a:t>Are additional goods and services created to meet the additional demand?</a:t>
            </a:r>
            <a:endParaRPr lang="en-US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learning messages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M&amp;E should include indicators specific to cash and vouchers</a:t>
            </a:r>
          </a:p>
          <a:p>
            <a:pPr lvl="0"/>
            <a:r>
              <a:rPr lang="en-US" dirty="0" smtClean="0"/>
              <a:t>M&amp;E should be part of response design</a:t>
            </a:r>
          </a:p>
          <a:p>
            <a:pPr lvl="0"/>
            <a:r>
              <a:rPr lang="en-US" dirty="0" smtClean="0"/>
              <a:t>Monitoring should be timely enough to respond to findings</a:t>
            </a:r>
          </a:p>
          <a:p>
            <a:pPr lvl="0"/>
            <a:r>
              <a:rPr lang="en-US" dirty="0" smtClean="0"/>
              <a:t>Implementing agencies should be flexible enough to respond to M&amp;E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55005" y="4748144"/>
            <a:ext cx="7772400" cy="1362075"/>
          </a:xfrm>
        </p:spPr>
        <p:txBody>
          <a:bodyPr/>
          <a:lstStyle/>
          <a:p>
            <a:r>
              <a:rPr lang="en-GB" dirty="0" smtClean="0"/>
              <a:t>monitoring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855005" y="3247957"/>
            <a:ext cx="7772400" cy="1500187"/>
          </a:xfrm>
        </p:spPr>
        <p:txBody>
          <a:bodyPr/>
          <a:lstStyle/>
          <a:p>
            <a:r>
              <a:rPr lang="en-GB" dirty="0" smtClean="0"/>
              <a:t>Module 5 Session 1</a:t>
            </a:r>
            <a:endParaRPr lang="en-GB" dirty="0"/>
          </a:p>
        </p:txBody>
      </p:sp>
      <p:pic>
        <p:nvPicPr>
          <p:cNvPr id="6" name="Picture 4" descr="priority ranking in ArwaSit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069" y="649794"/>
            <a:ext cx="3590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514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What does monitoring and evaluation start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objectives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Cash is not an end in itself.</a:t>
            </a:r>
            <a:endParaRPr lang="it-IT" smtClean="0"/>
          </a:p>
          <a:p>
            <a:pPr lvl="0"/>
            <a:r>
              <a:rPr lang="en-GB" smtClean="0"/>
              <a:t>Due to their flexibility, cash and vouchers can be used to achieve a wide range of objectives.</a:t>
            </a:r>
          </a:p>
          <a:p>
            <a:pPr lvl="0"/>
            <a:r>
              <a:rPr lang="en-GB" smtClean="0"/>
              <a:t>Objectives can be defined either tightly or broadly.</a:t>
            </a:r>
          </a:p>
          <a:p>
            <a:pPr lvl="0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an objective for your selected response options in the scenario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10’ and please write it on a flip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and impact monitoring</a:t>
            </a: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000" b="1" dirty="0" smtClean="0"/>
              <a:t>Process monitoring </a:t>
            </a:r>
            <a:r>
              <a:rPr lang="en-GB" sz="3000" dirty="0" smtClean="0"/>
              <a:t>: to ensure that the programme is appropriate and relevant to people’s needs; that it is implemented in the way that was intended </a:t>
            </a:r>
          </a:p>
          <a:p>
            <a:r>
              <a:rPr lang="en-GB" sz="3000" b="1" dirty="0" smtClean="0"/>
              <a:t>Impact monitoring </a:t>
            </a:r>
            <a:r>
              <a:rPr lang="en-GB" sz="3000" dirty="0" smtClean="0"/>
              <a:t>: to ensure that the programme is having the intended impact and is minimising negative impacts more effectively and efficiently than are other types of programmes</a:t>
            </a:r>
            <a:endParaRPr lang="en-US" sz="3000" dirty="0"/>
          </a:p>
        </p:txBody>
      </p:sp>
      <p:sp>
        <p:nvSpPr>
          <p:cNvPr id="87045" name="Rectangle 5"/>
          <p:cNvSpPr>
            <a:spLocks noGrp="1" noChangeArrowheads="1"/>
          </p:cNvSpPr>
          <p:nvPr/>
        </p:nvSpPr>
        <p:spPr bwMode="auto">
          <a:xfrm>
            <a:off x="838200" y="3168858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 sz="3200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process</a:t>
            </a:r>
            <a:endParaRPr lang="en-US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Process: How well are we doing the work?</a:t>
            </a:r>
          </a:p>
          <a:p>
            <a:r>
              <a:rPr lang="en-GB" smtClean="0"/>
              <a:t>Progress: How are we measuring up to our objectives?</a:t>
            </a:r>
          </a:p>
          <a:p>
            <a:r>
              <a:rPr lang="en-GB" smtClean="0"/>
              <a:t>Design: Is the cash value right? Are we using the right disbursement mechanisms? How secure is the programme?</a:t>
            </a:r>
          </a:p>
          <a:p>
            <a:endParaRPr lang="en-GB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4887</TotalTime>
  <Words>1074</Words>
  <Application>Microsoft Office PowerPoint</Application>
  <PresentationFormat>On-screen Show (4:3)</PresentationFormat>
  <Paragraphs>194</Paragraphs>
  <Slides>36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di Office</vt:lpstr>
      <vt:lpstr>CTP M&amp;E Introduction Training</vt:lpstr>
      <vt:lpstr>Module content</vt:lpstr>
      <vt:lpstr>Module outcomes</vt:lpstr>
      <vt:lpstr>monitoring</vt:lpstr>
      <vt:lpstr>What does monitoring and evaluation start with?</vt:lpstr>
      <vt:lpstr>Setting objectives</vt:lpstr>
      <vt:lpstr>Task</vt:lpstr>
      <vt:lpstr>Process and impact monitoring</vt:lpstr>
      <vt:lpstr>Monitoring process</vt:lpstr>
      <vt:lpstr>Monitoring: impact</vt:lpstr>
      <vt:lpstr>Criteria for indicators</vt:lpstr>
      <vt:lpstr>Task</vt:lpstr>
      <vt:lpstr>Process indicators for cash</vt:lpstr>
      <vt:lpstr>Impact indicators for cash</vt:lpstr>
      <vt:lpstr>Process indicators for CFW</vt:lpstr>
      <vt:lpstr>Impact indicators for CFW</vt:lpstr>
      <vt:lpstr>Process indicators for vouchers</vt:lpstr>
      <vt:lpstr>Impact indicators for vouchers</vt:lpstr>
      <vt:lpstr>Monitoring: essential points</vt:lpstr>
      <vt:lpstr>Monitoring the minimum</vt:lpstr>
      <vt:lpstr>How?</vt:lpstr>
      <vt:lpstr>Responding to monitoring (1)</vt:lpstr>
      <vt:lpstr>Responding to monitoring (2)</vt:lpstr>
      <vt:lpstr>Responding to monitoring (3)</vt:lpstr>
      <vt:lpstr>Responding to monitoring (4)</vt:lpstr>
      <vt:lpstr>Responding to monitoring (5)</vt:lpstr>
      <vt:lpstr>Monitoring PRICES</vt:lpstr>
      <vt:lpstr>Why monitor prices?</vt:lpstr>
      <vt:lpstr>Monitoring prices</vt:lpstr>
      <vt:lpstr>Commodity tracking tool</vt:lpstr>
      <vt:lpstr>Price monitoring</vt:lpstr>
      <vt:lpstr>Food basket monitoring</vt:lpstr>
      <vt:lpstr>Monitoring social issues</vt:lpstr>
      <vt:lpstr>Monitoring anti-social use</vt:lpstr>
      <vt:lpstr>Monitoring multiplier effects</vt:lpstr>
      <vt:lpstr>Key learning messages</vt:lpstr>
    </vt:vector>
  </TitlesOfParts>
  <Company>Independent Consultant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IFRC Cash Global training</dc:title>
  <dc:creator>Creti Pantaleo</dc:creator>
  <cp:lastModifiedBy>Nicole Francoeur</cp:lastModifiedBy>
  <cp:revision>128</cp:revision>
  <cp:lastPrinted>2011-04-22T08:37:18Z</cp:lastPrinted>
  <dcterms:created xsi:type="dcterms:W3CDTF">2011-10-07T21:34:53Z</dcterms:created>
  <dcterms:modified xsi:type="dcterms:W3CDTF">2015-10-16T10:29:41Z</dcterms:modified>
</cp:coreProperties>
</file>