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9.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3" r:id="rId7"/>
    <p:sldId id="264" r:id="rId8"/>
    <p:sldId id="269" r:id="rId9"/>
    <p:sldId id="270" r:id="rId10"/>
    <p:sldId id="271" r:id="rId11"/>
    <p:sldId id="272" r:id="rId12"/>
    <p:sldId id="273" r:id="rId13"/>
    <p:sldId id="275"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fania Imperia" initials="SI" lastIdx="21" clrIdx="0">
    <p:extLst>
      <p:ext uri="{19B8F6BF-5375-455C-9EA6-DF929625EA0E}">
        <p15:presenceInfo xmlns:p15="http://schemas.microsoft.com/office/powerpoint/2012/main" userId="S-1-5-21-2005284258-899379159-336231458-135655" providerId="AD"/>
      </p:ext>
    </p:extLst>
  </p:cmAuthor>
  <p:cmAuthor id="2" name="Stefania Imperia" initials="SI [2]" lastIdx="7" clrIdx="1">
    <p:extLst>
      <p:ext uri="{19B8F6BF-5375-455C-9EA6-DF929625EA0E}">
        <p15:presenceInfo xmlns:p15="http://schemas.microsoft.com/office/powerpoint/2012/main" userId="S::SImperia@redcross.org.uk::cb4b6744-57e0-4f7f-914d-8d5203608f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12" autoAdjust="0"/>
    <p:restoredTop sz="94660"/>
  </p:normalViewPr>
  <p:slideViewPr>
    <p:cSldViewPr snapToGrid="0">
      <p:cViewPr varScale="1">
        <p:scale>
          <a:sx n="64" d="100"/>
          <a:sy n="64" d="100"/>
        </p:scale>
        <p:origin x="150"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1-26T16:56:36.616" idx="11">
    <p:pos x="10" y="10"/>
    <p:text>The Cash Hub platform is a new resource for the Movement, launched in September. It is an initiative hosted by the British Red Cross in partnership wuth IFRC and ICRC</p:text>
    <p:extLst>
      <p:ext uri="{C676402C-5697-4E1C-873F-D02D1690AC5C}">
        <p15:threadingInfo xmlns:p15="http://schemas.microsoft.com/office/powerpoint/2012/main" timeZoneBias="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11-25T20:37:56.676" idx="1">
    <p:pos x="2766" y="454"/>
    <p:text>The Cash Hub, hosted by British Red Cross, aims to accelerate the use and increase the scale-up of cash-based assistance in the International Red Cross and Red Crescent Movement in order to improve the effectiveness and efficiency of humanitarian action. 
The Cash Hub platform is one of the inititiatives of the Cash Hub which is currently supporting a programme of activities, in collaboration with Movement partners.</p:text>
    <p:extLst>
      <p:ext uri="{C676402C-5697-4E1C-873F-D02D1690AC5C}">
        <p15:threadingInfo xmlns:p15="http://schemas.microsoft.com/office/powerpoint/2012/main" timeZoneBias="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11-26T17:19:26.835" idx="13">
    <p:pos x="10" y="10"/>
    <p:text>The platform strives to strenghten the Cash community of the Movement including cash practitioners, staff and volunteers interested in cash by giving them access to a wide range of information and resources as well as a collaborative space. The platform offers support to its users in different ways.</p:text>
    <p:extLst>
      <p:ext uri="{C676402C-5697-4E1C-873F-D02D1690AC5C}">
        <p15:threadingInfo xmlns:p15="http://schemas.microsoft.com/office/powerpoint/2012/main" timeZoneBias="0"/>
      </p:ext>
    </p:extLst>
  </p:cm>
  <p:cm authorId="2" dt="2021-03-31T09:43:30.614" idx="1">
    <p:pos x="10" y="146"/>
    <p:text>The platform in now available in French, Spanish and Arabic and soon will also be available in Russian</p:text>
    <p:extLst>
      <p:ext uri="{C676402C-5697-4E1C-873F-D02D1690AC5C}">
        <p15:threadingInfo xmlns:p15="http://schemas.microsoft.com/office/powerpoint/2012/main" timeZoneBias="-60">
          <p15:parentCm authorId="1" idx="13"/>
        </p15:threadingInfo>
      </p:ext>
    </p:extLst>
  </p:cm>
  <p:cm authorId="2" dt="2021-03-31T09:46:20.460" idx="2">
    <p:pos x="146" y="146"/>
    <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11-25T20:53:46.755" idx="2">
    <p:pos x="4337" y="454"/>
    <p:text/>
    <p:extLst>
      <p:ext uri="{C676402C-5697-4E1C-873F-D02D1690AC5C}">
        <p15:threadingInfo xmlns:p15="http://schemas.microsoft.com/office/powerpoint/2012/main" timeZoneBias="0"/>
      </p:ext>
    </p:extLst>
  </p:cm>
  <p:cm authorId="1" dt="2018-11-26T17:21:29.092" idx="14">
    <p:pos x="4337" y="590"/>
    <p:text>Some of its features include a:                   - access to a centralised repository for RC/RC Movement resources divided by thematic and geographic areas, information of cash RC/RC;                                                            - a Cash School and access to training opportunities;                                               - the possibility to browse an interactive Cash Map to discover cash data on how many people the RC/RC Movement is reaching with cash, including details of how much cash is distributed and in which countries;                                            -  access to the Emergencies Toolkit and a powerful search function that searches within the document;    Also in FR, AR, SP                                                                     - opportunity to browse Movement events and jobs as well as relevant news.</p:text>
    <p:extLst>
      <p:ext uri="{C676402C-5697-4E1C-873F-D02D1690AC5C}">
        <p15:threadingInfo xmlns:p15="http://schemas.microsoft.com/office/powerpoint/2012/main" timeZoneBias="0">
          <p15:parentCm authorId="1" idx="2"/>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11-26T09:50:50.986" idx="8">
    <p:pos x="7034" y="1174"/>
    <p:text>The platform also offers the possibility to:
- Request ad hoc technical support through a dedicated helpdesk available on the homepage of the Cash Hub platform, support can be requested in Arabic, French, Spanish and English</p:text>
    <p:extLst>
      <p:ext uri="{C676402C-5697-4E1C-873F-D02D1690AC5C}">
        <p15:threadingInfo xmlns:p15="http://schemas.microsoft.com/office/powerpoint/2012/main" timeZoneBias="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11-26T17:27:08.139" idx="15">
    <p:pos x="10" y="10"/>
    <p:text>This</p:text>
    <p:extLst>
      <p:ext uri="{C676402C-5697-4E1C-873F-D02D1690AC5C}">
        <p15:threadingInfo xmlns:p15="http://schemas.microsoft.com/office/powerpoint/2012/main" timeZoneBias="0"/>
      </p:ext>
    </p:extLst>
  </p:cm>
  <p:cm authorId="1" dt="2018-11-26T17:43:56.639" idx="16">
    <p:pos x="10" y="146"/>
    <p:text>An example of what the platform offers, as mentioned, is access to resources. It is possible to search using key words, year of publication or type of document i.e. article, case study, evaluation, learning, research, tool and video. Resources are organised according to Thematic and Geographic Sections. Some of these Sections are managed by Section Onwners which can be experts from a National Society, IFRC or ICRC offering support to coordinate the resources in a specific section that relate to their area of expertise e.g. ICRC is currently a section owner for Cash in conflict.</p:text>
    <p:extLst>
      <p:ext uri="{C676402C-5697-4E1C-873F-D02D1690AC5C}">
        <p15:threadingInfo xmlns:p15="http://schemas.microsoft.com/office/powerpoint/2012/main" timeZoneBias="0">
          <p15:parentCm authorId="1" idx="15"/>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21-03-31T10:03:40.537" idx="3">
    <p:pos x="4536" y="1144"/>
    <p:text>On the Cash Maps it is possible to learn about:</p:text>
    <p:extLst>
      <p:ext uri="{C676402C-5697-4E1C-873F-D02D1690AC5C}">
        <p15:threadingInfo xmlns:p15="http://schemas.microsoft.com/office/powerpoint/2012/main" timeZoneBias="-60"/>
      </p:ext>
    </p:extLst>
  </p:cm>
  <p:cm authorId="2" dt="2021-03-31T10:04:15.650" idx="6">
    <p:pos x="4536" y="1280"/>
    <p:text>Sector by People Reached. Delivery Mechanism by People Reached, Implementing National Society/ICRC by People Reached</p:text>
    <p:extLst>
      <p:ext uri="{C676402C-5697-4E1C-873F-D02D1690AC5C}">
        <p15:threadingInfo xmlns:p15="http://schemas.microsoft.com/office/powerpoint/2012/main" timeZoneBias="-60">
          <p15:parentCm authorId="2" idx="3"/>
        </p15:threadingInfo>
      </p:ext>
    </p:extLst>
  </p:cm>
  <p:cm authorId="2" dt="2021-03-31T10:04:57.786" idx="7">
    <p:pos x="4536" y="1416"/>
    <p:text>There is also a map on : National Societies investing in cash preparedness</p:text>
    <p:extLst>
      <p:ext uri="{C676402C-5697-4E1C-873F-D02D1690AC5C}">
        <p15:threadingInfo xmlns:p15="http://schemas.microsoft.com/office/powerpoint/2012/main" timeZoneBias="-60">
          <p15:parentCm authorId="2" idx="3"/>
        </p15:threadingInfo>
      </p:ext>
    </p:extLst>
  </p:cm>
  <p:cm authorId="2" dt="2021-03-31T10:03:49.655" idx="4">
    <p:pos x="10" y="10"/>
    <p:text>-</p:text>
    <p:extLst>
      <p:ext uri="{C676402C-5697-4E1C-873F-D02D1690AC5C}">
        <p15:threadingInfo xmlns:p15="http://schemas.microsoft.com/office/powerpoint/2012/main" timeZoneBias="-60"/>
      </p:ext>
    </p:extLst>
  </p:cm>
  <p:cm authorId="2" dt="2021-03-31T10:04:04.510" idx="5">
    <p:pos x="10" y="146"/>
    <p:text/>
    <p:extLst>
      <p:ext uri="{C676402C-5697-4E1C-873F-D02D1690AC5C}">
        <p15:threadingInfo xmlns:p15="http://schemas.microsoft.com/office/powerpoint/2012/main" timeZoneBias="-60">
          <p15:parentCm authorId="2" idx="4"/>
        </p15:threadingInfo>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9-06-26T14:49:07.317" idx="17">
    <p:pos x="10" y="10"/>
    <p:text>On the landing page of the Cash Hub you can find: a search box that will searech throughout the Cash Hub webiste for content that matches the word you enter (from most relevant to less relevant) .</p:text>
    <p:extLst>
      <p:ext uri="{C676402C-5697-4E1C-873F-D02D1690AC5C}">
        <p15:threadingInfo xmlns:p15="http://schemas.microsoft.com/office/powerpoint/2012/main" timeZoneBias="-60"/>
      </p:ext>
    </p:extLst>
  </p:cm>
  <p:cm authorId="1" dt="2019-06-26T14:50:53.517" idx="18">
    <p:pos x="10" y="146"/>
    <p:text>You can also use the quick shortcut to the CiE toolkit or search for content within the toolkit using the search available on the CiE section</p:text>
    <p:extLst>
      <p:ext uri="{C676402C-5697-4E1C-873F-D02D1690AC5C}">
        <p15:threadingInfo xmlns:p15="http://schemas.microsoft.com/office/powerpoint/2012/main" timeZoneBias="-60">
          <p15:parentCm authorId="1" idx="17"/>
        </p15:threadingInfo>
      </p:ext>
    </p:extLst>
  </p:cm>
  <p:cm authorId="1" dt="2019-06-26T14:52:12.963" idx="19">
    <p:pos x="10" y="282"/>
    <p:text>Otherwise you can use ther search box available on the respective resources section, which allows you to find resources a filter for resource type</p:text>
    <p:extLst>
      <p:ext uri="{C676402C-5697-4E1C-873F-D02D1690AC5C}">
        <p15:threadingInfo xmlns:p15="http://schemas.microsoft.com/office/powerpoint/2012/main" timeZoneBias="-60">
          <p15:parentCm authorId="1" idx="17"/>
        </p15:threadingInfo>
      </p:ext>
    </p:extLst>
  </p:cm>
  <p:cm authorId="1" dt="2019-06-26T14:52:55.531" idx="20">
    <p:pos x="10" y="418"/>
    <p:text>Or if you know what you are looking for, just go to the relevant section for example for a specific course, there is a courses subpage or for events there is a dedicated section on the Cash Hub...</p:text>
    <p:extLst>
      <p:ext uri="{C676402C-5697-4E1C-873F-D02D1690AC5C}">
        <p15:threadingInfo xmlns:p15="http://schemas.microsoft.com/office/powerpoint/2012/main" timeZoneBias="-60">
          <p15:parentCm authorId="1" idx="17"/>
        </p15:threadingInfo>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8-11-26T08:54:26.069" idx="7">
    <p:pos x="3662" y="453"/>
    <p:text>Contribute learning and know-how from your cash programme to the RC/RC Movement, other practitioners and National Societies by:
- Providing content about your cash programme to support others and profile your National Society and the RC/RC Movement.
                                                                                               - Supporting others by sharing your knowledge, asking a question or presenting an issue you are facing in your programmes when participating to webinars, where you can learn from peers.
- Share and find out about relevant news, jobs, events and training opportunities in cash within the RC/RC Movement.
- Spread the work and encourage others from the RC/RC Movement to join the cash community and sign up to the forum.</p:text>
    <p:extLst>
      <p:ext uri="{C676402C-5697-4E1C-873F-D02D1690AC5C}">
        <p15:threadingInfo xmlns:p15="http://schemas.microsoft.com/office/powerpoint/2012/main" timeZoneBias="0"/>
      </p:ext>
    </p:extLst>
  </p:cm>
</p:cmLst>
</file>

<file path=ppt/diagrams/_rels/data2.xml.rels><?xml version="1.0" encoding="UTF-8" standalone="yes"?>
<Relationships xmlns="http://schemas.openxmlformats.org/package/2006/relationships"><Relationship Id="rId1" Type="http://schemas.openxmlformats.org/officeDocument/2006/relationships/hyperlink" Target="mailto:contact@cash-hub.org"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mailto:contact@cash-hub.org" TargetMode="Externa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0A243F-5CA9-4E85-8B1A-B171AC84181F}" type="doc">
      <dgm:prSet loTypeId="urn:microsoft.com/office/officeart/2008/layout/AlternatingHexagons" loCatId="list" qsTypeId="urn:microsoft.com/office/officeart/2005/8/quickstyle/simple2" qsCatId="simple" csTypeId="urn:microsoft.com/office/officeart/2005/8/colors/accent3_5" csCatId="accent3" phldr="1"/>
      <dgm:spPr/>
      <dgm:t>
        <a:bodyPr/>
        <a:lstStyle/>
        <a:p>
          <a:endParaRPr lang="en-GB"/>
        </a:p>
      </dgm:t>
    </dgm:pt>
    <dgm:pt modelId="{1256CC66-3162-4A1E-BD42-3B587A6D88B3}">
      <dgm:prSet phldrT="[Text]" custT="1"/>
      <dgm:spPr/>
      <dgm:t>
        <a:bodyPr/>
        <a:lstStyle/>
        <a:p>
          <a:r>
            <a:rPr lang="en-GB" sz="2300"/>
            <a:t>Cash Hub </a:t>
          </a:r>
          <a:r>
            <a:rPr lang="en-GB" sz="2300" b="1"/>
            <a:t>platform</a:t>
          </a:r>
          <a:endParaRPr lang="en-GB" sz="2300" b="1" dirty="0"/>
        </a:p>
      </dgm:t>
    </dgm:pt>
    <dgm:pt modelId="{8A0338CF-4FAC-427F-A47D-A0715FFDD0AA}" type="parTrans" cxnId="{33E137B8-C2CF-441A-B599-1C89E4A1463C}">
      <dgm:prSet/>
      <dgm:spPr/>
      <dgm:t>
        <a:bodyPr/>
        <a:lstStyle/>
        <a:p>
          <a:endParaRPr lang="en-GB"/>
        </a:p>
      </dgm:t>
    </dgm:pt>
    <dgm:pt modelId="{5D6858CC-F75F-493C-8604-8D8A9025A834}" type="sibTrans" cxnId="{33E137B8-C2CF-441A-B599-1C89E4A1463C}">
      <dgm:prSet/>
      <dgm:spPr>
        <a:noFill/>
      </dgm:spPr>
      <dgm:t>
        <a:bodyPr/>
        <a:lstStyle/>
        <a:p>
          <a:endParaRPr lang="en-GB"/>
        </a:p>
      </dgm:t>
    </dgm:pt>
    <dgm:pt modelId="{A77A8CBD-C8B4-443B-8153-61435549BF18}">
      <dgm:prSet phldrT="[Text]" custT="1"/>
      <dgm:spPr/>
      <dgm:t>
        <a:bodyPr/>
        <a:lstStyle/>
        <a:p>
          <a:r>
            <a:rPr lang="en-GB" sz="2200" b="1" dirty="0"/>
            <a:t>Programme</a:t>
          </a:r>
        </a:p>
        <a:p>
          <a:r>
            <a:rPr lang="en-GB" sz="2200" b="0" dirty="0"/>
            <a:t> and </a:t>
          </a:r>
          <a:r>
            <a:rPr lang="en-GB" sz="2200" b="1" dirty="0"/>
            <a:t>technical support</a:t>
          </a:r>
        </a:p>
      </dgm:t>
    </dgm:pt>
    <dgm:pt modelId="{C701A656-2DF8-473E-9C32-D0EE75DEE23C}" type="parTrans" cxnId="{5B41A8A4-2006-4039-B76D-5DCE4A92F5C0}">
      <dgm:prSet/>
      <dgm:spPr/>
      <dgm:t>
        <a:bodyPr/>
        <a:lstStyle/>
        <a:p>
          <a:endParaRPr lang="en-GB"/>
        </a:p>
      </dgm:t>
    </dgm:pt>
    <dgm:pt modelId="{91C88A1A-07E7-4E30-A898-13B49C012950}" type="sibTrans" cxnId="{5B41A8A4-2006-4039-B76D-5DCE4A92F5C0}">
      <dgm:prSet custT="1"/>
      <dgm:spPr/>
      <dgm:t>
        <a:bodyPr/>
        <a:lstStyle/>
        <a:p>
          <a:r>
            <a:rPr lang="en-GB" sz="2200" b="1"/>
            <a:t>Training </a:t>
          </a:r>
        </a:p>
        <a:p>
          <a:r>
            <a:rPr lang="en-GB" sz="2200"/>
            <a:t>and</a:t>
          </a:r>
        </a:p>
        <a:p>
          <a:r>
            <a:rPr lang="en-GB" sz="2200" b="1"/>
            <a:t>development</a:t>
          </a:r>
          <a:r>
            <a:rPr lang="en-GB" sz="2200"/>
            <a:t> </a:t>
          </a:r>
          <a:endParaRPr lang="en-GB" sz="2200" dirty="0"/>
        </a:p>
      </dgm:t>
    </dgm:pt>
    <dgm:pt modelId="{E2B6594E-F8B5-43FA-B88F-7B25329F3EA8}">
      <dgm:prSet phldrT="[Text]"/>
      <dgm:spPr/>
      <dgm:t>
        <a:bodyPr/>
        <a:lstStyle/>
        <a:p>
          <a:endParaRPr lang="en-GB" dirty="0"/>
        </a:p>
      </dgm:t>
    </dgm:pt>
    <dgm:pt modelId="{05E99C72-ADAD-4630-8E78-22F23006DCE1}" type="parTrans" cxnId="{5A7AFA94-C924-4524-818D-050894B3AED1}">
      <dgm:prSet/>
      <dgm:spPr/>
      <dgm:t>
        <a:bodyPr/>
        <a:lstStyle/>
        <a:p>
          <a:endParaRPr lang="en-GB"/>
        </a:p>
      </dgm:t>
    </dgm:pt>
    <dgm:pt modelId="{DABA7654-7E70-4FCE-BDEB-DD77D9822664}" type="sibTrans" cxnId="{5A7AFA94-C924-4524-818D-050894B3AED1}">
      <dgm:prSet/>
      <dgm:spPr/>
      <dgm:t>
        <a:bodyPr/>
        <a:lstStyle/>
        <a:p>
          <a:endParaRPr lang="en-GB"/>
        </a:p>
      </dgm:t>
    </dgm:pt>
    <dgm:pt modelId="{B8EA25D6-1E91-41AE-B365-BA13065A1F66}">
      <dgm:prSet phldrT="[Text]"/>
      <dgm:spPr/>
      <dgm:t>
        <a:bodyPr/>
        <a:lstStyle/>
        <a:p>
          <a:r>
            <a:rPr lang="en-GB" b="1"/>
            <a:t>Innovation</a:t>
          </a:r>
          <a:endParaRPr lang="en-GB" b="1" dirty="0"/>
        </a:p>
      </dgm:t>
    </dgm:pt>
    <dgm:pt modelId="{D9939537-E788-4AD8-898E-CB6FC84BCA49}" type="parTrans" cxnId="{330FE1D4-9107-4BAA-A88D-076718459D94}">
      <dgm:prSet/>
      <dgm:spPr/>
      <dgm:t>
        <a:bodyPr/>
        <a:lstStyle/>
        <a:p>
          <a:endParaRPr lang="en-GB"/>
        </a:p>
      </dgm:t>
    </dgm:pt>
    <dgm:pt modelId="{0B82CAED-71EB-4F73-8B21-852FFE90F152}" type="sibTrans" cxnId="{330FE1D4-9107-4BAA-A88D-076718459D94}">
      <dgm:prSet custT="1"/>
      <dgm:spPr/>
      <dgm:t>
        <a:bodyPr/>
        <a:lstStyle/>
        <a:p>
          <a:r>
            <a:rPr lang="en-GB" sz="2300" b="1"/>
            <a:t>Policy</a:t>
          </a:r>
        </a:p>
        <a:p>
          <a:r>
            <a:rPr lang="en-GB" sz="2300" b="1"/>
            <a:t>Research</a:t>
          </a:r>
        </a:p>
        <a:p>
          <a:r>
            <a:rPr lang="en-GB" sz="2300" b="1"/>
            <a:t>Advocacy</a:t>
          </a:r>
          <a:endParaRPr lang="en-GB" sz="2300" b="1" dirty="0"/>
        </a:p>
      </dgm:t>
    </dgm:pt>
    <dgm:pt modelId="{198CFCCF-8FAD-4256-8D71-D96724B0CB4C}" type="pres">
      <dgm:prSet presAssocID="{B70A243F-5CA9-4E85-8B1A-B171AC84181F}" presName="Name0" presStyleCnt="0">
        <dgm:presLayoutVars>
          <dgm:chMax/>
          <dgm:chPref/>
          <dgm:dir/>
          <dgm:animLvl val="lvl"/>
        </dgm:presLayoutVars>
      </dgm:prSet>
      <dgm:spPr/>
    </dgm:pt>
    <dgm:pt modelId="{D1662C58-3F30-463C-AF2A-4F2509A2E74E}" type="pres">
      <dgm:prSet presAssocID="{1256CC66-3162-4A1E-BD42-3B587A6D88B3}" presName="composite" presStyleCnt="0"/>
      <dgm:spPr/>
    </dgm:pt>
    <dgm:pt modelId="{52AAB7A8-E867-450F-BC5C-D7563C627754}" type="pres">
      <dgm:prSet presAssocID="{1256CC66-3162-4A1E-BD42-3B587A6D88B3}" presName="Parent1" presStyleLbl="node1" presStyleIdx="0" presStyleCnt="6" custLinFactNeighborX="627" custLinFactNeighborY="3773">
        <dgm:presLayoutVars>
          <dgm:chMax val="1"/>
          <dgm:chPref val="1"/>
          <dgm:bulletEnabled val="1"/>
        </dgm:presLayoutVars>
      </dgm:prSet>
      <dgm:spPr/>
    </dgm:pt>
    <dgm:pt modelId="{D52AFC93-63BF-4DAA-BD8A-7A4E54C58C71}" type="pres">
      <dgm:prSet presAssocID="{1256CC66-3162-4A1E-BD42-3B587A6D88B3}" presName="Childtext1" presStyleLbl="revTx" presStyleIdx="0" presStyleCnt="3">
        <dgm:presLayoutVars>
          <dgm:chMax val="0"/>
          <dgm:chPref val="0"/>
          <dgm:bulletEnabled val="1"/>
        </dgm:presLayoutVars>
      </dgm:prSet>
      <dgm:spPr/>
    </dgm:pt>
    <dgm:pt modelId="{B1DB8949-A5EA-4DEE-B782-476A162DC35B}" type="pres">
      <dgm:prSet presAssocID="{1256CC66-3162-4A1E-BD42-3B587A6D88B3}" presName="BalanceSpacing" presStyleCnt="0"/>
      <dgm:spPr/>
    </dgm:pt>
    <dgm:pt modelId="{2FE259C1-7FC9-43AE-BD53-E32319F15694}" type="pres">
      <dgm:prSet presAssocID="{1256CC66-3162-4A1E-BD42-3B587A6D88B3}" presName="BalanceSpacing1" presStyleCnt="0"/>
      <dgm:spPr/>
    </dgm:pt>
    <dgm:pt modelId="{EEC4593C-AD03-4C4F-994E-CA386CF80671}" type="pres">
      <dgm:prSet presAssocID="{5D6858CC-F75F-493C-8604-8D8A9025A834}" presName="Accent1Text" presStyleLbl="node1" presStyleIdx="1" presStyleCnt="6" custFlipVert="1" custFlipHor="1" custScaleX="37762" custScaleY="7295" custLinFactNeighborX="-27961" custLinFactNeighborY="97576"/>
      <dgm:spPr/>
    </dgm:pt>
    <dgm:pt modelId="{61514970-DE4C-400E-9E06-3F8A3B693A16}" type="pres">
      <dgm:prSet presAssocID="{5D6858CC-F75F-493C-8604-8D8A9025A834}" presName="spaceBetweenRectangles" presStyleCnt="0"/>
      <dgm:spPr/>
    </dgm:pt>
    <dgm:pt modelId="{DB441420-4AAC-4DED-B8D2-55840CF8AEC6}" type="pres">
      <dgm:prSet presAssocID="{A77A8CBD-C8B4-443B-8153-61435549BF18}" presName="composite" presStyleCnt="0"/>
      <dgm:spPr/>
    </dgm:pt>
    <dgm:pt modelId="{30C038E5-4034-40C2-AEC0-0192951643E5}" type="pres">
      <dgm:prSet presAssocID="{A77A8CBD-C8B4-443B-8153-61435549BF18}" presName="Parent1" presStyleLbl="node1" presStyleIdx="2" presStyleCnt="6" custScaleX="105692" custScaleY="100253" custLinFactNeighborX="-1254">
        <dgm:presLayoutVars>
          <dgm:chMax val="1"/>
          <dgm:chPref val="1"/>
          <dgm:bulletEnabled val="1"/>
        </dgm:presLayoutVars>
      </dgm:prSet>
      <dgm:spPr/>
    </dgm:pt>
    <dgm:pt modelId="{60AD8D60-F8C7-4B01-97F5-C241D333E04E}" type="pres">
      <dgm:prSet presAssocID="{A77A8CBD-C8B4-443B-8153-61435549BF18}" presName="Childtext1" presStyleLbl="revTx" presStyleIdx="1" presStyleCnt="3">
        <dgm:presLayoutVars>
          <dgm:chMax val="0"/>
          <dgm:chPref val="0"/>
          <dgm:bulletEnabled val="1"/>
        </dgm:presLayoutVars>
      </dgm:prSet>
      <dgm:spPr/>
    </dgm:pt>
    <dgm:pt modelId="{F68E7DA0-8398-4306-9BEA-854EA44F9CC8}" type="pres">
      <dgm:prSet presAssocID="{A77A8CBD-C8B4-443B-8153-61435549BF18}" presName="BalanceSpacing" presStyleCnt="0"/>
      <dgm:spPr/>
    </dgm:pt>
    <dgm:pt modelId="{87B7E16A-11EF-417A-B7F3-9066CF9B3E41}" type="pres">
      <dgm:prSet presAssocID="{A77A8CBD-C8B4-443B-8153-61435549BF18}" presName="BalanceSpacing1" presStyleCnt="0"/>
      <dgm:spPr/>
    </dgm:pt>
    <dgm:pt modelId="{9BF863D4-DECF-4FAF-AD4E-E266766101C7}" type="pres">
      <dgm:prSet presAssocID="{91C88A1A-07E7-4E30-A898-13B49C012950}" presName="Accent1Text" presStyleLbl="node1" presStyleIdx="3" presStyleCnt="6" custScaleX="103497" custLinFactNeighborX="1881" custLinFactNeighborY="546"/>
      <dgm:spPr/>
    </dgm:pt>
    <dgm:pt modelId="{CD416581-9796-404E-811E-EA11E393B956}" type="pres">
      <dgm:prSet presAssocID="{91C88A1A-07E7-4E30-A898-13B49C012950}" presName="spaceBetweenRectangles" presStyleCnt="0"/>
      <dgm:spPr/>
    </dgm:pt>
    <dgm:pt modelId="{51A8F3C7-9709-4882-B40D-BA2C95FDD222}" type="pres">
      <dgm:prSet presAssocID="{B8EA25D6-1E91-41AE-B365-BA13065A1F66}" presName="composite" presStyleCnt="0"/>
      <dgm:spPr/>
    </dgm:pt>
    <dgm:pt modelId="{74A0F524-A0FF-45D3-8502-338FC1AF5AD9}" type="pres">
      <dgm:prSet presAssocID="{B8EA25D6-1E91-41AE-B365-BA13065A1F66}" presName="Parent1" presStyleLbl="node1" presStyleIdx="4" presStyleCnt="6" custScaleX="105678" custLinFactNeighborY="-3821">
        <dgm:presLayoutVars>
          <dgm:chMax val="1"/>
          <dgm:chPref val="1"/>
          <dgm:bulletEnabled val="1"/>
        </dgm:presLayoutVars>
      </dgm:prSet>
      <dgm:spPr/>
    </dgm:pt>
    <dgm:pt modelId="{8EA223D6-D190-496E-9E11-924001184B41}" type="pres">
      <dgm:prSet presAssocID="{B8EA25D6-1E91-41AE-B365-BA13065A1F66}" presName="Childtext1" presStyleLbl="revTx" presStyleIdx="2" presStyleCnt="3">
        <dgm:presLayoutVars>
          <dgm:chMax val="0"/>
          <dgm:chPref val="0"/>
          <dgm:bulletEnabled val="1"/>
        </dgm:presLayoutVars>
      </dgm:prSet>
      <dgm:spPr/>
    </dgm:pt>
    <dgm:pt modelId="{0C7A9794-392C-45B3-801D-FD952528F214}" type="pres">
      <dgm:prSet presAssocID="{B8EA25D6-1E91-41AE-B365-BA13065A1F66}" presName="BalanceSpacing" presStyleCnt="0"/>
      <dgm:spPr/>
    </dgm:pt>
    <dgm:pt modelId="{2876939E-6B79-45DC-9C17-B100D26415BE}" type="pres">
      <dgm:prSet presAssocID="{B8EA25D6-1E91-41AE-B365-BA13065A1F66}" presName="BalanceSpacing1" presStyleCnt="0"/>
      <dgm:spPr/>
    </dgm:pt>
    <dgm:pt modelId="{13A98956-72CA-496E-8E81-2D02053B5969}" type="pres">
      <dgm:prSet presAssocID="{0B82CAED-71EB-4F73-8B21-852FFE90F152}" presName="Accent1Text" presStyleLbl="node1" presStyleIdx="5" presStyleCnt="6" custLinFactNeighborX="-1253" custLinFactNeighborY="-3275"/>
      <dgm:spPr/>
    </dgm:pt>
  </dgm:ptLst>
  <dgm:cxnLst>
    <dgm:cxn modelId="{8DAA8D1C-5589-4EFF-BC2F-EDEDF9976816}" type="presOf" srcId="{91C88A1A-07E7-4E30-A898-13B49C012950}" destId="{9BF863D4-DECF-4FAF-AD4E-E266766101C7}" srcOrd="0" destOrd="0" presId="urn:microsoft.com/office/officeart/2008/layout/AlternatingHexagons"/>
    <dgm:cxn modelId="{131DE040-B333-4AB5-859C-0BBCB6CAEEE9}" type="presOf" srcId="{1256CC66-3162-4A1E-BD42-3B587A6D88B3}" destId="{52AAB7A8-E867-450F-BC5C-D7563C627754}" srcOrd="0" destOrd="0" presId="urn:microsoft.com/office/officeart/2008/layout/AlternatingHexagons"/>
    <dgm:cxn modelId="{A3160259-9709-4ADF-B309-DF36C0AEF4E8}" type="presOf" srcId="{5D6858CC-F75F-493C-8604-8D8A9025A834}" destId="{EEC4593C-AD03-4C4F-994E-CA386CF80671}" srcOrd="0" destOrd="0" presId="urn:microsoft.com/office/officeart/2008/layout/AlternatingHexagons"/>
    <dgm:cxn modelId="{30E45883-3870-4891-9D73-6EC2963F77CC}" type="presOf" srcId="{B8EA25D6-1E91-41AE-B365-BA13065A1F66}" destId="{74A0F524-A0FF-45D3-8502-338FC1AF5AD9}" srcOrd="0" destOrd="0" presId="urn:microsoft.com/office/officeart/2008/layout/AlternatingHexagons"/>
    <dgm:cxn modelId="{5A7AFA94-C924-4524-818D-050894B3AED1}" srcId="{A77A8CBD-C8B4-443B-8153-61435549BF18}" destId="{E2B6594E-F8B5-43FA-B88F-7B25329F3EA8}" srcOrd="0" destOrd="0" parTransId="{05E99C72-ADAD-4630-8E78-22F23006DCE1}" sibTransId="{DABA7654-7E70-4FCE-BDEB-DD77D9822664}"/>
    <dgm:cxn modelId="{5B41A8A4-2006-4039-B76D-5DCE4A92F5C0}" srcId="{B70A243F-5CA9-4E85-8B1A-B171AC84181F}" destId="{A77A8CBD-C8B4-443B-8153-61435549BF18}" srcOrd="1" destOrd="0" parTransId="{C701A656-2DF8-473E-9C32-D0EE75DEE23C}" sibTransId="{91C88A1A-07E7-4E30-A898-13B49C012950}"/>
    <dgm:cxn modelId="{33E137B8-C2CF-441A-B599-1C89E4A1463C}" srcId="{B70A243F-5CA9-4E85-8B1A-B171AC84181F}" destId="{1256CC66-3162-4A1E-BD42-3B587A6D88B3}" srcOrd="0" destOrd="0" parTransId="{8A0338CF-4FAC-427F-A47D-A0715FFDD0AA}" sibTransId="{5D6858CC-F75F-493C-8604-8D8A9025A834}"/>
    <dgm:cxn modelId="{999201BA-810F-43EA-9272-E241A989AB9E}" type="presOf" srcId="{E2B6594E-F8B5-43FA-B88F-7B25329F3EA8}" destId="{60AD8D60-F8C7-4B01-97F5-C241D333E04E}" srcOrd="0" destOrd="0" presId="urn:microsoft.com/office/officeart/2008/layout/AlternatingHexagons"/>
    <dgm:cxn modelId="{BDC6FED0-9C88-4CC3-8089-1A0F262AB49A}" type="presOf" srcId="{0B82CAED-71EB-4F73-8B21-852FFE90F152}" destId="{13A98956-72CA-496E-8E81-2D02053B5969}" srcOrd="0" destOrd="0" presId="urn:microsoft.com/office/officeart/2008/layout/AlternatingHexagons"/>
    <dgm:cxn modelId="{330FE1D4-9107-4BAA-A88D-076718459D94}" srcId="{B70A243F-5CA9-4E85-8B1A-B171AC84181F}" destId="{B8EA25D6-1E91-41AE-B365-BA13065A1F66}" srcOrd="2" destOrd="0" parTransId="{D9939537-E788-4AD8-898E-CB6FC84BCA49}" sibTransId="{0B82CAED-71EB-4F73-8B21-852FFE90F152}"/>
    <dgm:cxn modelId="{D53470FB-F05F-4698-8BB3-A38187D741FC}" type="presOf" srcId="{B70A243F-5CA9-4E85-8B1A-B171AC84181F}" destId="{198CFCCF-8FAD-4256-8D71-D96724B0CB4C}" srcOrd="0" destOrd="0" presId="urn:microsoft.com/office/officeart/2008/layout/AlternatingHexagons"/>
    <dgm:cxn modelId="{75BB1CFE-4EE3-4965-A070-0A6077A87E40}" type="presOf" srcId="{A77A8CBD-C8B4-443B-8153-61435549BF18}" destId="{30C038E5-4034-40C2-AEC0-0192951643E5}" srcOrd="0" destOrd="0" presId="urn:microsoft.com/office/officeart/2008/layout/AlternatingHexagons"/>
    <dgm:cxn modelId="{275B3176-5E13-4704-BD9A-CD865504A13A}" type="presParOf" srcId="{198CFCCF-8FAD-4256-8D71-D96724B0CB4C}" destId="{D1662C58-3F30-463C-AF2A-4F2509A2E74E}" srcOrd="0" destOrd="0" presId="urn:microsoft.com/office/officeart/2008/layout/AlternatingHexagons"/>
    <dgm:cxn modelId="{91867C57-5E4F-4570-ABBE-C6C5C71DF069}" type="presParOf" srcId="{D1662C58-3F30-463C-AF2A-4F2509A2E74E}" destId="{52AAB7A8-E867-450F-BC5C-D7563C627754}" srcOrd="0" destOrd="0" presId="urn:microsoft.com/office/officeart/2008/layout/AlternatingHexagons"/>
    <dgm:cxn modelId="{F570C182-A09D-4087-AC1E-E87A70FB516A}" type="presParOf" srcId="{D1662C58-3F30-463C-AF2A-4F2509A2E74E}" destId="{D52AFC93-63BF-4DAA-BD8A-7A4E54C58C71}" srcOrd="1" destOrd="0" presId="urn:microsoft.com/office/officeart/2008/layout/AlternatingHexagons"/>
    <dgm:cxn modelId="{006C9B94-D74A-40F8-B51D-5C917AE3EDBC}" type="presParOf" srcId="{D1662C58-3F30-463C-AF2A-4F2509A2E74E}" destId="{B1DB8949-A5EA-4DEE-B782-476A162DC35B}" srcOrd="2" destOrd="0" presId="urn:microsoft.com/office/officeart/2008/layout/AlternatingHexagons"/>
    <dgm:cxn modelId="{9EC01C0D-F17C-4AD9-9416-72B0FDAB5172}" type="presParOf" srcId="{D1662C58-3F30-463C-AF2A-4F2509A2E74E}" destId="{2FE259C1-7FC9-43AE-BD53-E32319F15694}" srcOrd="3" destOrd="0" presId="urn:microsoft.com/office/officeart/2008/layout/AlternatingHexagons"/>
    <dgm:cxn modelId="{84B4DE85-0994-4236-9F5C-67993684D57C}" type="presParOf" srcId="{D1662C58-3F30-463C-AF2A-4F2509A2E74E}" destId="{EEC4593C-AD03-4C4F-994E-CA386CF80671}" srcOrd="4" destOrd="0" presId="urn:microsoft.com/office/officeart/2008/layout/AlternatingHexagons"/>
    <dgm:cxn modelId="{55980BC9-083A-4742-ABA9-41D5D705856F}" type="presParOf" srcId="{198CFCCF-8FAD-4256-8D71-D96724B0CB4C}" destId="{61514970-DE4C-400E-9E06-3F8A3B693A16}" srcOrd="1" destOrd="0" presId="urn:microsoft.com/office/officeart/2008/layout/AlternatingHexagons"/>
    <dgm:cxn modelId="{4BC275DF-FF03-4EBC-8ECF-EF23B358FD3F}" type="presParOf" srcId="{198CFCCF-8FAD-4256-8D71-D96724B0CB4C}" destId="{DB441420-4AAC-4DED-B8D2-55840CF8AEC6}" srcOrd="2" destOrd="0" presId="urn:microsoft.com/office/officeart/2008/layout/AlternatingHexagons"/>
    <dgm:cxn modelId="{18BBABF3-628B-40AB-A4CE-D02F95AEFEA9}" type="presParOf" srcId="{DB441420-4AAC-4DED-B8D2-55840CF8AEC6}" destId="{30C038E5-4034-40C2-AEC0-0192951643E5}" srcOrd="0" destOrd="0" presId="urn:microsoft.com/office/officeart/2008/layout/AlternatingHexagons"/>
    <dgm:cxn modelId="{82A107F3-2121-44A0-BD82-5ABD67ADBC4E}" type="presParOf" srcId="{DB441420-4AAC-4DED-B8D2-55840CF8AEC6}" destId="{60AD8D60-F8C7-4B01-97F5-C241D333E04E}" srcOrd="1" destOrd="0" presId="urn:microsoft.com/office/officeart/2008/layout/AlternatingHexagons"/>
    <dgm:cxn modelId="{48B8F442-E911-4144-9247-F75CBD7FF707}" type="presParOf" srcId="{DB441420-4AAC-4DED-B8D2-55840CF8AEC6}" destId="{F68E7DA0-8398-4306-9BEA-854EA44F9CC8}" srcOrd="2" destOrd="0" presId="urn:microsoft.com/office/officeart/2008/layout/AlternatingHexagons"/>
    <dgm:cxn modelId="{B43FB702-2668-4B50-B80D-A08664526300}" type="presParOf" srcId="{DB441420-4AAC-4DED-B8D2-55840CF8AEC6}" destId="{87B7E16A-11EF-417A-B7F3-9066CF9B3E41}" srcOrd="3" destOrd="0" presId="urn:microsoft.com/office/officeart/2008/layout/AlternatingHexagons"/>
    <dgm:cxn modelId="{8427E01F-AB02-4BCC-878A-2F1FFE1108C5}" type="presParOf" srcId="{DB441420-4AAC-4DED-B8D2-55840CF8AEC6}" destId="{9BF863D4-DECF-4FAF-AD4E-E266766101C7}" srcOrd="4" destOrd="0" presId="urn:microsoft.com/office/officeart/2008/layout/AlternatingHexagons"/>
    <dgm:cxn modelId="{0F087424-EBFA-4C65-AA32-81B29FAF83DB}" type="presParOf" srcId="{198CFCCF-8FAD-4256-8D71-D96724B0CB4C}" destId="{CD416581-9796-404E-811E-EA11E393B956}" srcOrd="3" destOrd="0" presId="urn:microsoft.com/office/officeart/2008/layout/AlternatingHexagons"/>
    <dgm:cxn modelId="{06BF9BCC-7169-4680-B5F2-0CF533F21321}" type="presParOf" srcId="{198CFCCF-8FAD-4256-8D71-D96724B0CB4C}" destId="{51A8F3C7-9709-4882-B40D-BA2C95FDD222}" srcOrd="4" destOrd="0" presId="urn:microsoft.com/office/officeart/2008/layout/AlternatingHexagons"/>
    <dgm:cxn modelId="{8C1F408D-6B7F-4D96-9B96-72328B622B3F}" type="presParOf" srcId="{51A8F3C7-9709-4882-B40D-BA2C95FDD222}" destId="{74A0F524-A0FF-45D3-8502-338FC1AF5AD9}" srcOrd="0" destOrd="0" presId="urn:microsoft.com/office/officeart/2008/layout/AlternatingHexagons"/>
    <dgm:cxn modelId="{BDD5E4FF-57BA-463E-B141-CAC26CAD98C4}" type="presParOf" srcId="{51A8F3C7-9709-4882-B40D-BA2C95FDD222}" destId="{8EA223D6-D190-496E-9E11-924001184B41}" srcOrd="1" destOrd="0" presId="urn:microsoft.com/office/officeart/2008/layout/AlternatingHexagons"/>
    <dgm:cxn modelId="{F9754685-9345-4CE2-9868-4BD8879081FE}" type="presParOf" srcId="{51A8F3C7-9709-4882-B40D-BA2C95FDD222}" destId="{0C7A9794-392C-45B3-801D-FD952528F214}" srcOrd="2" destOrd="0" presId="urn:microsoft.com/office/officeart/2008/layout/AlternatingHexagons"/>
    <dgm:cxn modelId="{07A24DAD-2F7C-4313-9A7E-9862AC8701C6}" type="presParOf" srcId="{51A8F3C7-9709-4882-B40D-BA2C95FDD222}" destId="{2876939E-6B79-45DC-9C17-B100D26415BE}" srcOrd="3" destOrd="0" presId="urn:microsoft.com/office/officeart/2008/layout/AlternatingHexagons"/>
    <dgm:cxn modelId="{62BEFB12-2E52-4F27-9ABD-75A9050188C0}" type="presParOf" srcId="{51A8F3C7-9709-4882-B40D-BA2C95FDD222}" destId="{13A98956-72CA-496E-8E81-2D02053B5969}"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C7EF18-260B-4D6E-8915-84E3D4B4929A}" type="doc">
      <dgm:prSet loTypeId="urn:microsoft.com/office/officeart/2005/8/layout/hList3" loCatId="list" qsTypeId="urn:microsoft.com/office/officeart/2005/8/quickstyle/simple1" qsCatId="simple" csTypeId="urn:microsoft.com/office/officeart/2005/8/colors/accent0_2" csCatId="mainScheme" phldr="1"/>
      <dgm:spPr/>
      <dgm:t>
        <a:bodyPr/>
        <a:lstStyle/>
        <a:p>
          <a:endParaRPr lang="en-GB"/>
        </a:p>
      </dgm:t>
    </dgm:pt>
    <dgm:pt modelId="{A03393A2-FA05-421F-9427-9544FD5106FE}">
      <dgm:prSet phldrT="[Text]"/>
      <dgm:spPr/>
      <dgm:t>
        <a:bodyPr/>
        <a:lstStyle/>
        <a:p>
          <a:r>
            <a:rPr lang="en-GB" dirty="0"/>
            <a:t>Questions?</a:t>
          </a:r>
        </a:p>
      </dgm:t>
    </dgm:pt>
    <dgm:pt modelId="{2C0BB825-DF8F-4B21-A727-DB8B7995FA21}" type="parTrans" cxnId="{CE9E2CBC-C999-4004-BFAF-A32C51F07D6A}">
      <dgm:prSet/>
      <dgm:spPr/>
      <dgm:t>
        <a:bodyPr/>
        <a:lstStyle/>
        <a:p>
          <a:endParaRPr lang="en-GB"/>
        </a:p>
      </dgm:t>
    </dgm:pt>
    <dgm:pt modelId="{C05A9643-B22C-4573-80C5-2DBB096777FA}" type="sibTrans" cxnId="{CE9E2CBC-C999-4004-BFAF-A32C51F07D6A}">
      <dgm:prSet/>
      <dgm:spPr/>
      <dgm:t>
        <a:bodyPr/>
        <a:lstStyle/>
        <a:p>
          <a:endParaRPr lang="en-GB"/>
        </a:p>
      </dgm:t>
    </dgm:pt>
    <dgm:pt modelId="{0E1CE056-CBFD-410D-BF00-57C2722403E6}">
      <dgm:prSet phldrT="[Text]" custT="1"/>
      <dgm:spPr/>
      <dgm:t>
        <a:bodyPr/>
        <a:lstStyle/>
        <a:p>
          <a:r>
            <a:rPr lang="en-GB" sz="2800" dirty="0"/>
            <a:t>Get in touch : </a:t>
          </a:r>
          <a:r>
            <a:rPr lang="de-CH" sz="2800" u="sng" dirty="0">
              <a:hlinkClick xmlns:r="http://schemas.openxmlformats.org/officeDocument/2006/relationships" r:id="rId1"/>
            </a:rPr>
            <a:t>contact@cash-hub.org</a:t>
          </a:r>
          <a:endParaRPr lang="en-GB" sz="2800" dirty="0"/>
        </a:p>
      </dgm:t>
    </dgm:pt>
    <dgm:pt modelId="{589B4072-B6AE-4B86-9131-9D2382AAA957}" type="parTrans" cxnId="{3798858E-C11A-42BF-A399-B2DCEF1C845C}">
      <dgm:prSet/>
      <dgm:spPr/>
      <dgm:t>
        <a:bodyPr/>
        <a:lstStyle/>
        <a:p>
          <a:endParaRPr lang="en-GB"/>
        </a:p>
      </dgm:t>
    </dgm:pt>
    <dgm:pt modelId="{D9C5632F-2B0D-4D42-BB64-BA1D5D4A4534}" type="sibTrans" cxnId="{3798858E-C11A-42BF-A399-B2DCEF1C845C}">
      <dgm:prSet/>
      <dgm:spPr/>
      <dgm:t>
        <a:bodyPr/>
        <a:lstStyle/>
        <a:p>
          <a:endParaRPr lang="en-GB"/>
        </a:p>
      </dgm:t>
    </dgm:pt>
    <dgm:pt modelId="{0620A9A0-D95B-424C-9B15-02441BFC1178}">
      <dgm:prSet phldrT="[Text]"/>
      <dgm:spPr/>
      <dgm:t>
        <a:bodyPr/>
        <a:lstStyle/>
        <a:p>
          <a:endParaRPr lang="en-GB"/>
        </a:p>
      </dgm:t>
    </dgm:pt>
    <dgm:pt modelId="{EE6ADCC9-71FF-45B1-A3C6-9B0F0F8625F7}" type="parTrans" cxnId="{3CC4ABF9-730B-49EA-8780-3596C331DB0B}">
      <dgm:prSet/>
      <dgm:spPr/>
      <dgm:t>
        <a:bodyPr/>
        <a:lstStyle/>
        <a:p>
          <a:endParaRPr lang="en-GB"/>
        </a:p>
      </dgm:t>
    </dgm:pt>
    <dgm:pt modelId="{37EE71E5-86C2-4C87-9A47-1533904BA2BC}" type="sibTrans" cxnId="{3CC4ABF9-730B-49EA-8780-3596C331DB0B}">
      <dgm:prSet/>
      <dgm:spPr/>
      <dgm:t>
        <a:bodyPr/>
        <a:lstStyle/>
        <a:p>
          <a:endParaRPr lang="en-GB"/>
        </a:p>
      </dgm:t>
    </dgm:pt>
    <dgm:pt modelId="{7BF436B5-6B6F-4B65-8C9D-18073BA2D598}">
      <dgm:prSet phldrT="[Text]" custT="1"/>
      <dgm:spPr/>
      <dgm:t>
        <a:bodyPr/>
        <a:lstStyle/>
        <a:p>
          <a:endParaRPr lang="en-GB"/>
        </a:p>
      </dgm:t>
    </dgm:pt>
    <dgm:pt modelId="{87D35972-AA5C-4A01-A7A5-1EF8622C0F3A}" type="parTrans" cxnId="{B3152AE0-86CE-434D-A376-61BFBCEFC04F}">
      <dgm:prSet/>
      <dgm:spPr/>
      <dgm:t>
        <a:bodyPr/>
        <a:lstStyle/>
        <a:p>
          <a:endParaRPr lang="en-GB"/>
        </a:p>
      </dgm:t>
    </dgm:pt>
    <dgm:pt modelId="{20BB4F99-6D9F-460F-A06C-9E30C52A8324}" type="sibTrans" cxnId="{B3152AE0-86CE-434D-A376-61BFBCEFC04F}">
      <dgm:prSet/>
      <dgm:spPr/>
      <dgm:t>
        <a:bodyPr/>
        <a:lstStyle/>
        <a:p>
          <a:endParaRPr lang="en-GB"/>
        </a:p>
      </dgm:t>
    </dgm:pt>
    <dgm:pt modelId="{E5E0E0A1-7F96-4B91-B817-9C92F4DD1B2C}" type="pres">
      <dgm:prSet presAssocID="{47C7EF18-260B-4D6E-8915-84E3D4B4929A}" presName="composite" presStyleCnt="0">
        <dgm:presLayoutVars>
          <dgm:chMax val="1"/>
          <dgm:dir/>
          <dgm:resizeHandles val="exact"/>
        </dgm:presLayoutVars>
      </dgm:prSet>
      <dgm:spPr/>
    </dgm:pt>
    <dgm:pt modelId="{7A145F1E-8029-48A5-8B7E-40B872CED84C}" type="pres">
      <dgm:prSet presAssocID="{A03393A2-FA05-421F-9427-9544FD5106FE}" presName="roof" presStyleLbl="dkBgShp" presStyleIdx="0" presStyleCnt="2" custLinFactNeighborX="1268"/>
      <dgm:spPr/>
    </dgm:pt>
    <dgm:pt modelId="{A8E482C1-ADB3-477C-A473-BEBCD99EFB47}" type="pres">
      <dgm:prSet presAssocID="{A03393A2-FA05-421F-9427-9544FD5106FE}" presName="pillars" presStyleCnt="0"/>
      <dgm:spPr/>
    </dgm:pt>
    <dgm:pt modelId="{4219CCCE-78A8-46DA-8A7D-D061BEF1E13B}" type="pres">
      <dgm:prSet presAssocID="{A03393A2-FA05-421F-9427-9544FD5106FE}" presName="pillar1" presStyleLbl="node1" presStyleIdx="0" presStyleCnt="1" custScaleX="168031" custScaleY="117366" custLinFactX="-73286" custLinFactNeighborX="-100000" custLinFactNeighborY="2428">
        <dgm:presLayoutVars>
          <dgm:bulletEnabled val="1"/>
        </dgm:presLayoutVars>
      </dgm:prSet>
      <dgm:spPr/>
    </dgm:pt>
    <dgm:pt modelId="{92AB3685-50D6-4928-96B1-2BC646F08018}" type="pres">
      <dgm:prSet presAssocID="{A03393A2-FA05-421F-9427-9544FD5106FE}" presName="base" presStyleLbl="dkBgShp" presStyleIdx="1" presStyleCnt="2"/>
      <dgm:spPr/>
    </dgm:pt>
  </dgm:ptLst>
  <dgm:cxnLst>
    <dgm:cxn modelId="{923B5320-04EF-4A5C-A6BC-AC3A64D03F62}" type="presOf" srcId="{A03393A2-FA05-421F-9427-9544FD5106FE}" destId="{7A145F1E-8029-48A5-8B7E-40B872CED84C}" srcOrd="0" destOrd="0" presId="urn:microsoft.com/office/officeart/2005/8/layout/hList3"/>
    <dgm:cxn modelId="{DC94D96B-4678-437F-BF0C-EDF5D1283CED}" type="presOf" srcId="{47C7EF18-260B-4D6E-8915-84E3D4B4929A}" destId="{E5E0E0A1-7F96-4B91-B817-9C92F4DD1B2C}" srcOrd="0" destOrd="0" presId="urn:microsoft.com/office/officeart/2005/8/layout/hList3"/>
    <dgm:cxn modelId="{3798858E-C11A-42BF-A399-B2DCEF1C845C}" srcId="{A03393A2-FA05-421F-9427-9544FD5106FE}" destId="{0E1CE056-CBFD-410D-BF00-57C2722403E6}" srcOrd="0" destOrd="0" parTransId="{589B4072-B6AE-4B86-9131-9D2382AAA957}" sibTransId="{D9C5632F-2B0D-4D42-BB64-BA1D5D4A4534}"/>
    <dgm:cxn modelId="{CE9E2CBC-C999-4004-BFAF-A32C51F07D6A}" srcId="{47C7EF18-260B-4D6E-8915-84E3D4B4929A}" destId="{A03393A2-FA05-421F-9427-9544FD5106FE}" srcOrd="0" destOrd="0" parTransId="{2C0BB825-DF8F-4B21-A727-DB8B7995FA21}" sibTransId="{C05A9643-B22C-4573-80C5-2DBB096777FA}"/>
    <dgm:cxn modelId="{B3152AE0-86CE-434D-A376-61BFBCEFC04F}" srcId="{0620A9A0-D95B-424C-9B15-02441BFC1178}" destId="{7BF436B5-6B6F-4B65-8C9D-18073BA2D598}" srcOrd="0" destOrd="0" parTransId="{87D35972-AA5C-4A01-A7A5-1EF8622C0F3A}" sibTransId="{20BB4F99-6D9F-460F-A06C-9E30C52A8324}"/>
    <dgm:cxn modelId="{474DA4F6-4EDC-4A46-B3E0-B7EA7E47D208}" type="presOf" srcId="{0E1CE056-CBFD-410D-BF00-57C2722403E6}" destId="{4219CCCE-78A8-46DA-8A7D-D061BEF1E13B}" srcOrd="0" destOrd="0" presId="urn:microsoft.com/office/officeart/2005/8/layout/hList3"/>
    <dgm:cxn modelId="{3CC4ABF9-730B-49EA-8780-3596C331DB0B}" srcId="{47C7EF18-260B-4D6E-8915-84E3D4B4929A}" destId="{0620A9A0-D95B-424C-9B15-02441BFC1178}" srcOrd="1" destOrd="0" parTransId="{EE6ADCC9-71FF-45B1-A3C6-9B0F0F8625F7}" sibTransId="{37EE71E5-86C2-4C87-9A47-1533904BA2BC}"/>
    <dgm:cxn modelId="{D557E65A-375E-45D3-8498-CC55219CA846}" type="presParOf" srcId="{E5E0E0A1-7F96-4B91-B817-9C92F4DD1B2C}" destId="{7A145F1E-8029-48A5-8B7E-40B872CED84C}" srcOrd="0" destOrd="0" presId="urn:microsoft.com/office/officeart/2005/8/layout/hList3"/>
    <dgm:cxn modelId="{418A3259-C923-4493-9351-7C56A5280F3B}" type="presParOf" srcId="{E5E0E0A1-7F96-4B91-B817-9C92F4DD1B2C}" destId="{A8E482C1-ADB3-477C-A473-BEBCD99EFB47}" srcOrd="1" destOrd="0" presId="urn:microsoft.com/office/officeart/2005/8/layout/hList3"/>
    <dgm:cxn modelId="{A8DFDAA5-35D2-4D5D-875D-177C5663049A}" type="presParOf" srcId="{A8E482C1-ADB3-477C-A473-BEBCD99EFB47}" destId="{4219CCCE-78A8-46DA-8A7D-D061BEF1E13B}" srcOrd="0" destOrd="0" presId="urn:microsoft.com/office/officeart/2005/8/layout/hList3"/>
    <dgm:cxn modelId="{D3597BCA-437A-4472-93AE-93F2FC88E502}" type="presParOf" srcId="{E5E0E0A1-7F96-4B91-B817-9C92F4DD1B2C}" destId="{92AB3685-50D6-4928-96B1-2BC646F08018}"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AB7A8-E867-450F-BC5C-D7563C627754}">
      <dsp:nvSpPr>
        <dsp:cNvPr id="0" name=""/>
        <dsp:cNvSpPr/>
      </dsp:nvSpPr>
      <dsp:spPr>
        <a:xfrm rot="5400000">
          <a:off x="4034334" y="263862"/>
          <a:ext cx="2537519" cy="2207642"/>
        </a:xfrm>
        <a:prstGeom prst="hexagon">
          <a:avLst>
            <a:gd name="adj" fmla="val 25000"/>
            <a:gd name="vf" fmla="val 115470"/>
          </a:avLst>
        </a:prstGeom>
        <a:solidFill>
          <a:schemeClr val="accent3">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Cash Hub </a:t>
          </a:r>
          <a:r>
            <a:rPr lang="en-GB" sz="2300" b="1" kern="1200"/>
            <a:t>platform</a:t>
          </a:r>
          <a:endParaRPr lang="en-GB" sz="2300" b="1" kern="1200" dirty="0"/>
        </a:p>
      </dsp:txBody>
      <dsp:txXfrm rot="-5400000">
        <a:off x="4543296" y="494354"/>
        <a:ext cx="1519594" cy="1746659"/>
      </dsp:txXfrm>
    </dsp:sp>
    <dsp:sp modelId="{D52AFC93-63BF-4DAA-BD8A-7A4E54C58C71}">
      <dsp:nvSpPr>
        <dsp:cNvPr id="0" name=""/>
        <dsp:cNvSpPr/>
      </dsp:nvSpPr>
      <dsp:spPr>
        <a:xfrm>
          <a:off x="6460064" y="510686"/>
          <a:ext cx="2831872" cy="1522511"/>
        </a:xfrm>
        <a:prstGeom prst="rect">
          <a:avLst/>
        </a:prstGeom>
        <a:noFill/>
        <a:ln>
          <a:noFill/>
        </a:ln>
        <a:effectLst/>
      </dsp:spPr>
      <dsp:style>
        <a:lnRef idx="0">
          <a:scrgbClr r="0" g="0" b="0"/>
        </a:lnRef>
        <a:fillRef idx="0">
          <a:scrgbClr r="0" g="0" b="0"/>
        </a:fillRef>
        <a:effectRef idx="0">
          <a:scrgbClr r="0" g="0" b="0"/>
        </a:effectRef>
        <a:fontRef idx="minor"/>
      </dsp:style>
    </dsp:sp>
    <dsp:sp modelId="{EEC4593C-AD03-4C4F-994E-CA386CF80671}">
      <dsp:nvSpPr>
        <dsp:cNvPr id="0" name=""/>
        <dsp:cNvSpPr/>
      </dsp:nvSpPr>
      <dsp:spPr>
        <a:xfrm rot="5400000" flipH="1" flipV="1">
          <a:off x="2195163" y="3331128"/>
          <a:ext cx="185112" cy="833649"/>
        </a:xfrm>
        <a:prstGeom prst="hexagon">
          <a:avLst>
            <a:gd name="adj" fmla="val 25000"/>
            <a:gd name="vf" fmla="val 115470"/>
          </a:avLst>
        </a:prstGeom>
        <a:no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5400000">
        <a:off x="2009837" y="3686249"/>
        <a:ext cx="555766" cy="123408"/>
      </dsp:txXfrm>
    </dsp:sp>
    <dsp:sp modelId="{30C038E5-4034-40C2-AEC0-0192951643E5}">
      <dsp:nvSpPr>
        <dsp:cNvPr id="0" name=""/>
        <dsp:cNvSpPr/>
      </dsp:nvSpPr>
      <dsp:spPr>
        <a:xfrm rot="5400000">
          <a:off x="2792904" y="2262348"/>
          <a:ext cx="2543939" cy="2333301"/>
        </a:xfrm>
        <a:prstGeom prst="hexagon">
          <a:avLst>
            <a:gd name="adj" fmla="val 25000"/>
            <a:gd name="vf" fmla="val 115470"/>
          </a:avLst>
        </a:prstGeom>
        <a:solidFill>
          <a:schemeClr val="accent3">
            <a:alpha val="90000"/>
            <a:hueOff val="0"/>
            <a:satOff val="0"/>
            <a:lumOff val="0"/>
            <a:alphaOff val="-16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t>Programme</a:t>
          </a:r>
        </a:p>
        <a:p>
          <a:pPr marL="0" lvl="0" indent="0" algn="ctr" defTabSz="977900">
            <a:lnSpc>
              <a:spcPct val="90000"/>
            </a:lnSpc>
            <a:spcBef>
              <a:spcPct val="0"/>
            </a:spcBef>
            <a:spcAft>
              <a:spcPct val="35000"/>
            </a:spcAft>
            <a:buNone/>
          </a:pPr>
          <a:r>
            <a:rPr lang="en-GB" sz="2200" b="0" kern="1200" dirty="0"/>
            <a:t> and </a:t>
          </a:r>
          <a:r>
            <a:rPr lang="en-GB" sz="2200" b="1" kern="1200" dirty="0"/>
            <a:t>technical support</a:t>
          </a:r>
        </a:p>
      </dsp:txBody>
      <dsp:txXfrm rot="-5400000">
        <a:off x="3271007" y="2563466"/>
        <a:ext cx="1587733" cy="1731065"/>
      </dsp:txXfrm>
    </dsp:sp>
    <dsp:sp modelId="{60AD8D60-F8C7-4B01-97F5-C241D333E04E}">
      <dsp:nvSpPr>
        <dsp:cNvPr id="0" name=""/>
        <dsp:cNvSpPr/>
      </dsp:nvSpPr>
      <dsp:spPr>
        <a:xfrm>
          <a:off x="156864" y="2667743"/>
          <a:ext cx="2740521" cy="15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r" defTabSz="1066800">
            <a:lnSpc>
              <a:spcPct val="90000"/>
            </a:lnSpc>
            <a:spcBef>
              <a:spcPct val="0"/>
            </a:spcBef>
            <a:spcAft>
              <a:spcPct val="35000"/>
            </a:spcAft>
            <a:buNone/>
          </a:pPr>
          <a:endParaRPr lang="en-GB" sz="2400" kern="1200" dirty="0"/>
        </a:p>
      </dsp:txBody>
      <dsp:txXfrm>
        <a:off x="156864" y="2667743"/>
        <a:ext cx="2740521" cy="1522511"/>
      </dsp:txXfrm>
    </dsp:sp>
    <dsp:sp modelId="{9BF863D4-DECF-4FAF-AD4E-E266766101C7}">
      <dsp:nvSpPr>
        <dsp:cNvPr id="0" name=""/>
        <dsp:cNvSpPr/>
      </dsp:nvSpPr>
      <dsp:spPr>
        <a:xfrm rot="5400000">
          <a:off x="5249577" y="2300432"/>
          <a:ext cx="2537519" cy="2284843"/>
        </a:xfrm>
        <a:prstGeom prst="hexagon">
          <a:avLst>
            <a:gd name="adj" fmla="val 25000"/>
            <a:gd name="vf" fmla="val 115470"/>
          </a:avLst>
        </a:prstGeom>
        <a:solidFill>
          <a:schemeClr val="accent3">
            <a:alpha val="90000"/>
            <a:hueOff val="0"/>
            <a:satOff val="0"/>
            <a:lumOff val="0"/>
            <a:alphaOff val="-24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GB" sz="2200" b="1" kern="1200"/>
            <a:t>Training </a:t>
          </a:r>
        </a:p>
        <a:p>
          <a:pPr marL="0" lvl="0" indent="0" algn="ctr" defTabSz="977900">
            <a:lnSpc>
              <a:spcPct val="90000"/>
            </a:lnSpc>
            <a:spcBef>
              <a:spcPct val="0"/>
            </a:spcBef>
            <a:spcAft>
              <a:spcPct val="35000"/>
            </a:spcAft>
            <a:buNone/>
          </a:pPr>
          <a:r>
            <a:rPr lang="en-GB" sz="2200" kern="1200"/>
            <a:t>and</a:t>
          </a:r>
        </a:p>
        <a:p>
          <a:pPr marL="0" lvl="0" indent="0" algn="ctr" defTabSz="977900">
            <a:lnSpc>
              <a:spcPct val="90000"/>
            </a:lnSpc>
            <a:spcBef>
              <a:spcPct val="0"/>
            </a:spcBef>
            <a:spcAft>
              <a:spcPct val="35000"/>
            </a:spcAft>
            <a:buNone/>
          </a:pPr>
          <a:r>
            <a:rPr lang="en-GB" sz="2200" b="1" kern="1200"/>
            <a:t>development</a:t>
          </a:r>
          <a:r>
            <a:rPr lang="en-GB" sz="2200" kern="1200"/>
            <a:t> </a:t>
          </a:r>
          <a:endParaRPr lang="en-GB" sz="2200" kern="1200" dirty="0"/>
        </a:p>
      </dsp:txBody>
      <dsp:txXfrm rot="-5400000">
        <a:off x="5737763" y="2575959"/>
        <a:ext cx="1561147" cy="1733792"/>
      </dsp:txXfrm>
    </dsp:sp>
    <dsp:sp modelId="{74A0F524-A0FF-45D3-8502-338FC1AF5AD9}">
      <dsp:nvSpPr>
        <dsp:cNvPr id="0" name=""/>
        <dsp:cNvSpPr/>
      </dsp:nvSpPr>
      <dsp:spPr>
        <a:xfrm rot="5400000">
          <a:off x="4020492" y="4322601"/>
          <a:ext cx="2537519" cy="2332992"/>
        </a:xfrm>
        <a:prstGeom prst="hexagon">
          <a:avLst>
            <a:gd name="adj" fmla="val 25000"/>
            <a:gd name="vf" fmla="val 115470"/>
          </a:avLst>
        </a:prstGeom>
        <a:solidFill>
          <a:schemeClr val="accent3">
            <a:alpha val="90000"/>
            <a:hueOff val="0"/>
            <a:satOff val="0"/>
            <a:lumOff val="0"/>
            <a:alphaOff val="-32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a:t>Innovation</a:t>
          </a:r>
          <a:endParaRPr lang="en-GB" sz="2400" b="1" kern="1200" dirty="0"/>
        </a:p>
      </dsp:txBody>
      <dsp:txXfrm rot="-5400000">
        <a:off x="4495917" y="4626214"/>
        <a:ext cx="1586668" cy="1725767"/>
      </dsp:txXfrm>
    </dsp:sp>
    <dsp:sp modelId="{8EA223D6-D190-496E-9E11-924001184B41}">
      <dsp:nvSpPr>
        <dsp:cNvPr id="0" name=""/>
        <dsp:cNvSpPr/>
      </dsp:nvSpPr>
      <dsp:spPr>
        <a:xfrm>
          <a:off x="6460064" y="4824800"/>
          <a:ext cx="2831872" cy="1522511"/>
        </a:xfrm>
        <a:prstGeom prst="rect">
          <a:avLst/>
        </a:prstGeom>
        <a:noFill/>
        <a:ln>
          <a:noFill/>
        </a:ln>
        <a:effectLst/>
      </dsp:spPr>
      <dsp:style>
        <a:lnRef idx="0">
          <a:scrgbClr r="0" g="0" b="0"/>
        </a:lnRef>
        <a:fillRef idx="0">
          <a:scrgbClr r="0" g="0" b="0"/>
        </a:fillRef>
        <a:effectRef idx="0">
          <a:scrgbClr r="0" g="0" b="0"/>
        </a:effectRef>
        <a:fontRef idx="minor"/>
      </dsp:style>
    </dsp:sp>
    <dsp:sp modelId="{13A98956-72CA-496E-8E81-2D02053B5969}">
      <dsp:nvSpPr>
        <dsp:cNvPr id="0" name=""/>
        <dsp:cNvSpPr/>
      </dsp:nvSpPr>
      <dsp:spPr>
        <a:xfrm rot="5400000">
          <a:off x="1608577" y="4399131"/>
          <a:ext cx="2537519" cy="2207642"/>
        </a:xfrm>
        <a:prstGeom prst="hexagon">
          <a:avLst>
            <a:gd name="adj" fmla="val 25000"/>
            <a:gd name="vf" fmla="val 115470"/>
          </a:avLst>
        </a:prstGeom>
        <a:solidFill>
          <a:schemeClr val="accent3">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GB" sz="2300" b="1" kern="1200"/>
            <a:t>Policy</a:t>
          </a:r>
        </a:p>
        <a:p>
          <a:pPr marL="0" lvl="0" indent="0" algn="ctr" defTabSz="1022350">
            <a:lnSpc>
              <a:spcPct val="90000"/>
            </a:lnSpc>
            <a:spcBef>
              <a:spcPct val="0"/>
            </a:spcBef>
            <a:spcAft>
              <a:spcPct val="35000"/>
            </a:spcAft>
            <a:buNone/>
          </a:pPr>
          <a:r>
            <a:rPr lang="en-GB" sz="2300" b="1" kern="1200"/>
            <a:t>Research</a:t>
          </a:r>
        </a:p>
        <a:p>
          <a:pPr marL="0" lvl="0" indent="0" algn="ctr" defTabSz="1022350">
            <a:lnSpc>
              <a:spcPct val="90000"/>
            </a:lnSpc>
            <a:spcBef>
              <a:spcPct val="0"/>
            </a:spcBef>
            <a:spcAft>
              <a:spcPct val="35000"/>
            </a:spcAft>
            <a:buNone/>
          </a:pPr>
          <a:r>
            <a:rPr lang="en-GB" sz="2300" b="1" kern="1200"/>
            <a:t>Advocacy</a:t>
          </a:r>
          <a:endParaRPr lang="en-GB" sz="2300" b="1" kern="1200" dirty="0"/>
        </a:p>
      </dsp:txBody>
      <dsp:txXfrm rot="-5400000">
        <a:off x="2117539" y="4629623"/>
        <a:ext cx="1519594" cy="17466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45F1E-8029-48A5-8B7E-40B872CED84C}">
      <dsp:nvSpPr>
        <dsp:cNvPr id="0" name=""/>
        <dsp:cNvSpPr/>
      </dsp:nvSpPr>
      <dsp:spPr>
        <a:xfrm>
          <a:off x="0" y="0"/>
          <a:ext cx="8438626" cy="797353"/>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Questions?</a:t>
          </a:r>
        </a:p>
      </dsp:txBody>
      <dsp:txXfrm>
        <a:off x="0" y="0"/>
        <a:ext cx="8438626" cy="797353"/>
      </dsp:txXfrm>
    </dsp:sp>
    <dsp:sp modelId="{4219CCCE-78A8-46DA-8A7D-D061BEF1E13B}">
      <dsp:nvSpPr>
        <dsp:cNvPr id="0" name=""/>
        <dsp:cNvSpPr/>
      </dsp:nvSpPr>
      <dsp:spPr>
        <a:xfrm>
          <a:off x="0" y="692617"/>
          <a:ext cx="8432929" cy="1965226"/>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Get in touch : </a:t>
          </a:r>
          <a:r>
            <a:rPr lang="de-CH" sz="2800" u="sng" kern="1200" dirty="0">
              <a:hlinkClick xmlns:r="http://schemas.openxmlformats.org/officeDocument/2006/relationships" r:id="rId1"/>
            </a:rPr>
            <a:t>contact@cash-hub.org</a:t>
          </a:r>
          <a:endParaRPr lang="en-GB" sz="2800" kern="1200" dirty="0"/>
        </a:p>
      </dsp:txBody>
      <dsp:txXfrm>
        <a:off x="0" y="692617"/>
        <a:ext cx="8432929" cy="1965226"/>
      </dsp:txXfrm>
    </dsp:sp>
    <dsp:sp modelId="{92AB3685-50D6-4928-96B1-2BC646F08018}">
      <dsp:nvSpPr>
        <dsp:cNvPr id="0" name=""/>
        <dsp:cNvSpPr/>
      </dsp:nvSpPr>
      <dsp:spPr>
        <a:xfrm>
          <a:off x="0" y="2471795"/>
          <a:ext cx="8438626" cy="186049"/>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D432AB0-816C-4FFB-B63A-05CC6B036D05}" type="datetimeFigureOut">
              <a:rPr lang="en-GB" smtClean="0"/>
              <a:t>31/03/2021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0ECB5C-5C99-46D2-AB60-7CC3566E2E02}" type="slidenum">
              <a:rPr lang="en-GB" smtClean="0"/>
              <a:t>‹#›</a:t>
            </a:fld>
            <a:endParaRPr lang="en-GB"/>
          </a:p>
        </p:txBody>
      </p:sp>
    </p:spTree>
    <p:extLst>
      <p:ext uri="{BB962C8B-B14F-4D97-AF65-F5344CB8AC3E}">
        <p14:creationId xmlns:p14="http://schemas.microsoft.com/office/powerpoint/2010/main" val="1827259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D432AB0-816C-4FFB-B63A-05CC6B036D05}" type="datetimeFigureOut">
              <a:rPr lang="en-GB" smtClean="0"/>
              <a:t>31/03/2021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0ECB5C-5C99-46D2-AB60-7CC3566E2E02}" type="slidenum">
              <a:rPr lang="en-GB" smtClean="0"/>
              <a:t>‹#›</a:t>
            </a:fld>
            <a:endParaRPr lang="en-GB"/>
          </a:p>
        </p:txBody>
      </p:sp>
    </p:spTree>
    <p:extLst>
      <p:ext uri="{BB962C8B-B14F-4D97-AF65-F5344CB8AC3E}">
        <p14:creationId xmlns:p14="http://schemas.microsoft.com/office/powerpoint/2010/main" val="3866991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D432AB0-816C-4FFB-B63A-05CC6B036D05}" type="datetimeFigureOut">
              <a:rPr lang="en-GB" smtClean="0"/>
              <a:t>31/03/2021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0ECB5C-5C99-46D2-AB60-7CC3566E2E02}" type="slidenum">
              <a:rPr lang="en-GB" smtClean="0"/>
              <a:t>‹#›</a:t>
            </a:fld>
            <a:endParaRPr lang="en-GB"/>
          </a:p>
        </p:txBody>
      </p:sp>
    </p:spTree>
    <p:extLst>
      <p:ext uri="{BB962C8B-B14F-4D97-AF65-F5344CB8AC3E}">
        <p14:creationId xmlns:p14="http://schemas.microsoft.com/office/powerpoint/2010/main" val="2966511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D432AB0-816C-4FFB-B63A-05CC6B036D05}" type="datetimeFigureOut">
              <a:rPr lang="en-GB" smtClean="0"/>
              <a:t>31/03/2021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0ECB5C-5C99-46D2-AB60-7CC3566E2E02}" type="slidenum">
              <a:rPr lang="en-GB" smtClean="0"/>
              <a:t>‹#›</a:t>
            </a:fld>
            <a:endParaRPr lang="en-GB"/>
          </a:p>
        </p:txBody>
      </p:sp>
    </p:spTree>
    <p:extLst>
      <p:ext uri="{BB962C8B-B14F-4D97-AF65-F5344CB8AC3E}">
        <p14:creationId xmlns:p14="http://schemas.microsoft.com/office/powerpoint/2010/main" val="1782057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432AB0-816C-4FFB-B63A-05CC6B036D05}" type="datetimeFigureOut">
              <a:rPr lang="en-GB" smtClean="0"/>
              <a:t>31/03/2021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0ECB5C-5C99-46D2-AB60-7CC3566E2E02}" type="slidenum">
              <a:rPr lang="en-GB" smtClean="0"/>
              <a:t>‹#›</a:t>
            </a:fld>
            <a:endParaRPr lang="en-GB"/>
          </a:p>
        </p:txBody>
      </p:sp>
    </p:spTree>
    <p:extLst>
      <p:ext uri="{BB962C8B-B14F-4D97-AF65-F5344CB8AC3E}">
        <p14:creationId xmlns:p14="http://schemas.microsoft.com/office/powerpoint/2010/main" val="3985142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D432AB0-816C-4FFB-B63A-05CC6B036D05}" type="datetimeFigureOut">
              <a:rPr lang="en-GB" smtClean="0"/>
              <a:t>31/03/2021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0ECB5C-5C99-46D2-AB60-7CC3566E2E02}" type="slidenum">
              <a:rPr lang="en-GB" smtClean="0"/>
              <a:t>‹#›</a:t>
            </a:fld>
            <a:endParaRPr lang="en-GB"/>
          </a:p>
        </p:txBody>
      </p:sp>
    </p:spTree>
    <p:extLst>
      <p:ext uri="{BB962C8B-B14F-4D97-AF65-F5344CB8AC3E}">
        <p14:creationId xmlns:p14="http://schemas.microsoft.com/office/powerpoint/2010/main" val="167478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D432AB0-816C-4FFB-B63A-05CC6B036D05}" type="datetimeFigureOut">
              <a:rPr lang="en-GB" smtClean="0"/>
              <a:t>31/03/2021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B0ECB5C-5C99-46D2-AB60-7CC3566E2E02}" type="slidenum">
              <a:rPr lang="en-GB" smtClean="0"/>
              <a:t>‹#›</a:t>
            </a:fld>
            <a:endParaRPr lang="en-GB"/>
          </a:p>
        </p:txBody>
      </p:sp>
    </p:spTree>
    <p:extLst>
      <p:ext uri="{BB962C8B-B14F-4D97-AF65-F5344CB8AC3E}">
        <p14:creationId xmlns:p14="http://schemas.microsoft.com/office/powerpoint/2010/main" val="161466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D432AB0-816C-4FFB-B63A-05CC6B036D05}" type="datetimeFigureOut">
              <a:rPr lang="en-GB" smtClean="0"/>
              <a:t>31/03/2021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B0ECB5C-5C99-46D2-AB60-7CC3566E2E02}" type="slidenum">
              <a:rPr lang="en-GB" smtClean="0"/>
              <a:t>‹#›</a:t>
            </a:fld>
            <a:endParaRPr lang="en-GB"/>
          </a:p>
        </p:txBody>
      </p:sp>
    </p:spTree>
    <p:extLst>
      <p:ext uri="{BB962C8B-B14F-4D97-AF65-F5344CB8AC3E}">
        <p14:creationId xmlns:p14="http://schemas.microsoft.com/office/powerpoint/2010/main" val="3811474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432AB0-816C-4FFB-B63A-05CC6B036D05}" type="datetimeFigureOut">
              <a:rPr lang="en-GB" smtClean="0"/>
              <a:t>31/03/2021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B0ECB5C-5C99-46D2-AB60-7CC3566E2E02}" type="slidenum">
              <a:rPr lang="en-GB" smtClean="0"/>
              <a:t>‹#›</a:t>
            </a:fld>
            <a:endParaRPr lang="en-GB"/>
          </a:p>
        </p:txBody>
      </p:sp>
    </p:spTree>
    <p:extLst>
      <p:ext uri="{BB962C8B-B14F-4D97-AF65-F5344CB8AC3E}">
        <p14:creationId xmlns:p14="http://schemas.microsoft.com/office/powerpoint/2010/main" val="3602575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432AB0-816C-4FFB-B63A-05CC6B036D05}" type="datetimeFigureOut">
              <a:rPr lang="en-GB" smtClean="0"/>
              <a:t>31/03/2021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0ECB5C-5C99-46D2-AB60-7CC3566E2E02}" type="slidenum">
              <a:rPr lang="en-GB" smtClean="0"/>
              <a:t>‹#›</a:t>
            </a:fld>
            <a:endParaRPr lang="en-GB"/>
          </a:p>
        </p:txBody>
      </p:sp>
    </p:spTree>
    <p:extLst>
      <p:ext uri="{BB962C8B-B14F-4D97-AF65-F5344CB8AC3E}">
        <p14:creationId xmlns:p14="http://schemas.microsoft.com/office/powerpoint/2010/main" val="3111571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432AB0-816C-4FFB-B63A-05CC6B036D05}" type="datetimeFigureOut">
              <a:rPr lang="en-GB" smtClean="0"/>
              <a:t>31/03/2021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0ECB5C-5C99-46D2-AB60-7CC3566E2E02}" type="slidenum">
              <a:rPr lang="en-GB" smtClean="0"/>
              <a:t>‹#›</a:t>
            </a:fld>
            <a:endParaRPr lang="en-GB"/>
          </a:p>
        </p:txBody>
      </p:sp>
    </p:spTree>
    <p:extLst>
      <p:ext uri="{BB962C8B-B14F-4D97-AF65-F5344CB8AC3E}">
        <p14:creationId xmlns:p14="http://schemas.microsoft.com/office/powerpoint/2010/main" val="3626599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432AB0-816C-4FFB-B63A-05CC6B036D05}" type="datetimeFigureOut">
              <a:rPr lang="en-GB" smtClean="0"/>
              <a:t>31/03/2021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ECB5C-5C99-46D2-AB60-7CC3566E2E02}" type="slidenum">
              <a:rPr lang="en-GB" smtClean="0"/>
              <a:t>‹#›</a:t>
            </a:fld>
            <a:endParaRPr lang="en-GB"/>
          </a:p>
        </p:txBody>
      </p:sp>
    </p:spTree>
    <p:extLst>
      <p:ext uri="{BB962C8B-B14F-4D97-AF65-F5344CB8AC3E}">
        <p14:creationId xmlns:p14="http://schemas.microsoft.com/office/powerpoint/2010/main" val="2562789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comments" Target="../comments/comment8.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0.PNG"/><Relationship Id="rId7" Type="http://schemas.openxmlformats.org/officeDocument/2006/relationships/diagramColors" Target="../diagrams/colors2.xml"/><Relationship Id="rId2" Type="http://schemas.openxmlformats.org/officeDocument/2006/relationships/hyperlink" Target="mailto:contact@cash-hub.org" TargetMode="Externa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comments" Target="../comments/comment9.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cash-hub.org/about-us"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cash-hub.org/news-and-events/jobs/" TargetMode="External"/><Relationship Id="rId13" Type="http://schemas.openxmlformats.org/officeDocument/2006/relationships/image" Target="../media/image7.PNG"/><Relationship Id="rId3" Type="http://schemas.openxmlformats.org/officeDocument/2006/relationships/hyperlink" Target="https://cash-hub.org/training-and-support/training-and-development" TargetMode="External"/><Relationship Id="rId7" Type="http://schemas.openxmlformats.org/officeDocument/2006/relationships/hyperlink" Target="https://cash-hub.org/news-and-events/events/" TargetMode="External"/><Relationship Id="rId12" Type="http://schemas.openxmlformats.org/officeDocument/2006/relationships/image" Target="../media/image6.PNG"/><Relationship Id="rId2" Type="http://schemas.openxmlformats.org/officeDocument/2006/relationships/hyperlink" Target="https://www.cash-hub.org/resources" TargetMode="External"/><Relationship Id="rId1" Type="http://schemas.openxmlformats.org/officeDocument/2006/relationships/slideLayout" Target="../slideLayouts/slideLayout2.xml"/><Relationship Id="rId6" Type="http://schemas.openxmlformats.org/officeDocument/2006/relationships/hyperlink" Target="https://forms.office.com/Pages/ResponsePage.aspx?id=ujzc_l7KiEOoN7Rcfw1xtw3xVChyL_FCgo2OF51MPA9UOVhOWEtMQTAwRVNFWFkzQ0U2SzFJTkZLNCQlQCN0PWcu" TargetMode="External"/><Relationship Id="rId11" Type="http://schemas.openxmlformats.org/officeDocument/2006/relationships/image" Target="../media/image5.PNG"/><Relationship Id="rId5" Type="http://schemas.openxmlformats.org/officeDocument/2006/relationships/hyperlink" Target="https://www.cash-hub.org/guidance-and-tools/cash-in-emergencies-toolkit" TargetMode="External"/><Relationship Id="rId10" Type="http://schemas.openxmlformats.org/officeDocument/2006/relationships/image" Target="../media/image4.PNG"/><Relationship Id="rId4" Type="http://schemas.openxmlformats.org/officeDocument/2006/relationships/hyperlink" Target="https://www.cash-hub.org/resources/cash-maps" TargetMode="External"/><Relationship Id="rId9" Type="http://schemas.openxmlformats.org/officeDocument/2006/relationships/hyperlink" Target="https://cash-hub.org/news-and-events" TargetMode="External"/><Relationship Id="rId14" Type="http://schemas.openxmlformats.org/officeDocument/2006/relationships/comments" Target="../comments/commen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comments" Target="../comments/comment6.xml"/><Relationship Id="rId5" Type="http://schemas.openxmlformats.org/officeDocument/2006/relationships/image" Target="../media/image1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comments" Target="../comments/commen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8" y="853338"/>
            <a:ext cx="9144000" cy="1352281"/>
          </a:xfrm>
        </p:spPr>
        <p:txBody>
          <a:bodyPr/>
          <a:lstStyle/>
          <a:p>
            <a:r>
              <a:rPr lang="en-GB" b="1" dirty="0">
                <a:solidFill>
                  <a:schemeClr val="tx1">
                    <a:lumMod val="50000"/>
                    <a:lumOff val="50000"/>
                  </a:schemeClr>
                </a:solidFill>
              </a:rPr>
              <a:t>Cash Hub platform</a:t>
            </a:r>
          </a:p>
        </p:txBody>
      </p:sp>
      <p:sp>
        <p:nvSpPr>
          <p:cNvPr id="5" name="TextBox 4"/>
          <p:cNvSpPr txBox="1"/>
          <p:nvPr/>
        </p:nvSpPr>
        <p:spPr>
          <a:xfrm>
            <a:off x="4035378" y="2402135"/>
            <a:ext cx="4121239" cy="707886"/>
          </a:xfrm>
          <a:prstGeom prst="rect">
            <a:avLst/>
          </a:prstGeom>
          <a:noFill/>
        </p:spPr>
        <p:txBody>
          <a:bodyPr wrap="square" rtlCol="0">
            <a:spAutoFit/>
          </a:bodyPr>
          <a:lstStyle/>
          <a:p>
            <a:r>
              <a:rPr lang="en-GB" sz="4000" dirty="0">
                <a:solidFill>
                  <a:srgbClr val="FF0000"/>
                </a:solidFill>
              </a:rPr>
              <a:t>www.cash-hub.org</a:t>
            </a:r>
          </a:p>
        </p:txBody>
      </p:sp>
      <p:pic>
        <p:nvPicPr>
          <p:cNvPr id="3" name="Picture 2">
            <a:extLst>
              <a:ext uri="{FF2B5EF4-FFF2-40B4-BE49-F238E27FC236}">
                <a16:creationId xmlns:a16="http://schemas.microsoft.com/office/drawing/2014/main" id="{54E5729E-E019-48F4-9E53-25715CDE12BF}"/>
              </a:ext>
            </a:extLst>
          </p:cNvPr>
          <p:cNvPicPr>
            <a:picLocks noChangeAspect="1"/>
          </p:cNvPicPr>
          <p:nvPr/>
        </p:nvPicPr>
        <p:blipFill>
          <a:blip r:embed="rId2"/>
          <a:stretch>
            <a:fillRect/>
          </a:stretch>
        </p:blipFill>
        <p:spPr>
          <a:xfrm>
            <a:off x="3181595" y="3424415"/>
            <a:ext cx="5828810" cy="2809659"/>
          </a:xfrm>
          <a:prstGeom prst="rect">
            <a:avLst/>
          </a:prstGeom>
        </p:spPr>
      </p:pic>
    </p:spTree>
    <p:extLst>
      <p:ext uri="{BB962C8B-B14F-4D97-AF65-F5344CB8AC3E}">
        <p14:creationId xmlns:p14="http://schemas.microsoft.com/office/powerpoint/2010/main" val="3674311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1B6B9-6AD7-4CA3-AB69-930BAE22F3EE}"/>
              </a:ext>
            </a:extLst>
          </p:cNvPr>
          <p:cNvSpPr>
            <a:spLocks noGrp="1"/>
          </p:cNvSpPr>
          <p:nvPr>
            <p:ph type="title"/>
          </p:nvPr>
        </p:nvSpPr>
        <p:spPr>
          <a:xfrm>
            <a:off x="-1" y="59800"/>
            <a:ext cx="11572407" cy="1325563"/>
          </a:xfrm>
        </p:spPr>
        <p:txBody>
          <a:bodyPr/>
          <a:lstStyle/>
          <a:p>
            <a:r>
              <a:rPr lang="en-GB" b="1" dirty="0">
                <a:solidFill>
                  <a:schemeClr val="tx1">
                    <a:lumMod val="50000"/>
                    <a:lumOff val="50000"/>
                  </a:schemeClr>
                </a:solidFill>
              </a:rPr>
              <a:t>How to </a:t>
            </a:r>
            <a:r>
              <a:rPr lang="en-GB" b="1" dirty="0">
                <a:solidFill>
                  <a:srgbClr val="FF0000"/>
                </a:solidFill>
              </a:rPr>
              <a:t>find content </a:t>
            </a:r>
            <a:r>
              <a:rPr lang="en-GB" b="1" dirty="0">
                <a:solidFill>
                  <a:schemeClr val="tx1">
                    <a:lumMod val="50000"/>
                    <a:lumOff val="50000"/>
                  </a:schemeClr>
                </a:solidFill>
              </a:rPr>
              <a:t>on the Cash Hub platform</a:t>
            </a:r>
            <a:endParaRPr lang="en-GB" dirty="0">
              <a:solidFill>
                <a:schemeClr val="tx1">
                  <a:lumMod val="50000"/>
                  <a:lumOff val="50000"/>
                </a:schemeClr>
              </a:solidFill>
            </a:endParaRPr>
          </a:p>
        </p:txBody>
      </p:sp>
      <p:pic>
        <p:nvPicPr>
          <p:cNvPr id="5" name="Picture 4">
            <a:extLst>
              <a:ext uri="{FF2B5EF4-FFF2-40B4-BE49-F238E27FC236}">
                <a16:creationId xmlns:a16="http://schemas.microsoft.com/office/drawing/2014/main" id="{B43A16F3-53FB-413B-BDC3-3407AE64357D}"/>
              </a:ext>
            </a:extLst>
          </p:cNvPr>
          <p:cNvPicPr>
            <a:picLocks noChangeAspect="1"/>
          </p:cNvPicPr>
          <p:nvPr/>
        </p:nvPicPr>
        <p:blipFill>
          <a:blip r:embed="rId2"/>
          <a:stretch>
            <a:fillRect/>
          </a:stretch>
        </p:blipFill>
        <p:spPr>
          <a:xfrm>
            <a:off x="0" y="1935926"/>
            <a:ext cx="12125797" cy="1436809"/>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D9A04F36-FEFD-4D1C-96A3-181224CC062B}"/>
              </a:ext>
            </a:extLst>
          </p:cNvPr>
          <p:cNvSpPr txBox="1"/>
          <p:nvPr/>
        </p:nvSpPr>
        <p:spPr>
          <a:xfrm>
            <a:off x="1111347" y="3938954"/>
            <a:ext cx="4984653" cy="954107"/>
          </a:xfrm>
          <a:prstGeom prst="rect">
            <a:avLst/>
          </a:prstGeom>
          <a:noFill/>
        </p:spPr>
        <p:txBody>
          <a:bodyPr wrap="square" rtlCol="0">
            <a:spAutoFit/>
          </a:bodyPr>
          <a:lstStyle/>
          <a:p>
            <a:r>
              <a:rPr lang="en-GB" sz="2800" b="1" dirty="0">
                <a:solidFill>
                  <a:schemeClr val="tx2"/>
                </a:solidFill>
              </a:rPr>
              <a:t>Or use the search box on each “Resources page”</a:t>
            </a:r>
            <a:endParaRPr lang="en-GB" sz="2800" dirty="0"/>
          </a:p>
        </p:txBody>
      </p:sp>
      <p:cxnSp>
        <p:nvCxnSpPr>
          <p:cNvPr id="7" name="Straight Arrow Connector 6">
            <a:extLst>
              <a:ext uri="{FF2B5EF4-FFF2-40B4-BE49-F238E27FC236}">
                <a16:creationId xmlns:a16="http://schemas.microsoft.com/office/drawing/2014/main" id="{D97CD1D6-10E2-4F48-8A2D-AD5F195F7157}"/>
              </a:ext>
            </a:extLst>
          </p:cNvPr>
          <p:cNvCxnSpPr>
            <a:cxnSpLocks/>
          </p:cNvCxnSpPr>
          <p:nvPr/>
        </p:nvCxnSpPr>
        <p:spPr>
          <a:xfrm>
            <a:off x="6190141" y="3423539"/>
            <a:ext cx="0" cy="12750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FF381B4-B923-4368-BB79-433954B050DC}"/>
              </a:ext>
            </a:extLst>
          </p:cNvPr>
          <p:cNvCxnSpPr>
            <a:cxnSpLocks/>
          </p:cNvCxnSpPr>
          <p:nvPr/>
        </p:nvCxnSpPr>
        <p:spPr>
          <a:xfrm flipH="1">
            <a:off x="9566031" y="1482237"/>
            <a:ext cx="286399" cy="45240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BC317A1-EEF0-4895-8346-C3932C2DCC68}"/>
              </a:ext>
            </a:extLst>
          </p:cNvPr>
          <p:cNvCxnSpPr>
            <a:cxnSpLocks/>
          </p:cNvCxnSpPr>
          <p:nvPr/>
        </p:nvCxnSpPr>
        <p:spPr>
          <a:xfrm flipH="1" flipV="1">
            <a:off x="10515600" y="3268042"/>
            <a:ext cx="302632" cy="21851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BF02D60-6FCA-48AB-A04E-AC307D61B9FC}"/>
              </a:ext>
            </a:extLst>
          </p:cNvPr>
          <p:cNvCxnSpPr>
            <a:cxnSpLocks/>
          </p:cNvCxnSpPr>
          <p:nvPr/>
        </p:nvCxnSpPr>
        <p:spPr>
          <a:xfrm flipH="1" flipV="1">
            <a:off x="1599384" y="3210488"/>
            <a:ext cx="302632" cy="21851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3DD7EDE-A1A7-46CF-BF24-C544A486A6D6}"/>
              </a:ext>
            </a:extLst>
          </p:cNvPr>
          <p:cNvCxnSpPr>
            <a:cxnSpLocks/>
          </p:cNvCxnSpPr>
          <p:nvPr/>
        </p:nvCxnSpPr>
        <p:spPr>
          <a:xfrm flipH="1" flipV="1">
            <a:off x="4179812" y="3230066"/>
            <a:ext cx="302632" cy="21851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CF470EC-7274-43E0-87BA-DBB0CF6BA13E}"/>
              </a:ext>
            </a:extLst>
          </p:cNvPr>
          <p:cNvCxnSpPr>
            <a:cxnSpLocks/>
          </p:cNvCxnSpPr>
          <p:nvPr/>
        </p:nvCxnSpPr>
        <p:spPr>
          <a:xfrm flipH="1" flipV="1">
            <a:off x="8353955" y="3266230"/>
            <a:ext cx="302632" cy="21851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91BA0DD-1662-414C-AF58-AE822BE3674E}"/>
              </a:ext>
            </a:extLst>
          </p:cNvPr>
          <p:cNvCxnSpPr>
            <a:cxnSpLocks/>
          </p:cNvCxnSpPr>
          <p:nvPr/>
        </p:nvCxnSpPr>
        <p:spPr>
          <a:xfrm flipH="1">
            <a:off x="11174437" y="1489428"/>
            <a:ext cx="276665" cy="445209"/>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051870A-8D62-4C99-8D57-68FBEF6523C2}"/>
              </a:ext>
            </a:extLst>
          </p:cNvPr>
          <p:cNvPicPr>
            <a:picLocks noChangeAspect="1"/>
          </p:cNvPicPr>
          <p:nvPr/>
        </p:nvPicPr>
        <p:blipFill>
          <a:blip r:embed="rId3"/>
          <a:stretch>
            <a:fillRect/>
          </a:stretch>
        </p:blipFill>
        <p:spPr>
          <a:xfrm>
            <a:off x="1922941" y="5075661"/>
            <a:ext cx="8534400" cy="1352550"/>
          </a:xfrm>
          <a:prstGeom prst="rect">
            <a:avLst/>
          </a:prstGeom>
        </p:spPr>
      </p:pic>
    </p:spTree>
    <p:extLst>
      <p:ext uri="{BB962C8B-B14F-4D97-AF65-F5344CB8AC3E}">
        <p14:creationId xmlns:p14="http://schemas.microsoft.com/office/powerpoint/2010/main" val="162114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ircle(in)">
                                      <p:cBhvr>
                                        <p:cTn id="22" dur="20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circle(in)">
                                      <p:cBhvr>
                                        <p:cTn id="27" dur="20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circle(in)">
                                      <p:cBhvr>
                                        <p:cTn id="32" dur="20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circle(in)">
                                      <p:cBhvr>
                                        <p:cTn id="3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F0B31-9D4C-4D5F-8AEA-03C128E9081F}"/>
              </a:ext>
            </a:extLst>
          </p:cNvPr>
          <p:cNvSpPr>
            <a:spLocks noGrp="1"/>
          </p:cNvSpPr>
          <p:nvPr>
            <p:ph type="title"/>
          </p:nvPr>
        </p:nvSpPr>
        <p:spPr>
          <a:xfrm>
            <a:off x="0" y="0"/>
            <a:ext cx="10515600" cy="1325563"/>
          </a:xfrm>
        </p:spPr>
        <p:txBody>
          <a:bodyPr/>
          <a:lstStyle/>
          <a:p>
            <a:r>
              <a:rPr lang="en-GB" dirty="0">
                <a:solidFill>
                  <a:schemeClr val="tx1">
                    <a:lumMod val="50000"/>
                    <a:lumOff val="50000"/>
                  </a:schemeClr>
                </a:solidFill>
                <a:cs typeface="Calibri Light"/>
              </a:rPr>
              <a:t>How can you </a:t>
            </a:r>
            <a:r>
              <a:rPr lang="en-GB" dirty="0">
                <a:solidFill>
                  <a:srgbClr val="FF0000"/>
                </a:solidFill>
                <a:cs typeface="Calibri Light"/>
              </a:rPr>
              <a:t>engage?</a:t>
            </a:r>
            <a:endParaRPr lang="en-GB" dirty="0">
              <a:solidFill>
                <a:srgbClr val="FF0000"/>
              </a:solidFill>
            </a:endParaRPr>
          </a:p>
        </p:txBody>
      </p:sp>
      <p:sp>
        <p:nvSpPr>
          <p:cNvPr id="3" name="Content Placeholder 2">
            <a:extLst>
              <a:ext uri="{FF2B5EF4-FFF2-40B4-BE49-F238E27FC236}">
                <a16:creationId xmlns:a16="http://schemas.microsoft.com/office/drawing/2014/main" id="{9AF54749-500C-42ED-8231-D83BE7A17E38}"/>
              </a:ext>
            </a:extLst>
          </p:cNvPr>
          <p:cNvSpPr>
            <a:spLocks noGrp="1"/>
          </p:cNvSpPr>
          <p:nvPr>
            <p:ph idx="1"/>
          </p:nvPr>
        </p:nvSpPr>
        <p:spPr>
          <a:xfrm>
            <a:off x="0" y="914401"/>
            <a:ext cx="12192000" cy="5791200"/>
          </a:xfrm>
        </p:spPr>
        <p:txBody>
          <a:bodyPr vert="horz" lIns="91440" tIns="45720" rIns="91440" bIns="45720" rtlCol="0" anchor="t">
            <a:noAutofit/>
          </a:bodyPr>
          <a:lstStyle/>
          <a:p>
            <a:pPr marL="0" indent="0">
              <a:buNone/>
            </a:pPr>
            <a:endParaRPr lang="en-GB" dirty="0">
              <a:cs typeface="Calibri"/>
            </a:endParaRPr>
          </a:p>
          <a:p>
            <a:r>
              <a:rPr lang="en-GB" b="1" dirty="0">
                <a:solidFill>
                  <a:schemeClr val="tx2"/>
                </a:solidFill>
                <a:cs typeface="Calibri"/>
              </a:rPr>
              <a:t>Share cash content </a:t>
            </a:r>
            <a:r>
              <a:rPr lang="en-GB" dirty="0">
                <a:solidFill>
                  <a:schemeClr val="tx2"/>
                </a:solidFill>
                <a:cs typeface="Calibri"/>
              </a:rPr>
              <a:t>to  </a:t>
            </a:r>
            <a:r>
              <a:rPr lang="de-CH" dirty="0">
                <a:hlinkClick r:id="rId2"/>
              </a:rPr>
              <a:t>contact@cash-hub.org</a:t>
            </a:r>
            <a:r>
              <a:rPr lang="de-CH" dirty="0"/>
              <a:t> </a:t>
            </a:r>
            <a:r>
              <a:rPr lang="de-CH" dirty="0">
                <a:solidFill>
                  <a:schemeClr val="tx2"/>
                </a:solidFill>
              </a:rPr>
              <a:t>(e.g. resources about cash programmes, </a:t>
            </a:r>
            <a:r>
              <a:rPr lang="en-GB" dirty="0">
                <a:solidFill>
                  <a:schemeClr val="tx2"/>
                </a:solidFill>
                <a:cs typeface="Calibri"/>
              </a:rPr>
              <a:t>news, jobs, events and training opportunities)</a:t>
            </a:r>
          </a:p>
          <a:p>
            <a:r>
              <a:rPr lang="en-GB" b="1" dirty="0">
                <a:solidFill>
                  <a:schemeClr val="tx2"/>
                </a:solidFill>
                <a:cs typeface="Calibri"/>
              </a:rPr>
              <a:t>Participate to webinars</a:t>
            </a:r>
          </a:p>
          <a:p>
            <a:r>
              <a:rPr lang="en-GB" b="1" dirty="0">
                <a:solidFill>
                  <a:schemeClr val="tx2"/>
                </a:solidFill>
                <a:cs typeface="Calibri"/>
              </a:rPr>
              <a:t>Follow the Cash Hub</a:t>
            </a:r>
            <a:r>
              <a:rPr lang="en-GB" dirty="0">
                <a:solidFill>
                  <a:schemeClr val="tx2"/>
                </a:solidFill>
                <a:cs typeface="Calibri"/>
              </a:rPr>
              <a:t> LinkedIn account</a:t>
            </a:r>
          </a:p>
          <a:p>
            <a:r>
              <a:rPr lang="en-GB" b="1" dirty="0">
                <a:solidFill>
                  <a:schemeClr val="tx2"/>
                </a:solidFill>
                <a:cs typeface="Calibri"/>
              </a:rPr>
              <a:t>Use the Helpdesk </a:t>
            </a:r>
            <a:r>
              <a:rPr lang="en-GB" dirty="0">
                <a:solidFill>
                  <a:schemeClr val="tx2"/>
                </a:solidFill>
                <a:cs typeface="Calibri"/>
              </a:rPr>
              <a:t>and share your experience</a:t>
            </a:r>
          </a:p>
          <a:p>
            <a:endParaRPr lang="de-CH" sz="3200" dirty="0">
              <a:solidFill>
                <a:schemeClr val="tx2"/>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8626" y="4200154"/>
            <a:ext cx="3753374" cy="2657846"/>
          </a:xfrm>
          <a:prstGeom prst="rect">
            <a:avLst/>
          </a:prstGeom>
        </p:spPr>
      </p:pic>
      <p:graphicFrame>
        <p:nvGraphicFramePr>
          <p:cNvPr id="8" name="Diagram 7"/>
          <p:cNvGraphicFramePr/>
          <p:nvPr>
            <p:extLst>
              <p:ext uri="{D42A27DB-BD31-4B8C-83A1-F6EECF244321}">
                <p14:modId xmlns:p14="http://schemas.microsoft.com/office/powerpoint/2010/main" val="3845494029"/>
              </p:ext>
            </p:extLst>
          </p:nvPr>
        </p:nvGraphicFramePr>
        <p:xfrm>
          <a:off x="0" y="4200154"/>
          <a:ext cx="8438626" cy="265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84693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354" y="180841"/>
            <a:ext cx="10515600" cy="1325563"/>
          </a:xfrm>
        </p:spPr>
        <p:txBody>
          <a:bodyPr/>
          <a:lstStyle/>
          <a:p>
            <a:r>
              <a:rPr lang="en-GB" b="1" dirty="0">
                <a:solidFill>
                  <a:schemeClr val="tx1">
                    <a:lumMod val="50000"/>
                    <a:lumOff val="50000"/>
                  </a:schemeClr>
                </a:solidFill>
              </a:rPr>
              <a:t>Why a Cash Hub platform?</a:t>
            </a:r>
            <a:br>
              <a:rPr lang="en-GB" b="1" dirty="0">
                <a:solidFill>
                  <a:schemeClr val="tx1">
                    <a:lumMod val="50000"/>
                    <a:lumOff val="50000"/>
                  </a:schemeClr>
                </a:solidFill>
              </a:rPr>
            </a:br>
            <a:endParaRPr lang="en-GB" b="1" dirty="0">
              <a:solidFill>
                <a:schemeClr val="tx1">
                  <a:lumMod val="50000"/>
                  <a:lumOff val="50000"/>
                </a:schemeClr>
              </a:solidFill>
            </a:endParaRPr>
          </a:p>
        </p:txBody>
      </p:sp>
      <p:sp>
        <p:nvSpPr>
          <p:cNvPr id="3" name="Content Placeholder 2"/>
          <p:cNvSpPr>
            <a:spLocks noGrp="1"/>
          </p:cNvSpPr>
          <p:nvPr>
            <p:ph idx="1"/>
          </p:nvPr>
        </p:nvSpPr>
        <p:spPr>
          <a:xfrm>
            <a:off x="422563" y="1506404"/>
            <a:ext cx="7417294" cy="5193290"/>
          </a:xfrm>
        </p:spPr>
        <p:txBody>
          <a:bodyPr>
            <a:normAutofit/>
          </a:bodyPr>
          <a:lstStyle/>
          <a:p>
            <a:pPr marL="0" indent="0">
              <a:buNone/>
            </a:pPr>
            <a:r>
              <a:rPr lang="en-GB" sz="3000" i="1" dirty="0">
                <a:solidFill>
                  <a:schemeClr val="tx2"/>
                </a:solidFill>
              </a:rPr>
              <a:t>Accelerate the use and increase </a:t>
            </a:r>
          </a:p>
          <a:p>
            <a:pPr marL="0" indent="0">
              <a:buNone/>
            </a:pPr>
            <a:r>
              <a:rPr lang="en-GB" sz="3000" i="1" dirty="0">
                <a:solidFill>
                  <a:schemeClr val="tx2"/>
                </a:solidFill>
              </a:rPr>
              <a:t>the </a:t>
            </a:r>
            <a:r>
              <a:rPr lang="en-GB" sz="3000" b="1" i="1" dirty="0">
                <a:solidFill>
                  <a:srgbClr val="FF0000"/>
                </a:solidFill>
              </a:rPr>
              <a:t>scale-up of cash based assistance </a:t>
            </a:r>
          </a:p>
          <a:p>
            <a:pPr marL="0" indent="0">
              <a:buNone/>
            </a:pPr>
            <a:r>
              <a:rPr lang="en-GB" sz="3000" i="1" dirty="0">
                <a:solidFill>
                  <a:schemeClr val="tx2"/>
                </a:solidFill>
              </a:rPr>
              <a:t>in the International Red Cross and </a:t>
            </a:r>
          </a:p>
          <a:p>
            <a:pPr marL="0" indent="0">
              <a:buNone/>
            </a:pPr>
            <a:r>
              <a:rPr lang="en-GB" sz="3000" i="1" dirty="0">
                <a:solidFill>
                  <a:schemeClr val="tx2"/>
                </a:solidFill>
              </a:rPr>
              <a:t>Red Crescent Movement</a:t>
            </a:r>
          </a:p>
          <a:p>
            <a:pPr marL="0" indent="0">
              <a:buNone/>
            </a:pPr>
            <a:endParaRPr lang="en-GB" sz="3000" b="1" dirty="0">
              <a:effectLst>
                <a:outerShdw blurRad="38100" dist="38100" dir="2700000" algn="tl">
                  <a:srgbClr val="000000">
                    <a:alpha val="43137"/>
                  </a:srgbClr>
                </a:outerShdw>
              </a:effectLst>
            </a:endParaRPr>
          </a:p>
          <a:p>
            <a:pPr marL="0" indent="0">
              <a:buNone/>
            </a:pPr>
            <a:endParaRPr lang="en-GB" sz="3000" b="1" dirty="0">
              <a:solidFill>
                <a:schemeClr val="tx2"/>
              </a:solidFill>
              <a:effectLst>
                <a:outerShdw blurRad="38100" dist="38100" dir="2700000" algn="tl">
                  <a:srgbClr val="000000">
                    <a:alpha val="43137"/>
                  </a:srgbClr>
                </a:outerShdw>
              </a:effectLst>
            </a:endParaRPr>
          </a:p>
          <a:p>
            <a:pPr marL="0" indent="0">
              <a:buNone/>
            </a:pPr>
            <a:r>
              <a:rPr lang="en-GB" sz="3000" dirty="0">
                <a:solidFill>
                  <a:schemeClr val="tx2"/>
                </a:solidFill>
              </a:rPr>
              <a:t>For more info about the Cash Hub </a:t>
            </a:r>
          </a:p>
          <a:p>
            <a:pPr marL="0" indent="0">
              <a:buNone/>
            </a:pPr>
            <a:r>
              <a:rPr lang="en-GB" sz="3000" dirty="0">
                <a:hlinkClick r:id="rId2"/>
              </a:rPr>
              <a:t>https://cash-hub.org/about-us</a:t>
            </a:r>
            <a:endParaRPr lang="en-GB" sz="3000" dirty="0"/>
          </a:p>
          <a:p>
            <a:pPr marL="0" indent="0">
              <a:buNone/>
            </a:pPr>
            <a:endParaRPr lang="en-GB" dirty="0"/>
          </a:p>
        </p:txBody>
      </p:sp>
      <p:graphicFrame>
        <p:nvGraphicFramePr>
          <p:cNvPr id="6" name="Diagram 5"/>
          <p:cNvGraphicFramePr/>
          <p:nvPr>
            <p:extLst>
              <p:ext uri="{D42A27DB-BD31-4B8C-83A1-F6EECF244321}">
                <p14:modId xmlns:p14="http://schemas.microsoft.com/office/powerpoint/2010/main" val="908412513"/>
              </p:ext>
            </p:extLst>
          </p:nvPr>
        </p:nvGraphicFramePr>
        <p:xfrm>
          <a:off x="3990109" y="1"/>
          <a:ext cx="9448801"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own Arrow 6"/>
          <p:cNvSpPr/>
          <p:nvPr/>
        </p:nvSpPr>
        <p:spPr>
          <a:xfrm rot="5400000">
            <a:off x="10143187" y="1059937"/>
            <a:ext cx="361680" cy="53125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4E44518D-9CB6-4182-9E1E-EBC2F0C6F5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17545" y="205358"/>
            <a:ext cx="2572109" cy="6382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891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67" y="85879"/>
            <a:ext cx="11322570" cy="1325563"/>
          </a:xfrm>
        </p:spPr>
        <p:txBody>
          <a:bodyPr>
            <a:normAutofit fontScale="90000"/>
          </a:bodyPr>
          <a:lstStyle/>
          <a:p>
            <a:pPr algn="ctr"/>
            <a:br>
              <a:rPr lang="en-GB" dirty="0">
                <a:solidFill>
                  <a:srgbClr val="FF0000"/>
                </a:solidFill>
              </a:rPr>
            </a:br>
            <a:r>
              <a:rPr lang="en-GB" dirty="0">
                <a:solidFill>
                  <a:srgbClr val="FF0000"/>
                </a:solidFill>
              </a:rPr>
              <a:t>Cash Hub online platform </a:t>
            </a:r>
            <a:br>
              <a:rPr lang="en-GB" dirty="0">
                <a:solidFill>
                  <a:srgbClr val="FF0000"/>
                </a:solidFill>
              </a:rPr>
            </a:br>
            <a:br>
              <a:rPr lang="en-GB" dirty="0"/>
            </a:br>
            <a:endParaRPr lang="en-GB" dirty="0"/>
          </a:p>
        </p:txBody>
      </p:sp>
      <p:pic>
        <p:nvPicPr>
          <p:cNvPr id="6" name="Picture 5">
            <a:extLst>
              <a:ext uri="{FF2B5EF4-FFF2-40B4-BE49-F238E27FC236}">
                <a16:creationId xmlns:a16="http://schemas.microsoft.com/office/drawing/2014/main" id="{B92EB78D-1E67-434B-BE06-43A8C1EC5454}"/>
              </a:ext>
            </a:extLst>
          </p:cNvPr>
          <p:cNvPicPr>
            <a:picLocks noChangeAspect="1"/>
          </p:cNvPicPr>
          <p:nvPr/>
        </p:nvPicPr>
        <p:blipFill>
          <a:blip r:embed="rId2"/>
          <a:stretch>
            <a:fillRect/>
          </a:stretch>
        </p:blipFill>
        <p:spPr>
          <a:xfrm>
            <a:off x="698291" y="1704893"/>
            <a:ext cx="8158748" cy="5067228"/>
          </a:xfrm>
          <a:prstGeom prst="rect">
            <a:avLst/>
          </a:prstGeom>
        </p:spPr>
      </p:pic>
      <p:sp>
        <p:nvSpPr>
          <p:cNvPr id="7" name="TextBox 6">
            <a:extLst>
              <a:ext uri="{FF2B5EF4-FFF2-40B4-BE49-F238E27FC236}">
                <a16:creationId xmlns:a16="http://schemas.microsoft.com/office/drawing/2014/main" id="{7AB6F1D7-E961-423C-A486-FC08F4CBF87A}"/>
              </a:ext>
            </a:extLst>
          </p:cNvPr>
          <p:cNvSpPr txBox="1"/>
          <p:nvPr/>
        </p:nvSpPr>
        <p:spPr>
          <a:xfrm>
            <a:off x="9013188" y="2924664"/>
            <a:ext cx="3178812" cy="2400657"/>
          </a:xfrm>
          <a:prstGeom prst="rect">
            <a:avLst/>
          </a:prstGeom>
          <a:noFill/>
        </p:spPr>
        <p:txBody>
          <a:bodyPr wrap="square" rtlCol="0">
            <a:spAutoFit/>
          </a:bodyPr>
          <a:lstStyle/>
          <a:p>
            <a:r>
              <a:rPr lang="en-GB" sz="3000" dirty="0">
                <a:solidFill>
                  <a:schemeClr val="tx2"/>
                </a:solidFill>
              </a:rPr>
              <a:t>Access to information, tools, data, evidence and learning</a:t>
            </a:r>
            <a:br>
              <a:rPr lang="en-GB" sz="3000" dirty="0">
                <a:solidFill>
                  <a:schemeClr val="tx2"/>
                </a:solidFill>
              </a:rPr>
            </a:br>
            <a:endParaRPr lang="en-GB" sz="3000" dirty="0"/>
          </a:p>
        </p:txBody>
      </p:sp>
      <p:sp>
        <p:nvSpPr>
          <p:cNvPr id="8" name="TextBox 7">
            <a:extLst>
              <a:ext uri="{FF2B5EF4-FFF2-40B4-BE49-F238E27FC236}">
                <a16:creationId xmlns:a16="http://schemas.microsoft.com/office/drawing/2014/main" id="{AD798F68-C8DC-4277-BF28-5C9954D65C1E}"/>
              </a:ext>
            </a:extLst>
          </p:cNvPr>
          <p:cNvSpPr txBox="1"/>
          <p:nvPr/>
        </p:nvSpPr>
        <p:spPr>
          <a:xfrm>
            <a:off x="4664439" y="748660"/>
            <a:ext cx="3760033" cy="553998"/>
          </a:xfrm>
          <a:prstGeom prst="rect">
            <a:avLst/>
          </a:prstGeom>
          <a:noFill/>
        </p:spPr>
        <p:txBody>
          <a:bodyPr wrap="square" rtlCol="0">
            <a:spAutoFit/>
          </a:bodyPr>
          <a:lstStyle/>
          <a:p>
            <a:r>
              <a:rPr lang="en-GB" sz="3000" b="1" dirty="0">
                <a:solidFill>
                  <a:schemeClr val="tx1">
                    <a:lumMod val="50000"/>
                    <a:lumOff val="50000"/>
                  </a:schemeClr>
                </a:solidFill>
              </a:rPr>
              <a:t>www.cash-hub.org</a:t>
            </a:r>
          </a:p>
        </p:txBody>
      </p:sp>
      <p:sp>
        <p:nvSpPr>
          <p:cNvPr id="22" name="Arrow: Right 21">
            <a:extLst>
              <a:ext uri="{FF2B5EF4-FFF2-40B4-BE49-F238E27FC236}">
                <a16:creationId xmlns:a16="http://schemas.microsoft.com/office/drawing/2014/main" id="{D7DA6E9B-C028-464F-8217-F43447425829}"/>
              </a:ext>
            </a:extLst>
          </p:cNvPr>
          <p:cNvSpPr/>
          <p:nvPr/>
        </p:nvSpPr>
        <p:spPr>
          <a:xfrm rot="5078426">
            <a:off x="9612344" y="2158510"/>
            <a:ext cx="928468" cy="5559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Tree>
    <p:extLst>
      <p:ext uri="{BB962C8B-B14F-4D97-AF65-F5344CB8AC3E}">
        <p14:creationId xmlns:p14="http://schemas.microsoft.com/office/powerpoint/2010/main" val="374318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4184" y="104921"/>
            <a:ext cx="10947815" cy="1325563"/>
          </a:xfrm>
        </p:spPr>
        <p:txBody>
          <a:bodyPr>
            <a:normAutofit/>
          </a:bodyPr>
          <a:lstStyle/>
          <a:p>
            <a:r>
              <a:rPr lang="en-US" sz="4100" b="1" dirty="0">
                <a:solidFill>
                  <a:srgbClr val="FF0000"/>
                </a:solidFill>
              </a:rPr>
              <a:t>What does </a:t>
            </a:r>
            <a:r>
              <a:rPr lang="en-GB" sz="4100" dirty="0">
                <a:solidFill>
                  <a:schemeClr val="tx1">
                    <a:lumMod val="50000"/>
                    <a:lumOff val="50000"/>
                  </a:schemeClr>
                </a:solidFill>
              </a:rPr>
              <a:t>the </a:t>
            </a:r>
            <a:r>
              <a:rPr lang="en-GB" sz="4100" b="1" dirty="0">
                <a:solidFill>
                  <a:schemeClr val="tx1">
                    <a:lumMod val="50000"/>
                    <a:lumOff val="50000"/>
                  </a:schemeClr>
                </a:solidFill>
              </a:rPr>
              <a:t>Cash Hub platform offer?</a:t>
            </a:r>
          </a:p>
        </p:txBody>
      </p:sp>
      <p:sp>
        <p:nvSpPr>
          <p:cNvPr id="3" name="TextBox 2"/>
          <p:cNvSpPr txBox="1"/>
          <p:nvPr/>
        </p:nvSpPr>
        <p:spPr>
          <a:xfrm>
            <a:off x="2082047" y="767702"/>
            <a:ext cx="10771909" cy="7263527"/>
          </a:xfrm>
          <a:prstGeom prst="rect">
            <a:avLst/>
          </a:prstGeom>
          <a:noFill/>
        </p:spPr>
        <p:txBody>
          <a:bodyPr wrap="square" rtlCol="0">
            <a:spAutoFit/>
          </a:bodyPr>
          <a:lstStyle/>
          <a:p>
            <a:pPr lvl="0"/>
            <a:endParaRPr lang="en-US" sz="2800" dirty="0"/>
          </a:p>
          <a:p>
            <a:pPr marL="457200" indent="-457200">
              <a:buFont typeface="Wingdings" panose="05000000000000000000" pitchFamily="2" charset="2"/>
              <a:buChar char="ü"/>
            </a:pPr>
            <a:r>
              <a:rPr lang="en-US" sz="2800" dirty="0">
                <a:solidFill>
                  <a:schemeClr val="tx2"/>
                </a:solidFill>
              </a:rPr>
              <a:t>Resources on a </a:t>
            </a:r>
            <a:r>
              <a:rPr lang="en-US" sz="2800" u="sng" dirty="0">
                <a:hlinkClick r:id="rId2"/>
              </a:rPr>
              <a:t>range of thematic and geographic areas</a:t>
            </a:r>
            <a:endParaRPr lang="en-US" sz="2800" u="sng" dirty="0"/>
          </a:p>
          <a:p>
            <a:pPr marL="457200" indent="-457200">
              <a:buFont typeface="Wingdings" panose="05000000000000000000" pitchFamily="2" charset="2"/>
              <a:buChar char="ü"/>
            </a:pPr>
            <a:endParaRPr lang="en-US" sz="2800" dirty="0">
              <a:solidFill>
                <a:schemeClr val="tx2"/>
              </a:solidFill>
            </a:endParaRPr>
          </a:p>
          <a:p>
            <a:pPr marL="457200" lvl="0" indent="-457200">
              <a:buFont typeface="Wingdings" panose="05000000000000000000" pitchFamily="2" charset="2"/>
              <a:buChar char="ü"/>
            </a:pPr>
            <a:r>
              <a:rPr lang="en-US" sz="2800" dirty="0">
                <a:solidFill>
                  <a:schemeClr val="tx2"/>
                </a:solidFill>
              </a:rPr>
              <a:t>Information on</a:t>
            </a:r>
            <a:r>
              <a:rPr lang="en-US" sz="2800" dirty="0"/>
              <a:t> </a:t>
            </a:r>
            <a:r>
              <a:rPr lang="en-US" sz="2800" dirty="0">
                <a:hlinkClick r:id="rId3"/>
              </a:rPr>
              <a:t>upcoming training</a:t>
            </a:r>
            <a:endParaRPr lang="en-US" sz="2800" dirty="0"/>
          </a:p>
          <a:p>
            <a:pPr marL="457200" lvl="0" indent="-457200">
              <a:buFont typeface="Wingdings" panose="05000000000000000000" pitchFamily="2" charset="2"/>
              <a:buChar char="ü"/>
            </a:pPr>
            <a:endParaRPr lang="en-GB" sz="2800" dirty="0"/>
          </a:p>
          <a:p>
            <a:pPr marL="457200" lvl="0" indent="-457200">
              <a:buFont typeface="Wingdings" panose="05000000000000000000" pitchFamily="2" charset="2"/>
              <a:buChar char="ü"/>
            </a:pPr>
            <a:r>
              <a:rPr lang="en-US" sz="2800" dirty="0">
                <a:solidFill>
                  <a:schemeClr val="tx2"/>
                </a:solidFill>
              </a:rPr>
              <a:t>Access to </a:t>
            </a:r>
            <a:r>
              <a:rPr lang="en-US" sz="2800" u="sng" dirty="0">
                <a:hlinkClick r:id="rId4"/>
              </a:rPr>
              <a:t>interactive Cash Maps</a:t>
            </a:r>
            <a:r>
              <a:rPr lang="en-US" sz="2800" dirty="0"/>
              <a:t> </a:t>
            </a:r>
          </a:p>
          <a:p>
            <a:pPr marL="457200" lvl="0" indent="-457200">
              <a:buFont typeface="Wingdings" panose="05000000000000000000" pitchFamily="2" charset="2"/>
              <a:buChar char="ü"/>
            </a:pPr>
            <a:endParaRPr lang="en-US" sz="2800" dirty="0"/>
          </a:p>
          <a:p>
            <a:pPr marL="457200" lvl="0" indent="-457200">
              <a:buFont typeface="Wingdings" panose="05000000000000000000" pitchFamily="2" charset="2"/>
              <a:buChar char="ü"/>
            </a:pPr>
            <a:r>
              <a:rPr lang="en-US" sz="2800" dirty="0">
                <a:solidFill>
                  <a:schemeClr val="tx2"/>
                </a:solidFill>
              </a:rPr>
              <a:t>Access to the </a:t>
            </a:r>
            <a:r>
              <a:rPr lang="en-US" sz="2800" u="sng" dirty="0">
                <a:hlinkClick r:id="rId5"/>
              </a:rPr>
              <a:t>Cash in Emergencies Toolkit</a:t>
            </a:r>
            <a:endParaRPr lang="en-US" sz="2800" u="sng" dirty="0"/>
          </a:p>
          <a:p>
            <a:pPr marL="457200" lvl="0" indent="-457200">
              <a:buFont typeface="Wingdings" panose="05000000000000000000" pitchFamily="2" charset="2"/>
              <a:buChar char="ü"/>
            </a:pPr>
            <a:endParaRPr lang="en-GB" sz="2800" dirty="0"/>
          </a:p>
          <a:p>
            <a:pPr marL="457200" lvl="0" indent="-457200">
              <a:buFont typeface="Wingdings" panose="05000000000000000000" pitchFamily="2" charset="2"/>
              <a:buChar char="ü"/>
            </a:pPr>
            <a:r>
              <a:rPr lang="en-US" sz="2800" dirty="0">
                <a:solidFill>
                  <a:schemeClr val="tx2"/>
                </a:solidFill>
              </a:rPr>
              <a:t>Access to the </a:t>
            </a:r>
            <a:r>
              <a:rPr lang="en-US" sz="2800" dirty="0">
                <a:solidFill>
                  <a:schemeClr val="tx2"/>
                </a:solidFill>
                <a:hlinkClick r:id="rId6"/>
              </a:rPr>
              <a:t>Helpdesk for the Movement</a:t>
            </a:r>
            <a:endParaRPr lang="en-US" sz="2800" dirty="0">
              <a:solidFill>
                <a:schemeClr val="tx2"/>
              </a:solidFill>
            </a:endParaRPr>
          </a:p>
          <a:p>
            <a:pPr marL="457200" lvl="0" indent="-457200">
              <a:buFont typeface="Wingdings" panose="05000000000000000000" pitchFamily="2" charset="2"/>
              <a:buChar char="ü"/>
            </a:pPr>
            <a:endParaRPr lang="en-US" sz="2800" dirty="0">
              <a:solidFill>
                <a:schemeClr val="tx2"/>
              </a:solidFill>
            </a:endParaRPr>
          </a:p>
          <a:p>
            <a:pPr marL="457200" indent="-457200">
              <a:buFont typeface="Wingdings" panose="05000000000000000000" pitchFamily="2" charset="2"/>
              <a:buChar char="ü"/>
            </a:pPr>
            <a:r>
              <a:rPr lang="en-US" sz="2800" dirty="0">
                <a:solidFill>
                  <a:schemeClr val="tx2"/>
                </a:solidFill>
              </a:rPr>
              <a:t>Information on upcoming </a:t>
            </a:r>
            <a:r>
              <a:rPr lang="en-US" sz="2800" dirty="0">
                <a:solidFill>
                  <a:schemeClr val="tx2"/>
                </a:solidFill>
                <a:hlinkClick r:id="rId7"/>
              </a:rPr>
              <a:t>cash events </a:t>
            </a:r>
            <a:r>
              <a:rPr lang="en-US" sz="2800" dirty="0">
                <a:solidFill>
                  <a:schemeClr val="tx2"/>
                </a:solidFill>
              </a:rPr>
              <a:t>and </a:t>
            </a:r>
            <a:r>
              <a:rPr lang="en-US" sz="2800" dirty="0">
                <a:solidFill>
                  <a:schemeClr val="tx2"/>
                </a:solidFill>
                <a:hlinkClick r:id="rId8"/>
              </a:rPr>
              <a:t>jobs</a:t>
            </a:r>
            <a:endParaRPr lang="en-US" sz="2800" dirty="0">
              <a:solidFill>
                <a:schemeClr val="tx2"/>
              </a:solidFill>
            </a:endParaRPr>
          </a:p>
          <a:p>
            <a:pPr marL="457200" indent="-457200">
              <a:buFont typeface="Wingdings" panose="05000000000000000000" pitchFamily="2" charset="2"/>
              <a:buChar char="ü"/>
            </a:pPr>
            <a:endParaRPr lang="en-US" sz="2800" dirty="0">
              <a:solidFill>
                <a:schemeClr val="tx1">
                  <a:lumMod val="50000"/>
                  <a:lumOff val="50000"/>
                </a:schemeClr>
              </a:solidFill>
              <a:hlinkClick r:id="rId9"/>
            </a:endParaRPr>
          </a:p>
          <a:p>
            <a:pPr marL="457200" indent="-457200">
              <a:buFont typeface="Wingdings" panose="05000000000000000000" pitchFamily="2" charset="2"/>
              <a:buChar char="ü"/>
            </a:pPr>
            <a:r>
              <a:rPr lang="en-US" sz="2800" dirty="0">
                <a:hlinkClick r:id="rId9"/>
              </a:rPr>
              <a:t>Latest news &amp; blogs</a:t>
            </a:r>
            <a:endParaRPr lang="en-US" sz="2800" dirty="0"/>
          </a:p>
          <a:p>
            <a:endParaRPr lang="en-US" sz="2800" dirty="0"/>
          </a:p>
          <a:p>
            <a:pPr lvl="0"/>
            <a:endParaRPr lang="en-GB" sz="2800" dirty="0"/>
          </a:p>
          <a:p>
            <a:endParaRPr lang="en-GB" dirty="0"/>
          </a:p>
        </p:txBody>
      </p:sp>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4485" y="4213171"/>
            <a:ext cx="1076475" cy="1076475"/>
          </a:xfrm>
          <a:prstGeom prst="rect">
            <a:avLst/>
          </a:prstGeom>
        </p:spPr>
      </p:pic>
      <p:pic>
        <p:nvPicPr>
          <p:cNvPr id="9" name="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2227" y="1430484"/>
            <a:ext cx="1094509" cy="1085610"/>
          </a:xfrm>
          <a:prstGeom prst="rect">
            <a:avLst/>
          </a:prstGeom>
        </p:spPr>
      </p:pic>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5907" y="2814552"/>
            <a:ext cx="1133633" cy="1228896"/>
          </a:xfrm>
          <a:prstGeom prst="rect">
            <a:avLst/>
          </a:prstGeom>
        </p:spPr>
      </p:pic>
      <p:pic>
        <p:nvPicPr>
          <p:cNvPr id="7" name="Picture 6">
            <a:extLst>
              <a:ext uri="{FF2B5EF4-FFF2-40B4-BE49-F238E27FC236}">
                <a16:creationId xmlns:a16="http://schemas.microsoft.com/office/drawing/2014/main" id="{97FB7B10-64C2-4708-A5E4-B8D1B89A414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14525" y="5564302"/>
            <a:ext cx="1262211" cy="1041545"/>
          </a:xfrm>
          <a:prstGeom prst="rect">
            <a:avLst/>
          </a:prstGeom>
        </p:spPr>
      </p:pic>
    </p:spTree>
    <p:extLst>
      <p:ext uri="{BB962C8B-B14F-4D97-AF65-F5344CB8AC3E}">
        <p14:creationId xmlns:p14="http://schemas.microsoft.com/office/powerpoint/2010/main" val="2558707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4794"/>
            <a:ext cx="10515600" cy="1325563"/>
          </a:xfrm>
        </p:spPr>
        <p:txBody>
          <a:bodyPr>
            <a:normAutofit/>
          </a:bodyPr>
          <a:lstStyle/>
          <a:p>
            <a:br>
              <a:rPr lang="en-GB" dirty="0">
                <a:solidFill>
                  <a:srgbClr val="FF0000"/>
                </a:solidFill>
              </a:rPr>
            </a:br>
            <a:endParaRPr lang="en-GB" dirty="0">
              <a:solidFill>
                <a:srgbClr val="FF0000"/>
              </a:solidFill>
            </a:endParaRPr>
          </a:p>
        </p:txBody>
      </p:sp>
      <p:sp>
        <p:nvSpPr>
          <p:cNvPr id="3" name="Content Placeholder 2"/>
          <p:cNvSpPr>
            <a:spLocks noGrp="1"/>
          </p:cNvSpPr>
          <p:nvPr>
            <p:ph idx="1"/>
          </p:nvPr>
        </p:nvSpPr>
        <p:spPr>
          <a:xfrm>
            <a:off x="3431472" y="1706953"/>
            <a:ext cx="7211544" cy="810152"/>
          </a:xfrm>
        </p:spPr>
        <p:txBody>
          <a:bodyPr>
            <a:normAutofit/>
          </a:bodyPr>
          <a:lstStyle/>
          <a:p>
            <a:pPr marL="0" lvl="0" indent="0">
              <a:buNone/>
            </a:pPr>
            <a:endParaRPr lang="en-US" dirty="0">
              <a:solidFill>
                <a:schemeClr val="tx2"/>
              </a:solidFill>
            </a:endParaRPr>
          </a:p>
          <a:p>
            <a:endParaRPr lang="en-GB" dirty="0"/>
          </a:p>
        </p:txBody>
      </p:sp>
      <p:sp>
        <p:nvSpPr>
          <p:cNvPr id="10" name="Title 1"/>
          <p:cNvSpPr txBox="1">
            <a:spLocks/>
          </p:cNvSpPr>
          <p:nvPr/>
        </p:nvSpPr>
        <p:spPr>
          <a:xfrm>
            <a:off x="2953064" y="-149365"/>
            <a:ext cx="98235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100" b="1" dirty="0">
                <a:solidFill>
                  <a:schemeClr val="tx1">
                    <a:lumMod val="50000"/>
                    <a:lumOff val="50000"/>
                  </a:schemeClr>
                </a:solidFill>
              </a:rPr>
              <a:t>Helpdesk for the Movement</a:t>
            </a:r>
            <a:endParaRPr lang="en-GB" sz="4100" b="1" dirty="0">
              <a:solidFill>
                <a:schemeClr val="tx1">
                  <a:lumMod val="50000"/>
                  <a:lumOff val="50000"/>
                </a:schemeClr>
              </a:solidFill>
            </a:endParaRPr>
          </a:p>
        </p:txBody>
      </p:sp>
      <p:pic>
        <p:nvPicPr>
          <p:cNvPr id="9" name="Picture 8">
            <a:extLst>
              <a:ext uri="{FF2B5EF4-FFF2-40B4-BE49-F238E27FC236}">
                <a16:creationId xmlns:a16="http://schemas.microsoft.com/office/drawing/2014/main" id="{853F37CD-3D17-407F-9DE8-2D35B5401AFF}"/>
              </a:ext>
            </a:extLst>
          </p:cNvPr>
          <p:cNvPicPr>
            <a:picLocks noChangeAspect="1"/>
          </p:cNvPicPr>
          <p:nvPr/>
        </p:nvPicPr>
        <p:blipFill>
          <a:blip r:embed="rId2"/>
          <a:stretch>
            <a:fillRect/>
          </a:stretch>
        </p:blipFill>
        <p:spPr>
          <a:xfrm>
            <a:off x="1497496" y="2849886"/>
            <a:ext cx="8296275" cy="3952875"/>
          </a:xfrm>
          <a:prstGeom prst="rect">
            <a:avLst/>
          </a:prstGeom>
        </p:spPr>
      </p:pic>
      <p:pic>
        <p:nvPicPr>
          <p:cNvPr id="12" name="Picture 11" descr="Logo, icon&#10;&#10;Description automatically generated">
            <a:extLst>
              <a:ext uri="{FF2B5EF4-FFF2-40B4-BE49-F238E27FC236}">
                <a16:creationId xmlns:a16="http://schemas.microsoft.com/office/drawing/2014/main" id="{1D719AB6-1F8E-4197-811F-E77A390A0D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144" y="1561549"/>
            <a:ext cx="3200456" cy="6016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Rectangle: Diagonal Corners Rounded 6">
            <a:extLst>
              <a:ext uri="{FF2B5EF4-FFF2-40B4-BE49-F238E27FC236}">
                <a16:creationId xmlns:a16="http://schemas.microsoft.com/office/drawing/2014/main" id="{9AE2767C-4316-492D-B390-74968D56AA4B}"/>
              </a:ext>
            </a:extLst>
          </p:cNvPr>
          <p:cNvSpPr/>
          <p:nvPr/>
        </p:nvSpPr>
        <p:spPr>
          <a:xfrm>
            <a:off x="950601" y="1258269"/>
            <a:ext cx="4422707" cy="1258836"/>
          </a:xfrm>
          <a:prstGeom prst="round2DiagRect">
            <a:avLst>
              <a:gd name="adj1" fmla="val 16667"/>
              <a:gd name="adj2" fmla="val 0"/>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GB" sz="2000" dirty="0">
                <a:solidFill>
                  <a:schemeClr val="tx1">
                    <a:lumMod val="75000"/>
                    <a:lumOff val="25000"/>
                  </a:schemeClr>
                </a:solidFill>
              </a:rPr>
              <a:t>Request ad hoc technical support through a dedicated helpdesk (for the Movement)</a:t>
            </a:r>
          </a:p>
        </p:txBody>
      </p:sp>
    </p:spTree>
    <p:extLst>
      <p:ext uri="{BB962C8B-B14F-4D97-AF65-F5344CB8AC3E}">
        <p14:creationId xmlns:p14="http://schemas.microsoft.com/office/powerpoint/2010/main" val="418536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015" t="4715" r="4103"/>
          <a:stretch/>
        </p:blipFill>
        <p:spPr>
          <a:xfrm>
            <a:off x="5243944" y="4191765"/>
            <a:ext cx="6581775" cy="2536498"/>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1" y="-277091"/>
            <a:ext cx="10487891" cy="1325563"/>
          </a:xfrm>
        </p:spPr>
        <p:txBody>
          <a:bodyPr/>
          <a:lstStyle/>
          <a:p>
            <a:r>
              <a:rPr lang="en-GB" b="1" dirty="0">
                <a:solidFill>
                  <a:schemeClr val="tx1">
                    <a:lumMod val="50000"/>
                    <a:lumOff val="50000"/>
                  </a:schemeClr>
                </a:solidFill>
              </a:rPr>
              <a:t>Resources section</a:t>
            </a:r>
          </a:p>
        </p:txBody>
      </p:sp>
      <p:pic>
        <p:nvPicPr>
          <p:cNvPr id="5" name="Picture 4">
            <a:extLst>
              <a:ext uri="{FF2B5EF4-FFF2-40B4-BE49-F238E27FC236}">
                <a16:creationId xmlns:a16="http://schemas.microsoft.com/office/drawing/2014/main" id="{AE6287D2-7B42-42E2-A282-45CF67EBE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9036" y="129737"/>
            <a:ext cx="1133633" cy="1228896"/>
          </a:xfrm>
          <a:prstGeom prst="rect">
            <a:avLst/>
          </a:prstGeom>
          <a:ln>
            <a:noFill/>
          </a:ln>
          <a:effectLst>
            <a:outerShdw blurRad="292100" dist="139700" dir="2700000" algn="tl" rotWithShape="0">
              <a:srgbClr val="333333">
                <a:alpha val="65000"/>
              </a:srgbClr>
            </a:outerShdw>
          </a:effectLst>
        </p:spPr>
      </p:pic>
      <p:sp>
        <p:nvSpPr>
          <p:cNvPr id="3" name="Rectangle: Diagonal Corners Rounded 2">
            <a:extLst>
              <a:ext uri="{FF2B5EF4-FFF2-40B4-BE49-F238E27FC236}">
                <a16:creationId xmlns:a16="http://schemas.microsoft.com/office/drawing/2014/main" id="{3AF8F08B-46DB-41C9-8BE7-3737C6A5E7F9}"/>
              </a:ext>
            </a:extLst>
          </p:cNvPr>
          <p:cNvSpPr/>
          <p:nvPr/>
        </p:nvSpPr>
        <p:spPr>
          <a:xfrm>
            <a:off x="366281" y="2876198"/>
            <a:ext cx="2775045" cy="2689416"/>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GB" sz="2000" dirty="0">
                <a:solidFill>
                  <a:schemeClr val="tx1">
                    <a:lumMod val="75000"/>
                    <a:lumOff val="25000"/>
                  </a:schemeClr>
                </a:solidFill>
              </a:rPr>
              <a:t>We work with</a:t>
            </a:r>
          </a:p>
          <a:p>
            <a:pPr algn="just"/>
            <a:r>
              <a:rPr lang="en-GB" sz="2000" b="1" dirty="0">
                <a:solidFill>
                  <a:schemeClr val="tx1">
                    <a:lumMod val="75000"/>
                    <a:lumOff val="25000"/>
                  </a:schemeClr>
                </a:solidFill>
              </a:rPr>
              <a:t>section owners</a:t>
            </a:r>
          </a:p>
          <a:p>
            <a:pPr algn="just"/>
            <a:r>
              <a:rPr lang="en-GB" sz="2000" dirty="0">
                <a:solidFill>
                  <a:schemeClr val="tx1">
                    <a:lumMod val="75000"/>
                    <a:lumOff val="25000"/>
                  </a:schemeClr>
                </a:solidFill>
              </a:rPr>
              <a:t>across the Movement to ensure:</a:t>
            </a:r>
          </a:p>
          <a:p>
            <a:pPr algn="ctr"/>
            <a:endParaRPr lang="en-GB" sz="2000" dirty="0">
              <a:solidFill>
                <a:schemeClr val="tx1">
                  <a:lumMod val="75000"/>
                  <a:lumOff val="25000"/>
                </a:schemeClr>
              </a:solidFill>
            </a:endParaRPr>
          </a:p>
          <a:p>
            <a:pPr marL="342900" indent="-342900">
              <a:buFont typeface="Wingdings" panose="05000000000000000000" pitchFamily="2" charset="2"/>
              <a:buChar char="§"/>
            </a:pPr>
            <a:r>
              <a:rPr lang="en-GB" sz="2000" dirty="0">
                <a:solidFill>
                  <a:schemeClr val="tx1">
                    <a:lumMod val="75000"/>
                    <a:lumOff val="25000"/>
                  </a:schemeClr>
                </a:solidFill>
              </a:rPr>
              <a:t>quality</a:t>
            </a:r>
          </a:p>
          <a:p>
            <a:pPr marL="342900" indent="-342900">
              <a:buFont typeface="Wingdings" panose="05000000000000000000" pitchFamily="2" charset="2"/>
              <a:buChar char="§"/>
            </a:pPr>
            <a:r>
              <a:rPr lang="en-GB" sz="2000" dirty="0">
                <a:solidFill>
                  <a:schemeClr val="tx1">
                    <a:lumMod val="75000"/>
                    <a:lumOff val="25000"/>
                  </a:schemeClr>
                </a:solidFill>
              </a:rPr>
              <a:t>new resources</a:t>
            </a:r>
          </a:p>
        </p:txBody>
      </p:sp>
      <p:pic>
        <p:nvPicPr>
          <p:cNvPr id="9" name="Picture 8">
            <a:extLst>
              <a:ext uri="{FF2B5EF4-FFF2-40B4-BE49-F238E27FC236}">
                <a16:creationId xmlns:a16="http://schemas.microsoft.com/office/drawing/2014/main" id="{8BD6168E-EE6B-44B7-914D-ED6553E199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779" y="1597548"/>
            <a:ext cx="2421547" cy="6009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a:extLst>
              <a:ext uri="{FF2B5EF4-FFF2-40B4-BE49-F238E27FC236}">
                <a16:creationId xmlns:a16="http://schemas.microsoft.com/office/drawing/2014/main" id="{58804B82-1C44-4D08-83AF-4964734130E1}"/>
              </a:ext>
            </a:extLst>
          </p:cNvPr>
          <p:cNvPicPr>
            <a:picLocks noChangeAspect="1"/>
          </p:cNvPicPr>
          <p:nvPr/>
        </p:nvPicPr>
        <p:blipFill rotWithShape="1">
          <a:blip r:embed="rId5"/>
          <a:srcRect l="2705" t="1892"/>
          <a:stretch/>
        </p:blipFill>
        <p:spPr>
          <a:xfrm>
            <a:off x="4249712" y="314793"/>
            <a:ext cx="6403751" cy="3906113"/>
          </a:xfrm>
          <a:prstGeom prst="rect">
            <a:avLst/>
          </a:prstGeom>
        </p:spPr>
      </p:pic>
    </p:spTree>
    <p:extLst>
      <p:ext uri="{BB962C8B-B14F-4D97-AF65-F5344CB8AC3E}">
        <p14:creationId xmlns:p14="http://schemas.microsoft.com/office/powerpoint/2010/main" val="319816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34A71-ED5F-47C6-B795-B7576D4F6BD9}"/>
              </a:ext>
            </a:extLst>
          </p:cNvPr>
          <p:cNvSpPr>
            <a:spLocks noGrp="1"/>
          </p:cNvSpPr>
          <p:nvPr>
            <p:ph type="title"/>
          </p:nvPr>
        </p:nvSpPr>
        <p:spPr>
          <a:xfrm>
            <a:off x="3506791" y="-209480"/>
            <a:ext cx="7008808" cy="1325563"/>
          </a:xfrm>
        </p:spPr>
        <p:txBody>
          <a:bodyPr/>
          <a:lstStyle/>
          <a:p>
            <a:r>
              <a:rPr lang="en-GB" b="1" dirty="0">
                <a:solidFill>
                  <a:schemeClr val="tx1">
                    <a:lumMod val="50000"/>
                    <a:lumOff val="50000"/>
                  </a:schemeClr>
                </a:solidFill>
              </a:rPr>
              <a:t>Training and support </a:t>
            </a:r>
            <a:endParaRPr lang="en-GB" dirty="0">
              <a:solidFill>
                <a:schemeClr val="tx1">
                  <a:lumMod val="50000"/>
                  <a:lumOff val="50000"/>
                </a:schemeClr>
              </a:solidFill>
            </a:endParaRPr>
          </a:p>
        </p:txBody>
      </p:sp>
      <p:pic>
        <p:nvPicPr>
          <p:cNvPr id="4" name="Content Placeholder 3">
            <a:extLst>
              <a:ext uri="{FF2B5EF4-FFF2-40B4-BE49-F238E27FC236}">
                <a16:creationId xmlns:a16="http://schemas.microsoft.com/office/drawing/2014/main" id="{3ADBB2A0-8DA1-4C83-9F37-804BEE83DF4E}"/>
              </a:ext>
            </a:extLst>
          </p:cNvPr>
          <p:cNvPicPr>
            <a:picLocks noGrp="1" noChangeAspect="1"/>
          </p:cNvPicPr>
          <p:nvPr>
            <p:ph idx="1"/>
          </p:nvPr>
        </p:nvPicPr>
        <p:blipFill rotWithShape="1">
          <a:blip r:embed="rId2"/>
          <a:srcRect b="9021"/>
          <a:stretch/>
        </p:blipFill>
        <p:spPr>
          <a:xfrm>
            <a:off x="5593515" y="1403503"/>
            <a:ext cx="6598485" cy="3018595"/>
          </a:xfrm>
          <a:prstGeom prst="rect">
            <a:avLst/>
          </a:prstGeom>
        </p:spPr>
      </p:pic>
      <p:pic>
        <p:nvPicPr>
          <p:cNvPr id="6" name="Picture 5">
            <a:extLst>
              <a:ext uri="{FF2B5EF4-FFF2-40B4-BE49-F238E27FC236}">
                <a16:creationId xmlns:a16="http://schemas.microsoft.com/office/drawing/2014/main" id="{22795662-8D87-46BD-8982-41C07637D6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1874" y="5454497"/>
            <a:ext cx="1094509" cy="108561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C7422BF2-B145-41F6-BA3B-1A2EC0D190BD}"/>
              </a:ext>
            </a:extLst>
          </p:cNvPr>
          <p:cNvPicPr>
            <a:picLocks noChangeAspect="1"/>
          </p:cNvPicPr>
          <p:nvPr/>
        </p:nvPicPr>
        <p:blipFill>
          <a:blip r:embed="rId4"/>
          <a:stretch>
            <a:fillRect/>
          </a:stretch>
        </p:blipFill>
        <p:spPr>
          <a:xfrm>
            <a:off x="1792946" y="2691698"/>
            <a:ext cx="7008808" cy="4166302"/>
          </a:xfrm>
          <a:prstGeom prst="rect">
            <a:avLst/>
          </a:prstGeom>
          <a:ln>
            <a:noFill/>
          </a:ln>
          <a:effectLst>
            <a:outerShdw blurRad="292100" dist="139700" dir="2700000" algn="tl" rotWithShape="0">
              <a:srgbClr val="333333">
                <a:alpha val="65000"/>
              </a:srgbClr>
            </a:outerShdw>
          </a:effectLst>
        </p:spPr>
      </p:pic>
      <p:sp>
        <p:nvSpPr>
          <p:cNvPr id="9" name="Rectangle: Diagonal Corners Rounded 8">
            <a:extLst>
              <a:ext uri="{FF2B5EF4-FFF2-40B4-BE49-F238E27FC236}">
                <a16:creationId xmlns:a16="http://schemas.microsoft.com/office/drawing/2014/main" id="{43920E22-826F-463D-9D61-6878D4BE38C1}"/>
              </a:ext>
            </a:extLst>
          </p:cNvPr>
          <p:cNvSpPr/>
          <p:nvPr/>
        </p:nvSpPr>
        <p:spPr>
          <a:xfrm>
            <a:off x="357262" y="944042"/>
            <a:ext cx="4940088" cy="1325563"/>
          </a:xfrm>
          <a:prstGeom prst="round2DiagRect">
            <a:avLst>
              <a:gd name="adj1" fmla="val 16667"/>
              <a:gd name="adj2" fmla="val 1672"/>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GB" sz="2000" dirty="0">
                <a:solidFill>
                  <a:schemeClr val="tx1">
                    <a:lumMod val="75000"/>
                    <a:lumOff val="25000"/>
                  </a:schemeClr>
                </a:solidFill>
              </a:rPr>
              <a:t>Developing cash assistance expertise of humanitarian professionals across the Red Cross and Red Crescent Movement</a:t>
            </a:r>
          </a:p>
        </p:txBody>
      </p:sp>
    </p:spTree>
    <p:extLst>
      <p:ext uri="{BB962C8B-B14F-4D97-AF65-F5344CB8AC3E}">
        <p14:creationId xmlns:p14="http://schemas.microsoft.com/office/powerpoint/2010/main" val="407783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B3B74-8A1E-4968-AC84-2A7DABD756E3}"/>
              </a:ext>
            </a:extLst>
          </p:cNvPr>
          <p:cNvSpPr>
            <a:spLocks noGrp="1"/>
          </p:cNvSpPr>
          <p:nvPr>
            <p:ph type="title"/>
          </p:nvPr>
        </p:nvSpPr>
        <p:spPr/>
        <p:txBody>
          <a:bodyPr/>
          <a:lstStyle/>
          <a:p>
            <a:r>
              <a:rPr lang="en-GB" b="1" dirty="0">
                <a:solidFill>
                  <a:schemeClr val="tx1">
                    <a:lumMod val="50000"/>
                    <a:lumOff val="50000"/>
                  </a:schemeClr>
                </a:solidFill>
              </a:rPr>
              <a:t>Interactive Cash Maps</a:t>
            </a:r>
            <a:endParaRPr lang="en-GB" dirty="0">
              <a:solidFill>
                <a:schemeClr val="tx1">
                  <a:lumMod val="50000"/>
                  <a:lumOff val="50000"/>
                </a:schemeClr>
              </a:solidFill>
            </a:endParaRPr>
          </a:p>
        </p:txBody>
      </p:sp>
      <p:pic>
        <p:nvPicPr>
          <p:cNvPr id="5" name="Picture 4">
            <a:extLst>
              <a:ext uri="{FF2B5EF4-FFF2-40B4-BE49-F238E27FC236}">
                <a16:creationId xmlns:a16="http://schemas.microsoft.com/office/drawing/2014/main" id="{3D680A97-3C69-45AF-B1E5-5AE585C290BF}"/>
              </a:ext>
            </a:extLst>
          </p:cNvPr>
          <p:cNvPicPr>
            <a:picLocks noChangeAspect="1"/>
          </p:cNvPicPr>
          <p:nvPr/>
        </p:nvPicPr>
        <p:blipFill>
          <a:blip r:embed="rId2"/>
          <a:stretch>
            <a:fillRect/>
          </a:stretch>
        </p:blipFill>
        <p:spPr>
          <a:xfrm>
            <a:off x="509573" y="2159000"/>
            <a:ext cx="6362700" cy="43338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83AD4D84-E4AA-4BAC-8CFF-506E3022077D}"/>
              </a:ext>
            </a:extLst>
          </p:cNvPr>
          <p:cNvPicPr>
            <a:picLocks noChangeAspect="1"/>
          </p:cNvPicPr>
          <p:nvPr/>
        </p:nvPicPr>
        <p:blipFill>
          <a:blip r:embed="rId3"/>
          <a:stretch>
            <a:fillRect/>
          </a:stretch>
        </p:blipFill>
        <p:spPr>
          <a:xfrm>
            <a:off x="6245901" y="1508749"/>
            <a:ext cx="5716701" cy="30083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44619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B3B74-8A1E-4968-AC84-2A7DABD756E3}"/>
              </a:ext>
            </a:extLst>
          </p:cNvPr>
          <p:cNvSpPr>
            <a:spLocks noGrp="1"/>
          </p:cNvSpPr>
          <p:nvPr>
            <p:ph type="title"/>
          </p:nvPr>
        </p:nvSpPr>
        <p:spPr>
          <a:xfrm>
            <a:off x="221113" y="-70047"/>
            <a:ext cx="10515600" cy="1325563"/>
          </a:xfrm>
        </p:spPr>
        <p:txBody>
          <a:bodyPr/>
          <a:lstStyle/>
          <a:p>
            <a:r>
              <a:rPr lang="en-GB" b="1" dirty="0">
                <a:solidFill>
                  <a:schemeClr val="tx1">
                    <a:lumMod val="50000"/>
                    <a:lumOff val="50000"/>
                  </a:schemeClr>
                </a:solidFill>
              </a:rPr>
              <a:t>Cash in Emergencies Toolkit</a:t>
            </a:r>
            <a:endParaRPr lang="en-GB" dirty="0">
              <a:solidFill>
                <a:schemeClr val="tx1">
                  <a:lumMod val="50000"/>
                  <a:lumOff val="50000"/>
                </a:schemeClr>
              </a:solidFill>
            </a:endParaRPr>
          </a:p>
        </p:txBody>
      </p:sp>
      <p:pic>
        <p:nvPicPr>
          <p:cNvPr id="3" name="Picture 2">
            <a:extLst>
              <a:ext uri="{FF2B5EF4-FFF2-40B4-BE49-F238E27FC236}">
                <a16:creationId xmlns:a16="http://schemas.microsoft.com/office/drawing/2014/main" id="{1BD8A8D9-63D9-4D6A-B4C0-491C068AC20A}"/>
              </a:ext>
            </a:extLst>
          </p:cNvPr>
          <p:cNvPicPr>
            <a:picLocks noChangeAspect="1"/>
          </p:cNvPicPr>
          <p:nvPr/>
        </p:nvPicPr>
        <p:blipFill>
          <a:blip r:embed="rId2"/>
          <a:stretch>
            <a:fillRect/>
          </a:stretch>
        </p:blipFill>
        <p:spPr>
          <a:xfrm>
            <a:off x="10086289" y="185607"/>
            <a:ext cx="1743075" cy="733425"/>
          </a:xfrm>
          <a:prstGeom prst="rect">
            <a:avLst/>
          </a:prstGeom>
          <a:ln>
            <a:noFill/>
          </a:ln>
          <a:effectLst>
            <a:outerShdw blurRad="292100" dist="139700" dir="2700000" algn="tl" rotWithShape="0">
              <a:srgbClr val="333333">
                <a:alpha val="65000"/>
              </a:srgbClr>
            </a:outerShdw>
          </a:effectLst>
        </p:spPr>
      </p:pic>
      <p:sp>
        <p:nvSpPr>
          <p:cNvPr id="5" name="Content Placeholder 4">
            <a:extLst>
              <a:ext uri="{FF2B5EF4-FFF2-40B4-BE49-F238E27FC236}">
                <a16:creationId xmlns:a16="http://schemas.microsoft.com/office/drawing/2014/main" id="{727CEB33-E48C-4B36-A73C-22A050761130}"/>
              </a:ext>
            </a:extLst>
          </p:cNvPr>
          <p:cNvSpPr>
            <a:spLocks noGrp="1"/>
          </p:cNvSpPr>
          <p:nvPr>
            <p:ph idx="1"/>
          </p:nvPr>
        </p:nvSpPr>
        <p:spPr/>
        <p:txBody>
          <a:bodyPr/>
          <a:lstStyle/>
          <a:p>
            <a:endParaRPr lang="en-GB"/>
          </a:p>
        </p:txBody>
      </p:sp>
      <p:pic>
        <p:nvPicPr>
          <p:cNvPr id="7" name="Picture 6">
            <a:extLst>
              <a:ext uri="{FF2B5EF4-FFF2-40B4-BE49-F238E27FC236}">
                <a16:creationId xmlns:a16="http://schemas.microsoft.com/office/drawing/2014/main" id="{56481EDE-951F-44CC-A0FA-89794C23FE60}"/>
              </a:ext>
            </a:extLst>
          </p:cNvPr>
          <p:cNvPicPr>
            <a:picLocks noChangeAspect="1"/>
          </p:cNvPicPr>
          <p:nvPr/>
        </p:nvPicPr>
        <p:blipFill>
          <a:blip r:embed="rId3"/>
          <a:stretch>
            <a:fillRect/>
          </a:stretch>
        </p:blipFill>
        <p:spPr>
          <a:xfrm>
            <a:off x="665553" y="1780247"/>
            <a:ext cx="10860894" cy="4464294"/>
          </a:xfrm>
          <a:prstGeom prst="rect">
            <a:avLst/>
          </a:prstGeom>
        </p:spPr>
      </p:pic>
      <p:sp>
        <p:nvSpPr>
          <p:cNvPr id="8" name="Arrow: Right 7">
            <a:extLst>
              <a:ext uri="{FF2B5EF4-FFF2-40B4-BE49-F238E27FC236}">
                <a16:creationId xmlns:a16="http://schemas.microsoft.com/office/drawing/2014/main" id="{71F05ABE-5800-43C3-B65F-6C38A808E86C}"/>
              </a:ext>
            </a:extLst>
          </p:cNvPr>
          <p:cNvSpPr/>
          <p:nvPr/>
        </p:nvSpPr>
        <p:spPr>
          <a:xfrm rot="1791364">
            <a:off x="76773" y="1269657"/>
            <a:ext cx="928468" cy="5559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9" name="Arrow: Right 8">
            <a:extLst>
              <a:ext uri="{FF2B5EF4-FFF2-40B4-BE49-F238E27FC236}">
                <a16:creationId xmlns:a16="http://schemas.microsoft.com/office/drawing/2014/main" id="{44D3461D-955E-4042-B465-86C0B9CF2FDC}"/>
              </a:ext>
            </a:extLst>
          </p:cNvPr>
          <p:cNvSpPr/>
          <p:nvPr/>
        </p:nvSpPr>
        <p:spPr>
          <a:xfrm rot="1791364">
            <a:off x="3091642" y="3623211"/>
            <a:ext cx="928468" cy="5559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0" name="Arrow: Right 9">
            <a:extLst>
              <a:ext uri="{FF2B5EF4-FFF2-40B4-BE49-F238E27FC236}">
                <a16:creationId xmlns:a16="http://schemas.microsoft.com/office/drawing/2014/main" id="{DD595089-4915-45CF-A58F-9748E7CB286E}"/>
              </a:ext>
            </a:extLst>
          </p:cNvPr>
          <p:cNvSpPr/>
          <p:nvPr/>
        </p:nvSpPr>
        <p:spPr>
          <a:xfrm rot="1791364">
            <a:off x="5753673" y="1418490"/>
            <a:ext cx="928468" cy="5559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Tree>
    <p:extLst>
      <p:ext uri="{BB962C8B-B14F-4D97-AF65-F5344CB8AC3E}">
        <p14:creationId xmlns:p14="http://schemas.microsoft.com/office/powerpoint/2010/main" val="13157021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EA654584E1BC4E8609FEE23334A754" ma:contentTypeVersion="11" ma:contentTypeDescription="Create a new document." ma:contentTypeScope="" ma:versionID="5e7728fcb3aab949dbe263b633f71ac1">
  <xsd:schema xmlns:xsd="http://www.w3.org/2001/XMLSchema" xmlns:xs="http://www.w3.org/2001/XMLSchema" xmlns:p="http://schemas.microsoft.com/office/2006/metadata/properties" xmlns:ns2="ecdf2940-b007-46cf-880b-476a0172ef99" xmlns:ns3="1a16cf6d-3f2e-4367-886a-9e0f6dd637eb" targetNamespace="http://schemas.microsoft.com/office/2006/metadata/properties" ma:root="true" ma:fieldsID="7875262e8aa7d6e52eb664b6d52db145" ns2:_="" ns3:_="">
    <xsd:import namespace="ecdf2940-b007-46cf-880b-476a0172ef99"/>
    <xsd:import namespace="1a16cf6d-3f2e-4367-886a-9e0f6dd637eb"/>
    <xsd:element name="properties">
      <xsd:complexType>
        <xsd:sequence>
          <xsd:element name="documentManagement">
            <xsd:complexType>
              <xsd:all>
                <xsd:element ref="ns2:MediaServiceMetadata" minOccurs="0"/>
                <xsd:element ref="ns2:MediaServiceFastMetadata" minOccurs="0"/>
                <xsd:element ref="ns2:Description0"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f2940-b007-46cf-880b-476a0172ef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escription0" ma:index="10" nillable="true" ma:displayName="Description" ma:internalName="Description0">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16cf6d-3f2e-4367-886a-9e0f6dd637e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0 xmlns="ecdf2940-b007-46cf-880b-476a0172ef99" xsi:nil="true"/>
  </documentManagement>
</p:properties>
</file>

<file path=customXml/itemProps1.xml><?xml version="1.0" encoding="utf-8"?>
<ds:datastoreItem xmlns:ds="http://schemas.openxmlformats.org/officeDocument/2006/customXml" ds:itemID="{473BC015-5666-486A-8181-77BB62A233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df2940-b007-46cf-880b-476a0172ef99"/>
    <ds:schemaRef ds:uri="1a16cf6d-3f2e-4367-886a-9e0f6dd637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E86660-4C19-4003-83D2-A5745FF69B79}">
  <ds:schemaRefs>
    <ds:schemaRef ds:uri="http://schemas.microsoft.com/sharepoint/v3/contenttype/forms"/>
  </ds:schemaRefs>
</ds:datastoreItem>
</file>

<file path=customXml/itemProps3.xml><?xml version="1.0" encoding="utf-8"?>
<ds:datastoreItem xmlns:ds="http://schemas.openxmlformats.org/officeDocument/2006/customXml" ds:itemID="{BE26AD6D-68CA-4E43-A2B7-62CE6AA8E33A}">
  <ds:schemaRefs>
    <ds:schemaRef ds:uri="http://schemas.microsoft.com/office/2006/documentManagement/types"/>
    <ds:schemaRef ds:uri="http://schemas.microsoft.com/office/infopath/2007/PartnerControls"/>
    <ds:schemaRef ds:uri="1a16cf6d-3f2e-4367-886a-9e0f6dd637eb"/>
    <ds:schemaRef ds:uri="http://purl.org/dc/elements/1.1/"/>
    <ds:schemaRef ds:uri="http://schemas.microsoft.com/office/2006/metadata/properties"/>
    <ds:schemaRef ds:uri="http://schemas.openxmlformats.org/package/2006/metadata/core-properties"/>
    <ds:schemaRef ds:uri="http://purl.org/dc/terms/"/>
    <ds:schemaRef ds:uri="ecdf2940-b007-46cf-880b-476a0172ef9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TM02892315[[fn=Wisp]]</Template>
  <TotalTime>1800</TotalTime>
  <Words>279</Words>
  <Application>Microsoft Office PowerPoint</Application>
  <PresentationFormat>Widescreen</PresentationFormat>
  <Paragraphs>64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Wingdings</vt:lpstr>
      <vt:lpstr>Office Theme</vt:lpstr>
      <vt:lpstr>Cash Hub platform</vt:lpstr>
      <vt:lpstr>Why a Cash Hub platform? </vt:lpstr>
      <vt:lpstr> Cash Hub online platform   </vt:lpstr>
      <vt:lpstr>What does the Cash Hub platform offer?</vt:lpstr>
      <vt:lpstr> </vt:lpstr>
      <vt:lpstr>Resources section</vt:lpstr>
      <vt:lpstr>Training and support </vt:lpstr>
      <vt:lpstr>Interactive Cash Maps</vt:lpstr>
      <vt:lpstr>Cash in Emergencies Toolkit</vt:lpstr>
      <vt:lpstr>How to find content on the Cash Hub platform</vt:lpstr>
      <vt:lpstr>How can you engage?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Cash Hub platform</dc:title>
  <dc:creator>Stefania Imperia</dc:creator>
  <cp:lastModifiedBy>Stefania Imperia</cp:lastModifiedBy>
  <cp:revision>81</cp:revision>
  <dcterms:created xsi:type="dcterms:W3CDTF">2018-11-25T20:40:48Z</dcterms:created>
  <dcterms:modified xsi:type="dcterms:W3CDTF">2021-03-31T09:28:25Z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0x010100F5EA654584E1BC4E8609FEE23334A754</vt:lpwstr>
  </property>
</Properties>
</file>