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7107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28300"/>
            <a:ext cx="4572225" cy="3641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2716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28300"/>
            <a:ext cx="4572225" cy="36414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399" cy="4369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95287" y="92075"/>
            <a:ext cx="633412" cy="720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258762"/>
            <a:ext cx="3736974" cy="554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611187" y="188913"/>
            <a:ext cx="7897811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DC281E"/>
                </a:solidFill>
                <a:latin typeface="Arial"/>
                <a:ea typeface="Arial"/>
                <a:cs typeface="Arial"/>
                <a:sym typeface="Arial"/>
              </a:rPr>
              <a:t>International Red Cross and Red Crescent Movement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Cash in Emergencies Toolkit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l="5669" t="9131" r="9526" b="10172"/>
          <a:stretch/>
        </p:blipFill>
        <p:spPr>
          <a:xfrm>
            <a:off x="395535" y="876520"/>
            <a:ext cx="7904570" cy="564596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346475" y="1722150"/>
            <a:ext cx="7904700" cy="39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i="1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i="1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i="1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i="1">
                <a:solidFill>
                  <a:schemeClr val="dk1"/>
                </a:solidFill>
              </a:rPr>
              <a:t>сверху по часовой стрелке: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Прозрачность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Участие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Мониторинг и оценка проекта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</a:rPr>
              <a:t>Жалобы и реагирование на них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5567175" y="326325"/>
            <a:ext cx="3515700" cy="55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 dirty="0"/>
              <a:t>Международная </a:t>
            </a:r>
            <a:r>
              <a:rPr lang="en-US" sz="1200" dirty="0" err="1"/>
              <a:t>федерация</a:t>
            </a:r>
            <a:r>
              <a:rPr lang="en-US" sz="1200" dirty="0"/>
              <a:t> обществ Красного Креста и Красного Полумесяца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652325" y="987625"/>
            <a:ext cx="7293000" cy="62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b="1"/>
              <a:t>Составляющие элементы отчётности перед бенефициарами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49475" y="5857575"/>
            <a:ext cx="7904700" cy="62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-US" sz="1600" b="1" dirty="0" err="1">
                <a:solidFill>
                  <a:schemeClr val="dk1"/>
                </a:solidFill>
              </a:rPr>
              <a:t>Эти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круги</a:t>
            </a:r>
            <a:r>
              <a:rPr lang="en-US" sz="1600" b="1" dirty="0">
                <a:solidFill>
                  <a:schemeClr val="dk1"/>
                </a:solidFill>
              </a:rPr>
              <a:t> - </a:t>
            </a:r>
            <a:r>
              <a:rPr lang="en-US" sz="1600" b="1" dirty="0" err="1">
                <a:solidFill>
                  <a:schemeClr val="dk1"/>
                </a:solidFill>
              </a:rPr>
              <a:t>составляющие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элементы</a:t>
            </a:r>
            <a:r>
              <a:rPr lang="ru-RU" sz="1600" b="1" dirty="0">
                <a:solidFill>
                  <a:schemeClr val="dk1"/>
                </a:solidFill>
              </a:rPr>
              <a:t>,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взяты</a:t>
            </a:r>
            <a:r>
              <a:rPr lang="ru-RU" sz="1600" b="1" dirty="0">
                <a:solidFill>
                  <a:schemeClr val="dk1"/>
                </a:solidFill>
              </a:rPr>
              <a:t>е</a:t>
            </a:r>
            <a:r>
              <a:rPr lang="en-US" sz="1600" b="1" dirty="0">
                <a:solidFill>
                  <a:schemeClr val="dk1"/>
                </a:solidFill>
              </a:rPr>
              <a:t> с </a:t>
            </a:r>
            <a:r>
              <a:rPr lang="ru-RU" sz="1600" b="1" dirty="0">
                <a:solidFill>
                  <a:schemeClr val="dk1"/>
                </a:solidFill>
              </a:rPr>
              <a:t>небольшими </a:t>
            </a:r>
            <a:r>
              <a:rPr lang="en-US" sz="1600" b="1" dirty="0" err="1">
                <a:solidFill>
                  <a:schemeClr val="dk1"/>
                </a:solidFill>
              </a:rPr>
              <a:t>изменениями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из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структуры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отчётности</a:t>
            </a:r>
            <a:r>
              <a:rPr lang="en-US" sz="1600" b="1" dirty="0">
                <a:solidFill>
                  <a:schemeClr val="dk1"/>
                </a:solidFill>
              </a:rPr>
              <a:t>, </a:t>
            </a:r>
            <a:r>
              <a:rPr lang="en-US" sz="1600" b="1" dirty="0" err="1">
                <a:solidFill>
                  <a:schemeClr val="dk1"/>
                </a:solidFill>
              </a:rPr>
              <a:t>использованной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организацией</a:t>
            </a:r>
            <a:r>
              <a:rPr lang="en-US" sz="1600" b="1" dirty="0">
                <a:solidFill>
                  <a:schemeClr val="dk1"/>
                </a:solidFill>
              </a:rPr>
              <a:t> One World Trust.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l="6204" t="9343" r="7926" b="5448"/>
          <a:stretch/>
        </p:blipFill>
        <p:spPr>
          <a:xfrm>
            <a:off x="487918" y="538525"/>
            <a:ext cx="8034900" cy="59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87925" y="1788475"/>
            <a:ext cx="8034900" cy="348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u="sng" dirty="0"/>
          </a:p>
          <a:p>
            <a:pPr lvl="0">
              <a:spcBef>
                <a:spcPts val="0"/>
              </a:spcBef>
              <a:buNone/>
            </a:pPr>
            <a:endParaRPr u="sng" dirty="0"/>
          </a:p>
          <a:p>
            <a:pPr lvl="0">
              <a:spcBef>
                <a:spcPts val="0"/>
              </a:spcBef>
              <a:buNone/>
            </a:pPr>
            <a:endParaRPr u="sng" dirty="0"/>
          </a:p>
          <a:p>
            <a:pPr lvl="0">
              <a:spcBef>
                <a:spcPts val="0"/>
              </a:spcBef>
              <a:buNone/>
            </a:pPr>
            <a:endParaRPr u="sng" dirty="0"/>
          </a:p>
          <a:p>
            <a:pPr lvl="0">
              <a:spcBef>
                <a:spcPts val="0"/>
              </a:spcBef>
              <a:buNone/>
            </a:pPr>
            <a:r>
              <a:rPr lang="en-US" b="1" u="sng" dirty="0" err="1"/>
              <a:t>Прозрачность</a:t>
            </a:r>
            <a:endParaRPr lang="en-US" b="1" u="sng" dirty="0"/>
          </a:p>
          <a:p>
            <a:pPr lvl="0">
              <a:spcBef>
                <a:spcPts val="0"/>
              </a:spcBef>
              <a:buNone/>
            </a:pPr>
            <a:r>
              <a:rPr lang="en-US" dirty="0" err="1"/>
              <a:t>Участие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 err="1"/>
              <a:t>Мониторинг</a:t>
            </a:r>
            <a:r>
              <a:rPr lang="en-US" dirty="0"/>
              <a:t> и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 err="1"/>
              <a:t>Жалобы</a:t>
            </a:r>
            <a:r>
              <a:rPr lang="en-US" dirty="0"/>
              <a:t> и </a:t>
            </a:r>
            <a:r>
              <a:rPr lang="en-US" dirty="0" err="1"/>
              <a:t>реагирование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них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 txBox="1"/>
          <p:nvPr/>
        </p:nvSpPr>
        <p:spPr>
          <a:xfrm>
            <a:off x="641975" y="214000"/>
            <a:ext cx="8091000" cy="3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87925" y="5273575"/>
            <a:ext cx="7961100" cy="1232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</a:rPr>
              <a:t>Мы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будем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стремиться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сами</a:t>
            </a:r>
            <a:r>
              <a:rPr lang="en-US" sz="1800" dirty="0">
                <a:solidFill>
                  <a:schemeClr val="dk1"/>
                </a:solidFill>
              </a:rPr>
              <a:t> и </a:t>
            </a:r>
            <a:r>
              <a:rPr lang="en-US" sz="1800" dirty="0" err="1">
                <a:solidFill>
                  <a:schemeClr val="dk1"/>
                </a:solidFill>
              </a:rPr>
              <a:t>будем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помогать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нашим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партнёрам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предоставлять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бенефициарам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своевременную</a:t>
            </a:r>
            <a:r>
              <a:rPr lang="en-US" sz="1800" dirty="0">
                <a:solidFill>
                  <a:schemeClr val="dk1"/>
                </a:solidFill>
              </a:rPr>
              <a:t> и </a:t>
            </a:r>
            <a:r>
              <a:rPr lang="en-US" sz="1800" dirty="0" err="1">
                <a:solidFill>
                  <a:schemeClr val="dk1"/>
                </a:solidFill>
              </a:rPr>
              <a:t>доступную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информацию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которая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позволит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им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прин</a:t>
            </a:r>
            <a:r>
              <a:rPr lang="ru-RU" sz="1800" dirty="0" err="1">
                <a:solidFill>
                  <a:schemeClr val="dk1"/>
                </a:solidFill>
              </a:rPr>
              <a:t>има</a:t>
            </a:r>
            <a:r>
              <a:rPr lang="en-US" sz="1800" dirty="0" err="1">
                <a:solidFill>
                  <a:schemeClr val="dk1"/>
                </a:solidFill>
              </a:rPr>
              <a:t>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обоснованные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решения</a:t>
            </a:r>
            <a:r>
              <a:rPr lang="en-US" sz="1800" dirty="0">
                <a:solidFill>
                  <a:schemeClr val="dk1"/>
                </a:solidFill>
              </a:rPr>
              <a:t> о </a:t>
            </a:r>
            <a:r>
              <a:rPr lang="en-US" sz="1800" dirty="0" err="1">
                <a:solidFill>
                  <a:schemeClr val="dk1"/>
                </a:solidFill>
              </a:rPr>
              <a:t>том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иметь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ли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дело</a:t>
            </a:r>
            <a:r>
              <a:rPr lang="en-US" sz="1800" dirty="0">
                <a:solidFill>
                  <a:schemeClr val="dk1"/>
                </a:solidFill>
              </a:rPr>
              <a:t> с </a:t>
            </a:r>
            <a:r>
              <a:rPr lang="en-US" sz="1800" dirty="0" err="1">
                <a:solidFill>
                  <a:schemeClr val="dk1"/>
                </a:solidFill>
              </a:rPr>
              <a:t>организацией</a:t>
            </a:r>
            <a:r>
              <a:rPr lang="en-US" sz="1800" dirty="0">
                <a:solidFill>
                  <a:schemeClr val="dk1"/>
                </a:solidFill>
              </a:rPr>
              <a:t>, и </a:t>
            </a:r>
            <a:r>
              <a:rPr lang="en-US" sz="1800" dirty="0" err="1">
                <a:solidFill>
                  <a:schemeClr val="dk1"/>
                </a:solidFill>
              </a:rPr>
              <a:t>если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да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то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как</a:t>
            </a:r>
            <a:r>
              <a:rPr lang="en-US" sz="1800" dirty="0">
                <a:solidFill>
                  <a:schemeClr val="dk1"/>
                </a:solidFill>
              </a:rPr>
              <a:t> и </a:t>
            </a:r>
            <a:r>
              <a:rPr lang="en-US" sz="1800" dirty="0" err="1">
                <a:solidFill>
                  <a:schemeClr val="dk1"/>
                </a:solidFill>
              </a:rPr>
              <a:t>когда</a:t>
            </a:r>
            <a:r>
              <a:rPr lang="en-US" sz="180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95950" y="565450"/>
            <a:ext cx="7365600" cy="84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</a:rPr>
              <a:t>Составляющие элементы отчётности перед бенефициарами:  Прозрачность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95536" y="873125"/>
            <a:ext cx="8496944" cy="13590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/>
              <a:t>Составной элемент отчётности: Прозрачность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27087" y="2348880"/>
            <a:ext cx="7741355" cy="40684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своевременной</a:t>
            </a:r>
            <a:r>
              <a:rPr lang="en-US" dirty="0"/>
              <a:t> и </a:t>
            </a:r>
            <a:r>
              <a:rPr lang="en-US" dirty="0" err="1"/>
              <a:t>доступной</a:t>
            </a:r>
            <a:endParaRPr lang="en-US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обдумать</a:t>
            </a:r>
            <a:r>
              <a:rPr lang="en-US" dirty="0"/>
              <a:t>, </a:t>
            </a:r>
            <a:r>
              <a:rPr lang="en-US" i="1" dirty="0" err="1"/>
              <a:t>какую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предоставляем</a:t>
            </a:r>
            <a:r>
              <a:rPr lang="en-US" dirty="0"/>
              <a:t>, </a:t>
            </a:r>
            <a:r>
              <a:rPr lang="en-US" i="1" dirty="0" err="1"/>
              <a:t>когда</a:t>
            </a:r>
            <a:r>
              <a:rPr lang="en-US" i="1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предоставлена</a:t>
            </a:r>
            <a:r>
              <a:rPr lang="en-US" dirty="0"/>
              <a:t> и </a:t>
            </a:r>
            <a:r>
              <a:rPr lang="en-US" i="1" dirty="0" err="1"/>
              <a:t>как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предоставлена</a:t>
            </a:r>
            <a:endParaRPr lang="en-US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i="1" dirty="0" err="1"/>
              <a:t>Приведите</a:t>
            </a:r>
            <a:r>
              <a:rPr lang="en-US" i="1" dirty="0"/>
              <a:t> </a:t>
            </a:r>
            <a:r>
              <a:rPr lang="en-US" i="1" dirty="0" err="1"/>
              <a:t>пример</a:t>
            </a:r>
            <a:endParaRPr lang="en-US" i="1" dirty="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82750" y="244575"/>
            <a:ext cx="7978800" cy="34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 l="5113" t="7994" r="7474" b="9128"/>
          <a:stretch/>
        </p:blipFill>
        <p:spPr>
          <a:xfrm>
            <a:off x="395536" y="873124"/>
            <a:ext cx="8147566" cy="5798632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479912" y="2233737"/>
            <a:ext cx="7978800" cy="307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Прозрачность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b="1" u="sng" dirty="0" err="1">
                <a:solidFill>
                  <a:schemeClr val="dk1"/>
                </a:solidFill>
              </a:rPr>
              <a:t>Участие</a:t>
            </a:r>
            <a:endParaRPr lang="en-US" b="1" u="sng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Мониторинг</a:t>
            </a:r>
            <a:r>
              <a:rPr lang="en-US" dirty="0">
                <a:solidFill>
                  <a:schemeClr val="dk1"/>
                </a:solidFill>
              </a:rPr>
              <a:t> и </a:t>
            </a:r>
            <a:r>
              <a:rPr lang="en-US" dirty="0" err="1">
                <a:solidFill>
                  <a:schemeClr val="dk1"/>
                </a:solidFill>
              </a:rPr>
              <a:t>оценка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проекта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Жалобы</a:t>
            </a:r>
            <a:r>
              <a:rPr lang="en-US" dirty="0">
                <a:solidFill>
                  <a:schemeClr val="dk1"/>
                </a:solidFill>
              </a:rPr>
              <a:t> и </a:t>
            </a:r>
            <a:r>
              <a:rPr lang="en-US" dirty="0" err="1">
                <a:solidFill>
                  <a:schemeClr val="dk1"/>
                </a:solidFill>
              </a:rPr>
              <a:t>реагирование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на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них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8" name="Shape 108"/>
          <p:cNvSpPr txBox="1"/>
          <p:nvPr/>
        </p:nvSpPr>
        <p:spPr>
          <a:xfrm>
            <a:off x="611400" y="224175"/>
            <a:ext cx="8080800" cy="3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23450" y="898925"/>
            <a:ext cx="7756800" cy="88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</a:rPr>
              <a:t>Составляющие элементы отчётности перед бенефициарами:  Участие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21950" y="5466100"/>
            <a:ext cx="8021100" cy="113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ct val="61111"/>
            </a:pPr>
            <a:r>
              <a:rPr lang="en-US" sz="1800" dirty="0" err="1">
                <a:solidFill>
                  <a:schemeClr val="dk1"/>
                </a:solidFill>
              </a:rPr>
              <a:t>Мы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будем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стремиться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сами</a:t>
            </a:r>
            <a:r>
              <a:rPr lang="en-US" sz="1800" dirty="0">
                <a:solidFill>
                  <a:schemeClr val="dk1"/>
                </a:solidFill>
              </a:rPr>
              <a:t> и </a:t>
            </a:r>
            <a:r>
              <a:rPr lang="en-US" sz="1800" dirty="0" err="1">
                <a:solidFill>
                  <a:schemeClr val="dk1"/>
                </a:solidFill>
              </a:rPr>
              <a:t>будем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помогать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нашим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партнёрам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предоставлять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бенефициарам</a:t>
            </a:r>
            <a:r>
              <a:rPr lang="ru-RU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возможность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играть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активную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роль</a:t>
            </a:r>
            <a:r>
              <a:rPr lang="en-US" sz="1800" dirty="0">
                <a:solidFill>
                  <a:schemeClr val="dk1"/>
                </a:solidFill>
              </a:rPr>
              <a:t> в </a:t>
            </a:r>
            <a:r>
              <a:rPr lang="en-US" sz="1800" dirty="0" err="1">
                <a:solidFill>
                  <a:schemeClr val="dk1"/>
                </a:solidFill>
              </a:rPr>
              <a:t>процессе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принятия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решений</a:t>
            </a:r>
            <a:r>
              <a:rPr lang="en-US" sz="1800" dirty="0">
                <a:solidFill>
                  <a:schemeClr val="dk1"/>
                </a:solidFill>
              </a:rPr>
              <a:t> и в </a:t>
            </a:r>
            <a:r>
              <a:rPr lang="en-US" sz="1800" dirty="0" err="1">
                <a:solidFill>
                  <a:schemeClr val="dk1"/>
                </a:solidFill>
              </a:rPr>
              <a:t>мероприятиях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которые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их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затрагивают</a:t>
            </a:r>
            <a:r>
              <a:rPr lang="en-US" sz="18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/>
              <a:t>Составной элемент отчётности: участие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27087" y="2384883"/>
            <a:ext cx="7741355" cy="3240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Участие - это широкий термин, имеющий несколько моделей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Он помогает улучшить понимание потребностей и интересов бенефициаров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i="1"/>
              <a:t>Приведите пример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676025" y="244575"/>
            <a:ext cx="7877100" cy="377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l="5208" t="8755" r="7263" b="5706"/>
          <a:stretch/>
        </p:blipFill>
        <p:spPr>
          <a:xfrm>
            <a:off x="320633" y="873125"/>
            <a:ext cx="8158349" cy="598487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397425" y="2252025"/>
            <a:ext cx="82032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Прозрачность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Участие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b="1" u="sng" dirty="0" err="1">
                <a:solidFill>
                  <a:schemeClr val="dk1"/>
                </a:solidFill>
              </a:rPr>
              <a:t>Мониторинг</a:t>
            </a:r>
            <a:r>
              <a:rPr lang="en-US" b="1" u="sng" dirty="0">
                <a:solidFill>
                  <a:schemeClr val="dk1"/>
                </a:solidFill>
              </a:rPr>
              <a:t> и </a:t>
            </a:r>
            <a:r>
              <a:rPr lang="en-US" b="1" u="sng" dirty="0" err="1">
                <a:solidFill>
                  <a:schemeClr val="dk1"/>
                </a:solidFill>
              </a:rPr>
              <a:t>оценка</a:t>
            </a:r>
            <a:r>
              <a:rPr lang="en-US" b="1" u="sng" dirty="0">
                <a:solidFill>
                  <a:schemeClr val="dk1"/>
                </a:solidFill>
              </a:rPr>
              <a:t> </a:t>
            </a:r>
            <a:r>
              <a:rPr lang="en-US" b="1" u="sng" dirty="0" err="1">
                <a:solidFill>
                  <a:schemeClr val="dk1"/>
                </a:solidFill>
              </a:rPr>
              <a:t>проекта</a:t>
            </a:r>
            <a:endParaRPr lang="en-US" b="1" u="sng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dk1"/>
                </a:solidFill>
              </a:rPr>
              <a:t>Жалобы</a:t>
            </a:r>
            <a:r>
              <a:rPr lang="en-US" dirty="0">
                <a:solidFill>
                  <a:schemeClr val="dk1"/>
                </a:solidFill>
              </a:rPr>
              <a:t> и </a:t>
            </a:r>
            <a:r>
              <a:rPr lang="en-US" dirty="0" err="1">
                <a:solidFill>
                  <a:schemeClr val="dk1"/>
                </a:solidFill>
              </a:rPr>
              <a:t>реагирование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на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них</a:t>
            </a:r>
            <a:endParaRPr lang="en-US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4" name="Shape 124"/>
          <p:cNvSpPr txBox="1"/>
          <p:nvPr/>
        </p:nvSpPr>
        <p:spPr>
          <a:xfrm>
            <a:off x="703125" y="234375"/>
            <a:ext cx="7459200" cy="417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10450" y="884425"/>
            <a:ext cx="7459200" cy="120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</a:rPr>
              <a:t>Составляющие элементы отчётности перед бенефициарами:  Мониторинг и оценка проекта, извлечение уроков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20475" y="5252025"/>
            <a:ext cx="8220900" cy="160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Мы будем стремиться сами и будем помогать нашим партнёрам контролировать и пересматривать процесс с учётом целей и задач и с учётом комментариев, полученных от бенефициаров, а также интегрировать уроки, извлечённые из этого опыта, в будущие процессы принятия решений и отчитываться о результатах.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23528" y="873125"/>
            <a:ext cx="8460939" cy="11517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/>
              <a:t>Составляющий элемент отчётности: мониторинг и оценка</a:t>
            </a: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827100" y="2024849"/>
            <a:ext cx="8316900" cy="470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238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900" dirty="0" err="1"/>
              <a:t>Мониторинг</a:t>
            </a:r>
            <a:r>
              <a:rPr lang="en-US" sz="2900" dirty="0"/>
              <a:t>, </a:t>
            </a:r>
            <a:r>
              <a:rPr lang="en-US" sz="2900" dirty="0" err="1"/>
              <a:t>оценка</a:t>
            </a:r>
            <a:r>
              <a:rPr lang="en-US" sz="2900" dirty="0"/>
              <a:t> и </a:t>
            </a:r>
            <a:r>
              <a:rPr lang="en-US" sz="2900" dirty="0" err="1"/>
              <a:t>извлечение</a:t>
            </a:r>
            <a:r>
              <a:rPr lang="en-US" sz="2900" dirty="0"/>
              <a:t> </a:t>
            </a:r>
            <a:r>
              <a:rPr lang="en-US" sz="2900" dirty="0" err="1"/>
              <a:t>уроков</a:t>
            </a:r>
            <a:r>
              <a:rPr lang="en-US" sz="2900" dirty="0"/>
              <a:t> </a:t>
            </a:r>
            <a:r>
              <a:rPr lang="en-US" sz="2900" dirty="0" err="1"/>
              <a:t>являются</a:t>
            </a:r>
            <a:r>
              <a:rPr lang="en-US" sz="2900" dirty="0"/>
              <a:t> </a:t>
            </a:r>
            <a:r>
              <a:rPr lang="en-US" sz="2900" dirty="0" err="1"/>
              <a:t>крайне</a:t>
            </a:r>
            <a:r>
              <a:rPr lang="en-US" sz="2900" dirty="0"/>
              <a:t> </a:t>
            </a:r>
            <a:r>
              <a:rPr lang="en-US" sz="2900" dirty="0" err="1"/>
              <a:t>важными</a:t>
            </a:r>
            <a:r>
              <a:rPr lang="en-US" sz="2900" dirty="0"/>
              <a:t> </a:t>
            </a:r>
            <a:r>
              <a:rPr lang="en-US" sz="2900" dirty="0" err="1"/>
              <a:t>компонентами</a:t>
            </a:r>
            <a:r>
              <a:rPr lang="en-US" sz="2900" dirty="0"/>
              <a:t> </a:t>
            </a:r>
            <a:r>
              <a:rPr lang="en-US" sz="2900" dirty="0" err="1"/>
              <a:t>отчётности</a:t>
            </a:r>
            <a:endParaRPr lang="en-US" sz="2900" dirty="0"/>
          </a:p>
          <a:p>
            <a:pPr marL="342900" marR="0" lvl="0" indent="-3238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900" dirty="0" err="1"/>
              <a:t>Нам</a:t>
            </a:r>
            <a:r>
              <a:rPr lang="en-US" sz="2900" dirty="0"/>
              <a:t> </a:t>
            </a:r>
            <a:r>
              <a:rPr lang="en-US" sz="2900" dirty="0" err="1"/>
              <a:t>надо</a:t>
            </a:r>
            <a:r>
              <a:rPr lang="en-US" sz="2900" dirty="0"/>
              <a:t> </a:t>
            </a:r>
            <a:r>
              <a:rPr lang="en-US" sz="2900" dirty="0" err="1"/>
              <a:t>спросить</a:t>
            </a:r>
            <a:r>
              <a:rPr lang="en-US" sz="2900" dirty="0"/>
              <a:t>, </a:t>
            </a:r>
            <a:r>
              <a:rPr lang="en-US" sz="2900" dirty="0" err="1"/>
              <a:t>что</a:t>
            </a:r>
            <a:r>
              <a:rPr lang="en-US" sz="2900" dirty="0"/>
              <a:t> </a:t>
            </a:r>
            <a:r>
              <a:rPr lang="en-US" sz="2900" dirty="0" err="1"/>
              <a:t>работает</a:t>
            </a:r>
            <a:r>
              <a:rPr lang="en-US" sz="2900" dirty="0"/>
              <a:t> </a:t>
            </a:r>
            <a:r>
              <a:rPr lang="en-US" sz="2900" dirty="0" err="1"/>
              <a:t>или</a:t>
            </a:r>
            <a:r>
              <a:rPr lang="en-US" sz="2900" dirty="0"/>
              <a:t> </a:t>
            </a:r>
            <a:r>
              <a:rPr lang="en-US" sz="2900" dirty="0" err="1"/>
              <a:t>работало</a:t>
            </a:r>
            <a:r>
              <a:rPr lang="en-US" sz="2900" dirty="0"/>
              <a:t>, а </a:t>
            </a:r>
            <a:r>
              <a:rPr lang="en-US" sz="2900" dirty="0" err="1"/>
              <a:t>что</a:t>
            </a:r>
            <a:r>
              <a:rPr lang="en-US" sz="2900" dirty="0"/>
              <a:t> </a:t>
            </a:r>
            <a:r>
              <a:rPr lang="en-US" sz="2900" dirty="0" err="1"/>
              <a:t>не</a:t>
            </a:r>
            <a:r>
              <a:rPr lang="en-US" sz="2900" dirty="0"/>
              <a:t> </a:t>
            </a:r>
            <a:r>
              <a:rPr lang="en-US" sz="2900" dirty="0" err="1"/>
              <a:t>работает</a:t>
            </a:r>
            <a:r>
              <a:rPr lang="en-US" sz="2900" dirty="0"/>
              <a:t> </a:t>
            </a:r>
            <a:r>
              <a:rPr lang="en-US" sz="2900" dirty="0" err="1"/>
              <a:t>или</a:t>
            </a:r>
            <a:r>
              <a:rPr lang="en-US" sz="2900" dirty="0"/>
              <a:t> </a:t>
            </a:r>
            <a:r>
              <a:rPr lang="en-US" sz="2900" dirty="0" err="1"/>
              <a:t>не</a:t>
            </a:r>
            <a:r>
              <a:rPr lang="en-US" sz="2900" dirty="0"/>
              <a:t> </a:t>
            </a:r>
            <a:r>
              <a:rPr lang="en-US" sz="2900" dirty="0" err="1"/>
              <a:t>работало</a:t>
            </a:r>
            <a:r>
              <a:rPr lang="en-US" sz="2900" dirty="0"/>
              <a:t>, и </a:t>
            </a:r>
            <a:r>
              <a:rPr lang="en-US" sz="2900" dirty="0" err="1"/>
              <a:t>зачем</a:t>
            </a:r>
            <a:r>
              <a:rPr lang="en-US" sz="2900" dirty="0"/>
              <a:t> </a:t>
            </a:r>
            <a:r>
              <a:rPr lang="en-US" sz="2900" dirty="0" err="1"/>
              <a:t>нужны</a:t>
            </a:r>
            <a:r>
              <a:rPr lang="en-US" sz="2900" dirty="0"/>
              <a:t> </a:t>
            </a:r>
            <a:r>
              <a:rPr lang="en-US" sz="2900" dirty="0" err="1"/>
              <a:t>постоянные</a:t>
            </a:r>
            <a:r>
              <a:rPr lang="en-US" sz="2900" dirty="0"/>
              <a:t> </a:t>
            </a:r>
            <a:r>
              <a:rPr lang="en-US" sz="2900" dirty="0" err="1"/>
              <a:t>улучшения</a:t>
            </a:r>
            <a:endParaRPr lang="en-US" sz="2900" dirty="0"/>
          </a:p>
          <a:p>
            <a:pPr marL="342900" marR="0" lvl="0" indent="-3238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900" dirty="0" err="1"/>
              <a:t>Точка</a:t>
            </a:r>
            <a:r>
              <a:rPr lang="en-US" sz="2900" dirty="0"/>
              <a:t> </a:t>
            </a:r>
            <a:r>
              <a:rPr lang="en-US" sz="2900" dirty="0" err="1"/>
              <a:t>зрения</a:t>
            </a:r>
            <a:r>
              <a:rPr lang="en-US" sz="2900" dirty="0"/>
              <a:t> бенефициаров </a:t>
            </a:r>
            <a:r>
              <a:rPr lang="ru-RU" sz="2900" dirty="0"/>
              <a:t>важнее всего</a:t>
            </a:r>
            <a:endParaRPr lang="en-US" sz="2900" dirty="0"/>
          </a:p>
          <a:p>
            <a:pPr marL="342900" marR="0" lvl="0" indent="-3238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900" i="1" dirty="0" err="1"/>
              <a:t>Приведите</a:t>
            </a:r>
            <a:r>
              <a:rPr lang="en-US" sz="2900" i="1" dirty="0"/>
              <a:t> </a:t>
            </a:r>
            <a:r>
              <a:rPr lang="en-US" sz="2900" i="1" dirty="0" err="1"/>
              <a:t>пример</a:t>
            </a:r>
            <a:endParaRPr lang="en-US" sz="2900" i="1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641975" y="254750"/>
            <a:ext cx="7602000" cy="33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CC0000"/>
                </a:solidFill>
              </a:rPr>
              <a:t>Международное движение Красного Креста и Красного Полумесяца</a:t>
            </a:r>
            <a:r>
              <a:rPr lang="en-US" sz="1200">
                <a:solidFill>
                  <a:schemeClr val="dk1"/>
                </a:solidFill>
              </a:rPr>
              <a:t> | Денежные средства при ЧС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l="5507" t="8603" r="8262" b="4847"/>
          <a:stretch/>
        </p:blipFill>
        <p:spPr>
          <a:xfrm>
            <a:off x="345448" y="802453"/>
            <a:ext cx="8037300" cy="605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710450" y="913425"/>
            <a:ext cx="7307400" cy="1232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b="1">
                <a:solidFill>
                  <a:schemeClr val="dk1"/>
                </a:solidFill>
              </a:rPr>
              <a:t>Составляющие элементы отчётности перед бенефициарами:  механизмы подачи жалоб и реагирования на них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608975" y="2145825"/>
            <a:ext cx="3972600" cy="32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Прозрачность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Участие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Мониторинг</a:t>
            </a:r>
            <a:r>
              <a:rPr lang="en-US" dirty="0">
                <a:solidFill>
                  <a:schemeClr val="dk1"/>
                </a:solidFill>
              </a:rPr>
              <a:t> и </a:t>
            </a:r>
            <a:r>
              <a:rPr lang="en-US" dirty="0" err="1">
                <a:solidFill>
                  <a:schemeClr val="dk1"/>
                </a:solidFill>
              </a:rPr>
              <a:t>оценка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chemeClr val="dk1"/>
                </a:solidFill>
              </a:rPr>
              <a:t>проекта</a:t>
            </a:r>
            <a:endParaRPr lang="en-US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b="1" u="sng" dirty="0" err="1">
                <a:solidFill>
                  <a:schemeClr val="dk1"/>
                </a:solidFill>
              </a:rPr>
              <a:t>Жалобы</a:t>
            </a:r>
            <a:r>
              <a:rPr lang="en-US" b="1" u="sng" dirty="0">
                <a:solidFill>
                  <a:schemeClr val="dk1"/>
                </a:solidFill>
              </a:rPr>
              <a:t> и </a:t>
            </a:r>
            <a:r>
              <a:rPr lang="en-US" b="1" u="sng" dirty="0" err="1">
                <a:solidFill>
                  <a:schemeClr val="dk1"/>
                </a:solidFill>
              </a:rPr>
              <a:t>реагирование</a:t>
            </a:r>
            <a:r>
              <a:rPr lang="en-US" b="1" u="sng" dirty="0">
                <a:solidFill>
                  <a:schemeClr val="dk1"/>
                </a:solidFill>
              </a:rPr>
              <a:t> </a:t>
            </a:r>
            <a:r>
              <a:rPr lang="en-US" b="1" u="sng" dirty="0" err="1">
                <a:solidFill>
                  <a:schemeClr val="dk1"/>
                </a:solidFill>
              </a:rPr>
              <a:t>на</a:t>
            </a:r>
            <a:r>
              <a:rPr lang="en-US" b="1" u="sng" dirty="0">
                <a:solidFill>
                  <a:schemeClr val="dk1"/>
                </a:solidFill>
              </a:rPr>
              <a:t> </a:t>
            </a:r>
            <a:r>
              <a:rPr lang="en-US" b="1" u="sng" dirty="0" err="1">
                <a:solidFill>
                  <a:schemeClr val="dk1"/>
                </a:solidFill>
              </a:rPr>
              <a:t>них</a:t>
            </a:r>
            <a:endParaRPr lang="en-US" b="1" u="sng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405975" y="5292125"/>
            <a:ext cx="8104800" cy="150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700" dirty="0" err="1">
                <a:solidFill>
                  <a:schemeClr val="dk1"/>
                </a:solidFill>
              </a:rPr>
              <a:t>Мы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будем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стремиться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сами</a:t>
            </a:r>
            <a:r>
              <a:rPr lang="en-US" sz="1700" dirty="0">
                <a:solidFill>
                  <a:schemeClr val="dk1"/>
                </a:solidFill>
              </a:rPr>
              <a:t> и </a:t>
            </a:r>
            <a:r>
              <a:rPr lang="en-US" sz="1700" dirty="0" err="1">
                <a:solidFill>
                  <a:schemeClr val="dk1"/>
                </a:solidFill>
              </a:rPr>
              <a:t>будем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помогать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нашим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партнёрам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создавать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механизмы</a:t>
            </a:r>
            <a:r>
              <a:rPr lang="en-US" sz="1700" dirty="0">
                <a:solidFill>
                  <a:schemeClr val="dk1"/>
                </a:solidFill>
              </a:rPr>
              <a:t>, с </a:t>
            </a:r>
            <a:r>
              <a:rPr lang="en-US" sz="1700" dirty="0" err="1">
                <a:solidFill>
                  <a:schemeClr val="dk1"/>
                </a:solidFill>
              </a:rPr>
              <a:t>помощью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которых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бенефициары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смогут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пода</a:t>
            </a:r>
            <a:r>
              <a:rPr lang="ru-RU" sz="1700" dirty="0" err="1">
                <a:solidFill>
                  <a:schemeClr val="dk1"/>
                </a:solidFill>
              </a:rPr>
              <a:t>ва</a:t>
            </a:r>
            <a:r>
              <a:rPr lang="en-US" sz="1700" dirty="0" err="1">
                <a:solidFill>
                  <a:schemeClr val="dk1"/>
                </a:solidFill>
              </a:rPr>
              <a:t>ть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жалоб</a:t>
            </a:r>
            <a:r>
              <a:rPr lang="ru-RU" sz="1700" dirty="0">
                <a:solidFill>
                  <a:schemeClr val="dk1"/>
                </a:solidFill>
              </a:rPr>
              <a:t>ы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на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решени</a:t>
            </a:r>
            <a:r>
              <a:rPr lang="ru-RU" sz="1700" dirty="0">
                <a:solidFill>
                  <a:schemeClr val="dk1"/>
                </a:solidFill>
              </a:rPr>
              <a:t>я</a:t>
            </a:r>
            <a:r>
              <a:rPr lang="en-US" sz="1700" dirty="0">
                <a:solidFill>
                  <a:schemeClr val="dk1"/>
                </a:solidFill>
              </a:rPr>
              <a:t>, </a:t>
            </a:r>
            <a:r>
              <a:rPr lang="en-US" sz="1700" dirty="0" err="1">
                <a:solidFill>
                  <a:schemeClr val="dk1"/>
                </a:solidFill>
              </a:rPr>
              <a:t>принят</a:t>
            </a:r>
            <a:r>
              <a:rPr lang="ru-RU" sz="1700" dirty="0">
                <a:solidFill>
                  <a:schemeClr val="dk1"/>
                </a:solidFill>
              </a:rPr>
              <a:t>ы</a:t>
            </a:r>
            <a:r>
              <a:rPr lang="en-US" sz="1700" dirty="0">
                <a:solidFill>
                  <a:schemeClr val="dk1"/>
                </a:solidFill>
              </a:rPr>
              <a:t>е в </a:t>
            </a:r>
            <a:r>
              <a:rPr lang="en-US" sz="1700" dirty="0" err="1">
                <a:solidFill>
                  <a:schemeClr val="dk1"/>
                </a:solidFill>
              </a:rPr>
              <a:t>рамках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программы</a:t>
            </a:r>
            <a:r>
              <a:rPr lang="en-US" sz="1700" dirty="0">
                <a:solidFill>
                  <a:schemeClr val="dk1"/>
                </a:solidFill>
              </a:rPr>
              <a:t>/</a:t>
            </a:r>
            <a:r>
              <a:rPr lang="en-US" sz="1700" dirty="0" err="1">
                <a:solidFill>
                  <a:schemeClr val="dk1"/>
                </a:solidFill>
              </a:rPr>
              <a:t>проекта</a:t>
            </a:r>
            <a:r>
              <a:rPr lang="en-US" sz="1700" dirty="0">
                <a:solidFill>
                  <a:schemeClr val="dk1"/>
                </a:solidFill>
              </a:rPr>
              <a:t>, и/</a:t>
            </a:r>
            <a:r>
              <a:rPr lang="en-US" sz="1700" dirty="0" err="1">
                <a:solidFill>
                  <a:schemeClr val="dk1"/>
                </a:solidFill>
              </a:rPr>
              <a:t>или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на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действия</a:t>
            </a:r>
            <a:r>
              <a:rPr lang="en-US" sz="1700" dirty="0">
                <a:solidFill>
                  <a:schemeClr val="dk1"/>
                </a:solidFill>
              </a:rPr>
              <a:t>, и с </a:t>
            </a:r>
            <a:r>
              <a:rPr lang="en-US" sz="1700" dirty="0" err="1">
                <a:solidFill>
                  <a:schemeClr val="dk1"/>
                </a:solidFill>
              </a:rPr>
              <a:t>помощью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этого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механизма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жалобы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будут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рассматриваться</a:t>
            </a:r>
            <a:r>
              <a:rPr lang="en-US" sz="1700" dirty="0">
                <a:solidFill>
                  <a:schemeClr val="dk1"/>
                </a:solidFill>
              </a:rPr>
              <a:t> и </a:t>
            </a:r>
            <a:r>
              <a:rPr lang="en-US" sz="1700" dirty="0" err="1">
                <a:solidFill>
                  <a:schemeClr val="dk1"/>
                </a:solidFill>
              </a:rPr>
              <a:t>по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результатам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их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рассмотрения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будут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en-US" sz="1700" dirty="0" err="1">
                <a:solidFill>
                  <a:schemeClr val="dk1"/>
                </a:solidFill>
              </a:rPr>
              <a:t>приниматься</a:t>
            </a:r>
            <a:r>
              <a:rPr lang="en-US" sz="1700" dirty="0">
                <a:solidFill>
                  <a:schemeClr val="dk1"/>
                </a:solidFill>
              </a:rPr>
              <a:t> </a:t>
            </a:r>
            <a:r>
              <a:rPr lang="ru-RU" sz="1700" dirty="0">
                <a:solidFill>
                  <a:schemeClr val="dk1"/>
                </a:solidFill>
              </a:rPr>
              <a:t>соответствующие </a:t>
            </a:r>
            <a:r>
              <a:rPr lang="en-US" sz="1700" dirty="0" err="1">
                <a:solidFill>
                  <a:schemeClr val="dk1"/>
                </a:solidFill>
              </a:rPr>
              <a:t>меры</a:t>
            </a:r>
            <a:r>
              <a:rPr lang="en-US" sz="17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51519" y="873125"/>
            <a:ext cx="8748971" cy="13321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0" indent="-74295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600" b="1"/>
              <a:t>Составной элемент отчётности: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en-US" sz="3600" b="1"/>
              <a:t>жалобы и рагирование на них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27087" y="2240867"/>
            <a:ext cx="7705352" cy="4500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dirty="0" err="1"/>
              <a:t>Стремление</a:t>
            </a:r>
            <a:r>
              <a:rPr lang="en-US" sz="3100" dirty="0"/>
              <a:t> к </a:t>
            </a:r>
            <a:r>
              <a:rPr lang="en-US" sz="3100" dirty="0" err="1"/>
              <a:t>прозрачности</a:t>
            </a:r>
            <a:r>
              <a:rPr lang="en-US" sz="3100" dirty="0"/>
              <a:t>, </a:t>
            </a:r>
            <a:r>
              <a:rPr lang="en-US" sz="3100" dirty="0" err="1"/>
              <a:t>участие</a:t>
            </a:r>
            <a:r>
              <a:rPr lang="en-US" sz="3100" dirty="0"/>
              <a:t> и </a:t>
            </a:r>
            <a:r>
              <a:rPr lang="en-US" sz="3100" dirty="0" err="1"/>
              <a:t>мониторинг</a:t>
            </a:r>
            <a:r>
              <a:rPr lang="en-US" sz="3100" dirty="0"/>
              <a:t> </a:t>
            </a:r>
            <a:r>
              <a:rPr lang="en-US" sz="3100" dirty="0" err="1"/>
              <a:t>должны</a:t>
            </a:r>
            <a:r>
              <a:rPr lang="en-US" sz="3100" dirty="0"/>
              <a:t> </a:t>
            </a:r>
            <a:r>
              <a:rPr lang="ru-RU" sz="3100"/>
              <a:t>позволить минимизировать </a:t>
            </a:r>
            <a:r>
              <a:rPr lang="en-US" sz="3100"/>
              <a:t>количество</a:t>
            </a:r>
            <a:r>
              <a:rPr lang="en-US" sz="3100" dirty="0"/>
              <a:t> </a:t>
            </a:r>
            <a:r>
              <a:rPr lang="en-US" sz="3100" dirty="0" err="1"/>
              <a:t>жалоб</a:t>
            </a:r>
            <a:r>
              <a:rPr lang="en-US" sz="3100" dirty="0"/>
              <a:t> - </a:t>
            </a:r>
            <a:r>
              <a:rPr lang="en-US" sz="3100" dirty="0" err="1"/>
              <a:t>но</a:t>
            </a:r>
            <a:r>
              <a:rPr lang="en-US" sz="3100" dirty="0"/>
              <a:t> </a:t>
            </a:r>
            <a:r>
              <a:rPr lang="en-US" sz="3100" dirty="0" err="1"/>
              <a:t>всё</a:t>
            </a:r>
            <a:r>
              <a:rPr lang="en-US" sz="3100" dirty="0"/>
              <a:t> </a:t>
            </a:r>
            <a:r>
              <a:rPr lang="en-US" sz="3100" dirty="0" err="1"/>
              <a:t>равно</a:t>
            </a:r>
            <a:r>
              <a:rPr lang="en-US" sz="3100" dirty="0"/>
              <a:t> </a:t>
            </a:r>
            <a:r>
              <a:rPr lang="en-US" sz="3100" dirty="0" err="1"/>
              <a:t>важно</a:t>
            </a:r>
            <a:r>
              <a:rPr lang="en-US" sz="3100" dirty="0"/>
              <a:t> </a:t>
            </a:r>
            <a:r>
              <a:rPr lang="en-US" sz="3100" dirty="0" err="1"/>
              <a:t>иметь</a:t>
            </a:r>
            <a:r>
              <a:rPr lang="en-US" sz="3100" dirty="0"/>
              <a:t> </a:t>
            </a:r>
            <a:r>
              <a:rPr lang="en-US" sz="3100" dirty="0" err="1"/>
              <a:t>возможность</a:t>
            </a:r>
            <a:r>
              <a:rPr lang="en-US" sz="3100" dirty="0"/>
              <a:t> </a:t>
            </a:r>
            <a:r>
              <a:rPr lang="en-US" sz="3100" dirty="0" err="1"/>
              <a:t>для</a:t>
            </a:r>
            <a:r>
              <a:rPr lang="en-US" sz="3100" dirty="0"/>
              <a:t> </a:t>
            </a:r>
            <a:r>
              <a:rPr lang="en-US" sz="3100" dirty="0" err="1"/>
              <a:t>реагирования</a:t>
            </a:r>
            <a:endParaRPr lang="en-US" sz="3100" dirty="0"/>
          </a:p>
          <a:p>
            <a:pPr marL="342900" marR="0" lvl="0" indent="-3365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dirty="0" err="1"/>
              <a:t>Бенефициар</a:t>
            </a:r>
            <a:r>
              <a:rPr lang="en-US" sz="3100" dirty="0"/>
              <a:t> </a:t>
            </a:r>
            <a:r>
              <a:rPr lang="en-US" sz="3100" dirty="0" err="1"/>
              <a:t>может</a:t>
            </a:r>
            <a:r>
              <a:rPr lang="en-US" sz="3100" dirty="0"/>
              <a:t> </a:t>
            </a:r>
            <a:r>
              <a:rPr lang="en-US" sz="3100" dirty="0" err="1"/>
              <a:t>поставить</a:t>
            </a:r>
            <a:r>
              <a:rPr lang="en-US" sz="3100" dirty="0"/>
              <a:t> </a:t>
            </a:r>
            <a:r>
              <a:rPr lang="en-US" sz="3100" dirty="0" err="1"/>
              <a:t>под</a:t>
            </a:r>
            <a:r>
              <a:rPr lang="en-US" sz="3100" dirty="0"/>
              <a:t> </a:t>
            </a:r>
            <a:r>
              <a:rPr lang="en-US" sz="3100" dirty="0" err="1"/>
              <a:t>сомнение</a:t>
            </a:r>
            <a:r>
              <a:rPr lang="en-US" sz="3100" dirty="0"/>
              <a:t> </a:t>
            </a:r>
            <a:r>
              <a:rPr lang="en-US" sz="3100" dirty="0" err="1"/>
              <a:t>решение</a:t>
            </a:r>
            <a:r>
              <a:rPr lang="en-US" sz="3100" dirty="0"/>
              <a:t>, </a:t>
            </a:r>
            <a:r>
              <a:rPr lang="en-US" sz="3100" dirty="0" err="1"/>
              <a:t>действие</a:t>
            </a:r>
            <a:r>
              <a:rPr lang="en-US" sz="3100" dirty="0"/>
              <a:t> </a:t>
            </a:r>
            <a:r>
              <a:rPr lang="en-US" sz="3100" dirty="0" err="1"/>
              <a:t>или</a:t>
            </a:r>
            <a:r>
              <a:rPr lang="en-US" sz="3100" dirty="0"/>
              <a:t> </a:t>
            </a:r>
            <a:r>
              <a:rPr lang="en-US" sz="3100" dirty="0" err="1"/>
              <a:t>политику</a:t>
            </a:r>
            <a:r>
              <a:rPr lang="en-US" sz="3100" dirty="0"/>
              <a:t>.  </a:t>
            </a:r>
            <a:r>
              <a:rPr lang="en-US" sz="3100" dirty="0" err="1"/>
              <a:t>Мы</a:t>
            </a:r>
            <a:r>
              <a:rPr lang="en-US" sz="3100" dirty="0"/>
              <a:t> </a:t>
            </a:r>
            <a:r>
              <a:rPr lang="en-US" sz="3100" dirty="0" err="1"/>
              <a:t>обязаны</a:t>
            </a:r>
            <a:r>
              <a:rPr lang="en-US" sz="3100" dirty="0"/>
              <a:t> </a:t>
            </a:r>
            <a:r>
              <a:rPr lang="en-US" sz="3100" dirty="0" err="1"/>
              <a:t>отреагировать</a:t>
            </a:r>
            <a:r>
              <a:rPr lang="en-US" sz="3100" dirty="0"/>
              <a:t>.</a:t>
            </a:r>
          </a:p>
          <a:p>
            <a:pPr marL="342900" marR="0" lvl="0" indent="-3365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i="1" dirty="0" err="1"/>
              <a:t>Приведите</a:t>
            </a:r>
            <a:r>
              <a:rPr lang="en-US" sz="3100" i="1" dirty="0"/>
              <a:t> </a:t>
            </a:r>
            <a:r>
              <a:rPr lang="en-US" sz="3100" i="1" dirty="0" err="1"/>
              <a:t>пример</a:t>
            </a:r>
            <a:endParaRPr lang="en-US" sz="3100" i="1" dirty="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528</Words>
  <Application>Microsoft Office PowerPoint</Application>
  <PresentationFormat>Экран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Презентация PowerPoint</vt:lpstr>
      <vt:lpstr>Презентация PowerPoint</vt:lpstr>
      <vt:lpstr>Составной элемент отчётности: Прозрачность</vt:lpstr>
      <vt:lpstr>Презентация PowerPoint</vt:lpstr>
      <vt:lpstr>Составной элемент отчётности: участие</vt:lpstr>
      <vt:lpstr>Презентация PowerPoint</vt:lpstr>
      <vt:lpstr>Составляющий элемент отчётности: мониторинг и оценка </vt:lpstr>
      <vt:lpstr>Презентация PowerPoint</vt:lpstr>
      <vt:lpstr>Составной элемент отчётности: жалобы и рагирование на них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Mareta GAZIKOVA</cp:lastModifiedBy>
  <cp:revision>2</cp:revision>
  <dcterms:modified xsi:type="dcterms:W3CDTF">2017-04-20T10:58:44Z</dcterms:modified>
</cp:coreProperties>
</file>