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0E6FAAB-73ED-4F8C-A456-C8B07AAAABAF}">
  <a:tblStyle styleId="{10E6FAAB-73ED-4F8C-A456-C8B07AAAABA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>
          <a:top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band1H>
    <a:band1V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1V>
    <a:band2V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532281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000" b="0" i="0" u="none" strike="noStrike" cap="none" dirty="0" err="1" smtClean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Мониторинг</a:t>
            </a:r>
            <a:r>
              <a:rPr lang="en-GB" sz="10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10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воздействие</a:t>
            </a:r>
            <a:r>
              <a:rPr lang="en-GB" sz="10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GB" sz="10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чтобы</a:t>
            </a:r>
            <a:r>
              <a:rPr lang="en-GB" sz="10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убедиться</a:t>
            </a:r>
            <a:r>
              <a:rPr lang="en-GB" sz="10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0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что</a:t>
            </a:r>
            <a:r>
              <a:rPr lang="en-GB" sz="10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программа</a:t>
            </a:r>
            <a:r>
              <a:rPr lang="en-GB" sz="10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оказывает</a:t>
            </a:r>
            <a:r>
              <a:rPr lang="en-GB" sz="10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задуманное</a:t>
            </a:r>
            <a:r>
              <a:rPr lang="en-GB" sz="10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воздействие</a:t>
            </a:r>
            <a:r>
              <a:rPr lang="en-GB" sz="10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GB" sz="10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минимизирует</a:t>
            </a:r>
            <a:r>
              <a:rPr lang="en-GB" sz="10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отрицательное</a:t>
            </a:r>
            <a:r>
              <a:rPr lang="en-GB" sz="10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воздействие</a:t>
            </a:r>
            <a:r>
              <a:rPr lang="en-GB" sz="10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более</a:t>
            </a:r>
            <a:r>
              <a:rPr lang="en-GB" sz="10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эффективно</a:t>
            </a:r>
            <a:r>
              <a:rPr lang="en-GB" sz="10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0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чем</a:t>
            </a:r>
            <a:r>
              <a:rPr lang="en-GB" sz="10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другие</a:t>
            </a:r>
            <a:r>
              <a:rPr lang="en-GB" sz="10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типы</a:t>
            </a:r>
            <a:r>
              <a:rPr lang="en-GB" sz="10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программ</a:t>
            </a:r>
            <a:r>
              <a:rPr lang="en-GB" sz="10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Используйте</a:t>
            </a: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это, чтобы пересмотреть основные концепции и предположения относительно мониторинга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lang="en-GB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Используйте</a:t>
            </a: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это, чтобы пересмотреть основные концепции и предположения относительно мониторинга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lang="en-GB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Shape 3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Intestazione sezion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Font typeface="Arial"/>
              <a:buNone/>
              <a:defRPr sz="40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" name="Shape 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5536" y="94438"/>
            <a:ext cx="633729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8530" y="308061"/>
            <a:ext cx="3737926" cy="553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magine con didascalia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Font typeface="Arial"/>
              <a:buNone/>
              <a:defRPr sz="20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Font typeface="Arial"/>
              <a:buNone/>
              <a:defRPr sz="3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04040"/>
              </a:buClr>
              <a:buFont typeface="Arial"/>
              <a:buNone/>
              <a:defRPr sz="2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04040"/>
              </a:buClr>
              <a:buFont typeface="Arial"/>
              <a:buNone/>
              <a:defRPr sz="24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Font typeface="Arial"/>
              <a:buNone/>
              <a:defRPr sz="20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Font typeface="Arial"/>
              <a:buNone/>
              <a:defRPr sz="20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04040"/>
              </a:buClr>
              <a:buFont typeface="Arial"/>
              <a:buNone/>
              <a:defRPr sz="14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404040"/>
              </a:buClr>
              <a:buFont typeface="Arial"/>
              <a:buNone/>
              <a:defRPr sz="1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404040"/>
              </a:buClr>
              <a:buFont typeface="Arial"/>
              <a:buNone/>
              <a:defRPr sz="10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04040"/>
              </a:buClr>
              <a:buFont typeface="Arial"/>
              <a:buNone/>
              <a:defRPr sz="9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04040"/>
              </a:buClr>
              <a:buFont typeface="Arial"/>
              <a:buNone/>
              <a:defRPr sz="9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olo e testo vertica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Font typeface="Arial"/>
              <a:buNone/>
              <a:defRPr sz="44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2309017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itolo verticale e testo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 rot="5400000">
            <a:off x="4732336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Font typeface="Arial"/>
              <a:buNone/>
              <a:defRPr sz="44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541336" y="190500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78844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Font typeface="Arial"/>
              <a:buNone/>
              <a:defRPr sz="44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2403566"/>
            <a:ext cx="8229600" cy="42364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4" name="Shape 24"/>
          <p:cNvCxnSpPr/>
          <p:nvPr/>
        </p:nvCxnSpPr>
        <p:spPr>
          <a:xfrm>
            <a:off x="0" y="1992334"/>
            <a:ext cx="9144000" cy="1587"/>
          </a:xfrm>
          <a:prstGeom prst="straightConnector1">
            <a:avLst/>
          </a:prstGeom>
          <a:noFill/>
          <a:ln w="41275" cap="flat" cmpd="sng">
            <a:solidFill>
              <a:srgbClr val="FF0000">
                <a:alpha val="66274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254"/>
              </a:srgbClr>
            </a:outerShdw>
          </a:effectLst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testazione sezion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Font typeface="Arial"/>
              <a:buNone/>
              <a:defRPr sz="40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Font typeface="Arial"/>
              <a:buNone/>
              <a:defRPr sz="44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Contenuto 2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Font typeface="Arial"/>
              <a:buNone/>
              <a:defRPr sz="44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" name="Shape 45"/>
          <p:cNvCxnSpPr/>
          <p:nvPr/>
        </p:nvCxnSpPr>
        <p:spPr>
          <a:xfrm>
            <a:off x="0" y="1417637"/>
            <a:ext cx="9144000" cy="1587"/>
          </a:xfrm>
          <a:prstGeom prst="straightConnector1">
            <a:avLst/>
          </a:prstGeom>
          <a:noFill/>
          <a:ln w="41275" cap="flat" cmpd="sng">
            <a:solidFill>
              <a:srgbClr val="FF0000">
                <a:alpha val="66274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254"/>
              </a:srgbClr>
            </a:outerShdw>
          </a:effectLst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nfronto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Font typeface="Arial"/>
              <a:buNone/>
              <a:defRPr sz="44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04040"/>
              </a:buClr>
              <a:buFont typeface="Arial"/>
              <a:buNone/>
              <a:defRPr sz="24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Font typeface="Arial"/>
              <a:buNone/>
              <a:defRPr sz="20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Font typeface="Arial"/>
              <a:buNone/>
              <a:defRPr sz="18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04040"/>
              </a:buClr>
              <a:buFont typeface="Arial"/>
              <a:buNone/>
              <a:defRPr sz="1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04040"/>
              </a:buClr>
              <a:buFont typeface="Arial"/>
              <a:buNone/>
              <a:defRPr sz="1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04040"/>
              </a:buClr>
              <a:buFont typeface="Arial"/>
              <a:buNone/>
              <a:defRPr sz="24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Font typeface="Arial"/>
              <a:buNone/>
              <a:defRPr sz="20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Font typeface="Arial"/>
              <a:buNone/>
              <a:defRPr sz="18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04040"/>
              </a:buClr>
              <a:buFont typeface="Arial"/>
              <a:buNone/>
              <a:defRPr sz="1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04040"/>
              </a:buClr>
              <a:buFont typeface="Arial"/>
              <a:buNone/>
              <a:defRPr sz="1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Font typeface="Arial"/>
              <a:buNone/>
              <a:defRPr sz="44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to con didascalia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Font typeface="Arial"/>
              <a:buNone/>
              <a:defRPr sz="20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04040"/>
              </a:buClr>
              <a:buFont typeface="Arial"/>
              <a:buNone/>
              <a:defRPr sz="14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404040"/>
              </a:buClr>
              <a:buFont typeface="Arial"/>
              <a:buNone/>
              <a:defRPr sz="1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404040"/>
              </a:buClr>
              <a:buFont typeface="Arial"/>
              <a:buNone/>
              <a:defRPr sz="10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04040"/>
              </a:buClr>
              <a:buFont typeface="Arial"/>
              <a:buNone/>
              <a:defRPr sz="9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04040"/>
              </a:buClr>
              <a:buFont typeface="Arial"/>
              <a:buNone/>
              <a:defRPr sz="9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Font typeface="Arial"/>
              <a:buNone/>
              <a:defRPr sz="44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 txBox="1"/>
          <p:nvPr/>
        </p:nvSpPr>
        <p:spPr>
          <a:xfrm>
            <a:off x="617641" y="207031"/>
            <a:ext cx="7897707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281E"/>
              </a:buClr>
              <a:buSzPct val="25000"/>
              <a:buFont typeface="Arial"/>
              <a:buNone/>
            </a:pPr>
            <a:r>
              <a:rPr lang="en-GB" sz="1200" b="0" i="0" u="none" strike="noStrike" cap="none">
                <a:solidFill>
                  <a:srgbClr val="DC281E"/>
                </a:solidFill>
                <a:latin typeface="Arial"/>
                <a:ea typeface="Arial"/>
                <a:cs typeface="Arial"/>
                <a:sym typeface="Arial"/>
              </a:rPr>
              <a:t>International Red Cross and Red Crescent Movement</a:t>
            </a:r>
            <a:r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Cash in Emergencies Toolkit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270934" y="5520271"/>
            <a:ext cx="8669865" cy="767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en-GB" sz="27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ПДП: учебно-ознакомительный семинар по МиО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270934" y="4020085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-GB"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Модуль 5</a:t>
            </a: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1584" y="1407166"/>
            <a:ext cx="5074802" cy="411310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4241575" y="1573950"/>
            <a:ext cx="2074800" cy="64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Мы отклонились от курса?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6028125" y="2527451"/>
            <a:ext cx="1625100" cy="9015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Вот последняя оценка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4414475" y="4386325"/>
            <a:ext cx="1337099" cy="51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Проект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78844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en-GB" sz="44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Мониторинг: воздействие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457200" y="2403566"/>
            <a:ext cx="8229600" cy="42364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</a:pPr>
            <a:r>
              <a:rPr lang="en-GB" sz="32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Контекст</a:t>
            </a:r>
            <a:r>
              <a:rPr lang="en-GB" sz="32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  <a:r>
              <a:rPr lang="en-GB" sz="32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какова</a:t>
            </a:r>
            <a:r>
              <a:rPr lang="en-GB" sz="32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ситуация</a:t>
            </a:r>
            <a:r>
              <a:rPr lang="en-GB" sz="32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с </a:t>
            </a:r>
            <a:r>
              <a:rPr lang="en-GB" sz="32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безопасностью</a:t>
            </a:r>
            <a:r>
              <a:rPr lang="en-GB" sz="32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?  </a:t>
            </a:r>
            <a:r>
              <a:rPr lang="en-GB" sz="32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Что</a:t>
            </a:r>
            <a:r>
              <a:rPr lang="en-GB" sz="32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происходит</a:t>
            </a:r>
            <a:r>
              <a:rPr lang="en-GB" sz="32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с </a:t>
            </a:r>
            <a:r>
              <a:rPr lang="en-GB" sz="32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ценами</a:t>
            </a:r>
            <a:r>
              <a:rPr lang="en-GB" sz="32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GB" sz="32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рынке</a:t>
            </a:r>
            <a:r>
              <a:rPr lang="en-GB" sz="32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</a:pPr>
            <a:r>
              <a:rPr lang="en-GB" sz="32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Результаты</a:t>
            </a:r>
            <a:r>
              <a:rPr lang="en-GB" sz="32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32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кто</a:t>
            </a:r>
            <a:r>
              <a:rPr lang="en-GB" sz="32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получил</a:t>
            </a:r>
            <a:r>
              <a:rPr lang="en-GB" sz="32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что</a:t>
            </a:r>
            <a:r>
              <a:rPr lang="en-GB" sz="32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</a:pPr>
            <a:r>
              <a:rPr lang="en-GB" sz="32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Воздействие</a:t>
            </a:r>
            <a:r>
              <a:rPr lang="en-GB" sz="32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32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GB" sz="32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источники</a:t>
            </a:r>
            <a:r>
              <a:rPr lang="en-GB" sz="32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средств</a:t>
            </a:r>
            <a:r>
              <a:rPr lang="en-GB" sz="32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к </a:t>
            </a:r>
            <a:r>
              <a:rPr lang="en-GB" sz="32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существованию</a:t>
            </a:r>
            <a:r>
              <a:rPr lang="en-GB" sz="32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32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GB" sz="32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общественные</a:t>
            </a:r>
            <a:r>
              <a:rPr lang="en-GB" sz="32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нормы</a:t>
            </a:r>
            <a:r>
              <a:rPr lang="en-GB" sz="32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32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местную</a:t>
            </a:r>
            <a:r>
              <a:rPr lang="en-GB" sz="32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экономику</a:t>
            </a:r>
            <a:endParaRPr lang="en-GB" sz="3200" b="0" i="0" u="none" strike="noStrike" cap="none" dirty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457200" y="78844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en-GB" sz="44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Критерии для индикаторов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928182" y="2747358"/>
            <a:ext cx="7460241" cy="35631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en-GB" sz="3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S pecific - Специфичный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en-GB" sz="3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M easurable - Измеримый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en-GB" sz="3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A chievable - Достижимый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en-GB" sz="3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R </a:t>
            </a:r>
            <a:r>
              <a:rPr lang="en-GB" sz="2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ealistic or relevant - Реалистичный или релевантный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en-GB" sz="30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T ime bound - Привязанный ко времени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57200" y="78844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en-GB" sz="44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Задание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457200" y="2363613"/>
            <a:ext cx="8229600" cy="40177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Times"/>
              <a:buChar char="•"/>
            </a:pPr>
            <a:r>
              <a:rPr lang="en-GB" sz="30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В группах, у доски</a:t>
            </a:r>
          </a:p>
          <a:p>
            <a:pPr marL="609600" marR="0" lvl="0" indent="-609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Times"/>
              <a:buChar char="•"/>
            </a:pPr>
            <a:r>
              <a:rPr lang="en-GB" sz="30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Мониторинг каких индикаторов процесса вы можете вести для каждой цели?</a:t>
            </a:r>
          </a:p>
          <a:p>
            <a:pPr marL="609600" marR="0" lvl="0" indent="-609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Times"/>
              <a:buChar char="•"/>
            </a:pPr>
            <a:r>
              <a:rPr lang="en-GB" sz="30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Мониторинг каких индикаторов воздействия вы можете вести для каждого процесса?</a:t>
            </a:r>
          </a:p>
          <a:p>
            <a:pPr marL="609600" marR="0" lvl="0" indent="-609600" algn="ctr" rtl="0">
              <a:lnSpc>
                <a:spcPct val="100000"/>
              </a:lnSpc>
              <a:spcBef>
                <a:spcPts val="1968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en-GB" sz="30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5 мин. на каждый список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57200" y="78844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GB" sz="40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Индикаторы </a:t>
            </a:r>
            <a:r>
              <a:rPr lang="en-GB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процесса </a:t>
            </a:r>
            <a:r>
              <a:rPr lang="en-GB" sz="40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для денег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457200" y="2403566"/>
            <a:ext cx="8229600" cy="42364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</a:pPr>
            <a:r>
              <a:rPr lang="en-GB" sz="3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Получили ли бенефициары/поставщики верную сумму денег?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</a:pPr>
            <a:r>
              <a:rPr lang="en-GB" sz="3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Были ли платежи сделаны в срок?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</a:pPr>
            <a:r>
              <a:rPr lang="en-GB" sz="3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Удовлетворены ли бенефициары процессом и методом исполнения?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</a:pPr>
            <a:r>
              <a:rPr lang="en-GB" sz="3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Что ещё получают бенефициары?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457200" y="78844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GB" sz="36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Индикаторы </a:t>
            </a:r>
            <a:r>
              <a:rPr lang="en-GB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воздействия </a:t>
            </a:r>
            <a:r>
              <a:rPr lang="en-GB" sz="36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для денег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457200" y="2403566"/>
            <a:ext cx="8229600" cy="42364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</a:pPr>
            <a:r>
              <a:rPr lang="en-GB" sz="3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Изменились ли доходы и расходы?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</a:pPr>
            <a:r>
              <a:rPr lang="en-GB" sz="3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Изменились ли источники продовольствия и стратегии адаптации?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</a:pPr>
            <a:r>
              <a:rPr lang="en-GB" sz="3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Для чего были использованы деньги?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</a:pPr>
            <a:r>
              <a:rPr lang="en-GB" sz="3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Были ли товары в наличии на рынке?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</a:pPr>
            <a:r>
              <a:rPr lang="en-GB" sz="3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Были ли изменения в рыночных ценах на основные товары?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457200" y="78844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GB" sz="4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Индикаторы </a:t>
            </a:r>
            <a:r>
              <a:rPr lang="en-GB" sz="4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процесса </a:t>
            </a:r>
            <a:r>
              <a:rPr lang="en-GB" sz="4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для ДЗТ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457200" y="2403566"/>
            <a:ext cx="8229600" cy="42364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</a:pPr>
            <a:r>
              <a:rPr lang="en-GB" sz="3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Число и качество завершённых проектов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</a:pPr>
            <a:r>
              <a:rPr lang="en-GB" sz="3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Достаточно людей, надлежащая подготовка, число потраченных дней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</a:pPr>
            <a:r>
              <a:rPr lang="en-GB" sz="3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Оплата быстрая, регулярная, своевременная и соответствующая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</a:pPr>
            <a:r>
              <a:rPr lang="en-GB" sz="3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Число и тип прямых/косвенных бенефициаров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</a:pPr>
            <a:r>
              <a:rPr lang="en-GB" sz="3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Меры для равенства и участия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457200" y="78844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GB" sz="3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Индикаторы </a:t>
            </a:r>
            <a:r>
              <a:rPr lang="en-GB" sz="3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воздействия </a:t>
            </a:r>
            <a:r>
              <a:rPr lang="en-GB" sz="3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для ДЗТ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395536" y="2204864"/>
            <a:ext cx="8229600" cy="42364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100740"/>
              <a:buFont typeface="Arial"/>
              <a:buChar char="•"/>
            </a:pPr>
            <a:r>
              <a:rPr lang="en-GB" sz="25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Повлиял ли проект на стратегии получения средств к существованию?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404040"/>
              </a:buClr>
              <a:buSzPct val="100740"/>
              <a:buFont typeface="Arial"/>
              <a:buChar char="•"/>
            </a:pPr>
            <a:r>
              <a:rPr lang="en-GB" sz="25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Отложили ли бенефициары часть своей зарплаты?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404040"/>
              </a:buClr>
              <a:buSzPct val="100740"/>
              <a:buFont typeface="Arial"/>
              <a:buChar char="•"/>
            </a:pPr>
            <a:r>
              <a:rPr lang="en-GB" sz="25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Как ДХ использовали заработанные деньги?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404040"/>
              </a:buClr>
              <a:buSzPct val="100740"/>
              <a:buFont typeface="Arial"/>
              <a:buChar char="•"/>
            </a:pPr>
            <a:r>
              <a:rPr lang="en-GB" sz="25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Являются ли люди снова экономически активными?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404040"/>
              </a:buClr>
              <a:buSzPct val="100740"/>
              <a:buFont typeface="Arial"/>
              <a:buChar char="•"/>
            </a:pPr>
            <a:r>
              <a:rPr lang="en-GB" sz="25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Каково было воздействие на отношения в семье, гендерные роли?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404040"/>
              </a:buClr>
              <a:buSzPct val="100740"/>
              <a:buFont typeface="Arial"/>
              <a:buChar char="•"/>
            </a:pPr>
            <a:r>
              <a:rPr lang="en-GB" sz="25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Были ли проекты полезными и актуальными?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404040"/>
              </a:buClr>
              <a:buSzPct val="100740"/>
              <a:buFont typeface="Arial"/>
              <a:buChar char="•"/>
            </a:pPr>
            <a:r>
              <a:rPr lang="en-GB" sz="25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Предпочли бы бенефициары альтернативные виды оказания помощи?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457200" y="78844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GB" sz="36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Индикаторы </a:t>
            </a:r>
            <a:r>
              <a:rPr lang="en-GB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процесса</a:t>
            </a:r>
            <a:r>
              <a:rPr lang="en-GB" sz="36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для ваучеров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457200" y="2403566"/>
            <a:ext cx="8229600" cy="42364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98666"/>
              <a:buFont typeface="Arial"/>
              <a:buChar char="•"/>
            </a:pPr>
            <a:r>
              <a:rPr lang="en-GB" sz="2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Процесс раздачи ваучеров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rgbClr val="404040"/>
              </a:buClr>
              <a:buSzPct val="98666"/>
              <a:buFont typeface="Arial"/>
              <a:buChar char="•"/>
            </a:pPr>
            <a:r>
              <a:rPr lang="en-GB" sz="2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Количество и качество товаров, приобретённых получателями ваучеров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rgbClr val="404040"/>
              </a:buClr>
              <a:buSzPct val="98666"/>
              <a:buFont typeface="Arial"/>
              <a:buChar char="•"/>
            </a:pPr>
            <a:r>
              <a:rPr lang="en-GB" sz="2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Торговцы поставили согласованные продукты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rgbClr val="404040"/>
              </a:buClr>
              <a:buSzPct val="98666"/>
              <a:buFont typeface="Arial"/>
              <a:buChar char="•"/>
            </a:pPr>
            <a:r>
              <a:rPr lang="en-GB" sz="2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Процесс раздачи ваучеров был прозрачным и понятым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rgbClr val="404040"/>
              </a:buClr>
              <a:buSzPct val="98666"/>
              <a:buFont typeface="Arial"/>
              <a:buChar char="•"/>
            </a:pPr>
            <a:r>
              <a:rPr lang="en-GB" sz="2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Использование приобретённых товаров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rgbClr val="404040"/>
              </a:buClr>
              <a:buSzPct val="98666"/>
              <a:buFont typeface="Arial"/>
              <a:buChar char="•"/>
            </a:pPr>
            <a:r>
              <a:rPr lang="en-GB" sz="2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Удовлетворённость бенефициаров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endParaRPr sz="296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endParaRPr sz="296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457200" y="78844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GB" sz="33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Индикаторы </a:t>
            </a:r>
            <a:r>
              <a:rPr lang="en-GB" sz="33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воздействия</a:t>
            </a:r>
            <a:r>
              <a:rPr lang="en-GB" sz="33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для ваучеров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457200" y="2403566"/>
            <a:ext cx="8229600" cy="42364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96838"/>
              <a:buFont typeface="Arial"/>
              <a:buChar char="•"/>
            </a:pPr>
            <a:r>
              <a:rPr lang="en-GB" sz="265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Какое влияние получение товаров оказало на источники средств к существованию, удовлетворение насущных потребностей и т.д.?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rgbClr val="404040"/>
              </a:buClr>
              <a:buSzPct val="96838"/>
              <a:buFont typeface="Arial"/>
              <a:buChar char="•"/>
            </a:pPr>
            <a:r>
              <a:rPr lang="en-GB" sz="265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Как ваучеры воздействовали на рыночные цены?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rgbClr val="404040"/>
              </a:buClr>
              <a:buSzPct val="96838"/>
              <a:buFont typeface="Arial"/>
              <a:buChar char="•"/>
            </a:pPr>
            <a:r>
              <a:rPr lang="en-GB" sz="265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Как был использован доход, сэкономленный за счёт ваучеров?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rgbClr val="404040"/>
              </a:buClr>
              <a:buSzPct val="96838"/>
              <a:buFont typeface="Arial"/>
              <a:buChar char="•"/>
            </a:pPr>
            <a:r>
              <a:rPr lang="en-GB" sz="265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Как ваучеры воздействовали на источники средств к существованию торговцев?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endParaRPr sz="296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endParaRPr sz="296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endParaRPr sz="296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457200" y="78844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en-GB" sz="4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Мониторинг:  важные моменты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457200" y="2212622"/>
            <a:ext cx="8438444" cy="44273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100740"/>
              <a:buFont typeface="Arial"/>
              <a:buChar char="•"/>
            </a:pPr>
            <a:r>
              <a:rPr lang="en-GB" sz="23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План</a:t>
            </a:r>
            <a:r>
              <a:rPr lang="en-GB" sz="23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3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по</a:t>
            </a:r>
            <a:r>
              <a:rPr lang="en-GB" sz="23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3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осуществлению</a:t>
            </a:r>
            <a:r>
              <a:rPr lang="en-GB" sz="23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3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мониторинга</a:t>
            </a:r>
            <a:r>
              <a:rPr lang="en-GB" sz="23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3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должен</a:t>
            </a:r>
            <a:r>
              <a:rPr lang="en-GB" sz="23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3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быть</a:t>
            </a:r>
            <a:r>
              <a:rPr lang="en-GB" sz="23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3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составлен</a:t>
            </a:r>
            <a:r>
              <a:rPr lang="en-GB" sz="23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3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GB" sz="23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3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стадии</a:t>
            </a:r>
            <a:r>
              <a:rPr lang="en-GB" sz="23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3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разработки</a:t>
            </a:r>
            <a:r>
              <a:rPr lang="en-GB" sz="23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3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программы</a:t>
            </a:r>
            <a:endParaRPr lang="en-GB" sz="2300" b="0" i="0" u="none" strike="noStrike" cap="none" dirty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404040"/>
              </a:buClr>
              <a:buSzPct val="100740"/>
              <a:buFont typeface="Arial"/>
              <a:buChar char="•"/>
            </a:pPr>
            <a:r>
              <a:rPr lang="en-GB" sz="23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Мониторинг</a:t>
            </a:r>
            <a:r>
              <a:rPr lang="en-GB" sz="23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GB" sz="23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это</a:t>
            </a:r>
            <a:r>
              <a:rPr lang="en-GB" sz="23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3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непрерывный</a:t>
            </a:r>
            <a:r>
              <a:rPr lang="en-GB" sz="23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3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процесс</a:t>
            </a:r>
            <a:endParaRPr lang="en-GB" sz="2300" b="0" i="0" u="none" strike="noStrike" cap="none" dirty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404040"/>
              </a:buClr>
              <a:buSzPct val="100740"/>
              <a:buFont typeface="Arial"/>
              <a:buChar char="•"/>
            </a:pPr>
            <a:r>
              <a:rPr lang="en-GB" sz="23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Цель</a:t>
            </a:r>
            <a:r>
              <a:rPr lang="en-GB" sz="23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3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мониторинга</a:t>
            </a:r>
            <a:r>
              <a:rPr lang="en-GB" sz="23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3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следует</a:t>
            </a:r>
            <a:r>
              <a:rPr lang="en-GB" sz="23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3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разъяснить</a:t>
            </a:r>
            <a:r>
              <a:rPr lang="en-GB" sz="23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3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основным</a:t>
            </a:r>
            <a:r>
              <a:rPr lang="en-GB" sz="23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3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партнёрам</a:t>
            </a:r>
            <a:endParaRPr lang="en-GB" sz="2300" b="0" i="0" u="none" strike="noStrike" cap="none" dirty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404040"/>
              </a:buClr>
              <a:buSzPct val="100740"/>
              <a:buFont typeface="Arial"/>
              <a:buChar char="•"/>
            </a:pPr>
            <a:r>
              <a:rPr lang="en-GB" sz="23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При</a:t>
            </a:r>
            <a:r>
              <a:rPr lang="en-GB" sz="23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3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осуществлении</a:t>
            </a:r>
            <a:r>
              <a:rPr lang="en-GB" sz="23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3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мониторинга</a:t>
            </a:r>
            <a:r>
              <a:rPr lang="en-GB" sz="23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3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используйте</a:t>
            </a:r>
            <a:r>
              <a:rPr lang="en-GB" sz="23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3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инструменты</a:t>
            </a:r>
            <a:r>
              <a:rPr lang="en-GB" sz="23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3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подразумевающие</a:t>
            </a:r>
            <a:r>
              <a:rPr lang="en-GB" sz="23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3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участие</a:t>
            </a:r>
            <a:r>
              <a:rPr lang="en-GB" sz="23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3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других</a:t>
            </a:r>
            <a:r>
              <a:rPr lang="en-GB" sz="23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3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людей</a:t>
            </a:r>
            <a:endParaRPr lang="en-GB" sz="2300" b="0" i="0" u="none" strike="noStrike" cap="none" dirty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404040"/>
              </a:buClr>
              <a:buSzPct val="100740"/>
              <a:buFont typeface="Arial"/>
              <a:buChar char="•"/>
            </a:pPr>
            <a:r>
              <a:rPr lang="en-GB" sz="23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Систематически</a:t>
            </a:r>
            <a:r>
              <a:rPr lang="en-GB" sz="23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3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используйте</a:t>
            </a:r>
            <a:r>
              <a:rPr lang="en-GB" sz="23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3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результаты</a:t>
            </a:r>
            <a:r>
              <a:rPr lang="en-GB" sz="23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3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мониторинга</a:t>
            </a:r>
            <a:r>
              <a:rPr lang="en-GB" sz="23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GB" sz="23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процессе</a:t>
            </a:r>
            <a:r>
              <a:rPr lang="en-GB" sz="23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3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оценки</a:t>
            </a:r>
            <a:r>
              <a:rPr lang="en-GB" sz="23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3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проекта</a:t>
            </a:r>
            <a:endParaRPr lang="en-GB" sz="2300" b="0" i="0" u="none" strike="noStrike" cap="none" dirty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404040"/>
              </a:buClr>
              <a:buSzPct val="100740"/>
              <a:buFont typeface="Arial"/>
              <a:buChar char="•"/>
            </a:pPr>
            <a:r>
              <a:rPr lang="en-GB" sz="23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Собирайте</a:t>
            </a:r>
            <a:r>
              <a:rPr lang="en-GB" sz="23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3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количественную</a:t>
            </a:r>
            <a:r>
              <a:rPr lang="en-GB" sz="23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GB" sz="23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качественную</a:t>
            </a:r>
            <a:r>
              <a:rPr lang="en-GB" sz="23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3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информацию</a:t>
            </a:r>
            <a:endParaRPr lang="en-GB" sz="2300" b="0" i="0" u="none" strike="noStrike" cap="none" dirty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endParaRPr sz="2720" b="0" i="0" u="none" strike="noStrike" cap="none" dirty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78844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en-GB" sz="44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Содержание модуля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2403566"/>
            <a:ext cx="8229600" cy="42364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</a:pPr>
            <a:r>
              <a:rPr lang="en-GB" sz="3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Задать цели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</a:pPr>
            <a:r>
              <a:rPr lang="en-GB" sz="3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Индикаторы процесса и воздействия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</a:pPr>
            <a:r>
              <a:rPr lang="en-GB" sz="3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Реагирование на результаты МиО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</a:pPr>
            <a:r>
              <a:rPr lang="en-GB" sz="3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Мониторинг цен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</a:pPr>
            <a:r>
              <a:rPr lang="en-GB" sz="3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Мониторинг социальных вопросов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457200" y="78844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en-GB" sz="44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Минимум для мониторинга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457200" y="2212622"/>
            <a:ext cx="8229600" cy="44273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6799" marR="0" lvl="2" indent="-2267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</a:pPr>
            <a:r>
              <a:rPr lang="en-GB" sz="2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Достижение целей</a:t>
            </a:r>
          </a:p>
          <a:p>
            <a:pPr marL="226799" marR="0" lvl="2" indent="-226799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</a:pPr>
            <a:r>
              <a:rPr lang="en-GB" sz="2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Расходы, цены и инфляция</a:t>
            </a:r>
          </a:p>
          <a:p>
            <a:pPr marL="226799" marR="0" lvl="2" indent="-226799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</a:pPr>
            <a:r>
              <a:rPr lang="en-GB" sz="2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Наличие товаров, которые люди хотят купить</a:t>
            </a:r>
          </a:p>
          <a:p>
            <a:pPr marL="226799" marR="0" lvl="2" indent="-226799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</a:pPr>
            <a:r>
              <a:rPr lang="en-GB" sz="2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Экономическая целесообразность</a:t>
            </a:r>
          </a:p>
          <a:p>
            <a:pPr marL="226799" marR="0" lvl="2" indent="-226799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</a:pPr>
            <a:r>
              <a:rPr lang="en-GB" sz="2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Выбор получателей и раздача</a:t>
            </a:r>
          </a:p>
          <a:p>
            <a:pPr marL="226799" marR="0" lvl="2" indent="-226799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</a:pPr>
            <a:r>
              <a:rPr lang="en-GB" sz="2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Как используются деньги:  гендерные вопросы, коррупция, безопасность</a:t>
            </a:r>
          </a:p>
          <a:p>
            <a:pPr marL="226799" marR="0" lvl="2" indent="-226799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</a:pPr>
            <a:r>
              <a:rPr lang="en-GB" sz="2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Предпочтения бенефициаров</a:t>
            </a:r>
          </a:p>
          <a:p>
            <a:pPr marL="226799" marR="0" lvl="2" indent="-226799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</a:pPr>
            <a:r>
              <a:rPr lang="en-GB" sz="2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Сравнение денег с альтернативными видами помощи</a:t>
            </a:r>
          </a:p>
          <a:p>
            <a:pPr marL="226799" marR="0" lvl="2" indent="-226799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</a:pPr>
            <a:r>
              <a:rPr lang="en-GB" sz="2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Связь между используемым подходом и тем, как люди восстанавливаются после ЧС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457200" y="78844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en-GB" sz="44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Как?</a:t>
            </a:r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457200" y="2403566"/>
            <a:ext cx="8229600" cy="42364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</a:pPr>
            <a:r>
              <a:rPr lang="en-GB" sz="3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Анкетные интервью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</a:pPr>
            <a:r>
              <a:rPr lang="en-GB" sz="3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Полуструктурированные интервью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</a:pPr>
            <a:r>
              <a:rPr lang="en-GB" sz="3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Интервью по конкретным случаям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</a:pPr>
            <a:r>
              <a:rPr lang="en-GB" sz="3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Механизмы отзывов и подачи жалоб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</a:pPr>
            <a:r>
              <a:rPr lang="en-GB" sz="3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Фотографии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</a:pPr>
            <a:r>
              <a:rPr lang="en-GB" sz="3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Обзор документов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457200" y="78844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en-GB" sz="30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Реагирование на результаты мониторинга (1)</a:t>
            </a:r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457200" y="2403566"/>
            <a:ext cx="8229600" cy="42364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en-GB" sz="3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… в ходе мониторинга рыночных цен выявлена инфляция цен на товары для строительства укрытий.  В фокус-группах обвиняют торговцев, которые берут дополнительную плату за доставку.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57200" y="78844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en-GB" sz="3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Реагирование на результаты мониторинга (2)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457200" y="2405575"/>
            <a:ext cx="8229600" cy="24378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en-GB" sz="2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	… команда, осуществляющая мониторинг, сообщает, что некоторые люди целенаправленно зарегистрировались как два домохозяйства, возглавляемые отдельными лицами, чтобы они могли получить двойные переводы.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457200" y="78844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en-GB" sz="3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Реагирование на результаты мониторинга (3)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381376" y="2424534"/>
            <a:ext cx="8229600" cy="20119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en-GB" sz="2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	… бенефициары анонимно пожаловались на горячую телефонную линию, что некоторые магазины в обмен на ваучеры предоставляют некачественные товары.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457200" y="78844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en-GB" sz="3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Реагирование на результаты мониторинга (4)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305552" y="2416866"/>
            <a:ext cx="8229600" cy="23809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en-GB" sz="2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	… женщины, выбранные для получения безусловных пособий, подвергаются нападкам со стороны мужей, которые говорят, что за деньги домохозяйства отвечает мужчина.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457200" y="78844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en-GB" sz="3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Реагирование на результаты мониторинга (5)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457200" y="2458401"/>
            <a:ext cx="8229600" cy="268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en-GB" sz="2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	… результаты оценки показывают, что пособия были использованы для выплаты долгов, а не для покупки необходимых продуктов или непродуктовых товаров, как было запланировано в предложении.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722312" y="4937723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en-GB" sz="40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МОНИТОРИНГ ЦЕН</a:t>
            </a:r>
          </a:p>
        </p:txBody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722312" y="3437537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-GB"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Модуль 5 Сессия 2</a:t>
            </a:r>
          </a:p>
        </p:txBody>
      </p:sp>
      <p:pic>
        <p:nvPicPr>
          <p:cNvPr id="269" name="Shape 2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11974" y="651100"/>
            <a:ext cx="5282739" cy="351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457200" y="78844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en-GB" sz="44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Зачем вести мониторинг цен?</a:t>
            </a:r>
          </a:p>
        </p:txBody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457200" y="2370423"/>
            <a:ext cx="8229600" cy="36013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Tahoma"/>
              <a:buAutoNum type="arabicPeriod"/>
            </a:pPr>
            <a:r>
              <a:rPr lang="en-GB" sz="3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Чтобы определить, могут ли получатели денег купить товары и оплатить услуги, как задумано в программе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Tahoma"/>
              <a:buAutoNum type="arabicPeriod"/>
            </a:pPr>
            <a:r>
              <a:rPr lang="en-GB" sz="3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Определить, вызывает ли вливание денег инфляцию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457200" y="78844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en-GB" sz="44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Мониторинг цен</a:t>
            </a:r>
          </a:p>
        </p:txBody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457200" y="2403566"/>
            <a:ext cx="8229600" cy="42364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100740"/>
              <a:buFont typeface="Arial"/>
              <a:buChar char="•"/>
            </a:pPr>
            <a:r>
              <a:rPr lang="en-GB" sz="24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Собирайте данные о ценах из разных частей рынка или на разных рынках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404040"/>
              </a:buClr>
              <a:buSzPct val="100740"/>
              <a:buFont typeface="Arial"/>
              <a:buChar char="•"/>
            </a:pPr>
            <a:r>
              <a:rPr lang="en-GB" sz="24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В случае экстремальной нестабильности цен собирайте данные еженедельно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404040"/>
              </a:buClr>
              <a:buSzPct val="100740"/>
              <a:buFont typeface="Arial"/>
              <a:buChar char="•"/>
            </a:pPr>
            <a:r>
              <a:rPr lang="en-GB" sz="24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В каждом исследовании рынка собирайте данные о ценах на тот же список товаров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404040"/>
              </a:buClr>
              <a:buSzPct val="100740"/>
              <a:buFont typeface="Arial"/>
              <a:buChar char="•"/>
            </a:pPr>
            <a:r>
              <a:rPr lang="en-GB" sz="24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Собирайте данные о ценах на товар того вида и качества, который наиболее вероятно купят бенефициары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404040"/>
              </a:buClr>
              <a:buSzPct val="100740"/>
              <a:buFont typeface="Arial"/>
              <a:buChar char="•"/>
            </a:pPr>
            <a:r>
              <a:rPr lang="en-GB" sz="24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Используйте заранее определённую шкалу для записи цен на товары</a:t>
            </a:r>
          </a:p>
          <a:p>
            <a:pPr marL="342900" marR="0" lvl="0" indent="-342900" algn="r" rtl="0">
              <a:lnSpc>
                <a:spcPct val="80000"/>
              </a:lnSpc>
              <a:spcBef>
                <a:spcPts val="367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en-GB" sz="1837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ACF 2007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78844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en-GB" sz="44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Результаты модуля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57200" y="2403566"/>
            <a:ext cx="8229600" cy="42364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</a:pPr>
            <a:r>
              <a:rPr lang="en-GB" sz="3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Разработать цели и индикаторы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</a:pPr>
            <a:r>
              <a:rPr lang="en-GB" sz="3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Проанализировать результаты мониторинга и отреагировать на них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</a:pPr>
            <a:r>
              <a:rPr lang="en-GB" sz="3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Оценить ключевые показатели эффективности мониторинга и денежных переводов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457200" y="78844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en-GB" sz="3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Инструмент отслеживания товаров</a:t>
            </a:r>
          </a:p>
        </p:txBody>
      </p:sp>
      <p:graphicFrame>
        <p:nvGraphicFramePr>
          <p:cNvPr id="287" name="Shape 287"/>
          <p:cNvGraphicFramePr/>
          <p:nvPr/>
        </p:nvGraphicFramePr>
        <p:xfrm>
          <a:off x="174927" y="2148450"/>
          <a:ext cx="8794150" cy="4359825"/>
        </p:xfrm>
        <a:graphic>
          <a:graphicData uri="http://schemas.openxmlformats.org/drawingml/2006/table">
            <a:tbl>
              <a:tblPr>
                <a:noFill/>
                <a:tableStyleId>{10E6FAAB-73ED-4F8C-A456-C8B07AAAABAF}</a:tableStyleId>
              </a:tblPr>
              <a:tblGrid>
                <a:gridCol w="914300"/>
                <a:gridCol w="738425"/>
                <a:gridCol w="875775"/>
                <a:gridCol w="875775"/>
                <a:gridCol w="948750"/>
                <a:gridCol w="948750"/>
                <a:gridCol w="1021750"/>
                <a:gridCol w="1167700"/>
                <a:gridCol w="1302925"/>
              </a:tblGrid>
              <a:tr h="105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rgbClr val="FFFFFF"/>
                          </a:solidFill>
                        </a:rPr>
                        <a:t>Предмет</a:t>
                      </a:r>
                    </a:p>
                  </a:txBody>
                  <a:tcPr marL="91450" marR="91450" marT="45725" marB="45725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050" u="none" strike="noStrike" cap="none">
                          <a:solidFill>
                            <a:srgbClr val="FFFFFF"/>
                          </a:solidFill>
                        </a:rPr>
                        <a:t>Цена местной единицы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050" u="none" strike="noStrike" cap="none">
                          <a:solidFill>
                            <a:srgbClr val="FFFFFF"/>
                          </a:solidFill>
                        </a:rPr>
                        <a:t>Местная единица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050" u="none" strike="noStrike" cap="none">
                          <a:solidFill>
                            <a:srgbClr val="FFFFFF"/>
                          </a:solidFill>
                        </a:rPr>
                        <a:t>Местная единица в кг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rgbClr val="FFFFFF"/>
                          </a:solidFill>
                        </a:rPr>
                        <a:t>Рынок 1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rgbClr val="FFFFFF"/>
                          </a:solidFill>
                        </a:rPr>
                        <a:t>Рынок 2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rgbClr val="FFFFFF"/>
                          </a:solidFill>
                        </a:rPr>
                        <a:t>Сумма в долларах США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FFFFFF"/>
                          </a:solidFill>
                        </a:rPr>
                        <a:t>Покупатель/торговец сообщает об изменениях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FFFFFF"/>
                          </a:solidFill>
                        </a:rPr>
                        <a:t>Комментарии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51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100" u="none" strike="noStrike" cap="none"/>
                        <a:t>Рис импортный</a:t>
                      </a:r>
                    </a:p>
                  </a:txBody>
                  <a:tcPr marL="91450" marR="91450" marT="45725" marB="45725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400" u="none" strike="noStrike" cap="none"/>
                        <a:t>Рис местный</a:t>
                      </a:r>
                    </a:p>
                  </a:txBody>
                  <a:tcPr marL="91450" marR="91450" marT="45725" marB="45725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400" u="none" strike="noStrike" cap="none"/>
                        <a:t>Хлеб</a:t>
                      </a:r>
                    </a:p>
                  </a:txBody>
                  <a:tcPr marL="91450" marR="91450" marT="45725" marB="45725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400" u="none" strike="noStrike" cap="none"/>
                        <a:t>Вода</a:t>
                      </a:r>
                    </a:p>
                  </a:txBody>
                  <a:tcPr marL="91450" marR="91450" marT="45725" marB="45725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400" u="none" strike="noStrike" cap="none"/>
                        <a:t>Мыло</a:t>
                      </a:r>
                    </a:p>
                  </a:txBody>
                  <a:tcPr marL="91450" marR="91450" marT="45725" marB="45725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400" u="none" strike="noStrike" cap="none"/>
                        <a:t>Обувь</a:t>
                      </a:r>
                    </a:p>
                  </a:txBody>
                  <a:tcPr marL="91450" marR="91450" marT="45725" marB="45725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400" u="none" strike="noStrike" cap="none"/>
                        <a:t>Одеяло</a:t>
                      </a:r>
                    </a:p>
                  </a:txBody>
                  <a:tcPr marL="91450" marR="91450" marT="45725" marB="45725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400" u="none" strike="noStrike" cap="none"/>
                        <a:t>Брезент</a:t>
                      </a:r>
                    </a:p>
                  </a:txBody>
                  <a:tcPr marL="91450" marR="91450" marT="45725" marB="45725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457200" y="78844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en-GB" sz="44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Мониторинг цен</a:t>
            </a:r>
          </a:p>
        </p:txBody>
      </p:sp>
      <p:pic>
        <p:nvPicPr>
          <p:cNvPr id="293" name="Shape 2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468" y="2044441"/>
            <a:ext cx="7951113" cy="4444033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Shape 294"/>
          <p:cNvSpPr txBox="1"/>
          <p:nvPr/>
        </p:nvSpPr>
        <p:spPr>
          <a:xfrm>
            <a:off x="7201600" y="2209600"/>
            <a:ext cx="1942499" cy="26636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Рис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Пшеничная мука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Растительное масло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Топлёное масло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Сахар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Чечевица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Молоко (буйволиное)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457200" y="78844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en-GB" sz="3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Мониторинг продовольственной корзины</a:t>
            </a:r>
          </a:p>
        </p:txBody>
      </p:sp>
      <p:pic>
        <p:nvPicPr>
          <p:cNvPr id="300" name="Shape 3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534" y="2085856"/>
            <a:ext cx="8192775" cy="4622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>
            <a:off x="722312" y="486189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en-GB" sz="40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МОНИТОРИНГ СОЦИАЛЬНЫХ ВОПРОСОВ</a:t>
            </a:r>
          </a:p>
        </p:txBody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722312" y="3361705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-GB"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Модуль 5 Сессия 3</a:t>
            </a:r>
          </a:p>
        </p:txBody>
      </p:sp>
      <p:pic>
        <p:nvPicPr>
          <p:cNvPr id="308" name="Shape 3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9525" y="1786905"/>
            <a:ext cx="2946398" cy="314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title"/>
          </p:nvPr>
        </p:nvSpPr>
        <p:spPr>
          <a:xfrm>
            <a:off x="457200" y="78844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en-GB" sz="44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Мониторинг антисоциального использования</a:t>
            </a:r>
          </a:p>
        </p:txBody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457200" y="2403566"/>
            <a:ext cx="8229600" cy="42364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</a:pPr>
            <a:r>
              <a:rPr lang="en-GB" sz="3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Подразумевает моральное осуждение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</a:pPr>
            <a:r>
              <a:rPr lang="en-GB" sz="3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Сложно осуществлять мониторинг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</a:pPr>
            <a:r>
              <a:rPr lang="en-GB" sz="3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Необходима перекрёстная проверка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</a:pPr>
            <a:r>
              <a:rPr lang="en-GB" sz="3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Должны привлекаться независимые специалисты для проведения мониторинга и оценки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title"/>
          </p:nvPr>
        </p:nvSpPr>
        <p:spPr>
          <a:xfrm>
            <a:off x="457200" y="78844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en-GB" sz="35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Мониторинг мультипликационного воздействия</a:t>
            </a:r>
          </a:p>
        </p:txBody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457200" y="2403566"/>
            <a:ext cx="8229600" cy="42364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97622"/>
              <a:buFont typeface="Arial"/>
              <a:buChar char="•"/>
            </a:pPr>
            <a:r>
              <a:rPr lang="en-GB" sz="245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Обычно мониторинг проекта прекращается на “На что потратили деньги”</a:t>
            </a:r>
          </a:p>
          <a:p>
            <a:pPr marL="457200" marR="0" lvl="0" indent="-393700" algn="l" rtl="0">
              <a:lnSpc>
                <a:spcPct val="100000"/>
              </a:lnSpc>
              <a:spcBef>
                <a:spcPts val="518"/>
              </a:spcBef>
              <a:spcAft>
                <a:spcPts val="0"/>
              </a:spcAft>
              <a:buClr>
                <a:srgbClr val="404040"/>
              </a:buClr>
              <a:buSzPct val="97622"/>
              <a:buFont typeface="Arial"/>
              <a:buChar char="•"/>
            </a:pPr>
            <a:r>
              <a:rPr lang="en-GB" sz="245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Мультипликационный анализ следует за денежным потоком от бенефициаров к другим субъектам рынка</a:t>
            </a:r>
          </a:p>
          <a:p>
            <a:pPr marL="457200" marR="0" lvl="0" indent="-393700" algn="l" rtl="0">
              <a:lnSpc>
                <a:spcPct val="100000"/>
              </a:lnSpc>
              <a:spcBef>
                <a:spcPts val="518"/>
              </a:spcBef>
              <a:spcAft>
                <a:spcPts val="0"/>
              </a:spcAft>
              <a:buClr>
                <a:srgbClr val="404040"/>
              </a:buClr>
              <a:buSzPct val="97622"/>
              <a:buFont typeface="Arial"/>
              <a:buChar char="•"/>
            </a:pPr>
            <a:r>
              <a:rPr lang="en-GB" sz="245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При проведении мониторинга отвечают на вопросы:</a:t>
            </a:r>
          </a:p>
          <a:p>
            <a:pPr marL="914400" marR="0" lvl="1" indent="-393700" algn="l" rtl="0">
              <a:lnSpc>
                <a:spcPct val="100000"/>
              </a:lnSpc>
              <a:spcBef>
                <a:spcPts val="518"/>
              </a:spcBef>
              <a:spcAft>
                <a:spcPts val="0"/>
              </a:spcAft>
              <a:buClr>
                <a:srgbClr val="404040"/>
              </a:buClr>
              <a:buSzPct val="97622"/>
              <a:buFont typeface="Arial"/>
              <a:buChar char="–"/>
            </a:pPr>
            <a:r>
              <a:rPr lang="en-GB" sz="245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Остаются ли деньги в местной экономике?</a:t>
            </a:r>
          </a:p>
          <a:p>
            <a:pPr marL="914400" marR="0" lvl="1" indent="-393700" algn="l" rtl="0">
              <a:lnSpc>
                <a:spcPct val="100000"/>
              </a:lnSpc>
              <a:spcBef>
                <a:spcPts val="518"/>
              </a:spcBef>
              <a:spcAft>
                <a:spcPts val="0"/>
              </a:spcAft>
              <a:buClr>
                <a:srgbClr val="404040"/>
              </a:buClr>
              <a:buSzPct val="97622"/>
              <a:buFont typeface="Arial"/>
              <a:buChar char="–"/>
            </a:pPr>
            <a:r>
              <a:rPr lang="en-GB" sz="245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Создаются ли дополнительные товары и услуги для удовлетворения дополнительнго спроса?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endParaRPr sz="296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457200" y="78844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en-GB" sz="44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Основные уроки</a:t>
            </a:r>
          </a:p>
        </p:txBody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457200" y="2403566"/>
            <a:ext cx="8229600" cy="42364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</a:pPr>
            <a:r>
              <a:rPr lang="en-GB" sz="26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МиО должна включать индикаторы, специфичные для денег и ваучеров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</a:pPr>
            <a:r>
              <a:rPr lang="en-GB" sz="26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МиО должна быть частью дизайна программы реагирования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</a:pPr>
            <a:r>
              <a:rPr lang="en-GB" sz="26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Мониторинг должен осуществляться достаточно своевременно, чтобы отреагировать на результаты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</a:pPr>
            <a:r>
              <a:rPr lang="en-GB" sz="26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Агентства, реализующие программы, должны быть достаточно гибкими, чтобы отреагировать на результаты МиО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855004" y="4748144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en-GB" sz="40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МОНИТОРИНГ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855004" y="3247957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-GB"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Модуль 5 Сессия 1</a:t>
            </a:r>
          </a:p>
        </p:txBody>
      </p:sp>
      <p:pic>
        <p:nvPicPr>
          <p:cNvPr id="114" name="Shape 114" descr="priority ranking in ArwaSitu-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3069" y="649793"/>
            <a:ext cx="3590923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 idx="4294967295"/>
          </p:nvPr>
        </p:nvSpPr>
        <p:spPr>
          <a:xfrm>
            <a:off x="838200" y="2514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en-GB" sz="3959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С чего начинается мониторинг и оценка?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78844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en-GB" sz="44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Задать цели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57200" y="2403566"/>
            <a:ext cx="8229600" cy="42364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</a:pPr>
            <a:r>
              <a:rPr lang="en-GB" sz="3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Деньги сами по себе не цель.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</a:pPr>
            <a:r>
              <a:rPr lang="en-GB" sz="3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Благодаря гибкости их использования деньги и ваучеры могут применяться для достижения широкого ряда целей.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</a:pPr>
            <a:r>
              <a:rPr lang="en-GB" sz="3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Цели можно определить узко или широко.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57200" y="78844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en-GB" sz="44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Задание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457200" y="2403566"/>
            <a:ext cx="8229600" cy="42364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en-GB" sz="3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Разработайте цель для выбранных вариантов сценария реагирования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en-GB" sz="3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Потратьте 10 минут и, пожалуйста, запишите на доске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78844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en-GB" sz="44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Мониторинг процесса и воздействия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57200" y="2403566"/>
            <a:ext cx="8229600" cy="42364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</a:pPr>
            <a:r>
              <a:rPr lang="en-GB" sz="30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Мониторинг процесса</a:t>
            </a:r>
            <a:r>
              <a:rPr lang="en-GB" sz="30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: чтобы убедиться, что программа актуальна и соответствует потребностям людей; что она реализуется так, как было задумано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</a:pPr>
            <a:r>
              <a:rPr lang="en-GB" sz="30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Мониторинг воздействия</a:t>
            </a:r>
            <a:r>
              <a:rPr lang="en-GB" sz="30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: чтобы убедиться, что программа оказывает задуманное воздействие и минимизирует отрицательное воздействие более эффективно, чем другие типы программ</a:t>
            </a:r>
          </a:p>
        </p:txBody>
      </p:sp>
      <p:sp>
        <p:nvSpPr>
          <p:cNvPr id="141" name="Shape 141"/>
          <p:cNvSpPr/>
          <p:nvPr/>
        </p:nvSpPr>
        <p:spPr>
          <a:xfrm>
            <a:off x="838200" y="3168858"/>
            <a:ext cx="78485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78844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en-GB"/>
              <a:t>Мониторинг: процесс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57200" y="2403566"/>
            <a:ext cx="8229600" cy="42364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</a:pPr>
            <a:r>
              <a:rPr lang="en-GB" sz="3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Процесс:  как хорошо мы делаем работу?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</a:pPr>
            <a:r>
              <a:rPr lang="en-GB" sz="3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Прогресс:  Достигаем ли мы своих целей?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</a:pPr>
            <a:r>
              <a:rPr lang="en-GB" sz="3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Дизайн:  Правильна ли сумма денег?  Используем ли мы правильные механизмы для выплат?  Насколько безопасна программа?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1072</Words>
  <Application>Microsoft Office PowerPoint</Application>
  <PresentationFormat>On-screen Show (4:3)</PresentationFormat>
  <Paragraphs>201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Tema di Office</vt:lpstr>
      <vt:lpstr>ПДП: учебно-ознакомительный семинар по МиО</vt:lpstr>
      <vt:lpstr>Содержание модуля</vt:lpstr>
      <vt:lpstr>Результаты модуля</vt:lpstr>
      <vt:lpstr>МОНИТОРИНГ</vt:lpstr>
      <vt:lpstr>С чего начинается мониторинг и оценка?</vt:lpstr>
      <vt:lpstr>Задать цели</vt:lpstr>
      <vt:lpstr>Задание</vt:lpstr>
      <vt:lpstr>Мониторинг процесса и воздействия</vt:lpstr>
      <vt:lpstr>Мониторинг: процесс</vt:lpstr>
      <vt:lpstr>Мониторинг: воздействие</vt:lpstr>
      <vt:lpstr>Критерии для индикаторов</vt:lpstr>
      <vt:lpstr>Задание</vt:lpstr>
      <vt:lpstr>Индикаторы процесса для денег</vt:lpstr>
      <vt:lpstr>Индикаторы воздействия для денег</vt:lpstr>
      <vt:lpstr>Индикаторы процесса для ДЗТ</vt:lpstr>
      <vt:lpstr>Индикаторы воздействия для ДЗТ</vt:lpstr>
      <vt:lpstr>Индикаторы процесса для ваучеров</vt:lpstr>
      <vt:lpstr>Индикаторы воздействия для ваучеров</vt:lpstr>
      <vt:lpstr>Мониторинг:  важные моменты</vt:lpstr>
      <vt:lpstr>Минимум для мониторинга</vt:lpstr>
      <vt:lpstr>Как?</vt:lpstr>
      <vt:lpstr>Реагирование на результаты мониторинга (1)</vt:lpstr>
      <vt:lpstr>Реагирование на результаты мониторинга (2)</vt:lpstr>
      <vt:lpstr>Реагирование на результаты мониторинга (3)</vt:lpstr>
      <vt:lpstr>Реагирование на результаты мониторинга (4)</vt:lpstr>
      <vt:lpstr>Реагирование на результаты мониторинга (5)</vt:lpstr>
      <vt:lpstr>МОНИТОРИНГ ЦЕН</vt:lpstr>
      <vt:lpstr>Зачем вести мониторинг цен?</vt:lpstr>
      <vt:lpstr>Мониторинг цен</vt:lpstr>
      <vt:lpstr>Инструмент отслеживания товаров</vt:lpstr>
      <vt:lpstr>Мониторинг цен</vt:lpstr>
      <vt:lpstr>Мониторинг продовольственной корзины</vt:lpstr>
      <vt:lpstr>МОНИТОРИНГ СОЦИАЛЬНЫХ ВОПРОСОВ</vt:lpstr>
      <vt:lpstr>Мониторинг антисоциального использования</vt:lpstr>
      <vt:lpstr>Мониторинг мультипликационного воздействия</vt:lpstr>
      <vt:lpstr>Основные уроки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ПДП: учебно-ознакомительный семинар по МиО</dc:title>
  <cp:lastModifiedBy>Shkuta Olga</cp:lastModifiedBy>
  <cp:revision>1</cp:revision>
  <dcterms:modified xsi:type="dcterms:W3CDTF">2017-04-10T06:50:42Z</dcterms:modified>
</cp:coreProperties>
</file>