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0" r:id="rId4"/>
    <p:sldId id="272" r:id="rId5"/>
    <p:sldId id="755" r:id="rId6"/>
    <p:sldId id="7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8816A-52AD-4CCB-A088-6311A472954A}" v="1" dt="2023-03-28T11:48:29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33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Wilson" userId="333c2660-7317-4ac3-ad1c-1d31efb93c31" providerId="ADAL" clId="{16F8816A-52AD-4CCB-A088-6311A472954A}"/>
    <pc:docChg chg="addSld delSld modSld delMainMaster">
      <pc:chgData name="Cara Wilson" userId="333c2660-7317-4ac3-ad1c-1d31efb93c31" providerId="ADAL" clId="{16F8816A-52AD-4CCB-A088-6311A472954A}" dt="2023-03-28T11:48:29.010" v="83"/>
      <pc:docMkLst>
        <pc:docMk/>
      </pc:docMkLst>
      <pc:sldChg chg="modSp mod">
        <pc:chgData name="Cara Wilson" userId="333c2660-7317-4ac3-ad1c-1d31efb93c31" providerId="ADAL" clId="{16F8816A-52AD-4CCB-A088-6311A472954A}" dt="2023-03-28T11:42:59.711" v="81" actId="113"/>
        <pc:sldMkLst>
          <pc:docMk/>
          <pc:sldMk cId="2789698686" sldId="256"/>
        </pc:sldMkLst>
        <pc:spChg chg="mod">
          <ac:chgData name="Cara Wilson" userId="333c2660-7317-4ac3-ad1c-1d31efb93c31" providerId="ADAL" clId="{16F8816A-52AD-4CCB-A088-6311A472954A}" dt="2023-03-28T11:42:38.590" v="75" actId="20577"/>
          <ac:spMkLst>
            <pc:docMk/>
            <pc:sldMk cId="2789698686" sldId="256"/>
            <ac:spMk id="7" creationId="{D84D80DD-023C-8F7A-3020-EF8BC5FB96E0}"/>
          </ac:spMkLst>
        </pc:spChg>
        <pc:graphicFrameChg chg="modGraphic">
          <ac:chgData name="Cara Wilson" userId="333c2660-7317-4ac3-ad1c-1d31efb93c31" providerId="ADAL" clId="{16F8816A-52AD-4CCB-A088-6311A472954A}" dt="2023-03-28T11:42:59.711" v="81" actId="113"/>
          <ac:graphicFrameMkLst>
            <pc:docMk/>
            <pc:sldMk cId="2789698686" sldId="256"/>
            <ac:graphicFrameMk id="11" creationId="{53CB5705-0134-5D6C-6D27-926CEB2278BF}"/>
          </ac:graphicFrameMkLst>
        </pc:graphicFrameChg>
      </pc:sldChg>
      <pc:sldChg chg="add">
        <pc:chgData name="Cara Wilson" userId="333c2660-7317-4ac3-ad1c-1d31efb93c31" providerId="ADAL" clId="{16F8816A-52AD-4CCB-A088-6311A472954A}" dt="2023-03-28T11:48:29.010" v="83"/>
        <pc:sldMkLst>
          <pc:docMk/>
          <pc:sldMk cId="902376684" sldId="257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3593565591" sldId="257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3143274635" sldId="258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0" sldId="259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2717172694" sldId="260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0" sldId="261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0" sldId="262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0" sldId="263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2315993148" sldId="269"/>
        </pc:sldMkLst>
      </pc:sldChg>
      <pc:sldChg chg="add">
        <pc:chgData name="Cara Wilson" userId="333c2660-7317-4ac3-ad1c-1d31efb93c31" providerId="ADAL" clId="{16F8816A-52AD-4CCB-A088-6311A472954A}" dt="2023-03-28T11:48:29.010" v="83"/>
        <pc:sldMkLst>
          <pc:docMk/>
          <pc:sldMk cId="4236635270" sldId="272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3037425944" sldId="276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1106732529" sldId="277"/>
        </pc:sldMkLst>
      </pc:sldChg>
      <pc:sldChg chg="add">
        <pc:chgData name="Cara Wilson" userId="333c2660-7317-4ac3-ad1c-1d31efb93c31" providerId="ADAL" clId="{16F8816A-52AD-4CCB-A088-6311A472954A}" dt="2023-03-28T11:48:29.010" v="83"/>
        <pc:sldMkLst>
          <pc:docMk/>
          <pc:sldMk cId="270628671" sldId="280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1661049843" sldId="284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44936740" sldId="287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2820761723" sldId="288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345675335" sldId="290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657991978" sldId="292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1937093595" sldId="294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941077111" sldId="296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386647414" sldId="427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2843047463" sldId="435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1263702254" sldId="437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2073187352" sldId="438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3230222182" sldId="757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1300506526" sldId="758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2739672160" sldId="759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0" sldId="760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0" sldId="762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0" sldId="763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0" sldId="764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3520656775" sldId="765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398736660" sldId="3952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1724711644" sldId="3953"/>
        </pc:sldMkLst>
      </pc:sldChg>
      <pc:sldChg chg="del">
        <pc:chgData name="Cara Wilson" userId="333c2660-7317-4ac3-ad1c-1d31efb93c31" providerId="ADAL" clId="{16F8816A-52AD-4CCB-A088-6311A472954A}" dt="2023-03-28T11:43:11.735" v="82" actId="2696"/>
        <pc:sldMkLst>
          <pc:docMk/>
          <pc:sldMk cId="906735299" sldId="3954"/>
        </pc:sldMkLst>
      </pc:sldChg>
      <pc:sldMasterChg chg="del delSldLayout">
        <pc:chgData name="Cara Wilson" userId="333c2660-7317-4ac3-ad1c-1d31efb93c31" providerId="ADAL" clId="{16F8816A-52AD-4CCB-A088-6311A472954A}" dt="2023-03-28T11:43:11.735" v="82" actId="2696"/>
        <pc:sldMasterMkLst>
          <pc:docMk/>
          <pc:sldMasterMk cId="867871356" sldId="2147483660"/>
        </pc:sldMasterMkLst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2714872416" sldId="2147483661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2994126707" sldId="2147483662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1564362608" sldId="2147483663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3727083897" sldId="2147483664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1871125452" sldId="2147483665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3482937144" sldId="2147483666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1421040205" sldId="2147483667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4216717003" sldId="2147483668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1659824503" sldId="2147483669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4055452486" sldId="2147483670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2542323804" sldId="2147483671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867871356" sldId="2147483660"/>
            <pc:sldLayoutMk cId="2543092882" sldId="2147483672"/>
          </pc:sldLayoutMkLst>
        </pc:sldLayoutChg>
      </pc:sldMasterChg>
      <pc:sldMasterChg chg="del delSldLayout">
        <pc:chgData name="Cara Wilson" userId="333c2660-7317-4ac3-ad1c-1d31efb93c31" providerId="ADAL" clId="{16F8816A-52AD-4CCB-A088-6311A472954A}" dt="2023-03-28T11:43:11.735" v="82" actId="2696"/>
        <pc:sldMasterMkLst>
          <pc:docMk/>
          <pc:sldMasterMk cId="1605340345" sldId="2147483673"/>
        </pc:sldMasterMkLst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1605340345" sldId="2147483673"/>
            <pc:sldLayoutMk cId="3824654762" sldId="2147483674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1605340345" sldId="2147483673"/>
            <pc:sldLayoutMk cId="3140084889" sldId="2147483675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1605340345" sldId="2147483673"/>
            <pc:sldLayoutMk cId="1629836062" sldId="2147483676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1605340345" sldId="2147483673"/>
            <pc:sldLayoutMk cId="642379289" sldId="2147483677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1605340345" sldId="2147483673"/>
            <pc:sldLayoutMk cId="3335614339" sldId="2147483678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1605340345" sldId="2147483673"/>
            <pc:sldLayoutMk cId="3807174608" sldId="2147483679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1605340345" sldId="2147483673"/>
            <pc:sldLayoutMk cId="4227573560" sldId="2147483680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1605340345" sldId="2147483673"/>
            <pc:sldLayoutMk cId="3181500732" sldId="2147483681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1605340345" sldId="2147483673"/>
            <pc:sldLayoutMk cId="1936596091" sldId="2147483682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1605340345" sldId="2147483673"/>
            <pc:sldLayoutMk cId="3038587510" sldId="2147483683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1605340345" sldId="2147483673"/>
            <pc:sldLayoutMk cId="203875868" sldId="2147483684"/>
          </pc:sldLayoutMkLst>
        </pc:sldLayoutChg>
      </pc:sldMasterChg>
      <pc:sldMasterChg chg="del delSldLayout">
        <pc:chgData name="Cara Wilson" userId="333c2660-7317-4ac3-ad1c-1d31efb93c31" providerId="ADAL" clId="{16F8816A-52AD-4CCB-A088-6311A472954A}" dt="2023-03-28T11:43:11.735" v="82" actId="2696"/>
        <pc:sldMasterMkLst>
          <pc:docMk/>
          <pc:sldMasterMk cId="2427938569" sldId="2147483685"/>
        </pc:sldMasterMkLst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4199477839" sldId="2147483686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2449144737" sldId="2147483687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1546915318" sldId="2147483688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2517205561" sldId="2147483689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3859723906" sldId="2147483690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1399787995" sldId="2147483691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2676532691" sldId="2147483692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3222499956" sldId="2147483693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162195461" sldId="2147483694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888621401" sldId="2147483695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366399333" sldId="2147483696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427938569" sldId="2147483685"/>
            <pc:sldLayoutMk cId="3282403481" sldId="2147483697"/>
          </pc:sldLayoutMkLst>
        </pc:sldLayoutChg>
      </pc:sldMasterChg>
      <pc:sldMasterChg chg="del delSldLayout">
        <pc:chgData name="Cara Wilson" userId="333c2660-7317-4ac3-ad1c-1d31efb93c31" providerId="ADAL" clId="{16F8816A-52AD-4CCB-A088-6311A472954A}" dt="2023-03-28T11:43:11.735" v="82" actId="2696"/>
        <pc:sldMasterMkLst>
          <pc:docMk/>
          <pc:sldMasterMk cId="2775804693" sldId="2147483698"/>
        </pc:sldMasterMkLst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3014131690" sldId="2147483699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69458489" sldId="2147483700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761480846" sldId="2147483701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1270840879" sldId="2147483702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2657292345" sldId="2147483703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393749876" sldId="2147483704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4008087416" sldId="2147483705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3753419875" sldId="2147483706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1810967393" sldId="2147483707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831950637" sldId="2147483708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3752847535" sldId="2147483709"/>
          </pc:sldLayoutMkLst>
        </pc:sldLayoutChg>
        <pc:sldLayoutChg chg="del">
          <pc:chgData name="Cara Wilson" userId="333c2660-7317-4ac3-ad1c-1d31efb93c31" providerId="ADAL" clId="{16F8816A-52AD-4CCB-A088-6311A472954A}" dt="2023-03-28T11:43:11.735" v="82" actId="2696"/>
          <pc:sldLayoutMkLst>
            <pc:docMk/>
            <pc:sldMasterMk cId="2775804693" sldId="2147483698"/>
            <pc:sldLayoutMk cId="1991540931" sldId="2147483710"/>
          </pc:sldLayoutMkLst>
        </pc:sldLayoutChg>
      </pc:sldMasterChg>
    </pc:docChg>
  </pc:docChgLst>
  <pc:docChgLst>
    <pc:chgData name="Cara Wilson" userId="333c2660-7317-4ac3-ad1c-1d31efb93c31" providerId="ADAL" clId="{3FA367CB-80F3-404A-89E7-8108E87F5648}"/>
    <pc:docChg chg="modSld">
      <pc:chgData name="Cara Wilson" userId="333c2660-7317-4ac3-ad1c-1d31efb93c31" providerId="ADAL" clId="{3FA367CB-80F3-404A-89E7-8108E87F5648}" dt="2023-03-29T07:30:47.456" v="6" actId="20577"/>
      <pc:docMkLst>
        <pc:docMk/>
      </pc:docMkLst>
      <pc:sldChg chg="modSp mod">
        <pc:chgData name="Cara Wilson" userId="333c2660-7317-4ac3-ad1c-1d31efb93c31" providerId="ADAL" clId="{3FA367CB-80F3-404A-89E7-8108E87F5648}" dt="2023-03-29T07:30:47.456" v="6" actId="20577"/>
        <pc:sldMkLst>
          <pc:docMk/>
          <pc:sldMk cId="2789698686" sldId="256"/>
        </pc:sldMkLst>
        <pc:spChg chg="mod">
          <ac:chgData name="Cara Wilson" userId="333c2660-7317-4ac3-ad1c-1d31efb93c31" providerId="ADAL" clId="{3FA367CB-80F3-404A-89E7-8108E87F5648}" dt="2023-03-29T07:30:47.456" v="6" actId="20577"/>
          <ac:spMkLst>
            <pc:docMk/>
            <pc:sldMk cId="2789698686" sldId="256"/>
            <ac:spMk id="7" creationId="{D84D80DD-023C-8F7A-3020-EF8BC5FB96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2F14A-3880-4920-9041-C75AC63C0293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3C2D5-B632-4E6A-B888-E351E873A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3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B816B-E79C-456D-86C0-0A5913EB9F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B816B-E79C-456D-86C0-0A5913EB9F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CBDD-EACD-834A-9458-13DAE16D7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F6A7F-DA4A-84EA-1D5A-F3B76A5F7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0E16-0677-E76D-E2BD-C3A06211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DF965-9D24-3371-687C-8A80FE0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D22C6-836A-E765-F671-C99F3CC6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4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304B-13FA-CB31-C9C3-AE1E106B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188C7-4480-0348-E492-F934EE230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05799-B7F0-C895-A323-44106105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2A84C-37A2-4AD7-434A-7FC0D488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212B9-E9CE-3D44-62F8-2E29C887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6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C244D7-7632-C464-B49C-0DC259E5A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B36AE-8385-5E65-D23F-48C14E7E8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7B645-3C38-A83E-E2EA-2C29210C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B5B5D-B50B-16A5-525B-14E951D3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19305-5EB5-7AB2-D769-0799322F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F4ED-C488-731A-4F5C-C10F9630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541B4-E0C7-FF64-ACC4-27411047C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1EA4A-1AD1-BC74-11B7-728AFCC6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048AB-F749-8C15-EE65-9A3DBA6A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C168A-789B-6CE1-C2F3-7E0D8F6D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98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BBAC-D0EC-1214-12BF-0316295E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9B351-9F2E-7F64-B658-ABEBA608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081F7-2A7B-27F9-3B12-2D47A38C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6B0BD-3BAE-85CB-4690-018B0639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5E3FB-8F3C-D8DE-BCEE-D9FF3EF8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0BA5-53B8-CF38-1BA4-3687621D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3BB11-59FC-FEA5-7EED-4A2811CE4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02912-A9FB-F7F6-DB21-CFBDE98E7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512BE-DDD6-F7CF-6B38-2BE0790C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5143F-0D97-F824-A07C-2D549C81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88802-6EEE-A7CF-768C-EAE3CD3D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9E20-A109-B625-3E6F-11292740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2781-A417-A4DC-8F23-1C82A5116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C4F99-8E7D-69B6-6130-3CA7CB1F5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43CF5-CE0E-1E27-718A-073DCAA15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71E10-8B29-C615-548D-F684CC261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70AB1-3763-7860-541A-C2CA78F8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6DBF7-D1A0-5E72-1495-6EADD5E5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C03A8-0FBB-8E80-E5E9-B7607040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B074-3DA9-EB30-264C-A4902101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934C2-FD9F-D940-8FD2-9E642470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2DB1C-5FA4-AEB7-3DC8-34452377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001C-3701-B23F-C8AE-CE9D83A4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0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F7E60-7F29-3F65-BCCC-810927C4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01FE3-0101-4DD6-AB42-5585403A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5381F-87EF-0097-6988-4CB049E2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D0E0-8B84-AC90-3FFB-AA120D54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36A85-B50A-4F98-9ADD-70079FBB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F1C42-869C-0906-B382-9CACB9B17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76E09-B8B0-EF2B-9360-9513E948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59E7A-1E34-F9DD-C2B8-9E6C7093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BBB19-B2FE-134E-54B4-9E1B386A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5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5C4D-EC19-0751-7165-60506175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76E6D-A9A4-8FE6-A75E-3F6F3BD63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EB722-99F9-9B9B-1281-094712B30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81919-4AB8-4E91-E773-FDF48754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870EB-0E39-37B0-E4FD-6A8B19EE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49790-73E8-92FF-3DC6-5B0F270C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9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41F85-0EE5-759F-8107-4553E59A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485D1-E757-60AB-4758-4E3E3D152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CF8F9-650A-8EBC-DE64-1334F1FB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9B35F-1724-43ED-B11E-D2CAE4313624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40F0-EF5F-7B98-4815-A8B12203D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13404-374E-0962-E7BD-13EF37D8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89E23-2BBA-45D0-8A78-CBC2C0DB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9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hyperlink" Target="mailto:helpdesk@cash-hub.org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43B43E-339C-4DB1-4C1C-D2B9AB2E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49" y="2912461"/>
            <a:ext cx="3890063" cy="3894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BD7295-A663-4D65-2C1D-6D52920F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991" y="6303795"/>
            <a:ext cx="1998921" cy="35644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817D1FB-7EAE-A988-395D-090586F85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6"/>
            <a:ext cx="4829174" cy="1372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D80DD-023C-8F7A-3020-EF8BC5FB96E0}"/>
              </a:ext>
            </a:extLst>
          </p:cNvPr>
          <p:cNvSpPr txBox="1"/>
          <p:nvPr/>
        </p:nvSpPr>
        <p:spPr>
          <a:xfrm>
            <a:off x="1168531" y="1111744"/>
            <a:ext cx="108576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from the Ukraine Crisis Webinar Series: </a:t>
            </a:r>
          </a:p>
          <a:p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Solutions for Remote Registration</a:t>
            </a:r>
            <a:endParaRPr lang="en-GB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8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2023</a:t>
            </a:r>
            <a:endParaRPr lang="en-GB" sz="2400" b="1" dirty="0"/>
          </a:p>
        </p:txBody>
      </p:sp>
      <p:grpSp>
        <p:nvGrpSpPr>
          <p:cNvPr id="8" name="docshapegroup13">
            <a:extLst>
              <a:ext uri="{FF2B5EF4-FFF2-40B4-BE49-F238E27FC236}">
                <a16:creationId xmlns:a16="http://schemas.microsoft.com/office/drawing/2014/main" id="{195DAABE-2C62-C592-B036-6EA2EE2AC896}"/>
              </a:ext>
            </a:extLst>
          </p:cNvPr>
          <p:cNvGrpSpPr>
            <a:grpSpLocks/>
          </p:cNvGrpSpPr>
          <p:nvPr/>
        </p:nvGrpSpPr>
        <p:grpSpPr bwMode="auto">
          <a:xfrm>
            <a:off x="536302" y="1212281"/>
            <a:ext cx="633022" cy="671232"/>
            <a:chOff x="4904" y="229"/>
            <a:chExt cx="798" cy="798"/>
          </a:xfrm>
        </p:grpSpPr>
        <p:sp>
          <p:nvSpPr>
            <p:cNvPr id="9" name="docshape14">
              <a:extLst>
                <a:ext uri="{FF2B5EF4-FFF2-40B4-BE49-F238E27FC236}">
                  <a16:creationId xmlns:a16="http://schemas.microsoft.com/office/drawing/2014/main" id="{C1B824A8-66EF-1771-164E-9D4D7F8A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8"/>
              <a:ext cx="698" cy="611"/>
            </a:xfrm>
            <a:custGeom>
              <a:avLst/>
              <a:gdLst>
                <a:gd name="T0" fmla="+- 0 5253 4904"/>
                <a:gd name="T1" fmla="*/ T0 w 698"/>
                <a:gd name="T2" fmla="+- 0 229 229"/>
                <a:gd name="T3" fmla="*/ 229 h 611"/>
                <a:gd name="T4" fmla="+- 0 5173 4904"/>
                <a:gd name="T5" fmla="*/ T4 w 698"/>
                <a:gd name="T6" fmla="+- 0 235 229"/>
                <a:gd name="T7" fmla="*/ 235 h 611"/>
                <a:gd name="T8" fmla="+- 0 5099 4904"/>
                <a:gd name="T9" fmla="*/ T8 w 698"/>
                <a:gd name="T10" fmla="+- 0 255 229"/>
                <a:gd name="T11" fmla="*/ 255 h 611"/>
                <a:gd name="T12" fmla="+- 0 5035 4904"/>
                <a:gd name="T13" fmla="*/ T12 w 698"/>
                <a:gd name="T14" fmla="+- 0 286 229"/>
                <a:gd name="T15" fmla="*/ 286 h 611"/>
                <a:gd name="T16" fmla="+- 0 4981 4904"/>
                <a:gd name="T17" fmla="*/ T16 w 698"/>
                <a:gd name="T18" fmla="+- 0 326 229"/>
                <a:gd name="T19" fmla="*/ 326 h 611"/>
                <a:gd name="T20" fmla="+- 0 4939 4904"/>
                <a:gd name="T21" fmla="*/ T20 w 698"/>
                <a:gd name="T22" fmla="+- 0 375 229"/>
                <a:gd name="T23" fmla="*/ 375 h 611"/>
                <a:gd name="T24" fmla="+- 0 4913 4904"/>
                <a:gd name="T25" fmla="*/ T24 w 698"/>
                <a:gd name="T26" fmla="+- 0 430 229"/>
                <a:gd name="T27" fmla="*/ 430 h 611"/>
                <a:gd name="T28" fmla="+- 0 4904 4904"/>
                <a:gd name="T29" fmla="*/ T28 w 698"/>
                <a:gd name="T30" fmla="+- 0 490 229"/>
                <a:gd name="T31" fmla="*/ 490 h 611"/>
                <a:gd name="T32" fmla="+- 0 4913 4904"/>
                <a:gd name="T33" fmla="*/ T32 w 698"/>
                <a:gd name="T34" fmla="+- 0 550 229"/>
                <a:gd name="T35" fmla="*/ 550 h 611"/>
                <a:gd name="T36" fmla="+- 0 4940 4904"/>
                <a:gd name="T37" fmla="*/ T36 w 698"/>
                <a:gd name="T38" fmla="+- 0 606 229"/>
                <a:gd name="T39" fmla="*/ 606 h 611"/>
                <a:gd name="T40" fmla="+- 0 4982 4904"/>
                <a:gd name="T41" fmla="*/ T40 w 698"/>
                <a:gd name="T42" fmla="+- 0 655 229"/>
                <a:gd name="T43" fmla="*/ 655 h 611"/>
                <a:gd name="T44" fmla="+- 0 5036 4904"/>
                <a:gd name="T45" fmla="*/ T44 w 698"/>
                <a:gd name="T46" fmla="+- 0 695 229"/>
                <a:gd name="T47" fmla="*/ 695 h 611"/>
                <a:gd name="T48" fmla="+- 0 5021 4904"/>
                <a:gd name="T49" fmla="*/ T48 w 698"/>
                <a:gd name="T50" fmla="+- 0 734 229"/>
                <a:gd name="T51" fmla="*/ 734 h 611"/>
                <a:gd name="T52" fmla="+- 0 5001 4904"/>
                <a:gd name="T53" fmla="*/ T52 w 698"/>
                <a:gd name="T54" fmla="+- 0 771 229"/>
                <a:gd name="T55" fmla="*/ 771 h 611"/>
                <a:gd name="T56" fmla="+- 0 4977 4904"/>
                <a:gd name="T57" fmla="*/ T56 w 698"/>
                <a:gd name="T58" fmla="+- 0 806 229"/>
                <a:gd name="T59" fmla="*/ 806 h 611"/>
                <a:gd name="T60" fmla="+- 0 4948 4904"/>
                <a:gd name="T61" fmla="*/ T60 w 698"/>
                <a:gd name="T62" fmla="+- 0 839 229"/>
                <a:gd name="T63" fmla="*/ 839 h 611"/>
                <a:gd name="T64" fmla="+- 0 5008 4904"/>
                <a:gd name="T65" fmla="*/ T64 w 698"/>
                <a:gd name="T66" fmla="+- 0 832 229"/>
                <a:gd name="T67" fmla="*/ 832 h 611"/>
                <a:gd name="T68" fmla="+- 0 5063 4904"/>
                <a:gd name="T69" fmla="*/ T68 w 698"/>
                <a:gd name="T70" fmla="+- 0 812 229"/>
                <a:gd name="T71" fmla="*/ 812 h 611"/>
                <a:gd name="T72" fmla="+- 0 5111 4904"/>
                <a:gd name="T73" fmla="*/ T72 w 698"/>
                <a:gd name="T74" fmla="+- 0 781 229"/>
                <a:gd name="T75" fmla="*/ 781 h 611"/>
                <a:gd name="T76" fmla="+- 0 5152 4904"/>
                <a:gd name="T77" fmla="*/ T76 w 698"/>
                <a:gd name="T78" fmla="+- 0 741 229"/>
                <a:gd name="T79" fmla="*/ 741 h 611"/>
                <a:gd name="T80" fmla="+- 0 5176 4904"/>
                <a:gd name="T81" fmla="*/ T80 w 698"/>
                <a:gd name="T82" fmla="+- 0 745 229"/>
                <a:gd name="T83" fmla="*/ 745 h 611"/>
                <a:gd name="T84" fmla="+- 0 5201 4904"/>
                <a:gd name="T85" fmla="*/ T84 w 698"/>
                <a:gd name="T86" fmla="+- 0 749 229"/>
                <a:gd name="T87" fmla="*/ 749 h 611"/>
                <a:gd name="T88" fmla="+- 0 5227 4904"/>
                <a:gd name="T89" fmla="*/ T88 w 698"/>
                <a:gd name="T90" fmla="+- 0 751 229"/>
                <a:gd name="T91" fmla="*/ 751 h 611"/>
                <a:gd name="T92" fmla="+- 0 5253 4904"/>
                <a:gd name="T93" fmla="*/ T92 w 698"/>
                <a:gd name="T94" fmla="+- 0 752 229"/>
                <a:gd name="T95" fmla="*/ 752 h 611"/>
                <a:gd name="T96" fmla="+- 0 5333 4904"/>
                <a:gd name="T97" fmla="*/ T96 w 698"/>
                <a:gd name="T98" fmla="+- 0 745 229"/>
                <a:gd name="T99" fmla="*/ 745 h 611"/>
                <a:gd name="T100" fmla="+- 0 5406 4904"/>
                <a:gd name="T101" fmla="*/ T100 w 698"/>
                <a:gd name="T102" fmla="+- 0 725 229"/>
                <a:gd name="T103" fmla="*/ 725 h 611"/>
                <a:gd name="T104" fmla="+- 0 5471 4904"/>
                <a:gd name="T105" fmla="*/ T104 w 698"/>
                <a:gd name="T106" fmla="+- 0 694 229"/>
                <a:gd name="T107" fmla="*/ 694 h 611"/>
                <a:gd name="T108" fmla="+- 0 5525 4904"/>
                <a:gd name="T109" fmla="*/ T108 w 698"/>
                <a:gd name="T110" fmla="+- 0 654 229"/>
                <a:gd name="T111" fmla="*/ 654 h 611"/>
                <a:gd name="T112" fmla="+- 0 5566 4904"/>
                <a:gd name="T113" fmla="*/ T112 w 698"/>
                <a:gd name="T114" fmla="+- 0 605 229"/>
                <a:gd name="T115" fmla="*/ 605 h 611"/>
                <a:gd name="T116" fmla="+- 0 5592 4904"/>
                <a:gd name="T117" fmla="*/ T116 w 698"/>
                <a:gd name="T118" fmla="+- 0 550 229"/>
                <a:gd name="T119" fmla="*/ 550 h 611"/>
                <a:gd name="T120" fmla="+- 0 5602 4904"/>
                <a:gd name="T121" fmla="*/ T120 w 698"/>
                <a:gd name="T122" fmla="+- 0 490 229"/>
                <a:gd name="T123" fmla="*/ 490 h 611"/>
                <a:gd name="T124" fmla="+- 0 5592 4904"/>
                <a:gd name="T125" fmla="*/ T124 w 698"/>
                <a:gd name="T126" fmla="+- 0 430 229"/>
                <a:gd name="T127" fmla="*/ 430 h 611"/>
                <a:gd name="T128" fmla="+- 0 5566 4904"/>
                <a:gd name="T129" fmla="*/ T128 w 698"/>
                <a:gd name="T130" fmla="+- 0 375 229"/>
                <a:gd name="T131" fmla="*/ 375 h 611"/>
                <a:gd name="T132" fmla="+- 0 5525 4904"/>
                <a:gd name="T133" fmla="*/ T132 w 698"/>
                <a:gd name="T134" fmla="+- 0 326 229"/>
                <a:gd name="T135" fmla="*/ 326 h 611"/>
                <a:gd name="T136" fmla="+- 0 5471 4904"/>
                <a:gd name="T137" fmla="*/ T136 w 698"/>
                <a:gd name="T138" fmla="+- 0 286 229"/>
                <a:gd name="T139" fmla="*/ 286 h 611"/>
                <a:gd name="T140" fmla="+- 0 5406 4904"/>
                <a:gd name="T141" fmla="*/ T140 w 698"/>
                <a:gd name="T142" fmla="+- 0 255 229"/>
                <a:gd name="T143" fmla="*/ 255 h 611"/>
                <a:gd name="T144" fmla="+- 0 5333 4904"/>
                <a:gd name="T145" fmla="*/ T144 w 698"/>
                <a:gd name="T146" fmla="+- 0 235 229"/>
                <a:gd name="T147" fmla="*/ 235 h 611"/>
                <a:gd name="T148" fmla="+- 0 5253 4904"/>
                <a:gd name="T149" fmla="*/ T148 w 698"/>
                <a:gd name="T150" fmla="+- 0 229 229"/>
                <a:gd name="T151" fmla="*/ 229 h 6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698" h="611">
                  <a:moveTo>
                    <a:pt x="349" y="0"/>
                  </a:moveTo>
                  <a:lnTo>
                    <a:pt x="269" y="6"/>
                  </a:lnTo>
                  <a:lnTo>
                    <a:pt x="195" y="26"/>
                  </a:lnTo>
                  <a:lnTo>
                    <a:pt x="131" y="57"/>
                  </a:lnTo>
                  <a:lnTo>
                    <a:pt x="77" y="97"/>
                  </a:lnTo>
                  <a:lnTo>
                    <a:pt x="35" y="146"/>
                  </a:lnTo>
                  <a:lnTo>
                    <a:pt x="9" y="201"/>
                  </a:lnTo>
                  <a:lnTo>
                    <a:pt x="0" y="261"/>
                  </a:lnTo>
                  <a:lnTo>
                    <a:pt x="9" y="321"/>
                  </a:lnTo>
                  <a:lnTo>
                    <a:pt x="36" y="377"/>
                  </a:lnTo>
                  <a:lnTo>
                    <a:pt x="78" y="426"/>
                  </a:lnTo>
                  <a:lnTo>
                    <a:pt x="132" y="466"/>
                  </a:lnTo>
                  <a:lnTo>
                    <a:pt x="117" y="505"/>
                  </a:lnTo>
                  <a:lnTo>
                    <a:pt x="97" y="542"/>
                  </a:lnTo>
                  <a:lnTo>
                    <a:pt x="73" y="577"/>
                  </a:lnTo>
                  <a:lnTo>
                    <a:pt x="44" y="610"/>
                  </a:lnTo>
                  <a:lnTo>
                    <a:pt x="104" y="603"/>
                  </a:lnTo>
                  <a:lnTo>
                    <a:pt x="159" y="583"/>
                  </a:lnTo>
                  <a:lnTo>
                    <a:pt x="207" y="552"/>
                  </a:lnTo>
                  <a:lnTo>
                    <a:pt x="248" y="512"/>
                  </a:lnTo>
                  <a:lnTo>
                    <a:pt x="272" y="516"/>
                  </a:lnTo>
                  <a:lnTo>
                    <a:pt x="297" y="520"/>
                  </a:lnTo>
                  <a:lnTo>
                    <a:pt x="323" y="522"/>
                  </a:lnTo>
                  <a:lnTo>
                    <a:pt x="349" y="523"/>
                  </a:lnTo>
                  <a:lnTo>
                    <a:pt x="429" y="516"/>
                  </a:lnTo>
                  <a:lnTo>
                    <a:pt x="502" y="496"/>
                  </a:lnTo>
                  <a:lnTo>
                    <a:pt x="567" y="465"/>
                  </a:lnTo>
                  <a:lnTo>
                    <a:pt x="621" y="425"/>
                  </a:lnTo>
                  <a:lnTo>
                    <a:pt x="662" y="376"/>
                  </a:lnTo>
                  <a:lnTo>
                    <a:pt x="688" y="321"/>
                  </a:lnTo>
                  <a:lnTo>
                    <a:pt x="698" y="261"/>
                  </a:lnTo>
                  <a:lnTo>
                    <a:pt x="688" y="201"/>
                  </a:lnTo>
                  <a:lnTo>
                    <a:pt x="662" y="146"/>
                  </a:lnTo>
                  <a:lnTo>
                    <a:pt x="621" y="97"/>
                  </a:lnTo>
                  <a:lnTo>
                    <a:pt x="567" y="57"/>
                  </a:lnTo>
                  <a:lnTo>
                    <a:pt x="502" y="26"/>
                  </a:lnTo>
                  <a:lnTo>
                    <a:pt x="429" y="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D2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docshape15">
              <a:extLst>
                <a:ext uri="{FF2B5EF4-FFF2-40B4-BE49-F238E27FC236}">
                  <a16:creationId xmlns:a16="http://schemas.microsoft.com/office/drawing/2014/main" id="{D725B967-5496-A25A-9C23-6D63DA50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645"/>
              <a:ext cx="490" cy="381"/>
            </a:xfrm>
            <a:custGeom>
              <a:avLst/>
              <a:gdLst>
                <a:gd name="T0" fmla="+- 0 5628 5212"/>
                <a:gd name="T1" fmla="*/ T0 w 490"/>
                <a:gd name="T2" fmla="+- 0 645 645"/>
                <a:gd name="T3" fmla="*/ 645 h 381"/>
                <a:gd name="T4" fmla="+- 0 5587 5212"/>
                <a:gd name="T5" fmla="*/ T4 w 490"/>
                <a:gd name="T6" fmla="+- 0 696 645"/>
                <a:gd name="T7" fmla="*/ 696 h 381"/>
                <a:gd name="T8" fmla="+- 0 5536 5212"/>
                <a:gd name="T9" fmla="*/ T8 w 490"/>
                <a:gd name="T10" fmla="+- 0 740 645"/>
                <a:gd name="T11" fmla="*/ 740 h 381"/>
                <a:gd name="T12" fmla="+- 0 5475 5212"/>
                <a:gd name="T13" fmla="*/ T12 w 490"/>
                <a:gd name="T14" fmla="+- 0 776 645"/>
                <a:gd name="T15" fmla="*/ 776 h 381"/>
                <a:gd name="T16" fmla="+- 0 5407 5212"/>
                <a:gd name="T17" fmla="*/ T16 w 490"/>
                <a:gd name="T18" fmla="+- 0 803 645"/>
                <a:gd name="T19" fmla="*/ 803 h 381"/>
                <a:gd name="T20" fmla="+- 0 5332 5212"/>
                <a:gd name="T21" fmla="*/ T20 w 490"/>
                <a:gd name="T22" fmla="+- 0 820 645"/>
                <a:gd name="T23" fmla="*/ 820 h 381"/>
                <a:gd name="T24" fmla="+- 0 5253 5212"/>
                <a:gd name="T25" fmla="*/ T24 w 490"/>
                <a:gd name="T26" fmla="+- 0 826 645"/>
                <a:gd name="T27" fmla="*/ 826 h 381"/>
                <a:gd name="T28" fmla="+- 0 5232 5212"/>
                <a:gd name="T29" fmla="*/ T28 w 490"/>
                <a:gd name="T30" fmla="+- 0 826 645"/>
                <a:gd name="T31" fmla="*/ 826 h 381"/>
                <a:gd name="T32" fmla="+- 0 5212 5212"/>
                <a:gd name="T33" fmla="*/ T32 w 490"/>
                <a:gd name="T34" fmla="+- 0 825 645"/>
                <a:gd name="T35" fmla="*/ 825 h 381"/>
                <a:gd name="T36" fmla="+- 0 5245 5212"/>
                <a:gd name="T37" fmla="*/ T36 w 490"/>
                <a:gd name="T38" fmla="+- 0 880 645"/>
                <a:gd name="T39" fmla="*/ 880 h 381"/>
                <a:gd name="T40" fmla="+- 0 5299 5212"/>
                <a:gd name="T41" fmla="*/ T40 w 490"/>
                <a:gd name="T42" fmla="+- 0 924 645"/>
                <a:gd name="T43" fmla="*/ 924 h 381"/>
                <a:gd name="T44" fmla="+- 0 5370 5212"/>
                <a:gd name="T45" fmla="*/ T44 w 490"/>
                <a:gd name="T46" fmla="+- 0 953 645"/>
                <a:gd name="T47" fmla="*/ 953 h 381"/>
                <a:gd name="T48" fmla="+- 0 5452 5212"/>
                <a:gd name="T49" fmla="*/ T48 w 490"/>
                <a:gd name="T50" fmla="+- 0 963 645"/>
                <a:gd name="T51" fmla="*/ 963 h 381"/>
                <a:gd name="T52" fmla="+- 0 5471 5212"/>
                <a:gd name="T53" fmla="*/ T52 w 490"/>
                <a:gd name="T54" fmla="+- 0 963 645"/>
                <a:gd name="T55" fmla="*/ 963 h 381"/>
                <a:gd name="T56" fmla="+- 0 5489 5212"/>
                <a:gd name="T57" fmla="*/ T56 w 490"/>
                <a:gd name="T58" fmla="+- 0 961 645"/>
                <a:gd name="T59" fmla="*/ 961 h 381"/>
                <a:gd name="T60" fmla="+- 0 5507 5212"/>
                <a:gd name="T61" fmla="*/ T60 w 490"/>
                <a:gd name="T62" fmla="+- 0 959 645"/>
                <a:gd name="T63" fmla="*/ 959 h 381"/>
                <a:gd name="T64" fmla="+- 0 5524 5212"/>
                <a:gd name="T65" fmla="*/ T64 w 490"/>
                <a:gd name="T66" fmla="+- 0 955 645"/>
                <a:gd name="T67" fmla="*/ 955 h 381"/>
                <a:gd name="T68" fmla="+- 0 5553 5212"/>
                <a:gd name="T69" fmla="*/ T68 w 490"/>
                <a:gd name="T70" fmla="+- 0 985 645"/>
                <a:gd name="T71" fmla="*/ 985 h 381"/>
                <a:gd name="T72" fmla="+- 0 5588 5212"/>
                <a:gd name="T73" fmla="*/ T72 w 490"/>
                <a:gd name="T74" fmla="+- 0 1007 645"/>
                <a:gd name="T75" fmla="*/ 1007 h 381"/>
                <a:gd name="T76" fmla="+- 0 5627 5212"/>
                <a:gd name="T77" fmla="*/ T76 w 490"/>
                <a:gd name="T78" fmla="+- 0 1021 645"/>
                <a:gd name="T79" fmla="*/ 1021 h 381"/>
                <a:gd name="T80" fmla="+- 0 5670 5212"/>
                <a:gd name="T81" fmla="*/ T80 w 490"/>
                <a:gd name="T82" fmla="+- 0 1026 645"/>
                <a:gd name="T83" fmla="*/ 1026 h 381"/>
                <a:gd name="T84" fmla="+- 0 5649 5212"/>
                <a:gd name="T85" fmla="*/ T84 w 490"/>
                <a:gd name="T86" fmla="+- 0 1002 645"/>
                <a:gd name="T87" fmla="*/ 1002 h 381"/>
                <a:gd name="T88" fmla="+- 0 5632 5212"/>
                <a:gd name="T89" fmla="*/ T88 w 490"/>
                <a:gd name="T90" fmla="+- 0 977 645"/>
                <a:gd name="T91" fmla="*/ 977 h 381"/>
                <a:gd name="T92" fmla="+- 0 5618 5212"/>
                <a:gd name="T93" fmla="*/ T92 w 490"/>
                <a:gd name="T94" fmla="+- 0 951 645"/>
                <a:gd name="T95" fmla="*/ 951 h 381"/>
                <a:gd name="T96" fmla="+- 0 5607 5212"/>
                <a:gd name="T97" fmla="*/ T96 w 490"/>
                <a:gd name="T98" fmla="+- 0 923 645"/>
                <a:gd name="T99" fmla="*/ 923 h 381"/>
                <a:gd name="T100" fmla="+- 0 5646 5212"/>
                <a:gd name="T101" fmla="*/ T100 w 490"/>
                <a:gd name="T102" fmla="+- 0 894 645"/>
                <a:gd name="T103" fmla="*/ 894 h 381"/>
                <a:gd name="T104" fmla="+- 0 5675 5212"/>
                <a:gd name="T105" fmla="*/ T104 w 490"/>
                <a:gd name="T106" fmla="+- 0 859 645"/>
                <a:gd name="T107" fmla="*/ 859 h 381"/>
                <a:gd name="T108" fmla="+- 0 5694 5212"/>
                <a:gd name="T109" fmla="*/ T108 w 490"/>
                <a:gd name="T110" fmla="+- 0 820 645"/>
                <a:gd name="T111" fmla="*/ 820 h 381"/>
                <a:gd name="T112" fmla="+- 0 5701 5212"/>
                <a:gd name="T113" fmla="*/ T112 w 490"/>
                <a:gd name="T114" fmla="+- 0 777 645"/>
                <a:gd name="T115" fmla="*/ 777 h 381"/>
                <a:gd name="T116" fmla="+- 0 5696 5212"/>
                <a:gd name="T117" fmla="*/ T116 w 490"/>
                <a:gd name="T118" fmla="+- 0 739 645"/>
                <a:gd name="T119" fmla="*/ 739 h 381"/>
                <a:gd name="T120" fmla="+- 0 5682 5212"/>
                <a:gd name="T121" fmla="*/ T120 w 490"/>
                <a:gd name="T122" fmla="+- 0 704 645"/>
                <a:gd name="T123" fmla="*/ 704 h 381"/>
                <a:gd name="T124" fmla="+- 0 5659 5212"/>
                <a:gd name="T125" fmla="*/ T124 w 490"/>
                <a:gd name="T126" fmla="+- 0 673 645"/>
                <a:gd name="T127" fmla="*/ 673 h 381"/>
                <a:gd name="T128" fmla="+- 0 5628 5212"/>
                <a:gd name="T129" fmla="*/ T128 w 490"/>
                <a:gd name="T130" fmla="+- 0 645 645"/>
                <a:gd name="T131" fmla="*/ 645 h 3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90" h="381">
                  <a:moveTo>
                    <a:pt x="416" y="0"/>
                  </a:moveTo>
                  <a:lnTo>
                    <a:pt x="375" y="51"/>
                  </a:lnTo>
                  <a:lnTo>
                    <a:pt x="324" y="95"/>
                  </a:lnTo>
                  <a:lnTo>
                    <a:pt x="263" y="131"/>
                  </a:lnTo>
                  <a:lnTo>
                    <a:pt x="195" y="158"/>
                  </a:lnTo>
                  <a:lnTo>
                    <a:pt x="120" y="175"/>
                  </a:lnTo>
                  <a:lnTo>
                    <a:pt x="41" y="181"/>
                  </a:lnTo>
                  <a:lnTo>
                    <a:pt x="20" y="181"/>
                  </a:lnTo>
                  <a:lnTo>
                    <a:pt x="0" y="180"/>
                  </a:lnTo>
                  <a:lnTo>
                    <a:pt x="33" y="235"/>
                  </a:lnTo>
                  <a:lnTo>
                    <a:pt x="87" y="279"/>
                  </a:lnTo>
                  <a:lnTo>
                    <a:pt x="158" y="308"/>
                  </a:lnTo>
                  <a:lnTo>
                    <a:pt x="240" y="318"/>
                  </a:lnTo>
                  <a:lnTo>
                    <a:pt x="259" y="318"/>
                  </a:lnTo>
                  <a:lnTo>
                    <a:pt x="277" y="316"/>
                  </a:lnTo>
                  <a:lnTo>
                    <a:pt x="295" y="314"/>
                  </a:lnTo>
                  <a:lnTo>
                    <a:pt x="312" y="310"/>
                  </a:lnTo>
                  <a:lnTo>
                    <a:pt x="341" y="340"/>
                  </a:lnTo>
                  <a:lnTo>
                    <a:pt x="376" y="362"/>
                  </a:lnTo>
                  <a:lnTo>
                    <a:pt x="415" y="376"/>
                  </a:lnTo>
                  <a:lnTo>
                    <a:pt x="458" y="381"/>
                  </a:lnTo>
                  <a:lnTo>
                    <a:pt x="437" y="357"/>
                  </a:lnTo>
                  <a:lnTo>
                    <a:pt x="420" y="332"/>
                  </a:lnTo>
                  <a:lnTo>
                    <a:pt x="406" y="306"/>
                  </a:lnTo>
                  <a:lnTo>
                    <a:pt x="395" y="278"/>
                  </a:lnTo>
                  <a:lnTo>
                    <a:pt x="434" y="249"/>
                  </a:lnTo>
                  <a:lnTo>
                    <a:pt x="463" y="214"/>
                  </a:lnTo>
                  <a:lnTo>
                    <a:pt x="482" y="175"/>
                  </a:lnTo>
                  <a:lnTo>
                    <a:pt x="489" y="132"/>
                  </a:lnTo>
                  <a:lnTo>
                    <a:pt x="484" y="94"/>
                  </a:lnTo>
                  <a:lnTo>
                    <a:pt x="470" y="59"/>
                  </a:lnTo>
                  <a:lnTo>
                    <a:pt x="447" y="28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59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3CB5705-0134-5D6C-6D27-926CEB22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6956"/>
              </p:ext>
            </p:extLst>
          </p:nvPr>
        </p:nvGraphicFramePr>
        <p:xfrm>
          <a:off x="1072156" y="2194380"/>
          <a:ext cx="9633860" cy="39873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9996">
                  <a:extLst>
                    <a:ext uri="{9D8B030D-6E8A-4147-A177-3AD203B41FA5}">
                      <a16:colId xmlns:a16="http://schemas.microsoft.com/office/drawing/2014/main" val="2273162337"/>
                    </a:ext>
                  </a:extLst>
                </a:gridCol>
                <a:gridCol w="2386233">
                  <a:extLst>
                    <a:ext uri="{9D8B030D-6E8A-4147-A177-3AD203B41FA5}">
                      <a16:colId xmlns:a16="http://schemas.microsoft.com/office/drawing/2014/main" val="408993941"/>
                    </a:ext>
                  </a:extLst>
                </a:gridCol>
                <a:gridCol w="6417631">
                  <a:extLst>
                    <a:ext uri="{9D8B030D-6E8A-4147-A177-3AD203B41FA5}">
                      <a16:colId xmlns:a16="http://schemas.microsoft.com/office/drawing/2014/main" val="971527574"/>
                    </a:ext>
                  </a:extLst>
                </a:gridCol>
              </a:tblGrid>
              <a:tr h="38640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58910"/>
                  </a:ext>
                </a:extLst>
              </a:tr>
              <a:tr h="38314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Housekeeping &amp; Opening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Cara Wilson</a:t>
                      </a:r>
                      <a:r>
                        <a:rPr lang="en-GB" sz="1600" dirty="0"/>
                        <a:t>, Cash Hub Helpdesk Manager, British Red 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46589"/>
                  </a:ext>
                </a:extLst>
              </a:tr>
              <a:tr h="61180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Ukraine Crisis: Overview of Operational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Hagerich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CVA Coordinator, IFRC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128330"/>
                  </a:ext>
                </a:extLst>
              </a:tr>
              <a:tr h="61180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 of the IFRC self-registration app, its role in the Ukraine response &amp; remote data management.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Kanhong Lin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CVA Officer Romania &amp; Moldova,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IFRC </a:t>
                      </a:r>
                    </a:p>
                    <a:p>
                      <a:pPr rtl="0" fontAlgn="base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Natalie Gyles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CVA IM Coordinator Roving,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IFRC Surge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3418"/>
                  </a:ext>
                </a:extLst>
              </a:tr>
              <a:tr h="96006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Panel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 Mujtaba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CVA technology consultant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 Panasiy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Cash and Markets Specialist, ICRC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Etienne Gaboreau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Cash and Markets Specialist, ICRC 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59382"/>
                  </a:ext>
                </a:extLst>
              </a:tr>
              <a:tr h="24561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Panel 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091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69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E5D05D-01B3-D041-9275-7C80B0DE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47" y="1425954"/>
            <a:ext cx="3470077" cy="3311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4DE24F-9074-4784-A96F-8FECC38BD394}"/>
              </a:ext>
            </a:extLst>
          </p:cNvPr>
          <p:cNvSpPr txBox="1"/>
          <p:nvPr/>
        </p:nvSpPr>
        <p:spPr>
          <a:xfrm>
            <a:off x="4451729" y="2112263"/>
            <a:ext cx="6652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Self-Enrollment App for Financial Assistance – Ukraine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6416C-125D-44FF-9FC2-911324F1BB5C}"/>
              </a:ext>
            </a:extLst>
          </p:cNvPr>
          <p:cNvSpPr txBox="1"/>
          <p:nvPr/>
        </p:nvSpPr>
        <p:spPr>
          <a:xfrm>
            <a:off x="1574157" y="4618299"/>
            <a:ext cx="953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wherever you are</a:t>
            </a:r>
          </a:p>
        </p:txBody>
      </p:sp>
    </p:spTree>
    <p:extLst>
      <p:ext uri="{BB962C8B-B14F-4D97-AF65-F5344CB8AC3E}">
        <p14:creationId xmlns:p14="http://schemas.microsoft.com/office/powerpoint/2010/main" val="90237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32C8-B919-D329-A84C-0E5DF89C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Guiding Development Principles</a:t>
            </a:r>
          </a:p>
        </p:txBody>
      </p:sp>
      <p:pic>
        <p:nvPicPr>
          <p:cNvPr id="13" name="Content Placeholder 12" descr="Thought outline">
            <a:extLst>
              <a:ext uri="{FF2B5EF4-FFF2-40B4-BE49-F238E27FC236}">
                <a16:creationId xmlns:a16="http://schemas.microsoft.com/office/drawing/2014/main" id="{8367BCE9-A5C6-CB44-5D75-414876AF38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9822" y="2434691"/>
            <a:ext cx="1948757" cy="1948757"/>
          </a:xfrm>
        </p:spPr>
      </p:pic>
      <p:pic>
        <p:nvPicPr>
          <p:cNvPr id="15" name="Graphic 14" descr="Door Open outline">
            <a:extLst>
              <a:ext uri="{FF2B5EF4-FFF2-40B4-BE49-F238E27FC236}">
                <a16:creationId xmlns:a16="http://schemas.microsoft.com/office/drawing/2014/main" id="{7473B9E3-3E14-2CAF-2789-159762236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929" y="2226197"/>
            <a:ext cx="2405605" cy="2405605"/>
          </a:xfrm>
          <a:prstGeom prst="rect">
            <a:avLst/>
          </a:prstGeom>
        </p:spPr>
      </p:pic>
      <p:pic>
        <p:nvPicPr>
          <p:cNvPr id="17" name="Graphic 16" descr="Illustrator outline">
            <a:extLst>
              <a:ext uri="{FF2B5EF4-FFF2-40B4-BE49-F238E27FC236}">
                <a16:creationId xmlns:a16="http://schemas.microsoft.com/office/drawing/2014/main" id="{F8751A4F-DA33-68B4-1024-93BBB71E4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7429" y="2335282"/>
            <a:ext cx="2312609" cy="2312609"/>
          </a:xfrm>
          <a:prstGeom prst="rect">
            <a:avLst/>
          </a:prstGeom>
        </p:spPr>
      </p:pic>
      <p:pic>
        <p:nvPicPr>
          <p:cNvPr id="21" name="Graphic 20" descr="Angry face outline outline">
            <a:extLst>
              <a:ext uri="{FF2B5EF4-FFF2-40B4-BE49-F238E27FC236}">
                <a16:creationId xmlns:a16="http://schemas.microsoft.com/office/drawing/2014/main" id="{380530C2-F527-A10A-0B50-A3529A5A5E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82536" y="2420436"/>
            <a:ext cx="1830964" cy="18309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0CA216-3558-84EB-0F3C-B71B29048E8B}"/>
              </a:ext>
            </a:extLst>
          </p:cNvPr>
          <p:cNvSpPr txBox="1"/>
          <p:nvPr/>
        </p:nvSpPr>
        <p:spPr>
          <a:xfrm>
            <a:off x="900895" y="5081285"/>
            <a:ext cx="289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Access to the program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5B0ED1-FDA9-85EA-8F8F-6B924711C67E}"/>
              </a:ext>
            </a:extLst>
          </p:cNvPr>
          <p:cNvSpPr txBox="1"/>
          <p:nvPr/>
        </p:nvSpPr>
        <p:spPr>
          <a:xfrm>
            <a:off x="3701573" y="4942786"/>
            <a:ext cx="224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Challenge Our Assumptions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0B5270-FCCE-9570-5A31-87C674A3F63B}"/>
              </a:ext>
            </a:extLst>
          </p:cNvPr>
          <p:cNvSpPr txBox="1"/>
          <p:nvPr/>
        </p:nvSpPr>
        <p:spPr>
          <a:xfrm>
            <a:off x="8751183" y="4942786"/>
            <a:ext cx="289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Communicate &amp; Manage Emotions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622B38-AA26-39DB-E3C6-DA8CF1EFD425}"/>
              </a:ext>
            </a:extLst>
          </p:cNvPr>
          <p:cNvSpPr txBox="1"/>
          <p:nvPr/>
        </p:nvSpPr>
        <p:spPr>
          <a:xfrm>
            <a:off x="6281106" y="4969319"/>
            <a:ext cx="217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Simplify the work &amp; design</a:t>
            </a:r>
          </a:p>
        </p:txBody>
      </p:sp>
    </p:spTree>
    <p:extLst>
      <p:ext uri="{BB962C8B-B14F-4D97-AF65-F5344CB8AC3E}">
        <p14:creationId xmlns:p14="http://schemas.microsoft.com/office/powerpoint/2010/main" val="27062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30B3-0080-4DA3-9F7F-B13EAC6F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295676"/>
            <a:ext cx="6265804" cy="6884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IFRC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E8B2-6EE9-4B1A-B186-C349A442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87" y="984098"/>
            <a:ext cx="11401906" cy="1600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 a digital enrollment process to massively scale up access to the cash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matter where people are.</a:t>
            </a:r>
          </a:p>
        </p:txBody>
      </p:sp>
      <p:pic>
        <p:nvPicPr>
          <p:cNvPr id="18" name="Graphic 17" descr="Badge with solid fill">
            <a:extLst>
              <a:ext uri="{FF2B5EF4-FFF2-40B4-BE49-F238E27FC236}">
                <a16:creationId xmlns:a16="http://schemas.microsoft.com/office/drawing/2014/main" id="{F4A0AAE6-BF7F-4AFA-B890-EF833033A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107" y="3217690"/>
            <a:ext cx="914400" cy="914400"/>
          </a:xfrm>
          <a:prstGeom prst="rect">
            <a:avLst/>
          </a:prstGeom>
        </p:spPr>
      </p:pic>
      <p:pic>
        <p:nvPicPr>
          <p:cNvPr id="19" name="Graphic 18" descr="Badge 3 with solid fill">
            <a:extLst>
              <a:ext uri="{FF2B5EF4-FFF2-40B4-BE49-F238E27FC236}">
                <a16:creationId xmlns:a16="http://schemas.microsoft.com/office/drawing/2014/main" id="{8F66FA96-B514-4280-88C8-60528C44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107" y="4294074"/>
            <a:ext cx="914400" cy="914400"/>
          </a:xfrm>
          <a:prstGeom prst="rect">
            <a:avLst/>
          </a:prstGeom>
        </p:spPr>
      </p:pic>
      <p:pic>
        <p:nvPicPr>
          <p:cNvPr id="20" name="Graphic 19" descr="Badge 1 with solid fill">
            <a:extLst>
              <a:ext uri="{FF2B5EF4-FFF2-40B4-BE49-F238E27FC236}">
                <a16:creationId xmlns:a16="http://schemas.microsoft.com/office/drawing/2014/main" id="{6D75A612-F9FA-44D0-854C-868059F06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107" y="2202187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E7A4C9-35D1-4065-9CAB-E428462DE9D6}"/>
              </a:ext>
            </a:extLst>
          </p:cNvPr>
          <p:cNvSpPr txBox="1"/>
          <p:nvPr/>
        </p:nvSpPr>
        <p:spPr>
          <a:xfrm>
            <a:off x="1257262" y="2173737"/>
            <a:ext cx="5791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Clear communication about eligibility and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Drive people to download iOS or Android app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377F7-3468-47BD-9172-EF82B49BE884}"/>
              </a:ext>
            </a:extLst>
          </p:cNvPr>
          <p:cNvSpPr txBox="1"/>
          <p:nvPr/>
        </p:nvSpPr>
        <p:spPr>
          <a:xfrm>
            <a:off x="1257262" y="3148061"/>
            <a:ext cx="5791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Smartphone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Guided user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Utilize technology to reach programmatic goals while having a controlled rollout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44118D-1490-4B07-ADD2-6433A532942A}"/>
              </a:ext>
            </a:extLst>
          </p:cNvPr>
          <p:cNvSpPr txBox="1"/>
          <p:nvPr/>
        </p:nvSpPr>
        <p:spPr>
          <a:xfrm>
            <a:off x="1257262" y="4267978"/>
            <a:ext cx="5791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Multi-purpose Cash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Bank 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Cash pick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pre-paid cards for those without financial access</a:t>
            </a:r>
          </a:p>
        </p:txBody>
      </p:sp>
      <p:pic>
        <p:nvPicPr>
          <p:cNvPr id="24" name="Picture 23" descr="A picture containing person&#10;&#10;Description automatically generated">
            <a:extLst>
              <a:ext uri="{FF2B5EF4-FFF2-40B4-BE49-F238E27FC236}">
                <a16:creationId xmlns:a16="http://schemas.microsoft.com/office/drawing/2014/main" id="{6C225644-452F-492F-94D1-6B7144EDC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0" y="2306362"/>
            <a:ext cx="4663533" cy="34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3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Karacak"/>
          <p:cNvSpPr txBox="1"/>
          <p:nvPr/>
        </p:nvSpPr>
        <p:spPr>
          <a:xfrm>
            <a:off x="401155" y="625467"/>
            <a:ext cx="530594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900"/>
              <a:t>Karacak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5AC9624-1814-4844-A276-18355DA0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250" y="6059905"/>
            <a:ext cx="954043" cy="170123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D448AA0-0943-CB70-8BEA-C8596D156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6"/>
            <a:ext cx="4829174" cy="1372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39F6A-F85F-093C-E395-6B9453398C1F}"/>
              </a:ext>
            </a:extLst>
          </p:cNvPr>
          <p:cNvSpPr txBox="1"/>
          <p:nvPr/>
        </p:nvSpPr>
        <p:spPr>
          <a:xfrm>
            <a:off x="827404" y="1390810"/>
            <a:ext cx="10537189" cy="21427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marL="0" marR="0" lvl="0" indent="0" algn="ctr" defTabSz="182880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14A24-2B77-AC9A-62CD-F0572F1F201F}"/>
              </a:ext>
            </a:extLst>
          </p:cNvPr>
          <p:cNvSpPr txBox="1"/>
          <p:nvPr/>
        </p:nvSpPr>
        <p:spPr>
          <a:xfrm>
            <a:off x="2624630" y="1594548"/>
            <a:ext cx="87399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Learning and resources	cash-hub.org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Helpdesk 			cash-hub.org/helpdesk/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Webinars			cash-hub.org/resources/webinar-series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8EB86-9241-AC6E-C7DC-795F7EE881E2}"/>
              </a:ext>
            </a:extLst>
          </p:cNvPr>
          <p:cNvSpPr txBox="1"/>
          <p:nvPr/>
        </p:nvSpPr>
        <p:spPr>
          <a:xfrm>
            <a:off x="827404" y="3661418"/>
            <a:ext cx="10537189" cy="21427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marL="0" marR="0" lvl="0" indent="0" algn="ctr" defTabSz="182880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41211-B02A-61D6-6716-D2CACB78FEA4}"/>
              </a:ext>
            </a:extLst>
          </p:cNvPr>
          <p:cNvSpPr txBox="1"/>
          <p:nvPr/>
        </p:nvSpPr>
        <p:spPr>
          <a:xfrm>
            <a:off x="2624630" y="4396613"/>
            <a:ext cx="8207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Cash Helpdesk 		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helpdesk@cash-hub.org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79A92C-11E0-5914-3546-05043AB16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052" y="4067703"/>
            <a:ext cx="1022382" cy="1022382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0A3F7CD4-7315-04C8-A15C-94BBE80E89FA}"/>
              </a:ext>
            </a:extLst>
          </p:cNvPr>
          <p:cNvSpPr/>
          <p:nvPr/>
        </p:nvSpPr>
        <p:spPr>
          <a:xfrm>
            <a:off x="1491052" y="2035748"/>
            <a:ext cx="942909" cy="852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24" y="0"/>
                </a:moveTo>
                <a:lnTo>
                  <a:pt x="1476" y="0"/>
                </a:lnTo>
                <a:cubicBezTo>
                  <a:pt x="662" y="0"/>
                  <a:pt x="0" y="662"/>
                  <a:pt x="0" y="1476"/>
                </a:cubicBezTo>
                <a:lnTo>
                  <a:pt x="0" y="20124"/>
                </a:lnTo>
                <a:cubicBezTo>
                  <a:pt x="0" y="20938"/>
                  <a:pt x="662" y="21600"/>
                  <a:pt x="1476" y="21600"/>
                </a:cubicBezTo>
                <a:lnTo>
                  <a:pt x="20124" y="21600"/>
                </a:lnTo>
                <a:cubicBezTo>
                  <a:pt x="20938" y="21600"/>
                  <a:pt x="21600" y="20938"/>
                  <a:pt x="21600" y="20124"/>
                </a:cubicBezTo>
                <a:lnTo>
                  <a:pt x="21600" y="1476"/>
                </a:lnTo>
                <a:cubicBezTo>
                  <a:pt x="21600" y="662"/>
                  <a:pt x="20938" y="0"/>
                  <a:pt x="20124" y="0"/>
                </a:cubicBezTo>
                <a:close/>
                <a:moveTo>
                  <a:pt x="20332" y="1476"/>
                </a:moveTo>
                <a:lnTo>
                  <a:pt x="20332" y="10161"/>
                </a:lnTo>
                <a:lnTo>
                  <a:pt x="17853" y="10161"/>
                </a:lnTo>
                <a:cubicBezTo>
                  <a:pt x="17475" y="10161"/>
                  <a:pt x="17125" y="10370"/>
                  <a:pt x="16936" y="10710"/>
                </a:cubicBezTo>
                <a:cubicBezTo>
                  <a:pt x="16756" y="11041"/>
                  <a:pt x="16765" y="11448"/>
                  <a:pt x="16964" y="11770"/>
                </a:cubicBezTo>
                <a:cubicBezTo>
                  <a:pt x="17087" y="11968"/>
                  <a:pt x="17153" y="12196"/>
                  <a:pt x="17153" y="12432"/>
                </a:cubicBezTo>
                <a:cubicBezTo>
                  <a:pt x="17153" y="12782"/>
                  <a:pt x="17011" y="13104"/>
                  <a:pt x="16765" y="13340"/>
                </a:cubicBezTo>
                <a:cubicBezTo>
                  <a:pt x="16510" y="13586"/>
                  <a:pt x="16179" y="13709"/>
                  <a:pt x="15838" y="13700"/>
                </a:cubicBezTo>
                <a:cubicBezTo>
                  <a:pt x="15195" y="13671"/>
                  <a:pt x="14665" y="13151"/>
                  <a:pt x="14618" y="12517"/>
                </a:cubicBezTo>
                <a:cubicBezTo>
                  <a:pt x="14608" y="12252"/>
                  <a:pt x="14665" y="11997"/>
                  <a:pt x="14807" y="11770"/>
                </a:cubicBezTo>
                <a:cubicBezTo>
                  <a:pt x="15006" y="11448"/>
                  <a:pt x="15015" y="11032"/>
                  <a:pt x="14826" y="10701"/>
                </a:cubicBezTo>
                <a:cubicBezTo>
                  <a:pt x="14637" y="10370"/>
                  <a:pt x="14286" y="10161"/>
                  <a:pt x="13908" y="10161"/>
                </a:cubicBezTo>
                <a:lnTo>
                  <a:pt x="11429" y="10161"/>
                </a:lnTo>
                <a:lnTo>
                  <a:pt x="11429" y="8042"/>
                </a:lnTo>
                <a:cubicBezTo>
                  <a:pt x="11798" y="8193"/>
                  <a:pt x="12196" y="8269"/>
                  <a:pt x="12602" y="8241"/>
                </a:cubicBezTo>
                <a:cubicBezTo>
                  <a:pt x="13217" y="8203"/>
                  <a:pt x="13804" y="7929"/>
                  <a:pt x="14249" y="7474"/>
                </a:cubicBezTo>
                <a:cubicBezTo>
                  <a:pt x="14684" y="7030"/>
                  <a:pt x="14939" y="6434"/>
                  <a:pt x="14968" y="5809"/>
                </a:cubicBezTo>
                <a:cubicBezTo>
                  <a:pt x="14987" y="5119"/>
                  <a:pt x="14741" y="4456"/>
                  <a:pt x="14258" y="3955"/>
                </a:cubicBezTo>
                <a:cubicBezTo>
                  <a:pt x="13776" y="3453"/>
                  <a:pt x="13132" y="3179"/>
                  <a:pt x="12432" y="3179"/>
                </a:cubicBezTo>
                <a:cubicBezTo>
                  <a:pt x="12091" y="3179"/>
                  <a:pt x="11751" y="3255"/>
                  <a:pt x="11429" y="3387"/>
                </a:cubicBezTo>
                <a:lnTo>
                  <a:pt x="11429" y="1258"/>
                </a:lnTo>
                <a:lnTo>
                  <a:pt x="20124" y="1258"/>
                </a:lnTo>
                <a:cubicBezTo>
                  <a:pt x="20238" y="1258"/>
                  <a:pt x="20332" y="1353"/>
                  <a:pt x="20332" y="1476"/>
                </a:cubicBezTo>
                <a:close/>
                <a:moveTo>
                  <a:pt x="1476" y="1258"/>
                </a:moveTo>
                <a:lnTo>
                  <a:pt x="10171" y="1258"/>
                </a:lnTo>
                <a:lnTo>
                  <a:pt x="10171" y="3737"/>
                </a:lnTo>
                <a:cubicBezTo>
                  <a:pt x="10171" y="4125"/>
                  <a:pt x="10370" y="4475"/>
                  <a:pt x="10710" y="4664"/>
                </a:cubicBezTo>
                <a:cubicBezTo>
                  <a:pt x="11041" y="4844"/>
                  <a:pt x="11448" y="4835"/>
                  <a:pt x="11770" y="4636"/>
                </a:cubicBezTo>
                <a:cubicBezTo>
                  <a:pt x="11968" y="4513"/>
                  <a:pt x="12196" y="4447"/>
                  <a:pt x="12432" y="4447"/>
                </a:cubicBezTo>
                <a:cubicBezTo>
                  <a:pt x="12782" y="4447"/>
                  <a:pt x="13104" y="4589"/>
                  <a:pt x="13350" y="4835"/>
                </a:cubicBezTo>
                <a:cubicBezTo>
                  <a:pt x="13586" y="5090"/>
                  <a:pt x="13709" y="5412"/>
                  <a:pt x="13700" y="5762"/>
                </a:cubicBezTo>
                <a:cubicBezTo>
                  <a:pt x="13671" y="6405"/>
                  <a:pt x="13151" y="6935"/>
                  <a:pt x="12517" y="6973"/>
                </a:cubicBezTo>
                <a:cubicBezTo>
                  <a:pt x="12252" y="6992"/>
                  <a:pt x="11997" y="6935"/>
                  <a:pt x="11770" y="6793"/>
                </a:cubicBezTo>
                <a:cubicBezTo>
                  <a:pt x="11448" y="6594"/>
                  <a:pt x="11032" y="6585"/>
                  <a:pt x="10701" y="6774"/>
                </a:cubicBezTo>
                <a:cubicBezTo>
                  <a:pt x="10370" y="6954"/>
                  <a:pt x="10171" y="7304"/>
                  <a:pt x="10171" y="7692"/>
                </a:cubicBezTo>
                <a:lnTo>
                  <a:pt x="10171" y="10161"/>
                </a:lnTo>
                <a:lnTo>
                  <a:pt x="8042" y="10161"/>
                </a:lnTo>
                <a:cubicBezTo>
                  <a:pt x="8203" y="9802"/>
                  <a:pt x="8269" y="9404"/>
                  <a:pt x="8241" y="8998"/>
                </a:cubicBezTo>
                <a:cubicBezTo>
                  <a:pt x="8203" y="8373"/>
                  <a:pt x="7929" y="7787"/>
                  <a:pt x="7484" y="7351"/>
                </a:cubicBezTo>
                <a:cubicBezTo>
                  <a:pt x="7030" y="6916"/>
                  <a:pt x="6434" y="6661"/>
                  <a:pt x="5809" y="6632"/>
                </a:cubicBezTo>
                <a:cubicBezTo>
                  <a:pt x="5119" y="6604"/>
                  <a:pt x="4456" y="6859"/>
                  <a:pt x="3955" y="7342"/>
                </a:cubicBezTo>
                <a:cubicBezTo>
                  <a:pt x="3463" y="7824"/>
                  <a:pt x="3179" y="8468"/>
                  <a:pt x="3179" y="9168"/>
                </a:cubicBezTo>
                <a:cubicBezTo>
                  <a:pt x="3179" y="9509"/>
                  <a:pt x="3255" y="9849"/>
                  <a:pt x="3387" y="10161"/>
                </a:cubicBezTo>
                <a:lnTo>
                  <a:pt x="1268" y="10161"/>
                </a:lnTo>
                <a:lnTo>
                  <a:pt x="1268" y="1476"/>
                </a:lnTo>
                <a:cubicBezTo>
                  <a:pt x="1268" y="1353"/>
                  <a:pt x="1362" y="1258"/>
                  <a:pt x="1476" y="1258"/>
                </a:cubicBezTo>
                <a:close/>
                <a:moveTo>
                  <a:pt x="1268" y="20124"/>
                </a:moveTo>
                <a:lnTo>
                  <a:pt x="1268" y="11429"/>
                </a:lnTo>
                <a:lnTo>
                  <a:pt x="3737" y="11429"/>
                </a:lnTo>
                <a:cubicBezTo>
                  <a:pt x="4125" y="11429"/>
                  <a:pt x="4475" y="11221"/>
                  <a:pt x="4664" y="10890"/>
                </a:cubicBezTo>
                <a:cubicBezTo>
                  <a:pt x="4844" y="10559"/>
                  <a:pt x="4835" y="10152"/>
                  <a:pt x="4636" y="9830"/>
                </a:cubicBezTo>
                <a:cubicBezTo>
                  <a:pt x="4513" y="9632"/>
                  <a:pt x="4447" y="9404"/>
                  <a:pt x="4447" y="9168"/>
                </a:cubicBezTo>
                <a:cubicBezTo>
                  <a:pt x="4447" y="8818"/>
                  <a:pt x="4589" y="8496"/>
                  <a:pt x="4835" y="8250"/>
                </a:cubicBezTo>
                <a:cubicBezTo>
                  <a:pt x="5090" y="8014"/>
                  <a:pt x="5412" y="7891"/>
                  <a:pt x="5762" y="7900"/>
                </a:cubicBezTo>
                <a:cubicBezTo>
                  <a:pt x="6405" y="7919"/>
                  <a:pt x="6935" y="8439"/>
                  <a:pt x="6982" y="9083"/>
                </a:cubicBezTo>
                <a:cubicBezTo>
                  <a:pt x="6992" y="9348"/>
                  <a:pt x="6935" y="9603"/>
                  <a:pt x="6793" y="9821"/>
                </a:cubicBezTo>
                <a:cubicBezTo>
                  <a:pt x="6594" y="10152"/>
                  <a:pt x="6585" y="10559"/>
                  <a:pt x="6774" y="10899"/>
                </a:cubicBezTo>
                <a:cubicBezTo>
                  <a:pt x="6954" y="11230"/>
                  <a:pt x="7314" y="11429"/>
                  <a:pt x="7692" y="11429"/>
                </a:cubicBezTo>
                <a:lnTo>
                  <a:pt x="10171" y="11429"/>
                </a:lnTo>
                <a:lnTo>
                  <a:pt x="10171" y="13558"/>
                </a:lnTo>
                <a:cubicBezTo>
                  <a:pt x="9802" y="13397"/>
                  <a:pt x="9404" y="13331"/>
                  <a:pt x="8998" y="13359"/>
                </a:cubicBezTo>
                <a:cubicBezTo>
                  <a:pt x="8373" y="13397"/>
                  <a:pt x="7796" y="13671"/>
                  <a:pt x="7351" y="14116"/>
                </a:cubicBezTo>
                <a:cubicBezTo>
                  <a:pt x="6916" y="14570"/>
                  <a:pt x="6661" y="15166"/>
                  <a:pt x="6632" y="15781"/>
                </a:cubicBezTo>
                <a:cubicBezTo>
                  <a:pt x="6613" y="16481"/>
                  <a:pt x="6859" y="17134"/>
                  <a:pt x="7342" y="17636"/>
                </a:cubicBezTo>
                <a:cubicBezTo>
                  <a:pt x="7824" y="18137"/>
                  <a:pt x="8468" y="18412"/>
                  <a:pt x="9168" y="18412"/>
                </a:cubicBezTo>
                <a:cubicBezTo>
                  <a:pt x="9509" y="18412"/>
                  <a:pt x="9849" y="18345"/>
                  <a:pt x="10171" y="18213"/>
                </a:cubicBezTo>
                <a:lnTo>
                  <a:pt x="10171" y="20332"/>
                </a:lnTo>
                <a:lnTo>
                  <a:pt x="1476" y="20332"/>
                </a:lnTo>
                <a:cubicBezTo>
                  <a:pt x="1362" y="20332"/>
                  <a:pt x="1268" y="20238"/>
                  <a:pt x="1268" y="20124"/>
                </a:cubicBezTo>
                <a:close/>
                <a:moveTo>
                  <a:pt x="20124" y="20332"/>
                </a:moveTo>
                <a:lnTo>
                  <a:pt x="11429" y="20332"/>
                </a:lnTo>
                <a:lnTo>
                  <a:pt x="11429" y="17853"/>
                </a:lnTo>
                <a:cubicBezTo>
                  <a:pt x="11429" y="17475"/>
                  <a:pt x="11221" y="17125"/>
                  <a:pt x="10890" y="16936"/>
                </a:cubicBezTo>
                <a:cubicBezTo>
                  <a:pt x="10559" y="16756"/>
                  <a:pt x="10152" y="16756"/>
                  <a:pt x="9830" y="16964"/>
                </a:cubicBezTo>
                <a:cubicBezTo>
                  <a:pt x="9632" y="17087"/>
                  <a:pt x="9404" y="17153"/>
                  <a:pt x="9168" y="17153"/>
                </a:cubicBezTo>
                <a:cubicBezTo>
                  <a:pt x="8818" y="17153"/>
                  <a:pt x="8496" y="17011"/>
                  <a:pt x="8250" y="16756"/>
                </a:cubicBezTo>
                <a:cubicBezTo>
                  <a:pt x="8014" y="16510"/>
                  <a:pt x="7891" y="16179"/>
                  <a:pt x="7900" y="15829"/>
                </a:cubicBezTo>
                <a:cubicBezTo>
                  <a:pt x="7929" y="15195"/>
                  <a:pt x="8439" y="14665"/>
                  <a:pt x="9083" y="14618"/>
                </a:cubicBezTo>
                <a:cubicBezTo>
                  <a:pt x="9348" y="14599"/>
                  <a:pt x="9603" y="14665"/>
                  <a:pt x="9821" y="14807"/>
                </a:cubicBezTo>
                <a:cubicBezTo>
                  <a:pt x="10152" y="15006"/>
                  <a:pt x="10559" y="15015"/>
                  <a:pt x="10899" y="14826"/>
                </a:cubicBezTo>
                <a:cubicBezTo>
                  <a:pt x="11230" y="14637"/>
                  <a:pt x="11429" y="14286"/>
                  <a:pt x="11429" y="13908"/>
                </a:cubicBezTo>
                <a:lnTo>
                  <a:pt x="11429" y="11429"/>
                </a:lnTo>
                <a:lnTo>
                  <a:pt x="13558" y="11429"/>
                </a:lnTo>
                <a:cubicBezTo>
                  <a:pt x="13397" y="11798"/>
                  <a:pt x="13331" y="12196"/>
                  <a:pt x="13359" y="12602"/>
                </a:cubicBezTo>
                <a:cubicBezTo>
                  <a:pt x="13397" y="13217"/>
                  <a:pt x="13671" y="13804"/>
                  <a:pt x="14116" y="14249"/>
                </a:cubicBezTo>
                <a:cubicBezTo>
                  <a:pt x="14570" y="14684"/>
                  <a:pt x="15166" y="14939"/>
                  <a:pt x="15791" y="14958"/>
                </a:cubicBezTo>
                <a:cubicBezTo>
                  <a:pt x="15819" y="14968"/>
                  <a:pt x="15857" y="14968"/>
                  <a:pt x="15885" y="14968"/>
                </a:cubicBezTo>
                <a:cubicBezTo>
                  <a:pt x="16548" y="14968"/>
                  <a:pt x="17163" y="14712"/>
                  <a:pt x="17636" y="14258"/>
                </a:cubicBezTo>
                <a:cubicBezTo>
                  <a:pt x="18137" y="13776"/>
                  <a:pt x="18412" y="13123"/>
                  <a:pt x="18412" y="12432"/>
                </a:cubicBezTo>
                <a:cubicBezTo>
                  <a:pt x="18412" y="12082"/>
                  <a:pt x="18345" y="11741"/>
                  <a:pt x="18213" y="11429"/>
                </a:cubicBezTo>
                <a:lnTo>
                  <a:pt x="20332" y="11429"/>
                </a:lnTo>
                <a:lnTo>
                  <a:pt x="20332" y="20124"/>
                </a:lnTo>
                <a:cubicBezTo>
                  <a:pt x="20332" y="20238"/>
                  <a:pt x="20238" y="20332"/>
                  <a:pt x="20124" y="20332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9" rIns="45719"/>
          <a:lstStyle/>
          <a:p>
            <a:pPr defTabSz="914400">
              <a:lnSpc>
                <a:spcPct val="100000"/>
              </a:lnSpc>
              <a:defRPr sz="1800">
                <a:noFill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779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Karacak"/>
          <p:cNvSpPr txBox="1"/>
          <p:nvPr/>
        </p:nvSpPr>
        <p:spPr>
          <a:xfrm>
            <a:off x="401155" y="625467"/>
            <a:ext cx="530594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900"/>
              <a:t>Karacak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5AC9624-1814-4844-A276-18355DA0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250" y="6059905"/>
            <a:ext cx="954043" cy="170123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D448AA0-0943-CB70-8BEA-C8596D156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6"/>
            <a:ext cx="4829174" cy="1372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560404-E707-7734-B4BD-E6CFB8102526}"/>
              </a:ext>
            </a:extLst>
          </p:cNvPr>
          <p:cNvSpPr txBox="1"/>
          <p:nvPr/>
        </p:nvSpPr>
        <p:spPr>
          <a:xfrm>
            <a:off x="666452" y="1342141"/>
            <a:ext cx="11189488" cy="78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514350" algn="just">
              <a:lnSpc>
                <a:spcPct val="117000"/>
              </a:lnSpc>
              <a:spcBef>
                <a:spcPts val="1125"/>
              </a:spcBef>
            </a:pPr>
            <a:r>
              <a:rPr lang="en-US" sz="2000" spc="-10" dirty="0">
                <a:solidFill>
                  <a:srgbClr val="4C4C4C"/>
                </a:solidFill>
                <a:latin typeface="Arial" panose="020B0604020202020204" pitchFamily="34" charset="0"/>
              </a:rPr>
              <a:t>Questions and technical supports requests can be submitted through the Helpdesk’s query form. The form is available in </a:t>
            </a:r>
            <a:r>
              <a:rPr lang="en-US" sz="2000" b="1" spc="-10" dirty="0">
                <a:solidFill>
                  <a:srgbClr val="C00000"/>
                </a:solidFill>
                <a:latin typeface="Arial" panose="020B0604020202020204" pitchFamily="34" charset="0"/>
              </a:rPr>
              <a:t>English, French, Spanish and Arabic</a:t>
            </a:r>
            <a:r>
              <a:rPr lang="en-US" sz="2000" spc="-10" dirty="0">
                <a:solidFill>
                  <a:srgbClr val="4C4C4C"/>
                </a:solidFill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7E49F-B1D9-05EC-7B1E-70DF4D854D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93" t="2183" r="6417" b="6408"/>
          <a:stretch/>
        </p:blipFill>
        <p:spPr>
          <a:xfrm>
            <a:off x="5201931" y="2215520"/>
            <a:ext cx="6334720" cy="3552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79C2A-1BF1-E412-1C27-E340D14BD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749" y="3547559"/>
            <a:ext cx="3053508" cy="543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E1B960-A834-044E-0481-3B125E8E6387}"/>
              </a:ext>
            </a:extLst>
          </p:cNvPr>
          <p:cNvSpPr txBox="1"/>
          <p:nvPr/>
        </p:nvSpPr>
        <p:spPr>
          <a:xfrm>
            <a:off x="931749" y="3070526"/>
            <a:ext cx="4374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spc="-10" dirty="0">
                <a:solidFill>
                  <a:srgbClr val="C00000"/>
                </a:solidFill>
                <a:latin typeface="Arial" panose="020B0604020202020204" pitchFamily="34" charset="0"/>
              </a:rPr>
              <a:t>cash-hub.org/helpdesk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4" name="Graphic 13" descr="Arrow: Slight curve with solid fill">
            <a:extLst>
              <a:ext uri="{FF2B5EF4-FFF2-40B4-BE49-F238E27FC236}">
                <a16:creationId xmlns:a16="http://schemas.microsoft.com/office/drawing/2014/main" id="{BF164344-C8EB-28E6-02CF-8788EF94D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1394" y="33104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9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298</Words>
  <Application>Microsoft Office PowerPoint</Application>
  <PresentationFormat>Widescreen</PresentationFormat>
  <Paragraphs>53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 Bold</vt:lpstr>
      <vt:lpstr>Office Theme</vt:lpstr>
      <vt:lpstr>PowerPoint Presentation</vt:lpstr>
      <vt:lpstr>PowerPoint Presentation</vt:lpstr>
      <vt:lpstr>Guiding Development Principles</vt:lpstr>
      <vt:lpstr>IFRC Vision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Wilson</dc:creator>
  <cp:lastModifiedBy>Cara Wilson</cp:lastModifiedBy>
  <cp:revision>5</cp:revision>
  <dcterms:created xsi:type="dcterms:W3CDTF">2022-11-30T11:02:05Z</dcterms:created>
  <dcterms:modified xsi:type="dcterms:W3CDTF">2023-03-29T07:30:55Z</dcterms:modified>
</cp:coreProperties>
</file>