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 ContentType="application/vnd.ms-exce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248" r:id="rId4"/>
  </p:sldMasterIdLst>
  <p:notesMasterIdLst>
    <p:notesMasterId r:id="rId48"/>
  </p:notesMasterIdLst>
  <p:handoutMasterIdLst>
    <p:handoutMasterId r:id="rId49"/>
  </p:handoutMasterIdLst>
  <p:sldIdLst>
    <p:sldId id="3957" r:id="rId5"/>
    <p:sldId id="4014" r:id="rId6"/>
    <p:sldId id="4013" r:id="rId7"/>
    <p:sldId id="3978" r:id="rId8"/>
    <p:sldId id="3977" r:id="rId9"/>
    <p:sldId id="3958" r:id="rId10"/>
    <p:sldId id="3979" r:id="rId11"/>
    <p:sldId id="3980" r:id="rId12"/>
    <p:sldId id="3981" r:id="rId13"/>
    <p:sldId id="3982" r:id="rId14"/>
    <p:sldId id="4015" r:id="rId15"/>
    <p:sldId id="3984" r:id="rId16"/>
    <p:sldId id="4010" r:id="rId17"/>
    <p:sldId id="3985" r:id="rId18"/>
    <p:sldId id="3986" r:id="rId19"/>
    <p:sldId id="3987" r:id="rId20"/>
    <p:sldId id="4022" r:id="rId21"/>
    <p:sldId id="3988" r:id="rId22"/>
    <p:sldId id="3989" r:id="rId23"/>
    <p:sldId id="3990" r:id="rId24"/>
    <p:sldId id="3991" r:id="rId25"/>
    <p:sldId id="3992" r:id="rId26"/>
    <p:sldId id="4016" r:id="rId27"/>
    <p:sldId id="3994" r:id="rId28"/>
    <p:sldId id="4009" r:id="rId29"/>
    <p:sldId id="4021" r:id="rId30"/>
    <p:sldId id="3995" r:id="rId31"/>
    <p:sldId id="3996" r:id="rId32"/>
    <p:sldId id="3997" r:id="rId33"/>
    <p:sldId id="3998" r:id="rId34"/>
    <p:sldId id="4017" r:id="rId35"/>
    <p:sldId id="4000" r:id="rId36"/>
    <p:sldId id="4001" r:id="rId37"/>
    <p:sldId id="4003" r:id="rId38"/>
    <p:sldId id="4006" r:id="rId39"/>
    <p:sldId id="4002" r:id="rId40"/>
    <p:sldId id="4004" r:id="rId41"/>
    <p:sldId id="4012" r:id="rId42"/>
    <p:sldId id="4005" r:id="rId43"/>
    <p:sldId id="4018" r:id="rId44"/>
    <p:sldId id="4019" r:id="rId45"/>
    <p:sldId id="4020" r:id="rId46"/>
    <p:sldId id="3953" r:id="rId47"/>
  </p:sldIdLst>
  <p:sldSz cx="18288000" cy="10288588"/>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angal" panose="02040503050203030202" pitchFamily="18" charset="0"/>
      <p:regular r:id="rId56"/>
      <p:bold r:id="rId57"/>
    </p:embeddedFont>
    <p:embeddedFont>
      <p:font typeface="Montserrat" panose="00000500000000000000" pitchFamily="2" charset="0"/>
      <p:regular r:id="rId58"/>
      <p:bold r:id="rId59"/>
      <p:italic r:id="rId60"/>
      <p:boldItalic r:id="rId61"/>
    </p:embeddedFont>
    <p:embeddedFont>
      <p:font typeface="Montserrat Medium" panose="00000600000000000000" pitchFamily="2" charset="0"/>
      <p:regular r:id="rId62"/>
      <p:italic r:id="rId63"/>
    </p:embeddedFont>
    <p:embeddedFont>
      <p:font typeface="Montserrat SemiBold" panose="00000700000000000000" pitchFamily="2"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388" indent="-2301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4775" indent="-4603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163" indent="-6905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49550" indent="-9207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2B5"/>
    <a:srgbClr val="007033"/>
    <a:srgbClr val="FFFFFF"/>
    <a:srgbClr val="B0C688"/>
    <a:srgbClr val="FF9900"/>
    <a:srgbClr val="21C98D"/>
    <a:srgbClr val="F9C15D"/>
    <a:srgbClr val="FF5050"/>
    <a:srgbClr val="B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16" autoAdjust="0"/>
  </p:normalViewPr>
  <p:slideViewPr>
    <p:cSldViewPr snapToGrid="0">
      <p:cViewPr>
        <p:scale>
          <a:sx n="60" d="100"/>
          <a:sy n="60" d="100"/>
        </p:scale>
        <p:origin x="1272" y="42"/>
      </p:cViewPr>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sa SHIFAZ" userId="e11b4210-9556-40a7-a384-51d27cdbe6d7" providerId="ADAL" clId="{308673B5-880D-4561-9D1E-45AB6965182C}"/>
    <pc:docChg chg="undo custSel modSld">
      <pc:chgData name="Moosa SHIFAZ" userId="e11b4210-9556-40a7-a384-51d27cdbe6d7" providerId="ADAL" clId="{308673B5-880D-4561-9D1E-45AB6965182C}" dt="2023-08-11T15:21:15.693" v="793" actId="5793"/>
      <pc:docMkLst>
        <pc:docMk/>
      </pc:docMkLst>
      <pc:sldChg chg="modNotesTx">
        <pc:chgData name="Moosa SHIFAZ" userId="e11b4210-9556-40a7-a384-51d27cdbe6d7" providerId="ADAL" clId="{308673B5-880D-4561-9D1E-45AB6965182C}" dt="2023-08-11T15:16:57.483" v="783" actId="20577"/>
        <pc:sldMkLst>
          <pc:docMk/>
          <pc:sldMk cId="0" sldId="3977"/>
        </pc:sldMkLst>
      </pc:sldChg>
      <pc:sldChg chg="modNotesTx">
        <pc:chgData name="Moosa SHIFAZ" userId="e11b4210-9556-40a7-a384-51d27cdbe6d7" providerId="ADAL" clId="{308673B5-880D-4561-9D1E-45AB6965182C}" dt="2023-08-11T15:21:15.693" v="793" actId="5793"/>
        <pc:sldMkLst>
          <pc:docMk/>
          <pc:sldMk cId="0" sldId="3987"/>
        </pc:sldMkLst>
      </pc:sldChg>
    </pc:docChg>
  </pc:docChgLst>
  <pc:docChgLst>
    <pc:chgData name="Moosa SHIFAZ" userId="e11b4210-9556-40a7-a384-51d27cdbe6d7" providerId="ADAL" clId="{3A124161-3FDA-4F27-96E4-B4111DE96DFC}"/>
    <pc:docChg chg="undo redo custSel addSld modSld">
      <pc:chgData name="Moosa SHIFAZ" userId="e11b4210-9556-40a7-a384-51d27cdbe6d7" providerId="ADAL" clId="{3A124161-3FDA-4F27-96E4-B4111DE96DFC}" dt="2023-09-08T09:10:27.608" v="1218"/>
      <pc:docMkLst>
        <pc:docMk/>
      </pc:docMkLst>
      <pc:sldChg chg="modSp">
        <pc:chgData name="Moosa SHIFAZ" userId="e11b4210-9556-40a7-a384-51d27cdbe6d7" providerId="ADAL" clId="{3A124161-3FDA-4F27-96E4-B4111DE96DFC}" dt="2023-09-08T07:16:34.786" v="0" actId="14100"/>
        <pc:sldMkLst>
          <pc:docMk/>
          <pc:sldMk cId="0" sldId="3985"/>
        </pc:sldMkLst>
        <pc:spChg chg="mod">
          <ac:chgData name="Moosa SHIFAZ" userId="e11b4210-9556-40a7-a384-51d27cdbe6d7" providerId="ADAL" clId="{3A124161-3FDA-4F27-96E4-B4111DE96DFC}" dt="2023-09-08T07:16:34.786" v="0" actId="14100"/>
          <ac:spMkLst>
            <pc:docMk/>
            <pc:sldMk cId="0" sldId="3985"/>
            <ac:spMk id="66566" creationId="{9199EFDE-1F0F-E4DF-1E83-5FAE95780842}"/>
          </ac:spMkLst>
        </pc:spChg>
        <pc:spChg chg="mod">
          <ac:chgData name="Moosa SHIFAZ" userId="e11b4210-9556-40a7-a384-51d27cdbe6d7" providerId="ADAL" clId="{3A124161-3FDA-4F27-96E4-B4111DE96DFC}" dt="2023-09-08T07:16:34.786" v="0" actId="14100"/>
          <ac:spMkLst>
            <pc:docMk/>
            <pc:sldMk cId="0" sldId="3985"/>
            <ac:spMk id="66567" creationId="{E31BC574-6D3E-3FBE-AF90-1B52122E3894}"/>
          </ac:spMkLst>
        </pc:spChg>
        <pc:spChg chg="mod">
          <ac:chgData name="Moosa SHIFAZ" userId="e11b4210-9556-40a7-a384-51d27cdbe6d7" providerId="ADAL" clId="{3A124161-3FDA-4F27-96E4-B4111DE96DFC}" dt="2023-09-08T07:16:34.786" v="0" actId="14100"/>
          <ac:spMkLst>
            <pc:docMk/>
            <pc:sldMk cId="0" sldId="3985"/>
            <ac:spMk id="66568" creationId="{E4241E3D-26C5-4AF1-D9CD-0A7E06D4A878}"/>
          </ac:spMkLst>
        </pc:spChg>
        <pc:spChg chg="mod">
          <ac:chgData name="Moosa SHIFAZ" userId="e11b4210-9556-40a7-a384-51d27cdbe6d7" providerId="ADAL" clId="{3A124161-3FDA-4F27-96E4-B4111DE96DFC}" dt="2023-09-08T07:16:34.786" v="0" actId="14100"/>
          <ac:spMkLst>
            <pc:docMk/>
            <pc:sldMk cId="0" sldId="3985"/>
            <ac:spMk id="66569" creationId="{9BCA062A-81F9-5E76-0AAF-A4CB84E4076D}"/>
          </ac:spMkLst>
        </pc:spChg>
        <pc:spChg chg="mod">
          <ac:chgData name="Moosa SHIFAZ" userId="e11b4210-9556-40a7-a384-51d27cdbe6d7" providerId="ADAL" clId="{3A124161-3FDA-4F27-96E4-B4111DE96DFC}" dt="2023-09-08T07:16:34.786" v="0" actId="14100"/>
          <ac:spMkLst>
            <pc:docMk/>
            <pc:sldMk cId="0" sldId="3985"/>
            <ac:spMk id="66570" creationId="{2EB5BBDC-9E04-2435-7AB8-04AB5F6EC027}"/>
          </ac:spMkLst>
        </pc:spChg>
        <pc:spChg chg="mod">
          <ac:chgData name="Moosa SHIFAZ" userId="e11b4210-9556-40a7-a384-51d27cdbe6d7" providerId="ADAL" clId="{3A124161-3FDA-4F27-96E4-B4111DE96DFC}" dt="2023-09-08T07:16:34.786" v="0" actId="14100"/>
          <ac:spMkLst>
            <pc:docMk/>
            <pc:sldMk cId="0" sldId="3985"/>
            <ac:spMk id="66571" creationId="{3AFCA3FC-5D03-2433-3C4A-5D59D58747E8}"/>
          </ac:spMkLst>
        </pc:spChg>
        <pc:spChg chg="mod">
          <ac:chgData name="Moosa SHIFAZ" userId="e11b4210-9556-40a7-a384-51d27cdbe6d7" providerId="ADAL" clId="{3A124161-3FDA-4F27-96E4-B4111DE96DFC}" dt="2023-09-08T07:16:34.786" v="0" actId="14100"/>
          <ac:spMkLst>
            <pc:docMk/>
            <pc:sldMk cId="0" sldId="3985"/>
            <ac:spMk id="66572" creationId="{D15E92E5-B85A-ACA8-6B37-163B98A5FDBE}"/>
          </ac:spMkLst>
        </pc:spChg>
        <pc:spChg chg="mod">
          <ac:chgData name="Moosa SHIFAZ" userId="e11b4210-9556-40a7-a384-51d27cdbe6d7" providerId="ADAL" clId="{3A124161-3FDA-4F27-96E4-B4111DE96DFC}" dt="2023-09-08T07:16:34.786" v="0" actId="14100"/>
          <ac:spMkLst>
            <pc:docMk/>
            <pc:sldMk cId="0" sldId="3985"/>
            <ac:spMk id="66573" creationId="{BFCB4A8F-4A27-9FEC-CBAF-D87E19A2B8B5}"/>
          </ac:spMkLst>
        </pc:spChg>
        <pc:spChg chg="mod">
          <ac:chgData name="Moosa SHIFAZ" userId="e11b4210-9556-40a7-a384-51d27cdbe6d7" providerId="ADAL" clId="{3A124161-3FDA-4F27-96E4-B4111DE96DFC}" dt="2023-09-08T07:16:34.786" v="0" actId="14100"/>
          <ac:spMkLst>
            <pc:docMk/>
            <pc:sldMk cId="0" sldId="3985"/>
            <ac:spMk id="66574" creationId="{ADFA9789-6068-5A5D-90D8-531924D23415}"/>
          </ac:spMkLst>
        </pc:spChg>
        <pc:spChg chg="mod">
          <ac:chgData name="Moosa SHIFAZ" userId="e11b4210-9556-40a7-a384-51d27cdbe6d7" providerId="ADAL" clId="{3A124161-3FDA-4F27-96E4-B4111DE96DFC}" dt="2023-09-08T07:16:34.786" v="0" actId="14100"/>
          <ac:spMkLst>
            <pc:docMk/>
            <pc:sldMk cId="0" sldId="3985"/>
            <ac:spMk id="66580" creationId="{AE3EBEAF-0F31-AB3A-F89A-52EADFD3CCF5}"/>
          </ac:spMkLst>
        </pc:spChg>
        <pc:spChg chg="mod">
          <ac:chgData name="Moosa SHIFAZ" userId="e11b4210-9556-40a7-a384-51d27cdbe6d7" providerId="ADAL" clId="{3A124161-3FDA-4F27-96E4-B4111DE96DFC}" dt="2023-09-08T07:16:34.786" v="0" actId="14100"/>
          <ac:spMkLst>
            <pc:docMk/>
            <pc:sldMk cId="0" sldId="3985"/>
            <ac:spMk id="66581" creationId="{ED912BC9-E3C3-EDBA-35F0-A379030BD005}"/>
          </ac:spMkLst>
        </pc:spChg>
        <pc:spChg chg="mod">
          <ac:chgData name="Moosa SHIFAZ" userId="e11b4210-9556-40a7-a384-51d27cdbe6d7" providerId="ADAL" clId="{3A124161-3FDA-4F27-96E4-B4111DE96DFC}" dt="2023-09-08T07:16:34.786" v="0" actId="14100"/>
          <ac:spMkLst>
            <pc:docMk/>
            <pc:sldMk cId="0" sldId="3985"/>
            <ac:spMk id="66582" creationId="{279B57FB-D5D6-BFFF-618F-67ED9D56186C}"/>
          </ac:spMkLst>
        </pc:spChg>
        <pc:spChg chg="mod">
          <ac:chgData name="Moosa SHIFAZ" userId="e11b4210-9556-40a7-a384-51d27cdbe6d7" providerId="ADAL" clId="{3A124161-3FDA-4F27-96E4-B4111DE96DFC}" dt="2023-09-08T07:16:34.786" v="0" actId="14100"/>
          <ac:spMkLst>
            <pc:docMk/>
            <pc:sldMk cId="0" sldId="3985"/>
            <ac:spMk id="66583" creationId="{7247DF7F-9B03-42F7-0956-5AE4462EA781}"/>
          </ac:spMkLst>
        </pc:spChg>
        <pc:grpChg chg="mod">
          <ac:chgData name="Moosa SHIFAZ" userId="e11b4210-9556-40a7-a384-51d27cdbe6d7" providerId="ADAL" clId="{3A124161-3FDA-4F27-96E4-B4111DE96DFC}" dt="2023-09-08T07:16:34.786" v="0" actId="14100"/>
          <ac:grpSpMkLst>
            <pc:docMk/>
            <pc:sldMk cId="0" sldId="3985"/>
            <ac:grpSpMk id="66564" creationId="{2A84DFE6-3848-0B0A-1137-FE63E2A9A025}"/>
          </ac:grpSpMkLst>
        </pc:grpChg>
        <pc:picChg chg="mod">
          <ac:chgData name="Moosa SHIFAZ" userId="e11b4210-9556-40a7-a384-51d27cdbe6d7" providerId="ADAL" clId="{3A124161-3FDA-4F27-96E4-B4111DE96DFC}" dt="2023-09-08T07:16:34.786" v="0" actId="14100"/>
          <ac:picMkLst>
            <pc:docMk/>
            <pc:sldMk cId="0" sldId="3985"/>
            <ac:picMk id="66575" creationId="{7A75F31D-BA1C-551B-EF14-C6720BE42084}"/>
          </ac:picMkLst>
        </pc:picChg>
        <pc:picChg chg="mod">
          <ac:chgData name="Moosa SHIFAZ" userId="e11b4210-9556-40a7-a384-51d27cdbe6d7" providerId="ADAL" clId="{3A124161-3FDA-4F27-96E4-B4111DE96DFC}" dt="2023-09-08T07:16:34.786" v="0" actId="14100"/>
          <ac:picMkLst>
            <pc:docMk/>
            <pc:sldMk cId="0" sldId="3985"/>
            <ac:picMk id="66576" creationId="{626DE009-C5FA-E2CB-9E89-599456D03FA0}"/>
          </ac:picMkLst>
        </pc:picChg>
        <pc:picChg chg="mod">
          <ac:chgData name="Moosa SHIFAZ" userId="e11b4210-9556-40a7-a384-51d27cdbe6d7" providerId="ADAL" clId="{3A124161-3FDA-4F27-96E4-B4111DE96DFC}" dt="2023-09-08T07:16:34.786" v="0" actId="14100"/>
          <ac:picMkLst>
            <pc:docMk/>
            <pc:sldMk cId="0" sldId="3985"/>
            <ac:picMk id="66577" creationId="{9FB65EA2-E5C6-5EE0-3FDF-825ECD69ECA9}"/>
          </ac:picMkLst>
        </pc:picChg>
        <pc:picChg chg="mod">
          <ac:chgData name="Moosa SHIFAZ" userId="e11b4210-9556-40a7-a384-51d27cdbe6d7" providerId="ADAL" clId="{3A124161-3FDA-4F27-96E4-B4111DE96DFC}" dt="2023-09-08T07:16:34.786" v="0" actId="14100"/>
          <ac:picMkLst>
            <pc:docMk/>
            <pc:sldMk cId="0" sldId="3985"/>
            <ac:picMk id="66578" creationId="{D633BCCC-A1D9-D540-56E6-AD4CF2EE1878}"/>
          </ac:picMkLst>
        </pc:picChg>
        <pc:picChg chg="mod">
          <ac:chgData name="Moosa SHIFAZ" userId="e11b4210-9556-40a7-a384-51d27cdbe6d7" providerId="ADAL" clId="{3A124161-3FDA-4F27-96E4-B4111DE96DFC}" dt="2023-09-08T07:16:34.786" v="0" actId="14100"/>
          <ac:picMkLst>
            <pc:docMk/>
            <pc:sldMk cId="0" sldId="3985"/>
            <ac:picMk id="66579" creationId="{C596E2A8-2D6D-43C7-5673-F2FD71EF088F}"/>
          </ac:picMkLst>
        </pc:picChg>
        <pc:picChg chg="mod">
          <ac:chgData name="Moosa SHIFAZ" userId="e11b4210-9556-40a7-a384-51d27cdbe6d7" providerId="ADAL" clId="{3A124161-3FDA-4F27-96E4-B4111DE96DFC}" dt="2023-09-08T07:16:34.786" v="0" actId="14100"/>
          <ac:picMkLst>
            <pc:docMk/>
            <pc:sldMk cId="0" sldId="3985"/>
            <ac:picMk id="66584" creationId="{8ADED047-F262-AE5C-8217-4D9307235B23}"/>
          </ac:picMkLst>
        </pc:picChg>
      </pc:sldChg>
      <pc:sldChg chg="modSp mod modNotesTx">
        <pc:chgData name="Moosa SHIFAZ" userId="e11b4210-9556-40a7-a384-51d27cdbe6d7" providerId="ADAL" clId="{3A124161-3FDA-4F27-96E4-B4111DE96DFC}" dt="2023-09-08T09:10:27.608" v="1218"/>
        <pc:sldMkLst>
          <pc:docMk/>
          <pc:sldMk cId="0" sldId="3991"/>
        </pc:sldMkLst>
        <pc:spChg chg="mod">
          <ac:chgData name="Moosa SHIFAZ" userId="e11b4210-9556-40a7-a384-51d27cdbe6d7" providerId="ADAL" clId="{3A124161-3FDA-4F27-96E4-B4111DE96DFC}" dt="2023-09-08T09:10:22.925" v="1217" actId="120"/>
          <ac:spMkLst>
            <pc:docMk/>
            <pc:sldMk cId="0" sldId="3991"/>
            <ac:spMk id="2" creationId="{19D490F6-46C1-0BF5-2691-8550B4013C5B}"/>
          </ac:spMkLst>
        </pc:spChg>
        <pc:spChg chg="mod">
          <ac:chgData name="Moosa SHIFAZ" userId="e11b4210-9556-40a7-a384-51d27cdbe6d7" providerId="ADAL" clId="{3A124161-3FDA-4F27-96E4-B4111DE96DFC}" dt="2023-09-08T09:10:08.442" v="1211" actId="1076"/>
          <ac:spMkLst>
            <pc:docMk/>
            <pc:sldMk cId="0" sldId="3991"/>
            <ac:spMk id="5" creationId="{F68EFB40-CFFE-801C-E7F0-15485921EFA0}"/>
          </ac:spMkLst>
        </pc:spChg>
        <pc:graphicFrameChg chg="mod">
          <ac:chgData name="Moosa SHIFAZ" userId="e11b4210-9556-40a7-a384-51d27cdbe6d7" providerId="ADAL" clId="{3A124161-3FDA-4F27-96E4-B4111DE96DFC}" dt="2023-09-08T09:10:27.608" v="1218"/>
          <ac:graphicFrameMkLst>
            <pc:docMk/>
            <pc:sldMk cId="0" sldId="3991"/>
            <ac:graphicFrameMk id="78854" creationId="{643FF619-9248-3B20-7578-E079B386471B}"/>
          </ac:graphicFrameMkLst>
        </pc:graphicFrameChg>
      </pc:sldChg>
      <pc:sldChg chg="addSp delSp modSp mod modNotesTx">
        <pc:chgData name="Moosa SHIFAZ" userId="e11b4210-9556-40a7-a384-51d27cdbe6d7" providerId="ADAL" clId="{3A124161-3FDA-4F27-96E4-B4111DE96DFC}" dt="2023-09-08T08:40:35.344" v="1067" actId="113"/>
        <pc:sldMkLst>
          <pc:docMk/>
          <pc:sldMk cId="0" sldId="4009"/>
        </pc:sldMkLst>
        <pc:spChg chg="add mod">
          <ac:chgData name="Moosa SHIFAZ" userId="e11b4210-9556-40a7-a384-51d27cdbe6d7" providerId="ADAL" clId="{3A124161-3FDA-4F27-96E4-B4111DE96DFC}" dt="2023-09-08T07:54:07.704" v="521" actId="14100"/>
          <ac:spMkLst>
            <pc:docMk/>
            <pc:sldMk cId="0" sldId="4009"/>
            <ac:spMk id="2" creationId="{D4AC9506-BD4C-3D20-0BB8-73BBBCE9C71D}"/>
          </ac:spMkLst>
        </pc:spChg>
        <pc:spChg chg="add mod">
          <ac:chgData name="Moosa SHIFAZ" userId="e11b4210-9556-40a7-a384-51d27cdbe6d7" providerId="ADAL" clId="{3A124161-3FDA-4F27-96E4-B4111DE96DFC}" dt="2023-09-08T07:54:34.639" v="526" actId="164"/>
          <ac:spMkLst>
            <pc:docMk/>
            <pc:sldMk cId="0" sldId="4009"/>
            <ac:spMk id="59400" creationId="{7A3A3EC2-9E3D-FD60-68DD-993F920AFD54}"/>
          </ac:spMkLst>
        </pc:spChg>
        <pc:spChg chg="add mod">
          <ac:chgData name="Moosa SHIFAZ" userId="e11b4210-9556-40a7-a384-51d27cdbe6d7" providerId="ADAL" clId="{3A124161-3FDA-4F27-96E4-B4111DE96DFC}" dt="2023-09-08T07:54:34.639" v="526" actId="164"/>
          <ac:spMkLst>
            <pc:docMk/>
            <pc:sldMk cId="0" sldId="4009"/>
            <ac:spMk id="59418" creationId="{C8EB759F-944B-28BE-78C0-6EDBEEAE1760}"/>
          </ac:spMkLst>
        </pc:spChg>
        <pc:spChg chg="add mod">
          <ac:chgData name="Moosa SHIFAZ" userId="e11b4210-9556-40a7-a384-51d27cdbe6d7" providerId="ADAL" clId="{3A124161-3FDA-4F27-96E4-B4111DE96DFC}" dt="2023-09-08T07:54:34.639" v="526" actId="164"/>
          <ac:spMkLst>
            <pc:docMk/>
            <pc:sldMk cId="0" sldId="4009"/>
            <ac:spMk id="59419" creationId="{15858338-FA1D-C0A6-9A96-B18113C9811F}"/>
          </ac:spMkLst>
        </pc:spChg>
        <pc:spChg chg="add mod">
          <ac:chgData name="Moosa SHIFAZ" userId="e11b4210-9556-40a7-a384-51d27cdbe6d7" providerId="ADAL" clId="{3A124161-3FDA-4F27-96E4-B4111DE96DFC}" dt="2023-09-08T07:55:34.014" v="542" actId="1076"/>
          <ac:spMkLst>
            <pc:docMk/>
            <pc:sldMk cId="0" sldId="4009"/>
            <ac:spMk id="59423" creationId="{CE9C9C71-1240-3EEF-5752-8B5EB731F001}"/>
          </ac:spMkLst>
        </pc:spChg>
        <pc:spChg chg="add mod">
          <ac:chgData name="Moosa SHIFAZ" userId="e11b4210-9556-40a7-a384-51d27cdbe6d7" providerId="ADAL" clId="{3A124161-3FDA-4F27-96E4-B4111DE96DFC}" dt="2023-09-08T07:56:04.621" v="557" actId="14100"/>
          <ac:spMkLst>
            <pc:docMk/>
            <pc:sldMk cId="0" sldId="4009"/>
            <ac:spMk id="62464" creationId="{E3F2C6B2-75A9-3D41-172E-35863111669A}"/>
          </ac:spMkLst>
        </pc:spChg>
        <pc:spChg chg="mod">
          <ac:chgData name="Moosa SHIFAZ" userId="e11b4210-9556-40a7-a384-51d27cdbe6d7" providerId="ADAL" clId="{3A124161-3FDA-4F27-96E4-B4111DE96DFC}" dt="2023-09-08T08:36:59.003" v="963" actId="20577"/>
          <ac:spMkLst>
            <pc:docMk/>
            <pc:sldMk cId="0" sldId="4009"/>
            <ac:spMk id="62466" creationId="{97E70C3D-E9DE-30A5-11E0-B2727B9D5BA4}"/>
          </ac:spMkLst>
        </pc:spChg>
        <pc:spChg chg="add mod">
          <ac:chgData name="Moosa SHIFAZ" userId="e11b4210-9556-40a7-a384-51d27cdbe6d7" providerId="ADAL" clId="{3A124161-3FDA-4F27-96E4-B4111DE96DFC}" dt="2023-09-08T08:12:33.924" v="795" actId="164"/>
          <ac:spMkLst>
            <pc:docMk/>
            <pc:sldMk cId="0" sldId="4009"/>
            <ac:spMk id="62481" creationId="{87D214C7-C447-C361-BF4E-A6E5D1C42FEF}"/>
          </ac:spMkLst>
        </pc:spChg>
        <pc:spChg chg="add mod">
          <ac:chgData name="Moosa SHIFAZ" userId="e11b4210-9556-40a7-a384-51d27cdbe6d7" providerId="ADAL" clId="{3A124161-3FDA-4F27-96E4-B4111DE96DFC}" dt="2023-09-08T08:12:33.924" v="795" actId="164"/>
          <ac:spMkLst>
            <pc:docMk/>
            <pc:sldMk cId="0" sldId="4009"/>
            <ac:spMk id="62482" creationId="{F2EAE3AB-D046-FD43-F7D5-0DD7F6EB831F}"/>
          </ac:spMkLst>
        </pc:spChg>
        <pc:spChg chg="add mod">
          <ac:chgData name="Moosa SHIFAZ" userId="e11b4210-9556-40a7-a384-51d27cdbe6d7" providerId="ADAL" clId="{3A124161-3FDA-4F27-96E4-B4111DE96DFC}" dt="2023-09-08T08:12:33.924" v="795" actId="164"/>
          <ac:spMkLst>
            <pc:docMk/>
            <pc:sldMk cId="0" sldId="4009"/>
            <ac:spMk id="62483" creationId="{C1E0F8BF-DA4D-EEEE-952A-BD4748F684FC}"/>
          </ac:spMkLst>
        </pc:spChg>
        <pc:spChg chg="add mod">
          <ac:chgData name="Moosa SHIFAZ" userId="e11b4210-9556-40a7-a384-51d27cdbe6d7" providerId="ADAL" clId="{3A124161-3FDA-4F27-96E4-B4111DE96DFC}" dt="2023-09-08T08:12:33.924" v="795" actId="164"/>
          <ac:spMkLst>
            <pc:docMk/>
            <pc:sldMk cId="0" sldId="4009"/>
            <ac:spMk id="62484" creationId="{A72E3336-6578-4520-A567-45B80A8AAB5D}"/>
          </ac:spMkLst>
        </pc:spChg>
        <pc:spChg chg="add mod">
          <ac:chgData name="Moosa SHIFAZ" userId="e11b4210-9556-40a7-a384-51d27cdbe6d7" providerId="ADAL" clId="{3A124161-3FDA-4F27-96E4-B4111DE96DFC}" dt="2023-09-08T08:12:33.924" v="795" actId="164"/>
          <ac:spMkLst>
            <pc:docMk/>
            <pc:sldMk cId="0" sldId="4009"/>
            <ac:spMk id="62485" creationId="{A2D7648D-CFEB-DC4F-25DF-01A89816E5F4}"/>
          </ac:spMkLst>
        </pc:spChg>
        <pc:grpChg chg="add mod">
          <ac:chgData name="Moosa SHIFAZ" userId="e11b4210-9556-40a7-a384-51d27cdbe6d7" providerId="ADAL" clId="{3A124161-3FDA-4F27-96E4-B4111DE96DFC}" dt="2023-09-08T07:55:38.772" v="545" actId="1036"/>
          <ac:grpSpMkLst>
            <pc:docMk/>
            <pc:sldMk cId="0" sldId="4009"/>
            <ac:grpSpMk id="59420" creationId="{636EAD84-073D-1E60-7816-EEA2774577B8}"/>
          </ac:grpSpMkLst>
        </pc:grpChg>
        <pc:grpChg chg="add mod">
          <ac:chgData name="Moosa SHIFAZ" userId="e11b4210-9556-40a7-a384-51d27cdbe6d7" providerId="ADAL" clId="{3A124161-3FDA-4F27-96E4-B4111DE96DFC}" dt="2023-09-08T07:54:34.639" v="526" actId="164"/>
          <ac:grpSpMkLst>
            <pc:docMk/>
            <pc:sldMk cId="0" sldId="4009"/>
            <ac:grpSpMk id="59421" creationId="{5E4F7F58-939C-50E9-9407-AF2B96FEEC0C}"/>
          </ac:grpSpMkLst>
        </pc:grpChg>
        <pc:grpChg chg="del">
          <ac:chgData name="Moosa SHIFAZ" userId="e11b4210-9556-40a7-a384-51d27cdbe6d7" providerId="ADAL" clId="{3A124161-3FDA-4F27-96E4-B4111DE96DFC}" dt="2023-09-08T07:26:30.382" v="312" actId="478"/>
          <ac:grpSpMkLst>
            <pc:docMk/>
            <pc:sldMk cId="0" sldId="4009"/>
            <ac:grpSpMk id="62467" creationId="{40909899-C2B4-BBF4-91AB-5943ACCA842F}"/>
          </ac:grpSpMkLst>
        </pc:grpChg>
        <pc:grpChg chg="add mod">
          <ac:chgData name="Moosa SHIFAZ" userId="e11b4210-9556-40a7-a384-51d27cdbe6d7" providerId="ADAL" clId="{3A124161-3FDA-4F27-96E4-B4111DE96DFC}" dt="2023-09-08T08:12:41.299" v="803" actId="1035"/>
          <ac:grpSpMkLst>
            <pc:docMk/>
            <pc:sldMk cId="0" sldId="4009"/>
            <ac:grpSpMk id="62480" creationId="{E5565C0A-EEB2-132C-7F94-DC9C4A7D075A}"/>
          </ac:grpSpMkLst>
        </pc:grpChg>
        <pc:grpChg chg="add mod">
          <ac:chgData name="Moosa SHIFAZ" userId="e11b4210-9556-40a7-a384-51d27cdbe6d7" providerId="ADAL" clId="{3A124161-3FDA-4F27-96E4-B4111DE96DFC}" dt="2023-09-08T08:12:47.540" v="812" actId="1035"/>
          <ac:grpSpMkLst>
            <pc:docMk/>
            <pc:sldMk cId="0" sldId="4009"/>
            <ac:grpSpMk id="62486" creationId="{8BEE09A7-FA2C-6429-3C14-2FE327A9D254}"/>
          </ac:grpSpMkLst>
        </pc:grpChg>
        <pc:picChg chg="add mod">
          <ac:chgData name="Moosa SHIFAZ" userId="e11b4210-9556-40a7-a384-51d27cdbe6d7" providerId="ADAL" clId="{3A124161-3FDA-4F27-96E4-B4111DE96DFC}" dt="2023-09-08T07:54:19.469" v="523" actId="164"/>
          <ac:picMkLst>
            <pc:docMk/>
            <pc:sldMk cId="0" sldId="4009"/>
            <ac:picMk id="6" creationId="{50050ED3-22E3-D37B-05D1-4B1625374A0A}"/>
          </ac:picMkLst>
        </pc:picChg>
        <pc:picChg chg="add mod">
          <ac:chgData name="Moosa SHIFAZ" userId="e11b4210-9556-40a7-a384-51d27cdbe6d7" providerId="ADAL" clId="{3A124161-3FDA-4F27-96E4-B4111DE96DFC}" dt="2023-09-08T07:54:19.469" v="523" actId="164"/>
          <ac:picMkLst>
            <pc:docMk/>
            <pc:sldMk cId="0" sldId="4009"/>
            <ac:picMk id="59397" creationId="{BEB8868F-AE4D-9A35-ED30-CA777DAEACCE}"/>
          </ac:picMkLst>
        </pc:picChg>
        <pc:picChg chg="add mod">
          <ac:chgData name="Moosa SHIFAZ" userId="e11b4210-9556-40a7-a384-51d27cdbe6d7" providerId="ADAL" clId="{3A124161-3FDA-4F27-96E4-B4111DE96DFC}" dt="2023-09-08T07:54:19.469" v="523" actId="164"/>
          <ac:picMkLst>
            <pc:docMk/>
            <pc:sldMk cId="0" sldId="4009"/>
            <ac:picMk id="59399" creationId="{1C7338FB-2290-533C-3EC8-1A6BC98E39AF}"/>
          </ac:picMkLst>
        </pc:picChg>
        <pc:picChg chg="add mod">
          <ac:chgData name="Moosa SHIFAZ" userId="e11b4210-9556-40a7-a384-51d27cdbe6d7" providerId="ADAL" clId="{3A124161-3FDA-4F27-96E4-B4111DE96DFC}" dt="2023-09-08T08:09:32.534" v="585" actId="164"/>
          <ac:picMkLst>
            <pc:docMk/>
            <pc:sldMk cId="0" sldId="4009"/>
            <ac:picMk id="62470" creationId="{A00445EB-AA4E-C6DE-FCB6-A9991B1C366B}"/>
          </ac:picMkLst>
        </pc:picChg>
        <pc:picChg chg="add mod">
          <ac:chgData name="Moosa SHIFAZ" userId="e11b4210-9556-40a7-a384-51d27cdbe6d7" providerId="ADAL" clId="{3A124161-3FDA-4F27-96E4-B4111DE96DFC}" dt="2023-09-08T08:09:32.534" v="585" actId="164"/>
          <ac:picMkLst>
            <pc:docMk/>
            <pc:sldMk cId="0" sldId="4009"/>
            <ac:picMk id="62473" creationId="{52294D36-3B46-EC45-5A3B-9AD40ECCDABA}"/>
          </ac:picMkLst>
        </pc:picChg>
        <pc:picChg chg="add mod">
          <ac:chgData name="Moosa SHIFAZ" userId="e11b4210-9556-40a7-a384-51d27cdbe6d7" providerId="ADAL" clId="{3A124161-3FDA-4F27-96E4-B4111DE96DFC}" dt="2023-09-08T08:09:32.534" v="585" actId="164"/>
          <ac:picMkLst>
            <pc:docMk/>
            <pc:sldMk cId="0" sldId="4009"/>
            <ac:picMk id="62475" creationId="{66CC67B2-B44C-ED44-D621-D7E2BC0429C9}"/>
          </ac:picMkLst>
        </pc:picChg>
        <pc:picChg chg="add mod">
          <ac:chgData name="Moosa SHIFAZ" userId="e11b4210-9556-40a7-a384-51d27cdbe6d7" providerId="ADAL" clId="{3A124161-3FDA-4F27-96E4-B4111DE96DFC}" dt="2023-09-08T08:09:32.534" v="585" actId="164"/>
          <ac:picMkLst>
            <pc:docMk/>
            <pc:sldMk cId="0" sldId="4009"/>
            <ac:picMk id="62477" creationId="{36F923CC-3BB4-14B0-A154-12BD30655F92}"/>
          </ac:picMkLst>
        </pc:picChg>
        <pc:picChg chg="add mod">
          <ac:chgData name="Moosa SHIFAZ" userId="e11b4210-9556-40a7-a384-51d27cdbe6d7" providerId="ADAL" clId="{3A124161-3FDA-4F27-96E4-B4111DE96DFC}" dt="2023-09-08T08:09:32.534" v="585" actId="164"/>
          <ac:picMkLst>
            <pc:docMk/>
            <pc:sldMk cId="0" sldId="4009"/>
            <ac:picMk id="62479" creationId="{4073BAFA-90F6-CDCC-E658-9A8DA2024B27}"/>
          </ac:picMkLst>
        </pc:picChg>
      </pc:sldChg>
      <pc:sldChg chg="addSp delSp modSp mod modNotesTx">
        <pc:chgData name="Moosa SHIFAZ" userId="e11b4210-9556-40a7-a384-51d27cdbe6d7" providerId="ADAL" clId="{3A124161-3FDA-4F27-96E4-B4111DE96DFC}" dt="2023-09-08T08:54:40.934" v="1152" actId="1037"/>
        <pc:sldMkLst>
          <pc:docMk/>
          <pc:sldMk cId="2251274106" sldId="4021"/>
        </pc:sldMkLst>
        <pc:spChg chg="mod">
          <ac:chgData name="Moosa SHIFAZ" userId="e11b4210-9556-40a7-a384-51d27cdbe6d7" providerId="ADAL" clId="{3A124161-3FDA-4F27-96E4-B4111DE96DFC}" dt="2023-09-08T08:15:30.339" v="813" actId="6549"/>
          <ac:spMkLst>
            <pc:docMk/>
            <pc:sldMk cId="2251274106" sldId="4021"/>
            <ac:spMk id="59410" creationId="{6CE621A6-2161-85CB-9DFB-92D55053F1A1}"/>
          </ac:spMkLst>
        </pc:spChg>
        <pc:spChg chg="mod">
          <ac:chgData name="Moosa SHIFAZ" userId="e11b4210-9556-40a7-a384-51d27cdbe6d7" providerId="ADAL" clId="{3A124161-3FDA-4F27-96E4-B4111DE96DFC}" dt="2023-09-08T08:19:39.337" v="841" actId="27803"/>
          <ac:spMkLst>
            <pc:docMk/>
            <pc:sldMk cId="2251274106" sldId="4021"/>
            <ac:spMk id="59420" creationId="{5E93DA23-1D3A-CAEA-88B4-CF294443CEDA}"/>
          </ac:spMkLst>
        </pc:spChg>
        <pc:spChg chg="mod">
          <ac:chgData name="Moosa SHIFAZ" userId="e11b4210-9556-40a7-a384-51d27cdbe6d7" providerId="ADAL" clId="{3A124161-3FDA-4F27-96E4-B4111DE96DFC}" dt="2023-09-08T08:19:39.337" v="841" actId="27803"/>
          <ac:spMkLst>
            <pc:docMk/>
            <pc:sldMk cId="2251274106" sldId="4021"/>
            <ac:spMk id="59421" creationId="{DB3B1243-68A9-6B64-9212-2176DEB91B69}"/>
          </ac:spMkLst>
        </pc:spChg>
        <pc:spChg chg="mod">
          <ac:chgData name="Moosa SHIFAZ" userId="e11b4210-9556-40a7-a384-51d27cdbe6d7" providerId="ADAL" clId="{3A124161-3FDA-4F27-96E4-B4111DE96DFC}" dt="2023-09-08T08:19:39.337" v="841" actId="27803"/>
          <ac:spMkLst>
            <pc:docMk/>
            <pc:sldMk cId="2251274106" sldId="4021"/>
            <ac:spMk id="59422" creationId="{AE109BC6-D1D8-81BF-2617-F07CEA7E3B7D}"/>
          </ac:spMkLst>
        </pc:spChg>
        <pc:spChg chg="mod">
          <ac:chgData name="Moosa SHIFAZ" userId="e11b4210-9556-40a7-a384-51d27cdbe6d7" providerId="ADAL" clId="{3A124161-3FDA-4F27-96E4-B4111DE96DFC}" dt="2023-09-08T08:15:47.402" v="824" actId="20577"/>
          <ac:spMkLst>
            <pc:docMk/>
            <pc:sldMk cId="2251274106" sldId="4021"/>
            <ac:spMk id="62466" creationId="{97E70C3D-E9DE-30A5-11E0-B2727B9D5BA4}"/>
          </ac:spMkLst>
        </pc:spChg>
        <pc:spChg chg="add mod">
          <ac:chgData name="Moosa SHIFAZ" userId="e11b4210-9556-40a7-a384-51d27cdbe6d7" providerId="ADAL" clId="{3A124161-3FDA-4F27-96E4-B4111DE96DFC}" dt="2023-09-08T08:54:40.934" v="1152" actId="1037"/>
          <ac:spMkLst>
            <pc:docMk/>
            <pc:sldMk cId="2251274106" sldId="4021"/>
            <ac:spMk id="62471" creationId="{E8A11ABB-C022-69E0-BF6F-5652150879FE}"/>
          </ac:spMkLst>
        </pc:spChg>
        <pc:spChg chg="add mod">
          <ac:chgData name="Moosa SHIFAZ" userId="e11b4210-9556-40a7-a384-51d27cdbe6d7" providerId="ADAL" clId="{3A124161-3FDA-4F27-96E4-B4111DE96DFC}" dt="2023-09-08T08:54:40.934" v="1152" actId="1037"/>
          <ac:spMkLst>
            <pc:docMk/>
            <pc:sldMk cId="2251274106" sldId="4021"/>
            <ac:spMk id="62473" creationId="{F53C2747-FEE3-B6AA-D344-FA0651250E90}"/>
          </ac:spMkLst>
        </pc:spChg>
        <pc:spChg chg="add mod">
          <ac:chgData name="Moosa SHIFAZ" userId="e11b4210-9556-40a7-a384-51d27cdbe6d7" providerId="ADAL" clId="{3A124161-3FDA-4F27-96E4-B4111DE96DFC}" dt="2023-09-08T08:54:40.934" v="1152" actId="1037"/>
          <ac:spMkLst>
            <pc:docMk/>
            <pc:sldMk cId="2251274106" sldId="4021"/>
            <ac:spMk id="62474" creationId="{F392F837-B6C7-12A9-6A75-5CE36BD4BFFA}"/>
          </ac:spMkLst>
        </pc:spChg>
        <pc:spChg chg="add mod">
          <ac:chgData name="Moosa SHIFAZ" userId="e11b4210-9556-40a7-a384-51d27cdbe6d7" providerId="ADAL" clId="{3A124161-3FDA-4F27-96E4-B4111DE96DFC}" dt="2023-09-08T08:54:40.934" v="1152" actId="1037"/>
          <ac:spMkLst>
            <pc:docMk/>
            <pc:sldMk cId="2251274106" sldId="4021"/>
            <ac:spMk id="62475" creationId="{DDAFE6F1-2D5B-0AEF-BB03-7A38030A1E6B}"/>
          </ac:spMkLst>
        </pc:spChg>
        <pc:grpChg chg="mod">
          <ac:chgData name="Moosa SHIFAZ" userId="e11b4210-9556-40a7-a384-51d27cdbe6d7" providerId="ADAL" clId="{3A124161-3FDA-4F27-96E4-B4111DE96DFC}" dt="2023-09-08T08:19:39.337" v="841" actId="27803"/>
          <ac:grpSpMkLst>
            <pc:docMk/>
            <pc:sldMk cId="2251274106" sldId="4021"/>
            <ac:grpSpMk id="59419" creationId="{9BEE50FA-D301-C793-E99C-C7E3DDD99C8A}"/>
          </ac:grpSpMkLst>
        </pc:grpChg>
        <pc:grpChg chg="del">
          <ac:chgData name="Moosa SHIFAZ" userId="e11b4210-9556-40a7-a384-51d27cdbe6d7" providerId="ADAL" clId="{3A124161-3FDA-4F27-96E4-B4111DE96DFC}" dt="2023-09-08T08:15:32.274" v="814" actId="478"/>
          <ac:grpSpMkLst>
            <pc:docMk/>
            <pc:sldMk cId="2251274106" sldId="4021"/>
            <ac:grpSpMk id="62467" creationId="{40909899-C2B4-BBF4-91AB-5943ACCA842F}"/>
          </ac:grpSpMkLst>
        </pc:grpChg>
        <pc:picChg chg="add del mod">
          <ac:chgData name="Moosa SHIFAZ" userId="e11b4210-9556-40a7-a384-51d27cdbe6d7" providerId="ADAL" clId="{3A124161-3FDA-4F27-96E4-B4111DE96DFC}" dt="2023-09-08T08:16:57.321" v="831" actId="478"/>
          <ac:picMkLst>
            <pc:docMk/>
            <pc:sldMk cId="2251274106" sldId="4021"/>
            <ac:picMk id="3" creationId="{A15E2FCA-5A92-0A31-EC09-FDEC35E5CE43}"/>
          </ac:picMkLst>
        </pc:picChg>
        <pc:picChg chg="add mod">
          <ac:chgData name="Moosa SHIFAZ" userId="e11b4210-9556-40a7-a384-51d27cdbe6d7" providerId="ADAL" clId="{3A124161-3FDA-4F27-96E4-B4111DE96DFC}" dt="2023-09-08T08:31:11.171" v="867" actId="207"/>
          <ac:picMkLst>
            <pc:docMk/>
            <pc:sldMk cId="2251274106" sldId="4021"/>
            <ac:picMk id="59394" creationId="{2ED7EA29-63F8-E0D8-3F80-656D8CE95638}"/>
          </ac:picMkLst>
        </pc:picChg>
        <pc:picChg chg="add mod">
          <ac:chgData name="Moosa SHIFAZ" userId="e11b4210-9556-40a7-a384-51d27cdbe6d7" providerId="ADAL" clId="{3A124161-3FDA-4F27-96E4-B4111DE96DFC}" dt="2023-09-08T08:31:56.211" v="870" actId="207"/>
          <ac:picMkLst>
            <pc:docMk/>
            <pc:sldMk cId="2251274106" sldId="4021"/>
            <ac:picMk id="59398" creationId="{8954F91F-1363-8250-6408-8F66C2F519DB}"/>
          </ac:picMkLst>
        </pc:picChg>
        <pc:picChg chg="add del mod">
          <ac:chgData name="Moosa SHIFAZ" userId="e11b4210-9556-40a7-a384-51d27cdbe6d7" providerId="ADAL" clId="{3A124161-3FDA-4F27-96E4-B4111DE96DFC}" dt="2023-09-08T08:21:19.673" v="845" actId="478"/>
          <ac:picMkLst>
            <pc:docMk/>
            <pc:sldMk cId="2251274106" sldId="4021"/>
            <ac:picMk id="59400" creationId="{AE109BC6-D1D8-81BF-2617-F07CEA7E3B7D}"/>
          </ac:picMkLst>
        </pc:picChg>
        <pc:picChg chg="add del mod">
          <ac:chgData name="Moosa SHIFAZ" userId="e11b4210-9556-40a7-a384-51d27cdbe6d7" providerId="ADAL" clId="{3A124161-3FDA-4F27-96E4-B4111DE96DFC}" dt="2023-09-08T08:21:18.900" v="844" actId="478"/>
          <ac:picMkLst>
            <pc:docMk/>
            <pc:sldMk cId="2251274106" sldId="4021"/>
            <ac:picMk id="59418" creationId="{D7AB4133-4084-8C36-31BF-CD810DD7D179}"/>
          </ac:picMkLst>
        </pc:picChg>
        <pc:picChg chg="add mod">
          <ac:chgData name="Moosa SHIFAZ" userId="e11b4210-9556-40a7-a384-51d27cdbe6d7" providerId="ADAL" clId="{3A124161-3FDA-4F27-96E4-B4111DE96DFC}" dt="2023-09-08T08:32:17.373" v="871" actId="1076"/>
          <ac:picMkLst>
            <pc:docMk/>
            <pc:sldMk cId="2251274106" sldId="4021"/>
            <ac:picMk id="62464" creationId="{5D2132A2-6FAF-19E9-5E2E-E3860F2FF11E}"/>
          </ac:picMkLst>
        </pc:picChg>
        <pc:picChg chg="add mod">
          <ac:chgData name="Moosa SHIFAZ" userId="e11b4210-9556-40a7-a384-51d27cdbe6d7" providerId="ADAL" clId="{3A124161-3FDA-4F27-96E4-B4111DE96DFC}" dt="2023-09-08T08:30:56.809" v="866" actId="14100"/>
          <ac:picMkLst>
            <pc:docMk/>
            <pc:sldMk cId="2251274106" sldId="4021"/>
            <ac:picMk id="62470" creationId="{4300FF7D-6368-B3EE-077C-423334B6310F}"/>
          </ac:picMkLst>
        </pc:picChg>
      </pc:sldChg>
      <pc:sldChg chg="add modNotesTx">
        <pc:chgData name="Moosa SHIFAZ" userId="e11b4210-9556-40a7-a384-51d27cdbe6d7" providerId="ADAL" clId="{3A124161-3FDA-4F27-96E4-B4111DE96DFC}" dt="2023-09-08T07:23:47.493" v="311" actId="20577"/>
        <pc:sldMkLst>
          <pc:docMk/>
          <pc:sldMk cId="87854288" sldId="40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F2B9F5E-459F-657A-CBA2-FDA36BDF8C9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a:extLst>
              <a:ext uri="{FF2B5EF4-FFF2-40B4-BE49-F238E27FC236}">
                <a16:creationId xmlns:a16="http://schemas.microsoft.com/office/drawing/2014/main" id="{0D4E9608-CBCE-1180-D1E9-F5A6ECB287DB}"/>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982AEA-C959-4E21-BD8A-34F29B4C19F7}" type="datetimeFigureOut">
              <a:rPr lang="ru-RU"/>
              <a:pPr>
                <a:defRPr/>
              </a:pPr>
              <a:t>08.09.2023</a:t>
            </a:fld>
            <a:endParaRPr lang="ru-RU"/>
          </a:p>
        </p:txBody>
      </p:sp>
      <p:sp>
        <p:nvSpPr>
          <p:cNvPr id="4" name="Нижний колонтитул 3">
            <a:extLst>
              <a:ext uri="{FF2B5EF4-FFF2-40B4-BE49-F238E27FC236}">
                <a16:creationId xmlns:a16="http://schemas.microsoft.com/office/drawing/2014/main" id="{C6312B17-9B51-5FF1-8EA7-13C99F6E232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a:extLst>
              <a:ext uri="{FF2B5EF4-FFF2-40B4-BE49-F238E27FC236}">
                <a16:creationId xmlns:a16="http://schemas.microsoft.com/office/drawing/2014/main" id="{15E69BE2-B1B4-30B0-751A-BD226B80B9F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C98C149-1E0C-4332-8525-F42F047AB37F}" type="slidenum">
              <a:rPr lang="ru-RU" altLang="ru-RU"/>
              <a:pPr>
                <a:defRPr/>
              </a:pPr>
              <a:t>‹#›</a:t>
            </a:fld>
            <a:endParaRPr lang="ru-RU"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FB3C66-264F-5560-3768-D27C8ACEBF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64854AD-99BB-B0D2-A647-05F5DE91079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9090D65-A3CB-48A6-BE19-6C8E49EB670F}" type="datetimeFigureOut">
              <a:rPr lang="en-US"/>
              <a:pPr>
                <a:defRPr/>
              </a:pPr>
              <a:t>9/8/2023</a:t>
            </a:fld>
            <a:endParaRPr lang="en-US"/>
          </a:p>
        </p:txBody>
      </p:sp>
      <p:sp>
        <p:nvSpPr>
          <p:cNvPr id="4" name="Slide Image Placeholder 3">
            <a:extLst>
              <a:ext uri="{FF2B5EF4-FFF2-40B4-BE49-F238E27FC236}">
                <a16:creationId xmlns:a16="http://schemas.microsoft.com/office/drawing/2014/main" id="{18C01FB6-8CA1-7CF9-5213-E85CACDB392E}"/>
              </a:ext>
            </a:extLst>
          </p:cNvPr>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549A8C-431C-01F9-69BE-22584F9CEF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FCD3E3-FA2E-3B42-E4B3-ED3AA85FE9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B03D482-D13B-F990-BA98-B223969DFA3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456499F-BF88-47E4-A28B-341B16C94FD9}"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mn-ea"/>
        <a:cs typeface="+mn-cs"/>
      </a:defRPr>
    </a:lvl1pPr>
    <a:lvl2pPr marL="687388" algn="l" rtl="0" eaLnBrk="0" fontAlgn="base" hangingPunct="0">
      <a:spcBef>
        <a:spcPct val="30000"/>
      </a:spcBef>
      <a:spcAft>
        <a:spcPct val="0"/>
      </a:spcAft>
      <a:defRPr kern="1200">
        <a:solidFill>
          <a:schemeClr val="tx1"/>
        </a:solidFill>
        <a:latin typeface="+mn-lt"/>
        <a:ea typeface="+mn-ea"/>
        <a:cs typeface="+mn-cs"/>
      </a:defRPr>
    </a:lvl2pPr>
    <a:lvl3pPr marL="1374775" algn="l" rtl="0" eaLnBrk="0" fontAlgn="base" hangingPunct="0">
      <a:spcBef>
        <a:spcPct val="30000"/>
      </a:spcBef>
      <a:spcAft>
        <a:spcPct val="0"/>
      </a:spcAft>
      <a:defRPr kern="1200">
        <a:solidFill>
          <a:schemeClr val="tx1"/>
        </a:solidFill>
        <a:latin typeface="+mn-lt"/>
        <a:ea typeface="+mn-ea"/>
        <a:cs typeface="+mn-cs"/>
      </a:defRPr>
    </a:lvl3pPr>
    <a:lvl4pPr marL="2062163" algn="l" rtl="0" eaLnBrk="0" fontAlgn="base" hangingPunct="0">
      <a:spcBef>
        <a:spcPct val="30000"/>
      </a:spcBef>
      <a:spcAft>
        <a:spcPct val="0"/>
      </a:spcAft>
      <a:defRPr kern="1200">
        <a:solidFill>
          <a:schemeClr val="tx1"/>
        </a:solidFill>
        <a:latin typeface="+mn-lt"/>
        <a:ea typeface="+mn-ea"/>
        <a:cs typeface="+mn-cs"/>
      </a:defRPr>
    </a:lvl4pPr>
    <a:lvl5pPr marL="2749550" algn="l" rtl="0" eaLnBrk="0" fontAlgn="base" hangingPunct="0">
      <a:spcBef>
        <a:spcPct val="30000"/>
      </a:spcBef>
      <a:spcAft>
        <a:spcPct val="0"/>
      </a:spcAft>
      <a:defRPr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sh-hub.org/wp-content/uploads/sites/3/2022/05/Red-Cross-Cash-Community_v11-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D817F97-B4F5-30B5-86DE-D382E71E9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12B08E5-55CC-571E-8393-4C6A9797D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cs typeface="Calibri" panose="020F0502020204030204" pitchFamily="34" charset="0"/>
              </a:rPr>
              <a:t>Link to short YouTube video (hyperlinked in presentation slide)</a:t>
            </a:r>
          </a:p>
          <a:p>
            <a:endParaRPr lang="en-CA" altLang="en-US" dirty="0">
              <a:cs typeface="Calibri" panose="020F0502020204030204" pitchFamily="34" charset="0"/>
            </a:endParaRPr>
          </a:p>
          <a:p>
            <a:r>
              <a:rPr lang="en-CA" altLang="en-US" dirty="0">
                <a:cs typeface="Calibri" panose="020F0502020204030204" pitchFamily="34" charset="0"/>
              </a:rPr>
              <a:t>https://www.youtube.com/watch?v=V08DZytvjXg</a:t>
            </a:r>
          </a:p>
          <a:p>
            <a:endParaRPr lang="en-CH" altLang="en-CH" dirty="0"/>
          </a:p>
        </p:txBody>
      </p:sp>
      <p:sp>
        <p:nvSpPr>
          <p:cNvPr id="47108" name="Slide Number Placeholder 3">
            <a:extLst>
              <a:ext uri="{FF2B5EF4-FFF2-40B4-BE49-F238E27FC236}">
                <a16:creationId xmlns:a16="http://schemas.microsoft.com/office/drawing/2014/main" id="{69B0458B-7FCA-3A42-6A09-3E076BB22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7DC98F-8FF8-4B6F-B316-5A93F4CB997A}" type="slidenum">
              <a:rPr lang="en-US" altLang="ru-RU" smtClean="0"/>
              <a:pPr/>
              <a:t>4</a:t>
            </a:fld>
            <a:endParaRPr lang="en-US"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D7F6D34-059F-2F4E-4AFC-A9EF916D0A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D262D72-F485-9A95-E043-78229646AECE}"/>
              </a:ext>
            </a:extLst>
          </p:cNvPr>
          <p:cNvSpPr>
            <a:spLocks noGrp="1"/>
          </p:cNvSpPr>
          <p:nvPr>
            <p:ph type="body" idx="1"/>
          </p:nvPr>
        </p:nvSpPr>
        <p:spPr/>
        <p:txBody>
          <a:bodyPr/>
          <a:lstStyle/>
          <a:p>
            <a:pPr>
              <a:defRPr/>
            </a:pPr>
            <a:endParaRPr lang="en-CA" sz="1805" dirty="0">
              <a:ea typeface="MS PGothic"/>
              <a:cs typeface="Calibri"/>
            </a:endParaRPr>
          </a:p>
        </p:txBody>
      </p:sp>
      <p:sp>
        <p:nvSpPr>
          <p:cNvPr id="67588" name="Slide Number Placeholder 3">
            <a:extLst>
              <a:ext uri="{FF2B5EF4-FFF2-40B4-BE49-F238E27FC236}">
                <a16:creationId xmlns:a16="http://schemas.microsoft.com/office/drawing/2014/main" id="{C5879271-6C9D-8045-934E-B361BA33B0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F5CC1A-256B-4756-AB27-6E565F1B59C8}" type="slidenum">
              <a:rPr lang="en-US" altLang="ru-RU" smtClean="0"/>
              <a:pPr/>
              <a:t>14</a:t>
            </a:fld>
            <a:endParaRPr lang="en-US"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ADAE6111-0F40-6CA0-26E5-798CFA01B0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3726FB1-C373-14BE-1421-74D9F82647F2}"/>
              </a:ext>
            </a:extLst>
          </p:cNvPr>
          <p:cNvSpPr>
            <a:spLocks noGrp="1"/>
          </p:cNvSpPr>
          <p:nvPr>
            <p:ph type="body" idx="1"/>
          </p:nvPr>
        </p:nvSpPr>
        <p:spPr/>
        <p:txBody>
          <a:bodyPr/>
          <a:lstStyle/>
          <a:p>
            <a:pPr>
              <a:lnSpc>
                <a:spcPct val="90000"/>
              </a:lnSpc>
              <a:defRPr/>
            </a:pPr>
            <a:r>
              <a:rPr lang="en-GB" altLang="en-US" sz="1400" dirty="0">
                <a:ea typeface="MS PGothic"/>
                <a:cs typeface="Calibri"/>
              </a:rPr>
              <a:t>COVID 19 has accelerated efforts for new, innovative partnerships between international actors and local civil society. It is also creating the need for a rapid shift to remote programming options, including digital channels for registration, delivery and monitoring of CVA.</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The importance of market assessment/analysis is key for CVA, but COVID in particular is highlighting the need for better market analysis and understanding of how humanitarian response can strengthen market systems.</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The landscape for scaling up the delivery of cash means a greater role is being played by the private sector. The recent IFRC Roadmap also flags in particular how the Movement should invest more in developing stronger relationships with the private sector (as well as other actors), so NS can be the partners of choice within coordinated international and nationally led responses.</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CVA was primarily done within the FSL sector but in recent years this has developed to include multi sector use including Shelter, WASH, Health, Livelihoods, Education, Protection and increasingly Nutrition. This is mirrored in NS usage of CVA also.</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The Movement is also seeing more use of CVA for early recovery and recovery and this is a growing area. More awareness is still needed on how CVA in recovery may differ from CVA in emergencies and how CVA is relevant for both contexts (as well as in longer term programming).</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The importance of cash preparedness is not just something the Movement is focusing on</a:t>
            </a:r>
            <a:r>
              <a:rPr lang="mr-IN" altLang="en-US" sz="1400" dirty="0">
                <a:ea typeface="MS PGothic"/>
                <a:cs typeface="Calibri" panose="020F0502020204030204" pitchFamily="34" charset="0"/>
              </a:rPr>
              <a:t>…</a:t>
            </a:r>
            <a:r>
              <a:rPr lang="en-GB" altLang="en-US" sz="1400" dirty="0">
                <a:ea typeface="MS PGothic"/>
                <a:cs typeface="Calibri"/>
              </a:rPr>
              <a:t>.widespread awareness of the importance of preparedness, although donor investment in funding preparedness is still an area needing improvement.</a:t>
            </a:r>
            <a:endParaRPr lang="en-US" altLang="en-US" sz="1400" dirty="0">
              <a:ea typeface="MS PGothic"/>
              <a:cs typeface="Calibri"/>
            </a:endParaRPr>
          </a:p>
          <a:p>
            <a:pPr>
              <a:defRPr/>
            </a:pPr>
            <a:endParaRPr lang="en-CA" sz="1805" dirty="0">
              <a:ea typeface="MS PGothic"/>
              <a:cs typeface="Calibri"/>
            </a:endParaRPr>
          </a:p>
        </p:txBody>
      </p:sp>
      <p:sp>
        <p:nvSpPr>
          <p:cNvPr id="69636" name="Slide Number Placeholder 3">
            <a:extLst>
              <a:ext uri="{FF2B5EF4-FFF2-40B4-BE49-F238E27FC236}">
                <a16:creationId xmlns:a16="http://schemas.microsoft.com/office/drawing/2014/main" id="{3E0C5EB9-3F7A-A4D1-FB43-83AC7413BB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AA2C95D-8C89-4A64-A34A-B613B5DBB281}" type="slidenum">
              <a:rPr lang="en-US" altLang="ru-RU" smtClean="0"/>
              <a:pPr/>
              <a:t>15</a:t>
            </a:fld>
            <a:endParaRPr lang="en-US"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171450" indent="-171450">
              <a:buFontTx/>
              <a:buChar char="-"/>
              <a:defRPr/>
            </a:pPr>
            <a:r>
              <a:rPr lang="en-US" sz="1100" dirty="0">
                <a:solidFill>
                  <a:srgbClr val="FF0000"/>
                </a:solidFill>
                <a:ea typeface="MS PGothic" charset="0"/>
              </a:rPr>
              <a:t>This slide gives on overview on why social protection and cash is important. Depending on the level of experience/engagement by the NS in this area, this slide can be </a:t>
            </a:r>
            <a:r>
              <a:rPr lang="en-US" sz="1100" dirty="0" err="1">
                <a:solidFill>
                  <a:srgbClr val="FF0000"/>
                </a:solidFill>
                <a:ea typeface="MS PGothic" charset="0"/>
              </a:rPr>
              <a:t>contextualised</a:t>
            </a:r>
            <a:r>
              <a:rPr lang="en-US" sz="1100" dirty="0">
                <a:solidFill>
                  <a:srgbClr val="FF0000"/>
                </a:solidFill>
                <a:ea typeface="MS PGothic" charset="0"/>
              </a:rPr>
              <a:t> to fit the audience.</a:t>
            </a:r>
            <a:endParaRPr lang="en-CH" sz="1100" dirty="0">
              <a:solidFill>
                <a:srgbClr val="FF0000"/>
              </a:solidFill>
              <a:ea typeface="MS PGothic" charset="0"/>
            </a:endParaRP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p>
          <a:p>
            <a:pPr>
              <a:defRPr/>
            </a:pPr>
            <a:endParaRPr lang="en-CH" sz="1100" dirty="0">
              <a:ea typeface="MS PGothic"/>
              <a:cs typeface="Calibri"/>
            </a:endParaRPr>
          </a:p>
          <a:p>
            <a:pPr>
              <a:defRPr/>
            </a:pPr>
            <a:r>
              <a:rPr lang="en-GB" sz="1100" dirty="0">
                <a:ea typeface="MS PGothic"/>
                <a:cs typeface="Calibri"/>
              </a:rPr>
              <a:t>Country specific data will be provided and can be added for the NS context, as well as any useful global aggregated data.</a:t>
            </a:r>
          </a:p>
          <a:p>
            <a:pPr>
              <a:defRPr/>
            </a:pPr>
            <a:endParaRPr lang="en-US" sz="1100" dirty="0">
              <a:ea typeface="MS PGothic" charset="0"/>
            </a:endParaRPr>
          </a:p>
          <a:p>
            <a:pPr>
              <a:defRPr/>
            </a:pPr>
            <a:r>
              <a:rPr lang="en-US" sz="1100" dirty="0">
                <a:ea typeface="MS PGothic" charset="0"/>
              </a:rPr>
              <a:t>Some general points expanding on the above slide that may be useful to presenters in particularly if the NS are asking and trying to answer the question, “</a:t>
            </a:r>
            <a:r>
              <a:rPr lang="en-US" sz="1100" b="1" dirty="0">
                <a:ea typeface="MS PGothic" charset="0"/>
              </a:rPr>
              <a:t>Why should we care about social protection as the RCRC”? </a:t>
            </a:r>
          </a:p>
          <a:p>
            <a:pPr>
              <a:defRPr/>
            </a:pPr>
            <a:endParaRPr lang="en-US" sz="1100" b="1" dirty="0">
              <a:ea typeface="MS PGothic" charset="0"/>
            </a:endParaRPr>
          </a:p>
          <a:p>
            <a:pPr>
              <a:buFontTx/>
              <a:buAutoNum type="arabicPeriod"/>
              <a:defRPr/>
            </a:pPr>
            <a:r>
              <a:rPr lang="en-US" sz="1100" dirty="0">
                <a:ea typeface="MS PGothic" charset="0"/>
              </a:rPr>
              <a:t> COVID-19 has brought social protection to the forefront of discussions around the humanitarian-development nexus especially, and it seems prudent to anticipate that SP will continue to be a central element of current and future COVID-19 mitigation and (early) recovery efforts by governments, donors, UN and other (I)NGOs – it is therefore crucial that we, as the Red Cross Red Crescent, have a seat at the table, in our capacity as auxiliary to public authorities, and as principled humanitarian actors.</a:t>
            </a:r>
          </a:p>
          <a:p>
            <a:pPr>
              <a:defRPr/>
            </a:pPr>
            <a:endParaRPr lang="en-US" sz="1100" dirty="0">
              <a:ea typeface="MS PGothic" charset="0"/>
            </a:endParaRPr>
          </a:p>
          <a:p>
            <a:pPr>
              <a:buFontTx/>
              <a:buAutoNum type="arabicPeriod"/>
              <a:defRPr/>
            </a:pPr>
            <a:r>
              <a:rPr lang="en-US" sz="1100" dirty="0">
                <a:ea typeface="MS PGothic"/>
                <a:cs typeface="Calibri"/>
              </a:rPr>
              <a:t> Related to the above – donors are increasingly clear and vocal on their interest in, and indeed preference for, social protection and the linkages between cash and social protection. At a webinar in June 2021 hosted by ECHO entitled, “</a:t>
            </a:r>
            <a:r>
              <a:rPr lang="en-GB" sz="1100" dirty="0">
                <a:ea typeface="MS PGothic"/>
                <a:cs typeface="Calibri"/>
              </a:rPr>
              <a:t>Linking humanitarian cash and social protection – ECHO’s vision</a:t>
            </a:r>
            <a:r>
              <a:rPr lang="en-US" sz="1100" dirty="0">
                <a:ea typeface="MS PGothic"/>
                <a:cs typeface="Calibri"/>
              </a:rPr>
              <a:t>” (https://socialprotection.org/linking-humanitarian-cash-and-social-protection-%E2%80%93-echo%E2%80%99s-vision-and-practical-examples-somalia-and  See recording, PowerPoint and Summary at that link), ECHO was clear in stating their position as wanting to move towards a continuum approach prioritizing their preference for government-led sustainable and shock-responsive social protection systems. Or where not possible, their wish to at the very least see explicit links between cash </a:t>
            </a:r>
            <a:r>
              <a:rPr lang="en-US" sz="1100" dirty="0" err="1">
                <a:ea typeface="MS PGothic"/>
                <a:cs typeface="Calibri"/>
              </a:rPr>
              <a:t>programmes</a:t>
            </a:r>
            <a:r>
              <a:rPr lang="en-US" sz="1100" dirty="0">
                <a:ea typeface="MS PGothic"/>
                <a:cs typeface="Calibri"/>
              </a:rPr>
              <a:t> that should be designed and delivered with 1. an eye on transition to SP </a:t>
            </a:r>
            <a:r>
              <a:rPr lang="en-US" sz="1100" dirty="0" err="1">
                <a:ea typeface="MS PGothic"/>
                <a:cs typeface="Calibri"/>
              </a:rPr>
              <a:t>programmes</a:t>
            </a:r>
            <a:r>
              <a:rPr lang="en-US" sz="1100" dirty="0">
                <a:ea typeface="MS PGothic"/>
                <a:cs typeface="Calibri"/>
              </a:rPr>
              <a:t> in the future; 2. alignment along the delivery chain, and; 3. efforts to adapt existing SP systems/</a:t>
            </a:r>
            <a:r>
              <a:rPr lang="en-US" sz="1100" dirty="0" err="1">
                <a:ea typeface="MS PGothic"/>
                <a:cs typeface="Calibri"/>
              </a:rPr>
              <a:t>programmes</a:t>
            </a:r>
            <a:r>
              <a:rPr lang="en-US" sz="1100" dirty="0">
                <a:ea typeface="MS PGothic"/>
                <a:cs typeface="Calibri"/>
              </a:rPr>
              <a:t> to better address shocks. Interestingly, they also stated they now have a cross cutting objective - to be inserted into their ‘DG ECHO Thematic Policy on Cash Transfers’ - which is to “influence other donors” on the above. If we are serious about our commitments regarding delivering CVA as a Federation, and we wish to secure funding from donors to do so, SP and linkages to SP will become increasingly important. We must be ready.</a:t>
            </a:r>
          </a:p>
          <a:p>
            <a:pPr>
              <a:defRPr/>
            </a:pPr>
            <a:endParaRPr lang="en-US" sz="1100" dirty="0">
              <a:ea typeface="MS PGothic" charset="0"/>
            </a:endParaRPr>
          </a:p>
          <a:p>
            <a:pPr>
              <a:buFontTx/>
              <a:buAutoNum type="arabicPeriod"/>
              <a:defRPr/>
            </a:pPr>
            <a:r>
              <a:rPr lang="en-US" sz="1100" dirty="0">
                <a:ea typeface="MS PGothic"/>
                <a:cs typeface="Calibri"/>
              </a:rPr>
              <a:t> Finally, we should care about SP, because of the growing evidence of its effectiveness in meeting the multi-sectoral needs of the people we support, in both development and increasingly humanitarian contexts. Many of our contemporaries such as UNICEF, WFP, FAO, UNDP, UNHCR, Save, Oxfam and CRS and Care are all noted to be exploring their role and contribution to SP. And whilst, the contributory or linking role of a NS will be country specific, and a comprehensive risk assessment will need to be conducted when planning any engagement (as should be the case with all </a:t>
            </a:r>
            <a:r>
              <a:rPr lang="en-US" sz="1100" dirty="0" err="1">
                <a:ea typeface="MS PGothic"/>
                <a:cs typeface="Calibri"/>
              </a:rPr>
              <a:t>programmes</a:t>
            </a:r>
            <a:r>
              <a:rPr lang="en-US" sz="1100" dirty="0">
                <a:ea typeface="MS PGothic"/>
                <a:cs typeface="Calibri"/>
              </a:rPr>
              <a:t>) of a NS in SP-related activities, there remains a number of opportunities available to NSs with regards to their contribution and involvement in:</a:t>
            </a:r>
          </a:p>
          <a:p>
            <a:pPr marL="685800" lvl="1" indent="-228600">
              <a:buFontTx/>
              <a:buChar char="•"/>
              <a:defRPr/>
            </a:pPr>
            <a:r>
              <a:rPr lang="en-US" sz="1100" dirty="0">
                <a:ea typeface="MS PGothic" charset="0"/>
              </a:rPr>
              <a:t>Humanitarian CVA gap filling</a:t>
            </a:r>
          </a:p>
          <a:p>
            <a:pPr marL="685800" lvl="1" indent="-228600">
              <a:buFontTx/>
              <a:buChar char="•"/>
              <a:defRPr/>
            </a:pPr>
            <a:r>
              <a:rPr lang="en-US" sz="1100" dirty="0">
                <a:ea typeface="MS PGothic" charset="0"/>
              </a:rPr>
              <a:t>Support to emergency/temporary expansion of SP schemes (horizontal/vertical expansion, see next slide)</a:t>
            </a:r>
          </a:p>
          <a:p>
            <a:pPr marL="685800" lvl="1" indent="-228600">
              <a:buFontTx/>
              <a:buChar char="•"/>
              <a:defRPr/>
            </a:pPr>
            <a:r>
              <a:rPr lang="en-US" sz="1100" dirty="0">
                <a:ea typeface="MS PGothic" charset="0"/>
              </a:rPr>
              <a:t>Advocacy and public information campaigns to improve access/equity/targeting/feedback systems </a:t>
            </a:r>
            <a:r>
              <a:rPr lang="en-US" sz="1100" dirty="0" err="1">
                <a:ea typeface="MS PGothic" charset="0"/>
              </a:rPr>
              <a:t>etc</a:t>
            </a:r>
            <a:endParaRPr lang="en-US" sz="1100" dirty="0">
              <a:ea typeface="MS PGothic" charset="0"/>
            </a:endParaRPr>
          </a:p>
          <a:p>
            <a:pPr marL="685800" lvl="1" indent="-228600">
              <a:buFontTx/>
              <a:buChar char="•"/>
              <a:defRPr/>
            </a:pPr>
            <a:r>
              <a:rPr lang="en-US" sz="1100" dirty="0">
                <a:ea typeface="MS PGothic"/>
                <a:cs typeface="Calibri"/>
              </a:rPr>
              <a:t>Contributary activities to improve the design and delivery of current schemes</a:t>
            </a:r>
          </a:p>
          <a:p>
            <a:pPr marL="685800" lvl="1" indent="-228600">
              <a:buFontTx/>
              <a:buChar char="•"/>
              <a:defRPr/>
            </a:pPr>
            <a:r>
              <a:rPr lang="en-US" sz="1100" dirty="0">
                <a:ea typeface="MS PGothic" charset="0"/>
              </a:rPr>
              <a:t>Aligning and/or integrating complimentary ‘cash </a:t>
            </a:r>
            <a:r>
              <a:rPr lang="en-US" sz="1100" dirty="0" err="1">
                <a:ea typeface="MS PGothic" charset="0"/>
              </a:rPr>
              <a:t>plus’</a:t>
            </a:r>
            <a:r>
              <a:rPr lang="en-US" sz="1100" dirty="0">
                <a:ea typeface="MS PGothic" charset="0"/>
              </a:rPr>
              <a:t> activities with SP </a:t>
            </a:r>
            <a:r>
              <a:rPr lang="en-US" sz="1100" dirty="0" err="1">
                <a:ea typeface="MS PGothic" charset="0"/>
              </a:rPr>
              <a:t>programmes</a:t>
            </a:r>
            <a:endParaRPr lang="en-US" sz="1100" dirty="0">
              <a:ea typeface="MS PGothic" charset="0"/>
            </a:endParaRPr>
          </a:p>
          <a:p>
            <a:pPr>
              <a:defRPr/>
            </a:pP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pPr/>
              <a:t>16</a:t>
            </a:fld>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0" indent="0">
              <a:buFontTx/>
              <a:buNone/>
              <a:defRPr/>
            </a:pPr>
            <a:r>
              <a:rPr lang="en-US" sz="1100" dirty="0">
                <a:solidFill>
                  <a:srgbClr val="FF0000"/>
                </a:solidFill>
                <a:ea typeface="MS PGothic" charset="0"/>
              </a:rPr>
              <a:t>This slide gives on overview o</a:t>
            </a:r>
            <a:r>
              <a:rPr lang="en-CH" sz="1100" dirty="0">
                <a:solidFill>
                  <a:srgbClr val="FF0000"/>
                </a:solidFill>
                <a:ea typeface="MS PGothic" charset="0"/>
              </a:rPr>
              <a:t>f </a:t>
            </a:r>
            <a:r>
              <a:rPr lang="en-CH" sz="1100" dirty="0" err="1">
                <a:solidFill>
                  <a:srgbClr val="FF0000"/>
                </a:solidFill>
                <a:ea typeface="MS PGothic" charset="0"/>
              </a:rPr>
              <a:t>Soci</a:t>
            </a:r>
            <a:r>
              <a:rPr lang="fi-FI" sz="1100" dirty="0">
                <a:solidFill>
                  <a:srgbClr val="FF0000"/>
                </a:solidFill>
                <a:ea typeface="MS PGothic" charset="0"/>
              </a:rPr>
              <a:t>al</a:t>
            </a:r>
            <a:r>
              <a:rPr lang="en-CH" sz="1100" dirty="0">
                <a:solidFill>
                  <a:srgbClr val="FF0000"/>
                </a:solidFill>
                <a:ea typeface="MS PGothic" charset="0"/>
              </a:rPr>
              <a:t> protection </a:t>
            </a:r>
            <a:r>
              <a:rPr lang="en-CH" sz="1100" dirty="0" err="1">
                <a:solidFill>
                  <a:srgbClr val="FF0000"/>
                </a:solidFill>
                <a:ea typeface="MS PGothic" charset="0"/>
              </a:rPr>
              <a:t>protection</a:t>
            </a:r>
            <a:r>
              <a:rPr lang="en-CH" sz="1100" dirty="0">
                <a:solidFill>
                  <a:srgbClr val="FF0000"/>
                </a:solidFill>
                <a:ea typeface="MS PGothic" charset="0"/>
              </a:rPr>
              <a:t> programs coverage and the financing gap disaggregated data.</a:t>
            </a:r>
            <a:r>
              <a:rPr lang="en-US" sz="1100" dirty="0">
                <a:solidFill>
                  <a:srgbClr val="FF0000"/>
                </a:solidFill>
                <a:ea typeface="MS PGothic" charset="0"/>
              </a:rPr>
              <a:t> </a:t>
            </a:r>
            <a:r>
              <a:rPr lang="fi-FI" sz="1100" dirty="0">
                <a:solidFill>
                  <a:srgbClr val="FF0000"/>
                </a:solidFill>
                <a:ea typeface="MS PGothic" charset="0"/>
              </a:rPr>
              <a:t>T</a:t>
            </a:r>
            <a:r>
              <a:rPr lang="en-CH" sz="1100" dirty="0">
                <a:solidFill>
                  <a:srgbClr val="FF0000"/>
                </a:solidFill>
                <a:ea typeface="MS PGothic" charset="0"/>
              </a:rPr>
              <a:t>his shows there are opportunities that </a:t>
            </a:r>
            <a:r>
              <a:rPr lang="en-CH" sz="1100" dirty="0" err="1">
                <a:solidFill>
                  <a:srgbClr val="FF0000"/>
                </a:solidFill>
                <a:ea typeface="MS PGothic" charset="0"/>
              </a:rPr>
              <a:t>NSs</a:t>
            </a:r>
            <a:r>
              <a:rPr lang="en-CH" sz="1100" dirty="0">
                <a:solidFill>
                  <a:srgbClr val="FF0000"/>
                </a:solidFill>
                <a:ea typeface="MS PGothic" charset="0"/>
              </a:rPr>
              <a:t> can support the authorities in </a:t>
            </a:r>
            <a:r>
              <a:rPr lang="en-CH" sz="1100" dirty="0" err="1">
                <a:solidFill>
                  <a:srgbClr val="FF0000"/>
                </a:solidFill>
                <a:ea typeface="MS PGothic" charset="0"/>
              </a:rPr>
              <a:t>provid</a:t>
            </a:r>
            <a:r>
              <a:rPr lang="fi-FI" sz="1100" dirty="0">
                <a:solidFill>
                  <a:srgbClr val="FF0000"/>
                </a:solidFill>
                <a:ea typeface="MS PGothic" charset="0"/>
              </a:rPr>
              <a:t>i</a:t>
            </a:r>
            <a:r>
              <a:rPr lang="en-CH" sz="1100" dirty="0">
                <a:solidFill>
                  <a:srgbClr val="FF0000"/>
                </a:solidFill>
                <a:ea typeface="MS PGothic" charset="0"/>
              </a:rPr>
              <a:t>ng SP support as an auxiliary d</a:t>
            </a:r>
            <a:r>
              <a:rPr lang="en-US" sz="1100" dirty="0" err="1">
                <a:solidFill>
                  <a:srgbClr val="FF0000"/>
                </a:solidFill>
                <a:ea typeface="MS PGothic" charset="0"/>
              </a:rPr>
              <a:t>epending</a:t>
            </a:r>
            <a:r>
              <a:rPr lang="en-US" sz="1100" dirty="0">
                <a:solidFill>
                  <a:srgbClr val="FF0000"/>
                </a:solidFill>
                <a:ea typeface="MS PGothic" charset="0"/>
              </a:rPr>
              <a:t> on the level of experience/engagement by the NS</a:t>
            </a:r>
            <a:r>
              <a:rPr lang="en-CH" sz="1100" dirty="0">
                <a:solidFill>
                  <a:srgbClr val="FF0000"/>
                </a:solidFill>
                <a:ea typeface="MS PGothic" charset="0"/>
              </a:rPr>
              <a:t>.</a:t>
            </a: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ea typeface="MS PGothic"/>
              <a:cs typeface="Calibri"/>
            </a:endParaRPr>
          </a:p>
          <a:p>
            <a:pPr>
              <a:defRPr/>
            </a:pPr>
            <a:endParaRPr lang="en-US" sz="1100" dirty="0">
              <a:ea typeface="MS PGothic" charset="0"/>
            </a:endParaRPr>
          </a:p>
          <a:p>
            <a:pPr>
              <a:defRPr/>
            </a:pPr>
            <a:r>
              <a:rPr lang="en-US" sz="1100" dirty="0">
                <a:ea typeface="MS PGothic" charset="0"/>
              </a:rPr>
              <a:t>Some general points expanding on the above slide that may be useful to presenters in particularly if the NS are asking and trying to answer the question, “</a:t>
            </a:r>
            <a:r>
              <a:rPr lang="en-US" sz="1100" b="1" dirty="0">
                <a:ea typeface="MS PGothic" charset="0"/>
              </a:rPr>
              <a:t>Why should we care about social protection as the RCRC”? </a:t>
            </a:r>
          </a:p>
          <a:p>
            <a:pPr>
              <a:defRPr/>
            </a:pPr>
            <a:endParaRPr lang="en-US" sz="1100" b="1" dirty="0">
              <a:ea typeface="MS PGothic" charset="0"/>
            </a:endParaRPr>
          </a:p>
          <a:p>
            <a:pPr>
              <a:buFontTx/>
              <a:buAutoNum type="arabicPeriod"/>
              <a:defRPr/>
            </a:pPr>
            <a:r>
              <a:rPr lang="en-US" sz="1100" dirty="0">
                <a:ea typeface="MS PGothic" charset="0"/>
              </a:rPr>
              <a:t> </a:t>
            </a:r>
            <a:r>
              <a:rPr lang="en-US" sz="1100" dirty="0"/>
              <a:t>There is an unmistakable historical trend of growth in the number of countries building their social protection systems, yet large gaps in coverage, comprehensiveness and adequacy remain.</a:t>
            </a:r>
            <a:endParaRPr lang="en-CH" sz="1100" dirty="0"/>
          </a:p>
          <a:p>
            <a:pPr>
              <a:buFontTx/>
              <a:buAutoNum type="arabicPeriod"/>
              <a:defRPr/>
            </a:pPr>
            <a:endParaRPr lang="en-US" sz="1100" dirty="0">
              <a:ea typeface="MS PGothic" charset="0"/>
            </a:endParaRPr>
          </a:p>
          <a:p>
            <a:pPr>
              <a:buFontTx/>
              <a:buAutoNum type="arabicPeriod"/>
              <a:defRPr/>
            </a:pPr>
            <a:r>
              <a:rPr lang="en-US" sz="1100" dirty="0">
                <a:ea typeface="MS PGothic"/>
                <a:cs typeface="Calibri"/>
              </a:rPr>
              <a:t> </a:t>
            </a:r>
            <a:r>
              <a:rPr lang="en-US" sz="1100" dirty="0"/>
              <a:t>Only 46.9 per cent of the global population are effectively covered by at least one social protection benefit* (SDG indicator 1.3.1), while the remaining 53.1 per cent – as many as 4.1 billion people – are left wholly unprotected. Behind this global average there are significant variations across and within regions, with average coverage rates in Europe and Central Asia (83.9 per cent) and the Americas (64.3 per cent) above the global average, while Asia and the Pacific (44.1 per cent), the Arab States (40.0 per cent) and Africa (17.4 per cent) have pronounced coverage gaps.</a:t>
            </a:r>
            <a:endParaRPr lang="en-CH" sz="1100" dirty="0"/>
          </a:p>
          <a:p>
            <a:pPr>
              <a:buFontTx/>
              <a:buAutoNum type="arabicPeriod"/>
              <a:defRPr/>
            </a:pPr>
            <a:endParaRPr lang="en-US" sz="1100" dirty="0">
              <a:ea typeface="MS PGothic" charset="0"/>
            </a:endParaRPr>
          </a:p>
          <a:p>
            <a:pPr>
              <a:buFontTx/>
              <a:buAutoNum type="arabicPeriod"/>
              <a:defRPr/>
            </a:pPr>
            <a:r>
              <a:rPr lang="en-US" sz="1100" dirty="0">
                <a:ea typeface="MS PGothic"/>
                <a:cs typeface="Calibri"/>
              </a:rPr>
              <a:t> </a:t>
            </a:r>
            <a:r>
              <a:rPr lang="en-US" sz="1100" dirty="0"/>
              <a:t>The lack of protection renders people vulnerable, particularly informal workers, migrants and the forcibly displaced, and especially women in those groups who face multiple discriminations. The rapid extension of social protection coverage to those not yet adequately covered, through social insurance, tax-financed schemes or a combination of both, is essential for reducing their vulnerability and promoting decent work.</a:t>
            </a:r>
            <a:endParaRPr lang="en-CH" sz="1100" dirty="0"/>
          </a:p>
          <a:p>
            <a:pPr>
              <a:buFontTx/>
              <a:buAutoNum type="arabicPeriod"/>
              <a:defRPr/>
            </a:pPr>
            <a:endParaRPr lang="en-CH" sz="1100" dirty="0">
              <a:ea typeface="+mn-ea"/>
            </a:endParaRPr>
          </a:p>
          <a:p>
            <a:pPr>
              <a:buFontTx/>
              <a:buAutoNum type="arabicPeriod"/>
              <a:defRPr/>
            </a:pPr>
            <a:r>
              <a:rPr lang="en-US" sz="1100" dirty="0"/>
              <a:t>Progressively ensuring comprehensive social protection against the full range of risks and contingencies is essential to realize the human right to social security. At present, only 30.6 per cent of the working-age population are legally covered by comprehensive social security systems that include the full range of benefits.</a:t>
            </a:r>
            <a:endParaRPr lang="en-CH" sz="1100" dirty="0"/>
          </a:p>
          <a:p>
            <a:pPr>
              <a:buFontTx/>
              <a:buAutoNum type="arabicPeriod"/>
              <a:defRPr/>
            </a:pPr>
            <a:endParaRPr lang="en-CH" sz="1100" dirty="0">
              <a:ea typeface="MS PGothic" charset="0"/>
            </a:endParaRPr>
          </a:p>
          <a:p>
            <a:pPr>
              <a:buFontTx/>
              <a:buAutoNum type="arabicPeriod"/>
              <a:defRPr/>
            </a:pPr>
            <a:r>
              <a:rPr lang="en-US" sz="1100" dirty="0"/>
              <a:t>In addition to universal coverage, adequate and comprehensive social protection benefits are essential for achieving the SDGs. Extending social protection to those in the informal economy and facilitating their transition to the formal economy is of key importance for tackling decent work deficits and alleviating the pressure on non-contributory social protection provision. Ensuring adequate social protection for women and men requires addressing </a:t>
            </a:r>
            <a:r>
              <a:rPr lang="en-US" sz="1100" dirty="0" err="1"/>
              <a:t>labour</a:t>
            </a:r>
            <a:r>
              <a:rPr lang="en-US" sz="1100" dirty="0"/>
              <a:t> market insecurity and inequalities, including gender gaps in employment and wages, which adversely affect the capacity to make contributions and therefore benefit levels. Minimum benefit guarantees or care credits can help to provide adequate levels of benefit for those with interrupted contribution histories or low earnings.</a:t>
            </a: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pPr/>
              <a:t>17</a:t>
            </a:fld>
            <a:endParaRPr lang="en-US" altLang="ru-RU"/>
          </a:p>
        </p:txBody>
      </p:sp>
    </p:spTree>
    <p:extLst>
      <p:ext uri="{BB962C8B-B14F-4D97-AF65-F5344CB8AC3E}">
        <p14:creationId xmlns:p14="http://schemas.microsoft.com/office/powerpoint/2010/main" val="222490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CF1D782-4DE4-32EC-D0AF-15AA7C58C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7DFE232D-F7B0-CFFA-0FD3-11D80D8241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The following notes provide a short overview of each of the five shock-responsive social protection options, as developed by Oxford Policy Management in their SRSP toolkit, available here: https://www.opml.co.uk/projects/shock-responsive-social-protection-systems</a:t>
            </a: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b="1" dirty="0">
                <a:ea typeface="MS PGothic" panose="020B0600070205080204" pitchFamily="34" charset="-128"/>
                <a:cs typeface="Calibri" panose="020F0502020204030204" pitchFamily="34" charset="0"/>
              </a:rPr>
              <a:t>Piggybacking</a:t>
            </a:r>
            <a:r>
              <a:rPr lang="en-US" altLang="en-CH" sz="2000" dirty="0">
                <a:ea typeface="MS PGothic" panose="020B0600070205080204" pitchFamily="34" charset="-128"/>
                <a:cs typeface="Calibri" panose="020F0502020204030204" pitchFamily="34" charset="0"/>
              </a:rPr>
              <a:t> is common right now – this is when humanitarian use existing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infrastructure to deliver a one-off support to help communities deal with an emergency. </a:t>
            </a:r>
            <a:r>
              <a:rPr lang="en-US" altLang="en-CH" sz="2000" b="1" dirty="0">
                <a:ea typeface="MS PGothic" panose="020B0600070205080204" pitchFamily="34" charset="-128"/>
                <a:cs typeface="Calibri" panose="020F0502020204030204" pitchFamily="34" charset="0"/>
              </a:rPr>
              <a:t> </a:t>
            </a:r>
            <a:r>
              <a:rPr lang="en-US" altLang="en-CH" sz="2000" dirty="0" err="1">
                <a:ea typeface="MS PGothic" panose="020B0600070205080204" pitchFamily="34" charset="-128"/>
                <a:cs typeface="Calibri" panose="020F0502020204030204" pitchFamily="34" charset="0"/>
              </a:rPr>
              <a:t>ie</a:t>
            </a:r>
            <a:r>
              <a:rPr lang="en-US" altLang="en-CH" sz="2000" dirty="0">
                <a:ea typeface="MS PGothic" panose="020B0600070205080204" pitchFamily="34" charset="-128"/>
                <a:cs typeface="Calibri" panose="020F0502020204030204" pitchFamily="34" charset="0"/>
              </a:rPr>
              <a:t>.</a:t>
            </a:r>
            <a:r>
              <a:rPr lang="en-US" altLang="en-CH" sz="2000" b="1" dirty="0">
                <a:ea typeface="MS PGothic" panose="020B0600070205080204" pitchFamily="34" charset="-128"/>
                <a:cs typeface="Calibri" panose="020F0502020204030204" pitchFamily="34" charset="0"/>
              </a:rPr>
              <a:t> </a:t>
            </a:r>
            <a:r>
              <a:rPr lang="en-US" altLang="en-CH" sz="2000" dirty="0">
                <a:ea typeface="MS PGothic" panose="020B0600070205080204" pitchFamily="34" charset="-128"/>
                <a:cs typeface="Calibri" panose="020F0502020204030204" pitchFamily="34" charset="0"/>
              </a:rPr>
              <a:t>borrowing specific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beneficiary list, its staff, a national database and/or a particular payment mechanism.</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Examples:</a:t>
            </a:r>
          </a:p>
          <a:p>
            <a:pPr>
              <a:lnSpc>
                <a:spcPct val="80000"/>
              </a:lnSpc>
              <a:buFontTx/>
              <a:buChar char="•"/>
            </a:pPr>
            <a:r>
              <a:rPr lang="en-GB" altLang="en-CH" sz="2000" dirty="0">
                <a:ea typeface="MS PGothic" panose="020B0600070205080204" pitchFamily="34" charset="-128"/>
                <a:cs typeface="Calibri" panose="020F0502020204030204" pitchFamily="34" charset="0"/>
              </a:rPr>
              <a:t>in </a:t>
            </a:r>
            <a:r>
              <a:rPr lang="en-GB" altLang="en-CH" sz="2000" b="1" dirty="0">
                <a:ea typeface="MS PGothic" panose="020B0600070205080204" pitchFamily="34" charset="-128"/>
                <a:cs typeface="Calibri" panose="020F0502020204030204" pitchFamily="34" charset="0"/>
              </a:rPr>
              <a:t>Iraq</a:t>
            </a:r>
            <a:r>
              <a:rPr lang="en-GB" altLang="en-CH" sz="2000" dirty="0">
                <a:ea typeface="MS PGothic" panose="020B0600070205080204" pitchFamily="34" charset="-128"/>
                <a:cs typeface="Calibri" panose="020F0502020204030204" pitchFamily="34" charset="0"/>
              </a:rPr>
              <a:t> the </a:t>
            </a:r>
            <a:r>
              <a:rPr lang="en-GB" altLang="en-CH" sz="2000" b="1" dirty="0">
                <a:ea typeface="MS PGothic" panose="020B0600070205080204" pitchFamily="34" charset="-128"/>
                <a:cs typeface="Calibri" panose="020F0502020204030204" pitchFamily="34" charset="0"/>
              </a:rPr>
              <a:t>ICRC</a:t>
            </a:r>
            <a:r>
              <a:rPr lang="en-GB" altLang="en-CH" sz="2000" dirty="0">
                <a:ea typeface="MS PGothic" panose="020B0600070205080204" pitchFamily="34" charset="-128"/>
                <a:cs typeface="Calibri" panose="020F0502020204030204" pitchFamily="34" charset="0"/>
              </a:rPr>
              <a:t> piggybacked by providing ‘bridging grants’ until widows are able to access governmental social protection systems.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u="sng" dirty="0">
                <a:ea typeface="MS PGothic" panose="020B0600070205080204" pitchFamily="34" charset="-128"/>
                <a:cs typeface="Calibri" panose="020F0502020204030204" pitchFamily="34" charset="0"/>
              </a:rPr>
              <a:t>Kenya RC </a:t>
            </a:r>
            <a:r>
              <a:rPr lang="en-GB" altLang="en-CH" sz="2000" u="sng" dirty="0">
                <a:ea typeface="MS PGothic" panose="020B0600070205080204" pitchFamily="34" charset="-128"/>
                <a:cs typeface="Calibri" panose="020F0502020204030204" pitchFamily="34" charset="0"/>
              </a:rPr>
              <a:t>piggybacks on</a:t>
            </a:r>
            <a:r>
              <a:rPr lang="en-GB" altLang="en-CH" sz="2000" b="1" u="sng" dirty="0">
                <a:ea typeface="MS PGothic" panose="020B0600070205080204" pitchFamily="34" charset="-128"/>
                <a:cs typeface="Calibri" panose="020F0502020204030204" pitchFamily="34" charset="0"/>
              </a:rPr>
              <a:t> Kenyan governments</a:t>
            </a:r>
            <a:r>
              <a:rPr lang="en-GB" altLang="en-CH" sz="2000" u="sng" dirty="0">
                <a:ea typeface="MS PGothic" panose="020B0600070205080204" pitchFamily="34" charset="-128"/>
                <a:cs typeface="Calibri" panose="020F0502020204030204" pitchFamily="34" charset="0"/>
              </a:rPr>
              <a:t> S</a:t>
            </a:r>
            <a:r>
              <a:rPr lang="en-GB" altLang="en-CH" sz="2000" dirty="0">
                <a:ea typeface="MS PGothic" panose="020B0600070205080204" pitchFamily="34" charset="-128"/>
                <a:cs typeface="Calibri" panose="020F0502020204030204" pitchFamily="34" charset="0"/>
              </a:rPr>
              <a:t>P prog Hunger Safety Net Programme to reach most vulnerable drought-affected communities.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dirty="0">
                <a:ea typeface="MS PGothic" panose="020B0600070205080204" pitchFamily="34" charset="-128"/>
                <a:cs typeface="Calibri" panose="020F0502020204030204" pitchFamily="34" charset="0"/>
              </a:rPr>
              <a:t>(KRC engaged review process of the National Social Protection Policy ( Shock Responsive Pillar &amp; use of single beneficiary registry platform - KRCS plans to participate in reg process &amp; gain access to collected data &amp; use to deliver its services).</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Lesotho </a:t>
            </a:r>
            <a:r>
              <a:rPr lang="en-GB" altLang="en-CH" sz="2000" dirty="0">
                <a:ea typeface="MS PGothic" panose="020B0600070205080204" pitchFamily="34" charset="-128"/>
                <a:cs typeface="Calibri" panose="020F0502020204030204" pitchFamily="34" charset="0"/>
              </a:rPr>
              <a:t>El Niño-induced drought '16, FAO/CRS piggybacked Child Grant Prog’s beneficiary list to distribute seeds, training, vouchers.</a:t>
            </a:r>
          </a:p>
          <a:p>
            <a:pPr>
              <a:lnSpc>
                <a:spcPct val="80000"/>
              </a:lnSpc>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With vertical and horizontal expansion an existing program is changed to offer more assistance or bring in new people to the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Vertical Expansion </a:t>
            </a:r>
            <a:r>
              <a:rPr lang="en-US" altLang="en-CH" sz="2000" dirty="0">
                <a:ea typeface="MS PGothic" panose="020B0600070205080204" pitchFamily="34" charset="-128"/>
                <a:cs typeface="Calibri" panose="020F0502020204030204" pitchFamily="34" charset="0"/>
              </a:rPr>
              <a:t>is popular as it is relatively easy to administer – use existing beneficiaries/transfer mechanisms – beneficiaries may receive a CVA top-up or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duration is temporarily increased for some/all existing recipients </a:t>
            </a:r>
          </a:p>
          <a:p>
            <a:pPr>
              <a:lnSpc>
                <a:spcPct val="80000"/>
              </a:lnSpc>
              <a:buFontTx/>
              <a:buChar char="•"/>
            </a:pPr>
            <a:r>
              <a:rPr lang="en-GB" altLang="en-CH" sz="2000" dirty="0">
                <a:ea typeface="MS PGothic" panose="020B0600070205080204" pitchFamily="34" charset="-128"/>
                <a:cs typeface="Calibri" panose="020F0502020204030204" pitchFamily="34" charset="0"/>
              </a:rPr>
              <a:t>the current biggest humanitarian cash assistance programme worldwide - </a:t>
            </a:r>
            <a:r>
              <a:rPr lang="en-US" altLang="en-CH" sz="2000" dirty="0">
                <a:ea typeface="MS PGothic" panose="020B0600070205080204" pitchFamily="34" charset="-128"/>
                <a:cs typeface="Calibri" panose="020F0502020204030204" pitchFamily="34" charset="0"/>
              </a:rPr>
              <a:t>Turkish RC or</a:t>
            </a:r>
            <a:r>
              <a:rPr lang="en-US" altLang="en-CH" sz="2000" b="1" dirty="0">
                <a:ea typeface="MS PGothic" panose="020B0600070205080204" pitchFamily="34" charset="-128"/>
                <a:cs typeface="Calibri" panose="020F0502020204030204" pitchFamily="34" charset="0"/>
              </a:rPr>
              <a:t> </a:t>
            </a:r>
            <a:r>
              <a:rPr lang="en-GB" altLang="en-CH" sz="2000" b="1" dirty="0">
                <a:ea typeface="MS PGothic" panose="020B0600070205080204" pitchFamily="34" charset="-128"/>
                <a:cs typeface="Calibri" panose="020F0502020204030204" pitchFamily="34" charset="0"/>
              </a:rPr>
              <a:t>Turk </a:t>
            </a:r>
            <a:r>
              <a:rPr lang="en-GB" altLang="en-CH" sz="2000" b="1" dirty="0" err="1">
                <a:ea typeface="MS PGothic" panose="020B0600070205080204" pitchFamily="34" charset="-128"/>
                <a:cs typeface="Calibri" panose="020F0502020204030204" pitchFamily="34" charset="0"/>
              </a:rPr>
              <a:t>Kizilay</a:t>
            </a:r>
            <a:r>
              <a:rPr lang="en-GB" altLang="en-CH" sz="2000" b="1" dirty="0">
                <a:ea typeface="MS PGothic" panose="020B0600070205080204" pitchFamily="34" charset="-128"/>
                <a:cs typeface="Calibri" panose="020F0502020204030204" pitchFamily="34" charset="0"/>
              </a:rPr>
              <a:t> - </a:t>
            </a:r>
            <a:r>
              <a:rPr lang="en-GB" altLang="en-CH" sz="2000" dirty="0">
                <a:ea typeface="MS PGothic" panose="020B0600070205080204" pitchFamily="34" charset="-128"/>
                <a:cs typeface="Calibri" panose="020F0502020204030204" pitchFamily="34" charset="0"/>
              </a:rPr>
              <a:t>The Emergency Social Safety Net Programme (ESSN) - </a:t>
            </a:r>
            <a:r>
              <a:rPr lang="en-GB" altLang="en-CH" sz="2000" b="1" dirty="0">
                <a:ea typeface="MS PGothic" panose="020B0600070205080204" pitchFamily="34" charset="-128"/>
                <a:cs typeface="Calibri" panose="020F0502020204030204" pitchFamily="34" charset="0"/>
              </a:rPr>
              <a:t> horizontal and vertical</a:t>
            </a:r>
            <a:r>
              <a:rPr lang="en-GB" altLang="en-CH" sz="2000" dirty="0">
                <a:ea typeface="MS PGothic" panose="020B0600070205080204" pitchFamily="34" charset="-128"/>
                <a:cs typeface="Calibri" panose="020F0502020204030204" pitchFamily="34" charset="0"/>
              </a:rPr>
              <a:t> </a:t>
            </a:r>
            <a:r>
              <a:rPr lang="en-GB" altLang="en-CH" sz="2000" b="1" dirty="0">
                <a:ea typeface="MS PGothic" panose="020B0600070205080204" pitchFamily="34" charset="-128"/>
                <a:cs typeface="Calibri" panose="020F0502020204030204" pitchFamily="34" charset="0"/>
              </a:rPr>
              <a:t>expansion</a:t>
            </a:r>
            <a:r>
              <a:rPr lang="en-GB" altLang="en-CH" sz="2000" dirty="0">
                <a:ea typeface="MS PGothic" panose="020B0600070205080204" pitchFamily="34" charset="-128"/>
                <a:cs typeface="Calibri" panose="020F0502020204030204" pitchFamily="34" charset="0"/>
              </a:rPr>
              <a:t> of an existing gov. safety net programme provides cash for basic needs - migrants living in Turkey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In Nepal, </a:t>
            </a:r>
            <a:r>
              <a:rPr lang="en-GB" altLang="en-CH" sz="2000" dirty="0">
                <a:ea typeface="MS PGothic" panose="020B0600070205080204" pitchFamily="34" charset="-128"/>
                <a:cs typeface="Calibri" panose="020F0502020204030204" pitchFamily="34" charset="0"/>
              </a:rPr>
              <a:t>following the 2015 earthquake, UNICEF and the government provided cash top-ups as part of the government’s child grant.</a:t>
            </a:r>
          </a:p>
          <a:p>
            <a:pPr>
              <a:lnSpc>
                <a:spcPct val="80000"/>
              </a:lnSpc>
              <a:buFontTx/>
              <a:buChar char="•"/>
            </a:pPr>
            <a:r>
              <a:rPr lang="en-GB" altLang="en-CH" sz="2000" b="1" dirty="0" err="1">
                <a:ea typeface="MS PGothic" panose="020B0600070205080204" pitchFamily="34" charset="-128"/>
                <a:cs typeface="Calibri" panose="020F0502020204030204" pitchFamily="34" charset="0"/>
              </a:rPr>
              <a:t>Phillipines</a:t>
            </a:r>
            <a:r>
              <a:rPr lang="en-GB" altLang="en-CH" sz="2000" dirty="0">
                <a:ea typeface="MS PGothic" panose="020B0600070205080204" pitchFamily="34" charset="-128"/>
                <a:cs typeface="Calibri" panose="020F0502020204030204" pitchFamily="34" charset="0"/>
              </a:rPr>
              <a:t> - Typhoon Haiyan, WFP and the </a:t>
            </a:r>
            <a:r>
              <a:rPr lang="en-GB" altLang="en-CH" sz="2000" dirty="0" err="1">
                <a:ea typeface="MS PGothic" panose="020B0600070205080204" pitchFamily="34" charset="-128"/>
                <a:cs typeface="Calibri" panose="020F0502020204030204" pitchFamily="34" charset="0"/>
              </a:rPr>
              <a:t>Pantawid</a:t>
            </a:r>
            <a:r>
              <a:rPr lang="en-GB" altLang="en-CH" sz="2000" dirty="0">
                <a:ea typeface="MS PGothic" panose="020B0600070205080204" pitchFamily="34" charset="-128"/>
                <a:cs typeface="Calibri" panose="020F0502020204030204" pitchFamily="34" charset="0"/>
              </a:rPr>
              <a:t> partnership top-up</a:t>
            </a:r>
          </a:p>
          <a:p>
            <a:pPr>
              <a:lnSpc>
                <a:spcPct val="80000"/>
              </a:lnSpc>
            </a:pPr>
            <a:endParaRPr lang="en-US" altLang="en-CH" sz="2000" b="1"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Horizontal Expansion – </a:t>
            </a:r>
            <a:r>
              <a:rPr lang="en-US" altLang="en-CH" sz="2000" dirty="0">
                <a:ea typeface="MS PGothic" panose="020B0600070205080204" pitchFamily="34" charset="-128"/>
                <a:cs typeface="Calibri" panose="020F0502020204030204" pitchFamily="34" charset="0"/>
              </a:rPr>
              <a:t>is when the existing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extends its geographical coverage, it can also add beneficiaries (i.e. </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near-poor</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 or </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near-eligible</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 in areas already covered – and in an emergency where the eligibility criteria is modified and simplified to temporarily allow new beneficiaries to be included</a:t>
            </a:r>
            <a:endParaRPr lang="en-US" altLang="en-CH" sz="2000" b="1" dirty="0">
              <a:ea typeface="MS PGothic" panose="020B0600070205080204" pitchFamily="34" charset="-128"/>
              <a:cs typeface="Calibri" panose="020F0502020204030204" pitchFamily="34" charset="0"/>
            </a:endParaRPr>
          </a:p>
          <a:p>
            <a:pPr>
              <a:lnSpc>
                <a:spcPct val="80000"/>
              </a:lnSpc>
              <a:buFontTx/>
              <a:buChar char="•"/>
            </a:pPr>
            <a:r>
              <a:rPr lang="en-US" altLang="en-CH" sz="2000" dirty="0">
                <a:ea typeface="MS PGothic" panose="020B0600070205080204" pitchFamily="34" charset="-128"/>
                <a:cs typeface="Calibri" panose="020F0502020204030204" pitchFamily="34" charset="0"/>
              </a:rPr>
              <a:t>2008 many countries in </a:t>
            </a:r>
            <a:r>
              <a:rPr lang="en-US" altLang="en-CH" sz="2000" b="1" dirty="0">
                <a:ea typeface="MS PGothic" panose="020B0600070205080204" pitchFamily="34" charset="-128"/>
                <a:cs typeface="Calibri" panose="020F0502020204030204" pitchFamily="34" charset="0"/>
              </a:rPr>
              <a:t>LAC extended the coverage of their cash transfer </a:t>
            </a:r>
            <a:r>
              <a:rPr lang="en-US" altLang="en-CH" sz="2000" b="1"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a:t>
            </a:r>
          </a:p>
          <a:p>
            <a:pPr>
              <a:lnSpc>
                <a:spcPct val="80000"/>
              </a:lnSpc>
              <a:buFontTx/>
              <a:buChar char="•"/>
            </a:pPr>
            <a:r>
              <a:rPr lang="en-US" altLang="en-CH" sz="2000" b="1" dirty="0">
                <a:ea typeface="MS PGothic" panose="020B0600070205080204" pitchFamily="34" charset="-128"/>
                <a:cs typeface="Calibri" panose="020F0502020204030204" pitchFamily="34" charset="0"/>
              </a:rPr>
              <a:t>Ecuador</a:t>
            </a:r>
            <a:r>
              <a:rPr lang="en-US" altLang="en-CH" sz="2000" dirty="0">
                <a:ea typeface="MS PGothic" panose="020B0600070205080204" pitchFamily="34" charset="-128"/>
                <a:cs typeface="Calibri" panose="020F0502020204030204" pitchFamily="34" charset="0"/>
              </a:rPr>
              <a:t>, the coverage of the BDH, a Human Development Grant, increased from 1 million to 1.2 million between 2008 – 2009</a:t>
            </a:r>
          </a:p>
          <a:p>
            <a:pPr>
              <a:lnSpc>
                <a:spcPct val="80000"/>
              </a:lnSpc>
              <a:buFontTx/>
              <a:buChar char="•"/>
            </a:pPr>
            <a:r>
              <a:rPr lang="en-US" altLang="en-CH" sz="2000" b="1" dirty="0">
                <a:ea typeface="MS PGothic" panose="020B0600070205080204" pitchFamily="34" charset="-128"/>
                <a:cs typeface="Calibri" panose="020F0502020204030204" pitchFamily="34" charset="0"/>
              </a:rPr>
              <a:t>Following the 2015 Nepal Earthquake</a:t>
            </a:r>
            <a:r>
              <a:rPr lang="en-US" altLang="en-CH" sz="2000" dirty="0">
                <a:ea typeface="MS PGothic" panose="020B0600070205080204" pitchFamily="34" charset="-128"/>
                <a:cs typeface="Calibri" panose="020F0502020204030204" pitchFamily="34" charset="0"/>
              </a:rPr>
              <a:t>, the child grant, which was only available to certain families, was extended to all children under 5 in especially affected areas. Now in 2021, progress is being made on extending this further to a universal child grant for all children in Nepal under five.</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Design tweaks</a:t>
            </a:r>
          </a:p>
          <a:p>
            <a:pPr>
              <a:lnSpc>
                <a:spcPct val="80000"/>
              </a:lnSpc>
            </a:pPr>
            <a:r>
              <a:rPr lang="en-US" altLang="en-CH" sz="2000" dirty="0">
                <a:ea typeface="MS PGothic" panose="020B0600070205080204" pitchFamily="34" charset="-128"/>
                <a:cs typeface="Calibri" panose="020F0502020204030204" pitchFamily="34" charset="0"/>
              </a:rPr>
              <a:t>Some examples of </a:t>
            </a:r>
            <a:r>
              <a:rPr lang="en-US" altLang="en-CH" sz="2000" b="1" dirty="0">
                <a:ea typeface="MS PGothic" panose="020B0600070205080204" pitchFamily="34" charset="-128"/>
                <a:cs typeface="Calibri" panose="020F0502020204030204" pitchFamily="34" charset="0"/>
              </a:rPr>
              <a:t>Design Tweaks:</a:t>
            </a:r>
            <a:r>
              <a:rPr lang="en-US" altLang="en-CH" sz="2000" dirty="0">
                <a:ea typeface="MS PGothic" panose="020B0600070205080204" pitchFamily="34" charset="-128"/>
                <a:cs typeface="Calibri" panose="020F0502020204030204" pitchFamily="34" charset="0"/>
              </a:rPr>
              <a:t> could be if the usual </a:t>
            </a:r>
            <a:r>
              <a:rPr lang="en-US" altLang="en-CH" sz="2000" b="1" dirty="0">
                <a:ea typeface="MS PGothic" panose="020B0600070205080204" pitchFamily="34" charset="-128"/>
                <a:cs typeface="Calibri" panose="020F0502020204030204" pitchFamily="34" charset="0"/>
              </a:rPr>
              <a:t>electronic payment system is no longer functioning, </a:t>
            </a:r>
            <a:r>
              <a:rPr lang="en-US" altLang="en-CH" sz="2000" dirty="0">
                <a:ea typeface="MS PGothic" panose="020B0600070205080204" pitchFamily="34" charset="-128"/>
                <a:cs typeface="Calibri" panose="020F0502020204030204" pitchFamily="34" charset="0"/>
              </a:rPr>
              <a:t>cash can be given over the counter, or where </a:t>
            </a:r>
            <a:r>
              <a:rPr lang="en-US" altLang="en-CH" sz="2000" b="1" dirty="0">
                <a:ea typeface="MS PGothic" panose="020B0600070205080204" pitchFamily="34" charset="-128"/>
                <a:cs typeface="Calibri" panose="020F0502020204030204" pitchFamily="34" charset="0"/>
              </a:rPr>
              <a:t>conditionalities are waivered s</a:t>
            </a:r>
            <a:r>
              <a:rPr lang="en-US" altLang="en-CH" sz="2000" dirty="0">
                <a:ea typeface="MS PGothic" panose="020B0600070205080204" pitchFamily="34" charset="-128"/>
                <a:cs typeface="Calibri" panose="020F0502020204030204" pitchFamily="34" charset="0"/>
              </a:rPr>
              <a:t>uch as school attendance. So the program design changes, i.e.to improve coverage, timeliness, predictability in the event of a crisis. </a:t>
            </a:r>
          </a:p>
          <a:p>
            <a:pPr>
              <a:lnSpc>
                <a:spcPct val="80000"/>
              </a:lnSpc>
            </a:pPr>
            <a:r>
              <a:rPr lang="en-US" altLang="en-CH" sz="2000" dirty="0">
                <a:ea typeface="MS PGothic" panose="020B0600070205080204" pitchFamily="34" charset="-128"/>
                <a:cs typeface="Calibri" panose="020F0502020204030204" pitchFamily="34" charset="0"/>
              </a:rPr>
              <a:t>Example</a:t>
            </a:r>
          </a:p>
          <a:p>
            <a:pPr>
              <a:lnSpc>
                <a:spcPct val="80000"/>
              </a:lnSpc>
              <a:buFontTx/>
              <a:buChar char="•"/>
            </a:pPr>
            <a:r>
              <a:rPr lang="en-US" altLang="en-CH" sz="2000" b="1" dirty="0">
                <a:ea typeface="MS PGothic" panose="020B0600070205080204" pitchFamily="34" charset="-128"/>
                <a:cs typeface="Calibri" panose="020F0502020204030204" pitchFamily="34" charset="0"/>
              </a:rPr>
              <a:t>Mozambique – </a:t>
            </a:r>
            <a:r>
              <a:rPr lang="en-US" altLang="en-CH" sz="2000" dirty="0">
                <a:ea typeface="MS PGothic" panose="020B0600070205080204" pitchFamily="34" charset="-128"/>
                <a:cs typeface="Calibri" panose="020F0502020204030204" pitchFamily="34" charset="0"/>
              </a:rPr>
              <a:t>CTP Basic Social Subsidy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(PSSB)-disbursement delays (new financial year in Jan/cyclones and floods): design tweak - as a double payment in December. Source: </a:t>
            </a:r>
            <a:r>
              <a:rPr lang="en-US" altLang="en-CH" sz="2000" dirty="0" err="1">
                <a:ea typeface="MS PGothic" panose="020B0600070205080204" pitchFamily="34" charset="-128"/>
                <a:cs typeface="Calibri" panose="020F0502020204030204" pitchFamily="34" charset="0"/>
              </a:rPr>
              <a:t>Kardan</a:t>
            </a:r>
            <a:r>
              <a:rPr lang="en-US" altLang="en-CH" sz="2000" dirty="0">
                <a:ea typeface="MS PGothic" panose="020B0600070205080204" pitchFamily="34" charset="-128"/>
                <a:cs typeface="Calibri" panose="020F0502020204030204" pitchFamily="34" charset="0"/>
              </a:rPr>
              <a:t> et al. (2017)</a:t>
            </a:r>
          </a:p>
          <a:p>
            <a:pPr>
              <a:lnSpc>
                <a:spcPct val="80000"/>
              </a:lnSpc>
              <a:buFontTx/>
              <a:buChar cha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Alignment</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And lastly, with </a:t>
            </a:r>
            <a:r>
              <a:rPr lang="en-US" altLang="en-CH" sz="2000" b="1" dirty="0">
                <a:ea typeface="MS PGothic" panose="020B0600070205080204" pitchFamily="34" charset="-128"/>
                <a:cs typeface="Calibri" panose="020F0502020204030204" pitchFamily="34" charset="0"/>
              </a:rPr>
              <a:t>alignment,</a:t>
            </a:r>
            <a:r>
              <a:rPr lang="en-US" altLang="en-CH" sz="2000" dirty="0">
                <a:ea typeface="MS PGothic" panose="020B0600070205080204" pitchFamily="34" charset="-128"/>
                <a:cs typeface="Calibri" panose="020F0502020204030204" pitchFamily="34" charset="0"/>
              </a:rPr>
              <a:t> interventions are planned to align with existing social protection </a:t>
            </a:r>
            <a:r>
              <a:rPr lang="en-US" altLang="en-CH" sz="2000"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 often used when the government is unable support additional caseload. This is your classic humanitarian programming, but additionally, with </a:t>
            </a:r>
            <a:r>
              <a:rPr lang="en-US" altLang="en-CH" sz="2000" b="1" dirty="0">
                <a:ea typeface="MS PGothic" panose="020B0600070205080204" pitchFamily="34" charset="-128"/>
                <a:cs typeface="Calibri" panose="020F0502020204030204" pitchFamily="34" charset="0"/>
              </a:rPr>
              <a:t>Alignment</a:t>
            </a:r>
            <a:r>
              <a:rPr lang="en-US" altLang="en-CH" sz="2000" dirty="0">
                <a:ea typeface="MS PGothic" panose="020B0600070205080204" pitchFamily="34" charset="-128"/>
                <a:cs typeface="Calibri" panose="020F0502020204030204" pitchFamily="34" charset="0"/>
              </a:rPr>
              <a:t> humanitarians tries to design </a:t>
            </a:r>
            <a:r>
              <a:rPr lang="en-US" altLang="en-CH" sz="2000"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 so they parallel/replicate existing SP </a:t>
            </a:r>
            <a:r>
              <a:rPr lang="en-US" altLang="en-CH" sz="2000"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 So an alignment of objectives, targeting method, transfer value or delivery mechanism. This makes it easier for a government to eventually take over the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when it is able to do so.</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Example:</a:t>
            </a:r>
          </a:p>
          <a:p>
            <a:pPr>
              <a:lnSpc>
                <a:spcPct val="80000"/>
              </a:lnSpc>
              <a:buFontTx/>
              <a:buChar char="•"/>
            </a:pPr>
            <a:r>
              <a:rPr lang="en-US" altLang="en-CH" sz="2000" dirty="0">
                <a:ea typeface="MS PGothic" panose="020B0600070205080204" pitchFamily="34" charset="-128"/>
                <a:cs typeface="Calibri" panose="020F0502020204030204" pitchFamily="34" charset="0"/>
              </a:rPr>
              <a:t>Consortium, CARE, ACF, WFP and WV supporting the Government of Haiti in </a:t>
            </a:r>
            <a:r>
              <a:rPr lang="en-US" altLang="en-CH" sz="2000" dirty="0" err="1">
                <a:ea typeface="MS PGothic" panose="020B0600070205080204" pitchFamily="34" charset="-128"/>
                <a:cs typeface="Calibri" panose="020F0502020204030204" pitchFamily="34" charset="0"/>
              </a:rPr>
              <a:t>est</a:t>
            </a:r>
            <a:r>
              <a:rPr lang="en-US" altLang="en-CH" sz="2000" dirty="0">
                <a:ea typeface="MS PGothic" panose="020B0600070205080204" pitchFamily="34" charset="-128"/>
                <a:cs typeface="Calibri" panose="020F0502020204030204" pitchFamily="34" charset="0"/>
              </a:rPr>
              <a:t> a replicable safety net system to reduce food insecurity and vulnerability while building resilience. The Kore Lavi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is implemented in 24 communes</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b="1" dirty="0">
                <a:ea typeface="MS PGothic" panose="020B0600070205080204" pitchFamily="34" charset="-128"/>
                <a:cs typeface="Calibri" panose="020F0502020204030204" pitchFamily="34" charset="0"/>
              </a:rPr>
              <a:t>Note on design tweaks</a:t>
            </a: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With regards to design tweaks, it could be useful to encourage NSs to explore how to get involved in the design and delivery of SP </a:t>
            </a:r>
            <a:r>
              <a:rPr lang="en-US" altLang="en-CH" sz="2000"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 (when appropriate of course in line with principles and auxiliary role), and also make use of, for example, national ID and social registries, financial service capacity, communication and feedback mechanisms </a:t>
            </a:r>
            <a:r>
              <a:rPr lang="en-US" altLang="en-CH" sz="2000" dirty="0" err="1">
                <a:ea typeface="MS PGothic" panose="020B0600070205080204" pitchFamily="34" charset="-128"/>
                <a:cs typeface="Calibri" panose="020F0502020204030204" pitchFamily="34" charset="0"/>
              </a:rPr>
              <a:t>etc</a:t>
            </a:r>
            <a:r>
              <a:rPr lang="en-US" altLang="en-CH" sz="2000" dirty="0">
                <a:ea typeface="MS PGothic" panose="020B0600070205080204" pitchFamily="34" charset="-128"/>
                <a:cs typeface="Calibri" panose="020F0502020204030204" pitchFamily="34" charset="0"/>
              </a:rPr>
              <a:t>, that are all being built and strengthened to serve these large-scale gov’t run social assistance </a:t>
            </a:r>
            <a:r>
              <a:rPr lang="en-US" altLang="en-CH" sz="2000" dirty="0" err="1">
                <a:ea typeface="MS PGothic" panose="020B0600070205080204" pitchFamily="34" charset="-128"/>
                <a:cs typeface="Calibri" panose="020F0502020204030204" pitchFamily="34" charset="0"/>
              </a:rPr>
              <a:t>programmes</a:t>
            </a:r>
            <a:r>
              <a:rPr lang="en-US" altLang="en-CH" sz="2000" dirty="0">
                <a:ea typeface="MS PGothic" panose="020B0600070205080204" pitchFamily="34" charset="-128"/>
                <a:cs typeface="Calibri" panose="020F0502020204030204" pitchFamily="34" charset="0"/>
              </a:rPr>
              <a:t>. There is so much that NSs could do in terms of alignment, gap-filling and emergency expansions with CVA for sure, but also in terms of making use of these systems and their features, and also contributing to strengthening their design and delivery, in terms of promoting accessibility (Referral and public information campaigns), equity (advocacy for excluded groups), efficiency (support to SP business processes) etc. i.e. Exactly the same way we contribute to health system strengthening in the public health sector, for example.</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After describing the approaches, depending on the experience and engagement level of the NS within social protection, briefly discuss which of the above the NS is using, or likely to use.</a:t>
            </a: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endParaRPr lang="en-CA" altLang="en-CH" dirty="0">
              <a:ea typeface="MS PGothic" panose="020B0600070205080204" pitchFamily="34" charset="-128"/>
              <a:cs typeface="Calibri" panose="020F0502020204030204" pitchFamily="34" charset="0"/>
            </a:endParaRPr>
          </a:p>
        </p:txBody>
      </p:sp>
      <p:sp>
        <p:nvSpPr>
          <p:cNvPr id="73732" name="Slide Number Placeholder 3">
            <a:extLst>
              <a:ext uri="{FF2B5EF4-FFF2-40B4-BE49-F238E27FC236}">
                <a16:creationId xmlns:a16="http://schemas.microsoft.com/office/drawing/2014/main" id="{2D94B582-14A6-FB2F-147A-61D510DBD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8A167D-D49B-47DB-8C66-56DE654FD74A}" type="slidenum">
              <a:rPr lang="en-US" altLang="ru-RU" smtClean="0"/>
              <a:pPr/>
              <a:t>18</a:t>
            </a:fld>
            <a:endParaRPr lang="en-US"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8F473B7-A0D9-05C7-A591-E3C2C8091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7D06EE3-4DD3-C0B2-01F9-9269CD1D03DA}"/>
              </a:ext>
            </a:extLst>
          </p:cNvPr>
          <p:cNvSpPr>
            <a:spLocks noGrp="1"/>
          </p:cNvSpPr>
          <p:nvPr>
            <p:ph type="body" idx="1"/>
          </p:nvPr>
        </p:nvSpPr>
        <p:spPr/>
        <p:txBody>
          <a:bodyPr/>
          <a:lstStyle/>
          <a:p>
            <a:pPr>
              <a:defRPr/>
            </a:pPr>
            <a:r>
              <a:rPr lang="en-US" sz="1400" dirty="0">
                <a:solidFill>
                  <a:srgbClr val="FF0000"/>
                </a:solidFill>
                <a:ea typeface="MS PGothic" charset="0"/>
              </a:rPr>
              <a:t>The </a:t>
            </a:r>
            <a:r>
              <a:rPr lang="en-US" sz="1400" dirty="0" err="1">
                <a:solidFill>
                  <a:srgbClr val="FF0000"/>
                </a:solidFill>
                <a:ea typeface="MS PGothic" charset="0"/>
              </a:rPr>
              <a:t>CashHub</a:t>
            </a:r>
            <a:r>
              <a:rPr lang="en-US" sz="1400" dirty="0">
                <a:solidFill>
                  <a:srgbClr val="FF0000"/>
                </a:solidFill>
                <a:ea typeface="MS PGothic" charset="0"/>
              </a:rPr>
              <a:t> has a dedicated page on CVA and Social Protection with various resources on the topic of social protection including advocacy pieces, guidelines and further case studies with practical examples of NSs engagement with government SP and safety net </a:t>
            </a:r>
            <a:r>
              <a:rPr lang="en-US" sz="1400" dirty="0" err="1">
                <a:solidFill>
                  <a:srgbClr val="FF0000"/>
                </a:solidFill>
                <a:ea typeface="MS PGothic" charset="0"/>
              </a:rPr>
              <a:t>programmes</a:t>
            </a:r>
            <a:r>
              <a:rPr lang="en-US" sz="1400" dirty="0">
                <a:solidFill>
                  <a:srgbClr val="FF0000"/>
                </a:solidFill>
                <a:ea typeface="MS PGothic" charset="0"/>
              </a:rPr>
              <a:t>. </a:t>
            </a:r>
          </a:p>
          <a:p>
            <a:pPr>
              <a:defRPr/>
            </a:pPr>
            <a:endParaRPr lang="en-CA" sz="1805" dirty="0">
              <a:ea typeface="MS PGothic"/>
              <a:cs typeface="Calibri"/>
            </a:endParaRPr>
          </a:p>
        </p:txBody>
      </p:sp>
      <p:sp>
        <p:nvSpPr>
          <p:cNvPr id="75780" name="Slide Number Placeholder 3">
            <a:extLst>
              <a:ext uri="{FF2B5EF4-FFF2-40B4-BE49-F238E27FC236}">
                <a16:creationId xmlns:a16="http://schemas.microsoft.com/office/drawing/2014/main" id="{A280DFF4-A30B-A2A0-359D-A5FC7972A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D321A5-7EDF-4983-95EC-02492AA8EDAF}" type="slidenum">
              <a:rPr lang="en-US" altLang="ru-RU" smtClean="0"/>
              <a:pPr/>
              <a:t>19</a:t>
            </a:fld>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7BB163D-09A3-BDB6-2D08-629E45C0C7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8271251-484D-2168-8337-4F5269F100C7}"/>
              </a:ext>
            </a:extLst>
          </p:cNvPr>
          <p:cNvSpPr>
            <a:spLocks noGrp="1"/>
          </p:cNvSpPr>
          <p:nvPr>
            <p:ph type="body" idx="1"/>
          </p:nvPr>
        </p:nvSpPr>
        <p:spPr/>
        <p:txBody>
          <a:bodyPr/>
          <a:lstStyle/>
          <a:p>
            <a:pPr>
              <a:defRPr/>
            </a:pPr>
            <a:r>
              <a:rPr lang="en-US" altLang="en-US" sz="1400" dirty="0"/>
              <a:t>Slides on working with private sector </a:t>
            </a:r>
            <a:r>
              <a:rPr lang="mr-IN" altLang="en-US" sz="1400" dirty="0">
                <a:latin typeface="Mangal" panose="02040503050203030202" pitchFamily="18" charset="0"/>
              </a:rPr>
              <a:t>–</a:t>
            </a:r>
            <a:r>
              <a:rPr lang="en-US" altLang="en-US" sz="1400" dirty="0"/>
              <a:t> could be </a:t>
            </a:r>
            <a:r>
              <a:rPr lang="en-US" altLang="en-US" sz="1400" dirty="0" err="1"/>
              <a:t>contextualised</a:t>
            </a:r>
            <a:r>
              <a:rPr lang="en-US" altLang="en-US" sz="1400" dirty="0"/>
              <a:t> further for NS context</a:t>
            </a:r>
          </a:p>
          <a:p>
            <a:pPr>
              <a:defRPr/>
            </a:pPr>
            <a:endParaRPr lang="en-CA" sz="1805" dirty="0">
              <a:ea typeface="MS PGothic"/>
              <a:cs typeface="Calibri"/>
            </a:endParaRPr>
          </a:p>
        </p:txBody>
      </p:sp>
      <p:sp>
        <p:nvSpPr>
          <p:cNvPr id="77828" name="Slide Number Placeholder 3">
            <a:extLst>
              <a:ext uri="{FF2B5EF4-FFF2-40B4-BE49-F238E27FC236}">
                <a16:creationId xmlns:a16="http://schemas.microsoft.com/office/drawing/2014/main" id="{6AA8D006-FD97-22E2-C536-9965C89CEA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F1786-5A00-4C1C-97A1-2C724CFFFF44}" type="slidenum">
              <a:rPr lang="en-US" altLang="ru-RU" smtClean="0"/>
              <a:pPr/>
              <a:t>20</a:t>
            </a:fld>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F5E59CF-F5D1-91E2-1EC3-D829DB6412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C8B288-9644-5E11-F908-D8F5E31F90BD}"/>
              </a:ext>
            </a:extLst>
          </p:cNvPr>
          <p:cNvSpPr>
            <a:spLocks noGrp="1"/>
          </p:cNvSpPr>
          <p:nvPr>
            <p:ph type="body" idx="1"/>
          </p:nvPr>
        </p:nvSpPr>
        <p:spPr/>
        <p:txBody>
          <a:bodyPr/>
          <a:lstStyle/>
          <a:p>
            <a:pPr>
              <a:defRPr/>
            </a:pPr>
            <a:r>
              <a:rPr lang="en-CH" sz="1805" dirty="0">
                <a:ea typeface="MS PGothic"/>
                <a:cs typeface="Calibri"/>
              </a:rPr>
              <a:t>Please update this and put it regionally if relevant</a:t>
            </a:r>
          </a:p>
          <a:p>
            <a:pPr>
              <a:defRPr/>
            </a:pPr>
            <a:endParaRPr lang="en-CH" sz="1805" dirty="0">
              <a:ea typeface="MS PGothic"/>
              <a:cs typeface="Calibri"/>
            </a:endParaRPr>
          </a:p>
          <a:p>
            <a:pPr>
              <a:defRPr/>
            </a:pPr>
            <a:r>
              <a:rPr lang="fi-FI" sz="1805" dirty="0">
                <a:ea typeface="MS PGothic"/>
                <a:cs typeface="Calibri"/>
              </a:rPr>
              <a:t>U</a:t>
            </a:r>
            <a:r>
              <a:rPr lang="en-CH" sz="1805" dirty="0" err="1">
                <a:ea typeface="MS PGothic"/>
                <a:cs typeface="Calibri"/>
              </a:rPr>
              <a:t>pdated</a:t>
            </a:r>
            <a:r>
              <a:rPr lang="en-CH" sz="1805" dirty="0">
                <a:ea typeface="MS PGothic"/>
                <a:cs typeface="Calibri"/>
              </a:rPr>
              <a:t> with 2021 - 2022</a:t>
            </a:r>
            <a:endParaRPr lang="en-CA" sz="1805" dirty="0">
              <a:ea typeface="MS PGothic"/>
              <a:cs typeface="Calibri"/>
            </a:endParaRPr>
          </a:p>
        </p:txBody>
      </p:sp>
      <p:sp>
        <p:nvSpPr>
          <p:cNvPr id="79876" name="Slide Number Placeholder 3">
            <a:extLst>
              <a:ext uri="{FF2B5EF4-FFF2-40B4-BE49-F238E27FC236}">
                <a16:creationId xmlns:a16="http://schemas.microsoft.com/office/drawing/2014/main" id="{39AFEBD3-CF86-F236-65BC-43F156FA3C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100089-498D-4068-A99C-3F29BA6F56E2}" type="slidenum">
              <a:rPr lang="en-US" altLang="ru-RU" smtClean="0"/>
              <a:pPr/>
              <a:t>21</a:t>
            </a:fld>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3918C22-6F34-4730-950F-C07C0D20D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120A96F-128F-CBDA-1A17-97BD2C1F5CAF}"/>
              </a:ext>
            </a:extLst>
          </p:cNvPr>
          <p:cNvSpPr>
            <a:spLocks noGrp="1"/>
          </p:cNvSpPr>
          <p:nvPr>
            <p:ph type="body" idx="1"/>
          </p:nvPr>
        </p:nvSpPr>
        <p:spPr/>
        <p:txBody>
          <a:bodyPr/>
          <a:lstStyle/>
          <a:p>
            <a:pPr>
              <a:defRPr/>
            </a:pPr>
            <a:r>
              <a:rPr lang="en-US" altLang="en-US" sz="1400" dirty="0"/>
              <a:t>Optional slide (if NS is more experienced in CVA) around using technology systems and platforms and digital cash.</a:t>
            </a:r>
          </a:p>
          <a:p>
            <a:pPr>
              <a:defRPr/>
            </a:pPr>
            <a:endParaRPr lang="en-CA" sz="1805" dirty="0">
              <a:ea typeface="MS PGothic"/>
              <a:cs typeface="Calibri"/>
            </a:endParaRPr>
          </a:p>
        </p:txBody>
      </p:sp>
      <p:sp>
        <p:nvSpPr>
          <p:cNvPr id="81924" name="Slide Number Placeholder 3">
            <a:extLst>
              <a:ext uri="{FF2B5EF4-FFF2-40B4-BE49-F238E27FC236}">
                <a16:creationId xmlns:a16="http://schemas.microsoft.com/office/drawing/2014/main" id="{27A22082-1B15-AD86-7C36-EA3E934F2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5F76EB-D26E-478E-8323-1B4A1932C814}" type="slidenum">
              <a:rPr lang="en-US" altLang="ru-RU" smtClean="0"/>
              <a:pPr/>
              <a:t>22</a:t>
            </a:fld>
            <a:endParaRPr lang="en-US"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5560074-A77A-6D19-35EB-3A2F16F603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0CEB62-782B-461E-BB5E-502315B8F675}"/>
              </a:ext>
            </a:extLst>
          </p:cNvPr>
          <p:cNvSpPr>
            <a:spLocks noGrp="1"/>
          </p:cNvSpPr>
          <p:nvPr>
            <p:ph type="body" idx="1"/>
          </p:nvPr>
        </p:nvSpPr>
        <p:spPr/>
        <p:txBody>
          <a:bodyPr/>
          <a:lstStyle/>
          <a:p>
            <a:pPr>
              <a:defRPr/>
            </a:pPr>
            <a:r>
              <a:rPr lang="fr-FR" altLang="en-US" sz="1805" dirty="0">
                <a:ea typeface="MS PGothic"/>
                <a:cs typeface="Calibri"/>
              </a:rPr>
              <a:t>As part of the IFRC Global Plan 2021-2025 a </a:t>
            </a:r>
            <a:r>
              <a:rPr lang="fr-FR" altLang="en-US" sz="1805" dirty="0" err="1">
                <a:ea typeface="MS PGothic"/>
                <a:cs typeface="Calibri"/>
              </a:rPr>
              <a:t>number</a:t>
            </a:r>
            <a:r>
              <a:rPr lang="fr-FR" altLang="en-US" sz="1805" dirty="0">
                <a:ea typeface="MS PGothic"/>
                <a:cs typeface="Calibri"/>
              </a:rPr>
              <a:t> of Flagship Initiatives </a:t>
            </a:r>
            <a:r>
              <a:rPr lang="fr-FR" altLang="en-US" sz="1805" dirty="0" err="1">
                <a:ea typeface="MS PGothic"/>
                <a:cs typeface="Calibri"/>
              </a:rPr>
              <a:t>were</a:t>
            </a:r>
            <a:r>
              <a:rPr lang="fr-FR" altLang="en-US" sz="1805" dirty="0">
                <a:ea typeface="MS PGothic"/>
                <a:cs typeface="Calibri"/>
              </a:rPr>
              <a:t> </a:t>
            </a:r>
            <a:r>
              <a:rPr lang="fr-FR" altLang="en-US" sz="1805" dirty="0" err="1">
                <a:ea typeface="MS PGothic"/>
                <a:cs typeface="Calibri"/>
              </a:rPr>
              <a:t>formulated</a:t>
            </a:r>
            <a:r>
              <a:rPr lang="fr-FR" altLang="en-US" sz="1805" dirty="0">
                <a:ea typeface="MS PGothic"/>
                <a:cs typeface="Calibri"/>
              </a:rPr>
              <a:t>. One of the </a:t>
            </a:r>
            <a:r>
              <a:rPr lang="fr-FR" altLang="en-US" sz="1805" dirty="0" err="1">
                <a:ea typeface="MS PGothic"/>
                <a:cs typeface="Calibri"/>
              </a:rPr>
              <a:t>targets</a:t>
            </a:r>
            <a:r>
              <a:rPr lang="fr-FR" altLang="en-US" sz="1805" dirty="0">
                <a:ea typeface="MS PGothic"/>
                <a:cs typeface="Calibri"/>
              </a:rPr>
              <a:t> </a:t>
            </a:r>
            <a:r>
              <a:rPr lang="fr-FR" altLang="en-US" sz="1805" dirty="0" err="1">
                <a:ea typeface="MS PGothic"/>
                <a:cs typeface="Calibri"/>
              </a:rPr>
              <a:t>under</a:t>
            </a:r>
            <a:r>
              <a:rPr lang="fr-FR" altLang="en-US" sz="1805" dirty="0">
                <a:ea typeface="MS PGothic"/>
                <a:cs typeface="Calibri"/>
              </a:rPr>
              <a:t> the Flagship Initiatives </a:t>
            </a:r>
            <a:r>
              <a:rPr lang="fr-FR" altLang="en-US" sz="1805" dirty="0" err="1">
                <a:ea typeface="MS PGothic"/>
                <a:cs typeface="Calibri"/>
              </a:rPr>
              <a:t>is</a:t>
            </a:r>
            <a:r>
              <a:rPr lang="fr-FR" altLang="en-US" sz="1805" dirty="0">
                <a:ea typeface="MS PGothic"/>
                <a:cs typeface="Calibri"/>
              </a:rPr>
              <a:t> </a:t>
            </a:r>
            <a:r>
              <a:rPr lang="fr-FR" altLang="en-US" sz="1805" dirty="0" err="1">
                <a:ea typeface="MS PGothic"/>
                <a:cs typeface="Calibri"/>
              </a:rPr>
              <a:t>that</a:t>
            </a:r>
            <a:r>
              <a:rPr lang="fr-FR" altLang="en-US" sz="1805" dirty="0">
                <a:ea typeface="MS PGothic"/>
                <a:cs typeface="Calibri"/>
              </a:rPr>
              <a:t> 50% of direct </a:t>
            </a:r>
            <a:r>
              <a:rPr lang="fr-FR" altLang="en-US" sz="1805" dirty="0" err="1">
                <a:ea typeface="MS PGothic"/>
                <a:cs typeface="Calibri"/>
              </a:rPr>
              <a:t>humanitarian</a:t>
            </a:r>
            <a:r>
              <a:rPr lang="fr-FR" altLang="en-US" sz="1805" dirty="0">
                <a:ea typeface="MS PGothic"/>
                <a:cs typeface="Calibri"/>
              </a:rPr>
              <a:t> assistance (</a:t>
            </a:r>
            <a:r>
              <a:rPr lang="fr-FR" altLang="en-US" sz="1805" dirty="0" err="1">
                <a:ea typeface="MS PGothic"/>
                <a:cs typeface="Calibri"/>
              </a:rPr>
              <a:t>excl</a:t>
            </a:r>
            <a:r>
              <a:rPr lang="fr-FR" altLang="en-US" sz="1805" dirty="0">
                <a:ea typeface="MS PGothic"/>
                <a:cs typeface="Calibri"/>
              </a:rPr>
              <a:t>. Services) </a:t>
            </a:r>
            <a:r>
              <a:rPr lang="fr-FR" altLang="en-US" sz="1805" dirty="0" err="1">
                <a:ea typeface="MS PGothic"/>
                <a:cs typeface="Calibri"/>
              </a:rPr>
              <a:t>should</a:t>
            </a:r>
            <a:r>
              <a:rPr lang="fr-FR" altLang="en-US" sz="1805" dirty="0">
                <a:ea typeface="MS PGothic"/>
                <a:cs typeface="Calibri"/>
              </a:rPr>
              <a:t> </a:t>
            </a:r>
            <a:r>
              <a:rPr lang="fr-FR" altLang="en-US" sz="1805" dirty="0" err="1">
                <a:ea typeface="MS PGothic"/>
                <a:cs typeface="Calibri"/>
              </a:rPr>
              <a:t>be</a:t>
            </a:r>
            <a:r>
              <a:rPr lang="fr-FR" altLang="en-US" sz="1805" dirty="0">
                <a:ea typeface="MS PGothic"/>
                <a:cs typeface="Calibri"/>
              </a:rPr>
              <a:t> </a:t>
            </a:r>
            <a:r>
              <a:rPr lang="fr-FR" altLang="en-US" sz="1805" dirty="0" err="1">
                <a:ea typeface="MS PGothic"/>
                <a:cs typeface="Calibri"/>
              </a:rPr>
              <a:t>through</a:t>
            </a:r>
            <a:r>
              <a:rPr lang="fr-FR" altLang="en-US" sz="1805" dirty="0">
                <a:ea typeface="MS PGothic"/>
                <a:cs typeface="Calibri"/>
              </a:rPr>
              <a:t> CVA by 2025.</a:t>
            </a:r>
          </a:p>
          <a:p>
            <a:pPr>
              <a:defRPr/>
            </a:pPr>
            <a:endParaRPr lang="fr-FR" altLang="en-US" sz="1805" dirty="0">
              <a:ea typeface="MS PGothic"/>
              <a:cs typeface="Calibri"/>
            </a:endParaRPr>
          </a:p>
          <a:p>
            <a:pPr>
              <a:defRPr/>
            </a:pPr>
            <a:r>
              <a:rPr lang="fr-FR" altLang="en-US" sz="1805" dirty="0" err="1">
                <a:ea typeface="MS PGothic"/>
                <a:cs typeface="Calibri"/>
              </a:rPr>
              <a:t>Before</a:t>
            </a:r>
            <a:r>
              <a:rPr lang="fr-FR" altLang="en-US" sz="1805" dirty="0">
                <a:ea typeface="MS PGothic"/>
                <a:cs typeface="Calibri"/>
              </a:rPr>
              <a:t> </a:t>
            </a:r>
            <a:r>
              <a:rPr lang="fr-FR" altLang="en-US" sz="1805" dirty="0" err="1">
                <a:ea typeface="MS PGothic"/>
                <a:cs typeface="Calibri"/>
              </a:rPr>
              <a:t>that</a:t>
            </a:r>
            <a:r>
              <a:rPr lang="fr-FR" altLang="en-US" sz="1805" dirty="0">
                <a:ea typeface="MS PGothic"/>
                <a:cs typeface="Calibri"/>
              </a:rPr>
              <a:t>, t</a:t>
            </a:r>
            <a:r>
              <a:rPr lang="fr-FR" sz="1805" dirty="0">
                <a:ea typeface="MS PGothic"/>
                <a:cs typeface="Calibri"/>
              </a:rPr>
              <a:t>he IFRC and ICRC made </a:t>
            </a:r>
            <a:r>
              <a:rPr lang="fr-FR" sz="1805" dirty="0" err="1">
                <a:ea typeface="MS PGothic"/>
                <a:cs typeface="Calibri"/>
              </a:rPr>
              <a:t>commitments</a:t>
            </a:r>
            <a:r>
              <a:rPr lang="fr-FR" sz="1805" dirty="0">
                <a:ea typeface="MS PGothic"/>
                <a:cs typeface="Calibri"/>
              </a:rPr>
              <a:t> on </a:t>
            </a:r>
            <a:r>
              <a:rPr lang="fr-FR" sz="1805" dirty="0" err="1">
                <a:ea typeface="MS PGothic"/>
                <a:cs typeface="Calibri"/>
              </a:rPr>
              <a:t>behalf</a:t>
            </a:r>
            <a:r>
              <a:rPr lang="fr-FR" sz="1805" dirty="0">
                <a:ea typeface="MS PGothic"/>
                <a:cs typeface="Calibri"/>
              </a:rPr>
              <a:t> of the </a:t>
            </a:r>
            <a:r>
              <a:rPr lang="fr-FR" sz="1805" dirty="0" err="1">
                <a:ea typeface="MS PGothic"/>
                <a:cs typeface="Calibri"/>
              </a:rPr>
              <a:t>Movement</a:t>
            </a:r>
            <a:r>
              <a:rPr lang="fr-FR" sz="1805" dirty="0">
                <a:ea typeface="MS PGothic"/>
                <a:cs typeface="Calibri"/>
              </a:rPr>
              <a:t> </a:t>
            </a:r>
            <a:r>
              <a:rPr lang="fr-FR" sz="1805" u="sng" dirty="0">
                <a:ea typeface="MS PGothic"/>
                <a:cs typeface="Calibri"/>
              </a:rPr>
              <a:t>for the Grand </a:t>
            </a:r>
            <a:r>
              <a:rPr lang="fr-FR" sz="1805" u="sng" dirty="0" err="1">
                <a:ea typeface="MS PGothic"/>
                <a:cs typeface="Calibri"/>
              </a:rPr>
              <a:t>Bargain</a:t>
            </a:r>
            <a:r>
              <a:rPr lang="fr-FR" sz="1805" u="sng" dirty="0">
                <a:ea typeface="MS PGothic"/>
                <a:cs typeface="Calibri"/>
              </a:rPr>
              <a:t> </a:t>
            </a:r>
            <a:r>
              <a:rPr lang="fr-FR" sz="1805" u="sng" dirty="0" err="1">
                <a:ea typeface="MS PGothic"/>
                <a:cs typeface="Calibri"/>
              </a:rPr>
              <a:t>during</a:t>
            </a:r>
            <a:r>
              <a:rPr lang="fr-FR" sz="1805" u="sng" dirty="0">
                <a:ea typeface="MS PGothic"/>
                <a:cs typeface="Calibri"/>
              </a:rPr>
              <a:t> the World </a:t>
            </a:r>
            <a:r>
              <a:rPr lang="fr-FR" sz="1805" u="sng" dirty="0" err="1">
                <a:ea typeface="MS PGothic"/>
                <a:cs typeface="Calibri"/>
              </a:rPr>
              <a:t>Humanitarian</a:t>
            </a:r>
            <a:r>
              <a:rPr lang="fr-FR" sz="1805" u="sng" dirty="0">
                <a:ea typeface="MS PGothic"/>
                <a:cs typeface="Calibri"/>
              </a:rPr>
              <a:t> </a:t>
            </a:r>
            <a:r>
              <a:rPr lang="fr-FR" sz="1805" u="sng" dirty="0" err="1">
                <a:ea typeface="MS PGothic"/>
                <a:cs typeface="Calibri"/>
              </a:rPr>
              <a:t>Summit</a:t>
            </a:r>
            <a:r>
              <a:rPr lang="fr-FR" sz="1805" u="sng" dirty="0">
                <a:ea typeface="MS PGothic"/>
                <a:cs typeface="Calibri"/>
              </a:rPr>
              <a:t> in 2016, </a:t>
            </a:r>
            <a:r>
              <a:rPr lang="fr-FR" sz="1805" u="sng" dirty="0" err="1">
                <a:ea typeface="MS PGothic"/>
                <a:cs typeface="Calibri"/>
              </a:rPr>
              <a:t>where</a:t>
            </a:r>
            <a:r>
              <a:rPr lang="fr-FR" sz="1805" u="sng" dirty="0">
                <a:ea typeface="MS PGothic"/>
                <a:cs typeface="Calibri"/>
              </a:rPr>
              <a:t> </a:t>
            </a:r>
            <a:r>
              <a:rPr lang="fr-FR" sz="1805" u="sng" dirty="0" err="1">
                <a:ea typeface="MS PGothic"/>
                <a:cs typeface="Calibri"/>
              </a:rPr>
              <a:t>they</a:t>
            </a:r>
            <a:r>
              <a:rPr lang="fr-FR" sz="1805" u="sng" dirty="0">
                <a:ea typeface="MS PGothic"/>
                <a:cs typeface="Calibri"/>
              </a:rPr>
              <a:t> </a:t>
            </a:r>
            <a:r>
              <a:rPr lang="fr-FR" sz="1805" u="sng" dirty="0" err="1">
                <a:ea typeface="MS PGothic"/>
                <a:cs typeface="Calibri"/>
              </a:rPr>
              <a:t>committed</a:t>
            </a:r>
            <a:r>
              <a:rPr lang="fr-FR" sz="1805" u="sng" dirty="0">
                <a:ea typeface="MS PGothic"/>
                <a:cs typeface="Calibri"/>
              </a:rPr>
              <a:t> to </a:t>
            </a:r>
            <a:r>
              <a:rPr lang="fr-FR" sz="1805" u="sng" dirty="0" err="1">
                <a:ea typeface="MS PGothic"/>
                <a:cs typeface="Calibri"/>
              </a:rPr>
              <a:t>scale</a:t>
            </a:r>
            <a:r>
              <a:rPr lang="fr-FR" sz="1805" u="sng" dirty="0">
                <a:ea typeface="MS PGothic"/>
                <a:cs typeface="Calibri"/>
              </a:rPr>
              <a:t> up the use of CVA.</a:t>
            </a:r>
            <a:endParaRPr lang="fr-FR" sz="1805" dirty="0">
              <a:ea typeface="MS PGothic"/>
              <a:cs typeface="Calibri"/>
            </a:endParaRPr>
          </a:p>
          <a:p>
            <a:pPr>
              <a:defRPr/>
            </a:pPr>
            <a:endParaRPr lang="fr-FR" sz="1805" dirty="0"/>
          </a:p>
          <a:p>
            <a:pPr>
              <a:defRPr/>
            </a:pPr>
            <a:r>
              <a:rPr lang="fr-FR" altLang="en-US" sz="1805" u="sng" dirty="0">
                <a:ea typeface="MS PGothic"/>
                <a:cs typeface="Calibri"/>
              </a:rPr>
              <a:t>A 5 </a:t>
            </a:r>
            <a:r>
              <a:rPr lang="fr-FR" altLang="en-US" sz="1805" u="sng" dirty="0" err="1">
                <a:ea typeface="MS PGothic"/>
                <a:cs typeface="Calibri"/>
              </a:rPr>
              <a:t>year</a:t>
            </a:r>
            <a:r>
              <a:rPr lang="fr-FR" altLang="en-US" sz="1805" u="sng" dirty="0">
                <a:ea typeface="MS PGothic"/>
                <a:cs typeface="Calibri"/>
              </a:rPr>
              <a:t> IFRC CVA Roadmap </a:t>
            </a:r>
            <a:r>
              <a:rPr lang="fr-FR" altLang="en-US" sz="1805" u="sng" dirty="0" err="1">
                <a:ea typeface="MS PGothic"/>
                <a:cs typeface="Calibri"/>
              </a:rPr>
              <a:t>was</a:t>
            </a:r>
            <a:r>
              <a:rPr lang="fr-FR" altLang="en-US" sz="1805" u="sng" dirty="0">
                <a:ea typeface="MS PGothic"/>
                <a:cs typeface="Calibri"/>
              </a:rPr>
              <a:t> </a:t>
            </a:r>
            <a:r>
              <a:rPr lang="fr-FR" altLang="en-US" sz="1805" u="sng" dirty="0" err="1">
                <a:ea typeface="MS PGothic"/>
                <a:cs typeface="Calibri"/>
              </a:rPr>
              <a:t>developed</a:t>
            </a:r>
            <a:r>
              <a:rPr lang="fr-FR" altLang="en-US" sz="1805" u="sng" dirty="0">
                <a:ea typeface="MS PGothic"/>
                <a:cs typeface="Calibri"/>
              </a:rPr>
              <a:t> in 2017 on the back of </a:t>
            </a:r>
            <a:r>
              <a:rPr lang="fr-FR" altLang="en-US" sz="1805" u="sng" dirty="0" err="1">
                <a:ea typeface="MS PGothic"/>
                <a:cs typeface="Calibri"/>
              </a:rPr>
              <a:t>this</a:t>
            </a:r>
            <a:r>
              <a:rPr lang="fr-FR" altLang="en-US" sz="1805" u="sng" dirty="0">
                <a:ea typeface="MS PGothic"/>
                <a:cs typeface="Calibri"/>
              </a:rPr>
              <a:t> (</a:t>
            </a:r>
            <a:r>
              <a:rPr lang="fr-FR" altLang="en-US" sz="1805" dirty="0">
                <a:ea typeface="MS PGothic"/>
                <a:cs typeface="Calibri"/>
              </a:rPr>
              <a:t>due for update end of 2021) setting out the </a:t>
            </a:r>
            <a:r>
              <a:rPr lang="fr-FR" altLang="en-US" sz="1805" dirty="0" err="1">
                <a:ea typeface="MS PGothic"/>
                <a:cs typeface="Calibri"/>
              </a:rPr>
              <a:t>investments</a:t>
            </a:r>
            <a:r>
              <a:rPr lang="fr-FR" altLang="en-US" sz="1805" dirty="0">
                <a:ea typeface="MS PGothic"/>
                <a:cs typeface="Calibri"/>
              </a:rPr>
              <a:t> </a:t>
            </a:r>
            <a:r>
              <a:rPr lang="fr-FR" altLang="en-US" sz="1805" dirty="0" err="1">
                <a:ea typeface="MS PGothic"/>
                <a:cs typeface="Calibri"/>
              </a:rPr>
              <a:t>needed</a:t>
            </a:r>
            <a:r>
              <a:rPr lang="fr-FR" altLang="en-US" sz="1805" dirty="0">
                <a:ea typeface="MS PGothic"/>
                <a:cs typeface="Calibri"/>
              </a:rPr>
              <a:t> for the IFRC to support National </a:t>
            </a:r>
            <a:r>
              <a:rPr lang="fr-FR" altLang="en-US" sz="1805" dirty="0" err="1">
                <a:ea typeface="MS PGothic"/>
                <a:cs typeface="Calibri"/>
              </a:rPr>
              <a:t>Societies</a:t>
            </a:r>
            <a:r>
              <a:rPr lang="fr-FR" altLang="en-US" sz="1805" dirty="0">
                <a:ea typeface="MS PGothic"/>
                <a:cs typeface="Calibri"/>
              </a:rPr>
              <a:t> to </a:t>
            </a:r>
            <a:r>
              <a:rPr lang="fr-FR" altLang="en-US" sz="1805" dirty="0" err="1">
                <a:ea typeface="MS PGothic"/>
                <a:cs typeface="Calibri"/>
              </a:rPr>
              <a:t>provide</a:t>
            </a:r>
            <a:r>
              <a:rPr lang="fr-FR" altLang="en-US" sz="1805" dirty="0">
                <a:ea typeface="MS PGothic"/>
                <a:cs typeface="Calibri"/>
              </a:rPr>
              <a:t> more CVA. The roadmap </a:t>
            </a:r>
            <a:r>
              <a:rPr lang="fr-FR" altLang="en-US" sz="1805" dirty="0" err="1">
                <a:ea typeface="MS PGothic"/>
                <a:cs typeface="Calibri"/>
              </a:rPr>
              <a:t>was</a:t>
            </a:r>
            <a:r>
              <a:rPr lang="fr-FR" altLang="en-US" sz="1805" dirty="0">
                <a:ea typeface="MS PGothic"/>
                <a:cs typeface="Calibri"/>
              </a:rPr>
              <a:t> </a:t>
            </a:r>
            <a:r>
              <a:rPr lang="fr-FR" altLang="en-US" sz="1805" dirty="0" err="1">
                <a:ea typeface="MS PGothic"/>
                <a:cs typeface="Calibri"/>
              </a:rPr>
              <a:t>developed</a:t>
            </a:r>
            <a:r>
              <a:rPr lang="fr-FR" altLang="en-US" sz="1805" dirty="0">
                <a:ea typeface="MS PGothic"/>
                <a:cs typeface="Calibri"/>
              </a:rPr>
              <a:t> at a time </a:t>
            </a:r>
            <a:r>
              <a:rPr lang="fr-FR" altLang="en-US" sz="1805" dirty="0" err="1">
                <a:ea typeface="MS PGothic"/>
                <a:cs typeface="Calibri"/>
              </a:rPr>
              <a:t>when</a:t>
            </a:r>
            <a:r>
              <a:rPr lang="fr-FR" altLang="en-US" sz="1805" dirty="0">
                <a:ea typeface="MS PGothic"/>
                <a:cs typeface="Calibri"/>
              </a:rPr>
              <a:t> </a:t>
            </a:r>
            <a:r>
              <a:rPr lang="fr-FR" altLang="en-US" sz="1805" dirty="0" err="1">
                <a:ea typeface="MS PGothic"/>
                <a:cs typeface="Calibri"/>
              </a:rPr>
              <a:t>donors</a:t>
            </a:r>
            <a:r>
              <a:rPr lang="fr-FR" altLang="en-US" sz="1805" dirty="0">
                <a:ea typeface="MS PGothic"/>
                <a:cs typeface="Calibri"/>
              </a:rPr>
              <a:t> </a:t>
            </a:r>
            <a:r>
              <a:rPr lang="fr-FR" altLang="en-US" sz="1805" dirty="0" err="1">
                <a:ea typeface="MS PGothic"/>
                <a:cs typeface="Calibri"/>
              </a:rPr>
              <a:t>were</a:t>
            </a:r>
            <a:r>
              <a:rPr lang="fr-FR" altLang="en-US" sz="1805" dirty="0">
                <a:ea typeface="MS PGothic"/>
                <a:cs typeface="Calibri"/>
              </a:rPr>
              <a:t> </a:t>
            </a:r>
            <a:r>
              <a:rPr lang="fr-FR" altLang="en-US" sz="1805" dirty="0" err="1">
                <a:ea typeface="MS PGothic"/>
                <a:cs typeface="Calibri"/>
              </a:rPr>
              <a:t>increasingly</a:t>
            </a:r>
            <a:r>
              <a:rPr lang="fr-FR" altLang="en-US" sz="1805" dirty="0">
                <a:ea typeface="MS PGothic"/>
                <a:cs typeface="Calibri"/>
              </a:rPr>
              <a:t> </a:t>
            </a:r>
            <a:r>
              <a:rPr lang="fr-FR" altLang="en-US" sz="1805" dirty="0" err="1">
                <a:ea typeface="MS PGothic"/>
                <a:cs typeface="Calibri"/>
              </a:rPr>
              <a:t>starting</a:t>
            </a:r>
            <a:r>
              <a:rPr lang="fr-FR" altLang="en-US" sz="1805" dirty="0">
                <a:ea typeface="MS PGothic"/>
                <a:cs typeface="Calibri"/>
              </a:rPr>
              <a:t> to call for </a:t>
            </a:r>
            <a:r>
              <a:rPr lang="fr-FR" altLang="en-US" sz="1805" dirty="0" err="1">
                <a:ea typeface="MS PGothic"/>
                <a:cs typeface="Calibri"/>
              </a:rPr>
              <a:t>larger</a:t>
            </a:r>
            <a:r>
              <a:rPr lang="fr-FR" altLang="en-US" sz="1805" dirty="0">
                <a:ea typeface="MS PGothic"/>
                <a:cs typeface="Calibri"/>
              </a:rPr>
              <a:t> </a:t>
            </a:r>
            <a:r>
              <a:rPr lang="fr-FR" altLang="en-US" sz="1805" dirty="0" err="1">
                <a:ea typeface="MS PGothic"/>
                <a:cs typeface="Calibri"/>
              </a:rPr>
              <a:t>scale</a:t>
            </a:r>
            <a:r>
              <a:rPr lang="fr-FR" altLang="en-US" sz="1805" dirty="0">
                <a:ea typeface="MS PGothic"/>
                <a:cs typeface="Calibri"/>
              </a:rPr>
              <a:t> cash programmes and </a:t>
            </a:r>
            <a:r>
              <a:rPr lang="fr-FR" altLang="en-US" sz="1805" dirty="0" err="1">
                <a:ea typeface="MS PGothic"/>
                <a:cs typeface="Calibri"/>
              </a:rPr>
              <a:t>other</a:t>
            </a:r>
            <a:r>
              <a:rPr lang="fr-FR" altLang="en-US" sz="1805" dirty="0">
                <a:ea typeface="MS PGothic"/>
                <a:cs typeface="Calibri"/>
              </a:rPr>
              <a:t> organisations (</a:t>
            </a:r>
            <a:r>
              <a:rPr lang="fr-FR" altLang="en-US" sz="1805" dirty="0" err="1">
                <a:ea typeface="MS PGothic"/>
                <a:cs typeface="Calibri"/>
              </a:rPr>
              <a:t>eg</a:t>
            </a:r>
            <a:r>
              <a:rPr lang="fr-FR" altLang="en-US" sz="1805" dirty="0">
                <a:ea typeface="MS PGothic"/>
                <a:cs typeface="Calibri"/>
              </a:rPr>
              <a:t> WFP and UNHCR) </a:t>
            </a:r>
            <a:r>
              <a:rPr lang="fr-FR" altLang="en-US" sz="1805" dirty="0" err="1">
                <a:ea typeface="MS PGothic"/>
                <a:cs typeface="Calibri"/>
              </a:rPr>
              <a:t>were</a:t>
            </a:r>
            <a:r>
              <a:rPr lang="fr-FR" altLang="en-US" sz="1805" dirty="0">
                <a:ea typeface="MS PGothic"/>
                <a:cs typeface="Calibri"/>
              </a:rPr>
              <a:t> </a:t>
            </a:r>
            <a:r>
              <a:rPr lang="fr-FR" altLang="en-US" sz="1805" dirty="0" err="1">
                <a:ea typeface="MS PGothic"/>
                <a:cs typeface="Calibri"/>
              </a:rPr>
              <a:t>also</a:t>
            </a:r>
            <a:r>
              <a:rPr lang="fr-FR" altLang="en-US" sz="1805" dirty="0">
                <a:ea typeface="MS PGothic"/>
                <a:cs typeface="Calibri"/>
              </a:rPr>
              <a:t> </a:t>
            </a:r>
            <a:r>
              <a:rPr lang="fr-FR" altLang="en-US" sz="1805" dirty="0" err="1">
                <a:ea typeface="MS PGothic"/>
                <a:cs typeface="Calibri"/>
              </a:rPr>
              <a:t>making</a:t>
            </a:r>
            <a:r>
              <a:rPr lang="fr-FR" altLang="en-US" sz="1805" dirty="0">
                <a:ea typeface="MS PGothic"/>
                <a:cs typeface="Calibri"/>
              </a:rPr>
              <a:t> major </a:t>
            </a:r>
            <a:r>
              <a:rPr lang="fr-FR" altLang="en-US" sz="1805" dirty="0" err="1">
                <a:ea typeface="MS PGothic"/>
                <a:cs typeface="Calibri"/>
              </a:rPr>
              <a:t>investments</a:t>
            </a:r>
            <a:r>
              <a:rPr lang="fr-FR" altLang="en-US" sz="1805" dirty="0">
                <a:ea typeface="MS PGothic"/>
                <a:cs typeface="Calibri"/>
              </a:rPr>
              <a:t> in </a:t>
            </a:r>
            <a:r>
              <a:rPr lang="fr-FR" altLang="en-US" sz="1805" dirty="0" err="1">
                <a:ea typeface="MS PGothic"/>
                <a:cs typeface="Calibri"/>
              </a:rPr>
              <a:t>their</a:t>
            </a:r>
            <a:r>
              <a:rPr lang="fr-FR" altLang="en-US" sz="1805" dirty="0">
                <a:ea typeface="MS PGothic"/>
                <a:cs typeface="Calibri"/>
              </a:rPr>
              <a:t> </a:t>
            </a:r>
            <a:r>
              <a:rPr lang="fr-FR" altLang="en-US" sz="1805" dirty="0" err="1">
                <a:ea typeface="MS PGothic"/>
                <a:cs typeface="Calibri"/>
              </a:rPr>
              <a:t>ability</a:t>
            </a:r>
            <a:r>
              <a:rPr lang="fr-FR" altLang="en-US" sz="1805" dirty="0">
                <a:ea typeface="MS PGothic"/>
                <a:cs typeface="Calibri"/>
              </a:rPr>
              <a:t> to </a:t>
            </a:r>
            <a:r>
              <a:rPr lang="fr-FR" altLang="en-US" sz="1805" dirty="0" err="1">
                <a:ea typeface="MS PGothic"/>
                <a:cs typeface="Calibri"/>
              </a:rPr>
              <a:t>deliver</a:t>
            </a:r>
            <a:r>
              <a:rPr lang="fr-FR" altLang="en-US" sz="1805" dirty="0">
                <a:ea typeface="MS PGothic"/>
                <a:cs typeface="Calibri"/>
              </a:rPr>
              <a:t> CVA at </a:t>
            </a:r>
            <a:r>
              <a:rPr lang="fr-FR" altLang="en-US" sz="1805" dirty="0" err="1">
                <a:ea typeface="MS PGothic"/>
                <a:cs typeface="Calibri"/>
              </a:rPr>
              <a:t>scale</a:t>
            </a:r>
            <a:r>
              <a:rPr lang="fr-FR" altLang="en-US" sz="1805" dirty="0">
                <a:ea typeface="MS PGothic"/>
                <a:cs typeface="Calibri"/>
              </a:rPr>
              <a:t>.</a:t>
            </a:r>
          </a:p>
          <a:p>
            <a:pPr>
              <a:defRPr/>
            </a:pPr>
            <a:endParaRPr lang="fr-FR" altLang="en-US" sz="1805" dirty="0"/>
          </a:p>
          <a:p>
            <a:pPr>
              <a:defRPr/>
            </a:pPr>
            <a:r>
              <a:rPr lang="fr-FR" altLang="en-US" sz="1805" dirty="0"/>
              <a:t>The roadmap consultation process </a:t>
            </a:r>
            <a:r>
              <a:rPr lang="fr-FR" altLang="en-US" sz="1805" dirty="0" err="1"/>
              <a:t>agreed</a:t>
            </a:r>
            <a:r>
              <a:rPr lang="fr-FR" altLang="en-US" sz="1805" dirty="0"/>
              <a:t> </a:t>
            </a:r>
            <a:r>
              <a:rPr lang="fr-FR" altLang="en-US" sz="1805" dirty="0" err="1"/>
              <a:t>that</a:t>
            </a:r>
            <a:r>
              <a:rPr lang="fr-FR" altLang="en-US" sz="1805" dirty="0"/>
              <a:t> the </a:t>
            </a:r>
            <a:r>
              <a:rPr lang="fr-FR" altLang="en-US" sz="1805" dirty="0" err="1"/>
              <a:t>Movement</a:t>
            </a:r>
            <a:r>
              <a:rPr lang="fr-FR" altLang="en-US" sz="1805" dirty="0"/>
              <a:t> </a:t>
            </a:r>
            <a:r>
              <a:rPr lang="fr-FR" altLang="en-US" sz="1805" dirty="0" err="1"/>
              <a:t>is</a:t>
            </a:r>
            <a:r>
              <a:rPr lang="fr-FR" altLang="en-US" sz="1805" dirty="0"/>
              <a:t> </a:t>
            </a:r>
            <a:r>
              <a:rPr lang="fr-FR" altLang="en-US" sz="1805" dirty="0" err="1"/>
              <a:t>well</a:t>
            </a:r>
            <a:r>
              <a:rPr lang="fr-FR" altLang="en-US" sz="1805" dirty="0"/>
              <a:t> </a:t>
            </a:r>
            <a:r>
              <a:rPr lang="fr-FR" altLang="en-US" sz="1805" dirty="0" err="1"/>
              <a:t>placed</a:t>
            </a:r>
            <a:r>
              <a:rPr lang="fr-FR" altLang="en-US" sz="1805" dirty="0"/>
              <a:t> </a:t>
            </a:r>
            <a:r>
              <a:rPr lang="fr-FR" altLang="en-US" sz="1805" dirty="0" err="1"/>
              <a:t>within</a:t>
            </a:r>
            <a:r>
              <a:rPr lang="fr-FR" altLang="en-US" sz="1805" dirty="0"/>
              <a:t> the </a:t>
            </a:r>
            <a:r>
              <a:rPr lang="fr-FR" altLang="en-US" sz="1805" dirty="0" err="1"/>
              <a:t>humanitarian</a:t>
            </a:r>
            <a:r>
              <a:rPr lang="fr-FR" altLang="en-US" sz="1805" dirty="0"/>
              <a:t> system and </a:t>
            </a:r>
            <a:r>
              <a:rPr lang="fr-FR" altLang="en-US" sz="1805" dirty="0" err="1"/>
              <a:t>should</a:t>
            </a:r>
            <a:r>
              <a:rPr lang="fr-FR" altLang="en-US" sz="1805" dirty="0"/>
              <a:t> do more CVA as </a:t>
            </a:r>
            <a:r>
              <a:rPr lang="fr-FR" altLang="en-US" sz="1805" dirty="0" err="1"/>
              <a:t>well</a:t>
            </a:r>
            <a:r>
              <a:rPr lang="fr-FR" altLang="en-US" sz="1805" dirty="0"/>
              <a:t> as </a:t>
            </a:r>
            <a:r>
              <a:rPr lang="fr-FR" altLang="en-US" sz="1805" dirty="0" err="1"/>
              <a:t>remain</a:t>
            </a:r>
            <a:r>
              <a:rPr lang="fr-FR" altLang="en-US" sz="1805" dirty="0"/>
              <a:t> a viable </a:t>
            </a:r>
            <a:r>
              <a:rPr lang="fr-FR" altLang="en-US" sz="1805" dirty="0" err="1"/>
              <a:t>player</a:t>
            </a:r>
            <a:r>
              <a:rPr lang="fr-FR" altLang="en-US" sz="1805" dirty="0"/>
              <a:t> and leader in CVA. The global </a:t>
            </a:r>
            <a:r>
              <a:rPr lang="fr-FR" altLang="en-US" sz="1805" dirty="0" err="1"/>
              <a:t>reach</a:t>
            </a:r>
            <a:r>
              <a:rPr lang="fr-FR" altLang="en-US" sz="1805" dirty="0"/>
              <a:t> of the </a:t>
            </a:r>
            <a:r>
              <a:rPr lang="fr-FR" altLang="en-US" sz="1805" dirty="0" err="1"/>
              <a:t>Movement</a:t>
            </a:r>
            <a:r>
              <a:rPr lang="fr-FR" altLang="en-US" sz="1805" dirty="0"/>
              <a:t>, </a:t>
            </a:r>
            <a:r>
              <a:rPr lang="fr-FR" altLang="en-US" sz="1805" dirty="0" err="1"/>
              <a:t>combined</a:t>
            </a:r>
            <a:r>
              <a:rPr lang="fr-FR" altLang="en-US" sz="1805" dirty="0"/>
              <a:t> </a:t>
            </a:r>
            <a:r>
              <a:rPr lang="fr-FR" altLang="en-US" sz="1805" dirty="0" err="1"/>
              <a:t>with</a:t>
            </a:r>
            <a:r>
              <a:rPr lang="fr-FR" altLang="en-US" sz="1805" dirty="0"/>
              <a:t> local </a:t>
            </a:r>
            <a:r>
              <a:rPr lang="fr-FR" altLang="en-US" sz="1805" dirty="0" err="1"/>
              <a:t>prescence</a:t>
            </a:r>
            <a:r>
              <a:rPr lang="fr-FR" altLang="en-US" sz="1805" dirty="0"/>
              <a:t> </a:t>
            </a:r>
            <a:r>
              <a:rPr lang="fr-FR" altLang="en-US" sz="1805" dirty="0" err="1"/>
              <a:t>through</a:t>
            </a:r>
            <a:r>
              <a:rPr lang="fr-FR" altLang="en-US" sz="1805" dirty="0"/>
              <a:t> the unique </a:t>
            </a:r>
            <a:r>
              <a:rPr lang="fr-FR" altLang="en-US" sz="1805" dirty="0" err="1"/>
              <a:t>role</a:t>
            </a:r>
            <a:r>
              <a:rPr lang="fr-FR" altLang="en-US" sz="1805" dirty="0"/>
              <a:t> of NS staff and </a:t>
            </a:r>
            <a:r>
              <a:rPr lang="fr-FR" altLang="en-US" sz="1805" dirty="0" err="1"/>
              <a:t>volunteers</a:t>
            </a:r>
            <a:r>
              <a:rPr lang="fr-FR" altLang="en-US" sz="1805" dirty="0"/>
              <a:t> </a:t>
            </a:r>
            <a:r>
              <a:rPr lang="fr-FR" altLang="en-US" sz="1805" dirty="0" err="1"/>
              <a:t>means</a:t>
            </a:r>
            <a:r>
              <a:rPr lang="fr-FR" altLang="en-US" sz="1805" dirty="0"/>
              <a:t> the </a:t>
            </a:r>
            <a:r>
              <a:rPr lang="fr-FR" altLang="en-US" sz="1805" dirty="0" err="1"/>
              <a:t>Movement</a:t>
            </a:r>
            <a:r>
              <a:rPr lang="fr-FR" altLang="en-US" sz="1805" dirty="0"/>
              <a:t> has a </a:t>
            </a:r>
            <a:r>
              <a:rPr lang="fr-FR" altLang="en-US" sz="1805" dirty="0" err="1"/>
              <a:t>clear</a:t>
            </a:r>
            <a:r>
              <a:rPr lang="fr-FR" altLang="en-US" sz="1805" dirty="0"/>
              <a:t> niche and </a:t>
            </a:r>
            <a:r>
              <a:rPr lang="fr-FR" altLang="en-US" sz="1805" dirty="0" err="1"/>
              <a:t>addded</a:t>
            </a:r>
            <a:r>
              <a:rPr lang="fr-FR" altLang="en-US" sz="1805" dirty="0"/>
              <a:t> value </a:t>
            </a:r>
            <a:r>
              <a:rPr lang="fr-FR" altLang="en-US" sz="1805" dirty="0" err="1"/>
              <a:t>with</a:t>
            </a:r>
            <a:r>
              <a:rPr lang="fr-FR" altLang="en-US" sz="1805" dirty="0"/>
              <a:t> regards the provision of CVA.</a:t>
            </a:r>
          </a:p>
          <a:p>
            <a:pPr>
              <a:defRPr/>
            </a:pPr>
            <a:endParaRPr lang="fr-FR" altLang="en-US" sz="1805" dirty="0"/>
          </a:p>
          <a:p>
            <a:pPr>
              <a:defRPr/>
            </a:pPr>
            <a:endParaRPr lang="fr-FR" altLang="en-US" sz="1805" dirty="0"/>
          </a:p>
          <a:p>
            <a:pPr>
              <a:defRPr/>
            </a:pPr>
            <a:endParaRPr lang="en-CH" sz="1805" dirty="0"/>
          </a:p>
        </p:txBody>
      </p:sp>
      <p:sp>
        <p:nvSpPr>
          <p:cNvPr id="84996" name="Slide Number Placeholder 3">
            <a:extLst>
              <a:ext uri="{FF2B5EF4-FFF2-40B4-BE49-F238E27FC236}">
                <a16:creationId xmlns:a16="http://schemas.microsoft.com/office/drawing/2014/main" id="{09C79A14-F42E-B2E5-5CBB-0F9FE94A6A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D67A01-DC85-484A-8A68-E74065FA7EA2}" type="slidenum">
              <a:rPr lang="en-US" altLang="ru-RU" smtClean="0"/>
              <a:pPr/>
              <a:t>24</a:t>
            </a:fld>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Figure 4: shows the NS preparedness within the DRM continuum. </a:t>
            </a:r>
          </a:p>
          <a:p>
            <a:endParaRPr lang="en-CH" dirty="0"/>
          </a:p>
          <a:p>
            <a:r>
              <a:rPr lang="en-CH" dirty="0"/>
              <a:t>Prior to the shock or hazard, CVA is utilised in anticipatory action to reduce the impact of hazard. </a:t>
            </a:r>
            <a:r>
              <a:rPr lang="fi-FI" dirty="0"/>
              <a:t>S</a:t>
            </a:r>
            <a:r>
              <a:rPr lang="en-CH" dirty="0" err="1"/>
              <a:t>uch</a:t>
            </a:r>
            <a:r>
              <a:rPr lang="en-CH" dirty="0"/>
              <a:t> as livelihood protection, Evacuation and restocking of food.</a:t>
            </a:r>
          </a:p>
          <a:p>
            <a:endParaRPr lang="en-CH" dirty="0"/>
          </a:p>
          <a:p>
            <a:r>
              <a:rPr lang="en-CH" dirty="0"/>
              <a:t>During Response CVA also can be used to address the needs of the affected population. </a:t>
            </a:r>
            <a:r>
              <a:rPr lang="fi-FI" dirty="0"/>
              <a:t>M</a:t>
            </a:r>
            <a:r>
              <a:rPr lang="en-CH" dirty="0" err="1"/>
              <a:t>ostly</a:t>
            </a:r>
            <a:r>
              <a:rPr lang="en-CH" dirty="0"/>
              <a:t> at this stage Multipurpose cash is used. </a:t>
            </a:r>
          </a:p>
          <a:p>
            <a:endParaRPr lang="en-CH" dirty="0"/>
          </a:p>
          <a:p>
            <a:r>
              <a:rPr lang="en-CH" dirty="0"/>
              <a:t>During recovery CVA is used within sectors to address sectoral activities.</a:t>
            </a:r>
          </a:p>
          <a:p>
            <a:endParaRPr lang="en-CH" dirty="0"/>
          </a:p>
          <a:p>
            <a:r>
              <a:rPr lang="fi-FI" dirty="0"/>
              <a:t>P</a:t>
            </a:r>
            <a:r>
              <a:rPr lang="en-CH" dirty="0" err="1"/>
              <a:t>rior</a:t>
            </a:r>
            <a:r>
              <a:rPr lang="en-CH" dirty="0"/>
              <a:t> to response CVA preparedness initiatives are implemented to increase the efficiency and agility of the CVA intervention. </a:t>
            </a:r>
          </a:p>
        </p:txBody>
      </p:sp>
      <p:sp>
        <p:nvSpPr>
          <p:cNvPr id="4" name="Slide Number Placeholder 3"/>
          <p:cNvSpPr>
            <a:spLocks noGrp="1"/>
          </p:cNvSpPr>
          <p:nvPr>
            <p:ph type="sldNum" sz="quarter" idx="5"/>
          </p:nvPr>
        </p:nvSpPr>
        <p:spPr/>
        <p:txBody>
          <a:bodyPr/>
          <a:lstStyle/>
          <a:p>
            <a:pPr>
              <a:defRPr/>
            </a:pPr>
            <a:fld id="{4456499F-BF88-47E4-A28B-341B16C94FD9}" type="slidenum">
              <a:rPr lang="en-US" altLang="ru-RU" smtClean="0"/>
              <a:pPr>
                <a:defRPr/>
              </a:pPr>
              <a:t>5</a:t>
            </a:fld>
            <a:endParaRPr lang="en-US" altLang="ru-RU"/>
          </a:p>
        </p:txBody>
      </p:sp>
    </p:spTree>
    <p:extLst>
      <p:ext uri="{BB962C8B-B14F-4D97-AF65-F5344CB8AC3E}">
        <p14:creationId xmlns:p14="http://schemas.microsoft.com/office/powerpoint/2010/main" val="206279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CH" sz="1400" dirty="0"/>
              <a:t>M</a:t>
            </a:r>
            <a:r>
              <a:rPr lang="en-CH" altLang="en-CH" sz="1400" dirty="0" err="1"/>
              <a:t>ovement</a:t>
            </a:r>
            <a:r>
              <a:rPr lang="en-CH" altLang="en-CH" sz="1400" dirty="0"/>
              <a:t> CVA Strategic Framework 2030</a:t>
            </a:r>
            <a:endParaRPr lang="en-US" altLang="en-CH" sz="1400" dirty="0">
              <a:ea typeface="MS PGothic" panose="020B0600070205080204" pitchFamily="34" charset="-128"/>
              <a:cs typeface="Calibri" panose="020F0502020204030204" pitchFamily="34" charset="0"/>
            </a:endParaRPr>
          </a:p>
          <a:p>
            <a:endParaRPr lang="en-US" altLang="en-US" sz="1400" dirty="0"/>
          </a:p>
          <a:p>
            <a:r>
              <a:rPr lang="en-US" sz="1800" b="0" i="0" u="none" strike="noStrike" baseline="0" dirty="0">
                <a:solidFill>
                  <a:srgbClr val="000000"/>
                </a:solidFill>
                <a:latin typeface="Calibri" panose="020F0502020204030204" pitchFamily="34" charset="0"/>
              </a:rPr>
              <a:t>This </a:t>
            </a:r>
            <a:r>
              <a:rPr lang="en-CH" sz="1800" b="0" i="0" u="none" strike="noStrike" baseline="0" dirty="0">
                <a:solidFill>
                  <a:srgbClr val="000000"/>
                </a:solidFill>
                <a:latin typeface="Calibri" panose="020F0502020204030204" pitchFamily="34" charset="0"/>
              </a:rPr>
              <a:t>framework aims </a:t>
            </a:r>
            <a:r>
              <a:rPr lang="en-US" sz="1800" b="0" i="0" u="none" strike="noStrike" baseline="0" dirty="0">
                <a:solidFill>
                  <a:srgbClr val="000000"/>
                </a:solidFill>
                <a:latin typeface="Calibri" panose="020F0502020204030204" pitchFamily="34" charset="0"/>
              </a:rPr>
              <a:t>the Movement’s ambition that CVA becomes a default response option for and across all sectors, able to provide locally led and community driven CVA which is strengthened by its unique global network</a:t>
            </a:r>
            <a:r>
              <a:rPr lang="en-US" altLang="en-US" sz="1400" dirty="0">
                <a:ea typeface="MS PGothic" panose="020B0600070205080204" pitchFamily="34" charset="-128"/>
              </a:rPr>
              <a:t>.</a:t>
            </a:r>
            <a:endParaRPr lang="en-CH" altLang="en-US" sz="1400" dirty="0">
              <a:ea typeface="MS PGothic" panose="020B0600070205080204" pitchFamily="34" charset="-128"/>
            </a:endParaRPr>
          </a:p>
          <a:p>
            <a:endParaRPr lang="en-CH" altLang="en-US" sz="1400" dirty="0">
              <a:ea typeface="MS PGothic" panose="020B0600070205080204" pitchFamily="34" charset="-128"/>
            </a:endParaRPr>
          </a:p>
          <a:p>
            <a:r>
              <a:rPr lang="en-CH" altLang="en-US" sz="1400" dirty="0">
                <a:ea typeface="MS PGothic" panose="020B0600070205080204" pitchFamily="34" charset="-128"/>
              </a:rPr>
              <a:t>Goals Definition:</a:t>
            </a:r>
          </a:p>
          <a:p>
            <a:endParaRPr lang="en-CH" altLang="en-US" sz="1400"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Localisation </a:t>
            </a:r>
            <a:r>
              <a:rPr lang="en-CH" sz="1800" b="1" i="0" u="none" strike="noStrike" baseline="0" dirty="0">
                <a:solidFill>
                  <a:srgbClr val="C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National Societies are local actors committed to investing in permanent presence, access and trusted relationships rooted within communities. National Societies across the world have a legislated mandate to serve communities through their auxiliary role, alongside their national and local authorities. Central to ensuring efficient, effective, and accountable National Societies, is the need to continuously sustain and upgrade core institutional strength at national and branch level through National Society Development and Cash and Voucher Assistance Preparedness (CVAP). A core goal of this Strategic Framework is that National Society leadership is committed to mainstreaming CVA, through both cash ready local action and global reach, and where possible linking humanitarian assistance with pre-existing national social protection structures.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Global Reach </a:t>
            </a:r>
            <a:r>
              <a:rPr lang="en-CH"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The Movement can deliver humanitarian assistance through CVA across countries and contexts, providing local action with global reach. In committing to this global reach, it is the goal of both the International Federation of Red Cross and Red Crescent Societies (IFRC) and the International Committee of the Red Cross (ICRC) to have range of appropriate systems in place that are fit for purpose and can be leveraged by the Movement network in order to deliver scalable, timely accountable operations using CVA. </a:t>
            </a:r>
          </a:p>
          <a:p>
            <a:r>
              <a:rPr lang="en-US" sz="1800" b="0" i="0" u="none" strike="noStrike" baseline="0" dirty="0">
                <a:solidFill>
                  <a:srgbClr val="000000"/>
                </a:solidFill>
                <a:latin typeface="Calibri" panose="020F0502020204030204" pitchFamily="34" charset="0"/>
              </a:rPr>
              <a:t>The strength of the Movement’s CVA footprint is rooted in processes that are fit for purpose, socialized, speak to the standards and requirements of support functions, and ensure clear roles and responsibilities, thereby promoting quality and accountability across the design and implementation of operations using CVA.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Mainstreaming </a:t>
            </a:r>
            <a:r>
              <a:rPr lang="en-CH"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CVA is considered a default modality throughout the Movement in all phases of humanitarian action, including in anticipatory action, response, recovery, and resilience building. Quality and accountability are ensured through the integration of CVA into a wide array of support function profiles in the design, implementation, and monitoring of </a:t>
            </a:r>
            <a:r>
              <a:rPr lang="en-US" sz="1800" b="0" i="0" u="none" strike="noStrike" baseline="0" dirty="0" err="1">
                <a:solidFill>
                  <a:srgbClr val="000000"/>
                </a:solidFill>
                <a:latin typeface="Calibri" panose="020F0502020204030204" pitchFamily="34" charset="0"/>
              </a:rPr>
              <a:t>programmes</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Central to providing CVA as the default modality is the mainstreaming of CVA throughout Movement’s processes and systems, building CVA as a multisectoral and versatile response option.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en-CH" altLang="en-US" sz="1800" b="0" i="0" u="none" strike="noStrike" baseline="0" dirty="0">
                <a:solidFill>
                  <a:srgbClr val="000000"/>
                </a:solidFill>
                <a:latin typeface="Calibri" panose="020F0502020204030204" pitchFamily="34" charset="0"/>
                <a:ea typeface="MS PGothic" panose="020B0600070205080204" pitchFamily="34" charset="-128"/>
              </a:rPr>
              <a:t>Enablers:</a:t>
            </a:r>
          </a:p>
          <a:p>
            <a:r>
              <a:rPr lang="fi-FI" sz="1800" b="1" i="0" u="none" strike="noStrike" baseline="0" dirty="0">
                <a:solidFill>
                  <a:srgbClr val="C00000"/>
                </a:solidFill>
                <a:latin typeface="Calibri" panose="020F0502020204030204" pitchFamily="34" charset="0"/>
              </a:rPr>
              <a:t>LEADING CHANGE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Movement leadership demonstrate their commitment to strengthening and mainstreaming CVA by both allocating the necessary resources to build cash readiness and through externally advocating for the transformative role of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National Societies include CVAP as a priority theme within their </a:t>
            </a:r>
            <a:r>
              <a:rPr lang="en-US" sz="1800" b="0" i="0" u="none" strike="noStrike" baseline="0" dirty="0" err="1">
                <a:solidFill>
                  <a:srgbClr val="006FC0"/>
                </a:solidFill>
                <a:latin typeface="Calibri" panose="020F0502020204030204" pitchFamily="34" charset="0"/>
              </a:rPr>
              <a:t>organisational</a:t>
            </a:r>
            <a:r>
              <a:rPr lang="en-US" sz="1800" b="0" i="0" u="none" strike="noStrike" baseline="0" dirty="0">
                <a:solidFill>
                  <a:srgbClr val="006FC0"/>
                </a:solidFill>
                <a:latin typeface="Calibri" panose="020F0502020204030204" pitchFamily="34" charset="0"/>
              </a:rPr>
              <a:t> development plans, committing the necessary funding and human resources for cash readiness activities.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National Societies establish CVA as a </a:t>
            </a:r>
            <a:r>
              <a:rPr lang="en-US" sz="1800" b="0" i="0" u="none" strike="noStrike" baseline="0" dirty="0" err="1">
                <a:solidFill>
                  <a:srgbClr val="006FC0"/>
                </a:solidFill>
                <a:latin typeface="Calibri" panose="020F0502020204030204" pitchFamily="34" charset="0"/>
              </a:rPr>
              <a:t>recognised</a:t>
            </a:r>
            <a:r>
              <a:rPr lang="en-US" sz="1800" b="0" i="0" u="none" strike="noStrike" baseline="0" dirty="0">
                <a:solidFill>
                  <a:srgbClr val="006FC0"/>
                </a:solidFill>
                <a:latin typeface="Calibri" panose="020F0502020204030204" pitchFamily="34" charset="0"/>
              </a:rPr>
              <a:t> component of their auxiliary role with public authorities and as an integral part of their commitment to </a:t>
            </a:r>
            <a:r>
              <a:rPr lang="en-US" sz="1800" b="0" i="0" u="none" strike="noStrike" baseline="0" dirty="0" err="1">
                <a:solidFill>
                  <a:srgbClr val="006FC0"/>
                </a:solidFill>
                <a:latin typeface="Calibri" panose="020F0502020204030204" pitchFamily="34" charset="0"/>
              </a:rPr>
              <a:t>localisation</a:t>
            </a:r>
            <a:r>
              <a:rPr lang="en-US" sz="1800" b="0" i="0" u="none" strike="noStrike" baseline="0" dirty="0">
                <a:solidFill>
                  <a:srgbClr val="006FC0"/>
                </a:solidFill>
                <a:latin typeface="Calibri" panose="020F0502020204030204" pitchFamily="34" charset="0"/>
              </a:rPr>
              <a:t> with other humanitarian actors.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(L&amp;M) CVA is considered a default response option for and across all sectors, with National Society’s leadership supporting the </a:t>
            </a:r>
            <a:r>
              <a:rPr lang="en-US" sz="1800" b="0" i="0" u="none" strike="noStrike" baseline="0" dirty="0">
                <a:solidFill>
                  <a:srgbClr val="6F2F9F"/>
                </a:solidFill>
                <a:latin typeface="Calibri" panose="020F0502020204030204" pitchFamily="34" charset="0"/>
              </a:rPr>
              <a:t>integration of accountable and timely CVA into local branch services.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IFRC and ICRC advocate with donors and other international partners to invest in Movement CVA capacities as a key </a:t>
            </a:r>
            <a:r>
              <a:rPr lang="en-US" sz="1800" b="0" i="0" u="none" strike="noStrike" baseline="0" dirty="0" err="1">
                <a:solidFill>
                  <a:srgbClr val="00AF50"/>
                </a:solidFill>
                <a:latin typeface="Calibri" panose="020F0502020204030204" pitchFamily="34" charset="0"/>
              </a:rPr>
              <a:t>localisation</a:t>
            </a:r>
            <a:r>
              <a:rPr lang="en-US" sz="1800" b="0" i="0" u="none" strike="noStrike" baseline="0" dirty="0">
                <a:solidFill>
                  <a:srgbClr val="00AF50"/>
                </a:solidFill>
                <a:latin typeface="Calibri" panose="020F0502020204030204" pitchFamily="34" charset="0"/>
              </a:rPr>
              <a:t> investment.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(L/G/M) Principled leadership guides decision-making on CVA mainstreaming and positions the Movement as a key CVA </a:t>
            </a:r>
            <a:r>
              <a:rPr lang="en-US" sz="1800" b="0" i="0" u="none" strike="noStrike" baseline="0" dirty="0">
                <a:solidFill>
                  <a:srgbClr val="006FC0"/>
                </a:solidFill>
                <a:latin typeface="Calibri" panose="020F0502020204030204" pitchFamily="34" charset="0"/>
              </a:rPr>
              <a:t>thought leader in both humanitarian and development contexts. </a:t>
            </a:r>
            <a:endParaRPr lang="en-CH" sz="1800" b="0" i="0" u="none" strike="noStrike" baseline="0" dirty="0">
              <a:solidFill>
                <a:srgbClr val="006FC0"/>
              </a:solidFill>
              <a:latin typeface="Calibri" panose="020F0502020204030204" pitchFamily="34" charset="0"/>
            </a:endParaRPr>
          </a:p>
          <a:p>
            <a:endParaRPr lang="en-CH" altLang="en-US" sz="1800" b="0" i="0" u="none" strike="noStrike" baseline="0" dirty="0">
              <a:solidFill>
                <a:srgbClr val="006FC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TRANSFORMING SYSTEMS, PROCESSES AND TOOLS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Through the transformation of systems, processes, and tools CVA is mainstreamed throughout the Movement, with support services playing an elevated role in the design and delivery of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Agile and appropriate decision-making processes are developed which are flexible enough to respond to rapidly changing contexts and evolving needs on the ground, while maintaining accountability and transparency within CVA delivery.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The roles and responsibilities of support services are elevated, including procurement, finance, legal, and information management, </a:t>
            </a:r>
            <a:r>
              <a:rPr lang="en-US" sz="1800" b="0" i="0" u="none" strike="noStrike" baseline="0" dirty="0">
                <a:solidFill>
                  <a:srgbClr val="00AF50"/>
                </a:solidFill>
                <a:latin typeface="Calibri" panose="020F0502020204030204" pitchFamily="34" charset="0"/>
              </a:rPr>
              <a:t>allowing the Movement to meet the increased demand for CVA effectively and efficiently through transformed processes that are fit for purpose and scale.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Greater collaboration and cross-functional coordination is fostered between different stakeholders involved in CVA design and </a:t>
            </a:r>
            <a:r>
              <a:rPr lang="en-US" sz="1800" b="0" i="0" u="none" strike="noStrike" baseline="0" dirty="0">
                <a:solidFill>
                  <a:srgbClr val="00AF50"/>
                </a:solidFill>
                <a:latin typeface="Calibri" panose="020F0502020204030204" pitchFamily="34" charset="0"/>
              </a:rPr>
              <a:t>delivery, eliminating operational silos and promoting a more cohesive approach to programming.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RESOURCING THROUGH EXPERTISE AND FUNDING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Ensuring that timely and accountable CVA can be delivered at scale, the Movement will commit sufficient financial and human resources to support effective CVA capacity building at both global and local levels.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Anticipatory action using CVA is enabled by the pre-positioning of </a:t>
            </a:r>
            <a:r>
              <a:rPr lang="en-US" sz="1800" b="0" i="0" u="none" strike="noStrike" baseline="0" dirty="0" err="1">
                <a:solidFill>
                  <a:srgbClr val="00AF50"/>
                </a:solidFill>
                <a:latin typeface="Calibri" panose="020F0502020204030204" pitchFamily="34" charset="0"/>
              </a:rPr>
              <a:t>programme</a:t>
            </a:r>
            <a:r>
              <a:rPr lang="en-US" sz="1800" b="0" i="0" u="none" strike="noStrike" baseline="0" dirty="0">
                <a:solidFill>
                  <a:srgbClr val="00AF50"/>
                </a:solidFill>
                <a:latin typeface="Calibri" panose="020F0502020204030204" pitchFamily="34" charset="0"/>
              </a:rPr>
              <a:t> funds at local levels and through Movement investment in fund replenishment mechanisms</a:t>
            </a:r>
            <a:r>
              <a:rPr lang="en-US" sz="1800" b="0" i="1"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National and regional CVA expertise is ensured by National Societies through investment in staff capacity building and in the integration of CVA throughout departments and branches.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Accountable, timely and scalable CVA is designed and implemented by staff and volunteers across the Movement, who have access to appropriately funded training and dynamic learning pathways.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(G&amp;M) CVAP and longer-term </a:t>
            </a:r>
            <a:r>
              <a:rPr lang="en-US" sz="1800" b="0" i="0" u="none" strike="noStrike" baseline="0" dirty="0" err="1">
                <a:solidFill>
                  <a:srgbClr val="00AF50"/>
                </a:solidFill>
                <a:latin typeface="Calibri" panose="020F0502020204030204" pitchFamily="34" charset="0"/>
              </a:rPr>
              <a:t>programmes</a:t>
            </a:r>
            <a:r>
              <a:rPr lang="en-US" sz="1800" b="0" i="0" u="none" strike="noStrike" baseline="0" dirty="0">
                <a:solidFill>
                  <a:srgbClr val="00AF50"/>
                </a:solidFill>
                <a:latin typeface="Calibri" panose="020F0502020204030204" pitchFamily="34" charset="0"/>
              </a:rPr>
              <a:t> delivering CVA are funded through j</a:t>
            </a:r>
            <a:r>
              <a:rPr lang="en-US" sz="1800" b="0" i="0" u="none" strike="noStrike" baseline="0" dirty="0">
                <a:solidFill>
                  <a:srgbClr val="6F2F9F"/>
                </a:solidFill>
                <a:latin typeface="Calibri" panose="020F0502020204030204" pitchFamily="34" charset="0"/>
              </a:rPr>
              <a:t>oint proposals which are developed and championed by Movement members. </a:t>
            </a:r>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endParaRPr lang="en-CH" altLang="en-US" sz="1400" b="1" dirty="0">
              <a:ea typeface="MS PGothic" panose="020B0600070205080204" pitchFamily="34" charset="-128"/>
            </a:endParaRPr>
          </a:p>
          <a:p>
            <a:r>
              <a:rPr lang="en-US" altLang="en-US" sz="1400" b="1" dirty="0">
                <a:ea typeface="MS PGothic" panose="020B0600070205080204" pitchFamily="34" charset="-128"/>
              </a:rPr>
              <a:t> </a:t>
            </a:r>
            <a:endParaRPr lang="en-CH" altLang="en-US" sz="1400" b="1"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LEVERAGING OUR COLLECTIVE STRENGTH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The Movement’s internal collaboration and shared commitment to the </a:t>
            </a:r>
            <a:r>
              <a:rPr lang="en-US" sz="1800" b="0" i="1" u="none" strike="noStrike" baseline="0" dirty="0" err="1">
                <a:solidFill>
                  <a:srgbClr val="000000"/>
                </a:solidFill>
                <a:latin typeface="Calibri" panose="020F0502020204030204" pitchFamily="34" charset="0"/>
              </a:rPr>
              <a:t>prioritisation</a:t>
            </a:r>
            <a:r>
              <a:rPr lang="en-US" sz="1800" b="0" i="1" u="none" strike="noStrike" baseline="0" dirty="0">
                <a:solidFill>
                  <a:srgbClr val="000000"/>
                </a:solidFill>
                <a:latin typeface="Calibri" panose="020F0502020204030204" pitchFamily="34" charset="0"/>
              </a:rPr>
              <a:t> and scale-up of CVA both strengthens the delivery of humanitarian assistance and positions the Movement as a partner of choice at local and global levels.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The delivery and impact of CVA is strengthened through long-term partnerships forged by National Societies with local actors and public authorities, including in the use of CVA within existing social protection mechanisms and shock responsive systems.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(L&amp;G) Movement staff are equipped and prepared to lead </a:t>
            </a:r>
            <a:r>
              <a:rPr lang="en-US" sz="1800" b="0" i="0" u="none" strike="noStrike" baseline="0" dirty="0">
                <a:solidFill>
                  <a:srgbClr val="00AF50"/>
                </a:solidFill>
                <a:latin typeface="Calibri" panose="020F0502020204030204" pitchFamily="34" charset="0"/>
              </a:rPr>
              <a:t>CVA coordination roles, at national, regional, and global levels.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CVA is delivered at scale and in complementarity with other forms of assistance, with Movement members </a:t>
            </a:r>
            <a:r>
              <a:rPr lang="en-US" sz="1800" b="0" i="0" u="none" strike="noStrike" baseline="0" dirty="0" err="1">
                <a:solidFill>
                  <a:srgbClr val="00AF50"/>
                </a:solidFill>
                <a:latin typeface="Calibri" panose="020F0502020204030204" pitchFamily="34" charset="0"/>
              </a:rPr>
              <a:t>prioritising</a:t>
            </a:r>
            <a:r>
              <a:rPr lang="en-US" sz="1800" b="0" i="0" u="none" strike="noStrike" baseline="0" dirty="0">
                <a:solidFill>
                  <a:srgbClr val="00AF50"/>
                </a:solidFill>
                <a:latin typeface="Calibri" panose="020F0502020204030204" pitchFamily="34" charset="0"/>
              </a:rPr>
              <a:t> internal coordination in both bilateral and multilateral operations.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The speed, reach, and accountability of humanitarian responses delivering CVA are improved through the development and maintenance of strategic partnerships, which are updated as global contexts evolve.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DOING BETTER, REACHING MORE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Striving to improve the accountability of CVA and empower communities at the heart of the response, the Movement will invest in developing evidence-based learning and harnessing people-</a:t>
            </a:r>
            <a:r>
              <a:rPr lang="en-US" sz="1800" b="0" i="1" u="none" strike="noStrike" baseline="0" dirty="0" err="1">
                <a:solidFill>
                  <a:srgbClr val="000000"/>
                </a:solidFill>
                <a:latin typeface="Calibri" panose="020F0502020204030204" pitchFamily="34" charset="0"/>
              </a:rPr>
              <a:t>centred</a:t>
            </a:r>
            <a:r>
              <a:rPr lang="en-US" sz="1800" b="0" i="1" u="none" strike="noStrike" baseline="0" dirty="0">
                <a:solidFill>
                  <a:srgbClr val="000000"/>
                </a:solidFill>
                <a:latin typeface="Calibri" panose="020F0502020204030204" pitchFamily="34" charset="0"/>
              </a:rPr>
              <a:t> innovation.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People are in the lead - designing, driving, and monitoring CVA; they are empowered through the greater participation of National Society volunteers and the Movement’s </a:t>
            </a:r>
            <a:r>
              <a:rPr lang="en-US" sz="1800" b="0" i="0" u="none" strike="noStrike" baseline="0" dirty="0" err="1">
                <a:solidFill>
                  <a:srgbClr val="006FC0"/>
                </a:solidFill>
                <a:latin typeface="Calibri" panose="020F0502020204030204" pitchFamily="34" charset="0"/>
              </a:rPr>
              <a:t>prioritisation</a:t>
            </a:r>
            <a:r>
              <a:rPr lang="en-US" sz="1800" b="0" i="0" u="none" strike="noStrike" baseline="0" dirty="0">
                <a:solidFill>
                  <a:srgbClr val="006FC0"/>
                </a:solidFill>
                <a:latin typeface="Calibri" panose="020F0502020204030204" pitchFamily="34" charset="0"/>
              </a:rPr>
              <a:t> of communities at the heart of the response.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&amp; M) Quality CVA is achieved through the investment in inclusive monitoring and evaluation practices, with strengthened accountability mechanisms and minimum standards in place for each </a:t>
            </a:r>
            <a:r>
              <a:rPr lang="en-US" sz="1800" b="0" i="0" u="none" strike="noStrike" baseline="0" dirty="0" err="1">
                <a:solidFill>
                  <a:srgbClr val="00AF50"/>
                </a:solidFill>
                <a:latin typeface="Calibri" panose="020F0502020204030204" pitchFamily="34" charset="0"/>
              </a:rPr>
              <a:t>programme</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Local expertise, knowledge and skills are captured and shared within the Movement and with the wider humanitarian sector to inform ongoing CVA practice, policy, and advocacy.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The Movement fosters a mindset and culture of evidence-based learning, striving to continuously improve </a:t>
            </a:r>
            <a:r>
              <a:rPr lang="en-US" sz="1800" b="0" i="0" u="none" strike="noStrike" baseline="0" dirty="0" err="1">
                <a:solidFill>
                  <a:srgbClr val="00AF50"/>
                </a:solidFill>
                <a:latin typeface="Calibri" panose="020F0502020204030204" pitchFamily="34" charset="0"/>
              </a:rPr>
              <a:t>programme</a:t>
            </a:r>
            <a:r>
              <a:rPr lang="en-US" sz="1800" b="0" i="0" u="none" strike="noStrike" baseline="0" dirty="0">
                <a:solidFill>
                  <a:srgbClr val="00AF50"/>
                </a:solidFill>
                <a:latin typeface="Calibri" panose="020F0502020204030204" pitchFamily="34" charset="0"/>
              </a:rPr>
              <a:t> design and implementation and investing in a research agenda which identifies knowledge gaps and emerging trends in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Regional and global hubs and </a:t>
            </a:r>
            <a:r>
              <a:rPr lang="en-US" sz="1800" b="0" i="0" u="none" strike="noStrike" baseline="0" dirty="0" err="1">
                <a:solidFill>
                  <a:srgbClr val="00AF50"/>
                </a:solidFill>
                <a:latin typeface="Calibri" panose="020F0502020204030204" pitchFamily="34" charset="0"/>
              </a:rPr>
              <a:t>centres</a:t>
            </a:r>
            <a:r>
              <a:rPr lang="en-US" sz="1800" b="0" i="0" u="none" strike="noStrike" baseline="0" dirty="0">
                <a:solidFill>
                  <a:srgbClr val="00AF50"/>
                </a:solidFill>
                <a:latin typeface="Calibri" panose="020F0502020204030204" pitchFamily="34" charset="0"/>
              </a:rPr>
              <a:t> ensure Movement experience and learning is shared, promoted, and disseminated across various channels, such as peer-reviewed publications, learning events, and online platforms.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(M+G+L): The quality of CVA in both programming and systems is continuously improved through a Movement-wide emphasis on innovation, </a:t>
            </a:r>
            <a:r>
              <a:rPr lang="en-US" sz="1800" b="0" i="0" u="none" strike="noStrike" baseline="0" dirty="0">
                <a:solidFill>
                  <a:srgbClr val="006FC0"/>
                </a:solidFill>
                <a:latin typeface="Calibri" panose="020F0502020204030204" pitchFamily="34" charset="0"/>
              </a:rPr>
              <a:t>which is cultivated by adaptive management, a culture of creativity, dynamic design thinking, and the accepted use of new technologies.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 G+L): Digital innovations are harnessed to improve CVA delivery, help address the digital divide, and </a:t>
            </a:r>
            <a:r>
              <a:rPr lang="en-US" sz="1800" b="0" i="0" u="none" strike="noStrike" baseline="0" dirty="0">
                <a:solidFill>
                  <a:srgbClr val="006FC0"/>
                </a:solidFill>
                <a:latin typeface="Calibri" panose="020F0502020204030204" pitchFamily="34" charset="0"/>
              </a:rPr>
              <a:t>promote financial inclusion where feasible and where accessible for crisis-affected communities. </a:t>
            </a:r>
            <a:endParaRPr lang="en-US" altLang="en-US" sz="1400" dirty="0">
              <a:ea typeface="MS PGothic" panose="020B0600070205080204" pitchFamily="34" charset="-128"/>
            </a:endParaRPr>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pPr/>
              <a:t>25</a:t>
            </a:fld>
            <a:endParaRPr lang="en-US"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CH" sz="1400" dirty="0"/>
              <a:t>M</a:t>
            </a:r>
            <a:r>
              <a:rPr lang="en-CH" altLang="en-CH" sz="1400" dirty="0" err="1"/>
              <a:t>ovement</a:t>
            </a:r>
            <a:r>
              <a:rPr lang="en-CH" altLang="en-CH" sz="1400" dirty="0"/>
              <a:t> Cash Community - </a:t>
            </a:r>
            <a:r>
              <a:rPr lang="en-US" sz="1400" dirty="0">
                <a:hlinkClick r:id="rId3"/>
              </a:rPr>
              <a:t>Red-Cross-Cash-Community_v11-1.pdf (cash-hub.org)</a:t>
            </a:r>
            <a:endParaRPr lang="en-US" altLang="en-CH" sz="1400" dirty="0">
              <a:ea typeface="MS PGothic" panose="020B0600070205080204" pitchFamily="34" charset="-128"/>
              <a:cs typeface="Calibri" panose="020F0502020204030204" pitchFamily="34" charset="0"/>
            </a:endParaRPr>
          </a:p>
          <a:p>
            <a:endParaRPr lang="en-CH" altLang="en-US" sz="1400" dirty="0"/>
          </a:p>
          <a:p>
            <a:r>
              <a:rPr lang="en-US" sz="1400" dirty="0"/>
              <a:t>Membership and how to get involved Movement members, staff, volunteers, and leaders can join the Cash Community. Membership includes a registration on the Cash Hub to join the conversations and access resources. </a:t>
            </a:r>
            <a:endParaRPr lang="en-CH" sz="1400" dirty="0"/>
          </a:p>
          <a:p>
            <a:r>
              <a:rPr lang="en-US" sz="1400" dirty="0"/>
              <a:t>• Members contribute learning and know-how from their cash </a:t>
            </a:r>
            <a:r>
              <a:rPr lang="en-US" sz="1400" dirty="0" err="1"/>
              <a:t>programme</a:t>
            </a:r>
            <a:r>
              <a:rPr lang="en-US" sz="1400" dirty="0"/>
              <a:t> to other National Societies, the Movement, and other cash practitioners. </a:t>
            </a:r>
            <a:endParaRPr lang="en-CH" sz="1400" dirty="0"/>
          </a:p>
          <a:p>
            <a:r>
              <a:rPr lang="en-US" sz="1400" dirty="0"/>
              <a:t>• Members provide content about their cash </a:t>
            </a:r>
            <a:r>
              <a:rPr lang="en-US" sz="1400" dirty="0" err="1"/>
              <a:t>programme</a:t>
            </a:r>
            <a:r>
              <a:rPr lang="en-US" sz="1400" dirty="0"/>
              <a:t> to support others and profile their National Society and the Movement. </a:t>
            </a:r>
            <a:endParaRPr lang="en-CH" sz="1400" dirty="0"/>
          </a:p>
          <a:p>
            <a:r>
              <a:rPr lang="en-US" sz="1400" dirty="0"/>
              <a:t>• Members provide peer support by sharing their knowledge, asking a question or presenting an issue they face in their </a:t>
            </a:r>
            <a:r>
              <a:rPr lang="en-US" sz="1400" dirty="0" err="1"/>
              <a:t>programmes</a:t>
            </a:r>
            <a:r>
              <a:rPr lang="en-US" sz="1400" dirty="0"/>
              <a:t> via the Cash Hub online forum. Members can learn with peers and read existing discussions. </a:t>
            </a:r>
            <a:endParaRPr lang="en-CH" sz="1400" dirty="0"/>
          </a:p>
          <a:p>
            <a:r>
              <a:rPr lang="en-US" sz="1400" dirty="0"/>
              <a:t>• Members also share and find out about relevant news, jobs, events and training opportunities in cash within the Movement. Here is a video that explains more about the Cash Hub platform.</a:t>
            </a:r>
            <a:endParaRPr lang="en-CH" sz="1400" dirty="0"/>
          </a:p>
          <a:p>
            <a:r>
              <a:rPr lang="en-US" sz="1400" dirty="0"/>
              <a:t>• Members will learn about the Movement’s cash experience in a range of thematic or geographic areas, search by theme or region or using key words, year of publication or type of document i.e. article, case study, evaluation, learning, research, tool and video. </a:t>
            </a:r>
            <a:endParaRPr lang="en-CH" sz="1400" dirty="0"/>
          </a:p>
          <a:p>
            <a:r>
              <a:rPr lang="en-US" sz="1400" dirty="0"/>
              <a:t>• Members can access to the Cash in Emergencies (</a:t>
            </a:r>
            <a:r>
              <a:rPr lang="en-US" sz="1400" dirty="0" err="1"/>
              <a:t>CiE</a:t>
            </a:r>
            <a:r>
              <a:rPr lang="en-US" sz="1400" dirty="0"/>
              <a:t>) Toolkit and the latest </a:t>
            </a:r>
            <a:r>
              <a:rPr lang="en-US" sz="1400" dirty="0" err="1"/>
              <a:t>programme</a:t>
            </a:r>
            <a:r>
              <a:rPr lang="en-US" sz="1400" dirty="0"/>
              <a:t> guidance on cash in the Movement</a:t>
            </a:r>
            <a:endParaRPr lang="en-CH" sz="1400" dirty="0"/>
          </a:p>
          <a:p>
            <a:endParaRPr lang="en-CH" altLang="en-US" sz="1400" dirty="0"/>
          </a:p>
          <a:p>
            <a:r>
              <a:rPr lang="en-US" sz="1400" b="1" dirty="0"/>
              <a:t>Regional coordination – Community of Practices (COPs)</a:t>
            </a:r>
            <a:r>
              <a:rPr lang="en-CH" sz="1400" b="1" dirty="0"/>
              <a:t> </a:t>
            </a:r>
            <a:r>
              <a:rPr lang="en-CH" sz="1400" dirty="0"/>
              <a:t>- </a:t>
            </a:r>
            <a:r>
              <a:rPr lang="en-US" sz="1400" dirty="0"/>
              <a:t>Community of Practices (COPs) is established to provide regional-level expertise towards the outcomes of the Cash Strategic Framework for the International Red Cross and Red Crescent Movement and build a network of National Societies (NS) and practitioners to share learning and advocate to support cash uptake. The COP is expected to achieve specific </a:t>
            </a:r>
            <a:r>
              <a:rPr lang="en-US" sz="1400" dirty="0" err="1"/>
              <a:t>regionallevel</a:t>
            </a:r>
            <a:r>
              <a:rPr lang="en-US" sz="1400" dirty="0"/>
              <a:t> outputs that move the Movement towards the </a:t>
            </a:r>
            <a:r>
              <a:rPr lang="en-US" sz="1400" dirty="0" err="1"/>
              <a:t>outcomes.The</a:t>
            </a:r>
            <a:r>
              <a:rPr lang="en-US" sz="1400" dirty="0"/>
              <a:t> COP may task the CPWG, or vice versa, with specific outputs, and/or the group may recommend outputs from their perspective to </a:t>
            </a:r>
            <a:r>
              <a:rPr lang="en-US" sz="1400" dirty="0" err="1"/>
              <a:t>prioritise.It</a:t>
            </a:r>
            <a:r>
              <a:rPr lang="en-US" sz="1400" dirty="0"/>
              <a:t> is expected that each of the five (5) IFRC regions will have a working group. This includes the Africa, Americas, Asia Pacific, Europe, and Middle East/North Africa. ICRC representation will also fall into these regions. Where possible, IFRC Cash Focal Point in the region will be responsible to establish the Community of Practice. The Group will then set its Terms of Reference and will appoint the Chair and confirm group member criteria and membership.</a:t>
            </a:r>
            <a:endParaRPr lang="en-CH" sz="1400" dirty="0"/>
          </a:p>
          <a:p>
            <a:endParaRPr lang="en-CH" altLang="en-US" sz="1400" dirty="0"/>
          </a:p>
          <a:p>
            <a:r>
              <a:rPr lang="en-US" sz="1400" b="1" dirty="0"/>
              <a:t>Global technical coordination for a specific area or task – Technical Working Groups (TWG)</a:t>
            </a:r>
            <a:r>
              <a:rPr lang="en-CH" sz="1400" b="1" dirty="0"/>
              <a:t> - </a:t>
            </a:r>
            <a:r>
              <a:rPr lang="en-US" sz="1400" dirty="0"/>
              <a:t>A Technical Working Group (TWG) is established by the Cash Peer Working Group (CPWG) to provide specific technical expertise towards a specific outcome of the Cash Strategic Framework for the International Red Cross and Red Crescent Movement. A technical working group is expected to achieve specific outputs that move the Movement towards the outcomes. The CPWG may task the technical working group with specific outputs, and/or the group may recommend outputs from their perspective to </a:t>
            </a:r>
            <a:r>
              <a:rPr lang="en-US" sz="1400" dirty="0" err="1"/>
              <a:t>prioritise</a:t>
            </a:r>
            <a:r>
              <a:rPr lang="en-US" sz="1400" dirty="0"/>
              <a:t>. The technical working group is established for as long as determined necessary by the CPWG. The TWG is established or disbanded by the CPWG. The CPWG will review and endorse the identified outputs developed by the Technical Working Group. The existing Technical Working Groups are cash preparedness, data management / information management and training.</a:t>
            </a:r>
            <a:endParaRPr lang="en-CH" sz="1400" dirty="0"/>
          </a:p>
          <a:p>
            <a:endParaRPr lang="en-CH" altLang="en-US" sz="1400" b="1" dirty="0"/>
          </a:p>
          <a:p>
            <a:r>
              <a:rPr lang="en-US" sz="1400" b="1" dirty="0"/>
              <a:t>Global Strategic Technical Coordination – the Cash Peer Working Group (CPWG)</a:t>
            </a:r>
            <a:r>
              <a:rPr lang="en-CH" sz="1400" b="1" dirty="0"/>
              <a:t> - </a:t>
            </a:r>
            <a:r>
              <a:rPr lang="en-US" sz="1400" dirty="0"/>
              <a:t>The Cash Peer Working Group (CPWG) is a core group of the International Red Cross and Red Crescent Movement stakeholders, with cash and voucher assistance (CVA) expertise. The group meets on a regular basis as peers to collaborate on strategy, guidance and tools, providing technical leadership, to encourage and equip the Movement to embrace and increase its institutional capacities in CVA and guiding and contributing to the Cash Strategic Framework for the Movement. The CPWG is informed by the technical and regional working groups and provides overall guidance and direction to these groups. Individual members of the CPWG ensure linkage to and from the Cash Learning Partnerships Technical Advisory Group to ensure application of sector wide standards and good practice and to share Movement experience.</a:t>
            </a:r>
            <a:endParaRPr lang="en-CH" sz="1400" dirty="0"/>
          </a:p>
          <a:p>
            <a:endParaRPr lang="en-CH" altLang="en-US" sz="1400" b="1" dirty="0"/>
          </a:p>
          <a:p>
            <a:r>
              <a:rPr lang="en-US" sz="1400" b="1" dirty="0"/>
              <a:t>Global Strategy - Cash Advisory Group (AG)</a:t>
            </a:r>
            <a:r>
              <a:rPr lang="en-CH" sz="1400" b="1" dirty="0"/>
              <a:t> - </a:t>
            </a:r>
            <a:r>
              <a:rPr lang="en-US" sz="1400" dirty="0"/>
              <a:t>The Cash Advisory Group (AG) is a high-level group of International Red Cross and Red Crescent Movement leaders, established to provide strategic direction to the British Red Cross hosted Cash Hub as well as to support the Movement’s delivery of the global commitments and ambitions to scale up cash and voucher assistance (CVA). The members champion CVA in the Movement, influencing the commitment and support of Red Cross and Red Crescent leaders and strengthening the position of the Movement as global cash actor and partner of choice. It should be noted that the Advisory Group is not a formal statutory body of the Movement and, therefore, does not have official </a:t>
            </a:r>
            <a:r>
              <a:rPr lang="en-US" sz="1400" dirty="0" err="1"/>
              <a:t>decisionmaking</a:t>
            </a:r>
            <a:r>
              <a:rPr lang="en-US" sz="1400" dirty="0"/>
              <a:t> responsibilities</a:t>
            </a:r>
            <a:endParaRPr lang="en-CH" sz="1400" dirty="0"/>
          </a:p>
          <a:p>
            <a:endParaRPr lang="en-US" altLang="en-US" sz="1400" b="1" dirty="0"/>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pPr/>
              <a:t>26</a:t>
            </a:fld>
            <a:endParaRPr lang="en-US" altLang="ru-RU"/>
          </a:p>
        </p:txBody>
      </p:sp>
    </p:spTree>
    <p:extLst>
      <p:ext uri="{BB962C8B-B14F-4D97-AF65-F5344CB8AC3E}">
        <p14:creationId xmlns:p14="http://schemas.microsoft.com/office/powerpoint/2010/main" val="976732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310D791F-E9F6-58B2-2F27-234371DA5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8E28A7-62BD-0541-70F7-19FAB1E47BA7}"/>
              </a:ext>
            </a:extLst>
          </p:cNvPr>
          <p:cNvSpPr>
            <a:spLocks noGrp="1"/>
          </p:cNvSpPr>
          <p:nvPr>
            <p:ph type="body" idx="1"/>
          </p:nvPr>
        </p:nvSpPr>
        <p:spPr/>
        <p:txBody>
          <a:bodyPr/>
          <a:lstStyle/>
          <a:p>
            <a:pPr>
              <a:defRPr/>
            </a:pPr>
            <a:r>
              <a:rPr lang="en-CH" altLang="en-US" sz="1400" b="1" i="1" dirty="0">
                <a:ea typeface="MS PGothic"/>
                <a:cs typeface="Calibri"/>
              </a:rPr>
              <a:t>CVA Roadmap is being updated currently. </a:t>
            </a:r>
            <a:r>
              <a:rPr lang="fi-FI" altLang="en-US" sz="1400" b="1" i="1" dirty="0">
                <a:ea typeface="MS PGothic"/>
                <a:cs typeface="Calibri"/>
              </a:rPr>
              <a:t>Regions,</a:t>
            </a:r>
            <a:r>
              <a:rPr lang="en-CH" altLang="en-US" sz="1400" b="1" i="1" dirty="0">
                <a:ea typeface="MS PGothic"/>
                <a:cs typeface="Calibri"/>
              </a:rPr>
              <a:t> please use the regional information. </a:t>
            </a:r>
          </a:p>
          <a:p>
            <a:pPr>
              <a:defRPr/>
            </a:pPr>
            <a:endParaRPr lang="en-US" altLang="en-US" sz="1400" dirty="0"/>
          </a:p>
          <a:p>
            <a:pPr>
              <a:defRPr/>
            </a:pPr>
            <a:r>
              <a:rPr lang="fr-FR" altLang="en-US" sz="1400" dirty="0">
                <a:ea typeface="MS PGothic"/>
                <a:cs typeface="Calibri"/>
              </a:rPr>
              <a:t>In the </a:t>
            </a:r>
            <a:r>
              <a:rPr lang="fr-FR" altLang="en-US" sz="1400" dirty="0" err="1">
                <a:ea typeface="MS PGothic"/>
                <a:cs typeface="Calibri"/>
              </a:rPr>
              <a:t>past</a:t>
            </a:r>
            <a:r>
              <a:rPr lang="fr-FR" altLang="en-US" sz="1400" dirty="0">
                <a:ea typeface="MS PGothic"/>
                <a:cs typeface="Calibri"/>
              </a:rPr>
              <a:t>, the main focus of the IFRC and NS has been </a:t>
            </a:r>
            <a:r>
              <a:rPr lang="fr-FR" altLang="en-US" sz="1400" dirty="0" err="1">
                <a:ea typeface="MS PGothic"/>
                <a:cs typeface="Calibri"/>
              </a:rPr>
              <a:t>around</a:t>
            </a:r>
            <a:r>
              <a:rPr lang="fr-FR" altLang="en-US" sz="1400" dirty="0">
                <a:ea typeface="MS PGothic"/>
                <a:cs typeface="Calibri"/>
              </a:rPr>
              <a:t> </a:t>
            </a:r>
            <a:r>
              <a:rPr lang="fr-FR" altLang="en-US" sz="1400" dirty="0" err="1">
                <a:ea typeface="MS PGothic"/>
                <a:cs typeface="Calibri"/>
              </a:rPr>
              <a:t>developing</a:t>
            </a:r>
            <a:r>
              <a:rPr lang="fr-FR" altLang="en-US" sz="1400" dirty="0">
                <a:ea typeface="MS PGothic"/>
                <a:cs typeface="Calibri"/>
              </a:rPr>
              <a:t> the </a:t>
            </a:r>
            <a:r>
              <a:rPr lang="fr-FR" altLang="en-US" sz="1400" dirty="0" err="1">
                <a:ea typeface="MS PGothic"/>
                <a:cs typeface="Calibri"/>
              </a:rPr>
              <a:t>systems</a:t>
            </a:r>
            <a:r>
              <a:rPr lang="fr-FR" altLang="en-US" sz="1400" dirty="0">
                <a:ea typeface="MS PGothic"/>
                <a:cs typeface="Calibri"/>
              </a:rPr>
              <a:t> and </a:t>
            </a:r>
            <a:r>
              <a:rPr lang="fr-FR" altLang="en-US" sz="1400" dirty="0" err="1">
                <a:ea typeface="MS PGothic"/>
                <a:cs typeface="Calibri"/>
              </a:rPr>
              <a:t>capacities</a:t>
            </a:r>
            <a:r>
              <a:rPr lang="fr-FR" altLang="en-US" sz="1400" dirty="0">
                <a:ea typeface="MS PGothic"/>
                <a:cs typeface="Calibri"/>
              </a:rPr>
              <a:t> for the Red Cross to </a:t>
            </a:r>
            <a:r>
              <a:rPr lang="fr-FR" altLang="en-US" sz="1400" dirty="0" err="1">
                <a:ea typeface="MS PGothic"/>
                <a:cs typeface="Calibri"/>
              </a:rPr>
              <a:t>deliver</a:t>
            </a:r>
            <a:r>
              <a:rPr lang="fr-FR" altLang="en-US" sz="1400" dirty="0">
                <a:ea typeface="MS PGothic"/>
                <a:cs typeface="Calibri"/>
              </a:rPr>
              <a:t> CVA </a:t>
            </a:r>
            <a:r>
              <a:rPr lang="fr-FR" altLang="en-US" sz="1400" dirty="0" err="1">
                <a:ea typeface="MS PGothic"/>
                <a:cs typeface="Calibri"/>
              </a:rPr>
              <a:t>independently</a:t>
            </a:r>
            <a:r>
              <a:rPr lang="fr-FR" altLang="en-US" sz="1400" dirty="0">
                <a:ea typeface="MS PGothic"/>
                <a:cs typeface="Calibri"/>
              </a:rPr>
              <a:t>. </a:t>
            </a:r>
            <a:r>
              <a:rPr lang="fr-FR" altLang="en-US" sz="1400" dirty="0" err="1">
                <a:ea typeface="MS PGothic"/>
                <a:cs typeface="Calibri"/>
              </a:rPr>
              <a:t>While</a:t>
            </a:r>
            <a:r>
              <a:rPr lang="fr-FR" altLang="en-US" sz="1400" dirty="0">
                <a:ea typeface="MS PGothic"/>
                <a:cs typeface="Calibri"/>
              </a:rPr>
              <a:t> </a:t>
            </a:r>
            <a:r>
              <a:rPr lang="fr-FR" altLang="en-US" sz="1400" dirty="0" err="1">
                <a:ea typeface="MS PGothic"/>
                <a:cs typeface="Calibri"/>
              </a:rPr>
              <a:t>this</a:t>
            </a:r>
            <a:r>
              <a:rPr lang="fr-FR" altLang="en-US" sz="1400" dirty="0">
                <a:ea typeface="MS PGothic"/>
                <a:cs typeface="Calibri"/>
              </a:rPr>
              <a:t> </a:t>
            </a:r>
            <a:r>
              <a:rPr lang="fr-FR" altLang="en-US" sz="1400" dirty="0" err="1">
                <a:ea typeface="MS PGothic"/>
                <a:cs typeface="Calibri"/>
              </a:rPr>
              <a:t>remains</a:t>
            </a:r>
            <a:r>
              <a:rPr lang="fr-FR" altLang="en-US" sz="1400" dirty="0">
                <a:ea typeface="MS PGothic"/>
                <a:cs typeface="Calibri"/>
              </a:rPr>
              <a:t> a </a:t>
            </a:r>
            <a:r>
              <a:rPr lang="fr-FR" altLang="en-US" sz="1400" dirty="0" err="1">
                <a:ea typeface="MS PGothic"/>
                <a:cs typeface="Calibri"/>
              </a:rPr>
              <a:t>core</a:t>
            </a:r>
            <a:r>
              <a:rPr lang="fr-FR" altLang="en-US" sz="1400" dirty="0">
                <a:ea typeface="MS PGothic"/>
                <a:cs typeface="Calibri"/>
              </a:rPr>
              <a:t> model of </a:t>
            </a:r>
            <a:r>
              <a:rPr lang="fr-FR" altLang="en-US" sz="1400" dirty="0" err="1">
                <a:ea typeface="MS PGothic"/>
                <a:cs typeface="Calibri"/>
              </a:rPr>
              <a:t>response</a:t>
            </a:r>
            <a:r>
              <a:rPr lang="fr-FR" altLang="en-US" sz="1400" dirty="0">
                <a:ea typeface="MS PGothic"/>
                <a:cs typeface="Calibri"/>
              </a:rPr>
              <a:t>, the CVA roadmap </a:t>
            </a:r>
            <a:r>
              <a:rPr lang="fr-FR" altLang="en-US" sz="1400" dirty="0" err="1">
                <a:ea typeface="MS PGothic"/>
                <a:cs typeface="Calibri"/>
              </a:rPr>
              <a:t>introduces</a:t>
            </a:r>
            <a:r>
              <a:rPr lang="fr-FR" altLang="en-US" sz="1400" dirty="0">
                <a:ea typeface="MS PGothic"/>
                <a:cs typeface="Calibri"/>
              </a:rPr>
              <a:t> the </a:t>
            </a:r>
            <a:r>
              <a:rPr lang="fr-FR" altLang="en-US" sz="1400" dirty="0" err="1">
                <a:ea typeface="MS PGothic"/>
                <a:cs typeface="Calibri"/>
              </a:rPr>
              <a:t>idea</a:t>
            </a:r>
            <a:r>
              <a:rPr lang="fr-FR" altLang="en-US" sz="1400" dirty="0">
                <a:ea typeface="MS PGothic"/>
                <a:cs typeface="Calibri"/>
              </a:rPr>
              <a:t> </a:t>
            </a:r>
            <a:r>
              <a:rPr lang="fr-FR" altLang="en-US" sz="1400" dirty="0" err="1">
                <a:ea typeface="MS PGothic"/>
                <a:cs typeface="Calibri"/>
              </a:rPr>
              <a:t>that</a:t>
            </a:r>
            <a:r>
              <a:rPr lang="fr-FR" altLang="en-US" sz="1400" dirty="0">
                <a:ea typeface="MS PGothic"/>
                <a:cs typeface="Calibri"/>
              </a:rPr>
              <a:t> the </a:t>
            </a:r>
            <a:r>
              <a:rPr lang="fr-FR" altLang="en-US" sz="1400" dirty="0" err="1">
                <a:ea typeface="MS PGothic"/>
                <a:cs typeface="Calibri"/>
              </a:rPr>
              <a:t>Movement</a:t>
            </a:r>
            <a:r>
              <a:rPr lang="fr-FR" altLang="en-US" sz="1400" dirty="0">
                <a:ea typeface="MS PGothic"/>
                <a:cs typeface="Calibri"/>
              </a:rPr>
              <a:t> </a:t>
            </a:r>
            <a:r>
              <a:rPr lang="fr-FR" altLang="en-US" sz="1400" dirty="0" err="1">
                <a:ea typeface="MS PGothic"/>
                <a:cs typeface="Calibri"/>
              </a:rPr>
              <a:t>needs</a:t>
            </a:r>
            <a:r>
              <a:rPr lang="fr-FR" altLang="en-US" sz="1400" dirty="0">
                <a:ea typeface="MS PGothic"/>
                <a:cs typeface="Calibri"/>
              </a:rPr>
              <a:t> to </a:t>
            </a:r>
            <a:r>
              <a:rPr lang="fr-FR" altLang="en-US" sz="1400" dirty="0" err="1">
                <a:ea typeface="MS PGothic"/>
                <a:cs typeface="Calibri"/>
              </a:rPr>
              <a:t>invest</a:t>
            </a:r>
            <a:r>
              <a:rPr lang="fr-FR" altLang="en-US" sz="1400" dirty="0">
                <a:ea typeface="MS PGothic"/>
                <a:cs typeface="Calibri"/>
              </a:rPr>
              <a:t> and </a:t>
            </a:r>
            <a:r>
              <a:rPr lang="fr-FR" altLang="en-US" sz="1400" dirty="0" err="1">
                <a:ea typeface="MS PGothic"/>
                <a:cs typeface="Calibri"/>
              </a:rPr>
              <a:t>strongly</a:t>
            </a:r>
            <a:r>
              <a:rPr lang="fr-FR" altLang="en-US" sz="1400" dirty="0">
                <a:ea typeface="MS PGothic"/>
                <a:cs typeface="Calibri"/>
              </a:rPr>
              <a:t> position </a:t>
            </a:r>
            <a:r>
              <a:rPr lang="fr-FR" altLang="en-US" sz="1400" dirty="0" err="1">
                <a:ea typeface="MS PGothic"/>
                <a:cs typeface="Calibri"/>
              </a:rPr>
              <a:t>itself</a:t>
            </a:r>
            <a:r>
              <a:rPr lang="fr-FR" altLang="en-US" sz="1400" dirty="0">
                <a:ea typeface="MS PGothic"/>
                <a:cs typeface="Calibri"/>
              </a:rPr>
              <a:t> to </a:t>
            </a:r>
            <a:r>
              <a:rPr lang="fr-FR" altLang="en-US" sz="1400" dirty="0" err="1">
                <a:ea typeface="MS PGothic"/>
                <a:cs typeface="Calibri"/>
              </a:rPr>
              <a:t>play</a:t>
            </a:r>
            <a:r>
              <a:rPr lang="fr-FR" altLang="en-US" sz="1400" dirty="0">
                <a:ea typeface="MS PGothic"/>
                <a:cs typeface="Calibri"/>
              </a:rPr>
              <a:t> a central </a:t>
            </a:r>
            <a:r>
              <a:rPr lang="fr-FR" altLang="en-US" sz="1400" dirty="0" err="1">
                <a:ea typeface="MS PGothic"/>
                <a:cs typeface="Calibri"/>
              </a:rPr>
              <a:t>role</a:t>
            </a:r>
            <a:r>
              <a:rPr lang="fr-FR" altLang="en-US" sz="1400" dirty="0">
                <a:ea typeface="MS PGothic"/>
                <a:cs typeface="Calibri"/>
              </a:rPr>
              <a:t> in </a:t>
            </a:r>
            <a:r>
              <a:rPr lang="fr-FR" altLang="en-US" sz="1400" dirty="0" err="1">
                <a:ea typeface="MS PGothic"/>
                <a:cs typeface="Calibri"/>
              </a:rPr>
              <a:t>coordinated</a:t>
            </a:r>
            <a:r>
              <a:rPr lang="fr-FR" altLang="en-US" sz="1400" dirty="0">
                <a:ea typeface="MS PGothic"/>
                <a:cs typeface="Calibri"/>
              </a:rPr>
              <a:t> multi </a:t>
            </a:r>
            <a:r>
              <a:rPr lang="fr-FR" altLang="en-US" sz="1400" dirty="0" err="1">
                <a:ea typeface="MS PGothic"/>
                <a:cs typeface="Calibri"/>
              </a:rPr>
              <a:t>sectoral</a:t>
            </a:r>
            <a:r>
              <a:rPr lang="fr-FR" altLang="en-US" sz="1400" dirty="0">
                <a:ea typeface="MS PGothic"/>
                <a:cs typeface="Calibri"/>
              </a:rPr>
              <a:t> international </a:t>
            </a:r>
            <a:r>
              <a:rPr lang="fr-FR" altLang="en-US" sz="1400" dirty="0" err="1">
                <a:ea typeface="MS PGothic"/>
                <a:cs typeface="Calibri"/>
              </a:rPr>
              <a:t>responses</a:t>
            </a:r>
            <a:r>
              <a:rPr lang="fr-FR" altLang="en-US" sz="1400" dirty="0">
                <a:ea typeface="MS PGothic"/>
                <a:cs typeface="Calibri"/>
              </a:rPr>
              <a:t> and to support NS to </a:t>
            </a:r>
            <a:r>
              <a:rPr lang="fr-FR" altLang="en-US" sz="1400" dirty="0" err="1">
                <a:ea typeface="MS PGothic"/>
                <a:cs typeface="Calibri"/>
              </a:rPr>
              <a:t>play</a:t>
            </a:r>
            <a:r>
              <a:rPr lang="fr-FR" altLang="en-US" sz="1400" dirty="0">
                <a:ea typeface="MS PGothic"/>
                <a:cs typeface="Calibri"/>
              </a:rPr>
              <a:t> an </a:t>
            </a:r>
            <a:r>
              <a:rPr lang="fr-FR" altLang="en-US" sz="1400" dirty="0" err="1">
                <a:ea typeface="MS PGothic"/>
                <a:cs typeface="Calibri"/>
              </a:rPr>
              <a:t>auxiliary</a:t>
            </a:r>
            <a:r>
              <a:rPr lang="fr-FR" altLang="en-US" sz="1400" dirty="0">
                <a:ea typeface="MS PGothic"/>
                <a:cs typeface="Calibri"/>
              </a:rPr>
              <a:t> </a:t>
            </a:r>
            <a:r>
              <a:rPr lang="fr-FR" altLang="en-US" sz="1400" dirty="0" err="1">
                <a:ea typeface="MS PGothic"/>
                <a:cs typeface="Calibri"/>
              </a:rPr>
              <a:t>role</a:t>
            </a:r>
            <a:r>
              <a:rPr lang="fr-FR" altLang="en-US" sz="1400" dirty="0">
                <a:ea typeface="MS PGothic"/>
                <a:cs typeface="Calibri"/>
              </a:rPr>
              <a:t> to </a:t>
            </a:r>
            <a:r>
              <a:rPr lang="fr-FR" altLang="en-US" sz="1400" dirty="0" err="1">
                <a:ea typeface="MS PGothic"/>
                <a:cs typeface="Calibri"/>
              </a:rPr>
              <a:t>government</a:t>
            </a:r>
            <a:r>
              <a:rPr lang="fr-FR" altLang="en-US" sz="1400" dirty="0">
                <a:ea typeface="MS PGothic"/>
                <a:cs typeface="Calibri"/>
              </a:rPr>
              <a:t> in </a:t>
            </a:r>
            <a:r>
              <a:rPr lang="fr-FR" altLang="en-US" sz="1400" dirty="0" err="1">
                <a:ea typeface="MS PGothic"/>
                <a:cs typeface="Calibri"/>
              </a:rPr>
              <a:t>nationally</a:t>
            </a:r>
            <a:r>
              <a:rPr lang="fr-FR" altLang="en-US" sz="1400" dirty="0">
                <a:ea typeface="MS PGothic"/>
                <a:cs typeface="Calibri"/>
              </a:rPr>
              <a:t> </a:t>
            </a:r>
            <a:r>
              <a:rPr lang="fr-FR" altLang="en-US" sz="1400" dirty="0" err="1">
                <a:ea typeface="MS PGothic"/>
                <a:cs typeface="Calibri"/>
              </a:rPr>
              <a:t>led</a:t>
            </a:r>
            <a:r>
              <a:rPr lang="fr-FR" altLang="en-US" sz="1400" dirty="0">
                <a:ea typeface="MS PGothic"/>
                <a:cs typeface="Calibri"/>
              </a:rPr>
              <a:t> </a:t>
            </a:r>
            <a:r>
              <a:rPr lang="fr-FR" altLang="en-US" sz="1400" dirty="0" err="1">
                <a:ea typeface="MS PGothic"/>
                <a:cs typeface="Calibri"/>
              </a:rPr>
              <a:t>response</a:t>
            </a:r>
            <a:r>
              <a:rPr lang="fr-FR" altLang="en-US" sz="1400" dirty="0">
                <a:ea typeface="MS PGothic"/>
                <a:cs typeface="Calibri"/>
              </a:rPr>
              <a:t>. The 4 </a:t>
            </a:r>
            <a:r>
              <a:rPr lang="fr-FR" altLang="en-US" sz="1400" dirty="0" err="1">
                <a:ea typeface="MS PGothic"/>
                <a:cs typeface="Calibri"/>
              </a:rPr>
              <a:t>models</a:t>
            </a:r>
            <a:r>
              <a:rPr lang="fr-FR" altLang="en-US" sz="1400" dirty="0">
                <a:ea typeface="MS PGothic"/>
                <a:cs typeface="Calibri"/>
              </a:rPr>
              <a:t> </a:t>
            </a:r>
            <a:r>
              <a:rPr lang="fr-FR" altLang="en-US" sz="1400" dirty="0" err="1">
                <a:ea typeface="MS PGothic"/>
                <a:cs typeface="Calibri"/>
              </a:rPr>
              <a:t>illustrate</a:t>
            </a:r>
            <a:r>
              <a:rPr lang="fr-FR" altLang="en-US" sz="1400" dirty="0">
                <a:ea typeface="MS PGothic"/>
                <a:cs typeface="Calibri"/>
              </a:rPr>
              <a:t> </a:t>
            </a:r>
            <a:r>
              <a:rPr lang="fr-FR" altLang="en-US" sz="1400" dirty="0" err="1">
                <a:ea typeface="MS PGothic"/>
                <a:cs typeface="Calibri"/>
              </a:rPr>
              <a:t>this</a:t>
            </a:r>
            <a:r>
              <a:rPr lang="fr-FR" altLang="en-US" sz="1400" dirty="0">
                <a:ea typeface="MS PGothic"/>
                <a:cs typeface="Calibri"/>
              </a:rPr>
              <a:t> vision</a:t>
            </a:r>
            <a:endParaRPr lang="en-US" altLang="en-US" sz="1400" dirty="0">
              <a:ea typeface="MS PGothic"/>
              <a:cs typeface="Calibri"/>
            </a:endParaRPr>
          </a:p>
          <a:p>
            <a:pPr>
              <a:defRPr/>
            </a:pPr>
            <a:endParaRPr lang="en-CH" sz="1805" dirty="0"/>
          </a:p>
        </p:txBody>
      </p:sp>
      <p:sp>
        <p:nvSpPr>
          <p:cNvPr id="87044" name="Slide Number Placeholder 3">
            <a:extLst>
              <a:ext uri="{FF2B5EF4-FFF2-40B4-BE49-F238E27FC236}">
                <a16:creationId xmlns:a16="http://schemas.microsoft.com/office/drawing/2014/main" id="{55B34A84-AA6F-CEEC-19EA-D13879BC52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7ED1E6-5B78-4665-BB56-F3E08BA801D7}" type="slidenum">
              <a:rPr lang="en-US" altLang="ru-RU" smtClean="0"/>
              <a:pPr/>
              <a:t>27</a:t>
            </a:fld>
            <a:endParaRPr lang="en-US"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EA20D61-3239-8817-C437-84670B265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ED8AE88A-95BD-BB8C-B6E3-E711268A0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a:t>The Movement Cash Hub is hosted by the British Red Cross (in partnership with IFRC and ICRC) and aims to accelerate the use and scale up of cash assistance in the Movement in order to improve the effectiveness and efficiency of humanitarian action.</a:t>
            </a:r>
          </a:p>
          <a:p>
            <a:endParaRPr lang="en-US" altLang="en-US" sz="1400"/>
          </a:p>
          <a:p>
            <a:r>
              <a:rPr lang="en-US" altLang="en-US" sz="1400">
                <a:ea typeface="MS PGothic" panose="020B0600070205080204" pitchFamily="34" charset="-128"/>
                <a:cs typeface="Calibri" panose="020F0502020204030204" pitchFamily="34" charset="0"/>
              </a:rPr>
              <a:t>The CashHub is an online platform that enables knowledge sharing and information exchange among the network of cash practitioners in the Movement. The platform provides access to </a:t>
            </a:r>
            <a:r>
              <a:rPr lang="en-US" altLang="en-US" sz="1400" b="1">
                <a:ea typeface="MS PGothic" panose="020B0600070205080204" pitchFamily="34" charset="-128"/>
                <a:cs typeface="Calibri" panose="020F0502020204030204" pitchFamily="34" charset="0"/>
              </a:rPr>
              <a:t>information, tools, data, programme evidence, learning, case studies and technical advice</a:t>
            </a:r>
            <a:r>
              <a:rPr lang="en-US" altLang="en-US" sz="1400">
                <a:ea typeface="MS PGothic" panose="020B0600070205080204" pitchFamily="34" charset="-128"/>
                <a:cs typeface="Calibri" panose="020F0502020204030204" pitchFamily="34" charset="0"/>
              </a:rPr>
              <a:t>.</a:t>
            </a:r>
            <a:r>
              <a:rPr lang="en-US" altLang="en-US" sz="1400" b="1">
                <a:ea typeface="MS PGothic" panose="020B0600070205080204" pitchFamily="34" charset="-128"/>
                <a:cs typeface="Calibri" panose="020F0502020204030204" pitchFamily="34" charset="0"/>
              </a:rPr>
              <a:t> (Keep text  - see if BRC Audiovisual can provide graphics for some of the bullets (e.g information, tools and data and any others?)</a:t>
            </a:r>
          </a:p>
          <a:p>
            <a:endParaRPr lang="en-US" altLang="en-US" sz="1400"/>
          </a:p>
          <a:p>
            <a:r>
              <a:rPr lang="en-US" altLang="en-US" sz="1400"/>
              <a:t>The Cash Hub also hosts an </a:t>
            </a:r>
            <a:r>
              <a:rPr lang="en-US" altLang="en-US" sz="1400" b="1"/>
              <a:t>online community on CVA </a:t>
            </a:r>
            <a:r>
              <a:rPr lang="en-US" altLang="en-US" sz="1400"/>
              <a:t>for staff and volunteers of the Movement, to discuss and connect with colleagues.</a:t>
            </a:r>
            <a:endParaRPr lang="en-US" altLang="en-US" sz="1400" b="1"/>
          </a:p>
          <a:p>
            <a:endParaRPr lang="en-US" altLang="en-US" sz="1400" b="1"/>
          </a:p>
          <a:p>
            <a:r>
              <a:rPr lang="en-US" altLang="en-US" sz="1400"/>
              <a:t>As well as English, the Cash Hub has been translated into Arabic, Russian, French and Spanish.</a:t>
            </a:r>
          </a:p>
          <a:p>
            <a:endParaRPr lang="en-US" altLang="en-US" sz="1400"/>
          </a:p>
          <a:p>
            <a:r>
              <a:rPr lang="en-US" altLang="en-US" sz="1400"/>
              <a:t>As host, the British Red Cross is responsible for the oversight of the Cash Hub and supports the programme of activities with a dedicated Cash team sitting within its International Directorate.</a:t>
            </a:r>
          </a:p>
          <a:p>
            <a:endParaRPr lang="en-US" altLang="en-US" sz="1400"/>
          </a:p>
          <a:p>
            <a:r>
              <a:rPr lang="en-US" altLang="en-US" sz="1400">
                <a:ea typeface="MS PGothic" panose="020B0600070205080204" pitchFamily="34" charset="-128"/>
              </a:rPr>
              <a:t>Cash hub website: https://cash-hub.org/</a:t>
            </a:r>
          </a:p>
        </p:txBody>
      </p:sp>
      <p:sp>
        <p:nvSpPr>
          <p:cNvPr id="89092" name="Slide Number Placeholder 3">
            <a:extLst>
              <a:ext uri="{FF2B5EF4-FFF2-40B4-BE49-F238E27FC236}">
                <a16:creationId xmlns:a16="http://schemas.microsoft.com/office/drawing/2014/main" id="{37DD2BDB-062B-3EBE-0F12-2806717DB5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FB8386C-67FC-4C41-92F1-0CBE4A03D9EE}" type="slidenum">
              <a:rPr lang="en-US" altLang="ru-RU" smtClean="0"/>
              <a:pPr/>
              <a:t>28</a:t>
            </a:fld>
            <a:endParaRPr lang="en-US"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5993CF7-17D1-2950-ED6B-B65603D6AB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8C146FD-47C4-4C10-E827-1E4D72C0419D}"/>
              </a:ext>
            </a:extLst>
          </p:cNvPr>
          <p:cNvSpPr>
            <a:spLocks noGrp="1"/>
          </p:cNvSpPr>
          <p:nvPr>
            <p:ph type="body" idx="1"/>
          </p:nvPr>
        </p:nvSpPr>
        <p:spPr/>
        <p:txBody>
          <a:bodyPr/>
          <a:lstStyle/>
          <a:p>
            <a:pPr>
              <a:defRPr/>
            </a:pPr>
            <a:r>
              <a:rPr lang="en-US" altLang="en-US" sz="1400" dirty="0"/>
              <a:t>Notes:</a:t>
            </a:r>
          </a:p>
          <a:p>
            <a:pPr>
              <a:defRPr/>
            </a:pPr>
            <a:endParaRPr lang="en-US" altLang="en-US" sz="1400" dirty="0"/>
          </a:p>
          <a:p>
            <a:pPr>
              <a:defRPr/>
            </a:pPr>
            <a:r>
              <a:rPr lang="en-US" altLang="en-US" sz="1400" dirty="0"/>
              <a:t>Presenter to describe the main CVA tools and guidance currently used in the Movement - Cash in Emergencies (</a:t>
            </a:r>
            <a:r>
              <a:rPr lang="en-US" altLang="en-US" sz="1400" dirty="0" err="1"/>
              <a:t>CiE</a:t>
            </a:r>
            <a:r>
              <a:rPr lang="en-US" altLang="en-US" sz="1400" dirty="0"/>
              <a:t> toolkit), Rapid Assessment of Markets (RAM) and Market Analysis Guidance (MAG).</a:t>
            </a:r>
          </a:p>
          <a:p>
            <a:pPr>
              <a:defRPr/>
            </a:pPr>
            <a:endParaRPr lang="en-US" altLang="en-US" sz="1400" dirty="0"/>
          </a:p>
          <a:p>
            <a:pPr>
              <a:defRPr/>
            </a:pPr>
            <a:r>
              <a:rPr lang="en-US" altLang="en-US" sz="1400" dirty="0"/>
              <a:t>These can all be found on the cash hub under Guidance and Tools.</a:t>
            </a:r>
          </a:p>
          <a:p>
            <a:pPr>
              <a:defRPr/>
            </a:pPr>
            <a:endParaRPr lang="en-CH" sz="1805" dirty="0"/>
          </a:p>
        </p:txBody>
      </p:sp>
      <p:sp>
        <p:nvSpPr>
          <p:cNvPr id="91140" name="Slide Number Placeholder 3">
            <a:extLst>
              <a:ext uri="{FF2B5EF4-FFF2-40B4-BE49-F238E27FC236}">
                <a16:creationId xmlns:a16="http://schemas.microsoft.com/office/drawing/2014/main" id="{300BD59B-DAE5-5CFF-40E0-8B605383B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AF0267-73D3-4A60-964F-87B46C57878C}" type="slidenum">
              <a:rPr lang="en-US" altLang="ru-RU" smtClean="0"/>
              <a:pPr/>
              <a:t>29</a:t>
            </a:fld>
            <a:endParaRPr lang="en-US"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92294054-1EA6-B2DE-2E11-0BB5F2D6B3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4D7ABF-57C2-BA76-407C-708FBB01F12A}"/>
              </a:ext>
            </a:extLst>
          </p:cNvPr>
          <p:cNvSpPr>
            <a:spLocks noGrp="1"/>
          </p:cNvSpPr>
          <p:nvPr>
            <p:ph type="body" idx="1"/>
          </p:nvPr>
        </p:nvSpPr>
        <p:spPr/>
        <p:txBody>
          <a:bodyPr/>
          <a:lstStyle/>
          <a:p>
            <a:pPr>
              <a:defRPr/>
            </a:pPr>
            <a:endParaRPr lang="en-CH" sz="1805" dirty="0"/>
          </a:p>
        </p:txBody>
      </p:sp>
      <p:sp>
        <p:nvSpPr>
          <p:cNvPr id="93188" name="Slide Number Placeholder 3">
            <a:extLst>
              <a:ext uri="{FF2B5EF4-FFF2-40B4-BE49-F238E27FC236}">
                <a16:creationId xmlns:a16="http://schemas.microsoft.com/office/drawing/2014/main" id="{CC003CFB-6DC6-3E7B-B483-64CD9B9112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EC6C92-98F2-4C0F-93FA-0F7A0FDBDFFE}" type="slidenum">
              <a:rPr lang="en-US" altLang="ru-RU" smtClean="0"/>
              <a:pPr/>
              <a:t>30</a:t>
            </a:fld>
            <a:endParaRPr lang="en-US"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13AE421-C043-908F-3BDE-A5A97AFA9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ADB0D7-FF64-F39D-DFB4-CC19BC0D3155}"/>
              </a:ext>
            </a:extLst>
          </p:cNvPr>
          <p:cNvSpPr>
            <a:spLocks noGrp="1"/>
          </p:cNvSpPr>
          <p:nvPr>
            <p:ph type="body" idx="1"/>
          </p:nvPr>
        </p:nvSpPr>
        <p:spPr/>
        <p:txBody>
          <a:bodyPr/>
          <a:lstStyle/>
          <a:p>
            <a:pPr>
              <a:defRPr/>
            </a:pPr>
            <a:endParaRPr lang="en-CA" sz="1805" dirty="0">
              <a:ea typeface="MS PGothic"/>
              <a:cs typeface="Calibri"/>
            </a:endParaRPr>
          </a:p>
        </p:txBody>
      </p:sp>
      <p:sp>
        <p:nvSpPr>
          <p:cNvPr id="96260" name="Slide Number Placeholder 3">
            <a:extLst>
              <a:ext uri="{FF2B5EF4-FFF2-40B4-BE49-F238E27FC236}">
                <a16:creationId xmlns:a16="http://schemas.microsoft.com/office/drawing/2014/main" id="{F9CD19F8-5DDA-DD68-39D8-D6FCE2DA8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FFD2E6-9BEB-495B-819A-2B022442A8D6}" type="slidenum">
              <a:rPr lang="en-US" altLang="ru-RU" smtClean="0"/>
              <a:pPr/>
              <a:t>32</a:t>
            </a:fld>
            <a:endParaRPr lang="en-US"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D0B8DAA-5A31-55A7-B82D-5A8A4E5B1D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BC5AEC-7CE0-88EB-300A-2C8D3DC75D2D}"/>
              </a:ext>
            </a:extLst>
          </p:cNvPr>
          <p:cNvSpPr>
            <a:spLocks noGrp="1"/>
          </p:cNvSpPr>
          <p:nvPr>
            <p:ph type="body" idx="1"/>
          </p:nvPr>
        </p:nvSpPr>
        <p:spPr/>
        <p:txBody>
          <a:bodyPr/>
          <a:lstStyle/>
          <a:p>
            <a:pPr>
              <a:defRPr/>
            </a:pPr>
            <a:endParaRPr lang="en-CA" sz="1805" dirty="0">
              <a:ea typeface="MS PGothic"/>
              <a:cs typeface="Calibri"/>
            </a:endParaRPr>
          </a:p>
        </p:txBody>
      </p:sp>
      <p:sp>
        <p:nvSpPr>
          <p:cNvPr id="98308" name="Slide Number Placeholder 3">
            <a:extLst>
              <a:ext uri="{FF2B5EF4-FFF2-40B4-BE49-F238E27FC236}">
                <a16:creationId xmlns:a16="http://schemas.microsoft.com/office/drawing/2014/main" id="{AEC0BB3B-580E-062E-10E2-3CDE36A42A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C859B-A72E-423F-ADF1-EFA3E8B5725C}" type="slidenum">
              <a:rPr lang="en-US" altLang="ru-RU" smtClean="0"/>
              <a:pPr/>
              <a:t>33</a:t>
            </a:fld>
            <a:endParaRPr lang="en-US"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5E4E68C-9DCB-EC99-B090-46731B8BFD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C75EA-9CC5-45C6-4BF8-E058BF6A2887}"/>
              </a:ext>
            </a:extLst>
          </p:cNvPr>
          <p:cNvSpPr>
            <a:spLocks noGrp="1"/>
          </p:cNvSpPr>
          <p:nvPr>
            <p:ph type="body" idx="1"/>
          </p:nvPr>
        </p:nvSpPr>
        <p:spPr/>
        <p:txBody>
          <a:bodyPr/>
          <a:lstStyle/>
          <a:p>
            <a:pPr>
              <a:spcBef>
                <a:spcPct val="0"/>
              </a:spcBef>
              <a:defRPr/>
            </a:pPr>
            <a:endParaRPr lang="en-CA" sz="1805" dirty="0">
              <a:ea typeface="MS PGothic"/>
              <a:cs typeface="Calibri"/>
            </a:endParaRPr>
          </a:p>
        </p:txBody>
      </p:sp>
      <p:sp>
        <p:nvSpPr>
          <p:cNvPr id="100356" name="Slide Number Placeholder 3">
            <a:extLst>
              <a:ext uri="{FF2B5EF4-FFF2-40B4-BE49-F238E27FC236}">
                <a16:creationId xmlns:a16="http://schemas.microsoft.com/office/drawing/2014/main" id="{582DBBD5-D3D4-681E-4932-EA3D835F0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1C3CC1-908E-4263-8F7A-2BD57A85E04F}" type="slidenum">
              <a:rPr lang="en-US" altLang="ru-RU" smtClean="0"/>
              <a:pPr/>
              <a:t>34</a:t>
            </a:fld>
            <a:endParaRPr lang="en-US"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062ACBD-5263-7A24-AA1F-59C48DFEC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69D293-E44C-3E86-00BC-F05BA672F643}"/>
              </a:ext>
            </a:extLst>
          </p:cNvPr>
          <p:cNvSpPr>
            <a:spLocks noGrp="1"/>
          </p:cNvSpPr>
          <p:nvPr>
            <p:ph type="body" idx="1"/>
          </p:nvPr>
        </p:nvSpPr>
        <p:spPr/>
        <p:txBody>
          <a:bodyPr/>
          <a:lstStyle/>
          <a:p>
            <a:pPr>
              <a:defRPr/>
            </a:pPr>
            <a:r>
              <a:rPr lang="en-US" altLang="en-US" sz="1805" dirty="0"/>
              <a:t>This slide shows the CVAP Theory of Change and how investing in the 5 CVAP Areas to build and sustain their CVA organizational capacity can boost NS CVA operational capacity and impact in meeting the needs.</a:t>
            </a:r>
          </a:p>
          <a:p>
            <a:pPr>
              <a:defRPr/>
            </a:pPr>
            <a:endParaRPr lang="en-US" altLang="en-US" sz="1805" dirty="0"/>
          </a:p>
          <a:p>
            <a:pPr>
              <a:defRPr/>
            </a:pPr>
            <a:r>
              <a:rPr lang="en-US" altLang="en-US" sz="1805" dirty="0"/>
              <a:t>NS will need to apply the investments gained under the 5 CVAP areas through implementing CVA In their responses when appropriate. As a result NS can progress the scale, quality and timeliness of their CVA operational response and be better able meet the needs of the crisis affected population in a dignified, accountable and effective manner, through CVA.</a:t>
            </a:r>
          </a:p>
          <a:p>
            <a:pPr>
              <a:spcBef>
                <a:spcPct val="0"/>
              </a:spcBef>
              <a:defRPr/>
            </a:pPr>
            <a:endParaRPr lang="en-CA" sz="1805" dirty="0">
              <a:ea typeface="MS PGothic"/>
              <a:cs typeface="Calibri"/>
            </a:endParaRPr>
          </a:p>
        </p:txBody>
      </p:sp>
      <p:sp>
        <p:nvSpPr>
          <p:cNvPr id="102404" name="Slide Number Placeholder 3">
            <a:extLst>
              <a:ext uri="{FF2B5EF4-FFF2-40B4-BE49-F238E27FC236}">
                <a16:creationId xmlns:a16="http://schemas.microsoft.com/office/drawing/2014/main" id="{A6F4DE7D-BCAB-34C3-0121-FE2BB9E12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DF57F4-0435-4945-8EF4-67F4C75D311C}" type="slidenum">
              <a:rPr lang="en-US" altLang="ru-RU" smtClean="0"/>
              <a:pPr/>
              <a:t>35</a:t>
            </a:fld>
            <a:endParaRPr lang="en-US"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253E90D-D301-86B0-A9D9-B83061B12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82BD84F-6E98-5A92-5440-C9F9C22C8043}"/>
              </a:ext>
            </a:extLst>
          </p:cNvPr>
          <p:cNvSpPr>
            <a:spLocks noGrp="1"/>
          </p:cNvSpPr>
          <p:nvPr>
            <p:ph type="body" idx="1"/>
          </p:nvPr>
        </p:nvSpPr>
        <p:spPr/>
        <p:txBody>
          <a:bodyPr/>
          <a:lstStyle/>
          <a:p>
            <a:pPr>
              <a:defRPr/>
            </a:pPr>
            <a:r>
              <a:rPr lang="en-CA" sz="1805" b="1" i="1" dirty="0">
                <a:ea typeface="MS PGothic"/>
                <a:cs typeface="Calibri"/>
              </a:rPr>
              <a:t>Dignity</a:t>
            </a:r>
            <a:r>
              <a:rPr lang="en-CA" sz="1805" i="1" dirty="0">
                <a:ea typeface="MS PGothic"/>
                <a:cs typeface="Calibri"/>
              </a:rPr>
              <a:t> </a:t>
            </a:r>
            <a:r>
              <a:rPr lang="en-CA" sz="1805" dirty="0">
                <a:ea typeface="MS PGothic"/>
                <a:cs typeface="Calibri"/>
              </a:rPr>
              <a:t>– cash can be better at maintaining the dignity of recipients. It may, for instance, be possible to avoid long, degrading queues</a:t>
            </a:r>
            <a:r>
              <a:rPr lang="en-CA" sz="1805" b="1" i="1" dirty="0">
                <a:ea typeface="MS PGothic"/>
                <a:cs typeface="Calibri"/>
              </a:rPr>
              <a:t>.  </a:t>
            </a:r>
            <a:endParaRPr lang="de-DE" sz="1805" dirty="0"/>
          </a:p>
          <a:p>
            <a:pPr>
              <a:defRPr/>
            </a:pPr>
            <a:r>
              <a:rPr lang="en-CA" sz="1805" b="1" i="1" dirty="0">
                <a:ea typeface="MS PGothic"/>
                <a:cs typeface="Calibri"/>
              </a:rPr>
              <a:t>Choice</a:t>
            </a:r>
            <a:r>
              <a:rPr lang="en-CA" sz="1805" i="1" dirty="0">
                <a:ea typeface="MS PGothic"/>
                <a:cs typeface="Calibri"/>
              </a:rPr>
              <a:t> </a:t>
            </a:r>
            <a:r>
              <a:rPr lang="en-CA" sz="1805" dirty="0">
                <a:ea typeface="MS PGothic"/>
                <a:cs typeface="Calibri"/>
              </a:rPr>
              <a:t>– cash allows recipients to decide what they should spend the money on. This enables people to choose what they most need, and allows for this to vary from person to person</a:t>
            </a:r>
          </a:p>
          <a:p>
            <a:pPr>
              <a:defRPr/>
            </a:pPr>
            <a:r>
              <a:rPr lang="en-CA" sz="1805" b="1" i="1" dirty="0">
                <a:ea typeface="MS PGothic"/>
                <a:cs typeface="Calibri"/>
              </a:rPr>
              <a:t>Power transfer -</a:t>
            </a:r>
            <a:r>
              <a:rPr lang="en-CA" sz="1805" dirty="0">
                <a:ea typeface="MS PGothic"/>
                <a:cs typeface="Calibri"/>
              </a:rPr>
              <a:t> cash often allows recipients to make their own choices thereby increasing their power and control over how they respond to disasters</a:t>
            </a:r>
          </a:p>
          <a:p>
            <a:pPr>
              <a:defRPr/>
            </a:pPr>
            <a:r>
              <a:rPr lang="en-CA" sz="1805" b="1" i="1" dirty="0">
                <a:ea typeface="MS PGothic"/>
                <a:cs typeface="Calibri"/>
              </a:rPr>
              <a:t>Links response to recovery</a:t>
            </a:r>
            <a:r>
              <a:rPr lang="en-CA" sz="1805" dirty="0">
                <a:ea typeface="MS PGothic"/>
                <a:cs typeface="Calibri"/>
              </a:rPr>
              <a:t> - because of the multiplier effect of many cash projects the impact can continue into the recovery phase. For example a cash for work programme can help build the infrastructure enabling better transport to markets, or a cash grant programme can protect livelihoods enabling people affected by disasters to recover more quickly. This aspect of the humanitarian response is also known as ‘Early Recovery’ now represented by the Global Cluster Lead Agency UNDP</a:t>
            </a:r>
          </a:p>
          <a:p>
            <a:pPr>
              <a:defRPr/>
            </a:pPr>
            <a:r>
              <a:rPr lang="en-CA" sz="1805" b="1" i="1" dirty="0">
                <a:ea typeface="MS PGothic"/>
                <a:cs typeface="Calibri"/>
              </a:rPr>
              <a:t>Cost efficient</a:t>
            </a:r>
            <a:r>
              <a:rPr lang="en-CA" sz="1805" i="1" dirty="0">
                <a:ea typeface="MS PGothic"/>
                <a:cs typeface="Calibri"/>
              </a:rPr>
              <a:t> </a:t>
            </a:r>
            <a:r>
              <a:rPr lang="en-CA" sz="1805" dirty="0">
                <a:ea typeface="MS PGothic"/>
                <a:cs typeface="Calibri"/>
              </a:rPr>
              <a:t>– distributing cash is likely to be cheaper than commodity-based alternatives because transport and logistics costs are lower. Be clear that it is not always true that cash transfer is cheaper, but often can be</a:t>
            </a:r>
          </a:p>
          <a:p>
            <a:pPr>
              <a:defRPr/>
            </a:pPr>
            <a:r>
              <a:rPr lang="en-CA" sz="1805" b="1" i="1" dirty="0">
                <a:ea typeface="MS PGothic"/>
                <a:cs typeface="Calibri"/>
              </a:rPr>
              <a:t>Multiplier effects</a:t>
            </a:r>
            <a:r>
              <a:rPr lang="en-CA" sz="1805" i="1" dirty="0">
                <a:ea typeface="MS PGothic"/>
                <a:cs typeface="Calibri"/>
              </a:rPr>
              <a:t> </a:t>
            </a:r>
            <a:r>
              <a:rPr lang="en-CA" sz="1805" dirty="0">
                <a:ea typeface="MS PGothic"/>
                <a:cs typeface="Calibri"/>
              </a:rPr>
              <a:t>– distributing cash can have knock-on economic benefits for local markets and trade if the money is spent locally, and it may stimulate agricultural production and other areas of livelihoods</a:t>
            </a:r>
          </a:p>
          <a:p>
            <a:pPr>
              <a:defRPr/>
            </a:pPr>
            <a:r>
              <a:rPr lang="en-CA" sz="1805" b="1" i="1" dirty="0">
                <a:ea typeface="MS PGothic"/>
                <a:cs typeface="Calibri"/>
              </a:rPr>
              <a:t>Support to local trade</a:t>
            </a:r>
            <a:r>
              <a:rPr lang="en-CA" sz="1805" i="1" dirty="0">
                <a:ea typeface="MS PGothic"/>
                <a:cs typeface="Calibri"/>
              </a:rPr>
              <a:t> </a:t>
            </a:r>
            <a:r>
              <a:rPr lang="en-CA" sz="1805" dirty="0">
                <a:ea typeface="MS PGothic"/>
                <a:cs typeface="Calibri"/>
              </a:rPr>
              <a:t>– unlike commodities (food, shelter) cash is unlikely to discourage local trade or production, and may even lead to contributing to economic recovery</a:t>
            </a:r>
          </a:p>
          <a:p>
            <a:pPr>
              <a:defRPr/>
            </a:pPr>
            <a:r>
              <a:rPr lang="en-CA" sz="1805" b="1" i="1" dirty="0">
                <a:ea typeface="MS PGothic"/>
                <a:cs typeface="Calibri"/>
              </a:rPr>
              <a:t>Fewer costs for recipients</a:t>
            </a:r>
            <a:r>
              <a:rPr lang="en-CA" sz="1805" i="1" dirty="0">
                <a:ea typeface="MS PGothic"/>
                <a:cs typeface="Calibri"/>
              </a:rPr>
              <a:t> </a:t>
            </a:r>
            <a:r>
              <a:rPr lang="en-CA" sz="1805" dirty="0">
                <a:ea typeface="MS PGothic"/>
                <a:cs typeface="Calibri"/>
              </a:rPr>
              <a:t>– food often costs recipients a significant amount to transport from the distribution site to their home, or to mill into a usable format. Cash avoids this or can build in these costs.</a:t>
            </a:r>
          </a:p>
        </p:txBody>
      </p:sp>
      <p:sp>
        <p:nvSpPr>
          <p:cNvPr id="50180" name="Slide Number Placeholder 3">
            <a:extLst>
              <a:ext uri="{FF2B5EF4-FFF2-40B4-BE49-F238E27FC236}">
                <a16:creationId xmlns:a16="http://schemas.microsoft.com/office/drawing/2014/main" id="{3966560D-F346-8B70-88E3-9F525832E2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CD2805-BDF5-42CB-B43B-6F30543348AA}" type="slidenum">
              <a:rPr lang="en-US" altLang="ru-RU" smtClean="0"/>
              <a:pPr/>
              <a:t>6</a:t>
            </a:fld>
            <a:endParaRPr lang="en-US"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99852EA-28BA-04DB-7A8B-CC07185874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BDC86C6-28FE-30AF-513A-7DF85D3E1EC8}"/>
              </a:ext>
            </a:extLst>
          </p:cNvPr>
          <p:cNvSpPr>
            <a:spLocks noGrp="1"/>
          </p:cNvSpPr>
          <p:nvPr>
            <p:ph type="body" idx="1"/>
          </p:nvPr>
        </p:nvSpPr>
        <p:spPr/>
        <p:txBody>
          <a:bodyPr/>
          <a:lstStyle/>
          <a:p>
            <a:pPr>
              <a:spcBef>
                <a:spcPct val="0"/>
              </a:spcBef>
              <a:defRPr/>
            </a:pPr>
            <a:r>
              <a:rPr lang="en-US" altLang="en-US" sz="1400" dirty="0"/>
              <a:t>In addition to looking at their </a:t>
            </a:r>
            <a:r>
              <a:rPr lang="en-US" altLang="en-US" sz="1400" dirty="0" err="1"/>
              <a:t>organisational</a:t>
            </a:r>
            <a:r>
              <a:rPr lang="en-US" altLang="en-US" sz="1400" dirty="0"/>
              <a:t> capacity in key function areas, investing in VAP will also allow NS to develop their CVA operational capacity to deliver increasingly accountable and timely CVA during a response.</a:t>
            </a:r>
          </a:p>
          <a:p>
            <a:pPr>
              <a:spcBef>
                <a:spcPct val="0"/>
              </a:spcBef>
              <a:defRPr/>
            </a:pPr>
            <a:endParaRPr lang="en-US" altLang="en-US" sz="1400" dirty="0"/>
          </a:p>
          <a:p>
            <a:pPr>
              <a:spcBef>
                <a:spcPct val="0"/>
              </a:spcBef>
              <a:defRPr/>
            </a:pPr>
            <a:r>
              <a:rPr lang="en-US" altLang="en-US" sz="1400" dirty="0"/>
              <a:t>The Movement CVA operational levels measure scale, quality and speed of CVA delivery.</a:t>
            </a:r>
          </a:p>
          <a:p>
            <a:pPr>
              <a:spcBef>
                <a:spcPct val="0"/>
              </a:spcBef>
              <a:defRPr/>
            </a:pPr>
            <a:endParaRPr lang="en-US" altLang="en-US" sz="1400" dirty="0"/>
          </a:p>
          <a:p>
            <a:pPr>
              <a:spcBef>
                <a:spcPct val="0"/>
              </a:spcBef>
              <a:defRPr/>
            </a:pPr>
            <a:endParaRPr lang="en-CA" sz="1805" dirty="0">
              <a:ea typeface="MS PGothic"/>
              <a:cs typeface="Calibri"/>
            </a:endParaRPr>
          </a:p>
        </p:txBody>
      </p:sp>
      <p:sp>
        <p:nvSpPr>
          <p:cNvPr id="104452" name="Slide Number Placeholder 3">
            <a:extLst>
              <a:ext uri="{FF2B5EF4-FFF2-40B4-BE49-F238E27FC236}">
                <a16:creationId xmlns:a16="http://schemas.microsoft.com/office/drawing/2014/main" id="{A91DF6C7-3091-37E9-8255-382037C85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F42A95-C8C1-4638-BAA6-D9FA57DEA7BD}" type="slidenum">
              <a:rPr lang="en-US" altLang="ru-RU" smtClean="0"/>
              <a:pPr/>
              <a:t>36</a:t>
            </a:fld>
            <a:endParaRPr lang="en-US"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1D00D85-19CE-C14D-451F-682F5233F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4A71C2-E407-5EDD-7BD6-EACB0007830B}"/>
              </a:ext>
            </a:extLst>
          </p:cNvPr>
          <p:cNvSpPr>
            <a:spLocks noGrp="1"/>
          </p:cNvSpPr>
          <p:nvPr>
            <p:ph type="body" idx="1"/>
          </p:nvPr>
        </p:nvSpPr>
        <p:spPr/>
        <p:txBody>
          <a:bodyPr/>
          <a:lstStyle/>
          <a:p>
            <a:pPr>
              <a:spcBef>
                <a:spcPct val="0"/>
              </a:spcBef>
              <a:defRPr/>
            </a:pPr>
            <a:r>
              <a:rPr lang="en-US" altLang="en-US" sz="1805" dirty="0"/>
              <a:t>Existing CVA capacity is measured through four CVA </a:t>
            </a:r>
            <a:r>
              <a:rPr lang="en-US" altLang="en-US" sz="1805" dirty="0" err="1"/>
              <a:t>organisational</a:t>
            </a:r>
            <a:r>
              <a:rPr lang="en-US" altLang="en-US" sz="1805" dirty="0"/>
              <a:t> levels. These show the necessary requirements in terms of NS </a:t>
            </a:r>
            <a:r>
              <a:rPr lang="en-US" altLang="en-US" sz="1805" dirty="0" err="1"/>
              <a:t>organisational</a:t>
            </a:r>
            <a:r>
              <a:rPr lang="en-US" altLang="en-US" sz="1805" dirty="0"/>
              <a:t> capacity (systems, structures, processes and resources) for the NS to be able to deliver scalable, timely and accountable CVA.</a:t>
            </a:r>
          </a:p>
          <a:p>
            <a:pPr>
              <a:spcBef>
                <a:spcPct val="0"/>
              </a:spcBef>
              <a:defRPr/>
            </a:pPr>
            <a:endParaRPr lang="en-US" altLang="en-US" sz="1805" dirty="0"/>
          </a:p>
          <a:p>
            <a:pPr>
              <a:spcBef>
                <a:spcPct val="0"/>
              </a:spcBef>
              <a:defRPr/>
            </a:pPr>
            <a:r>
              <a:rPr lang="en-US" altLang="en-US" sz="1805" dirty="0"/>
              <a:t>CVA </a:t>
            </a:r>
            <a:r>
              <a:rPr lang="en-US" altLang="en-US" sz="1805" dirty="0" err="1"/>
              <a:t>organisational</a:t>
            </a:r>
            <a:r>
              <a:rPr lang="en-US" altLang="en-US" sz="1805" dirty="0"/>
              <a:t> levels are measured through a NS CVA Capacity Self-Assessment - a core step in the CVAP process that takes place and led by the NS themselves, at the start, mid term and the end. </a:t>
            </a:r>
          </a:p>
          <a:p>
            <a:pPr>
              <a:spcBef>
                <a:spcPct val="0"/>
              </a:spcBef>
              <a:defRPr/>
            </a:pPr>
            <a:endParaRPr lang="en-US" altLang="en-US" sz="1805" dirty="0"/>
          </a:p>
          <a:p>
            <a:pPr>
              <a:spcBef>
                <a:spcPct val="0"/>
              </a:spcBef>
              <a:defRPr/>
            </a:pPr>
            <a:r>
              <a:rPr lang="en-US" altLang="en-US" sz="1805" dirty="0"/>
              <a:t>The results of the CVA Capacity Self-Assessment then provide the NS with a detailed picture of the their level, as well as capacity and gaps. The self- assessment also will highlight the specific areas that the NS must invest in to achieve it’s CVAP goal and the level it wants to increase to.</a:t>
            </a:r>
          </a:p>
          <a:p>
            <a:pPr>
              <a:spcBef>
                <a:spcPct val="0"/>
              </a:spcBef>
              <a:defRPr/>
            </a:pPr>
            <a:endParaRPr lang="en-US" altLang="en-US" sz="1805" dirty="0"/>
          </a:p>
          <a:p>
            <a:pPr>
              <a:spcBef>
                <a:spcPct val="0"/>
              </a:spcBef>
              <a:defRPr/>
            </a:pPr>
            <a:r>
              <a:rPr lang="en-US" altLang="en-US" sz="1805" dirty="0"/>
              <a:t>It is expected that a typical NS will increase an </a:t>
            </a:r>
            <a:r>
              <a:rPr lang="en-US" altLang="en-US" sz="1805" dirty="0" err="1"/>
              <a:t>organisational</a:t>
            </a:r>
            <a:r>
              <a:rPr lang="en-US" altLang="en-US" sz="1805" dirty="0"/>
              <a:t> level or two level  by the end of its CVA preparedness journey, based on it’s own projected vision for where it wants to be.</a:t>
            </a:r>
          </a:p>
          <a:p>
            <a:pPr>
              <a:spcBef>
                <a:spcPct val="0"/>
              </a:spcBef>
              <a:defRPr/>
            </a:pPr>
            <a:endParaRPr lang="en-CA" sz="1805" dirty="0">
              <a:ea typeface="MS PGothic"/>
              <a:cs typeface="Calibri"/>
            </a:endParaRPr>
          </a:p>
        </p:txBody>
      </p:sp>
      <p:sp>
        <p:nvSpPr>
          <p:cNvPr id="106500" name="Slide Number Placeholder 3">
            <a:extLst>
              <a:ext uri="{FF2B5EF4-FFF2-40B4-BE49-F238E27FC236}">
                <a16:creationId xmlns:a16="http://schemas.microsoft.com/office/drawing/2014/main" id="{59229D59-62EB-738E-2BA1-3CD0D4CA92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0890F3-DEF6-4133-A5D1-AD4664811B79}" type="slidenum">
              <a:rPr lang="en-US" altLang="ru-RU" smtClean="0"/>
              <a:pPr/>
              <a:t>37</a:t>
            </a:fld>
            <a:endParaRPr lang="en-US"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FAABC1E-22C4-6285-1BBC-D9366D38C3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FA778D-16E1-8105-E90F-0875FC21E1BF}"/>
              </a:ext>
            </a:extLst>
          </p:cNvPr>
          <p:cNvSpPr>
            <a:spLocks noGrp="1"/>
          </p:cNvSpPr>
          <p:nvPr>
            <p:ph type="body" idx="1"/>
          </p:nvPr>
        </p:nvSpPr>
        <p:spPr/>
        <p:txBody>
          <a:bodyPr/>
          <a:lstStyle/>
          <a:p>
            <a:pPr>
              <a:spcBef>
                <a:spcPct val="0"/>
              </a:spcBef>
              <a:defRPr/>
            </a:pPr>
            <a:r>
              <a:rPr lang="ca-ES" altLang="en-US" sz="1400" dirty="0"/>
              <a:t>New </a:t>
            </a:r>
            <a:r>
              <a:rPr lang="ca-ES" altLang="en-US" sz="1400" dirty="0" err="1"/>
              <a:t>guidance</a:t>
            </a:r>
            <a:r>
              <a:rPr lang="ca-ES" altLang="en-US" sz="1400" dirty="0"/>
              <a:t> </a:t>
            </a:r>
            <a:r>
              <a:rPr lang="ca-ES" altLang="en-US" sz="1400" dirty="0" err="1"/>
              <a:t>and</a:t>
            </a:r>
            <a:r>
              <a:rPr lang="ca-ES" altLang="en-US" sz="1400" dirty="0"/>
              <a:t> </a:t>
            </a:r>
            <a:r>
              <a:rPr lang="ca-ES" altLang="en-US" sz="1400" dirty="0" err="1"/>
              <a:t>tools</a:t>
            </a:r>
            <a:r>
              <a:rPr lang="ca-ES" altLang="en-US" sz="1400" dirty="0"/>
              <a:t> </a:t>
            </a:r>
            <a:r>
              <a:rPr lang="ca-ES" altLang="en-US" sz="1400" dirty="0" err="1"/>
              <a:t>are</a:t>
            </a:r>
            <a:r>
              <a:rPr lang="ca-ES" altLang="en-US" sz="1400" dirty="0"/>
              <a:t> </a:t>
            </a:r>
            <a:r>
              <a:rPr lang="ca-ES" altLang="en-US" sz="1400" dirty="0" err="1"/>
              <a:t>available</a:t>
            </a:r>
            <a:r>
              <a:rPr lang="ca-ES" altLang="en-US" sz="1400" dirty="0"/>
              <a:t>, </a:t>
            </a:r>
            <a:r>
              <a:rPr lang="ca-ES" altLang="en-US" sz="1400" dirty="0" err="1"/>
              <a:t>including</a:t>
            </a:r>
            <a:r>
              <a:rPr lang="ca-ES" altLang="en-US" sz="1400" dirty="0"/>
              <a:t> a fast </a:t>
            </a:r>
            <a:r>
              <a:rPr lang="ca-ES" altLang="en-US" sz="1400" dirty="0" err="1"/>
              <a:t>track</a:t>
            </a:r>
            <a:r>
              <a:rPr lang="ca-ES" altLang="en-US" sz="1400" dirty="0"/>
              <a:t> CVAP </a:t>
            </a:r>
            <a:r>
              <a:rPr lang="ca-ES" altLang="en-US" sz="1400" dirty="0" err="1"/>
              <a:t>approach</a:t>
            </a:r>
            <a:r>
              <a:rPr lang="ca-ES" altLang="en-US" sz="1400" dirty="0"/>
              <a:t>. (</a:t>
            </a:r>
            <a:r>
              <a:rPr lang="ca-ES" altLang="en-US" sz="1400" dirty="0" err="1"/>
              <a:t>Presenter</a:t>
            </a:r>
            <a:r>
              <a:rPr lang="ca-ES" altLang="en-US" sz="1400" dirty="0"/>
              <a:t> to </a:t>
            </a:r>
            <a:r>
              <a:rPr lang="ca-ES" altLang="en-US" sz="1400" dirty="0" err="1"/>
              <a:t>give</a:t>
            </a:r>
            <a:r>
              <a:rPr lang="ca-ES" altLang="en-US" sz="1400" dirty="0"/>
              <a:t> </a:t>
            </a:r>
            <a:r>
              <a:rPr lang="ca-ES" altLang="en-US" sz="1400" dirty="0" err="1"/>
              <a:t>overview</a:t>
            </a:r>
            <a:r>
              <a:rPr lang="ca-ES" altLang="en-US" sz="1400" dirty="0"/>
              <a:t> of </a:t>
            </a:r>
            <a:r>
              <a:rPr lang="ca-ES" altLang="en-US" sz="1400" dirty="0" err="1"/>
              <a:t>these</a:t>
            </a:r>
            <a:r>
              <a:rPr lang="ca-ES" altLang="en-US" sz="1400" dirty="0"/>
              <a:t>)</a:t>
            </a:r>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err="1"/>
              <a:t>Background</a:t>
            </a:r>
            <a:r>
              <a:rPr lang="ca-ES" altLang="en-US" sz="1400" dirty="0"/>
              <a:t> on CVAP </a:t>
            </a:r>
            <a:r>
              <a:rPr lang="ca-ES" altLang="en-US" sz="1400" dirty="0" err="1"/>
              <a:t>journey</a:t>
            </a:r>
            <a:r>
              <a:rPr lang="ca-ES" altLang="en-US" sz="1400" dirty="0"/>
              <a:t>/</a:t>
            </a:r>
            <a:r>
              <a:rPr lang="ca-ES" altLang="en-US" sz="1400" dirty="0" err="1"/>
              <a:t>timeline</a:t>
            </a:r>
            <a:r>
              <a:rPr lang="ca-ES" altLang="en-US" sz="1400" dirty="0"/>
              <a:t> to </a:t>
            </a:r>
            <a:r>
              <a:rPr lang="ca-ES" altLang="en-US" sz="1400" dirty="0" err="1"/>
              <a:t>date</a:t>
            </a:r>
            <a:r>
              <a:rPr lang="ca-ES" altLang="en-US" sz="1400" dirty="0"/>
              <a:t>:</a:t>
            </a:r>
          </a:p>
          <a:p>
            <a:pPr>
              <a:spcBef>
                <a:spcPct val="0"/>
              </a:spcBef>
              <a:defRPr/>
            </a:pPr>
            <a:endParaRPr lang="ca-ES" altLang="en-US" sz="1400" dirty="0"/>
          </a:p>
          <a:p>
            <a:pPr>
              <a:defRPr/>
            </a:pPr>
            <a:r>
              <a:rPr lang="en-US" altLang="en-US" sz="2000" b="1" dirty="0"/>
              <a:t>2012- 2013  Pilot cash preparedness - </a:t>
            </a:r>
            <a:r>
              <a:rPr lang="en-US" altLang="en-US" sz="2000" dirty="0"/>
              <a:t>Vietnam, Philippines, Senegal, Chile</a:t>
            </a:r>
          </a:p>
          <a:p>
            <a:pPr>
              <a:defRPr/>
            </a:pPr>
            <a:endParaRPr lang="en-US" altLang="en-US" sz="2000" b="1" dirty="0"/>
          </a:p>
          <a:p>
            <a:pPr>
              <a:defRPr/>
            </a:pPr>
            <a:r>
              <a:rPr lang="en-US" altLang="en-US" sz="2000" b="1" dirty="0"/>
              <a:t>2014 Independent evaluation </a:t>
            </a:r>
            <a:r>
              <a:rPr lang="en-US" altLang="en-US" sz="2000" dirty="0"/>
              <a:t>conducted</a:t>
            </a:r>
          </a:p>
          <a:p>
            <a:pPr>
              <a:defRPr/>
            </a:pPr>
            <a:endParaRPr lang="en-US" altLang="en-US" sz="2000" b="1" dirty="0"/>
          </a:p>
          <a:p>
            <a:pPr>
              <a:defRPr/>
            </a:pPr>
            <a:r>
              <a:rPr lang="en-US" altLang="en-US" sz="2000" b="1" dirty="0"/>
              <a:t>2015 Set up Cash Preparedness TWG  - </a:t>
            </a:r>
            <a:r>
              <a:rPr lang="en-US" altLang="en-US" sz="2000" dirty="0"/>
              <a:t>first version Cash preparedness guidance and tools </a:t>
            </a:r>
          </a:p>
          <a:p>
            <a:pPr>
              <a:defRPr/>
            </a:pPr>
            <a:r>
              <a:rPr lang="en-US" altLang="en-US" sz="2000" dirty="0"/>
              <a:t>developed</a:t>
            </a:r>
          </a:p>
          <a:p>
            <a:pPr>
              <a:defRPr/>
            </a:pPr>
            <a:endParaRPr lang="en-US" altLang="en-US" sz="2000" dirty="0"/>
          </a:p>
          <a:p>
            <a:pPr>
              <a:defRPr/>
            </a:pPr>
            <a:r>
              <a:rPr lang="en-US" altLang="en-US" sz="2000" b="1" dirty="0"/>
              <a:t>2018 Independent evaluation  - </a:t>
            </a:r>
            <a:r>
              <a:rPr lang="en-US" altLang="en-US" sz="2000" dirty="0"/>
              <a:t>Kenya, Malawi, Myanmar, Pakistan, Philippines, Vietnam</a:t>
            </a:r>
          </a:p>
          <a:p>
            <a:pPr>
              <a:defRPr/>
            </a:pPr>
            <a:endParaRPr lang="en-US" altLang="en-US" sz="2000" dirty="0"/>
          </a:p>
          <a:p>
            <a:pPr>
              <a:defRPr/>
            </a:pPr>
            <a:r>
              <a:rPr lang="en-US" altLang="en-US" sz="2000" b="1" dirty="0"/>
              <a:t>2019-2021 Updated guidance + tools</a:t>
            </a:r>
          </a:p>
          <a:p>
            <a:pPr>
              <a:defRPr/>
            </a:pPr>
            <a:endParaRPr lang="en-US" altLang="en-US" sz="2000" dirty="0"/>
          </a:p>
          <a:p>
            <a:pPr>
              <a:spcBef>
                <a:spcPct val="0"/>
              </a:spcBef>
              <a:defRPr/>
            </a:pP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CVAP Pilot 2013- 2014</a:t>
            </a:r>
          </a:p>
          <a:p>
            <a:pPr>
              <a:spcBef>
                <a:spcPct val="0"/>
              </a:spcBef>
              <a:defRPr/>
            </a:pPr>
            <a:r>
              <a:rPr lang="ca-ES" altLang="en-US" sz="1400" dirty="0"/>
              <a:t>Tools </a:t>
            </a:r>
            <a:r>
              <a:rPr lang="ca-ES" altLang="en-US" sz="1400" dirty="0" err="1"/>
              <a:t>development</a:t>
            </a:r>
            <a:endParaRPr lang="ca-ES" altLang="en-US" sz="1400" dirty="0"/>
          </a:p>
          <a:p>
            <a:pPr>
              <a:spcBef>
                <a:spcPct val="0"/>
              </a:spcBef>
              <a:defRPr/>
            </a:pPr>
            <a:r>
              <a:rPr lang="ca-ES" altLang="en-US" sz="1400" dirty="0"/>
              <a:t>Global </a:t>
            </a:r>
            <a:r>
              <a:rPr lang="ca-ES" altLang="en-US" sz="1400" dirty="0" err="1"/>
              <a:t>evaluation</a:t>
            </a:r>
            <a:r>
              <a:rPr lang="ca-ES" altLang="en-US" sz="1400" dirty="0"/>
              <a:t> </a:t>
            </a:r>
          </a:p>
          <a:p>
            <a:pPr>
              <a:spcBef>
                <a:spcPct val="0"/>
              </a:spcBef>
              <a:defRPr/>
            </a:pPr>
            <a:r>
              <a:rPr lang="ca-ES" altLang="en-US" sz="1400" dirty="0" err="1"/>
              <a:t>Revised</a:t>
            </a:r>
            <a:r>
              <a:rPr lang="ca-ES" altLang="en-US" sz="1400" dirty="0"/>
              <a:t> </a:t>
            </a:r>
            <a:r>
              <a:rPr lang="ca-ES" altLang="en-US" sz="1400" dirty="0" err="1"/>
              <a:t>guidelines</a:t>
            </a:r>
            <a:r>
              <a:rPr lang="ca-ES" altLang="en-US" sz="1400" dirty="0"/>
              <a:t> 2020. </a:t>
            </a:r>
            <a:r>
              <a:rPr lang="ca-ES" altLang="en-US" sz="1400" dirty="0" err="1"/>
              <a:t>Revised</a:t>
            </a:r>
            <a:r>
              <a:rPr lang="ca-ES" altLang="en-US" sz="1400" dirty="0"/>
              <a:t> </a:t>
            </a:r>
            <a:r>
              <a:rPr lang="ca-ES" altLang="en-US" sz="1400" dirty="0" err="1"/>
              <a:t>tools</a:t>
            </a:r>
            <a:r>
              <a:rPr lang="ca-ES" altLang="en-US" sz="1400" dirty="0"/>
              <a:t> </a:t>
            </a:r>
            <a:r>
              <a:rPr lang="ca-ES" altLang="en-US" sz="1400" dirty="0" err="1"/>
              <a:t>currently</a:t>
            </a:r>
            <a:r>
              <a:rPr lang="ca-ES" altLang="en-US" sz="1400" dirty="0"/>
              <a:t> </a:t>
            </a:r>
            <a:r>
              <a:rPr lang="ca-ES" altLang="en-US" sz="1400" dirty="0" err="1"/>
              <a:t>underway</a:t>
            </a: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CPTWG</a:t>
            </a:r>
          </a:p>
          <a:p>
            <a:pPr>
              <a:spcBef>
                <a:spcPct val="0"/>
              </a:spcBef>
              <a:defRPr/>
            </a:pPr>
            <a:r>
              <a:rPr lang="ca-ES" altLang="en-US" sz="1400" dirty="0" err="1"/>
              <a:t>The</a:t>
            </a:r>
            <a:r>
              <a:rPr lang="ca-ES" altLang="en-US" sz="1400" dirty="0"/>
              <a:t> CPTWG </a:t>
            </a:r>
            <a:r>
              <a:rPr lang="ca-ES" altLang="en-US" sz="1400" dirty="0" err="1"/>
              <a:t>was</a:t>
            </a:r>
            <a:r>
              <a:rPr lang="en-US" altLang="en-US" sz="1400" dirty="0"/>
              <a:t> established as a central point of discussion and engagement to define, coordinate, provide, advocate for and improve the quality of mainstreamed appropriate CVA. </a:t>
            </a:r>
            <a:r>
              <a:rPr lang="en-US" altLang="en-US" sz="1400" dirty="0">
                <a:solidFill>
                  <a:srgbClr val="000000"/>
                </a:solidFill>
                <a:cs typeface="Calibri" panose="020F0502020204030204" pitchFamily="34" charset="0"/>
                <a:sym typeface="Calibri" panose="020F0502020204030204" pitchFamily="34" charset="0"/>
              </a:rPr>
              <a:t> A core group of key RCM stakeholders which forms the Steering Committee meets on a regular basis as peers to collaborate on encouraging and equipping the RCM to embrace and increase its institutional capacities in CTP. The Steering Committee also informs and provides guidance to the sub-working groups which are formed and tasked based on specific objectives. </a:t>
            </a:r>
            <a:endParaRPr lang="en-US" altLang="en-US" sz="1400" dirty="0"/>
          </a:p>
          <a:p>
            <a:pPr>
              <a:defRPr/>
            </a:pPr>
            <a:endParaRPr lang="en-US" altLang="en-US" sz="1400" dirty="0"/>
          </a:p>
          <a:p>
            <a:pPr>
              <a:defRPr/>
            </a:pPr>
            <a:endParaRPr lang="en-CA" sz="1805" dirty="0">
              <a:ea typeface="MS PGothic"/>
              <a:cs typeface="Calibri"/>
            </a:endParaRPr>
          </a:p>
        </p:txBody>
      </p:sp>
      <p:sp>
        <p:nvSpPr>
          <p:cNvPr id="108548" name="Slide Number Placeholder 3">
            <a:extLst>
              <a:ext uri="{FF2B5EF4-FFF2-40B4-BE49-F238E27FC236}">
                <a16:creationId xmlns:a16="http://schemas.microsoft.com/office/drawing/2014/main" id="{AFA7204D-FAF0-B9E8-1548-E2C64680F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087B90-50D0-44FF-B3BD-66ECBC802289}" type="slidenum">
              <a:rPr lang="en-US" altLang="ru-RU" smtClean="0"/>
              <a:pPr/>
              <a:t>38</a:t>
            </a:fld>
            <a:endParaRPr lang="en-US"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46C242D-FF8D-D055-50C9-FE1D9E2C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751BDA-4BD4-5199-AA84-5C0982EE39E3}"/>
              </a:ext>
            </a:extLst>
          </p:cNvPr>
          <p:cNvSpPr>
            <a:spLocks noGrp="1"/>
          </p:cNvSpPr>
          <p:nvPr>
            <p:ph type="body" idx="1"/>
          </p:nvPr>
        </p:nvSpPr>
        <p:spPr/>
        <p:txBody>
          <a:bodyPr/>
          <a:lstStyle/>
          <a:p>
            <a:pPr>
              <a:spcBef>
                <a:spcPct val="0"/>
              </a:spcBef>
              <a:defRPr/>
            </a:pPr>
            <a:r>
              <a:rPr lang="en-CH" sz="1805" dirty="0">
                <a:ea typeface="MS PGothic"/>
                <a:cs typeface="Calibri"/>
              </a:rPr>
              <a:t>Replace with CVA Roadmap Visual</a:t>
            </a:r>
            <a:endParaRPr lang="en-CA" sz="1805" dirty="0">
              <a:ea typeface="MS PGothic"/>
              <a:cs typeface="Calibri"/>
            </a:endParaRPr>
          </a:p>
        </p:txBody>
      </p:sp>
      <p:sp>
        <p:nvSpPr>
          <p:cNvPr id="110596" name="Slide Number Placeholder 3">
            <a:extLst>
              <a:ext uri="{FF2B5EF4-FFF2-40B4-BE49-F238E27FC236}">
                <a16:creationId xmlns:a16="http://schemas.microsoft.com/office/drawing/2014/main" id="{2EC6B3F7-0235-3A72-56DB-9DFD9721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013FD8C-A50C-43B6-83F4-1817FD7347D0}" type="slidenum">
              <a:rPr lang="en-US" altLang="ru-RU" smtClean="0"/>
              <a:pPr/>
              <a:t>39</a:t>
            </a:fld>
            <a:endParaRPr lang="en-US"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E1BD512F-3453-6108-0D6F-8AE4D519A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D28A12-3F5C-16C1-F515-71EB37791D6A}"/>
              </a:ext>
            </a:extLst>
          </p:cNvPr>
          <p:cNvSpPr>
            <a:spLocks noGrp="1"/>
          </p:cNvSpPr>
          <p:nvPr>
            <p:ph type="body" idx="1"/>
          </p:nvPr>
        </p:nvSpPr>
        <p:spPr/>
        <p:txBody>
          <a:bodyPr/>
          <a:lstStyle/>
          <a:p>
            <a:pPr>
              <a:spcBef>
                <a:spcPct val="0"/>
              </a:spcBef>
              <a:defRPr/>
            </a:pPr>
            <a:endParaRPr lang="en-CH" altLang="en-US" sz="1805" dirty="0"/>
          </a:p>
          <a:p>
            <a:pPr>
              <a:spcBef>
                <a:spcPct val="0"/>
              </a:spcBef>
              <a:defRPr/>
            </a:pPr>
            <a:endParaRPr lang="en-CA" sz="1805" dirty="0">
              <a:ea typeface="MS PGothic"/>
              <a:cs typeface="Calibri"/>
            </a:endParaRPr>
          </a:p>
        </p:txBody>
      </p:sp>
      <p:sp>
        <p:nvSpPr>
          <p:cNvPr id="112644" name="Slide Number Placeholder 3">
            <a:extLst>
              <a:ext uri="{FF2B5EF4-FFF2-40B4-BE49-F238E27FC236}">
                <a16:creationId xmlns:a16="http://schemas.microsoft.com/office/drawing/2014/main" id="{A4115660-E1A2-18E1-31CD-455535AA0C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A9DA7A0-A06B-4835-A5C6-8AF1B1592927}" type="slidenum">
              <a:rPr lang="en-US" altLang="ru-RU" smtClean="0"/>
              <a:pPr/>
              <a:t>40</a:t>
            </a:fld>
            <a:endParaRPr lang="en-US"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1EA58395-154D-6FEF-8270-49A7BD2EAE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D69260-E722-A16F-19DD-690ACF6766AB}"/>
              </a:ext>
            </a:extLst>
          </p:cNvPr>
          <p:cNvSpPr>
            <a:spLocks noGrp="1"/>
          </p:cNvSpPr>
          <p:nvPr>
            <p:ph type="body" idx="1"/>
          </p:nvPr>
        </p:nvSpPr>
        <p:spPr/>
        <p:txBody>
          <a:bodyPr/>
          <a:lstStyle/>
          <a:p>
            <a:pPr>
              <a:spcBef>
                <a:spcPct val="0"/>
              </a:spcBef>
              <a:defRPr/>
            </a:pPr>
            <a:r>
              <a:rPr lang="en-CH" sz="1805" dirty="0">
                <a:ea typeface="MS PGothic"/>
                <a:cs typeface="Calibri"/>
              </a:rPr>
              <a:t>To be updated</a:t>
            </a:r>
            <a:endParaRPr lang="en-CA" sz="1805" dirty="0">
              <a:ea typeface="MS PGothic"/>
              <a:cs typeface="Calibri"/>
            </a:endParaRPr>
          </a:p>
        </p:txBody>
      </p:sp>
      <p:sp>
        <p:nvSpPr>
          <p:cNvPr id="114692" name="Slide Number Placeholder 3">
            <a:extLst>
              <a:ext uri="{FF2B5EF4-FFF2-40B4-BE49-F238E27FC236}">
                <a16:creationId xmlns:a16="http://schemas.microsoft.com/office/drawing/2014/main" id="{7D0147AC-7959-0F82-9559-AECC31204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80B69E-3943-4A6F-A20E-185507B72ED8}" type="slidenum">
              <a:rPr lang="en-US" altLang="ru-RU" smtClean="0"/>
              <a:pPr/>
              <a:t>41</a:t>
            </a:fld>
            <a:endParaRPr lang="en-US"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D78C586-C565-76DF-8B6B-2A478B5339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3FB92F-A2B3-F967-820C-21402891A43D}"/>
              </a:ext>
            </a:extLst>
          </p:cNvPr>
          <p:cNvSpPr>
            <a:spLocks noGrp="1"/>
          </p:cNvSpPr>
          <p:nvPr>
            <p:ph type="body" idx="1"/>
          </p:nvPr>
        </p:nvSpPr>
        <p:spPr/>
        <p:txBody>
          <a:bodyPr/>
          <a:lstStyle/>
          <a:p>
            <a:pPr>
              <a:spcBef>
                <a:spcPct val="0"/>
              </a:spcBef>
              <a:defRPr/>
            </a:pPr>
            <a:r>
              <a:rPr lang="en-CH" sz="1805" dirty="0">
                <a:ea typeface="MS PGothic"/>
                <a:cs typeface="Calibri"/>
              </a:rPr>
              <a:t>To be updated</a:t>
            </a:r>
            <a:endParaRPr lang="en-CA" sz="1805" dirty="0">
              <a:ea typeface="MS PGothic"/>
              <a:cs typeface="Calibri"/>
            </a:endParaRPr>
          </a:p>
          <a:p>
            <a:pPr>
              <a:spcBef>
                <a:spcPct val="0"/>
              </a:spcBef>
              <a:defRPr/>
            </a:pPr>
            <a:endParaRPr lang="en-CA" sz="1805" dirty="0">
              <a:ea typeface="MS PGothic"/>
              <a:cs typeface="Calibri"/>
            </a:endParaRPr>
          </a:p>
        </p:txBody>
      </p:sp>
      <p:sp>
        <p:nvSpPr>
          <p:cNvPr id="116740" name="Slide Number Placeholder 3">
            <a:extLst>
              <a:ext uri="{FF2B5EF4-FFF2-40B4-BE49-F238E27FC236}">
                <a16:creationId xmlns:a16="http://schemas.microsoft.com/office/drawing/2014/main" id="{95EAFBE6-CA39-2676-0CA9-035ADB155D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70F86D-426E-4849-A62A-3B4C23C73EF9}" type="slidenum">
              <a:rPr lang="en-US" altLang="ru-RU" smtClean="0"/>
              <a:pPr/>
              <a:t>42</a:t>
            </a:fld>
            <a:endParaRPr lang="en-US"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1A9A668-AEE4-01AF-10B1-D8B99D893D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A7699D-CC3E-4BFB-049B-75E044AE0CEE}"/>
              </a:ext>
            </a:extLst>
          </p:cNvPr>
          <p:cNvSpPr>
            <a:spLocks noGrp="1"/>
          </p:cNvSpPr>
          <p:nvPr>
            <p:ph type="body" idx="1"/>
          </p:nvPr>
        </p:nvSpPr>
        <p:spPr/>
        <p:txBody>
          <a:bodyPr/>
          <a:lstStyle/>
          <a:p>
            <a:pPr>
              <a:defRPr/>
            </a:pPr>
            <a:endParaRPr lang="en-CA" sz="1805" dirty="0">
              <a:ea typeface="MS PGothic"/>
              <a:cs typeface="Calibri"/>
            </a:endParaRPr>
          </a:p>
        </p:txBody>
      </p:sp>
      <p:sp>
        <p:nvSpPr>
          <p:cNvPr id="52228" name="Slide Number Placeholder 3">
            <a:extLst>
              <a:ext uri="{FF2B5EF4-FFF2-40B4-BE49-F238E27FC236}">
                <a16:creationId xmlns:a16="http://schemas.microsoft.com/office/drawing/2014/main" id="{209B8D88-5C08-0089-1206-F1E932EF0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03ABE9-55E7-4208-8CDF-369931D89A04}" type="slidenum">
              <a:rPr lang="en-US" altLang="ru-RU" smtClean="0"/>
              <a:pPr/>
              <a:t>7</a:t>
            </a:fld>
            <a:endParaRPr lang="en-US"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A472F6A-4D54-F728-2CDD-8F4ED71382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0B1247B-0F6E-B947-F9BF-36940B8BBEC9}"/>
              </a:ext>
            </a:extLst>
          </p:cNvPr>
          <p:cNvSpPr>
            <a:spLocks noGrp="1"/>
          </p:cNvSpPr>
          <p:nvPr>
            <p:ph type="body" idx="1"/>
          </p:nvPr>
        </p:nvSpPr>
        <p:spPr/>
        <p:txBody>
          <a:bodyPr/>
          <a:lstStyle/>
          <a:p>
            <a:pPr>
              <a:defRPr/>
            </a:pPr>
            <a:r>
              <a:rPr lang="en-US" altLang="en-US" sz="1400" dirty="0"/>
              <a:t>CVA is the standard terminology for cash and vouchers assistance, that the RCRC Movement now uses and is the official CALP terminology.</a:t>
            </a:r>
          </a:p>
          <a:p>
            <a:pPr>
              <a:defRPr/>
            </a:pPr>
            <a:r>
              <a:rPr lang="en-US" altLang="en-US" sz="1400" dirty="0"/>
              <a:t>However, </a:t>
            </a:r>
            <a:r>
              <a:rPr lang="en-US" altLang="en-US" sz="1400" b="1" dirty="0"/>
              <a:t>CVA</a:t>
            </a:r>
            <a:r>
              <a:rPr lang="en-US" altLang="en-US" sz="1400" dirty="0"/>
              <a:t> is sometimes also referred to as </a:t>
            </a:r>
            <a:r>
              <a:rPr lang="en-US" altLang="en-US" sz="1400" b="1" dirty="0"/>
              <a:t>CTP</a:t>
            </a:r>
            <a:r>
              <a:rPr lang="en-US" altLang="en-US" sz="1400" dirty="0"/>
              <a:t> </a:t>
            </a:r>
            <a:r>
              <a:rPr lang="en-US" altLang="en-US" sz="1400" i="1" dirty="0"/>
              <a:t>(cash transfer programming)</a:t>
            </a:r>
            <a:r>
              <a:rPr lang="en-US" altLang="en-US" sz="1400" dirty="0"/>
              <a:t>, </a:t>
            </a:r>
            <a:r>
              <a:rPr lang="en-US" altLang="en-US" sz="1400" b="1" dirty="0"/>
              <a:t>CBA</a:t>
            </a:r>
            <a:r>
              <a:rPr lang="en-US" altLang="en-US" sz="1400" dirty="0"/>
              <a:t> </a:t>
            </a:r>
            <a:r>
              <a:rPr lang="en-US" altLang="en-US" sz="1400" i="1" dirty="0"/>
              <a:t>(cash based assistance)</a:t>
            </a:r>
            <a:r>
              <a:rPr lang="en-US" altLang="en-US" sz="1400" dirty="0"/>
              <a:t> or </a:t>
            </a:r>
            <a:r>
              <a:rPr lang="en-US" altLang="en-US" sz="1400" b="1" dirty="0"/>
              <a:t>CBI</a:t>
            </a:r>
            <a:r>
              <a:rPr lang="en-US" altLang="en-US" sz="1400" dirty="0"/>
              <a:t> </a:t>
            </a:r>
            <a:r>
              <a:rPr lang="en-US" altLang="en-US" sz="1400" i="1" dirty="0"/>
              <a:t>(cash based interventions) </a:t>
            </a:r>
            <a:r>
              <a:rPr lang="en-US" altLang="en-US" sz="1400" dirty="0"/>
              <a:t>by other agencies. Generally these terms are usually referring to the same thing.</a:t>
            </a:r>
          </a:p>
          <a:p>
            <a:pPr>
              <a:defRPr/>
            </a:pPr>
            <a:endParaRPr lang="en-CA" sz="1805" dirty="0">
              <a:ea typeface="MS PGothic"/>
              <a:cs typeface="Calibri"/>
            </a:endParaRPr>
          </a:p>
        </p:txBody>
      </p:sp>
      <p:sp>
        <p:nvSpPr>
          <p:cNvPr id="54276" name="Slide Number Placeholder 3">
            <a:extLst>
              <a:ext uri="{FF2B5EF4-FFF2-40B4-BE49-F238E27FC236}">
                <a16:creationId xmlns:a16="http://schemas.microsoft.com/office/drawing/2014/main" id="{89DE5F7A-B92F-22DE-744B-D0AA2EC9C8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F22867-A88C-490B-B1EC-016921D943B6}" type="slidenum">
              <a:rPr lang="en-US" altLang="ru-RU" smtClean="0"/>
              <a:pPr/>
              <a:t>8</a:t>
            </a:fld>
            <a:endParaRPr lang="en-US"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8203BBA-35E4-6E91-290B-11928BF4F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A37DA03-AE52-1A4D-5595-50833ACE4819}"/>
              </a:ext>
            </a:extLst>
          </p:cNvPr>
          <p:cNvSpPr>
            <a:spLocks noGrp="1"/>
          </p:cNvSpPr>
          <p:nvPr>
            <p:ph type="body" idx="1"/>
          </p:nvPr>
        </p:nvSpPr>
        <p:spPr/>
        <p:txBody>
          <a:bodyPr/>
          <a:lstStyle/>
          <a:p>
            <a:pPr>
              <a:defRPr/>
            </a:pPr>
            <a:endParaRPr lang="en-CA" sz="1805" dirty="0">
              <a:ea typeface="MS PGothic"/>
              <a:cs typeface="Calibri"/>
            </a:endParaRPr>
          </a:p>
        </p:txBody>
      </p:sp>
      <p:sp>
        <p:nvSpPr>
          <p:cNvPr id="56324" name="Slide Number Placeholder 3">
            <a:extLst>
              <a:ext uri="{FF2B5EF4-FFF2-40B4-BE49-F238E27FC236}">
                <a16:creationId xmlns:a16="http://schemas.microsoft.com/office/drawing/2014/main" id="{C6AD2AAE-70E3-D390-D45B-A857151DED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A519C1-37A4-4E6D-9737-F13E4DCBCF7D}" type="slidenum">
              <a:rPr lang="en-US" altLang="ru-RU" smtClean="0"/>
              <a:pPr/>
              <a:t>9</a:t>
            </a:fld>
            <a:endParaRPr lang="en-US"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B6D08D6-EECD-1949-8714-E713936A9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6C88F-5FC7-23CE-51CA-668B0E87D971}"/>
              </a:ext>
            </a:extLst>
          </p:cNvPr>
          <p:cNvSpPr>
            <a:spLocks noGrp="1"/>
          </p:cNvSpPr>
          <p:nvPr>
            <p:ph type="body" idx="1"/>
          </p:nvPr>
        </p:nvSpPr>
        <p:spPr/>
        <p:txBody>
          <a:bodyPr/>
          <a:lstStyle/>
          <a:p>
            <a:pPr>
              <a:defRPr/>
            </a:pPr>
            <a:r>
              <a:rPr lang="en-GB" altLang="en-US" sz="1400" b="1" dirty="0"/>
              <a:t>Do as question/exercise.</a:t>
            </a:r>
          </a:p>
          <a:p>
            <a:pPr>
              <a:defRPr/>
            </a:pPr>
            <a:r>
              <a:rPr lang="en-GB" altLang="en-US" sz="1400" i="1" dirty="0"/>
              <a:t> </a:t>
            </a:r>
          </a:p>
          <a:p>
            <a:pPr>
              <a:defRPr/>
            </a:pPr>
            <a:r>
              <a:rPr lang="en-GB" altLang="en-US" sz="1400" i="1" dirty="0"/>
              <a:t>Ask group what do they think are the main risks associated with doing CVA?</a:t>
            </a:r>
            <a:endParaRPr lang="en-US" altLang="en-US" sz="1400" i="1" dirty="0"/>
          </a:p>
          <a:p>
            <a:pPr>
              <a:defRPr/>
            </a:pPr>
            <a:endParaRPr lang="en-US" altLang="en-US" sz="1400" dirty="0"/>
          </a:p>
          <a:p>
            <a:pPr>
              <a:defRPr/>
            </a:pPr>
            <a:r>
              <a:rPr lang="en-US" altLang="en-US" sz="1400" dirty="0"/>
              <a:t>Then show the slide and discuss.</a:t>
            </a:r>
          </a:p>
          <a:p>
            <a:pPr>
              <a:defRPr/>
            </a:pPr>
            <a:endParaRPr lang="en-US" altLang="en-US" sz="1400" dirty="0"/>
          </a:p>
          <a:p>
            <a:pPr>
              <a:defRPr/>
            </a:pPr>
            <a:r>
              <a:rPr lang="en-US" altLang="en-US" sz="1400" dirty="0"/>
              <a:t>Some suggested text:</a:t>
            </a:r>
          </a:p>
          <a:p>
            <a:pPr>
              <a:defRPr/>
            </a:pPr>
            <a:endParaRPr lang="en-US" altLang="en-US" sz="1400" dirty="0"/>
          </a:p>
          <a:p>
            <a:pPr>
              <a:spcAft>
                <a:spcPts val="600"/>
              </a:spcAft>
              <a:buFontTx/>
              <a:buChar char="•"/>
              <a:defRPr/>
            </a:pPr>
            <a:r>
              <a:rPr lang="en-CA" altLang="en-US" sz="1400" dirty="0">
                <a:solidFill>
                  <a:schemeClr val="tx2"/>
                </a:solidFill>
              </a:rPr>
              <a:t>All forms of programming will involve risks, which must be balanced against the imperative to meet the needs. CVA doesn’t fundamentally change this dilemma, but may present new types of risk and new opportunities for mitigating them.</a:t>
            </a:r>
          </a:p>
          <a:p>
            <a:pPr>
              <a:spcAft>
                <a:spcPts val="600"/>
              </a:spcAft>
              <a:buFontTx/>
              <a:buChar char="•"/>
              <a:defRPr/>
            </a:pPr>
            <a:r>
              <a:rPr lang="en-CA" altLang="en-US" sz="1400" b="1" dirty="0">
                <a:solidFill>
                  <a:schemeClr val="tx2"/>
                </a:solidFill>
              </a:rPr>
              <a:t>Studies to date have revealed that CTP is inherently no riskier than in-kind or other assistance, and in some cases can be less risky. Perceptions continue to hinder CVA uptake. Many of the perceived risks related to programme quality.</a:t>
            </a:r>
          </a:p>
          <a:p>
            <a:pPr algn="just">
              <a:lnSpc>
                <a:spcPct val="115000"/>
              </a:lnSpc>
              <a:spcBef>
                <a:spcPts val="300"/>
              </a:spcBef>
              <a:spcAft>
                <a:spcPts val="600"/>
              </a:spcAft>
              <a:buFontTx/>
              <a:buChar char="•"/>
              <a:defRPr/>
            </a:pPr>
            <a:r>
              <a:rPr lang="en-GB" altLang="en-US" sz="1400" dirty="0">
                <a:solidFill>
                  <a:schemeClr val="tx2"/>
                </a:solidFill>
                <a:ea typeface="Arial Unicode MS" pitchFamily="122" charset="0"/>
              </a:rPr>
              <a:t>NS should do their own risk analysis and risk management in their context. Risks management intends to enable rather than constrain action. Improved risk awareness need not and should not lead to risk aversion, but can rather strengthen the quality of response.</a:t>
            </a:r>
            <a:endParaRPr lang="en-CA" altLang="en-US" sz="1400" dirty="0">
              <a:solidFill>
                <a:schemeClr val="tx2"/>
              </a:solidFill>
              <a:ea typeface="Cambria" panose="02040503050406030204" pitchFamily="18" charset="0"/>
            </a:endParaRPr>
          </a:p>
          <a:p>
            <a:pPr>
              <a:defRPr/>
            </a:pPr>
            <a:endParaRPr lang="en-US" altLang="en-US" sz="1400" dirty="0"/>
          </a:p>
          <a:p>
            <a:pPr>
              <a:defRPr/>
            </a:pPr>
            <a:endParaRPr lang="en-CA" sz="1805" dirty="0">
              <a:ea typeface="MS PGothic"/>
              <a:cs typeface="Calibri"/>
            </a:endParaRPr>
          </a:p>
        </p:txBody>
      </p:sp>
      <p:sp>
        <p:nvSpPr>
          <p:cNvPr id="58372" name="Slide Number Placeholder 3">
            <a:extLst>
              <a:ext uri="{FF2B5EF4-FFF2-40B4-BE49-F238E27FC236}">
                <a16:creationId xmlns:a16="http://schemas.microsoft.com/office/drawing/2014/main" id="{B7644C64-7B5C-3C2D-65D1-B3A9025A7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323B88-5984-4F29-A515-6F0F9490653B}" type="slidenum">
              <a:rPr lang="en-US" altLang="ru-RU" smtClean="0"/>
              <a:pPr/>
              <a:t>10</a:t>
            </a:fld>
            <a:endParaRPr lang="en-US"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B9E5701-0588-494A-27C4-456B350192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A4DAC56E-92C3-5387-96B0-B6CB5BECF9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400"/>
              <a:t>The State of the World’s Cash Report was produced in 2018 and and updated in 2020. It provides a neutral and critical analysis of the current state of CVA globally, based on extensive regional and country based consultations with CVA organisations and practitioners around the world + analysis of recipient perception data.</a:t>
            </a:r>
          </a:p>
          <a:p>
            <a:pPr>
              <a:buFontTx/>
              <a:buChar char="-"/>
            </a:pPr>
            <a:endParaRPr lang="en-GB" altLang="en-US" sz="1400">
              <a:cs typeface="Calibri" panose="020F0502020204030204" pitchFamily="34" charset="0"/>
            </a:endParaRPr>
          </a:p>
          <a:p>
            <a:r>
              <a:rPr lang="en-GB" altLang="en-US" sz="1400">
                <a:cs typeface="Calibri" panose="020F0502020204030204" pitchFamily="34" charset="0"/>
              </a:rPr>
              <a:t>CVA continues to grow in scale and is now a major part of almost every humanitarian response. </a:t>
            </a:r>
          </a:p>
          <a:p>
            <a:endParaRPr lang="en-GB" altLang="en-US" sz="1400">
              <a:cs typeface="Calibri" panose="020F0502020204030204" pitchFamily="34" charset="0"/>
            </a:endParaRPr>
          </a:p>
          <a:p>
            <a:r>
              <a:rPr lang="en-GB" altLang="en-US" sz="1400">
                <a:solidFill>
                  <a:srgbClr val="1D1D1C"/>
                </a:solidFill>
                <a:cs typeface="Calibri" panose="020F0502020204030204" pitchFamily="34" charset="0"/>
              </a:rPr>
              <a:t>The total amount of CVA delivered to recipients has doubled since 2016, </a:t>
            </a:r>
            <a:r>
              <a:rPr lang="en-GB" altLang="en-US" sz="1400"/>
              <a:t>from $2.8 Bn to $5.6Bn</a:t>
            </a:r>
            <a:r>
              <a:rPr lang="en-GB" altLang="en-US" sz="1400">
                <a:solidFill>
                  <a:srgbClr val="1D1D1C"/>
                </a:solidFill>
                <a:cs typeface="Calibri" panose="020F0502020204030204" pitchFamily="34" charset="0"/>
              </a:rPr>
              <a:t>. </a:t>
            </a:r>
            <a:r>
              <a:rPr lang="en-GB" altLang="en-US" sz="1400"/>
              <a:t>CVA also grew as a percentage of international humanitarian assistance, standing at 18.9% in 2018, up from 10% in 2015.  Growth in the use of CVA is expected to continue. </a:t>
            </a:r>
          </a:p>
          <a:p>
            <a:endParaRPr lang="en-GB" altLang="en-US" sz="1400"/>
          </a:p>
          <a:p>
            <a:r>
              <a:rPr lang="en-GB" altLang="en-US" sz="1400" u="sng"/>
              <a:t>Note that whilst CVA has grown within the RCRC Movement, its global share has only slightly increased.</a:t>
            </a:r>
          </a:p>
          <a:p>
            <a:pPr>
              <a:buFontTx/>
              <a:buChar char="-"/>
            </a:pPr>
            <a:endParaRPr lang="en-GB" altLang="en-US" sz="1400"/>
          </a:p>
          <a:p>
            <a:r>
              <a:rPr lang="en-GB" altLang="en-US" sz="1400"/>
              <a:t>The report evidence shows that CVA is now a proven well established humanitarian response tool that saves lives and livelihoods and is challenging actors to think differently and deliver better.</a:t>
            </a:r>
          </a:p>
        </p:txBody>
      </p:sp>
      <p:sp>
        <p:nvSpPr>
          <p:cNvPr id="61444" name="Slide Number Placeholder 3">
            <a:extLst>
              <a:ext uri="{FF2B5EF4-FFF2-40B4-BE49-F238E27FC236}">
                <a16:creationId xmlns:a16="http://schemas.microsoft.com/office/drawing/2014/main" id="{A4EC1556-6922-57B8-1475-6188228A4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FD093-9BEC-4C70-BAC1-F47537C6F916}" type="slidenum">
              <a:rPr lang="en-US" altLang="ru-RU" smtClean="0"/>
              <a:pPr/>
              <a:t>12</a:t>
            </a:fld>
            <a:endParaRPr lang="en-US"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810CA74-C885-4586-BCCE-EB8502BC2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D1A894-BA67-5640-10FA-57455C9E4A7C}"/>
              </a:ext>
            </a:extLst>
          </p:cNvPr>
          <p:cNvSpPr>
            <a:spLocks noGrp="1"/>
          </p:cNvSpPr>
          <p:nvPr>
            <p:ph type="body" idx="1"/>
          </p:nvPr>
        </p:nvSpPr>
        <p:spPr/>
        <p:txBody>
          <a:bodyPr/>
          <a:lstStyle/>
          <a:p>
            <a:pPr>
              <a:lnSpc>
                <a:spcPct val="90000"/>
              </a:lnSpc>
              <a:defRPr/>
            </a:pPr>
            <a:r>
              <a:rPr lang="en-US" altLang="en-US" sz="1050" dirty="0"/>
              <a:t>Mention latest initiatives from CALP at the time </a:t>
            </a:r>
            <a:r>
              <a:rPr lang="mr-IN" altLang="en-US" sz="1050" dirty="0">
                <a:latin typeface="Mangal" panose="02040503050203030202" pitchFamily="18" charset="0"/>
              </a:rPr>
              <a:t>–</a:t>
            </a:r>
            <a:r>
              <a:rPr lang="en-US" altLang="en-US" sz="1050" dirty="0"/>
              <a:t> perhaps regional specific, pitched to context. At minimum, explain what CALP is and how it can be a helpful resource.</a:t>
            </a:r>
          </a:p>
          <a:p>
            <a:pPr>
              <a:lnSpc>
                <a:spcPct val="90000"/>
              </a:lnSpc>
              <a:defRPr/>
            </a:pPr>
            <a:endParaRPr lang="en-US" altLang="en-US" sz="1050" dirty="0"/>
          </a:p>
          <a:p>
            <a:pPr>
              <a:lnSpc>
                <a:spcPct val="90000"/>
              </a:lnSpc>
              <a:defRPr/>
            </a:pPr>
            <a:r>
              <a:rPr lang="en-US" altLang="en-US" sz="1050" u="sng" dirty="0"/>
              <a:t>Grand Bargain: </a:t>
            </a:r>
            <a:r>
              <a:rPr lang="en-US" altLang="en-US" sz="1050" dirty="0"/>
              <a:t>There are 62 signatories to the Grand Bargain, including international humanitarian donors, UN, Red Cross Red Crescent Movement, NGOs and local humanitarian partners. It comprises 51 shared commitments to make humanitarian aid more effective and 8 work streams. There is a work stream on CVA, led by DFID and WFP.  IFRC, ICRC and BRC are members. The work stream has several commitments including to increase the appropriate use of CVA (many agencies including the Movement have set their own markers), invest in new delivery models and improve the evidence base for CVA.</a:t>
            </a:r>
          </a:p>
          <a:p>
            <a:pPr>
              <a:lnSpc>
                <a:spcPct val="90000"/>
              </a:lnSpc>
              <a:defRPr/>
            </a:pPr>
            <a:endParaRPr lang="en-US" altLang="en-US" sz="1050" dirty="0"/>
          </a:p>
          <a:p>
            <a:pPr>
              <a:spcBef>
                <a:spcPts val="200"/>
              </a:spcBef>
              <a:spcAft>
                <a:spcPts val="200"/>
              </a:spcAft>
              <a:buFont typeface="Wingdings" panose="05000000000000000000" pitchFamily="2" charset="2"/>
              <a:buNone/>
              <a:defRPr/>
            </a:pPr>
            <a:r>
              <a:rPr lang="en-US" altLang="en-US" sz="1050" u="sng" dirty="0"/>
              <a:t>Donors:</a:t>
            </a:r>
          </a:p>
          <a:p>
            <a:pPr>
              <a:spcBef>
                <a:spcPts val="200"/>
              </a:spcBef>
              <a:spcAft>
                <a:spcPts val="200"/>
              </a:spcAft>
              <a:buFont typeface="Wingdings" panose="05000000000000000000" pitchFamily="2" charset="2"/>
              <a:buNone/>
              <a:defRPr/>
            </a:pPr>
            <a:endParaRPr lang="en-US" altLang="en-US" sz="1400" b="1" u="sng" dirty="0"/>
          </a:p>
          <a:p>
            <a:pPr>
              <a:spcBef>
                <a:spcPts val="200"/>
              </a:spcBef>
              <a:spcAft>
                <a:spcPts val="200"/>
              </a:spcAft>
              <a:buFont typeface="Wingdings" panose="05000000000000000000" pitchFamily="2" charset="2"/>
              <a:buNone/>
              <a:defRPr/>
            </a:pPr>
            <a:r>
              <a:rPr lang="en-GB" altLang="en-US" sz="1400" dirty="0"/>
              <a:t>ECHO</a:t>
            </a:r>
            <a:r>
              <a:rPr lang="en-US" altLang="en-US" sz="1400" b="1" dirty="0"/>
              <a:t> </a:t>
            </a:r>
            <a:r>
              <a:rPr lang="en-GB" altLang="en-US" sz="1400" dirty="0"/>
              <a:t>Has a CVA policy, 10 common principles for multipurpose cash and Guidelines for medium and large-scale CVA. EU commitment to provide 35% of its humanitarian assistance as CVA</a:t>
            </a:r>
          </a:p>
          <a:p>
            <a:pPr>
              <a:lnSpc>
                <a:spcPct val="90000"/>
              </a:lnSpc>
              <a:defRPr/>
            </a:pPr>
            <a:r>
              <a:rPr lang="en-GB" altLang="en-US" sz="1400" dirty="0"/>
              <a:t>FCDO (formerly DFID) promotes more use of innovative approaches, including digital cash.</a:t>
            </a:r>
          </a:p>
          <a:p>
            <a:pPr>
              <a:lnSpc>
                <a:spcPct val="90000"/>
              </a:lnSpc>
              <a:defRPr/>
            </a:pPr>
            <a:endParaRPr lang="en-US" altLang="en-US" sz="1050" u="sng" dirty="0"/>
          </a:p>
          <a:p>
            <a:pPr>
              <a:lnSpc>
                <a:spcPct val="90000"/>
              </a:lnSpc>
              <a:defRPr/>
            </a:pPr>
            <a:r>
              <a:rPr lang="en-US" altLang="en-US" sz="1050" dirty="0"/>
              <a:t>Overall, amongst large donors there is a big push for more collaborative cash approaches for greater collective impact and to enhance efficiency, including the use of operational models or cash platforms. </a:t>
            </a:r>
          </a:p>
          <a:p>
            <a:pPr>
              <a:lnSpc>
                <a:spcPct val="90000"/>
              </a:lnSpc>
              <a:defRPr/>
            </a:pPr>
            <a:r>
              <a:rPr lang="en-US" altLang="en-US" sz="1050" dirty="0">
                <a:ea typeface="MS PGothic"/>
                <a:cs typeface="Calibri"/>
              </a:rPr>
              <a:t>Mention Red Cross examples</a:t>
            </a:r>
            <a:r>
              <a:rPr lang="mr-IN" altLang="en-US" sz="1050" dirty="0">
                <a:latin typeface="Mangal"/>
                <a:ea typeface="MS PGothic"/>
              </a:rPr>
              <a:t>–</a:t>
            </a:r>
            <a:r>
              <a:rPr lang="en-US" altLang="en-US" sz="1050" dirty="0">
                <a:ea typeface="MS PGothic"/>
                <a:cs typeface="Calibri"/>
              </a:rPr>
              <a:t> e.g., ESSN, Turkey (main one in the Movement) or any smaller platforms/consortia in the NS region/country.</a:t>
            </a:r>
          </a:p>
          <a:p>
            <a:pPr>
              <a:lnSpc>
                <a:spcPct val="90000"/>
              </a:lnSpc>
              <a:defRPr/>
            </a:pPr>
            <a:endParaRPr lang="en-US" altLang="en-US" sz="1050" dirty="0"/>
          </a:p>
          <a:p>
            <a:pPr>
              <a:lnSpc>
                <a:spcPct val="90000"/>
              </a:lnSpc>
              <a:defRPr/>
            </a:pPr>
            <a:r>
              <a:rPr lang="en-US" altLang="en-US" sz="1050" u="sng" dirty="0">
                <a:ea typeface="MS PGothic"/>
                <a:cs typeface="Calibri"/>
              </a:rPr>
              <a:t>Global CVA volumes</a:t>
            </a:r>
            <a:r>
              <a:rPr lang="en-US" altLang="en-US" sz="1050" dirty="0">
                <a:ea typeface="MS PGothic"/>
                <a:cs typeface="Calibri"/>
              </a:rPr>
              <a:t>: As shown here and on the State of the World’s Cash slide, despite the Movement scaling up the volume of CVA it is providing, the % of this in global CVA terms is not increasing. (Graph: 24% in 2017 but down to 19% in 2019) The main reason for this is due to UN operational capacity scaling up very rapidly. Donors are also taking a more operational model approach and awarding less contracts to individual agencies, but preferring a single delivery approach/one contract which typically the UN gets awarded as they have the operational capacity. WFP is now the main player globally. It’s unlikely the Movement can ever compete with the UN but it is good to be aware of the external environment. </a:t>
            </a:r>
            <a:endParaRPr lang="en-US" altLang="en-US" sz="1050" dirty="0">
              <a:cs typeface="Calibri"/>
            </a:endParaRPr>
          </a:p>
          <a:p>
            <a:pPr>
              <a:lnSpc>
                <a:spcPct val="90000"/>
              </a:lnSpc>
              <a:defRPr/>
            </a:pPr>
            <a:endParaRPr lang="en-US" altLang="en-US" sz="1050" dirty="0"/>
          </a:p>
          <a:p>
            <a:pPr>
              <a:lnSpc>
                <a:spcPct val="90000"/>
              </a:lnSpc>
              <a:defRPr/>
            </a:pPr>
            <a:r>
              <a:rPr lang="en-US" altLang="en-US" sz="1050" dirty="0"/>
              <a:t>Instead the Movement should play to its strengths and added value </a:t>
            </a:r>
            <a:r>
              <a:rPr lang="mr-IN" altLang="en-US" sz="1050" dirty="0">
                <a:latin typeface="Mangal" panose="02040503050203030202" pitchFamily="18" charset="0"/>
              </a:rPr>
              <a:t>–</a:t>
            </a:r>
            <a:r>
              <a:rPr lang="en-GB" altLang="en-US" sz="1050" dirty="0">
                <a:latin typeface="Mangal" panose="02040503050203030202" pitchFamily="18" charset="0"/>
              </a:rPr>
              <a:t> </a:t>
            </a:r>
            <a:r>
              <a:rPr lang="en-US" altLang="en-US" sz="1050" dirty="0"/>
              <a:t>local, community based, reaching where many others cannot go, auxiliary to government etc. To remain relevant in such donor models, NS can consider being selected as the partner to the larger delivery based agencies in collaborative models and can provide core programming in activities such as targeting, community engagement and M&amp;E (non-delivery)</a:t>
            </a:r>
          </a:p>
        </p:txBody>
      </p:sp>
      <p:sp>
        <p:nvSpPr>
          <p:cNvPr id="65540" name="Slide Number Placeholder 3">
            <a:extLst>
              <a:ext uri="{FF2B5EF4-FFF2-40B4-BE49-F238E27FC236}">
                <a16:creationId xmlns:a16="http://schemas.microsoft.com/office/drawing/2014/main" id="{5DD17F60-F7CE-4186-2248-7786A808B3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3A3542-C9B6-4BD4-A5A3-E55BB1F387F9}" type="slidenum">
              <a:rPr lang="en-US" altLang="ru-RU" smtClean="0"/>
              <a:pPr/>
              <a:t>13</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8B6DBE6F-96C5-E2F9-2381-091B3A7BB9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96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48490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6166EB7-A418-1102-CDBB-BFF833020DA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FBFA09B-A4C9-49DD-B645-4D8666566FC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095BAC2-A35E-ED4F-DBB7-A4F65962B9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49FBA21A-1E0F-57E2-130D-BA9EA1678C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noProof="0"/>
          </a:p>
        </p:txBody>
      </p:sp>
    </p:spTree>
    <p:extLst>
      <p:ext uri="{BB962C8B-B14F-4D97-AF65-F5344CB8AC3E}">
        <p14:creationId xmlns:p14="http://schemas.microsoft.com/office/powerpoint/2010/main" val="307553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FBED9C-FB07-455D-F155-D9D747FFD60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0FAB61E0-5790-47AE-9B15-D1087D3C1EE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FC1A871-1D7D-BA9B-BF17-524A12E582E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F641008-319F-7C67-2259-ABE05B5E1E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86063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95E829B-40BF-5456-7BBD-910A257EF9A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BE82BE-73BA-4B52-B01C-E6B0D8AC8BB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D22CE71-666F-239F-5147-2D6942A92D4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939D12D2-354A-24AA-55AA-56BAC9B63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92420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113FB29-239F-922E-37CF-F6B94CB7C6F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6E3DA6F-A33E-488F-B439-71A0D8DD51B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96BCEDE-F774-A122-C88B-10EF58D7757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5F858F4-8D6C-E3D6-ED83-01E97CCB5E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99814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13A97B6-B4F7-63EF-AF4A-9A5C5CA98A4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FA24E410-E9C6-4BF9-8E6F-284D090E32B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F8FBC72-7408-7AF5-2385-538E77F012A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99714A-2A7C-462D-5BBF-50AE94029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32113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21EAA8D-67FB-3AD3-7B19-9EECF3D3BB4D}"/>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878B2D1-D667-4CDD-BD30-656AAD06E6D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7C460C5-E202-C5C0-A256-720CEF846BC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03A3444-1DE5-A6EF-B1AE-641188CB2D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8089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9B67CA-454E-7420-BCA2-A2D484200CC4}"/>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A1C83EF-A7D3-4FE8-8C4A-182AF4C84EE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1D03279-61F1-320E-8A31-C4D2A9C5AA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58AB4C2-D205-B931-B5E6-7774AAF599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09876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91CF50E-A71F-4029-A92A-2F6C387067E9}"/>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12A8E28-2E1B-4589-A25A-2C3006147249}"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6440100-2112-EF20-DF47-6F7607C40896}"/>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4363597-CF00-3A65-FDD3-808C76C448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00230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31FC49D-7269-C497-A90A-B0F719CD2DA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AD7A079-98EE-477F-8EE3-DB0782747CB7}"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2FBA511-5DEC-516C-2C20-D8F28279501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EF51BC64-D9A8-1EDA-FF8E-012FB0634D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1231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3AC4E60-7783-764F-1034-132F122B8B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54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C6EB360-0A37-706B-030D-29E78C3F1162}"/>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99FBE2C-7BA0-4879-B380-755136193BFF}"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1F895850-0D9E-6C7C-6060-CE14E41A146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ED22954-4F98-36F2-1F0F-4437991A21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00797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8BA4A3F-4E07-7E22-EE2F-1F4322232E5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453408F-D34A-44FC-811C-492EB034173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44EBE48-2860-7A94-DBC2-78912D3CD90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623B75E7-A539-EB0A-F7CC-8CCE7C911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75763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EA16212E-5F6B-5C8C-66B2-062DA0444C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859092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0493A5A-D017-A501-EC5E-9489CC13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24427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1772DA-8484-34B9-BDEE-C0D0FF7649E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80D1B7A-D518-4FA8-AF55-849BDBD1B00A}"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4120EFC-DBED-E5D5-6D66-B9367097C95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7AC62D-AF05-72B6-E28C-C7E0EEBF8F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75715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96ECBE9F-7B74-7B24-2A7B-8C9E696814B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03DECF-9E8D-4443-880B-54D920AD0C9C}"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7562EB5C-4D90-32D6-EB66-EDF9C07F4A8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701BE45-2777-5EB1-B880-387BC1C739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04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638EEB2-F1FD-81BC-10F3-0682A4A04351}"/>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9DF2FE8-5464-4840-9633-292BA62F8E1B}"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7EF163A-B8A8-9002-5036-B58FC931B4C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EEE9EC4-65C8-D689-9A3D-EFC4C9A90C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5483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E2D914B-5662-6566-1A9D-34D7C320F4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A95F6C6-80CA-4646-90C6-AB5C9EB565F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ADB08EA2-46EF-60C5-9E5F-963B31A2C97C}"/>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4AF8B24-40B9-AD96-FB36-F8984C7147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6147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9FDF4E-EDBE-10E5-88B7-5FC636FAFE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BCCFAB9-8346-4D5F-A411-1C4301C2A20A}"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F1FC066A-BAED-D6A3-5206-503768D01C2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E73C91F-CC84-9545-E161-F5DD4D0DAC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8502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D5D7D67-8F90-F1F5-D2A0-DC927E4F43A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67E4CA1-B7F2-4A3E-AAB2-D8A06411FFF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9D12D9EB-9FE5-8C6A-20A1-CBEA098209F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4" descr="A picture containing drawing&#10;&#10;Description automatically generated">
            <a:extLst>
              <a:ext uri="{FF2B5EF4-FFF2-40B4-BE49-F238E27FC236}">
                <a16:creationId xmlns:a16="http://schemas.microsoft.com/office/drawing/2014/main" id="{0B084C93-C4D4-E700-79C4-47BCE5D16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72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6C1B5E2-026B-6B68-C0EB-BA214BAB0B5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6C2EBF18-2285-4DA5-B8AE-8D63FC113096}"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BCF1DF5F-FAA4-D4A5-D2F3-89951C398A40}"/>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AFBEE1C7-2843-4A73-BB08-63892B61A1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621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C604B92-1562-2579-DDFB-30755886196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AB38322-C171-4809-B7F2-652E5F2ED4D4}"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8533B69-D50F-ED0F-2497-2D5A3FB5BC5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0F73D1A4-A25D-3E34-2704-5D64A1EBB1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07776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AA7A8A6-5683-BE97-4CE1-0B89402F969A}"/>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0F6BA3F-6A18-4C29-990F-55B3AB9CA37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5F2985-CCC9-2A42-E4AA-FF3597B4362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AAB88E87-D93D-52F5-DC6F-25904DEA59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747049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541288-3D20-D27A-1A5F-55A5EB7A036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22F3CA2-706E-4764-9CCE-46409BB254D7}"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3226478-F3F1-C04D-5966-2D3111E9EEC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5A33B9-C813-C87D-1D05-DAEFAB2ABB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587814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9ABB38F-EAFC-4FB1-A8FE-FD7A2BD6F416}"/>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CACDD75-35F8-432F-BF6D-65AD2F0D7193}"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773226F-26E3-9B33-9A75-7657467DF5C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6843B87-2B53-7300-FD72-AE47ADE611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131482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DE3776-84F4-D90F-86CB-A092896E18F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200DD3C-A461-420E-A97F-C013A55DFF4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5336150C-C33D-C27C-19DD-9716B19BAEC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A73F80-F8D1-5DCF-E41E-887510411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025302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C9F452-B646-5708-CC18-C98A5FF6EB9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2DD28AC-368D-4197-981D-A3B74C26E8A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CC3B975B-2575-56D3-34EC-17DC9523E233}"/>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CCA0BCB2-E938-0CA8-6D2B-B2D056D2A7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38385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8843EB7E-4D3F-A6D9-FB9A-0C2B2FA4F8E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B3740E1-5BD7-4161-99E7-88CD45F85DF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3389B964-568F-B869-643D-B55AAAA19F7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FAFE76D6-67E9-D2BF-AE8C-725B25290B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483225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08447C8-883C-D403-7540-11BA990F348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5990E85-3190-4BA0-92FD-7309E398F5A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A053C5-526A-C40A-90AD-59BC7B8D117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7DFC10D-C12D-0243-58D0-3CE8DED81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1352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E6AC31-B447-30D0-36DF-86347723A50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F9F7A5F-4C69-4F12-AD98-8D361D97BD93}"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33257B2-75CE-8FB9-70FF-CC9F178EBB2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E40A5516-B287-4956-34A8-00C4596B58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60486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A7578BE-2D3F-4540-DDD4-773278F1E55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EE52499-58EB-43B8-AC8F-D5A24557DB1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32CEB70-063E-F7C4-C2F7-4340846EAE8B}"/>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0D4CA10-886B-9232-61B8-C3135BFFA1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00889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78FCF2B-F7ED-FDDC-4903-CBED5170BEE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D39A901-959A-4F96-B773-813AD14AB6A9}" type="slidenum">
              <a:rPr lang="en-US" altLang="en-CH" sz="1600" smtClean="0">
                <a:solidFill>
                  <a:schemeClr val="bg2"/>
                </a:solidFill>
                <a:latin typeface="Open Sans" panose="020B0606030504020204" pitchFamily="34" charset="0"/>
                <a:cs typeface="Open Sans" panose="020B0606030504020204" pitchFamily="34" charset="0"/>
              </a:rPr>
              <a:pPr algn="r">
                <a:defRPr/>
              </a:pPr>
              <a:t>‹#›</a:t>
            </a:fld>
            <a:endParaRPr lang="en-US" altLang="en-CH" sz="1600">
              <a:solidFill>
                <a:schemeClr val="bg2"/>
              </a:solidFill>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0F81204-9FEA-1F8F-F8C0-9B654626096D}"/>
              </a:ext>
            </a:extLst>
          </p:cNvPr>
          <p:cNvCxnSpPr>
            <a:cxnSpLocks/>
          </p:cNvCxnSpPr>
          <p:nvPr userDrawn="1"/>
        </p:nvCxnSpPr>
        <p:spPr>
          <a:xfrm flipV="1">
            <a:off x="17568863" y="9351963"/>
            <a:ext cx="719137" cy="15875"/>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F35B78AE-8690-5255-2A99-4C838B003F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3210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532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9BBBB5C-F94C-72DF-9A9D-1C0498094A2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CB6FEB6-0F41-4FF5-98F0-4EC8F95DB31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205E0569-4E01-03EC-4502-788376AEE4B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84864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3311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F58840C-4FCE-9160-A43D-8052383A5D4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47416DF-0A14-4A04-8FB0-64D932AD4C7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4B20845-BAFB-0B2A-AD6D-624E032B42D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57EA6F1C-64C9-AE94-7C87-9D28630A56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84965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BC7F-87EE-93C3-825B-60539E64D7DD}"/>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5FA1A458-B23C-8E84-4F90-17D8B9FF5BBE}"/>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picture containing drawing&#10;&#10;Description automatically generated">
            <a:extLst>
              <a:ext uri="{FF2B5EF4-FFF2-40B4-BE49-F238E27FC236}">
                <a16:creationId xmlns:a16="http://schemas.microsoft.com/office/drawing/2014/main" id="{1E55473E-A34A-0640-FB6C-F3592E8AB0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541F5E9E-A9F4-BEB4-5ECF-470EEF44E35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C998B40-1FA9-417B-B772-0CAADAE72646}"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8 September 2023</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9"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4436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AE4CBCD6-E4CB-7200-76E6-CD8C8CEB66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22D76212-9F8A-6AD1-4CF5-7B086B926CA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C9ACE26-942A-44CE-B6B9-9B8A1FC4CA07}" type="datetime3">
              <a:rPr lang="en-US" altLang="en-CH" sz="2400" b="1" smtClean="0">
                <a:solidFill>
                  <a:schemeClr val="bg2"/>
                </a:solidFill>
                <a:latin typeface="Montserrat SemiBold" panose="00000700000000000000" pitchFamily="2" charset="0"/>
                <a:cs typeface="Open Sans" panose="020B0606030504020204" pitchFamily="34" charset="0"/>
              </a:rPr>
              <a:pPr algn="r">
                <a:defRPr/>
              </a:pPr>
              <a:t>8 September 2023</a:t>
            </a:fld>
            <a:endParaRPr lang="en-US" altLang="en-CH" sz="2400" b="1">
              <a:solidFill>
                <a:schemeClr val="bg2"/>
              </a:solidFill>
              <a:latin typeface="Montserrat SemiBold" panose="00000700000000000000" pitchFamily="2" charset="0"/>
              <a:cs typeface="Open Sans" panose="020B0606030504020204" pitchFamily="34" charset="0"/>
            </a:endParaRPr>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9641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F8A3FF-36A7-8C5A-3436-890A6C85816E}"/>
              </a:ext>
            </a:extLst>
          </p:cNvPr>
          <p:cNvSpPr/>
          <p:nvPr userDrawn="1"/>
        </p:nvSpPr>
        <p:spPr>
          <a:xfrm rot="18900000">
            <a:off x="-4975225" y="2028825"/>
            <a:ext cx="17753013" cy="3779838"/>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2A4B39A8-5600-F7C4-F640-E61D21BDFF43}"/>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sign in the dark&#10;&#10;Description automatically generated">
            <a:extLst>
              <a:ext uri="{FF2B5EF4-FFF2-40B4-BE49-F238E27FC236}">
                <a16:creationId xmlns:a16="http://schemas.microsoft.com/office/drawing/2014/main" id="{10DDE77B-3FFF-8DE1-C4E3-23DDA8A69E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5413" y="-7435850"/>
            <a:ext cx="20237451" cy="2023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E0BA7EB-237B-E6D6-547A-681386C803F7}"/>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6" name="Picture 6" descr="A picture containing drawing&#10;&#10;Description automatically generated">
            <a:extLst>
              <a:ext uri="{FF2B5EF4-FFF2-40B4-BE49-F238E27FC236}">
                <a16:creationId xmlns:a16="http://schemas.microsoft.com/office/drawing/2014/main" id="{C36BD604-2916-067B-FEEE-BBB7C702B7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2E18C761-1CCA-760D-DD46-EEBFF340E68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6BFAA9E-D256-4AEF-A5BC-8F7DCFA16240}"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8 September 2023</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1959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EF51143D-17FC-6379-78DF-B9BF1E0D4FD1}"/>
              </a:ext>
            </a:extLst>
          </p:cNvPr>
          <p:cNvSpPr txBox="1">
            <a:spLocks noChangeArrowheads="1"/>
          </p:cNvSpPr>
          <p:nvPr userDrawn="1"/>
        </p:nvSpPr>
        <p:spPr bwMode="auto">
          <a:xfrm>
            <a:off x="0" y="10026650"/>
            <a:ext cx="581025" cy="261938"/>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CH" sz="1000">
                <a:solidFill>
                  <a:srgbClr val="000000"/>
                </a:solidFill>
              </a:rPr>
              <a:t>Public</a:t>
            </a:r>
            <a:endParaRPr lang="en-CH" altLang="en-CH"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56" r:id="rId5"/>
    <p:sldLayoutId id="2147484962" r:id="rId6"/>
    <p:sldLayoutId id="2147484963" r:id="rId7"/>
    <p:sldLayoutId id="2147484964" r:id="rId8"/>
    <p:sldLayoutId id="2147484965" r:id="rId9"/>
    <p:sldLayoutId id="2147484957" r:id="rId10"/>
    <p:sldLayoutId id="2147484966" r:id="rId11"/>
    <p:sldLayoutId id="2147484967" r:id="rId12"/>
    <p:sldLayoutId id="2147484968" r:id="rId13"/>
    <p:sldLayoutId id="2147484969" r:id="rId14"/>
    <p:sldLayoutId id="2147484970" r:id="rId15"/>
    <p:sldLayoutId id="2147484971" r:id="rId16"/>
    <p:sldLayoutId id="2147484972" r:id="rId17"/>
    <p:sldLayoutId id="2147484973" r:id="rId18"/>
    <p:sldLayoutId id="2147484974" r:id="rId19"/>
    <p:sldLayoutId id="2147484975" r:id="rId20"/>
    <p:sldLayoutId id="2147484976" r:id="rId21"/>
    <p:sldLayoutId id="2147484977" r:id="rId22"/>
    <p:sldLayoutId id="2147484978" r:id="rId23"/>
    <p:sldLayoutId id="2147484979" r:id="rId24"/>
    <p:sldLayoutId id="2147484980" r:id="rId25"/>
    <p:sldLayoutId id="2147484981" r:id="rId26"/>
    <p:sldLayoutId id="2147484982" r:id="rId27"/>
    <p:sldLayoutId id="2147484983" r:id="rId28"/>
    <p:sldLayoutId id="2147484984" r:id="rId29"/>
    <p:sldLayoutId id="2147484985" r:id="rId30"/>
    <p:sldLayoutId id="2147484986" r:id="rId31"/>
    <p:sldLayoutId id="2147484987" r:id="rId32"/>
    <p:sldLayoutId id="2147484988" r:id="rId33"/>
    <p:sldLayoutId id="2147484989" r:id="rId34"/>
    <p:sldLayoutId id="2147484990" r:id="rId35"/>
    <p:sldLayoutId id="2147484991" r:id="rId36"/>
    <p:sldLayoutId id="2147484992" r:id="rId37"/>
    <p:sldLayoutId id="2147484993" r:id="rId38"/>
    <p:sldLayoutId id="2147484994" r:id="rId39"/>
    <p:sldLayoutId id="2147484995" r:id="rId40"/>
  </p:sldLayoutIdLst>
  <p:hf sldNum="0" hdr="0" ftr="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cash-hub.org/resources/cash-and-social-protection/"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emf"/><Relationship Id="rId4" Type="http://schemas.openxmlformats.org/officeDocument/2006/relationships/oleObject" Target="../embeddings/Microsoft_Excel_Chart.xls"/></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0.xml"/><Relationship Id="rId16" Type="http://schemas.openxmlformats.org/officeDocument/2006/relationships/image" Target="../media/image59.sv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s://cash-hub.org/" TargetMode="Externa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cash-hub.org/guidance-and-tools/programme-guidance/"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Moosa.SHIFAZ\Downloads\10%20things%20you%20should%20know%20about%20cash%20transfers_1080p.mp4" TargetMode="External"/><Relationship Id="rId1" Type="http://schemas.microsoft.com/office/2007/relationships/media" Target="file:///C:\Users\Moosa.SHIFAZ\Downloads\10%20things%20you%20should%20know%20about%20cash%20transfers_1080p.mp4" TargetMode="Externa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6.png"/><Relationship Id="rId4" Type="http://schemas.openxmlformats.org/officeDocument/2006/relationships/image" Target="../media/image13.emf"/><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76D5A3E3-BD04-D7F8-C033-6EB28B5BC9BE}"/>
              </a:ext>
            </a:extLst>
          </p:cNvPr>
          <p:cNvSpPr txBox="1">
            <a:spLocks noChangeArrowheads="1"/>
          </p:cNvSpPr>
          <p:nvPr/>
        </p:nvSpPr>
        <p:spPr bwMode="auto">
          <a:xfrm>
            <a:off x="897372" y="3993639"/>
            <a:ext cx="16493255" cy="3600986"/>
          </a:xfrm>
          <a:prstGeom prst="rect">
            <a:avLst/>
          </a:prstGeom>
          <a:solidFill>
            <a:schemeClr val="tx2">
              <a:lumMod val="7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ctr">
              <a:spcAft>
                <a:spcPts val="1800"/>
              </a:spcAft>
              <a:defRPr/>
            </a:pPr>
            <a:r>
              <a:rPr lang="en-CH" altLang="en-CH" sz="6600" b="1" dirty="0">
                <a:ln>
                  <a:solidFill>
                    <a:schemeClr val="accent1"/>
                  </a:solidFill>
                </a:ln>
                <a:solidFill>
                  <a:schemeClr val="bg2"/>
                </a:solidFill>
                <a:latin typeface="Montserrat" panose="00000500000000000000" pitchFamily="2" charset="0"/>
                <a:ea typeface="+mj-ea"/>
                <a:cs typeface="+mj-cs"/>
              </a:rPr>
              <a:t>Cash and Voucher Assistance (CVA)</a:t>
            </a:r>
            <a:br>
              <a:rPr lang="en-CH" altLang="en-CH" sz="6600" b="1" dirty="0">
                <a:ln>
                  <a:solidFill>
                    <a:schemeClr val="accent1"/>
                  </a:solidFill>
                </a:ln>
                <a:solidFill>
                  <a:schemeClr val="bg2"/>
                </a:solidFill>
                <a:latin typeface="Montserrat" panose="00000500000000000000" pitchFamily="2" charset="0"/>
                <a:ea typeface="+mj-ea"/>
                <a:cs typeface="+mj-cs"/>
              </a:rPr>
            </a:br>
            <a:r>
              <a:rPr lang="en-CH" altLang="en-CH" sz="6600" b="1" dirty="0">
                <a:ln>
                  <a:solidFill>
                    <a:schemeClr val="accent1"/>
                  </a:solidFill>
                </a:ln>
                <a:solidFill>
                  <a:schemeClr val="bg2"/>
                </a:solidFill>
                <a:latin typeface="Montserrat" panose="00000500000000000000" pitchFamily="2" charset="0"/>
                <a:ea typeface="+mj-ea"/>
                <a:cs typeface="+mj-cs"/>
              </a:rPr>
              <a:t>Awareness Presentation</a:t>
            </a:r>
            <a:br>
              <a:rPr lang="en-CH" altLang="en-CH" sz="6600" b="1" dirty="0">
                <a:ln>
                  <a:solidFill>
                    <a:schemeClr val="accent1"/>
                  </a:solidFill>
                </a:ln>
                <a:solidFill>
                  <a:schemeClr val="bg2"/>
                </a:solidFill>
                <a:latin typeface="Montserrat" panose="00000500000000000000" pitchFamily="2" charset="0"/>
                <a:ea typeface="+mj-ea"/>
                <a:cs typeface="+mj-cs"/>
              </a:rPr>
            </a:br>
            <a:r>
              <a:rPr lang="en-CH" altLang="en-CH" sz="4800" dirty="0">
                <a:ln>
                  <a:solidFill>
                    <a:schemeClr val="accent1"/>
                  </a:solidFill>
                </a:ln>
                <a:solidFill>
                  <a:schemeClr val="bg2"/>
                </a:solidFill>
                <a:latin typeface="Montserrat" panose="00000500000000000000" pitchFamily="2" charset="0"/>
                <a:ea typeface="+mj-ea"/>
                <a:cs typeface="+mj-cs"/>
              </a:rPr>
              <a:t>(Location)</a:t>
            </a:r>
            <a:br>
              <a:rPr lang="en-CH" altLang="en-CH" sz="4800" dirty="0">
                <a:ln>
                  <a:solidFill>
                    <a:schemeClr val="accent1"/>
                  </a:solidFill>
                </a:ln>
                <a:solidFill>
                  <a:schemeClr val="bg2"/>
                </a:solidFill>
                <a:latin typeface="Montserrat" panose="00000500000000000000" pitchFamily="2" charset="0"/>
                <a:ea typeface="+mj-ea"/>
                <a:cs typeface="+mj-cs"/>
              </a:rPr>
            </a:br>
            <a:r>
              <a:rPr lang="en-CH" altLang="en-CH" sz="4800" dirty="0">
                <a:ln>
                  <a:solidFill>
                    <a:schemeClr val="accent1"/>
                  </a:solidFill>
                </a:ln>
                <a:solidFill>
                  <a:schemeClr val="bg2"/>
                </a:solidFill>
                <a:latin typeface="Montserrat" panose="00000500000000000000" pitchFamily="2" charset="0"/>
                <a:ea typeface="+mj-ea"/>
                <a:cs typeface="+mj-cs"/>
              </a:rPr>
              <a:t>(date)</a:t>
            </a:r>
            <a:endParaRPr lang="en-US" altLang="en-CH"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3011" name="Picture 7" descr="A red cross on a black background&#10;&#10;Description automatically generated">
            <a:extLst>
              <a:ext uri="{FF2B5EF4-FFF2-40B4-BE49-F238E27FC236}">
                <a16:creationId xmlns:a16="http://schemas.microsoft.com/office/drawing/2014/main" id="{54C46F49-4D00-5464-42F4-790E05A46C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938" y="633413"/>
            <a:ext cx="982662" cy="1268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6">
            <a:extLst>
              <a:ext uri="{FF2B5EF4-FFF2-40B4-BE49-F238E27FC236}">
                <a16:creationId xmlns:a16="http://schemas.microsoft.com/office/drawing/2014/main" id="{31336D32-20E3-D68B-7390-5BA31A24241B}"/>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Perceived risks of CVA</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7347" name="TextBox 4">
            <a:extLst>
              <a:ext uri="{FF2B5EF4-FFF2-40B4-BE49-F238E27FC236}">
                <a16:creationId xmlns:a16="http://schemas.microsoft.com/office/drawing/2014/main" id="{28AA1C05-488B-30CA-BAF1-964105496913}"/>
              </a:ext>
            </a:extLst>
          </p:cNvPr>
          <p:cNvSpPr txBox="1">
            <a:spLocks noChangeArrowheads="1"/>
          </p:cNvSpPr>
          <p:nvPr/>
        </p:nvSpPr>
        <p:spPr bwMode="auto">
          <a:xfrm>
            <a:off x="703263" y="1873250"/>
            <a:ext cx="9574212"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Diversion/fraud</a:t>
            </a:r>
          </a:p>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Security </a:t>
            </a:r>
          </a:p>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Digital and data protection</a:t>
            </a:r>
          </a:p>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Protection risks for </a:t>
            </a:r>
            <a:r>
              <a:rPr lang="en-CH" altLang="en-CH" sz="4800" b="1">
                <a:solidFill>
                  <a:srgbClr val="011E41"/>
                </a:solidFill>
                <a:latin typeface="Montserrat" panose="00000500000000000000" pitchFamily="2" charset="0"/>
                <a:cs typeface="Open Sans" panose="020B0606030504020204" pitchFamily="34" charset="0"/>
              </a:rPr>
              <a:t>affected community</a:t>
            </a:r>
            <a:endParaRPr lang="en-US" altLang="en-CH" sz="4800" b="1">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Sector outcomes not achieved</a:t>
            </a:r>
          </a:p>
          <a:p>
            <a:pPr>
              <a:spcAft>
                <a:spcPts val="1800"/>
              </a:spcAft>
              <a:buFont typeface="Arial" panose="020B0604020202020204" pitchFamily="34" charset="0"/>
              <a:buChar char="•"/>
            </a:pPr>
            <a:r>
              <a:rPr lang="en-US" altLang="en-CH" sz="4800" b="1">
                <a:solidFill>
                  <a:srgbClr val="011E41"/>
                </a:solidFill>
                <a:latin typeface="Montserrat" panose="00000500000000000000" pitchFamily="2" charset="0"/>
                <a:cs typeface="Open Sans" panose="020B0606030504020204" pitchFamily="34" charset="0"/>
              </a:rPr>
              <a:t>Donor/NS risk appetite</a:t>
            </a:r>
          </a:p>
        </p:txBody>
      </p:sp>
      <p:pic>
        <p:nvPicPr>
          <p:cNvPr id="6" name="Picture 2" descr="d:\Users\IntUser\Desktop\bibliotheque images\images\souris casque.jpg">
            <a:extLst>
              <a:ext uri="{FF2B5EF4-FFF2-40B4-BE49-F238E27FC236}">
                <a16:creationId xmlns:a16="http://schemas.microsoft.com/office/drawing/2014/main" id="{8656EFA0-3390-0609-E70D-5B22CF46F563}"/>
              </a:ext>
            </a:extLst>
          </p:cNvPr>
          <p:cNvPicPr>
            <a:picLocks noChangeAspect="1" noChangeArrowheads="1"/>
          </p:cNvPicPr>
          <p:nvPr/>
        </p:nvPicPr>
        <p:blipFill>
          <a:blip r:embed="rId3"/>
          <a:srcRect/>
          <a:stretch>
            <a:fillRect/>
          </a:stretch>
        </p:blipFill>
        <p:spPr bwMode="auto">
          <a:xfrm>
            <a:off x="11623675" y="6269038"/>
            <a:ext cx="5105400" cy="3251200"/>
          </a:xfrm>
          <a:prstGeom prst="rect">
            <a:avLst/>
          </a:prstGeom>
          <a:ln>
            <a:noFill/>
          </a:ln>
          <a:effectLst>
            <a:outerShdw blurRad="292100" dist="139700" dir="2700000" algn="tl" rotWithShape="0">
              <a:srgbClr val="333333">
                <a:alpha val="65000"/>
              </a:srgbClr>
            </a:outerShdw>
          </a:effectLst>
        </p:spPr>
      </p:pic>
      <p:pic>
        <p:nvPicPr>
          <p:cNvPr id="8" name="Picture 3" descr="C:\Users\Marion\Desktop\Different-Career-Routes.jpg">
            <a:extLst>
              <a:ext uri="{FF2B5EF4-FFF2-40B4-BE49-F238E27FC236}">
                <a16:creationId xmlns:a16="http://schemas.microsoft.com/office/drawing/2014/main" id="{B000ABEA-D343-4BE3-A4FC-18F4AA04CBA7}"/>
              </a:ext>
            </a:extLst>
          </p:cNvPr>
          <p:cNvPicPr>
            <a:picLocks noChangeAspect="1" noChangeArrowheads="1"/>
          </p:cNvPicPr>
          <p:nvPr/>
        </p:nvPicPr>
        <p:blipFill>
          <a:blip r:embed="rId4"/>
          <a:srcRect/>
          <a:stretch>
            <a:fillRect/>
          </a:stretch>
        </p:blipFill>
        <p:spPr bwMode="auto">
          <a:xfrm>
            <a:off x="11620500" y="2405063"/>
            <a:ext cx="5067300" cy="3729037"/>
          </a:xfrm>
          <a:prstGeom prst="rect">
            <a:avLst/>
          </a:prstGeom>
          <a:ln>
            <a:noFill/>
          </a:ln>
          <a:effectLst>
            <a:outerShdw blurRad="292100" dist="139700" dir="2700000" algn="tl" rotWithShape="0">
              <a:srgbClr val="333333">
                <a:alpha val="65000"/>
              </a:srgbClr>
            </a:outerShdw>
          </a:effectLst>
        </p:spPr>
      </p:pic>
      <p:pic>
        <p:nvPicPr>
          <p:cNvPr id="57350" name="Picture 1" descr="A red cross on a black background&#10;&#10;Description automatically generated">
            <a:extLst>
              <a:ext uri="{FF2B5EF4-FFF2-40B4-BE49-F238E27FC236}">
                <a16:creationId xmlns:a16="http://schemas.microsoft.com/office/drawing/2014/main" id="{57E10588-FDF8-7880-5E96-7EABB2F336C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64BA3F46-C5D6-3AE1-BD68-BCEEE3D50CBE}"/>
              </a:ext>
            </a:extLst>
          </p:cNvPr>
          <p:cNvSpPr txBox="1">
            <a:spLocks noChangeArrowheads="1"/>
          </p:cNvSpPr>
          <p:nvPr/>
        </p:nvSpPr>
        <p:spPr bwMode="auto">
          <a:xfrm>
            <a:off x="2338466" y="7344947"/>
            <a:ext cx="14963672" cy="1938992"/>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CH" sz="6000" b="1" dirty="0">
                <a:ln>
                  <a:solidFill>
                    <a:schemeClr val="accent1"/>
                  </a:solidFill>
                </a:ln>
                <a:solidFill>
                  <a:schemeClr val="bg2">
                    <a:lumMod val="95000"/>
                  </a:schemeClr>
                </a:solidFill>
                <a:latin typeface="Montserrat" panose="00000500000000000000" pitchFamily="2" charset="0"/>
              </a:rPr>
              <a:t>Current CVA trends and External Environment</a:t>
            </a:r>
            <a:endParaRPr lang="en-US" altLang="en-CH" sz="2000" b="1" dirty="0">
              <a:ln>
                <a:solidFill>
                  <a:schemeClr val="accent1"/>
                </a:solidFill>
              </a:ln>
              <a:solidFill>
                <a:schemeClr val="accent3"/>
              </a:solidFill>
              <a:latin typeface="Montserrat" panose="00000500000000000000" pitchFamily="2" charset="0"/>
              <a:cs typeface="Open Sans" panose="020B0606030504020204" pitchFamily="34" charset="0"/>
            </a:endParaRPr>
          </a:p>
        </p:txBody>
      </p:sp>
      <p:pic>
        <p:nvPicPr>
          <p:cNvPr id="59395" name="Picture 7" descr="A red cross on a black background&#10;&#10;Description automatically generated">
            <a:extLst>
              <a:ext uri="{FF2B5EF4-FFF2-40B4-BE49-F238E27FC236}">
                <a16:creationId xmlns:a16="http://schemas.microsoft.com/office/drawing/2014/main" id="{4A45A53C-2CCF-D24B-7C03-A366E30B7E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a:extLst>
              <a:ext uri="{FF2B5EF4-FFF2-40B4-BE49-F238E27FC236}">
                <a16:creationId xmlns:a16="http://schemas.microsoft.com/office/drawing/2014/main" id="{7394A346-02BF-B550-ECB9-695E329B5A6E}"/>
              </a:ext>
            </a:extLst>
          </p:cNvPr>
          <p:cNvSpPr txBox="1">
            <a:spLocks noChangeArrowheads="1"/>
          </p:cNvSpPr>
          <p:nvPr/>
        </p:nvSpPr>
        <p:spPr bwMode="auto">
          <a:xfrm>
            <a:off x="703263" y="768350"/>
            <a:ext cx="7872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State of the Worlds Cash (2020)</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60419" name="Group 10">
            <a:extLst>
              <a:ext uri="{FF2B5EF4-FFF2-40B4-BE49-F238E27FC236}">
                <a16:creationId xmlns:a16="http://schemas.microsoft.com/office/drawing/2014/main" id="{E23EC74E-FF30-6DEB-F30E-888E1EBD9578}"/>
              </a:ext>
            </a:extLst>
          </p:cNvPr>
          <p:cNvGrpSpPr>
            <a:grpSpLocks/>
          </p:cNvGrpSpPr>
          <p:nvPr/>
        </p:nvGrpSpPr>
        <p:grpSpPr bwMode="auto">
          <a:xfrm>
            <a:off x="1398588" y="2143125"/>
            <a:ext cx="15132050" cy="7958138"/>
            <a:chOff x="5030328" y="3128169"/>
            <a:chExt cx="7924800" cy="4046538"/>
          </a:xfrm>
        </p:grpSpPr>
        <p:pic>
          <p:nvPicPr>
            <p:cNvPr id="60421" name="Content Placeholder 7" descr="Screenshot 2021-06-27 at 17.08.21.jpg">
              <a:extLst>
                <a:ext uri="{FF2B5EF4-FFF2-40B4-BE49-F238E27FC236}">
                  <a16:creationId xmlns:a16="http://schemas.microsoft.com/office/drawing/2014/main" id="{7FE27A2C-8AE3-94CD-34DA-25DD5001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 b="1468"/>
            <a:stretch>
              <a:fillRect/>
            </a:stretch>
          </p:blipFill>
          <p:spPr bwMode="auto">
            <a:xfrm>
              <a:off x="7598903" y="3239294"/>
              <a:ext cx="5356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Screenshot 2021-06-27 at 17.26.07.png">
              <a:extLst>
                <a:ext uri="{FF2B5EF4-FFF2-40B4-BE49-F238E27FC236}">
                  <a16:creationId xmlns:a16="http://schemas.microsoft.com/office/drawing/2014/main" id="{88692A0B-59F4-87B3-5777-F644439CD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328" y="5144294"/>
              <a:ext cx="2514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Screenshot 2021-06-27 at 17.25.58.png">
              <a:extLst>
                <a:ext uri="{FF2B5EF4-FFF2-40B4-BE49-F238E27FC236}">
                  <a16:creationId xmlns:a16="http://schemas.microsoft.com/office/drawing/2014/main" id="{C748C07D-2BEF-7C3A-172B-C963D408D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328" y="3128169"/>
              <a:ext cx="248761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0" name="Picture 1" descr="A red cross on a black background&#10;&#10;Description automatically generated">
            <a:extLst>
              <a:ext uri="{FF2B5EF4-FFF2-40B4-BE49-F238E27FC236}">
                <a16:creationId xmlns:a16="http://schemas.microsoft.com/office/drawing/2014/main" id="{BDE6D201-6B73-2BF9-E5FC-03A16DAA189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6">
            <a:extLst>
              <a:ext uri="{FF2B5EF4-FFF2-40B4-BE49-F238E27FC236}">
                <a16:creationId xmlns:a16="http://schemas.microsoft.com/office/drawing/2014/main" id="{92B2F1ED-A4FE-1241-D0AC-7AD352E4A66A}"/>
              </a:ext>
            </a:extLst>
          </p:cNvPr>
          <p:cNvSpPr txBox="1">
            <a:spLocks noChangeArrowheads="1"/>
          </p:cNvSpPr>
          <p:nvPr/>
        </p:nvSpPr>
        <p:spPr bwMode="auto">
          <a:xfrm>
            <a:off x="703263" y="768350"/>
            <a:ext cx="12539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What others are doing?</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4515" name="TextBox 4">
            <a:extLst>
              <a:ext uri="{FF2B5EF4-FFF2-40B4-BE49-F238E27FC236}">
                <a16:creationId xmlns:a16="http://schemas.microsoft.com/office/drawing/2014/main" id="{F3236697-8366-CBD3-278A-EEE7EDD341B8}"/>
              </a:ext>
            </a:extLst>
          </p:cNvPr>
          <p:cNvSpPr txBox="1">
            <a:spLocks noChangeArrowheads="1"/>
          </p:cNvSpPr>
          <p:nvPr/>
        </p:nvSpPr>
        <p:spPr bwMode="auto">
          <a:xfrm>
            <a:off x="703263" y="1873250"/>
            <a:ext cx="17038637"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600" b="1">
                <a:solidFill>
                  <a:srgbClr val="011E41"/>
                </a:solidFill>
                <a:latin typeface="Montserrat" panose="00000500000000000000" pitchFamily="2" charset="0"/>
                <a:cs typeface="Open Sans" panose="020B0606030504020204" pitchFamily="34" charset="0"/>
              </a:rPr>
              <a:t>CALP</a:t>
            </a:r>
          </a:p>
          <a:p>
            <a:pPr>
              <a:spcAft>
                <a:spcPts val="1800"/>
              </a:spcAft>
              <a:buFont typeface="Arial" panose="020B0604020202020204" pitchFamily="34" charset="0"/>
              <a:buChar char="•"/>
            </a:pPr>
            <a:r>
              <a:rPr lang="en-US" altLang="en-CH" sz="3600" b="1">
                <a:solidFill>
                  <a:srgbClr val="011E41"/>
                </a:solidFill>
                <a:latin typeface="Montserrat" panose="00000500000000000000" pitchFamily="2" charset="0"/>
                <a:cs typeface="Open Sans" panose="020B0606030504020204" pitchFamily="34" charset="0"/>
              </a:rPr>
              <a:t>Grand Bargain</a:t>
            </a:r>
          </a:p>
          <a:p>
            <a:pPr>
              <a:spcAft>
                <a:spcPts val="1800"/>
              </a:spcAft>
              <a:buFont typeface="Arial" panose="020B0604020202020204" pitchFamily="34" charset="0"/>
              <a:buChar char="•"/>
            </a:pPr>
            <a:r>
              <a:rPr lang="en-US" altLang="en-CH" sz="3600" b="1">
                <a:solidFill>
                  <a:srgbClr val="011E41"/>
                </a:solidFill>
                <a:latin typeface="Montserrat" panose="00000500000000000000" pitchFamily="2" charset="0"/>
                <a:cs typeface="Open Sans" panose="020B0606030504020204" pitchFamily="34" charset="0"/>
              </a:rPr>
              <a:t>UN (WFP, UNHCR and UNICEF) significantly scaled-up CVA</a:t>
            </a:r>
          </a:p>
          <a:p>
            <a:pPr>
              <a:spcAft>
                <a:spcPts val="1800"/>
              </a:spcAft>
              <a:buFont typeface="Arial" panose="020B0604020202020204" pitchFamily="34" charset="0"/>
              <a:buChar char="•"/>
            </a:pPr>
            <a:r>
              <a:rPr lang="en-US" altLang="en-CH" sz="3600" b="1">
                <a:solidFill>
                  <a:srgbClr val="011E41"/>
                </a:solidFill>
                <a:latin typeface="Montserrat" panose="00000500000000000000" pitchFamily="2" charset="0"/>
                <a:cs typeface="Open Sans" panose="020B0606030504020204" pitchFamily="34" charset="0"/>
              </a:rPr>
              <a:t>ECHO and FCDO. Donor CVA positioning is stronger, clearer and better coordinated. More focus on supporting collaborative approaches to CVA.</a:t>
            </a:r>
          </a:p>
          <a:p>
            <a:pPr>
              <a:spcAft>
                <a:spcPts val="1800"/>
              </a:spcAft>
              <a:buFont typeface="Arial" panose="020B0604020202020204" pitchFamily="34" charset="0"/>
              <a:buChar char="•"/>
            </a:pPr>
            <a:endParaRPr lang="en-US" altLang="en-CH" sz="3600" b="1">
              <a:solidFill>
                <a:srgbClr val="011E41"/>
              </a:solidFill>
              <a:latin typeface="Montserrat" panose="00000500000000000000" pitchFamily="2" charset="0"/>
              <a:cs typeface="Open Sans" panose="020B0606030504020204" pitchFamily="34" charset="0"/>
            </a:endParaRPr>
          </a:p>
        </p:txBody>
      </p:sp>
      <p:pic>
        <p:nvPicPr>
          <p:cNvPr id="64516" name="Picture 3" descr="A screen shot of a person&#10;&#10;Description automatically generated">
            <a:extLst>
              <a:ext uri="{FF2B5EF4-FFF2-40B4-BE49-F238E27FC236}">
                <a16:creationId xmlns:a16="http://schemas.microsoft.com/office/drawing/2014/main" id="{24F86046-8253-5302-616D-1D3CA144C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6062663"/>
            <a:ext cx="86677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 descr="A red cross on a black background&#10;&#10;Description automatically generated">
            <a:extLst>
              <a:ext uri="{FF2B5EF4-FFF2-40B4-BE49-F238E27FC236}">
                <a16:creationId xmlns:a16="http://schemas.microsoft.com/office/drawing/2014/main" id="{49BF98EE-43BD-6BB6-56BC-20D6BD227D6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6">
            <a:extLst>
              <a:ext uri="{FF2B5EF4-FFF2-40B4-BE49-F238E27FC236}">
                <a16:creationId xmlns:a16="http://schemas.microsoft.com/office/drawing/2014/main" id="{B82A3B27-62A5-63F8-1E0D-2C29A6A6F70A}"/>
              </a:ext>
            </a:extLst>
          </p:cNvPr>
          <p:cNvSpPr txBox="1">
            <a:spLocks noChangeArrowheads="1"/>
          </p:cNvSpPr>
          <p:nvPr/>
        </p:nvSpPr>
        <p:spPr bwMode="auto">
          <a:xfrm>
            <a:off x="703263" y="768350"/>
            <a:ext cx="120380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Current Trends and Debates in CVA</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6563" name="Slide Number Placeholder 6">
            <a:extLst>
              <a:ext uri="{FF2B5EF4-FFF2-40B4-BE49-F238E27FC236}">
                <a16:creationId xmlns:a16="http://schemas.microsoft.com/office/drawing/2014/main" id="{407AFECC-5FF5-6220-8A29-771E765CDF40}"/>
              </a:ext>
            </a:extLst>
          </p:cNvPr>
          <p:cNvSpPr txBox="1">
            <a:spLocks noChangeArrowheads="1"/>
          </p:cNvSpPr>
          <p:nvPr/>
        </p:nvSpPr>
        <p:spPr bwMode="auto">
          <a:xfrm>
            <a:off x="2992438"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endParaRPr lang="en-US" altLang="en-US" sz="1100" u="sng">
              <a:solidFill>
                <a:srgbClr val="7F7F7F"/>
              </a:solidFill>
              <a:ea typeface="MS PGothic" panose="020B0600070205080204" pitchFamily="34" charset="-128"/>
            </a:endParaRPr>
          </a:p>
        </p:txBody>
      </p:sp>
      <p:grpSp>
        <p:nvGrpSpPr>
          <p:cNvPr id="66564" name="Group 30">
            <a:extLst>
              <a:ext uri="{FF2B5EF4-FFF2-40B4-BE49-F238E27FC236}">
                <a16:creationId xmlns:a16="http://schemas.microsoft.com/office/drawing/2014/main" id="{2A84DFE6-3848-0B0A-1137-FE63E2A9A025}"/>
              </a:ext>
            </a:extLst>
          </p:cNvPr>
          <p:cNvGrpSpPr>
            <a:grpSpLocks/>
          </p:cNvGrpSpPr>
          <p:nvPr/>
        </p:nvGrpSpPr>
        <p:grpSpPr bwMode="auto">
          <a:xfrm>
            <a:off x="1962150" y="2433638"/>
            <a:ext cx="14363700" cy="7546975"/>
            <a:chOff x="1315224" y="2255870"/>
            <a:chExt cx="15657552" cy="7902964"/>
          </a:xfrm>
        </p:grpSpPr>
        <p:sp>
          <p:nvSpPr>
            <p:cNvPr id="66566" name="TextBox 4">
              <a:extLst>
                <a:ext uri="{FF2B5EF4-FFF2-40B4-BE49-F238E27FC236}">
                  <a16:creationId xmlns:a16="http://schemas.microsoft.com/office/drawing/2014/main" id="{9199EFDE-1F0F-E4DF-1E83-5FAE95780842}"/>
                </a:ext>
              </a:extLst>
            </p:cNvPr>
            <p:cNvSpPr txBox="1">
              <a:spLocks noChangeArrowheads="1"/>
            </p:cNvSpPr>
            <p:nvPr/>
          </p:nvSpPr>
          <p:spPr bwMode="auto">
            <a:xfrm>
              <a:off x="7381096" y="8589174"/>
              <a:ext cx="35073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CH" sz="2400" i="1">
                  <a:solidFill>
                    <a:srgbClr val="000000"/>
                  </a:solidFill>
                  <a:ea typeface="MS PGothic" panose="020B0600070205080204" pitchFamily="34" charset="-128"/>
                </a:rPr>
                <a:t>How and when can humanitarian CVA align best with social protection systems?</a:t>
              </a:r>
              <a:endParaRPr lang="en-US" altLang="en-CH" i="1">
                <a:solidFill>
                  <a:srgbClr val="000000"/>
                </a:solidFill>
                <a:ea typeface="MS PGothic" panose="020B0600070205080204" pitchFamily="34" charset="-128"/>
              </a:endParaRPr>
            </a:p>
          </p:txBody>
        </p:sp>
        <p:sp>
          <p:nvSpPr>
            <p:cNvPr id="66567" name="TextBox 27">
              <a:extLst>
                <a:ext uri="{FF2B5EF4-FFF2-40B4-BE49-F238E27FC236}">
                  <a16:creationId xmlns:a16="http://schemas.microsoft.com/office/drawing/2014/main" id="{E31BC574-6D3E-3FBE-AF90-1B52122E3894}"/>
                </a:ext>
              </a:extLst>
            </p:cNvPr>
            <p:cNvSpPr txBox="1">
              <a:spLocks noChangeArrowheads="1"/>
            </p:cNvSpPr>
            <p:nvPr/>
          </p:nvSpPr>
          <p:spPr bwMode="auto">
            <a:xfrm>
              <a:off x="12263915" y="7595599"/>
              <a:ext cx="28919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cs typeface="Calibri" panose="020F0502020204030204" pitchFamily="34" charset="0"/>
                </a:rPr>
                <a:t>What do new ways of implementing CVA mean for capacity building?</a:t>
              </a:r>
            </a:p>
          </p:txBody>
        </p:sp>
        <p:sp>
          <p:nvSpPr>
            <p:cNvPr id="66568" name="TextBox 29">
              <a:extLst>
                <a:ext uri="{FF2B5EF4-FFF2-40B4-BE49-F238E27FC236}">
                  <a16:creationId xmlns:a16="http://schemas.microsoft.com/office/drawing/2014/main" id="{E4241E3D-26C5-4AF1-D9CD-0A7E06D4A878}"/>
                </a:ext>
              </a:extLst>
            </p:cNvPr>
            <p:cNvSpPr txBox="1">
              <a:spLocks noChangeArrowheads="1"/>
            </p:cNvSpPr>
            <p:nvPr/>
          </p:nvSpPr>
          <p:spPr bwMode="auto">
            <a:xfrm>
              <a:off x="8005864" y="8127510"/>
              <a:ext cx="25937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a:solidFill>
                    <a:srgbClr val="C40000"/>
                  </a:solidFill>
                  <a:ea typeface="MS PGothic" panose="020B0600070205080204" pitchFamily="34" charset="-128"/>
                </a:rPr>
                <a:t>Social Protection</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69" name="TextBox 31">
              <a:extLst>
                <a:ext uri="{FF2B5EF4-FFF2-40B4-BE49-F238E27FC236}">
                  <a16:creationId xmlns:a16="http://schemas.microsoft.com/office/drawing/2014/main" id="{9BCA062A-81F9-5E76-0AAF-A4CB84E4076D}"/>
                </a:ext>
              </a:extLst>
            </p:cNvPr>
            <p:cNvSpPr txBox="1">
              <a:spLocks noChangeArrowheads="1"/>
            </p:cNvSpPr>
            <p:nvPr/>
          </p:nvSpPr>
          <p:spPr bwMode="auto">
            <a:xfrm>
              <a:off x="1315224" y="3974654"/>
              <a:ext cx="29322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Multi-purpose Grants</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0" name="TextBox 32">
              <a:extLst>
                <a:ext uri="{FF2B5EF4-FFF2-40B4-BE49-F238E27FC236}">
                  <a16:creationId xmlns:a16="http://schemas.microsoft.com/office/drawing/2014/main" id="{2EB5BBDC-9E04-2435-7AB8-04AB5F6EC027}"/>
                </a:ext>
              </a:extLst>
            </p:cNvPr>
            <p:cNvSpPr txBox="1">
              <a:spLocks noChangeArrowheads="1"/>
            </p:cNvSpPr>
            <p:nvPr/>
          </p:nvSpPr>
          <p:spPr bwMode="auto">
            <a:xfrm>
              <a:off x="13677074" y="3573431"/>
              <a:ext cx="3108807" cy="4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dirty="0">
                  <a:solidFill>
                    <a:srgbClr val="C40000"/>
                  </a:solidFill>
                  <a:ea typeface="MS PGothic" panose="020B0600070205080204" pitchFamily="34" charset="-128"/>
                </a:rPr>
                <a:t>Operational Models</a:t>
              </a:r>
              <a:endParaRPr lang="en-US" altLang="en-US" sz="2400" u="sng" dirty="0">
                <a:solidFill>
                  <a:srgbClr val="C40000"/>
                </a:solidFill>
                <a:ea typeface="MS PGothic" panose="020B0600070205080204" pitchFamily="34" charset="-128"/>
              </a:endParaRPr>
            </a:p>
          </p:txBody>
        </p:sp>
        <p:sp>
          <p:nvSpPr>
            <p:cNvPr id="66571" name="TextBox 33">
              <a:extLst>
                <a:ext uri="{FF2B5EF4-FFF2-40B4-BE49-F238E27FC236}">
                  <a16:creationId xmlns:a16="http://schemas.microsoft.com/office/drawing/2014/main" id="{3AFCA3FC-5D03-2433-3C4A-5D59D58747E8}"/>
                </a:ext>
              </a:extLst>
            </p:cNvPr>
            <p:cNvSpPr txBox="1">
              <a:spLocks noChangeArrowheads="1"/>
            </p:cNvSpPr>
            <p:nvPr/>
          </p:nvSpPr>
          <p:spPr bwMode="auto">
            <a:xfrm>
              <a:off x="8005864" y="3573430"/>
              <a:ext cx="21303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u="sng">
                  <a:solidFill>
                    <a:srgbClr val="C40000"/>
                  </a:solidFill>
                  <a:ea typeface="MS PGothic" panose="020B0600070205080204" pitchFamily="34" charset="-128"/>
                </a:rPr>
                <a:t>Measuring CVA</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2" name="TextBox 15">
              <a:extLst>
                <a:ext uri="{FF2B5EF4-FFF2-40B4-BE49-F238E27FC236}">
                  <a16:creationId xmlns:a16="http://schemas.microsoft.com/office/drawing/2014/main" id="{D15E92E5-B85A-ACA8-6B37-163B98A5FDBE}"/>
                </a:ext>
              </a:extLst>
            </p:cNvPr>
            <p:cNvSpPr txBox="1">
              <a:spLocks noChangeArrowheads="1"/>
            </p:cNvSpPr>
            <p:nvPr/>
          </p:nvSpPr>
          <p:spPr bwMode="auto">
            <a:xfrm>
              <a:off x="6559456" y="5693307"/>
              <a:ext cx="4834984"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IN" altLang="en-CH" sz="4000" b="1">
                  <a:solidFill>
                    <a:schemeClr val="accent1"/>
                  </a:solidFill>
                  <a:latin typeface="Montserrat" panose="00000500000000000000" pitchFamily="2" charset="0"/>
                  <a:ea typeface="MS PGothic" panose="020B0600070205080204" pitchFamily="34" charset="-128"/>
                  <a:cs typeface="Arial" panose="020B0604020202020204" pitchFamily="34" charset="0"/>
                </a:rPr>
                <a:t>Critical Debates</a:t>
              </a:r>
              <a:endParaRPr lang="en-IN" altLang="en-CH" sz="3600">
                <a:solidFill>
                  <a:schemeClr val="accent1"/>
                </a:solidFill>
                <a:latin typeface="Montserrat" panose="00000500000000000000" pitchFamily="2" charset="0"/>
                <a:ea typeface="MS PGothic" panose="020B0600070205080204" pitchFamily="34" charset="-128"/>
                <a:cs typeface="Arial" panose="020B0604020202020204" pitchFamily="34" charset="0"/>
              </a:endParaRPr>
            </a:p>
          </p:txBody>
        </p:sp>
        <p:sp>
          <p:nvSpPr>
            <p:cNvPr id="66573" name="TextBox 35">
              <a:extLst>
                <a:ext uri="{FF2B5EF4-FFF2-40B4-BE49-F238E27FC236}">
                  <a16:creationId xmlns:a16="http://schemas.microsoft.com/office/drawing/2014/main" id="{BFCB4A8F-4A27-9FEC-CBAF-D87E19A2B8B5}"/>
                </a:ext>
              </a:extLst>
            </p:cNvPr>
            <p:cNvSpPr txBox="1">
              <a:spLocks noChangeArrowheads="1"/>
            </p:cNvSpPr>
            <p:nvPr/>
          </p:nvSpPr>
          <p:spPr bwMode="auto">
            <a:xfrm>
              <a:off x="3728898" y="7459725"/>
              <a:ext cx="25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a:solidFill>
                    <a:srgbClr val="C40000"/>
                  </a:solidFill>
                  <a:ea typeface="MS PGothic" panose="020B0600070205080204" pitchFamily="34" charset="-128"/>
                </a:rPr>
                <a:t>Financial Inclusion</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4" name="TextBox 36">
              <a:extLst>
                <a:ext uri="{FF2B5EF4-FFF2-40B4-BE49-F238E27FC236}">
                  <a16:creationId xmlns:a16="http://schemas.microsoft.com/office/drawing/2014/main" id="{ADFA9789-6068-5A5D-90D8-531924D23415}"/>
                </a:ext>
              </a:extLst>
            </p:cNvPr>
            <p:cNvSpPr txBox="1">
              <a:spLocks noChangeArrowheads="1"/>
            </p:cNvSpPr>
            <p:nvPr/>
          </p:nvSpPr>
          <p:spPr bwMode="auto">
            <a:xfrm>
              <a:off x="12517879" y="7180100"/>
              <a:ext cx="2384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Capacity Building</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pic>
          <p:nvPicPr>
            <p:cNvPr id="66575" name="Picture 38">
              <a:extLst>
                <a:ext uri="{FF2B5EF4-FFF2-40B4-BE49-F238E27FC236}">
                  <a16:creationId xmlns:a16="http://schemas.microsoft.com/office/drawing/2014/main" id="{7A75F31D-BA1C-551B-EF14-C6720BE42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233" y="6905784"/>
              <a:ext cx="1232400" cy="119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39">
              <a:extLst>
                <a:ext uri="{FF2B5EF4-FFF2-40B4-BE49-F238E27FC236}">
                  <a16:creationId xmlns:a16="http://schemas.microsoft.com/office/drawing/2014/main" id="{626DE009-C5FA-E2CB-9E89-599456D03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109" y="6046470"/>
              <a:ext cx="1232400" cy="14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40">
              <a:extLst>
                <a:ext uri="{FF2B5EF4-FFF2-40B4-BE49-F238E27FC236}">
                  <a16:creationId xmlns:a16="http://schemas.microsoft.com/office/drawing/2014/main" id="{9FB65EA2-E5C6-5EE0-3FDF-825ECD69E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294" y="2411914"/>
              <a:ext cx="15641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41">
              <a:extLst>
                <a:ext uri="{FF2B5EF4-FFF2-40B4-BE49-F238E27FC236}">
                  <a16:creationId xmlns:a16="http://schemas.microsoft.com/office/drawing/2014/main" id="{D633BCCC-A1D9-D540-56E6-AD4CF2EE1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6819" y="2255870"/>
              <a:ext cx="1214392" cy="12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42">
              <a:extLst>
                <a:ext uri="{FF2B5EF4-FFF2-40B4-BE49-F238E27FC236}">
                  <a16:creationId xmlns:a16="http://schemas.microsoft.com/office/drawing/2014/main" id="{C596E2A8-2D6D-43C7-5673-F2FD71EF0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829" y="2379084"/>
              <a:ext cx="1214390" cy="119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0" name="TextBox 2">
              <a:extLst>
                <a:ext uri="{FF2B5EF4-FFF2-40B4-BE49-F238E27FC236}">
                  <a16:creationId xmlns:a16="http://schemas.microsoft.com/office/drawing/2014/main" id="{AE3EBEAF-0F31-AB3A-F89A-52EADFD3CCF5}"/>
                </a:ext>
              </a:extLst>
            </p:cNvPr>
            <p:cNvSpPr txBox="1">
              <a:spLocks noChangeArrowheads="1"/>
            </p:cNvSpPr>
            <p:nvPr/>
          </p:nvSpPr>
          <p:spPr bwMode="auto">
            <a:xfrm>
              <a:off x="7418791" y="3988387"/>
              <a:ext cx="32406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Should cash and vouchers be measured separately or together?</a:t>
              </a:r>
            </a:p>
          </p:txBody>
        </p:sp>
        <p:sp>
          <p:nvSpPr>
            <p:cNvPr id="66581" name="TextBox 24">
              <a:extLst>
                <a:ext uri="{FF2B5EF4-FFF2-40B4-BE49-F238E27FC236}">
                  <a16:creationId xmlns:a16="http://schemas.microsoft.com/office/drawing/2014/main" id="{ED912BC9-E3C3-EDBA-35F0-A379030BD005}"/>
                </a:ext>
              </a:extLst>
            </p:cNvPr>
            <p:cNvSpPr txBox="1">
              <a:spLocks noChangeArrowheads="1"/>
            </p:cNvSpPr>
            <p:nvPr/>
          </p:nvSpPr>
          <p:spPr bwMode="auto">
            <a:xfrm>
              <a:off x="13057076" y="3939460"/>
              <a:ext cx="3915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How do we ensure that both efficiency and effectiveness are given due weight in the selection of operational models?</a:t>
              </a:r>
            </a:p>
          </p:txBody>
        </p:sp>
        <p:sp>
          <p:nvSpPr>
            <p:cNvPr id="66582" name="TextBox 25">
              <a:extLst>
                <a:ext uri="{FF2B5EF4-FFF2-40B4-BE49-F238E27FC236}">
                  <a16:creationId xmlns:a16="http://schemas.microsoft.com/office/drawing/2014/main" id="{279B57FB-D5D6-BFFF-618F-67ED9D56186C}"/>
                </a:ext>
              </a:extLst>
            </p:cNvPr>
            <p:cNvSpPr txBox="1">
              <a:spLocks noChangeArrowheads="1"/>
            </p:cNvSpPr>
            <p:nvPr/>
          </p:nvSpPr>
          <p:spPr bwMode="auto">
            <a:xfrm>
              <a:off x="1385445" y="4278639"/>
              <a:ext cx="27722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rPr>
                <a:t>How should we use MPGs appropriately, while ensuring necessary sectoral outcomes?</a:t>
              </a:r>
            </a:p>
          </p:txBody>
        </p:sp>
        <p:sp>
          <p:nvSpPr>
            <p:cNvPr id="66583" name="TextBox 44">
              <a:extLst>
                <a:ext uri="{FF2B5EF4-FFF2-40B4-BE49-F238E27FC236}">
                  <a16:creationId xmlns:a16="http://schemas.microsoft.com/office/drawing/2014/main" id="{7247DF7F-9B03-42F7-0956-5AE4462EA781}"/>
                </a:ext>
              </a:extLst>
            </p:cNvPr>
            <p:cNvSpPr txBox="1">
              <a:spLocks noChangeArrowheads="1"/>
            </p:cNvSpPr>
            <p:nvPr/>
          </p:nvSpPr>
          <p:spPr bwMode="auto">
            <a:xfrm>
              <a:off x="3386071" y="7902211"/>
              <a:ext cx="31692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cs typeface="Calibri" panose="020F0502020204030204" pitchFamily="34" charset="0"/>
                </a:rPr>
                <a:t>What are the most appropriate ways to combine humanitarian CVA with longer term financial inclusion?</a:t>
              </a:r>
            </a:p>
          </p:txBody>
        </p:sp>
        <p:pic>
          <p:nvPicPr>
            <p:cNvPr id="66584" name="Graphic 5" descr="Teacher">
              <a:extLst>
                <a:ext uri="{FF2B5EF4-FFF2-40B4-BE49-F238E27FC236}">
                  <a16:creationId xmlns:a16="http://schemas.microsoft.com/office/drawing/2014/main" id="{8ADED047-F262-AE5C-8217-4D9307235B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80876" y="5844634"/>
              <a:ext cx="1592395" cy="165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5" name="Picture 1" descr="A red cross on a black background&#10;&#10;Description automatically generated">
            <a:extLst>
              <a:ext uri="{FF2B5EF4-FFF2-40B4-BE49-F238E27FC236}">
                <a16:creationId xmlns:a16="http://schemas.microsoft.com/office/drawing/2014/main" id="{F59AAED8-0D16-7807-6662-A24D70943F92}"/>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6">
            <a:extLst>
              <a:ext uri="{FF2B5EF4-FFF2-40B4-BE49-F238E27FC236}">
                <a16:creationId xmlns:a16="http://schemas.microsoft.com/office/drawing/2014/main" id="{AB403C65-8DB1-59BA-F516-2E6309F6922A}"/>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Other trends in CVA</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8611" name="TextBox 4">
            <a:extLst>
              <a:ext uri="{FF2B5EF4-FFF2-40B4-BE49-F238E27FC236}">
                <a16:creationId xmlns:a16="http://schemas.microsoft.com/office/drawing/2014/main" id="{030C31BF-5F37-98C2-4334-A11698E00A7D}"/>
              </a:ext>
            </a:extLst>
          </p:cNvPr>
          <p:cNvSpPr txBox="1">
            <a:spLocks noChangeArrowheads="1"/>
          </p:cNvSpPr>
          <p:nvPr/>
        </p:nvSpPr>
        <p:spPr bwMode="auto">
          <a:xfrm>
            <a:off x="533400" y="2335213"/>
            <a:ext cx="10339388" cy="740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Covid 19  – CVA as an enabler to build back better</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Focus on market assessment and analysis</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Deeper engagement with the private sector and use of digital CVA</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Multi-sector use of CVA, beyond FSL</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CVA for early recovery and recovery</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Importance of cash preparedness</a:t>
            </a:r>
          </a:p>
        </p:txBody>
      </p:sp>
      <p:pic>
        <p:nvPicPr>
          <p:cNvPr id="69636" name="Content Placeholder 4" descr="6219637511_ac062f9d48.jpg">
            <a:extLst>
              <a:ext uri="{FF2B5EF4-FFF2-40B4-BE49-F238E27FC236}">
                <a16:creationId xmlns:a16="http://schemas.microsoft.com/office/drawing/2014/main" id="{4E37D719-F56D-CBC3-A9F5-B8E1498F318B}"/>
              </a:ext>
            </a:extLst>
          </p:cNvPr>
          <p:cNvPicPr>
            <a:picLocks noChangeAspect="1" noChangeArrowheads="1"/>
          </p:cNvPicPr>
          <p:nvPr/>
        </p:nvPicPr>
        <p:blipFill>
          <a:blip r:embed="rId3"/>
          <a:srcRect l="19646" r="19646"/>
          <a:stretch>
            <a:fillRect/>
          </a:stretch>
        </p:blipFill>
        <p:spPr bwMode="auto">
          <a:xfrm>
            <a:off x="12633325" y="2335213"/>
            <a:ext cx="3719513" cy="3944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9637" name="Picture 8">
            <a:extLst>
              <a:ext uri="{FF2B5EF4-FFF2-40B4-BE49-F238E27FC236}">
                <a16:creationId xmlns:a16="http://schemas.microsoft.com/office/drawing/2014/main" id="{805AAE1E-507C-0202-6D8A-726A2594EC2A}"/>
              </a:ext>
            </a:extLst>
          </p:cNvPr>
          <p:cNvPicPr>
            <a:picLocks noChangeAspect="1" noChangeArrowheads="1"/>
          </p:cNvPicPr>
          <p:nvPr/>
        </p:nvPicPr>
        <p:blipFill>
          <a:blip r:embed="rId4"/>
          <a:srcRect/>
          <a:stretch>
            <a:fillRect/>
          </a:stretch>
        </p:blipFill>
        <p:spPr bwMode="auto">
          <a:xfrm>
            <a:off x="12633325" y="6697663"/>
            <a:ext cx="3719513" cy="2719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8614" name="Picture 1" descr="A red cross on a black background&#10;&#10;Description automatically generated">
            <a:extLst>
              <a:ext uri="{FF2B5EF4-FFF2-40B4-BE49-F238E27FC236}">
                <a16:creationId xmlns:a16="http://schemas.microsoft.com/office/drawing/2014/main" id="{CE89FAA3-9E87-C082-E8B7-241DB9AD0E7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703263" y="768350"/>
            <a:ext cx="10206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Social protection and Cash</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0659" name="TextBox 4">
            <a:extLst>
              <a:ext uri="{FF2B5EF4-FFF2-40B4-BE49-F238E27FC236}">
                <a16:creationId xmlns:a16="http://schemas.microsoft.com/office/drawing/2014/main" id="{9540CC58-9C08-E91F-1FC2-E49E958B367B}"/>
              </a:ext>
            </a:extLst>
          </p:cNvPr>
          <p:cNvSpPr txBox="1">
            <a:spLocks noChangeArrowheads="1"/>
          </p:cNvSpPr>
          <p:nvPr/>
        </p:nvSpPr>
        <p:spPr bwMode="auto">
          <a:xfrm>
            <a:off x="6518275" y="2595563"/>
            <a:ext cx="10339388"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Working with social protection systems is key to strengthening the humanitarian-development nexus.</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Since 2017, significant work has taken place by humanitarians in shock responsive social protection</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Movement added value  – auxiliary role, support </a:t>
            </a:r>
            <a:r>
              <a:rPr lang="en-US" altLang="en-CH" sz="3200" b="1" dirty="0" err="1">
                <a:solidFill>
                  <a:srgbClr val="011E41"/>
                </a:solidFill>
                <a:latin typeface="Montserrat" panose="00000500000000000000" pitchFamily="2" charset="0"/>
                <a:cs typeface="Open Sans" panose="020B0606030504020204" pitchFamily="34" charset="0"/>
              </a:rPr>
              <a:t>localisation</a:t>
            </a:r>
            <a:r>
              <a:rPr lang="en-US" altLang="en-CH" sz="3200" b="1" dirty="0">
                <a:solidFill>
                  <a:srgbClr val="011E41"/>
                </a:solidFill>
                <a:latin typeface="Montserrat" panose="00000500000000000000" pitchFamily="2" charset="0"/>
                <a:cs typeface="Open Sans" panose="020B0606030504020204" pitchFamily="34" charset="0"/>
              </a:rPr>
              <a:t>, long term presence</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New opportunities from COVID-19</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ILO World Social Protection Report 2020-2022</a:t>
            </a:r>
            <a:r>
              <a:rPr lang="en-CH" altLang="en-CH" sz="3200" b="1" dirty="0">
                <a:solidFill>
                  <a:srgbClr val="011E41"/>
                </a:solidFill>
                <a:latin typeface="Montserrat" panose="00000500000000000000" pitchFamily="2" charset="0"/>
                <a:cs typeface="Open Sans" panose="020B0606030504020204" pitchFamily="34" charset="0"/>
              </a:rPr>
              <a:t> </a:t>
            </a:r>
            <a:r>
              <a:rPr lang="en-US" altLang="en-CH" sz="3200" b="1" dirty="0">
                <a:solidFill>
                  <a:srgbClr val="011E41"/>
                </a:solidFill>
                <a:latin typeface="Montserrat" panose="00000500000000000000" pitchFamily="2" charset="0"/>
                <a:cs typeface="Open Sans" panose="020B0606030504020204" pitchFamily="34" charset="0"/>
              </a:rPr>
              <a:t>– contains country specific data</a:t>
            </a:r>
          </a:p>
        </p:txBody>
      </p:sp>
      <p:pic>
        <p:nvPicPr>
          <p:cNvPr id="70660" name="Picture 10" descr="A picture containing drawing, shirt&#10;&#10;Description automatically generated">
            <a:extLst>
              <a:ext uri="{FF2B5EF4-FFF2-40B4-BE49-F238E27FC236}">
                <a16:creationId xmlns:a16="http://schemas.microsoft.com/office/drawing/2014/main" id="{3CFE7884-007D-88D4-884A-9A5A8D6E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5027613"/>
            <a:ext cx="3925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3379881-04F9-E362-422B-D64DE59E8FF3}"/>
              </a:ext>
            </a:extLst>
          </p:cNvPr>
          <p:cNvSpPr txBox="1"/>
          <p:nvPr/>
        </p:nvSpPr>
        <p:spPr>
          <a:xfrm>
            <a:off x="717550" y="2786063"/>
            <a:ext cx="5041900" cy="2678112"/>
          </a:xfrm>
          <a:prstGeom prst="rect">
            <a:avLst/>
          </a:prstGeom>
          <a:noFill/>
        </p:spPr>
        <p:txBody>
          <a:bodyPr>
            <a:spAutoFit/>
          </a:bodyPr>
          <a:lstStyle/>
          <a:p>
            <a:pPr algn="just">
              <a:defRPr/>
            </a:pPr>
            <a:r>
              <a:rPr lang="en-GB" sz="2800" b="1" dirty="0">
                <a:solidFill>
                  <a:schemeClr val="tx1">
                    <a:lumMod val="65000"/>
                    <a:lumOff val="35000"/>
                  </a:schemeClr>
                </a:solidFill>
                <a:ea typeface="ＭＳ Ｐゴシック" charset="0"/>
                <a:cs typeface="Calibri" panose="020F0502020204030204" pitchFamily="34" charset="0"/>
              </a:rPr>
              <a:t>Since the start of the COVID-19 crisis,</a:t>
            </a:r>
            <a:r>
              <a:rPr lang="en-CH" sz="2800" b="1" dirty="0">
                <a:solidFill>
                  <a:schemeClr val="tx1">
                    <a:lumMod val="65000"/>
                    <a:lumOff val="35000"/>
                  </a:schemeClr>
                </a:solidFill>
                <a:ea typeface="ＭＳ Ｐゴシック" charset="0"/>
                <a:cs typeface="Calibri" panose="020F0502020204030204" pitchFamily="34" charset="0"/>
              </a:rPr>
              <a:t> </a:t>
            </a:r>
            <a:r>
              <a:rPr lang="en-GB" sz="2800" b="1" dirty="0">
                <a:solidFill>
                  <a:schemeClr val="tx1">
                    <a:lumMod val="65000"/>
                    <a:lumOff val="35000"/>
                  </a:schemeClr>
                </a:solidFill>
                <a:ea typeface="ＭＳ Ｐゴシック" charset="0"/>
                <a:cs typeface="Calibri" panose="020F0502020204030204" pitchFamily="34" charset="0"/>
              </a:rPr>
              <a:t>governments have</a:t>
            </a:r>
            <a:r>
              <a:rPr lang="en-CH" sz="2800" b="1" dirty="0">
                <a:solidFill>
                  <a:schemeClr val="tx1">
                    <a:lumMod val="65000"/>
                    <a:lumOff val="35000"/>
                  </a:schemeClr>
                </a:solidFill>
                <a:ea typeface="ＭＳ Ｐゴシック" charset="0"/>
                <a:cs typeface="Calibri" panose="020F0502020204030204" pitchFamily="34" charset="0"/>
              </a:rPr>
              <a:t> </a:t>
            </a:r>
            <a:r>
              <a:rPr lang="en-GB" sz="2800" b="1" dirty="0">
                <a:solidFill>
                  <a:schemeClr val="tx1">
                    <a:lumMod val="65000"/>
                    <a:lumOff val="35000"/>
                  </a:schemeClr>
                </a:solidFill>
                <a:ea typeface="ＭＳ Ｐゴシック" charset="0"/>
                <a:cs typeface="Calibri" panose="020F0502020204030204" pitchFamily="34" charset="0"/>
              </a:rPr>
              <a:t>introduced 271 targeted cash transfer programmes as part of</a:t>
            </a:r>
            <a:r>
              <a:rPr lang="en-CH" sz="2800" b="1" dirty="0">
                <a:solidFill>
                  <a:schemeClr val="tx1">
                    <a:lumMod val="65000"/>
                    <a:lumOff val="35000"/>
                  </a:schemeClr>
                </a:solidFill>
                <a:ea typeface="ＭＳ Ｐゴシック" charset="0"/>
                <a:cs typeface="Calibri" panose="020F0502020204030204" pitchFamily="34" charset="0"/>
              </a:rPr>
              <a:t> </a:t>
            </a:r>
            <a:r>
              <a:rPr lang="en-GB" sz="2800" b="1" dirty="0">
                <a:solidFill>
                  <a:schemeClr val="tx1">
                    <a:lumMod val="65000"/>
                    <a:lumOff val="35000"/>
                  </a:schemeClr>
                </a:solidFill>
                <a:ea typeface="ＭＳ Ｐゴシック" charset="0"/>
                <a:cs typeface="Calibri" panose="020F0502020204030204" pitchFamily="34" charset="0"/>
              </a:rPr>
              <a:t>national social protection</a:t>
            </a:r>
          </a:p>
          <a:p>
            <a:pPr algn="just">
              <a:defRPr/>
            </a:pPr>
            <a:r>
              <a:rPr lang="en-GB" sz="2800" b="1" dirty="0">
                <a:solidFill>
                  <a:schemeClr val="tx1">
                    <a:lumMod val="65000"/>
                    <a:lumOff val="35000"/>
                  </a:schemeClr>
                </a:solidFill>
                <a:ea typeface="ＭＳ Ｐゴシック" charset="0"/>
                <a:cs typeface="Calibri" panose="020F0502020204030204" pitchFamily="34" charset="0"/>
              </a:rPr>
              <a:t>systems in</a:t>
            </a:r>
          </a:p>
        </p:txBody>
      </p:sp>
      <p:sp>
        <p:nvSpPr>
          <p:cNvPr id="70662" name="TextBox 12">
            <a:extLst>
              <a:ext uri="{FF2B5EF4-FFF2-40B4-BE49-F238E27FC236}">
                <a16:creationId xmlns:a16="http://schemas.microsoft.com/office/drawing/2014/main" id="{03E39A08-4718-63FE-EFF4-9EDB520A0251}"/>
              </a:ext>
            </a:extLst>
          </p:cNvPr>
          <p:cNvSpPr txBox="1">
            <a:spLocks noChangeArrowheads="1"/>
          </p:cNvSpPr>
          <p:nvPr/>
        </p:nvSpPr>
        <p:spPr bwMode="auto">
          <a:xfrm>
            <a:off x="717550" y="6311900"/>
            <a:ext cx="2092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CH" sz="6600" b="1">
                <a:solidFill>
                  <a:srgbClr val="DF4552"/>
                </a:solidFill>
                <a:latin typeface="Gill Sans SemiBold"/>
                <a:ea typeface="MS PGothic" panose="020B0600070205080204" pitchFamily="34" charset="-128"/>
              </a:rPr>
              <a:t>131</a:t>
            </a:r>
          </a:p>
          <a:p>
            <a:r>
              <a:rPr lang="en-GB" altLang="en-CH" sz="3200" b="1">
                <a:solidFill>
                  <a:srgbClr val="DF4552"/>
                </a:solidFill>
                <a:latin typeface="Gill Sans SemiBold"/>
                <a:ea typeface="MS PGothic" panose="020B0600070205080204" pitchFamily="34" charset="-128"/>
              </a:rPr>
              <a:t>countries</a:t>
            </a:r>
            <a:endParaRPr lang="en-GB" altLang="en-CH" sz="2400" b="1">
              <a:solidFill>
                <a:srgbClr val="DF4552"/>
              </a:solidFill>
              <a:latin typeface="Gill Sans SemiBold"/>
              <a:ea typeface="MS PGothic" panose="020B0600070205080204" pitchFamily="34" charset="-128"/>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173888" y="293105"/>
            <a:ext cx="139985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dirty="0">
                <a:solidFill>
                  <a:srgbClr val="F5333F"/>
                </a:solidFill>
                <a:latin typeface="Montserrat" panose="00000500000000000000" pitchFamily="2" charset="0"/>
                <a:ea typeface="Roboto Black" pitchFamily="2" charset="0"/>
                <a:cs typeface="Open Sans Light" panose="020B0306030504020204" pitchFamily="34" charset="0"/>
              </a:rPr>
              <a:t>The state of social protection worldwide:</a:t>
            </a:r>
            <a:endPar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Progress Made but not enough</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red chart with text&#10;&#10;Description automatically generated with medium confidence">
            <a:extLst>
              <a:ext uri="{FF2B5EF4-FFF2-40B4-BE49-F238E27FC236}">
                <a16:creationId xmlns:a16="http://schemas.microsoft.com/office/drawing/2014/main" id="{67A14A35-BE62-BD05-1881-5EFCA3FF0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88" y="2323441"/>
            <a:ext cx="11115676" cy="7672042"/>
          </a:xfrm>
          <a:prstGeom prst="rect">
            <a:avLst/>
          </a:prstGeom>
        </p:spPr>
      </p:pic>
      <p:pic>
        <p:nvPicPr>
          <p:cNvPr id="5" name="Picture 4" descr="A close-up of a chart&#10;&#10;Description automatically generated">
            <a:extLst>
              <a:ext uri="{FF2B5EF4-FFF2-40B4-BE49-F238E27FC236}">
                <a16:creationId xmlns:a16="http://schemas.microsoft.com/office/drawing/2014/main" id="{73A88B5F-FF51-C3D2-B5CA-641FC84CAEF3}"/>
              </a:ext>
            </a:extLst>
          </p:cNvPr>
          <p:cNvPicPr>
            <a:picLocks noChangeAspect="1"/>
          </p:cNvPicPr>
          <p:nvPr/>
        </p:nvPicPr>
        <p:blipFill rotWithShape="1">
          <a:blip r:embed="rId5">
            <a:extLst>
              <a:ext uri="{28A0092B-C50C-407E-A947-70E740481C1C}">
                <a14:useLocalDpi xmlns:a14="http://schemas.microsoft.com/office/drawing/2010/main" val="0"/>
              </a:ext>
            </a:extLst>
          </a:blip>
          <a:srcRect r="44782"/>
          <a:stretch/>
        </p:blipFill>
        <p:spPr>
          <a:xfrm>
            <a:off x="11707939" y="2663127"/>
            <a:ext cx="5987797" cy="6248364"/>
          </a:xfrm>
          <a:prstGeom prst="rect">
            <a:avLst/>
          </a:prstGeom>
        </p:spPr>
      </p:pic>
    </p:spTree>
    <p:extLst>
      <p:ext uri="{BB962C8B-B14F-4D97-AF65-F5344CB8AC3E}">
        <p14:creationId xmlns:p14="http://schemas.microsoft.com/office/powerpoint/2010/main" val="8785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a:extLst>
              <a:ext uri="{FF2B5EF4-FFF2-40B4-BE49-F238E27FC236}">
                <a16:creationId xmlns:a16="http://schemas.microsoft.com/office/drawing/2014/main" id="{B386D860-66E9-85B3-A11C-597A4E2C4916}"/>
              </a:ext>
            </a:extLst>
          </p:cNvPr>
          <p:cNvSpPr txBox="1">
            <a:spLocks noChangeArrowheads="1"/>
          </p:cNvSpPr>
          <p:nvPr/>
        </p:nvSpPr>
        <p:spPr bwMode="auto">
          <a:xfrm>
            <a:off x="703263" y="768350"/>
            <a:ext cx="9578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Social protection and Cash</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2707" name="Content Placeholder 3" descr="Screen Shot 2019-06-03 at 14.44.30.png">
            <a:extLst>
              <a:ext uri="{FF2B5EF4-FFF2-40B4-BE49-F238E27FC236}">
                <a16:creationId xmlns:a16="http://schemas.microsoft.com/office/drawing/2014/main" id="{B29D7C3E-DDA5-87DB-5B20-9429DDCF7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72" b="-41972"/>
          <a:stretch>
            <a:fillRect/>
          </a:stretch>
        </p:blipFill>
        <p:spPr bwMode="auto">
          <a:xfrm>
            <a:off x="1052513" y="1184275"/>
            <a:ext cx="16182975" cy="86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5">
            <a:extLst>
              <a:ext uri="{FF2B5EF4-FFF2-40B4-BE49-F238E27FC236}">
                <a16:creationId xmlns:a16="http://schemas.microsoft.com/office/drawing/2014/main" id="{A2D7361D-2583-F04E-3D89-0CFD8BF283D7}"/>
              </a:ext>
            </a:extLst>
          </p:cNvPr>
          <p:cNvSpPr txBox="1">
            <a:spLocks noChangeArrowheads="1"/>
          </p:cNvSpPr>
          <p:nvPr/>
        </p:nvSpPr>
        <p:spPr bwMode="auto">
          <a:xfrm>
            <a:off x="1052513" y="7896225"/>
            <a:ext cx="564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en-CH" sz="2000" b="1">
                <a:latin typeface="Arial" panose="020B0604020202020204" pitchFamily="34" charset="0"/>
                <a:ea typeface="MS PGothic" panose="020B0600070205080204" pitchFamily="34" charset="-128"/>
              </a:rPr>
              <a:t>Source</a:t>
            </a:r>
            <a:r>
              <a:rPr lang="de-DE" altLang="en-CH" sz="2000">
                <a:latin typeface="Arial" panose="020B0604020202020204" pitchFamily="34" charset="0"/>
                <a:ea typeface="MS PGothic" panose="020B0600070205080204" pitchFamily="34" charset="-128"/>
              </a:rPr>
              <a:t>: Oxford Policy Management</a:t>
            </a:r>
            <a:endParaRPr lang="en-GB" altLang="en-CH" sz="2000">
              <a:latin typeface="Arial" panose="020B0604020202020204" pitchFamily="34" charset="0"/>
              <a:ea typeface="MS PGothic" panose="020B0600070205080204" pitchFamily="34" charset="-128"/>
            </a:endParaRPr>
          </a:p>
        </p:txBody>
      </p:sp>
      <p:pic>
        <p:nvPicPr>
          <p:cNvPr id="72709" name="Picture 1" descr="A red cross on a black background&#10;&#10;Description automatically generated">
            <a:extLst>
              <a:ext uri="{FF2B5EF4-FFF2-40B4-BE49-F238E27FC236}">
                <a16:creationId xmlns:a16="http://schemas.microsoft.com/office/drawing/2014/main" id="{A096D1B1-D2C7-6639-0664-85EAF5B9F71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6">
            <a:extLst>
              <a:ext uri="{FF2B5EF4-FFF2-40B4-BE49-F238E27FC236}">
                <a16:creationId xmlns:a16="http://schemas.microsoft.com/office/drawing/2014/main" id="{3096620B-D42A-3778-5E20-B852157E9F99}"/>
              </a:ext>
            </a:extLst>
          </p:cNvPr>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Example Case Study</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5779" name="TextBox 4">
            <a:extLst>
              <a:ext uri="{FF2B5EF4-FFF2-40B4-BE49-F238E27FC236}">
                <a16:creationId xmlns:a16="http://schemas.microsoft.com/office/drawing/2014/main" id="{CEDB069B-EC3D-DF87-D8D7-2B0102E4FB87}"/>
              </a:ext>
            </a:extLst>
          </p:cNvPr>
          <p:cNvSpPr txBox="1">
            <a:spLocks noChangeArrowheads="1"/>
          </p:cNvSpPr>
          <p:nvPr/>
        </p:nvSpPr>
        <p:spPr bwMode="auto">
          <a:xfrm>
            <a:off x="9920288" y="2595563"/>
            <a:ext cx="8094662" cy="4494212"/>
          </a:xfrm>
          <a:prstGeom prst="rect">
            <a:avLst/>
          </a:prstGeom>
          <a:noFill/>
          <a:ln>
            <a:noFill/>
          </a:ln>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defRPr/>
            </a:pPr>
            <a:r>
              <a:rPr lang="en-US" altLang="en-CH" sz="3200" b="1" dirty="0">
                <a:solidFill>
                  <a:srgbClr val="011E41"/>
                </a:solidFill>
                <a:latin typeface="Montserrat" panose="00000500000000000000" pitchFamily="2" charset="0"/>
                <a:cs typeface="Open Sans" panose="020B0606030504020204" pitchFamily="34" charset="0"/>
              </a:rPr>
              <a:t>See Movement </a:t>
            </a:r>
            <a:r>
              <a:rPr lang="en-US" altLang="en-CH" sz="3200" b="1" dirty="0" err="1">
                <a:solidFill>
                  <a:srgbClr val="011E41"/>
                </a:solidFill>
                <a:latin typeface="Montserrat" panose="00000500000000000000" pitchFamily="2" charset="0"/>
                <a:cs typeface="Open Sans" panose="020B0606030504020204" pitchFamily="34" charset="0"/>
              </a:rPr>
              <a:t>CashHub</a:t>
            </a:r>
            <a:r>
              <a:rPr lang="en-US" altLang="en-CH" sz="3200" b="1" dirty="0">
                <a:solidFill>
                  <a:srgbClr val="011E41"/>
                </a:solidFill>
                <a:latin typeface="Montserrat" panose="00000500000000000000" pitchFamily="2" charset="0"/>
                <a:cs typeface="Open Sans" panose="020B0606030504020204" pitchFamily="34" charset="0"/>
              </a:rPr>
              <a:t> page on CVA and Social Protection for a range of useful resources and case studies.</a:t>
            </a:r>
          </a:p>
          <a:p>
            <a:pPr>
              <a:spcAft>
                <a:spcPts val="1800"/>
              </a:spcAft>
              <a:defRPr/>
            </a:pPr>
            <a:r>
              <a:rPr lang="en-US" altLang="en-CH" sz="3200" b="1" dirty="0">
                <a:solidFill>
                  <a:schemeClr val="accent3"/>
                </a:solidFill>
                <a:latin typeface="Montserrat" panose="00000500000000000000" pitchFamily="2" charset="0"/>
                <a:cs typeface="Open Sans" panose="020B0606030504020204" pitchFamily="34" charset="0"/>
                <a:hlinkClick r:id="rId3"/>
              </a:rPr>
              <a:t>https://cash-hub.org/resources/cash-and-social-protection/</a:t>
            </a:r>
            <a:endParaRPr lang="en-US" altLang="en-CH" sz="3200" b="1" dirty="0">
              <a:solidFill>
                <a:schemeClr val="accent3"/>
              </a:solidFill>
              <a:latin typeface="Montserrat" panose="00000500000000000000" pitchFamily="2" charset="0"/>
              <a:cs typeface="Open Sans" panose="020B0606030504020204" pitchFamily="34" charset="0"/>
            </a:endParaRPr>
          </a:p>
          <a:p>
            <a:pPr>
              <a:spcAft>
                <a:spcPts val="1800"/>
              </a:spcAft>
              <a:defRPr/>
            </a:pPr>
            <a:endParaRPr lang="en-US" altLang="en-CH" sz="3200" b="1" dirty="0">
              <a:solidFill>
                <a:srgbClr val="011E41"/>
              </a:solidFill>
              <a:latin typeface="Montserrat" panose="00000500000000000000" pitchFamily="2" charset="0"/>
              <a:cs typeface="Open Sans" panose="020B0606030504020204" pitchFamily="34" charset="0"/>
            </a:endParaRPr>
          </a:p>
        </p:txBody>
      </p:sp>
      <p:pic>
        <p:nvPicPr>
          <p:cNvPr id="2" name="Picture 2">
            <a:extLst>
              <a:ext uri="{FF2B5EF4-FFF2-40B4-BE49-F238E27FC236}">
                <a16:creationId xmlns:a16="http://schemas.microsoft.com/office/drawing/2014/main" id="{C9D5FA65-A4CD-2B1B-18EE-D4DF4130193A}"/>
              </a:ext>
            </a:extLst>
          </p:cNvPr>
          <p:cNvPicPr>
            <a:picLocks noChangeAspect="1" noChangeArrowheads="1"/>
          </p:cNvPicPr>
          <p:nvPr/>
        </p:nvPicPr>
        <p:blipFill>
          <a:blip r:embed="rId4"/>
          <a:srcRect/>
          <a:stretch>
            <a:fillRect/>
          </a:stretch>
        </p:blipFill>
        <p:spPr>
          <a:xfrm>
            <a:off x="703263" y="2851927"/>
            <a:ext cx="8876839" cy="5925291"/>
          </a:xfrm>
          <a:prstGeom prst="roundRect">
            <a:avLst>
              <a:gd name="adj" fmla="val 8594"/>
            </a:avLst>
          </a:prstGeom>
          <a:solidFill>
            <a:srgbClr val="FFFFFF">
              <a:shade val="85000"/>
            </a:srgbClr>
          </a:solidFill>
          <a:effectLst>
            <a:outerShdw dist="35921" dir="2700000" algn="ctr" rotWithShape="0">
              <a:schemeClr val="bg2"/>
            </a:outerShdw>
          </a:effectLst>
        </p:spPr>
      </p:pic>
      <p:pic>
        <p:nvPicPr>
          <p:cNvPr id="74757" name="Picture 3" descr="Qr code&#10;&#10;Description automatically generated">
            <a:extLst>
              <a:ext uri="{FF2B5EF4-FFF2-40B4-BE49-F238E27FC236}">
                <a16:creationId xmlns:a16="http://schemas.microsoft.com/office/drawing/2014/main" id="{9E4118EE-FC44-9485-CDC9-7C3C8868D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6700" y="6307138"/>
            <a:ext cx="364013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 red cross on a black background&#10;&#10;Description automatically generated">
            <a:extLst>
              <a:ext uri="{FF2B5EF4-FFF2-40B4-BE49-F238E27FC236}">
                <a16:creationId xmlns:a16="http://schemas.microsoft.com/office/drawing/2014/main" id="{466691CF-72F0-2F60-299A-A5D28E7AEE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ADC04F3C-963C-8281-1B31-D0BB7CD1056C}"/>
              </a:ext>
            </a:extLst>
          </p:cNvPr>
          <p:cNvSpPr txBox="1">
            <a:spLocks noChangeArrowheads="1"/>
          </p:cNvSpPr>
          <p:nvPr/>
        </p:nvSpPr>
        <p:spPr bwMode="auto">
          <a:xfrm>
            <a:off x="7034981" y="7344947"/>
            <a:ext cx="10267157" cy="1107996"/>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altLang="en-CH" sz="6600" b="1" dirty="0">
                <a:ln>
                  <a:solidFill>
                    <a:schemeClr val="accent1"/>
                  </a:solidFill>
                </a:ln>
                <a:solidFill>
                  <a:schemeClr val="bg2"/>
                </a:solidFill>
                <a:latin typeface="Montserrat" panose="00000500000000000000" pitchFamily="2" charset="0"/>
                <a:ea typeface="+mj-ea"/>
                <a:cs typeface="+mj-cs"/>
              </a:rPr>
              <a:t>Introductions to CVA</a:t>
            </a:r>
            <a:endParaRPr lang="en-US" altLang="en-CH"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4035" name="Picture 7" descr="A red cross on a black background&#10;&#10;Description automatically generated">
            <a:extLst>
              <a:ext uri="{FF2B5EF4-FFF2-40B4-BE49-F238E27FC236}">
                <a16:creationId xmlns:a16="http://schemas.microsoft.com/office/drawing/2014/main" id="{BB1B1343-738E-53DC-828A-C7142CF8FC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6">
            <a:extLst>
              <a:ext uri="{FF2B5EF4-FFF2-40B4-BE49-F238E27FC236}">
                <a16:creationId xmlns:a16="http://schemas.microsoft.com/office/drawing/2014/main" id="{0E677BAD-7677-80B2-D852-C304E845135C}"/>
              </a:ext>
            </a:extLst>
          </p:cNvPr>
          <p:cNvSpPr txBox="1">
            <a:spLocks noChangeArrowheads="1"/>
          </p:cNvSpPr>
          <p:nvPr/>
        </p:nvSpPr>
        <p:spPr bwMode="auto">
          <a:xfrm>
            <a:off x="703263" y="768350"/>
            <a:ext cx="1266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a:solidFill>
                  <a:srgbClr val="F5333F"/>
                </a:solidFill>
                <a:latin typeface="Montserrat" panose="00000500000000000000" pitchFamily="2" charset="0"/>
                <a:ea typeface="Roboto Black" pitchFamily="2" charset="0"/>
                <a:cs typeface="Open Sans Light" panose="020B0306030504020204" pitchFamily="34" charset="0"/>
              </a:rPr>
              <a:t>Working with the private sector</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6803" name="Picture 4">
            <a:extLst>
              <a:ext uri="{FF2B5EF4-FFF2-40B4-BE49-F238E27FC236}">
                <a16:creationId xmlns:a16="http://schemas.microsoft.com/office/drawing/2014/main" id="{245DD5F6-CFB2-ED75-87D4-1E0757D3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916238"/>
            <a:ext cx="1053147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BF419655-FEF6-235E-D980-6CC387C16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2113" y="4003675"/>
            <a:ext cx="55181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 descr="A red cross on a black background&#10;&#10;Description automatically generated">
            <a:extLst>
              <a:ext uri="{FF2B5EF4-FFF2-40B4-BE49-F238E27FC236}">
                <a16:creationId xmlns:a16="http://schemas.microsoft.com/office/drawing/2014/main" id="{7899A910-BE58-096F-4D71-E270DA569E2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6">
            <a:extLst>
              <a:ext uri="{FF2B5EF4-FFF2-40B4-BE49-F238E27FC236}">
                <a16:creationId xmlns:a16="http://schemas.microsoft.com/office/drawing/2014/main" id="{20D49A49-9E5E-23AF-C339-C52E4FBD36E3}"/>
              </a:ext>
            </a:extLst>
          </p:cNvPr>
          <p:cNvSpPr txBox="1">
            <a:spLocks noChangeArrowheads="1"/>
          </p:cNvSpPr>
          <p:nvPr/>
        </p:nvSpPr>
        <p:spPr bwMode="auto">
          <a:xfrm>
            <a:off x="703263" y="768350"/>
            <a:ext cx="1105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a:solidFill>
                  <a:srgbClr val="F5333F"/>
                </a:solidFill>
                <a:latin typeface="Montserrat" panose="00000500000000000000" pitchFamily="2" charset="0"/>
                <a:ea typeface="Roboto Black" pitchFamily="2" charset="0"/>
                <a:cs typeface="Open Sans Light" panose="020B0306030504020204" pitchFamily="34" charset="0"/>
              </a:rPr>
              <a:t>Use of delivery mechanisms </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2" name="TextBox 1">
            <a:extLst>
              <a:ext uri="{FF2B5EF4-FFF2-40B4-BE49-F238E27FC236}">
                <a16:creationId xmlns:a16="http://schemas.microsoft.com/office/drawing/2014/main" id="{19D490F6-46C1-0BF5-2691-8550B4013C5B}"/>
              </a:ext>
            </a:extLst>
          </p:cNvPr>
          <p:cNvSpPr txBox="1">
            <a:spLocks/>
          </p:cNvSpPr>
          <p:nvPr/>
        </p:nvSpPr>
        <p:spPr>
          <a:xfrm>
            <a:off x="720725" y="3541462"/>
            <a:ext cx="5280025" cy="5509200"/>
          </a:xfrm>
          <a:prstGeom prst="rect">
            <a:avLst/>
          </a:prstGeom>
          <a:noFill/>
        </p:spPr>
        <p:txBody>
          <a:bodyPr>
            <a:spAutoFit/>
          </a:bodyPr>
          <a:lstStyle/>
          <a:p>
            <a:pPr defTabSz="360000">
              <a:spcAft>
                <a:spcPts val="1800"/>
              </a:spcAft>
              <a:defRPr/>
            </a:pPr>
            <a:r>
              <a:rPr lang="en-CH" sz="4400" b="1" dirty="0">
                <a:solidFill>
                  <a:srgbClr val="011E41"/>
                </a:solidFill>
                <a:latin typeface="Montserrat" pitchFamily="2" charset="77"/>
                <a:ea typeface="Open Sans" panose="020B0606030504020204" pitchFamily="34" charset="0"/>
                <a:cs typeface="Open Sans" panose="020B0606030504020204" pitchFamily="34" charset="0"/>
              </a:rPr>
              <a:t>More than</a:t>
            </a:r>
            <a:r>
              <a:rPr lang="en-US" sz="4400" b="1" dirty="0">
                <a:solidFill>
                  <a:srgbClr val="011E41"/>
                </a:solidFill>
                <a:latin typeface="Montserrat" pitchFamily="2" charset="77"/>
                <a:ea typeface="Open Sans" panose="020B0606030504020204" pitchFamily="34" charset="0"/>
                <a:cs typeface="Open Sans" panose="020B0606030504020204" pitchFamily="34" charset="0"/>
              </a:rPr>
              <a:t> 50 % of cash assistance launched across the world in </a:t>
            </a:r>
            <a:r>
              <a:rPr lang="en-CH" sz="4400" b="1" dirty="0">
                <a:solidFill>
                  <a:srgbClr val="011E41"/>
                </a:solidFill>
                <a:latin typeface="Montserrat" pitchFamily="2" charset="77"/>
                <a:ea typeface="Open Sans" panose="020B0606030504020204" pitchFamily="34" charset="0"/>
                <a:cs typeface="Open Sans" panose="020B0606030504020204" pitchFamily="34" charset="0"/>
              </a:rPr>
              <a:t>2021-2022 </a:t>
            </a:r>
            <a:r>
              <a:rPr lang="en-US" sz="4400" b="1" dirty="0">
                <a:solidFill>
                  <a:srgbClr val="011E41"/>
                </a:solidFill>
                <a:latin typeface="Montserrat" pitchFamily="2" charset="77"/>
                <a:ea typeface="Open Sans" panose="020B0606030504020204" pitchFamily="34" charset="0"/>
                <a:cs typeface="Open Sans" panose="020B0606030504020204" pitchFamily="34" charset="0"/>
              </a:rPr>
              <a:t>has used </a:t>
            </a:r>
            <a:r>
              <a:rPr lang="en-US" sz="4400" b="1" dirty="0">
                <a:solidFill>
                  <a:schemeClr val="accent4"/>
                </a:solidFill>
                <a:latin typeface="Montserrat" pitchFamily="2" charset="77"/>
                <a:ea typeface="Open Sans" panose="020B0606030504020204" pitchFamily="34" charset="0"/>
                <a:cs typeface="Open Sans" panose="020B0606030504020204" pitchFamily="34" charset="0"/>
              </a:rPr>
              <a:t>electronic payments </a:t>
            </a:r>
          </a:p>
        </p:txBody>
      </p:sp>
      <p:sp>
        <p:nvSpPr>
          <p:cNvPr id="5" name="TextBox 4">
            <a:extLst>
              <a:ext uri="{FF2B5EF4-FFF2-40B4-BE49-F238E27FC236}">
                <a16:creationId xmlns:a16="http://schemas.microsoft.com/office/drawing/2014/main" id="{F68EFB40-CFFE-801C-E7F0-15485921EFA0}"/>
              </a:ext>
            </a:extLst>
          </p:cNvPr>
          <p:cNvSpPr txBox="1">
            <a:spLocks/>
          </p:cNvSpPr>
          <p:nvPr/>
        </p:nvSpPr>
        <p:spPr>
          <a:xfrm>
            <a:off x="703263" y="2451685"/>
            <a:ext cx="4833937" cy="830262"/>
          </a:xfrm>
          <a:prstGeom prst="rect">
            <a:avLst/>
          </a:prstGeom>
          <a:noFill/>
        </p:spPr>
        <p:txBody>
          <a:bodyPr>
            <a:spAutoFit/>
          </a:bodyPr>
          <a:lstStyle/>
          <a:p>
            <a:pPr defTabSz="360000">
              <a:spcAft>
                <a:spcPts val="1800"/>
              </a:spcAft>
              <a:defRPr/>
            </a:pPr>
            <a:r>
              <a:rPr lang="en-CH" sz="4800" b="1" dirty="0">
                <a:solidFill>
                  <a:schemeClr val="accent4"/>
                </a:solidFill>
                <a:latin typeface="Montserrat" pitchFamily="2" charset="77"/>
                <a:ea typeface="Open Sans" panose="020B0606030504020204" pitchFamily="34" charset="0"/>
                <a:cs typeface="Open Sans" panose="020B0606030504020204" pitchFamily="34" charset="0"/>
              </a:rPr>
              <a:t>IFRC Global</a:t>
            </a:r>
            <a:endParaRPr lang="en-US" sz="4800" b="1" dirty="0">
              <a:solidFill>
                <a:schemeClr val="accent4"/>
              </a:solidFill>
              <a:latin typeface="Montserrat" pitchFamily="2" charset="77"/>
              <a:ea typeface="Open Sans" panose="020B0606030504020204" pitchFamily="34" charset="0"/>
              <a:cs typeface="Open Sans" panose="020B0606030504020204" pitchFamily="34" charset="0"/>
            </a:endParaRPr>
          </a:p>
        </p:txBody>
      </p:sp>
      <p:pic>
        <p:nvPicPr>
          <p:cNvPr id="78853" name="Picture 2" descr="A red cross on a black background&#10;&#10;Description automatically generated">
            <a:extLst>
              <a:ext uri="{FF2B5EF4-FFF2-40B4-BE49-F238E27FC236}">
                <a16:creationId xmlns:a16="http://schemas.microsoft.com/office/drawing/2014/main" id="{B2884B41-0880-4189-665C-2D5A55C75A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8854" name="Chart 6">
            <a:extLst>
              <a:ext uri="{FF2B5EF4-FFF2-40B4-BE49-F238E27FC236}">
                <a16:creationId xmlns:a16="http://schemas.microsoft.com/office/drawing/2014/main" id="{643FF619-9248-3B20-7578-E079B386471B}"/>
              </a:ext>
            </a:extLst>
          </p:cNvPr>
          <p:cNvGraphicFramePr>
            <a:graphicFrameLocks/>
          </p:cNvGraphicFramePr>
          <p:nvPr>
            <p:extLst>
              <p:ext uri="{D42A27DB-BD31-4B8C-83A1-F6EECF244321}">
                <p14:modId xmlns:p14="http://schemas.microsoft.com/office/powerpoint/2010/main" val="881147745"/>
              </p:ext>
            </p:extLst>
          </p:nvPr>
        </p:nvGraphicFramePr>
        <p:xfrm>
          <a:off x="6464300" y="2133600"/>
          <a:ext cx="10107613" cy="7346950"/>
        </p:xfrm>
        <a:graphic>
          <a:graphicData uri="http://schemas.openxmlformats.org/presentationml/2006/ole">
            <mc:AlternateContent xmlns:mc="http://schemas.openxmlformats.org/markup-compatibility/2006">
              <mc:Choice xmlns:v="urn:schemas-microsoft-com:vml" Requires="v">
                <p:oleObj name="Chart" r:id="rId4" imgW="8166273" imgH="5930988" progId="Excel.Chart.8">
                  <p:embed/>
                </p:oleObj>
              </mc:Choice>
              <mc:Fallback>
                <p:oleObj name="Chart" r:id="rId4" imgW="8166273" imgH="5930988" progId="Excel.Chart.8">
                  <p:embed/>
                  <p:pic>
                    <p:nvPicPr>
                      <p:cNvPr id="78854" name="Chart 6">
                        <a:extLst>
                          <a:ext uri="{FF2B5EF4-FFF2-40B4-BE49-F238E27FC236}">
                            <a16:creationId xmlns:a16="http://schemas.microsoft.com/office/drawing/2014/main" id="{643FF619-9248-3B20-7578-E079B386471B}"/>
                          </a:ext>
                        </a:extLst>
                      </p:cNvPr>
                      <p:cNvPicPr>
                        <a:picLocks noChangeArrowheads="1"/>
                      </p:cNvPicPr>
                      <p:nvPr/>
                    </p:nvPicPr>
                    <p:blipFill>
                      <a:blip r:embed="rId5"/>
                      <a:srcRect/>
                      <a:stretch>
                        <a:fillRect/>
                      </a:stretch>
                    </p:blipFill>
                    <p:spPr bwMode="auto">
                      <a:xfrm>
                        <a:off x="6464300" y="2133600"/>
                        <a:ext cx="10107613" cy="7346950"/>
                      </a:xfrm>
                      <a:prstGeom prst="rect">
                        <a:avLst/>
                      </a:prstGeom>
                      <a:noFill/>
                      <a:ln>
                        <a:noFill/>
                      </a:ln>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a:extLst>
              <a:ext uri="{FF2B5EF4-FFF2-40B4-BE49-F238E27FC236}">
                <a16:creationId xmlns:a16="http://schemas.microsoft.com/office/drawing/2014/main" id="{825DADAD-344C-A348-9420-E0FC2F965D6A}"/>
              </a:ext>
            </a:extLst>
          </p:cNvPr>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Technology Cash Tools</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80899" name="Group 40">
            <a:extLst>
              <a:ext uri="{FF2B5EF4-FFF2-40B4-BE49-F238E27FC236}">
                <a16:creationId xmlns:a16="http://schemas.microsoft.com/office/drawing/2014/main" id="{C84D0F54-F6DE-2EA3-7D64-34B40C406B1A}"/>
              </a:ext>
            </a:extLst>
          </p:cNvPr>
          <p:cNvGrpSpPr>
            <a:grpSpLocks/>
          </p:cNvGrpSpPr>
          <p:nvPr/>
        </p:nvGrpSpPr>
        <p:grpSpPr bwMode="auto">
          <a:xfrm>
            <a:off x="574675" y="2271713"/>
            <a:ext cx="16459200" cy="7732712"/>
            <a:chOff x="1317309" y="2922796"/>
            <a:chExt cx="15758679" cy="6857242"/>
          </a:xfrm>
        </p:grpSpPr>
        <p:sp>
          <p:nvSpPr>
            <p:cNvPr id="80901" name="TextBox 1">
              <a:extLst>
                <a:ext uri="{FF2B5EF4-FFF2-40B4-BE49-F238E27FC236}">
                  <a16:creationId xmlns:a16="http://schemas.microsoft.com/office/drawing/2014/main" id="{7F14BBE6-3BE3-A557-F79E-A1BC1F0DDFD5}"/>
                </a:ext>
              </a:extLst>
            </p:cNvPr>
            <p:cNvSpPr txBox="1">
              <a:spLocks noChangeArrowheads="1"/>
            </p:cNvSpPr>
            <p:nvPr/>
          </p:nvSpPr>
          <p:spPr bwMode="auto">
            <a:xfrm>
              <a:off x="3954423" y="610546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Beneficiary data</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Biometrics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Market data</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Assessments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Post-distribution, surveys</a:t>
              </a:r>
            </a:p>
          </p:txBody>
        </p:sp>
        <p:sp>
          <p:nvSpPr>
            <p:cNvPr id="6" name="Oval 5">
              <a:extLst>
                <a:ext uri="{FF2B5EF4-FFF2-40B4-BE49-F238E27FC236}">
                  <a16:creationId xmlns:a16="http://schemas.microsoft.com/office/drawing/2014/main" id="{3FE2C3B6-6E6F-85F2-83C8-782B9FC79687}"/>
                </a:ext>
              </a:extLst>
            </p:cNvPr>
            <p:cNvSpPr/>
            <p:nvPr/>
          </p:nvSpPr>
          <p:spPr>
            <a:xfrm>
              <a:off x="4237103" y="2922796"/>
              <a:ext cx="2898514"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pic>
          <p:nvPicPr>
            <p:cNvPr id="80903" name="Content Placeholder 6">
              <a:extLst>
                <a:ext uri="{FF2B5EF4-FFF2-40B4-BE49-F238E27FC236}">
                  <a16:creationId xmlns:a16="http://schemas.microsoft.com/office/drawing/2014/main" id="{2885029E-F885-6581-4695-FEACA44A1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828" y="4071838"/>
              <a:ext cx="1354910" cy="10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9">
              <a:extLst>
                <a:ext uri="{FF2B5EF4-FFF2-40B4-BE49-F238E27FC236}">
                  <a16:creationId xmlns:a16="http://schemas.microsoft.com/office/drawing/2014/main" id="{C0E230A2-8FC2-DED5-6C0E-AFB7B82831E9}"/>
                </a:ext>
              </a:extLst>
            </p:cNvPr>
            <p:cNvSpPr txBox="1">
              <a:spLocks noChangeArrowheads="1"/>
            </p:cNvSpPr>
            <p:nvPr/>
          </p:nvSpPr>
          <p:spPr bwMode="auto">
            <a:xfrm>
              <a:off x="4486948" y="3624542"/>
              <a:ext cx="2393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a:solidFill>
                    <a:srgbClr val="FFFFFF"/>
                  </a:solidFill>
                  <a:latin typeface="Arial" panose="020B0604020202020204" pitchFamily="34" charset="0"/>
                  <a:ea typeface="MS PGothic" panose="020B0600070205080204" pitchFamily="34" charset="-128"/>
                  <a:cs typeface="Arial" panose="020B0604020202020204" pitchFamily="34" charset="0"/>
                </a:rPr>
                <a:t>Data Collection</a:t>
              </a:r>
            </a:p>
          </p:txBody>
        </p:sp>
        <p:sp>
          <p:nvSpPr>
            <p:cNvPr id="11" name="Oval 10">
              <a:extLst>
                <a:ext uri="{FF2B5EF4-FFF2-40B4-BE49-F238E27FC236}">
                  <a16:creationId xmlns:a16="http://schemas.microsoft.com/office/drawing/2014/main" id="{F2A80447-B38E-A2D8-52A1-B0026C3C8594}"/>
                </a:ext>
              </a:extLst>
            </p:cNvPr>
            <p:cNvSpPr/>
            <p:nvPr/>
          </p:nvSpPr>
          <p:spPr>
            <a:xfrm>
              <a:off x="8936740" y="2922796"/>
              <a:ext cx="290307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pic>
          <p:nvPicPr>
            <p:cNvPr id="80906" name="Picture 9">
              <a:extLst>
                <a:ext uri="{FF2B5EF4-FFF2-40B4-BE49-F238E27FC236}">
                  <a16:creationId xmlns:a16="http://schemas.microsoft.com/office/drawing/2014/main" id="{03A9908E-CE8F-2BE9-593F-219FB2C7A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485" y="4200456"/>
              <a:ext cx="1949878" cy="9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12">
              <a:extLst>
                <a:ext uri="{FF2B5EF4-FFF2-40B4-BE49-F238E27FC236}">
                  <a16:creationId xmlns:a16="http://schemas.microsoft.com/office/drawing/2014/main" id="{034290C6-3C86-83E4-190A-4F1E37064241}"/>
                </a:ext>
              </a:extLst>
            </p:cNvPr>
            <p:cNvSpPr txBox="1">
              <a:spLocks noChangeArrowheads="1"/>
            </p:cNvSpPr>
            <p:nvPr/>
          </p:nvSpPr>
          <p:spPr bwMode="auto">
            <a:xfrm>
              <a:off x="9191722"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a:solidFill>
                    <a:srgbClr val="FFFFFF"/>
                  </a:solidFill>
                  <a:latin typeface="Arial" panose="020B0604020202020204" pitchFamily="34" charset="0"/>
                  <a:ea typeface="MS PGothic" panose="020B0600070205080204" pitchFamily="34" charset="-128"/>
                  <a:cs typeface="Arial" panose="020B0604020202020204" pitchFamily="34" charset="0"/>
                </a:rPr>
                <a:t>Data Management</a:t>
              </a:r>
            </a:p>
          </p:txBody>
        </p:sp>
        <p:sp>
          <p:nvSpPr>
            <p:cNvPr id="14" name="Oval 13">
              <a:extLst>
                <a:ext uri="{FF2B5EF4-FFF2-40B4-BE49-F238E27FC236}">
                  <a16:creationId xmlns:a16="http://schemas.microsoft.com/office/drawing/2014/main" id="{582762A6-8A08-BF95-DA95-E419549CE0F1}"/>
                </a:ext>
              </a:extLst>
            </p:cNvPr>
            <p:cNvSpPr/>
            <p:nvPr/>
          </p:nvSpPr>
          <p:spPr>
            <a:xfrm>
              <a:off x="13627258" y="2922796"/>
              <a:ext cx="290003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sp>
          <p:nvSpPr>
            <p:cNvPr id="80909" name="TextBox 14">
              <a:extLst>
                <a:ext uri="{FF2B5EF4-FFF2-40B4-BE49-F238E27FC236}">
                  <a16:creationId xmlns:a16="http://schemas.microsoft.com/office/drawing/2014/main" id="{8A96F91B-C96B-954F-E9D7-AF06CA0F03E8}"/>
                </a:ext>
              </a:extLst>
            </p:cNvPr>
            <p:cNvSpPr txBox="1">
              <a:spLocks noChangeArrowheads="1"/>
            </p:cNvSpPr>
            <p:nvPr/>
          </p:nvSpPr>
          <p:spPr bwMode="auto">
            <a:xfrm>
              <a:off x="13880464"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a:solidFill>
                    <a:srgbClr val="FFFFFF"/>
                  </a:solidFill>
                  <a:latin typeface="Arial" panose="020B0604020202020204" pitchFamily="34" charset="0"/>
                  <a:ea typeface="MS PGothic" panose="020B0600070205080204" pitchFamily="34" charset="-128"/>
                  <a:cs typeface="Arial" panose="020B0604020202020204" pitchFamily="34" charset="0"/>
                </a:rPr>
                <a:t>Payment Mechanisms</a:t>
              </a:r>
            </a:p>
          </p:txBody>
        </p:sp>
        <p:pic>
          <p:nvPicPr>
            <p:cNvPr id="16" name="Picture 15">
              <a:extLst>
                <a:ext uri="{FF2B5EF4-FFF2-40B4-BE49-F238E27FC236}">
                  <a16:creationId xmlns:a16="http://schemas.microsoft.com/office/drawing/2014/main" id="{70447522-B7A9-7843-15BA-A8C584551D40}"/>
                </a:ext>
              </a:extLst>
            </p:cNvPr>
            <p:cNvPicPr>
              <a:picLocks noChangeAspect="1"/>
            </p:cNvPicPr>
            <p:nvPr/>
          </p:nvPicPr>
          <p:blipFill>
            <a:blip r:embed="rId5" cstate="print">
              <a:duotone>
                <a:srgbClr val="9BBB59">
                  <a:shade val="45000"/>
                  <a:satMod val="135000"/>
                </a:srgbClr>
                <a:prstClr val="white"/>
              </a:duotone>
            </a:blip>
            <a:stretch>
              <a:fillRect/>
            </a:stretch>
          </p:blipFill>
          <p:spPr>
            <a:xfrm>
              <a:off x="14548262" y="4149624"/>
              <a:ext cx="931603" cy="931603"/>
            </a:xfrm>
            <a:prstGeom prst="rect">
              <a:avLst/>
            </a:prstGeom>
          </p:spPr>
        </p:pic>
        <p:sp>
          <p:nvSpPr>
            <p:cNvPr id="80911" name="TextBox 14">
              <a:extLst>
                <a:ext uri="{FF2B5EF4-FFF2-40B4-BE49-F238E27FC236}">
                  <a16:creationId xmlns:a16="http://schemas.microsoft.com/office/drawing/2014/main" id="{FBA4D561-4A87-6CF7-6BA1-0F81AEB632E2}"/>
                </a:ext>
              </a:extLst>
            </p:cNvPr>
            <p:cNvSpPr txBox="1">
              <a:spLocks noChangeArrowheads="1"/>
            </p:cNvSpPr>
            <p:nvPr/>
          </p:nvSpPr>
          <p:spPr bwMode="auto">
            <a:xfrm>
              <a:off x="1453880" y="5681294"/>
              <a:ext cx="2504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20204" pitchFamily="34" charset="0"/>
                  <a:ea typeface="MS PGothic" panose="020B0600070205080204" pitchFamily="34" charset="-128"/>
                  <a:cs typeface="Arial" panose="020B0604020202020204" pitchFamily="34" charset="0"/>
                </a:rPr>
                <a:t>Key Functions:</a:t>
              </a:r>
            </a:p>
          </p:txBody>
        </p:sp>
        <p:sp>
          <p:nvSpPr>
            <p:cNvPr id="80912" name="TextBox 15">
              <a:extLst>
                <a:ext uri="{FF2B5EF4-FFF2-40B4-BE49-F238E27FC236}">
                  <a16:creationId xmlns:a16="http://schemas.microsoft.com/office/drawing/2014/main" id="{97AB3E58-B18F-32D9-E5F8-A7D8552F296E}"/>
                </a:ext>
              </a:extLst>
            </p:cNvPr>
            <p:cNvSpPr txBox="1">
              <a:spLocks noChangeArrowheads="1"/>
            </p:cNvSpPr>
            <p:nvPr/>
          </p:nvSpPr>
          <p:spPr bwMode="auto">
            <a:xfrm>
              <a:off x="1317309" y="7630679"/>
              <a:ext cx="2899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20204" pitchFamily="34" charset="0"/>
                  <a:ea typeface="MS PGothic" panose="020B0600070205080204" pitchFamily="34" charset="-128"/>
                  <a:cs typeface="Arial" panose="020B0604020202020204" pitchFamily="34" charset="0"/>
                </a:rPr>
                <a:t>Technology tools:</a:t>
              </a:r>
            </a:p>
          </p:txBody>
        </p:sp>
        <p:cxnSp>
          <p:nvCxnSpPr>
            <p:cNvPr id="80913" name="Straight Connector 20">
              <a:extLst>
                <a:ext uri="{FF2B5EF4-FFF2-40B4-BE49-F238E27FC236}">
                  <a16:creationId xmlns:a16="http://schemas.microsoft.com/office/drawing/2014/main" id="{79F28C33-E192-5ECD-C5F0-46C48AD39CB5}"/>
                </a:ext>
              </a:extLst>
            </p:cNvPr>
            <p:cNvCxnSpPr>
              <a:cxnSpLocks noChangeShapeType="1"/>
            </p:cNvCxnSpPr>
            <p:nvPr/>
          </p:nvCxnSpPr>
          <p:spPr bwMode="auto">
            <a:xfrm>
              <a:off x="4065133" y="7879009"/>
              <a:ext cx="12461598" cy="36749"/>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cxnSp>
          <p:nvCxnSpPr>
            <p:cNvPr id="80914" name="Straight Connector 21">
              <a:extLst>
                <a:ext uri="{FF2B5EF4-FFF2-40B4-BE49-F238E27FC236}">
                  <a16:creationId xmlns:a16="http://schemas.microsoft.com/office/drawing/2014/main" id="{2DF037E0-AE83-5C1D-3E47-23B0C5D09757}"/>
                </a:ext>
              </a:extLst>
            </p:cNvPr>
            <p:cNvCxnSpPr>
              <a:cxnSpLocks/>
            </p:cNvCxnSpPr>
            <p:nvPr/>
          </p:nvCxnSpPr>
          <p:spPr bwMode="auto">
            <a:xfrm>
              <a:off x="3784339" y="5925682"/>
              <a:ext cx="12742392" cy="46382"/>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80915" name="TextBox 32">
              <a:extLst>
                <a:ext uri="{FF2B5EF4-FFF2-40B4-BE49-F238E27FC236}">
                  <a16:creationId xmlns:a16="http://schemas.microsoft.com/office/drawing/2014/main" id="{A44ECECC-AE59-ED23-97E9-D371B3B773E3}"/>
                </a:ext>
              </a:extLst>
            </p:cNvPr>
            <p:cNvSpPr txBox="1">
              <a:spLocks noChangeArrowheads="1"/>
            </p:cNvSpPr>
            <p:nvPr/>
          </p:nvSpPr>
          <p:spPr bwMode="auto">
            <a:xfrm>
              <a:off x="8340452" y="6103023"/>
              <a:ext cx="4995096"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Beneficiary management</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Distribution planning &amp; </a:t>
              </a:r>
              <a:r>
                <a:rPr lang="en-CH" altLang="en-CH" sz="2000">
                  <a:solidFill>
                    <a:srgbClr val="011E41"/>
                  </a:solidFill>
                  <a:latin typeface="Montserrat" panose="00000500000000000000" pitchFamily="2" charset="0"/>
                  <a:cs typeface="Open Sans" panose="020B0606030504020204" pitchFamily="34" charset="0"/>
                </a:rPr>
                <a:t>	</a:t>
              </a:r>
              <a:r>
                <a:rPr lang="en-US" altLang="en-CH" sz="2000">
                  <a:solidFill>
                    <a:srgbClr val="011E41"/>
                  </a:solidFill>
                  <a:latin typeface="Montserrat" panose="00000500000000000000" pitchFamily="2" charset="0"/>
                  <a:cs typeface="Open Sans" panose="020B0606030504020204" pitchFamily="34" charset="0"/>
                </a:rPr>
                <a:t>tracking</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Monitoring &amp; reporting</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Audit trails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Payment administration </a:t>
              </a:r>
              <a:r>
                <a:rPr lang="en-CH" altLang="en-CH" sz="2000">
                  <a:solidFill>
                    <a:srgbClr val="011E41"/>
                  </a:solidFill>
                  <a:latin typeface="Montserrat" panose="00000500000000000000" pitchFamily="2" charset="0"/>
                  <a:cs typeface="Open Sans" panose="020B0606030504020204" pitchFamily="34" charset="0"/>
                </a:rPr>
                <a:t>	</a:t>
              </a:r>
              <a:r>
                <a:rPr lang="en-US" altLang="en-CH" sz="2000">
                  <a:solidFill>
                    <a:srgbClr val="011E41"/>
                  </a:solidFill>
                  <a:latin typeface="Montserrat" panose="00000500000000000000" pitchFamily="2" charset="0"/>
                  <a:cs typeface="Open Sans" panose="020B0606030504020204" pitchFamily="34" charset="0"/>
                </a:rPr>
                <a:t>(FSP integration)</a:t>
              </a:r>
            </a:p>
          </p:txBody>
        </p:sp>
        <p:sp>
          <p:nvSpPr>
            <p:cNvPr id="80916" name="TextBox 33">
              <a:extLst>
                <a:ext uri="{FF2B5EF4-FFF2-40B4-BE49-F238E27FC236}">
                  <a16:creationId xmlns:a16="http://schemas.microsoft.com/office/drawing/2014/main" id="{7C54FCB9-5377-8085-18A0-2BA190E87AEF}"/>
                </a:ext>
              </a:extLst>
            </p:cNvPr>
            <p:cNvSpPr txBox="1">
              <a:spLocks noChangeArrowheads="1"/>
            </p:cNvSpPr>
            <p:nvPr/>
          </p:nvSpPr>
          <p:spPr bwMode="auto">
            <a:xfrm>
              <a:off x="13198977" y="6120411"/>
              <a:ext cx="3877011"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Payment scheduling </a:t>
              </a:r>
              <a:r>
                <a:rPr lang="en-CH" altLang="en-CH" sz="2000">
                  <a:solidFill>
                    <a:srgbClr val="011E41"/>
                  </a:solidFill>
                  <a:latin typeface="Montserrat" panose="00000500000000000000" pitchFamily="2" charset="0"/>
                  <a:cs typeface="Open Sans" panose="020B0606030504020204" pitchFamily="34" charset="0"/>
                </a:rPr>
                <a:t>	</a:t>
              </a:r>
              <a:r>
                <a:rPr lang="en-US" altLang="en-CH" sz="2000">
                  <a:solidFill>
                    <a:srgbClr val="011E41"/>
                  </a:solidFill>
                  <a:latin typeface="Montserrat" panose="00000500000000000000" pitchFamily="2" charset="0"/>
                  <a:cs typeface="Open Sans" panose="020B0606030504020204" pitchFamily="34" charset="0"/>
                </a:rPr>
                <a:t>(individual, bulk)</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Identify validation &amp; </a:t>
              </a:r>
              <a:r>
                <a:rPr lang="en-CH" altLang="en-CH" sz="2000">
                  <a:solidFill>
                    <a:srgbClr val="011E41"/>
                  </a:solidFill>
                  <a:latin typeface="Montserrat" panose="00000500000000000000" pitchFamily="2" charset="0"/>
                  <a:cs typeface="Open Sans" panose="020B0606030504020204" pitchFamily="34" charset="0"/>
                </a:rPr>
                <a:t>	</a:t>
              </a:r>
              <a:r>
                <a:rPr lang="en-US" altLang="en-CH" sz="2000">
                  <a:solidFill>
                    <a:srgbClr val="011E41"/>
                  </a:solidFill>
                  <a:latin typeface="Montserrat" panose="00000500000000000000" pitchFamily="2" charset="0"/>
                  <a:cs typeface="Open Sans" panose="020B0606030504020204" pitchFamily="34" charset="0"/>
                </a:rPr>
                <a:t>security</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Inventory management</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Reconciliation</a:t>
              </a:r>
            </a:p>
          </p:txBody>
        </p:sp>
        <p:sp>
          <p:nvSpPr>
            <p:cNvPr id="80917" name="TextBox 37">
              <a:extLst>
                <a:ext uri="{FF2B5EF4-FFF2-40B4-BE49-F238E27FC236}">
                  <a16:creationId xmlns:a16="http://schemas.microsoft.com/office/drawing/2014/main" id="{AAA36BA1-2815-5B79-90C2-4049C0BEC227}"/>
                </a:ext>
              </a:extLst>
            </p:cNvPr>
            <p:cNvSpPr txBox="1">
              <a:spLocks noChangeArrowheads="1"/>
            </p:cNvSpPr>
            <p:nvPr/>
          </p:nvSpPr>
          <p:spPr bwMode="auto">
            <a:xfrm>
              <a:off x="3950461" y="816408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ODK</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RAMP/Magpi</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Devicemagic</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Kobo Toolbox</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ONA</a:t>
              </a:r>
            </a:p>
          </p:txBody>
        </p:sp>
        <p:sp>
          <p:nvSpPr>
            <p:cNvPr id="80918" name="TextBox 38">
              <a:extLst>
                <a:ext uri="{FF2B5EF4-FFF2-40B4-BE49-F238E27FC236}">
                  <a16:creationId xmlns:a16="http://schemas.microsoft.com/office/drawing/2014/main" id="{91C56FE4-E29F-4B33-E9FC-155B8BDD80A7}"/>
                </a:ext>
              </a:extLst>
            </p:cNvPr>
            <p:cNvSpPr txBox="1">
              <a:spLocks noChangeArrowheads="1"/>
            </p:cNvSpPr>
            <p:nvPr/>
          </p:nvSpPr>
          <p:spPr bwMode="auto">
            <a:xfrm>
              <a:off x="8340452" y="8143497"/>
              <a:ext cx="4389992" cy="11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LMMS</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RedRose</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SCOPE (WFP)</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Segovia</a:t>
              </a:r>
            </a:p>
          </p:txBody>
        </p:sp>
        <p:sp>
          <p:nvSpPr>
            <p:cNvPr id="80919" name="TextBox 39">
              <a:extLst>
                <a:ext uri="{FF2B5EF4-FFF2-40B4-BE49-F238E27FC236}">
                  <a16:creationId xmlns:a16="http://schemas.microsoft.com/office/drawing/2014/main" id="{53DAAACC-8A25-E23C-DDF6-CBF7C50CF5B4}"/>
                </a:ext>
              </a:extLst>
            </p:cNvPr>
            <p:cNvSpPr txBox="1">
              <a:spLocks noChangeArrowheads="1"/>
            </p:cNvSpPr>
            <p:nvPr/>
          </p:nvSpPr>
          <p:spPr bwMode="auto">
            <a:xfrm>
              <a:off x="13198977" y="8060626"/>
              <a:ext cx="3327753"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Prepaid cards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Money Transfers</a:t>
              </a:r>
              <a:r>
                <a:rPr lang="en-CH" altLang="en-CH" sz="2000">
                  <a:solidFill>
                    <a:srgbClr val="011E41"/>
                  </a:solidFill>
                  <a:latin typeface="Montserrat" panose="00000500000000000000" pitchFamily="2" charset="0"/>
                  <a:cs typeface="Open Sans" panose="020B0606030504020204" pitchFamily="34" charset="0"/>
                </a:rPr>
                <a:t> 	</a:t>
              </a:r>
              <a:r>
                <a:rPr lang="en-US" altLang="en-CH" sz="2000">
                  <a:solidFill>
                    <a:srgbClr val="011E41"/>
                  </a:solidFill>
                  <a:latin typeface="Montserrat" panose="00000500000000000000" pitchFamily="2" charset="0"/>
                  <a:cs typeface="Open Sans" panose="020B0606030504020204" pitchFamily="34" charset="0"/>
                </a:rPr>
                <a:t>(remittance) </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Mobile payments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CH" altLang="en-CH" sz="2000">
                  <a:solidFill>
                    <a:srgbClr val="011E41"/>
                  </a:solidFill>
                  <a:latin typeface="Montserrat" panose="00000500000000000000" pitchFamily="2" charset="0"/>
                  <a:cs typeface="Open Sans" panose="020B0606030504020204" pitchFamily="34" charset="0"/>
                </a:rPr>
                <a:t>E</a:t>
              </a:r>
              <a:r>
                <a:rPr lang="en-US" altLang="en-CH" sz="2000">
                  <a:solidFill>
                    <a:srgbClr val="011E41"/>
                  </a:solidFill>
                  <a:latin typeface="Montserrat" panose="00000500000000000000" pitchFamily="2" charset="0"/>
                  <a:cs typeface="Open Sans" panose="020B0606030504020204" pitchFamily="34" charset="0"/>
                </a:rPr>
                <a:t>-vouchers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CH" altLang="en-CH" sz="2000">
                  <a:solidFill>
                    <a:srgbClr val="011E41"/>
                  </a:solidFill>
                  <a:latin typeface="Montserrat" panose="00000500000000000000" pitchFamily="2" charset="0"/>
                  <a:cs typeface="Open Sans" panose="020B0606030504020204" pitchFamily="34" charset="0"/>
                </a:rPr>
                <a:t>D</a:t>
              </a:r>
              <a:r>
                <a:rPr lang="en-US" altLang="en-CH" sz="2000">
                  <a:solidFill>
                    <a:srgbClr val="011E41"/>
                  </a:solidFill>
                  <a:latin typeface="Montserrat" panose="00000500000000000000" pitchFamily="2" charset="0"/>
                  <a:cs typeface="Open Sans" panose="020B0606030504020204" pitchFamily="34" charset="0"/>
                </a:rPr>
                <a:t>igital wallets</a:t>
              </a:r>
            </a:p>
          </p:txBody>
        </p:sp>
      </p:grpSp>
      <p:pic>
        <p:nvPicPr>
          <p:cNvPr id="80900" name="Picture 1" descr="A red cross on a black background&#10;&#10;Description automatically generated">
            <a:extLst>
              <a:ext uri="{FF2B5EF4-FFF2-40B4-BE49-F238E27FC236}">
                <a16:creationId xmlns:a16="http://schemas.microsoft.com/office/drawing/2014/main" id="{DE80571E-1716-9C09-1B4C-4C8410E43BA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FE5209E8-1CFB-9EBA-0685-A54FF275E670}"/>
              </a:ext>
            </a:extLst>
          </p:cNvPr>
          <p:cNvSpPr txBox="1">
            <a:spLocks noChangeArrowheads="1"/>
          </p:cNvSpPr>
          <p:nvPr/>
        </p:nvSpPr>
        <p:spPr bwMode="auto">
          <a:xfrm>
            <a:off x="3406877" y="7418688"/>
            <a:ext cx="13954255" cy="1938992"/>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sz="6000" b="1" dirty="0">
                <a:ln>
                  <a:solidFill>
                    <a:schemeClr val="accent1"/>
                  </a:solidFill>
                </a:ln>
                <a:solidFill>
                  <a:schemeClr val="bg2"/>
                </a:solidFill>
                <a:latin typeface="Montserrat" panose="00000500000000000000" pitchFamily="2" charset="0"/>
              </a:rPr>
              <a:t>CVA in the Movement</a:t>
            </a:r>
            <a:br>
              <a:rPr lang="en-US" sz="6000" b="1" dirty="0">
                <a:ln>
                  <a:solidFill>
                    <a:schemeClr val="accent1"/>
                  </a:solidFill>
                </a:ln>
                <a:solidFill>
                  <a:schemeClr val="bg2"/>
                </a:solidFill>
                <a:latin typeface="Montserrat" panose="00000500000000000000" pitchFamily="2" charset="0"/>
              </a:rPr>
            </a:br>
            <a:r>
              <a:rPr lang="en-US" sz="6000" b="1" dirty="0">
                <a:ln>
                  <a:solidFill>
                    <a:schemeClr val="accent1"/>
                  </a:solidFill>
                </a:ln>
                <a:solidFill>
                  <a:schemeClr val="bg2"/>
                </a:solidFill>
                <a:latin typeface="Montserrat" panose="00000500000000000000" pitchFamily="2" charset="0"/>
              </a:rPr>
              <a:t>CVA Commitments and tools</a:t>
            </a:r>
            <a:endParaRPr lang="en-US" altLang="en-CH" sz="20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82947" name="Picture 7" descr="A red cross on a black background&#10;&#10;Description automatically generated">
            <a:extLst>
              <a:ext uri="{FF2B5EF4-FFF2-40B4-BE49-F238E27FC236}">
                <a16:creationId xmlns:a16="http://schemas.microsoft.com/office/drawing/2014/main" id="{B51D43C1-000D-1632-5426-20165828751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6">
            <a:extLst>
              <a:ext uri="{FF2B5EF4-FFF2-40B4-BE49-F238E27FC236}">
                <a16:creationId xmlns:a16="http://schemas.microsoft.com/office/drawing/2014/main" id="{434AF2B4-11AE-EF4C-CBC4-1AE0A730A124}"/>
              </a:ext>
            </a:extLst>
          </p:cNvPr>
          <p:cNvSpPr txBox="1">
            <a:spLocks noChangeArrowheads="1"/>
          </p:cNvSpPr>
          <p:nvPr/>
        </p:nvSpPr>
        <p:spPr bwMode="auto">
          <a:xfrm>
            <a:off x="703263" y="768350"/>
            <a:ext cx="9820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7200" b="1">
                <a:solidFill>
                  <a:srgbClr val="F5333F"/>
                </a:solidFill>
                <a:latin typeface="Montserrat" panose="00000500000000000000" pitchFamily="2" charset="0"/>
                <a:ea typeface="Roboto Black" pitchFamily="2" charset="0"/>
                <a:cs typeface="Open Sans Light" panose="020B0306030504020204" pitchFamily="34" charset="0"/>
              </a:rPr>
              <a:t>IFRC Commitment</a:t>
            </a:r>
            <a:endParaRPr lang="ru-RU" altLang="en-CH" sz="72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83971" name="TextBox 4">
            <a:extLst>
              <a:ext uri="{FF2B5EF4-FFF2-40B4-BE49-F238E27FC236}">
                <a16:creationId xmlns:a16="http://schemas.microsoft.com/office/drawing/2014/main" id="{AF6B8186-D4E3-6C12-4F9A-5B76D542EE06}"/>
              </a:ext>
            </a:extLst>
          </p:cNvPr>
          <p:cNvSpPr txBox="1">
            <a:spLocks noChangeArrowheads="1"/>
          </p:cNvSpPr>
          <p:nvPr/>
        </p:nvSpPr>
        <p:spPr bwMode="auto">
          <a:xfrm>
            <a:off x="703263" y="3302000"/>
            <a:ext cx="1711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spcAft>
                <a:spcPts val="1800"/>
              </a:spcAft>
            </a:pPr>
            <a:r>
              <a:rPr lang="en-US" altLang="en-CH" sz="6000" b="1">
                <a:solidFill>
                  <a:srgbClr val="011E41"/>
                </a:solidFill>
                <a:latin typeface="Montserrat" panose="00000500000000000000" pitchFamily="2" charset="0"/>
                <a:cs typeface="Open Sans" panose="020B0606030504020204" pitchFamily="34" charset="0"/>
              </a:rPr>
              <a:t>"By 2025, the IFRC commits to deliver 50% of humanitarian assistance through the use of cash and vouchers"</a:t>
            </a:r>
          </a:p>
        </p:txBody>
      </p:sp>
      <p:pic>
        <p:nvPicPr>
          <p:cNvPr id="83972" name="Picture 1" descr="A red cross on a black background&#10;&#10;Description automatically generated">
            <a:extLst>
              <a:ext uri="{FF2B5EF4-FFF2-40B4-BE49-F238E27FC236}">
                <a16:creationId xmlns:a16="http://schemas.microsoft.com/office/drawing/2014/main" id="{4C9A74F6-EFC0-57B9-DBB8-409148300DD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313377" y="1002173"/>
            <a:ext cx="14103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Movement CVA Strategic </a:t>
            </a:r>
            <a:r>
              <a:rPr lang="en-US" altLang="en-CH" sz="4800" b="1" dirty="0">
                <a:solidFill>
                  <a:srgbClr val="F5333F"/>
                </a:solidFill>
                <a:latin typeface="Montserrat" panose="00000500000000000000" pitchFamily="2" charset="0"/>
                <a:ea typeface="Roboto Black" pitchFamily="2" charset="0"/>
                <a:cs typeface="Open Sans Light" panose="020B0306030504020204" pitchFamily="34" charset="0"/>
              </a:rPr>
              <a:t>Framework</a:t>
            </a:r>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 2030</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AC9506-BD4C-3D20-0BB8-73BBBCE9C71D}"/>
              </a:ext>
            </a:extLst>
          </p:cNvPr>
          <p:cNvSpPr txBox="1"/>
          <p:nvPr/>
        </p:nvSpPr>
        <p:spPr>
          <a:xfrm>
            <a:off x="313377" y="1882676"/>
            <a:ext cx="17691990" cy="1138773"/>
          </a:xfrm>
          <a:prstGeom prst="rect">
            <a:avLst/>
          </a:prstGeom>
          <a:noFill/>
        </p:spPr>
        <p:txBody>
          <a:bodyPr wrap="square" rtlCol="0">
            <a:spAutoFit/>
          </a:bodyPr>
          <a:lstStyle/>
          <a:p>
            <a:pPr algn="just"/>
            <a:r>
              <a:rPr lang="en-CH" sz="2800" b="1" u="none" strike="noStrike" baseline="0" dirty="0">
                <a:solidFill>
                  <a:schemeClr val="accent1"/>
                </a:solidFill>
                <a:latin typeface="Montserrat" panose="00000500000000000000" pitchFamily="2" charset="0"/>
              </a:rPr>
              <a:t>Vision: </a:t>
            </a:r>
          </a:p>
          <a:p>
            <a:pPr algn="just"/>
            <a:r>
              <a:rPr lang="en-CH" sz="2000" b="1" u="none" strike="noStrike" baseline="0" dirty="0">
                <a:solidFill>
                  <a:schemeClr val="accent1"/>
                </a:solidFill>
                <a:latin typeface="Montserrat" panose="00000500000000000000" pitchFamily="2" charset="0"/>
              </a:rPr>
              <a:t>“People </a:t>
            </a:r>
            <a:r>
              <a:rPr lang="en-US" sz="2000" b="1" u="none" strike="noStrike" baseline="0" dirty="0">
                <a:solidFill>
                  <a:schemeClr val="accent1"/>
                </a:solidFill>
                <a:latin typeface="Montserrat" panose="00000500000000000000" pitchFamily="2" charset="0"/>
              </a:rPr>
              <a:t>are able to anticipate, respond and recover from crises while generating resilience to lead safe, healthy, and dignified lives with opportunities to thrive.</a:t>
            </a:r>
            <a:r>
              <a:rPr lang="en-CH" sz="2000" b="1" u="none" strike="noStrike" baseline="0" dirty="0">
                <a:solidFill>
                  <a:schemeClr val="accent1"/>
                </a:solidFill>
                <a:latin typeface="Montserrat" panose="00000500000000000000" pitchFamily="2" charset="0"/>
              </a:rPr>
              <a:t>”</a:t>
            </a:r>
            <a:r>
              <a:rPr lang="en-US" sz="2000" b="1" u="none" strike="noStrike" baseline="0" dirty="0">
                <a:solidFill>
                  <a:schemeClr val="accent1"/>
                </a:solidFill>
                <a:latin typeface="Montserrat" panose="00000500000000000000" pitchFamily="2" charset="0"/>
              </a:rPr>
              <a:t> </a:t>
            </a:r>
            <a:endParaRPr lang="en-CH" sz="2000" b="1" dirty="0">
              <a:solidFill>
                <a:schemeClr val="accent1"/>
              </a:solidFill>
              <a:latin typeface="Montserrat" panose="00000500000000000000" pitchFamily="2" charset="0"/>
            </a:endParaRPr>
          </a:p>
        </p:txBody>
      </p:sp>
      <p:grpSp>
        <p:nvGrpSpPr>
          <p:cNvPr id="59420" name="Group 59419">
            <a:extLst>
              <a:ext uri="{FF2B5EF4-FFF2-40B4-BE49-F238E27FC236}">
                <a16:creationId xmlns:a16="http://schemas.microsoft.com/office/drawing/2014/main" id="{636EAD84-073D-1E60-7816-EEA2774577B8}"/>
              </a:ext>
            </a:extLst>
          </p:cNvPr>
          <p:cNvGrpSpPr/>
          <p:nvPr/>
        </p:nvGrpSpPr>
        <p:grpSpPr>
          <a:xfrm>
            <a:off x="2110725" y="3037141"/>
            <a:ext cx="14395531" cy="2939886"/>
            <a:chOff x="2110725" y="3275344"/>
            <a:chExt cx="14395531" cy="2939886"/>
          </a:xfrm>
        </p:grpSpPr>
        <p:pic>
          <p:nvPicPr>
            <p:cNvPr id="6" name="Picture 5" descr="A red and blue pin&#10;&#10;Description automatically generated">
              <a:extLst>
                <a:ext uri="{FF2B5EF4-FFF2-40B4-BE49-F238E27FC236}">
                  <a16:creationId xmlns:a16="http://schemas.microsoft.com/office/drawing/2014/main" id="{50050ED3-22E3-D37B-05D1-4B162537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725" y="3439837"/>
              <a:ext cx="2610904" cy="2610902"/>
            </a:xfrm>
            <a:prstGeom prst="rect">
              <a:avLst/>
            </a:prstGeom>
          </p:spPr>
        </p:pic>
        <p:pic>
          <p:nvPicPr>
            <p:cNvPr id="59397" name="Picture 59396" descr="A red and blue logo&#10;&#10;Description automatically generated">
              <a:extLst>
                <a:ext uri="{FF2B5EF4-FFF2-40B4-BE49-F238E27FC236}">
                  <a16:creationId xmlns:a16="http://schemas.microsoft.com/office/drawing/2014/main" id="{BEB8868F-AE4D-9A35-ED30-CA777DAEA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647" y="3275345"/>
              <a:ext cx="2942706" cy="2939885"/>
            </a:xfrm>
            <a:prstGeom prst="rect">
              <a:avLst/>
            </a:prstGeom>
          </p:spPr>
        </p:pic>
        <p:pic>
          <p:nvPicPr>
            <p:cNvPr id="59399" name="Picture 59398" descr="A blue and red hands touching each other&#10;&#10;Description automatically generated">
              <a:extLst>
                <a:ext uri="{FF2B5EF4-FFF2-40B4-BE49-F238E27FC236}">
                  <a16:creationId xmlns:a16="http://schemas.microsoft.com/office/drawing/2014/main" id="{1C7338FB-2290-533C-3EC8-1A6BC98E3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6371" y="3275344"/>
              <a:ext cx="2939885" cy="2939885"/>
            </a:xfrm>
            <a:prstGeom prst="rect">
              <a:avLst/>
            </a:prstGeom>
          </p:spPr>
        </p:pic>
      </p:grpSp>
      <p:grpSp>
        <p:nvGrpSpPr>
          <p:cNvPr id="59421" name="Group 59420">
            <a:extLst>
              <a:ext uri="{FF2B5EF4-FFF2-40B4-BE49-F238E27FC236}">
                <a16:creationId xmlns:a16="http://schemas.microsoft.com/office/drawing/2014/main" id="{5E4F7F58-939C-50E9-9407-AF2B96FEEC0C}"/>
              </a:ext>
            </a:extLst>
          </p:cNvPr>
          <p:cNvGrpSpPr/>
          <p:nvPr/>
        </p:nvGrpSpPr>
        <p:grpSpPr>
          <a:xfrm>
            <a:off x="1146448" y="5762661"/>
            <a:ext cx="16367940" cy="1846660"/>
            <a:chOff x="1146448" y="5762661"/>
            <a:chExt cx="16367940" cy="1846660"/>
          </a:xfrm>
        </p:grpSpPr>
        <p:sp>
          <p:nvSpPr>
            <p:cNvPr id="59400" name="TextBox 59399">
              <a:extLst>
                <a:ext uri="{FF2B5EF4-FFF2-40B4-BE49-F238E27FC236}">
                  <a16:creationId xmlns:a16="http://schemas.microsoft.com/office/drawing/2014/main" id="{7A3A3EC2-9E3D-FD60-68DD-993F920AFD54}"/>
                </a:ext>
              </a:extLst>
            </p:cNvPr>
            <p:cNvSpPr txBox="1"/>
            <p:nvPr/>
          </p:nvSpPr>
          <p:spPr>
            <a:xfrm>
              <a:off x="1146448" y="5762662"/>
              <a:ext cx="4539458" cy="1569660"/>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Localisation</a:t>
              </a:r>
            </a:p>
            <a:p>
              <a:pPr algn="just"/>
              <a:r>
                <a:rPr lang="en-US" sz="1800" u="none" strike="noStrike" baseline="0" dirty="0">
                  <a:solidFill>
                    <a:schemeClr val="accent1"/>
                  </a:solidFill>
                  <a:latin typeface="Montserrat" panose="00000500000000000000" pitchFamily="2" charset="0"/>
                </a:rPr>
                <a:t>CVA is locally led through leveraging Movement permanent presence and access within local communities and role as auxiliaries to public authorities.</a:t>
              </a:r>
              <a:endParaRPr lang="en-CH" dirty="0">
                <a:solidFill>
                  <a:schemeClr val="accent1"/>
                </a:solidFill>
                <a:latin typeface="Montserrat" panose="00000500000000000000" pitchFamily="2" charset="0"/>
              </a:endParaRPr>
            </a:p>
          </p:txBody>
        </p:sp>
        <p:sp>
          <p:nvSpPr>
            <p:cNvPr id="59418" name="TextBox 59417">
              <a:extLst>
                <a:ext uri="{FF2B5EF4-FFF2-40B4-BE49-F238E27FC236}">
                  <a16:creationId xmlns:a16="http://schemas.microsoft.com/office/drawing/2014/main" id="{C8EB759F-944B-28BE-78C0-6EDBEEAE1760}"/>
                </a:ext>
              </a:extLst>
            </p:cNvPr>
            <p:cNvSpPr txBox="1"/>
            <p:nvPr/>
          </p:nvSpPr>
          <p:spPr>
            <a:xfrm>
              <a:off x="6874271" y="5762662"/>
              <a:ext cx="4539458" cy="1846659"/>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Global Reach</a:t>
              </a:r>
            </a:p>
            <a:p>
              <a:pPr algn="just"/>
              <a:r>
                <a:rPr lang="en-US" sz="1800" u="none" strike="noStrike" baseline="0" dirty="0">
                  <a:solidFill>
                    <a:schemeClr val="accent1"/>
                  </a:solidFill>
                  <a:latin typeface="Montserrat" panose="00000500000000000000" pitchFamily="2" charset="0"/>
                </a:rPr>
                <a:t>The Movement’s unique position as local actors within a global network leverages on its collective strength, by optimizing coordinated response and CVA enabled humanitarian action.</a:t>
              </a:r>
              <a:endParaRPr lang="en-CH" dirty="0">
                <a:solidFill>
                  <a:schemeClr val="accent1"/>
                </a:solidFill>
                <a:latin typeface="Montserrat" panose="00000500000000000000" pitchFamily="2" charset="0"/>
              </a:endParaRPr>
            </a:p>
          </p:txBody>
        </p:sp>
        <p:sp>
          <p:nvSpPr>
            <p:cNvPr id="59419" name="TextBox 59418">
              <a:extLst>
                <a:ext uri="{FF2B5EF4-FFF2-40B4-BE49-F238E27FC236}">
                  <a16:creationId xmlns:a16="http://schemas.microsoft.com/office/drawing/2014/main" id="{15858338-FA1D-C0A6-9A96-B18113C9811F}"/>
                </a:ext>
              </a:extLst>
            </p:cNvPr>
            <p:cNvSpPr txBox="1"/>
            <p:nvPr/>
          </p:nvSpPr>
          <p:spPr>
            <a:xfrm>
              <a:off x="12558237" y="5762661"/>
              <a:ext cx="4956151" cy="1846659"/>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Mainstreaming</a:t>
              </a:r>
            </a:p>
            <a:p>
              <a:pPr algn="just"/>
              <a:r>
                <a:rPr lang="en-US" sz="1800" u="none" strike="noStrike" baseline="0" dirty="0">
                  <a:solidFill>
                    <a:schemeClr val="accent1"/>
                  </a:solidFill>
                  <a:latin typeface="Montserrat" panose="00000500000000000000" pitchFamily="2" charset="0"/>
                </a:rPr>
                <a:t>Cash and Voucher Assistance is a default response option for and across all sectors promoting integrated assistance and meeting diverse needs throughout all phases of humanitarian action.</a:t>
              </a:r>
              <a:endParaRPr lang="en-CH" dirty="0">
                <a:solidFill>
                  <a:schemeClr val="accent1"/>
                </a:solidFill>
                <a:latin typeface="Montserrat" panose="00000500000000000000" pitchFamily="2" charset="0"/>
              </a:endParaRPr>
            </a:p>
          </p:txBody>
        </p:sp>
      </p:grpSp>
      <p:sp>
        <p:nvSpPr>
          <p:cNvPr id="59423" name="TextBox 59422">
            <a:extLst>
              <a:ext uri="{FF2B5EF4-FFF2-40B4-BE49-F238E27FC236}">
                <a16:creationId xmlns:a16="http://schemas.microsoft.com/office/drawing/2014/main" id="{CE9C9C71-1240-3EEF-5752-8B5EB731F001}"/>
              </a:ext>
            </a:extLst>
          </p:cNvPr>
          <p:cNvSpPr txBox="1"/>
          <p:nvPr/>
        </p:nvSpPr>
        <p:spPr>
          <a:xfrm>
            <a:off x="313377" y="3169746"/>
            <a:ext cx="1468367" cy="523220"/>
          </a:xfrm>
          <a:prstGeom prst="rect">
            <a:avLst/>
          </a:prstGeom>
          <a:noFill/>
        </p:spPr>
        <p:txBody>
          <a:bodyPr wrap="square">
            <a:spAutoFit/>
          </a:bodyPr>
          <a:lstStyle/>
          <a:p>
            <a:pPr algn="just"/>
            <a:r>
              <a:rPr lang="en-CH" sz="2800" b="1" u="none" strike="noStrike" baseline="0" dirty="0">
                <a:solidFill>
                  <a:schemeClr val="accent1"/>
                </a:solidFill>
                <a:latin typeface="Montserrat" panose="00000500000000000000" pitchFamily="2" charset="0"/>
              </a:rPr>
              <a:t>Goals: </a:t>
            </a:r>
          </a:p>
        </p:txBody>
      </p:sp>
      <p:sp>
        <p:nvSpPr>
          <p:cNvPr id="62464" name="TextBox 62463">
            <a:extLst>
              <a:ext uri="{FF2B5EF4-FFF2-40B4-BE49-F238E27FC236}">
                <a16:creationId xmlns:a16="http://schemas.microsoft.com/office/drawing/2014/main" id="{E3F2C6B2-75A9-3D41-172E-35863111669A}"/>
              </a:ext>
            </a:extLst>
          </p:cNvPr>
          <p:cNvSpPr txBox="1"/>
          <p:nvPr/>
        </p:nvSpPr>
        <p:spPr>
          <a:xfrm>
            <a:off x="313376" y="7355460"/>
            <a:ext cx="2296820" cy="523220"/>
          </a:xfrm>
          <a:prstGeom prst="rect">
            <a:avLst/>
          </a:prstGeom>
          <a:noFill/>
        </p:spPr>
        <p:txBody>
          <a:bodyPr wrap="square">
            <a:spAutoFit/>
          </a:bodyPr>
          <a:lstStyle/>
          <a:p>
            <a:pPr algn="just"/>
            <a:r>
              <a:rPr lang="en-CH" sz="2800" b="1" u="none" strike="noStrike" baseline="0" dirty="0">
                <a:solidFill>
                  <a:schemeClr val="accent1"/>
                </a:solidFill>
                <a:latin typeface="Montserrat" panose="00000500000000000000" pitchFamily="2" charset="0"/>
              </a:rPr>
              <a:t>Enablers: </a:t>
            </a:r>
          </a:p>
        </p:txBody>
      </p:sp>
      <p:grpSp>
        <p:nvGrpSpPr>
          <p:cNvPr id="62480" name="Group 62479">
            <a:extLst>
              <a:ext uri="{FF2B5EF4-FFF2-40B4-BE49-F238E27FC236}">
                <a16:creationId xmlns:a16="http://schemas.microsoft.com/office/drawing/2014/main" id="{E5565C0A-EEB2-132C-7F94-DC9C4A7D075A}"/>
              </a:ext>
            </a:extLst>
          </p:cNvPr>
          <p:cNvGrpSpPr/>
          <p:nvPr/>
        </p:nvGrpSpPr>
        <p:grpSpPr>
          <a:xfrm>
            <a:off x="1444671" y="7785151"/>
            <a:ext cx="15388073" cy="1627737"/>
            <a:chOff x="1444671" y="7934777"/>
            <a:chExt cx="15388073" cy="1627737"/>
          </a:xfrm>
        </p:grpSpPr>
        <p:pic>
          <p:nvPicPr>
            <p:cNvPr id="62470" name="Graphic 62469" descr="Circles with arrows outline">
              <a:extLst>
                <a:ext uri="{FF2B5EF4-FFF2-40B4-BE49-F238E27FC236}">
                  <a16:creationId xmlns:a16="http://schemas.microsoft.com/office/drawing/2014/main" id="{A00445EB-AA4E-C6DE-FCB6-A9991B1C36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8137" y="8026977"/>
              <a:ext cx="1535537" cy="1535537"/>
            </a:xfrm>
            <a:prstGeom prst="rect">
              <a:avLst/>
            </a:prstGeom>
          </p:spPr>
        </p:pic>
        <p:pic>
          <p:nvPicPr>
            <p:cNvPr id="62473" name="Graphic 62472" descr="Group success with solid fill">
              <a:extLst>
                <a:ext uri="{FF2B5EF4-FFF2-40B4-BE49-F238E27FC236}">
                  <a16:creationId xmlns:a16="http://schemas.microsoft.com/office/drawing/2014/main" id="{52294D36-3B46-EC45-5A3B-9AD40ECCDA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44405" y="7984533"/>
              <a:ext cx="1535537" cy="1535537"/>
            </a:xfrm>
            <a:prstGeom prst="rect">
              <a:avLst/>
            </a:prstGeom>
          </p:spPr>
        </p:pic>
        <p:pic>
          <p:nvPicPr>
            <p:cNvPr id="62475" name="Graphic 62474" descr="Cycle with people with solid fill">
              <a:extLst>
                <a:ext uri="{FF2B5EF4-FFF2-40B4-BE49-F238E27FC236}">
                  <a16:creationId xmlns:a16="http://schemas.microsoft.com/office/drawing/2014/main" id="{66CC67B2-B44C-ED44-D621-D7E2BC0429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91603" y="7984533"/>
              <a:ext cx="1535537" cy="1535537"/>
            </a:xfrm>
            <a:prstGeom prst="rect">
              <a:avLst/>
            </a:prstGeom>
          </p:spPr>
        </p:pic>
        <p:pic>
          <p:nvPicPr>
            <p:cNvPr id="62477" name="Graphic 62476" descr="Aspiration with solid fill">
              <a:extLst>
                <a:ext uri="{FF2B5EF4-FFF2-40B4-BE49-F238E27FC236}">
                  <a16:creationId xmlns:a16="http://schemas.microsoft.com/office/drawing/2014/main" id="{36F923CC-3BB4-14B0-A154-12BD30655F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44671" y="8026977"/>
              <a:ext cx="1535537" cy="1535537"/>
            </a:xfrm>
            <a:prstGeom prst="rect">
              <a:avLst/>
            </a:prstGeom>
          </p:spPr>
        </p:pic>
        <p:pic>
          <p:nvPicPr>
            <p:cNvPr id="62479" name="Graphic 62478" descr="Business Growth with solid fill">
              <a:extLst>
                <a:ext uri="{FF2B5EF4-FFF2-40B4-BE49-F238E27FC236}">
                  <a16:creationId xmlns:a16="http://schemas.microsoft.com/office/drawing/2014/main" id="{4073BAFA-90F6-CDCC-E658-9A8DA2024B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97207" y="7934777"/>
              <a:ext cx="1535537" cy="1535537"/>
            </a:xfrm>
            <a:prstGeom prst="rect">
              <a:avLst/>
            </a:prstGeom>
          </p:spPr>
        </p:pic>
      </p:grpSp>
      <p:grpSp>
        <p:nvGrpSpPr>
          <p:cNvPr id="62486" name="Group 62485">
            <a:extLst>
              <a:ext uri="{FF2B5EF4-FFF2-40B4-BE49-F238E27FC236}">
                <a16:creationId xmlns:a16="http://schemas.microsoft.com/office/drawing/2014/main" id="{8BEE09A7-FA2C-6429-3C14-2FE327A9D254}"/>
              </a:ext>
            </a:extLst>
          </p:cNvPr>
          <p:cNvGrpSpPr/>
          <p:nvPr/>
        </p:nvGrpSpPr>
        <p:grpSpPr>
          <a:xfrm>
            <a:off x="907341" y="9390068"/>
            <a:ext cx="16326732" cy="606239"/>
            <a:chOff x="907341" y="9539693"/>
            <a:chExt cx="16326732" cy="606239"/>
          </a:xfrm>
        </p:grpSpPr>
        <p:sp>
          <p:nvSpPr>
            <p:cNvPr id="62481" name="TextBox 62480">
              <a:extLst>
                <a:ext uri="{FF2B5EF4-FFF2-40B4-BE49-F238E27FC236}">
                  <a16:creationId xmlns:a16="http://schemas.microsoft.com/office/drawing/2014/main" id="{87D214C7-C447-C361-BF4E-A6E5D1C42FEF}"/>
                </a:ext>
              </a:extLst>
            </p:cNvPr>
            <p:cNvSpPr txBox="1"/>
            <p:nvPr/>
          </p:nvSpPr>
          <p:spPr>
            <a:xfrm>
              <a:off x="907341" y="9559611"/>
              <a:ext cx="2610196" cy="338554"/>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Leading Change</a:t>
              </a:r>
            </a:p>
          </p:txBody>
        </p:sp>
        <p:sp>
          <p:nvSpPr>
            <p:cNvPr id="62482" name="TextBox 62481">
              <a:extLst>
                <a:ext uri="{FF2B5EF4-FFF2-40B4-BE49-F238E27FC236}">
                  <a16:creationId xmlns:a16="http://schemas.microsoft.com/office/drawing/2014/main" id="{F2EAE3AB-D046-FD43-F7D5-0DD7F6EB831F}"/>
                </a:ext>
              </a:extLst>
            </p:cNvPr>
            <p:cNvSpPr txBox="1"/>
            <p:nvPr/>
          </p:nvSpPr>
          <p:spPr>
            <a:xfrm>
              <a:off x="4380807" y="9561157"/>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Transforming systems, processes and tools</a:t>
              </a:r>
            </a:p>
          </p:txBody>
        </p:sp>
        <p:sp>
          <p:nvSpPr>
            <p:cNvPr id="62483" name="TextBox 62482">
              <a:extLst>
                <a:ext uri="{FF2B5EF4-FFF2-40B4-BE49-F238E27FC236}">
                  <a16:creationId xmlns:a16="http://schemas.microsoft.com/office/drawing/2014/main" id="{C1E0F8BF-DA4D-EEEE-952A-BD4748F684FC}"/>
                </a:ext>
              </a:extLst>
            </p:cNvPr>
            <p:cNvSpPr txBox="1"/>
            <p:nvPr/>
          </p:nvSpPr>
          <p:spPr>
            <a:xfrm>
              <a:off x="7495571" y="9556318"/>
              <a:ext cx="3327600"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Resourcing through people, expertise and funding</a:t>
              </a:r>
            </a:p>
          </p:txBody>
        </p:sp>
        <p:sp>
          <p:nvSpPr>
            <p:cNvPr id="62484" name="TextBox 62483">
              <a:extLst>
                <a:ext uri="{FF2B5EF4-FFF2-40B4-BE49-F238E27FC236}">
                  <a16:creationId xmlns:a16="http://schemas.microsoft.com/office/drawing/2014/main" id="{A72E3336-6578-4520-A567-45B80A8AAB5D}"/>
                </a:ext>
              </a:extLst>
            </p:cNvPr>
            <p:cNvSpPr txBox="1"/>
            <p:nvPr/>
          </p:nvSpPr>
          <p:spPr>
            <a:xfrm>
              <a:off x="11253139" y="9556318"/>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Leveraging our collective strength</a:t>
              </a:r>
            </a:p>
          </p:txBody>
        </p:sp>
        <p:sp>
          <p:nvSpPr>
            <p:cNvPr id="62485" name="TextBox 62484">
              <a:extLst>
                <a:ext uri="{FF2B5EF4-FFF2-40B4-BE49-F238E27FC236}">
                  <a16:creationId xmlns:a16="http://schemas.microsoft.com/office/drawing/2014/main" id="{A2D7648D-CFEB-DC4F-25DF-01A89816E5F4}"/>
                </a:ext>
              </a:extLst>
            </p:cNvPr>
            <p:cNvSpPr txBox="1"/>
            <p:nvPr/>
          </p:nvSpPr>
          <p:spPr>
            <a:xfrm>
              <a:off x="14623877" y="9539693"/>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Doing better, reaching more</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703263" y="768350"/>
            <a:ext cx="12539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Movement Cash Community</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4" name="Graphic 59393" descr="Earth globe: Africa and Europe with solid fill">
            <a:extLst>
              <a:ext uri="{FF2B5EF4-FFF2-40B4-BE49-F238E27FC236}">
                <a16:creationId xmlns:a16="http://schemas.microsoft.com/office/drawing/2014/main" id="{2ED7EA29-63F8-E0D8-3F80-656D8CE956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212" y="3917407"/>
            <a:ext cx="1710157" cy="1710157"/>
          </a:xfrm>
          <a:prstGeom prst="rect">
            <a:avLst/>
          </a:prstGeom>
        </p:spPr>
      </p:pic>
      <p:pic>
        <p:nvPicPr>
          <p:cNvPr id="59398" name="Graphic 59397" descr="Marker with solid fill">
            <a:extLst>
              <a:ext uri="{FF2B5EF4-FFF2-40B4-BE49-F238E27FC236}">
                <a16:creationId xmlns:a16="http://schemas.microsoft.com/office/drawing/2014/main" id="{8954F91F-1363-8250-6408-8F66C2F51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211" y="2106982"/>
            <a:ext cx="1710158" cy="1710158"/>
          </a:xfrm>
          <a:prstGeom prst="rect">
            <a:avLst/>
          </a:prstGeom>
        </p:spPr>
      </p:pic>
      <p:pic>
        <p:nvPicPr>
          <p:cNvPr id="62464" name="Picture 62463" descr="A red horse and globe&#10;&#10;Description automatically generated">
            <a:extLst>
              <a:ext uri="{FF2B5EF4-FFF2-40B4-BE49-F238E27FC236}">
                <a16:creationId xmlns:a16="http://schemas.microsoft.com/office/drawing/2014/main" id="{5D2132A2-6FAF-19E9-5E2E-E3860F2FF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211" y="5727831"/>
            <a:ext cx="1638270" cy="1710157"/>
          </a:xfrm>
          <a:prstGeom prst="rect">
            <a:avLst/>
          </a:prstGeom>
        </p:spPr>
      </p:pic>
      <p:pic>
        <p:nvPicPr>
          <p:cNvPr id="62470" name="Picture 62469" descr="A blue dollar sign in a speech bubble&#10;&#10;Description automatically generated">
            <a:extLst>
              <a:ext uri="{FF2B5EF4-FFF2-40B4-BE49-F238E27FC236}">
                <a16:creationId xmlns:a16="http://schemas.microsoft.com/office/drawing/2014/main" id="{4300FF7D-6368-B3EE-077C-423334B631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248" y="7538255"/>
            <a:ext cx="1564449" cy="1710157"/>
          </a:xfrm>
          <a:prstGeom prst="rect">
            <a:avLst/>
          </a:prstGeom>
        </p:spPr>
      </p:pic>
      <p:sp>
        <p:nvSpPr>
          <p:cNvPr id="62471" name="TextBox 62470">
            <a:extLst>
              <a:ext uri="{FF2B5EF4-FFF2-40B4-BE49-F238E27FC236}">
                <a16:creationId xmlns:a16="http://schemas.microsoft.com/office/drawing/2014/main" id="{E8A11ABB-C022-69E0-BF6F-5652150879FE}"/>
              </a:ext>
            </a:extLst>
          </p:cNvPr>
          <p:cNvSpPr txBox="1"/>
          <p:nvPr/>
        </p:nvSpPr>
        <p:spPr>
          <a:xfrm>
            <a:off x="2912657" y="2761018"/>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Regional coordination – Community of Practices (COPs)</a:t>
            </a:r>
            <a:endParaRPr lang="en-CH" sz="3600" b="1" u="none" strike="noStrike" baseline="0" dirty="0">
              <a:solidFill>
                <a:schemeClr val="accent1"/>
              </a:solidFill>
              <a:latin typeface="Montserrat" panose="00000500000000000000" pitchFamily="2" charset="0"/>
            </a:endParaRPr>
          </a:p>
        </p:txBody>
      </p:sp>
      <p:sp>
        <p:nvSpPr>
          <p:cNvPr id="62473" name="TextBox 62472">
            <a:extLst>
              <a:ext uri="{FF2B5EF4-FFF2-40B4-BE49-F238E27FC236}">
                <a16:creationId xmlns:a16="http://schemas.microsoft.com/office/drawing/2014/main" id="{F53C2747-FEE3-B6AA-D344-FA0651250E90}"/>
              </a:ext>
            </a:extLst>
          </p:cNvPr>
          <p:cNvSpPr txBox="1"/>
          <p:nvPr/>
        </p:nvSpPr>
        <p:spPr>
          <a:xfrm>
            <a:off x="2898873" y="4177978"/>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Global technical coordination for a specific area or task – Technical Working Groups (TWG)</a:t>
            </a:r>
            <a:endParaRPr lang="en-CH" sz="3600" b="1" u="none" strike="noStrike" baseline="0" dirty="0">
              <a:solidFill>
                <a:schemeClr val="accent1"/>
              </a:solidFill>
              <a:latin typeface="Montserrat" panose="00000500000000000000" pitchFamily="2" charset="0"/>
            </a:endParaRPr>
          </a:p>
        </p:txBody>
      </p:sp>
      <p:sp>
        <p:nvSpPr>
          <p:cNvPr id="62474" name="TextBox 62473">
            <a:extLst>
              <a:ext uri="{FF2B5EF4-FFF2-40B4-BE49-F238E27FC236}">
                <a16:creationId xmlns:a16="http://schemas.microsoft.com/office/drawing/2014/main" id="{F392F837-B6C7-12A9-6A75-5CE36BD4BFFA}"/>
              </a:ext>
            </a:extLst>
          </p:cNvPr>
          <p:cNvSpPr txBox="1"/>
          <p:nvPr/>
        </p:nvSpPr>
        <p:spPr>
          <a:xfrm>
            <a:off x="2912656" y="5982744"/>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Global Strategic Technical Coordination – the Cash Peer</a:t>
            </a:r>
          </a:p>
          <a:p>
            <a:r>
              <a:rPr lang="en-US" sz="3600" b="1" u="none" strike="noStrike" baseline="0" dirty="0">
                <a:solidFill>
                  <a:schemeClr val="accent1"/>
                </a:solidFill>
                <a:latin typeface="Montserrat" panose="00000500000000000000" pitchFamily="2" charset="0"/>
              </a:rPr>
              <a:t>Working Group (CPWG)</a:t>
            </a:r>
            <a:endParaRPr lang="en-CH" sz="3600" b="1" u="none" strike="noStrike" baseline="0" dirty="0">
              <a:solidFill>
                <a:schemeClr val="accent1"/>
              </a:solidFill>
              <a:latin typeface="Montserrat" panose="00000500000000000000" pitchFamily="2" charset="0"/>
            </a:endParaRPr>
          </a:p>
        </p:txBody>
      </p:sp>
      <p:sp>
        <p:nvSpPr>
          <p:cNvPr id="62475" name="TextBox 62474">
            <a:extLst>
              <a:ext uri="{FF2B5EF4-FFF2-40B4-BE49-F238E27FC236}">
                <a16:creationId xmlns:a16="http://schemas.microsoft.com/office/drawing/2014/main" id="{DDAFE6F1-2D5B-0AEF-BB03-7A38030A1E6B}"/>
              </a:ext>
            </a:extLst>
          </p:cNvPr>
          <p:cNvSpPr txBox="1"/>
          <p:nvPr/>
        </p:nvSpPr>
        <p:spPr>
          <a:xfrm>
            <a:off x="2898872" y="8070167"/>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Global Strategy - Cash Advisory Group (AG)</a:t>
            </a:r>
            <a:endParaRPr lang="en-CH" sz="3600" b="1" u="none" strike="noStrike" baseline="0" dirty="0">
              <a:solidFill>
                <a:schemeClr val="accent1"/>
              </a:solidFill>
              <a:latin typeface="Montserrat" panose="00000500000000000000" pitchFamily="2" charset="0"/>
            </a:endParaRPr>
          </a:p>
        </p:txBody>
      </p:sp>
    </p:spTree>
    <p:extLst>
      <p:ext uri="{BB962C8B-B14F-4D97-AF65-F5344CB8AC3E}">
        <p14:creationId xmlns:p14="http://schemas.microsoft.com/office/powerpoint/2010/main" val="225127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Box 6">
            <a:extLst>
              <a:ext uri="{FF2B5EF4-FFF2-40B4-BE49-F238E27FC236}">
                <a16:creationId xmlns:a16="http://schemas.microsoft.com/office/drawing/2014/main" id="{8680D41B-4D53-86B6-8A9B-4C1DDA46717C}"/>
              </a:ext>
            </a:extLst>
          </p:cNvPr>
          <p:cNvSpPr txBox="1">
            <a:spLocks noChangeArrowheads="1"/>
          </p:cNvSpPr>
          <p:nvPr/>
        </p:nvSpPr>
        <p:spPr bwMode="auto">
          <a:xfrm>
            <a:off x="703263" y="768350"/>
            <a:ext cx="8205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5400" b="1">
                <a:solidFill>
                  <a:srgbClr val="F5333F"/>
                </a:solidFill>
                <a:latin typeface="Montserrat" panose="00000500000000000000" pitchFamily="2" charset="0"/>
                <a:ea typeface="Roboto Black" pitchFamily="2" charset="0"/>
                <a:cs typeface="Open Sans Light" panose="020B0306030504020204" pitchFamily="34" charset="0"/>
              </a:rPr>
              <a:t>IFRC CVA Roadmap</a:t>
            </a:r>
            <a:br>
              <a:rPr lang="en-US" altLang="en-CH" sz="5400" b="1">
                <a:solidFill>
                  <a:srgbClr val="F5333F"/>
                </a:solidFill>
                <a:latin typeface="Montserrat" panose="00000500000000000000" pitchFamily="2" charset="0"/>
                <a:ea typeface="Roboto Black" pitchFamily="2" charset="0"/>
                <a:cs typeface="Open Sans Light" panose="020B0306030504020204" pitchFamily="34" charset="0"/>
              </a:rPr>
            </a:br>
            <a:r>
              <a:rPr lang="en-US" altLang="en-CH" sz="5400" b="1">
                <a:solidFill>
                  <a:srgbClr val="F5333F"/>
                </a:solidFill>
                <a:latin typeface="Montserrat" panose="00000500000000000000" pitchFamily="2" charset="0"/>
                <a:ea typeface="Roboto Black" pitchFamily="2" charset="0"/>
                <a:cs typeface="Open Sans Light" panose="020B0306030504020204" pitchFamily="34" charset="0"/>
              </a:rPr>
              <a:t>Core Targets &amp; Vision</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D1CD3C2B-76F8-B77E-9EB5-62E59234BE11}"/>
              </a:ext>
            </a:extLst>
          </p:cNvPr>
          <p:cNvSpPr txBox="1"/>
          <p:nvPr/>
        </p:nvSpPr>
        <p:spPr>
          <a:xfrm>
            <a:off x="703263" y="3302000"/>
            <a:ext cx="10837862" cy="6664325"/>
          </a:xfrm>
          <a:prstGeom prst="rect">
            <a:avLst/>
          </a:prstGeom>
          <a:noFill/>
        </p:spPr>
        <p:txBody>
          <a:bodyPr>
            <a:spAutoFit/>
          </a:bodyPr>
          <a:lstStyle/>
          <a:p>
            <a:pPr defTabSz="360000">
              <a:spcAft>
                <a:spcPts val="1800"/>
              </a:spcAft>
              <a:defRPr/>
            </a:pPr>
            <a:r>
              <a:rPr lang="en-US" sz="3200" b="1" dirty="0">
                <a:solidFill>
                  <a:schemeClr val="accent4"/>
                </a:solidFill>
                <a:latin typeface="Montserrat" pitchFamily="2" charset="77"/>
                <a:ea typeface="Open Sans" panose="020B0606030504020204" pitchFamily="34" charset="0"/>
                <a:cs typeface="Open Sans" panose="020B0606030504020204" pitchFamily="34" charset="0"/>
              </a:rPr>
              <a:t>8 core targets for CVA delivery </a:t>
            </a:r>
            <a:r>
              <a:rPr lang="en-US" sz="3200" b="1" dirty="0">
                <a:solidFill>
                  <a:srgbClr val="011E41"/>
                </a:solidFill>
                <a:latin typeface="Montserrat" pitchFamily="2" charset="77"/>
                <a:ea typeface="Open Sans" panose="020B0606030504020204" pitchFamily="34" charset="0"/>
                <a:cs typeface="Open Sans" panose="020B0606030504020204" pitchFamily="34" charset="0"/>
              </a:rPr>
              <a:t>(including scale, speed, and accountability)</a:t>
            </a:r>
          </a:p>
          <a:p>
            <a:pPr defTabSz="360000">
              <a:spcAft>
                <a:spcPts val="1800"/>
              </a:spcAft>
              <a:defRPr/>
            </a:pPr>
            <a:r>
              <a:rPr lang="en-US" sz="3200" b="1" dirty="0">
                <a:solidFill>
                  <a:schemeClr val="accent4"/>
                </a:solidFill>
                <a:latin typeface="Montserrat" pitchFamily="2" charset="77"/>
                <a:ea typeface="Open Sans" panose="020B0606030504020204" pitchFamily="34" charset="0"/>
                <a:cs typeface="Open Sans" panose="020B0606030504020204" pitchFamily="34" charset="0"/>
              </a:rPr>
              <a:t>4 models of cash-based response for IFRC &amp; NS: </a:t>
            </a:r>
          </a:p>
          <a:p>
            <a:pPr marL="285750" indent="-285750" defTabSz="360000">
              <a:spcAft>
                <a:spcPts val="1800"/>
              </a:spcAft>
              <a:buFont typeface="Arial" panose="020B0604020202020204" pitchFamily="34" charset="0"/>
              <a:buChar char="•"/>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IFRC supports NS on small/medium scale CVA</a:t>
            </a:r>
          </a:p>
          <a:p>
            <a:pPr marL="285750" indent="-285750" defTabSz="360000">
              <a:spcAft>
                <a:spcPts val="1800"/>
              </a:spcAft>
              <a:buFont typeface="Arial" panose="020B0604020202020204" pitchFamily="34" charset="0"/>
              <a:buChar char="•"/>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IFRC supports NS including surge capacity for large-scale CVA</a:t>
            </a:r>
          </a:p>
          <a:p>
            <a:pPr marL="285750" indent="-285750" defTabSz="360000">
              <a:spcAft>
                <a:spcPts val="1800"/>
              </a:spcAft>
              <a:buFont typeface="Arial" panose="020B0604020202020204" pitchFamily="34" charset="0"/>
              <a:buChar char="•"/>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Domestic implementation by NS in partnership with UN and/or NGO consortia</a:t>
            </a:r>
          </a:p>
          <a:p>
            <a:pPr marL="285750" indent="-285750" defTabSz="360000">
              <a:spcAft>
                <a:spcPts val="1800"/>
              </a:spcAft>
              <a:buFont typeface="Arial" panose="020B0604020202020204" pitchFamily="34" charset="0"/>
              <a:buChar char="•"/>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IFRC supports NS as an auxiliary to Government with cash-based responses linked to social protection.</a:t>
            </a:r>
          </a:p>
        </p:txBody>
      </p:sp>
      <p:pic>
        <p:nvPicPr>
          <p:cNvPr id="86020" name="Picture 3">
            <a:extLst>
              <a:ext uri="{FF2B5EF4-FFF2-40B4-BE49-F238E27FC236}">
                <a16:creationId xmlns:a16="http://schemas.microsoft.com/office/drawing/2014/main" id="{793F3CBE-F131-0474-DCE4-2B0F7C617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6863" y="4384675"/>
            <a:ext cx="58578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4">
            <a:extLst>
              <a:ext uri="{FF2B5EF4-FFF2-40B4-BE49-F238E27FC236}">
                <a16:creationId xmlns:a16="http://schemas.microsoft.com/office/drawing/2014/main" id="{5B44EF1F-E43D-54F1-BAB9-A3CDB9312134}"/>
              </a:ext>
            </a:extLst>
          </p:cNvPr>
          <p:cNvSpPr txBox="1">
            <a:spLocks noChangeArrowheads="1"/>
          </p:cNvSpPr>
          <p:nvPr/>
        </p:nvSpPr>
        <p:spPr bwMode="auto">
          <a:xfrm>
            <a:off x="731838" y="2408238"/>
            <a:ext cx="16822737"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ctr">
              <a:spcAft>
                <a:spcPts val="1800"/>
              </a:spcAft>
            </a:pPr>
            <a:r>
              <a:rPr lang="en-US" altLang="en-CH" sz="4400" b="1" i="1">
                <a:solidFill>
                  <a:schemeClr val="accent1"/>
                </a:solidFill>
                <a:latin typeface="Montserrat" panose="00000500000000000000" pitchFamily="2" charset="0"/>
                <a:cs typeface="Open Sans" panose="020B0606030504020204" pitchFamily="34" charset="0"/>
              </a:rPr>
              <a:t>International Red Cross and Red Crescent Movement CashHub online platform + cash helpdesk, enabling knowledge sharing and information exchange across cash practitioners in the Movement.</a:t>
            </a:r>
          </a:p>
        </p:txBody>
      </p:sp>
      <p:pic>
        <p:nvPicPr>
          <p:cNvPr id="88067" name="Picture 5" descr="Hosted by British Red Cross screenshot.png">
            <a:extLst>
              <a:ext uri="{FF2B5EF4-FFF2-40B4-BE49-F238E27FC236}">
                <a16:creationId xmlns:a16="http://schemas.microsoft.com/office/drawing/2014/main" id="{9D0DD46E-EBCD-F2A2-FD0C-BF7EC1BFD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1182688"/>
            <a:ext cx="23034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descr="Cash Hub screen hot.png">
            <a:extLst>
              <a:ext uri="{FF2B5EF4-FFF2-40B4-BE49-F238E27FC236}">
                <a16:creationId xmlns:a16="http://schemas.microsoft.com/office/drawing/2014/main" id="{C6C735B8-A83B-36F5-8717-E69A0BAAD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023938"/>
            <a:ext cx="446246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D34D8664-7E2B-3EB2-9CB1-80F2924103B5}"/>
              </a:ext>
            </a:extLst>
          </p:cNvPr>
          <p:cNvSpPr txBox="1">
            <a:spLocks/>
          </p:cNvSpPr>
          <p:nvPr/>
        </p:nvSpPr>
        <p:spPr>
          <a:xfrm>
            <a:off x="732631" y="5753343"/>
            <a:ext cx="11796253" cy="1790700"/>
          </a:xfrm>
          <a:prstGeom prst="rect">
            <a:avLst/>
          </a:prstGeom>
        </p:spPr>
        <p:txBody>
          <a:bodyPr numCol="2"/>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fontAlgn="auto">
              <a:spcAft>
                <a:spcPts val="0"/>
              </a:spcAft>
              <a:defRPr/>
            </a:pPr>
            <a:r>
              <a:rPr lang="en-US" altLang="en-US" sz="3600" b="1" dirty="0">
                <a:solidFill>
                  <a:schemeClr val="accent1"/>
                </a:solidFill>
                <a:latin typeface="Montserrat" panose="00000500000000000000" pitchFamily="2" charset="0"/>
              </a:rPr>
              <a:t>Information</a:t>
            </a:r>
          </a:p>
          <a:p>
            <a:pPr fontAlgn="auto">
              <a:spcAft>
                <a:spcPts val="0"/>
              </a:spcAft>
              <a:defRPr/>
            </a:pPr>
            <a:r>
              <a:rPr lang="en-US" altLang="en-US" sz="3600" b="1" dirty="0">
                <a:solidFill>
                  <a:schemeClr val="accent1"/>
                </a:solidFill>
                <a:latin typeface="Montserrat" panose="00000500000000000000" pitchFamily="2" charset="0"/>
              </a:rPr>
              <a:t>Tools</a:t>
            </a:r>
          </a:p>
          <a:p>
            <a:pPr fontAlgn="auto">
              <a:spcAft>
                <a:spcPts val="0"/>
              </a:spcAft>
              <a:defRPr/>
            </a:pPr>
            <a:r>
              <a:rPr lang="en-US" altLang="en-US" sz="3600" b="1" dirty="0">
                <a:solidFill>
                  <a:schemeClr val="accent1"/>
                </a:solidFill>
                <a:latin typeface="Montserrat" panose="00000500000000000000" pitchFamily="2" charset="0"/>
              </a:rPr>
              <a:t>Data </a:t>
            </a:r>
          </a:p>
          <a:p>
            <a:pPr fontAlgn="auto">
              <a:spcAft>
                <a:spcPts val="0"/>
              </a:spcAft>
              <a:defRPr/>
            </a:pPr>
            <a:r>
              <a:rPr lang="en-US" altLang="en-US" sz="3600" b="1" dirty="0" err="1">
                <a:solidFill>
                  <a:schemeClr val="accent1"/>
                </a:solidFill>
                <a:latin typeface="Montserrat" panose="00000500000000000000" pitchFamily="2" charset="0"/>
              </a:rPr>
              <a:t>Programme</a:t>
            </a:r>
            <a:r>
              <a:rPr lang="en-US" altLang="en-US" sz="3600" b="1" dirty="0">
                <a:solidFill>
                  <a:schemeClr val="accent1"/>
                </a:solidFill>
                <a:latin typeface="Montserrat" panose="00000500000000000000" pitchFamily="2" charset="0"/>
              </a:rPr>
              <a:t> evidence</a:t>
            </a:r>
          </a:p>
          <a:p>
            <a:pPr fontAlgn="auto">
              <a:spcAft>
                <a:spcPts val="0"/>
              </a:spcAft>
              <a:defRPr/>
            </a:pPr>
            <a:r>
              <a:rPr lang="en-US" altLang="en-US" sz="3600" b="1" dirty="0">
                <a:solidFill>
                  <a:schemeClr val="accent1"/>
                </a:solidFill>
                <a:latin typeface="Montserrat" panose="00000500000000000000" pitchFamily="2" charset="0"/>
              </a:rPr>
              <a:t>Learning</a:t>
            </a:r>
          </a:p>
          <a:p>
            <a:pPr fontAlgn="auto">
              <a:spcAft>
                <a:spcPts val="0"/>
              </a:spcAft>
              <a:defRPr/>
            </a:pPr>
            <a:r>
              <a:rPr lang="en-US" altLang="en-US" sz="3600" b="1" dirty="0">
                <a:solidFill>
                  <a:schemeClr val="accent1"/>
                </a:solidFill>
                <a:latin typeface="Montserrat" panose="00000500000000000000" pitchFamily="2" charset="0"/>
              </a:rPr>
              <a:t>Case studies</a:t>
            </a:r>
          </a:p>
          <a:p>
            <a:pPr fontAlgn="auto">
              <a:spcAft>
                <a:spcPts val="0"/>
              </a:spcAft>
              <a:defRPr/>
            </a:pPr>
            <a:r>
              <a:rPr lang="en-US" altLang="en-US" sz="3600" b="1" dirty="0">
                <a:solidFill>
                  <a:schemeClr val="accent1"/>
                </a:solidFill>
                <a:latin typeface="Montserrat" panose="00000500000000000000" pitchFamily="2" charset="0"/>
              </a:rPr>
              <a:t>Technical advice</a:t>
            </a:r>
          </a:p>
          <a:p>
            <a:pPr marL="0" indent="0" fontAlgn="auto">
              <a:spcAft>
                <a:spcPts val="0"/>
              </a:spcAft>
              <a:buFont typeface="Arial" panose="020B0604020202020204" pitchFamily="34" charset="0"/>
              <a:buNone/>
              <a:defRPr/>
            </a:pPr>
            <a:endParaRPr lang="en-US" altLang="en-US" sz="1600" b="1" dirty="0">
              <a:solidFill>
                <a:schemeClr val="accent1"/>
              </a:solidFill>
              <a:latin typeface="Montserrat" panose="00000500000000000000" pitchFamily="2" charset="0"/>
            </a:endParaRPr>
          </a:p>
        </p:txBody>
      </p:sp>
      <p:sp>
        <p:nvSpPr>
          <p:cNvPr id="88070" name="Rectangle 12">
            <a:extLst>
              <a:ext uri="{FF2B5EF4-FFF2-40B4-BE49-F238E27FC236}">
                <a16:creationId xmlns:a16="http://schemas.microsoft.com/office/drawing/2014/main" id="{F07738B5-793D-0CE8-1873-4A43790CB4C7}"/>
              </a:ext>
            </a:extLst>
          </p:cNvPr>
          <p:cNvSpPr>
            <a:spLocks noChangeArrowheads="1"/>
          </p:cNvSpPr>
          <p:nvPr/>
        </p:nvSpPr>
        <p:spPr bwMode="auto">
          <a:xfrm>
            <a:off x="6354763" y="9413875"/>
            <a:ext cx="5518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CH" sz="3600">
                <a:solidFill>
                  <a:schemeClr val="accent1"/>
                </a:solidFill>
                <a:hlinkClick r:id="rId5"/>
              </a:rPr>
              <a:t>https://cash-hub.org/</a:t>
            </a:r>
            <a:endParaRPr lang="en-US" altLang="en-CH" sz="3600">
              <a:solidFill>
                <a:schemeClr val="accent1"/>
              </a:solidFill>
            </a:endParaRPr>
          </a:p>
        </p:txBody>
      </p:sp>
      <p:pic>
        <p:nvPicPr>
          <p:cNvPr id="88071" name="Picture 2" descr="Qr code&#10;&#10;Description automatically generated">
            <a:extLst>
              <a:ext uri="{FF2B5EF4-FFF2-40B4-BE49-F238E27FC236}">
                <a16:creationId xmlns:a16="http://schemas.microsoft.com/office/drawing/2014/main" id="{93786093-5E61-A557-286C-268D7B1AC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550" y="5318125"/>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 descr="A red cross on a black background&#10;&#10;Description automatically generated">
            <a:extLst>
              <a:ext uri="{FF2B5EF4-FFF2-40B4-BE49-F238E27FC236}">
                <a16:creationId xmlns:a16="http://schemas.microsoft.com/office/drawing/2014/main" id="{3EEAE0F7-3A69-B3C9-113C-0E7EF342AAE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a:extLst>
              <a:ext uri="{FF2B5EF4-FFF2-40B4-BE49-F238E27FC236}">
                <a16:creationId xmlns:a16="http://schemas.microsoft.com/office/drawing/2014/main" id="{63449819-54E8-2036-A383-04420FB9417C}"/>
              </a:ext>
            </a:extLst>
          </p:cNvPr>
          <p:cNvSpPr txBox="1">
            <a:spLocks noChangeArrowheads="1"/>
          </p:cNvSpPr>
          <p:nvPr/>
        </p:nvSpPr>
        <p:spPr bwMode="auto">
          <a:xfrm>
            <a:off x="703263" y="768350"/>
            <a:ext cx="137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Movement CVA Tools and Guidance</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0115" name="Content Placeholder 2" descr="Cash in Emergencies Toolkit (Old) screenshot.png">
            <a:extLst>
              <a:ext uri="{FF2B5EF4-FFF2-40B4-BE49-F238E27FC236}">
                <a16:creationId xmlns:a16="http://schemas.microsoft.com/office/drawing/2014/main" id="{7583522B-698C-25FC-A1C2-67D9E5689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93" b="23393"/>
          <a:stretch>
            <a:fillRect/>
          </a:stretch>
        </p:blipFill>
        <p:spPr bwMode="auto">
          <a:xfrm>
            <a:off x="5495925" y="2408238"/>
            <a:ext cx="6983413"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Screenshot 2021-08-19 at 18.32.46.png">
            <a:extLst>
              <a:ext uri="{FF2B5EF4-FFF2-40B4-BE49-F238E27FC236}">
                <a16:creationId xmlns:a16="http://schemas.microsoft.com/office/drawing/2014/main" id="{B1A31410-D6BF-28F0-98E6-FE9DB4338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1150" y="2257425"/>
            <a:ext cx="54610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Screenshot 2021-08-19 at 18.32.05.png">
            <a:extLst>
              <a:ext uri="{FF2B5EF4-FFF2-40B4-BE49-F238E27FC236}">
                <a16:creationId xmlns:a16="http://schemas.microsoft.com/office/drawing/2014/main" id="{1CA55BAA-7358-6323-F656-5628F535F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2408238"/>
            <a:ext cx="58610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8">
            <a:extLst>
              <a:ext uri="{FF2B5EF4-FFF2-40B4-BE49-F238E27FC236}">
                <a16:creationId xmlns:a16="http://schemas.microsoft.com/office/drawing/2014/main" id="{475F1314-51C6-1658-0D36-403AC7F1E1C2}"/>
              </a:ext>
            </a:extLst>
          </p:cNvPr>
          <p:cNvSpPr>
            <a:spLocks noChangeArrowheads="1"/>
          </p:cNvSpPr>
          <p:nvPr/>
        </p:nvSpPr>
        <p:spPr bwMode="auto">
          <a:xfrm>
            <a:off x="5903913" y="6913563"/>
            <a:ext cx="3082925" cy="2554287"/>
          </a:xfrm>
          <a:prstGeom prst="rect">
            <a:avLst/>
          </a:prstGeom>
          <a:noFill/>
          <a:ln>
            <a:noFill/>
          </a:ln>
        </p:spPr>
        <p:txBody>
          <a:bodyPr>
            <a:spAutoFit/>
          </a:bodyPr>
          <a:lstStyle/>
          <a:p>
            <a:pPr>
              <a:defRPr/>
            </a:pPr>
            <a:r>
              <a:rPr lang="en-US" altLang="en-CH" sz="3200" dirty="0">
                <a:solidFill>
                  <a:schemeClr val="accent3"/>
                </a:solidFill>
                <a:hlinkClick r:id="rId6"/>
              </a:rPr>
              <a:t>https://cash-hub.org/guidance-and-tools/programme-guidance/</a:t>
            </a:r>
            <a:endParaRPr lang="en-US" altLang="en-CH" sz="3200" dirty="0">
              <a:solidFill>
                <a:schemeClr val="accent3"/>
              </a:solidFill>
            </a:endParaRPr>
          </a:p>
        </p:txBody>
      </p:sp>
      <p:pic>
        <p:nvPicPr>
          <p:cNvPr id="90119" name="Picture 2" descr="Qr code&#10;&#10;Description automatically generated">
            <a:extLst>
              <a:ext uri="{FF2B5EF4-FFF2-40B4-BE49-F238E27FC236}">
                <a16:creationId xmlns:a16="http://schemas.microsoft.com/office/drawing/2014/main" id="{1EE4D30F-F108-1D2C-1ABC-E0EFCD105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6938963"/>
            <a:ext cx="27082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 descr="A red cross on a black background&#10;&#10;Description automatically generated">
            <a:extLst>
              <a:ext uri="{FF2B5EF4-FFF2-40B4-BE49-F238E27FC236}">
                <a16:creationId xmlns:a16="http://schemas.microsoft.com/office/drawing/2014/main" id="{E747DB44-A2D9-D499-9B22-6BA1CC6D53A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6">
            <a:extLst>
              <a:ext uri="{FF2B5EF4-FFF2-40B4-BE49-F238E27FC236}">
                <a16:creationId xmlns:a16="http://schemas.microsoft.com/office/drawing/2014/main" id="{8A24A830-BB95-FA6D-2F2D-1700B38716D8}"/>
              </a:ext>
            </a:extLst>
          </p:cNvPr>
          <p:cNvSpPr txBox="1">
            <a:spLocks noChangeArrowheads="1"/>
          </p:cNvSpPr>
          <p:nvPr/>
        </p:nvSpPr>
        <p:spPr bwMode="auto">
          <a:xfrm>
            <a:off x="703263" y="720725"/>
            <a:ext cx="114792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400" b="1">
                <a:solidFill>
                  <a:srgbClr val="F5333F"/>
                </a:solidFill>
                <a:latin typeface="Montserrat" panose="00000500000000000000" pitchFamily="2" charset="0"/>
                <a:ea typeface="Roboto Black" pitchFamily="2" charset="0"/>
                <a:cs typeface="Open Sans Light" panose="020B0306030504020204" pitchFamily="34" charset="0"/>
              </a:rPr>
              <a:t>What is Cash and Voucher Assistance (CVA)?</a:t>
            </a:r>
            <a:endParaRPr lang="ru-RU" altLang="en-CH" sz="4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45059" name="TextBox 4">
            <a:extLst>
              <a:ext uri="{FF2B5EF4-FFF2-40B4-BE49-F238E27FC236}">
                <a16:creationId xmlns:a16="http://schemas.microsoft.com/office/drawing/2014/main" id="{9D080B9C-0769-8FD2-C62D-60E77101173D}"/>
              </a:ext>
            </a:extLst>
          </p:cNvPr>
          <p:cNvSpPr txBox="1">
            <a:spLocks noChangeArrowheads="1"/>
          </p:cNvSpPr>
          <p:nvPr/>
        </p:nvSpPr>
        <p:spPr bwMode="auto">
          <a:xfrm>
            <a:off x="8528050" y="2887663"/>
            <a:ext cx="9263063" cy="718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just">
              <a:spcAft>
                <a:spcPts val="1800"/>
              </a:spcAft>
              <a:buFont typeface="Arial" panose="020B0604020202020204" pitchFamily="34" charset="0"/>
              <a:buChar char="•"/>
            </a:pPr>
            <a:r>
              <a:rPr lang="en-US" altLang="en-CH" sz="3200" b="1">
                <a:solidFill>
                  <a:srgbClr val="011E41"/>
                </a:solidFill>
                <a:latin typeface="Montserrat" panose="00000500000000000000" pitchFamily="2" charset="0"/>
                <a:cs typeface="Open Sans" panose="020B0606030504020204" pitchFamily="34" charset="0"/>
              </a:rPr>
              <a:t>CVA refers to the direct provision of cash transfers and/or vouchers</a:t>
            </a:r>
            <a:r>
              <a:rPr lang="en-CH" altLang="en-CH" sz="3200" b="1">
                <a:solidFill>
                  <a:srgbClr val="011E41"/>
                </a:solidFill>
                <a:latin typeface="Montserrat" panose="00000500000000000000" pitchFamily="2" charset="0"/>
                <a:cs typeface="Open Sans" panose="020B0606030504020204" pitchFamily="34" charset="0"/>
              </a:rPr>
              <a:t> </a:t>
            </a:r>
            <a:r>
              <a:rPr lang="en-US" altLang="en-CH" sz="3200" b="1">
                <a:solidFill>
                  <a:srgbClr val="011E41"/>
                </a:solidFill>
                <a:latin typeface="Montserrat" panose="00000500000000000000" pitchFamily="2" charset="0"/>
                <a:cs typeface="Open Sans" panose="020B0606030504020204" pitchFamily="34" charset="0"/>
              </a:rPr>
              <a:t>for goods or services to individuals, households, or</a:t>
            </a:r>
            <a:r>
              <a:rPr lang="en-CH" altLang="en-CH" sz="3200" b="1">
                <a:solidFill>
                  <a:srgbClr val="011E41"/>
                </a:solidFill>
                <a:latin typeface="Montserrat" panose="00000500000000000000" pitchFamily="2" charset="0"/>
                <a:cs typeface="Open Sans" panose="020B0606030504020204" pitchFamily="34" charset="0"/>
              </a:rPr>
              <a:t> </a:t>
            </a:r>
            <a:r>
              <a:rPr lang="en-US" altLang="en-CH" sz="3200" b="1">
                <a:solidFill>
                  <a:srgbClr val="011E41"/>
                </a:solidFill>
                <a:latin typeface="Montserrat" panose="00000500000000000000" pitchFamily="2" charset="0"/>
                <a:cs typeface="Open Sans" panose="020B0606030504020204" pitchFamily="34" charset="0"/>
              </a:rPr>
              <a:t>group</a:t>
            </a:r>
            <a:r>
              <a:rPr lang="en-CH" altLang="en-CH" sz="3200" b="1">
                <a:solidFill>
                  <a:srgbClr val="011E41"/>
                </a:solidFill>
                <a:latin typeface="Montserrat" panose="00000500000000000000" pitchFamily="2" charset="0"/>
                <a:cs typeface="Open Sans" panose="020B0606030504020204" pitchFamily="34" charset="0"/>
              </a:rPr>
              <a:t> </a:t>
            </a:r>
            <a:r>
              <a:rPr lang="en-US" altLang="en-CH" sz="3200" b="1">
                <a:solidFill>
                  <a:srgbClr val="011E41"/>
                </a:solidFill>
                <a:latin typeface="Montserrat" panose="00000500000000000000" pitchFamily="2" charset="0"/>
                <a:cs typeface="Open Sans" panose="020B0606030504020204" pitchFamily="34" charset="0"/>
              </a:rPr>
              <a:t>/</a:t>
            </a:r>
            <a:r>
              <a:rPr lang="en-CH" altLang="en-CH" sz="3200" b="1">
                <a:solidFill>
                  <a:srgbClr val="011E41"/>
                </a:solidFill>
                <a:latin typeface="Montserrat" panose="00000500000000000000" pitchFamily="2" charset="0"/>
                <a:cs typeface="Open Sans" panose="020B0606030504020204" pitchFamily="34" charset="0"/>
              </a:rPr>
              <a:t> </a:t>
            </a:r>
            <a:r>
              <a:rPr lang="en-US" altLang="en-CH" sz="3200" b="1">
                <a:solidFill>
                  <a:srgbClr val="011E41"/>
                </a:solidFill>
                <a:latin typeface="Montserrat" panose="00000500000000000000" pitchFamily="2" charset="0"/>
                <a:cs typeface="Open Sans" panose="020B0606030504020204" pitchFamily="34" charset="0"/>
              </a:rPr>
              <a:t>community recipients</a:t>
            </a:r>
            <a:r>
              <a:rPr lang="en-CH" altLang="en-CH" sz="3200" b="1">
                <a:solidFill>
                  <a:srgbClr val="011E41"/>
                </a:solidFill>
                <a:latin typeface="Montserrat" panose="00000500000000000000" pitchFamily="2" charset="0"/>
                <a:cs typeface="Open Sans" panose="020B0606030504020204" pitchFamily="34" charset="0"/>
              </a:rPr>
              <a:t>.</a:t>
            </a:r>
            <a:endParaRPr lang="en-CH" altLang="en-CH" sz="3200" i="1">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US" altLang="en-CH" sz="3200" b="1">
                <a:solidFill>
                  <a:srgbClr val="011E41"/>
                </a:solidFill>
                <a:latin typeface="Montserrat" panose="00000500000000000000" pitchFamily="2" charset="0"/>
                <a:cs typeface="Open Sans" panose="020B0606030504020204" pitchFamily="34" charset="0"/>
              </a:rPr>
              <a:t>It is not a programme objective itself; it is a means of implementing one. </a:t>
            </a:r>
            <a:endParaRPr lang="en-CH" altLang="en-CH" sz="3200" b="1">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US" altLang="en-CH" sz="3200" b="1">
                <a:solidFill>
                  <a:srgbClr val="011E41"/>
                </a:solidFill>
                <a:latin typeface="Montserrat" panose="00000500000000000000" pitchFamily="2" charset="0"/>
                <a:cs typeface="Open Sans" panose="020B0606030504020204" pitchFamily="34" charset="0"/>
              </a:rPr>
              <a:t>CVA has several synonyms (e.g., Cash Based Interventions, Cash Based Assistance, and Cash Transfer</a:t>
            </a:r>
            <a:r>
              <a:rPr lang="en-CH" altLang="en-CH" sz="3200" b="1">
                <a:solidFill>
                  <a:srgbClr val="011E41"/>
                </a:solidFill>
                <a:latin typeface="Montserrat" panose="00000500000000000000" pitchFamily="2" charset="0"/>
                <a:cs typeface="Open Sans" panose="020B0606030504020204" pitchFamily="34" charset="0"/>
              </a:rPr>
              <a:t> </a:t>
            </a:r>
            <a:r>
              <a:rPr lang="en-US" altLang="en-CH" sz="3200" b="1">
                <a:solidFill>
                  <a:srgbClr val="011E41"/>
                </a:solidFill>
                <a:latin typeface="Montserrat" panose="00000500000000000000" pitchFamily="2" charset="0"/>
                <a:cs typeface="Open Sans" panose="020B0606030504020204" pitchFamily="34" charset="0"/>
              </a:rPr>
              <a:t>Programming), but Cash and Voucher Assistance is the recommended term.</a:t>
            </a:r>
            <a:endParaRPr lang="en-CH" altLang="en-CH" sz="3200" b="1">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CH" altLang="en-CH" sz="2000" b="1">
                <a:solidFill>
                  <a:srgbClr val="011E41"/>
                </a:solidFill>
                <a:latin typeface="Montserrat" panose="00000500000000000000" pitchFamily="2" charset="0"/>
                <a:cs typeface="Open Sans" panose="020B0606030504020204" pitchFamily="34" charset="0"/>
              </a:rPr>
              <a:t>– </a:t>
            </a:r>
            <a:r>
              <a:rPr lang="en-CH" altLang="en-CH" sz="2000" i="1">
                <a:solidFill>
                  <a:srgbClr val="011E41"/>
                </a:solidFill>
                <a:latin typeface="Montserrat" panose="00000500000000000000" pitchFamily="2" charset="0"/>
                <a:cs typeface="Open Sans" panose="020B0606030504020204" pitchFamily="34" charset="0"/>
              </a:rPr>
              <a:t>Calp glossary of terminology-</a:t>
            </a:r>
            <a:endParaRPr lang="en-US" altLang="en-CH" sz="3200" b="1">
              <a:solidFill>
                <a:srgbClr val="011E41"/>
              </a:solidFill>
              <a:latin typeface="Montserrat" panose="00000500000000000000" pitchFamily="2" charset="0"/>
              <a:cs typeface="Open Sans" panose="020B0606030504020204" pitchFamily="34" charset="0"/>
            </a:endParaRPr>
          </a:p>
        </p:txBody>
      </p:sp>
      <p:pic>
        <p:nvPicPr>
          <p:cNvPr id="45060" name="Picture Placeholder 1" descr="Niger photo 1.jpg">
            <a:extLst>
              <a:ext uri="{FF2B5EF4-FFF2-40B4-BE49-F238E27FC236}">
                <a16:creationId xmlns:a16="http://schemas.microsoft.com/office/drawing/2014/main" id="{57DD2644-DC53-A0E0-1E37-289236556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3" r="1833"/>
          <a:stretch>
            <a:fillRect/>
          </a:stretch>
        </p:blipFill>
        <p:spPr bwMode="auto">
          <a:xfrm>
            <a:off x="703263" y="3197225"/>
            <a:ext cx="7824787"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A red cross on a black background&#10;&#10;Description automatically generated">
            <a:extLst>
              <a:ext uri="{FF2B5EF4-FFF2-40B4-BE49-F238E27FC236}">
                <a16:creationId xmlns:a16="http://schemas.microsoft.com/office/drawing/2014/main" id="{A61C7DC1-CA55-D8FD-0305-F41D663BD1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
            <a:extLst>
              <a:ext uri="{FF2B5EF4-FFF2-40B4-BE49-F238E27FC236}">
                <a16:creationId xmlns:a16="http://schemas.microsoft.com/office/drawing/2014/main" id="{2DFDB4E8-AA75-6A31-BD28-E4FFA149155F}"/>
              </a:ext>
            </a:extLst>
          </p:cNvPr>
          <p:cNvSpPr txBox="1">
            <a:spLocks noChangeArrowheads="1"/>
          </p:cNvSpPr>
          <p:nvPr/>
        </p:nvSpPr>
        <p:spPr bwMode="auto">
          <a:xfrm>
            <a:off x="539750" y="550863"/>
            <a:ext cx="13704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Cash in Emergencies Toolkit</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2163" name="Picture 4" descr="Screenshot 2021-10-19 at 17.18.50.png">
            <a:extLst>
              <a:ext uri="{FF2B5EF4-FFF2-40B4-BE49-F238E27FC236}">
                <a16:creationId xmlns:a16="http://schemas.microsoft.com/office/drawing/2014/main" id="{336993F1-C274-6807-F6EC-BA0EAB2EC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005013"/>
            <a:ext cx="10610850" cy="759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 descr="A red cross on a black background&#10;&#10;Description automatically generated">
            <a:extLst>
              <a:ext uri="{FF2B5EF4-FFF2-40B4-BE49-F238E27FC236}">
                <a16:creationId xmlns:a16="http://schemas.microsoft.com/office/drawing/2014/main" id="{492FC46C-728E-A1CC-6A9F-0769E5B69B4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B4414E64-F587-9B22-150E-5BCF2CB2C071}"/>
              </a:ext>
            </a:extLst>
          </p:cNvPr>
          <p:cNvSpPr txBox="1">
            <a:spLocks noChangeArrowheads="1"/>
          </p:cNvSpPr>
          <p:nvPr/>
        </p:nvSpPr>
        <p:spPr bwMode="auto">
          <a:xfrm>
            <a:off x="449705" y="6939002"/>
            <a:ext cx="16836476" cy="2123658"/>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CH" sz="6600" b="1" dirty="0">
                <a:ln>
                  <a:solidFill>
                    <a:schemeClr val="accent1"/>
                  </a:solidFill>
                </a:ln>
                <a:solidFill>
                  <a:schemeClr val="bg2">
                    <a:lumMod val="95000"/>
                  </a:schemeClr>
                </a:solidFill>
                <a:latin typeface="Montserrat" panose="00000500000000000000" pitchFamily="2" charset="0"/>
              </a:rPr>
              <a:t>CVA Preparedness (CVAP)</a:t>
            </a:r>
            <a:br>
              <a:rPr lang="en-CH" sz="6600" b="1" dirty="0">
                <a:ln>
                  <a:solidFill>
                    <a:schemeClr val="accent1"/>
                  </a:solidFill>
                </a:ln>
                <a:solidFill>
                  <a:schemeClr val="bg2">
                    <a:lumMod val="95000"/>
                  </a:schemeClr>
                </a:solidFill>
                <a:latin typeface="Montserrat" panose="00000500000000000000" pitchFamily="2" charset="0"/>
              </a:rPr>
            </a:br>
            <a:r>
              <a:rPr lang="en-CH" sz="6600" b="1" dirty="0">
                <a:ln>
                  <a:solidFill>
                    <a:schemeClr val="accent1"/>
                  </a:solidFill>
                </a:ln>
                <a:solidFill>
                  <a:schemeClr val="bg2">
                    <a:lumMod val="95000"/>
                  </a:schemeClr>
                </a:solidFill>
                <a:latin typeface="Montserrat" panose="00000500000000000000" pitchFamily="2" charset="0"/>
              </a:rPr>
              <a:t>What it is and why important</a:t>
            </a:r>
            <a:endParaRPr lang="en-US" altLang="en-CH" sz="12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94211" name="Picture 7" descr="A red cross on a black background&#10;&#10;Description automatically generated">
            <a:extLst>
              <a:ext uri="{FF2B5EF4-FFF2-40B4-BE49-F238E27FC236}">
                <a16:creationId xmlns:a16="http://schemas.microsoft.com/office/drawing/2014/main" id="{48A64075-3155-E86E-E6E1-69E50EFBF2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6">
            <a:extLst>
              <a:ext uri="{FF2B5EF4-FFF2-40B4-BE49-F238E27FC236}">
                <a16:creationId xmlns:a16="http://schemas.microsoft.com/office/drawing/2014/main" id="{FFB18B66-D6A0-3CEF-215E-DAF1AA19F3FC}"/>
              </a:ext>
            </a:extLst>
          </p:cNvPr>
          <p:cNvSpPr txBox="1">
            <a:spLocks noChangeArrowheads="1"/>
          </p:cNvSpPr>
          <p:nvPr/>
        </p:nvSpPr>
        <p:spPr bwMode="auto">
          <a:xfrm>
            <a:off x="533400" y="768350"/>
            <a:ext cx="14735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Why is CVAP Important?</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95235" name="TextBox 4">
            <a:extLst>
              <a:ext uri="{FF2B5EF4-FFF2-40B4-BE49-F238E27FC236}">
                <a16:creationId xmlns:a16="http://schemas.microsoft.com/office/drawing/2014/main" id="{7D19B283-110F-EC41-C29D-E08DFFC18E6E}"/>
              </a:ext>
            </a:extLst>
          </p:cNvPr>
          <p:cNvSpPr txBox="1">
            <a:spLocks noChangeArrowheads="1"/>
          </p:cNvSpPr>
          <p:nvPr/>
        </p:nvSpPr>
        <p:spPr bwMode="auto">
          <a:xfrm>
            <a:off x="533400" y="2128838"/>
            <a:ext cx="16965613" cy="789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Preparedness increases NS capacity and likelihood to provide appropriate use of CVA during response</a:t>
            </a: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Preparedness helps reduce response time and increase potential scale of response.</a:t>
            </a: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All roles within the NS can be supported to be better prepared (</a:t>
            </a:r>
            <a:r>
              <a:rPr lang="en-US" altLang="en-CH" sz="3600" b="1" dirty="0" err="1">
                <a:solidFill>
                  <a:srgbClr val="011E41"/>
                </a:solidFill>
                <a:latin typeface="Montserrat" panose="00000500000000000000" pitchFamily="2" charset="0"/>
                <a:cs typeface="Open Sans" panose="020B0606030504020204" pitchFamily="34" charset="0"/>
              </a:rPr>
              <a:t>Programmes</a:t>
            </a:r>
            <a:r>
              <a:rPr lang="en-US" altLang="en-CH" sz="3600" b="1" dirty="0">
                <a:solidFill>
                  <a:srgbClr val="011E41"/>
                </a:solidFill>
                <a:latin typeface="Montserrat" panose="00000500000000000000" pitchFamily="2" charset="0"/>
                <a:cs typeface="Open Sans" panose="020B0606030504020204" pitchFamily="34" charset="0"/>
              </a:rPr>
              <a:t>, Finance, Logistics, HR</a:t>
            </a:r>
            <a:r>
              <a:rPr lang="en-CH" altLang="en-CH" sz="3600" b="1" dirty="0">
                <a:solidFill>
                  <a:srgbClr val="011E41"/>
                </a:solidFill>
                <a:latin typeface="Montserrat" panose="00000500000000000000" pitchFamily="2" charset="0"/>
                <a:cs typeface="Open Sans" panose="020B0606030504020204" pitchFamily="34" charset="0"/>
              </a:rPr>
              <a:t>,</a:t>
            </a:r>
            <a:r>
              <a:rPr lang="en-US" altLang="en-CH" sz="3600" b="1" dirty="0">
                <a:solidFill>
                  <a:srgbClr val="011E41"/>
                </a:solidFill>
                <a:latin typeface="Montserrat" panose="00000500000000000000" pitchFamily="2" charset="0"/>
                <a:cs typeface="Open Sans" panose="020B0606030504020204" pitchFamily="34" charset="0"/>
              </a:rPr>
              <a:t> etc.)</a:t>
            </a: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Links with NSD work (PER, </a:t>
            </a:r>
            <a:r>
              <a:rPr lang="en-US" altLang="en-CH" sz="3600" b="1" dirty="0" err="1">
                <a:solidFill>
                  <a:srgbClr val="011E41"/>
                </a:solidFill>
                <a:latin typeface="Montserrat" panose="00000500000000000000" pitchFamily="2" charset="0"/>
                <a:cs typeface="Open Sans" panose="020B0606030504020204" pitchFamily="34" charset="0"/>
              </a:rPr>
              <a:t>RedReady</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FbF</a:t>
            </a:r>
            <a:r>
              <a:rPr lang="en-CH" altLang="en-CH" sz="3600" b="1" dirty="0">
                <a:solidFill>
                  <a:srgbClr val="011E41"/>
                </a:solidFill>
                <a:latin typeface="Montserrat" panose="00000500000000000000" pitchFamily="2" charset="0"/>
                <a:cs typeface="Open Sans" panose="020B0606030504020204" pitchFamily="34" charset="0"/>
              </a:rPr>
              <a:t>,</a:t>
            </a:r>
            <a:r>
              <a:rPr lang="en-US" altLang="en-CH" sz="3600" b="1" dirty="0">
                <a:solidFill>
                  <a:srgbClr val="011E41"/>
                </a:solidFill>
                <a:latin typeface="Montserrat" panose="00000500000000000000" pitchFamily="2" charset="0"/>
                <a:cs typeface="Open Sans" panose="020B0606030504020204" pitchFamily="34" charset="0"/>
              </a:rPr>
              <a:t> etc.)</a:t>
            </a:r>
            <a:endParaRPr lang="en-CH" altLang="en-CH"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CH" altLang="en-CH" sz="3600" b="1" dirty="0">
                <a:solidFill>
                  <a:srgbClr val="011E41"/>
                </a:solidFill>
                <a:latin typeface="Montserrat" panose="00000500000000000000" pitchFamily="2" charset="0"/>
                <a:cs typeface="Open Sans" panose="020B0606030504020204" pitchFamily="34" charset="0"/>
              </a:rPr>
              <a:t>T</a:t>
            </a:r>
            <a:r>
              <a:rPr lang="en-US" altLang="en-CH" sz="3600" b="1" dirty="0">
                <a:solidFill>
                  <a:srgbClr val="011E41"/>
                </a:solidFill>
                <a:latin typeface="Montserrat" panose="00000500000000000000" pitchFamily="2" charset="0"/>
                <a:cs typeface="Open Sans" panose="020B0606030504020204" pitchFamily="34" charset="0"/>
              </a:rPr>
              <a:t>o provide CVA efficiently and effectively during an emergency</a:t>
            </a:r>
            <a:r>
              <a:rPr lang="en-CH" altLang="en-CH" sz="3600" b="1" dirty="0">
                <a:solidFill>
                  <a:srgbClr val="011E41"/>
                </a:solidFill>
                <a:latin typeface="Montserrat" panose="00000500000000000000" pitchFamily="2" charset="0"/>
                <a:cs typeface="Open Sans" panose="020B0606030504020204" pitchFamily="34" charset="0"/>
              </a:rPr>
              <a:t> </a:t>
            </a:r>
            <a:r>
              <a:rPr lang="en-US" altLang="en-CH" sz="3600" b="1" dirty="0">
                <a:solidFill>
                  <a:srgbClr val="011E41"/>
                </a:solidFill>
                <a:latin typeface="Montserrat" panose="00000500000000000000" pitchFamily="2" charset="0"/>
                <a:cs typeface="Open Sans" panose="020B0606030504020204" pitchFamily="34" charset="0"/>
              </a:rPr>
              <a:t>SOPs are a concrete step </a:t>
            </a:r>
            <a:r>
              <a:rPr lang="en-CH" altLang="en-CH" sz="3600" b="1" dirty="0">
                <a:solidFill>
                  <a:srgbClr val="011E41"/>
                </a:solidFill>
                <a:latin typeface="Montserrat" panose="00000500000000000000" pitchFamily="2" charset="0"/>
                <a:cs typeface="Open Sans" panose="020B0606030504020204" pitchFamily="34" charset="0"/>
              </a:rPr>
              <a:t>in CVA Preparedness</a:t>
            </a:r>
            <a:endParaRPr lang="en-US" altLang="en-CH"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CH" altLang="en-CH" sz="3600" b="1" dirty="0">
                <a:solidFill>
                  <a:srgbClr val="011E41"/>
                </a:solidFill>
                <a:latin typeface="Montserrat" panose="00000500000000000000" pitchFamily="2" charset="0"/>
                <a:cs typeface="Open Sans" panose="020B0606030504020204" pitchFamily="34" charset="0"/>
              </a:rPr>
              <a:t>Engagement on c</a:t>
            </a:r>
            <a:r>
              <a:rPr lang="en-US" altLang="en-CH" sz="3600" b="1" dirty="0">
                <a:solidFill>
                  <a:srgbClr val="011E41"/>
                </a:solidFill>
                <a:latin typeface="Montserrat" panose="00000500000000000000" pitchFamily="2" charset="0"/>
                <a:cs typeface="Open Sans" panose="020B0606030504020204" pitchFamily="34" charset="0"/>
              </a:rPr>
              <a:t>oordination, collaboration and communication </a:t>
            </a:r>
            <a:r>
              <a:rPr lang="en-CH" altLang="en-CH" sz="3600" b="1" dirty="0">
                <a:solidFill>
                  <a:srgbClr val="011E41"/>
                </a:solidFill>
                <a:latin typeface="Montserrat" panose="00000500000000000000" pitchFamily="2" charset="0"/>
                <a:cs typeface="Open Sans" panose="020B0606030504020204" pitchFamily="34" charset="0"/>
              </a:rPr>
              <a:t>as part of </a:t>
            </a:r>
            <a:r>
              <a:rPr lang="en-US" altLang="en-CH" sz="3600" b="1" dirty="0">
                <a:solidFill>
                  <a:srgbClr val="011E41"/>
                </a:solidFill>
                <a:latin typeface="Montserrat" panose="00000500000000000000" pitchFamily="2" charset="0"/>
                <a:cs typeface="Open Sans" panose="020B0606030504020204" pitchFamily="34" charset="0"/>
              </a:rPr>
              <a:t>preparedness</a:t>
            </a:r>
            <a:r>
              <a:rPr lang="en-CH" altLang="en-CH" sz="3600" b="1" dirty="0">
                <a:solidFill>
                  <a:srgbClr val="011E41"/>
                </a:solidFill>
                <a:latin typeface="Montserrat" panose="00000500000000000000" pitchFamily="2" charset="0"/>
                <a:cs typeface="Open Sans" panose="020B0606030504020204" pitchFamily="34" charset="0"/>
              </a:rPr>
              <a:t> ensures efficiency and accountability in CVA response</a:t>
            </a:r>
            <a:endParaRPr lang="en-US" altLang="en-CH" sz="3600" b="1" dirty="0">
              <a:solidFill>
                <a:srgbClr val="011E41"/>
              </a:solidFill>
              <a:latin typeface="Montserrat" panose="00000500000000000000" pitchFamily="2" charset="0"/>
              <a:cs typeface="Open Sans" panose="020B0606030504020204" pitchFamily="34" charset="0"/>
            </a:endParaRPr>
          </a:p>
        </p:txBody>
      </p:sp>
      <p:pic>
        <p:nvPicPr>
          <p:cNvPr id="95236" name="Picture 1" descr="A red cross on a black background&#10;&#10;Description automatically generated">
            <a:extLst>
              <a:ext uri="{FF2B5EF4-FFF2-40B4-BE49-F238E27FC236}">
                <a16:creationId xmlns:a16="http://schemas.microsoft.com/office/drawing/2014/main" id="{8431395C-CE37-5457-3D1C-25C328403DC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6">
            <a:extLst>
              <a:ext uri="{FF2B5EF4-FFF2-40B4-BE49-F238E27FC236}">
                <a16:creationId xmlns:a16="http://schemas.microsoft.com/office/drawing/2014/main" id="{295E9DCB-46F5-B1CC-7125-5B73CB2C73F3}"/>
              </a:ext>
            </a:extLst>
          </p:cNvPr>
          <p:cNvSpPr txBox="1">
            <a:spLocks noChangeArrowheads="1"/>
          </p:cNvSpPr>
          <p:nvPr/>
        </p:nvSpPr>
        <p:spPr bwMode="auto">
          <a:xfrm>
            <a:off x="533400" y="768350"/>
            <a:ext cx="11601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What is cash (CVA) Preparedness?</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9A6DBEA2-1196-E180-E066-2B93922AFE2A}"/>
              </a:ext>
            </a:extLst>
          </p:cNvPr>
          <p:cNvSpPr txBox="1"/>
          <p:nvPr/>
        </p:nvSpPr>
        <p:spPr>
          <a:xfrm>
            <a:off x="12021555" y="2414146"/>
            <a:ext cx="5862638" cy="7771358"/>
          </a:xfrm>
          <a:prstGeom prst="rect">
            <a:avLst/>
          </a:prstGeom>
          <a:noFill/>
        </p:spPr>
        <p:txBody>
          <a:bodyPr>
            <a:spAutoFit/>
          </a:bodyPr>
          <a:lstStyle/>
          <a:p>
            <a:pPr defTabSz="360000">
              <a:spcAft>
                <a:spcPts val="1800"/>
              </a:spcAft>
              <a:defRPr/>
            </a:pPr>
            <a:r>
              <a:rPr lang="en-US" sz="3600" b="1" dirty="0">
                <a:solidFill>
                  <a:schemeClr val="accent4"/>
                </a:solidFill>
                <a:latin typeface="Montserrat" pitchFamily="2" charset="77"/>
                <a:ea typeface="Open Sans" panose="020B0606030504020204" pitchFamily="34" charset="0"/>
                <a:cs typeface="Open Sans" panose="020B0606030504020204" pitchFamily="34" charset="0"/>
              </a:rPr>
              <a:t>CVA Preparedness</a:t>
            </a:r>
          </a:p>
          <a:p>
            <a:pPr algn="just" defTabSz="360000">
              <a:spcAft>
                <a:spcPts val="1800"/>
              </a:spcAft>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CVA preparedness is an ongoing National Society development initiative that aims to increase the state of preparedness by integrating CVA into the organization's tools, systems, procedures and staff capacity, as well as for strengthening active leadership support for CVA, coordination and communication</a:t>
            </a:r>
            <a:r>
              <a:rPr lang="en-CH" sz="3200" b="1" dirty="0">
                <a:solidFill>
                  <a:srgbClr val="011E41"/>
                </a:solidFill>
                <a:latin typeface="Montserrat" pitchFamily="2" charset="77"/>
                <a:ea typeface="Open Sans" panose="020B0606030504020204" pitchFamily="34" charset="0"/>
                <a:cs typeface="Open Sans" panose="020B0606030504020204" pitchFamily="34" charset="0"/>
              </a:rPr>
              <a:t> to be CVA Ready NS</a:t>
            </a:r>
            <a:r>
              <a:rPr lang="en-US" sz="3200" b="1" dirty="0">
                <a:solidFill>
                  <a:srgbClr val="011E41"/>
                </a:solidFill>
                <a:latin typeface="Montserrat" pitchFamily="2" charset="77"/>
                <a:ea typeface="Open Sans" panose="020B0606030504020204" pitchFamily="34" charset="0"/>
                <a:cs typeface="Open Sans" panose="020B0606030504020204" pitchFamily="34" charset="0"/>
              </a:rPr>
              <a:t>.</a:t>
            </a:r>
          </a:p>
        </p:txBody>
      </p:sp>
      <p:pic>
        <p:nvPicPr>
          <p:cNvPr id="97284" name="Picture 7" descr="A group of people looking at a cell phone&#10;&#10;Description automatically generated with low confidence">
            <a:extLst>
              <a:ext uri="{FF2B5EF4-FFF2-40B4-BE49-F238E27FC236}">
                <a16:creationId xmlns:a16="http://schemas.microsoft.com/office/drawing/2014/main" id="{F40947C2-8486-4F3E-EE3D-1F52292C9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71763"/>
            <a:ext cx="62833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5" name="Google Shape;943;p12">
            <a:extLst>
              <a:ext uri="{FF2B5EF4-FFF2-40B4-BE49-F238E27FC236}">
                <a16:creationId xmlns:a16="http://schemas.microsoft.com/office/drawing/2014/main" id="{94558816-EE95-09E3-8A3E-10ADE4B91B5B}"/>
              </a:ext>
            </a:extLst>
          </p:cNvPr>
          <p:cNvGrpSpPr>
            <a:grpSpLocks/>
          </p:cNvGrpSpPr>
          <p:nvPr/>
        </p:nvGrpSpPr>
        <p:grpSpPr bwMode="auto">
          <a:xfrm rot="-5400000">
            <a:off x="8052594" y="5782469"/>
            <a:ext cx="7386638" cy="457200"/>
            <a:chOff x="236125" y="3228629"/>
            <a:chExt cx="8166899" cy="380074"/>
          </a:xfrm>
        </p:grpSpPr>
        <p:grpSp>
          <p:nvGrpSpPr>
            <p:cNvPr id="97288" name="Google Shape;944;p12">
              <a:extLst>
                <a:ext uri="{FF2B5EF4-FFF2-40B4-BE49-F238E27FC236}">
                  <a16:creationId xmlns:a16="http://schemas.microsoft.com/office/drawing/2014/main" id="{AE6DC6A3-991B-223D-C210-46CBF2D931EC}"/>
                </a:ext>
              </a:extLst>
            </p:cNvPr>
            <p:cNvGrpSpPr>
              <a:grpSpLocks/>
            </p:cNvGrpSpPr>
            <p:nvPr/>
          </p:nvGrpSpPr>
          <p:grpSpPr bwMode="auto">
            <a:xfrm rot="10800000" flipH="1">
              <a:off x="236125" y="3228629"/>
              <a:ext cx="8166899" cy="380074"/>
              <a:chOff x="6260554" y="1078634"/>
              <a:chExt cx="8166899" cy="380074"/>
            </a:xfrm>
          </p:grpSpPr>
          <p:grpSp>
            <p:nvGrpSpPr>
              <p:cNvPr id="97291" name="Google Shape;945;p12">
                <a:extLst>
                  <a:ext uri="{FF2B5EF4-FFF2-40B4-BE49-F238E27FC236}">
                    <a16:creationId xmlns:a16="http://schemas.microsoft.com/office/drawing/2014/main" id="{677BE2DA-4C9B-E853-05C6-207DD63F7D6C}"/>
                  </a:ext>
                </a:extLst>
              </p:cNvPr>
              <p:cNvGrpSpPr>
                <a:grpSpLocks/>
              </p:cNvGrpSpPr>
              <p:nvPr/>
            </p:nvGrpSpPr>
            <p:grpSpPr bwMode="auto">
              <a:xfrm flipH="1">
                <a:off x="6278552" y="1098757"/>
                <a:ext cx="8148901" cy="359951"/>
                <a:chOff x="-5502311" y="265871"/>
                <a:chExt cx="8148901" cy="359951"/>
              </a:xfrm>
            </p:grpSpPr>
            <p:grpSp>
              <p:nvGrpSpPr>
                <p:cNvPr id="97293" name="Google Shape;946;p12">
                  <a:extLst>
                    <a:ext uri="{FF2B5EF4-FFF2-40B4-BE49-F238E27FC236}">
                      <a16:creationId xmlns:a16="http://schemas.microsoft.com/office/drawing/2014/main" id="{C9AB67D1-8507-7B65-2153-935A6418A5B6}"/>
                    </a:ext>
                  </a:extLst>
                </p:cNvPr>
                <p:cNvGrpSpPr>
                  <a:grpSpLocks/>
                </p:cNvGrpSpPr>
                <p:nvPr/>
              </p:nvGrpSpPr>
              <p:grpSpPr bwMode="auto">
                <a:xfrm>
                  <a:off x="-5120267" y="265871"/>
                  <a:ext cx="7766857" cy="170429"/>
                  <a:chOff x="-10729691" y="1770929"/>
                  <a:chExt cx="7766857" cy="170429"/>
                </a:xfrm>
              </p:grpSpPr>
              <p:cxnSp>
                <p:nvCxnSpPr>
                  <p:cNvPr id="97298" name="Google Shape;947;p12">
                    <a:extLst>
                      <a:ext uri="{FF2B5EF4-FFF2-40B4-BE49-F238E27FC236}">
                        <a16:creationId xmlns:a16="http://schemas.microsoft.com/office/drawing/2014/main" id="{ACA241A6-6AA5-F585-9D83-01C0E8D80DB7}"/>
                      </a:ext>
                    </a:extLst>
                  </p:cNvPr>
                  <p:cNvCxnSpPr>
                    <a:cxnSpLocks noChangeShapeType="1"/>
                  </p:cNvCxnSpPr>
                  <p:nvPr/>
                </p:nvCxnSpPr>
                <p:spPr bwMode="auto">
                  <a:xfrm>
                    <a:off x="-10729691" y="1941358"/>
                    <a:ext cx="7416495"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cxnSp>
                <p:nvCxnSpPr>
                  <p:cNvPr id="97299" name="Google Shape;948;p12">
                    <a:extLst>
                      <a:ext uri="{FF2B5EF4-FFF2-40B4-BE49-F238E27FC236}">
                        <a16:creationId xmlns:a16="http://schemas.microsoft.com/office/drawing/2014/main" id="{218BFCEC-8C1C-7AAA-19E2-BF79CE8FFDEE}"/>
                      </a:ext>
                    </a:extLst>
                  </p:cNvPr>
                  <p:cNvCxnSpPr>
                    <a:cxnSpLocks noChangeShapeType="1"/>
                  </p:cNvCxnSpPr>
                  <p:nvPr/>
                </p:nvCxnSpPr>
                <p:spPr bwMode="auto">
                  <a:xfrm rot="10800000" flipH="1">
                    <a:off x="-3313196" y="1770929"/>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cxnSp>
              <p:nvCxnSpPr>
                <p:cNvPr id="97294" name="Google Shape;949;p12">
                  <a:extLst>
                    <a:ext uri="{FF2B5EF4-FFF2-40B4-BE49-F238E27FC236}">
                      <a16:creationId xmlns:a16="http://schemas.microsoft.com/office/drawing/2014/main" id="{0186FB3A-6C51-E0BF-68E4-BFDD9013BD5A}"/>
                    </a:ext>
                  </a:extLst>
                </p:cNvPr>
                <p:cNvCxnSpPr>
                  <a:cxnSpLocks noChangeShapeType="1"/>
                </p:cNvCxnSpPr>
                <p:nvPr/>
              </p:nvCxnSpPr>
              <p:spPr bwMode="auto">
                <a:xfrm flipH="1">
                  <a:off x="-5470627" y="435223"/>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sp>
              <p:nvSpPr>
                <p:cNvPr id="97295" name="Google Shape;950;p12">
                  <a:extLst>
                    <a:ext uri="{FF2B5EF4-FFF2-40B4-BE49-F238E27FC236}">
                      <a16:creationId xmlns:a16="http://schemas.microsoft.com/office/drawing/2014/main" id="{A4C8F04C-7D8F-FA65-B0F7-11E4C94C94D8}"/>
                    </a:ext>
                  </a:extLst>
                </p:cNvPr>
                <p:cNvSpPr>
                  <a:spLocks noChangeArrowheads="1"/>
                </p:cNvSpPr>
                <p:nvPr/>
              </p:nvSpPr>
              <p:spPr bwMode="auto">
                <a:xfrm>
                  <a:off x="-5502311" y="589822"/>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cxnSp>
              <p:nvCxnSpPr>
                <p:cNvPr id="97296" name="Google Shape;951;p12">
                  <a:extLst>
                    <a:ext uri="{FF2B5EF4-FFF2-40B4-BE49-F238E27FC236}">
                      <a16:creationId xmlns:a16="http://schemas.microsoft.com/office/drawing/2014/main" id="{9D5AF176-47E6-E7C6-B3D9-FFF99B575CD0}"/>
                    </a:ext>
                  </a:extLst>
                </p:cNvPr>
                <p:cNvCxnSpPr>
                  <a:cxnSpLocks noChangeShapeType="1"/>
                </p:cNvCxnSpPr>
                <p:nvPr/>
              </p:nvCxnSpPr>
              <p:spPr bwMode="auto">
                <a:xfrm rot="10800000">
                  <a:off x="-4344788" y="497319"/>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7" name="Google Shape;952;p12">
                  <a:extLst>
                    <a:ext uri="{FF2B5EF4-FFF2-40B4-BE49-F238E27FC236}">
                      <a16:creationId xmlns:a16="http://schemas.microsoft.com/office/drawing/2014/main" id="{01FF074B-0FE5-CEA1-8D57-EED72A2B93CD}"/>
                    </a:ext>
                  </a:extLst>
                </p:cNvPr>
                <p:cNvCxnSpPr>
                  <a:cxnSpLocks noChangeShapeType="1"/>
                </p:cNvCxnSpPr>
                <p:nvPr/>
              </p:nvCxnSpPr>
              <p:spPr bwMode="auto">
                <a:xfrm rot="10800000">
                  <a:off x="-5121944" y="497319"/>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97292" name="Google Shape;953;p12">
                <a:extLst>
                  <a:ext uri="{FF2B5EF4-FFF2-40B4-BE49-F238E27FC236}">
                    <a16:creationId xmlns:a16="http://schemas.microsoft.com/office/drawing/2014/main" id="{A5E489A3-320B-9DE7-3C64-72453C5276D1}"/>
                  </a:ext>
                </a:extLst>
              </p:cNvPr>
              <p:cNvSpPr>
                <a:spLocks noChangeArrowheads="1"/>
              </p:cNvSpPr>
              <p:nvPr/>
            </p:nvSpPr>
            <p:spPr bwMode="auto">
              <a:xfrm flipH="1">
                <a:off x="6260554" y="1078634"/>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grpSp>
        <p:cxnSp>
          <p:nvCxnSpPr>
            <p:cNvPr id="97289" name="Google Shape;954;p12">
              <a:extLst>
                <a:ext uri="{FF2B5EF4-FFF2-40B4-BE49-F238E27FC236}">
                  <a16:creationId xmlns:a16="http://schemas.microsoft.com/office/drawing/2014/main" id="{312C68EE-FAEA-959C-033F-DCDFE7052FB6}"/>
                </a:ext>
              </a:extLst>
            </p:cNvPr>
            <p:cNvCxnSpPr>
              <a:cxnSpLocks noChangeShapeType="1"/>
            </p:cNvCxnSpPr>
            <p:nvPr/>
          </p:nvCxnSpPr>
          <p:spPr bwMode="auto">
            <a:xfrm>
              <a:off x="1404732" y="3478458"/>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0" name="Google Shape;955;p12">
              <a:extLst>
                <a:ext uri="{FF2B5EF4-FFF2-40B4-BE49-F238E27FC236}">
                  <a16:creationId xmlns:a16="http://schemas.microsoft.com/office/drawing/2014/main" id="{545EC584-0C60-0DA4-446E-E440606A5A7C}"/>
                </a:ext>
              </a:extLst>
            </p:cNvPr>
            <p:cNvCxnSpPr>
              <a:cxnSpLocks noChangeShapeType="1"/>
            </p:cNvCxnSpPr>
            <p:nvPr/>
          </p:nvCxnSpPr>
          <p:spPr bwMode="auto">
            <a:xfrm>
              <a:off x="604485" y="3478458"/>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3C4D2923-4C6F-7B1F-2AD4-8F4548D2D8E4}"/>
              </a:ext>
            </a:extLst>
          </p:cNvPr>
          <p:cNvSpPr txBox="1"/>
          <p:nvPr/>
        </p:nvSpPr>
        <p:spPr>
          <a:xfrm>
            <a:off x="7185025" y="2418653"/>
            <a:ext cx="4332288" cy="6294031"/>
          </a:xfrm>
          <a:prstGeom prst="rect">
            <a:avLst/>
          </a:prstGeom>
          <a:noFill/>
        </p:spPr>
        <p:txBody>
          <a:bodyPr>
            <a:spAutoFit/>
          </a:bodyPr>
          <a:lstStyle/>
          <a:p>
            <a:pPr defTabSz="360000">
              <a:spcAft>
                <a:spcPts val="1800"/>
              </a:spcAft>
              <a:defRPr/>
            </a:pPr>
            <a:r>
              <a:rPr lang="en-US" sz="3600" b="1" dirty="0">
                <a:solidFill>
                  <a:schemeClr val="accent4"/>
                </a:solidFill>
                <a:latin typeface="Montserrat" pitchFamily="2" charset="77"/>
                <a:ea typeface="Open Sans" panose="020B0606030504020204" pitchFamily="34" charset="0"/>
                <a:cs typeface="Open Sans" panose="020B0606030504020204" pitchFamily="34" charset="0"/>
              </a:rPr>
              <a:t>Cash </a:t>
            </a:r>
            <a:r>
              <a:rPr lang="en-CH" sz="3600" b="1" dirty="0">
                <a:solidFill>
                  <a:schemeClr val="accent4"/>
                </a:solidFill>
                <a:latin typeface="Montserrat" pitchFamily="2" charset="77"/>
                <a:ea typeface="Open Sans" panose="020B0606030504020204" pitchFamily="34" charset="0"/>
                <a:cs typeface="Open Sans" panose="020B0606030504020204" pitchFamily="34" charset="0"/>
              </a:rPr>
              <a:t>Ready</a:t>
            </a:r>
            <a:r>
              <a:rPr lang="en-US" sz="3600" b="1" dirty="0">
                <a:solidFill>
                  <a:schemeClr val="accent4"/>
                </a:solidFill>
                <a:latin typeface="Montserrat" pitchFamily="2" charset="77"/>
                <a:ea typeface="Open Sans" panose="020B0606030504020204" pitchFamily="34" charset="0"/>
                <a:cs typeface="Open Sans" panose="020B0606030504020204" pitchFamily="34" charset="0"/>
              </a:rPr>
              <a:t> NS</a:t>
            </a:r>
          </a:p>
          <a:p>
            <a:pPr algn="just" defTabSz="360000">
              <a:spcAft>
                <a:spcPts val="1800"/>
              </a:spcAft>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A National Society is CVA </a:t>
            </a:r>
            <a:r>
              <a:rPr lang="en-CH" sz="3200" b="1" dirty="0">
                <a:solidFill>
                  <a:srgbClr val="011E41"/>
                </a:solidFill>
                <a:latin typeface="Montserrat" pitchFamily="2" charset="77"/>
                <a:ea typeface="Open Sans" panose="020B0606030504020204" pitchFamily="34" charset="0"/>
                <a:cs typeface="Open Sans" panose="020B0606030504020204" pitchFamily="34" charset="0"/>
              </a:rPr>
              <a:t>ready</a:t>
            </a:r>
            <a:r>
              <a:rPr lang="en-US" sz="3200" b="1" dirty="0">
                <a:solidFill>
                  <a:srgbClr val="011E41"/>
                </a:solidFill>
                <a:latin typeface="Montserrat" pitchFamily="2" charset="77"/>
                <a:ea typeface="Open Sans" panose="020B0606030504020204" pitchFamily="34" charset="0"/>
                <a:cs typeface="Open Sans" panose="020B0606030504020204" pitchFamily="34" charset="0"/>
              </a:rPr>
              <a:t> when it is able and likely to deliver appropriate assistance, in the form of CVA, safely, accountably and quickly, at any time and at any scale.</a:t>
            </a:r>
          </a:p>
        </p:txBody>
      </p:sp>
      <p:pic>
        <p:nvPicPr>
          <p:cNvPr id="97287" name="Picture 1" descr="A red cross on a black background&#10;&#10;Description automatically generated">
            <a:extLst>
              <a:ext uri="{FF2B5EF4-FFF2-40B4-BE49-F238E27FC236}">
                <a16:creationId xmlns:a16="http://schemas.microsoft.com/office/drawing/2014/main" id="{ADD46D56-1B78-6726-541B-DFC41D2CA64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6">
            <a:extLst>
              <a:ext uri="{FF2B5EF4-FFF2-40B4-BE49-F238E27FC236}">
                <a16:creationId xmlns:a16="http://schemas.microsoft.com/office/drawing/2014/main" id="{4E48DA49-325E-E70A-AB3C-2EF4977D2DE6}"/>
              </a:ext>
            </a:extLst>
          </p:cNvPr>
          <p:cNvSpPr txBox="1">
            <a:spLocks noChangeArrowheads="1"/>
          </p:cNvSpPr>
          <p:nvPr/>
        </p:nvSpPr>
        <p:spPr bwMode="auto">
          <a:xfrm>
            <a:off x="819150" y="1012825"/>
            <a:ext cx="13169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a:solidFill>
                  <a:srgbClr val="F5333F"/>
                </a:solidFill>
                <a:latin typeface="Montserrat" panose="00000500000000000000" pitchFamily="2" charset="0"/>
                <a:ea typeface="Roboto Black" pitchFamily="2" charset="0"/>
                <a:cs typeface="Open Sans Light" panose="020B0306030504020204" pitchFamily="34" charset="0"/>
              </a:rPr>
              <a:t>The CVA Preparedness Framework: 5 Areas</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9331" name="Picture 1" descr="A red cross on a black background&#10;&#10;Description automatically generated">
            <a:extLst>
              <a:ext uri="{FF2B5EF4-FFF2-40B4-BE49-F238E27FC236}">
                <a16:creationId xmlns:a16="http://schemas.microsoft.com/office/drawing/2014/main" id="{9F8C0AFF-30BF-08E8-F950-E9A5075B67B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9332" name="Group 93220">
            <a:extLst>
              <a:ext uri="{FF2B5EF4-FFF2-40B4-BE49-F238E27FC236}">
                <a16:creationId xmlns:a16="http://schemas.microsoft.com/office/drawing/2014/main" id="{D7DCE022-0F80-6C76-42A6-31A363499F4F}"/>
              </a:ext>
            </a:extLst>
          </p:cNvPr>
          <p:cNvGrpSpPr>
            <a:grpSpLocks/>
          </p:cNvGrpSpPr>
          <p:nvPr/>
        </p:nvGrpSpPr>
        <p:grpSpPr bwMode="auto">
          <a:xfrm>
            <a:off x="984250" y="3379788"/>
            <a:ext cx="16319500" cy="4689475"/>
            <a:chOff x="509611" y="5017408"/>
            <a:chExt cx="16318819" cy="4688241"/>
          </a:xfrm>
        </p:grpSpPr>
        <p:sp>
          <p:nvSpPr>
            <p:cNvPr id="99333" name="CuadroTexto 1">
              <a:extLst>
                <a:ext uri="{FF2B5EF4-FFF2-40B4-BE49-F238E27FC236}">
                  <a16:creationId xmlns:a16="http://schemas.microsoft.com/office/drawing/2014/main" id="{5BD067BB-17F8-1EA3-07F9-819857F4499B}"/>
                </a:ext>
              </a:extLst>
            </p:cNvPr>
            <p:cNvSpPr txBox="1">
              <a:spLocks noChangeArrowheads="1"/>
            </p:cNvSpPr>
            <p:nvPr/>
          </p:nvSpPr>
          <p:spPr bwMode="auto">
            <a:xfrm>
              <a:off x="804800" y="5791155"/>
              <a:ext cx="2319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rPr>
                <a:t>LEADERSHIP COMMITMENT</a:t>
              </a:r>
              <a:endParaRPr lang="es-ES" altLang="en-US" sz="2000" b="1">
                <a:solidFill>
                  <a:schemeClr val="accent1"/>
                </a:solidFill>
                <a:latin typeface="Montserrat Medium" panose="00000600000000000000" pitchFamily="2" charset="0"/>
                <a:ea typeface="MS PGothic" panose="020B0600070205080204" pitchFamily="34" charset="-128"/>
              </a:endParaRPr>
            </a:p>
          </p:txBody>
        </p:sp>
        <p:sp>
          <p:nvSpPr>
            <p:cNvPr id="99334" name="CuadroTexto 32">
              <a:extLst>
                <a:ext uri="{FF2B5EF4-FFF2-40B4-BE49-F238E27FC236}">
                  <a16:creationId xmlns:a16="http://schemas.microsoft.com/office/drawing/2014/main" id="{C23FCAE0-5957-ECB2-8A04-DB9708A8B28C}"/>
                </a:ext>
              </a:extLst>
            </p:cNvPr>
            <p:cNvSpPr txBox="1">
              <a:spLocks noChangeArrowheads="1"/>
            </p:cNvSpPr>
            <p:nvPr/>
          </p:nvSpPr>
          <p:spPr bwMode="auto">
            <a:xfrm>
              <a:off x="3828752" y="5637266"/>
              <a:ext cx="28344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sym typeface="Calibri" panose="020F0502020204030204" pitchFamily="34" charset="0"/>
                </a:rPr>
                <a:t>PROCESSES, SYSTEMS AND TOOLS</a:t>
              </a:r>
            </a:p>
          </p:txBody>
        </p:sp>
        <p:sp>
          <p:nvSpPr>
            <p:cNvPr id="99335" name="CuadroTexto 33">
              <a:extLst>
                <a:ext uri="{FF2B5EF4-FFF2-40B4-BE49-F238E27FC236}">
                  <a16:creationId xmlns:a16="http://schemas.microsoft.com/office/drawing/2014/main" id="{E4D76AB8-2402-C863-54EA-5CB699C5E50F}"/>
                </a:ext>
              </a:extLst>
            </p:cNvPr>
            <p:cNvSpPr txBox="1">
              <a:spLocks noChangeArrowheads="1"/>
            </p:cNvSpPr>
            <p:nvPr/>
          </p:nvSpPr>
          <p:spPr bwMode="auto">
            <a:xfrm>
              <a:off x="6603578" y="5632961"/>
              <a:ext cx="3993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rPr>
                <a:t>FINANCIAL AND HUMAN RESOURCES AND CAPACITIES</a:t>
              </a:r>
              <a:endParaRPr lang="es-ES" altLang="en-US" sz="2000" b="1">
                <a:solidFill>
                  <a:schemeClr val="accent1"/>
                </a:solidFill>
                <a:latin typeface="Montserrat Medium" panose="00000600000000000000" pitchFamily="2" charset="0"/>
                <a:ea typeface="MS PGothic" panose="020B0600070205080204" pitchFamily="34" charset="-128"/>
              </a:endParaRPr>
            </a:p>
          </p:txBody>
        </p:sp>
        <p:sp>
          <p:nvSpPr>
            <p:cNvPr id="99336" name="CuadroTexto 34">
              <a:extLst>
                <a:ext uri="{FF2B5EF4-FFF2-40B4-BE49-F238E27FC236}">
                  <a16:creationId xmlns:a16="http://schemas.microsoft.com/office/drawing/2014/main" id="{9EC80152-6296-1DEF-3AD9-4F84A87693A8}"/>
                </a:ext>
              </a:extLst>
            </p:cNvPr>
            <p:cNvSpPr txBox="1">
              <a:spLocks noChangeArrowheads="1"/>
            </p:cNvSpPr>
            <p:nvPr/>
          </p:nvSpPr>
          <p:spPr bwMode="auto">
            <a:xfrm>
              <a:off x="10076817" y="5017408"/>
              <a:ext cx="36482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de-DE" altLang="en-US" sz="2000" b="1">
                  <a:solidFill>
                    <a:schemeClr val="accent1"/>
                  </a:solidFill>
                  <a:latin typeface="Montserrat Medium" panose="00000600000000000000" pitchFamily="2" charset="0"/>
                  <a:ea typeface="MS PGothic" panose="020B0600070205080204" pitchFamily="34" charset="-128"/>
                  <a:sym typeface="Helvetica Neue Light"/>
                </a:rPr>
                <a:t>COMMUNITY ENGAGEMENT AND ACCOUNTABILITY, COORDINATION AND PARTNERSHIP</a:t>
              </a:r>
              <a:endParaRPr lang="de-DE" altLang="en-US" sz="2000" b="1">
                <a:solidFill>
                  <a:schemeClr val="accent1"/>
                </a:solidFill>
                <a:latin typeface="Montserrat Medium" panose="00000600000000000000" pitchFamily="2" charset="0"/>
                <a:ea typeface="MS PGothic" panose="020B0600070205080204" pitchFamily="34" charset="-128"/>
              </a:endParaRPr>
            </a:p>
          </p:txBody>
        </p:sp>
        <p:sp>
          <p:nvSpPr>
            <p:cNvPr id="99337" name="CuadroTexto 35">
              <a:extLst>
                <a:ext uri="{FF2B5EF4-FFF2-40B4-BE49-F238E27FC236}">
                  <a16:creationId xmlns:a16="http://schemas.microsoft.com/office/drawing/2014/main" id="{14FA8761-058D-4F9C-6860-3C77FF48BDFB}"/>
                </a:ext>
              </a:extLst>
            </p:cNvPr>
            <p:cNvSpPr txBox="1">
              <a:spLocks noChangeArrowheads="1"/>
            </p:cNvSpPr>
            <p:nvPr/>
          </p:nvSpPr>
          <p:spPr bwMode="auto">
            <a:xfrm>
              <a:off x="13661740" y="5781605"/>
              <a:ext cx="3166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rPr>
                <a:t>TEST, LEARN AND IMPROVE </a:t>
              </a:r>
              <a:endParaRPr lang="es-ES" altLang="en-US" sz="2000" b="1">
                <a:solidFill>
                  <a:schemeClr val="accent1"/>
                </a:solidFill>
                <a:latin typeface="Montserrat Medium" panose="00000600000000000000" pitchFamily="2" charset="0"/>
                <a:ea typeface="MS PGothic" panose="020B0600070205080204" pitchFamily="34" charset="-128"/>
              </a:endParaRPr>
            </a:p>
          </p:txBody>
        </p:sp>
        <p:grpSp>
          <p:nvGrpSpPr>
            <p:cNvPr id="99338" name="Group 11">
              <a:extLst>
                <a:ext uri="{FF2B5EF4-FFF2-40B4-BE49-F238E27FC236}">
                  <a16:creationId xmlns:a16="http://schemas.microsoft.com/office/drawing/2014/main" id="{9F00396F-FA01-0CB5-2756-FDC3FEBE59AF}"/>
                </a:ext>
              </a:extLst>
            </p:cNvPr>
            <p:cNvGrpSpPr>
              <a:grpSpLocks/>
            </p:cNvGrpSpPr>
            <p:nvPr/>
          </p:nvGrpSpPr>
          <p:grpSpPr bwMode="auto">
            <a:xfrm>
              <a:off x="509611" y="6781859"/>
              <a:ext cx="2923790" cy="2923790"/>
              <a:chOff x="5433585" y="5791608"/>
              <a:chExt cx="3896510" cy="3896510"/>
            </a:xfrm>
          </p:grpSpPr>
          <p:grpSp>
            <p:nvGrpSpPr>
              <p:cNvPr id="99362" name="Group 7">
                <a:extLst>
                  <a:ext uri="{FF2B5EF4-FFF2-40B4-BE49-F238E27FC236}">
                    <a16:creationId xmlns:a16="http://schemas.microsoft.com/office/drawing/2014/main" id="{596F7648-9C31-A244-D3AB-D71754D589A2}"/>
                  </a:ext>
                </a:extLst>
              </p:cNvPr>
              <p:cNvGrpSpPr>
                <a:grpSpLocks/>
              </p:cNvGrpSpPr>
              <p:nvPr/>
            </p:nvGrpSpPr>
            <p:grpSpPr bwMode="auto">
              <a:xfrm>
                <a:off x="5845940" y="6203963"/>
                <a:ext cx="3071800" cy="3071800"/>
                <a:chOff x="4712880" y="6703488"/>
                <a:chExt cx="3071800" cy="3071800"/>
              </a:xfrm>
            </p:grpSpPr>
            <p:pic>
              <p:nvPicPr>
                <p:cNvPr id="99365" name="Graphic 2" descr="Document outline">
                  <a:extLst>
                    <a:ext uri="{FF2B5EF4-FFF2-40B4-BE49-F238E27FC236}">
                      <a16:creationId xmlns:a16="http://schemas.microsoft.com/office/drawing/2014/main" id="{63F6215B-826F-67B2-9BA6-A8A80CC8E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060" y="6704088"/>
                  <a:ext cx="3071792" cy="307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6" name="Graphic 4" descr="Pencil with solid fill">
                  <a:extLst>
                    <a:ext uri="{FF2B5EF4-FFF2-40B4-BE49-F238E27FC236}">
                      <a16:creationId xmlns:a16="http://schemas.microsoft.com/office/drawing/2014/main" id="{A7799346-DBCD-0395-8062-49B4B556B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604" y="6790807"/>
                  <a:ext cx="1449159" cy="14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606" name="Oval 110605">
                <a:extLst>
                  <a:ext uri="{FF2B5EF4-FFF2-40B4-BE49-F238E27FC236}">
                    <a16:creationId xmlns:a16="http://schemas.microsoft.com/office/drawing/2014/main" id="{5FA3CF74-034F-FE65-FF08-CE76A0FC66A4}"/>
                  </a:ext>
                </a:extLst>
              </p:cNvPr>
              <p:cNvSpPr/>
              <p:nvPr/>
            </p:nvSpPr>
            <p:spPr>
              <a:xfrm>
                <a:off x="5594368" y="5929601"/>
                <a:ext cx="3619723"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110607" name="Oval 110606">
                <a:extLst>
                  <a:ext uri="{FF2B5EF4-FFF2-40B4-BE49-F238E27FC236}">
                    <a16:creationId xmlns:a16="http://schemas.microsoft.com/office/drawing/2014/main" id="{D52E88A0-BC1C-63BC-A7CD-D3D60EDBD008}"/>
                  </a:ext>
                </a:extLst>
              </p:cNvPr>
              <p:cNvSpPr/>
              <p:nvPr/>
            </p:nvSpPr>
            <p:spPr>
              <a:xfrm>
                <a:off x="5433585" y="5792121"/>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grpSp>
        <p:grpSp>
          <p:nvGrpSpPr>
            <p:cNvPr id="99339" name="Group 21">
              <a:extLst>
                <a:ext uri="{FF2B5EF4-FFF2-40B4-BE49-F238E27FC236}">
                  <a16:creationId xmlns:a16="http://schemas.microsoft.com/office/drawing/2014/main" id="{EBE85E1F-C694-42DB-95E5-8DBAE7EA3176}"/>
                </a:ext>
              </a:extLst>
            </p:cNvPr>
            <p:cNvGrpSpPr>
              <a:grpSpLocks/>
            </p:cNvGrpSpPr>
            <p:nvPr/>
          </p:nvGrpSpPr>
          <p:grpSpPr bwMode="auto">
            <a:xfrm>
              <a:off x="3784098" y="6781859"/>
              <a:ext cx="2923790" cy="2923790"/>
              <a:chOff x="4566751" y="5809139"/>
              <a:chExt cx="3896510" cy="3896510"/>
            </a:xfrm>
          </p:grpSpPr>
          <p:grpSp>
            <p:nvGrpSpPr>
              <p:cNvPr id="99358" name="Group 18">
                <a:extLst>
                  <a:ext uri="{FF2B5EF4-FFF2-40B4-BE49-F238E27FC236}">
                    <a16:creationId xmlns:a16="http://schemas.microsoft.com/office/drawing/2014/main" id="{D7B37B50-F30B-D621-BCDE-1EFD8F9A48F1}"/>
                  </a:ext>
                </a:extLst>
              </p:cNvPr>
              <p:cNvGrpSpPr>
                <a:grpSpLocks/>
              </p:cNvGrpSpPr>
              <p:nvPr/>
            </p:nvGrpSpPr>
            <p:grpSpPr bwMode="auto">
              <a:xfrm>
                <a:off x="4566751" y="5809139"/>
                <a:ext cx="3896510" cy="3896510"/>
                <a:chOff x="4566751" y="5809139"/>
                <a:chExt cx="3896510" cy="3896510"/>
              </a:xfrm>
            </p:grpSpPr>
            <p:sp>
              <p:nvSpPr>
                <p:cNvPr id="31" name="Oval 30">
                  <a:extLst>
                    <a:ext uri="{FF2B5EF4-FFF2-40B4-BE49-F238E27FC236}">
                      <a16:creationId xmlns:a16="http://schemas.microsoft.com/office/drawing/2014/main" id="{BAC66253-321E-75D7-2E55-70A4163AE1A2}"/>
                    </a:ext>
                  </a:extLst>
                </p:cNvPr>
                <p:cNvSpPr/>
                <p:nvPr/>
              </p:nvSpPr>
              <p:spPr>
                <a:xfrm>
                  <a:off x="4728052"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110592" name="Oval 110591">
                  <a:extLst>
                    <a:ext uri="{FF2B5EF4-FFF2-40B4-BE49-F238E27FC236}">
                      <a16:creationId xmlns:a16="http://schemas.microsoft.com/office/drawing/2014/main" id="{F1138F07-0148-60E9-84B0-EB1A8C940ED4}"/>
                    </a:ext>
                  </a:extLst>
                </p:cNvPr>
                <p:cNvSpPr/>
                <p:nvPr/>
              </p:nvSpPr>
              <p:spPr>
                <a:xfrm>
                  <a:off x="4567269"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grpSp>
          <p:pic>
            <p:nvPicPr>
              <p:cNvPr id="99359" name="Graphic 20" descr="Tools outline">
                <a:extLst>
                  <a:ext uri="{FF2B5EF4-FFF2-40B4-BE49-F238E27FC236}">
                    <a16:creationId xmlns:a16="http://schemas.microsoft.com/office/drawing/2014/main" id="{7CC3E9C3-22D6-B262-5724-2FEA01A15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404" y="6486481"/>
                <a:ext cx="2545017" cy="25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0" name="Group 93202">
              <a:extLst>
                <a:ext uri="{FF2B5EF4-FFF2-40B4-BE49-F238E27FC236}">
                  <a16:creationId xmlns:a16="http://schemas.microsoft.com/office/drawing/2014/main" id="{0927C9E2-544F-F618-CB89-81B1A39E724B}"/>
                </a:ext>
              </a:extLst>
            </p:cNvPr>
            <p:cNvGrpSpPr>
              <a:grpSpLocks/>
            </p:cNvGrpSpPr>
            <p:nvPr/>
          </p:nvGrpSpPr>
          <p:grpSpPr bwMode="auto">
            <a:xfrm>
              <a:off x="7111561" y="6781859"/>
              <a:ext cx="2923790" cy="2923790"/>
              <a:chOff x="8623891" y="5774828"/>
              <a:chExt cx="3896510" cy="3896510"/>
            </a:xfrm>
          </p:grpSpPr>
          <p:grpSp>
            <p:nvGrpSpPr>
              <p:cNvPr id="99351" name="Group 23">
                <a:extLst>
                  <a:ext uri="{FF2B5EF4-FFF2-40B4-BE49-F238E27FC236}">
                    <a16:creationId xmlns:a16="http://schemas.microsoft.com/office/drawing/2014/main" id="{500668D7-A0DD-35B6-AA38-C2B06A57D753}"/>
                  </a:ext>
                </a:extLst>
              </p:cNvPr>
              <p:cNvGrpSpPr>
                <a:grpSpLocks/>
              </p:cNvGrpSpPr>
              <p:nvPr/>
            </p:nvGrpSpPr>
            <p:grpSpPr bwMode="auto">
              <a:xfrm>
                <a:off x="8623891" y="5774828"/>
                <a:ext cx="3896510" cy="3896510"/>
                <a:chOff x="4566751" y="5809139"/>
                <a:chExt cx="3896510" cy="3896510"/>
              </a:xfrm>
            </p:grpSpPr>
            <p:sp>
              <p:nvSpPr>
                <p:cNvPr id="27" name="Oval 26">
                  <a:extLst>
                    <a:ext uri="{FF2B5EF4-FFF2-40B4-BE49-F238E27FC236}">
                      <a16:creationId xmlns:a16="http://schemas.microsoft.com/office/drawing/2014/main" id="{1DC125C3-A808-4BB0-B948-8B19F2C324EF}"/>
                    </a:ext>
                  </a:extLst>
                </p:cNvPr>
                <p:cNvSpPr/>
                <p:nvPr/>
              </p:nvSpPr>
              <p:spPr>
                <a:xfrm>
                  <a:off x="4727783"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28" name="Oval 27">
                  <a:extLst>
                    <a:ext uri="{FF2B5EF4-FFF2-40B4-BE49-F238E27FC236}">
                      <a16:creationId xmlns:a16="http://schemas.microsoft.com/office/drawing/2014/main" id="{D67289E3-6A5F-4C19-095A-D314710F8963}"/>
                    </a:ext>
                  </a:extLst>
                </p:cNvPr>
                <p:cNvSpPr/>
                <p:nvPr/>
              </p:nvSpPr>
              <p:spPr>
                <a:xfrm>
                  <a:off x="4567000"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grpSp>
            <p:nvGrpSpPr>
              <p:cNvPr id="99352" name="Group 93201">
                <a:extLst>
                  <a:ext uri="{FF2B5EF4-FFF2-40B4-BE49-F238E27FC236}">
                    <a16:creationId xmlns:a16="http://schemas.microsoft.com/office/drawing/2014/main" id="{E75DB1FE-69FA-1D95-DFBA-4DCA8149BE68}"/>
                  </a:ext>
                </a:extLst>
              </p:cNvPr>
              <p:cNvGrpSpPr>
                <a:grpSpLocks/>
              </p:cNvGrpSpPr>
              <p:nvPr/>
            </p:nvGrpSpPr>
            <p:grpSpPr bwMode="auto">
              <a:xfrm>
                <a:off x="9169533" y="6155840"/>
                <a:ext cx="2805145" cy="2905518"/>
                <a:chOff x="9369074" y="6600284"/>
                <a:chExt cx="2251601" cy="2332167"/>
              </a:xfrm>
            </p:grpSpPr>
            <p:pic>
              <p:nvPicPr>
                <p:cNvPr id="99353" name="Graphic 93198" descr="User outline">
                  <a:extLst>
                    <a:ext uri="{FF2B5EF4-FFF2-40B4-BE49-F238E27FC236}">
                      <a16:creationId xmlns:a16="http://schemas.microsoft.com/office/drawing/2014/main" id="{9D3CB065-7362-6334-29FB-652B726A7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412" y="7332173"/>
                  <a:ext cx="1209042" cy="12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4" name="Graphic 93199" descr="User outline">
                  <a:extLst>
                    <a:ext uri="{FF2B5EF4-FFF2-40B4-BE49-F238E27FC236}">
                      <a16:creationId xmlns:a16="http://schemas.microsoft.com/office/drawing/2014/main" id="{EE25C990-9212-A940-CCE3-52B2E9C89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6948" y="6600458"/>
                  <a:ext cx="1209042" cy="121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5" name="Graphic 93200" descr="User outline">
                  <a:extLst>
                    <a:ext uri="{FF2B5EF4-FFF2-40B4-BE49-F238E27FC236}">
                      <a16:creationId xmlns:a16="http://schemas.microsoft.com/office/drawing/2014/main" id="{7EA73E72-5DDC-9BF7-3AE0-2DA748EE4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2041" y="7722648"/>
                  <a:ext cx="1209042" cy="121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341" name="Group 93211">
              <a:extLst>
                <a:ext uri="{FF2B5EF4-FFF2-40B4-BE49-F238E27FC236}">
                  <a16:creationId xmlns:a16="http://schemas.microsoft.com/office/drawing/2014/main" id="{61DF8744-6607-6DD3-4837-B4D112979EE8}"/>
                </a:ext>
              </a:extLst>
            </p:cNvPr>
            <p:cNvGrpSpPr>
              <a:grpSpLocks/>
            </p:cNvGrpSpPr>
            <p:nvPr/>
          </p:nvGrpSpPr>
          <p:grpSpPr bwMode="auto">
            <a:xfrm>
              <a:off x="10439024" y="6781859"/>
              <a:ext cx="2923790" cy="2923790"/>
              <a:chOff x="12634591" y="5809139"/>
              <a:chExt cx="3896510" cy="3896510"/>
            </a:xfrm>
          </p:grpSpPr>
          <p:pic>
            <p:nvPicPr>
              <p:cNvPr id="99347" name="Graphic 28" descr="Cycle with people outline">
                <a:extLst>
                  <a:ext uri="{FF2B5EF4-FFF2-40B4-BE49-F238E27FC236}">
                    <a16:creationId xmlns:a16="http://schemas.microsoft.com/office/drawing/2014/main" id="{1523EB5F-83CE-DB3A-4CAB-C78C1183C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99017" y="6050772"/>
                <a:ext cx="3412398" cy="34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48" name="Group 93204">
                <a:extLst>
                  <a:ext uri="{FF2B5EF4-FFF2-40B4-BE49-F238E27FC236}">
                    <a16:creationId xmlns:a16="http://schemas.microsoft.com/office/drawing/2014/main" id="{97F9FA01-6345-04A0-0E16-AC84A5005C4B}"/>
                  </a:ext>
                </a:extLst>
              </p:cNvPr>
              <p:cNvGrpSpPr>
                <a:grpSpLocks/>
              </p:cNvGrpSpPr>
              <p:nvPr/>
            </p:nvGrpSpPr>
            <p:grpSpPr bwMode="auto">
              <a:xfrm>
                <a:off x="12634591" y="5809139"/>
                <a:ext cx="3896510" cy="3896510"/>
                <a:chOff x="4566751" y="5809139"/>
                <a:chExt cx="3896510" cy="3896510"/>
              </a:xfrm>
            </p:grpSpPr>
            <p:sp>
              <p:nvSpPr>
                <p:cNvPr id="20" name="Oval 19">
                  <a:extLst>
                    <a:ext uri="{FF2B5EF4-FFF2-40B4-BE49-F238E27FC236}">
                      <a16:creationId xmlns:a16="http://schemas.microsoft.com/office/drawing/2014/main" id="{77676BC3-A709-F3BF-7E28-618733EF29AF}"/>
                    </a:ext>
                  </a:extLst>
                </p:cNvPr>
                <p:cNvSpPr/>
                <p:nvPr/>
              </p:nvSpPr>
              <p:spPr>
                <a:xfrm>
                  <a:off x="4727515"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21" name="Oval 20">
                  <a:extLst>
                    <a:ext uri="{FF2B5EF4-FFF2-40B4-BE49-F238E27FC236}">
                      <a16:creationId xmlns:a16="http://schemas.microsoft.com/office/drawing/2014/main" id="{5925448D-CAD6-AC0C-C649-46DBACF83868}"/>
                    </a:ext>
                  </a:extLst>
                </p:cNvPr>
                <p:cNvSpPr/>
                <p:nvPr/>
              </p:nvSpPr>
              <p:spPr>
                <a:xfrm>
                  <a:off x="4566732"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grpSp>
        <p:grpSp>
          <p:nvGrpSpPr>
            <p:cNvPr id="99342" name="Group 93219">
              <a:extLst>
                <a:ext uri="{FF2B5EF4-FFF2-40B4-BE49-F238E27FC236}">
                  <a16:creationId xmlns:a16="http://schemas.microsoft.com/office/drawing/2014/main" id="{BC4F143F-EDFF-845D-E073-DB63C1FAB021}"/>
                </a:ext>
              </a:extLst>
            </p:cNvPr>
            <p:cNvGrpSpPr>
              <a:grpSpLocks/>
            </p:cNvGrpSpPr>
            <p:nvPr/>
          </p:nvGrpSpPr>
          <p:grpSpPr bwMode="auto">
            <a:xfrm>
              <a:off x="13766487" y="6708021"/>
              <a:ext cx="2923790" cy="2923790"/>
              <a:chOff x="13766487" y="6708021"/>
              <a:chExt cx="2923790" cy="2923790"/>
            </a:xfrm>
          </p:grpSpPr>
          <p:grpSp>
            <p:nvGrpSpPr>
              <p:cNvPr id="99343" name="Group 93214">
                <a:extLst>
                  <a:ext uri="{FF2B5EF4-FFF2-40B4-BE49-F238E27FC236}">
                    <a16:creationId xmlns:a16="http://schemas.microsoft.com/office/drawing/2014/main" id="{79556D81-C970-BB6A-FDE0-2EDD175368D9}"/>
                  </a:ext>
                </a:extLst>
              </p:cNvPr>
              <p:cNvGrpSpPr>
                <a:grpSpLocks/>
              </p:cNvGrpSpPr>
              <p:nvPr/>
            </p:nvGrpSpPr>
            <p:grpSpPr bwMode="auto">
              <a:xfrm>
                <a:off x="13766487" y="6708021"/>
                <a:ext cx="2923790" cy="2923790"/>
                <a:chOff x="4566751" y="5809139"/>
                <a:chExt cx="3896510" cy="3896510"/>
              </a:xfrm>
            </p:grpSpPr>
            <p:sp>
              <p:nvSpPr>
                <p:cNvPr id="16" name="Oval 15">
                  <a:extLst>
                    <a:ext uri="{FF2B5EF4-FFF2-40B4-BE49-F238E27FC236}">
                      <a16:creationId xmlns:a16="http://schemas.microsoft.com/office/drawing/2014/main" id="{AB812F86-9225-A5C9-C9A4-A0CB2530DA86}"/>
                    </a:ext>
                  </a:extLst>
                </p:cNvPr>
                <p:cNvSpPr/>
                <p:nvPr/>
              </p:nvSpPr>
              <p:spPr>
                <a:xfrm>
                  <a:off x="4727246" y="5946126"/>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17" name="Oval 16">
                  <a:extLst>
                    <a:ext uri="{FF2B5EF4-FFF2-40B4-BE49-F238E27FC236}">
                      <a16:creationId xmlns:a16="http://schemas.microsoft.com/office/drawing/2014/main" id="{4214E93B-C675-36AB-DBA3-35DB736DFB30}"/>
                    </a:ext>
                  </a:extLst>
                </p:cNvPr>
                <p:cNvSpPr/>
                <p:nvPr/>
              </p:nvSpPr>
              <p:spPr>
                <a:xfrm>
                  <a:off x="4566463" y="5808645"/>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pic>
            <p:nvPicPr>
              <p:cNvPr id="99344" name="Graphic 93218" descr="Customer review outline">
                <a:extLst>
                  <a:ext uri="{FF2B5EF4-FFF2-40B4-BE49-F238E27FC236}">
                    <a16:creationId xmlns:a16="http://schemas.microsoft.com/office/drawing/2014/main" id="{CE25A529-A824-6EA6-85E3-CD72BD8158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32977" y="7248846"/>
                <a:ext cx="1990642" cy="19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6">
            <a:extLst>
              <a:ext uri="{FF2B5EF4-FFF2-40B4-BE49-F238E27FC236}">
                <a16:creationId xmlns:a16="http://schemas.microsoft.com/office/drawing/2014/main" id="{26CC4C49-CD68-BA47-0AB8-0C6FB4F272C2}"/>
              </a:ext>
            </a:extLst>
          </p:cNvPr>
          <p:cNvSpPr txBox="1">
            <a:spLocks noChangeArrowheads="1"/>
          </p:cNvSpPr>
          <p:nvPr/>
        </p:nvSpPr>
        <p:spPr bwMode="auto">
          <a:xfrm>
            <a:off x="533400" y="768350"/>
            <a:ext cx="1186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CVAP Theory of Change</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1379" name="Imagen 1">
            <a:extLst>
              <a:ext uri="{FF2B5EF4-FFF2-40B4-BE49-F238E27FC236}">
                <a16:creationId xmlns:a16="http://schemas.microsoft.com/office/drawing/2014/main" id="{B3A5CA34-5B6B-3CB6-6160-27ADAB197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1598613"/>
            <a:ext cx="14233525" cy="8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1" descr="A red cross on a black background&#10;&#10;Description automatically generated">
            <a:extLst>
              <a:ext uri="{FF2B5EF4-FFF2-40B4-BE49-F238E27FC236}">
                <a16:creationId xmlns:a16="http://schemas.microsoft.com/office/drawing/2014/main" id="{6AC7BA45-90C8-F5DD-9937-8DAA0BDAD41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6">
            <a:extLst>
              <a:ext uri="{FF2B5EF4-FFF2-40B4-BE49-F238E27FC236}">
                <a16:creationId xmlns:a16="http://schemas.microsoft.com/office/drawing/2014/main" id="{4DD51AC0-5B95-5D94-11AC-89B3854EAD03}"/>
              </a:ext>
            </a:extLst>
          </p:cNvPr>
          <p:cNvSpPr txBox="1">
            <a:spLocks noChangeArrowheads="1"/>
          </p:cNvSpPr>
          <p:nvPr/>
        </p:nvSpPr>
        <p:spPr bwMode="auto">
          <a:xfrm>
            <a:off x="174625" y="344488"/>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a:solidFill>
                  <a:srgbClr val="F5333F"/>
                </a:solidFill>
                <a:latin typeface="Montserrat" panose="00000500000000000000" pitchFamily="2" charset="0"/>
                <a:ea typeface="Roboto Black" pitchFamily="2" charset="0"/>
                <a:cs typeface="Open Sans Light" panose="020B0306030504020204" pitchFamily="34" charset="0"/>
              </a:rPr>
              <a:t>CVA Operational Readiness</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3427" name="Picture 1" descr="A red cross on a black background&#10;&#10;Description automatically generated">
            <a:extLst>
              <a:ext uri="{FF2B5EF4-FFF2-40B4-BE49-F238E27FC236}">
                <a16:creationId xmlns:a16="http://schemas.microsoft.com/office/drawing/2014/main" id="{15D47396-54DE-97E5-F4AC-F6112371AB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28" name="Picture 3" descr="A picture containing text, screenshot, font, printing&#10;&#10;Description automatically generated">
            <a:extLst>
              <a:ext uri="{FF2B5EF4-FFF2-40B4-BE49-F238E27FC236}">
                <a16:creationId xmlns:a16="http://schemas.microsoft.com/office/drawing/2014/main" id="{8551F14B-A3FA-336C-4798-F14F759C8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336675"/>
            <a:ext cx="8609013" cy="860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4">
            <a:extLst>
              <a:ext uri="{FF2B5EF4-FFF2-40B4-BE49-F238E27FC236}">
                <a16:creationId xmlns:a16="http://schemas.microsoft.com/office/drawing/2014/main" id="{05C445D6-3BB5-399D-FF72-D5A84BA84C61}"/>
              </a:ext>
            </a:extLst>
          </p:cNvPr>
          <p:cNvSpPr txBox="1">
            <a:spLocks noChangeArrowheads="1"/>
          </p:cNvSpPr>
          <p:nvPr/>
        </p:nvSpPr>
        <p:spPr bwMode="auto">
          <a:xfrm>
            <a:off x="9144000" y="2784475"/>
            <a:ext cx="823595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CH" altLang="en-CH" sz="3200" b="1">
                <a:solidFill>
                  <a:srgbClr val="011E41"/>
                </a:solidFill>
                <a:latin typeface="Montserrat" panose="00000500000000000000" pitchFamily="2" charset="0"/>
                <a:cs typeface="Open Sans" panose="020B0606030504020204" pitchFamily="34" charset="0"/>
              </a:rPr>
              <a:t>Identifying CVA operational readiness with a core of the National Society by studying the CVA experience in the National society. </a:t>
            </a:r>
          </a:p>
          <a:p>
            <a:pPr>
              <a:spcAft>
                <a:spcPts val="1800"/>
              </a:spcAft>
              <a:buFont typeface="Arial" panose="020B0604020202020204" pitchFamily="34" charset="0"/>
              <a:buChar char="•"/>
            </a:pPr>
            <a:r>
              <a:rPr lang="en-CH" altLang="en-CH" sz="3200" b="1">
                <a:solidFill>
                  <a:srgbClr val="011E41"/>
                </a:solidFill>
                <a:latin typeface="Montserrat" panose="00000500000000000000" pitchFamily="2" charset="0"/>
                <a:cs typeface="Open Sans" panose="020B0606030504020204" pitchFamily="34" charset="0"/>
              </a:rPr>
              <a:t>An aspirated Operational readiness target is developed based on the current operational level.</a:t>
            </a:r>
          </a:p>
          <a:p>
            <a:pPr>
              <a:spcAft>
                <a:spcPts val="1800"/>
              </a:spcAft>
              <a:buFont typeface="Arial" panose="020B0604020202020204" pitchFamily="34" charset="0"/>
              <a:buChar char="•"/>
            </a:pPr>
            <a:r>
              <a:rPr lang="en-CH" altLang="en-CH" sz="3200" b="1">
                <a:solidFill>
                  <a:srgbClr val="011E41"/>
                </a:solidFill>
                <a:latin typeface="Montserrat" panose="00000500000000000000" pitchFamily="2" charset="0"/>
                <a:cs typeface="Open Sans" panose="020B0606030504020204" pitchFamily="34" charset="0"/>
              </a:rPr>
              <a:t>Based on the findings a NS will determine a CVA vision for the NS aligning with their strategic priorities. </a:t>
            </a:r>
            <a:endParaRPr lang="en-US" altLang="en-CH" sz="3200" b="1">
              <a:solidFill>
                <a:srgbClr val="011E41"/>
              </a:solidFill>
              <a:latin typeface="Montserrat" panose="00000500000000000000" pitchFamily="2" charset="0"/>
              <a:cs typeface="Open Sans" panose="020B06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6">
            <a:extLst>
              <a:ext uri="{FF2B5EF4-FFF2-40B4-BE49-F238E27FC236}">
                <a16:creationId xmlns:a16="http://schemas.microsoft.com/office/drawing/2014/main" id="{8588D28D-E92D-2019-7226-150F56C7CA3E}"/>
              </a:ext>
            </a:extLst>
          </p:cNvPr>
          <p:cNvSpPr txBox="1">
            <a:spLocks noChangeArrowheads="1"/>
          </p:cNvSpPr>
          <p:nvPr/>
        </p:nvSpPr>
        <p:spPr bwMode="auto">
          <a:xfrm>
            <a:off x="819150" y="1012825"/>
            <a:ext cx="12368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CVA Organisational Capacity Levels</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5475" name="Group 25">
            <a:extLst>
              <a:ext uri="{FF2B5EF4-FFF2-40B4-BE49-F238E27FC236}">
                <a16:creationId xmlns:a16="http://schemas.microsoft.com/office/drawing/2014/main" id="{90C440A3-25AB-F284-1376-446FE7873A51}"/>
              </a:ext>
            </a:extLst>
          </p:cNvPr>
          <p:cNvGrpSpPr>
            <a:grpSpLocks/>
          </p:cNvGrpSpPr>
          <p:nvPr/>
        </p:nvGrpSpPr>
        <p:grpSpPr bwMode="auto">
          <a:xfrm>
            <a:off x="935038" y="2189163"/>
            <a:ext cx="15813087" cy="7853362"/>
            <a:chOff x="935212" y="2036913"/>
            <a:chExt cx="15813548" cy="7853847"/>
          </a:xfrm>
        </p:grpSpPr>
        <p:sp>
          <p:nvSpPr>
            <p:cNvPr id="5" name="Rechteck 3">
              <a:extLst>
                <a:ext uri="{FF2B5EF4-FFF2-40B4-BE49-F238E27FC236}">
                  <a16:creationId xmlns:a16="http://schemas.microsoft.com/office/drawing/2014/main" id="{E97729D0-FEBB-977A-CC20-3E76A2DF9264}"/>
                </a:ext>
              </a:extLst>
            </p:cNvPr>
            <p:cNvSpPr/>
            <p:nvPr/>
          </p:nvSpPr>
          <p:spPr>
            <a:xfrm>
              <a:off x="935212" y="5396270"/>
              <a:ext cx="3830749" cy="4492902"/>
            </a:xfrm>
            <a:prstGeom prst="roundRect">
              <a:avLst>
                <a:gd name="adj" fmla="val 3934"/>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400" dirty="0">
                  <a:solidFill>
                    <a:schemeClr val="accent1">
                      <a:lumMod val="75000"/>
                    </a:schemeClr>
                  </a:solidFill>
                  <a:latin typeface="Montserrat" panose="00000500000000000000" pitchFamily="2" charset="0"/>
                </a:rPr>
                <a:t>Almost nothing in place to support CVA implementation. NS is only able to deliver scalable, timely and accountable CVA with significant external support.</a:t>
              </a:r>
              <a:r>
                <a:rPr lang="en-US" sz="2400" dirty="0">
                  <a:latin typeface="Montserrat" panose="00000500000000000000" pitchFamily="2" charset="0"/>
                </a:rPr>
                <a:t>	</a:t>
              </a:r>
            </a:p>
          </p:txBody>
        </p:sp>
        <p:sp>
          <p:nvSpPr>
            <p:cNvPr id="6" name="Rechteck 6">
              <a:extLst>
                <a:ext uri="{FF2B5EF4-FFF2-40B4-BE49-F238E27FC236}">
                  <a16:creationId xmlns:a16="http://schemas.microsoft.com/office/drawing/2014/main" id="{36838B4C-6689-CF76-6E88-E9D988C9C4F7}"/>
                </a:ext>
              </a:extLst>
            </p:cNvPr>
            <p:cNvSpPr/>
            <p:nvPr/>
          </p:nvSpPr>
          <p:spPr>
            <a:xfrm>
              <a:off x="4840576" y="4599296"/>
              <a:ext cx="3830749" cy="5291464"/>
            </a:xfrm>
            <a:prstGeom prst="roundRect">
              <a:avLst>
                <a:gd name="adj" fmla="val 4730"/>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accent6">
                      <a:lumMod val="75000"/>
                    </a:schemeClr>
                  </a:solidFill>
                  <a:latin typeface="Montserrat" panose="00000500000000000000" pitchFamily="2" charset="0"/>
                </a:rPr>
                <a:t>Basic systems, structures, processes and resources to implement CVA are all in place but require improvement. NS is able to deliver scalable, timely and accountable CVA with limited external support. </a:t>
              </a:r>
              <a:r>
                <a:rPr lang="en-US" sz="2400" dirty="0">
                  <a:latin typeface="Montserrat" panose="00000500000000000000" pitchFamily="2" charset="0"/>
                </a:rPr>
                <a:t>	</a:t>
              </a:r>
            </a:p>
            <a:p>
              <a:pPr algn="ctr">
                <a:defRPr/>
              </a:pPr>
              <a:endParaRPr lang="en-US" sz="2400" dirty="0">
                <a:latin typeface="Montserrat" panose="00000500000000000000" pitchFamily="2" charset="0"/>
              </a:endParaRPr>
            </a:p>
          </p:txBody>
        </p:sp>
        <p:sp>
          <p:nvSpPr>
            <p:cNvPr id="19" name="Rechteck 7">
              <a:extLst>
                <a:ext uri="{FF2B5EF4-FFF2-40B4-BE49-F238E27FC236}">
                  <a16:creationId xmlns:a16="http://schemas.microsoft.com/office/drawing/2014/main" id="{45BACDBE-0E94-F9DF-9B8B-A29E724BC7A7}"/>
                </a:ext>
              </a:extLst>
            </p:cNvPr>
            <p:cNvSpPr/>
            <p:nvPr/>
          </p:nvSpPr>
          <p:spPr>
            <a:xfrm>
              <a:off x="8753877" y="3743580"/>
              <a:ext cx="3830750" cy="6126541"/>
            </a:xfrm>
            <a:prstGeom prst="roundRect">
              <a:avLst>
                <a:gd name="adj" fmla="val 473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2400" dirty="0">
                  <a:solidFill>
                    <a:schemeClr val="accent2">
                      <a:lumMod val="75000"/>
                    </a:schemeClr>
                  </a:solidFill>
                  <a:latin typeface="Montserrat" panose="00000500000000000000" pitchFamily="2" charset="0"/>
                </a:rPr>
                <a:t>All systems, structures, processes and resources to implement CVA are in place at sufficient quality and standard. NS is able and likely to deliver scalable, timely and accountable CVA without external support.	</a:t>
              </a:r>
            </a:p>
            <a:p>
              <a:pPr algn="ctr">
                <a:defRPr/>
              </a:pPr>
              <a:endParaRPr lang="en-US" sz="2400" dirty="0">
                <a:latin typeface="Montserrat" panose="00000500000000000000" pitchFamily="2" charset="0"/>
              </a:endParaRPr>
            </a:p>
          </p:txBody>
        </p:sp>
        <p:sp>
          <p:nvSpPr>
            <p:cNvPr id="20" name="Rechteck 8">
              <a:extLst>
                <a:ext uri="{FF2B5EF4-FFF2-40B4-BE49-F238E27FC236}">
                  <a16:creationId xmlns:a16="http://schemas.microsoft.com/office/drawing/2014/main" id="{DE7A8FE1-131B-BDC4-D0AC-B7EC32BE9FF4}"/>
                </a:ext>
              </a:extLst>
            </p:cNvPr>
            <p:cNvSpPr/>
            <p:nvPr/>
          </p:nvSpPr>
          <p:spPr>
            <a:xfrm>
              <a:off x="12659241" y="2956132"/>
              <a:ext cx="4089519" cy="6913990"/>
            </a:xfrm>
            <a:prstGeom prst="roundRect">
              <a:avLst>
                <a:gd name="adj" fmla="val 2704"/>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US" sz="2400" dirty="0">
                  <a:solidFill>
                    <a:schemeClr val="bg2"/>
                  </a:solidFill>
                  <a:latin typeface="Montserrat" panose="00000500000000000000" pitchFamily="2" charset="0"/>
                </a:rPr>
                <a:t>All systems, structures, processes and resources to deliver CVA are in place at extraordinary quality and standard. NS plays a key role in influencing external environment. NS is able and likely to deliver scalable, timely and accountable CVA without external support and is able to provide CVA support to other </a:t>
              </a:r>
              <a:r>
                <a:rPr lang="en-US" sz="2400" dirty="0" err="1">
                  <a:solidFill>
                    <a:schemeClr val="bg2"/>
                  </a:solidFill>
                  <a:latin typeface="Montserrat" panose="00000500000000000000" pitchFamily="2" charset="0"/>
                </a:rPr>
                <a:t>organisations</a:t>
              </a:r>
              <a:r>
                <a:rPr lang="en-US" sz="2400" dirty="0">
                  <a:solidFill>
                    <a:schemeClr val="bg2"/>
                  </a:solidFill>
                  <a:latin typeface="Montserrat" panose="00000500000000000000" pitchFamily="2" charset="0"/>
                </a:rPr>
                <a:t> and Movement partners.</a:t>
              </a:r>
            </a:p>
          </p:txBody>
        </p:sp>
        <p:sp>
          <p:nvSpPr>
            <p:cNvPr id="21" name="Rechteck 9">
              <a:extLst>
                <a:ext uri="{FF2B5EF4-FFF2-40B4-BE49-F238E27FC236}">
                  <a16:creationId xmlns:a16="http://schemas.microsoft.com/office/drawing/2014/main" id="{05544FF4-CA54-1238-EF6F-6E7E68DF3A02}"/>
                </a:ext>
              </a:extLst>
            </p:cNvPr>
            <p:cNvSpPr/>
            <p:nvPr/>
          </p:nvSpPr>
          <p:spPr>
            <a:xfrm>
              <a:off x="935212" y="4467525"/>
              <a:ext cx="3821223" cy="7985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sz="3200" b="1" dirty="0">
                  <a:solidFill>
                    <a:schemeClr val="accent1">
                      <a:lumMod val="75000"/>
                    </a:schemeClr>
                  </a:solidFill>
                  <a:latin typeface="Montserrat" panose="00000500000000000000" pitchFamily="2" charset="0"/>
                </a:rPr>
                <a:t>Level 1</a:t>
              </a:r>
              <a:endParaRPr lang="en-US" sz="3200" b="1" dirty="0">
                <a:solidFill>
                  <a:schemeClr val="accent1">
                    <a:lumMod val="75000"/>
                  </a:schemeClr>
                </a:solidFill>
                <a:latin typeface="Montserrat" panose="00000500000000000000" pitchFamily="2" charset="0"/>
              </a:endParaRPr>
            </a:p>
          </p:txBody>
        </p:sp>
        <p:sp>
          <p:nvSpPr>
            <p:cNvPr id="22" name="Rechteck 10">
              <a:extLst>
                <a:ext uri="{FF2B5EF4-FFF2-40B4-BE49-F238E27FC236}">
                  <a16:creationId xmlns:a16="http://schemas.microsoft.com/office/drawing/2014/main" id="{22B9067A-01FF-B54F-EA5E-7279EECDB6C6}"/>
                </a:ext>
              </a:extLst>
            </p:cNvPr>
            <p:cNvSpPr/>
            <p:nvPr/>
          </p:nvSpPr>
          <p:spPr>
            <a:xfrm>
              <a:off x="4840576" y="3683252"/>
              <a:ext cx="3792648" cy="796974"/>
            </a:xfrm>
            <a:prstGeom prst="roundRect">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dirty="0">
                  <a:solidFill>
                    <a:schemeClr val="accent6">
                      <a:lumMod val="75000"/>
                    </a:schemeClr>
                  </a:solidFill>
                  <a:latin typeface="Montserrat" panose="00000500000000000000" pitchFamily="2" charset="0"/>
                </a:rPr>
                <a:t>Level 2</a:t>
              </a:r>
              <a:endParaRPr lang="en-US" sz="3200" b="1" dirty="0">
                <a:solidFill>
                  <a:schemeClr val="accent6">
                    <a:lumMod val="75000"/>
                  </a:schemeClr>
                </a:solidFill>
                <a:latin typeface="Montserrat" panose="00000500000000000000" pitchFamily="2" charset="0"/>
              </a:endParaRPr>
            </a:p>
          </p:txBody>
        </p:sp>
        <p:sp>
          <p:nvSpPr>
            <p:cNvPr id="23" name="Rechteck 11">
              <a:extLst>
                <a:ext uri="{FF2B5EF4-FFF2-40B4-BE49-F238E27FC236}">
                  <a16:creationId xmlns:a16="http://schemas.microsoft.com/office/drawing/2014/main" id="{5BA83090-2D98-4EA6-BF9B-13EDFB53213E}"/>
                </a:ext>
              </a:extLst>
            </p:cNvPr>
            <p:cNvSpPr/>
            <p:nvPr/>
          </p:nvSpPr>
          <p:spPr>
            <a:xfrm>
              <a:off x="8753877" y="2851350"/>
              <a:ext cx="3830750" cy="79856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3200" b="1" dirty="0">
                  <a:solidFill>
                    <a:schemeClr val="accent2">
                      <a:lumMod val="75000"/>
                    </a:schemeClr>
                  </a:solidFill>
                  <a:latin typeface="Montserrat" panose="00000500000000000000" pitchFamily="2" charset="0"/>
                </a:rPr>
                <a:t>Level 3</a:t>
              </a:r>
              <a:endParaRPr lang="en-US" sz="3200" b="1" dirty="0">
                <a:solidFill>
                  <a:schemeClr val="accent2">
                    <a:lumMod val="75000"/>
                  </a:schemeClr>
                </a:solidFill>
                <a:latin typeface="Montserrat" panose="00000500000000000000" pitchFamily="2" charset="0"/>
              </a:endParaRPr>
            </a:p>
          </p:txBody>
        </p:sp>
        <p:sp>
          <p:nvSpPr>
            <p:cNvPr id="24" name="Rechteck 12">
              <a:extLst>
                <a:ext uri="{FF2B5EF4-FFF2-40B4-BE49-F238E27FC236}">
                  <a16:creationId xmlns:a16="http://schemas.microsoft.com/office/drawing/2014/main" id="{C5C253D8-A076-4083-4806-CB62FC73A041}"/>
                </a:ext>
              </a:extLst>
            </p:cNvPr>
            <p:cNvSpPr/>
            <p:nvPr/>
          </p:nvSpPr>
          <p:spPr>
            <a:xfrm>
              <a:off x="12659241" y="2036913"/>
              <a:ext cx="4089519" cy="79856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de-DE" sz="3200" b="1" dirty="0">
                  <a:solidFill>
                    <a:schemeClr val="bg2"/>
                  </a:solidFill>
                  <a:latin typeface="Montserrat" panose="00000500000000000000" pitchFamily="2" charset="0"/>
                </a:rPr>
                <a:t>Level 3+</a:t>
              </a:r>
              <a:endParaRPr lang="en-US" sz="3200" b="1" dirty="0">
                <a:solidFill>
                  <a:schemeClr val="bg2"/>
                </a:solidFill>
                <a:latin typeface="Montserrat" panose="00000500000000000000" pitchFamily="2" charset="0"/>
              </a:endParaRPr>
            </a:p>
          </p:txBody>
        </p:sp>
      </p:grpSp>
      <p:pic>
        <p:nvPicPr>
          <p:cNvPr id="105476" name="Picture 3" descr="A red cross on a black background&#10;&#10;Description automatically generated">
            <a:extLst>
              <a:ext uri="{FF2B5EF4-FFF2-40B4-BE49-F238E27FC236}">
                <a16:creationId xmlns:a16="http://schemas.microsoft.com/office/drawing/2014/main" id="{24C8181A-3871-4E50-5A0C-330E210DBA0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6">
            <a:extLst>
              <a:ext uri="{FF2B5EF4-FFF2-40B4-BE49-F238E27FC236}">
                <a16:creationId xmlns:a16="http://schemas.microsoft.com/office/drawing/2014/main" id="{97AF3CB6-6061-AF64-63C9-E45D90745D7F}"/>
              </a:ext>
            </a:extLst>
          </p:cNvPr>
          <p:cNvSpPr txBox="1">
            <a:spLocks noChangeArrowheads="1"/>
          </p:cNvSpPr>
          <p:nvPr/>
        </p:nvSpPr>
        <p:spPr bwMode="auto">
          <a:xfrm>
            <a:off x="533400" y="768350"/>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i-FI" altLang="en-CH" sz="5400" b="1">
                <a:solidFill>
                  <a:srgbClr val="F5333F"/>
                </a:solidFill>
                <a:latin typeface="Montserrat" panose="00000500000000000000" pitchFamily="2" charset="0"/>
                <a:ea typeface="Roboto Black" pitchFamily="2" charset="0"/>
                <a:cs typeface="Open Sans Light" panose="020B0306030504020204" pitchFamily="34" charset="0"/>
              </a:rPr>
              <a:t>CVAP Guidance &amp; Tools </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107523" name="TextBox 21">
            <a:extLst>
              <a:ext uri="{FF2B5EF4-FFF2-40B4-BE49-F238E27FC236}">
                <a16:creationId xmlns:a16="http://schemas.microsoft.com/office/drawing/2014/main" id="{45B216E9-3BE6-ECDA-AD15-88F147B67EE0}"/>
              </a:ext>
            </a:extLst>
          </p:cNvPr>
          <p:cNvSpPr txBox="1">
            <a:spLocks noChangeArrowheads="1"/>
          </p:cNvSpPr>
          <p:nvPr/>
        </p:nvSpPr>
        <p:spPr bwMode="auto">
          <a:xfrm>
            <a:off x="6923088" y="2409825"/>
            <a:ext cx="10498137"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400" b="1" dirty="0">
                <a:solidFill>
                  <a:schemeClr val="accent1"/>
                </a:solidFill>
                <a:latin typeface="Montserrat" panose="00000500000000000000" pitchFamily="2" charset="0"/>
                <a:cs typeface="Open Sans" panose="020B0606030504020204" pitchFamily="34" charset="0"/>
              </a:rPr>
              <a:t>Guidance for Mainstreaming CVA  - Cash Preparedness for Effective Response</a:t>
            </a:r>
          </a:p>
          <a:p>
            <a:pPr>
              <a:spcAft>
                <a:spcPts val="1800"/>
              </a:spcAft>
              <a:buFont typeface="Arial" panose="020B0604020202020204" pitchFamily="34" charset="0"/>
              <a:buChar char="•"/>
            </a:pPr>
            <a:endParaRPr lang="en-US" altLang="en-CH"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400" b="1" dirty="0">
                <a:solidFill>
                  <a:schemeClr val="accent1"/>
                </a:solidFill>
                <a:latin typeface="Montserrat" panose="00000500000000000000" pitchFamily="2" charset="0"/>
                <a:cs typeface="Open Sans" panose="020B0606030504020204" pitchFamily="34" charset="0"/>
              </a:rPr>
              <a:t>CVAP tools</a:t>
            </a:r>
          </a:p>
          <a:p>
            <a:pPr>
              <a:spcAft>
                <a:spcPts val="1800"/>
              </a:spcAft>
              <a:buFont typeface="Arial" panose="020B0604020202020204" pitchFamily="34" charset="0"/>
              <a:buChar char="•"/>
            </a:pPr>
            <a:endParaRPr lang="en-US" altLang="en-CH"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CH" altLang="en-CH" sz="4400" b="1" dirty="0">
                <a:solidFill>
                  <a:schemeClr val="accent1"/>
                </a:solidFill>
                <a:latin typeface="Montserrat" panose="00000500000000000000" pitchFamily="2" charset="0"/>
                <a:cs typeface="Open Sans" panose="020B0606030504020204" pitchFamily="34" charset="0"/>
              </a:rPr>
              <a:t>Minimum Requirements for CVAP</a:t>
            </a:r>
            <a:endParaRPr lang="en-US" altLang="en-CH" sz="4400" b="1" dirty="0">
              <a:solidFill>
                <a:schemeClr val="accent1"/>
              </a:solidFill>
              <a:latin typeface="Montserrat" panose="00000500000000000000" pitchFamily="2" charset="0"/>
              <a:cs typeface="Open Sans" panose="020B0606030504020204" pitchFamily="34" charset="0"/>
            </a:endParaRPr>
          </a:p>
        </p:txBody>
      </p:sp>
      <p:pic>
        <p:nvPicPr>
          <p:cNvPr id="107524" name="Imagen 32">
            <a:extLst>
              <a:ext uri="{FF2B5EF4-FFF2-40B4-BE49-F238E27FC236}">
                <a16:creationId xmlns:a16="http://schemas.microsoft.com/office/drawing/2014/main" id="{16541681-E4A2-8046-3F24-3AE2F69F0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841500"/>
            <a:ext cx="5775325" cy="81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 descr="A red cross on a black background&#10;&#10;Description automatically generated">
            <a:extLst>
              <a:ext uri="{FF2B5EF4-FFF2-40B4-BE49-F238E27FC236}">
                <a16:creationId xmlns:a16="http://schemas.microsoft.com/office/drawing/2014/main" id="{F048D240-57D7-C25A-40D8-B886BBA801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6">
            <a:extLst>
              <a:ext uri="{FF2B5EF4-FFF2-40B4-BE49-F238E27FC236}">
                <a16:creationId xmlns:a16="http://schemas.microsoft.com/office/drawing/2014/main" id="{A78D863B-0311-A953-9FE4-776381D52A30}"/>
              </a:ext>
            </a:extLst>
          </p:cNvPr>
          <p:cNvSpPr txBox="1">
            <a:spLocks noChangeArrowheads="1"/>
          </p:cNvSpPr>
          <p:nvPr/>
        </p:nvSpPr>
        <p:spPr bwMode="auto">
          <a:xfrm>
            <a:off x="819150" y="1012825"/>
            <a:ext cx="7685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dirty="0">
                <a:solidFill>
                  <a:srgbClr val="F5333F"/>
                </a:solidFill>
                <a:latin typeface="Montserrat" panose="00000500000000000000" pitchFamily="2" charset="0"/>
                <a:ea typeface="Roboto Black" pitchFamily="2" charset="0"/>
                <a:cs typeface="Open Sans Light" panose="020B0306030504020204" pitchFamily="34" charset="0"/>
              </a:rPr>
              <a:t>CVA Preparedness Path</a:t>
            </a:r>
            <a:endParaRPr lang="ru-RU" altLang="en-CH" sz="4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9571" name="Group 112745">
            <a:extLst>
              <a:ext uri="{FF2B5EF4-FFF2-40B4-BE49-F238E27FC236}">
                <a16:creationId xmlns:a16="http://schemas.microsoft.com/office/drawing/2014/main" id="{D225298C-2C9A-149D-1725-2DA7A6737A82}"/>
              </a:ext>
            </a:extLst>
          </p:cNvPr>
          <p:cNvGrpSpPr>
            <a:grpSpLocks/>
          </p:cNvGrpSpPr>
          <p:nvPr/>
        </p:nvGrpSpPr>
        <p:grpSpPr bwMode="auto">
          <a:xfrm>
            <a:off x="1563688" y="2349500"/>
            <a:ext cx="15160625" cy="7599363"/>
            <a:chOff x="793750" y="1871663"/>
            <a:chExt cx="16700500" cy="8112125"/>
          </a:xfrm>
        </p:grpSpPr>
        <p:grpSp>
          <p:nvGrpSpPr>
            <p:cNvPr id="109573" name="Group 156803">
              <a:extLst>
                <a:ext uri="{FF2B5EF4-FFF2-40B4-BE49-F238E27FC236}">
                  <a16:creationId xmlns:a16="http://schemas.microsoft.com/office/drawing/2014/main" id="{EF2F31C1-32FC-1EEC-7DFA-244EA91CE6F6}"/>
                </a:ext>
              </a:extLst>
            </p:cNvPr>
            <p:cNvGrpSpPr>
              <a:grpSpLocks/>
            </p:cNvGrpSpPr>
            <p:nvPr/>
          </p:nvGrpSpPr>
          <p:grpSpPr bwMode="auto">
            <a:xfrm>
              <a:off x="793750" y="1871663"/>
              <a:ext cx="14966949" cy="8112125"/>
              <a:chOff x="1564288" y="1551773"/>
              <a:chExt cx="14968249" cy="8112474"/>
            </a:xfrm>
          </p:grpSpPr>
          <p:grpSp>
            <p:nvGrpSpPr>
              <p:cNvPr id="109576" name="Group 156792">
                <a:extLst>
                  <a:ext uri="{FF2B5EF4-FFF2-40B4-BE49-F238E27FC236}">
                    <a16:creationId xmlns:a16="http://schemas.microsoft.com/office/drawing/2014/main" id="{7423803E-6D98-0168-007D-B1382405B79D}"/>
                  </a:ext>
                </a:extLst>
              </p:cNvPr>
              <p:cNvGrpSpPr>
                <a:grpSpLocks/>
              </p:cNvGrpSpPr>
              <p:nvPr/>
            </p:nvGrpSpPr>
            <p:grpSpPr bwMode="auto">
              <a:xfrm>
                <a:off x="1755588" y="2270761"/>
                <a:ext cx="14776824" cy="6702739"/>
                <a:chOff x="356494" y="998655"/>
                <a:chExt cx="17308595" cy="8404573"/>
              </a:xfrm>
            </p:grpSpPr>
            <p:grpSp>
              <p:nvGrpSpPr>
                <p:cNvPr id="109587" name="Group 156773">
                  <a:extLst>
                    <a:ext uri="{FF2B5EF4-FFF2-40B4-BE49-F238E27FC236}">
                      <a16:creationId xmlns:a16="http://schemas.microsoft.com/office/drawing/2014/main" id="{FAC38660-D56D-F77C-F9B4-495B45DF4D08}"/>
                    </a:ext>
                  </a:extLst>
                </p:cNvPr>
                <p:cNvGrpSpPr>
                  <a:grpSpLocks/>
                </p:cNvGrpSpPr>
                <p:nvPr/>
              </p:nvGrpSpPr>
              <p:grpSpPr bwMode="auto">
                <a:xfrm>
                  <a:off x="356494" y="998655"/>
                  <a:ext cx="17308595" cy="8404573"/>
                  <a:chOff x="356494" y="998655"/>
                  <a:chExt cx="17308595" cy="8404573"/>
                </a:xfrm>
              </p:grpSpPr>
              <p:grpSp>
                <p:nvGrpSpPr>
                  <p:cNvPr id="109597" name="Group 22">
                    <a:extLst>
                      <a:ext uri="{FF2B5EF4-FFF2-40B4-BE49-F238E27FC236}">
                        <a16:creationId xmlns:a16="http://schemas.microsoft.com/office/drawing/2014/main" id="{AA52FC80-50C8-15E2-741C-A5B2EAD50C77}"/>
                      </a:ext>
                    </a:extLst>
                  </p:cNvPr>
                  <p:cNvGrpSpPr>
                    <a:grpSpLocks/>
                  </p:cNvGrpSpPr>
                  <p:nvPr/>
                </p:nvGrpSpPr>
                <p:grpSpPr bwMode="auto">
                  <a:xfrm>
                    <a:off x="356494" y="1005941"/>
                    <a:ext cx="2145125" cy="4575052"/>
                    <a:chOff x="4045624" y="2298645"/>
                    <a:chExt cx="5675606" cy="12104743"/>
                  </a:xfrm>
                </p:grpSpPr>
                <p:sp>
                  <p:nvSpPr>
                    <p:cNvPr id="109694" name="TextBox 4">
                      <a:extLst>
                        <a:ext uri="{FF2B5EF4-FFF2-40B4-BE49-F238E27FC236}">
                          <a16:creationId xmlns:a16="http://schemas.microsoft.com/office/drawing/2014/main" id="{7CF072EF-58D7-7962-4B93-D911EFEE363C}"/>
                        </a:ext>
                      </a:extLst>
                    </p:cNvPr>
                    <p:cNvSpPr txBox="1">
                      <a:spLocks noChangeArrowheads="1"/>
                    </p:cNvSpPr>
                    <p:nvPr/>
                  </p:nvSpPr>
                  <p:spPr bwMode="auto">
                    <a:xfrm>
                      <a:off x="4684560" y="3222130"/>
                      <a:ext cx="5036670" cy="35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Induction and Visioning Workshop</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95" name="Group 21">
                      <a:extLst>
                        <a:ext uri="{FF2B5EF4-FFF2-40B4-BE49-F238E27FC236}">
                          <a16:creationId xmlns:a16="http://schemas.microsoft.com/office/drawing/2014/main" id="{57799C68-99B0-E71E-8E4E-D52A89FC9C8F}"/>
                        </a:ext>
                      </a:extLst>
                    </p:cNvPr>
                    <p:cNvGrpSpPr>
                      <a:grpSpLocks/>
                    </p:cNvGrpSpPr>
                    <p:nvPr/>
                  </p:nvGrpSpPr>
                  <p:grpSpPr bwMode="auto">
                    <a:xfrm>
                      <a:off x="4045624" y="2298645"/>
                      <a:ext cx="5313682" cy="12104743"/>
                      <a:chOff x="740991" y="-1816155"/>
                      <a:chExt cx="5313682" cy="12104743"/>
                    </a:xfrm>
                  </p:grpSpPr>
                  <p:grpSp>
                    <p:nvGrpSpPr>
                      <p:cNvPr id="109696" name="Group 18">
                        <a:extLst>
                          <a:ext uri="{FF2B5EF4-FFF2-40B4-BE49-F238E27FC236}">
                            <a16:creationId xmlns:a16="http://schemas.microsoft.com/office/drawing/2014/main" id="{52F9834C-988A-7718-A9E5-E338A2DDD705}"/>
                          </a:ext>
                        </a:extLst>
                      </p:cNvPr>
                      <p:cNvGrpSpPr>
                        <a:grpSpLocks/>
                      </p:cNvGrpSpPr>
                      <p:nvPr/>
                    </p:nvGrpSpPr>
                    <p:grpSpPr bwMode="auto">
                      <a:xfrm>
                        <a:off x="740991" y="8188669"/>
                        <a:ext cx="5313682" cy="2099919"/>
                        <a:chOff x="451075" y="3960984"/>
                        <a:chExt cx="5313682" cy="2099919"/>
                      </a:xfrm>
                    </p:grpSpPr>
                    <p:grpSp>
                      <p:nvGrpSpPr>
                        <p:cNvPr id="109702" name="Group 17">
                          <a:extLst>
                            <a:ext uri="{FF2B5EF4-FFF2-40B4-BE49-F238E27FC236}">
                              <a16:creationId xmlns:a16="http://schemas.microsoft.com/office/drawing/2014/main" id="{6F3726D3-AE7D-C7EC-A0CA-273FC3629177}"/>
                            </a:ext>
                          </a:extLst>
                        </p:cNvPr>
                        <p:cNvGrpSpPr>
                          <a:grpSpLocks/>
                        </p:cNvGrpSpPr>
                        <p:nvPr/>
                      </p:nvGrpSpPr>
                      <p:grpSpPr bwMode="auto">
                        <a:xfrm>
                          <a:off x="451075" y="3960984"/>
                          <a:ext cx="5313682" cy="2099919"/>
                          <a:chOff x="1276304" y="4031027"/>
                          <a:chExt cx="7812151" cy="3087292"/>
                        </a:xfrm>
                      </p:grpSpPr>
                      <p:sp>
                        <p:nvSpPr>
                          <p:cNvPr id="112744" name="Arrow: Chevron 112743">
                            <a:extLst>
                              <a:ext uri="{FF2B5EF4-FFF2-40B4-BE49-F238E27FC236}">
                                <a16:creationId xmlns:a16="http://schemas.microsoft.com/office/drawing/2014/main" id="{94EF757B-ABA9-5D4D-B1FF-0B9CAB84E79D}"/>
                              </a:ext>
                            </a:extLst>
                          </p:cNvPr>
                          <p:cNvSpPr/>
                          <p:nvPr/>
                        </p:nvSpPr>
                        <p:spPr>
                          <a:xfrm>
                            <a:off x="1273247" y="4087375"/>
                            <a:ext cx="780121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45" name="Oval 112744">
                            <a:extLst>
                              <a:ext uri="{FF2B5EF4-FFF2-40B4-BE49-F238E27FC236}">
                                <a16:creationId xmlns:a16="http://schemas.microsoft.com/office/drawing/2014/main" id="{FCB39D86-4499-7D35-1420-ED2CE10F4682}"/>
                              </a:ext>
                            </a:extLst>
                          </p:cNvPr>
                          <p:cNvSpPr/>
                          <p:nvPr/>
                        </p:nvSpPr>
                        <p:spPr>
                          <a:xfrm>
                            <a:off x="3663812" y="4012985"/>
                            <a:ext cx="3075860"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703" name="TextBox 4">
                          <a:extLst>
                            <a:ext uri="{FF2B5EF4-FFF2-40B4-BE49-F238E27FC236}">
                              <a16:creationId xmlns:a16="http://schemas.microsoft.com/office/drawing/2014/main" id="{AFAC0EF1-F0B1-2C52-D99D-C38A2E3FCA6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1</a:t>
                          </a:r>
                          <a:endParaRPr lang="en-GB" altLang="en-CH" b="1">
                            <a:latin typeface="Arial" panose="020B0604020202020204" pitchFamily="34" charset="0"/>
                            <a:cs typeface="Arial" panose="020B0604020202020204" pitchFamily="34" charset="0"/>
                          </a:endParaRPr>
                        </a:p>
                      </p:txBody>
                    </p:sp>
                  </p:grpSp>
                  <p:sp>
                    <p:nvSpPr>
                      <p:cNvPr id="112737" name="Oval 112736">
                        <a:extLst>
                          <a:ext uri="{FF2B5EF4-FFF2-40B4-BE49-F238E27FC236}">
                            <a16:creationId xmlns:a16="http://schemas.microsoft.com/office/drawing/2014/main" id="{3065DFD9-4969-44AD-EFA8-27F84D66F548}"/>
                          </a:ext>
                        </a:extLst>
                      </p:cNvPr>
                      <p:cNvSpPr/>
                      <p:nvPr/>
                    </p:nvSpPr>
                    <p:spPr>
                      <a:xfrm>
                        <a:off x="2175230" y="3616724"/>
                        <a:ext cx="250406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38" name="Straight Connector 112737">
                        <a:extLst>
                          <a:ext uri="{FF2B5EF4-FFF2-40B4-BE49-F238E27FC236}">
                            <a16:creationId xmlns:a16="http://schemas.microsoft.com/office/drawing/2014/main" id="{BD292A80-4D57-B858-E0B7-1F243797AEB0}"/>
                          </a:ext>
                        </a:extLst>
                      </p:cNvPr>
                      <p:cNvCxnSpPr/>
                      <p:nvPr/>
                    </p:nvCxnSpPr>
                    <p:spPr>
                      <a:xfrm>
                        <a:off x="342726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99" name="Group 20">
                        <a:extLst>
                          <a:ext uri="{FF2B5EF4-FFF2-40B4-BE49-F238E27FC236}">
                            <a16:creationId xmlns:a16="http://schemas.microsoft.com/office/drawing/2014/main" id="{ABB3AEBC-AF93-91FE-49AF-FBE8940E68CA}"/>
                          </a:ext>
                        </a:extLst>
                      </p:cNvPr>
                      <p:cNvGrpSpPr>
                        <a:grpSpLocks/>
                      </p:cNvGrpSpPr>
                      <p:nvPr/>
                    </p:nvGrpSpPr>
                    <p:grpSpPr bwMode="auto">
                      <a:xfrm>
                        <a:off x="1155231" y="-1816155"/>
                        <a:ext cx="4561907" cy="5018097"/>
                        <a:chOff x="1532028" y="-2283790"/>
                        <a:chExt cx="4561907" cy="5018097"/>
                      </a:xfrm>
                    </p:grpSpPr>
                    <p:cxnSp>
                      <p:nvCxnSpPr>
                        <p:cNvPr id="112740" name="Straight Connector 112739">
                          <a:extLst>
                            <a:ext uri="{FF2B5EF4-FFF2-40B4-BE49-F238E27FC236}">
                              <a16:creationId xmlns:a16="http://schemas.microsoft.com/office/drawing/2014/main" id="{3125237D-400C-40BD-8E81-22DCF15A954E}"/>
                            </a:ext>
                          </a:extLst>
                        </p:cNvPr>
                        <p:cNvCxnSpPr>
                          <a:cxnSpLocks/>
                        </p:cNvCxnSpPr>
                        <p:nvPr/>
                      </p:nvCxnSpPr>
                      <p:spPr>
                        <a:xfrm flipV="1">
                          <a:off x="1511375"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41" name="Straight Connector 112740">
                          <a:extLst>
                            <a:ext uri="{FF2B5EF4-FFF2-40B4-BE49-F238E27FC236}">
                              <a16:creationId xmlns:a16="http://schemas.microsoft.com/office/drawing/2014/main" id="{8237877E-E18D-4437-83ED-A35036E9FB4C}"/>
                            </a:ext>
                          </a:extLst>
                        </p:cNvPr>
                        <p:cNvCxnSpPr>
                          <a:cxnSpLocks/>
                        </p:cNvCxnSpPr>
                        <p:nvPr/>
                      </p:nvCxnSpPr>
                      <p:spPr>
                        <a:xfrm flipH="1">
                          <a:off x="1511375" y="2744284"/>
                          <a:ext cx="456911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598" name="Group 156687">
                    <a:extLst>
                      <a:ext uri="{FF2B5EF4-FFF2-40B4-BE49-F238E27FC236}">
                        <a16:creationId xmlns:a16="http://schemas.microsoft.com/office/drawing/2014/main" id="{407F8EF9-0735-CD0D-0F02-01BDD038F4EF}"/>
                      </a:ext>
                    </a:extLst>
                  </p:cNvPr>
                  <p:cNvGrpSpPr>
                    <a:grpSpLocks/>
                  </p:cNvGrpSpPr>
                  <p:nvPr/>
                </p:nvGrpSpPr>
                <p:grpSpPr bwMode="auto">
                  <a:xfrm>
                    <a:off x="2181819" y="4787317"/>
                    <a:ext cx="2496871" cy="4558378"/>
                    <a:chOff x="2181819" y="4787317"/>
                    <a:chExt cx="2496871" cy="4558378"/>
                  </a:xfrm>
                </p:grpSpPr>
                <p:sp>
                  <p:nvSpPr>
                    <p:cNvPr id="109684" name="TextBox 4">
                      <a:extLst>
                        <a:ext uri="{FF2B5EF4-FFF2-40B4-BE49-F238E27FC236}">
                          <a16:creationId xmlns:a16="http://schemas.microsoft.com/office/drawing/2014/main" id="{860AA0B5-BFCE-115E-78FE-9EA773389B33}"/>
                        </a:ext>
                      </a:extLst>
                    </p:cNvPr>
                    <p:cNvSpPr txBox="1">
                      <a:spLocks noChangeArrowheads="1"/>
                    </p:cNvSpPr>
                    <p:nvPr/>
                  </p:nvSpPr>
                  <p:spPr bwMode="auto">
                    <a:xfrm>
                      <a:off x="2408306" y="7890466"/>
                      <a:ext cx="2270384" cy="1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Appointment of CVA Focal Point</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85" name="Group 26">
                      <a:extLst>
                        <a:ext uri="{FF2B5EF4-FFF2-40B4-BE49-F238E27FC236}">
                          <a16:creationId xmlns:a16="http://schemas.microsoft.com/office/drawing/2014/main" id="{9CCF042D-3711-E561-862E-46B6200A3C37}"/>
                        </a:ext>
                      </a:extLst>
                    </p:cNvPr>
                    <p:cNvGrpSpPr>
                      <a:grpSpLocks/>
                    </p:cNvGrpSpPr>
                    <p:nvPr/>
                  </p:nvGrpSpPr>
                  <p:grpSpPr bwMode="auto">
                    <a:xfrm>
                      <a:off x="2181819" y="4787317"/>
                      <a:ext cx="2008334" cy="793676"/>
                      <a:chOff x="451075" y="3960984"/>
                      <a:chExt cx="5313682" cy="2099919"/>
                    </a:xfrm>
                  </p:grpSpPr>
                  <p:grpSp>
                    <p:nvGrpSpPr>
                      <p:cNvPr id="109690" name="Group 156672">
                        <a:extLst>
                          <a:ext uri="{FF2B5EF4-FFF2-40B4-BE49-F238E27FC236}">
                            <a16:creationId xmlns:a16="http://schemas.microsoft.com/office/drawing/2014/main" id="{D2E31E0E-1FB8-CEA0-4EA3-B52E8C16F9A1}"/>
                          </a:ext>
                        </a:extLst>
                      </p:cNvPr>
                      <p:cNvGrpSpPr>
                        <a:grpSpLocks/>
                      </p:cNvGrpSpPr>
                      <p:nvPr/>
                    </p:nvGrpSpPr>
                    <p:grpSpPr bwMode="auto">
                      <a:xfrm>
                        <a:off x="451075" y="3960984"/>
                        <a:ext cx="5313682" cy="2099919"/>
                        <a:chOff x="1276304" y="4031027"/>
                        <a:chExt cx="7812151" cy="3087292"/>
                      </a:xfrm>
                    </p:grpSpPr>
                    <p:sp>
                      <p:nvSpPr>
                        <p:cNvPr id="112732" name="Arrow: Chevron 112731">
                          <a:extLst>
                            <a:ext uri="{FF2B5EF4-FFF2-40B4-BE49-F238E27FC236}">
                              <a16:creationId xmlns:a16="http://schemas.microsoft.com/office/drawing/2014/main" id="{6998FDEE-F50D-ED97-14B3-6251CEDF44C2}"/>
                            </a:ext>
                          </a:extLst>
                        </p:cNvPr>
                        <p:cNvSpPr/>
                        <p:nvPr/>
                      </p:nvSpPr>
                      <p:spPr>
                        <a:xfrm>
                          <a:off x="1272956" y="4103907"/>
                          <a:ext cx="7785271" cy="28930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33" name="Oval 112732">
                          <a:extLst>
                            <a:ext uri="{FF2B5EF4-FFF2-40B4-BE49-F238E27FC236}">
                              <a16:creationId xmlns:a16="http://schemas.microsoft.com/office/drawing/2014/main" id="{57364A41-7275-0B5B-D131-15297357B81B}"/>
                            </a:ext>
                          </a:extLst>
                        </p:cNvPr>
                        <p:cNvSpPr/>
                        <p:nvPr/>
                      </p:nvSpPr>
                      <p:spPr>
                        <a:xfrm>
                          <a:off x="3647584" y="4029517"/>
                          <a:ext cx="3083827" cy="30749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91" name="TextBox 4">
                        <a:extLst>
                          <a:ext uri="{FF2B5EF4-FFF2-40B4-BE49-F238E27FC236}">
                            <a16:creationId xmlns:a16="http://schemas.microsoft.com/office/drawing/2014/main" id="{AF2F59AE-B1E9-8FBE-8717-C820802953C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2</a:t>
                        </a:r>
                        <a:endParaRPr lang="en-GB" altLang="en-CH" b="1">
                          <a:latin typeface="Arial" panose="020B0604020202020204" pitchFamily="34" charset="0"/>
                          <a:cs typeface="Arial" panose="020B0604020202020204" pitchFamily="34" charset="0"/>
                        </a:endParaRPr>
                      </a:p>
                    </p:txBody>
                  </p:sp>
                </p:grpSp>
                <p:sp>
                  <p:nvSpPr>
                    <p:cNvPr id="112726" name="Oval 112725">
                      <a:extLst>
                        <a:ext uri="{FF2B5EF4-FFF2-40B4-BE49-F238E27FC236}">
                          <a16:creationId xmlns:a16="http://schemas.microsoft.com/office/drawing/2014/main" id="{B4F8E254-CCA8-1CF3-53CE-40D8B463CBB5}"/>
                        </a:ext>
                      </a:extLst>
                    </p:cNvPr>
                    <p:cNvSpPr/>
                    <p:nvPr/>
                  </p:nvSpPr>
                  <p:spPr>
                    <a:xfrm rot="10800000">
                      <a:off x="2740209" y="6355158"/>
                      <a:ext cx="946426"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27" name="Straight Connector 112726">
                      <a:extLst>
                        <a:ext uri="{FF2B5EF4-FFF2-40B4-BE49-F238E27FC236}">
                          <a16:creationId xmlns:a16="http://schemas.microsoft.com/office/drawing/2014/main" id="{12F62EAA-D08D-22DB-F153-9BB82A70B5A7}"/>
                        </a:ext>
                      </a:extLst>
                    </p:cNvPr>
                    <p:cNvCxnSpPr/>
                    <p:nvPr/>
                  </p:nvCxnSpPr>
                  <p:spPr>
                    <a:xfrm rot="10800000">
                      <a:off x="3215471" y="5581668"/>
                      <a:ext cx="0" cy="77349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8" name="Straight Connector 112727">
                      <a:extLst>
                        <a:ext uri="{FF2B5EF4-FFF2-40B4-BE49-F238E27FC236}">
                          <a16:creationId xmlns:a16="http://schemas.microsoft.com/office/drawing/2014/main" id="{069C52DB-AB25-0ABA-2D1E-62FFF44DB02F}"/>
                        </a:ext>
                      </a:extLst>
                    </p:cNvPr>
                    <p:cNvCxnSpPr>
                      <a:cxnSpLocks/>
                    </p:cNvCxnSpPr>
                    <p:nvPr/>
                  </p:nvCxnSpPr>
                  <p:spPr>
                    <a:xfrm rot="10800000" flipV="1">
                      <a:off x="2353036" y="7447394"/>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9" name="Straight Connector 112728">
                      <a:extLst>
                        <a:ext uri="{FF2B5EF4-FFF2-40B4-BE49-F238E27FC236}">
                          <a16:creationId xmlns:a16="http://schemas.microsoft.com/office/drawing/2014/main" id="{84F38747-47C1-640E-5A9D-8195DE8EF102}"/>
                        </a:ext>
                      </a:extLst>
                    </p:cNvPr>
                    <p:cNvCxnSpPr>
                      <a:cxnSpLocks/>
                    </p:cNvCxnSpPr>
                    <p:nvPr/>
                  </p:nvCxnSpPr>
                  <p:spPr>
                    <a:xfrm rot="10800000" flipH="1">
                      <a:off x="2353036" y="7464394"/>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599" name="Group 156688">
                    <a:extLst>
                      <a:ext uri="{FF2B5EF4-FFF2-40B4-BE49-F238E27FC236}">
                        <a16:creationId xmlns:a16="http://schemas.microsoft.com/office/drawing/2014/main" id="{99B3034D-418F-6633-E1C3-2576C2706653}"/>
                      </a:ext>
                    </a:extLst>
                  </p:cNvPr>
                  <p:cNvGrpSpPr>
                    <a:grpSpLocks/>
                  </p:cNvGrpSpPr>
                  <p:nvPr/>
                </p:nvGrpSpPr>
                <p:grpSpPr bwMode="auto">
                  <a:xfrm>
                    <a:off x="3988073" y="1005941"/>
                    <a:ext cx="2167763" cy="4575052"/>
                    <a:chOff x="4045624" y="2298645"/>
                    <a:chExt cx="5735501" cy="12104743"/>
                  </a:xfrm>
                </p:grpSpPr>
                <p:sp>
                  <p:nvSpPr>
                    <p:cNvPr id="109672" name="TextBox 4">
                      <a:extLst>
                        <a:ext uri="{FF2B5EF4-FFF2-40B4-BE49-F238E27FC236}">
                          <a16:creationId xmlns:a16="http://schemas.microsoft.com/office/drawing/2014/main" id="{8ACB16AC-3D06-7BFC-71E9-DD2D8A2FEA08}"/>
                        </a:ext>
                      </a:extLst>
                    </p:cNvPr>
                    <p:cNvSpPr txBox="1">
                      <a:spLocks noChangeArrowheads="1"/>
                    </p:cNvSpPr>
                    <p:nvPr/>
                  </p:nvSpPr>
                  <p:spPr bwMode="auto">
                    <a:xfrm>
                      <a:off x="4485866" y="3259925"/>
                      <a:ext cx="5295259"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CVA Capacity Self Assessment</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73" name="Group 156690">
                      <a:extLst>
                        <a:ext uri="{FF2B5EF4-FFF2-40B4-BE49-F238E27FC236}">
                          <a16:creationId xmlns:a16="http://schemas.microsoft.com/office/drawing/2014/main" id="{461FC6A2-9126-4A82-6F34-3AA62E1CA0F3}"/>
                        </a:ext>
                      </a:extLst>
                    </p:cNvPr>
                    <p:cNvGrpSpPr>
                      <a:grpSpLocks/>
                    </p:cNvGrpSpPr>
                    <p:nvPr/>
                  </p:nvGrpSpPr>
                  <p:grpSpPr bwMode="auto">
                    <a:xfrm>
                      <a:off x="4045624" y="2298645"/>
                      <a:ext cx="5313682" cy="12104743"/>
                      <a:chOff x="740991" y="-1816155"/>
                      <a:chExt cx="5313682" cy="12104743"/>
                    </a:xfrm>
                  </p:grpSpPr>
                  <p:grpSp>
                    <p:nvGrpSpPr>
                      <p:cNvPr id="109674" name="Group 156691">
                        <a:extLst>
                          <a:ext uri="{FF2B5EF4-FFF2-40B4-BE49-F238E27FC236}">
                            <a16:creationId xmlns:a16="http://schemas.microsoft.com/office/drawing/2014/main" id="{DC7C0496-F837-BEE1-A001-A5B70D3F7564}"/>
                          </a:ext>
                        </a:extLst>
                      </p:cNvPr>
                      <p:cNvGrpSpPr>
                        <a:grpSpLocks/>
                      </p:cNvGrpSpPr>
                      <p:nvPr/>
                    </p:nvGrpSpPr>
                    <p:grpSpPr bwMode="auto">
                      <a:xfrm>
                        <a:off x="740991" y="8188669"/>
                        <a:ext cx="5313682" cy="2099919"/>
                        <a:chOff x="451075" y="3960984"/>
                        <a:chExt cx="5313682" cy="2099919"/>
                      </a:xfrm>
                    </p:grpSpPr>
                    <p:grpSp>
                      <p:nvGrpSpPr>
                        <p:cNvPr id="109680" name="Group 156697">
                          <a:extLst>
                            <a:ext uri="{FF2B5EF4-FFF2-40B4-BE49-F238E27FC236}">
                              <a16:creationId xmlns:a16="http://schemas.microsoft.com/office/drawing/2014/main" id="{1D41E955-71E6-2CC5-2F6B-952BF30FDA6A}"/>
                            </a:ext>
                          </a:extLst>
                        </p:cNvPr>
                        <p:cNvGrpSpPr>
                          <a:grpSpLocks/>
                        </p:cNvGrpSpPr>
                        <p:nvPr/>
                      </p:nvGrpSpPr>
                      <p:grpSpPr bwMode="auto">
                        <a:xfrm>
                          <a:off x="451075" y="3960984"/>
                          <a:ext cx="5313682" cy="2099919"/>
                          <a:chOff x="1276304" y="4031027"/>
                          <a:chExt cx="7812151" cy="3087292"/>
                        </a:xfrm>
                      </p:grpSpPr>
                      <p:sp>
                        <p:nvSpPr>
                          <p:cNvPr id="112722" name="Arrow: Chevron 112721">
                            <a:extLst>
                              <a:ext uri="{FF2B5EF4-FFF2-40B4-BE49-F238E27FC236}">
                                <a16:creationId xmlns:a16="http://schemas.microsoft.com/office/drawing/2014/main" id="{C6A9D6B3-3924-9E89-81F6-D3EE4089A256}"/>
                              </a:ext>
                            </a:extLst>
                          </p:cNvPr>
                          <p:cNvSpPr/>
                          <p:nvPr/>
                        </p:nvSpPr>
                        <p:spPr>
                          <a:xfrm>
                            <a:off x="1275129" y="4087375"/>
                            <a:ext cx="780120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23" name="Oval 112722">
                            <a:extLst>
                              <a:ext uri="{FF2B5EF4-FFF2-40B4-BE49-F238E27FC236}">
                                <a16:creationId xmlns:a16="http://schemas.microsoft.com/office/drawing/2014/main" id="{4D182214-1416-527D-A315-F0709091604C}"/>
                              </a:ext>
                            </a:extLst>
                          </p:cNvPr>
                          <p:cNvSpPr/>
                          <p:nvPr/>
                        </p:nvSpPr>
                        <p:spPr>
                          <a:xfrm>
                            <a:off x="3665693"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81" name="TextBox 4">
                          <a:extLst>
                            <a:ext uri="{FF2B5EF4-FFF2-40B4-BE49-F238E27FC236}">
                              <a16:creationId xmlns:a16="http://schemas.microsoft.com/office/drawing/2014/main" id="{CF8A6771-9822-4D35-EB6B-028FC5A9C0D2}"/>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3</a:t>
                          </a:r>
                          <a:endParaRPr lang="en-GB" altLang="en-CH" b="1">
                            <a:latin typeface="Arial" panose="020B0604020202020204" pitchFamily="34" charset="0"/>
                            <a:cs typeface="Arial" panose="020B0604020202020204" pitchFamily="34" charset="0"/>
                          </a:endParaRPr>
                        </a:p>
                      </p:txBody>
                    </p:sp>
                  </p:grpSp>
                  <p:sp>
                    <p:nvSpPr>
                      <p:cNvPr id="112715" name="Oval 112714">
                        <a:extLst>
                          <a:ext uri="{FF2B5EF4-FFF2-40B4-BE49-F238E27FC236}">
                            <a16:creationId xmlns:a16="http://schemas.microsoft.com/office/drawing/2014/main" id="{56CFD92E-F027-0313-C3C0-109048352063}"/>
                          </a:ext>
                        </a:extLst>
                      </p:cNvPr>
                      <p:cNvSpPr/>
                      <p:nvPr/>
                    </p:nvSpPr>
                    <p:spPr>
                      <a:xfrm>
                        <a:off x="2181928" y="3616724"/>
                        <a:ext cx="250406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16" name="Straight Connector 112715">
                        <a:extLst>
                          <a:ext uri="{FF2B5EF4-FFF2-40B4-BE49-F238E27FC236}">
                            <a16:creationId xmlns:a16="http://schemas.microsoft.com/office/drawing/2014/main" id="{09F0D820-0387-25D1-5999-6AB632B34B64}"/>
                          </a:ext>
                        </a:extLst>
                      </p:cNvPr>
                      <p:cNvCxnSpPr/>
                      <p:nvPr/>
                    </p:nvCxnSpPr>
                    <p:spPr>
                      <a:xfrm>
                        <a:off x="3433959"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77" name="Group 156694">
                        <a:extLst>
                          <a:ext uri="{FF2B5EF4-FFF2-40B4-BE49-F238E27FC236}">
                            <a16:creationId xmlns:a16="http://schemas.microsoft.com/office/drawing/2014/main" id="{497D7ED0-9AD9-4AD0-7268-49C002DB8A15}"/>
                          </a:ext>
                        </a:extLst>
                      </p:cNvPr>
                      <p:cNvGrpSpPr>
                        <a:grpSpLocks/>
                      </p:cNvGrpSpPr>
                      <p:nvPr/>
                    </p:nvGrpSpPr>
                    <p:grpSpPr bwMode="auto">
                      <a:xfrm>
                        <a:off x="1155231" y="-1816155"/>
                        <a:ext cx="4561907" cy="5018097"/>
                        <a:chOff x="1532028" y="-2283790"/>
                        <a:chExt cx="4561907" cy="5018097"/>
                      </a:xfrm>
                    </p:grpSpPr>
                    <p:cxnSp>
                      <p:nvCxnSpPr>
                        <p:cNvPr id="112718" name="Straight Connector 112717">
                          <a:extLst>
                            <a:ext uri="{FF2B5EF4-FFF2-40B4-BE49-F238E27FC236}">
                              <a16:creationId xmlns:a16="http://schemas.microsoft.com/office/drawing/2014/main" id="{1D1339EE-ED65-0E43-5D56-71E8ADDDB697}"/>
                            </a:ext>
                          </a:extLst>
                        </p:cNvPr>
                        <p:cNvCxnSpPr>
                          <a:cxnSpLocks/>
                        </p:cNvCxnSpPr>
                        <p:nvPr/>
                      </p:nvCxnSpPr>
                      <p:spPr>
                        <a:xfrm flipV="1">
                          <a:off x="151807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19" name="Straight Connector 112718">
                          <a:extLst>
                            <a:ext uri="{FF2B5EF4-FFF2-40B4-BE49-F238E27FC236}">
                              <a16:creationId xmlns:a16="http://schemas.microsoft.com/office/drawing/2014/main" id="{CC6A68A3-59D3-CFC6-5D0E-0A3BA6B18DB7}"/>
                            </a:ext>
                          </a:extLst>
                        </p:cNvPr>
                        <p:cNvCxnSpPr>
                          <a:cxnSpLocks/>
                        </p:cNvCxnSpPr>
                        <p:nvPr/>
                      </p:nvCxnSpPr>
                      <p:spPr>
                        <a:xfrm flipH="1">
                          <a:off x="151807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0" name="Group 156701">
                    <a:extLst>
                      <a:ext uri="{FF2B5EF4-FFF2-40B4-BE49-F238E27FC236}">
                        <a16:creationId xmlns:a16="http://schemas.microsoft.com/office/drawing/2014/main" id="{3F87785D-C9F1-E3B1-C799-3B9FBA6F047B}"/>
                      </a:ext>
                    </a:extLst>
                  </p:cNvPr>
                  <p:cNvGrpSpPr>
                    <a:grpSpLocks/>
                  </p:cNvGrpSpPr>
                  <p:nvPr/>
                </p:nvGrpSpPr>
                <p:grpSpPr bwMode="auto">
                  <a:xfrm>
                    <a:off x="5797690" y="4780031"/>
                    <a:ext cx="2585710" cy="4623197"/>
                    <a:chOff x="2181819" y="4787317"/>
                    <a:chExt cx="2585710" cy="4623197"/>
                  </a:xfrm>
                </p:grpSpPr>
                <p:sp>
                  <p:nvSpPr>
                    <p:cNvPr id="109662" name="TextBox 4">
                      <a:extLst>
                        <a:ext uri="{FF2B5EF4-FFF2-40B4-BE49-F238E27FC236}">
                          <a16:creationId xmlns:a16="http://schemas.microsoft.com/office/drawing/2014/main" id="{175C76E5-0712-4887-9DFA-1C7058F5B03F}"/>
                        </a:ext>
                      </a:extLst>
                    </p:cNvPr>
                    <p:cNvSpPr txBox="1">
                      <a:spLocks noChangeArrowheads="1"/>
                    </p:cNvSpPr>
                    <p:nvPr/>
                  </p:nvSpPr>
                  <p:spPr bwMode="auto">
                    <a:xfrm>
                      <a:off x="2512756" y="7638862"/>
                      <a:ext cx="2254773" cy="17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NS Decision of Level Cash Readiness is willing to achieve</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63" name="Group 156703">
                      <a:extLst>
                        <a:ext uri="{FF2B5EF4-FFF2-40B4-BE49-F238E27FC236}">
                          <a16:creationId xmlns:a16="http://schemas.microsoft.com/office/drawing/2014/main" id="{7148967D-29BA-2A3B-6CF9-545EB4221D59}"/>
                        </a:ext>
                      </a:extLst>
                    </p:cNvPr>
                    <p:cNvGrpSpPr>
                      <a:grpSpLocks/>
                    </p:cNvGrpSpPr>
                    <p:nvPr/>
                  </p:nvGrpSpPr>
                  <p:grpSpPr bwMode="auto">
                    <a:xfrm>
                      <a:off x="2181819" y="4787317"/>
                      <a:ext cx="2008334" cy="793676"/>
                      <a:chOff x="451075" y="3960984"/>
                      <a:chExt cx="5313682" cy="2099919"/>
                    </a:xfrm>
                  </p:grpSpPr>
                  <p:grpSp>
                    <p:nvGrpSpPr>
                      <p:cNvPr id="109668" name="Group 156708">
                        <a:extLst>
                          <a:ext uri="{FF2B5EF4-FFF2-40B4-BE49-F238E27FC236}">
                            <a16:creationId xmlns:a16="http://schemas.microsoft.com/office/drawing/2014/main" id="{513BA818-0EB6-CB0C-E73F-236CD9C25877}"/>
                          </a:ext>
                        </a:extLst>
                      </p:cNvPr>
                      <p:cNvGrpSpPr>
                        <a:grpSpLocks/>
                      </p:cNvGrpSpPr>
                      <p:nvPr/>
                    </p:nvGrpSpPr>
                    <p:grpSpPr bwMode="auto">
                      <a:xfrm>
                        <a:off x="451075" y="3960984"/>
                        <a:ext cx="5313682" cy="2099919"/>
                        <a:chOff x="1276304" y="4031027"/>
                        <a:chExt cx="7812151" cy="3087292"/>
                      </a:xfrm>
                    </p:grpSpPr>
                    <p:sp>
                      <p:nvSpPr>
                        <p:cNvPr id="112710" name="Arrow: Chevron 112709">
                          <a:extLst>
                            <a:ext uri="{FF2B5EF4-FFF2-40B4-BE49-F238E27FC236}">
                              <a16:creationId xmlns:a16="http://schemas.microsoft.com/office/drawing/2014/main" id="{107CD54C-9532-FB1B-A055-5E65BE12A8C1}"/>
                            </a:ext>
                          </a:extLst>
                        </p:cNvPr>
                        <p:cNvSpPr/>
                        <p:nvPr/>
                      </p:nvSpPr>
                      <p:spPr>
                        <a:xfrm>
                          <a:off x="1264222" y="4090926"/>
                          <a:ext cx="7825117" cy="291784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11" name="Oval 112710">
                          <a:extLst>
                            <a:ext uri="{FF2B5EF4-FFF2-40B4-BE49-F238E27FC236}">
                              <a16:creationId xmlns:a16="http://schemas.microsoft.com/office/drawing/2014/main" id="{6AD1660F-C9D0-5E5D-984A-35843996FA69}"/>
                            </a:ext>
                          </a:extLst>
                        </p:cNvPr>
                        <p:cNvSpPr/>
                        <p:nvPr/>
                      </p:nvSpPr>
                      <p:spPr>
                        <a:xfrm>
                          <a:off x="3662753" y="4016531"/>
                          <a:ext cx="3091798"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69" name="TextBox 4">
                        <a:extLst>
                          <a:ext uri="{FF2B5EF4-FFF2-40B4-BE49-F238E27FC236}">
                            <a16:creationId xmlns:a16="http://schemas.microsoft.com/office/drawing/2014/main" id="{DD8DAAB6-525A-19B6-D8A7-0F75206995FF}"/>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4</a:t>
                        </a:r>
                        <a:endParaRPr lang="en-GB" altLang="en-CH" b="1">
                          <a:latin typeface="Arial" panose="020B0604020202020204" pitchFamily="34" charset="0"/>
                          <a:cs typeface="Arial" panose="020B0604020202020204" pitchFamily="34" charset="0"/>
                        </a:endParaRPr>
                      </a:p>
                    </p:txBody>
                  </p:sp>
                </p:grpSp>
                <p:sp>
                  <p:nvSpPr>
                    <p:cNvPr id="112704" name="Oval 112703">
                      <a:extLst>
                        <a:ext uri="{FF2B5EF4-FFF2-40B4-BE49-F238E27FC236}">
                          <a16:creationId xmlns:a16="http://schemas.microsoft.com/office/drawing/2014/main" id="{AFFF3077-F841-103E-D08B-4D70321F92EC}"/>
                        </a:ext>
                      </a:extLst>
                    </p:cNvPr>
                    <p:cNvSpPr/>
                    <p:nvPr/>
                  </p:nvSpPr>
                  <p:spPr>
                    <a:xfrm rot="10800000">
                      <a:off x="2742061" y="6349695"/>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05" name="Straight Connector 112704">
                      <a:extLst>
                        <a:ext uri="{FF2B5EF4-FFF2-40B4-BE49-F238E27FC236}">
                          <a16:creationId xmlns:a16="http://schemas.microsoft.com/office/drawing/2014/main" id="{285FD32E-DAD8-D962-CE97-C1509869C01C}"/>
                        </a:ext>
                      </a:extLst>
                    </p:cNvPr>
                    <p:cNvCxnSpPr/>
                    <p:nvPr/>
                  </p:nvCxnSpPr>
                  <p:spPr>
                    <a:xfrm rot="10800000">
                      <a:off x="3217322" y="5574080"/>
                      <a:ext cx="0" cy="77561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6" name="Straight Connector 112705">
                      <a:extLst>
                        <a:ext uri="{FF2B5EF4-FFF2-40B4-BE49-F238E27FC236}">
                          <a16:creationId xmlns:a16="http://schemas.microsoft.com/office/drawing/2014/main" id="{B019F36C-CF28-1A76-148B-5E0A2DC197A2}"/>
                        </a:ext>
                      </a:extLst>
                    </p:cNvPr>
                    <p:cNvCxnSpPr>
                      <a:cxnSpLocks/>
                    </p:cNvCxnSpPr>
                    <p:nvPr/>
                  </p:nvCxnSpPr>
                  <p:spPr>
                    <a:xfrm rot="10800000" flipV="1">
                      <a:off x="2352838" y="7441931"/>
                      <a:ext cx="0" cy="189972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7" name="Straight Connector 112706">
                      <a:extLst>
                        <a:ext uri="{FF2B5EF4-FFF2-40B4-BE49-F238E27FC236}">
                          <a16:creationId xmlns:a16="http://schemas.microsoft.com/office/drawing/2014/main" id="{77793CD1-8F1D-295A-6617-983862A58F8B}"/>
                        </a:ext>
                      </a:extLst>
                    </p:cNvPr>
                    <p:cNvCxnSpPr>
                      <a:cxnSpLocks/>
                    </p:cNvCxnSpPr>
                    <p:nvPr/>
                  </p:nvCxnSpPr>
                  <p:spPr>
                    <a:xfrm rot="10800000" flipH="1">
                      <a:off x="2352838" y="7458931"/>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1" name="Group 156712">
                    <a:extLst>
                      <a:ext uri="{FF2B5EF4-FFF2-40B4-BE49-F238E27FC236}">
                        <a16:creationId xmlns:a16="http://schemas.microsoft.com/office/drawing/2014/main" id="{75BE4967-5CAB-9ECC-79EA-E6E645AB811B}"/>
                      </a:ext>
                    </a:extLst>
                  </p:cNvPr>
                  <p:cNvGrpSpPr>
                    <a:grpSpLocks/>
                  </p:cNvGrpSpPr>
                  <p:nvPr/>
                </p:nvGrpSpPr>
                <p:grpSpPr bwMode="auto">
                  <a:xfrm>
                    <a:off x="9413559" y="4780031"/>
                    <a:ext cx="2573850" cy="4555709"/>
                    <a:chOff x="2181819" y="4787317"/>
                    <a:chExt cx="2573850" cy="4555709"/>
                  </a:xfrm>
                </p:grpSpPr>
                <p:sp>
                  <p:nvSpPr>
                    <p:cNvPr id="109652" name="TextBox 4">
                      <a:extLst>
                        <a:ext uri="{FF2B5EF4-FFF2-40B4-BE49-F238E27FC236}">
                          <a16:creationId xmlns:a16="http://schemas.microsoft.com/office/drawing/2014/main" id="{4E25146A-FE3A-C93A-1513-64AC113AF9BC}"/>
                        </a:ext>
                      </a:extLst>
                    </p:cNvPr>
                    <p:cNvSpPr txBox="1">
                      <a:spLocks noChangeArrowheads="1"/>
                    </p:cNvSpPr>
                    <p:nvPr/>
                  </p:nvSpPr>
                  <p:spPr bwMode="auto">
                    <a:xfrm>
                      <a:off x="2442996" y="7638862"/>
                      <a:ext cx="2312673" cy="165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Endorsement and Integration of CVA POA to NS operational plan </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53" name="Group 156714">
                      <a:extLst>
                        <a:ext uri="{FF2B5EF4-FFF2-40B4-BE49-F238E27FC236}">
                          <a16:creationId xmlns:a16="http://schemas.microsoft.com/office/drawing/2014/main" id="{588A88F8-68D4-E381-6FBE-CDD96BAF1963}"/>
                        </a:ext>
                      </a:extLst>
                    </p:cNvPr>
                    <p:cNvGrpSpPr>
                      <a:grpSpLocks/>
                    </p:cNvGrpSpPr>
                    <p:nvPr/>
                  </p:nvGrpSpPr>
                  <p:grpSpPr bwMode="auto">
                    <a:xfrm>
                      <a:off x="2181819" y="4787317"/>
                      <a:ext cx="2008334" cy="793676"/>
                      <a:chOff x="451075" y="3960984"/>
                      <a:chExt cx="5313682" cy="2099919"/>
                    </a:xfrm>
                  </p:grpSpPr>
                  <p:grpSp>
                    <p:nvGrpSpPr>
                      <p:cNvPr id="109658" name="Group 156719">
                        <a:extLst>
                          <a:ext uri="{FF2B5EF4-FFF2-40B4-BE49-F238E27FC236}">
                            <a16:creationId xmlns:a16="http://schemas.microsoft.com/office/drawing/2014/main" id="{CF8E96B3-8F52-2313-86E6-67014DC47832}"/>
                          </a:ext>
                        </a:extLst>
                      </p:cNvPr>
                      <p:cNvGrpSpPr>
                        <a:grpSpLocks/>
                      </p:cNvGrpSpPr>
                      <p:nvPr/>
                    </p:nvGrpSpPr>
                    <p:grpSpPr bwMode="auto">
                      <a:xfrm>
                        <a:off x="451075" y="3960984"/>
                        <a:ext cx="5313682" cy="2099919"/>
                        <a:chOff x="1276304" y="4031027"/>
                        <a:chExt cx="7812151" cy="3087292"/>
                      </a:xfrm>
                    </p:grpSpPr>
                    <p:sp>
                      <p:nvSpPr>
                        <p:cNvPr id="112700" name="Arrow: Chevron 112699">
                          <a:extLst>
                            <a:ext uri="{FF2B5EF4-FFF2-40B4-BE49-F238E27FC236}">
                              <a16:creationId xmlns:a16="http://schemas.microsoft.com/office/drawing/2014/main" id="{250BEB96-59BE-F5C0-775E-69821526BBD2}"/>
                            </a:ext>
                          </a:extLst>
                        </p:cNvPr>
                        <p:cNvSpPr/>
                        <p:nvPr/>
                      </p:nvSpPr>
                      <p:spPr>
                        <a:xfrm>
                          <a:off x="1279396" y="4090926"/>
                          <a:ext cx="7809179"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01" name="Oval 112700">
                          <a:extLst>
                            <a:ext uri="{FF2B5EF4-FFF2-40B4-BE49-F238E27FC236}">
                              <a16:creationId xmlns:a16="http://schemas.microsoft.com/office/drawing/2014/main" id="{7F6CB7A6-B15D-E987-7B14-7E3D9A565BAE}"/>
                            </a:ext>
                          </a:extLst>
                        </p:cNvPr>
                        <p:cNvSpPr/>
                        <p:nvPr/>
                      </p:nvSpPr>
                      <p:spPr>
                        <a:xfrm>
                          <a:off x="3677932" y="4016531"/>
                          <a:ext cx="3083827"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59" name="TextBox 4">
                        <a:extLst>
                          <a:ext uri="{FF2B5EF4-FFF2-40B4-BE49-F238E27FC236}">
                            <a16:creationId xmlns:a16="http://schemas.microsoft.com/office/drawing/2014/main" id="{41E8232D-6FB9-8D01-ED78-F17C4F955B4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6</a:t>
                        </a:r>
                        <a:endParaRPr lang="en-GB" altLang="en-CH" b="1">
                          <a:latin typeface="Arial" panose="020B0604020202020204" pitchFamily="34" charset="0"/>
                          <a:cs typeface="Arial" panose="020B0604020202020204" pitchFamily="34" charset="0"/>
                        </a:endParaRPr>
                      </a:p>
                    </p:txBody>
                  </p:sp>
                </p:grpSp>
                <p:sp>
                  <p:nvSpPr>
                    <p:cNvPr id="112694" name="Oval 112693">
                      <a:extLst>
                        <a:ext uri="{FF2B5EF4-FFF2-40B4-BE49-F238E27FC236}">
                          <a16:creationId xmlns:a16="http://schemas.microsoft.com/office/drawing/2014/main" id="{14BF4AD9-EFE6-785B-4E74-C7D17376170F}"/>
                        </a:ext>
                      </a:extLst>
                    </p:cNvPr>
                    <p:cNvSpPr/>
                    <p:nvPr/>
                  </p:nvSpPr>
                  <p:spPr>
                    <a:xfrm rot="10800000">
                      <a:off x="2743914" y="6349696"/>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95" name="Straight Connector 112694">
                      <a:extLst>
                        <a:ext uri="{FF2B5EF4-FFF2-40B4-BE49-F238E27FC236}">
                          <a16:creationId xmlns:a16="http://schemas.microsoft.com/office/drawing/2014/main" id="{33E7C3FB-EAFC-AD2A-F12F-5A3FCF89DA5E}"/>
                        </a:ext>
                      </a:extLst>
                    </p:cNvPr>
                    <p:cNvCxnSpPr/>
                    <p:nvPr/>
                  </p:nvCxnSpPr>
                  <p:spPr>
                    <a:xfrm rot="10800000">
                      <a:off x="3219176" y="5574080"/>
                      <a:ext cx="0" cy="775616"/>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6" name="Straight Connector 112695">
                      <a:extLst>
                        <a:ext uri="{FF2B5EF4-FFF2-40B4-BE49-F238E27FC236}">
                          <a16:creationId xmlns:a16="http://schemas.microsoft.com/office/drawing/2014/main" id="{CC94DE45-AB11-388C-4721-6131BC060AA3}"/>
                        </a:ext>
                      </a:extLst>
                    </p:cNvPr>
                    <p:cNvCxnSpPr>
                      <a:cxnSpLocks/>
                    </p:cNvCxnSpPr>
                    <p:nvPr/>
                  </p:nvCxnSpPr>
                  <p:spPr>
                    <a:xfrm rot="10800000" flipV="1">
                      <a:off x="2356741" y="7441931"/>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7" name="Straight Connector 112696">
                      <a:extLst>
                        <a:ext uri="{FF2B5EF4-FFF2-40B4-BE49-F238E27FC236}">
                          <a16:creationId xmlns:a16="http://schemas.microsoft.com/office/drawing/2014/main" id="{C3BDC7D4-2028-DE1C-A803-CE31B1144778}"/>
                        </a:ext>
                      </a:extLst>
                    </p:cNvPr>
                    <p:cNvCxnSpPr>
                      <a:cxnSpLocks/>
                    </p:cNvCxnSpPr>
                    <p:nvPr/>
                  </p:nvCxnSpPr>
                  <p:spPr>
                    <a:xfrm rot="10800000" flipH="1">
                      <a:off x="2356741" y="7458931"/>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2" name="Group 156723">
                    <a:extLst>
                      <a:ext uri="{FF2B5EF4-FFF2-40B4-BE49-F238E27FC236}">
                        <a16:creationId xmlns:a16="http://schemas.microsoft.com/office/drawing/2014/main" id="{A81DB62A-B3E9-D673-6EA5-E0498D67370A}"/>
                      </a:ext>
                    </a:extLst>
                  </p:cNvPr>
                  <p:cNvGrpSpPr>
                    <a:grpSpLocks/>
                  </p:cNvGrpSpPr>
                  <p:nvPr/>
                </p:nvGrpSpPr>
                <p:grpSpPr bwMode="auto">
                  <a:xfrm>
                    <a:off x="7608046" y="998655"/>
                    <a:ext cx="2447486" cy="4575052"/>
                    <a:chOff x="4045624" y="2298645"/>
                    <a:chExt cx="6475596" cy="12104743"/>
                  </a:xfrm>
                </p:grpSpPr>
                <p:sp>
                  <p:nvSpPr>
                    <p:cNvPr id="109640" name="TextBox 4">
                      <a:extLst>
                        <a:ext uri="{FF2B5EF4-FFF2-40B4-BE49-F238E27FC236}">
                          <a16:creationId xmlns:a16="http://schemas.microsoft.com/office/drawing/2014/main" id="{932CD308-3CCF-5E3F-63F1-C3C773F81E6E}"/>
                        </a:ext>
                      </a:extLst>
                    </p:cNvPr>
                    <p:cNvSpPr txBox="1">
                      <a:spLocks noChangeArrowheads="1"/>
                    </p:cNvSpPr>
                    <p:nvPr/>
                  </p:nvSpPr>
                  <p:spPr bwMode="auto">
                    <a:xfrm>
                      <a:off x="4701716" y="2834248"/>
                      <a:ext cx="5819504"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CVA Preparedness Plan of Action Development</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41" name="Group 156725">
                      <a:extLst>
                        <a:ext uri="{FF2B5EF4-FFF2-40B4-BE49-F238E27FC236}">
                          <a16:creationId xmlns:a16="http://schemas.microsoft.com/office/drawing/2014/main" id="{10B87B12-AC1D-7ACB-BA65-F42632152E76}"/>
                        </a:ext>
                      </a:extLst>
                    </p:cNvPr>
                    <p:cNvGrpSpPr>
                      <a:grpSpLocks/>
                    </p:cNvGrpSpPr>
                    <p:nvPr/>
                  </p:nvGrpSpPr>
                  <p:grpSpPr bwMode="auto">
                    <a:xfrm>
                      <a:off x="4045624" y="2298645"/>
                      <a:ext cx="5313682" cy="12104743"/>
                      <a:chOff x="740991" y="-1816155"/>
                      <a:chExt cx="5313682" cy="12104743"/>
                    </a:xfrm>
                  </p:grpSpPr>
                  <p:grpSp>
                    <p:nvGrpSpPr>
                      <p:cNvPr id="109642" name="Group 156726">
                        <a:extLst>
                          <a:ext uri="{FF2B5EF4-FFF2-40B4-BE49-F238E27FC236}">
                            <a16:creationId xmlns:a16="http://schemas.microsoft.com/office/drawing/2014/main" id="{56E3E05F-2D4C-1857-1022-0FCBF34230FE}"/>
                          </a:ext>
                        </a:extLst>
                      </p:cNvPr>
                      <p:cNvGrpSpPr>
                        <a:grpSpLocks/>
                      </p:cNvGrpSpPr>
                      <p:nvPr/>
                    </p:nvGrpSpPr>
                    <p:grpSpPr bwMode="auto">
                      <a:xfrm>
                        <a:off x="740991" y="8188669"/>
                        <a:ext cx="5313682" cy="2099919"/>
                        <a:chOff x="451075" y="3960984"/>
                        <a:chExt cx="5313682" cy="2099919"/>
                      </a:xfrm>
                    </p:grpSpPr>
                    <p:grpSp>
                      <p:nvGrpSpPr>
                        <p:cNvPr id="109648" name="Group 156732">
                          <a:extLst>
                            <a:ext uri="{FF2B5EF4-FFF2-40B4-BE49-F238E27FC236}">
                              <a16:creationId xmlns:a16="http://schemas.microsoft.com/office/drawing/2014/main" id="{46231634-DFB3-7A99-CA18-68E40026142F}"/>
                            </a:ext>
                          </a:extLst>
                        </p:cNvPr>
                        <p:cNvGrpSpPr>
                          <a:grpSpLocks/>
                        </p:cNvGrpSpPr>
                        <p:nvPr/>
                      </p:nvGrpSpPr>
                      <p:grpSpPr bwMode="auto">
                        <a:xfrm>
                          <a:off x="451075" y="3960984"/>
                          <a:ext cx="5313682" cy="2099919"/>
                          <a:chOff x="1276304" y="4031027"/>
                          <a:chExt cx="7812151" cy="3087292"/>
                        </a:xfrm>
                      </p:grpSpPr>
                      <p:sp>
                        <p:nvSpPr>
                          <p:cNvPr id="112690" name="Arrow: Chevron 112689">
                            <a:extLst>
                              <a:ext uri="{FF2B5EF4-FFF2-40B4-BE49-F238E27FC236}">
                                <a16:creationId xmlns:a16="http://schemas.microsoft.com/office/drawing/2014/main" id="{EEA51717-1176-B321-DF1F-CCDEF7CEFFBA}"/>
                              </a:ext>
                            </a:extLst>
                          </p:cNvPr>
                          <p:cNvSpPr/>
                          <p:nvPr/>
                        </p:nvSpPr>
                        <p:spPr>
                          <a:xfrm>
                            <a:off x="1274341" y="4090921"/>
                            <a:ext cx="7817145"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dirty="0">
                              <a:solidFill>
                                <a:schemeClr val="tx1"/>
                              </a:solidFill>
                            </a:endParaRPr>
                          </a:p>
                        </p:txBody>
                      </p:sp>
                      <p:sp>
                        <p:nvSpPr>
                          <p:cNvPr id="112691" name="Oval 112690">
                            <a:extLst>
                              <a:ext uri="{FF2B5EF4-FFF2-40B4-BE49-F238E27FC236}">
                                <a16:creationId xmlns:a16="http://schemas.microsoft.com/office/drawing/2014/main" id="{0462720E-4F8E-D76F-E0EF-3C88269CDB01}"/>
                              </a:ext>
                            </a:extLst>
                          </p:cNvPr>
                          <p:cNvSpPr/>
                          <p:nvPr/>
                        </p:nvSpPr>
                        <p:spPr>
                          <a:xfrm>
                            <a:off x="3672876" y="4016526"/>
                            <a:ext cx="3091796"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49" name="TextBox 4">
                          <a:extLst>
                            <a:ext uri="{FF2B5EF4-FFF2-40B4-BE49-F238E27FC236}">
                              <a16:creationId xmlns:a16="http://schemas.microsoft.com/office/drawing/2014/main" id="{C64A059E-49E1-4673-85CB-DF554A3FDCB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5</a:t>
                          </a:r>
                          <a:endParaRPr lang="en-GB" altLang="en-CH" b="1">
                            <a:latin typeface="Arial" panose="020B0604020202020204" pitchFamily="34" charset="0"/>
                            <a:cs typeface="Arial" panose="020B0604020202020204" pitchFamily="34" charset="0"/>
                          </a:endParaRPr>
                        </a:p>
                      </p:txBody>
                    </p:sp>
                  </p:grpSp>
                  <p:sp>
                    <p:nvSpPr>
                      <p:cNvPr id="112683" name="Oval 112682">
                        <a:extLst>
                          <a:ext uri="{FF2B5EF4-FFF2-40B4-BE49-F238E27FC236}">
                            <a16:creationId xmlns:a16="http://schemas.microsoft.com/office/drawing/2014/main" id="{563A2D6F-D560-78E2-6D39-3D50DFF59621}"/>
                          </a:ext>
                        </a:extLst>
                      </p:cNvPr>
                      <p:cNvSpPr/>
                      <p:nvPr/>
                    </p:nvSpPr>
                    <p:spPr>
                      <a:xfrm>
                        <a:off x="2181392" y="3624756"/>
                        <a:ext cx="251490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84" name="Straight Connector 112683">
                        <a:extLst>
                          <a:ext uri="{FF2B5EF4-FFF2-40B4-BE49-F238E27FC236}">
                            <a16:creationId xmlns:a16="http://schemas.microsoft.com/office/drawing/2014/main" id="{9CEDC8EF-1A38-E99E-393E-C52F91D61F6E}"/>
                          </a:ext>
                        </a:extLst>
                      </p:cNvPr>
                      <p:cNvCxnSpPr/>
                      <p:nvPr/>
                    </p:nvCxnSpPr>
                    <p:spPr>
                      <a:xfrm>
                        <a:off x="3438845" y="613791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45" name="Group 156729">
                        <a:extLst>
                          <a:ext uri="{FF2B5EF4-FFF2-40B4-BE49-F238E27FC236}">
                            <a16:creationId xmlns:a16="http://schemas.microsoft.com/office/drawing/2014/main" id="{248F34DF-0F2C-B20C-4C4E-2C4F72801C58}"/>
                          </a:ext>
                        </a:extLst>
                      </p:cNvPr>
                      <p:cNvGrpSpPr>
                        <a:grpSpLocks/>
                      </p:cNvGrpSpPr>
                      <p:nvPr/>
                    </p:nvGrpSpPr>
                    <p:grpSpPr bwMode="auto">
                      <a:xfrm>
                        <a:off x="1155231" y="-1816155"/>
                        <a:ext cx="4561907" cy="5018097"/>
                        <a:chOff x="1532028" y="-2283790"/>
                        <a:chExt cx="4561907" cy="5018097"/>
                      </a:xfrm>
                    </p:grpSpPr>
                    <p:cxnSp>
                      <p:nvCxnSpPr>
                        <p:cNvPr id="112686" name="Straight Connector 112685">
                          <a:extLst>
                            <a:ext uri="{FF2B5EF4-FFF2-40B4-BE49-F238E27FC236}">
                              <a16:creationId xmlns:a16="http://schemas.microsoft.com/office/drawing/2014/main" id="{25A1F68B-7A57-5643-64FD-2F760FF46A98}"/>
                            </a:ext>
                          </a:extLst>
                        </p:cNvPr>
                        <p:cNvCxnSpPr>
                          <a:cxnSpLocks/>
                        </p:cNvCxnSpPr>
                        <p:nvPr/>
                      </p:nvCxnSpPr>
                      <p:spPr>
                        <a:xfrm flipV="1">
                          <a:off x="1522960" y="-2285249"/>
                          <a:ext cx="0" cy="50207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87" name="Straight Connector 112686">
                          <a:extLst>
                            <a:ext uri="{FF2B5EF4-FFF2-40B4-BE49-F238E27FC236}">
                              <a16:creationId xmlns:a16="http://schemas.microsoft.com/office/drawing/2014/main" id="{C7F92B71-D6C7-2C61-3365-404BD5D131C8}"/>
                            </a:ext>
                          </a:extLst>
                        </p:cNvPr>
                        <p:cNvCxnSpPr>
                          <a:cxnSpLocks/>
                        </p:cNvCxnSpPr>
                        <p:nvPr/>
                      </p:nvCxnSpPr>
                      <p:spPr>
                        <a:xfrm flipH="1">
                          <a:off x="1522960" y="2735451"/>
                          <a:ext cx="4579948"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3" name="Group 156736">
                    <a:extLst>
                      <a:ext uri="{FF2B5EF4-FFF2-40B4-BE49-F238E27FC236}">
                        <a16:creationId xmlns:a16="http://schemas.microsoft.com/office/drawing/2014/main" id="{9BE90B3C-FD66-3F50-1BA5-8C647CF1E0A5}"/>
                      </a:ext>
                    </a:extLst>
                  </p:cNvPr>
                  <p:cNvGrpSpPr>
                    <a:grpSpLocks/>
                  </p:cNvGrpSpPr>
                  <p:nvPr/>
                </p:nvGrpSpPr>
                <p:grpSpPr bwMode="auto">
                  <a:xfrm>
                    <a:off x="11212477" y="1005941"/>
                    <a:ext cx="2664079" cy="4575052"/>
                    <a:chOff x="4045624" y="2298645"/>
                    <a:chExt cx="7048662" cy="12104743"/>
                  </a:xfrm>
                </p:grpSpPr>
                <p:sp>
                  <p:nvSpPr>
                    <p:cNvPr id="109628" name="TextBox 4">
                      <a:extLst>
                        <a:ext uri="{FF2B5EF4-FFF2-40B4-BE49-F238E27FC236}">
                          <a16:creationId xmlns:a16="http://schemas.microsoft.com/office/drawing/2014/main" id="{A8F86131-CD3C-A826-0FE5-CA5ABB40BD4D}"/>
                        </a:ext>
                      </a:extLst>
                    </p:cNvPr>
                    <p:cNvSpPr txBox="1">
                      <a:spLocks noChangeArrowheads="1"/>
                    </p:cNvSpPr>
                    <p:nvPr/>
                  </p:nvSpPr>
                  <p:spPr bwMode="auto">
                    <a:xfrm>
                      <a:off x="4447550" y="3871226"/>
                      <a:ext cx="6646736" cy="119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Implementation</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29" name="Group 156738">
                      <a:extLst>
                        <a:ext uri="{FF2B5EF4-FFF2-40B4-BE49-F238E27FC236}">
                          <a16:creationId xmlns:a16="http://schemas.microsoft.com/office/drawing/2014/main" id="{851B2213-3020-E299-2427-E998B786C233}"/>
                        </a:ext>
                      </a:extLst>
                    </p:cNvPr>
                    <p:cNvGrpSpPr>
                      <a:grpSpLocks/>
                    </p:cNvGrpSpPr>
                    <p:nvPr/>
                  </p:nvGrpSpPr>
                  <p:grpSpPr bwMode="auto">
                    <a:xfrm>
                      <a:off x="4045624" y="2298645"/>
                      <a:ext cx="5313682" cy="12104743"/>
                      <a:chOff x="740991" y="-1816155"/>
                      <a:chExt cx="5313682" cy="12104743"/>
                    </a:xfrm>
                  </p:grpSpPr>
                  <p:grpSp>
                    <p:nvGrpSpPr>
                      <p:cNvPr id="109630" name="Group 156739">
                        <a:extLst>
                          <a:ext uri="{FF2B5EF4-FFF2-40B4-BE49-F238E27FC236}">
                            <a16:creationId xmlns:a16="http://schemas.microsoft.com/office/drawing/2014/main" id="{29877865-5F5F-F48F-C8F2-0656A04BDD42}"/>
                          </a:ext>
                        </a:extLst>
                      </p:cNvPr>
                      <p:cNvGrpSpPr>
                        <a:grpSpLocks/>
                      </p:cNvGrpSpPr>
                      <p:nvPr/>
                    </p:nvGrpSpPr>
                    <p:grpSpPr bwMode="auto">
                      <a:xfrm>
                        <a:off x="740991" y="8188669"/>
                        <a:ext cx="5313682" cy="2099919"/>
                        <a:chOff x="451075" y="3960984"/>
                        <a:chExt cx="5313682" cy="2099919"/>
                      </a:xfrm>
                    </p:grpSpPr>
                    <p:grpSp>
                      <p:nvGrpSpPr>
                        <p:cNvPr id="109636" name="Group 156745">
                          <a:extLst>
                            <a:ext uri="{FF2B5EF4-FFF2-40B4-BE49-F238E27FC236}">
                              <a16:creationId xmlns:a16="http://schemas.microsoft.com/office/drawing/2014/main" id="{D2D3230B-F881-E0C0-6D12-97FF61A3ED13}"/>
                            </a:ext>
                          </a:extLst>
                        </p:cNvPr>
                        <p:cNvGrpSpPr>
                          <a:grpSpLocks/>
                        </p:cNvGrpSpPr>
                        <p:nvPr/>
                      </p:nvGrpSpPr>
                      <p:grpSpPr bwMode="auto">
                        <a:xfrm>
                          <a:off x="451075" y="3960984"/>
                          <a:ext cx="5313682" cy="2099919"/>
                          <a:chOff x="1276304" y="4031027"/>
                          <a:chExt cx="7812151" cy="3087292"/>
                        </a:xfrm>
                      </p:grpSpPr>
                      <p:sp>
                        <p:nvSpPr>
                          <p:cNvPr id="112678" name="Arrow: Chevron 112677">
                            <a:extLst>
                              <a:ext uri="{FF2B5EF4-FFF2-40B4-BE49-F238E27FC236}">
                                <a16:creationId xmlns:a16="http://schemas.microsoft.com/office/drawing/2014/main" id="{3C7F57E8-3AC7-A2F5-CCC5-510AFCED34A1}"/>
                              </a:ext>
                            </a:extLst>
                          </p:cNvPr>
                          <p:cNvSpPr/>
                          <p:nvPr/>
                        </p:nvSpPr>
                        <p:spPr>
                          <a:xfrm>
                            <a:off x="1278232" y="4087375"/>
                            <a:ext cx="7809174"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79" name="Oval 112678">
                            <a:extLst>
                              <a:ext uri="{FF2B5EF4-FFF2-40B4-BE49-F238E27FC236}">
                                <a16:creationId xmlns:a16="http://schemas.microsoft.com/office/drawing/2014/main" id="{046D0ABE-5AA4-452F-D0BA-3B2DE3A1AD7A}"/>
                              </a:ext>
                            </a:extLst>
                          </p:cNvPr>
                          <p:cNvSpPr/>
                          <p:nvPr/>
                        </p:nvSpPr>
                        <p:spPr>
                          <a:xfrm>
                            <a:off x="3668795"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37" name="TextBox 4">
                          <a:extLst>
                            <a:ext uri="{FF2B5EF4-FFF2-40B4-BE49-F238E27FC236}">
                              <a16:creationId xmlns:a16="http://schemas.microsoft.com/office/drawing/2014/main" id="{9D60B63C-0211-108A-C3E9-30C4C28DB16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7</a:t>
                          </a:r>
                          <a:endParaRPr lang="en-GB" altLang="en-CH" b="1">
                            <a:latin typeface="Arial" panose="020B0604020202020204" pitchFamily="34" charset="0"/>
                            <a:cs typeface="Arial" panose="020B0604020202020204" pitchFamily="34" charset="0"/>
                          </a:endParaRPr>
                        </a:p>
                      </p:txBody>
                    </p:sp>
                  </p:grpSp>
                  <p:sp>
                    <p:nvSpPr>
                      <p:cNvPr id="112671" name="Oval 112670">
                        <a:extLst>
                          <a:ext uri="{FF2B5EF4-FFF2-40B4-BE49-F238E27FC236}">
                            <a16:creationId xmlns:a16="http://schemas.microsoft.com/office/drawing/2014/main" id="{2896013A-7D94-5C7D-5613-CE333B79686E}"/>
                          </a:ext>
                        </a:extLst>
                      </p:cNvPr>
                      <p:cNvSpPr/>
                      <p:nvPr/>
                    </p:nvSpPr>
                    <p:spPr>
                      <a:xfrm>
                        <a:off x="2184038" y="3616724"/>
                        <a:ext cx="250948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72" name="Straight Connector 112671">
                        <a:extLst>
                          <a:ext uri="{FF2B5EF4-FFF2-40B4-BE49-F238E27FC236}">
                            <a16:creationId xmlns:a16="http://schemas.microsoft.com/office/drawing/2014/main" id="{954E0719-6F20-3A43-35A0-973A0EA92DA1}"/>
                          </a:ext>
                        </a:extLst>
                      </p:cNvPr>
                      <p:cNvCxnSpPr/>
                      <p:nvPr/>
                    </p:nvCxnSpPr>
                    <p:spPr>
                      <a:xfrm>
                        <a:off x="343607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33" name="Group 156742">
                        <a:extLst>
                          <a:ext uri="{FF2B5EF4-FFF2-40B4-BE49-F238E27FC236}">
                            <a16:creationId xmlns:a16="http://schemas.microsoft.com/office/drawing/2014/main" id="{ED10EFAA-9CC1-1F9D-560E-8003E518220F}"/>
                          </a:ext>
                        </a:extLst>
                      </p:cNvPr>
                      <p:cNvGrpSpPr>
                        <a:grpSpLocks/>
                      </p:cNvGrpSpPr>
                      <p:nvPr/>
                    </p:nvGrpSpPr>
                    <p:grpSpPr bwMode="auto">
                      <a:xfrm>
                        <a:off x="1155231" y="-1816155"/>
                        <a:ext cx="4561907" cy="5018097"/>
                        <a:chOff x="1532028" y="-2283790"/>
                        <a:chExt cx="4561907" cy="5018097"/>
                      </a:xfrm>
                    </p:grpSpPr>
                    <p:cxnSp>
                      <p:nvCxnSpPr>
                        <p:cNvPr id="112674" name="Straight Connector 112673">
                          <a:extLst>
                            <a:ext uri="{FF2B5EF4-FFF2-40B4-BE49-F238E27FC236}">
                              <a16:creationId xmlns:a16="http://schemas.microsoft.com/office/drawing/2014/main" id="{73371A16-FADE-4B0D-969D-7B83717ADF5E}"/>
                            </a:ext>
                          </a:extLst>
                        </p:cNvPr>
                        <p:cNvCxnSpPr>
                          <a:cxnSpLocks/>
                        </p:cNvCxnSpPr>
                        <p:nvPr/>
                      </p:nvCxnSpPr>
                      <p:spPr>
                        <a:xfrm flipV="1">
                          <a:off x="153102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75" name="Straight Connector 112674">
                          <a:extLst>
                            <a:ext uri="{FF2B5EF4-FFF2-40B4-BE49-F238E27FC236}">
                              <a16:creationId xmlns:a16="http://schemas.microsoft.com/office/drawing/2014/main" id="{4F495C9F-1ADB-B579-7599-81C99801C955}"/>
                            </a:ext>
                          </a:extLst>
                        </p:cNvPr>
                        <p:cNvCxnSpPr>
                          <a:cxnSpLocks/>
                        </p:cNvCxnSpPr>
                        <p:nvPr/>
                      </p:nvCxnSpPr>
                      <p:spPr>
                        <a:xfrm flipH="1">
                          <a:off x="153102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4" name="Group 156749">
                    <a:extLst>
                      <a:ext uri="{FF2B5EF4-FFF2-40B4-BE49-F238E27FC236}">
                        <a16:creationId xmlns:a16="http://schemas.microsoft.com/office/drawing/2014/main" id="{E4D9552D-DC20-17D0-9B1A-EC17E8987C3C}"/>
                      </a:ext>
                    </a:extLst>
                  </p:cNvPr>
                  <p:cNvGrpSpPr>
                    <a:grpSpLocks/>
                  </p:cNvGrpSpPr>
                  <p:nvPr/>
                </p:nvGrpSpPr>
                <p:grpSpPr bwMode="auto">
                  <a:xfrm>
                    <a:off x="13017878" y="4799174"/>
                    <a:ext cx="2248022" cy="4558464"/>
                    <a:chOff x="2181819" y="4787317"/>
                    <a:chExt cx="2248022" cy="4558464"/>
                  </a:xfrm>
                </p:grpSpPr>
                <p:sp>
                  <p:nvSpPr>
                    <p:cNvPr id="109618" name="TextBox 4">
                      <a:extLst>
                        <a:ext uri="{FF2B5EF4-FFF2-40B4-BE49-F238E27FC236}">
                          <a16:creationId xmlns:a16="http://schemas.microsoft.com/office/drawing/2014/main" id="{5CE6F7CA-2330-1CAF-0191-D9529354B688}"/>
                        </a:ext>
                      </a:extLst>
                    </p:cNvPr>
                    <p:cNvSpPr txBox="1">
                      <a:spLocks noChangeArrowheads="1"/>
                    </p:cNvSpPr>
                    <p:nvPr/>
                  </p:nvSpPr>
                  <p:spPr bwMode="auto">
                    <a:xfrm>
                      <a:off x="2502822" y="7710745"/>
                      <a:ext cx="1927019" cy="13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Mid-Term Review and Adjustments to the POA</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19" name="Group 156751">
                      <a:extLst>
                        <a:ext uri="{FF2B5EF4-FFF2-40B4-BE49-F238E27FC236}">
                          <a16:creationId xmlns:a16="http://schemas.microsoft.com/office/drawing/2014/main" id="{129FFD88-38A6-A0C9-236C-3E4726AC1668}"/>
                        </a:ext>
                      </a:extLst>
                    </p:cNvPr>
                    <p:cNvGrpSpPr>
                      <a:grpSpLocks/>
                    </p:cNvGrpSpPr>
                    <p:nvPr/>
                  </p:nvGrpSpPr>
                  <p:grpSpPr bwMode="auto">
                    <a:xfrm>
                      <a:off x="2181819" y="4787317"/>
                      <a:ext cx="2008334" cy="793676"/>
                      <a:chOff x="451075" y="3960984"/>
                      <a:chExt cx="5313682" cy="2099919"/>
                    </a:xfrm>
                  </p:grpSpPr>
                  <p:grpSp>
                    <p:nvGrpSpPr>
                      <p:cNvPr id="109624" name="Group 156756">
                        <a:extLst>
                          <a:ext uri="{FF2B5EF4-FFF2-40B4-BE49-F238E27FC236}">
                            <a16:creationId xmlns:a16="http://schemas.microsoft.com/office/drawing/2014/main" id="{C33BAD78-0B1A-659E-C7E0-AF5BC8E722EA}"/>
                          </a:ext>
                        </a:extLst>
                      </p:cNvPr>
                      <p:cNvGrpSpPr>
                        <a:grpSpLocks/>
                      </p:cNvGrpSpPr>
                      <p:nvPr/>
                    </p:nvGrpSpPr>
                    <p:grpSpPr bwMode="auto">
                      <a:xfrm>
                        <a:off x="451075" y="3960984"/>
                        <a:ext cx="5313682" cy="2099919"/>
                        <a:chOff x="1276304" y="4031027"/>
                        <a:chExt cx="7812151" cy="3087292"/>
                      </a:xfrm>
                    </p:grpSpPr>
                    <p:sp>
                      <p:nvSpPr>
                        <p:cNvPr id="112666" name="Arrow: Chevron 112665">
                          <a:extLst>
                            <a:ext uri="{FF2B5EF4-FFF2-40B4-BE49-F238E27FC236}">
                              <a16:creationId xmlns:a16="http://schemas.microsoft.com/office/drawing/2014/main" id="{57CC197E-9A58-9CDC-FA69-9B86682D1196}"/>
                            </a:ext>
                          </a:extLst>
                        </p:cNvPr>
                        <p:cNvSpPr/>
                        <p:nvPr/>
                      </p:nvSpPr>
                      <p:spPr>
                        <a:xfrm>
                          <a:off x="1275757" y="4090848"/>
                          <a:ext cx="7825111"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67" name="Oval 112666">
                          <a:extLst>
                            <a:ext uri="{FF2B5EF4-FFF2-40B4-BE49-F238E27FC236}">
                              <a16:creationId xmlns:a16="http://schemas.microsoft.com/office/drawing/2014/main" id="{211EFE72-BC02-00BC-A7F2-619795964464}"/>
                            </a:ext>
                          </a:extLst>
                        </p:cNvPr>
                        <p:cNvSpPr/>
                        <p:nvPr/>
                      </p:nvSpPr>
                      <p:spPr>
                        <a:xfrm>
                          <a:off x="3674286" y="4016458"/>
                          <a:ext cx="3091796" cy="3099689"/>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25" name="TextBox 4">
                        <a:extLst>
                          <a:ext uri="{FF2B5EF4-FFF2-40B4-BE49-F238E27FC236}">
                            <a16:creationId xmlns:a16="http://schemas.microsoft.com/office/drawing/2014/main" id="{09307466-FEB7-9993-9435-2196C5FA111A}"/>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8</a:t>
                        </a:r>
                        <a:endParaRPr lang="en-GB" altLang="en-CH" b="1">
                          <a:latin typeface="Arial" panose="020B0604020202020204" pitchFamily="34" charset="0"/>
                          <a:cs typeface="Arial" panose="020B0604020202020204" pitchFamily="34" charset="0"/>
                        </a:endParaRPr>
                      </a:p>
                    </p:txBody>
                  </p:sp>
                </p:grpSp>
                <p:sp>
                  <p:nvSpPr>
                    <p:cNvPr id="112660" name="Oval 112659">
                      <a:extLst>
                        <a:ext uri="{FF2B5EF4-FFF2-40B4-BE49-F238E27FC236}">
                          <a16:creationId xmlns:a16="http://schemas.microsoft.com/office/drawing/2014/main" id="{B7C7CFF9-31A6-AE65-C714-9948763AD65B}"/>
                        </a:ext>
                      </a:extLst>
                    </p:cNvPr>
                    <p:cNvSpPr/>
                    <p:nvPr/>
                  </p:nvSpPr>
                  <p:spPr>
                    <a:xfrm rot="10800000">
                      <a:off x="2742978" y="6353925"/>
                      <a:ext cx="950523" cy="9498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61" name="Straight Connector 112660">
                      <a:extLst>
                        <a:ext uri="{FF2B5EF4-FFF2-40B4-BE49-F238E27FC236}">
                          <a16:creationId xmlns:a16="http://schemas.microsoft.com/office/drawing/2014/main" id="{1CEF6F69-01EB-0CE5-A305-4FDFEDB8589D}"/>
                        </a:ext>
                      </a:extLst>
                    </p:cNvPr>
                    <p:cNvCxnSpPr/>
                    <p:nvPr/>
                  </p:nvCxnSpPr>
                  <p:spPr>
                    <a:xfrm rot="10800000">
                      <a:off x="3218240" y="5578311"/>
                      <a:ext cx="0" cy="775614"/>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2" name="Straight Connector 112661">
                      <a:extLst>
                        <a:ext uri="{FF2B5EF4-FFF2-40B4-BE49-F238E27FC236}">
                          <a16:creationId xmlns:a16="http://schemas.microsoft.com/office/drawing/2014/main" id="{F4F7AA87-9257-D096-D7E4-A8A6E47F199B}"/>
                        </a:ext>
                      </a:extLst>
                    </p:cNvPr>
                    <p:cNvCxnSpPr>
                      <a:cxnSpLocks/>
                    </p:cNvCxnSpPr>
                    <p:nvPr/>
                  </p:nvCxnSpPr>
                  <p:spPr>
                    <a:xfrm rot="10800000" flipV="1">
                      <a:off x="2355804" y="7448286"/>
                      <a:ext cx="0" cy="1897599"/>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3" name="Straight Connector 112662">
                      <a:extLst>
                        <a:ext uri="{FF2B5EF4-FFF2-40B4-BE49-F238E27FC236}">
                          <a16:creationId xmlns:a16="http://schemas.microsoft.com/office/drawing/2014/main" id="{192C2B95-B2F5-8368-0502-1A4243A953C8}"/>
                        </a:ext>
                      </a:extLst>
                    </p:cNvPr>
                    <p:cNvCxnSpPr>
                      <a:cxnSpLocks/>
                    </p:cNvCxnSpPr>
                    <p:nvPr/>
                  </p:nvCxnSpPr>
                  <p:spPr>
                    <a:xfrm rot="10800000" flipH="1">
                      <a:off x="2355804" y="7463160"/>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5" name="Group 156760">
                    <a:extLst>
                      <a:ext uri="{FF2B5EF4-FFF2-40B4-BE49-F238E27FC236}">
                        <a16:creationId xmlns:a16="http://schemas.microsoft.com/office/drawing/2014/main" id="{9A47CB90-DB4E-3EFD-E447-303B6FBD7C30}"/>
                      </a:ext>
                    </a:extLst>
                  </p:cNvPr>
                  <p:cNvGrpSpPr>
                    <a:grpSpLocks/>
                  </p:cNvGrpSpPr>
                  <p:nvPr/>
                </p:nvGrpSpPr>
                <p:grpSpPr bwMode="auto">
                  <a:xfrm>
                    <a:off x="15226585" y="1017798"/>
                    <a:ext cx="2438504" cy="4575052"/>
                    <a:chOff x="4045624" y="2298645"/>
                    <a:chExt cx="6451832" cy="12104743"/>
                  </a:xfrm>
                </p:grpSpPr>
                <p:sp>
                  <p:nvSpPr>
                    <p:cNvPr id="109606" name="TextBox 4">
                      <a:extLst>
                        <a:ext uri="{FF2B5EF4-FFF2-40B4-BE49-F238E27FC236}">
                          <a16:creationId xmlns:a16="http://schemas.microsoft.com/office/drawing/2014/main" id="{9C616E25-08D7-E8FE-7033-374335BCE4FC}"/>
                        </a:ext>
                      </a:extLst>
                    </p:cNvPr>
                    <p:cNvSpPr txBox="1">
                      <a:spLocks noChangeArrowheads="1"/>
                    </p:cNvSpPr>
                    <p:nvPr/>
                  </p:nvSpPr>
                  <p:spPr bwMode="auto">
                    <a:xfrm>
                      <a:off x="4620604" y="2783598"/>
                      <a:ext cx="5876852" cy="439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Final Review, Learnings and Way forward (moving to next level</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07" name="Group 156762">
                      <a:extLst>
                        <a:ext uri="{FF2B5EF4-FFF2-40B4-BE49-F238E27FC236}">
                          <a16:creationId xmlns:a16="http://schemas.microsoft.com/office/drawing/2014/main" id="{8E4978F2-D763-E274-A171-7B3D458BAE35}"/>
                        </a:ext>
                      </a:extLst>
                    </p:cNvPr>
                    <p:cNvGrpSpPr>
                      <a:grpSpLocks/>
                    </p:cNvGrpSpPr>
                    <p:nvPr/>
                  </p:nvGrpSpPr>
                  <p:grpSpPr bwMode="auto">
                    <a:xfrm>
                      <a:off x="4045624" y="2298645"/>
                      <a:ext cx="5313682" cy="12104743"/>
                      <a:chOff x="740991" y="-1816155"/>
                      <a:chExt cx="5313682" cy="12104743"/>
                    </a:xfrm>
                  </p:grpSpPr>
                  <p:grpSp>
                    <p:nvGrpSpPr>
                      <p:cNvPr id="109608" name="Group 156763">
                        <a:extLst>
                          <a:ext uri="{FF2B5EF4-FFF2-40B4-BE49-F238E27FC236}">
                            <a16:creationId xmlns:a16="http://schemas.microsoft.com/office/drawing/2014/main" id="{88F68273-A22B-FA12-B5A3-ED9BCDCEC641}"/>
                          </a:ext>
                        </a:extLst>
                      </p:cNvPr>
                      <p:cNvGrpSpPr>
                        <a:grpSpLocks/>
                      </p:cNvGrpSpPr>
                      <p:nvPr/>
                    </p:nvGrpSpPr>
                    <p:grpSpPr bwMode="auto">
                      <a:xfrm>
                        <a:off x="740991" y="8188669"/>
                        <a:ext cx="5313682" cy="2099919"/>
                        <a:chOff x="451075" y="3960984"/>
                        <a:chExt cx="5313682" cy="2099919"/>
                      </a:xfrm>
                    </p:grpSpPr>
                    <p:grpSp>
                      <p:nvGrpSpPr>
                        <p:cNvPr id="109614" name="Group 156769">
                          <a:extLst>
                            <a:ext uri="{FF2B5EF4-FFF2-40B4-BE49-F238E27FC236}">
                              <a16:creationId xmlns:a16="http://schemas.microsoft.com/office/drawing/2014/main" id="{2A81FB5D-2E8D-0A4F-93EF-B1A2ACB99D0E}"/>
                            </a:ext>
                          </a:extLst>
                        </p:cNvPr>
                        <p:cNvGrpSpPr>
                          <a:grpSpLocks/>
                        </p:cNvGrpSpPr>
                        <p:nvPr/>
                      </p:nvGrpSpPr>
                      <p:grpSpPr bwMode="auto">
                        <a:xfrm>
                          <a:off x="451075" y="3960984"/>
                          <a:ext cx="5313682" cy="2099919"/>
                          <a:chOff x="1276304" y="4031027"/>
                          <a:chExt cx="7812151" cy="3087292"/>
                        </a:xfrm>
                      </p:grpSpPr>
                      <p:sp>
                        <p:nvSpPr>
                          <p:cNvPr id="112656" name="Arrow: Chevron 112655">
                            <a:extLst>
                              <a:ext uri="{FF2B5EF4-FFF2-40B4-BE49-F238E27FC236}">
                                <a16:creationId xmlns:a16="http://schemas.microsoft.com/office/drawing/2014/main" id="{3491FC74-B267-1827-1C28-5B13B8AAB356}"/>
                              </a:ext>
                            </a:extLst>
                          </p:cNvPr>
                          <p:cNvSpPr/>
                          <p:nvPr/>
                        </p:nvSpPr>
                        <p:spPr>
                          <a:xfrm>
                            <a:off x="1290213" y="4090848"/>
                            <a:ext cx="7801208" cy="29178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57" name="Oval 112656">
                            <a:extLst>
                              <a:ext uri="{FF2B5EF4-FFF2-40B4-BE49-F238E27FC236}">
                                <a16:creationId xmlns:a16="http://schemas.microsoft.com/office/drawing/2014/main" id="{DD560018-74D6-436E-EBE0-80076FA3E57E}"/>
                              </a:ext>
                            </a:extLst>
                          </p:cNvPr>
                          <p:cNvSpPr/>
                          <p:nvPr/>
                        </p:nvSpPr>
                        <p:spPr>
                          <a:xfrm>
                            <a:off x="3688744" y="4016458"/>
                            <a:ext cx="3075860"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15" name="TextBox 4">
                          <a:extLst>
                            <a:ext uri="{FF2B5EF4-FFF2-40B4-BE49-F238E27FC236}">
                              <a16:creationId xmlns:a16="http://schemas.microsoft.com/office/drawing/2014/main" id="{4B60A166-9445-8F9D-2F59-49C95E5EAB2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9</a:t>
                          </a:r>
                          <a:endParaRPr lang="en-GB" altLang="en-CH" b="1">
                            <a:latin typeface="Arial" panose="020B0604020202020204" pitchFamily="34" charset="0"/>
                            <a:cs typeface="Arial" panose="020B0604020202020204" pitchFamily="34" charset="0"/>
                          </a:endParaRPr>
                        </a:p>
                      </p:txBody>
                    </p:sp>
                  </p:grpSp>
                  <p:sp>
                    <p:nvSpPr>
                      <p:cNvPr id="112649" name="Oval 112648">
                        <a:extLst>
                          <a:ext uri="{FF2B5EF4-FFF2-40B4-BE49-F238E27FC236}">
                            <a16:creationId xmlns:a16="http://schemas.microsoft.com/office/drawing/2014/main" id="{AEFEBB4D-8F2D-8944-100A-3D193A70C403}"/>
                          </a:ext>
                        </a:extLst>
                      </p:cNvPr>
                      <p:cNvSpPr/>
                      <p:nvPr/>
                    </p:nvSpPr>
                    <p:spPr>
                      <a:xfrm>
                        <a:off x="2192188" y="3624710"/>
                        <a:ext cx="2504069" cy="2513159"/>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50" name="Straight Connector 112649">
                        <a:extLst>
                          <a:ext uri="{FF2B5EF4-FFF2-40B4-BE49-F238E27FC236}">
                            <a16:creationId xmlns:a16="http://schemas.microsoft.com/office/drawing/2014/main" id="{6F13AACA-8B62-D04C-D28D-98E76ABFFC72}"/>
                          </a:ext>
                        </a:extLst>
                      </p:cNvPr>
                      <p:cNvCxnSpPr/>
                      <p:nvPr/>
                    </p:nvCxnSpPr>
                    <p:spPr>
                      <a:xfrm>
                        <a:off x="3449643" y="613786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11" name="Group 156766">
                        <a:extLst>
                          <a:ext uri="{FF2B5EF4-FFF2-40B4-BE49-F238E27FC236}">
                            <a16:creationId xmlns:a16="http://schemas.microsoft.com/office/drawing/2014/main" id="{800F5546-218D-E807-A192-B7A9CE766271}"/>
                          </a:ext>
                        </a:extLst>
                      </p:cNvPr>
                      <p:cNvGrpSpPr>
                        <a:grpSpLocks/>
                      </p:cNvGrpSpPr>
                      <p:nvPr/>
                    </p:nvGrpSpPr>
                    <p:grpSpPr bwMode="auto">
                      <a:xfrm>
                        <a:off x="1155231" y="-1816155"/>
                        <a:ext cx="4561907" cy="5018097"/>
                        <a:chOff x="1532028" y="-2283790"/>
                        <a:chExt cx="4561907" cy="5018097"/>
                      </a:xfrm>
                    </p:grpSpPr>
                    <p:cxnSp>
                      <p:nvCxnSpPr>
                        <p:cNvPr id="112652" name="Straight Connector 112651">
                          <a:extLst>
                            <a:ext uri="{FF2B5EF4-FFF2-40B4-BE49-F238E27FC236}">
                              <a16:creationId xmlns:a16="http://schemas.microsoft.com/office/drawing/2014/main" id="{AB0A95F4-2309-FF1C-C771-18A101322C6F}"/>
                            </a:ext>
                          </a:extLst>
                        </p:cNvPr>
                        <p:cNvCxnSpPr>
                          <a:cxnSpLocks/>
                        </p:cNvCxnSpPr>
                        <p:nvPr/>
                      </p:nvCxnSpPr>
                      <p:spPr>
                        <a:xfrm flipV="1">
                          <a:off x="1533752" y="-2285295"/>
                          <a:ext cx="0" cy="503194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53" name="Straight Connector 112652">
                          <a:extLst>
                            <a:ext uri="{FF2B5EF4-FFF2-40B4-BE49-F238E27FC236}">
                              <a16:creationId xmlns:a16="http://schemas.microsoft.com/office/drawing/2014/main" id="{A19273B3-2D60-1F43-F8B1-2DB7B698D296}"/>
                            </a:ext>
                          </a:extLst>
                        </p:cNvPr>
                        <p:cNvCxnSpPr>
                          <a:cxnSpLocks/>
                        </p:cNvCxnSpPr>
                        <p:nvPr/>
                      </p:nvCxnSpPr>
                      <p:spPr>
                        <a:xfrm flipH="1">
                          <a:off x="1533752" y="2746646"/>
                          <a:ext cx="4569114"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pic>
              <p:nvPicPr>
                <p:cNvPr id="109588" name="Graphic 156775" descr="Group brainstorm outline">
                  <a:extLst>
                    <a:ext uri="{FF2B5EF4-FFF2-40B4-BE49-F238E27FC236}">
                      <a16:creationId xmlns:a16="http://schemas.microsoft.com/office/drawing/2014/main" id="{F2BEB987-8772-DB0B-EAF1-9EBB3909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23" y="3120919"/>
                  <a:ext cx="818248" cy="81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Graphic 156777" descr="Target Audience with solid fill">
                  <a:extLst>
                    <a:ext uri="{FF2B5EF4-FFF2-40B4-BE49-F238E27FC236}">
                      <a16:creationId xmlns:a16="http://schemas.microsoft.com/office/drawing/2014/main" id="{3724864E-1C23-5DAF-DAF9-010CFB316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250" y="6381611"/>
                  <a:ext cx="914950" cy="9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0" name="Graphic 156779" descr="Reflection outline">
                  <a:extLst>
                    <a:ext uri="{FF2B5EF4-FFF2-40B4-BE49-F238E27FC236}">
                      <a16:creationId xmlns:a16="http://schemas.microsoft.com/office/drawing/2014/main" id="{06281FD2-7A71-5F5D-82E7-ABBF03FBA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939" y="3196564"/>
                  <a:ext cx="725265" cy="7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1" name="Graphic 156781" descr="Bullseye with solid fill">
                  <a:extLst>
                    <a:ext uri="{FF2B5EF4-FFF2-40B4-BE49-F238E27FC236}">
                      <a16:creationId xmlns:a16="http://schemas.microsoft.com/office/drawing/2014/main" id="{2B754B93-1EDB-E2D7-9884-13B6B0154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786" y="6429387"/>
                  <a:ext cx="818248" cy="82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2" name="Graphic 156783" descr="Gantt Chart with solid fill">
                  <a:extLst>
                    <a:ext uri="{FF2B5EF4-FFF2-40B4-BE49-F238E27FC236}">
                      <a16:creationId xmlns:a16="http://schemas.microsoft.com/office/drawing/2014/main" id="{DDAF9A17-2D77-8224-329B-5B9096793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3984" y="3180639"/>
                  <a:ext cx="742003" cy="7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3" name="Graphic 156785" descr="Handshake with solid fill">
                  <a:extLst>
                    <a:ext uri="{FF2B5EF4-FFF2-40B4-BE49-F238E27FC236}">
                      <a16:creationId xmlns:a16="http://schemas.microsoft.com/office/drawing/2014/main" id="{D15B2482-DD96-AEB9-2103-075DD9F5EA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445" y="6437349"/>
                  <a:ext cx="914950" cy="91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4" name="Graphic 156787" descr="Spinning Plates with solid fill">
                  <a:extLst>
                    <a:ext uri="{FF2B5EF4-FFF2-40B4-BE49-F238E27FC236}">
                      <a16:creationId xmlns:a16="http://schemas.microsoft.com/office/drawing/2014/main" id="{48E936FA-5686-B087-8769-BAC53D1279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40800" y="3154760"/>
                  <a:ext cx="799651" cy="8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5" name="Graphic 156789" descr="Customer review with solid fill">
                  <a:extLst>
                    <a:ext uri="{FF2B5EF4-FFF2-40B4-BE49-F238E27FC236}">
                      <a16:creationId xmlns:a16="http://schemas.microsoft.com/office/drawing/2014/main" id="{8B46AE3E-20BB-98A8-0BB9-8EBAFA5A7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5086" y="6556789"/>
                  <a:ext cx="615546" cy="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6" name="Graphic 156791" descr="Aspiration with solid fill">
                  <a:extLst>
                    <a:ext uri="{FF2B5EF4-FFF2-40B4-BE49-F238E27FC236}">
                      <a16:creationId xmlns:a16="http://schemas.microsoft.com/office/drawing/2014/main" id="{B6B6E946-64BB-C38C-2376-3463D3AE67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53934" y="3146797"/>
                  <a:ext cx="782915" cy="7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eft Bracket 6">
                <a:extLst>
                  <a:ext uri="{FF2B5EF4-FFF2-40B4-BE49-F238E27FC236}">
                    <a16:creationId xmlns:a16="http://schemas.microsoft.com/office/drawing/2014/main" id="{DBC38B5C-9F3C-33D5-BC13-E614419691CF}"/>
                  </a:ext>
                </a:extLst>
              </p:cNvPr>
              <p:cNvSpPr/>
              <p:nvPr/>
            </p:nvSpPr>
            <p:spPr>
              <a:xfrm rot="5400000">
                <a:off x="3901204" y="-420784"/>
                <a:ext cx="352495" cy="50263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8" name="Left Bracket 7">
                <a:extLst>
                  <a:ext uri="{FF2B5EF4-FFF2-40B4-BE49-F238E27FC236}">
                    <a16:creationId xmlns:a16="http://schemas.microsoft.com/office/drawing/2014/main" id="{F6D742A8-514D-D02F-0470-820E71B4551E}"/>
                  </a:ext>
                </a:extLst>
              </p:cNvPr>
              <p:cNvSpPr/>
              <p:nvPr/>
            </p:nvSpPr>
            <p:spPr>
              <a:xfrm rot="5400000">
                <a:off x="8624969" y="-2797"/>
                <a:ext cx="352495" cy="419035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9" name="Left Bracket 8">
                <a:extLst>
                  <a:ext uri="{FF2B5EF4-FFF2-40B4-BE49-F238E27FC236}">
                    <a16:creationId xmlns:a16="http://schemas.microsoft.com/office/drawing/2014/main" id="{0CF972DF-B3CD-C355-734D-427F8C2F9BC3}"/>
                  </a:ext>
                </a:extLst>
              </p:cNvPr>
              <p:cNvSpPr/>
              <p:nvPr/>
            </p:nvSpPr>
            <p:spPr>
              <a:xfrm rot="5400000">
                <a:off x="12554736" y="371466"/>
                <a:ext cx="352495" cy="344182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 name="Left Bracket 9">
                <a:extLst>
                  <a:ext uri="{FF2B5EF4-FFF2-40B4-BE49-F238E27FC236}">
                    <a16:creationId xmlns:a16="http://schemas.microsoft.com/office/drawing/2014/main" id="{6D5A29A1-B6F8-2891-56DA-E29D86E8EC07}"/>
                  </a:ext>
                </a:extLst>
              </p:cNvPr>
              <p:cNvSpPr/>
              <p:nvPr/>
            </p:nvSpPr>
            <p:spPr>
              <a:xfrm rot="5400000">
                <a:off x="15347723" y="1083266"/>
                <a:ext cx="352495" cy="20182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9581" name="TextBox 156797">
                <a:extLst>
                  <a:ext uri="{FF2B5EF4-FFF2-40B4-BE49-F238E27FC236}">
                    <a16:creationId xmlns:a16="http://schemas.microsoft.com/office/drawing/2014/main" id="{08BD49C0-00C6-2DFE-F2BF-B72532142B33}"/>
                  </a:ext>
                </a:extLst>
              </p:cNvPr>
              <p:cNvSpPr txBox="1">
                <a:spLocks noChangeArrowheads="1"/>
              </p:cNvSpPr>
              <p:nvPr/>
            </p:nvSpPr>
            <p:spPr bwMode="auto">
              <a:xfrm>
                <a:off x="3284630" y="1566818"/>
                <a:ext cx="1572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Assessment</a:t>
                </a:r>
              </a:p>
            </p:txBody>
          </p:sp>
          <p:sp>
            <p:nvSpPr>
              <p:cNvPr id="109582" name="TextBox 156798">
                <a:extLst>
                  <a:ext uri="{FF2B5EF4-FFF2-40B4-BE49-F238E27FC236}">
                    <a16:creationId xmlns:a16="http://schemas.microsoft.com/office/drawing/2014/main" id="{AD31AE6A-772E-E135-AF84-7E4DDA321852}"/>
                  </a:ext>
                </a:extLst>
              </p:cNvPr>
              <p:cNvSpPr txBox="1">
                <a:spLocks noChangeArrowheads="1"/>
              </p:cNvSpPr>
              <p:nvPr/>
            </p:nvSpPr>
            <p:spPr bwMode="auto">
              <a:xfrm>
                <a:off x="8301693" y="1551773"/>
                <a:ext cx="1000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Design</a:t>
                </a:r>
              </a:p>
            </p:txBody>
          </p:sp>
          <p:sp>
            <p:nvSpPr>
              <p:cNvPr id="109583" name="TextBox 156799">
                <a:extLst>
                  <a:ext uri="{FF2B5EF4-FFF2-40B4-BE49-F238E27FC236}">
                    <a16:creationId xmlns:a16="http://schemas.microsoft.com/office/drawing/2014/main" id="{1F154C39-E284-59AA-AFB2-27E638FE35C7}"/>
                  </a:ext>
                </a:extLst>
              </p:cNvPr>
              <p:cNvSpPr txBox="1">
                <a:spLocks noChangeArrowheads="1"/>
              </p:cNvSpPr>
              <p:nvPr/>
            </p:nvSpPr>
            <p:spPr bwMode="auto">
              <a:xfrm>
                <a:off x="11516981" y="1566818"/>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Implementation</a:t>
                </a:r>
              </a:p>
            </p:txBody>
          </p:sp>
          <p:sp>
            <p:nvSpPr>
              <p:cNvPr id="109584" name="TextBox 156800">
                <a:extLst>
                  <a:ext uri="{FF2B5EF4-FFF2-40B4-BE49-F238E27FC236}">
                    <a16:creationId xmlns:a16="http://schemas.microsoft.com/office/drawing/2014/main" id="{1E4D056F-F335-F34D-C3DA-5359D7AD5D5D}"/>
                  </a:ext>
                </a:extLst>
              </p:cNvPr>
              <p:cNvSpPr txBox="1">
                <a:spLocks noChangeArrowheads="1"/>
              </p:cNvSpPr>
              <p:nvPr/>
            </p:nvSpPr>
            <p:spPr bwMode="auto">
              <a:xfrm>
                <a:off x="14536948" y="1551773"/>
                <a:ext cx="1973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Transition / Exit</a:t>
                </a:r>
              </a:p>
            </p:txBody>
          </p:sp>
          <p:sp>
            <p:nvSpPr>
              <p:cNvPr id="15" name="Left Bracket 14">
                <a:extLst>
                  <a:ext uri="{FF2B5EF4-FFF2-40B4-BE49-F238E27FC236}">
                    <a16:creationId xmlns:a16="http://schemas.microsoft.com/office/drawing/2014/main" id="{6B4565B1-7CAA-B996-9ED6-0B34EE7625CF}"/>
                  </a:ext>
                </a:extLst>
              </p:cNvPr>
              <p:cNvSpPr/>
              <p:nvPr/>
            </p:nvSpPr>
            <p:spPr>
              <a:xfrm rot="16200000">
                <a:off x="13482383" y="6441188"/>
                <a:ext cx="398252" cy="534287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9586" name="TextBox 156802">
                <a:extLst>
                  <a:ext uri="{FF2B5EF4-FFF2-40B4-BE49-F238E27FC236}">
                    <a16:creationId xmlns:a16="http://schemas.microsoft.com/office/drawing/2014/main" id="{EC07EB7E-0092-28AD-CA34-8B14BA68DE1B}"/>
                  </a:ext>
                </a:extLst>
              </p:cNvPr>
              <p:cNvSpPr txBox="1">
                <a:spLocks noChangeArrowheads="1"/>
              </p:cNvSpPr>
              <p:nvPr/>
            </p:nvSpPr>
            <p:spPr bwMode="auto">
              <a:xfrm>
                <a:off x="12675488" y="9294915"/>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3 to 4 years period</a:t>
                </a:r>
              </a:p>
            </p:txBody>
          </p:sp>
        </p:grpSp>
        <p:pic>
          <p:nvPicPr>
            <p:cNvPr id="109574" name="Graphic 156805" descr="Harvey Balls 0% with solid fill">
              <a:extLst>
                <a:ext uri="{FF2B5EF4-FFF2-40B4-BE49-F238E27FC236}">
                  <a16:creationId xmlns:a16="http://schemas.microsoft.com/office/drawing/2014/main" id="{197ED24A-8995-A37E-67A0-688E5E4350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28913" y="4913313"/>
              <a:ext cx="206533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36D567-8A2E-E1F3-05DE-096AC4429C25}"/>
                </a:ext>
              </a:extLst>
            </p:cNvPr>
            <p:cNvSpPr txBox="1"/>
            <p:nvPr/>
          </p:nvSpPr>
          <p:spPr bwMode="auto">
            <a:xfrm>
              <a:off x="15855606" y="5314931"/>
              <a:ext cx="1249534" cy="1281320"/>
            </a:xfrm>
            <a:prstGeom prst="rect">
              <a:avLst/>
            </a:prstGeom>
            <a:noFill/>
          </p:spPr>
          <p:txBody>
            <a:bodyPr wrap="square">
              <a:spAutoFit/>
            </a:bodyPr>
            <a:lstStyle/>
            <a:p>
              <a:pPr algn="ctr">
                <a:defRPr/>
              </a:pPr>
              <a:r>
                <a:rPr lang="en-CH" sz="2400" b="1" dirty="0">
                  <a:solidFill>
                    <a:schemeClr val="accent3"/>
                  </a:solidFill>
                  <a:latin typeface="Montserrat Medium" panose="00000600000000000000" pitchFamily="2" charset="0"/>
                </a:rPr>
                <a:t>Cash Ready NS</a:t>
              </a:r>
            </a:p>
          </p:txBody>
        </p:sp>
      </p:grpSp>
      <p:pic>
        <p:nvPicPr>
          <p:cNvPr id="109572" name="Picture 112746" descr="A red cross on a black background&#10;&#10;Description automatically generated">
            <a:extLst>
              <a:ext uri="{FF2B5EF4-FFF2-40B4-BE49-F238E27FC236}">
                <a16:creationId xmlns:a16="http://schemas.microsoft.com/office/drawing/2014/main" id="{EF3D3CDE-C9D3-377D-D331-E4FF7F398820}"/>
              </a:ext>
            </a:extLst>
          </p:cNvPr>
          <p:cNvPicPr>
            <a:picLocks noGrp="1" noRo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a:extLst>
              <a:ext uri="{FF2B5EF4-FFF2-40B4-BE49-F238E27FC236}">
                <a16:creationId xmlns:a16="http://schemas.microsoft.com/office/drawing/2014/main" id="{E7B74675-3A0C-CEA0-2D0F-5D0BCE5CB52F}"/>
              </a:ext>
            </a:extLst>
          </p:cNvPr>
          <p:cNvSpPr txBox="1">
            <a:spLocks noChangeArrowheads="1"/>
          </p:cNvSpPr>
          <p:nvPr/>
        </p:nvSpPr>
        <p:spPr bwMode="auto">
          <a:xfrm>
            <a:off x="703263" y="768350"/>
            <a:ext cx="7748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a:solidFill>
                  <a:srgbClr val="F5333F"/>
                </a:solidFill>
                <a:latin typeface="Montserrat" panose="00000500000000000000" pitchFamily="2" charset="0"/>
                <a:ea typeface="Roboto Black" pitchFamily="2" charset="0"/>
                <a:cs typeface="Open Sans Light" panose="020B0306030504020204" pitchFamily="34" charset="0"/>
              </a:rPr>
              <a:t>Why Choose CVA?</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3" name="10 things you should know about cash transfers_1080p">
            <a:hlinkClick r:id="" action="ppaction://media"/>
            <a:extLst>
              <a:ext uri="{FF2B5EF4-FFF2-40B4-BE49-F238E27FC236}">
                <a16:creationId xmlns:a16="http://schemas.microsoft.com/office/drawing/2014/main" id="{C6081747-7534-CACA-646B-E0DB06EE3B38}"/>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917950" y="1901825"/>
            <a:ext cx="10452100" cy="784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084" name="Picture 1" descr="A red cross on a black background&#10;&#10;Description automatically generated">
            <a:extLst>
              <a:ext uri="{FF2B5EF4-FFF2-40B4-BE49-F238E27FC236}">
                <a16:creationId xmlns:a16="http://schemas.microsoft.com/office/drawing/2014/main" id="{6675D075-48A3-8E57-CE39-EA6A8D2D6D8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6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6">
            <a:extLst>
              <a:ext uri="{FF2B5EF4-FFF2-40B4-BE49-F238E27FC236}">
                <a16:creationId xmlns:a16="http://schemas.microsoft.com/office/drawing/2014/main" id="{7C3CDF14-DEEB-CE4E-4490-4CFE689A3185}"/>
              </a:ext>
            </a:extLst>
          </p:cNvPr>
          <p:cNvSpPr txBox="1">
            <a:spLocks noChangeArrowheads="1"/>
          </p:cNvSpPr>
          <p:nvPr/>
        </p:nvSpPr>
        <p:spPr bwMode="auto">
          <a:xfrm>
            <a:off x="819150" y="628650"/>
            <a:ext cx="832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a:solidFill>
                  <a:srgbClr val="F5333F"/>
                </a:solidFill>
                <a:latin typeface="Montserrat" panose="00000500000000000000" pitchFamily="2" charset="0"/>
                <a:ea typeface="Roboto Black" pitchFamily="2" charset="0"/>
                <a:cs typeface="Open Sans Light" panose="020B0306030504020204" pitchFamily="34" charset="0"/>
              </a:rPr>
              <a:t>Progress since the beginning</a:t>
            </a:r>
            <a:endParaRPr lang="ru-RU" altLang="en-CH"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1619" name="Picture 112746" descr="A red cross on a black background&#10;&#10;Description automatically generated">
            <a:extLst>
              <a:ext uri="{FF2B5EF4-FFF2-40B4-BE49-F238E27FC236}">
                <a16:creationId xmlns:a16="http://schemas.microsoft.com/office/drawing/2014/main" id="{35E3D019-218A-2840-5E41-49737400012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11620" name="Chart 5">
            <a:extLst>
              <a:ext uri="{FF2B5EF4-FFF2-40B4-BE49-F238E27FC236}">
                <a16:creationId xmlns:a16="http://schemas.microsoft.com/office/drawing/2014/main" id="{8666B0D5-DD71-B22A-1F42-BE864BF734AA}"/>
              </a:ext>
            </a:extLst>
          </p:cNvPr>
          <p:cNvGraphicFramePr>
            <a:graphicFrameLocks/>
          </p:cNvGraphicFramePr>
          <p:nvPr/>
        </p:nvGraphicFramePr>
        <p:xfrm>
          <a:off x="2997200" y="1671638"/>
          <a:ext cx="12293600" cy="8229600"/>
        </p:xfrm>
        <a:graphic>
          <a:graphicData uri="http://schemas.openxmlformats.org/presentationml/2006/ole">
            <mc:AlternateContent xmlns:mc="http://schemas.openxmlformats.org/markup-compatibility/2006">
              <mc:Choice xmlns:v="urn:schemas-microsoft-com:vml" Requires="v">
                <p:oleObj name="Chart" r:id="rId4" imgW="12302794" imgH="8236410" progId="Excel.Chart.8">
                  <p:embed/>
                </p:oleObj>
              </mc:Choice>
              <mc:Fallback>
                <p:oleObj name="Chart" r:id="rId4" imgW="12302794" imgH="8236410" progId="Excel.Chart.8">
                  <p:embed/>
                  <p:pic>
                    <p:nvPicPr>
                      <p:cNvPr id="111620" name="Chart 5">
                        <a:extLst>
                          <a:ext uri="{FF2B5EF4-FFF2-40B4-BE49-F238E27FC236}">
                            <a16:creationId xmlns:a16="http://schemas.microsoft.com/office/drawing/2014/main" id="{8666B0D5-DD71-B22A-1F42-BE864BF734A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1671638"/>
                        <a:ext cx="12293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6">
            <a:extLst>
              <a:ext uri="{FF2B5EF4-FFF2-40B4-BE49-F238E27FC236}">
                <a16:creationId xmlns:a16="http://schemas.microsoft.com/office/drawing/2014/main" id="{6A8B86CF-0A4E-2A62-9CA2-CA41D5D9D287}"/>
              </a:ext>
            </a:extLst>
          </p:cNvPr>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a:solidFill>
                  <a:srgbClr val="F5333F"/>
                </a:solidFill>
                <a:latin typeface="Montserrat" panose="00000500000000000000" pitchFamily="2" charset="0"/>
                <a:ea typeface="Roboto Black" pitchFamily="2" charset="0"/>
                <a:cs typeface="Open Sans Light" panose="020B0306030504020204" pitchFamily="34" charset="0"/>
              </a:rPr>
              <a:t>CVA Global Preparedness Mapping</a:t>
            </a:r>
            <a:endParaRPr lang="ru-RU" altLang="en-CH"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3667" name="Picture 112746" descr="A red cross on a black background&#10;&#10;Description automatically generated">
            <a:extLst>
              <a:ext uri="{FF2B5EF4-FFF2-40B4-BE49-F238E27FC236}">
                <a16:creationId xmlns:a16="http://schemas.microsoft.com/office/drawing/2014/main" id="{96835E90-E56A-7BBA-5911-837D6D32B2B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68" name="Picture 3" descr="A map of the world&#10;&#10;Description automatically generated">
            <a:extLst>
              <a:ext uri="{FF2B5EF4-FFF2-40B4-BE49-F238E27FC236}">
                <a16:creationId xmlns:a16="http://schemas.microsoft.com/office/drawing/2014/main" id="{D9AB4D2C-FA73-7531-2B94-6BDF85A1F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28838"/>
            <a:ext cx="16186150"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6">
            <a:extLst>
              <a:ext uri="{FF2B5EF4-FFF2-40B4-BE49-F238E27FC236}">
                <a16:creationId xmlns:a16="http://schemas.microsoft.com/office/drawing/2014/main" id="{19B9130C-10DF-8414-F4AF-496A25DEAA53}"/>
              </a:ext>
            </a:extLst>
          </p:cNvPr>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a:solidFill>
                  <a:srgbClr val="F5333F"/>
                </a:solidFill>
                <a:latin typeface="Montserrat" panose="00000500000000000000" pitchFamily="2" charset="0"/>
                <a:ea typeface="Roboto Black" pitchFamily="2" charset="0"/>
                <a:cs typeface="Open Sans Light" panose="020B0306030504020204" pitchFamily="34" charset="0"/>
              </a:rPr>
              <a:t>Counting Cash Initiative - 2022</a:t>
            </a:r>
            <a:endParaRPr lang="ru-RU" altLang="en-CH"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5715" name="Picture 112746" descr="A red cross on a black background&#10;&#10;Description automatically generated">
            <a:extLst>
              <a:ext uri="{FF2B5EF4-FFF2-40B4-BE49-F238E27FC236}">
                <a16:creationId xmlns:a16="http://schemas.microsoft.com/office/drawing/2014/main" id="{F98BBD0A-4F98-162A-4E88-E324F792552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6" name="Picture 6" descr="A map of the world&#10;&#10;Description automatically generated">
            <a:extLst>
              <a:ext uri="{FF2B5EF4-FFF2-40B4-BE49-F238E27FC236}">
                <a16:creationId xmlns:a16="http://schemas.microsoft.com/office/drawing/2014/main" id="{90E63420-12F9-944F-F966-0EF7D05E3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2128838"/>
            <a:ext cx="15881350" cy="782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EC0DA622-EA2E-86AC-4325-43CA7562E1E3}"/>
              </a:ext>
            </a:extLst>
          </p:cNvPr>
          <p:cNvSpPr txBox="1">
            <a:spLocks noChangeArrowheads="1"/>
          </p:cNvSpPr>
          <p:nvPr/>
        </p:nvSpPr>
        <p:spPr bwMode="auto">
          <a:xfrm>
            <a:off x="-546100" y="6732588"/>
            <a:ext cx="5664200"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CH" altLang="en-CH" sz="2400" b="1" dirty="0">
                <a:solidFill>
                  <a:schemeClr val="accent1"/>
                </a:solidFill>
                <a:latin typeface="Montserrat" panose="00000500000000000000" pitchFamily="2" charset="0"/>
                <a:cs typeface="Arial" panose="020B0604020202020204" pitchFamily="34" charset="0"/>
              </a:rPr>
              <a:t>Cash Expended in CHF</a:t>
            </a:r>
          </a:p>
          <a:p>
            <a:pPr algn="ctr" eaLnBrk="1" hangingPunct="1">
              <a:defRPr/>
            </a:pPr>
            <a:r>
              <a:rPr lang="en-CH" altLang="en-CH" sz="4800" b="1" dirty="0">
                <a:solidFill>
                  <a:schemeClr val="accent3"/>
                </a:solidFill>
                <a:latin typeface="Montserrat" panose="00000500000000000000" pitchFamily="2" charset="0"/>
                <a:cs typeface="Arial" panose="020B0604020202020204" pitchFamily="34" charset="0"/>
              </a:rPr>
              <a:t>562,202,520 </a:t>
            </a:r>
            <a:endParaRPr lang="en-US" altLang="en-CH" sz="4800" b="1" dirty="0">
              <a:solidFill>
                <a:schemeClr val="accent3"/>
              </a:solidFill>
              <a:latin typeface="Montserrat" panose="00000500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22BE2850-DB7D-4237-A7A8-0E8014513F48}"/>
              </a:ext>
            </a:extLst>
          </p:cNvPr>
          <p:cNvSpPr txBox="1">
            <a:spLocks noChangeArrowheads="1"/>
          </p:cNvSpPr>
          <p:nvPr/>
        </p:nvSpPr>
        <p:spPr bwMode="auto">
          <a:xfrm>
            <a:off x="525463" y="8123238"/>
            <a:ext cx="3521075"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CH" altLang="en-CH" sz="2400" b="1" dirty="0">
                <a:solidFill>
                  <a:schemeClr val="accent1"/>
                </a:solidFill>
                <a:latin typeface="Montserrat" panose="00000500000000000000" pitchFamily="2" charset="0"/>
                <a:cs typeface="Arial" panose="020B0604020202020204" pitchFamily="34" charset="0"/>
              </a:rPr>
              <a:t>Beneficiaries Total</a:t>
            </a:r>
          </a:p>
          <a:p>
            <a:pPr algn="ctr" eaLnBrk="1" hangingPunct="1">
              <a:defRPr/>
            </a:pPr>
            <a:r>
              <a:rPr lang="en-CH" altLang="en-CH" sz="4800" b="1" dirty="0">
                <a:solidFill>
                  <a:schemeClr val="accent3"/>
                </a:solidFill>
                <a:latin typeface="Montserrat" panose="00000500000000000000" pitchFamily="2" charset="0"/>
                <a:cs typeface="Arial" panose="020B0604020202020204" pitchFamily="34" charset="0"/>
              </a:rPr>
              <a:t>5,000,000</a:t>
            </a:r>
            <a:r>
              <a:rPr lang="en-CH" altLang="en-CH" sz="2400" b="1" dirty="0">
                <a:solidFill>
                  <a:schemeClr val="accent1"/>
                </a:solidFill>
                <a:latin typeface="Montserrat" panose="00000500000000000000" pitchFamily="2" charset="0"/>
                <a:cs typeface="Arial" panose="020B0604020202020204" pitchFamily="34" charset="0"/>
              </a:rPr>
              <a:t> </a:t>
            </a:r>
            <a:endParaRPr lang="en-US" altLang="en-CH" sz="2400" b="1" dirty="0">
              <a:solidFill>
                <a:schemeClr val="accent1"/>
              </a:solidFill>
              <a:latin typeface="Montserrat" panose="00000500000000000000" pitchFamily="2"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 picture containing text, person, indoor, cash machine&#10;&#10;Description automatically generated">
            <a:extLst>
              <a:ext uri="{FF2B5EF4-FFF2-40B4-BE49-F238E27FC236}">
                <a16:creationId xmlns:a16="http://schemas.microsoft.com/office/drawing/2014/main" id="{F8DB01EC-97D5-2ECE-0300-9BC12534A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8" y="1236663"/>
            <a:ext cx="13916025" cy="78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descr="A red cross on a black background&#10;&#10;Description automatically generated">
            <a:extLst>
              <a:ext uri="{FF2B5EF4-FFF2-40B4-BE49-F238E27FC236}">
                <a16:creationId xmlns:a16="http://schemas.microsoft.com/office/drawing/2014/main" id="{B665633A-97AB-1A7A-8310-1B5563CC3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6350" y="446088"/>
            <a:ext cx="1227138" cy="158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a:extLst>
              <a:ext uri="{FF2B5EF4-FFF2-40B4-BE49-F238E27FC236}">
                <a16:creationId xmlns:a16="http://schemas.microsoft.com/office/drawing/2014/main" id="{21DA0406-561A-833E-D6ED-EAC08E76762D}"/>
              </a:ext>
            </a:extLst>
          </p:cNvPr>
          <p:cNvSpPr txBox="1">
            <a:spLocks noChangeArrowheads="1"/>
          </p:cNvSpPr>
          <p:nvPr/>
        </p:nvSpPr>
        <p:spPr bwMode="auto">
          <a:xfrm>
            <a:off x="703263" y="768350"/>
            <a:ext cx="9447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5400" b="1">
                <a:solidFill>
                  <a:srgbClr val="F5333F"/>
                </a:solidFill>
                <a:latin typeface="Montserrat" panose="00000500000000000000" pitchFamily="2" charset="0"/>
                <a:ea typeface="Roboto Black" pitchFamily="2" charset="0"/>
                <a:cs typeface="Open Sans Light" panose="020B0306030504020204" pitchFamily="34" charset="0"/>
              </a:rPr>
              <a:t>When can CVA be used?</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48131" name="Picture 1" descr="A red cross on a black background&#10;&#10;Description automatically generated">
            <a:extLst>
              <a:ext uri="{FF2B5EF4-FFF2-40B4-BE49-F238E27FC236}">
                <a16:creationId xmlns:a16="http://schemas.microsoft.com/office/drawing/2014/main" id="{AB6400C4-1BA0-40F9-4895-B6CB63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2" name="Picture 2" descr="Calendar&#10;&#10;Description automatically generated with low confidence">
            <a:extLst>
              <a:ext uri="{FF2B5EF4-FFF2-40B4-BE49-F238E27FC236}">
                <a16:creationId xmlns:a16="http://schemas.microsoft.com/office/drawing/2014/main" id="{1A280414-5713-BA52-1351-F6D366A44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063625" y="2128838"/>
            <a:ext cx="16160750" cy="80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87EB645-99CB-73E3-4B8D-DC54F04C1094}"/>
              </a:ext>
            </a:extLst>
          </p:cNvPr>
          <p:cNvGrpSpPr/>
          <p:nvPr/>
        </p:nvGrpSpPr>
        <p:grpSpPr>
          <a:xfrm>
            <a:off x="6770508" y="3309145"/>
            <a:ext cx="8323262" cy="804862"/>
            <a:chOff x="6551613" y="3309938"/>
            <a:chExt cx="8323262" cy="804862"/>
          </a:xfrm>
        </p:grpSpPr>
        <p:sp>
          <p:nvSpPr>
            <p:cNvPr id="4" name="Flowchart: Terminator 3">
              <a:extLst>
                <a:ext uri="{FF2B5EF4-FFF2-40B4-BE49-F238E27FC236}">
                  <a16:creationId xmlns:a16="http://schemas.microsoft.com/office/drawing/2014/main" id="{25254277-239D-85BC-B2BF-CCF8962747C5}"/>
                </a:ext>
              </a:extLst>
            </p:cNvPr>
            <p:cNvSpPr/>
            <p:nvPr/>
          </p:nvSpPr>
          <p:spPr>
            <a:xfrm>
              <a:off x="9431338" y="3309938"/>
              <a:ext cx="225107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for disaster emergency response</a:t>
              </a:r>
            </a:p>
          </p:txBody>
        </p:sp>
        <p:sp>
          <p:nvSpPr>
            <p:cNvPr id="5" name="Flowchart: Terminator 4">
              <a:extLst>
                <a:ext uri="{FF2B5EF4-FFF2-40B4-BE49-F238E27FC236}">
                  <a16:creationId xmlns:a16="http://schemas.microsoft.com/office/drawing/2014/main" id="{A2D19C20-EC7A-0F15-A647-6BFB48DA5A95}"/>
                </a:ext>
              </a:extLst>
            </p:cNvPr>
            <p:cNvSpPr/>
            <p:nvPr/>
          </p:nvSpPr>
          <p:spPr>
            <a:xfrm>
              <a:off x="11969750" y="3309938"/>
              <a:ext cx="290512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for early recovery and recovery programming</a:t>
              </a:r>
            </a:p>
          </p:txBody>
        </p:sp>
        <p:sp>
          <p:nvSpPr>
            <p:cNvPr id="6" name="Flowchart: Terminator 5">
              <a:extLst>
                <a:ext uri="{FF2B5EF4-FFF2-40B4-BE49-F238E27FC236}">
                  <a16:creationId xmlns:a16="http://schemas.microsoft.com/office/drawing/2014/main" id="{11D4CA4D-3A14-38D0-24CF-4849847C5C32}"/>
                </a:ext>
              </a:extLst>
            </p:cNvPr>
            <p:cNvSpPr/>
            <p:nvPr/>
          </p:nvSpPr>
          <p:spPr>
            <a:xfrm>
              <a:off x="6551613" y="3309938"/>
              <a:ext cx="2592387"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for </a:t>
              </a:r>
              <a:r>
                <a:rPr lang="en-CH" sz="1600" b="1" dirty="0">
                  <a:solidFill>
                    <a:schemeClr val="bg2"/>
                  </a:solidFill>
                  <a:latin typeface="Montserrat" panose="00000500000000000000" pitchFamily="2" charset="0"/>
                </a:rPr>
                <a:t>Anticipatory Action</a:t>
              </a:r>
              <a:endParaRPr lang="en-GB" sz="1600" b="1" dirty="0">
                <a:solidFill>
                  <a:schemeClr val="bg2"/>
                </a:solidFill>
                <a:latin typeface="Montserrat" panose="00000500000000000000" pitchFamily="2" charset="0"/>
              </a:endParaRPr>
            </a:p>
          </p:txBody>
        </p:sp>
      </p:grpSp>
      <p:sp>
        <p:nvSpPr>
          <p:cNvPr id="3" name="Flowchart: Terminator 2">
            <a:extLst>
              <a:ext uri="{FF2B5EF4-FFF2-40B4-BE49-F238E27FC236}">
                <a16:creationId xmlns:a16="http://schemas.microsoft.com/office/drawing/2014/main" id="{B7255B61-5AC1-E604-7480-75BBC7BEB26E}"/>
              </a:ext>
            </a:extLst>
          </p:cNvPr>
          <p:cNvSpPr/>
          <p:nvPr/>
        </p:nvSpPr>
        <p:spPr>
          <a:xfrm>
            <a:off x="2713702" y="7074900"/>
            <a:ext cx="3554363" cy="77124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CVA </a:t>
            </a:r>
            <a:r>
              <a:rPr lang="en-CH" sz="1600" b="1" dirty="0">
                <a:solidFill>
                  <a:schemeClr val="bg2"/>
                </a:solidFill>
                <a:latin typeface="Montserrat" panose="00000500000000000000" pitchFamily="2" charset="0"/>
              </a:rPr>
              <a:t>preparedness</a:t>
            </a:r>
            <a:endParaRPr lang="en-GB" sz="1600" b="1" dirty="0">
              <a:solidFill>
                <a:schemeClr val="bg2"/>
              </a:solidFill>
              <a:latin typeface="Montserrat"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6">
            <a:extLst>
              <a:ext uri="{FF2B5EF4-FFF2-40B4-BE49-F238E27FC236}">
                <a16:creationId xmlns:a16="http://schemas.microsoft.com/office/drawing/2014/main" id="{D30E86A4-764F-A1AB-9AD7-61933410BF70}"/>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6000" b="1">
                <a:solidFill>
                  <a:srgbClr val="F5333F"/>
                </a:solidFill>
                <a:latin typeface="Montserrat" panose="00000500000000000000" pitchFamily="2" charset="0"/>
                <a:ea typeface="Roboto Black" pitchFamily="2" charset="0"/>
                <a:cs typeface="Open Sans Light" panose="020B0306030504020204" pitchFamily="34" charset="0"/>
              </a:rPr>
              <a:t>Why choose CVA?</a:t>
            </a:r>
            <a:endParaRPr lang="ru-RU" altLang="en-CH"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D13C50FE-F70B-5307-0AB5-A34956E84BC8}"/>
              </a:ext>
            </a:extLst>
          </p:cNvPr>
          <p:cNvSpPr txBox="1"/>
          <p:nvPr/>
        </p:nvSpPr>
        <p:spPr>
          <a:xfrm>
            <a:off x="703263" y="2519363"/>
            <a:ext cx="7037387" cy="6230937"/>
          </a:xfrm>
          <a:prstGeom prst="rect">
            <a:avLst/>
          </a:prstGeom>
          <a:noFill/>
        </p:spPr>
        <p:txBody>
          <a:bodyPr>
            <a:spAutoFit/>
          </a:bodyPr>
          <a:lstStyle/>
          <a:p>
            <a:pPr defTabSz="360000">
              <a:spcAft>
                <a:spcPts val="1800"/>
              </a:spcAft>
              <a:defRPr/>
            </a:pPr>
            <a:r>
              <a:rPr lang="en-US" sz="3600" b="1" dirty="0">
                <a:solidFill>
                  <a:srgbClr val="011E41"/>
                </a:solidFill>
                <a:latin typeface="Montserrat" pitchFamily="2" charset="77"/>
                <a:ea typeface="Open Sans" panose="020B0606030504020204" pitchFamily="34" charset="0"/>
                <a:cs typeface="Open Sans" panose="020B0606030504020204" pitchFamily="34" charset="0"/>
              </a:rPr>
              <a:t>Humanitarian reasons</a:t>
            </a:r>
          </a:p>
          <a:p>
            <a:pPr marL="685800" indent="-6858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Empowerment and dignity</a:t>
            </a:r>
          </a:p>
          <a:p>
            <a:pPr marL="685800" indent="-6858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Choice and flexibility</a:t>
            </a:r>
          </a:p>
          <a:p>
            <a:pPr marL="685800" indent="-6858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Power transfer</a:t>
            </a:r>
          </a:p>
          <a:p>
            <a:pPr marL="685800" indent="-6858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Links response to recovery</a:t>
            </a:r>
          </a:p>
          <a:p>
            <a:pPr marL="685800" indent="-6858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Effective across sectors and in situations with varied needs</a:t>
            </a:r>
          </a:p>
        </p:txBody>
      </p:sp>
      <p:sp>
        <p:nvSpPr>
          <p:cNvPr id="2" name="TextBox 1">
            <a:extLst>
              <a:ext uri="{FF2B5EF4-FFF2-40B4-BE49-F238E27FC236}">
                <a16:creationId xmlns:a16="http://schemas.microsoft.com/office/drawing/2014/main" id="{C0A2895C-9159-B4C4-2165-5753FC9FDE0A}"/>
              </a:ext>
            </a:extLst>
          </p:cNvPr>
          <p:cNvSpPr txBox="1"/>
          <p:nvPr/>
        </p:nvSpPr>
        <p:spPr>
          <a:xfrm>
            <a:off x="9480550" y="2519363"/>
            <a:ext cx="7037388" cy="4892675"/>
          </a:xfrm>
          <a:prstGeom prst="rect">
            <a:avLst/>
          </a:prstGeom>
          <a:noFill/>
        </p:spPr>
        <p:txBody>
          <a:bodyPr>
            <a:spAutoFit/>
          </a:bodyPr>
          <a:lstStyle/>
          <a:p>
            <a:pPr defTabSz="360000">
              <a:spcAft>
                <a:spcPts val="1800"/>
              </a:spcAft>
              <a:defRPr/>
            </a:pPr>
            <a:r>
              <a:rPr lang="en-US" sz="3600" b="1" dirty="0">
                <a:solidFill>
                  <a:srgbClr val="011E41"/>
                </a:solidFill>
                <a:latin typeface="Montserrat" pitchFamily="2" charset="77"/>
                <a:ea typeface="Open Sans" panose="020B0606030504020204" pitchFamily="34" charset="0"/>
                <a:cs typeface="Open Sans" panose="020B0606030504020204" pitchFamily="34" charset="0"/>
              </a:rPr>
              <a:t>Pragmatic reasons</a:t>
            </a:r>
          </a:p>
          <a:p>
            <a:pPr marL="571500" indent="-5715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Cost efficient </a:t>
            </a:r>
          </a:p>
          <a:p>
            <a:pPr marL="571500" indent="-5715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Multiplier effects</a:t>
            </a:r>
          </a:p>
          <a:p>
            <a:pPr marL="571500" indent="-5715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Support to local trade linked to economic recovery</a:t>
            </a:r>
          </a:p>
          <a:p>
            <a:pPr marL="571500" indent="-571500" defTabSz="360000">
              <a:spcAft>
                <a:spcPts val="1800"/>
              </a:spcAft>
              <a:buFont typeface="Arial" panose="020B0604020202020204" pitchFamily="34" charset="0"/>
              <a:buChar char="•"/>
              <a:defRPr/>
            </a:pPr>
            <a:r>
              <a:rPr lang="en-US" sz="3600" dirty="0">
                <a:solidFill>
                  <a:srgbClr val="011E41"/>
                </a:solidFill>
                <a:latin typeface="Montserrat" pitchFamily="2" charset="77"/>
                <a:ea typeface="Open Sans" panose="020B0606030504020204" pitchFamily="34" charset="0"/>
                <a:cs typeface="Open Sans" panose="020B0606030504020204" pitchFamily="34" charset="0"/>
              </a:rPr>
              <a:t>Fewer costs for recipients </a:t>
            </a:r>
          </a:p>
        </p:txBody>
      </p:sp>
      <p:sp>
        <p:nvSpPr>
          <p:cNvPr id="49157" name="TextBox 5">
            <a:extLst>
              <a:ext uri="{FF2B5EF4-FFF2-40B4-BE49-F238E27FC236}">
                <a16:creationId xmlns:a16="http://schemas.microsoft.com/office/drawing/2014/main" id="{45946112-6528-EA5F-14F1-2B47B828F4DB}"/>
              </a:ext>
            </a:extLst>
          </p:cNvPr>
          <p:cNvSpPr txBox="1">
            <a:spLocks noChangeArrowheads="1"/>
          </p:cNvSpPr>
          <p:nvPr/>
        </p:nvSpPr>
        <p:spPr bwMode="auto">
          <a:xfrm>
            <a:off x="1252538" y="8885238"/>
            <a:ext cx="15782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pPr>
            <a:r>
              <a:rPr lang="en-US" altLang="en-CH" sz="3600" b="1">
                <a:solidFill>
                  <a:srgbClr val="011E41"/>
                </a:solidFill>
                <a:latin typeface="Montserrat" panose="00000500000000000000" pitchFamily="2" charset="0"/>
                <a:cs typeface="Open Sans" panose="020B0606030504020204" pitchFamily="34" charset="0"/>
              </a:rPr>
              <a:t>However, CVA is not always appropriate in every situation and should be informed by response analysis....</a:t>
            </a:r>
          </a:p>
        </p:txBody>
      </p:sp>
      <p:pic>
        <p:nvPicPr>
          <p:cNvPr id="49158" name="Picture 2" descr="A red cross on a black background&#10;&#10;Description automatically generated">
            <a:extLst>
              <a:ext uri="{FF2B5EF4-FFF2-40B4-BE49-F238E27FC236}">
                <a16:creationId xmlns:a16="http://schemas.microsoft.com/office/drawing/2014/main" id="{6BD35A5F-984B-995D-AC60-14919E113B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6">
            <a:extLst>
              <a:ext uri="{FF2B5EF4-FFF2-40B4-BE49-F238E27FC236}">
                <a16:creationId xmlns:a16="http://schemas.microsoft.com/office/drawing/2014/main" id="{26C088A1-4138-502E-50A3-3F625485903C}"/>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6000" b="1">
                <a:solidFill>
                  <a:srgbClr val="F5333F"/>
                </a:solidFill>
                <a:latin typeface="Montserrat" panose="00000500000000000000" pitchFamily="2" charset="0"/>
                <a:ea typeface="Roboto Black" pitchFamily="2" charset="0"/>
                <a:cs typeface="Open Sans Light" panose="020B0306030504020204" pitchFamily="34" charset="0"/>
              </a:rPr>
              <a:t>Types of </a:t>
            </a:r>
            <a:r>
              <a:rPr lang="en-US" altLang="en-CH" sz="6000" b="1">
                <a:solidFill>
                  <a:srgbClr val="F5333F"/>
                </a:solidFill>
                <a:latin typeface="Montserrat" panose="00000500000000000000" pitchFamily="2" charset="0"/>
                <a:ea typeface="Roboto Black" pitchFamily="2" charset="0"/>
                <a:cs typeface="Open Sans Light" panose="020B0306030504020204" pitchFamily="34" charset="0"/>
              </a:rPr>
              <a:t>CVA</a:t>
            </a:r>
            <a:endParaRPr lang="ru-RU" altLang="en-CH"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10FFB371-2773-F421-0C2B-62DFF3A5E3E6}"/>
              </a:ext>
            </a:extLst>
          </p:cNvPr>
          <p:cNvSpPr txBox="1"/>
          <p:nvPr/>
        </p:nvSpPr>
        <p:spPr>
          <a:xfrm>
            <a:off x="703263" y="2519363"/>
            <a:ext cx="16116300" cy="6248400"/>
          </a:xfrm>
          <a:prstGeom prst="rect">
            <a:avLst/>
          </a:prstGeom>
          <a:noFill/>
        </p:spPr>
        <p:txBody>
          <a:bodyPr>
            <a:spAutoFit/>
          </a:bodyPr>
          <a:lstStyle/>
          <a:p>
            <a:pPr defTabSz="360000">
              <a:spcAft>
                <a:spcPts val="1800"/>
              </a:spcAft>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CVA can be:</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Cash grants or vouchers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Conditional or unconditional</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Restricted or unrestricted</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Multipurpose</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Targeted at a wide range of sectors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One-off or repeated payments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Blanket provision or targeted to specific groups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Implemented alone or in partnership with </a:t>
            </a:r>
            <a:r>
              <a:rPr lang="en-CH" sz="2800" b="1" dirty="0">
                <a:solidFill>
                  <a:srgbClr val="011E41"/>
                </a:solidFill>
                <a:latin typeface="Montserrat" pitchFamily="2" charset="77"/>
                <a:ea typeface="Open Sans" panose="020B0606030504020204" pitchFamily="34" charset="0"/>
                <a:cs typeface="Open Sans" panose="020B0606030504020204" pitchFamily="34" charset="0"/>
              </a:rPr>
              <a:t>authorities</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(e.g., as part of social assistance)</a:t>
            </a:r>
          </a:p>
        </p:txBody>
      </p:sp>
      <p:pic>
        <p:nvPicPr>
          <p:cNvPr id="52229" name="Immagine 3">
            <a:extLst>
              <a:ext uri="{FF2B5EF4-FFF2-40B4-BE49-F238E27FC236}">
                <a16:creationId xmlns:a16="http://schemas.microsoft.com/office/drawing/2014/main" id="{56755232-681C-F7E0-E60D-12354DD919AB}"/>
              </a:ext>
            </a:extLst>
          </p:cNvPr>
          <p:cNvPicPr>
            <a:picLocks noChangeAspect="1" noChangeArrowheads="1"/>
          </p:cNvPicPr>
          <p:nvPr/>
        </p:nvPicPr>
        <p:blipFill>
          <a:blip r:embed="rId3"/>
          <a:srcRect l="11163" r="11163"/>
          <a:stretch>
            <a:fillRect/>
          </a:stretch>
        </p:blipFill>
        <p:spPr bwMode="auto">
          <a:xfrm>
            <a:off x="10872788" y="2519363"/>
            <a:ext cx="6021387" cy="464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6" name="Picture 1" descr="A red cross on a black background&#10;&#10;Description automatically generated">
            <a:extLst>
              <a:ext uri="{FF2B5EF4-FFF2-40B4-BE49-F238E27FC236}">
                <a16:creationId xmlns:a16="http://schemas.microsoft.com/office/drawing/2014/main" id="{EB4DF0D7-937F-B1C8-C5D6-6F4C9007479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6">
            <a:extLst>
              <a:ext uri="{FF2B5EF4-FFF2-40B4-BE49-F238E27FC236}">
                <a16:creationId xmlns:a16="http://schemas.microsoft.com/office/drawing/2014/main" id="{F71A92BB-A3BC-D899-857C-6B62D362FB30}"/>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6000" b="1">
                <a:solidFill>
                  <a:srgbClr val="F5333F"/>
                </a:solidFill>
                <a:latin typeface="Montserrat" panose="00000500000000000000" pitchFamily="2" charset="0"/>
                <a:ea typeface="Roboto Black" pitchFamily="2" charset="0"/>
                <a:cs typeface="Open Sans Light" panose="020B0306030504020204" pitchFamily="34" charset="0"/>
              </a:rPr>
              <a:t>Terminology</a:t>
            </a:r>
            <a:endParaRPr lang="ru-RU" altLang="en-CH"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3251" name="TextBox 4">
            <a:extLst>
              <a:ext uri="{FF2B5EF4-FFF2-40B4-BE49-F238E27FC236}">
                <a16:creationId xmlns:a16="http://schemas.microsoft.com/office/drawing/2014/main" id="{BA49C523-541C-8479-704E-A1B68B9C5449}"/>
              </a:ext>
            </a:extLst>
          </p:cNvPr>
          <p:cNvSpPr txBox="1">
            <a:spLocks noChangeArrowheads="1"/>
          </p:cNvSpPr>
          <p:nvPr/>
        </p:nvSpPr>
        <p:spPr bwMode="auto">
          <a:xfrm>
            <a:off x="5484813" y="2001838"/>
            <a:ext cx="11944350" cy="786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CVA</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Modality</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Delivery mechanism</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Transfer value </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MPG or MPC (multipurpose cash)</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Financial service provider (FSP)</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Operational model (e.g., collaborative cash)</a:t>
            </a:r>
          </a:p>
          <a:p>
            <a:pPr>
              <a:spcAft>
                <a:spcPts val="1800"/>
              </a:spcAft>
              <a:buFont typeface="Arial" panose="020B0604020202020204" pitchFamily="34" charset="0"/>
              <a:buChar char="•"/>
            </a:pPr>
            <a:r>
              <a:rPr lang="en-US" altLang="en-CH" sz="4000" b="1">
                <a:solidFill>
                  <a:srgbClr val="011E41"/>
                </a:solidFill>
                <a:latin typeface="Montserrat" panose="00000500000000000000" pitchFamily="2" charset="0"/>
                <a:cs typeface="Open Sans" panose="020B0606030504020204" pitchFamily="34" charset="0"/>
              </a:rPr>
              <a:t>Technology platforms or software (e.g., RedRose, ODK)</a:t>
            </a:r>
          </a:p>
        </p:txBody>
      </p:sp>
      <p:pic>
        <p:nvPicPr>
          <p:cNvPr id="53252" name="Content Placeholder 5" descr="Terminology.jpg">
            <a:extLst>
              <a:ext uri="{FF2B5EF4-FFF2-40B4-BE49-F238E27FC236}">
                <a16:creationId xmlns:a16="http://schemas.microsoft.com/office/drawing/2014/main" id="{8F27D663-64EF-5B61-6DAA-257AC04F0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29" r="24329"/>
          <a:stretch>
            <a:fillRect/>
          </a:stretch>
        </p:blipFill>
        <p:spPr bwMode="auto">
          <a:xfrm>
            <a:off x="703263" y="2143125"/>
            <a:ext cx="4437062"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 descr="A red cross on a black background&#10;&#10;Description automatically generated">
            <a:extLst>
              <a:ext uri="{FF2B5EF4-FFF2-40B4-BE49-F238E27FC236}">
                <a16:creationId xmlns:a16="http://schemas.microsoft.com/office/drawing/2014/main" id="{06277DF3-D98B-9745-0FE4-3F301CCC8CE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6">
            <a:extLst>
              <a:ext uri="{FF2B5EF4-FFF2-40B4-BE49-F238E27FC236}">
                <a16:creationId xmlns:a16="http://schemas.microsoft.com/office/drawing/2014/main" id="{764BD09F-7590-8CAD-F76F-7413235EA0DE}"/>
              </a:ext>
            </a:extLst>
          </p:cNvPr>
          <p:cNvSpPr txBox="1">
            <a:spLocks noChangeArrowheads="1"/>
          </p:cNvSpPr>
          <p:nvPr/>
        </p:nvSpPr>
        <p:spPr bwMode="auto">
          <a:xfrm>
            <a:off x="703263" y="768350"/>
            <a:ext cx="14733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a:solidFill>
                  <a:srgbClr val="F5333F"/>
                </a:solidFill>
                <a:latin typeface="Montserrat" panose="00000500000000000000" pitchFamily="2" charset="0"/>
                <a:ea typeface="Roboto Black" pitchFamily="2" charset="0"/>
                <a:cs typeface="Open Sans Light" panose="020B0306030504020204" pitchFamily="34" charset="0"/>
              </a:rPr>
              <a:t>Delivery Mechanisms</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55299" name="Group 22">
            <a:extLst>
              <a:ext uri="{FF2B5EF4-FFF2-40B4-BE49-F238E27FC236}">
                <a16:creationId xmlns:a16="http://schemas.microsoft.com/office/drawing/2014/main" id="{16F5B8C4-861B-D06C-5F1A-FB33142C606D}"/>
              </a:ext>
            </a:extLst>
          </p:cNvPr>
          <p:cNvGrpSpPr>
            <a:grpSpLocks/>
          </p:cNvGrpSpPr>
          <p:nvPr/>
        </p:nvGrpSpPr>
        <p:grpSpPr bwMode="auto">
          <a:xfrm>
            <a:off x="3744913" y="2292350"/>
            <a:ext cx="11471275" cy="7227888"/>
            <a:chOff x="1938345" y="2163762"/>
            <a:chExt cx="12725400" cy="7868243"/>
          </a:xfrm>
        </p:grpSpPr>
        <p:pic>
          <p:nvPicPr>
            <p:cNvPr id="55302" name="Picture 9">
              <a:extLst>
                <a:ext uri="{FF2B5EF4-FFF2-40B4-BE49-F238E27FC236}">
                  <a16:creationId xmlns:a16="http://schemas.microsoft.com/office/drawing/2014/main" id="{8B927F53-C350-A7C2-5548-4DCE9FD4C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45" y="2163762"/>
              <a:ext cx="12725400" cy="78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a:extLst>
                <a:ext uri="{FF2B5EF4-FFF2-40B4-BE49-F238E27FC236}">
                  <a16:creationId xmlns:a16="http://schemas.microsoft.com/office/drawing/2014/main" id="{5838F0C1-1D13-C2AB-1C0E-63EBFD876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233" y="3958606"/>
              <a:ext cx="1762602"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a:extLst>
                <a:ext uri="{FF2B5EF4-FFF2-40B4-BE49-F238E27FC236}">
                  <a16:creationId xmlns:a16="http://schemas.microsoft.com/office/drawing/2014/main" id="{48E08453-2CD0-F16A-4AED-392FB3B10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96" y="3942823"/>
              <a:ext cx="1747434" cy="161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a:extLst>
                <a:ext uri="{FF2B5EF4-FFF2-40B4-BE49-F238E27FC236}">
                  <a16:creationId xmlns:a16="http://schemas.microsoft.com/office/drawing/2014/main" id="{63E26128-F6AD-D5F4-ED2B-2DF920B84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882" y="3937728"/>
              <a:ext cx="1765635"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6">
              <a:extLst>
                <a:ext uri="{FF2B5EF4-FFF2-40B4-BE49-F238E27FC236}">
                  <a16:creationId xmlns:a16="http://schemas.microsoft.com/office/drawing/2014/main" id="{3D9F233F-5E9D-A932-CA5B-C8642A23A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027" y="3936211"/>
              <a:ext cx="1747434" cy="16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7">
              <a:extLst>
                <a:ext uri="{FF2B5EF4-FFF2-40B4-BE49-F238E27FC236}">
                  <a16:creationId xmlns:a16="http://schemas.microsoft.com/office/drawing/2014/main" id="{DA493BF0-D227-3EE0-A818-BEEDD5E79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8004" y="3936211"/>
              <a:ext cx="1601813" cy="15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8">
              <a:extLst>
                <a:ext uri="{FF2B5EF4-FFF2-40B4-BE49-F238E27FC236}">
                  <a16:creationId xmlns:a16="http://schemas.microsoft.com/office/drawing/2014/main" id="{5D62298A-6B1C-253A-3D23-732360E8B2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25379" y="3899806"/>
              <a:ext cx="1601813"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38">
              <a:extLst>
                <a:ext uri="{FF2B5EF4-FFF2-40B4-BE49-F238E27FC236}">
                  <a16:creationId xmlns:a16="http://schemas.microsoft.com/office/drawing/2014/main" id="{56C8D18A-3750-BE42-9666-1ADF7D36B020}"/>
                </a:ext>
              </a:extLst>
            </p:cNvPr>
            <p:cNvSpPr/>
            <p:nvPr/>
          </p:nvSpPr>
          <p:spPr>
            <a:xfrm>
              <a:off x="8456017"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a:rPr>
                <a:t>Plastic card with a chip, usable with POS devices and </a:t>
              </a:r>
              <a:r>
                <a:rPr lang="en-CA" sz="1600" dirty="0" err="1">
                  <a:solidFill>
                    <a:srgbClr val="CF1C21"/>
                  </a:solidFill>
                  <a:latin typeface="ProximaNova-Light"/>
                </a:rPr>
                <a:t>ATMs,for</a:t>
              </a:r>
              <a:r>
                <a:rPr lang="en-CA" sz="1600" dirty="0">
                  <a:solidFill>
                    <a:srgbClr val="CF1C21"/>
                  </a:solidFill>
                  <a:latin typeface="ProximaNova-Light"/>
                </a:rPr>
                <a:t> cash transfers, e-vouchers/store purchases </a:t>
              </a:r>
              <a:endParaRPr lang="en-US" sz="1600" dirty="0">
                <a:solidFill>
                  <a:srgbClr val="CF1C21"/>
                </a:solidFill>
              </a:endParaRPr>
            </a:p>
          </p:txBody>
        </p:sp>
        <p:sp>
          <p:nvSpPr>
            <p:cNvPr id="16" name="Rectangle: Rounded Corners 38">
              <a:extLst>
                <a:ext uri="{FF2B5EF4-FFF2-40B4-BE49-F238E27FC236}">
                  <a16:creationId xmlns:a16="http://schemas.microsoft.com/office/drawing/2014/main" id="{568C02FA-9DA3-F928-5125-CA22FE6365C1}"/>
                </a:ext>
              </a:extLst>
            </p:cNvPr>
            <p:cNvSpPr/>
            <p:nvPr/>
          </p:nvSpPr>
          <p:spPr>
            <a:xfrm>
              <a:off x="10606269" y="5772128"/>
              <a:ext cx="174872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a:rPr>
                <a:t>Encrypted code that can be cashed at various retail or other outlets, used</a:t>
              </a:r>
            </a:p>
            <a:p>
              <a:pPr algn="ctr">
                <a:defRPr/>
              </a:pPr>
              <a:r>
                <a:rPr lang="en-CA" sz="1600" dirty="0">
                  <a:solidFill>
                    <a:srgbClr val="CF1C21"/>
                  </a:solidFill>
                  <a:latin typeface="ProximaNova-Light"/>
                </a:rPr>
                <a:t>for cash grants and vouchers</a:t>
              </a:r>
              <a:endParaRPr lang="en-CA" sz="1600" dirty="0">
                <a:solidFill>
                  <a:srgbClr val="CF1C21"/>
                </a:solidFill>
              </a:endParaRPr>
            </a:p>
          </p:txBody>
        </p:sp>
        <p:sp>
          <p:nvSpPr>
            <p:cNvPr id="17" name="Rectangle: Rounded Corners 38">
              <a:extLst>
                <a:ext uri="{FF2B5EF4-FFF2-40B4-BE49-F238E27FC236}">
                  <a16:creationId xmlns:a16="http://schemas.microsoft.com/office/drawing/2014/main" id="{F45543FF-F961-4BD1-12F4-6EA2C855A6D8}"/>
                </a:ext>
              </a:extLst>
            </p:cNvPr>
            <p:cNvSpPr/>
            <p:nvPr/>
          </p:nvSpPr>
          <p:spPr>
            <a:xfrm>
              <a:off x="12791741"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a:solidFill>
                    <a:srgbClr val="CF1C21"/>
                  </a:solidFill>
                  <a:latin typeface="ProximaNova-Light"/>
                </a:rPr>
                <a:t>Personal bank accounts or sub-bank accounts that are used to deposit cash. Requires formal ID (ID)</a:t>
              </a:r>
              <a:endParaRPr lang="en-CA" sz="4400">
                <a:solidFill>
                  <a:srgbClr val="CF1C21"/>
                </a:solidFill>
              </a:endParaRPr>
            </a:p>
            <a:p>
              <a:pPr algn="ctr">
                <a:defRPr/>
              </a:pPr>
              <a:endParaRPr lang="en-CA" sz="1600">
                <a:solidFill>
                  <a:srgbClr val="CF1C21"/>
                </a:solidFill>
              </a:endParaRPr>
            </a:p>
          </p:txBody>
        </p:sp>
        <p:sp>
          <p:nvSpPr>
            <p:cNvPr id="18" name="Rectangle: Rounded Corners 38">
              <a:extLst>
                <a:ext uri="{FF2B5EF4-FFF2-40B4-BE49-F238E27FC236}">
                  <a16:creationId xmlns:a16="http://schemas.microsoft.com/office/drawing/2014/main" id="{01461E0B-2560-A990-1341-6BD0F3F6D284}"/>
                </a:ext>
              </a:extLst>
            </p:cNvPr>
            <p:cNvSpPr/>
            <p:nvPr/>
          </p:nvSpPr>
          <p:spPr>
            <a:xfrm>
              <a:off x="8413752" y="8825760"/>
              <a:ext cx="1748730"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a:solidFill>
                    <a:srgbClr val="CF1C21"/>
                  </a:solidFill>
                </a:rPr>
                <a:t>e.g. banks, post office, non-bank FSPs</a:t>
              </a:r>
            </a:p>
            <a:p>
              <a:pPr algn="ctr">
                <a:defRPr/>
              </a:pPr>
              <a:endParaRPr lang="en-CA" sz="1600" b="1">
                <a:solidFill>
                  <a:srgbClr val="CF1C21"/>
                </a:solidFill>
              </a:endParaRPr>
            </a:p>
          </p:txBody>
        </p:sp>
        <p:sp>
          <p:nvSpPr>
            <p:cNvPr id="19" name="Rectangle: Rounded Corners 38">
              <a:extLst>
                <a:ext uri="{FF2B5EF4-FFF2-40B4-BE49-F238E27FC236}">
                  <a16:creationId xmlns:a16="http://schemas.microsoft.com/office/drawing/2014/main" id="{D98BD603-22C1-A1CB-3AE4-42540D953E98}"/>
                </a:ext>
              </a:extLst>
            </p:cNvPr>
            <p:cNvSpPr/>
            <p:nvPr/>
          </p:nvSpPr>
          <p:spPr>
            <a:xfrm>
              <a:off x="10606269" y="8805022"/>
              <a:ext cx="1748729"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r>
                <a:rPr lang="en-US" sz="1600">
                  <a:solidFill>
                    <a:srgbClr val="CF1C21"/>
                  </a:solidFill>
                </a:rPr>
                <a:t>e.g. mobile network operators (MNOs), banks</a:t>
              </a:r>
            </a:p>
          </p:txBody>
        </p:sp>
        <p:sp>
          <p:nvSpPr>
            <p:cNvPr id="20" name="Rectangle: Rounded Corners 38">
              <a:extLst>
                <a:ext uri="{FF2B5EF4-FFF2-40B4-BE49-F238E27FC236}">
                  <a16:creationId xmlns:a16="http://schemas.microsoft.com/office/drawing/2014/main" id="{6B3D9061-AD82-06C1-E182-C263C67F6D41}"/>
                </a:ext>
              </a:extLst>
            </p:cNvPr>
            <p:cNvSpPr/>
            <p:nvPr/>
          </p:nvSpPr>
          <p:spPr>
            <a:xfrm>
              <a:off x="12798785" y="8867236"/>
              <a:ext cx="1748730" cy="959120"/>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endParaRPr lang="en-US" sz="1600">
                <a:solidFill>
                  <a:srgbClr val="CF1C21"/>
                </a:solidFill>
              </a:endParaRPr>
            </a:p>
            <a:p>
              <a:pPr algn="ctr" defTabSz="488950">
                <a:lnSpc>
                  <a:spcPct val="90000"/>
                </a:lnSpc>
                <a:spcAft>
                  <a:spcPct val="35000"/>
                </a:spcAft>
                <a:defRPr/>
              </a:pPr>
              <a:r>
                <a:rPr lang="en-US" sz="1600">
                  <a:solidFill>
                    <a:srgbClr val="CF1C21"/>
                  </a:solidFill>
                </a:rPr>
                <a:t>e.g. banks</a:t>
              </a:r>
            </a:p>
          </p:txBody>
        </p:sp>
      </p:grpSp>
      <p:sp>
        <p:nvSpPr>
          <p:cNvPr id="55300" name="TextBox 36">
            <a:extLst>
              <a:ext uri="{FF2B5EF4-FFF2-40B4-BE49-F238E27FC236}">
                <a16:creationId xmlns:a16="http://schemas.microsoft.com/office/drawing/2014/main" id="{7FF56080-B63C-AD2F-7C5D-7EC097AB8F1A}"/>
              </a:ext>
            </a:extLst>
          </p:cNvPr>
          <p:cNvSpPr txBox="1">
            <a:spLocks noChangeArrowheads="1"/>
          </p:cNvSpPr>
          <p:nvPr/>
        </p:nvSpPr>
        <p:spPr bwMode="auto">
          <a:xfrm>
            <a:off x="3744913" y="9629775"/>
            <a:ext cx="881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200">
                <a:ea typeface="MS PGothic" panose="020B0600070205080204" pitchFamily="34" charset="-128"/>
              </a:rPr>
              <a:t>Adapted from </a:t>
            </a:r>
            <a:r>
              <a:rPr lang="en-CA" altLang="en-US" sz="1200" i="1">
                <a:ea typeface="MS PGothic" panose="020B0600070205080204" pitchFamily="34" charset="-128"/>
              </a:rPr>
              <a:t>UNHCR Cash Delivery Mechanism Assessment Tool</a:t>
            </a:r>
            <a:endParaRPr lang="en-CA" altLang="en-US" i="1">
              <a:latin typeface="Arial" panose="020B0604020202020204" pitchFamily="34" charset="0"/>
              <a:ea typeface="MS PGothic" panose="020B0600070205080204" pitchFamily="34" charset="-128"/>
            </a:endParaRPr>
          </a:p>
        </p:txBody>
      </p:sp>
      <p:pic>
        <p:nvPicPr>
          <p:cNvPr id="55301" name="Picture 1" descr="A red cross on a black background&#10;&#10;Description automatically generated">
            <a:extLst>
              <a:ext uri="{FF2B5EF4-FFF2-40B4-BE49-F238E27FC236}">
                <a16:creationId xmlns:a16="http://schemas.microsoft.com/office/drawing/2014/main" id="{1F2FA429-7E0A-97FF-EB7E-06E7293C802A}"/>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41CBEE5444AC4294686EA8E7761EF7" ma:contentTypeVersion="14" ma:contentTypeDescription="Create a new document." ma:contentTypeScope="" ma:versionID="604a6a96af103908af6777cdd2526e0d">
  <xsd:schema xmlns:xsd="http://www.w3.org/2001/XMLSchema" xmlns:xs="http://www.w3.org/2001/XMLSchema" xmlns:p="http://schemas.microsoft.com/office/2006/metadata/properties" xmlns:ns2="1f0e0d46-bfc3-4fcf-89a2-869473193083" xmlns:ns3="2022f264-a01a-479c-9a1f-db50914a6761" targetNamespace="http://schemas.microsoft.com/office/2006/metadata/properties" ma:root="true" ma:fieldsID="c2e176ba61fa24234a2357b9a6519e7d" ns2:_="" ns3:_="">
    <xsd:import namespace="1f0e0d46-bfc3-4fcf-89a2-869473193083"/>
    <xsd:import namespace="2022f264-a01a-479c-9a1f-db50914a67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e0d46-bfc3-4fcf-89a2-869473193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22f264-a01a-479c-9a1f-db50914a67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b4525b-e024-493e-b786-78cbbff08576}" ma:internalName="TaxCatchAll" ma:showField="CatchAllData" ma:web="2022f264-a01a-479c-9a1f-db50914a67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22f264-a01a-479c-9a1f-db50914a6761" xsi:nil="true"/>
    <lcf76f155ced4ddcb4097134ff3c332f xmlns="1f0e0d46-bfc3-4fcf-89a2-8694731930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20E0E-98D3-43B7-A831-696FFCAADB00}"/>
</file>

<file path=customXml/itemProps2.xml><?xml version="1.0" encoding="utf-8"?>
<ds:datastoreItem xmlns:ds="http://schemas.openxmlformats.org/officeDocument/2006/customXml" ds:itemID="{45215005-2CCF-41F3-944C-05EA26FB9675}">
  <ds:schemaRefs>
    <ds:schemaRef ds:uri="http://schemas.microsoft.com/office/2006/metadata/properties"/>
    <ds:schemaRef ds:uri="http://schemas.microsoft.com/office/infopath/2007/PartnerControls"/>
    <ds:schemaRef ds:uri="2022f264-a01a-479c-9a1f-db50914a6761"/>
    <ds:schemaRef ds:uri="1f0e0d46-bfc3-4fcf-89a2-869473193083"/>
  </ds:schemaRefs>
</ds:datastoreItem>
</file>

<file path=customXml/itemProps3.xml><?xml version="1.0" encoding="utf-8"?>
<ds:datastoreItem xmlns:ds="http://schemas.openxmlformats.org/officeDocument/2006/customXml" ds:itemID="{5ED4D1A2-A549-4190-86A5-9FA2DBECCB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2049</TotalTime>
  <Words>9088</Words>
  <Application>Microsoft Office PowerPoint</Application>
  <PresentationFormat>Custom</PresentationFormat>
  <Paragraphs>584</Paragraphs>
  <Slides>43</Slides>
  <Notes>36</Notes>
  <HiddenSlides>1</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7" baseType="lpstr">
      <vt:lpstr>Open Sans</vt:lpstr>
      <vt:lpstr>Montserrat Medium</vt:lpstr>
      <vt:lpstr>Wingdings</vt:lpstr>
      <vt:lpstr>Montserrat</vt:lpstr>
      <vt:lpstr>ProximaNova-Light</vt:lpstr>
      <vt:lpstr>Calibri Light</vt:lpstr>
      <vt:lpstr>Calibri</vt:lpstr>
      <vt:lpstr>Montserrat SemiBold</vt:lpstr>
      <vt:lpstr>Mangal</vt:lpstr>
      <vt:lpstr>Gill Sans SemiBold</vt:lpstr>
      <vt:lpstr>Arial</vt:lpstr>
      <vt:lpstr>Office Theme</vt:lpstr>
      <vt:lpstr>Microsoft Excel Chart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Moosa SHIFAZ</cp:lastModifiedBy>
  <cp:revision>63</cp:revision>
  <dcterms:created xsi:type="dcterms:W3CDTF">2015-02-25T15:20:40Z</dcterms:created>
  <dcterms:modified xsi:type="dcterms:W3CDTF">2023-09-08T09:12:05Z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2023-03-13T14:30:14Z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600d0358-a665-46e1-88cc-015b225c8a23</vt:lpwstr>
  </property>
  <property fmtid="{D5CDD505-2E9C-101B-9397-08002B2CF9AE}" pid="8" name="MSIP_Label_caf3f7fd-5cd4-4287-9002-aceb9af13c42_ContentBits">
    <vt:lpwstr>2</vt:lpwstr>
  </property>
  <property fmtid="{D5CDD505-2E9C-101B-9397-08002B2CF9AE}" pid="9" name="ContentTypeId">
    <vt:lpwstr>0x010100E041CBEE5444AC4294686EA8E7761EF7</vt:lpwstr>
  </property>
  <property fmtid="{D5CDD505-2E9C-101B-9397-08002B2CF9AE}" pid="10" name="MediaServiceImageTags">
    <vt:lpwstr/>
  </property>
</Properties>
</file>