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74"/>
  </p:notesMasterIdLst>
  <p:handoutMasterIdLst>
    <p:handoutMasterId r:id="rId75"/>
  </p:handoutMasterIdLst>
  <p:sldIdLst>
    <p:sldId id="256" r:id="rId5"/>
    <p:sldId id="361" r:id="rId6"/>
    <p:sldId id="363" r:id="rId7"/>
    <p:sldId id="259" r:id="rId8"/>
    <p:sldId id="443" r:id="rId9"/>
    <p:sldId id="391" r:id="rId10"/>
    <p:sldId id="319" r:id="rId11"/>
    <p:sldId id="321" r:id="rId12"/>
    <p:sldId id="395" r:id="rId13"/>
    <p:sldId id="364" r:id="rId14"/>
    <p:sldId id="322" r:id="rId15"/>
    <p:sldId id="365" r:id="rId16"/>
    <p:sldId id="396" r:id="rId17"/>
    <p:sldId id="366" r:id="rId18"/>
    <p:sldId id="268" r:id="rId19"/>
    <p:sldId id="369" r:id="rId20"/>
    <p:sldId id="324" r:id="rId21"/>
    <p:sldId id="406" r:id="rId22"/>
    <p:sldId id="397" r:id="rId23"/>
    <p:sldId id="398" r:id="rId24"/>
    <p:sldId id="399" r:id="rId25"/>
    <p:sldId id="400" r:id="rId26"/>
    <p:sldId id="401" r:id="rId27"/>
    <p:sldId id="327" r:id="rId28"/>
    <p:sldId id="371" r:id="rId29"/>
    <p:sldId id="402" r:id="rId30"/>
    <p:sldId id="407" r:id="rId31"/>
    <p:sldId id="403" r:id="rId32"/>
    <p:sldId id="404" r:id="rId33"/>
    <p:sldId id="405" r:id="rId34"/>
    <p:sldId id="408" r:id="rId35"/>
    <p:sldId id="409" r:id="rId36"/>
    <p:sldId id="411" r:id="rId37"/>
    <p:sldId id="410" r:id="rId38"/>
    <p:sldId id="412" r:id="rId39"/>
    <p:sldId id="413" r:id="rId40"/>
    <p:sldId id="414" r:id="rId41"/>
    <p:sldId id="415" r:id="rId42"/>
    <p:sldId id="416" r:id="rId43"/>
    <p:sldId id="374" r:id="rId44"/>
    <p:sldId id="417" r:id="rId45"/>
    <p:sldId id="418" r:id="rId46"/>
    <p:sldId id="419" r:id="rId47"/>
    <p:sldId id="421" r:id="rId48"/>
    <p:sldId id="422" r:id="rId49"/>
    <p:sldId id="430" r:id="rId50"/>
    <p:sldId id="423" r:id="rId51"/>
    <p:sldId id="424" r:id="rId52"/>
    <p:sldId id="425" r:id="rId53"/>
    <p:sldId id="426" r:id="rId54"/>
    <p:sldId id="427" r:id="rId55"/>
    <p:sldId id="429" r:id="rId56"/>
    <p:sldId id="428" r:id="rId57"/>
    <p:sldId id="431" r:id="rId58"/>
    <p:sldId id="432" r:id="rId59"/>
    <p:sldId id="433" r:id="rId60"/>
    <p:sldId id="444" r:id="rId61"/>
    <p:sldId id="434" r:id="rId62"/>
    <p:sldId id="435" r:id="rId63"/>
    <p:sldId id="442" r:id="rId64"/>
    <p:sldId id="436" r:id="rId65"/>
    <p:sldId id="437" r:id="rId66"/>
    <p:sldId id="445" r:id="rId67"/>
    <p:sldId id="438" r:id="rId68"/>
    <p:sldId id="440" r:id="rId69"/>
    <p:sldId id="446" r:id="rId70"/>
    <p:sldId id="352" r:id="rId71"/>
    <p:sldId id="389" r:id="rId72"/>
    <p:sldId id="447"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o Gil Quintana" initials="RGQ" lastIdx="5" clrIdx="0">
    <p:extLst>
      <p:ext uri="{19B8F6BF-5375-455C-9EA6-DF929625EA0E}">
        <p15:presenceInfo xmlns:p15="http://schemas.microsoft.com/office/powerpoint/2012/main" userId="S-1-5-21-2005284258-899379159-336231458-130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B13"/>
    <a:srgbClr val="EE2A24"/>
    <a:srgbClr val="E42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BBA7E1-2E3B-4C10-A97A-693C761B01C8}" v="54" dt="2023-05-05T13:58:56.918"/>
    <p1510:client id="{FD1CD821-6185-4B53-B5AE-06B7D169FF93}" v="65" dt="2023-08-11T14:11:19.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6972" autoAdjust="0"/>
  </p:normalViewPr>
  <p:slideViewPr>
    <p:cSldViewPr snapToGrid="0">
      <p:cViewPr varScale="1">
        <p:scale>
          <a:sx n="142" d="100"/>
          <a:sy n="142" d="100"/>
        </p:scale>
        <p:origin x="760" y="168"/>
      </p:cViewPr>
      <p:guideLst>
        <p:guide orient="horz" pos="1620"/>
        <p:guide pos="2880"/>
      </p:guideLst>
    </p:cSldViewPr>
  </p:slideViewPr>
  <p:notesTextViewPr>
    <p:cViewPr>
      <p:scale>
        <a:sx n="1" d="1"/>
        <a:sy n="1" d="1"/>
      </p:scale>
      <p:origin x="0" y="0"/>
    </p:cViewPr>
  </p:notesTextViewPr>
  <p:sorterViewPr>
    <p:cViewPr>
      <p:scale>
        <a:sx n="150" d="100"/>
        <a:sy n="150" d="100"/>
      </p:scale>
      <p:origin x="0" y="1544"/>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Aggiss" userId="S::ruthaggiss_gmail.com#ext#@ifrcorg.onmicrosoft.com::94901be3-b3f0-4c9b-9abb-f2239192e0e6" providerId="AD" clId="Web-{C6BBA7E1-2E3B-4C10-A97A-693C761B01C8}"/>
    <pc:docChg chg="modSld">
      <pc:chgData name="Ruth Aggiss" userId="S::ruthaggiss_gmail.com#ext#@ifrcorg.onmicrosoft.com::94901be3-b3f0-4c9b-9abb-f2239192e0e6" providerId="AD" clId="Web-{C6BBA7E1-2E3B-4C10-A97A-693C761B01C8}" dt="2023-05-05T13:58:56.918" v="40" actId="20577"/>
      <pc:docMkLst>
        <pc:docMk/>
      </pc:docMkLst>
      <pc:sldChg chg="modSp">
        <pc:chgData name="Ruth Aggiss" userId="S::ruthaggiss_gmail.com#ext#@ifrcorg.onmicrosoft.com::94901be3-b3f0-4c9b-9abb-f2239192e0e6" providerId="AD" clId="Web-{C6BBA7E1-2E3B-4C10-A97A-693C761B01C8}" dt="2023-05-05T13:54:50.291" v="4" actId="20577"/>
        <pc:sldMkLst>
          <pc:docMk/>
          <pc:sldMk cId="639011992" sldId="322"/>
        </pc:sldMkLst>
        <pc:spChg chg="mod">
          <ac:chgData name="Ruth Aggiss" userId="S::ruthaggiss_gmail.com#ext#@ifrcorg.onmicrosoft.com::94901be3-b3f0-4c9b-9abb-f2239192e0e6" providerId="AD" clId="Web-{C6BBA7E1-2E3B-4C10-A97A-693C761B01C8}" dt="2023-05-05T13:54:50.291" v="4" actId="20577"/>
          <ac:spMkLst>
            <pc:docMk/>
            <pc:sldMk cId="639011992" sldId="322"/>
            <ac:spMk id="6" creationId="{918481A7-159D-47FF-B8F0-569F1CDE8253}"/>
          </ac:spMkLst>
        </pc:spChg>
      </pc:sldChg>
      <pc:sldChg chg="modSp">
        <pc:chgData name="Ruth Aggiss" userId="S::ruthaggiss_gmail.com#ext#@ifrcorg.onmicrosoft.com::94901be3-b3f0-4c9b-9abb-f2239192e0e6" providerId="AD" clId="Web-{C6BBA7E1-2E3B-4C10-A97A-693C761B01C8}" dt="2023-05-05T13:58:56.918" v="40" actId="20577"/>
        <pc:sldMkLst>
          <pc:docMk/>
          <pc:sldMk cId="2147899741" sldId="389"/>
        </pc:sldMkLst>
        <pc:spChg chg="mod">
          <ac:chgData name="Ruth Aggiss" userId="S::ruthaggiss_gmail.com#ext#@ifrcorg.onmicrosoft.com::94901be3-b3f0-4c9b-9abb-f2239192e0e6" providerId="AD" clId="Web-{C6BBA7E1-2E3B-4C10-A97A-693C761B01C8}" dt="2023-05-05T13:58:56.918" v="40" actId="20577"/>
          <ac:spMkLst>
            <pc:docMk/>
            <pc:sldMk cId="2147899741" sldId="389"/>
            <ac:spMk id="3" creationId="{FBA6573A-B737-48EB-ADAA-E44655ADB767}"/>
          </ac:spMkLst>
        </pc:spChg>
      </pc:sldChg>
      <pc:sldChg chg="modSp">
        <pc:chgData name="Ruth Aggiss" userId="S::ruthaggiss_gmail.com#ext#@ifrcorg.onmicrosoft.com::94901be3-b3f0-4c9b-9abb-f2239192e0e6" providerId="AD" clId="Web-{C6BBA7E1-2E3B-4C10-A97A-693C761B01C8}" dt="2023-05-05T13:55:52.546" v="5" actId="20577"/>
        <pc:sldMkLst>
          <pc:docMk/>
          <pc:sldMk cId="1603267360" sldId="397"/>
        </pc:sldMkLst>
        <pc:spChg chg="mod">
          <ac:chgData name="Ruth Aggiss" userId="S::ruthaggiss_gmail.com#ext#@ifrcorg.onmicrosoft.com::94901be3-b3f0-4c9b-9abb-f2239192e0e6" providerId="AD" clId="Web-{C6BBA7E1-2E3B-4C10-A97A-693C761B01C8}" dt="2023-05-05T13:55:52.546" v="5" actId="20577"/>
          <ac:spMkLst>
            <pc:docMk/>
            <pc:sldMk cId="1603267360" sldId="397"/>
            <ac:spMk id="16" creationId="{2BA52C05-68B4-49C4-9C74-DD22DECAD31F}"/>
          </ac:spMkLst>
        </pc:spChg>
      </pc:sldChg>
      <pc:sldChg chg="modSp">
        <pc:chgData name="Ruth Aggiss" userId="S::ruthaggiss_gmail.com#ext#@ifrcorg.onmicrosoft.com::94901be3-b3f0-4c9b-9abb-f2239192e0e6" providerId="AD" clId="Web-{C6BBA7E1-2E3B-4C10-A97A-693C761B01C8}" dt="2023-05-05T13:56:34.470" v="14" actId="20577"/>
        <pc:sldMkLst>
          <pc:docMk/>
          <pc:sldMk cId="3952632301" sldId="398"/>
        </pc:sldMkLst>
        <pc:spChg chg="mod">
          <ac:chgData name="Ruth Aggiss" userId="S::ruthaggiss_gmail.com#ext#@ifrcorg.onmicrosoft.com::94901be3-b3f0-4c9b-9abb-f2239192e0e6" providerId="AD" clId="Web-{C6BBA7E1-2E3B-4C10-A97A-693C761B01C8}" dt="2023-05-05T13:56:09.265" v="7" actId="20577"/>
          <ac:spMkLst>
            <pc:docMk/>
            <pc:sldMk cId="3952632301" sldId="398"/>
            <ac:spMk id="2" creationId="{B7AF6440-D9FB-4ECA-99BA-A42D2878F036}"/>
          </ac:spMkLst>
        </pc:spChg>
        <pc:spChg chg="mod">
          <ac:chgData name="Ruth Aggiss" userId="S::ruthaggiss_gmail.com#ext#@ifrcorg.onmicrosoft.com::94901be3-b3f0-4c9b-9abb-f2239192e0e6" providerId="AD" clId="Web-{C6BBA7E1-2E3B-4C10-A97A-693C761B01C8}" dt="2023-05-05T13:56:34.470" v="14" actId="20577"/>
          <ac:spMkLst>
            <pc:docMk/>
            <pc:sldMk cId="3952632301" sldId="398"/>
            <ac:spMk id="3" creationId="{44F982C2-EA3A-4ED3-9AB8-177EB1C37DCC}"/>
          </ac:spMkLst>
        </pc:spChg>
      </pc:sldChg>
      <pc:sldChg chg="modSp">
        <pc:chgData name="Ruth Aggiss" userId="S::ruthaggiss_gmail.com#ext#@ifrcorg.onmicrosoft.com::94901be3-b3f0-4c9b-9abb-f2239192e0e6" providerId="AD" clId="Web-{C6BBA7E1-2E3B-4C10-A97A-693C761B01C8}" dt="2023-05-05T13:56:50.378" v="17" actId="20577"/>
        <pc:sldMkLst>
          <pc:docMk/>
          <pc:sldMk cId="1406205776" sldId="401"/>
        </pc:sldMkLst>
        <pc:spChg chg="mod">
          <ac:chgData name="Ruth Aggiss" userId="S::ruthaggiss_gmail.com#ext#@ifrcorg.onmicrosoft.com::94901be3-b3f0-4c9b-9abb-f2239192e0e6" providerId="AD" clId="Web-{C6BBA7E1-2E3B-4C10-A97A-693C761B01C8}" dt="2023-05-05T13:56:43.518" v="15" actId="20577"/>
          <ac:spMkLst>
            <pc:docMk/>
            <pc:sldMk cId="1406205776" sldId="401"/>
            <ac:spMk id="5" creationId="{E30F154D-9B89-466D-8776-B2679E4CFB45}"/>
          </ac:spMkLst>
        </pc:spChg>
        <pc:spChg chg="mod">
          <ac:chgData name="Ruth Aggiss" userId="S::ruthaggiss_gmail.com#ext#@ifrcorg.onmicrosoft.com::94901be3-b3f0-4c9b-9abb-f2239192e0e6" providerId="AD" clId="Web-{C6BBA7E1-2E3B-4C10-A97A-693C761B01C8}" dt="2023-05-05T13:56:50.378" v="17" actId="20577"/>
          <ac:spMkLst>
            <pc:docMk/>
            <pc:sldMk cId="1406205776" sldId="401"/>
            <ac:spMk id="6" creationId="{918481A7-159D-47FF-B8F0-569F1CDE8253}"/>
          </ac:spMkLst>
        </pc:spChg>
      </pc:sldChg>
      <pc:sldChg chg="modSp">
        <pc:chgData name="Ruth Aggiss" userId="S::ruthaggiss_gmail.com#ext#@ifrcorg.onmicrosoft.com::94901be3-b3f0-4c9b-9abb-f2239192e0e6" providerId="AD" clId="Web-{C6BBA7E1-2E3B-4C10-A97A-693C761B01C8}" dt="2023-05-05T13:57:20.067" v="19" actId="20577"/>
        <pc:sldMkLst>
          <pc:docMk/>
          <pc:sldMk cId="2964283026" sldId="410"/>
        </pc:sldMkLst>
        <pc:spChg chg="mod">
          <ac:chgData name="Ruth Aggiss" userId="S::ruthaggiss_gmail.com#ext#@ifrcorg.onmicrosoft.com::94901be3-b3f0-4c9b-9abb-f2239192e0e6" providerId="AD" clId="Web-{C6BBA7E1-2E3B-4C10-A97A-693C761B01C8}" dt="2023-05-05T13:57:20.067" v="19" actId="20577"/>
          <ac:spMkLst>
            <pc:docMk/>
            <pc:sldMk cId="2964283026" sldId="410"/>
            <ac:spMk id="6" creationId="{918481A7-159D-47FF-B8F0-569F1CDE8253}"/>
          </ac:spMkLst>
        </pc:spChg>
      </pc:sldChg>
      <pc:sldChg chg="modSp">
        <pc:chgData name="Ruth Aggiss" userId="S::ruthaggiss_gmail.com#ext#@ifrcorg.onmicrosoft.com::94901be3-b3f0-4c9b-9abb-f2239192e0e6" providerId="AD" clId="Web-{C6BBA7E1-2E3B-4C10-A97A-693C761B01C8}" dt="2023-05-05T13:57:49.882" v="23" actId="20577"/>
        <pc:sldMkLst>
          <pc:docMk/>
          <pc:sldMk cId="3641624189" sldId="419"/>
        </pc:sldMkLst>
        <pc:spChg chg="mod">
          <ac:chgData name="Ruth Aggiss" userId="S::ruthaggiss_gmail.com#ext#@ifrcorg.onmicrosoft.com::94901be3-b3f0-4c9b-9abb-f2239192e0e6" providerId="AD" clId="Web-{C6BBA7E1-2E3B-4C10-A97A-693C761B01C8}" dt="2023-05-05T13:57:49.882" v="23" actId="20577"/>
          <ac:spMkLst>
            <pc:docMk/>
            <pc:sldMk cId="3641624189" sldId="419"/>
            <ac:spMk id="3" creationId="{C9FE4B7C-F58D-4ADC-9152-A8034E57DC7F}"/>
          </ac:spMkLst>
        </pc:spChg>
      </pc:sldChg>
      <pc:sldChg chg="modSp">
        <pc:chgData name="Ruth Aggiss" userId="S::ruthaggiss_gmail.com#ext#@ifrcorg.onmicrosoft.com::94901be3-b3f0-4c9b-9abb-f2239192e0e6" providerId="AD" clId="Web-{C6BBA7E1-2E3B-4C10-A97A-693C761B01C8}" dt="2023-05-05T13:58:15.430" v="25" actId="20577"/>
        <pc:sldMkLst>
          <pc:docMk/>
          <pc:sldMk cId="1651201913" sldId="435"/>
        </pc:sldMkLst>
        <pc:spChg chg="mod">
          <ac:chgData name="Ruth Aggiss" userId="S::ruthaggiss_gmail.com#ext#@ifrcorg.onmicrosoft.com::94901be3-b3f0-4c9b-9abb-f2239192e0e6" providerId="AD" clId="Web-{C6BBA7E1-2E3B-4C10-A97A-693C761B01C8}" dt="2023-05-05T13:58:15.430" v="25" actId="20577"/>
          <ac:spMkLst>
            <pc:docMk/>
            <pc:sldMk cId="1651201913" sldId="435"/>
            <ac:spMk id="10" creationId="{6212A9DA-45FD-427B-86FE-8AACB0436C83}"/>
          </ac:spMkLst>
        </pc:spChg>
      </pc:sldChg>
      <pc:sldChg chg="modSp">
        <pc:chgData name="Ruth Aggiss" userId="S::ruthaggiss_gmail.com#ext#@ifrcorg.onmicrosoft.com::94901be3-b3f0-4c9b-9abb-f2239192e0e6" providerId="AD" clId="Web-{C6BBA7E1-2E3B-4C10-A97A-693C761B01C8}" dt="2023-05-05T13:54:33.868" v="1" actId="20577"/>
        <pc:sldMkLst>
          <pc:docMk/>
          <pc:sldMk cId="2936427578" sldId="443"/>
        </pc:sldMkLst>
        <pc:spChg chg="mod">
          <ac:chgData name="Ruth Aggiss" userId="S::ruthaggiss_gmail.com#ext#@ifrcorg.onmicrosoft.com::94901be3-b3f0-4c9b-9abb-f2239192e0e6" providerId="AD" clId="Web-{C6BBA7E1-2E3B-4C10-A97A-693C761B01C8}" dt="2023-05-05T13:54:33.868" v="1" actId="20577"/>
          <ac:spMkLst>
            <pc:docMk/>
            <pc:sldMk cId="2936427578" sldId="443"/>
            <ac:spMk id="19" creationId="{D0FE92E7-B468-48D1-9EDE-74A43B4BDE79}"/>
          </ac:spMkLst>
        </pc:spChg>
      </pc:sldChg>
    </pc:docChg>
  </pc:docChgLst>
  <pc:docChgLst>
    <pc:chgData name="Lisbet M. Elvekjær" userId="S::limae_rodekors.dk#ext#@ifrcorg.onmicrosoft.com::0f8e3c40-b18d-4bf9-b917-1159725ede35" providerId="AD" clId="Web-{FD1CD821-6185-4B53-B5AE-06B7D169FF93}"/>
    <pc:docChg chg="modSld">
      <pc:chgData name="Lisbet M. Elvekjær" userId="S::limae_rodekors.dk#ext#@ifrcorg.onmicrosoft.com::0f8e3c40-b18d-4bf9-b917-1159725ede35" providerId="AD" clId="Web-{FD1CD821-6185-4B53-B5AE-06B7D169FF93}" dt="2023-08-11T14:11:19.554" v="63" actId="14100"/>
      <pc:docMkLst>
        <pc:docMk/>
      </pc:docMkLst>
      <pc:sldChg chg="modSp modNotes">
        <pc:chgData name="Lisbet M. Elvekjær" userId="S::limae_rodekors.dk#ext#@ifrcorg.onmicrosoft.com::0f8e3c40-b18d-4bf9-b917-1159725ede35" providerId="AD" clId="Web-{FD1CD821-6185-4B53-B5AE-06B7D169FF93}" dt="2023-08-11T14:06:53.281" v="41"/>
        <pc:sldMkLst>
          <pc:docMk/>
          <pc:sldMk cId="4248948544" sldId="256"/>
        </pc:sldMkLst>
        <pc:spChg chg="mod">
          <ac:chgData name="Lisbet M. Elvekjær" userId="S::limae_rodekors.dk#ext#@ifrcorg.onmicrosoft.com::0f8e3c40-b18d-4bf9-b917-1159725ede35" providerId="AD" clId="Web-{FD1CD821-6185-4B53-B5AE-06B7D169FF93}" dt="2023-08-11T14:06:34.828" v="33" actId="20577"/>
          <ac:spMkLst>
            <pc:docMk/>
            <pc:sldMk cId="4248948544" sldId="256"/>
            <ac:spMk id="6" creationId="{770528C3-AF6D-FD4E-91A7-76C85D51E76F}"/>
          </ac:spMkLst>
        </pc:spChg>
        <pc:spChg chg="mod">
          <ac:chgData name="Lisbet M. Elvekjær" userId="S::limae_rodekors.dk#ext#@ifrcorg.onmicrosoft.com::0f8e3c40-b18d-4bf9-b917-1159725ede35" providerId="AD" clId="Web-{FD1CD821-6185-4B53-B5AE-06B7D169FF93}" dt="2023-08-11T14:06:17.390" v="30" actId="20577"/>
          <ac:spMkLst>
            <pc:docMk/>
            <pc:sldMk cId="4248948544" sldId="256"/>
            <ac:spMk id="8" creationId="{D229B0D2-C75D-4FB5-8AFD-9559F2770FD5}"/>
          </ac:spMkLst>
        </pc:spChg>
      </pc:sldChg>
      <pc:sldChg chg="modSp delCm">
        <pc:chgData name="Lisbet M. Elvekjær" userId="S::limae_rodekors.dk#ext#@ifrcorg.onmicrosoft.com::0f8e3c40-b18d-4bf9-b917-1159725ede35" providerId="AD" clId="Web-{FD1CD821-6185-4B53-B5AE-06B7D169FF93}" dt="2023-08-11T14:05:49.233" v="27" actId="20577"/>
        <pc:sldMkLst>
          <pc:docMk/>
          <pc:sldMk cId="3747114451" sldId="361"/>
        </pc:sldMkLst>
        <pc:spChg chg="mod">
          <ac:chgData name="Lisbet M. Elvekjær" userId="S::limae_rodekors.dk#ext#@ifrcorg.onmicrosoft.com::0f8e3c40-b18d-4bf9-b917-1159725ede35" providerId="AD" clId="Web-{FD1CD821-6185-4B53-B5AE-06B7D169FF93}" dt="2023-08-11T14:05:49.233" v="27" actId="20577"/>
          <ac:spMkLst>
            <pc:docMk/>
            <pc:sldMk cId="3747114451" sldId="361"/>
            <ac:spMk id="3" creationId="{09BFA660-5D43-4352-95CC-977F498F8452}"/>
          </ac:spMkLst>
        </pc:spChg>
      </pc:sldChg>
      <pc:sldChg chg="modSp">
        <pc:chgData name="Lisbet M. Elvekjær" userId="S::limae_rodekors.dk#ext#@ifrcorg.onmicrosoft.com::0f8e3c40-b18d-4bf9-b917-1159725ede35" providerId="AD" clId="Web-{FD1CD821-6185-4B53-B5AE-06B7D169FF93}" dt="2023-08-11T14:05:21.123" v="17" actId="20577"/>
        <pc:sldMkLst>
          <pc:docMk/>
          <pc:sldMk cId="477312349" sldId="363"/>
        </pc:sldMkLst>
        <pc:spChg chg="mod">
          <ac:chgData name="Lisbet M. Elvekjær" userId="S::limae_rodekors.dk#ext#@ifrcorg.onmicrosoft.com::0f8e3c40-b18d-4bf9-b917-1159725ede35" providerId="AD" clId="Web-{FD1CD821-6185-4B53-B5AE-06B7D169FF93}" dt="2023-08-11T14:05:21.123" v="17" actId="20577"/>
          <ac:spMkLst>
            <pc:docMk/>
            <pc:sldMk cId="477312349" sldId="363"/>
            <ac:spMk id="3" creationId="{09BFA660-5D43-4352-95CC-977F498F8452}"/>
          </ac:spMkLst>
        </pc:spChg>
      </pc:sldChg>
      <pc:sldChg chg="modSp">
        <pc:chgData name="Lisbet M. Elvekjær" userId="S::limae_rodekors.dk#ext#@ifrcorg.onmicrosoft.com::0f8e3c40-b18d-4bf9-b917-1159725ede35" providerId="AD" clId="Web-{FD1CD821-6185-4B53-B5AE-06B7D169FF93}" dt="2023-08-11T14:03:02.916" v="1" actId="20577"/>
        <pc:sldMkLst>
          <pc:docMk/>
          <pc:sldMk cId="3148631498" sldId="391"/>
        </pc:sldMkLst>
        <pc:spChg chg="mod">
          <ac:chgData name="Lisbet M. Elvekjær" userId="S::limae_rodekors.dk#ext#@ifrcorg.onmicrosoft.com::0f8e3c40-b18d-4bf9-b917-1159725ede35" providerId="AD" clId="Web-{FD1CD821-6185-4B53-B5AE-06B7D169FF93}" dt="2023-08-11T14:03:02.916" v="1" actId="20577"/>
          <ac:spMkLst>
            <pc:docMk/>
            <pc:sldMk cId="3148631498" sldId="391"/>
            <ac:spMk id="87043" creationId="{00000000-0000-0000-0000-000000000000}"/>
          </ac:spMkLst>
        </pc:spChg>
      </pc:sldChg>
      <pc:sldChg chg="modSp">
        <pc:chgData name="Lisbet M. Elvekjær" userId="S::limae_rodekors.dk#ext#@ifrcorg.onmicrosoft.com::0f8e3c40-b18d-4bf9-b917-1159725ede35" providerId="AD" clId="Web-{FD1CD821-6185-4B53-B5AE-06B7D169FF93}" dt="2023-08-11T14:04:27.918" v="2" actId="20577"/>
        <pc:sldMkLst>
          <pc:docMk/>
          <pc:sldMk cId="448517324" sldId="399"/>
        </pc:sldMkLst>
        <pc:spChg chg="mod">
          <ac:chgData name="Lisbet M. Elvekjær" userId="S::limae_rodekors.dk#ext#@ifrcorg.onmicrosoft.com::0f8e3c40-b18d-4bf9-b917-1159725ede35" providerId="AD" clId="Web-{FD1CD821-6185-4B53-B5AE-06B7D169FF93}" dt="2023-08-11T14:04:27.918" v="2" actId="20577"/>
          <ac:spMkLst>
            <pc:docMk/>
            <pc:sldMk cId="448517324" sldId="399"/>
            <ac:spMk id="2" creationId="{3E38C1E9-9C65-4AA6-A801-7CDC191A1810}"/>
          </ac:spMkLst>
        </pc:spChg>
      </pc:sldChg>
      <pc:sldChg chg="modSp">
        <pc:chgData name="Lisbet M. Elvekjær" userId="S::limae_rodekors.dk#ext#@ifrcorg.onmicrosoft.com::0f8e3c40-b18d-4bf9-b917-1159725ede35" providerId="AD" clId="Web-{FD1CD821-6185-4B53-B5AE-06B7D169FF93}" dt="2023-08-11T14:08:00.049" v="45" actId="14100"/>
        <pc:sldMkLst>
          <pc:docMk/>
          <pc:sldMk cId="3443383249" sldId="403"/>
        </pc:sldMkLst>
        <pc:spChg chg="mod">
          <ac:chgData name="Lisbet M. Elvekjær" userId="S::limae_rodekors.dk#ext#@ifrcorg.onmicrosoft.com::0f8e3c40-b18d-4bf9-b917-1159725ede35" providerId="AD" clId="Web-{FD1CD821-6185-4B53-B5AE-06B7D169FF93}" dt="2023-08-11T14:08:00.049" v="45" actId="14100"/>
          <ac:spMkLst>
            <pc:docMk/>
            <pc:sldMk cId="3443383249" sldId="403"/>
            <ac:spMk id="6" creationId="{48FED182-A9F6-4CA2-9ABB-CF1AAB06B203}"/>
          </ac:spMkLst>
        </pc:spChg>
        <pc:picChg chg="mod">
          <ac:chgData name="Lisbet M. Elvekjær" userId="S::limae_rodekors.dk#ext#@ifrcorg.onmicrosoft.com::0f8e3c40-b18d-4bf9-b917-1159725ede35" providerId="AD" clId="Web-{FD1CD821-6185-4B53-B5AE-06B7D169FF93}" dt="2023-08-11T14:07:52.939" v="44" actId="1076"/>
          <ac:picMkLst>
            <pc:docMk/>
            <pc:sldMk cId="3443383249" sldId="403"/>
            <ac:picMk id="2" creationId="{96DF2669-2819-4612-B00E-E65D4EF19C85}"/>
          </ac:picMkLst>
        </pc:picChg>
      </pc:sldChg>
      <pc:sldChg chg="modSp">
        <pc:chgData name="Lisbet M. Elvekjær" userId="S::limae_rodekors.dk#ext#@ifrcorg.onmicrosoft.com::0f8e3c40-b18d-4bf9-b917-1159725ede35" providerId="AD" clId="Web-{FD1CD821-6185-4B53-B5AE-06B7D169FF93}" dt="2023-08-11T14:09:07.129" v="60" actId="14100"/>
        <pc:sldMkLst>
          <pc:docMk/>
          <pc:sldMk cId="3950050094" sldId="409"/>
        </pc:sldMkLst>
        <pc:spChg chg="mod">
          <ac:chgData name="Lisbet M. Elvekjær" userId="S::limae_rodekors.dk#ext#@ifrcorg.onmicrosoft.com::0f8e3c40-b18d-4bf9-b917-1159725ede35" providerId="AD" clId="Web-{FD1CD821-6185-4B53-B5AE-06B7D169FF93}" dt="2023-08-11T14:09:07.129" v="60" actId="14100"/>
          <ac:spMkLst>
            <pc:docMk/>
            <pc:sldMk cId="3950050094" sldId="409"/>
            <ac:spMk id="2" creationId="{3E38C1E9-9C65-4AA6-A801-7CDC191A1810}"/>
          </ac:spMkLst>
        </pc:spChg>
      </pc:sldChg>
      <pc:sldChg chg="modSp">
        <pc:chgData name="Lisbet M. Elvekjær" userId="S::limae_rodekors.dk#ext#@ifrcorg.onmicrosoft.com::0f8e3c40-b18d-4bf9-b917-1159725ede35" providerId="AD" clId="Web-{FD1CD821-6185-4B53-B5AE-06B7D169FF93}" dt="2023-08-11T14:11:19.554" v="63" actId="14100"/>
        <pc:sldMkLst>
          <pc:docMk/>
          <pc:sldMk cId="3389063046" sldId="442"/>
        </pc:sldMkLst>
        <pc:spChg chg="mod">
          <ac:chgData name="Lisbet M. Elvekjær" userId="S::limae_rodekors.dk#ext#@ifrcorg.onmicrosoft.com::0f8e3c40-b18d-4bf9-b917-1159725ede35" providerId="AD" clId="Web-{FD1CD821-6185-4B53-B5AE-06B7D169FF93}" dt="2023-08-11T14:11:19.554" v="63" actId="14100"/>
          <ac:spMkLst>
            <pc:docMk/>
            <pc:sldMk cId="3389063046" sldId="442"/>
            <ac:spMk id="2" creationId="{3E38C1E9-9C65-4AA6-A801-7CDC191A181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2AA67-379A-4202-959A-E98C133D752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3127859D-3A2A-4C3A-8D90-284A5F2F1419}">
      <dgm:prSet phldrT="[Text]"/>
      <dgm:spPr>
        <a:solidFill>
          <a:srgbClr val="FF0000"/>
        </a:solidFill>
      </dgm:spPr>
      <dgm:t>
        <a:bodyPr/>
        <a:lstStyle/>
        <a:p>
          <a:pPr>
            <a:buClr>
              <a:srgbClr val="EE2A24"/>
            </a:buClr>
            <a:buFont typeface="Arial" panose="020B0604020202020204" pitchFamily="34" charset="0"/>
            <a:buChar char="•"/>
          </a:pPr>
          <a:r>
            <a:rPr lang="en-GB" b="0" cap="none" dirty="0"/>
            <a:t>To capture learning from the NS xxx response, both strengths and shortcomings.</a:t>
          </a:r>
        </a:p>
      </dgm:t>
    </dgm:pt>
    <dgm:pt modelId="{69F49017-3180-4BDA-A9BC-34B644F23EBF}" type="parTrans" cxnId="{2B1E5827-8AFD-40A7-827A-2C759C8FA01A}">
      <dgm:prSet/>
      <dgm:spPr/>
      <dgm:t>
        <a:bodyPr/>
        <a:lstStyle/>
        <a:p>
          <a:endParaRPr lang="en-GB"/>
        </a:p>
      </dgm:t>
    </dgm:pt>
    <dgm:pt modelId="{0DA81A76-C56F-406B-800B-5E3BB5694AA6}" type="sibTrans" cxnId="{2B1E5827-8AFD-40A7-827A-2C759C8FA01A}">
      <dgm:prSet/>
      <dgm:spPr/>
      <dgm:t>
        <a:bodyPr/>
        <a:lstStyle/>
        <a:p>
          <a:endParaRPr lang="en-GB"/>
        </a:p>
      </dgm:t>
    </dgm:pt>
    <dgm:pt modelId="{942B99FE-2A4B-4E76-8ECB-BBAC17C95B10}">
      <dgm:prSet phldrT="[Text]"/>
      <dgm:spPr>
        <a:solidFill>
          <a:srgbClr val="FF0000"/>
        </a:solidFill>
      </dgm:spPr>
      <dgm:t>
        <a:bodyPr/>
        <a:lstStyle/>
        <a:p>
          <a:pPr>
            <a:buClr>
              <a:srgbClr val="EE2A24"/>
            </a:buClr>
            <a:buFont typeface="Arial" panose="020B0604020202020204" pitchFamily="34" charset="0"/>
            <a:buChar char="•"/>
          </a:pPr>
          <a:r>
            <a:rPr lang="en-GB" b="0" cap="none" dirty="0"/>
            <a:t>To identify priorities for improving FSL programming both in the immediate term and in the medium term</a:t>
          </a:r>
        </a:p>
      </dgm:t>
    </dgm:pt>
    <dgm:pt modelId="{CF220DC4-607D-4928-96A3-D82D8B2E652C}" type="parTrans" cxnId="{44D8AF0D-5539-4A16-AF7D-F1C195FCB7A0}">
      <dgm:prSet/>
      <dgm:spPr/>
      <dgm:t>
        <a:bodyPr/>
        <a:lstStyle/>
        <a:p>
          <a:endParaRPr lang="en-GB"/>
        </a:p>
      </dgm:t>
    </dgm:pt>
    <dgm:pt modelId="{7BD8511A-8C8D-4C5F-BDDB-3A87F8CF8A3E}" type="sibTrans" cxnId="{44D8AF0D-5539-4A16-AF7D-F1C195FCB7A0}">
      <dgm:prSet/>
      <dgm:spPr/>
      <dgm:t>
        <a:bodyPr/>
        <a:lstStyle/>
        <a:p>
          <a:endParaRPr lang="en-GB"/>
        </a:p>
      </dgm:t>
    </dgm:pt>
    <dgm:pt modelId="{84A1A685-0556-4ECC-AA00-5350BBA4C092}">
      <dgm:prSet phldrT="[Text]"/>
      <dgm:spPr>
        <a:solidFill>
          <a:srgbClr val="FF0000"/>
        </a:solidFill>
      </dgm:spPr>
      <dgm:t>
        <a:bodyPr/>
        <a:lstStyle/>
        <a:p>
          <a:pPr>
            <a:buClr>
              <a:srgbClr val="EE2A24"/>
            </a:buClr>
            <a:buFont typeface="Arial" panose="020B0604020202020204" pitchFamily="34" charset="0"/>
            <a:buChar char="•"/>
          </a:pPr>
          <a:r>
            <a:rPr lang="en-GB" b="0" cap="none" dirty="0"/>
            <a:t>To systematically use this learning to assess the organisational system through which </a:t>
          </a:r>
          <a:r>
            <a:rPr lang="en-GB" b="0" cap="none" dirty="0" err="1"/>
            <a:t>sectoral</a:t>
          </a:r>
          <a:r>
            <a:rPr lang="en-GB" b="0" cap="none" dirty="0"/>
            <a:t> outcomes are delivered through CVA, across the project cycle.</a:t>
          </a:r>
        </a:p>
      </dgm:t>
    </dgm:pt>
    <dgm:pt modelId="{06F454A3-E27D-4FEB-8431-4BD0ED1FC8E1}" type="sibTrans" cxnId="{322BCB18-816A-4211-B5AB-D462797A98D7}">
      <dgm:prSet/>
      <dgm:spPr/>
      <dgm:t>
        <a:bodyPr/>
        <a:lstStyle/>
        <a:p>
          <a:endParaRPr lang="en-GB"/>
        </a:p>
      </dgm:t>
    </dgm:pt>
    <dgm:pt modelId="{0ABBF7DF-9FEB-4FC7-A261-A35E99E65330}" type="parTrans" cxnId="{322BCB18-816A-4211-B5AB-D462797A98D7}">
      <dgm:prSet/>
      <dgm:spPr/>
      <dgm:t>
        <a:bodyPr/>
        <a:lstStyle/>
        <a:p>
          <a:endParaRPr lang="en-GB"/>
        </a:p>
      </dgm:t>
    </dgm:pt>
    <dgm:pt modelId="{6C546F06-454D-4C7B-AA59-8F883EA97CDD}">
      <dgm:prSet/>
      <dgm:spPr>
        <a:solidFill>
          <a:srgbClr val="FF0000"/>
        </a:solidFill>
      </dgm:spPr>
      <dgm:t>
        <a:bodyPr/>
        <a:lstStyle/>
        <a:p>
          <a:r>
            <a:rPr lang="en-GB" b="0" cap="none" dirty="0"/>
            <a:t>To ensure that the r</a:t>
          </a:r>
          <a:r>
            <a:rPr lang="en-GB" b="0" u="sng" cap="none" dirty="0"/>
            <a:t>ight people, get the right assistance, in the right time, in the right way, with risks managed.</a:t>
          </a:r>
          <a:endParaRPr lang="en-GB" u="sng" dirty="0"/>
        </a:p>
      </dgm:t>
    </dgm:pt>
    <dgm:pt modelId="{3D927EDD-515F-4857-9549-1584B20D4B62}" type="parTrans" cxnId="{2B5E6ECA-A835-4887-87D6-1156A696CE52}">
      <dgm:prSet/>
      <dgm:spPr/>
      <dgm:t>
        <a:bodyPr/>
        <a:lstStyle/>
        <a:p>
          <a:endParaRPr lang="en-GB"/>
        </a:p>
      </dgm:t>
    </dgm:pt>
    <dgm:pt modelId="{59BAF4FD-EF8B-4950-9234-49F3FBD9989C}" type="sibTrans" cxnId="{2B5E6ECA-A835-4887-87D6-1156A696CE52}">
      <dgm:prSet/>
      <dgm:spPr/>
      <dgm:t>
        <a:bodyPr/>
        <a:lstStyle/>
        <a:p>
          <a:endParaRPr lang="en-GB"/>
        </a:p>
      </dgm:t>
    </dgm:pt>
    <dgm:pt modelId="{708AAB8F-548A-49F5-869C-916FCF7E9BE3}" type="pres">
      <dgm:prSet presAssocID="{2E12AA67-379A-4202-959A-E98C133D7527}" presName="outerComposite" presStyleCnt="0">
        <dgm:presLayoutVars>
          <dgm:chMax val="5"/>
          <dgm:dir/>
          <dgm:resizeHandles val="exact"/>
        </dgm:presLayoutVars>
      </dgm:prSet>
      <dgm:spPr/>
    </dgm:pt>
    <dgm:pt modelId="{3E26D11B-E4AC-45F2-999B-7EA2B502BD1A}" type="pres">
      <dgm:prSet presAssocID="{2E12AA67-379A-4202-959A-E98C133D7527}" presName="dummyMaxCanvas" presStyleCnt="0">
        <dgm:presLayoutVars/>
      </dgm:prSet>
      <dgm:spPr/>
    </dgm:pt>
    <dgm:pt modelId="{59E43674-EC93-47BB-A7C0-531A5F1E402F}" type="pres">
      <dgm:prSet presAssocID="{2E12AA67-379A-4202-959A-E98C133D7527}" presName="FourNodes_1" presStyleLbl="node1" presStyleIdx="0" presStyleCnt="4">
        <dgm:presLayoutVars>
          <dgm:bulletEnabled val="1"/>
        </dgm:presLayoutVars>
      </dgm:prSet>
      <dgm:spPr/>
    </dgm:pt>
    <dgm:pt modelId="{C816B0FB-7BD5-4558-8D92-0ABD4C9B7CF3}" type="pres">
      <dgm:prSet presAssocID="{2E12AA67-379A-4202-959A-E98C133D7527}" presName="FourNodes_2" presStyleLbl="node1" presStyleIdx="1" presStyleCnt="4">
        <dgm:presLayoutVars>
          <dgm:bulletEnabled val="1"/>
        </dgm:presLayoutVars>
      </dgm:prSet>
      <dgm:spPr/>
    </dgm:pt>
    <dgm:pt modelId="{0BB5CB76-9C29-4C26-BB4F-CD7B8035E9E7}" type="pres">
      <dgm:prSet presAssocID="{2E12AA67-379A-4202-959A-E98C133D7527}" presName="FourNodes_3" presStyleLbl="node1" presStyleIdx="2" presStyleCnt="4">
        <dgm:presLayoutVars>
          <dgm:bulletEnabled val="1"/>
        </dgm:presLayoutVars>
      </dgm:prSet>
      <dgm:spPr/>
    </dgm:pt>
    <dgm:pt modelId="{4DC88340-39B0-4C03-BFBF-B419D162E123}" type="pres">
      <dgm:prSet presAssocID="{2E12AA67-379A-4202-959A-E98C133D7527}" presName="FourNodes_4" presStyleLbl="node1" presStyleIdx="3" presStyleCnt="4">
        <dgm:presLayoutVars>
          <dgm:bulletEnabled val="1"/>
        </dgm:presLayoutVars>
      </dgm:prSet>
      <dgm:spPr/>
    </dgm:pt>
    <dgm:pt modelId="{F8B6AEF0-7CE2-4C8D-B36D-4EAFFDAA594A}" type="pres">
      <dgm:prSet presAssocID="{2E12AA67-379A-4202-959A-E98C133D7527}" presName="FourConn_1-2" presStyleLbl="fgAccFollowNode1" presStyleIdx="0" presStyleCnt="3">
        <dgm:presLayoutVars>
          <dgm:bulletEnabled val="1"/>
        </dgm:presLayoutVars>
      </dgm:prSet>
      <dgm:spPr/>
    </dgm:pt>
    <dgm:pt modelId="{A74F7CFD-3EDC-4DEE-AE4C-2CF63524DAD0}" type="pres">
      <dgm:prSet presAssocID="{2E12AA67-379A-4202-959A-E98C133D7527}" presName="FourConn_2-3" presStyleLbl="fgAccFollowNode1" presStyleIdx="1" presStyleCnt="3">
        <dgm:presLayoutVars>
          <dgm:bulletEnabled val="1"/>
        </dgm:presLayoutVars>
      </dgm:prSet>
      <dgm:spPr/>
    </dgm:pt>
    <dgm:pt modelId="{D1AB41BB-80FB-4B93-960D-97EF899860E3}" type="pres">
      <dgm:prSet presAssocID="{2E12AA67-379A-4202-959A-E98C133D7527}" presName="FourConn_3-4" presStyleLbl="fgAccFollowNode1" presStyleIdx="2" presStyleCnt="3">
        <dgm:presLayoutVars>
          <dgm:bulletEnabled val="1"/>
        </dgm:presLayoutVars>
      </dgm:prSet>
      <dgm:spPr/>
    </dgm:pt>
    <dgm:pt modelId="{A03FFDF6-C8D3-4B18-AC4D-E5B6C5177709}" type="pres">
      <dgm:prSet presAssocID="{2E12AA67-379A-4202-959A-E98C133D7527}" presName="FourNodes_1_text" presStyleLbl="node1" presStyleIdx="3" presStyleCnt="4">
        <dgm:presLayoutVars>
          <dgm:bulletEnabled val="1"/>
        </dgm:presLayoutVars>
      </dgm:prSet>
      <dgm:spPr/>
    </dgm:pt>
    <dgm:pt modelId="{D81D4C9A-4E84-4D21-AA3E-625BB9C99575}" type="pres">
      <dgm:prSet presAssocID="{2E12AA67-379A-4202-959A-E98C133D7527}" presName="FourNodes_2_text" presStyleLbl="node1" presStyleIdx="3" presStyleCnt="4">
        <dgm:presLayoutVars>
          <dgm:bulletEnabled val="1"/>
        </dgm:presLayoutVars>
      </dgm:prSet>
      <dgm:spPr/>
    </dgm:pt>
    <dgm:pt modelId="{9B4D75A9-B24F-4CBA-96D7-00EE2D72A0DD}" type="pres">
      <dgm:prSet presAssocID="{2E12AA67-379A-4202-959A-E98C133D7527}" presName="FourNodes_3_text" presStyleLbl="node1" presStyleIdx="3" presStyleCnt="4">
        <dgm:presLayoutVars>
          <dgm:bulletEnabled val="1"/>
        </dgm:presLayoutVars>
      </dgm:prSet>
      <dgm:spPr/>
    </dgm:pt>
    <dgm:pt modelId="{E3068B4B-AB16-42B5-9779-5703BE58AEAB}" type="pres">
      <dgm:prSet presAssocID="{2E12AA67-379A-4202-959A-E98C133D7527}" presName="FourNodes_4_text" presStyleLbl="node1" presStyleIdx="3" presStyleCnt="4">
        <dgm:presLayoutVars>
          <dgm:bulletEnabled val="1"/>
        </dgm:presLayoutVars>
      </dgm:prSet>
      <dgm:spPr/>
    </dgm:pt>
  </dgm:ptLst>
  <dgm:cxnLst>
    <dgm:cxn modelId="{44D8AF0D-5539-4A16-AF7D-F1C195FCB7A0}" srcId="{2E12AA67-379A-4202-959A-E98C133D7527}" destId="{942B99FE-2A4B-4E76-8ECB-BBAC17C95B10}" srcOrd="2" destOrd="0" parTransId="{CF220DC4-607D-4928-96A3-D82D8B2E652C}" sibTransId="{7BD8511A-8C8D-4C5F-BDDB-3A87F8CF8A3E}"/>
    <dgm:cxn modelId="{322BCB18-816A-4211-B5AB-D462797A98D7}" srcId="{2E12AA67-379A-4202-959A-E98C133D7527}" destId="{84A1A685-0556-4ECC-AA00-5350BBA4C092}" srcOrd="1" destOrd="0" parTransId="{0ABBF7DF-9FEB-4FC7-A261-A35E99E65330}" sibTransId="{06F454A3-E27D-4FEB-8431-4BD0ED1FC8E1}"/>
    <dgm:cxn modelId="{2B1E5827-8AFD-40A7-827A-2C759C8FA01A}" srcId="{2E12AA67-379A-4202-959A-E98C133D7527}" destId="{3127859D-3A2A-4C3A-8D90-284A5F2F1419}" srcOrd="0" destOrd="0" parTransId="{69F49017-3180-4BDA-A9BC-34B644F23EBF}" sibTransId="{0DA81A76-C56F-406B-800B-5E3BB5694AA6}"/>
    <dgm:cxn modelId="{3024C32D-0ED0-0E48-99BC-711552499357}" type="presOf" srcId="{2E12AA67-379A-4202-959A-E98C133D7527}" destId="{708AAB8F-548A-49F5-869C-916FCF7E9BE3}" srcOrd="0" destOrd="0" presId="urn:microsoft.com/office/officeart/2005/8/layout/vProcess5"/>
    <dgm:cxn modelId="{725D8664-DE07-C34E-9548-3ECD95EEE2C8}" type="presOf" srcId="{84A1A685-0556-4ECC-AA00-5350BBA4C092}" destId="{C816B0FB-7BD5-4558-8D92-0ABD4C9B7CF3}" srcOrd="0" destOrd="0" presId="urn:microsoft.com/office/officeart/2005/8/layout/vProcess5"/>
    <dgm:cxn modelId="{8F622A66-0D73-6045-9618-96B3FA94A24E}" type="presOf" srcId="{7BD8511A-8C8D-4C5F-BDDB-3A87F8CF8A3E}" destId="{D1AB41BB-80FB-4B93-960D-97EF899860E3}" srcOrd="0" destOrd="0" presId="urn:microsoft.com/office/officeart/2005/8/layout/vProcess5"/>
    <dgm:cxn modelId="{E690A66F-EA40-3E48-810E-62166B0410AC}" type="presOf" srcId="{942B99FE-2A4B-4E76-8ECB-BBAC17C95B10}" destId="{0BB5CB76-9C29-4C26-BB4F-CD7B8035E9E7}" srcOrd="0" destOrd="0" presId="urn:microsoft.com/office/officeart/2005/8/layout/vProcess5"/>
    <dgm:cxn modelId="{9B31A05A-42C5-F748-A4E9-0A81E32D0C6C}" type="presOf" srcId="{84A1A685-0556-4ECC-AA00-5350BBA4C092}" destId="{D81D4C9A-4E84-4D21-AA3E-625BB9C99575}" srcOrd="1" destOrd="0" presId="urn:microsoft.com/office/officeart/2005/8/layout/vProcess5"/>
    <dgm:cxn modelId="{2D1C7180-4EC6-004C-B2CA-93D311C44920}" type="presOf" srcId="{3127859D-3A2A-4C3A-8D90-284A5F2F1419}" destId="{59E43674-EC93-47BB-A7C0-531A5F1E402F}" srcOrd="0" destOrd="0" presId="urn:microsoft.com/office/officeart/2005/8/layout/vProcess5"/>
    <dgm:cxn modelId="{18DC0E8C-D4DE-1548-A7EC-95B03FD9AFBD}" type="presOf" srcId="{6C546F06-454D-4C7B-AA59-8F883EA97CDD}" destId="{4DC88340-39B0-4C03-BFBF-B419D162E123}" srcOrd="0" destOrd="0" presId="urn:microsoft.com/office/officeart/2005/8/layout/vProcess5"/>
    <dgm:cxn modelId="{B0AF3391-8923-454D-A0A9-25FA26C51190}" type="presOf" srcId="{942B99FE-2A4B-4E76-8ECB-BBAC17C95B10}" destId="{9B4D75A9-B24F-4CBA-96D7-00EE2D72A0DD}" srcOrd="1" destOrd="0" presId="urn:microsoft.com/office/officeart/2005/8/layout/vProcess5"/>
    <dgm:cxn modelId="{E939A299-6E81-D341-9194-5E1FDA8936EF}" type="presOf" srcId="{6C546F06-454D-4C7B-AA59-8F883EA97CDD}" destId="{E3068B4B-AB16-42B5-9779-5703BE58AEAB}" srcOrd="1" destOrd="0" presId="urn:microsoft.com/office/officeart/2005/8/layout/vProcess5"/>
    <dgm:cxn modelId="{7AED57B0-5174-2C45-98D1-DCD4AE48C208}" type="presOf" srcId="{06F454A3-E27D-4FEB-8431-4BD0ED1FC8E1}" destId="{A74F7CFD-3EDC-4DEE-AE4C-2CF63524DAD0}" srcOrd="0" destOrd="0" presId="urn:microsoft.com/office/officeart/2005/8/layout/vProcess5"/>
    <dgm:cxn modelId="{D11FD0C8-CE1C-3F40-8FCF-FE87B5A248A0}" type="presOf" srcId="{3127859D-3A2A-4C3A-8D90-284A5F2F1419}" destId="{A03FFDF6-C8D3-4B18-AC4D-E5B6C5177709}" srcOrd="1" destOrd="0" presId="urn:microsoft.com/office/officeart/2005/8/layout/vProcess5"/>
    <dgm:cxn modelId="{2B5E6ECA-A835-4887-87D6-1156A696CE52}" srcId="{2E12AA67-379A-4202-959A-E98C133D7527}" destId="{6C546F06-454D-4C7B-AA59-8F883EA97CDD}" srcOrd="3" destOrd="0" parTransId="{3D927EDD-515F-4857-9549-1584B20D4B62}" sibTransId="{59BAF4FD-EF8B-4950-9234-49F3FBD9989C}"/>
    <dgm:cxn modelId="{DCA8F8CD-C449-1649-8040-FE035F112EE9}" type="presOf" srcId="{0DA81A76-C56F-406B-800B-5E3BB5694AA6}" destId="{F8B6AEF0-7CE2-4C8D-B36D-4EAFFDAA594A}" srcOrd="0" destOrd="0" presId="urn:microsoft.com/office/officeart/2005/8/layout/vProcess5"/>
    <dgm:cxn modelId="{18D8DB68-D882-1E42-AC61-EA96E506AAC5}" type="presParOf" srcId="{708AAB8F-548A-49F5-869C-916FCF7E9BE3}" destId="{3E26D11B-E4AC-45F2-999B-7EA2B502BD1A}" srcOrd="0" destOrd="0" presId="urn:microsoft.com/office/officeart/2005/8/layout/vProcess5"/>
    <dgm:cxn modelId="{7BBFEB59-69F6-014A-A397-A4491877DA2B}" type="presParOf" srcId="{708AAB8F-548A-49F5-869C-916FCF7E9BE3}" destId="{59E43674-EC93-47BB-A7C0-531A5F1E402F}" srcOrd="1" destOrd="0" presId="urn:microsoft.com/office/officeart/2005/8/layout/vProcess5"/>
    <dgm:cxn modelId="{BE817F4E-F889-7F4D-B0B6-17E3F802478A}" type="presParOf" srcId="{708AAB8F-548A-49F5-869C-916FCF7E9BE3}" destId="{C816B0FB-7BD5-4558-8D92-0ABD4C9B7CF3}" srcOrd="2" destOrd="0" presId="urn:microsoft.com/office/officeart/2005/8/layout/vProcess5"/>
    <dgm:cxn modelId="{4BE8D253-DCCB-E148-9A84-710B859609D3}" type="presParOf" srcId="{708AAB8F-548A-49F5-869C-916FCF7E9BE3}" destId="{0BB5CB76-9C29-4C26-BB4F-CD7B8035E9E7}" srcOrd="3" destOrd="0" presId="urn:microsoft.com/office/officeart/2005/8/layout/vProcess5"/>
    <dgm:cxn modelId="{43F55F8C-1FF6-054B-B6F4-F779F7FC46CD}" type="presParOf" srcId="{708AAB8F-548A-49F5-869C-916FCF7E9BE3}" destId="{4DC88340-39B0-4C03-BFBF-B419D162E123}" srcOrd="4" destOrd="0" presId="urn:microsoft.com/office/officeart/2005/8/layout/vProcess5"/>
    <dgm:cxn modelId="{BFDDEB11-9532-0F45-8C91-64980C7973B5}" type="presParOf" srcId="{708AAB8F-548A-49F5-869C-916FCF7E9BE3}" destId="{F8B6AEF0-7CE2-4C8D-B36D-4EAFFDAA594A}" srcOrd="5" destOrd="0" presId="urn:microsoft.com/office/officeart/2005/8/layout/vProcess5"/>
    <dgm:cxn modelId="{B5095E16-F894-3747-9307-07D27F15015C}" type="presParOf" srcId="{708AAB8F-548A-49F5-869C-916FCF7E9BE3}" destId="{A74F7CFD-3EDC-4DEE-AE4C-2CF63524DAD0}" srcOrd="6" destOrd="0" presId="urn:microsoft.com/office/officeart/2005/8/layout/vProcess5"/>
    <dgm:cxn modelId="{78E2D776-33C0-694C-BC3E-3A6D4B0003BA}" type="presParOf" srcId="{708AAB8F-548A-49F5-869C-916FCF7E9BE3}" destId="{D1AB41BB-80FB-4B93-960D-97EF899860E3}" srcOrd="7" destOrd="0" presId="urn:microsoft.com/office/officeart/2005/8/layout/vProcess5"/>
    <dgm:cxn modelId="{3D23385F-048E-D249-8B31-88753DA2D8C5}" type="presParOf" srcId="{708AAB8F-548A-49F5-869C-916FCF7E9BE3}" destId="{A03FFDF6-C8D3-4B18-AC4D-E5B6C5177709}" srcOrd="8" destOrd="0" presId="urn:microsoft.com/office/officeart/2005/8/layout/vProcess5"/>
    <dgm:cxn modelId="{01518DFC-456F-1340-970F-1BDF2DF820DC}" type="presParOf" srcId="{708AAB8F-548A-49F5-869C-916FCF7E9BE3}" destId="{D81D4C9A-4E84-4D21-AA3E-625BB9C99575}" srcOrd="9" destOrd="0" presId="urn:microsoft.com/office/officeart/2005/8/layout/vProcess5"/>
    <dgm:cxn modelId="{F7BDB4D0-1820-494F-A812-345B51BAF197}" type="presParOf" srcId="{708AAB8F-548A-49F5-869C-916FCF7E9BE3}" destId="{9B4D75A9-B24F-4CBA-96D7-00EE2D72A0DD}" srcOrd="10" destOrd="0" presId="urn:microsoft.com/office/officeart/2005/8/layout/vProcess5"/>
    <dgm:cxn modelId="{EEE4177E-9745-A642-8594-A8E97620CDD0}" type="presParOf" srcId="{708AAB8F-548A-49F5-869C-916FCF7E9BE3}" destId="{E3068B4B-AB16-42B5-9779-5703BE58AEA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43674-EC93-47BB-A7C0-531A5F1E402F}">
      <dsp:nvSpPr>
        <dsp:cNvPr id="0" name=""/>
        <dsp:cNvSpPr/>
      </dsp:nvSpPr>
      <dsp:spPr>
        <a:xfrm>
          <a:off x="0" y="0"/>
          <a:ext cx="5192540" cy="80807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Clr>
              <a:srgbClr val="EE2A24"/>
            </a:buClr>
            <a:buFont typeface="Arial" panose="020B0604020202020204" pitchFamily="34" charset="0"/>
            <a:buNone/>
          </a:pPr>
          <a:r>
            <a:rPr lang="en-GB" sz="1400" b="0" kern="1200" cap="none" dirty="0"/>
            <a:t>To capture learning from the NS xxx response, both strengths and shortcomings.</a:t>
          </a:r>
        </a:p>
      </dsp:txBody>
      <dsp:txXfrm>
        <a:off x="23668" y="23668"/>
        <a:ext cx="4252286" cy="760734"/>
      </dsp:txXfrm>
    </dsp:sp>
    <dsp:sp modelId="{C816B0FB-7BD5-4558-8D92-0ABD4C9B7CF3}">
      <dsp:nvSpPr>
        <dsp:cNvPr id="0" name=""/>
        <dsp:cNvSpPr/>
      </dsp:nvSpPr>
      <dsp:spPr>
        <a:xfrm>
          <a:off x="434875" y="954992"/>
          <a:ext cx="5192540" cy="80807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Clr>
              <a:srgbClr val="EE2A24"/>
            </a:buClr>
            <a:buFont typeface="Arial" panose="020B0604020202020204" pitchFamily="34" charset="0"/>
            <a:buNone/>
          </a:pPr>
          <a:r>
            <a:rPr lang="en-GB" sz="1400" b="0" kern="1200" cap="none" dirty="0"/>
            <a:t>To systematically use this learning to assess the organisational system through which </a:t>
          </a:r>
          <a:r>
            <a:rPr lang="en-GB" sz="1400" b="0" kern="1200" cap="none" dirty="0" err="1"/>
            <a:t>sectoral</a:t>
          </a:r>
          <a:r>
            <a:rPr lang="en-GB" sz="1400" b="0" kern="1200" cap="none" dirty="0"/>
            <a:t> outcomes are delivered through CVA, across the project cycle.</a:t>
          </a:r>
        </a:p>
      </dsp:txBody>
      <dsp:txXfrm>
        <a:off x="458543" y="978660"/>
        <a:ext cx="4185083" cy="760734"/>
      </dsp:txXfrm>
    </dsp:sp>
    <dsp:sp modelId="{0BB5CB76-9C29-4C26-BB4F-CD7B8035E9E7}">
      <dsp:nvSpPr>
        <dsp:cNvPr id="0" name=""/>
        <dsp:cNvSpPr/>
      </dsp:nvSpPr>
      <dsp:spPr>
        <a:xfrm>
          <a:off x="863259" y="1909984"/>
          <a:ext cx="5192540" cy="80807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Clr>
              <a:srgbClr val="EE2A24"/>
            </a:buClr>
            <a:buFont typeface="Arial" panose="020B0604020202020204" pitchFamily="34" charset="0"/>
            <a:buNone/>
          </a:pPr>
          <a:r>
            <a:rPr lang="en-GB" sz="1400" b="0" kern="1200" cap="none" dirty="0"/>
            <a:t>To identify priorities for improving FSL programming both in the immediate term and in the medium term</a:t>
          </a:r>
        </a:p>
      </dsp:txBody>
      <dsp:txXfrm>
        <a:off x="886927" y="1933652"/>
        <a:ext cx="4191573" cy="760734"/>
      </dsp:txXfrm>
    </dsp:sp>
    <dsp:sp modelId="{4DC88340-39B0-4C03-BFBF-B419D162E123}">
      <dsp:nvSpPr>
        <dsp:cNvPr id="0" name=""/>
        <dsp:cNvSpPr/>
      </dsp:nvSpPr>
      <dsp:spPr>
        <a:xfrm>
          <a:off x="1298134" y="2864976"/>
          <a:ext cx="5192540" cy="80807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kern="1200" cap="none" dirty="0"/>
            <a:t>To ensure that the r</a:t>
          </a:r>
          <a:r>
            <a:rPr lang="en-GB" sz="1400" b="0" u="sng" kern="1200" cap="none" dirty="0"/>
            <a:t>ight people, get the right assistance, in the right time, in the right way, with risks managed.</a:t>
          </a:r>
          <a:endParaRPr lang="en-GB" sz="1400" u="sng" kern="1200" dirty="0"/>
        </a:p>
      </dsp:txBody>
      <dsp:txXfrm>
        <a:off x="1321802" y="2888644"/>
        <a:ext cx="4185083" cy="760734"/>
      </dsp:txXfrm>
    </dsp:sp>
    <dsp:sp modelId="{F8B6AEF0-7CE2-4C8D-B36D-4EAFFDAA594A}">
      <dsp:nvSpPr>
        <dsp:cNvPr id="0" name=""/>
        <dsp:cNvSpPr/>
      </dsp:nvSpPr>
      <dsp:spPr>
        <a:xfrm>
          <a:off x="4667294" y="618908"/>
          <a:ext cx="525245" cy="5252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4785474" y="618908"/>
        <a:ext cx="288885" cy="395247"/>
      </dsp:txXfrm>
    </dsp:sp>
    <dsp:sp modelId="{A74F7CFD-3EDC-4DEE-AE4C-2CF63524DAD0}">
      <dsp:nvSpPr>
        <dsp:cNvPr id="0" name=""/>
        <dsp:cNvSpPr/>
      </dsp:nvSpPr>
      <dsp:spPr>
        <a:xfrm>
          <a:off x="5102169" y="1573900"/>
          <a:ext cx="525245" cy="5252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5220349" y="1573900"/>
        <a:ext cx="288885" cy="395247"/>
      </dsp:txXfrm>
    </dsp:sp>
    <dsp:sp modelId="{D1AB41BB-80FB-4B93-960D-97EF899860E3}">
      <dsp:nvSpPr>
        <dsp:cNvPr id="0" name=""/>
        <dsp:cNvSpPr/>
      </dsp:nvSpPr>
      <dsp:spPr>
        <a:xfrm>
          <a:off x="5530554" y="2528892"/>
          <a:ext cx="525245" cy="5252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5648734" y="2528892"/>
        <a:ext cx="288885" cy="39524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B2E3DA-5A0F-4F19-A3B8-D922933969F5}" type="datetimeFigureOut">
              <a:rPr lang="en-GB" smtClean="0"/>
              <a:t>11/08/2023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4F4050-90E4-443E-B6FA-2DD9C016838F}" type="slidenum">
              <a:rPr lang="en-GB" smtClean="0"/>
              <a:t>‹#›</a:t>
            </a:fld>
            <a:endParaRPr lang="en-GB"/>
          </a:p>
        </p:txBody>
      </p:sp>
    </p:spTree>
    <p:extLst>
      <p:ext uri="{BB962C8B-B14F-4D97-AF65-F5344CB8AC3E}">
        <p14:creationId xmlns:p14="http://schemas.microsoft.com/office/powerpoint/2010/main" val="778865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04D18-74B1-4B5E-B52C-19CCD19D4303}" type="datetimeFigureOut">
              <a:rPr lang="en-GB" smtClean="0"/>
              <a:t>11/08/2023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C794D-7DC7-4755-8744-0523C236382F}" type="slidenum">
              <a:rPr lang="en-GB" smtClean="0"/>
              <a:t>‹#›</a:t>
            </a:fld>
            <a:endParaRPr lang="en-GB"/>
          </a:p>
        </p:txBody>
      </p:sp>
    </p:spTree>
    <p:extLst>
      <p:ext uri="{BB962C8B-B14F-4D97-AF65-F5344CB8AC3E}">
        <p14:creationId xmlns:p14="http://schemas.microsoft.com/office/powerpoint/2010/main" val="74610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(Workshop version: Deeper, with focus on impact)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16C794D-7DC7-4755-8744-0523C236382F}" type="slidenum">
              <a:rPr lang="en-GB" smtClean="0"/>
              <a:t>1</a:t>
            </a:fld>
            <a:endParaRPr lang="en-GB"/>
          </a:p>
        </p:txBody>
      </p:sp>
    </p:spTree>
    <p:extLst>
      <p:ext uri="{BB962C8B-B14F-4D97-AF65-F5344CB8AC3E}">
        <p14:creationId xmlns:p14="http://schemas.microsoft.com/office/powerpoint/2010/main" val="2016647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slide to adapt. </a:t>
            </a:r>
          </a:p>
          <a:p>
            <a:r>
              <a:rPr lang="en-GB" dirty="0"/>
              <a:t>Can include as many as relevant, </a:t>
            </a:r>
            <a:r>
              <a:rPr lang="en-GB" dirty="0" err="1"/>
              <a:t>e.g</a:t>
            </a:r>
            <a:r>
              <a:rPr lang="en-GB" dirty="0"/>
              <a:t> one per modality</a:t>
            </a:r>
          </a:p>
        </p:txBody>
      </p:sp>
      <p:sp>
        <p:nvSpPr>
          <p:cNvPr id="4" name="Slide Number Placeholder 3"/>
          <p:cNvSpPr>
            <a:spLocks noGrp="1"/>
          </p:cNvSpPr>
          <p:nvPr>
            <p:ph type="sldNum" sz="quarter" idx="10"/>
          </p:nvPr>
        </p:nvSpPr>
        <p:spPr/>
        <p:txBody>
          <a:bodyPr/>
          <a:lstStyle/>
          <a:p>
            <a:fld id="{016C794D-7DC7-4755-8744-0523C236382F}" type="slidenum">
              <a:rPr lang="en-GB" smtClean="0"/>
              <a:t>13</a:t>
            </a:fld>
            <a:endParaRPr lang="en-GB"/>
          </a:p>
        </p:txBody>
      </p:sp>
    </p:spTree>
    <p:extLst>
      <p:ext uri="{BB962C8B-B14F-4D97-AF65-F5344CB8AC3E}">
        <p14:creationId xmlns:p14="http://schemas.microsoft.com/office/powerpoint/2010/main" val="2326968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session examines more closely how well this worked and what could be done differently in the future to better match assistance with beneficiary communities’ needs. </a:t>
            </a:r>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17</a:t>
            </a:fld>
            <a:endParaRPr lang="en-GB"/>
          </a:p>
        </p:txBody>
      </p:sp>
    </p:spTree>
    <p:extLst>
      <p:ext uri="{BB962C8B-B14F-4D97-AF65-F5344CB8AC3E}">
        <p14:creationId xmlns:p14="http://schemas.microsoft.com/office/powerpoint/2010/main" val="4094592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18</a:t>
            </a:fld>
            <a:endParaRPr lang="en-GB"/>
          </a:p>
        </p:txBody>
      </p:sp>
    </p:spTree>
    <p:extLst>
      <p:ext uri="{BB962C8B-B14F-4D97-AF65-F5344CB8AC3E}">
        <p14:creationId xmlns:p14="http://schemas.microsoft.com/office/powerpoint/2010/main" val="253458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Example slide to adapt. </a:t>
            </a:r>
          </a:p>
          <a:p>
            <a:endParaRPr lang="en-GB" dirty="0"/>
          </a:p>
        </p:txBody>
      </p:sp>
      <p:sp>
        <p:nvSpPr>
          <p:cNvPr id="4" name="Slide Number Placeholder 3"/>
          <p:cNvSpPr>
            <a:spLocks noGrp="1"/>
          </p:cNvSpPr>
          <p:nvPr>
            <p:ph type="sldNum" sz="quarter" idx="10"/>
          </p:nvPr>
        </p:nvSpPr>
        <p:spPr/>
        <p:txBody>
          <a:bodyPr/>
          <a:lstStyle/>
          <a:p>
            <a:fld id="{23A0CDCB-2810-4313-8DBC-127EA6D3AC54}" type="slidenum">
              <a:rPr lang="en-GB" smtClean="0"/>
              <a:t>19</a:t>
            </a:fld>
            <a:endParaRPr lang="en-GB"/>
          </a:p>
        </p:txBody>
      </p:sp>
    </p:spTree>
    <p:extLst>
      <p:ext uri="{BB962C8B-B14F-4D97-AF65-F5344CB8AC3E}">
        <p14:creationId xmlns:p14="http://schemas.microsoft.com/office/powerpoint/2010/main" val="231804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slide to adapt –</a:t>
            </a:r>
            <a:r>
              <a:rPr lang="en-GB" baseline="0" dirty="0"/>
              <a:t> quotes from FGDs (can add locations)</a:t>
            </a:r>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20</a:t>
            </a:fld>
            <a:endParaRPr lang="en-GB"/>
          </a:p>
        </p:txBody>
      </p:sp>
    </p:spTree>
    <p:extLst>
      <p:ext uri="{BB962C8B-B14F-4D97-AF65-F5344CB8AC3E}">
        <p14:creationId xmlns:p14="http://schemas.microsoft.com/office/powerpoint/2010/main" val="1969800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a:t>
            </a:r>
            <a:r>
              <a:rPr lang="en-US" baseline="0" dirty="0"/>
              <a:t> of assessment and response analysis process</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21</a:t>
            </a:fld>
            <a:endParaRPr lang="en-GB"/>
          </a:p>
        </p:txBody>
      </p:sp>
    </p:spTree>
    <p:extLst>
      <p:ext uri="{BB962C8B-B14F-4D97-AF65-F5344CB8AC3E}">
        <p14:creationId xmlns:p14="http://schemas.microsoft.com/office/powerpoint/2010/main" val="94011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for any other suggestions</a:t>
            </a:r>
          </a:p>
        </p:txBody>
      </p:sp>
      <p:sp>
        <p:nvSpPr>
          <p:cNvPr id="4" name="Slide Number Placeholder 3"/>
          <p:cNvSpPr>
            <a:spLocks noGrp="1"/>
          </p:cNvSpPr>
          <p:nvPr>
            <p:ph type="sldNum" sz="quarter" idx="10"/>
          </p:nvPr>
        </p:nvSpPr>
        <p:spPr/>
        <p:txBody>
          <a:bodyPr/>
          <a:lstStyle/>
          <a:p>
            <a:fld id="{016C794D-7DC7-4755-8744-0523C236382F}" type="slidenum">
              <a:rPr lang="en-GB" smtClean="0"/>
              <a:t>22</a:t>
            </a:fld>
            <a:endParaRPr lang="en-GB"/>
          </a:p>
        </p:txBody>
      </p:sp>
    </p:spTree>
    <p:extLst>
      <p:ext uri="{BB962C8B-B14F-4D97-AF65-F5344CB8AC3E}">
        <p14:creationId xmlns:p14="http://schemas.microsoft.com/office/powerpoint/2010/main" val="363446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for any other suggestions</a:t>
            </a:r>
          </a:p>
        </p:txBody>
      </p:sp>
      <p:sp>
        <p:nvSpPr>
          <p:cNvPr id="4" name="Slide Number Placeholder 3"/>
          <p:cNvSpPr>
            <a:spLocks noGrp="1"/>
          </p:cNvSpPr>
          <p:nvPr>
            <p:ph type="sldNum" sz="quarter" idx="10"/>
          </p:nvPr>
        </p:nvSpPr>
        <p:spPr/>
        <p:txBody>
          <a:bodyPr/>
          <a:lstStyle/>
          <a:p>
            <a:fld id="{016C794D-7DC7-4755-8744-0523C236382F}" type="slidenum">
              <a:rPr lang="en-GB" smtClean="0"/>
              <a:t>23</a:t>
            </a:fld>
            <a:endParaRPr lang="en-GB"/>
          </a:p>
        </p:txBody>
      </p:sp>
    </p:spTree>
    <p:extLst>
      <p:ext uri="{BB962C8B-B14F-4D97-AF65-F5344CB8AC3E}">
        <p14:creationId xmlns:p14="http://schemas.microsoft.com/office/powerpoint/2010/main" val="2871636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27</a:t>
            </a:fld>
            <a:endParaRPr lang="en-GB"/>
          </a:p>
        </p:txBody>
      </p:sp>
    </p:spTree>
    <p:extLst>
      <p:ext uri="{BB962C8B-B14F-4D97-AF65-F5344CB8AC3E}">
        <p14:creationId xmlns:p14="http://schemas.microsoft.com/office/powerpoint/2010/main" val="2534585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Example slide to adapt</a:t>
            </a:r>
          </a:p>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28</a:t>
            </a:fld>
            <a:endParaRPr lang="en-GB"/>
          </a:p>
        </p:txBody>
      </p:sp>
    </p:spTree>
    <p:extLst>
      <p:ext uri="{BB962C8B-B14F-4D97-AF65-F5344CB8AC3E}">
        <p14:creationId xmlns:p14="http://schemas.microsoft.com/office/powerpoint/2010/main" val="386360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4</a:t>
            </a:fld>
            <a:endParaRPr lang="en-GB"/>
          </a:p>
        </p:txBody>
      </p:sp>
    </p:spTree>
    <p:extLst>
      <p:ext uri="{BB962C8B-B14F-4D97-AF65-F5344CB8AC3E}">
        <p14:creationId xmlns:p14="http://schemas.microsoft.com/office/powerpoint/2010/main" val="3294342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Example slide to adapt</a:t>
            </a:r>
          </a:p>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30</a:t>
            </a:fld>
            <a:endParaRPr lang="en-GB"/>
          </a:p>
        </p:txBody>
      </p:sp>
    </p:spTree>
    <p:extLst>
      <p:ext uri="{BB962C8B-B14F-4D97-AF65-F5344CB8AC3E}">
        <p14:creationId xmlns:p14="http://schemas.microsoft.com/office/powerpoint/2010/main" val="152873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slide to adapt –</a:t>
            </a:r>
            <a:r>
              <a:rPr lang="en-GB" baseline="0" dirty="0"/>
              <a:t> quotes from FGDs (can add locations)</a:t>
            </a:r>
            <a:endParaRPr lang="en-GB" dirty="0"/>
          </a:p>
        </p:txBody>
      </p:sp>
      <p:sp>
        <p:nvSpPr>
          <p:cNvPr id="4" name="Slide Number Placeholder 3"/>
          <p:cNvSpPr>
            <a:spLocks noGrp="1"/>
          </p:cNvSpPr>
          <p:nvPr>
            <p:ph type="sldNum" sz="quarter" idx="10"/>
          </p:nvPr>
        </p:nvSpPr>
        <p:spPr/>
        <p:txBody>
          <a:bodyPr/>
          <a:lstStyle/>
          <a:p>
            <a:fld id="{23A0CDCB-2810-4313-8DBC-127EA6D3AC54}" type="slidenum">
              <a:rPr lang="en-GB" smtClean="0"/>
              <a:t>31</a:t>
            </a:fld>
            <a:endParaRPr lang="en-GB"/>
          </a:p>
        </p:txBody>
      </p:sp>
    </p:spTree>
    <p:extLst>
      <p:ext uri="{BB962C8B-B14F-4D97-AF65-F5344CB8AC3E}">
        <p14:creationId xmlns:p14="http://schemas.microsoft.com/office/powerpoint/2010/main" val="3066173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on transfer</a:t>
            </a:r>
            <a:r>
              <a:rPr lang="en-US" baseline="0" dirty="0"/>
              <a:t> value calculation process – see handout</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32</a:t>
            </a:fld>
            <a:endParaRPr lang="en-GB"/>
          </a:p>
        </p:txBody>
      </p:sp>
    </p:spTree>
    <p:extLst>
      <p:ext uri="{BB962C8B-B14F-4D97-AF65-F5344CB8AC3E}">
        <p14:creationId xmlns:p14="http://schemas.microsoft.com/office/powerpoint/2010/main" val="2718588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33</a:t>
            </a:fld>
            <a:endParaRPr lang="en-GB"/>
          </a:p>
        </p:txBody>
      </p:sp>
    </p:spTree>
    <p:extLst>
      <p:ext uri="{BB962C8B-B14F-4D97-AF65-F5344CB8AC3E}">
        <p14:creationId xmlns:p14="http://schemas.microsoft.com/office/powerpoint/2010/main" val="1158068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a:t>
            </a:r>
            <a:r>
              <a:rPr lang="en-GB" baseline="0" dirty="0"/>
              <a:t> workshop </a:t>
            </a:r>
            <a:r>
              <a:rPr lang="en-GB" baseline="0" dirty="0" err="1"/>
              <a:t>handout</a:t>
            </a:r>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34</a:t>
            </a:fld>
            <a:endParaRPr lang="en-GB"/>
          </a:p>
        </p:txBody>
      </p:sp>
    </p:spTree>
    <p:extLst>
      <p:ext uri="{BB962C8B-B14F-4D97-AF65-F5344CB8AC3E}">
        <p14:creationId xmlns:p14="http://schemas.microsoft.com/office/powerpoint/2010/main" val="2804033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a:t>
            </a:r>
            <a:r>
              <a:rPr lang="en-US" baseline="0" dirty="0"/>
              <a:t> session if time allows</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35</a:t>
            </a:fld>
            <a:endParaRPr lang="en-GB"/>
          </a:p>
        </p:txBody>
      </p:sp>
    </p:spTree>
    <p:extLst>
      <p:ext uri="{BB962C8B-B14F-4D97-AF65-F5344CB8AC3E}">
        <p14:creationId xmlns:p14="http://schemas.microsoft.com/office/powerpoint/2010/main" val="2718822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42</a:t>
            </a:fld>
            <a:endParaRPr lang="en-GB"/>
          </a:p>
        </p:txBody>
      </p:sp>
    </p:spTree>
    <p:extLst>
      <p:ext uri="{BB962C8B-B14F-4D97-AF65-F5344CB8AC3E}">
        <p14:creationId xmlns:p14="http://schemas.microsoft.com/office/powerpoint/2010/main" val="2238103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participants</a:t>
            </a:r>
            <a:r>
              <a:rPr lang="en-GB" baseline="0" dirty="0"/>
              <a:t> to </a:t>
            </a:r>
            <a:r>
              <a:rPr lang="en-GB" dirty="0" err="1"/>
              <a:t>handout</a:t>
            </a:r>
            <a:r>
              <a:rPr lang="en-GB" dirty="0"/>
              <a:t> on targeting and registration</a:t>
            </a:r>
          </a:p>
        </p:txBody>
      </p:sp>
      <p:sp>
        <p:nvSpPr>
          <p:cNvPr id="4" name="Slide Number Placeholder 3"/>
          <p:cNvSpPr>
            <a:spLocks noGrp="1"/>
          </p:cNvSpPr>
          <p:nvPr>
            <p:ph type="sldNum" sz="quarter" idx="10"/>
          </p:nvPr>
        </p:nvSpPr>
        <p:spPr/>
        <p:txBody>
          <a:bodyPr/>
          <a:lstStyle/>
          <a:p>
            <a:fld id="{23A0CDCB-2810-4313-8DBC-127EA6D3AC54}" type="slidenum">
              <a:rPr lang="en-GB" smtClean="0"/>
              <a:t>43</a:t>
            </a:fld>
            <a:endParaRPr lang="en-GB"/>
          </a:p>
        </p:txBody>
      </p:sp>
    </p:spTree>
    <p:extLst>
      <p:ext uri="{BB962C8B-B14F-4D97-AF65-F5344CB8AC3E}">
        <p14:creationId xmlns:p14="http://schemas.microsoft.com/office/powerpoint/2010/main" val="629707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of targeting and registration process – also refer to </a:t>
            </a:r>
            <a:r>
              <a:rPr lang="en-GB" dirty="0" err="1"/>
              <a:t>handout</a:t>
            </a:r>
            <a:endParaRPr lang="en-GB" dirty="0"/>
          </a:p>
        </p:txBody>
      </p:sp>
      <p:sp>
        <p:nvSpPr>
          <p:cNvPr id="4" name="Slide Number Placeholder 3"/>
          <p:cNvSpPr>
            <a:spLocks noGrp="1"/>
          </p:cNvSpPr>
          <p:nvPr>
            <p:ph type="sldNum" sz="quarter" idx="10"/>
          </p:nvPr>
        </p:nvSpPr>
        <p:spPr/>
        <p:txBody>
          <a:bodyPr/>
          <a:lstStyle/>
          <a:p>
            <a:fld id="{23A0CDCB-2810-4313-8DBC-127EA6D3AC54}" type="slidenum">
              <a:rPr lang="en-GB" smtClean="0"/>
              <a:t>44</a:t>
            </a:fld>
            <a:endParaRPr lang="en-GB"/>
          </a:p>
        </p:txBody>
      </p:sp>
    </p:spTree>
    <p:extLst>
      <p:ext uri="{BB962C8B-B14F-4D97-AF65-F5344CB8AC3E}">
        <p14:creationId xmlns:p14="http://schemas.microsoft.com/office/powerpoint/2010/main" val="442548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50m</a:t>
            </a:r>
          </a:p>
        </p:txBody>
      </p:sp>
      <p:sp>
        <p:nvSpPr>
          <p:cNvPr id="4" name="Slide Number Placeholder 3"/>
          <p:cNvSpPr>
            <a:spLocks noGrp="1"/>
          </p:cNvSpPr>
          <p:nvPr>
            <p:ph type="sldNum" sz="quarter" idx="10"/>
          </p:nvPr>
        </p:nvSpPr>
        <p:spPr/>
        <p:txBody>
          <a:bodyPr/>
          <a:lstStyle/>
          <a:p>
            <a:fld id="{016C794D-7DC7-4755-8744-0523C236382F}" type="slidenum">
              <a:rPr lang="en-GB" smtClean="0"/>
              <a:t>45</a:t>
            </a:fld>
            <a:endParaRPr lang="en-GB"/>
          </a:p>
        </p:txBody>
      </p:sp>
    </p:spTree>
    <p:extLst>
      <p:ext uri="{BB962C8B-B14F-4D97-AF65-F5344CB8AC3E}">
        <p14:creationId xmlns:p14="http://schemas.microsoft.com/office/powerpoint/2010/main" val="409273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5</a:t>
            </a:fld>
            <a:endParaRPr lang="en-GB"/>
          </a:p>
        </p:txBody>
      </p:sp>
    </p:spTree>
    <p:extLst>
      <p:ext uri="{BB962C8B-B14F-4D97-AF65-F5344CB8AC3E}">
        <p14:creationId xmlns:p14="http://schemas.microsoft.com/office/powerpoint/2010/main" val="1670076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46</a:t>
            </a:fld>
            <a:endParaRPr lang="en-GB"/>
          </a:p>
        </p:txBody>
      </p:sp>
    </p:spTree>
    <p:extLst>
      <p:ext uri="{BB962C8B-B14F-4D97-AF65-F5344CB8AC3E}">
        <p14:creationId xmlns:p14="http://schemas.microsoft.com/office/powerpoint/2010/main" val="2534585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slide to adapt – include quotes from FGDs (and add locations)</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47</a:t>
            </a:fld>
            <a:endParaRPr lang="en-GB"/>
          </a:p>
        </p:txBody>
      </p:sp>
    </p:spTree>
    <p:extLst>
      <p:ext uri="{BB962C8B-B14F-4D97-AF65-F5344CB8AC3E}">
        <p14:creationId xmlns:p14="http://schemas.microsoft.com/office/powerpoint/2010/main" val="3075916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Example</a:t>
            </a:r>
            <a:r>
              <a:rPr lang="en-US" baseline="0" dirty="0"/>
              <a:t> slide to adapt – include quotes from FGDs (and add locations)</a:t>
            </a:r>
            <a:endParaRPr lang="en-US" dirty="0"/>
          </a:p>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48</a:t>
            </a:fld>
            <a:endParaRPr lang="en-GB"/>
          </a:p>
        </p:txBody>
      </p:sp>
    </p:spTree>
    <p:extLst>
      <p:ext uri="{BB962C8B-B14F-4D97-AF65-F5344CB8AC3E}">
        <p14:creationId xmlns:p14="http://schemas.microsoft.com/office/powerpoint/2010/main" val="911262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participants</a:t>
            </a:r>
            <a:r>
              <a:rPr lang="en-US" baseline="0" dirty="0"/>
              <a:t> to handout</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49</a:t>
            </a:fld>
            <a:endParaRPr lang="en-GB"/>
          </a:p>
        </p:txBody>
      </p:sp>
    </p:spTree>
    <p:extLst>
      <p:ext uri="{BB962C8B-B14F-4D97-AF65-F5344CB8AC3E}">
        <p14:creationId xmlns:p14="http://schemas.microsoft.com/office/powerpoint/2010/main" val="1587760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5m</a:t>
            </a:r>
          </a:p>
        </p:txBody>
      </p:sp>
      <p:sp>
        <p:nvSpPr>
          <p:cNvPr id="4" name="Slide Number Placeholder 3"/>
          <p:cNvSpPr>
            <a:spLocks noGrp="1"/>
          </p:cNvSpPr>
          <p:nvPr>
            <p:ph type="sldNum" sz="quarter" idx="10"/>
          </p:nvPr>
        </p:nvSpPr>
        <p:spPr/>
        <p:txBody>
          <a:bodyPr/>
          <a:lstStyle/>
          <a:p>
            <a:fld id="{23A0CDCB-2810-4313-8DBC-127EA6D3AC54}" type="slidenum">
              <a:rPr lang="en-GB" smtClean="0"/>
              <a:t>50</a:t>
            </a:fld>
            <a:endParaRPr lang="en-GB"/>
          </a:p>
        </p:txBody>
      </p:sp>
    </p:spTree>
    <p:extLst>
      <p:ext uri="{BB962C8B-B14F-4D97-AF65-F5344CB8AC3E}">
        <p14:creationId xmlns:p14="http://schemas.microsoft.com/office/powerpoint/2010/main" val="1855539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a:t>
            </a:r>
            <a:r>
              <a:rPr lang="en-GB" baseline="0" dirty="0"/>
              <a:t> slide of PDM results to adapt –  CEA</a:t>
            </a:r>
            <a:endParaRPr lang="en-GB" dirty="0"/>
          </a:p>
        </p:txBody>
      </p:sp>
      <p:sp>
        <p:nvSpPr>
          <p:cNvPr id="4" name="Slide Number Placeholder 3"/>
          <p:cNvSpPr>
            <a:spLocks noGrp="1"/>
          </p:cNvSpPr>
          <p:nvPr>
            <p:ph type="sldNum" sz="quarter" idx="10"/>
          </p:nvPr>
        </p:nvSpPr>
        <p:spPr/>
        <p:txBody>
          <a:bodyPr/>
          <a:lstStyle/>
          <a:p>
            <a:fld id="{23A0CDCB-2810-4313-8DBC-127EA6D3AC54}" type="slidenum">
              <a:rPr lang="en-GB" smtClean="0"/>
              <a:t>52</a:t>
            </a:fld>
            <a:endParaRPr lang="en-GB"/>
          </a:p>
        </p:txBody>
      </p:sp>
    </p:spTree>
    <p:extLst>
      <p:ext uri="{BB962C8B-B14F-4D97-AF65-F5344CB8AC3E}">
        <p14:creationId xmlns:p14="http://schemas.microsoft.com/office/powerpoint/2010/main" val="3037462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53</a:t>
            </a:fld>
            <a:endParaRPr lang="en-GB"/>
          </a:p>
        </p:txBody>
      </p:sp>
    </p:spTree>
    <p:extLst>
      <p:ext uri="{BB962C8B-B14F-4D97-AF65-F5344CB8AC3E}">
        <p14:creationId xmlns:p14="http://schemas.microsoft.com/office/powerpoint/2010/main" val="294233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57</a:t>
            </a:fld>
            <a:endParaRPr lang="en-GB"/>
          </a:p>
        </p:txBody>
      </p:sp>
    </p:spTree>
    <p:extLst>
      <p:ext uri="{BB962C8B-B14F-4D97-AF65-F5344CB8AC3E}">
        <p14:creationId xmlns:p14="http://schemas.microsoft.com/office/powerpoint/2010/main" val="2534585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58</a:t>
            </a:fld>
            <a:endParaRPr lang="en-GB"/>
          </a:p>
        </p:txBody>
      </p:sp>
    </p:spTree>
    <p:extLst>
      <p:ext uri="{BB962C8B-B14F-4D97-AF65-F5344CB8AC3E}">
        <p14:creationId xmlns:p14="http://schemas.microsoft.com/office/powerpoint/2010/main" val="2892869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on</a:t>
            </a:r>
            <a:r>
              <a:rPr lang="en-US" baseline="0" dirty="0"/>
              <a:t> selected delivery mechanism/FSP</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60</a:t>
            </a:fld>
            <a:endParaRPr lang="en-GB"/>
          </a:p>
        </p:txBody>
      </p:sp>
    </p:spTree>
    <p:extLst>
      <p:ext uri="{BB962C8B-B14F-4D97-AF65-F5344CB8AC3E}">
        <p14:creationId xmlns:p14="http://schemas.microsoft.com/office/powerpoint/2010/main" val="271858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CE8A9EC-CC49-4041-A2EA-1F6735C0A331}" type="slidenum">
              <a:rPr lang="en-US" sz="1200"/>
              <a:pPr algn="r"/>
              <a:t>6</a:t>
            </a:fld>
            <a:endParaRPr lang="en-US" sz="1200"/>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dirty="0">
                <a:ea typeface="ＭＳ Ｐゴシック" charset="-128"/>
                <a:cs typeface="ＭＳ Ｐゴシック" charset="-128"/>
              </a:rPr>
              <a:t>The lessons learned review currently only focuses on process.</a:t>
            </a:r>
          </a:p>
          <a:p>
            <a:pPr eaLnBrk="1" hangingPunct="1"/>
            <a:r>
              <a:rPr lang="en-GB" dirty="0">
                <a:ea typeface="ＭＳ Ｐゴシック" charset="-128"/>
                <a:cs typeface="ＭＳ Ｐゴシック" charset="-128"/>
              </a:rPr>
              <a:t>Deeper focus review may wish to expand and include aspects of</a:t>
            </a:r>
            <a:r>
              <a:rPr lang="en-GB" baseline="0" dirty="0">
                <a:ea typeface="ＭＳ Ｐゴシック" charset="-128"/>
                <a:cs typeface="ＭＳ Ｐゴシック" charset="-128"/>
              </a:rPr>
              <a:t> impact monitoring (depending if PDM covered this – will be context specific)</a:t>
            </a:r>
            <a:endParaRPr lang="en-GB" dirty="0">
              <a:ea typeface="ＭＳ Ｐゴシック" charset="-128"/>
              <a:cs typeface="ＭＳ Ｐゴシック" charset="-128"/>
            </a:endParaRPr>
          </a:p>
          <a:p>
            <a:pPr eaLnBrk="1" hangingPunct="1"/>
            <a:endParaRPr lang="en-GB" dirty="0">
              <a:ea typeface="ＭＳ Ｐゴシック" charset="-128"/>
              <a:cs typeface="ＭＳ Ｐゴシック" charset="-128"/>
            </a:endParaRPr>
          </a:p>
          <a:p>
            <a:endParaRPr lang="en-GB" dirty="0">
              <a:solidFill>
                <a:srgbClr val="FF0000"/>
              </a:solidFill>
            </a:endParaRPr>
          </a:p>
          <a:p>
            <a:pPr eaLnBrk="1" hangingPunct="1"/>
            <a:endParaRPr lang="en-GB" dirty="0">
              <a:ea typeface="ＭＳ Ｐゴシック" charset="-128"/>
              <a:cs typeface="ＭＳ Ｐゴシック" charset="-128"/>
            </a:endParaRPr>
          </a:p>
        </p:txBody>
      </p:sp>
    </p:spTree>
    <p:extLst>
      <p:ext uri="{BB962C8B-B14F-4D97-AF65-F5344CB8AC3E}">
        <p14:creationId xmlns:p14="http://schemas.microsoft.com/office/powerpoint/2010/main" val="482340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61</a:t>
            </a:fld>
            <a:endParaRPr lang="en-GB"/>
          </a:p>
        </p:txBody>
      </p:sp>
    </p:spTree>
    <p:extLst>
      <p:ext uri="{BB962C8B-B14F-4D97-AF65-F5344CB8AC3E}">
        <p14:creationId xmlns:p14="http://schemas.microsoft.com/office/powerpoint/2010/main" val="1664766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Recap</a:t>
            </a:r>
            <a:r>
              <a:rPr lang="en-US" baseline="0" dirty="0"/>
              <a:t> of monitoring process </a:t>
            </a:r>
            <a:r>
              <a:rPr lang="en-GB" dirty="0"/>
              <a:t>(PDM, encashment monitoring, market monitoring </a:t>
            </a:r>
            <a:r>
              <a:rPr lang="en-GB" dirty="0" err="1"/>
              <a:t>etc</a:t>
            </a:r>
            <a:r>
              <a:rPr lang="en-GB" dirty="0"/>
              <a:t>) </a:t>
            </a:r>
          </a:p>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65</a:t>
            </a:fld>
            <a:endParaRPr lang="en-GB"/>
          </a:p>
        </p:txBody>
      </p:sp>
    </p:spTree>
    <p:extLst>
      <p:ext uri="{BB962C8B-B14F-4D97-AF65-F5344CB8AC3E}">
        <p14:creationId xmlns:p14="http://schemas.microsoft.com/office/powerpoint/2010/main" val="718986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6C794D-7DC7-4755-8744-0523C236382F}" type="slidenum">
              <a:rPr lang="en-GB" smtClean="0"/>
              <a:t>66</a:t>
            </a:fld>
            <a:endParaRPr lang="en-GB"/>
          </a:p>
        </p:txBody>
      </p:sp>
    </p:spTree>
    <p:extLst>
      <p:ext uri="{BB962C8B-B14F-4D97-AF65-F5344CB8AC3E}">
        <p14:creationId xmlns:p14="http://schemas.microsoft.com/office/powerpoint/2010/main" val="3093023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67</a:t>
            </a:fld>
            <a:endParaRPr lang="en-GB"/>
          </a:p>
        </p:txBody>
      </p:sp>
    </p:spTree>
    <p:extLst>
      <p:ext uri="{BB962C8B-B14F-4D97-AF65-F5344CB8AC3E}">
        <p14:creationId xmlns:p14="http://schemas.microsoft.com/office/powerpoint/2010/main" val="554827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handout on recommendations</a:t>
            </a:r>
          </a:p>
        </p:txBody>
      </p:sp>
      <p:sp>
        <p:nvSpPr>
          <p:cNvPr id="4" name="Slide Number Placeholder 3"/>
          <p:cNvSpPr>
            <a:spLocks noGrp="1"/>
          </p:cNvSpPr>
          <p:nvPr>
            <p:ph type="sldNum" sz="quarter" idx="10"/>
          </p:nvPr>
        </p:nvSpPr>
        <p:spPr/>
        <p:txBody>
          <a:bodyPr/>
          <a:lstStyle/>
          <a:p>
            <a:fld id="{016C794D-7DC7-4755-8744-0523C236382F}" type="slidenum">
              <a:rPr lang="en-GB" smtClean="0"/>
              <a:t>68</a:t>
            </a:fld>
            <a:endParaRPr lang="en-GB"/>
          </a:p>
        </p:txBody>
      </p:sp>
    </p:spTree>
    <p:extLst>
      <p:ext uri="{BB962C8B-B14F-4D97-AF65-F5344CB8AC3E}">
        <p14:creationId xmlns:p14="http://schemas.microsoft.com/office/powerpoint/2010/main" val="1850102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69</a:t>
            </a:fld>
            <a:endParaRPr lang="en-GB"/>
          </a:p>
        </p:txBody>
      </p:sp>
    </p:spTree>
    <p:extLst>
      <p:ext uri="{BB962C8B-B14F-4D97-AF65-F5344CB8AC3E}">
        <p14:creationId xmlns:p14="http://schemas.microsoft.com/office/powerpoint/2010/main" val="166476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for any other suggestions</a:t>
            </a:r>
          </a:p>
        </p:txBody>
      </p:sp>
      <p:sp>
        <p:nvSpPr>
          <p:cNvPr id="4" name="Slide Number Placeholder 3"/>
          <p:cNvSpPr>
            <a:spLocks noGrp="1"/>
          </p:cNvSpPr>
          <p:nvPr>
            <p:ph type="sldNum" sz="quarter" idx="10"/>
          </p:nvPr>
        </p:nvSpPr>
        <p:spPr/>
        <p:txBody>
          <a:bodyPr/>
          <a:lstStyle/>
          <a:p>
            <a:fld id="{016C794D-7DC7-4755-8744-0523C236382F}" type="slidenum">
              <a:rPr lang="en-GB" smtClean="0"/>
              <a:t>8</a:t>
            </a:fld>
            <a:endParaRPr lang="en-GB"/>
          </a:p>
        </p:txBody>
      </p:sp>
    </p:spTree>
    <p:extLst>
      <p:ext uri="{BB962C8B-B14F-4D97-AF65-F5344CB8AC3E}">
        <p14:creationId xmlns:p14="http://schemas.microsoft.com/office/powerpoint/2010/main" val="1304394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feedback</a:t>
            </a:r>
            <a:r>
              <a:rPr lang="en-US" baseline="0" dirty="0"/>
              <a:t> video of beneficiaries feedback made during field visits</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9</a:t>
            </a:fld>
            <a:endParaRPr lang="en-GB"/>
          </a:p>
        </p:txBody>
      </p:sp>
    </p:spTree>
    <p:extLst>
      <p:ext uri="{BB962C8B-B14F-4D97-AF65-F5344CB8AC3E}">
        <p14:creationId xmlns:p14="http://schemas.microsoft.com/office/powerpoint/2010/main" val="318768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mention that we don’t directly start with the project cycle focus, as timeliness can be determined by a variety of factors across activities included in the response cycle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Total TIME SECTION 90 </a:t>
            </a:r>
            <a:r>
              <a:rPr lang="en-GB" dirty="0" err="1"/>
              <a:t>mins</a:t>
            </a:r>
            <a:endParaRPr lang="en-GB" dirty="0"/>
          </a:p>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10</a:t>
            </a:fld>
            <a:endParaRPr lang="en-GB"/>
          </a:p>
        </p:txBody>
      </p:sp>
    </p:spTree>
    <p:extLst>
      <p:ext uri="{BB962C8B-B14F-4D97-AF65-F5344CB8AC3E}">
        <p14:creationId xmlns:p14="http://schemas.microsoft.com/office/powerpoint/2010/main" val="134507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11</a:t>
            </a:fld>
            <a:endParaRPr lang="en-GB"/>
          </a:p>
        </p:txBody>
      </p:sp>
    </p:spTree>
    <p:extLst>
      <p:ext uri="{BB962C8B-B14F-4D97-AF65-F5344CB8AC3E}">
        <p14:creationId xmlns:p14="http://schemas.microsoft.com/office/powerpoint/2010/main" val="34197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12</a:t>
            </a:fld>
            <a:endParaRPr lang="en-GB"/>
          </a:p>
        </p:txBody>
      </p:sp>
    </p:spTree>
    <p:extLst>
      <p:ext uri="{BB962C8B-B14F-4D97-AF65-F5344CB8AC3E}">
        <p14:creationId xmlns:p14="http://schemas.microsoft.com/office/powerpoint/2010/main" val="2534585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29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5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11510"/>
            <a:ext cx="1306488" cy="565175"/>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457200" y="1275606"/>
            <a:ext cx="7571184" cy="3318619"/>
          </a:xfrm>
          <a:prstGeom prst="rect">
            <a:avLst/>
          </a:prstGeom>
        </p:spPr>
        <p:txBody>
          <a:bodyPr/>
          <a:lstStyle>
            <a:lvl1pPr marL="285750" indent="-285750">
              <a:buClr>
                <a:srgbClr val="EE2A24"/>
              </a:buClr>
              <a:buFont typeface="Arial" panose="020B0604020202020204" pitchFamily="34" charset="0"/>
              <a:buChar cha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370713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5698-7657-4390-9BF5-C2810C41B2BA}"/>
              </a:ext>
            </a:extLst>
          </p:cNvPr>
          <p:cNvSpPr>
            <a:spLocks noGrp="1"/>
          </p:cNvSpPr>
          <p:nvPr>
            <p:ph type="title"/>
          </p:nvPr>
        </p:nvSpPr>
        <p:spPr>
          <a:xfrm>
            <a:off x="628650" y="273844"/>
            <a:ext cx="7886700" cy="994172"/>
          </a:xfrm>
          <a:prstGeom prst="rect">
            <a:avLst/>
          </a:prstGeom>
        </p:spPr>
        <p:txBody>
          <a:bodyPr lIns="68580" tIns="34290" rIns="68580" bIns="34290"/>
          <a:lstStyle/>
          <a:p>
            <a:r>
              <a:rPr lang="en-US"/>
              <a:t>Click to edit Master title style</a:t>
            </a:r>
            <a:endParaRPr lang="en-GB"/>
          </a:p>
        </p:txBody>
      </p:sp>
      <p:sp>
        <p:nvSpPr>
          <p:cNvPr id="3" name="Content Placeholder 2">
            <a:extLst>
              <a:ext uri="{FF2B5EF4-FFF2-40B4-BE49-F238E27FC236}">
                <a16:creationId xmlns:a16="http://schemas.microsoft.com/office/drawing/2014/main" id="{F39AD851-90D6-43EB-B521-6BB58BD497D7}"/>
              </a:ext>
            </a:extLst>
          </p:cNvPr>
          <p:cNvSpPr>
            <a:spLocks noGrp="1"/>
          </p:cNvSpPr>
          <p:nvPr>
            <p:ph idx="1"/>
          </p:nvPr>
        </p:nvSpPr>
        <p:spPr>
          <a:xfrm>
            <a:off x="628650" y="1369219"/>
            <a:ext cx="7886700" cy="3263504"/>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1D0E58-1254-4AFF-9C96-9325E2F4172B}"/>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2224464C-5ED4-4645-B113-1961B42ED3F3}" type="datetimeFigureOut">
              <a:rPr lang="en-GB" smtClean="0"/>
              <a:t>11/08/2023</a:t>
            </a:fld>
            <a:endParaRPr lang="en-GB"/>
          </a:p>
        </p:txBody>
      </p:sp>
      <p:sp>
        <p:nvSpPr>
          <p:cNvPr id="5" name="Footer Placeholder 4">
            <a:extLst>
              <a:ext uri="{FF2B5EF4-FFF2-40B4-BE49-F238E27FC236}">
                <a16:creationId xmlns:a16="http://schemas.microsoft.com/office/drawing/2014/main" id="{E2948901-D82B-4AE2-B9E5-115B0D27CE63}"/>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GB"/>
          </a:p>
        </p:txBody>
      </p:sp>
      <p:sp>
        <p:nvSpPr>
          <p:cNvPr id="6" name="Slide Number Placeholder 5">
            <a:extLst>
              <a:ext uri="{FF2B5EF4-FFF2-40B4-BE49-F238E27FC236}">
                <a16:creationId xmlns:a16="http://schemas.microsoft.com/office/drawing/2014/main" id="{CB18C6E4-EC97-403C-AC83-6B6D2454D103}"/>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1F440833-B607-4EE6-B783-A73396245FDA}" type="slidenum">
              <a:rPr lang="en-GB" smtClean="0"/>
              <a:t>‹#›</a:t>
            </a:fld>
            <a:endParaRPr lang="en-GB"/>
          </a:p>
        </p:txBody>
      </p:sp>
    </p:spTree>
    <p:extLst>
      <p:ext uri="{BB962C8B-B14F-4D97-AF65-F5344CB8AC3E}">
        <p14:creationId xmlns:p14="http://schemas.microsoft.com/office/powerpoint/2010/main" val="11215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CE36-FB87-41E7-93D7-2816249C3723}"/>
              </a:ext>
            </a:extLst>
          </p:cNvPr>
          <p:cNvSpPr>
            <a:spLocks noGrp="1"/>
          </p:cNvSpPr>
          <p:nvPr>
            <p:ph type="title"/>
          </p:nvPr>
        </p:nvSpPr>
        <p:spPr>
          <a:xfrm>
            <a:off x="629841" y="273844"/>
            <a:ext cx="7886700" cy="994172"/>
          </a:xfrm>
          <a:prstGeom prst="rect">
            <a:avLst/>
          </a:prstGeom>
        </p:spPr>
        <p:txBody>
          <a:bodyPr lIns="68580" tIns="34290" rIns="68580" bIns="34290"/>
          <a:lstStyle/>
          <a:p>
            <a:r>
              <a:rPr lang="en-US"/>
              <a:t>Click to edit Master title style</a:t>
            </a:r>
            <a:endParaRPr lang="en-GB"/>
          </a:p>
        </p:txBody>
      </p:sp>
      <p:sp>
        <p:nvSpPr>
          <p:cNvPr id="3" name="Text Placeholder 2">
            <a:extLst>
              <a:ext uri="{FF2B5EF4-FFF2-40B4-BE49-F238E27FC236}">
                <a16:creationId xmlns:a16="http://schemas.microsoft.com/office/drawing/2014/main" id="{E8AAEA68-0475-496E-AFCD-C1852EDD0D66}"/>
              </a:ext>
            </a:extLst>
          </p:cNvPr>
          <p:cNvSpPr>
            <a:spLocks noGrp="1"/>
          </p:cNvSpPr>
          <p:nvPr>
            <p:ph type="body" idx="1"/>
          </p:nvPr>
        </p:nvSpPr>
        <p:spPr>
          <a:xfrm>
            <a:off x="629842" y="1260872"/>
            <a:ext cx="3868340"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F94AA7F-310E-4F89-A3C7-3D71E85753C3}"/>
              </a:ext>
            </a:extLst>
          </p:cNvPr>
          <p:cNvSpPr>
            <a:spLocks noGrp="1"/>
          </p:cNvSpPr>
          <p:nvPr>
            <p:ph sz="half" idx="2"/>
          </p:nvPr>
        </p:nvSpPr>
        <p:spPr>
          <a:xfrm>
            <a:off x="629842" y="1878806"/>
            <a:ext cx="3868340" cy="2763441"/>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89F45C-CDD2-42A6-B1E6-3DD30E32FCB1}"/>
              </a:ext>
            </a:extLst>
          </p:cNvPr>
          <p:cNvSpPr>
            <a:spLocks noGrp="1"/>
          </p:cNvSpPr>
          <p:nvPr>
            <p:ph type="body" sz="quarter" idx="3"/>
          </p:nvPr>
        </p:nvSpPr>
        <p:spPr>
          <a:xfrm>
            <a:off x="4629150" y="1260872"/>
            <a:ext cx="3887391"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1C61513-4A65-4C44-8D3E-26DCA222BC98}"/>
              </a:ext>
            </a:extLst>
          </p:cNvPr>
          <p:cNvSpPr>
            <a:spLocks noGrp="1"/>
          </p:cNvSpPr>
          <p:nvPr>
            <p:ph sz="quarter" idx="4"/>
          </p:nvPr>
        </p:nvSpPr>
        <p:spPr>
          <a:xfrm>
            <a:off x="4629150" y="1878806"/>
            <a:ext cx="3887391" cy="2763441"/>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4F78D5-5B68-4B3F-B65C-14B140104B7B}"/>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2224464C-5ED4-4645-B113-1961B42ED3F3}" type="datetimeFigureOut">
              <a:rPr lang="en-GB" smtClean="0"/>
              <a:t>11/08/2023</a:t>
            </a:fld>
            <a:endParaRPr lang="en-GB"/>
          </a:p>
        </p:txBody>
      </p:sp>
      <p:sp>
        <p:nvSpPr>
          <p:cNvPr id="8" name="Footer Placeholder 7">
            <a:extLst>
              <a:ext uri="{FF2B5EF4-FFF2-40B4-BE49-F238E27FC236}">
                <a16:creationId xmlns:a16="http://schemas.microsoft.com/office/drawing/2014/main" id="{E0C7AA79-6004-4505-8C06-5791E2B0C5A1}"/>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GB"/>
          </a:p>
        </p:txBody>
      </p:sp>
      <p:sp>
        <p:nvSpPr>
          <p:cNvPr id="9" name="Slide Number Placeholder 8">
            <a:extLst>
              <a:ext uri="{FF2B5EF4-FFF2-40B4-BE49-F238E27FC236}">
                <a16:creationId xmlns:a16="http://schemas.microsoft.com/office/drawing/2014/main" id="{CED0EDA3-A0B5-4105-9B2F-512354C58287}"/>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1F440833-B607-4EE6-B783-A73396245FDA}" type="slidenum">
              <a:rPr lang="en-GB" smtClean="0"/>
              <a:t>‹#›</a:t>
            </a:fld>
            <a:endParaRPr lang="en-GB"/>
          </a:p>
        </p:txBody>
      </p:sp>
    </p:spTree>
    <p:extLst>
      <p:ext uri="{BB962C8B-B14F-4D97-AF65-F5344CB8AC3E}">
        <p14:creationId xmlns:p14="http://schemas.microsoft.com/office/powerpoint/2010/main" val="3685347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314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k5Gja3aIZzA&amp;list=PLrI6tpZ6pQmTuWgH38XkEoLGjZytfUdAR&amp;index=2&amp;t=0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fif"/><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B8A80-B285-5B4F-B918-0829ED3F15A8}"/>
              </a:ext>
            </a:extLst>
          </p:cNvPr>
          <p:cNvSpPr/>
          <p:nvPr/>
        </p:nvSpPr>
        <p:spPr>
          <a:xfrm rot="5340000">
            <a:off x="4125072" y="-1432406"/>
            <a:ext cx="170958" cy="7052055"/>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0528C3-AF6D-FD4E-91A7-76C85D51E76F}"/>
              </a:ext>
            </a:extLst>
          </p:cNvPr>
          <p:cNvSpPr txBox="1"/>
          <p:nvPr/>
        </p:nvSpPr>
        <p:spPr>
          <a:xfrm>
            <a:off x="672968" y="915566"/>
            <a:ext cx="7787463" cy="2062103"/>
          </a:xfrm>
          <a:prstGeom prst="rect">
            <a:avLst/>
          </a:prstGeom>
          <a:noFill/>
        </p:spPr>
        <p:txBody>
          <a:bodyPr wrap="square" lIns="91440" tIns="45720" rIns="91440" bIns="45720" rtlCol="0" anchor="t">
            <a:spAutoFit/>
          </a:bodyPr>
          <a:lstStyle/>
          <a:p>
            <a:pPr marL="9525" indent="-9525">
              <a:tabLst>
                <a:tab pos="1420813" algn="l"/>
              </a:tabLst>
            </a:pPr>
            <a:r>
              <a:rPr lang="en-US" sz="4800" b="1" dirty="0">
                <a:latin typeface="Arial"/>
                <a:cs typeface="Arial"/>
              </a:rPr>
              <a:t>NS </a:t>
            </a:r>
            <a:r>
              <a:rPr lang="en-US" sz="4800" i="1" dirty="0">
                <a:highlight>
                  <a:srgbClr val="FFFF00"/>
                </a:highlight>
                <a:latin typeface="Arial"/>
                <a:cs typeface="Arial"/>
              </a:rPr>
              <a:t>xxx</a:t>
            </a:r>
            <a:r>
              <a:rPr lang="en-US" sz="4800" b="1" dirty="0">
                <a:latin typeface="Arial"/>
                <a:cs typeface="Arial"/>
              </a:rPr>
              <a:t> CVA Response  </a:t>
            </a:r>
            <a:endParaRPr lang="en-US" sz="4800" b="1" dirty="0">
              <a:latin typeface="Arial" panose="020B0604020202020204" pitchFamily="34" charset="0"/>
              <a:cs typeface="Arial" panose="020B0604020202020204" pitchFamily="34" charset="0"/>
            </a:endParaRPr>
          </a:p>
          <a:p>
            <a:pPr marL="9525" indent="-9525">
              <a:tabLst>
                <a:tab pos="1420813" algn="l"/>
              </a:tabLst>
            </a:pPr>
            <a:endParaRPr lang="en-US" sz="4800" b="1" dirty="0">
              <a:latin typeface="Arial" panose="020B0604020202020204" pitchFamily="34" charset="0"/>
              <a:cs typeface="Arial" panose="020B0604020202020204" pitchFamily="34" charset="0"/>
            </a:endParaRPr>
          </a:p>
          <a:p>
            <a:pPr marL="9525" indent="-9525">
              <a:tabLst>
                <a:tab pos="1420813" algn="l"/>
              </a:tabLst>
            </a:pPr>
            <a:r>
              <a:rPr lang="en-US" sz="3200" b="1" dirty="0">
                <a:latin typeface="Arial"/>
                <a:cs typeface="Arial"/>
              </a:rPr>
              <a:t>Lessons Learned Review Workshop</a:t>
            </a:r>
          </a:p>
        </p:txBody>
      </p:sp>
      <p:sp>
        <p:nvSpPr>
          <p:cNvPr id="8" name="TextBox 7">
            <a:extLst>
              <a:ext uri="{FF2B5EF4-FFF2-40B4-BE49-F238E27FC236}">
                <a16:creationId xmlns:a16="http://schemas.microsoft.com/office/drawing/2014/main" id="{D229B0D2-C75D-4FB5-8AFD-9559F2770FD5}"/>
              </a:ext>
            </a:extLst>
          </p:cNvPr>
          <p:cNvSpPr txBox="1"/>
          <p:nvPr/>
        </p:nvSpPr>
        <p:spPr>
          <a:xfrm>
            <a:off x="683568" y="4300704"/>
            <a:ext cx="4860072" cy="338554"/>
          </a:xfrm>
          <a:prstGeom prst="rect">
            <a:avLst/>
          </a:prstGeom>
          <a:noFill/>
        </p:spPr>
        <p:txBody>
          <a:bodyPr wrap="square" lIns="91440" tIns="45720" rIns="91440" bIns="45720" rtlCol="0" anchor="t">
            <a:spAutoFit/>
          </a:bodyPr>
          <a:lstStyle/>
          <a:p>
            <a:pPr marL="9525" indent="-9525">
              <a:tabLst>
                <a:tab pos="1420813" algn="l"/>
              </a:tabLst>
            </a:pPr>
            <a:r>
              <a:rPr lang="en-US" sz="1600" i="1" dirty="0">
                <a:highlight>
                  <a:srgbClr val="FFFF00"/>
                </a:highlight>
                <a:latin typeface="Arial"/>
                <a:cs typeface="Arial"/>
              </a:rPr>
              <a:t>Location and date</a:t>
            </a:r>
          </a:p>
        </p:txBody>
      </p:sp>
    </p:spTree>
    <p:extLst>
      <p:ext uri="{BB962C8B-B14F-4D97-AF65-F5344CB8AC3E}">
        <p14:creationId xmlns:p14="http://schemas.microsoft.com/office/powerpoint/2010/main" val="424894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2" y="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681659" y="1056277"/>
            <a:ext cx="7778773" cy="1569660"/>
          </a:xfrm>
          <a:prstGeom prst="rect">
            <a:avLst/>
          </a:prstGeom>
          <a:noFill/>
        </p:spPr>
        <p:txBody>
          <a:bodyPr wrap="square" rtlCol="0">
            <a:spAutoFit/>
          </a:bodyPr>
          <a:lstStyle/>
          <a:p>
            <a:pPr marL="9525" indent="-9525"/>
            <a:r>
              <a:rPr lang="en-US" sz="9600" b="1" dirty="0">
                <a:solidFill>
                  <a:schemeClr val="bg1"/>
                </a:solidFill>
                <a:latin typeface="Arial" panose="020B0604020202020204" pitchFamily="34" charset="0"/>
                <a:cs typeface="Arial" panose="020B0604020202020204" pitchFamily="34" charset="0"/>
              </a:rPr>
              <a:t>Right time?</a:t>
            </a:r>
          </a:p>
        </p:txBody>
      </p:sp>
    </p:spTree>
    <p:extLst>
      <p:ext uri="{BB962C8B-B14F-4D97-AF65-F5344CB8AC3E}">
        <p14:creationId xmlns:p14="http://schemas.microsoft.com/office/powerpoint/2010/main" val="419677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D53B-449F-40EA-8B29-D3CEF27FC382}"/>
              </a:ext>
            </a:extLst>
          </p:cNvPr>
          <p:cNvSpPr>
            <a:spLocks noGrp="1"/>
          </p:cNvSpPr>
          <p:nvPr>
            <p:ph type="title"/>
          </p:nvPr>
        </p:nvSpPr>
        <p:spPr>
          <a:xfrm>
            <a:off x="345340" y="382202"/>
            <a:ext cx="9433048" cy="565175"/>
          </a:xfrm>
        </p:spPr>
        <p:txBody>
          <a:bodyPr/>
          <a:lstStyle/>
          <a:p>
            <a:pPr algn="l"/>
            <a:r>
              <a:rPr lang="en-GB" dirty="0"/>
              <a:t>Construction of the </a:t>
            </a:r>
            <a:r>
              <a:rPr lang="en-GB" dirty="0">
                <a:solidFill>
                  <a:schemeClr val="tx2"/>
                </a:solidFill>
              </a:rPr>
              <a:t>Response Timeline</a:t>
            </a:r>
          </a:p>
        </p:txBody>
      </p:sp>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395536" y="1347614"/>
            <a:ext cx="2028825" cy="2247900"/>
          </a:xfrm>
          <a:prstGeom prst="rect">
            <a:avLst/>
          </a:prstGeom>
        </p:spPr>
      </p:pic>
      <p:sp>
        <p:nvSpPr>
          <p:cNvPr id="6" name="TextBox 5">
            <a:extLst>
              <a:ext uri="{FF2B5EF4-FFF2-40B4-BE49-F238E27FC236}">
                <a16:creationId xmlns:a16="http://schemas.microsoft.com/office/drawing/2014/main" id="{918481A7-159D-47FF-B8F0-569F1CDE8253}"/>
              </a:ext>
            </a:extLst>
          </p:cNvPr>
          <p:cNvSpPr txBox="1"/>
          <p:nvPr/>
        </p:nvSpPr>
        <p:spPr>
          <a:xfrm>
            <a:off x="2843808" y="1635646"/>
            <a:ext cx="5760640" cy="2585323"/>
          </a:xfrm>
          <a:prstGeom prst="rect">
            <a:avLst/>
          </a:prstGeom>
          <a:noFill/>
        </p:spPr>
        <p:txBody>
          <a:bodyPr wrap="square" lIns="91440" tIns="45720" rIns="91440" bIns="45720" rtlCol="0" anchor="t">
            <a:spAutoFit/>
          </a:bodyPr>
          <a:lstStyle/>
          <a:p>
            <a:pPr marL="380365" indent="-380365">
              <a:buFont typeface="Arial" panose="020B0604020202020204" pitchFamily="34" charset="0"/>
              <a:buChar char="•"/>
            </a:pPr>
            <a:r>
              <a:rPr lang="en-GB" dirty="0"/>
              <a:t>Two groups.</a:t>
            </a:r>
            <a:endParaRPr lang="en-GB" dirty="0">
              <a:cs typeface="Calibri"/>
            </a:endParaRPr>
          </a:p>
          <a:p>
            <a:pPr marL="380365" indent="-380365">
              <a:buFont typeface="Arial" panose="020B0604020202020204" pitchFamily="34" charset="0"/>
              <a:buChar char="•"/>
            </a:pPr>
            <a:r>
              <a:rPr lang="en-GB" dirty="0"/>
              <a:t>1</a:t>
            </a:r>
            <a:r>
              <a:rPr lang="en-GB" baseline="30000" dirty="0"/>
              <a:t>st</a:t>
            </a:r>
            <a:r>
              <a:rPr lang="en-GB" dirty="0"/>
              <a:t> group creates a timeline on the wall with the main programme activities for the response.</a:t>
            </a:r>
            <a:endParaRPr lang="en-GB" dirty="0">
              <a:cs typeface="Calibri"/>
            </a:endParaRPr>
          </a:p>
          <a:p>
            <a:pPr marL="380365" indent="-380365">
              <a:buFont typeface="Arial" panose="020B0604020202020204" pitchFamily="34" charset="0"/>
              <a:buChar char="•"/>
            </a:pPr>
            <a:r>
              <a:rPr lang="en-GB" dirty="0"/>
              <a:t>2</a:t>
            </a:r>
            <a:r>
              <a:rPr lang="en-GB" baseline="30000" dirty="0"/>
              <a:t>nd</a:t>
            </a:r>
            <a:r>
              <a:rPr lang="en-GB" dirty="0"/>
              <a:t> group check the timeline against the initial planning </a:t>
            </a:r>
            <a:endParaRPr lang="en-GB" dirty="0">
              <a:cs typeface="Calibri"/>
            </a:endParaRPr>
          </a:p>
          <a:p>
            <a:pPr marL="380365" indent="-380365">
              <a:buFont typeface="Arial" panose="020B0604020202020204" pitchFamily="34" charset="0"/>
              <a:buChar char="•"/>
            </a:pPr>
            <a:r>
              <a:rPr lang="en-GB" dirty="0"/>
              <a:t>Timeline can be divided into project cycle steps (Assessment, Response Analysis, Implementation, M&amp;E)</a:t>
            </a:r>
            <a:endParaRPr lang="en-GB" dirty="0">
              <a:cs typeface="Calibri"/>
            </a:endParaRPr>
          </a:p>
          <a:p>
            <a:pPr marL="380365" indent="-380365">
              <a:buFont typeface="Arial" panose="020B0604020202020204" pitchFamily="34" charset="0"/>
              <a:buChar char="•"/>
            </a:pPr>
            <a:r>
              <a:rPr lang="en-GB" dirty="0"/>
              <a:t>10 minutes, then 10 minutes review.</a:t>
            </a:r>
            <a:endParaRPr lang="en-GB" dirty="0">
              <a:cs typeface="Calibri"/>
            </a:endParaRPr>
          </a:p>
          <a:p>
            <a:endParaRPr lang="en-GB" dirty="0"/>
          </a:p>
        </p:txBody>
      </p:sp>
    </p:spTree>
    <p:extLst>
      <p:ext uri="{BB962C8B-B14F-4D97-AF65-F5344CB8AC3E}">
        <p14:creationId xmlns:p14="http://schemas.microsoft.com/office/powerpoint/2010/main" val="63901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l"/>
            <a:r>
              <a:rPr lang="en-GB" dirty="0">
                <a:solidFill>
                  <a:srgbClr val="FF0000"/>
                </a:solidFill>
              </a:rPr>
              <a:t>R</a:t>
            </a:r>
            <a:r>
              <a:rPr lang="en-GB" dirty="0"/>
              <a:t>ight time?</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p:txBody>
          <a:bodyPr/>
          <a:lstStyle/>
          <a:p>
            <a:pPr>
              <a:buFontTx/>
              <a:buChar char="-"/>
            </a:pPr>
            <a:r>
              <a:rPr lang="en-GB" dirty="0"/>
              <a:t>Include 2-3 summary slides from PDM (see next slide) + FGDs (10 </a:t>
            </a:r>
            <a:r>
              <a:rPr lang="en-GB" dirty="0" err="1"/>
              <a:t>mins</a:t>
            </a:r>
            <a:r>
              <a:rPr lang="en-GB" dirty="0"/>
              <a:t>)</a:t>
            </a:r>
          </a:p>
          <a:p>
            <a:pPr>
              <a:buFontTx/>
              <a:buChar char="-"/>
            </a:pPr>
            <a:r>
              <a:rPr lang="en-GB" dirty="0"/>
              <a:t>Plenary discussion about community views: do participants agree, anything to add (10 mins)</a:t>
            </a:r>
          </a:p>
          <a:p>
            <a:pPr marL="0" indent="0">
              <a:buNone/>
            </a:pPr>
            <a:r>
              <a:rPr lang="en-GB" dirty="0"/>
              <a:t> </a:t>
            </a:r>
          </a:p>
          <a:p>
            <a:pPr>
              <a:buFontTx/>
              <a:buChar char="-"/>
            </a:pPr>
            <a:endParaRPr lang="en-GB" dirty="0"/>
          </a:p>
        </p:txBody>
      </p:sp>
    </p:spTree>
    <p:extLst>
      <p:ext uri="{BB962C8B-B14F-4D97-AF65-F5344CB8AC3E}">
        <p14:creationId xmlns:p14="http://schemas.microsoft.com/office/powerpoint/2010/main" val="400690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1"/>
            <a:ext cx="7560840" cy="565175"/>
          </a:xfrm>
        </p:spPr>
        <p:txBody>
          <a:bodyPr lIns="68580" tIns="34290" rIns="68580" bIns="34290"/>
          <a:lstStyle/>
          <a:p>
            <a:pPr algn="l"/>
            <a:r>
              <a:rPr lang="en-GB" dirty="0">
                <a:solidFill>
                  <a:srgbClr val="FF0000"/>
                </a:solidFill>
              </a:rPr>
              <a:t>R</a:t>
            </a:r>
            <a:r>
              <a:rPr lang="en-GB" dirty="0"/>
              <a:t>ight time? PDM and FGDs</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a:xfrm>
            <a:off x="410396" y="1479998"/>
            <a:ext cx="7571184" cy="3318619"/>
          </a:xfrm>
        </p:spPr>
        <p:txBody>
          <a:bodyPr lIns="68580" tIns="34290" rIns="68580" bIns="34290"/>
          <a:lstStyle/>
          <a:p>
            <a:pPr marL="0" indent="0">
              <a:buNone/>
            </a:pPr>
            <a:r>
              <a:rPr lang="en-GB" dirty="0"/>
              <a:t> </a:t>
            </a:r>
          </a:p>
          <a:p>
            <a:pPr>
              <a:buFontTx/>
              <a:buChar char="-"/>
            </a:pPr>
            <a:endParaRPr lang="en-GB" dirty="0"/>
          </a:p>
        </p:txBody>
      </p:sp>
      <p:pic>
        <p:nvPicPr>
          <p:cNvPr id="4" name="Picture 3">
            <a:extLst>
              <a:ext uri="{FF2B5EF4-FFF2-40B4-BE49-F238E27FC236}">
                <a16:creationId xmlns:a16="http://schemas.microsoft.com/office/drawing/2014/main" id="{748FA0C2-E078-445A-8E2F-DBBF1F5AD8E5}"/>
              </a:ext>
            </a:extLst>
          </p:cNvPr>
          <p:cNvPicPr>
            <a:picLocks noChangeAspect="1"/>
          </p:cNvPicPr>
          <p:nvPr/>
        </p:nvPicPr>
        <p:blipFill>
          <a:blip r:embed="rId3"/>
          <a:stretch>
            <a:fillRect/>
          </a:stretch>
        </p:blipFill>
        <p:spPr>
          <a:xfrm>
            <a:off x="1" y="1872404"/>
            <a:ext cx="7127421" cy="3303754"/>
          </a:xfrm>
          <a:prstGeom prst="rect">
            <a:avLst/>
          </a:prstGeom>
        </p:spPr>
      </p:pic>
      <p:sp>
        <p:nvSpPr>
          <p:cNvPr id="6" name="TextBox 5">
            <a:extLst>
              <a:ext uri="{FF2B5EF4-FFF2-40B4-BE49-F238E27FC236}">
                <a16:creationId xmlns:a16="http://schemas.microsoft.com/office/drawing/2014/main" id="{2E65A547-4274-437E-A702-67F948149FBC}"/>
              </a:ext>
            </a:extLst>
          </p:cNvPr>
          <p:cNvSpPr txBox="1"/>
          <p:nvPr/>
        </p:nvSpPr>
        <p:spPr>
          <a:xfrm>
            <a:off x="410397" y="1653291"/>
            <a:ext cx="1453243" cy="346249"/>
          </a:xfrm>
          <a:prstGeom prst="rect">
            <a:avLst/>
          </a:prstGeom>
          <a:noFill/>
        </p:spPr>
        <p:txBody>
          <a:bodyPr wrap="square" lIns="68580" tIns="34290" rIns="68580" bIns="34290" rtlCol="0">
            <a:spAutoFit/>
          </a:bodyPr>
          <a:lstStyle/>
          <a:p>
            <a:r>
              <a:rPr lang="en-GB" b="1" dirty="0"/>
              <a:t>PDM</a:t>
            </a:r>
          </a:p>
        </p:txBody>
      </p:sp>
      <p:sp>
        <p:nvSpPr>
          <p:cNvPr id="7" name="TextBox 6">
            <a:extLst>
              <a:ext uri="{FF2B5EF4-FFF2-40B4-BE49-F238E27FC236}">
                <a16:creationId xmlns:a16="http://schemas.microsoft.com/office/drawing/2014/main" id="{61C84AC5-EE25-43D8-A646-62CD5CBF5C46}"/>
              </a:ext>
            </a:extLst>
          </p:cNvPr>
          <p:cNvSpPr txBox="1"/>
          <p:nvPr/>
        </p:nvSpPr>
        <p:spPr>
          <a:xfrm>
            <a:off x="6848481" y="1662446"/>
            <a:ext cx="1906526" cy="2285241"/>
          </a:xfrm>
          <a:prstGeom prst="rect">
            <a:avLst/>
          </a:prstGeom>
          <a:noFill/>
        </p:spPr>
        <p:txBody>
          <a:bodyPr wrap="square" lIns="68580" tIns="34290" rIns="68580" bIns="34290" rtlCol="0">
            <a:spAutoFit/>
          </a:bodyPr>
          <a:lstStyle/>
          <a:p>
            <a:r>
              <a:rPr lang="en-GB" b="1" dirty="0"/>
              <a:t>FGD</a:t>
            </a:r>
          </a:p>
          <a:p>
            <a:endParaRPr lang="en-GB" b="1" dirty="0"/>
          </a:p>
          <a:p>
            <a:r>
              <a:rPr lang="en-GB" dirty="0"/>
              <a:t>No major disparities, but frustration about not receiving cash instalment in December</a:t>
            </a:r>
          </a:p>
        </p:txBody>
      </p:sp>
      <p:cxnSp>
        <p:nvCxnSpPr>
          <p:cNvPr id="8" name="Straight Connector 7">
            <a:extLst>
              <a:ext uri="{FF2B5EF4-FFF2-40B4-BE49-F238E27FC236}">
                <a16:creationId xmlns:a16="http://schemas.microsoft.com/office/drawing/2014/main" id="{884E22E3-C421-441D-A533-D3FFCA62AD90}"/>
              </a:ext>
            </a:extLst>
          </p:cNvPr>
          <p:cNvCxnSpPr/>
          <p:nvPr/>
        </p:nvCxnSpPr>
        <p:spPr>
          <a:xfrm>
            <a:off x="6580414" y="2022623"/>
            <a:ext cx="0" cy="25257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22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4EC9-E3B2-4FED-ADC4-8322AE074FA7}"/>
              </a:ext>
            </a:extLst>
          </p:cNvPr>
          <p:cNvSpPr>
            <a:spLocks noGrp="1"/>
          </p:cNvSpPr>
          <p:nvPr>
            <p:ph type="title"/>
          </p:nvPr>
        </p:nvSpPr>
        <p:spPr>
          <a:xfrm>
            <a:off x="467544" y="411510"/>
            <a:ext cx="7560840" cy="565175"/>
          </a:xfrm>
        </p:spPr>
        <p:txBody>
          <a:bodyPr/>
          <a:lstStyle/>
          <a:p>
            <a:pPr algn="l"/>
            <a:r>
              <a:rPr lang="en-GB" dirty="0">
                <a:solidFill>
                  <a:srgbClr val="FF0000"/>
                </a:solidFill>
              </a:rPr>
              <a:t>R</a:t>
            </a:r>
            <a:r>
              <a:rPr lang="en-GB" dirty="0"/>
              <a:t>ight time?</a:t>
            </a:r>
          </a:p>
        </p:txBody>
      </p:sp>
      <p:sp>
        <p:nvSpPr>
          <p:cNvPr id="3" name="Content Placeholder 2">
            <a:extLst>
              <a:ext uri="{FF2B5EF4-FFF2-40B4-BE49-F238E27FC236}">
                <a16:creationId xmlns:a16="http://schemas.microsoft.com/office/drawing/2014/main" id="{244030A3-6513-4D81-A98E-DE00E791CFD0}"/>
              </a:ext>
            </a:extLst>
          </p:cNvPr>
          <p:cNvSpPr>
            <a:spLocks noGrp="1"/>
          </p:cNvSpPr>
          <p:nvPr>
            <p:ph sz="half" idx="2"/>
          </p:nvPr>
        </p:nvSpPr>
        <p:spPr>
          <a:xfrm>
            <a:off x="457200" y="1275606"/>
            <a:ext cx="8229600" cy="3318619"/>
          </a:xfrm>
        </p:spPr>
        <p:txBody>
          <a:bodyPr/>
          <a:lstStyle/>
          <a:p>
            <a:pPr marL="0" indent="0">
              <a:buNone/>
            </a:pPr>
            <a:endParaRPr lang="en-GB" dirty="0"/>
          </a:p>
        </p:txBody>
      </p:sp>
      <p:pic>
        <p:nvPicPr>
          <p:cNvPr id="4" name="Picture 3">
            <a:extLst>
              <a:ext uri="{FF2B5EF4-FFF2-40B4-BE49-F238E27FC236}">
                <a16:creationId xmlns:a16="http://schemas.microsoft.com/office/drawing/2014/main" id="{D06A6072-3A12-4C89-A305-C246289311B0}"/>
              </a:ext>
            </a:extLst>
          </p:cNvPr>
          <p:cNvPicPr>
            <a:picLocks noChangeAspect="1"/>
          </p:cNvPicPr>
          <p:nvPr/>
        </p:nvPicPr>
        <p:blipFill>
          <a:blip r:embed="rId2"/>
          <a:stretch>
            <a:fillRect/>
          </a:stretch>
        </p:blipFill>
        <p:spPr>
          <a:xfrm>
            <a:off x="539552" y="1635646"/>
            <a:ext cx="2028825" cy="2247900"/>
          </a:xfrm>
          <a:prstGeom prst="rect">
            <a:avLst/>
          </a:prstGeom>
        </p:spPr>
      </p:pic>
      <p:sp>
        <p:nvSpPr>
          <p:cNvPr id="5" name="TextBox 4">
            <a:extLst>
              <a:ext uri="{FF2B5EF4-FFF2-40B4-BE49-F238E27FC236}">
                <a16:creationId xmlns:a16="http://schemas.microsoft.com/office/drawing/2014/main" id="{05DD2596-A6BF-4D99-B249-52B631E4E067}"/>
              </a:ext>
            </a:extLst>
          </p:cNvPr>
          <p:cNvSpPr txBox="1"/>
          <p:nvPr/>
        </p:nvSpPr>
        <p:spPr>
          <a:xfrm>
            <a:off x="2843808" y="2040835"/>
            <a:ext cx="5760640" cy="1200329"/>
          </a:xfrm>
          <a:prstGeom prst="rect">
            <a:avLst/>
          </a:prstGeom>
          <a:noFill/>
        </p:spPr>
        <p:txBody>
          <a:bodyPr wrap="square" rtlCol="0">
            <a:spAutoFit/>
          </a:bodyPr>
          <a:lstStyle/>
          <a:p>
            <a:pPr marL="285750" indent="-285750">
              <a:buFont typeface="Arial" panose="020B0604020202020204" pitchFamily="34" charset="0"/>
              <a:buChar char="•"/>
            </a:pPr>
            <a:r>
              <a:rPr lang="en-GB" dirty="0"/>
              <a:t>Two groups.</a:t>
            </a:r>
          </a:p>
          <a:p>
            <a:pPr marL="285750" indent="-285750">
              <a:buFont typeface="Arial" panose="020B0604020202020204" pitchFamily="34" charset="0"/>
              <a:buChar char="•"/>
            </a:pPr>
            <a:r>
              <a:rPr lang="en-GB" dirty="0"/>
              <a:t>Group discussion on main reasons behind delays</a:t>
            </a:r>
          </a:p>
          <a:p>
            <a:pPr marL="285750" indent="-285750">
              <a:buFont typeface="Arial" panose="020B0604020202020204" pitchFamily="34" charset="0"/>
              <a:buChar char="•"/>
            </a:pPr>
            <a:r>
              <a:rPr lang="en-GB" dirty="0"/>
              <a:t>What would you do differently? Top 3 recommendations</a:t>
            </a:r>
          </a:p>
          <a:p>
            <a:pPr marL="285750" indent="-285750">
              <a:buFont typeface="Arial" panose="020B0604020202020204" pitchFamily="34" charset="0"/>
              <a:buChar char="•"/>
            </a:pPr>
            <a:r>
              <a:rPr lang="en-GB" dirty="0"/>
              <a:t>20 </a:t>
            </a:r>
            <a:r>
              <a:rPr lang="en-GB" dirty="0" err="1"/>
              <a:t>mins</a:t>
            </a:r>
            <a:endParaRPr lang="en-GB" sz="900" dirty="0"/>
          </a:p>
        </p:txBody>
      </p:sp>
    </p:spTree>
    <p:extLst>
      <p:ext uri="{BB962C8B-B14F-4D97-AF65-F5344CB8AC3E}">
        <p14:creationId xmlns:p14="http://schemas.microsoft.com/office/powerpoint/2010/main" val="120647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2A24"/>
        </a:solidFill>
        <a:effectLst/>
      </p:bgPr>
    </p:bg>
    <p:spTree>
      <p:nvGrpSpPr>
        <p:cNvPr id="1" name=""/>
        <p:cNvGrpSpPr/>
        <p:nvPr/>
      </p:nvGrpSpPr>
      <p:grpSpPr>
        <a:xfrm>
          <a:off x="0" y="0"/>
          <a:ext cx="0" cy="0"/>
          <a:chOff x="0" y="0"/>
          <a:chExt cx="0" cy="0"/>
        </a:xfrm>
      </p:grpSpPr>
      <p:sp>
        <p:nvSpPr>
          <p:cNvPr id="4" name="Rectangle 3"/>
          <p:cNvSpPr/>
          <p:nvPr/>
        </p:nvSpPr>
        <p:spPr>
          <a:xfrm>
            <a:off x="11832" y="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668959" y="929277"/>
            <a:ext cx="7778773" cy="3416320"/>
          </a:xfrm>
          <a:prstGeom prst="rect">
            <a:avLst/>
          </a:prstGeom>
          <a:noFill/>
        </p:spPr>
        <p:txBody>
          <a:bodyPr wrap="square" rtlCol="0">
            <a:spAutoFit/>
          </a:bodyPr>
          <a:lstStyle/>
          <a:p>
            <a:pPr marL="9525" indent="-9525"/>
            <a:r>
              <a:rPr lang="en-US" sz="7200" b="1" dirty="0">
                <a:solidFill>
                  <a:schemeClr val="bg1"/>
                </a:solidFill>
                <a:latin typeface="Arial" panose="020B0604020202020204" pitchFamily="34" charset="0"/>
                <a:cs typeface="Arial" panose="020B0604020202020204" pitchFamily="34" charset="0"/>
              </a:rPr>
              <a:t>Assessment and Response Analysis: Part 1</a:t>
            </a:r>
          </a:p>
        </p:txBody>
      </p:sp>
    </p:spTree>
    <p:extLst>
      <p:ext uri="{BB962C8B-B14F-4D97-AF65-F5344CB8AC3E}">
        <p14:creationId xmlns:p14="http://schemas.microsoft.com/office/powerpoint/2010/main" val="399774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2AC7509A-5236-4A64-911A-1B977E75BD87}"/>
              </a:ext>
            </a:extLst>
          </p:cNvPr>
          <p:cNvPicPr>
            <a:picLocks noChangeAspect="1"/>
          </p:cNvPicPr>
          <p:nvPr/>
        </p:nvPicPr>
        <p:blipFill>
          <a:blip r:embed="rId2"/>
          <a:stretch>
            <a:fillRect/>
          </a:stretch>
        </p:blipFill>
        <p:spPr>
          <a:xfrm>
            <a:off x="1525348" y="822864"/>
            <a:ext cx="5886480" cy="3512713"/>
          </a:xfrm>
          <a:prstGeom prst="rect">
            <a:avLst/>
          </a:prstGeom>
        </p:spPr>
      </p:pic>
      <p:sp>
        <p:nvSpPr>
          <p:cNvPr id="5" name="Oval 4">
            <a:extLst>
              <a:ext uri="{FF2B5EF4-FFF2-40B4-BE49-F238E27FC236}">
                <a16:creationId xmlns:a16="http://schemas.microsoft.com/office/drawing/2014/main" id="{42F825F9-36DB-45B0-B81A-D597198D42E6}"/>
              </a:ext>
            </a:extLst>
          </p:cNvPr>
          <p:cNvSpPr/>
          <p:nvPr/>
        </p:nvSpPr>
        <p:spPr>
          <a:xfrm>
            <a:off x="1796143" y="1118507"/>
            <a:ext cx="1012371" cy="375557"/>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42F825F9-36DB-45B0-B81A-D597198D42E6}"/>
              </a:ext>
            </a:extLst>
          </p:cNvPr>
          <p:cNvSpPr/>
          <p:nvPr/>
        </p:nvSpPr>
        <p:spPr>
          <a:xfrm>
            <a:off x="1377043" y="2744107"/>
            <a:ext cx="1012371" cy="375557"/>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618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D53B-449F-40EA-8B29-D3CEF27FC382}"/>
              </a:ext>
            </a:extLst>
          </p:cNvPr>
          <p:cNvSpPr>
            <a:spLocks noGrp="1"/>
          </p:cNvSpPr>
          <p:nvPr>
            <p:ph type="title"/>
          </p:nvPr>
        </p:nvSpPr>
        <p:spPr>
          <a:xfrm>
            <a:off x="245695" y="411510"/>
            <a:ext cx="9433048" cy="565175"/>
          </a:xfrm>
        </p:spPr>
        <p:txBody>
          <a:bodyPr/>
          <a:lstStyle/>
          <a:p>
            <a:pPr algn="l"/>
            <a:r>
              <a:rPr lang="en-GB" dirty="0"/>
              <a:t>Session </a:t>
            </a:r>
            <a:r>
              <a:rPr lang="en-GB" dirty="0">
                <a:solidFill>
                  <a:srgbClr val="FF0000"/>
                </a:solidFill>
              </a:rPr>
              <a:t>Outline</a:t>
            </a:r>
          </a:p>
        </p:txBody>
      </p:sp>
      <p:sp>
        <p:nvSpPr>
          <p:cNvPr id="6" name="TextBox 5">
            <a:extLst>
              <a:ext uri="{FF2B5EF4-FFF2-40B4-BE49-F238E27FC236}">
                <a16:creationId xmlns:a16="http://schemas.microsoft.com/office/drawing/2014/main" id="{918481A7-159D-47FF-B8F0-569F1CDE8253}"/>
              </a:ext>
            </a:extLst>
          </p:cNvPr>
          <p:cNvSpPr txBox="1"/>
          <p:nvPr/>
        </p:nvSpPr>
        <p:spPr>
          <a:xfrm>
            <a:off x="755576" y="1203598"/>
            <a:ext cx="7920880" cy="3693319"/>
          </a:xfrm>
          <a:prstGeom prst="rect">
            <a:avLst/>
          </a:prstGeom>
          <a:noFill/>
        </p:spPr>
        <p:txBody>
          <a:bodyPr wrap="square" rtlCol="0">
            <a:spAutoFit/>
          </a:bodyPr>
          <a:lstStyle/>
          <a:p>
            <a:r>
              <a:rPr lang="en-GB" b="1" dirty="0"/>
              <a:t>Session Objectives:</a:t>
            </a:r>
          </a:p>
          <a:p>
            <a:endParaRPr lang="en-GB" b="1" dirty="0"/>
          </a:p>
          <a:p>
            <a:pPr marL="285750" indent="-285750">
              <a:buFont typeface="Arial" panose="020B0604020202020204" pitchFamily="34" charset="0"/>
              <a:buChar char="•"/>
            </a:pPr>
            <a:r>
              <a:rPr lang="en-GB" dirty="0"/>
              <a:t>To discuss and agree on whether CVA was the </a:t>
            </a:r>
            <a:r>
              <a:rPr lang="en-GB" b="1" dirty="0">
                <a:solidFill>
                  <a:srgbClr val="FF0000"/>
                </a:solidFill>
              </a:rPr>
              <a:t>right modality </a:t>
            </a:r>
            <a:r>
              <a:rPr lang="en-GB" dirty="0"/>
              <a:t>for the response? (e.g. for food security)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reflect on how needs assessments and cash feasibility assessment have been carried out and the extent to which this provides the necessary information to inform evidence-based response analysis, based CVA on good practice</a:t>
            </a:r>
          </a:p>
          <a:p>
            <a:endParaRPr lang="en-GB" dirty="0"/>
          </a:p>
          <a:p>
            <a:pPr marL="285750" indent="-285750">
              <a:buFont typeface="Arial" panose="020B0604020202020204" pitchFamily="34" charset="0"/>
              <a:buChar char="•"/>
            </a:pPr>
            <a:r>
              <a:rPr lang="en-GB" dirty="0"/>
              <a:t>To identify main </a:t>
            </a:r>
            <a:r>
              <a:rPr lang="en-GB" dirty="0">
                <a:solidFill>
                  <a:srgbClr val="FF0000"/>
                </a:solidFill>
              </a:rPr>
              <a:t>gaps/positives and learning </a:t>
            </a:r>
            <a:r>
              <a:rPr lang="en-GB" dirty="0"/>
              <a:t>and propose main </a:t>
            </a:r>
            <a:r>
              <a:rPr lang="en-GB" dirty="0">
                <a:solidFill>
                  <a:srgbClr val="FF0000"/>
                </a:solidFill>
              </a:rPr>
              <a:t>recommendations</a:t>
            </a:r>
            <a:r>
              <a:rPr lang="en-GB" dirty="0"/>
              <a:t> for future interventions</a:t>
            </a:r>
          </a:p>
          <a:p>
            <a:endParaRPr lang="en-GB" dirty="0"/>
          </a:p>
          <a:p>
            <a:endParaRPr lang="en-GB" dirty="0"/>
          </a:p>
        </p:txBody>
      </p:sp>
    </p:spTree>
    <p:extLst>
      <p:ext uri="{BB962C8B-B14F-4D97-AF65-F5344CB8AC3E}">
        <p14:creationId xmlns:p14="http://schemas.microsoft.com/office/powerpoint/2010/main" val="74752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l"/>
            <a:r>
              <a:rPr lang="en-GB" dirty="0">
                <a:solidFill>
                  <a:srgbClr val="FF0000"/>
                </a:solidFill>
              </a:rPr>
              <a:t>R</a:t>
            </a:r>
            <a:r>
              <a:rPr lang="en-GB" dirty="0"/>
              <a:t>ight assistance? (modality)</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p:txBody>
          <a:bodyPr/>
          <a:lstStyle/>
          <a:p>
            <a:pPr>
              <a:buFontTx/>
              <a:buChar char="-"/>
            </a:pPr>
            <a:r>
              <a:rPr lang="en-GB" dirty="0"/>
              <a:t>Include 2-3 summary slides from PDM (see examples) + FGDs (10 </a:t>
            </a:r>
            <a:r>
              <a:rPr lang="en-GB" dirty="0" err="1"/>
              <a:t>mins</a:t>
            </a:r>
            <a:r>
              <a:rPr lang="en-GB" dirty="0"/>
              <a:t>)</a:t>
            </a:r>
          </a:p>
          <a:p>
            <a:pPr>
              <a:buFontTx/>
              <a:buChar char="-"/>
            </a:pPr>
            <a:r>
              <a:rPr lang="en-GB" dirty="0"/>
              <a:t>Plenary discussion about community views: do participants agree, anything to add (10 mins)</a:t>
            </a:r>
          </a:p>
          <a:p>
            <a:pPr marL="0" indent="0">
              <a:buNone/>
            </a:pPr>
            <a:r>
              <a:rPr lang="en-GB" dirty="0"/>
              <a:t> </a:t>
            </a:r>
          </a:p>
          <a:p>
            <a:pPr>
              <a:buFontTx/>
              <a:buChar char="-"/>
            </a:pPr>
            <a:endParaRPr lang="en-GB" dirty="0"/>
          </a:p>
        </p:txBody>
      </p:sp>
    </p:spTree>
    <p:extLst>
      <p:ext uri="{BB962C8B-B14F-4D97-AF65-F5344CB8AC3E}">
        <p14:creationId xmlns:p14="http://schemas.microsoft.com/office/powerpoint/2010/main" val="346288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4529-74B8-406F-9253-000C63F27371}"/>
              </a:ext>
            </a:extLst>
          </p:cNvPr>
          <p:cNvSpPr>
            <a:spLocks noGrp="1"/>
          </p:cNvSpPr>
          <p:nvPr>
            <p:ph type="title"/>
          </p:nvPr>
        </p:nvSpPr>
        <p:spPr>
          <a:xfrm>
            <a:off x="467544" y="362525"/>
            <a:ext cx="7571184" cy="565175"/>
          </a:xfrm>
        </p:spPr>
        <p:txBody>
          <a:bodyPr lIns="68580" tIns="34290" rIns="68580" bIns="34290"/>
          <a:lstStyle/>
          <a:p>
            <a:pPr algn="l"/>
            <a:r>
              <a:rPr lang="en-GB" dirty="0">
                <a:solidFill>
                  <a:srgbClr val="FF0000"/>
                </a:solidFill>
              </a:rPr>
              <a:t>R</a:t>
            </a:r>
            <a:r>
              <a:rPr lang="en-GB" dirty="0"/>
              <a:t>ight modality?</a:t>
            </a:r>
          </a:p>
        </p:txBody>
      </p:sp>
      <p:sp>
        <p:nvSpPr>
          <p:cNvPr id="3" name="Content Placeholder 2">
            <a:extLst>
              <a:ext uri="{FF2B5EF4-FFF2-40B4-BE49-F238E27FC236}">
                <a16:creationId xmlns:a16="http://schemas.microsoft.com/office/drawing/2014/main" id="{54A01D52-52D5-4544-B584-826A74189A01}"/>
              </a:ext>
            </a:extLst>
          </p:cNvPr>
          <p:cNvSpPr>
            <a:spLocks noGrp="1"/>
          </p:cNvSpPr>
          <p:nvPr>
            <p:ph sz="half" idx="2"/>
          </p:nvPr>
        </p:nvSpPr>
        <p:spPr/>
        <p:txBody>
          <a:bodyPr lIns="68580" tIns="34290" rIns="68580" bIns="34290"/>
          <a:lstStyle/>
          <a:p>
            <a:pPr marL="0" indent="0">
              <a:buNone/>
            </a:pPr>
            <a:endParaRPr lang="en-GB" dirty="0"/>
          </a:p>
          <a:p>
            <a:pPr marL="0" indent="0">
              <a:buNone/>
            </a:pPr>
            <a:endParaRPr lang="en-GB" dirty="0"/>
          </a:p>
        </p:txBody>
      </p:sp>
      <p:sp>
        <p:nvSpPr>
          <p:cNvPr id="7" name="TextBox 6">
            <a:extLst>
              <a:ext uri="{FF2B5EF4-FFF2-40B4-BE49-F238E27FC236}">
                <a16:creationId xmlns:a16="http://schemas.microsoft.com/office/drawing/2014/main" id="{6F6FC3CD-0E40-41AE-9AF5-2CAFCF0D00A0}"/>
              </a:ext>
            </a:extLst>
          </p:cNvPr>
          <p:cNvSpPr txBox="1"/>
          <p:nvPr/>
        </p:nvSpPr>
        <p:spPr>
          <a:xfrm>
            <a:off x="5478237" y="1585839"/>
            <a:ext cx="3234730" cy="346249"/>
          </a:xfrm>
          <a:prstGeom prst="rect">
            <a:avLst/>
          </a:prstGeom>
          <a:noFill/>
        </p:spPr>
        <p:txBody>
          <a:bodyPr wrap="square" lIns="68580" tIns="34290" rIns="68580" bIns="34290" rtlCol="0">
            <a:spAutoFit/>
          </a:bodyPr>
          <a:lstStyle/>
          <a:p>
            <a:endParaRPr lang="en-GB" dirty="0"/>
          </a:p>
        </p:txBody>
      </p:sp>
      <p:pic>
        <p:nvPicPr>
          <p:cNvPr id="10" name="Picture 9">
            <a:extLst>
              <a:ext uri="{FF2B5EF4-FFF2-40B4-BE49-F238E27FC236}">
                <a16:creationId xmlns:a16="http://schemas.microsoft.com/office/drawing/2014/main" id="{B22840FF-CC73-4ACA-AA83-447022BFB1F2}"/>
              </a:ext>
            </a:extLst>
          </p:cNvPr>
          <p:cNvPicPr>
            <a:picLocks noChangeAspect="1"/>
          </p:cNvPicPr>
          <p:nvPr/>
        </p:nvPicPr>
        <p:blipFill>
          <a:blip r:embed="rId3"/>
          <a:stretch>
            <a:fillRect/>
          </a:stretch>
        </p:blipFill>
        <p:spPr>
          <a:xfrm>
            <a:off x="712762" y="1548983"/>
            <a:ext cx="3991312" cy="3318619"/>
          </a:xfrm>
          <a:prstGeom prst="rect">
            <a:avLst/>
          </a:prstGeom>
        </p:spPr>
      </p:pic>
      <p:sp>
        <p:nvSpPr>
          <p:cNvPr id="4" name="TextBox 3">
            <a:extLst>
              <a:ext uri="{FF2B5EF4-FFF2-40B4-BE49-F238E27FC236}">
                <a16:creationId xmlns:a16="http://schemas.microsoft.com/office/drawing/2014/main" id="{7099BCFA-2B5A-4654-A9D7-BD7205673CB0}"/>
              </a:ext>
            </a:extLst>
          </p:cNvPr>
          <p:cNvSpPr txBox="1"/>
          <p:nvPr/>
        </p:nvSpPr>
        <p:spPr>
          <a:xfrm>
            <a:off x="749668" y="1565340"/>
            <a:ext cx="1690007" cy="346249"/>
          </a:xfrm>
          <a:prstGeom prst="rect">
            <a:avLst/>
          </a:prstGeom>
          <a:solidFill>
            <a:schemeClr val="bg1"/>
          </a:solidFill>
        </p:spPr>
        <p:txBody>
          <a:bodyPr wrap="square" lIns="68580" tIns="34290" rIns="68580" bIns="34290" rtlCol="0">
            <a:spAutoFit/>
          </a:bodyPr>
          <a:lstStyle/>
          <a:p>
            <a:endParaRPr lang="en-GB" dirty="0"/>
          </a:p>
        </p:txBody>
      </p:sp>
      <p:sp>
        <p:nvSpPr>
          <p:cNvPr id="13" name="TextBox 12">
            <a:extLst>
              <a:ext uri="{FF2B5EF4-FFF2-40B4-BE49-F238E27FC236}">
                <a16:creationId xmlns:a16="http://schemas.microsoft.com/office/drawing/2014/main" id="{2A07EA66-F93D-4F5A-8748-C258F425F63E}"/>
              </a:ext>
            </a:extLst>
          </p:cNvPr>
          <p:cNvSpPr txBox="1"/>
          <p:nvPr/>
        </p:nvSpPr>
        <p:spPr>
          <a:xfrm>
            <a:off x="2453113" y="1583558"/>
            <a:ext cx="1690007" cy="346249"/>
          </a:xfrm>
          <a:prstGeom prst="rect">
            <a:avLst/>
          </a:prstGeom>
          <a:solidFill>
            <a:schemeClr val="bg1"/>
          </a:solidFill>
        </p:spPr>
        <p:txBody>
          <a:bodyPr wrap="square" lIns="68580" tIns="34290" rIns="68580" bIns="34290" rtlCol="0">
            <a:spAutoFit/>
          </a:bodyPr>
          <a:lstStyle/>
          <a:p>
            <a:endParaRPr lang="en-GB" dirty="0"/>
          </a:p>
        </p:txBody>
      </p:sp>
      <p:sp>
        <p:nvSpPr>
          <p:cNvPr id="16" name="Title 1">
            <a:extLst>
              <a:ext uri="{FF2B5EF4-FFF2-40B4-BE49-F238E27FC236}">
                <a16:creationId xmlns:a16="http://schemas.microsoft.com/office/drawing/2014/main" id="{2BA52C05-68B4-49C4-9C74-DD22DECAD31F}"/>
              </a:ext>
            </a:extLst>
          </p:cNvPr>
          <p:cNvSpPr txBox="1">
            <a:spLocks/>
          </p:cNvSpPr>
          <p:nvPr/>
        </p:nvSpPr>
        <p:spPr>
          <a:xfrm>
            <a:off x="603250" y="953474"/>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GB" sz="2800" b="0" dirty="0">
                <a:solidFill>
                  <a:srgbClr val="FF0000"/>
                </a:solidFill>
                <a:latin typeface="+mj-lt"/>
                <a:cs typeface="+mj-cs"/>
              </a:rPr>
              <a:t>Would you have preferred to receive food/goods other than CVA?</a:t>
            </a:r>
          </a:p>
        </p:txBody>
      </p:sp>
      <p:sp>
        <p:nvSpPr>
          <p:cNvPr id="8" name="TextBox 7">
            <a:extLst>
              <a:ext uri="{FF2B5EF4-FFF2-40B4-BE49-F238E27FC236}">
                <a16:creationId xmlns:a16="http://schemas.microsoft.com/office/drawing/2014/main" id="{E760EBE9-5635-4390-847C-9EDC017007E1}"/>
              </a:ext>
            </a:extLst>
          </p:cNvPr>
          <p:cNvSpPr txBox="1"/>
          <p:nvPr/>
        </p:nvSpPr>
        <p:spPr>
          <a:xfrm>
            <a:off x="749668" y="1856934"/>
            <a:ext cx="3954406" cy="346249"/>
          </a:xfrm>
          <a:prstGeom prst="rect">
            <a:avLst/>
          </a:prstGeom>
          <a:solidFill>
            <a:schemeClr val="bg1"/>
          </a:solidFill>
        </p:spPr>
        <p:txBody>
          <a:bodyPr wrap="square" lIns="68580" tIns="34290" rIns="68580" bIns="34290" rtlCol="0">
            <a:spAutoFit/>
          </a:bodyPr>
          <a:lstStyle/>
          <a:p>
            <a:endParaRPr lang="en-GB" dirty="0"/>
          </a:p>
        </p:txBody>
      </p:sp>
      <p:sp>
        <p:nvSpPr>
          <p:cNvPr id="17" name="TextBox 16">
            <a:extLst>
              <a:ext uri="{FF2B5EF4-FFF2-40B4-BE49-F238E27FC236}">
                <a16:creationId xmlns:a16="http://schemas.microsoft.com/office/drawing/2014/main" id="{84A363E6-F256-4B0E-BA03-F10360AA161D}"/>
              </a:ext>
            </a:extLst>
          </p:cNvPr>
          <p:cNvSpPr txBox="1"/>
          <p:nvPr/>
        </p:nvSpPr>
        <p:spPr>
          <a:xfrm>
            <a:off x="5478237" y="2481417"/>
            <a:ext cx="2878363" cy="1731243"/>
          </a:xfrm>
          <a:prstGeom prst="rect">
            <a:avLst/>
          </a:prstGeom>
          <a:noFill/>
        </p:spPr>
        <p:txBody>
          <a:bodyPr wrap="square" lIns="68580" tIns="34290" rIns="68580" bIns="34290" rtlCol="0">
            <a:spAutoFit/>
          </a:bodyPr>
          <a:lstStyle/>
          <a:p>
            <a:r>
              <a:rPr lang="en-GB" dirty="0"/>
              <a:t>FGD:</a:t>
            </a:r>
          </a:p>
          <a:p>
            <a:endParaRPr lang="en-GB" dirty="0"/>
          </a:p>
          <a:p>
            <a:r>
              <a:rPr lang="en-GB" dirty="0"/>
              <a:t>Kind of support is good </a:t>
            </a:r>
          </a:p>
          <a:p>
            <a:r>
              <a:rPr lang="en-GB" dirty="0"/>
              <a:t>Any support she accepts</a:t>
            </a:r>
          </a:p>
          <a:p>
            <a:r>
              <a:rPr lang="en-GB" dirty="0"/>
              <a:t>Any gifts she accept</a:t>
            </a:r>
          </a:p>
          <a:p>
            <a:endParaRPr lang="en-GB" dirty="0"/>
          </a:p>
        </p:txBody>
      </p:sp>
    </p:spTree>
    <p:extLst>
      <p:ext uri="{BB962C8B-B14F-4D97-AF65-F5344CB8AC3E}">
        <p14:creationId xmlns:p14="http://schemas.microsoft.com/office/powerpoint/2010/main" val="160326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0EED-B82F-4B5B-B58B-BDC7580255F1}"/>
              </a:ext>
            </a:extLst>
          </p:cNvPr>
          <p:cNvSpPr>
            <a:spLocks noGrp="1"/>
          </p:cNvSpPr>
          <p:nvPr>
            <p:ph type="title"/>
          </p:nvPr>
        </p:nvSpPr>
        <p:spPr>
          <a:xfrm>
            <a:off x="467544" y="411510"/>
            <a:ext cx="7560840" cy="565175"/>
          </a:xfrm>
        </p:spPr>
        <p:txBody>
          <a:bodyPr/>
          <a:lstStyle/>
          <a:p>
            <a:pPr algn="l"/>
            <a:r>
              <a:rPr lang="en-GB" dirty="0"/>
              <a:t>Agenda – Day One</a:t>
            </a:r>
          </a:p>
        </p:txBody>
      </p:sp>
      <p:sp>
        <p:nvSpPr>
          <p:cNvPr id="3" name="Content Placeholder 2">
            <a:extLst>
              <a:ext uri="{FF2B5EF4-FFF2-40B4-BE49-F238E27FC236}">
                <a16:creationId xmlns:a16="http://schemas.microsoft.com/office/drawing/2014/main" id="{09BFA660-5D43-4352-95CC-977F498F8452}"/>
              </a:ext>
            </a:extLst>
          </p:cNvPr>
          <p:cNvSpPr>
            <a:spLocks noGrp="1"/>
          </p:cNvSpPr>
          <p:nvPr>
            <p:ph sz="half" idx="2"/>
          </p:nvPr>
        </p:nvSpPr>
        <p:spPr/>
        <p:txBody>
          <a:bodyPr lIns="91440" tIns="45720" rIns="91440" bIns="45720" anchor="t"/>
          <a:lstStyle/>
          <a:p>
            <a:pPr marL="0" indent="0">
              <a:buNone/>
            </a:pPr>
            <a:endParaRPr lang="en-GB" dirty="0"/>
          </a:p>
          <a:p>
            <a:pPr marL="0" indent="0">
              <a:buNone/>
            </a:pPr>
            <a:endParaRPr lang="en-GB" dirty="0">
              <a:cs typeface="Calibri"/>
            </a:endParaRPr>
          </a:p>
          <a:p>
            <a:pPr marL="0" indent="0">
              <a:buNone/>
            </a:pPr>
            <a:endParaRPr lang="en-GB" dirty="0">
              <a:cs typeface="Calibri"/>
            </a:endParaRPr>
          </a:p>
          <a:p>
            <a:pPr marL="0" indent="0" algn="ctr">
              <a:buNone/>
            </a:pPr>
            <a:r>
              <a:rPr lang="en-GB" dirty="0">
                <a:highlight>
                  <a:srgbClr val="FFFF00"/>
                </a:highlight>
                <a:cs typeface="Calibri"/>
              </a:rPr>
              <a:t>(Insert agenda)</a:t>
            </a:r>
          </a:p>
        </p:txBody>
      </p:sp>
    </p:spTree>
    <p:extLst>
      <p:ext uri="{BB962C8B-B14F-4D97-AF65-F5344CB8AC3E}">
        <p14:creationId xmlns:p14="http://schemas.microsoft.com/office/powerpoint/2010/main" val="374711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440-D9FB-4ECA-99BA-A42D2878F036}"/>
              </a:ext>
            </a:extLst>
          </p:cNvPr>
          <p:cNvSpPr>
            <a:spLocks noGrp="1"/>
          </p:cNvSpPr>
          <p:nvPr>
            <p:ph type="title"/>
          </p:nvPr>
        </p:nvSpPr>
        <p:spPr>
          <a:xfrm>
            <a:off x="629841" y="303865"/>
            <a:ext cx="7886700" cy="994172"/>
          </a:xfrm>
        </p:spPr>
        <p:txBody>
          <a:bodyPr lIns="68580" tIns="34290" rIns="68580" bIns="34290" anchor="t">
            <a:normAutofit/>
          </a:bodyPr>
          <a:lstStyle/>
          <a:p>
            <a:pPr algn="l"/>
            <a:r>
              <a:rPr lang="en-GB" sz="3000" dirty="0"/>
              <a:t>Info from FGD – </a:t>
            </a:r>
            <a:r>
              <a:rPr lang="en-GB" sz="3000" b="1" dirty="0">
                <a:solidFill>
                  <a:srgbClr val="FF0000"/>
                </a:solidFill>
              </a:rPr>
              <a:t>Is CVA the preferred modality?</a:t>
            </a:r>
          </a:p>
        </p:txBody>
      </p:sp>
      <p:sp>
        <p:nvSpPr>
          <p:cNvPr id="3" name="Content Placeholder 2">
            <a:extLst>
              <a:ext uri="{FF2B5EF4-FFF2-40B4-BE49-F238E27FC236}">
                <a16:creationId xmlns:a16="http://schemas.microsoft.com/office/drawing/2014/main" id="{44F982C2-EA3A-4ED3-9AB8-177EB1C37DCC}"/>
              </a:ext>
            </a:extLst>
          </p:cNvPr>
          <p:cNvSpPr>
            <a:spLocks noGrp="1"/>
          </p:cNvSpPr>
          <p:nvPr>
            <p:ph sz="half" idx="2"/>
          </p:nvPr>
        </p:nvSpPr>
        <p:spPr>
          <a:xfrm>
            <a:off x="640160" y="1032641"/>
            <a:ext cx="3868340" cy="3463159"/>
          </a:xfrm>
        </p:spPr>
        <p:txBody>
          <a:bodyPr lIns="68580" tIns="34290" rIns="68580" bIns="34290" anchor="t">
            <a:noAutofit/>
          </a:bodyPr>
          <a:lstStyle/>
          <a:p>
            <a:pPr marL="0" indent="0">
              <a:buNone/>
            </a:pPr>
            <a:endParaRPr lang="en-GB" sz="1200" dirty="0"/>
          </a:p>
          <a:p>
            <a:pPr marL="0" indent="0">
              <a:buNone/>
            </a:pPr>
            <a:r>
              <a:rPr lang="en-GB" sz="1200" dirty="0"/>
              <a:t>‘Everybody agrees that receiving CVA is better than in kind as they can buy whatever is needed’</a:t>
            </a:r>
          </a:p>
          <a:p>
            <a:pPr marL="0" indent="0">
              <a:buNone/>
            </a:pPr>
            <a:r>
              <a:rPr lang="en-GB" sz="1200" dirty="0"/>
              <a:t>‘People prefer CVA than in kind, as they can buy whatever is needed’</a:t>
            </a:r>
          </a:p>
          <a:p>
            <a:pPr marL="0" indent="0">
              <a:buNone/>
            </a:pPr>
            <a:r>
              <a:rPr lang="en-GB" sz="1200" dirty="0"/>
              <a:t>‘People in the community face many other problems, not only lack of food, that's why they prefer CVA, as this is the way to cope with other problems (school stationaries for the kids)’</a:t>
            </a:r>
          </a:p>
          <a:p>
            <a:pPr marL="0" indent="0">
              <a:buNone/>
            </a:pPr>
            <a:r>
              <a:rPr lang="en-GB" sz="1200" dirty="0"/>
              <a:t>‘People prefer CVA as they can buy whatever they want (uniforms and stationaries for kids, and food) </a:t>
            </a:r>
          </a:p>
          <a:p>
            <a:pPr marL="0" indent="0">
              <a:buNone/>
            </a:pPr>
            <a:r>
              <a:rPr lang="en-GB" sz="1200" dirty="0"/>
              <a:t>‘CVA was good for small business in the community’</a:t>
            </a:r>
            <a:endParaRPr lang="en-GB" sz="1200" dirty="0">
              <a:cs typeface="Calibri"/>
            </a:endParaRPr>
          </a:p>
          <a:p>
            <a:pPr marL="0" indent="0">
              <a:buNone/>
            </a:pPr>
            <a:r>
              <a:rPr lang="en-GB" sz="1200" dirty="0"/>
              <a:t>‘People prefer cash as they can buy whatever they want ’</a:t>
            </a:r>
          </a:p>
          <a:p>
            <a:pPr marL="0" indent="0">
              <a:buNone/>
            </a:pPr>
            <a:r>
              <a:rPr lang="en-GB" sz="1200" dirty="0"/>
              <a:t>since they can access to other type of food (chicken wins, pasta, etc). Other people stressed the importance of being able to go to the hospital.</a:t>
            </a:r>
          </a:p>
          <a:p>
            <a:pPr marL="0" indent="0">
              <a:buNone/>
            </a:pPr>
            <a:endParaRPr lang="en-GB" sz="1200" dirty="0"/>
          </a:p>
        </p:txBody>
      </p:sp>
      <p:cxnSp>
        <p:nvCxnSpPr>
          <p:cNvPr id="8" name="Straight Connector 7">
            <a:extLst>
              <a:ext uri="{FF2B5EF4-FFF2-40B4-BE49-F238E27FC236}">
                <a16:creationId xmlns:a16="http://schemas.microsoft.com/office/drawing/2014/main" id="{499D668E-ABB8-46BA-9539-1830085AECDD}"/>
              </a:ext>
            </a:extLst>
          </p:cNvPr>
          <p:cNvCxnSpPr>
            <a:cxnSpLocks/>
          </p:cNvCxnSpPr>
          <p:nvPr/>
        </p:nvCxnSpPr>
        <p:spPr>
          <a:xfrm>
            <a:off x="4498181" y="1277739"/>
            <a:ext cx="16670" cy="3072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516796E-3B67-43B3-AF40-DAC686F32840}"/>
              </a:ext>
            </a:extLst>
          </p:cNvPr>
          <p:cNvSpPr txBox="1"/>
          <p:nvPr/>
        </p:nvSpPr>
        <p:spPr>
          <a:xfrm>
            <a:off x="4616451" y="1004098"/>
            <a:ext cx="3959678" cy="3577903"/>
          </a:xfrm>
          <a:prstGeom prst="rect">
            <a:avLst/>
          </a:prstGeom>
          <a:noFill/>
        </p:spPr>
        <p:txBody>
          <a:bodyPr wrap="square" lIns="68580" tIns="34290" rIns="68580" bIns="34290" rtlCol="0">
            <a:spAutoFit/>
          </a:bodyPr>
          <a:lstStyle/>
          <a:p>
            <a:r>
              <a:rPr lang="en-GB" sz="2100" b="1" dirty="0"/>
              <a:t>Flexibility</a:t>
            </a:r>
            <a:r>
              <a:rPr lang="en-GB" dirty="0"/>
              <a:t>: People can make their own choices, according to their priorities and their preferences</a:t>
            </a:r>
          </a:p>
          <a:p>
            <a:endParaRPr lang="en-GB" dirty="0"/>
          </a:p>
          <a:p>
            <a:r>
              <a:rPr lang="en-GB" sz="2100" b="1" dirty="0"/>
              <a:t>Power transfer</a:t>
            </a:r>
            <a:r>
              <a:rPr lang="en-GB" dirty="0"/>
              <a:t>: people are empowered as they are responsible to make decisions on their future</a:t>
            </a:r>
          </a:p>
          <a:p>
            <a:endParaRPr lang="en-GB" dirty="0"/>
          </a:p>
          <a:p>
            <a:r>
              <a:rPr lang="en-GB" sz="2100" b="1" dirty="0"/>
              <a:t>Helps the recovery process</a:t>
            </a:r>
            <a:r>
              <a:rPr lang="en-GB" dirty="0"/>
              <a:t>: many households invested in livelihoods</a:t>
            </a:r>
          </a:p>
          <a:p>
            <a:endParaRPr lang="en-GB" dirty="0"/>
          </a:p>
          <a:p>
            <a:r>
              <a:rPr lang="en-GB" sz="2100" b="1" dirty="0"/>
              <a:t>Cash spent in the local markets </a:t>
            </a:r>
          </a:p>
        </p:txBody>
      </p:sp>
    </p:spTree>
    <p:extLst>
      <p:ext uri="{BB962C8B-B14F-4D97-AF65-F5344CB8AC3E}">
        <p14:creationId xmlns:p14="http://schemas.microsoft.com/office/powerpoint/2010/main" val="395263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C1E9-9C65-4AA6-A801-7CDC191A1810}"/>
              </a:ext>
            </a:extLst>
          </p:cNvPr>
          <p:cNvSpPr>
            <a:spLocks noGrp="1"/>
          </p:cNvSpPr>
          <p:nvPr>
            <p:ph type="title"/>
          </p:nvPr>
        </p:nvSpPr>
        <p:spPr>
          <a:xfrm>
            <a:off x="467544" y="411511"/>
            <a:ext cx="7639592" cy="565175"/>
          </a:xfrm>
        </p:spPr>
        <p:txBody>
          <a:bodyPr lIns="68580" tIns="34290" rIns="68580" bIns="34290" anchor="t">
            <a:normAutofit fontScale="90000"/>
          </a:bodyPr>
          <a:lstStyle/>
          <a:p>
            <a:r>
              <a:rPr lang="en-GB" dirty="0">
                <a:latin typeface="Arial"/>
                <a:cs typeface="Arial"/>
              </a:rPr>
              <a:t>The assessment and response analysis process in the </a:t>
            </a:r>
            <a:r>
              <a:rPr lang="en-GB" dirty="0">
                <a:highlight>
                  <a:srgbClr val="FFFF00"/>
                </a:highlight>
                <a:latin typeface="Arial"/>
                <a:cs typeface="Arial"/>
              </a:rPr>
              <a:t>xxx</a:t>
            </a:r>
            <a:r>
              <a:rPr lang="en-GB" dirty="0">
                <a:latin typeface="Arial"/>
                <a:cs typeface="Arial"/>
              </a:rPr>
              <a:t> response</a:t>
            </a:r>
          </a:p>
        </p:txBody>
      </p:sp>
      <p:pic>
        <p:nvPicPr>
          <p:cNvPr id="5" name="Content Placeholder 4">
            <a:extLst>
              <a:ext uri="{FF2B5EF4-FFF2-40B4-BE49-F238E27FC236}">
                <a16:creationId xmlns:a16="http://schemas.microsoft.com/office/drawing/2014/main" id="{284B4FFF-4D79-4739-8979-3E6D9B8BBB51}"/>
              </a:ext>
            </a:extLst>
          </p:cNvPr>
          <p:cNvPicPr>
            <a:picLocks noGrp="1" noChangeAspect="1"/>
          </p:cNvPicPr>
          <p:nvPr>
            <p:ph sz="half" idx="2"/>
          </p:nvPr>
        </p:nvPicPr>
        <p:blipFill>
          <a:blip r:embed="rId3"/>
          <a:stretch>
            <a:fillRect/>
          </a:stretch>
        </p:blipFill>
        <p:spPr>
          <a:xfrm>
            <a:off x="1" y="1347108"/>
            <a:ext cx="9143999" cy="3796393"/>
          </a:xfrm>
          <a:prstGeom prst="rect">
            <a:avLst/>
          </a:prstGeom>
        </p:spPr>
      </p:pic>
    </p:spTree>
    <p:extLst>
      <p:ext uri="{BB962C8B-B14F-4D97-AF65-F5344CB8AC3E}">
        <p14:creationId xmlns:p14="http://schemas.microsoft.com/office/powerpoint/2010/main" val="448517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467543" y="1551721"/>
            <a:ext cx="2028825" cy="2247900"/>
          </a:xfrm>
          <a:prstGeom prst="rect">
            <a:avLst/>
          </a:prstGeom>
        </p:spPr>
      </p:pic>
      <p:sp>
        <p:nvSpPr>
          <p:cNvPr id="6" name="TextBox 5">
            <a:extLst>
              <a:ext uri="{FF2B5EF4-FFF2-40B4-BE49-F238E27FC236}">
                <a16:creationId xmlns:a16="http://schemas.microsoft.com/office/drawing/2014/main" id="{918481A7-159D-47FF-B8F0-569F1CDE8253}"/>
              </a:ext>
            </a:extLst>
          </p:cNvPr>
          <p:cNvSpPr txBox="1"/>
          <p:nvPr/>
        </p:nvSpPr>
        <p:spPr>
          <a:xfrm>
            <a:off x="2890701" y="1718306"/>
            <a:ext cx="5760640" cy="2562240"/>
          </a:xfrm>
          <a:prstGeom prst="rect">
            <a:avLst/>
          </a:prstGeom>
          <a:noFill/>
        </p:spPr>
        <p:txBody>
          <a:bodyPr wrap="square" lIns="68580" tIns="34290" rIns="68580" bIns="34290" rtlCol="0">
            <a:spAutoFit/>
          </a:bodyPr>
          <a:lstStyle/>
          <a:p>
            <a:pPr lvl="0"/>
            <a:r>
              <a:rPr lang="en-GB" sz="1600" dirty="0"/>
              <a:t>Based on what has been presented, identify:</a:t>
            </a:r>
          </a:p>
          <a:p>
            <a:pPr lvl="0"/>
            <a:endParaRPr lang="en-GB" sz="1600" dirty="0"/>
          </a:p>
          <a:p>
            <a:pPr marL="342900" indent="-342900">
              <a:buAutoNum type="alphaLcParenR"/>
            </a:pPr>
            <a:r>
              <a:rPr lang="en-GB" sz="1600" dirty="0"/>
              <a:t>what went well</a:t>
            </a:r>
          </a:p>
          <a:p>
            <a:pPr marL="342900" indent="-342900">
              <a:buAutoNum type="alphaLcParenR"/>
            </a:pPr>
            <a:r>
              <a:rPr lang="en-GB" sz="1600" dirty="0"/>
              <a:t>what should have gone better</a:t>
            </a:r>
          </a:p>
          <a:p>
            <a:pPr marL="342900" indent="-342900">
              <a:buAutoNum type="alphaLcParenR"/>
            </a:pPr>
            <a:r>
              <a:rPr lang="en-GB" sz="1600" dirty="0"/>
              <a:t>at least 3 top recommended actions to keep or improve the quality of this phase. </a:t>
            </a:r>
          </a:p>
          <a:p>
            <a:endParaRPr lang="en-GB" sz="1600" dirty="0"/>
          </a:p>
          <a:p>
            <a:r>
              <a:rPr lang="en-GB" sz="1600" dirty="0"/>
              <a:t>Work in the same groups as before. </a:t>
            </a:r>
          </a:p>
          <a:p>
            <a:r>
              <a:rPr lang="en-GB" sz="1600" dirty="0"/>
              <a:t>Be ready to present your findings and recommendations</a:t>
            </a:r>
          </a:p>
          <a:p>
            <a:r>
              <a:rPr lang="en-GB" sz="1600" dirty="0"/>
              <a:t>40 </a:t>
            </a:r>
            <a:r>
              <a:rPr lang="en-GB" sz="1600" dirty="0" err="1"/>
              <a:t>mins</a:t>
            </a:r>
            <a:r>
              <a:rPr lang="en-GB" sz="1600" dirty="0"/>
              <a:t>  </a:t>
            </a:r>
            <a:r>
              <a:rPr lang="en-GB" dirty="0"/>
              <a:t> </a:t>
            </a:r>
          </a:p>
        </p:txBody>
      </p:sp>
      <p:sp>
        <p:nvSpPr>
          <p:cNvPr id="5" name="Title 1">
            <a:extLst>
              <a:ext uri="{FF2B5EF4-FFF2-40B4-BE49-F238E27FC236}">
                <a16:creationId xmlns:a16="http://schemas.microsoft.com/office/drawing/2014/main" id="{E30F154D-9B89-466D-8776-B2679E4CFB45}"/>
              </a:ext>
            </a:extLst>
          </p:cNvPr>
          <p:cNvSpPr>
            <a:spLocks noGrp="1"/>
          </p:cNvSpPr>
          <p:nvPr>
            <p:ph type="title"/>
          </p:nvPr>
        </p:nvSpPr>
        <p:spPr>
          <a:xfrm>
            <a:off x="467544" y="411511"/>
            <a:ext cx="8183797" cy="565175"/>
          </a:xfrm>
        </p:spPr>
        <p:txBody>
          <a:bodyPr lIns="68580" tIns="34290" rIns="68580" bIns="34290">
            <a:normAutofit fontScale="90000"/>
          </a:bodyPr>
          <a:lstStyle/>
          <a:p>
            <a:pPr algn="l"/>
            <a:r>
              <a:rPr lang="en-GB" dirty="0"/>
              <a:t>Focus on </a:t>
            </a:r>
            <a:r>
              <a:rPr lang="en-GB" dirty="0">
                <a:solidFill>
                  <a:srgbClr val="FF0000"/>
                </a:solidFill>
              </a:rPr>
              <a:t>assessments and response analysis</a:t>
            </a:r>
            <a:endParaRPr lang="en-GB" dirty="0"/>
          </a:p>
        </p:txBody>
      </p:sp>
    </p:spTree>
    <p:extLst>
      <p:ext uri="{BB962C8B-B14F-4D97-AF65-F5344CB8AC3E}">
        <p14:creationId xmlns:p14="http://schemas.microsoft.com/office/powerpoint/2010/main" val="262017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467543" y="1551721"/>
            <a:ext cx="2028825" cy="2247900"/>
          </a:xfrm>
          <a:prstGeom prst="rect">
            <a:avLst/>
          </a:prstGeom>
        </p:spPr>
      </p:pic>
      <p:sp>
        <p:nvSpPr>
          <p:cNvPr id="6" name="TextBox 5">
            <a:extLst>
              <a:ext uri="{FF2B5EF4-FFF2-40B4-BE49-F238E27FC236}">
                <a16:creationId xmlns:a16="http://schemas.microsoft.com/office/drawing/2014/main" id="{918481A7-159D-47FF-B8F0-569F1CDE8253}"/>
              </a:ext>
            </a:extLst>
          </p:cNvPr>
          <p:cNvSpPr txBox="1"/>
          <p:nvPr/>
        </p:nvSpPr>
        <p:spPr>
          <a:xfrm>
            <a:off x="2890701" y="1718305"/>
            <a:ext cx="5760640" cy="3054682"/>
          </a:xfrm>
          <a:prstGeom prst="rect">
            <a:avLst/>
          </a:prstGeom>
          <a:noFill/>
        </p:spPr>
        <p:txBody>
          <a:bodyPr wrap="square" lIns="68580" tIns="34290" rIns="68580" bIns="34290" rtlCol="0" anchor="t">
            <a:spAutoFit/>
          </a:bodyPr>
          <a:lstStyle/>
          <a:p>
            <a:pPr lvl="0"/>
            <a:r>
              <a:rPr lang="en-GB" sz="1600" dirty="0"/>
              <a:t>Based on what has been presented  so far: </a:t>
            </a:r>
          </a:p>
          <a:p>
            <a:pPr lvl="0"/>
            <a:endParaRPr lang="en-GB" sz="1600" dirty="0"/>
          </a:p>
          <a:p>
            <a:pPr lvl="0"/>
            <a:r>
              <a:rPr lang="en-GB" sz="1600" dirty="0"/>
              <a:t>Identify at 3 reasons why CVA was or not the right modality. You can look at:</a:t>
            </a:r>
          </a:p>
          <a:p>
            <a:pPr lvl="0"/>
            <a:endParaRPr lang="en-GB" sz="1600" dirty="0"/>
          </a:p>
          <a:p>
            <a:pPr marL="257175" indent="-257175">
              <a:buFontTx/>
              <a:buChar char="-"/>
            </a:pPr>
            <a:r>
              <a:rPr lang="en-GB" sz="1600" dirty="0"/>
              <a:t>What’s the best to meet the people’s needs? </a:t>
            </a:r>
          </a:p>
          <a:p>
            <a:pPr marL="257175" indent="-257175">
              <a:buFontTx/>
              <a:buChar char="-"/>
            </a:pPr>
            <a:r>
              <a:rPr lang="en-GB" sz="1600" dirty="0"/>
              <a:t>Beneficiaries' preferences</a:t>
            </a:r>
          </a:p>
          <a:p>
            <a:pPr marL="257175" indent="-257175">
              <a:buFontTx/>
              <a:buChar char="-"/>
            </a:pPr>
            <a:r>
              <a:rPr lang="en-GB" sz="1600" dirty="0"/>
              <a:t>Timeliness </a:t>
            </a:r>
          </a:p>
          <a:p>
            <a:pPr marL="257175" indent="-257175">
              <a:buFontTx/>
              <a:buChar char="-"/>
            </a:pPr>
            <a:r>
              <a:rPr lang="en-GB" sz="1600" dirty="0"/>
              <a:t>Positive impact in the market</a:t>
            </a:r>
          </a:p>
          <a:p>
            <a:pPr marL="257175" indent="-257175">
              <a:buFontTx/>
              <a:buChar char="-"/>
            </a:pPr>
            <a:r>
              <a:rPr lang="en-GB" sz="1600" dirty="0"/>
              <a:t>Cost-efficiency</a:t>
            </a:r>
          </a:p>
          <a:p>
            <a:pPr marL="257175" indent="-257175">
              <a:buFontTx/>
              <a:buChar char="-"/>
            </a:pPr>
            <a:endParaRPr lang="en-GB" sz="1600" dirty="0"/>
          </a:p>
          <a:p>
            <a:pPr lvl="0"/>
            <a:r>
              <a:rPr lang="en-GB" sz="1600" dirty="0"/>
              <a:t>20 mins</a:t>
            </a:r>
          </a:p>
        </p:txBody>
      </p:sp>
      <p:sp>
        <p:nvSpPr>
          <p:cNvPr id="5" name="Title 1">
            <a:extLst>
              <a:ext uri="{FF2B5EF4-FFF2-40B4-BE49-F238E27FC236}">
                <a16:creationId xmlns:a16="http://schemas.microsoft.com/office/drawing/2014/main" id="{E30F154D-9B89-466D-8776-B2679E4CFB45}"/>
              </a:ext>
            </a:extLst>
          </p:cNvPr>
          <p:cNvSpPr>
            <a:spLocks noGrp="1"/>
          </p:cNvSpPr>
          <p:nvPr>
            <p:ph type="title"/>
          </p:nvPr>
        </p:nvSpPr>
        <p:spPr>
          <a:xfrm>
            <a:off x="467544" y="411511"/>
            <a:ext cx="8183797" cy="565175"/>
          </a:xfrm>
        </p:spPr>
        <p:txBody>
          <a:bodyPr lIns="68580" tIns="34290" rIns="68580" bIns="34290" anchor="t">
            <a:normAutofit/>
          </a:bodyPr>
          <a:lstStyle/>
          <a:p>
            <a:pPr algn="l"/>
            <a:r>
              <a:rPr lang="en-GB" dirty="0">
                <a:latin typeface="Arial"/>
                <a:cs typeface="Arial"/>
              </a:rPr>
              <a:t>Was CVA the right modality? </a:t>
            </a:r>
            <a:endParaRPr lang="en-GB" dirty="0"/>
          </a:p>
        </p:txBody>
      </p:sp>
    </p:spTree>
    <p:extLst>
      <p:ext uri="{BB962C8B-B14F-4D97-AF65-F5344CB8AC3E}">
        <p14:creationId xmlns:p14="http://schemas.microsoft.com/office/powerpoint/2010/main" val="140620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2A24"/>
        </a:solidFill>
        <a:effectLst/>
      </p:bgPr>
    </p:bg>
    <p:spTree>
      <p:nvGrpSpPr>
        <p:cNvPr id="1" name=""/>
        <p:cNvGrpSpPr/>
        <p:nvPr/>
      </p:nvGrpSpPr>
      <p:grpSpPr>
        <a:xfrm>
          <a:off x="0" y="0"/>
          <a:ext cx="0" cy="0"/>
          <a:chOff x="0" y="0"/>
          <a:chExt cx="0" cy="0"/>
        </a:xfrm>
      </p:grpSpPr>
      <p:sp>
        <p:nvSpPr>
          <p:cNvPr id="4" name="Rectangle 3"/>
          <p:cNvSpPr/>
          <p:nvPr/>
        </p:nvSpPr>
        <p:spPr>
          <a:xfrm>
            <a:off x="0" y="-66861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395536" y="513348"/>
            <a:ext cx="8496944" cy="3416320"/>
          </a:xfrm>
          <a:prstGeom prst="rect">
            <a:avLst/>
          </a:prstGeom>
          <a:noFill/>
        </p:spPr>
        <p:txBody>
          <a:bodyPr wrap="square" rtlCol="0">
            <a:spAutoFit/>
          </a:bodyPr>
          <a:lstStyle/>
          <a:p>
            <a:pPr marL="9525" indent="-9525"/>
            <a:r>
              <a:rPr lang="en-US" sz="7200" b="1" dirty="0">
                <a:solidFill>
                  <a:schemeClr val="bg1"/>
                </a:solidFill>
                <a:latin typeface="Arial" panose="020B0604020202020204" pitchFamily="34" charset="0"/>
                <a:cs typeface="Arial" panose="020B0604020202020204" pitchFamily="34" charset="0"/>
              </a:rPr>
              <a:t>Assessment and Response Analysis: Part 2</a:t>
            </a:r>
          </a:p>
        </p:txBody>
      </p:sp>
    </p:spTree>
    <p:extLst>
      <p:ext uri="{BB962C8B-B14F-4D97-AF65-F5344CB8AC3E}">
        <p14:creationId xmlns:p14="http://schemas.microsoft.com/office/powerpoint/2010/main" val="1863200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2AC7509A-5236-4A64-911A-1B977E75BD87}"/>
              </a:ext>
            </a:extLst>
          </p:cNvPr>
          <p:cNvPicPr>
            <a:picLocks noChangeAspect="1"/>
          </p:cNvPicPr>
          <p:nvPr/>
        </p:nvPicPr>
        <p:blipFill>
          <a:blip r:embed="rId2"/>
          <a:stretch>
            <a:fillRect/>
          </a:stretch>
        </p:blipFill>
        <p:spPr>
          <a:xfrm>
            <a:off x="1525348" y="815393"/>
            <a:ext cx="5886480" cy="3512713"/>
          </a:xfrm>
          <a:prstGeom prst="rect">
            <a:avLst/>
          </a:prstGeom>
        </p:spPr>
      </p:pic>
      <p:sp>
        <p:nvSpPr>
          <p:cNvPr id="3" name="Oval 2">
            <a:extLst>
              <a:ext uri="{FF2B5EF4-FFF2-40B4-BE49-F238E27FC236}">
                <a16:creationId xmlns:a16="http://schemas.microsoft.com/office/drawing/2014/main" id="{55C1797F-3B27-4E59-8D75-40D848691622}"/>
              </a:ext>
            </a:extLst>
          </p:cNvPr>
          <p:cNvSpPr/>
          <p:nvPr/>
        </p:nvSpPr>
        <p:spPr>
          <a:xfrm>
            <a:off x="1322615" y="2751364"/>
            <a:ext cx="1012371" cy="375557"/>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5015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4" y="411511"/>
            <a:ext cx="7674133" cy="565175"/>
          </a:xfrm>
        </p:spPr>
        <p:txBody>
          <a:bodyPr lIns="68580" tIns="34290" rIns="68580" bIns="34290"/>
          <a:lstStyle/>
          <a:p>
            <a:pPr algn="l"/>
            <a:r>
              <a:rPr lang="en-GB" dirty="0"/>
              <a:t>Session </a:t>
            </a:r>
            <a:r>
              <a:rPr lang="en-GB" dirty="0">
                <a:solidFill>
                  <a:srgbClr val="FF0000"/>
                </a:solidFill>
              </a:rPr>
              <a:t>outline</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p:txBody>
          <a:bodyPr lIns="68580" tIns="34290" rIns="68580" bIns="34290"/>
          <a:lstStyle/>
          <a:p>
            <a:pPr marL="0" indent="0">
              <a:buNone/>
            </a:pPr>
            <a:r>
              <a:rPr lang="en-GB" b="1" dirty="0"/>
              <a:t>     Session objectives: 	</a:t>
            </a:r>
          </a:p>
          <a:p>
            <a:pPr marL="0" indent="0">
              <a:buNone/>
            </a:pPr>
            <a:endParaRPr lang="en-GB" b="1" dirty="0"/>
          </a:p>
          <a:p>
            <a:pPr lvl="1"/>
            <a:r>
              <a:rPr lang="en-GB" dirty="0"/>
              <a:t> To reflect on whether the </a:t>
            </a:r>
            <a:r>
              <a:rPr lang="en-GB" dirty="0">
                <a:solidFill>
                  <a:srgbClr val="FF0000"/>
                </a:solidFill>
              </a:rPr>
              <a:t>amount</a:t>
            </a:r>
            <a:r>
              <a:rPr lang="en-GB" dirty="0"/>
              <a:t> of the chosen modalities (e.g. cash + in-kind) for this response was the most adequate in view of the needs of the population.</a:t>
            </a:r>
          </a:p>
          <a:p>
            <a:pPr marL="342900" lvl="1" indent="0">
              <a:buNone/>
            </a:pPr>
            <a:endParaRPr lang="en-GB" dirty="0"/>
          </a:p>
          <a:p>
            <a:pPr lvl="1"/>
            <a:r>
              <a:rPr lang="en-GB" dirty="0"/>
              <a:t>To identify </a:t>
            </a:r>
            <a:r>
              <a:rPr lang="en-GB" dirty="0">
                <a:solidFill>
                  <a:srgbClr val="FF0000"/>
                </a:solidFill>
              </a:rPr>
              <a:t>positives and learning </a:t>
            </a:r>
            <a:r>
              <a:rPr lang="en-GB" dirty="0"/>
              <a:t>and propose main </a:t>
            </a:r>
            <a:r>
              <a:rPr lang="en-GB" dirty="0">
                <a:solidFill>
                  <a:srgbClr val="FF0000"/>
                </a:solidFill>
              </a:rPr>
              <a:t>recommendations </a:t>
            </a:r>
            <a:r>
              <a:rPr lang="en-GB" dirty="0"/>
              <a:t>for future interventions</a:t>
            </a:r>
          </a:p>
          <a:p>
            <a:pPr marL="0" indent="0">
              <a:buNone/>
            </a:pPr>
            <a:r>
              <a:rPr lang="en-GB" dirty="0"/>
              <a:t>	</a:t>
            </a:r>
          </a:p>
          <a:p>
            <a:endParaRPr lang="en-GB" dirty="0"/>
          </a:p>
        </p:txBody>
      </p:sp>
    </p:spTree>
    <p:extLst>
      <p:ext uri="{BB962C8B-B14F-4D97-AF65-F5344CB8AC3E}">
        <p14:creationId xmlns:p14="http://schemas.microsoft.com/office/powerpoint/2010/main" val="3510601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l"/>
            <a:r>
              <a:rPr lang="en-GB" dirty="0">
                <a:solidFill>
                  <a:srgbClr val="FF0000"/>
                </a:solidFill>
              </a:rPr>
              <a:t>R</a:t>
            </a:r>
            <a:r>
              <a:rPr lang="en-GB" dirty="0">
                <a:solidFill>
                  <a:srgbClr val="000000"/>
                </a:solidFill>
              </a:rPr>
              <a:t>ight</a:t>
            </a:r>
            <a:r>
              <a:rPr lang="en-GB" dirty="0"/>
              <a:t> assistance? (amount)</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p:txBody>
          <a:bodyPr/>
          <a:lstStyle/>
          <a:p>
            <a:pPr>
              <a:buFontTx/>
              <a:buChar char="-"/>
            </a:pPr>
            <a:r>
              <a:rPr lang="en-GB" dirty="0"/>
              <a:t>Include 2-3 summary slides from PDM (see examples) + FGDs (10 </a:t>
            </a:r>
            <a:r>
              <a:rPr lang="en-GB" dirty="0" err="1"/>
              <a:t>mins</a:t>
            </a:r>
            <a:r>
              <a:rPr lang="en-GB" dirty="0"/>
              <a:t>)</a:t>
            </a:r>
          </a:p>
          <a:p>
            <a:pPr>
              <a:buFontTx/>
              <a:buChar char="-"/>
            </a:pPr>
            <a:r>
              <a:rPr lang="en-GB" dirty="0"/>
              <a:t>Plenary discussion about community views: do participants agree, anything to add (10 mins)</a:t>
            </a:r>
          </a:p>
          <a:p>
            <a:pPr marL="0" indent="0">
              <a:buNone/>
            </a:pPr>
            <a:r>
              <a:rPr lang="en-GB" dirty="0"/>
              <a:t> </a:t>
            </a:r>
          </a:p>
          <a:p>
            <a:pPr>
              <a:buFontTx/>
              <a:buChar char="-"/>
            </a:pPr>
            <a:endParaRPr lang="en-GB" dirty="0"/>
          </a:p>
        </p:txBody>
      </p:sp>
    </p:spTree>
    <p:extLst>
      <p:ext uri="{BB962C8B-B14F-4D97-AF65-F5344CB8AC3E}">
        <p14:creationId xmlns:p14="http://schemas.microsoft.com/office/powerpoint/2010/main" val="4059563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FED182-A9F6-4CA2-9ABB-CF1AAB06B203}"/>
              </a:ext>
            </a:extLst>
          </p:cNvPr>
          <p:cNvSpPr>
            <a:spLocks noGrp="1"/>
          </p:cNvSpPr>
          <p:nvPr>
            <p:ph type="title"/>
          </p:nvPr>
        </p:nvSpPr>
        <p:spPr>
          <a:xfrm>
            <a:off x="394065" y="262576"/>
            <a:ext cx="8358738" cy="565175"/>
          </a:xfrm>
        </p:spPr>
        <p:txBody>
          <a:bodyPr lIns="68580" tIns="34290" rIns="68580" bIns="34290">
            <a:normAutofit fontScale="90000"/>
          </a:bodyPr>
          <a:lstStyle/>
          <a:p>
            <a:pPr algn="l"/>
            <a:r>
              <a:rPr lang="en-GB" sz="2800" dirty="0"/>
              <a:t>The </a:t>
            </a:r>
            <a:r>
              <a:rPr lang="en-GB" sz="2800" dirty="0">
                <a:solidFill>
                  <a:srgbClr val="FF0000"/>
                </a:solidFill>
              </a:rPr>
              <a:t>Right</a:t>
            </a:r>
            <a:r>
              <a:rPr lang="en-GB" sz="2800" dirty="0"/>
              <a:t> amount? </a:t>
            </a:r>
            <a:r>
              <a:rPr lang="en-GB" sz="2800" dirty="0">
                <a:solidFill>
                  <a:srgbClr val="FF0000"/>
                </a:solidFill>
              </a:rPr>
              <a:t>– </a:t>
            </a:r>
            <a:r>
              <a:rPr lang="en-GB" sz="3100" b="0" dirty="0">
                <a:solidFill>
                  <a:srgbClr val="FF0000"/>
                </a:solidFill>
              </a:rPr>
              <a:t>How was the money spent? </a:t>
            </a:r>
          </a:p>
        </p:txBody>
      </p:sp>
      <p:pic>
        <p:nvPicPr>
          <p:cNvPr id="2" name="Content Placeholder 1">
            <a:extLst>
              <a:ext uri="{FF2B5EF4-FFF2-40B4-BE49-F238E27FC236}">
                <a16:creationId xmlns:a16="http://schemas.microsoft.com/office/drawing/2014/main" id="{96DF2669-2819-4612-B00E-E65D4EF19C85}"/>
              </a:ext>
            </a:extLst>
          </p:cNvPr>
          <p:cNvPicPr>
            <a:picLocks noGrp="1" noChangeAspect="1"/>
          </p:cNvPicPr>
          <p:nvPr>
            <p:ph sz="half" idx="2"/>
          </p:nvPr>
        </p:nvPicPr>
        <p:blipFill>
          <a:blip r:embed="rId3"/>
          <a:stretch>
            <a:fillRect/>
          </a:stretch>
        </p:blipFill>
        <p:spPr>
          <a:xfrm>
            <a:off x="482608" y="825512"/>
            <a:ext cx="7974328" cy="4114800"/>
          </a:xfrm>
          <a:prstGeom prst="rect">
            <a:avLst/>
          </a:prstGeom>
        </p:spPr>
      </p:pic>
    </p:spTree>
    <p:extLst>
      <p:ext uri="{BB962C8B-B14F-4D97-AF65-F5344CB8AC3E}">
        <p14:creationId xmlns:p14="http://schemas.microsoft.com/office/powerpoint/2010/main" val="3443383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FED182-A9F6-4CA2-9ABB-CF1AAB06B203}"/>
              </a:ext>
            </a:extLst>
          </p:cNvPr>
          <p:cNvSpPr>
            <a:spLocks noGrp="1"/>
          </p:cNvSpPr>
          <p:nvPr>
            <p:ph type="title"/>
          </p:nvPr>
        </p:nvSpPr>
        <p:spPr>
          <a:xfrm>
            <a:off x="394065" y="262576"/>
            <a:ext cx="7835535" cy="565175"/>
          </a:xfrm>
        </p:spPr>
        <p:txBody>
          <a:bodyPr lIns="68580" tIns="34290" rIns="68580" bIns="34290">
            <a:normAutofit fontScale="90000"/>
          </a:bodyPr>
          <a:lstStyle/>
          <a:p>
            <a:pPr algn="l"/>
            <a:r>
              <a:rPr lang="en-GB" sz="2800" dirty="0"/>
              <a:t>The </a:t>
            </a:r>
            <a:r>
              <a:rPr lang="en-GB" sz="2800" dirty="0">
                <a:solidFill>
                  <a:srgbClr val="FF0000"/>
                </a:solidFill>
              </a:rPr>
              <a:t>Right</a:t>
            </a:r>
            <a:r>
              <a:rPr lang="en-GB" sz="2800" dirty="0"/>
              <a:t> amount? </a:t>
            </a:r>
            <a:r>
              <a:rPr lang="en-GB" sz="2800" dirty="0">
                <a:solidFill>
                  <a:srgbClr val="FF0000"/>
                </a:solidFill>
              </a:rPr>
              <a:t>– </a:t>
            </a:r>
            <a:r>
              <a:rPr lang="en-GB" sz="2800" b="0" dirty="0">
                <a:solidFill>
                  <a:srgbClr val="FF0000"/>
                </a:solidFill>
              </a:rPr>
              <a:t>Impact- Coping strategies</a:t>
            </a:r>
            <a:r>
              <a:rPr lang="en-GB" sz="3100" b="0" dirty="0">
                <a:solidFill>
                  <a:srgbClr val="FF0000"/>
                </a:solidFill>
              </a:rPr>
              <a:t>? </a:t>
            </a:r>
          </a:p>
        </p:txBody>
      </p:sp>
      <p:pic>
        <p:nvPicPr>
          <p:cNvPr id="7" name="Content Placeholder 6">
            <a:extLst>
              <a:ext uri="{FF2B5EF4-FFF2-40B4-BE49-F238E27FC236}">
                <a16:creationId xmlns:a16="http://schemas.microsoft.com/office/drawing/2014/main" id="{9D1F7975-6F0E-4B37-A75B-7C2B8AE7F688}"/>
              </a:ext>
            </a:extLst>
          </p:cNvPr>
          <p:cNvPicPr>
            <a:picLocks noGrp="1" noChangeAspect="1"/>
          </p:cNvPicPr>
          <p:nvPr>
            <p:ph sz="half" idx="2"/>
          </p:nvPr>
        </p:nvPicPr>
        <p:blipFill>
          <a:blip r:embed="rId2"/>
          <a:stretch>
            <a:fillRect/>
          </a:stretch>
        </p:blipFill>
        <p:spPr>
          <a:xfrm>
            <a:off x="1" y="1413129"/>
            <a:ext cx="4425257" cy="3198982"/>
          </a:xfrm>
          <a:prstGeom prst="rect">
            <a:avLst/>
          </a:prstGeom>
        </p:spPr>
      </p:pic>
      <p:pic>
        <p:nvPicPr>
          <p:cNvPr id="8" name="Picture 7">
            <a:extLst>
              <a:ext uri="{FF2B5EF4-FFF2-40B4-BE49-F238E27FC236}">
                <a16:creationId xmlns:a16="http://schemas.microsoft.com/office/drawing/2014/main" id="{FFBD23B1-77F0-4A26-8798-D30C53A49700}"/>
              </a:ext>
            </a:extLst>
          </p:cNvPr>
          <p:cNvPicPr>
            <a:picLocks noChangeAspect="1"/>
          </p:cNvPicPr>
          <p:nvPr/>
        </p:nvPicPr>
        <p:blipFill>
          <a:blip r:embed="rId3"/>
          <a:stretch>
            <a:fillRect/>
          </a:stretch>
        </p:blipFill>
        <p:spPr>
          <a:xfrm>
            <a:off x="4262186" y="1481816"/>
            <a:ext cx="4881814" cy="2930978"/>
          </a:xfrm>
          <a:prstGeom prst="rect">
            <a:avLst/>
          </a:prstGeom>
        </p:spPr>
      </p:pic>
    </p:spTree>
    <p:extLst>
      <p:ext uri="{BB962C8B-B14F-4D97-AF65-F5344CB8AC3E}">
        <p14:creationId xmlns:p14="http://schemas.microsoft.com/office/powerpoint/2010/main" val="308509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0EED-B82F-4B5B-B58B-BDC7580255F1}"/>
              </a:ext>
            </a:extLst>
          </p:cNvPr>
          <p:cNvSpPr>
            <a:spLocks noGrp="1"/>
          </p:cNvSpPr>
          <p:nvPr>
            <p:ph type="title"/>
          </p:nvPr>
        </p:nvSpPr>
        <p:spPr>
          <a:xfrm>
            <a:off x="467544" y="411510"/>
            <a:ext cx="7560840" cy="565175"/>
          </a:xfrm>
        </p:spPr>
        <p:txBody>
          <a:bodyPr/>
          <a:lstStyle/>
          <a:p>
            <a:pPr algn="l"/>
            <a:r>
              <a:rPr lang="en-GB" dirty="0"/>
              <a:t>Agenda – Day Two</a:t>
            </a:r>
          </a:p>
        </p:txBody>
      </p:sp>
      <p:sp>
        <p:nvSpPr>
          <p:cNvPr id="3" name="Content Placeholder 2">
            <a:extLst>
              <a:ext uri="{FF2B5EF4-FFF2-40B4-BE49-F238E27FC236}">
                <a16:creationId xmlns:a16="http://schemas.microsoft.com/office/drawing/2014/main" id="{09BFA660-5D43-4352-95CC-977F498F8452}"/>
              </a:ext>
            </a:extLst>
          </p:cNvPr>
          <p:cNvSpPr>
            <a:spLocks noGrp="1"/>
          </p:cNvSpPr>
          <p:nvPr>
            <p:ph sz="half" idx="2"/>
          </p:nvPr>
        </p:nvSpPr>
        <p:spPr/>
        <p:txBody>
          <a:bodyPr lIns="91440" tIns="45720" rIns="91440" bIns="45720" anchor="t"/>
          <a:lstStyle/>
          <a:p>
            <a:pPr marL="0" indent="0">
              <a:buNone/>
            </a:pPr>
            <a:endParaRPr lang="en-GB" dirty="0">
              <a:cs typeface="Calibri"/>
            </a:endParaRPr>
          </a:p>
          <a:p>
            <a:pPr marL="0" indent="0">
              <a:buNone/>
            </a:pPr>
            <a:endParaRPr lang="en-GB" dirty="0">
              <a:cs typeface="Calibri"/>
            </a:endParaRPr>
          </a:p>
          <a:p>
            <a:pPr marL="0" indent="0">
              <a:buNone/>
            </a:pPr>
            <a:endParaRPr lang="en-GB" dirty="0">
              <a:cs typeface="Calibri"/>
            </a:endParaRPr>
          </a:p>
          <a:p>
            <a:pPr marL="0" indent="0" algn="ctr">
              <a:buNone/>
            </a:pPr>
            <a:r>
              <a:rPr lang="en-GB" dirty="0">
                <a:highlight>
                  <a:srgbClr val="FFFF00"/>
                </a:highlight>
                <a:cs typeface="Calibri"/>
              </a:rPr>
              <a:t>(Insert agenda)</a:t>
            </a:r>
          </a:p>
        </p:txBody>
      </p:sp>
    </p:spTree>
    <p:extLst>
      <p:ext uri="{BB962C8B-B14F-4D97-AF65-F5344CB8AC3E}">
        <p14:creationId xmlns:p14="http://schemas.microsoft.com/office/powerpoint/2010/main" val="477312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599CC-C1D0-4005-BEAE-50153E1B121F}"/>
              </a:ext>
            </a:extLst>
          </p:cNvPr>
          <p:cNvSpPr>
            <a:spLocks noGrp="1"/>
          </p:cNvSpPr>
          <p:nvPr>
            <p:ph sz="half" idx="2"/>
          </p:nvPr>
        </p:nvSpPr>
        <p:spPr/>
        <p:txBody>
          <a:bodyPr lIns="68580" tIns="34290" rIns="68580" bIns="34290"/>
          <a:lstStyle/>
          <a:p>
            <a:endParaRPr lang="en-GB"/>
          </a:p>
        </p:txBody>
      </p:sp>
      <p:pic>
        <p:nvPicPr>
          <p:cNvPr id="4" name="Picture 3">
            <a:extLst>
              <a:ext uri="{FF2B5EF4-FFF2-40B4-BE49-F238E27FC236}">
                <a16:creationId xmlns:a16="http://schemas.microsoft.com/office/drawing/2014/main" id="{8BA47F4C-EC7B-4C50-9CE9-39D7D1EF7FC8}"/>
              </a:ext>
            </a:extLst>
          </p:cNvPr>
          <p:cNvPicPr>
            <a:picLocks noChangeAspect="1"/>
          </p:cNvPicPr>
          <p:nvPr/>
        </p:nvPicPr>
        <p:blipFill>
          <a:blip r:embed="rId3"/>
          <a:stretch>
            <a:fillRect/>
          </a:stretch>
        </p:blipFill>
        <p:spPr>
          <a:xfrm>
            <a:off x="4008876" y="1078050"/>
            <a:ext cx="4460488" cy="3516176"/>
          </a:xfrm>
          <a:prstGeom prst="rect">
            <a:avLst/>
          </a:prstGeom>
        </p:spPr>
      </p:pic>
      <p:pic>
        <p:nvPicPr>
          <p:cNvPr id="5" name="Picture 4">
            <a:extLst>
              <a:ext uri="{FF2B5EF4-FFF2-40B4-BE49-F238E27FC236}">
                <a16:creationId xmlns:a16="http://schemas.microsoft.com/office/drawing/2014/main" id="{C6D7F2F3-0279-4E9E-99F3-698EDD8F1DBB}"/>
              </a:ext>
            </a:extLst>
          </p:cNvPr>
          <p:cNvPicPr>
            <a:picLocks noChangeAspect="1"/>
          </p:cNvPicPr>
          <p:nvPr/>
        </p:nvPicPr>
        <p:blipFill>
          <a:blip r:embed="rId4"/>
          <a:stretch>
            <a:fillRect/>
          </a:stretch>
        </p:blipFill>
        <p:spPr>
          <a:xfrm>
            <a:off x="76888" y="1125621"/>
            <a:ext cx="3931988" cy="3516176"/>
          </a:xfrm>
          <a:prstGeom prst="rect">
            <a:avLst/>
          </a:prstGeom>
        </p:spPr>
      </p:pic>
      <p:sp>
        <p:nvSpPr>
          <p:cNvPr id="6" name="Title 1">
            <a:extLst>
              <a:ext uri="{FF2B5EF4-FFF2-40B4-BE49-F238E27FC236}">
                <a16:creationId xmlns:a16="http://schemas.microsoft.com/office/drawing/2014/main" id="{48FED182-A9F6-4CA2-9ABB-CF1AAB06B203}"/>
              </a:ext>
            </a:extLst>
          </p:cNvPr>
          <p:cNvSpPr>
            <a:spLocks noGrp="1"/>
          </p:cNvSpPr>
          <p:nvPr>
            <p:ph type="title"/>
          </p:nvPr>
        </p:nvSpPr>
        <p:spPr>
          <a:xfrm>
            <a:off x="394066" y="262576"/>
            <a:ext cx="6970121" cy="565175"/>
          </a:xfrm>
        </p:spPr>
        <p:txBody>
          <a:bodyPr lIns="68580" tIns="34290" rIns="68580" bIns="34290">
            <a:normAutofit/>
          </a:bodyPr>
          <a:lstStyle/>
          <a:p>
            <a:pPr algn="l"/>
            <a:r>
              <a:rPr lang="en-GB" sz="2800" dirty="0"/>
              <a:t>The </a:t>
            </a:r>
            <a:r>
              <a:rPr lang="en-GB" sz="2800" dirty="0">
                <a:solidFill>
                  <a:srgbClr val="FF0000"/>
                </a:solidFill>
              </a:rPr>
              <a:t>Right</a:t>
            </a:r>
            <a:r>
              <a:rPr lang="en-GB" sz="2800" dirty="0"/>
              <a:t> amount? </a:t>
            </a:r>
            <a:r>
              <a:rPr lang="en-GB" sz="2800" dirty="0">
                <a:solidFill>
                  <a:srgbClr val="FF0000"/>
                </a:solidFill>
              </a:rPr>
              <a:t>- </a:t>
            </a:r>
            <a:r>
              <a:rPr lang="en-GB" sz="2800" b="0" dirty="0">
                <a:solidFill>
                  <a:srgbClr val="FF0000"/>
                </a:solidFill>
              </a:rPr>
              <a:t>Number of meals </a:t>
            </a:r>
          </a:p>
        </p:txBody>
      </p:sp>
      <p:sp>
        <p:nvSpPr>
          <p:cNvPr id="8" name="TextBox 7">
            <a:extLst>
              <a:ext uri="{FF2B5EF4-FFF2-40B4-BE49-F238E27FC236}">
                <a16:creationId xmlns:a16="http://schemas.microsoft.com/office/drawing/2014/main" id="{92C2C954-F156-42AD-9EC2-FF4AA15A0EEE}"/>
              </a:ext>
            </a:extLst>
          </p:cNvPr>
          <p:cNvSpPr txBox="1"/>
          <p:nvPr/>
        </p:nvSpPr>
        <p:spPr>
          <a:xfrm>
            <a:off x="1779814" y="801753"/>
            <a:ext cx="2383971" cy="346249"/>
          </a:xfrm>
          <a:prstGeom prst="rect">
            <a:avLst/>
          </a:prstGeom>
          <a:noFill/>
        </p:spPr>
        <p:txBody>
          <a:bodyPr wrap="square" lIns="68580" tIns="34290" rIns="68580" bIns="34290" rtlCol="0">
            <a:spAutoFit/>
          </a:bodyPr>
          <a:lstStyle/>
          <a:p>
            <a:r>
              <a:rPr lang="en-GB" b="1" dirty="0"/>
              <a:t>BEFORE</a:t>
            </a:r>
            <a:r>
              <a:rPr lang="en-GB" sz="1500" b="1" dirty="0"/>
              <a:t> </a:t>
            </a:r>
          </a:p>
        </p:txBody>
      </p:sp>
      <p:sp>
        <p:nvSpPr>
          <p:cNvPr id="9" name="TextBox 8">
            <a:extLst>
              <a:ext uri="{FF2B5EF4-FFF2-40B4-BE49-F238E27FC236}">
                <a16:creationId xmlns:a16="http://schemas.microsoft.com/office/drawing/2014/main" id="{59A10C5D-493F-4013-8307-1D7025F1166C}"/>
              </a:ext>
            </a:extLst>
          </p:cNvPr>
          <p:cNvSpPr txBox="1"/>
          <p:nvPr/>
        </p:nvSpPr>
        <p:spPr>
          <a:xfrm>
            <a:off x="6085392" y="790545"/>
            <a:ext cx="2383971" cy="346249"/>
          </a:xfrm>
          <a:prstGeom prst="rect">
            <a:avLst/>
          </a:prstGeom>
          <a:noFill/>
        </p:spPr>
        <p:txBody>
          <a:bodyPr wrap="square" lIns="68580" tIns="34290" rIns="68580" bIns="34290" rtlCol="0">
            <a:spAutoFit/>
          </a:bodyPr>
          <a:lstStyle/>
          <a:p>
            <a:r>
              <a:rPr lang="en-GB" b="1" dirty="0"/>
              <a:t>NOW </a:t>
            </a:r>
          </a:p>
        </p:txBody>
      </p:sp>
    </p:spTree>
    <p:extLst>
      <p:ext uri="{BB962C8B-B14F-4D97-AF65-F5344CB8AC3E}">
        <p14:creationId xmlns:p14="http://schemas.microsoft.com/office/powerpoint/2010/main" val="1576854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440-D9FB-4ECA-99BA-A42D2878F036}"/>
              </a:ext>
            </a:extLst>
          </p:cNvPr>
          <p:cNvSpPr>
            <a:spLocks noGrp="1"/>
          </p:cNvSpPr>
          <p:nvPr>
            <p:ph type="title"/>
          </p:nvPr>
        </p:nvSpPr>
        <p:spPr>
          <a:xfrm>
            <a:off x="629841" y="227665"/>
            <a:ext cx="7886700" cy="994172"/>
          </a:xfrm>
        </p:spPr>
        <p:txBody>
          <a:bodyPr>
            <a:normAutofit/>
          </a:bodyPr>
          <a:lstStyle/>
          <a:p>
            <a:pPr algn="l"/>
            <a:r>
              <a:rPr lang="en-GB" sz="3000" dirty="0"/>
              <a:t>Info from FGD – </a:t>
            </a:r>
            <a:r>
              <a:rPr lang="en-GB" sz="3000" dirty="0">
                <a:solidFill>
                  <a:srgbClr val="FF0000"/>
                </a:solidFill>
              </a:rPr>
              <a:t>Was the amount provided enough for food needs</a:t>
            </a:r>
            <a:r>
              <a:rPr lang="en-GB" sz="3000" b="1" dirty="0">
                <a:solidFill>
                  <a:srgbClr val="FF0000"/>
                </a:solidFill>
              </a:rPr>
              <a:t>?</a:t>
            </a:r>
          </a:p>
        </p:txBody>
      </p:sp>
      <p:sp>
        <p:nvSpPr>
          <p:cNvPr id="3" name="Content Placeholder 2">
            <a:extLst>
              <a:ext uri="{FF2B5EF4-FFF2-40B4-BE49-F238E27FC236}">
                <a16:creationId xmlns:a16="http://schemas.microsoft.com/office/drawing/2014/main" id="{44F982C2-EA3A-4ED3-9AB8-177EB1C37DCC}"/>
              </a:ext>
            </a:extLst>
          </p:cNvPr>
          <p:cNvSpPr>
            <a:spLocks noGrp="1"/>
          </p:cNvSpPr>
          <p:nvPr>
            <p:ph sz="half" idx="2"/>
          </p:nvPr>
        </p:nvSpPr>
        <p:spPr>
          <a:xfrm>
            <a:off x="627459" y="1210441"/>
            <a:ext cx="7487841" cy="2763441"/>
          </a:xfrm>
        </p:spPr>
        <p:txBody>
          <a:bodyPr>
            <a:noAutofit/>
          </a:bodyPr>
          <a:lstStyle/>
          <a:p>
            <a:pPr marL="0" indent="0">
              <a:buNone/>
            </a:pPr>
            <a:r>
              <a:rPr lang="en-GB" sz="1500" dirty="0"/>
              <a:t>‘Most people consider that the amount was enough, as they can eat 3 times a day, while before they used to eat once a day. Others, were complaining about the amount received as N$800 cannot cover the needs of a family. Usually, families have to strategize how to expend the money’</a:t>
            </a:r>
          </a:p>
          <a:p>
            <a:pPr marL="0" indent="0">
              <a:buNone/>
            </a:pPr>
            <a:r>
              <a:rPr lang="en-GB" sz="1500" dirty="0"/>
              <a:t>‘Most people consider that the amount was enough to cover the food needs’</a:t>
            </a:r>
          </a:p>
          <a:p>
            <a:pPr marL="0" indent="0">
              <a:buNone/>
            </a:pPr>
            <a:r>
              <a:rPr lang="en-GB" sz="1500" dirty="0"/>
              <a:t>‘The cash received covers the basic needs’</a:t>
            </a:r>
          </a:p>
          <a:p>
            <a:pPr marL="0" indent="0">
              <a:buNone/>
            </a:pPr>
            <a:r>
              <a:rPr lang="en-GB" sz="1500" dirty="0"/>
              <a:t>‘People consider that the amount given was correct’</a:t>
            </a:r>
          </a:p>
          <a:p>
            <a:pPr marL="0" indent="0">
              <a:buNone/>
            </a:pPr>
            <a:r>
              <a:rPr lang="en-GB" sz="1500" dirty="0"/>
              <a:t>‘people consider that the amount given by NRCS was enough, and covered their basic needs” </a:t>
            </a:r>
          </a:p>
          <a:p>
            <a:pPr marL="0" indent="0">
              <a:buNone/>
            </a:pPr>
            <a:r>
              <a:rPr lang="en-GB" sz="1500" dirty="0"/>
              <a:t>‘Most people consider that the amount (N$ 800) was enough ’</a:t>
            </a:r>
          </a:p>
          <a:p>
            <a:pPr marL="0" indent="0">
              <a:buNone/>
            </a:pPr>
            <a:r>
              <a:rPr lang="en-GB" sz="1500" dirty="0"/>
              <a:t>‘People consider that the amount given was correct, and covered their basic needs. On the other hand, there were people who warned that if they complained about the amount received they might be at risk of not receiving anything else</a:t>
            </a:r>
          </a:p>
          <a:p>
            <a:pPr marL="0" indent="0">
              <a:buNone/>
            </a:pPr>
            <a:r>
              <a:rPr lang="en-GB" sz="1500" dirty="0"/>
              <a:t>‘Most people consider that the amount was enough, and covered their basic needs, although it wouldn't hurt to increase it a little more’</a:t>
            </a:r>
          </a:p>
          <a:p>
            <a:pPr marL="0" indent="0">
              <a:buNone/>
            </a:pPr>
            <a:endParaRPr lang="en-GB" sz="1500" dirty="0"/>
          </a:p>
        </p:txBody>
      </p:sp>
    </p:spTree>
    <p:extLst>
      <p:ext uri="{BB962C8B-B14F-4D97-AF65-F5344CB8AC3E}">
        <p14:creationId xmlns:p14="http://schemas.microsoft.com/office/powerpoint/2010/main" val="3619489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C1E9-9C65-4AA6-A801-7CDC191A1810}"/>
              </a:ext>
            </a:extLst>
          </p:cNvPr>
          <p:cNvSpPr>
            <a:spLocks noGrp="1"/>
          </p:cNvSpPr>
          <p:nvPr>
            <p:ph type="title"/>
          </p:nvPr>
        </p:nvSpPr>
        <p:spPr>
          <a:xfrm>
            <a:off x="274361" y="411511"/>
            <a:ext cx="8629655" cy="565175"/>
          </a:xfrm>
        </p:spPr>
        <p:txBody>
          <a:bodyPr lIns="68580" tIns="34290" rIns="68580" bIns="34290" anchor="t">
            <a:normAutofit fontScale="90000"/>
          </a:bodyPr>
          <a:lstStyle/>
          <a:p>
            <a:r>
              <a:rPr lang="en-GB" dirty="0">
                <a:latin typeface="Arial"/>
                <a:cs typeface="Arial"/>
              </a:rPr>
              <a:t>Calculation of transfer amount in </a:t>
            </a:r>
            <a:r>
              <a:rPr lang="en-GB" dirty="0">
                <a:highlight>
                  <a:srgbClr val="FFFF00"/>
                </a:highlight>
                <a:latin typeface="Arial"/>
                <a:cs typeface="Arial"/>
              </a:rPr>
              <a:t>xxx response</a:t>
            </a:r>
          </a:p>
        </p:txBody>
      </p:sp>
      <p:pic>
        <p:nvPicPr>
          <p:cNvPr id="5" name="Content Placeholder 4">
            <a:extLst>
              <a:ext uri="{FF2B5EF4-FFF2-40B4-BE49-F238E27FC236}">
                <a16:creationId xmlns:a16="http://schemas.microsoft.com/office/drawing/2014/main" id="{284B4FFF-4D79-4739-8979-3E6D9B8BBB51}"/>
              </a:ext>
            </a:extLst>
          </p:cNvPr>
          <p:cNvPicPr>
            <a:picLocks noGrp="1" noChangeAspect="1"/>
          </p:cNvPicPr>
          <p:nvPr>
            <p:ph sz="half" idx="2"/>
          </p:nvPr>
        </p:nvPicPr>
        <p:blipFill>
          <a:blip r:embed="rId3"/>
          <a:stretch>
            <a:fillRect/>
          </a:stretch>
        </p:blipFill>
        <p:spPr>
          <a:xfrm>
            <a:off x="1" y="1347108"/>
            <a:ext cx="9143999" cy="3796393"/>
          </a:xfrm>
          <a:prstGeom prst="rect">
            <a:avLst/>
          </a:prstGeom>
        </p:spPr>
      </p:pic>
    </p:spTree>
    <p:extLst>
      <p:ext uri="{BB962C8B-B14F-4D97-AF65-F5344CB8AC3E}">
        <p14:creationId xmlns:p14="http://schemas.microsoft.com/office/powerpoint/2010/main" val="3950050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467543" y="1551721"/>
            <a:ext cx="2028825" cy="2247900"/>
          </a:xfrm>
          <a:prstGeom prst="rect">
            <a:avLst/>
          </a:prstGeom>
        </p:spPr>
      </p:pic>
      <p:sp>
        <p:nvSpPr>
          <p:cNvPr id="6" name="TextBox 5">
            <a:extLst>
              <a:ext uri="{FF2B5EF4-FFF2-40B4-BE49-F238E27FC236}">
                <a16:creationId xmlns:a16="http://schemas.microsoft.com/office/drawing/2014/main" id="{918481A7-159D-47FF-B8F0-569F1CDE8253}"/>
              </a:ext>
            </a:extLst>
          </p:cNvPr>
          <p:cNvSpPr txBox="1"/>
          <p:nvPr/>
        </p:nvSpPr>
        <p:spPr>
          <a:xfrm>
            <a:off x="2890701" y="1718306"/>
            <a:ext cx="5760640" cy="2593018"/>
          </a:xfrm>
          <a:prstGeom prst="rect">
            <a:avLst/>
          </a:prstGeom>
          <a:noFill/>
        </p:spPr>
        <p:txBody>
          <a:bodyPr wrap="square" lIns="68580" tIns="34290" rIns="68580" bIns="34290" rtlCol="0">
            <a:spAutoFit/>
          </a:bodyPr>
          <a:lstStyle/>
          <a:p>
            <a:pPr lvl="0"/>
            <a:r>
              <a:rPr lang="en-GB" sz="1600" dirty="0"/>
              <a:t>Based on what has been presented and on the previous activity, identify:</a:t>
            </a:r>
          </a:p>
          <a:p>
            <a:pPr lvl="0"/>
            <a:endParaRPr lang="en-GB" sz="1600" dirty="0"/>
          </a:p>
          <a:p>
            <a:pPr marL="342900" indent="-342900">
              <a:buAutoNum type="alphaLcParenR"/>
            </a:pPr>
            <a:r>
              <a:rPr lang="en-GB" sz="1600" dirty="0"/>
              <a:t>what went well</a:t>
            </a:r>
          </a:p>
          <a:p>
            <a:pPr marL="342900" indent="-342900">
              <a:buAutoNum type="alphaLcParenR"/>
            </a:pPr>
            <a:r>
              <a:rPr lang="en-GB" sz="1600" dirty="0"/>
              <a:t>what should have gone better</a:t>
            </a:r>
          </a:p>
          <a:p>
            <a:pPr marL="342900" indent="-342900">
              <a:buAutoNum type="alphaLcParenR"/>
            </a:pPr>
            <a:r>
              <a:rPr lang="en-GB" sz="1600" dirty="0"/>
              <a:t>at least 3 top recommended actions for improvement</a:t>
            </a:r>
          </a:p>
          <a:p>
            <a:endParaRPr lang="en-GB" sz="1600" dirty="0"/>
          </a:p>
          <a:p>
            <a:r>
              <a:rPr lang="en-GB" sz="1600" dirty="0"/>
              <a:t>Work in the same groups as before. </a:t>
            </a:r>
          </a:p>
          <a:p>
            <a:r>
              <a:rPr lang="en-GB" sz="1600" dirty="0"/>
              <a:t>Be ready to present your findings and recommendations  </a:t>
            </a:r>
            <a:r>
              <a:rPr lang="en-GB" dirty="0"/>
              <a:t> </a:t>
            </a:r>
          </a:p>
          <a:p>
            <a:r>
              <a:rPr lang="en-GB" dirty="0"/>
              <a:t>40 </a:t>
            </a:r>
            <a:r>
              <a:rPr lang="en-GB" dirty="0" err="1"/>
              <a:t>mins</a:t>
            </a:r>
            <a:endParaRPr lang="en-GB" dirty="0"/>
          </a:p>
        </p:txBody>
      </p:sp>
      <p:sp>
        <p:nvSpPr>
          <p:cNvPr id="5" name="Title 1">
            <a:extLst>
              <a:ext uri="{FF2B5EF4-FFF2-40B4-BE49-F238E27FC236}">
                <a16:creationId xmlns:a16="http://schemas.microsoft.com/office/drawing/2014/main" id="{E30F154D-9B89-466D-8776-B2679E4CFB45}"/>
              </a:ext>
            </a:extLst>
          </p:cNvPr>
          <p:cNvSpPr>
            <a:spLocks noGrp="1"/>
          </p:cNvSpPr>
          <p:nvPr>
            <p:ph type="title"/>
          </p:nvPr>
        </p:nvSpPr>
        <p:spPr>
          <a:xfrm>
            <a:off x="467544" y="411511"/>
            <a:ext cx="8183797" cy="565175"/>
          </a:xfrm>
        </p:spPr>
        <p:txBody>
          <a:bodyPr lIns="68580" tIns="34290" rIns="68580" bIns="34290">
            <a:normAutofit fontScale="90000"/>
          </a:bodyPr>
          <a:lstStyle/>
          <a:p>
            <a:pPr algn="l"/>
            <a:r>
              <a:rPr lang="en-GB" dirty="0"/>
              <a:t>Focus on </a:t>
            </a:r>
            <a:r>
              <a:rPr lang="en-GB" dirty="0">
                <a:solidFill>
                  <a:srgbClr val="FF0000"/>
                </a:solidFill>
              </a:rPr>
              <a:t>assessments and response analysis</a:t>
            </a:r>
            <a:endParaRPr lang="en-GB" dirty="0"/>
          </a:p>
        </p:txBody>
      </p:sp>
    </p:spTree>
    <p:extLst>
      <p:ext uri="{BB962C8B-B14F-4D97-AF65-F5344CB8AC3E}">
        <p14:creationId xmlns:p14="http://schemas.microsoft.com/office/powerpoint/2010/main" val="16012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348241" y="1973069"/>
            <a:ext cx="2028825" cy="2247900"/>
          </a:xfrm>
          <a:prstGeom prst="rect">
            <a:avLst/>
          </a:prstGeom>
        </p:spPr>
      </p:pic>
      <p:sp>
        <p:nvSpPr>
          <p:cNvPr id="6" name="TextBox 5">
            <a:extLst>
              <a:ext uri="{FF2B5EF4-FFF2-40B4-BE49-F238E27FC236}">
                <a16:creationId xmlns:a16="http://schemas.microsoft.com/office/drawing/2014/main" id="{918481A7-159D-47FF-B8F0-569F1CDE8253}"/>
              </a:ext>
            </a:extLst>
          </p:cNvPr>
          <p:cNvSpPr txBox="1"/>
          <p:nvPr/>
        </p:nvSpPr>
        <p:spPr>
          <a:xfrm>
            <a:off x="2843808" y="1635647"/>
            <a:ext cx="5760640" cy="3054682"/>
          </a:xfrm>
          <a:prstGeom prst="rect">
            <a:avLst/>
          </a:prstGeom>
          <a:noFill/>
        </p:spPr>
        <p:txBody>
          <a:bodyPr wrap="square" lIns="68580" tIns="34290" rIns="68580" bIns="34290" rtlCol="0" anchor="t">
            <a:spAutoFit/>
          </a:bodyPr>
          <a:lstStyle/>
          <a:p>
            <a:r>
              <a:rPr lang="en-GB" sz="1600" dirty="0"/>
              <a:t>Group Activity: </a:t>
            </a:r>
          </a:p>
          <a:p>
            <a:endParaRPr lang="en-GB" sz="1600" dirty="0"/>
          </a:p>
          <a:p>
            <a:r>
              <a:rPr lang="en-GB" sz="1600" i="1" dirty="0"/>
              <a:t>Group 1: </a:t>
            </a:r>
            <a:r>
              <a:rPr lang="en-GB" sz="1600" dirty="0"/>
              <a:t>to compare advantages and disadvantages of a fixed amount versus a variable amount</a:t>
            </a:r>
          </a:p>
          <a:p>
            <a:endParaRPr lang="en-GB" sz="1600" dirty="0"/>
          </a:p>
          <a:p>
            <a:r>
              <a:rPr lang="en-GB" sz="1600" i="1" dirty="0"/>
              <a:t>Group 2 </a:t>
            </a:r>
            <a:r>
              <a:rPr lang="en-GB" sz="1600" dirty="0"/>
              <a:t>: How often should the CVA be distributed: weekly, monthly, every two months? And should it be adapted to in line with changing market prices? </a:t>
            </a:r>
          </a:p>
          <a:p>
            <a:endParaRPr lang="en-GB" sz="1600" dirty="0"/>
          </a:p>
          <a:p>
            <a:endParaRPr lang="en-GB" sz="1600" dirty="0"/>
          </a:p>
          <a:p>
            <a:endParaRPr lang="en-GB" sz="1600" dirty="0"/>
          </a:p>
          <a:p>
            <a:endParaRPr lang="en-GB" dirty="0"/>
          </a:p>
        </p:txBody>
      </p:sp>
      <p:sp>
        <p:nvSpPr>
          <p:cNvPr id="5" name="Title 1">
            <a:extLst>
              <a:ext uri="{FF2B5EF4-FFF2-40B4-BE49-F238E27FC236}">
                <a16:creationId xmlns:a16="http://schemas.microsoft.com/office/drawing/2014/main" id="{9FCC5520-D0C2-4F37-86F3-BFB65B7DAFF1}"/>
              </a:ext>
            </a:extLst>
          </p:cNvPr>
          <p:cNvSpPr>
            <a:spLocks noGrp="1"/>
          </p:cNvSpPr>
          <p:nvPr>
            <p:ph type="title"/>
          </p:nvPr>
        </p:nvSpPr>
        <p:spPr>
          <a:xfrm>
            <a:off x="467544" y="411510"/>
            <a:ext cx="7932041" cy="1109862"/>
          </a:xfrm>
        </p:spPr>
        <p:txBody>
          <a:bodyPr lIns="68580" tIns="34290" rIns="68580" bIns="34290"/>
          <a:lstStyle/>
          <a:p>
            <a:pPr algn="l"/>
            <a:r>
              <a:rPr lang="en-GB" dirty="0"/>
              <a:t>Focus on </a:t>
            </a:r>
            <a:r>
              <a:rPr lang="en-GB" dirty="0">
                <a:solidFill>
                  <a:srgbClr val="FF0000"/>
                </a:solidFill>
              </a:rPr>
              <a:t>analysis stage (transfer value/amount</a:t>
            </a:r>
            <a:endParaRPr lang="en-GB" dirty="0"/>
          </a:p>
        </p:txBody>
      </p:sp>
    </p:spTree>
    <p:extLst>
      <p:ext uri="{BB962C8B-B14F-4D97-AF65-F5344CB8AC3E}">
        <p14:creationId xmlns:p14="http://schemas.microsoft.com/office/powerpoint/2010/main" val="2964283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2" y="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798423" y="1862803"/>
            <a:ext cx="7778773" cy="992579"/>
          </a:xfrm>
          <a:prstGeom prst="rect">
            <a:avLst/>
          </a:prstGeom>
          <a:noFill/>
        </p:spPr>
        <p:txBody>
          <a:bodyPr wrap="square" lIns="68580" tIns="34290" rIns="68580" bIns="34290" rtlCol="0">
            <a:spAutoFit/>
          </a:bodyPr>
          <a:lstStyle/>
          <a:p>
            <a:pPr marL="9525" indent="-9525"/>
            <a:r>
              <a:rPr lang="en-US" sz="6000" b="1" dirty="0">
                <a:solidFill>
                  <a:schemeClr val="bg1"/>
                </a:solidFill>
                <a:latin typeface="Arial" panose="020B0604020202020204" pitchFamily="34" charset="0"/>
                <a:cs typeface="Arial" panose="020B0604020202020204" pitchFamily="34" charset="0"/>
              </a:rPr>
              <a:t>Right Risks?</a:t>
            </a:r>
          </a:p>
        </p:txBody>
      </p:sp>
    </p:spTree>
    <p:extLst>
      <p:ext uri="{BB962C8B-B14F-4D97-AF65-F5344CB8AC3E}">
        <p14:creationId xmlns:p14="http://schemas.microsoft.com/office/powerpoint/2010/main" val="1565392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1009-4DB0-4B43-8EB7-EC35E777B3CB}"/>
              </a:ext>
            </a:extLst>
          </p:cNvPr>
          <p:cNvSpPr>
            <a:spLocks noGrp="1"/>
          </p:cNvSpPr>
          <p:nvPr>
            <p:ph type="title"/>
          </p:nvPr>
        </p:nvSpPr>
        <p:spPr>
          <a:xfrm>
            <a:off x="467544" y="411511"/>
            <a:ext cx="6291396" cy="565175"/>
          </a:xfrm>
        </p:spPr>
        <p:txBody>
          <a:bodyPr lIns="68580" tIns="34290" rIns="68580" bIns="34290"/>
          <a:lstStyle/>
          <a:p>
            <a:r>
              <a:rPr lang="en-US"/>
              <a:t>Risks</a:t>
            </a:r>
          </a:p>
        </p:txBody>
      </p:sp>
      <p:sp>
        <p:nvSpPr>
          <p:cNvPr id="3" name="Content Placeholder 2">
            <a:extLst>
              <a:ext uri="{FF2B5EF4-FFF2-40B4-BE49-F238E27FC236}">
                <a16:creationId xmlns:a16="http://schemas.microsoft.com/office/drawing/2014/main" id="{5613B209-6756-46B6-B144-55EA851DD212}"/>
              </a:ext>
            </a:extLst>
          </p:cNvPr>
          <p:cNvSpPr>
            <a:spLocks noGrp="1"/>
          </p:cNvSpPr>
          <p:nvPr>
            <p:ph sz="half" idx="2"/>
          </p:nvPr>
        </p:nvSpPr>
        <p:spPr>
          <a:xfrm>
            <a:off x="586741" y="1110507"/>
            <a:ext cx="7441644" cy="3318619"/>
          </a:xfrm>
        </p:spPr>
        <p:txBody>
          <a:bodyPr lIns="68580" tIns="34290" rIns="68580" bIns="34290"/>
          <a:lstStyle/>
          <a:p>
            <a:r>
              <a:rPr lang="en-US" dirty="0"/>
              <a:t>3 classifications: contextual, programmatic, institutional</a:t>
            </a:r>
          </a:p>
          <a:p>
            <a:pPr lvl="1"/>
            <a:r>
              <a:rPr lang="en-US" sz="1800" dirty="0"/>
              <a:t>Contextual: </a:t>
            </a:r>
            <a:r>
              <a:rPr lang="en-GB" sz="1800" dirty="0"/>
              <a:t>External to the organisation: political, economic, environmental, etc.</a:t>
            </a:r>
          </a:p>
          <a:p>
            <a:pPr lvl="2"/>
            <a:r>
              <a:rPr lang="en-GB" dirty="0"/>
              <a:t>E.g. </a:t>
            </a:r>
            <a:r>
              <a:rPr lang="en-US" dirty="0"/>
              <a:t>Price increases due to global/national inflation, conflicts/displacement</a:t>
            </a:r>
          </a:p>
          <a:p>
            <a:pPr lvl="1"/>
            <a:r>
              <a:rPr lang="en-US" sz="1800" dirty="0"/>
              <a:t>Programmatic: </a:t>
            </a:r>
            <a:r>
              <a:rPr lang="en-US" sz="1800" i="1" dirty="0"/>
              <a:t>Failure to meet </a:t>
            </a:r>
            <a:r>
              <a:rPr lang="en-US" sz="1800" i="1" dirty="0" err="1"/>
              <a:t>programme</a:t>
            </a:r>
            <a:r>
              <a:rPr lang="en-US" sz="1800" i="1" dirty="0"/>
              <a:t> objectives and/or potential harm caused to others</a:t>
            </a:r>
          </a:p>
          <a:p>
            <a:pPr lvl="2"/>
            <a:r>
              <a:rPr lang="en-US" i="1" dirty="0"/>
              <a:t>E.g. </a:t>
            </a:r>
            <a:r>
              <a:rPr lang="en-US" dirty="0"/>
              <a:t>Inflationary risks caused by the </a:t>
            </a:r>
            <a:r>
              <a:rPr lang="en-US" dirty="0" err="1"/>
              <a:t>programme</a:t>
            </a:r>
            <a:r>
              <a:rPr lang="en-US" dirty="0"/>
              <a:t>: more buyers and limited supply can cause price increases</a:t>
            </a:r>
          </a:p>
          <a:p>
            <a:pPr lvl="1"/>
            <a:r>
              <a:rPr lang="en-US" sz="1800" i="1" dirty="0"/>
              <a:t>Internal to the </a:t>
            </a:r>
            <a:r>
              <a:rPr lang="en-US" sz="1800" i="1" dirty="0" err="1"/>
              <a:t>organisation</a:t>
            </a:r>
            <a:r>
              <a:rPr lang="en-US" sz="1800" i="1" dirty="0"/>
              <a:t>: fiduciary issues, financial losses due to corruption, etc.</a:t>
            </a:r>
          </a:p>
          <a:p>
            <a:pPr lvl="2"/>
            <a:r>
              <a:rPr lang="en-US" i="1" dirty="0"/>
              <a:t>E.g. Fraud and reputation risk for the </a:t>
            </a:r>
            <a:r>
              <a:rPr lang="en-US" i="1" dirty="0" err="1"/>
              <a:t>organisation</a:t>
            </a:r>
            <a:endParaRPr lang="en-US" dirty="0"/>
          </a:p>
        </p:txBody>
      </p:sp>
    </p:spTree>
    <p:extLst>
      <p:ext uri="{BB962C8B-B14F-4D97-AF65-F5344CB8AC3E}">
        <p14:creationId xmlns:p14="http://schemas.microsoft.com/office/powerpoint/2010/main" val="1342436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1009-4DB0-4B43-8EB7-EC35E777B3CB}"/>
              </a:ext>
            </a:extLst>
          </p:cNvPr>
          <p:cNvSpPr>
            <a:spLocks noGrp="1"/>
          </p:cNvSpPr>
          <p:nvPr>
            <p:ph type="title"/>
          </p:nvPr>
        </p:nvSpPr>
        <p:spPr>
          <a:xfrm>
            <a:off x="467544" y="411511"/>
            <a:ext cx="6291396" cy="565175"/>
          </a:xfrm>
        </p:spPr>
        <p:txBody>
          <a:bodyPr lIns="68580" tIns="34290" rIns="68580" bIns="34290"/>
          <a:lstStyle/>
          <a:p>
            <a:r>
              <a:rPr lang="en-US"/>
              <a:t>Risks</a:t>
            </a:r>
          </a:p>
        </p:txBody>
      </p:sp>
      <p:sp>
        <p:nvSpPr>
          <p:cNvPr id="3" name="Content Placeholder 2">
            <a:extLst>
              <a:ext uri="{FF2B5EF4-FFF2-40B4-BE49-F238E27FC236}">
                <a16:creationId xmlns:a16="http://schemas.microsoft.com/office/drawing/2014/main" id="{5613B209-6756-46B6-B144-55EA851DD212}"/>
              </a:ext>
            </a:extLst>
          </p:cNvPr>
          <p:cNvSpPr>
            <a:spLocks noGrp="1"/>
          </p:cNvSpPr>
          <p:nvPr>
            <p:ph sz="half" idx="2"/>
          </p:nvPr>
        </p:nvSpPr>
        <p:spPr>
          <a:xfrm>
            <a:off x="586741" y="1275607"/>
            <a:ext cx="7441644" cy="3318619"/>
          </a:xfrm>
        </p:spPr>
        <p:txBody>
          <a:bodyPr lIns="68580" tIns="34290" rIns="68580" bIns="34290"/>
          <a:lstStyle/>
          <a:p>
            <a:pPr marL="0" indent="0">
              <a:buNone/>
            </a:pPr>
            <a:endParaRPr lang="en-US"/>
          </a:p>
          <a:p>
            <a:r>
              <a:rPr lang="en-US"/>
              <a:t>The seriousness of a risk is determined by two factors:</a:t>
            </a:r>
            <a:endParaRPr lang="en-GB"/>
          </a:p>
          <a:p>
            <a:pPr lvl="1"/>
            <a:r>
              <a:rPr lang="en-US"/>
              <a:t>the likelihood (probability) that a risk will occur</a:t>
            </a:r>
            <a:endParaRPr lang="en-GB"/>
          </a:p>
          <a:p>
            <a:pPr lvl="1"/>
            <a:r>
              <a:rPr lang="en-US"/>
              <a:t>the impact (consequences) of the risk, when it has occurred</a:t>
            </a:r>
            <a:endParaRPr lang="en-GB"/>
          </a:p>
          <a:p>
            <a:pPr marL="0" indent="0">
              <a:buNone/>
            </a:pPr>
            <a:endParaRPr lang="en-US"/>
          </a:p>
        </p:txBody>
      </p:sp>
    </p:spTree>
    <p:extLst>
      <p:ext uri="{BB962C8B-B14F-4D97-AF65-F5344CB8AC3E}">
        <p14:creationId xmlns:p14="http://schemas.microsoft.com/office/powerpoint/2010/main" val="1652279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1009-4DB0-4B43-8EB7-EC35E777B3CB}"/>
              </a:ext>
            </a:extLst>
          </p:cNvPr>
          <p:cNvSpPr>
            <a:spLocks noGrp="1"/>
          </p:cNvSpPr>
          <p:nvPr>
            <p:ph type="title"/>
          </p:nvPr>
        </p:nvSpPr>
        <p:spPr>
          <a:xfrm>
            <a:off x="467544" y="411511"/>
            <a:ext cx="6291396" cy="565175"/>
          </a:xfrm>
        </p:spPr>
        <p:txBody>
          <a:bodyPr lIns="68580" tIns="34290" rIns="68580" bIns="34290"/>
          <a:lstStyle/>
          <a:p>
            <a:r>
              <a:rPr lang="en-US"/>
              <a:t>Risks</a:t>
            </a:r>
          </a:p>
        </p:txBody>
      </p:sp>
      <p:pic>
        <p:nvPicPr>
          <p:cNvPr id="4" name="Content Placeholder 3">
            <a:extLst>
              <a:ext uri="{FF2B5EF4-FFF2-40B4-BE49-F238E27FC236}">
                <a16:creationId xmlns:a16="http://schemas.microsoft.com/office/drawing/2014/main" id="{A724717D-BC67-44CE-A07F-F80CF732C1F8}"/>
              </a:ext>
            </a:extLst>
          </p:cNvPr>
          <p:cNvPicPr>
            <a:picLocks noGrp="1" noChangeAspect="1"/>
          </p:cNvPicPr>
          <p:nvPr>
            <p:ph sz="half" idx="2"/>
          </p:nvPr>
        </p:nvPicPr>
        <p:blipFill>
          <a:blip r:embed="rId2"/>
          <a:stretch>
            <a:fillRect/>
          </a:stretch>
        </p:blipFill>
        <p:spPr>
          <a:xfrm>
            <a:off x="222662" y="1111768"/>
            <a:ext cx="8698676" cy="4166815"/>
          </a:xfrm>
          <a:prstGeom prst="rect">
            <a:avLst/>
          </a:prstGeom>
        </p:spPr>
      </p:pic>
    </p:spTree>
    <p:extLst>
      <p:ext uri="{BB962C8B-B14F-4D97-AF65-F5344CB8AC3E}">
        <p14:creationId xmlns:p14="http://schemas.microsoft.com/office/powerpoint/2010/main" val="25726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1009-4DB0-4B43-8EB7-EC35E777B3CB}"/>
              </a:ext>
            </a:extLst>
          </p:cNvPr>
          <p:cNvSpPr>
            <a:spLocks noGrp="1"/>
          </p:cNvSpPr>
          <p:nvPr>
            <p:ph type="title"/>
          </p:nvPr>
        </p:nvSpPr>
        <p:spPr>
          <a:xfrm>
            <a:off x="467544" y="411511"/>
            <a:ext cx="6291396" cy="565175"/>
          </a:xfrm>
        </p:spPr>
        <p:txBody>
          <a:bodyPr lIns="68580" tIns="34290" rIns="68580" bIns="34290"/>
          <a:lstStyle/>
          <a:p>
            <a:r>
              <a:rPr lang="en-US"/>
              <a:t>Risks Exercise</a:t>
            </a:r>
          </a:p>
        </p:txBody>
      </p:sp>
      <p:sp>
        <p:nvSpPr>
          <p:cNvPr id="3" name="Content Placeholder 2">
            <a:extLst>
              <a:ext uri="{FF2B5EF4-FFF2-40B4-BE49-F238E27FC236}">
                <a16:creationId xmlns:a16="http://schemas.microsoft.com/office/drawing/2014/main" id="{5613B209-6756-46B6-B144-55EA851DD212}"/>
              </a:ext>
            </a:extLst>
          </p:cNvPr>
          <p:cNvSpPr>
            <a:spLocks noGrp="1"/>
          </p:cNvSpPr>
          <p:nvPr>
            <p:ph sz="half" idx="2"/>
          </p:nvPr>
        </p:nvSpPr>
        <p:spPr>
          <a:xfrm>
            <a:off x="1655624" y="1275607"/>
            <a:ext cx="6372761" cy="3318619"/>
          </a:xfrm>
        </p:spPr>
        <p:txBody>
          <a:bodyPr lIns="68580" tIns="34290" rIns="68580" bIns="34290"/>
          <a:lstStyle/>
          <a:p>
            <a:r>
              <a:rPr lang="en-US" dirty="0"/>
              <a:t>For the forthcoming CVA project what are the top 3 risks?</a:t>
            </a:r>
          </a:p>
          <a:p>
            <a:r>
              <a:rPr lang="en-US" dirty="0"/>
              <a:t>What are the key mitigating actions?</a:t>
            </a:r>
          </a:p>
          <a:p>
            <a:r>
              <a:rPr lang="en-US" dirty="0"/>
              <a:t>Based on this, do you think using cash is feasible? Why? Or why not?  </a:t>
            </a:r>
          </a:p>
        </p:txBody>
      </p:sp>
      <p:pic>
        <p:nvPicPr>
          <p:cNvPr id="4" name="Picture 3">
            <a:extLst>
              <a:ext uri="{FF2B5EF4-FFF2-40B4-BE49-F238E27FC236}">
                <a16:creationId xmlns:a16="http://schemas.microsoft.com/office/drawing/2014/main" id="{4B083AD9-EA38-428A-A32F-43A50D6C4FDE}"/>
              </a:ext>
            </a:extLst>
          </p:cNvPr>
          <p:cNvPicPr>
            <a:picLocks noChangeAspect="1"/>
          </p:cNvPicPr>
          <p:nvPr/>
        </p:nvPicPr>
        <p:blipFill>
          <a:blip r:embed="rId2"/>
          <a:stretch>
            <a:fillRect/>
          </a:stretch>
        </p:blipFill>
        <p:spPr>
          <a:xfrm>
            <a:off x="227898" y="1275606"/>
            <a:ext cx="1427726" cy="1581894"/>
          </a:xfrm>
          <a:prstGeom prst="rect">
            <a:avLst/>
          </a:prstGeom>
        </p:spPr>
      </p:pic>
    </p:spTree>
    <p:extLst>
      <p:ext uri="{BB962C8B-B14F-4D97-AF65-F5344CB8AC3E}">
        <p14:creationId xmlns:p14="http://schemas.microsoft.com/office/powerpoint/2010/main" val="7587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5D631E-5B8C-6642-8372-7BE964B99BBC}"/>
              </a:ext>
            </a:extLst>
          </p:cNvPr>
          <p:cNvSpPr txBox="1"/>
          <p:nvPr/>
        </p:nvSpPr>
        <p:spPr>
          <a:xfrm>
            <a:off x="482681" y="363084"/>
            <a:ext cx="6369276" cy="584775"/>
          </a:xfrm>
          <a:prstGeom prst="rect">
            <a:avLst/>
          </a:prstGeom>
          <a:noFill/>
        </p:spPr>
        <p:txBody>
          <a:bodyPr wrap="square" rtlCol="0">
            <a:spAutoFit/>
          </a:bodyPr>
          <a:lstStyle/>
          <a:p>
            <a:pPr marL="9525" indent="-9525">
              <a:tabLst>
                <a:tab pos="1420813" algn="l"/>
              </a:tabLst>
            </a:pPr>
            <a:r>
              <a:rPr lang="en-US" sz="3200" b="1" dirty="0">
                <a:latin typeface="Arial" panose="020B0604020202020204" pitchFamily="34" charset="0"/>
                <a:cs typeface="Arial" panose="020B0604020202020204" pitchFamily="34" charset="0"/>
              </a:rPr>
              <a:t>Objectives of the Review</a:t>
            </a:r>
          </a:p>
        </p:txBody>
      </p:sp>
      <p:sp>
        <p:nvSpPr>
          <p:cNvPr id="4" name="Shape 235"/>
          <p:cNvSpPr/>
          <p:nvPr/>
        </p:nvSpPr>
        <p:spPr>
          <a:xfrm>
            <a:off x="755576" y="1400992"/>
            <a:ext cx="7488832" cy="73686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defTabSz="825500">
              <a:lnSpc>
                <a:spcPct val="120000"/>
              </a:lnSpc>
              <a:defRPr sz="8000" b="1" cap="all">
                <a:latin typeface="Helvetica"/>
                <a:ea typeface="Helvetica"/>
                <a:cs typeface="Helvetica"/>
                <a:sym typeface="Helvetica"/>
              </a:defRPr>
            </a:lvl1pPr>
          </a:lstStyle>
          <a:p>
            <a:pPr>
              <a:buClr>
                <a:srgbClr val="EE2A24"/>
              </a:buClr>
            </a:pPr>
            <a:r>
              <a:rPr lang="en-GB" sz="1800" b="0" cap="none"/>
              <a:t> </a:t>
            </a:r>
          </a:p>
          <a:p>
            <a:pPr marL="285750" indent="-285750">
              <a:buClr>
                <a:srgbClr val="EE2A24"/>
              </a:buClr>
              <a:buFont typeface="Arial" panose="020B0604020202020204" pitchFamily="34" charset="0"/>
              <a:buChar char="•"/>
            </a:pPr>
            <a:endParaRPr lang="en-GB" sz="1800" b="0" cap="none"/>
          </a:p>
        </p:txBody>
      </p:sp>
      <p:graphicFrame>
        <p:nvGraphicFramePr>
          <p:cNvPr id="9" name="Diagram 8">
            <a:extLst>
              <a:ext uri="{FF2B5EF4-FFF2-40B4-BE49-F238E27FC236}">
                <a16:creationId xmlns:a16="http://schemas.microsoft.com/office/drawing/2014/main" id="{EA109564-C1E0-49C2-880B-A2F0B94569CE}"/>
              </a:ext>
            </a:extLst>
          </p:cNvPr>
          <p:cNvGraphicFramePr/>
          <p:nvPr>
            <p:extLst>
              <p:ext uri="{D42A27DB-BD31-4B8C-83A1-F6EECF244321}">
                <p14:modId xmlns:p14="http://schemas.microsoft.com/office/powerpoint/2010/main" val="3636095373"/>
              </p:ext>
            </p:extLst>
          </p:nvPr>
        </p:nvGraphicFramePr>
        <p:xfrm>
          <a:off x="1091225" y="1127553"/>
          <a:ext cx="6490675" cy="367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1024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861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395536" y="335548"/>
            <a:ext cx="8496944" cy="3416320"/>
          </a:xfrm>
          <a:prstGeom prst="rect">
            <a:avLst/>
          </a:prstGeom>
          <a:noFill/>
        </p:spPr>
        <p:txBody>
          <a:bodyPr wrap="square" rtlCol="0">
            <a:spAutoFit/>
          </a:bodyPr>
          <a:lstStyle/>
          <a:p>
            <a:pPr marL="9525" indent="-9525"/>
            <a:r>
              <a:rPr lang="en-US" sz="7200" b="1" dirty="0">
                <a:solidFill>
                  <a:schemeClr val="bg1"/>
                </a:solidFill>
                <a:latin typeface="Arial" panose="020B0604020202020204" pitchFamily="34" charset="0"/>
                <a:cs typeface="Arial" panose="020B0604020202020204" pitchFamily="34" charset="0"/>
              </a:rPr>
              <a:t>Implementation and Monitoring: Part 1</a:t>
            </a:r>
          </a:p>
        </p:txBody>
      </p:sp>
    </p:spTree>
    <p:extLst>
      <p:ext uri="{BB962C8B-B14F-4D97-AF65-F5344CB8AC3E}">
        <p14:creationId xmlns:p14="http://schemas.microsoft.com/office/powerpoint/2010/main" val="4082682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2AC7509A-5236-4A64-911A-1B977E75BD87}"/>
              </a:ext>
            </a:extLst>
          </p:cNvPr>
          <p:cNvPicPr>
            <a:picLocks noChangeAspect="1"/>
          </p:cNvPicPr>
          <p:nvPr/>
        </p:nvPicPr>
        <p:blipFill>
          <a:blip r:embed="rId2"/>
          <a:stretch>
            <a:fillRect/>
          </a:stretch>
        </p:blipFill>
        <p:spPr>
          <a:xfrm>
            <a:off x="1525348" y="815394"/>
            <a:ext cx="5886480" cy="3512713"/>
          </a:xfrm>
          <a:prstGeom prst="rect">
            <a:avLst/>
          </a:prstGeom>
        </p:spPr>
      </p:pic>
      <p:sp>
        <p:nvSpPr>
          <p:cNvPr id="3" name="Oval 2">
            <a:extLst>
              <a:ext uri="{FF2B5EF4-FFF2-40B4-BE49-F238E27FC236}">
                <a16:creationId xmlns:a16="http://schemas.microsoft.com/office/drawing/2014/main" id="{C625E0CB-3638-499C-80FA-5F88C842CEB0}"/>
              </a:ext>
            </a:extLst>
          </p:cNvPr>
          <p:cNvSpPr/>
          <p:nvPr/>
        </p:nvSpPr>
        <p:spPr>
          <a:xfrm>
            <a:off x="3967844" y="1600201"/>
            <a:ext cx="1551214" cy="334736"/>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Tree>
    <p:extLst>
      <p:ext uri="{BB962C8B-B14F-4D97-AF65-F5344CB8AC3E}">
        <p14:creationId xmlns:p14="http://schemas.microsoft.com/office/powerpoint/2010/main" val="3313227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4" y="411511"/>
            <a:ext cx="7674133" cy="565175"/>
          </a:xfrm>
          <a:ln>
            <a:solidFill>
              <a:schemeClr val="bg1"/>
            </a:solidFill>
          </a:ln>
        </p:spPr>
        <p:txBody>
          <a:bodyPr lIns="68580" tIns="34290" rIns="68580" bIns="34290"/>
          <a:lstStyle/>
          <a:p>
            <a:pPr algn="l"/>
            <a:r>
              <a:rPr lang="en-GB" dirty="0"/>
              <a:t>Session </a:t>
            </a:r>
            <a:r>
              <a:rPr lang="en-GB" dirty="0">
                <a:solidFill>
                  <a:srgbClr val="FF0000"/>
                </a:solidFill>
              </a:rPr>
              <a:t>outline</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p:txBody>
          <a:bodyPr lIns="68580" tIns="34290" rIns="68580" bIns="34290"/>
          <a:lstStyle/>
          <a:p>
            <a:pPr marL="0" indent="0">
              <a:buNone/>
            </a:pPr>
            <a:r>
              <a:rPr lang="en-GB" b="1" dirty="0"/>
              <a:t>Outcomes: 	</a:t>
            </a:r>
          </a:p>
          <a:p>
            <a:pPr marL="0" indent="0">
              <a:buNone/>
            </a:pPr>
            <a:endParaRPr lang="en-GB" b="1" dirty="0"/>
          </a:p>
          <a:p>
            <a:pPr lvl="1"/>
            <a:r>
              <a:rPr lang="en-GB" dirty="0">
                <a:solidFill>
                  <a:srgbClr val="FF0000"/>
                </a:solidFill>
              </a:rPr>
              <a:t>Right</a:t>
            </a:r>
            <a:r>
              <a:rPr lang="en-GB" dirty="0"/>
              <a:t> People? To reflect on whether the </a:t>
            </a:r>
            <a:r>
              <a:rPr lang="en-GB" dirty="0">
                <a:solidFill>
                  <a:srgbClr val="FF0000"/>
                </a:solidFill>
              </a:rPr>
              <a:t>population and households targeted </a:t>
            </a:r>
            <a:r>
              <a:rPr lang="en-GB" dirty="0"/>
              <a:t>were the most in-need.</a:t>
            </a:r>
          </a:p>
          <a:p>
            <a:pPr lvl="1"/>
            <a:r>
              <a:rPr lang="en-GB" dirty="0"/>
              <a:t>To recap on how </a:t>
            </a:r>
            <a:r>
              <a:rPr lang="en-GB" dirty="0">
                <a:solidFill>
                  <a:srgbClr val="FF0000"/>
                </a:solidFill>
              </a:rPr>
              <a:t>targeting</a:t>
            </a:r>
            <a:r>
              <a:rPr lang="en-GB" dirty="0"/>
              <a:t> and </a:t>
            </a:r>
            <a:r>
              <a:rPr lang="en-GB" dirty="0">
                <a:solidFill>
                  <a:srgbClr val="FF0000"/>
                </a:solidFill>
              </a:rPr>
              <a:t>registration </a:t>
            </a:r>
            <a:r>
              <a:rPr lang="en-GB" dirty="0"/>
              <a:t>processes were done</a:t>
            </a:r>
          </a:p>
          <a:p>
            <a:pPr lvl="1"/>
            <a:r>
              <a:rPr lang="en-GB" dirty="0"/>
              <a:t>To assess how </a:t>
            </a:r>
            <a:r>
              <a:rPr lang="en-GB" dirty="0">
                <a:solidFill>
                  <a:srgbClr val="FF0000"/>
                </a:solidFill>
              </a:rPr>
              <a:t>CEA</a:t>
            </a:r>
            <a:r>
              <a:rPr lang="en-GB" dirty="0"/>
              <a:t> was mainstreamed throughout the operation </a:t>
            </a:r>
          </a:p>
          <a:p>
            <a:pPr lvl="1"/>
            <a:r>
              <a:rPr lang="en-GB" dirty="0"/>
              <a:t>To identify main </a:t>
            </a:r>
            <a:r>
              <a:rPr lang="en-GB" dirty="0">
                <a:solidFill>
                  <a:srgbClr val="FF0000"/>
                </a:solidFill>
              </a:rPr>
              <a:t>gaps/positives and learning </a:t>
            </a:r>
            <a:r>
              <a:rPr lang="en-GB" dirty="0"/>
              <a:t>and propose main </a:t>
            </a:r>
            <a:r>
              <a:rPr lang="en-GB" dirty="0">
                <a:solidFill>
                  <a:srgbClr val="FF0000"/>
                </a:solidFill>
              </a:rPr>
              <a:t>recommendations</a:t>
            </a:r>
            <a:r>
              <a:rPr lang="en-GB" dirty="0"/>
              <a:t> for future interventions</a:t>
            </a:r>
          </a:p>
          <a:p>
            <a:pPr marL="0" indent="0">
              <a:buNone/>
            </a:pPr>
            <a:r>
              <a:rPr lang="en-GB" dirty="0"/>
              <a:t>	</a:t>
            </a:r>
          </a:p>
          <a:p>
            <a:endParaRPr lang="en-GB" dirty="0"/>
          </a:p>
        </p:txBody>
      </p:sp>
    </p:spTree>
    <p:extLst>
      <p:ext uri="{BB962C8B-B14F-4D97-AF65-F5344CB8AC3E}">
        <p14:creationId xmlns:p14="http://schemas.microsoft.com/office/powerpoint/2010/main" val="1881745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B4CA-7B3D-4D56-AE0B-0F0E0E0C70F1}"/>
              </a:ext>
            </a:extLst>
          </p:cNvPr>
          <p:cNvSpPr>
            <a:spLocks noGrp="1"/>
          </p:cNvSpPr>
          <p:nvPr>
            <p:ph type="title"/>
          </p:nvPr>
        </p:nvSpPr>
        <p:spPr>
          <a:xfrm>
            <a:off x="467544" y="411511"/>
            <a:ext cx="7571184" cy="780067"/>
          </a:xfrm>
        </p:spPr>
        <p:txBody>
          <a:bodyPr lIns="68580" tIns="34290" rIns="68580" bIns="34290">
            <a:normAutofit fontScale="90000"/>
          </a:bodyPr>
          <a:lstStyle/>
          <a:p>
            <a:r>
              <a:rPr lang="en-GB" dirty="0"/>
              <a:t>A brief recap on </a:t>
            </a:r>
            <a:r>
              <a:rPr lang="en-GB" dirty="0">
                <a:solidFill>
                  <a:srgbClr val="FF0000"/>
                </a:solidFill>
              </a:rPr>
              <a:t>targeting</a:t>
            </a:r>
            <a:r>
              <a:rPr lang="en-GB" dirty="0"/>
              <a:t> approaches and mechanisms</a:t>
            </a:r>
          </a:p>
        </p:txBody>
      </p:sp>
      <p:sp>
        <p:nvSpPr>
          <p:cNvPr id="3" name="Content Placeholder 2">
            <a:extLst>
              <a:ext uri="{FF2B5EF4-FFF2-40B4-BE49-F238E27FC236}">
                <a16:creationId xmlns:a16="http://schemas.microsoft.com/office/drawing/2014/main" id="{C9FE4B7C-F58D-4ADC-9152-A8034E57DC7F}"/>
              </a:ext>
            </a:extLst>
          </p:cNvPr>
          <p:cNvSpPr>
            <a:spLocks noGrp="1"/>
          </p:cNvSpPr>
          <p:nvPr>
            <p:ph sz="half" idx="2"/>
          </p:nvPr>
        </p:nvSpPr>
        <p:spPr/>
        <p:txBody>
          <a:bodyPr lIns="68580" tIns="34290" rIns="68580" bIns="34290" anchor="t"/>
          <a:lstStyle/>
          <a:p>
            <a:r>
              <a:rPr lang="en-GB" dirty="0"/>
              <a:t>Targeting </a:t>
            </a:r>
            <a:r>
              <a:rPr lang="en-GB" u="sng" dirty="0"/>
              <a:t>approaches</a:t>
            </a:r>
            <a:r>
              <a:rPr lang="en-GB" dirty="0"/>
              <a:t>:</a:t>
            </a:r>
          </a:p>
          <a:p>
            <a:pPr marL="0" indent="0">
              <a:buNone/>
            </a:pPr>
            <a:endParaRPr lang="en-GB" dirty="0"/>
          </a:p>
          <a:p>
            <a:pPr lvl="1">
              <a:buFontTx/>
              <a:buChar char="-"/>
            </a:pPr>
            <a:r>
              <a:rPr lang="en-GB" sz="1800" dirty="0"/>
              <a:t>Geographical</a:t>
            </a:r>
          </a:p>
          <a:p>
            <a:pPr lvl="1">
              <a:buFontTx/>
              <a:buChar char="-"/>
            </a:pPr>
            <a:r>
              <a:rPr lang="en-GB" sz="1800" dirty="0"/>
              <a:t>Blanket Vs Targeted distributions</a:t>
            </a:r>
            <a:endParaRPr lang="en-GB" sz="1800" dirty="0">
              <a:cs typeface="Calibri"/>
            </a:endParaRPr>
          </a:p>
          <a:p>
            <a:pPr lvl="1">
              <a:buFontTx/>
              <a:buChar char="-"/>
            </a:pPr>
            <a:r>
              <a:rPr lang="en-GB" sz="1800" dirty="0"/>
              <a:t>Household Vs Individuals</a:t>
            </a:r>
          </a:p>
          <a:p>
            <a:pPr marL="342900" lvl="1" indent="0">
              <a:buNone/>
            </a:pPr>
            <a:endParaRPr lang="en-GB" dirty="0"/>
          </a:p>
          <a:p>
            <a:pPr marL="285115" lvl="1" indent="-285115">
              <a:spcBef>
                <a:spcPts val="750"/>
              </a:spcBef>
              <a:buClr>
                <a:srgbClr val="EE2A24"/>
              </a:buClr>
              <a:buFont typeface="Arial" panose="020B0604020202020204" pitchFamily="34" charset="0"/>
              <a:buChar char="­"/>
            </a:pPr>
            <a:r>
              <a:rPr lang="en-GB" sz="1800" dirty="0"/>
              <a:t>Targeting </a:t>
            </a:r>
            <a:r>
              <a:rPr lang="en-GB" sz="1800" u="sng" dirty="0"/>
              <a:t>criteria: </a:t>
            </a:r>
            <a:r>
              <a:rPr lang="en-GB" sz="1800" dirty="0"/>
              <a:t>vulnerability, social welfare, specific groups etc</a:t>
            </a:r>
            <a:endParaRPr lang="en-GB" sz="1800" dirty="0">
              <a:cs typeface="Calibri"/>
            </a:endParaRPr>
          </a:p>
          <a:p>
            <a:pPr marL="342900" lvl="1" indent="0">
              <a:buNone/>
            </a:pPr>
            <a:endParaRPr lang="en-GB" dirty="0"/>
          </a:p>
          <a:p>
            <a:pPr marL="285115" lvl="1" indent="-285115">
              <a:spcBef>
                <a:spcPts val="750"/>
              </a:spcBef>
              <a:buClr>
                <a:srgbClr val="EE2A24"/>
              </a:buClr>
              <a:buFont typeface="Arial" panose="020B0604020202020204" pitchFamily="34" charset="0"/>
              <a:buChar char="­"/>
            </a:pPr>
            <a:r>
              <a:rPr lang="en-GB" sz="1800" dirty="0"/>
              <a:t>Targeting </a:t>
            </a:r>
            <a:r>
              <a:rPr lang="en-GB" sz="1800" u="sng" dirty="0"/>
              <a:t>mechanisms: </a:t>
            </a:r>
            <a:r>
              <a:rPr lang="en-GB" sz="1800" dirty="0"/>
              <a:t>community-targeting, self-targeting, categorical-targeting</a:t>
            </a:r>
            <a:endParaRPr lang="en-GB" sz="1800" dirty="0">
              <a:cs typeface="Calibri"/>
            </a:endParaRPr>
          </a:p>
        </p:txBody>
      </p:sp>
    </p:spTree>
    <p:extLst>
      <p:ext uri="{BB962C8B-B14F-4D97-AF65-F5344CB8AC3E}">
        <p14:creationId xmlns:p14="http://schemas.microsoft.com/office/powerpoint/2010/main" val="3641624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7913-F63F-4E8F-9115-AE29C6E72C78}"/>
              </a:ext>
            </a:extLst>
          </p:cNvPr>
          <p:cNvSpPr>
            <a:spLocks noGrp="1"/>
          </p:cNvSpPr>
          <p:nvPr>
            <p:ph type="title"/>
          </p:nvPr>
        </p:nvSpPr>
        <p:spPr>
          <a:xfrm>
            <a:off x="467544" y="411511"/>
            <a:ext cx="7571184" cy="565175"/>
          </a:xfrm>
        </p:spPr>
        <p:txBody>
          <a:bodyPr lIns="68580" tIns="34290" rIns="68580" bIns="34290">
            <a:normAutofit fontScale="90000"/>
          </a:bodyPr>
          <a:lstStyle/>
          <a:p>
            <a:r>
              <a:rPr lang="en-GB" dirty="0">
                <a:solidFill>
                  <a:srgbClr val="FF0000"/>
                </a:solidFill>
              </a:rPr>
              <a:t>How was this done during the response?</a:t>
            </a:r>
            <a:endParaRPr lang="en-GB" dirty="0"/>
          </a:p>
        </p:txBody>
      </p:sp>
      <p:pic>
        <p:nvPicPr>
          <p:cNvPr id="4" name="Picture 3">
            <a:extLst>
              <a:ext uri="{FF2B5EF4-FFF2-40B4-BE49-F238E27FC236}">
                <a16:creationId xmlns:a16="http://schemas.microsoft.com/office/drawing/2014/main" id="{FD71CAB2-802C-4D21-9267-FE1A4784F74B}"/>
              </a:ext>
            </a:extLst>
          </p:cNvPr>
          <p:cNvPicPr>
            <a:picLocks noChangeAspect="1"/>
          </p:cNvPicPr>
          <p:nvPr/>
        </p:nvPicPr>
        <p:blipFill>
          <a:blip r:embed="rId3"/>
          <a:stretch>
            <a:fillRect/>
          </a:stretch>
        </p:blipFill>
        <p:spPr>
          <a:xfrm>
            <a:off x="2040255" y="1097280"/>
            <a:ext cx="4020503" cy="3934777"/>
          </a:xfrm>
          <a:prstGeom prst="rect">
            <a:avLst/>
          </a:prstGeom>
        </p:spPr>
      </p:pic>
    </p:spTree>
    <p:extLst>
      <p:ext uri="{BB962C8B-B14F-4D97-AF65-F5344CB8AC3E}">
        <p14:creationId xmlns:p14="http://schemas.microsoft.com/office/powerpoint/2010/main" val="2575334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436884" y="1347615"/>
            <a:ext cx="4871544" cy="3947234"/>
          </a:xfrm>
          <a:prstGeom prst="rect">
            <a:avLst/>
          </a:prstGeom>
          <a:noFill/>
        </p:spPr>
        <p:txBody>
          <a:bodyPr wrap="square" lIns="68580" tIns="34290" rIns="68580" bIns="34290" rtlCol="0" anchor="t">
            <a:spAutoFit/>
          </a:bodyPr>
          <a:lstStyle/>
          <a:p>
            <a:endParaRPr lang="en-GB" dirty="0"/>
          </a:p>
          <a:p>
            <a:r>
              <a:rPr lang="en-GB" dirty="0"/>
              <a:t>Group Activity: two groups focus on targeting, the other two on registration</a:t>
            </a:r>
          </a:p>
          <a:p>
            <a:endParaRPr lang="en-GB" dirty="0"/>
          </a:p>
          <a:p>
            <a:r>
              <a:rPr lang="en-GB" dirty="0"/>
              <a:t>Identify </a:t>
            </a:r>
          </a:p>
          <a:p>
            <a:pPr marL="342900" indent="-342900">
              <a:buAutoNum type="alphaLcParenR"/>
            </a:pPr>
            <a:r>
              <a:rPr lang="en-GB" dirty="0"/>
              <a:t>On hindsight, was there any other targeting criteria/mechanism that would have been more adequate for this response?</a:t>
            </a:r>
          </a:p>
          <a:p>
            <a:pPr marL="342900" indent="-342900">
              <a:buAutoNum type="alphaLcParenR"/>
            </a:pPr>
            <a:r>
              <a:rPr lang="en-GB" dirty="0"/>
              <a:t>Could have beneficiaries registered been registered differently? </a:t>
            </a:r>
          </a:p>
          <a:p>
            <a:r>
              <a:rPr lang="en-GB" dirty="0"/>
              <a:t>Mention at least 3 top recommended actions to improve the quality of this phase next time. (30 mins)</a:t>
            </a:r>
          </a:p>
          <a:p>
            <a:pPr marL="285743" indent="-285743">
              <a:buFont typeface="Wingdings"/>
              <a:buChar char="Ø"/>
            </a:pP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l"/>
            <a:r>
              <a:rPr lang="en-GB" dirty="0"/>
              <a:t>Focus on </a:t>
            </a:r>
            <a:r>
              <a:rPr lang="en-GB" dirty="0">
                <a:solidFill>
                  <a:srgbClr val="FF0000"/>
                </a:solidFill>
              </a:rPr>
              <a:t>targeting and registration</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1986438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l"/>
            <a:r>
              <a:rPr lang="en-GB" dirty="0">
                <a:solidFill>
                  <a:srgbClr val="FF0000"/>
                </a:solidFill>
              </a:rPr>
              <a:t>R</a:t>
            </a:r>
            <a:r>
              <a:rPr lang="en-GB" dirty="0"/>
              <a:t>ight people? (targeting)</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p:txBody>
          <a:bodyPr/>
          <a:lstStyle/>
          <a:p>
            <a:pPr>
              <a:buFontTx/>
              <a:buChar char="-"/>
            </a:pPr>
            <a:r>
              <a:rPr lang="en-GB" dirty="0"/>
              <a:t>Include 2-3 summary slides from PDM (see examples) + FGDs (10 </a:t>
            </a:r>
            <a:r>
              <a:rPr lang="en-GB" dirty="0" err="1"/>
              <a:t>mins</a:t>
            </a:r>
            <a:r>
              <a:rPr lang="en-GB" dirty="0"/>
              <a:t>)</a:t>
            </a:r>
          </a:p>
          <a:p>
            <a:pPr>
              <a:buFontTx/>
              <a:buChar char="-"/>
            </a:pPr>
            <a:r>
              <a:rPr lang="en-GB" dirty="0"/>
              <a:t>Plenary discussion about community views: do participants agree, anything to add (10 mins)</a:t>
            </a:r>
          </a:p>
          <a:p>
            <a:pPr marL="0" indent="0">
              <a:buNone/>
            </a:pPr>
            <a:r>
              <a:rPr lang="en-GB" dirty="0"/>
              <a:t> </a:t>
            </a:r>
          </a:p>
          <a:p>
            <a:pPr>
              <a:buFontTx/>
              <a:buChar char="-"/>
            </a:pPr>
            <a:endParaRPr lang="en-GB" dirty="0"/>
          </a:p>
        </p:txBody>
      </p:sp>
    </p:spTree>
    <p:extLst>
      <p:ext uri="{BB962C8B-B14F-4D97-AF65-F5344CB8AC3E}">
        <p14:creationId xmlns:p14="http://schemas.microsoft.com/office/powerpoint/2010/main" val="2467758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440-D9FB-4ECA-99BA-A42D2878F036}"/>
              </a:ext>
            </a:extLst>
          </p:cNvPr>
          <p:cNvSpPr>
            <a:spLocks noGrp="1"/>
          </p:cNvSpPr>
          <p:nvPr>
            <p:ph type="title"/>
          </p:nvPr>
        </p:nvSpPr>
        <p:spPr/>
        <p:txBody>
          <a:bodyPr/>
          <a:lstStyle/>
          <a:p>
            <a:pPr algn="l"/>
            <a:r>
              <a:rPr lang="en-GB" dirty="0"/>
              <a:t>Info from FGDs - </a:t>
            </a:r>
            <a:r>
              <a:rPr lang="en-GB" b="1" dirty="0">
                <a:solidFill>
                  <a:srgbClr val="FF0000"/>
                </a:solidFill>
              </a:rPr>
              <a:t>Targeting</a:t>
            </a:r>
          </a:p>
        </p:txBody>
      </p:sp>
      <p:sp>
        <p:nvSpPr>
          <p:cNvPr id="4" name="Text Placeholder 3">
            <a:extLst>
              <a:ext uri="{FF2B5EF4-FFF2-40B4-BE49-F238E27FC236}">
                <a16:creationId xmlns:a16="http://schemas.microsoft.com/office/drawing/2014/main" id="{63116520-3505-435A-B0A0-2963F3A1AC3C}"/>
              </a:ext>
            </a:extLst>
          </p:cNvPr>
          <p:cNvSpPr>
            <a:spLocks noGrp="1"/>
          </p:cNvSpPr>
          <p:nvPr>
            <p:ph type="body" idx="1"/>
          </p:nvPr>
        </p:nvSpPr>
        <p:spPr/>
        <p:txBody>
          <a:bodyPr/>
          <a:lstStyle/>
          <a:p>
            <a:r>
              <a:rPr lang="en-GB" dirty="0"/>
              <a:t>Those who received aid deserve it                                                  </a:t>
            </a:r>
          </a:p>
          <a:p>
            <a:endParaRPr lang="en-GB" dirty="0"/>
          </a:p>
        </p:txBody>
      </p:sp>
      <p:sp>
        <p:nvSpPr>
          <p:cNvPr id="3" name="Content Placeholder 2">
            <a:extLst>
              <a:ext uri="{FF2B5EF4-FFF2-40B4-BE49-F238E27FC236}">
                <a16:creationId xmlns:a16="http://schemas.microsoft.com/office/drawing/2014/main" id="{44F982C2-EA3A-4ED3-9AB8-177EB1C37DCC}"/>
              </a:ext>
            </a:extLst>
          </p:cNvPr>
          <p:cNvSpPr>
            <a:spLocks noGrp="1"/>
          </p:cNvSpPr>
          <p:nvPr>
            <p:ph sz="half" idx="2"/>
          </p:nvPr>
        </p:nvSpPr>
        <p:spPr/>
        <p:txBody>
          <a:bodyPr>
            <a:normAutofit fontScale="62500" lnSpcReduction="20000"/>
          </a:bodyPr>
          <a:lstStyle/>
          <a:p>
            <a:pPr marL="0" indent="0">
              <a:buNone/>
            </a:pPr>
            <a:r>
              <a:rPr lang="en-GB" dirty="0"/>
              <a:t>‘Participants believe that all people included in the programme deserve it, as they were the most affected by the drought and they depend on farming’</a:t>
            </a:r>
          </a:p>
          <a:p>
            <a:pPr marL="0" indent="0">
              <a:buNone/>
            </a:pPr>
            <a:endParaRPr lang="en-GB" dirty="0"/>
          </a:p>
          <a:p>
            <a:pPr marL="0" indent="0">
              <a:buNone/>
            </a:pPr>
            <a:r>
              <a:rPr lang="en-GB" dirty="0"/>
              <a:t>‘Participants believe that all people included in the programme deserve it’</a:t>
            </a:r>
          </a:p>
          <a:p>
            <a:pPr marL="0" indent="0">
              <a:buNone/>
            </a:pPr>
            <a:endParaRPr lang="en-GB" dirty="0"/>
          </a:p>
          <a:p>
            <a:pPr marL="0" indent="0">
              <a:buNone/>
            </a:pPr>
            <a:endParaRPr lang="en-GB" dirty="0"/>
          </a:p>
        </p:txBody>
      </p:sp>
      <p:sp>
        <p:nvSpPr>
          <p:cNvPr id="5" name="Text Placeholder 4">
            <a:extLst>
              <a:ext uri="{FF2B5EF4-FFF2-40B4-BE49-F238E27FC236}">
                <a16:creationId xmlns:a16="http://schemas.microsoft.com/office/drawing/2014/main" id="{03D3C7FF-4895-487B-98EF-D1A3856CA8DB}"/>
              </a:ext>
            </a:extLst>
          </p:cNvPr>
          <p:cNvSpPr>
            <a:spLocks noGrp="1"/>
          </p:cNvSpPr>
          <p:nvPr>
            <p:ph type="body" sz="quarter" idx="3"/>
          </p:nvPr>
        </p:nvSpPr>
        <p:spPr/>
        <p:txBody>
          <a:bodyPr/>
          <a:lstStyle/>
          <a:p>
            <a:r>
              <a:rPr lang="en-GB" dirty="0"/>
              <a:t>…but other targeting options to consider, but fairer?</a:t>
            </a:r>
          </a:p>
        </p:txBody>
      </p:sp>
      <p:sp>
        <p:nvSpPr>
          <p:cNvPr id="6" name="Content Placeholder 5">
            <a:extLst>
              <a:ext uri="{FF2B5EF4-FFF2-40B4-BE49-F238E27FC236}">
                <a16:creationId xmlns:a16="http://schemas.microsoft.com/office/drawing/2014/main" id="{656BA9FC-3796-47F0-8463-6D83721E2751}"/>
              </a:ext>
            </a:extLst>
          </p:cNvPr>
          <p:cNvSpPr>
            <a:spLocks noGrp="1"/>
          </p:cNvSpPr>
          <p:nvPr>
            <p:ph sz="quarter" idx="4"/>
          </p:nvPr>
        </p:nvSpPr>
        <p:spPr/>
        <p:txBody>
          <a:bodyPr>
            <a:normAutofit fontScale="47500" lnSpcReduction="20000"/>
          </a:bodyPr>
          <a:lstStyle/>
          <a:p>
            <a:pPr marL="0" indent="0">
              <a:buNone/>
            </a:pPr>
            <a:endParaRPr lang="en-GB" dirty="0"/>
          </a:p>
          <a:p>
            <a:pPr marL="0" indent="0">
              <a:buNone/>
            </a:pPr>
            <a:r>
              <a:rPr lang="en-GB" dirty="0"/>
              <a:t>‘Indunas should have set the selection criteria’</a:t>
            </a:r>
          </a:p>
          <a:p>
            <a:pPr marL="0" indent="0">
              <a:buNone/>
            </a:pPr>
            <a:endParaRPr lang="en-GB" dirty="0"/>
          </a:p>
          <a:p>
            <a:pPr marL="0" indent="0">
              <a:buNone/>
            </a:pPr>
            <a:r>
              <a:rPr lang="en-GB" dirty="0"/>
              <a:t>‘</a:t>
            </a:r>
            <a:r>
              <a:rPr lang="en-GB" dirty="0" err="1"/>
              <a:t>Tthere</a:t>
            </a:r>
            <a:r>
              <a:rPr lang="en-GB" dirty="0"/>
              <a:t> is people who receive a small grant from the government but who are poorer than some of the beneficiaries of the Red Cross – it’s not fair’</a:t>
            </a:r>
          </a:p>
          <a:p>
            <a:pPr marL="0" indent="0">
              <a:buNone/>
            </a:pPr>
            <a:endParaRPr lang="en-GB" dirty="0"/>
          </a:p>
          <a:p>
            <a:pPr marL="0" indent="0">
              <a:buNone/>
            </a:pPr>
            <a:r>
              <a:rPr lang="en-GB" dirty="0"/>
              <a:t>Most communities – ‘All members in the community should have received assistance from the Red Cross’</a:t>
            </a:r>
          </a:p>
        </p:txBody>
      </p:sp>
      <p:cxnSp>
        <p:nvCxnSpPr>
          <p:cNvPr id="8" name="Straight Connector 7">
            <a:extLst>
              <a:ext uri="{FF2B5EF4-FFF2-40B4-BE49-F238E27FC236}">
                <a16:creationId xmlns:a16="http://schemas.microsoft.com/office/drawing/2014/main" id="{499D668E-ABB8-46BA-9539-1830085AECDD}"/>
              </a:ext>
            </a:extLst>
          </p:cNvPr>
          <p:cNvCxnSpPr>
            <a:stCxn id="4" idx="3"/>
          </p:cNvCxnSpPr>
          <p:nvPr/>
        </p:nvCxnSpPr>
        <p:spPr>
          <a:xfrm>
            <a:off x="4498181" y="1569839"/>
            <a:ext cx="16670" cy="3072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642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3485-1DCA-452C-A0C8-1344E7B79879}"/>
              </a:ext>
            </a:extLst>
          </p:cNvPr>
          <p:cNvSpPr>
            <a:spLocks noGrp="1"/>
          </p:cNvSpPr>
          <p:nvPr>
            <p:ph type="title"/>
          </p:nvPr>
        </p:nvSpPr>
        <p:spPr/>
        <p:txBody>
          <a:bodyPr/>
          <a:lstStyle/>
          <a:p>
            <a:r>
              <a:rPr lang="en-GB" dirty="0"/>
              <a:t>Info from FGDs - </a:t>
            </a:r>
            <a:r>
              <a:rPr lang="en-GB" b="1" dirty="0">
                <a:solidFill>
                  <a:srgbClr val="FF0000"/>
                </a:solidFill>
              </a:rPr>
              <a:t>Registration</a:t>
            </a:r>
            <a:endParaRPr lang="en-GB" dirty="0"/>
          </a:p>
        </p:txBody>
      </p:sp>
      <p:sp>
        <p:nvSpPr>
          <p:cNvPr id="3" name="Text Placeholder 2">
            <a:extLst>
              <a:ext uri="{FF2B5EF4-FFF2-40B4-BE49-F238E27FC236}">
                <a16:creationId xmlns:a16="http://schemas.microsoft.com/office/drawing/2014/main" id="{6BD79238-AAF3-4C75-BBF4-80F0036979CF}"/>
              </a:ext>
            </a:extLst>
          </p:cNvPr>
          <p:cNvSpPr>
            <a:spLocks noGrp="1"/>
          </p:cNvSpPr>
          <p:nvPr>
            <p:ph type="body" idx="1"/>
          </p:nvPr>
        </p:nvSpPr>
        <p:spPr/>
        <p:txBody>
          <a:bodyPr/>
          <a:lstStyle/>
          <a:p>
            <a:r>
              <a:rPr lang="en-GB" dirty="0"/>
              <a:t>Orderly?</a:t>
            </a:r>
          </a:p>
        </p:txBody>
      </p:sp>
      <p:sp>
        <p:nvSpPr>
          <p:cNvPr id="4" name="Content Placeholder 3">
            <a:extLst>
              <a:ext uri="{FF2B5EF4-FFF2-40B4-BE49-F238E27FC236}">
                <a16:creationId xmlns:a16="http://schemas.microsoft.com/office/drawing/2014/main" id="{6E545681-EA2F-44B3-9C2E-8FEE75FB014D}"/>
              </a:ext>
            </a:extLst>
          </p:cNvPr>
          <p:cNvSpPr>
            <a:spLocks noGrp="1"/>
          </p:cNvSpPr>
          <p:nvPr>
            <p:ph sz="half" idx="2"/>
          </p:nvPr>
        </p:nvSpPr>
        <p:spPr/>
        <p:txBody>
          <a:bodyPr>
            <a:normAutofit fontScale="70000" lnSpcReduction="20000"/>
          </a:bodyPr>
          <a:lstStyle/>
          <a:p>
            <a:pPr marL="0" indent="0">
              <a:buNone/>
            </a:pPr>
            <a:endParaRPr lang="en-GB" dirty="0"/>
          </a:p>
          <a:p>
            <a:pPr marL="0" indent="0">
              <a:buNone/>
            </a:pPr>
            <a:r>
              <a:rPr lang="en-GB" dirty="0"/>
              <a:t>‘The community and the Indunas were involved in the selection process’</a:t>
            </a:r>
          </a:p>
          <a:p>
            <a:pPr marL="0" indent="0">
              <a:buNone/>
            </a:pPr>
            <a:endParaRPr lang="en-GB" dirty="0"/>
          </a:p>
          <a:p>
            <a:pPr marL="0" indent="0">
              <a:buNone/>
            </a:pPr>
            <a:r>
              <a:rPr lang="en-GB" dirty="0"/>
              <a:t>‘All people included in the programme deserve it, and they pointed to the Induna as the key to this ‘</a:t>
            </a:r>
          </a:p>
        </p:txBody>
      </p:sp>
      <p:sp>
        <p:nvSpPr>
          <p:cNvPr id="5" name="Text Placeholder 4">
            <a:extLst>
              <a:ext uri="{FF2B5EF4-FFF2-40B4-BE49-F238E27FC236}">
                <a16:creationId xmlns:a16="http://schemas.microsoft.com/office/drawing/2014/main" id="{CD8F023D-2DF6-4DB2-B35B-6BA96AA3EE19}"/>
              </a:ext>
            </a:extLst>
          </p:cNvPr>
          <p:cNvSpPr>
            <a:spLocks noGrp="1"/>
          </p:cNvSpPr>
          <p:nvPr>
            <p:ph type="body" sz="quarter" idx="3"/>
          </p:nvPr>
        </p:nvSpPr>
        <p:spPr/>
        <p:txBody>
          <a:bodyPr/>
          <a:lstStyle/>
          <a:p>
            <a:r>
              <a:rPr lang="en-GB" dirty="0"/>
              <a:t>or affected by communication issues?</a:t>
            </a:r>
          </a:p>
        </p:txBody>
      </p:sp>
      <p:sp>
        <p:nvSpPr>
          <p:cNvPr id="6" name="Content Placeholder 5">
            <a:extLst>
              <a:ext uri="{FF2B5EF4-FFF2-40B4-BE49-F238E27FC236}">
                <a16:creationId xmlns:a16="http://schemas.microsoft.com/office/drawing/2014/main" id="{698CE5F5-3023-4004-BEA8-08B1943163A3}"/>
              </a:ext>
            </a:extLst>
          </p:cNvPr>
          <p:cNvSpPr>
            <a:spLocks noGrp="1"/>
          </p:cNvSpPr>
          <p:nvPr>
            <p:ph sz="quarter" idx="4"/>
          </p:nvPr>
        </p:nvSpPr>
        <p:spPr/>
        <p:txBody>
          <a:bodyPr>
            <a:normAutofit fontScale="47500" lnSpcReduction="20000"/>
          </a:bodyPr>
          <a:lstStyle/>
          <a:p>
            <a:pPr marL="0" indent="0">
              <a:buNone/>
            </a:pPr>
            <a:endParaRPr lang="en-GB" dirty="0"/>
          </a:p>
          <a:p>
            <a:pPr marL="0" indent="0">
              <a:buNone/>
            </a:pPr>
            <a:r>
              <a:rPr lang="en-GB" dirty="0"/>
              <a:t>‘Not everyone was properly informed about the project and the selection process, and that is why many households (in different villages) have not been assisted by the programme’</a:t>
            </a:r>
          </a:p>
          <a:p>
            <a:pPr marL="0" indent="0">
              <a:buNone/>
            </a:pPr>
            <a:r>
              <a:rPr lang="en-GB" dirty="0"/>
              <a:t>‘People claim they were not informed in advance of the type of help they would receive’</a:t>
            </a:r>
          </a:p>
          <a:p>
            <a:pPr marL="0" indent="0">
              <a:buNone/>
            </a:pPr>
            <a:r>
              <a:rPr lang="en-GB" dirty="0"/>
              <a:t>‘ There was too many people meeting the selection criteria and not everyone could benefit’</a:t>
            </a:r>
          </a:p>
        </p:txBody>
      </p:sp>
      <p:cxnSp>
        <p:nvCxnSpPr>
          <p:cNvPr id="7" name="Straight Connector 6">
            <a:extLst>
              <a:ext uri="{FF2B5EF4-FFF2-40B4-BE49-F238E27FC236}">
                <a16:creationId xmlns:a16="http://schemas.microsoft.com/office/drawing/2014/main" id="{A18BA8F2-687D-4F19-A1A3-AB2DB92F54BA}"/>
              </a:ext>
            </a:extLst>
          </p:cNvPr>
          <p:cNvCxnSpPr/>
          <p:nvPr/>
        </p:nvCxnSpPr>
        <p:spPr>
          <a:xfrm>
            <a:off x="4498181" y="1569839"/>
            <a:ext cx="16670" cy="3072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308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7919-A6D2-49BF-BD08-46CA5291BE62}"/>
              </a:ext>
            </a:extLst>
          </p:cNvPr>
          <p:cNvSpPr>
            <a:spLocks noGrp="1"/>
          </p:cNvSpPr>
          <p:nvPr>
            <p:ph type="title"/>
          </p:nvPr>
        </p:nvSpPr>
        <p:spPr>
          <a:xfrm>
            <a:off x="467544" y="411511"/>
            <a:ext cx="7380271" cy="565175"/>
          </a:xfrm>
        </p:spPr>
        <p:txBody>
          <a:bodyPr lIns="68580" tIns="34290" rIns="68580" bIns="34290">
            <a:normAutofit/>
          </a:bodyPr>
          <a:lstStyle/>
          <a:p>
            <a:r>
              <a:rPr lang="en-GB" dirty="0"/>
              <a:t>Focus on </a:t>
            </a:r>
            <a:r>
              <a:rPr lang="en-GB" dirty="0">
                <a:solidFill>
                  <a:srgbClr val="FF0000"/>
                </a:solidFill>
              </a:rPr>
              <a:t>CEA</a:t>
            </a:r>
            <a:endParaRPr lang="en-GB" dirty="0"/>
          </a:p>
        </p:txBody>
      </p:sp>
      <p:pic>
        <p:nvPicPr>
          <p:cNvPr id="4" name="Picture 3">
            <a:extLst>
              <a:ext uri="{FF2B5EF4-FFF2-40B4-BE49-F238E27FC236}">
                <a16:creationId xmlns:a16="http://schemas.microsoft.com/office/drawing/2014/main" id="{766846CC-3C0B-4180-BE81-847A5DE3EEA8}"/>
              </a:ext>
            </a:extLst>
          </p:cNvPr>
          <p:cNvPicPr>
            <a:picLocks noChangeAspect="1"/>
          </p:cNvPicPr>
          <p:nvPr/>
        </p:nvPicPr>
        <p:blipFill>
          <a:blip r:embed="rId3"/>
          <a:stretch>
            <a:fillRect/>
          </a:stretch>
        </p:blipFill>
        <p:spPr>
          <a:xfrm>
            <a:off x="626780" y="1218854"/>
            <a:ext cx="7890441" cy="3307426"/>
          </a:xfrm>
          <a:prstGeom prst="rect">
            <a:avLst/>
          </a:prstGeom>
        </p:spPr>
      </p:pic>
    </p:spTree>
    <p:extLst>
      <p:ext uri="{BB962C8B-B14F-4D97-AF65-F5344CB8AC3E}">
        <p14:creationId xmlns:p14="http://schemas.microsoft.com/office/powerpoint/2010/main" val="478738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C8AB98B-19F6-47F8-ADB4-D5220E559F43}"/>
              </a:ext>
            </a:extLst>
          </p:cNvPr>
          <p:cNvSpPr/>
          <p:nvPr/>
        </p:nvSpPr>
        <p:spPr>
          <a:xfrm>
            <a:off x="4033507" y="4149173"/>
            <a:ext cx="958361" cy="87895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en-GB"/>
          </a:p>
        </p:txBody>
      </p:sp>
      <p:sp>
        <p:nvSpPr>
          <p:cNvPr id="3" name="Rectangle: Rounded Corners 2">
            <a:extLst>
              <a:ext uri="{FF2B5EF4-FFF2-40B4-BE49-F238E27FC236}">
                <a16:creationId xmlns:a16="http://schemas.microsoft.com/office/drawing/2014/main" id="{9E1C9A75-3785-4E06-B965-11A557F150B3}"/>
              </a:ext>
            </a:extLst>
          </p:cNvPr>
          <p:cNvSpPr/>
          <p:nvPr/>
        </p:nvSpPr>
        <p:spPr>
          <a:xfrm>
            <a:off x="66107" y="1147762"/>
            <a:ext cx="1524955" cy="1323439"/>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en-GB"/>
          </a:p>
        </p:txBody>
      </p:sp>
      <p:sp>
        <p:nvSpPr>
          <p:cNvPr id="2" name="Title 1">
            <a:extLst>
              <a:ext uri="{FF2B5EF4-FFF2-40B4-BE49-F238E27FC236}">
                <a16:creationId xmlns:a16="http://schemas.microsoft.com/office/drawing/2014/main" id="{43B01791-0ABF-4786-A3DD-B88C84345299}"/>
              </a:ext>
            </a:extLst>
          </p:cNvPr>
          <p:cNvSpPr>
            <a:spLocks noGrp="1"/>
          </p:cNvSpPr>
          <p:nvPr>
            <p:ph type="title"/>
          </p:nvPr>
        </p:nvSpPr>
        <p:spPr>
          <a:xfrm>
            <a:off x="467544" y="411511"/>
            <a:ext cx="7560840" cy="565175"/>
          </a:xfrm>
        </p:spPr>
        <p:txBody>
          <a:bodyPr lIns="68580" tIns="34290" rIns="68580" bIns="34290"/>
          <a:lstStyle/>
          <a:p>
            <a:pPr algn="l"/>
            <a:r>
              <a:rPr lang="en-GB" dirty="0"/>
              <a:t>How? A brief look at the </a:t>
            </a:r>
            <a:r>
              <a:rPr lang="en-GB" dirty="0">
                <a:solidFill>
                  <a:srgbClr val="FF0000"/>
                </a:solidFill>
              </a:rPr>
              <a:t>methodology</a:t>
            </a:r>
          </a:p>
        </p:txBody>
      </p:sp>
      <p:sp>
        <p:nvSpPr>
          <p:cNvPr id="16" name="TextBox 15">
            <a:extLst>
              <a:ext uri="{FF2B5EF4-FFF2-40B4-BE49-F238E27FC236}">
                <a16:creationId xmlns:a16="http://schemas.microsoft.com/office/drawing/2014/main" id="{90899A4C-1E6E-4B2B-852E-C0C043E0CDA6}"/>
              </a:ext>
            </a:extLst>
          </p:cNvPr>
          <p:cNvSpPr txBox="1"/>
          <p:nvPr/>
        </p:nvSpPr>
        <p:spPr>
          <a:xfrm>
            <a:off x="2532185" y="1371601"/>
            <a:ext cx="1330569" cy="346249"/>
          </a:xfrm>
          <a:prstGeom prst="rect">
            <a:avLst/>
          </a:prstGeom>
          <a:noFill/>
        </p:spPr>
        <p:txBody>
          <a:bodyPr wrap="square" lIns="68580" tIns="34290" rIns="68580" bIns="34290" rtlCol="0">
            <a:spAutoFit/>
          </a:bodyPr>
          <a:lstStyle/>
          <a:p>
            <a:endParaRPr lang="en-GB" dirty="0"/>
          </a:p>
        </p:txBody>
      </p:sp>
      <p:pic>
        <p:nvPicPr>
          <p:cNvPr id="17" name="Picture 16">
            <a:extLst>
              <a:ext uri="{FF2B5EF4-FFF2-40B4-BE49-F238E27FC236}">
                <a16:creationId xmlns:a16="http://schemas.microsoft.com/office/drawing/2014/main" id="{3B761C09-11E0-48CC-8345-C6FABB75C569}"/>
              </a:ext>
            </a:extLst>
          </p:cNvPr>
          <p:cNvPicPr>
            <a:picLocks noChangeAspect="1"/>
          </p:cNvPicPr>
          <p:nvPr/>
        </p:nvPicPr>
        <p:blipFill>
          <a:blip r:embed="rId3"/>
          <a:stretch>
            <a:fillRect/>
          </a:stretch>
        </p:blipFill>
        <p:spPr>
          <a:xfrm>
            <a:off x="1668638" y="1371600"/>
            <a:ext cx="2438303" cy="2796540"/>
          </a:xfrm>
          <a:prstGeom prst="rect">
            <a:avLst/>
          </a:prstGeom>
        </p:spPr>
      </p:pic>
      <p:sp>
        <p:nvSpPr>
          <p:cNvPr id="19" name="Rectangle 18">
            <a:extLst>
              <a:ext uri="{FF2B5EF4-FFF2-40B4-BE49-F238E27FC236}">
                <a16:creationId xmlns:a16="http://schemas.microsoft.com/office/drawing/2014/main" id="{D0FE92E7-B468-48D1-9EDE-74A43B4BDE79}"/>
              </a:ext>
            </a:extLst>
          </p:cNvPr>
          <p:cNvSpPr/>
          <p:nvPr/>
        </p:nvSpPr>
        <p:spPr>
          <a:xfrm>
            <a:off x="129260" y="1147761"/>
            <a:ext cx="1770283" cy="1323200"/>
          </a:xfrm>
          <a:prstGeom prst="rect">
            <a:avLst/>
          </a:prstGeom>
          <a:noFill/>
        </p:spPr>
        <p:txBody>
          <a:bodyPr wrap="square" lIns="91440" tIns="45720" rIns="91440" bIns="45720" anchor="t">
            <a:spAutoFit/>
          </a:bodyPr>
          <a:lstStyle/>
          <a:p>
            <a:r>
              <a:rPr lang="en-US" sz="1600" dirty="0">
                <a:solidFill>
                  <a:schemeClr val="tx2"/>
                </a:solidFill>
              </a:rPr>
              <a:t>Right Time</a:t>
            </a:r>
          </a:p>
          <a:p>
            <a:r>
              <a:rPr lang="en-US" sz="1600" dirty="0">
                <a:solidFill>
                  <a:schemeClr val="tx2"/>
                </a:solidFill>
              </a:rPr>
              <a:t>Right People</a:t>
            </a:r>
          </a:p>
          <a:p>
            <a:r>
              <a:rPr lang="en-US" sz="1600" dirty="0">
                <a:solidFill>
                  <a:schemeClr val="tx2"/>
                </a:solidFill>
              </a:rPr>
              <a:t>Right Assistance</a:t>
            </a:r>
          </a:p>
          <a:p>
            <a:r>
              <a:rPr lang="en-US" sz="1600" dirty="0">
                <a:solidFill>
                  <a:schemeClr val="tx2"/>
                </a:solidFill>
              </a:rPr>
              <a:t>Right Way</a:t>
            </a:r>
          </a:p>
          <a:p>
            <a:r>
              <a:rPr lang="en-US" sz="1600" dirty="0">
                <a:solidFill>
                  <a:schemeClr val="tx2"/>
                </a:solidFill>
              </a:rPr>
              <a:t>Right Risks</a:t>
            </a:r>
          </a:p>
        </p:txBody>
      </p:sp>
      <p:sp>
        <p:nvSpPr>
          <p:cNvPr id="20" name="Arrow: Chevron 19">
            <a:extLst>
              <a:ext uri="{FF2B5EF4-FFF2-40B4-BE49-F238E27FC236}">
                <a16:creationId xmlns:a16="http://schemas.microsoft.com/office/drawing/2014/main" id="{07FA6192-6F34-43D2-9849-D89971938CB1}"/>
              </a:ext>
            </a:extLst>
          </p:cNvPr>
          <p:cNvSpPr/>
          <p:nvPr/>
        </p:nvSpPr>
        <p:spPr>
          <a:xfrm>
            <a:off x="4322885" y="2571751"/>
            <a:ext cx="498231" cy="672611"/>
          </a:xfrm>
          <a:prstGeom prst="chevro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solidFill>
            </a:endParaRPr>
          </a:p>
        </p:txBody>
      </p:sp>
      <p:pic>
        <p:nvPicPr>
          <p:cNvPr id="21" name="Picture 20" descr="A screenshot of a cell phone&#10;&#10;Description generated with very high confidence">
            <a:extLst>
              <a:ext uri="{FF2B5EF4-FFF2-40B4-BE49-F238E27FC236}">
                <a16:creationId xmlns:a16="http://schemas.microsoft.com/office/drawing/2014/main" id="{3C7551FF-E63D-48A0-85C3-362CD93486AB}"/>
              </a:ext>
            </a:extLst>
          </p:cNvPr>
          <p:cNvPicPr>
            <a:picLocks noChangeAspect="1"/>
          </p:cNvPicPr>
          <p:nvPr/>
        </p:nvPicPr>
        <p:blipFill>
          <a:blip r:embed="rId4"/>
          <a:stretch>
            <a:fillRect/>
          </a:stretch>
        </p:blipFill>
        <p:spPr>
          <a:xfrm>
            <a:off x="4996783" y="1371600"/>
            <a:ext cx="3901033" cy="3179131"/>
          </a:xfrm>
          <a:prstGeom prst="rect">
            <a:avLst/>
          </a:prstGeom>
        </p:spPr>
      </p:pic>
      <p:sp>
        <p:nvSpPr>
          <p:cNvPr id="23" name="TextBox 22">
            <a:extLst>
              <a:ext uri="{FF2B5EF4-FFF2-40B4-BE49-F238E27FC236}">
                <a16:creationId xmlns:a16="http://schemas.microsoft.com/office/drawing/2014/main" id="{49777C96-F789-4231-9FF5-685937C18CF0}"/>
              </a:ext>
            </a:extLst>
          </p:cNvPr>
          <p:cNvSpPr txBox="1"/>
          <p:nvPr/>
        </p:nvSpPr>
        <p:spPr>
          <a:xfrm>
            <a:off x="4033507" y="4239890"/>
            <a:ext cx="1036711" cy="623248"/>
          </a:xfrm>
          <a:prstGeom prst="rect">
            <a:avLst/>
          </a:prstGeom>
          <a:noFill/>
        </p:spPr>
        <p:txBody>
          <a:bodyPr wrap="square" lIns="68580" tIns="34290" rIns="68580" bIns="34290" rtlCol="0">
            <a:spAutoFit/>
          </a:bodyPr>
          <a:lstStyle/>
          <a:p>
            <a:r>
              <a:rPr lang="en-GB" dirty="0">
                <a:solidFill>
                  <a:schemeClr val="tx2"/>
                </a:solidFill>
              </a:rPr>
              <a:t>Capacity of NS</a:t>
            </a:r>
          </a:p>
        </p:txBody>
      </p:sp>
    </p:spTree>
    <p:extLst>
      <p:ext uri="{BB962C8B-B14F-4D97-AF65-F5344CB8AC3E}">
        <p14:creationId xmlns:p14="http://schemas.microsoft.com/office/powerpoint/2010/main" val="2936427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32E3-5B30-4F83-924A-FF7C12EEFE11}"/>
              </a:ext>
            </a:extLst>
          </p:cNvPr>
          <p:cNvSpPr>
            <a:spLocks noGrp="1"/>
          </p:cNvSpPr>
          <p:nvPr>
            <p:ph type="title"/>
          </p:nvPr>
        </p:nvSpPr>
        <p:spPr>
          <a:xfrm>
            <a:off x="467544" y="411511"/>
            <a:ext cx="7114356" cy="565175"/>
          </a:xfrm>
        </p:spPr>
        <p:txBody>
          <a:bodyPr lIns="68580" tIns="34290" rIns="68580" bIns="34290">
            <a:normAutofit/>
          </a:bodyPr>
          <a:lstStyle/>
          <a:p>
            <a:r>
              <a:rPr lang="en-GB" dirty="0"/>
              <a:t>CEA video</a:t>
            </a:r>
          </a:p>
        </p:txBody>
      </p:sp>
      <p:sp>
        <p:nvSpPr>
          <p:cNvPr id="3" name="Content Placeholder 2">
            <a:extLst>
              <a:ext uri="{FF2B5EF4-FFF2-40B4-BE49-F238E27FC236}">
                <a16:creationId xmlns:a16="http://schemas.microsoft.com/office/drawing/2014/main" id="{A9D5C143-D2DA-48CA-9C51-52DA58AC870D}"/>
              </a:ext>
            </a:extLst>
          </p:cNvPr>
          <p:cNvSpPr>
            <a:spLocks noGrp="1"/>
          </p:cNvSpPr>
          <p:nvPr>
            <p:ph sz="half" idx="2"/>
          </p:nvPr>
        </p:nvSpPr>
        <p:spPr>
          <a:xfrm>
            <a:off x="457200" y="1275607"/>
            <a:ext cx="7571184" cy="2953494"/>
          </a:xfrm>
        </p:spPr>
        <p:txBody>
          <a:bodyPr lIns="68580" tIns="34290" rIns="68580" bIns="34290"/>
          <a:lstStyle/>
          <a:p>
            <a:r>
              <a:rPr lang="en-GB" dirty="0">
                <a:hlinkClick r:id="rId3"/>
              </a:rPr>
              <a:t>https://www.youtube.com/watch?v=k5Gja3aIZzA&amp;list=PLrI6tpZ6pQmTuWgH38XkEoLGjZytfUdAR&amp;index=2&amp;t=0s</a:t>
            </a:r>
            <a:endParaRPr lang="en-GB" dirty="0"/>
          </a:p>
        </p:txBody>
      </p:sp>
    </p:spTree>
    <p:extLst>
      <p:ext uri="{BB962C8B-B14F-4D97-AF65-F5344CB8AC3E}">
        <p14:creationId xmlns:p14="http://schemas.microsoft.com/office/powerpoint/2010/main" val="2106551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27BA5C-8404-4CC5-A419-1BAC8B69A0A2}"/>
              </a:ext>
            </a:extLst>
          </p:cNvPr>
          <p:cNvPicPr>
            <a:picLocks noChangeAspect="1"/>
          </p:cNvPicPr>
          <p:nvPr/>
        </p:nvPicPr>
        <p:blipFill>
          <a:blip r:embed="rId2"/>
          <a:stretch>
            <a:fillRect/>
          </a:stretch>
        </p:blipFill>
        <p:spPr>
          <a:xfrm>
            <a:off x="1948079" y="325756"/>
            <a:ext cx="5448839" cy="4332183"/>
          </a:xfrm>
          <a:prstGeom prst="rect">
            <a:avLst/>
          </a:prstGeom>
        </p:spPr>
      </p:pic>
    </p:spTree>
    <p:extLst>
      <p:ext uri="{BB962C8B-B14F-4D97-AF65-F5344CB8AC3E}">
        <p14:creationId xmlns:p14="http://schemas.microsoft.com/office/powerpoint/2010/main" val="1400672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642F5C-783F-4E61-BAD2-586AA5933665}"/>
              </a:ext>
            </a:extLst>
          </p:cNvPr>
          <p:cNvPicPr>
            <a:picLocks noChangeAspect="1"/>
          </p:cNvPicPr>
          <p:nvPr/>
        </p:nvPicPr>
        <p:blipFill>
          <a:blip r:embed="rId3"/>
          <a:stretch>
            <a:fillRect/>
          </a:stretch>
        </p:blipFill>
        <p:spPr>
          <a:xfrm>
            <a:off x="351689" y="1332969"/>
            <a:ext cx="3995943" cy="3448227"/>
          </a:xfrm>
          <a:prstGeom prst="rect">
            <a:avLst/>
          </a:prstGeom>
        </p:spPr>
      </p:pic>
      <p:pic>
        <p:nvPicPr>
          <p:cNvPr id="7" name="Picture 6">
            <a:extLst>
              <a:ext uri="{FF2B5EF4-FFF2-40B4-BE49-F238E27FC236}">
                <a16:creationId xmlns:a16="http://schemas.microsoft.com/office/drawing/2014/main" id="{660BAE93-E94D-4D57-9DDA-A1F1CF5BAE88}"/>
              </a:ext>
            </a:extLst>
          </p:cNvPr>
          <p:cNvPicPr>
            <a:picLocks noChangeAspect="1"/>
          </p:cNvPicPr>
          <p:nvPr/>
        </p:nvPicPr>
        <p:blipFill>
          <a:blip r:embed="rId4"/>
          <a:stretch>
            <a:fillRect/>
          </a:stretch>
        </p:blipFill>
        <p:spPr>
          <a:xfrm>
            <a:off x="4796369" y="1393662"/>
            <a:ext cx="4138826" cy="3200564"/>
          </a:xfrm>
          <a:prstGeom prst="rect">
            <a:avLst/>
          </a:prstGeom>
        </p:spPr>
      </p:pic>
      <p:sp>
        <p:nvSpPr>
          <p:cNvPr id="5" name="Title 1">
            <a:extLst>
              <a:ext uri="{FF2B5EF4-FFF2-40B4-BE49-F238E27FC236}">
                <a16:creationId xmlns:a16="http://schemas.microsoft.com/office/drawing/2014/main" id="{6CA732E3-5B30-4F83-924A-FF7C12EEFE11}"/>
              </a:ext>
            </a:extLst>
          </p:cNvPr>
          <p:cNvSpPr>
            <a:spLocks noGrp="1"/>
          </p:cNvSpPr>
          <p:nvPr>
            <p:ph type="title"/>
          </p:nvPr>
        </p:nvSpPr>
        <p:spPr>
          <a:xfrm>
            <a:off x="467544" y="411511"/>
            <a:ext cx="7114356" cy="565175"/>
          </a:xfrm>
        </p:spPr>
        <p:txBody>
          <a:bodyPr lIns="68580" tIns="34290" rIns="68580" bIns="34290">
            <a:normAutofit/>
          </a:bodyPr>
          <a:lstStyle/>
          <a:p>
            <a:r>
              <a:rPr lang="en-GB" dirty="0"/>
              <a:t>PDM on CEA</a:t>
            </a:r>
          </a:p>
        </p:txBody>
      </p:sp>
    </p:spTree>
    <p:extLst>
      <p:ext uri="{BB962C8B-B14F-4D97-AF65-F5344CB8AC3E}">
        <p14:creationId xmlns:p14="http://schemas.microsoft.com/office/powerpoint/2010/main" val="3835796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436884" y="1347614"/>
            <a:ext cx="4871544" cy="1731243"/>
          </a:xfrm>
          <a:prstGeom prst="rect">
            <a:avLst/>
          </a:prstGeom>
          <a:noFill/>
        </p:spPr>
        <p:txBody>
          <a:bodyPr wrap="square" lIns="68580" tIns="34290" rIns="68580" bIns="34290" rtlCol="0" anchor="t">
            <a:spAutoFit/>
          </a:bodyPr>
          <a:lstStyle/>
          <a:p>
            <a:endParaRPr lang="en-GB" dirty="0"/>
          </a:p>
          <a:p>
            <a:r>
              <a:rPr lang="en-GB" dirty="0"/>
              <a:t>Exercise 1: Each group focuses on one phase of the cycle and assesses and explains the CEA actions that were conducted for each phase, the gaps, and provides future recommendations</a:t>
            </a:r>
          </a:p>
          <a:p>
            <a:pPr marL="285743" indent="-285743">
              <a:buFont typeface="Wingdings"/>
              <a:buChar char="Ø"/>
            </a:pP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l"/>
            <a:r>
              <a:rPr lang="en-GB" dirty="0"/>
              <a:t>Focus on </a:t>
            </a:r>
            <a:r>
              <a:rPr lang="en-GB" dirty="0">
                <a:solidFill>
                  <a:srgbClr val="FF0000"/>
                </a:solidFill>
              </a:rPr>
              <a:t>CEA</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1180780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395536" y="335549"/>
            <a:ext cx="8496944" cy="3393236"/>
          </a:xfrm>
          <a:prstGeom prst="rect">
            <a:avLst/>
          </a:prstGeom>
          <a:noFill/>
        </p:spPr>
        <p:txBody>
          <a:bodyPr wrap="square" lIns="68580" tIns="34290" rIns="68580" bIns="34290" rtlCol="0">
            <a:spAutoFit/>
          </a:bodyPr>
          <a:lstStyle/>
          <a:p>
            <a:pPr marL="9525" indent="-9525"/>
            <a:r>
              <a:rPr lang="en-US" sz="7200" b="1" dirty="0">
                <a:solidFill>
                  <a:schemeClr val="bg1"/>
                </a:solidFill>
                <a:latin typeface="Arial" panose="020B0604020202020204" pitchFamily="34" charset="0"/>
                <a:cs typeface="Arial" panose="020B0604020202020204" pitchFamily="34" charset="0"/>
              </a:rPr>
              <a:t>Implementation and monitoring: Part 2</a:t>
            </a:r>
          </a:p>
        </p:txBody>
      </p:sp>
    </p:spTree>
    <p:extLst>
      <p:ext uri="{BB962C8B-B14F-4D97-AF65-F5344CB8AC3E}">
        <p14:creationId xmlns:p14="http://schemas.microsoft.com/office/powerpoint/2010/main" val="2757908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2AC7509A-5236-4A64-911A-1B977E75BD87}"/>
              </a:ext>
            </a:extLst>
          </p:cNvPr>
          <p:cNvPicPr>
            <a:picLocks noChangeAspect="1"/>
          </p:cNvPicPr>
          <p:nvPr/>
        </p:nvPicPr>
        <p:blipFill>
          <a:blip r:embed="rId2"/>
          <a:stretch>
            <a:fillRect/>
          </a:stretch>
        </p:blipFill>
        <p:spPr>
          <a:xfrm>
            <a:off x="1525348" y="815394"/>
            <a:ext cx="5886480" cy="3512713"/>
          </a:xfrm>
          <a:prstGeom prst="rect">
            <a:avLst/>
          </a:prstGeom>
        </p:spPr>
      </p:pic>
      <p:sp>
        <p:nvSpPr>
          <p:cNvPr id="3" name="Oval 2">
            <a:extLst>
              <a:ext uri="{FF2B5EF4-FFF2-40B4-BE49-F238E27FC236}">
                <a16:creationId xmlns:a16="http://schemas.microsoft.com/office/drawing/2014/main" id="{C625E0CB-3638-499C-80FA-5F88C842CEB0}"/>
              </a:ext>
            </a:extLst>
          </p:cNvPr>
          <p:cNvSpPr/>
          <p:nvPr/>
        </p:nvSpPr>
        <p:spPr>
          <a:xfrm>
            <a:off x="3967844" y="1600201"/>
            <a:ext cx="1551214" cy="334736"/>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Tree>
    <p:extLst>
      <p:ext uri="{BB962C8B-B14F-4D97-AF65-F5344CB8AC3E}">
        <p14:creationId xmlns:p14="http://schemas.microsoft.com/office/powerpoint/2010/main" val="1828019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4" y="411511"/>
            <a:ext cx="7674133" cy="565175"/>
          </a:xfrm>
        </p:spPr>
        <p:txBody>
          <a:bodyPr lIns="68580" tIns="34290" rIns="68580" bIns="34290"/>
          <a:lstStyle/>
          <a:p>
            <a:pPr algn="l"/>
            <a:r>
              <a:rPr lang="en-GB" dirty="0"/>
              <a:t>Session </a:t>
            </a:r>
            <a:r>
              <a:rPr lang="en-GB" dirty="0">
                <a:solidFill>
                  <a:srgbClr val="FF0000"/>
                </a:solidFill>
              </a:rPr>
              <a:t>outline</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p:txBody>
          <a:bodyPr lIns="68580" tIns="34290" rIns="68580" bIns="34290"/>
          <a:lstStyle/>
          <a:p>
            <a:r>
              <a:rPr lang="en-GB" b="1" dirty="0"/>
              <a:t>Outcomes: 	</a:t>
            </a:r>
          </a:p>
          <a:p>
            <a:pPr marL="0" indent="0">
              <a:buNone/>
            </a:pPr>
            <a:endParaRPr lang="en-GB" b="1" dirty="0"/>
          </a:p>
          <a:p>
            <a:pPr lvl="1"/>
            <a:r>
              <a:rPr lang="en-GB" dirty="0">
                <a:solidFill>
                  <a:srgbClr val="FF0000"/>
                </a:solidFill>
              </a:rPr>
              <a:t>The Right Way? </a:t>
            </a:r>
            <a:r>
              <a:rPr lang="en-GB" dirty="0"/>
              <a:t>Were the </a:t>
            </a:r>
            <a:r>
              <a:rPr lang="en-GB" dirty="0">
                <a:solidFill>
                  <a:srgbClr val="FF0000"/>
                </a:solidFill>
              </a:rPr>
              <a:t>delivery mechanisms </a:t>
            </a:r>
            <a:r>
              <a:rPr lang="en-GB" dirty="0"/>
              <a:t>(FSP,  distributions) the most appropriate for the targeted population?</a:t>
            </a:r>
          </a:p>
          <a:p>
            <a:pPr lvl="1"/>
            <a:r>
              <a:rPr lang="en-GB" dirty="0"/>
              <a:t> To identify main </a:t>
            </a:r>
            <a:r>
              <a:rPr lang="en-GB" dirty="0">
                <a:solidFill>
                  <a:srgbClr val="FF0000"/>
                </a:solidFill>
              </a:rPr>
              <a:t>gaps/positives and learning </a:t>
            </a:r>
            <a:r>
              <a:rPr lang="en-GB" dirty="0"/>
              <a:t>and propose main </a:t>
            </a:r>
            <a:r>
              <a:rPr lang="en-GB" dirty="0">
                <a:solidFill>
                  <a:srgbClr val="FF0000"/>
                </a:solidFill>
              </a:rPr>
              <a:t>recommendations</a:t>
            </a:r>
            <a:r>
              <a:rPr lang="en-GB" dirty="0"/>
              <a:t> for future interventions</a:t>
            </a:r>
          </a:p>
          <a:p>
            <a:pPr marL="0" indent="0">
              <a:buNone/>
            </a:pPr>
            <a:r>
              <a:rPr lang="en-GB" dirty="0"/>
              <a:t>	</a:t>
            </a:r>
          </a:p>
          <a:p>
            <a:endParaRPr lang="en-GB" dirty="0"/>
          </a:p>
        </p:txBody>
      </p:sp>
    </p:spTree>
    <p:extLst>
      <p:ext uri="{BB962C8B-B14F-4D97-AF65-F5344CB8AC3E}">
        <p14:creationId xmlns:p14="http://schemas.microsoft.com/office/powerpoint/2010/main" val="4243127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l"/>
            <a:r>
              <a:rPr lang="en-GB" dirty="0">
                <a:solidFill>
                  <a:srgbClr val="FF0000"/>
                </a:solidFill>
              </a:rPr>
              <a:t>R</a:t>
            </a:r>
            <a:r>
              <a:rPr lang="en-GB" dirty="0"/>
              <a:t>ight way? (delivery)</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p:txBody>
          <a:bodyPr/>
          <a:lstStyle/>
          <a:p>
            <a:pPr>
              <a:buFontTx/>
              <a:buChar char="-"/>
            </a:pPr>
            <a:r>
              <a:rPr lang="en-GB" dirty="0"/>
              <a:t>Include 2-3 summary slides from PDM + FGDs (10 </a:t>
            </a:r>
            <a:r>
              <a:rPr lang="en-GB" dirty="0" err="1"/>
              <a:t>mins</a:t>
            </a:r>
            <a:r>
              <a:rPr lang="en-GB" dirty="0"/>
              <a:t>) (see examples) </a:t>
            </a:r>
          </a:p>
          <a:p>
            <a:pPr>
              <a:buFontTx/>
              <a:buChar char="-"/>
            </a:pPr>
            <a:r>
              <a:rPr lang="en-GB" dirty="0"/>
              <a:t>Plenary discussion about community views: do participants agree, anything to add (10 mins)</a:t>
            </a:r>
          </a:p>
          <a:p>
            <a:pPr marL="0" indent="0">
              <a:buNone/>
            </a:pPr>
            <a:r>
              <a:rPr lang="en-GB" dirty="0"/>
              <a:t> </a:t>
            </a:r>
          </a:p>
          <a:p>
            <a:pPr>
              <a:buFontTx/>
              <a:buChar char="-"/>
            </a:pPr>
            <a:endParaRPr lang="en-GB" dirty="0"/>
          </a:p>
        </p:txBody>
      </p:sp>
    </p:spTree>
    <p:extLst>
      <p:ext uri="{BB962C8B-B14F-4D97-AF65-F5344CB8AC3E}">
        <p14:creationId xmlns:p14="http://schemas.microsoft.com/office/powerpoint/2010/main" val="1521176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4529-74B8-406F-9253-000C63F27371}"/>
              </a:ext>
            </a:extLst>
          </p:cNvPr>
          <p:cNvSpPr>
            <a:spLocks noGrp="1"/>
          </p:cNvSpPr>
          <p:nvPr>
            <p:ph type="title"/>
          </p:nvPr>
        </p:nvSpPr>
        <p:spPr>
          <a:xfrm>
            <a:off x="467544" y="411511"/>
            <a:ext cx="7571184" cy="565175"/>
          </a:xfrm>
        </p:spPr>
        <p:txBody>
          <a:bodyPr lIns="68580" tIns="34290" rIns="68580" bIns="34290"/>
          <a:lstStyle/>
          <a:p>
            <a:pPr algn="l"/>
            <a:r>
              <a:rPr lang="en-GB" dirty="0">
                <a:solidFill>
                  <a:schemeClr val="tx2"/>
                </a:solidFill>
              </a:rPr>
              <a:t>Right</a:t>
            </a:r>
            <a:r>
              <a:rPr lang="en-GB" dirty="0"/>
              <a:t> way? (delivery)</a:t>
            </a:r>
          </a:p>
        </p:txBody>
      </p:sp>
      <p:pic>
        <p:nvPicPr>
          <p:cNvPr id="4" name="Content Placeholder 3">
            <a:extLst>
              <a:ext uri="{FF2B5EF4-FFF2-40B4-BE49-F238E27FC236}">
                <a16:creationId xmlns:a16="http://schemas.microsoft.com/office/drawing/2014/main" id="{BEF06D15-B486-48DF-A474-F1CF2DE58B0F}"/>
              </a:ext>
            </a:extLst>
          </p:cNvPr>
          <p:cNvPicPr>
            <a:picLocks noGrp="1" noChangeAspect="1"/>
          </p:cNvPicPr>
          <p:nvPr>
            <p:ph sz="half" idx="2"/>
          </p:nvPr>
        </p:nvPicPr>
        <p:blipFill>
          <a:blip r:embed="rId3"/>
          <a:stretch>
            <a:fillRect/>
          </a:stretch>
        </p:blipFill>
        <p:spPr>
          <a:xfrm>
            <a:off x="467544" y="1257797"/>
            <a:ext cx="4090988" cy="3319463"/>
          </a:xfrm>
          <a:prstGeom prst="rect">
            <a:avLst/>
          </a:prstGeom>
        </p:spPr>
      </p:pic>
      <p:pic>
        <p:nvPicPr>
          <p:cNvPr id="5" name="Picture 4">
            <a:extLst>
              <a:ext uri="{FF2B5EF4-FFF2-40B4-BE49-F238E27FC236}">
                <a16:creationId xmlns:a16="http://schemas.microsoft.com/office/drawing/2014/main" id="{0234FB70-37DE-4E55-A520-7DFE85E6DCBD}"/>
              </a:ext>
            </a:extLst>
          </p:cNvPr>
          <p:cNvPicPr>
            <a:picLocks noChangeAspect="1"/>
          </p:cNvPicPr>
          <p:nvPr/>
        </p:nvPicPr>
        <p:blipFill>
          <a:blip r:embed="rId4"/>
          <a:stretch>
            <a:fillRect/>
          </a:stretch>
        </p:blipFill>
        <p:spPr>
          <a:xfrm>
            <a:off x="4924742" y="1257797"/>
            <a:ext cx="4086435" cy="3324396"/>
          </a:xfrm>
          <a:prstGeom prst="rect">
            <a:avLst/>
          </a:prstGeom>
        </p:spPr>
      </p:pic>
    </p:spTree>
    <p:extLst>
      <p:ext uri="{BB962C8B-B14F-4D97-AF65-F5344CB8AC3E}">
        <p14:creationId xmlns:p14="http://schemas.microsoft.com/office/powerpoint/2010/main" val="1259390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548F-4BF8-4D12-9643-13B5AD763F88}"/>
              </a:ext>
            </a:extLst>
          </p:cNvPr>
          <p:cNvSpPr>
            <a:spLocks noGrp="1"/>
          </p:cNvSpPr>
          <p:nvPr>
            <p:ph type="title"/>
          </p:nvPr>
        </p:nvSpPr>
        <p:spPr/>
        <p:txBody>
          <a:bodyPr/>
          <a:lstStyle/>
          <a:p>
            <a:r>
              <a:rPr lang="en-GB" dirty="0"/>
              <a:t>FGDs</a:t>
            </a:r>
          </a:p>
        </p:txBody>
      </p:sp>
      <p:sp>
        <p:nvSpPr>
          <p:cNvPr id="10" name="Content Placeholder 9">
            <a:extLst>
              <a:ext uri="{FF2B5EF4-FFF2-40B4-BE49-F238E27FC236}">
                <a16:creationId xmlns:a16="http://schemas.microsoft.com/office/drawing/2014/main" id="{6212A9DA-45FD-427B-86FE-8AACB0436C83}"/>
              </a:ext>
            </a:extLst>
          </p:cNvPr>
          <p:cNvSpPr>
            <a:spLocks noGrp="1"/>
          </p:cNvSpPr>
          <p:nvPr>
            <p:ph idx="1"/>
          </p:nvPr>
        </p:nvSpPr>
        <p:spPr/>
        <p:txBody>
          <a:bodyPr lIns="68580" tIns="34290" rIns="68580" bIns="34290" anchor="t"/>
          <a:lstStyle/>
          <a:p>
            <a:pPr marL="0" indent="0">
              <a:buNone/>
            </a:pPr>
            <a:r>
              <a:rPr lang="en-GB" sz="2800" dirty="0"/>
              <a:t>‘Incident that affected negatively the programme was the large number of people at the post office during the distributions as several communities were convened the same day to collect the CVA’</a:t>
            </a:r>
          </a:p>
          <a:p>
            <a:pPr marL="0" indent="0">
              <a:buNone/>
            </a:pPr>
            <a:endParaRPr lang="en-GB" sz="2800" dirty="0"/>
          </a:p>
          <a:p>
            <a:pPr marL="0" indent="0">
              <a:buNone/>
            </a:pPr>
            <a:r>
              <a:rPr lang="en-GB" sz="2800" dirty="0"/>
              <a:t>‘People were not exposed to any risk. Suggested that women with children can be given priority’</a:t>
            </a:r>
          </a:p>
        </p:txBody>
      </p:sp>
    </p:spTree>
    <p:extLst>
      <p:ext uri="{BB962C8B-B14F-4D97-AF65-F5344CB8AC3E}">
        <p14:creationId xmlns:p14="http://schemas.microsoft.com/office/powerpoint/2010/main" val="165120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title"/>
          </p:nvPr>
        </p:nvSpPr>
        <p:spPr/>
        <p:txBody>
          <a:bodyPr lIns="68580" tIns="34290" rIns="68580" bIns="34290" anchor="t"/>
          <a:lstStyle/>
          <a:p>
            <a:r>
              <a:rPr lang="en-US" dirty="0">
                <a:latin typeface="+mn-lt"/>
              </a:rPr>
              <a:t>Process versus impact</a:t>
            </a:r>
          </a:p>
        </p:txBody>
      </p:sp>
      <p:sp>
        <p:nvSpPr>
          <p:cNvPr id="338946" name="Rectangle 2"/>
          <p:cNvSpPr>
            <a:spLocks noGrp="1" noChangeArrowheads="1"/>
          </p:cNvSpPr>
          <p:nvPr>
            <p:ph idx="1"/>
          </p:nvPr>
        </p:nvSpPr>
        <p:spPr>
          <a:xfrm>
            <a:off x="628650" y="1369219"/>
            <a:ext cx="7829550" cy="3088482"/>
          </a:xfrm>
        </p:spPr>
        <p:txBody>
          <a:bodyPr>
            <a:noAutofit/>
          </a:bodyPr>
          <a:lstStyle/>
          <a:p>
            <a:r>
              <a:rPr lang="en-GB" sz="2300" b="1" dirty="0"/>
              <a:t>Process monitoring </a:t>
            </a:r>
            <a:r>
              <a:rPr lang="en-GB" sz="2300" dirty="0"/>
              <a:t>: to ensure that the programme is appropriate and relevant to people’s needs; that it is implemented in the way that was intended </a:t>
            </a:r>
          </a:p>
          <a:p>
            <a:r>
              <a:rPr lang="en-GB" sz="2300" b="1" dirty="0"/>
              <a:t>Impact monitoring </a:t>
            </a:r>
            <a:r>
              <a:rPr lang="en-GB" sz="2300" dirty="0"/>
              <a:t>: to ensure that the programme is having the intended impact and is minimising negative impacts more effectively and efficiently than are other types of programmes</a:t>
            </a:r>
            <a:endParaRPr lang="en-US" sz="2300" dirty="0"/>
          </a:p>
        </p:txBody>
      </p:sp>
      <p:sp>
        <p:nvSpPr>
          <p:cNvPr id="87045" name="Rectangle 5"/>
          <p:cNvSpPr>
            <a:spLocks noGrp="1" noChangeArrowheads="1"/>
          </p:cNvSpPr>
          <p:nvPr/>
        </p:nvSpPr>
        <p:spPr bwMode="auto">
          <a:xfrm>
            <a:off x="1771650" y="2376644"/>
            <a:ext cx="5886450" cy="3371850"/>
          </a:xfrm>
          <a:prstGeom prst="rect">
            <a:avLst/>
          </a:prstGeom>
          <a:noFill/>
          <a:ln w="9525">
            <a:noFill/>
            <a:miter lim="800000"/>
            <a:headEnd/>
            <a:tailEnd/>
          </a:ln>
        </p:spPr>
        <p:txBody>
          <a:bodyPr lIns="68580" tIns="34290" rIns="68580" bIns="34290">
            <a:prstTxWarp prst="textNoShape">
              <a:avLst/>
            </a:prstTxWarp>
          </a:bodyPr>
          <a:lstStyle/>
          <a:p>
            <a:endParaRPr lang="en-GB" sz="2400"/>
          </a:p>
        </p:txBody>
      </p:sp>
    </p:spTree>
    <p:extLst>
      <p:ext uri="{BB962C8B-B14F-4D97-AF65-F5344CB8AC3E}">
        <p14:creationId xmlns:p14="http://schemas.microsoft.com/office/powerpoint/2010/main" val="314863149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C1E9-9C65-4AA6-A801-7CDC191A1810}"/>
              </a:ext>
            </a:extLst>
          </p:cNvPr>
          <p:cNvSpPr>
            <a:spLocks noGrp="1"/>
          </p:cNvSpPr>
          <p:nvPr>
            <p:ph type="title"/>
          </p:nvPr>
        </p:nvSpPr>
        <p:spPr>
          <a:xfrm>
            <a:off x="73129" y="411511"/>
            <a:ext cx="8967725" cy="565175"/>
          </a:xfrm>
        </p:spPr>
        <p:txBody>
          <a:bodyPr lIns="68580" tIns="34290" rIns="68580" bIns="34290" anchor="t">
            <a:normAutofit fontScale="90000"/>
          </a:bodyPr>
          <a:lstStyle/>
          <a:p>
            <a:r>
              <a:rPr lang="en-GB" dirty="0">
                <a:latin typeface="Arial"/>
                <a:cs typeface="Arial"/>
              </a:rPr>
              <a:t>Selected delivery mechanism/FSP in </a:t>
            </a:r>
            <a:r>
              <a:rPr lang="en-GB" dirty="0">
                <a:highlight>
                  <a:srgbClr val="FFFF00"/>
                </a:highlight>
                <a:latin typeface="Arial"/>
                <a:cs typeface="Arial"/>
              </a:rPr>
              <a:t>xxx response</a:t>
            </a:r>
          </a:p>
        </p:txBody>
      </p:sp>
      <p:pic>
        <p:nvPicPr>
          <p:cNvPr id="5" name="Content Placeholder 4">
            <a:extLst>
              <a:ext uri="{FF2B5EF4-FFF2-40B4-BE49-F238E27FC236}">
                <a16:creationId xmlns:a16="http://schemas.microsoft.com/office/drawing/2014/main" id="{284B4FFF-4D79-4739-8979-3E6D9B8BBB51}"/>
              </a:ext>
            </a:extLst>
          </p:cNvPr>
          <p:cNvPicPr>
            <a:picLocks noGrp="1" noChangeAspect="1"/>
          </p:cNvPicPr>
          <p:nvPr>
            <p:ph sz="half" idx="2"/>
          </p:nvPr>
        </p:nvPicPr>
        <p:blipFill>
          <a:blip r:embed="rId3"/>
          <a:stretch>
            <a:fillRect/>
          </a:stretch>
        </p:blipFill>
        <p:spPr>
          <a:xfrm>
            <a:off x="1" y="1347108"/>
            <a:ext cx="9143999" cy="3796393"/>
          </a:xfrm>
          <a:prstGeom prst="rect">
            <a:avLst/>
          </a:prstGeom>
        </p:spPr>
      </p:pic>
    </p:spTree>
    <p:extLst>
      <p:ext uri="{BB962C8B-B14F-4D97-AF65-F5344CB8AC3E}">
        <p14:creationId xmlns:p14="http://schemas.microsoft.com/office/powerpoint/2010/main" val="3389063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436884" y="1347615"/>
            <a:ext cx="4871544" cy="3116238"/>
          </a:xfrm>
          <a:prstGeom prst="rect">
            <a:avLst/>
          </a:prstGeom>
          <a:noFill/>
        </p:spPr>
        <p:txBody>
          <a:bodyPr wrap="square" lIns="68580" tIns="34290" rIns="68580" bIns="34290" rtlCol="0" anchor="t">
            <a:spAutoFit/>
          </a:bodyPr>
          <a:lstStyle/>
          <a:p>
            <a:r>
              <a:rPr lang="en-GB" dirty="0"/>
              <a:t>Based on the previous information:</a:t>
            </a:r>
          </a:p>
          <a:p>
            <a:endParaRPr lang="en-GB" dirty="0"/>
          </a:p>
          <a:p>
            <a:r>
              <a:rPr lang="en-GB" dirty="0"/>
              <a:t>Group Activity: discussion in two groups on how assistance was set-up and delivered (I –selection of FSP; 2 – distribution) </a:t>
            </a:r>
          </a:p>
          <a:p>
            <a:endParaRPr lang="en-GB" dirty="0"/>
          </a:p>
          <a:p>
            <a:r>
              <a:rPr lang="en-GB" dirty="0"/>
              <a:t>Identify a) what went well; b) what should have gone better; at least 3 top recommended actions to improve the quality of this phase next time. (40 mins)</a:t>
            </a:r>
          </a:p>
          <a:p>
            <a:pPr marL="285743" indent="-285743">
              <a:buFont typeface="Wingdings"/>
              <a:buChar char="Ø"/>
            </a:pP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l"/>
            <a:r>
              <a:rPr lang="en-GB" dirty="0"/>
              <a:t>Focus on </a:t>
            </a:r>
            <a:r>
              <a:rPr lang="en-GB" dirty="0">
                <a:solidFill>
                  <a:srgbClr val="FF0000"/>
                </a:solidFill>
              </a:rPr>
              <a:t>delivery mechanisms </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2249129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2AC7509A-5236-4A64-911A-1B977E75BD87}"/>
              </a:ext>
            </a:extLst>
          </p:cNvPr>
          <p:cNvPicPr>
            <a:picLocks noChangeAspect="1"/>
          </p:cNvPicPr>
          <p:nvPr/>
        </p:nvPicPr>
        <p:blipFill>
          <a:blip r:embed="rId2"/>
          <a:stretch>
            <a:fillRect/>
          </a:stretch>
        </p:blipFill>
        <p:spPr>
          <a:xfrm>
            <a:off x="1525348" y="815394"/>
            <a:ext cx="5886480" cy="3512713"/>
          </a:xfrm>
          <a:prstGeom prst="rect">
            <a:avLst/>
          </a:prstGeom>
        </p:spPr>
      </p:pic>
      <p:sp>
        <p:nvSpPr>
          <p:cNvPr id="3" name="Oval 2">
            <a:extLst>
              <a:ext uri="{FF2B5EF4-FFF2-40B4-BE49-F238E27FC236}">
                <a16:creationId xmlns:a16="http://schemas.microsoft.com/office/drawing/2014/main" id="{E240659C-28E9-4D8D-B779-9CE72225E647}"/>
              </a:ext>
            </a:extLst>
          </p:cNvPr>
          <p:cNvSpPr/>
          <p:nvPr/>
        </p:nvSpPr>
        <p:spPr>
          <a:xfrm>
            <a:off x="6694716" y="2718708"/>
            <a:ext cx="808264" cy="677636"/>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Tree>
    <p:extLst>
      <p:ext uri="{BB962C8B-B14F-4D97-AF65-F5344CB8AC3E}">
        <p14:creationId xmlns:p14="http://schemas.microsoft.com/office/powerpoint/2010/main" val="3257526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3" y="411510"/>
            <a:ext cx="7674133" cy="565175"/>
          </a:xfrm>
        </p:spPr>
        <p:txBody>
          <a:bodyPr/>
          <a:lstStyle/>
          <a:p>
            <a:pPr algn="l"/>
            <a:r>
              <a:rPr lang="en-GB" dirty="0"/>
              <a:t>Session </a:t>
            </a:r>
            <a:r>
              <a:rPr lang="en-GB" dirty="0">
                <a:solidFill>
                  <a:srgbClr val="FF0000"/>
                </a:solidFill>
              </a:rPr>
              <a:t>outline</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a:xfrm>
            <a:off x="396240" y="976685"/>
            <a:ext cx="7571184" cy="3318619"/>
          </a:xfrm>
        </p:spPr>
        <p:txBody>
          <a:bodyPr/>
          <a:lstStyle/>
          <a:p>
            <a:r>
              <a:rPr lang="en-GB" b="1" dirty="0"/>
              <a:t>Outcomes: 	</a:t>
            </a:r>
          </a:p>
          <a:p>
            <a:pPr lvl="1"/>
            <a:r>
              <a:rPr lang="en-GB" dirty="0"/>
              <a:t>To reflect on the tools/processes used to monitor the response and whether these helped to adapt the response when needed.</a:t>
            </a:r>
          </a:p>
          <a:p>
            <a:pPr lvl="1"/>
            <a:r>
              <a:rPr lang="en-GB" dirty="0"/>
              <a:t>To identify main gaps/positives and learning and propose main recommendations for future interventions</a:t>
            </a:r>
          </a:p>
          <a:p>
            <a:pPr marL="0" indent="0">
              <a:buNone/>
            </a:pPr>
            <a:r>
              <a:rPr lang="en-GB" dirty="0"/>
              <a:t>	</a:t>
            </a:r>
          </a:p>
          <a:p>
            <a:endParaRPr lang="en-GB" dirty="0"/>
          </a:p>
        </p:txBody>
      </p:sp>
    </p:spTree>
    <p:extLst>
      <p:ext uri="{BB962C8B-B14F-4D97-AF65-F5344CB8AC3E}">
        <p14:creationId xmlns:p14="http://schemas.microsoft.com/office/powerpoint/2010/main" val="74089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ott IFRC\IFRC M&amp;E Guidance\PMER Cartoons\16 ifrc ME waterfall.TIF">
            <a:extLst>
              <a:ext uri="{FF2B5EF4-FFF2-40B4-BE49-F238E27FC236}">
                <a16:creationId xmlns:a16="http://schemas.microsoft.com/office/drawing/2014/main" id="{243387E2-9D5A-45D2-8677-33C57D0B4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083" y="513756"/>
            <a:ext cx="6953492" cy="4115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2549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6EC2-E5DE-453D-9ACB-24DF9832DBFF}"/>
              </a:ext>
            </a:extLst>
          </p:cNvPr>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Snapshot of </a:t>
            </a:r>
            <a:r>
              <a:rPr lang="en-GB" sz="2400" dirty="0">
                <a:solidFill>
                  <a:srgbClr val="FF0000"/>
                </a:solidFill>
                <a:latin typeface="Arial" panose="020B0604020202020204" pitchFamily="34" charset="0"/>
                <a:cs typeface="Arial" panose="020B0604020202020204" pitchFamily="34" charset="0"/>
              </a:rPr>
              <a:t>monitoring </a:t>
            </a:r>
            <a:r>
              <a:rPr lang="en-GB" sz="2400" dirty="0">
                <a:latin typeface="Arial" panose="020B0604020202020204" pitchFamily="34" charset="0"/>
                <a:cs typeface="Arial" panose="020B0604020202020204" pitchFamily="34" charset="0"/>
              </a:rPr>
              <a:t>during the response</a:t>
            </a:r>
          </a:p>
        </p:txBody>
      </p:sp>
      <p:pic>
        <p:nvPicPr>
          <p:cNvPr id="4" name="Picture 3">
            <a:extLst>
              <a:ext uri="{FF2B5EF4-FFF2-40B4-BE49-F238E27FC236}">
                <a16:creationId xmlns:a16="http://schemas.microsoft.com/office/drawing/2014/main" id="{7941A174-7CC8-4901-8BFD-E9A74F38FD18}"/>
              </a:ext>
            </a:extLst>
          </p:cNvPr>
          <p:cNvPicPr>
            <a:picLocks noChangeAspect="1"/>
          </p:cNvPicPr>
          <p:nvPr/>
        </p:nvPicPr>
        <p:blipFill>
          <a:blip r:embed="rId3"/>
          <a:stretch>
            <a:fillRect/>
          </a:stretch>
        </p:blipFill>
        <p:spPr>
          <a:xfrm>
            <a:off x="2757345" y="1395529"/>
            <a:ext cx="3029093" cy="3474128"/>
          </a:xfrm>
          <a:prstGeom prst="rect">
            <a:avLst/>
          </a:prstGeom>
        </p:spPr>
      </p:pic>
    </p:spTree>
    <p:extLst>
      <p:ext uri="{BB962C8B-B14F-4D97-AF65-F5344CB8AC3E}">
        <p14:creationId xmlns:p14="http://schemas.microsoft.com/office/powerpoint/2010/main" val="3458507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436884" y="1347614"/>
            <a:ext cx="4871544" cy="2839239"/>
          </a:xfrm>
          <a:prstGeom prst="rect">
            <a:avLst/>
          </a:prstGeom>
          <a:noFill/>
        </p:spPr>
        <p:txBody>
          <a:bodyPr wrap="square" lIns="68580" tIns="34290" rIns="68580" bIns="34290" rtlCol="0" anchor="t">
            <a:spAutoFit/>
          </a:bodyPr>
          <a:lstStyle/>
          <a:p>
            <a:r>
              <a:rPr lang="en-GB" dirty="0"/>
              <a:t>Using the previous information:</a:t>
            </a:r>
          </a:p>
          <a:p>
            <a:endParaRPr lang="en-GB" dirty="0"/>
          </a:p>
          <a:p>
            <a:r>
              <a:rPr lang="en-GB" dirty="0"/>
              <a:t>Group Activity: each group discusses how effective the monitoring system has been for this response</a:t>
            </a:r>
          </a:p>
          <a:p>
            <a:endParaRPr lang="en-GB" dirty="0"/>
          </a:p>
          <a:p>
            <a:r>
              <a:rPr lang="en-GB" dirty="0"/>
              <a:t>Identify a) Identify situations where project monitoring led to adjustments in the response b) what went well and what were the challenges with the monitoring system (data collection tools etc)  c) Main recommendations.</a:t>
            </a: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l"/>
            <a:r>
              <a:rPr lang="en-GB" dirty="0"/>
              <a:t>Focus on </a:t>
            </a:r>
            <a:r>
              <a:rPr lang="en-GB" dirty="0">
                <a:solidFill>
                  <a:srgbClr val="FF0000"/>
                </a:solidFill>
              </a:rPr>
              <a:t>response monitoring system</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2511237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EE2A2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004973-641F-8D4A-9566-4C9FEE4BD386}"/>
              </a:ext>
            </a:extLst>
          </p:cNvPr>
          <p:cNvSpPr txBox="1"/>
          <p:nvPr/>
        </p:nvSpPr>
        <p:spPr>
          <a:xfrm>
            <a:off x="395536" y="335548"/>
            <a:ext cx="8496944" cy="3416320"/>
          </a:xfrm>
          <a:prstGeom prst="rect">
            <a:avLst/>
          </a:prstGeom>
          <a:noFill/>
        </p:spPr>
        <p:txBody>
          <a:bodyPr wrap="square" rtlCol="0" anchor="t">
            <a:spAutoFit/>
          </a:bodyPr>
          <a:lstStyle/>
          <a:p>
            <a:pPr marL="9525" indent="-9525"/>
            <a:r>
              <a:rPr lang="en-US" sz="7200" b="1" dirty="0">
                <a:solidFill>
                  <a:schemeClr val="bg1"/>
                </a:solidFill>
                <a:latin typeface="Arial"/>
                <a:cs typeface="Arial"/>
              </a:rPr>
              <a:t>Recommendations for future CVA programming</a:t>
            </a:r>
            <a:endParaRPr lang="en-US" sz="7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68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3" y="411510"/>
            <a:ext cx="7674133" cy="565175"/>
          </a:xfrm>
        </p:spPr>
        <p:txBody>
          <a:bodyPr/>
          <a:lstStyle/>
          <a:p>
            <a:pPr algn="l"/>
            <a:r>
              <a:rPr lang="en-GB" dirty="0"/>
              <a:t>Session </a:t>
            </a:r>
            <a:r>
              <a:rPr lang="en-GB" dirty="0">
                <a:solidFill>
                  <a:srgbClr val="FF0000"/>
                </a:solidFill>
              </a:rPr>
              <a:t>outline</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a:xfrm>
            <a:off x="396240" y="976685"/>
            <a:ext cx="7571184" cy="3318619"/>
          </a:xfrm>
        </p:spPr>
        <p:txBody>
          <a:bodyPr lIns="91440" tIns="45720" rIns="91440" bIns="45720" anchor="t"/>
          <a:lstStyle/>
          <a:p>
            <a:pPr marL="0" indent="0">
              <a:buNone/>
            </a:pPr>
            <a:r>
              <a:rPr lang="en-GB" b="1" dirty="0"/>
              <a:t>	</a:t>
            </a:r>
          </a:p>
          <a:p>
            <a:pPr lvl="1"/>
            <a:r>
              <a:rPr lang="en-GB" dirty="0"/>
              <a:t>Recap and revise the top recommendations identified in the workshop</a:t>
            </a:r>
          </a:p>
          <a:p>
            <a:pPr lvl="1"/>
            <a:r>
              <a:rPr lang="en-GB" dirty="0"/>
              <a:t>Discuss how well these are captured in the CVA Plan of Action  or if additional actions needed</a:t>
            </a:r>
            <a:endParaRPr lang="en-GB" dirty="0">
              <a:cs typeface="Calibri"/>
            </a:endParaRPr>
          </a:p>
          <a:p>
            <a:pPr lvl="1"/>
            <a:r>
              <a:rPr lang="en-GB" dirty="0"/>
              <a:t>Review findings in line with NS CVA self-capacity assessment</a:t>
            </a:r>
          </a:p>
          <a:p>
            <a:pPr lvl="1"/>
            <a:r>
              <a:rPr lang="en-GB" dirty="0"/>
              <a:t>Categorise, prioritise and refine the recommendations </a:t>
            </a:r>
          </a:p>
          <a:p>
            <a:pPr lvl="1"/>
            <a:r>
              <a:rPr lang="en-GB" dirty="0"/>
              <a:t>Wrap up and closing remarks. </a:t>
            </a:r>
          </a:p>
          <a:p>
            <a:pPr marL="0" indent="0">
              <a:buNone/>
            </a:pPr>
            <a:r>
              <a:rPr lang="en-GB" dirty="0"/>
              <a:t>	</a:t>
            </a:r>
          </a:p>
          <a:p>
            <a:endParaRPr lang="en-GB" dirty="0"/>
          </a:p>
        </p:txBody>
      </p:sp>
    </p:spTree>
    <p:extLst>
      <p:ext uri="{BB962C8B-B14F-4D97-AF65-F5344CB8AC3E}">
        <p14:creationId xmlns:p14="http://schemas.microsoft.com/office/powerpoint/2010/main" val="2147899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386084" y="1360315"/>
            <a:ext cx="4871544" cy="2839239"/>
          </a:xfrm>
          <a:prstGeom prst="rect">
            <a:avLst/>
          </a:prstGeom>
          <a:noFill/>
        </p:spPr>
        <p:txBody>
          <a:bodyPr wrap="square" lIns="68580" tIns="34290" rIns="68580" bIns="34290" rtlCol="0" anchor="t">
            <a:spAutoFit/>
          </a:bodyPr>
          <a:lstStyle/>
          <a:p>
            <a:r>
              <a:rPr lang="en-GB" dirty="0"/>
              <a:t>In plenary:</a:t>
            </a:r>
          </a:p>
          <a:p>
            <a:endParaRPr lang="en-GB" dirty="0"/>
          </a:p>
          <a:p>
            <a:r>
              <a:rPr lang="en-GB" dirty="0"/>
              <a:t>Per project cycle step, vote for which recommendation should be the priority one</a:t>
            </a:r>
          </a:p>
          <a:p>
            <a:endParaRPr lang="en-GB" dirty="0"/>
          </a:p>
          <a:p>
            <a:r>
              <a:rPr lang="en-GB" dirty="0"/>
              <a:t>Top 3 per project step get recorded</a:t>
            </a:r>
          </a:p>
          <a:p>
            <a:endParaRPr lang="en-GB" dirty="0"/>
          </a:p>
          <a:p>
            <a:endParaRPr lang="en-GB" dirty="0"/>
          </a:p>
          <a:p>
            <a:endParaRPr lang="en-GB" dirty="0"/>
          </a:p>
          <a:p>
            <a:pPr marL="285743" indent="-285743">
              <a:buFont typeface="Wingdings"/>
              <a:buChar char="Ø"/>
            </a:pP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l"/>
            <a:r>
              <a:rPr lang="en-GB" dirty="0"/>
              <a:t>Focus on </a:t>
            </a:r>
            <a:r>
              <a:rPr lang="en-GB" dirty="0">
                <a:solidFill>
                  <a:srgbClr val="FF0000"/>
                </a:solidFill>
              </a:rPr>
              <a:t>recommendations</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386310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D53B-449F-40EA-8B29-D3CEF27FC382}"/>
              </a:ext>
            </a:extLst>
          </p:cNvPr>
          <p:cNvSpPr>
            <a:spLocks noGrp="1"/>
          </p:cNvSpPr>
          <p:nvPr>
            <p:ph type="title"/>
          </p:nvPr>
        </p:nvSpPr>
        <p:spPr>
          <a:xfrm>
            <a:off x="-36512" y="411510"/>
            <a:ext cx="9433048" cy="565175"/>
          </a:xfrm>
        </p:spPr>
        <p:txBody>
          <a:bodyPr/>
          <a:lstStyle/>
          <a:p>
            <a:r>
              <a:rPr lang="en-GB" dirty="0"/>
              <a:t>The </a:t>
            </a:r>
            <a:r>
              <a:rPr lang="en-GB" dirty="0">
                <a:solidFill>
                  <a:schemeClr val="tx2"/>
                </a:solidFill>
              </a:rPr>
              <a:t>evidence</a:t>
            </a:r>
            <a:r>
              <a:rPr lang="en-GB" dirty="0"/>
              <a:t> we will use to generate our Lessons</a:t>
            </a:r>
          </a:p>
        </p:txBody>
      </p:sp>
      <p:sp>
        <p:nvSpPr>
          <p:cNvPr id="3" name="TextBox 2">
            <a:extLst>
              <a:ext uri="{FF2B5EF4-FFF2-40B4-BE49-F238E27FC236}">
                <a16:creationId xmlns:a16="http://schemas.microsoft.com/office/drawing/2014/main" id="{B32B7A92-6A86-43E4-9191-2BB95501B451}"/>
              </a:ext>
            </a:extLst>
          </p:cNvPr>
          <p:cNvSpPr txBox="1"/>
          <p:nvPr/>
        </p:nvSpPr>
        <p:spPr>
          <a:xfrm>
            <a:off x="899592" y="2211710"/>
            <a:ext cx="3827834" cy="1477328"/>
          </a:xfrm>
          <a:prstGeom prst="rect">
            <a:avLst/>
          </a:prstGeom>
          <a:noFill/>
        </p:spPr>
        <p:txBody>
          <a:bodyPr wrap="square" rtlCol="0">
            <a:spAutoFit/>
          </a:bodyPr>
          <a:lstStyle/>
          <a:p>
            <a:pPr marL="285750" indent="-285750">
              <a:buFont typeface="Wingdings" panose="05000000000000000000" pitchFamily="2" charset="2"/>
              <a:buChar char="ü"/>
            </a:pPr>
            <a:r>
              <a:rPr lang="en-GB" dirty="0"/>
              <a:t>Participants’ experiences</a:t>
            </a:r>
          </a:p>
          <a:p>
            <a:endParaRPr lang="en-GB" dirty="0"/>
          </a:p>
          <a:p>
            <a:pPr marL="285750" indent="-285750">
              <a:buFont typeface="Wingdings" panose="05000000000000000000" pitchFamily="2" charset="2"/>
              <a:buChar char="ü"/>
            </a:pPr>
            <a:r>
              <a:rPr lang="en-GB" dirty="0"/>
              <a:t>Qualitative data from communities</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a:t>PDM reports</a:t>
            </a:r>
          </a:p>
        </p:txBody>
      </p:sp>
      <p:pic>
        <p:nvPicPr>
          <p:cNvPr id="5" name="Content Placeholder 12" descr="A group of people sitting at a table&#10;&#10;Description generated with very high confidence">
            <a:extLst>
              <a:ext uri="{FF2B5EF4-FFF2-40B4-BE49-F238E27FC236}">
                <a16:creationId xmlns:a16="http://schemas.microsoft.com/office/drawing/2014/main" id="{4123F77E-44AA-4B4E-851C-968A715838B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80012" y="2497680"/>
            <a:ext cx="3176954" cy="238271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2" descr="Image result for evidence based cartoon">
            <a:extLst>
              <a:ext uri="{FF2B5EF4-FFF2-40B4-BE49-F238E27FC236}">
                <a16:creationId xmlns:a16="http://schemas.microsoft.com/office/drawing/2014/main" id="{07588DA9-20FA-48AD-8700-87E81BF26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441" y="1628356"/>
            <a:ext cx="2083405" cy="11667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96524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D53B-449F-40EA-8B29-D3CEF27FC382}"/>
              </a:ext>
            </a:extLst>
          </p:cNvPr>
          <p:cNvSpPr>
            <a:spLocks noGrp="1"/>
          </p:cNvSpPr>
          <p:nvPr>
            <p:ph type="title"/>
          </p:nvPr>
        </p:nvSpPr>
        <p:spPr>
          <a:xfrm>
            <a:off x="-36512" y="411510"/>
            <a:ext cx="9433048" cy="565175"/>
          </a:xfrm>
        </p:spPr>
        <p:txBody>
          <a:bodyPr/>
          <a:lstStyle/>
          <a:p>
            <a:r>
              <a:rPr lang="en-GB"/>
              <a:t>Ways of Working</a:t>
            </a:r>
          </a:p>
        </p:txBody>
      </p:sp>
      <p:pic>
        <p:nvPicPr>
          <p:cNvPr id="5" name="Picture 4">
            <a:extLst>
              <a:ext uri="{FF2B5EF4-FFF2-40B4-BE49-F238E27FC236}">
                <a16:creationId xmlns:a16="http://schemas.microsoft.com/office/drawing/2014/main" id="{B6AEC308-7620-49B1-8951-3830B8A53912}"/>
              </a:ext>
            </a:extLst>
          </p:cNvPr>
          <p:cNvPicPr>
            <a:picLocks noChangeAspect="1"/>
          </p:cNvPicPr>
          <p:nvPr/>
        </p:nvPicPr>
        <p:blipFill>
          <a:blip r:embed="rId3"/>
          <a:stretch>
            <a:fillRect/>
          </a:stretch>
        </p:blipFill>
        <p:spPr>
          <a:xfrm>
            <a:off x="611560" y="1059582"/>
            <a:ext cx="2143125" cy="2143125"/>
          </a:xfrm>
          <a:prstGeom prst="rect">
            <a:avLst/>
          </a:prstGeom>
        </p:spPr>
      </p:pic>
      <p:pic>
        <p:nvPicPr>
          <p:cNvPr id="4102" name="Picture 6" descr="Image result for listening to others">
            <a:extLst>
              <a:ext uri="{FF2B5EF4-FFF2-40B4-BE49-F238E27FC236}">
                <a16:creationId xmlns:a16="http://schemas.microsoft.com/office/drawing/2014/main" id="{21859AD0-1E61-4474-8E3D-D30BF6B77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181350"/>
            <a:ext cx="2333625" cy="19621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A close up of a sign&#10;&#10;Description generated with very high confidence">
            <a:extLst>
              <a:ext uri="{FF2B5EF4-FFF2-40B4-BE49-F238E27FC236}">
                <a16:creationId xmlns:a16="http://schemas.microsoft.com/office/drawing/2014/main" id="{3CF64C9E-3FB0-4D5D-BC76-E42D2E7A70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1900" y="1910495"/>
            <a:ext cx="2143125" cy="2143125"/>
          </a:xfrm>
          <a:prstGeom prst="rect">
            <a:avLst/>
          </a:prstGeom>
        </p:spPr>
      </p:pic>
    </p:spTree>
    <p:extLst>
      <p:ext uri="{BB962C8B-B14F-4D97-AF65-F5344CB8AC3E}">
        <p14:creationId xmlns:p14="http://schemas.microsoft.com/office/powerpoint/2010/main" val="379812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D99D-1EE9-4B5A-9380-531C37F9C19E}"/>
              </a:ext>
            </a:extLst>
          </p:cNvPr>
          <p:cNvSpPr>
            <a:spLocks noGrp="1"/>
          </p:cNvSpPr>
          <p:nvPr>
            <p:ph type="title"/>
          </p:nvPr>
        </p:nvSpPr>
        <p:spPr>
          <a:xfrm>
            <a:off x="467544" y="411511"/>
            <a:ext cx="2197527" cy="565175"/>
          </a:xfrm>
        </p:spPr>
        <p:txBody>
          <a:bodyPr lIns="68580" tIns="34290" rIns="68580" bIns="34290">
            <a:normAutofit/>
          </a:bodyPr>
          <a:lstStyle/>
          <a:p>
            <a:r>
              <a:rPr lang="en-GB" dirty="0"/>
              <a:t>Video</a:t>
            </a:r>
          </a:p>
        </p:txBody>
      </p:sp>
    </p:spTree>
    <p:extLst>
      <p:ext uri="{BB962C8B-B14F-4D97-AF65-F5344CB8AC3E}">
        <p14:creationId xmlns:p14="http://schemas.microsoft.com/office/powerpoint/2010/main" val="3455022237"/>
      </p:ext>
    </p:extLst>
  </p:cSld>
  <p:clrMapOvr>
    <a:masterClrMapping/>
  </p:clrMapOvr>
</p:sld>
</file>

<file path=ppt/theme/theme1.xml><?xml version="1.0" encoding="utf-8"?>
<a:theme xmlns:a="http://schemas.openxmlformats.org/drawingml/2006/main" name="Powerpoint template 16 to 9 ratio - most up to date">
  <a:themeElements>
    <a:clrScheme name="British Red Cross">
      <a:dk1>
        <a:srgbClr val="000000"/>
      </a:dk1>
      <a:lt1>
        <a:srgbClr val="FFFFFF"/>
      </a:lt1>
      <a:dk2>
        <a:srgbClr val="EE2A24"/>
      </a:dk2>
      <a:lt2>
        <a:srgbClr val="9D1F21"/>
      </a:lt2>
      <a:accent1>
        <a:srgbClr val="65181B"/>
      </a:accent1>
      <a:accent2>
        <a:srgbClr val="1D1B1D"/>
      </a:accent2>
      <a:accent3>
        <a:srgbClr val="627B80"/>
      </a:accent3>
      <a:accent4>
        <a:srgbClr val="1A3351"/>
      </a:accent4>
      <a:accent5>
        <a:srgbClr val="F1B13B"/>
      </a:accent5>
      <a:accent6>
        <a:srgbClr val="43A92C"/>
      </a:accent6>
      <a:hlink>
        <a:srgbClr val="EE2A24"/>
      </a:hlink>
      <a:folHlink>
        <a:srgbClr val="EE2A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41CBEE5444AC4294686EA8E7761EF7" ma:contentTypeVersion="14" ma:contentTypeDescription="Create a new document." ma:contentTypeScope="" ma:versionID="604a6a96af103908af6777cdd2526e0d">
  <xsd:schema xmlns:xsd="http://www.w3.org/2001/XMLSchema" xmlns:xs="http://www.w3.org/2001/XMLSchema" xmlns:p="http://schemas.microsoft.com/office/2006/metadata/properties" xmlns:ns2="1f0e0d46-bfc3-4fcf-89a2-869473193083" xmlns:ns3="2022f264-a01a-479c-9a1f-db50914a6761" targetNamespace="http://schemas.microsoft.com/office/2006/metadata/properties" ma:root="true" ma:fieldsID="c2e176ba61fa24234a2357b9a6519e7d" ns2:_="" ns3:_="">
    <xsd:import namespace="1f0e0d46-bfc3-4fcf-89a2-869473193083"/>
    <xsd:import namespace="2022f264-a01a-479c-9a1f-db50914a67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e0d46-bfc3-4fcf-89a2-869473193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22f264-a01a-479c-9a1f-db50914a676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fb4525b-e024-493e-b786-78cbbff08576}" ma:internalName="TaxCatchAll" ma:showField="CatchAllData" ma:web="2022f264-a01a-479c-9a1f-db50914a67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022f264-a01a-479c-9a1f-db50914a6761" xsi:nil="true"/>
    <lcf76f155ced4ddcb4097134ff3c332f xmlns="1f0e0d46-bfc3-4fcf-89a2-8694731930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075CBE-502D-4150-9694-84850481BB48}"/>
</file>

<file path=customXml/itemProps2.xml><?xml version="1.0" encoding="utf-8"?>
<ds:datastoreItem xmlns:ds="http://schemas.openxmlformats.org/officeDocument/2006/customXml" ds:itemID="{77D2A263-294A-4CFD-BFEE-3368011FF3C2}">
  <ds:schemaRefs>
    <ds:schemaRef ds:uri="http://schemas.microsoft.com/sharepoint/v3/contenttype/forms"/>
  </ds:schemaRefs>
</ds:datastoreItem>
</file>

<file path=customXml/itemProps3.xml><?xml version="1.0" encoding="utf-8"?>
<ds:datastoreItem xmlns:ds="http://schemas.openxmlformats.org/officeDocument/2006/customXml" ds:itemID="{119D0D82-500E-4EA2-A468-7210B77EB4FE}">
  <ds:schemaRefs>
    <ds:schemaRef ds:uri="http://purl.org/dc/elements/1.1/"/>
    <ds:schemaRef ds:uri="http://schemas.microsoft.com/office/2006/metadata/properties"/>
    <ds:schemaRef ds:uri="58e0fc35-dc57-4fd8-a3b8-d1b2ec81cf10"/>
    <ds:schemaRef ds:uri="101db39e-ed8a-45a7-a855-0c117725dd98"/>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 ds:uri="2022f264-a01a-479c-9a1f-db50914a6761"/>
    <ds:schemaRef ds:uri="1f0e0d46-bfc3-4fcf-89a2-869473193083"/>
  </ds:schemaRefs>
</ds:datastoreItem>
</file>

<file path=docProps/app.xml><?xml version="1.0" encoding="utf-8"?>
<Properties xmlns="http://schemas.openxmlformats.org/officeDocument/2006/extended-properties" xmlns:vt="http://schemas.openxmlformats.org/officeDocument/2006/docPropsVTypes">
  <Template>6372483_British Red Cross PowerPoint template (ratio 16 to 9)</Template>
  <TotalTime>2074</TotalTime>
  <Words>2781</Words>
  <Application>Microsoft Office PowerPoint</Application>
  <PresentationFormat>On-screen Show (16:9)</PresentationFormat>
  <Paragraphs>367</Paragraphs>
  <Slides>69</Slides>
  <Notes>45</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Powerpoint template 16 to 9 ratio - most up to date</vt:lpstr>
      <vt:lpstr>PowerPoint Presentation</vt:lpstr>
      <vt:lpstr>Agenda – Day One</vt:lpstr>
      <vt:lpstr>Agenda – Day Two</vt:lpstr>
      <vt:lpstr>PowerPoint Presentation</vt:lpstr>
      <vt:lpstr>How? A brief look at the methodology</vt:lpstr>
      <vt:lpstr>Process versus impact</vt:lpstr>
      <vt:lpstr>The evidence we will use to generate our Lessons</vt:lpstr>
      <vt:lpstr>Ways of Working</vt:lpstr>
      <vt:lpstr>Video</vt:lpstr>
      <vt:lpstr>PowerPoint Presentation</vt:lpstr>
      <vt:lpstr>Construction of the Response Timeline</vt:lpstr>
      <vt:lpstr>Right time?</vt:lpstr>
      <vt:lpstr>Right time? PDM and FGDs</vt:lpstr>
      <vt:lpstr>Right time?</vt:lpstr>
      <vt:lpstr>PowerPoint Presentation</vt:lpstr>
      <vt:lpstr>PowerPoint Presentation</vt:lpstr>
      <vt:lpstr>Session Outline</vt:lpstr>
      <vt:lpstr>Right assistance? (modality)</vt:lpstr>
      <vt:lpstr>Right modality?</vt:lpstr>
      <vt:lpstr>Info from FGD – Is CVA the preferred modality?</vt:lpstr>
      <vt:lpstr>The assessment and response analysis process in the xxx response</vt:lpstr>
      <vt:lpstr>Focus on assessments and response analysis</vt:lpstr>
      <vt:lpstr>Was CVA the right modality? </vt:lpstr>
      <vt:lpstr>PowerPoint Presentation</vt:lpstr>
      <vt:lpstr>PowerPoint Presentation</vt:lpstr>
      <vt:lpstr>Session outline</vt:lpstr>
      <vt:lpstr>Right assistance? (amount)</vt:lpstr>
      <vt:lpstr>The Right amount? – How was the money spent? </vt:lpstr>
      <vt:lpstr>The Right amount? – Impact- Coping strategies? </vt:lpstr>
      <vt:lpstr>The Right amount? - Number of meals </vt:lpstr>
      <vt:lpstr>Info from FGD – Was the amount provided enough for food needs?</vt:lpstr>
      <vt:lpstr>Calculation of transfer amount in xxx response</vt:lpstr>
      <vt:lpstr>Focus on assessments and response analysis</vt:lpstr>
      <vt:lpstr>Focus on analysis stage (transfer value/amount</vt:lpstr>
      <vt:lpstr>PowerPoint Presentation</vt:lpstr>
      <vt:lpstr>Risks</vt:lpstr>
      <vt:lpstr>Risks</vt:lpstr>
      <vt:lpstr>Risks</vt:lpstr>
      <vt:lpstr>Risks Exercise</vt:lpstr>
      <vt:lpstr>PowerPoint Presentation</vt:lpstr>
      <vt:lpstr>PowerPoint Presentation</vt:lpstr>
      <vt:lpstr>Session outline</vt:lpstr>
      <vt:lpstr>A brief recap on targeting approaches and mechanisms</vt:lpstr>
      <vt:lpstr>How was this done during the response?</vt:lpstr>
      <vt:lpstr>Focus on targeting and registration</vt:lpstr>
      <vt:lpstr>Right people? (targeting)</vt:lpstr>
      <vt:lpstr>Info from FGDs - Targeting</vt:lpstr>
      <vt:lpstr>Info from FGDs - Registration</vt:lpstr>
      <vt:lpstr>Focus on CEA</vt:lpstr>
      <vt:lpstr>CEA video</vt:lpstr>
      <vt:lpstr>PowerPoint Presentation</vt:lpstr>
      <vt:lpstr>PDM on CEA</vt:lpstr>
      <vt:lpstr>Focus on CEA</vt:lpstr>
      <vt:lpstr>PowerPoint Presentation</vt:lpstr>
      <vt:lpstr>PowerPoint Presentation</vt:lpstr>
      <vt:lpstr>Session outline</vt:lpstr>
      <vt:lpstr>Right way? (delivery)</vt:lpstr>
      <vt:lpstr>Right way? (delivery)</vt:lpstr>
      <vt:lpstr>FGDs</vt:lpstr>
      <vt:lpstr>Selected delivery mechanism/FSP in xxx response</vt:lpstr>
      <vt:lpstr>Focus on delivery mechanisms </vt:lpstr>
      <vt:lpstr>PowerPoint Presentation</vt:lpstr>
      <vt:lpstr>Session outline</vt:lpstr>
      <vt:lpstr>PowerPoint Presentation</vt:lpstr>
      <vt:lpstr>Snapshot of monitoring during the response</vt:lpstr>
      <vt:lpstr>Focus on response monitoring system</vt:lpstr>
      <vt:lpstr>PowerPoint Presentation</vt:lpstr>
      <vt:lpstr>Session outline</vt:lpstr>
      <vt:lpstr>Focus on recommendations</vt:lpstr>
    </vt:vector>
  </TitlesOfParts>
  <Company>British 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Skelton</dc:creator>
  <cp:lastModifiedBy>Ruth Aggiss</cp:lastModifiedBy>
  <cp:revision>126</cp:revision>
  <dcterms:created xsi:type="dcterms:W3CDTF">2019-11-01T17:53:06Z</dcterms:created>
  <dcterms:modified xsi:type="dcterms:W3CDTF">2023-08-11T14:11:20Z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0x010100E041CBEE5444AC4294686EA8E7761EF7</vt:lpwstr>
  </property>
  <property fmtid="{D5CDD505-2E9C-101B-9397-08002B2CF9AE}" pid="3" name="MediaServiceImageTags">
    <vt:lpwstr/>
  </property>
</Properties>
</file>