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248" r:id="rId4"/>
  </p:sldMasterIdLst>
  <p:notesMasterIdLst>
    <p:notesMasterId r:id="rId48"/>
  </p:notesMasterIdLst>
  <p:handoutMasterIdLst>
    <p:handoutMasterId r:id="rId49"/>
  </p:handoutMasterIdLst>
  <p:sldIdLst>
    <p:sldId id="4013" r:id="rId5"/>
    <p:sldId id="4087" r:id="rId6"/>
    <p:sldId id="4074" r:id="rId7"/>
    <p:sldId id="427" r:id="rId8"/>
    <p:sldId id="4086" r:id="rId9"/>
    <p:sldId id="4115" r:id="rId10"/>
    <p:sldId id="4092" r:id="rId11"/>
    <p:sldId id="4093" r:id="rId12"/>
    <p:sldId id="4103" r:id="rId13"/>
    <p:sldId id="4095" r:id="rId14"/>
    <p:sldId id="312" r:id="rId15"/>
    <p:sldId id="4120" r:id="rId16"/>
    <p:sldId id="303" r:id="rId17"/>
    <p:sldId id="4116" r:id="rId18"/>
    <p:sldId id="4117" r:id="rId19"/>
    <p:sldId id="315" r:id="rId20"/>
    <p:sldId id="316" r:id="rId21"/>
    <p:sldId id="317" r:id="rId22"/>
    <p:sldId id="318" r:id="rId23"/>
    <p:sldId id="319" r:id="rId24"/>
    <p:sldId id="320" r:id="rId25"/>
    <p:sldId id="4109" r:id="rId26"/>
    <p:sldId id="4098" r:id="rId27"/>
    <p:sldId id="329" r:id="rId28"/>
    <p:sldId id="4106" r:id="rId29"/>
    <p:sldId id="257" r:id="rId30"/>
    <p:sldId id="4100" r:id="rId31"/>
    <p:sldId id="4110" r:id="rId32"/>
    <p:sldId id="4099" r:id="rId33"/>
    <p:sldId id="4107" r:id="rId34"/>
    <p:sldId id="4101" r:id="rId35"/>
    <p:sldId id="4108" r:id="rId36"/>
    <p:sldId id="4118" r:id="rId37"/>
    <p:sldId id="264" r:id="rId38"/>
    <p:sldId id="265" r:id="rId39"/>
    <p:sldId id="286" r:id="rId40"/>
    <p:sldId id="293" r:id="rId41"/>
    <p:sldId id="4113" r:id="rId42"/>
    <p:sldId id="260" r:id="rId43"/>
    <p:sldId id="261" r:id="rId44"/>
    <p:sldId id="262" r:id="rId45"/>
    <p:sldId id="4128" r:id="rId46"/>
    <p:sldId id="3999" r:id="rId47"/>
  </p:sldIdLst>
  <p:sldSz cx="18288000" cy="10288588"/>
  <p:notesSz cx="6858000" cy="9144000"/>
  <p:embeddedFontLst>
    <p:embeddedFont>
      <p:font typeface="ＭＳ Ｐゴシック" panose="020B0600070205080204" pitchFamily="34" charset="-128"/>
      <p:regular r:id="rId50"/>
    </p:embeddedFont>
    <p:embeddedFont>
      <p:font typeface="Bebas" panose="020B0604020202020204" charset="0"/>
      <p:regular r:id="rId51"/>
    </p:embeddedFont>
    <p:embeddedFont>
      <p:font typeface="Montserrat" panose="00000500000000000000" pitchFamily="2" charset="0"/>
      <p:regular r:id="rId52"/>
      <p:bold r:id="rId53"/>
      <p:italic r:id="rId54"/>
      <p:boldItalic r:id="rId55"/>
    </p:embeddedFont>
    <p:embeddedFont>
      <p:font typeface="Montserrat Medium" panose="00000600000000000000" pitchFamily="2" charset="0"/>
      <p:regular r:id="rId56"/>
      <p:italic r:id="rId57"/>
    </p:embeddedFont>
    <p:embeddedFont>
      <p:font typeface="Montserrat SemiBold" panose="00000700000000000000" pitchFamily="2" charset="0"/>
      <p:regular r:id="rId58"/>
      <p:bold r:id="rId59"/>
      <p:italic r:id="rId60"/>
      <p:boldItalic r:id="rId61"/>
    </p:embeddedFont>
    <p:embeddedFont>
      <p:font typeface="Open Sans" panose="020B0606030504020204" pitchFamily="34" charset="0"/>
      <p:regular r:id="rId62"/>
      <p:bold r:id="rId63"/>
      <p:italic r:id="rId64"/>
      <p:boldItalic r:id="rId65"/>
    </p:embeddedFont>
    <p:embeddedFont>
      <p:font typeface="Short Stack" panose="020B0604020202020204" charset="0"/>
      <p:regular r:id="rId66"/>
      <p:bold r:id="rId67"/>
      <p:italic r:id="rId68"/>
      <p:boldItalic r:id="rId69"/>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87617"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37523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2062852"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75047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438086" algn="l" defTabSz="1375235" rtl="0" eaLnBrk="1" latinLnBrk="0" hangingPunct="1">
      <a:defRPr kern="1200">
        <a:solidFill>
          <a:schemeClr val="tx1"/>
        </a:solidFill>
        <a:latin typeface="Calibri" panose="020F0502020204030204" pitchFamily="34" charset="0"/>
        <a:ea typeface="+mn-ea"/>
        <a:cs typeface="+mn-cs"/>
      </a:defRPr>
    </a:lvl6pPr>
    <a:lvl7pPr marL="4125703" algn="l" defTabSz="1375235" rtl="0" eaLnBrk="1" latinLnBrk="0" hangingPunct="1">
      <a:defRPr kern="1200">
        <a:solidFill>
          <a:schemeClr val="tx1"/>
        </a:solidFill>
        <a:latin typeface="Calibri" panose="020F0502020204030204" pitchFamily="34" charset="0"/>
        <a:ea typeface="+mn-ea"/>
        <a:cs typeface="+mn-cs"/>
      </a:defRPr>
    </a:lvl7pPr>
    <a:lvl8pPr marL="4813320" algn="l" defTabSz="1375235" rtl="0" eaLnBrk="1" latinLnBrk="0" hangingPunct="1">
      <a:defRPr kern="1200">
        <a:solidFill>
          <a:schemeClr val="tx1"/>
        </a:solidFill>
        <a:latin typeface="Calibri" panose="020F0502020204030204" pitchFamily="34" charset="0"/>
        <a:ea typeface="+mn-ea"/>
        <a:cs typeface="+mn-cs"/>
      </a:defRPr>
    </a:lvl8pPr>
    <a:lvl9pPr marL="5500937" algn="l" defTabSz="1375235"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44A6A5-F9E3-EADC-99BE-632C43DF6114}" name="Lisbet M. Elvekjær" initials="LE" userId="S::limae_rodekors.dk#ext#@ifrcorg.onmicrosoft.com::0f8e3c40-b18d-4bf9-b917-1159725ede35" providerId="AD"/>
  <p188:author id="{A11863D6-FB7C-AE30-31C4-ED2A0EE535F2}" name="Ines Dalmau Gutsens" initials="IG" userId="S::idalmau_redcross.org.uk#ext#@ifrcorg.onmicrosoft.com::3a99f684-13f8-423c-9e76-e1ac88ffc45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iew Hui LIEW" initials="SHL" lastIdx="7" clrIdx="0">
    <p:extLst>
      <p:ext uri="{19B8F6BF-5375-455C-9EA6-DF929625EA0E}">
        <p15:presenceInfo xmlns:p15="http://schemas.microsoft.com/office/powerpoint/2012/main" userId="S::SiewHui.LIEW@ifrc.org::b50c533f-de2f-4a2e-95e9-429f302426d5" providerId="AD"/>
      </p:ext>
    </p:extLst>
  </p:cmAuthor>
  <p:cmAuthor id="2" name="Wai Siong SEE THO" initials="WT" lastIdx="3" clrIdx="1">
    <p:extLst>
      <p:ext uri="{19B8F6BF-5375-455C-9EA6-DF929625EA0E}">
        <p15:presenceInfo xmlns:p15="http://schemas.microsoft.com/office/powerpoint/2012/main" userId="S::audrey.seetho@ifrc.org::6a035509-197e-4090-abd3-58894bc46d01" providerId="AD"/>
      </p:ext>
    </p:extLst>
  </p:cmAuthor>
  <p:cmAuthor id="3" name="Audrey SEE THO" initials="WSST" lastIdx="3" clrIdx="2">
    <p:extLst>
      <p:ext uri="{19B8F6BF-5375-455C-9EA6-DF929625EA0E}">
        <p15:presenceInfo xmlns:p15="http://schemas.microsoft.com/office/powerpoint/2012/main" userId="Audrey SEE TH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E41"/>
    <a:srgbClr val="F5333F"/>
    <a:srgbClr val="452250"/>
    <a:srgbClr val="5E3670"/>
    <a:srgbClr val="6B2BAA"/>
    <a:srgbClr val="242D38"/>
    <a:srgbClr val="1A90D5"/>
    <a:srgbClr val="01C8C3"/>
    <a:srgbClr val="DEDE1E"/>
    <a:srgbClr val="04C4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0704" autoAdjust="0"/>
  </p:normalViewPr>
  <p:slideViewPr>
    <p:cSldViewPr snapToGrid="0">
      <p:cViewPr varScale="1">
        <p:scale>
          <a:sx n="67" d="100"/>
          <a:sy n="67" d="100"/>
        </p:scale>
        <p:origin x="786" y="60"/>
      </p:cViewPr>
      <p:guideLst/>
    </p:cSldViewPr>
  </p:slideViewPr>
  <p:notesTextViewPr>
    <p:cViewPr>
      <p:scale>
        <a:sx n="3" d="2"/>
        <a:sy n="3" d="2"/>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4.fntdata"/><Relationship Id="rId68" Type="http://schemas.openxmlformats.org/officeDocument/2006/relationships/font" Target="fonts/font19.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font" Target="fonts/font12.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font" Target="fonts/font20.fntdata"/><Relationship Id="rId8" Type="http://schemas.openxmlformats.org/officeDocument/2006/relationships/slide" Target="slides/slide4.xml"/><Relationship Id="rId51" Type="http://schemas.openxmlformats.org/officeDocument/2006/relationships/font" Target="fonts/font2.fntdata"/><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commentAuthors" Target="commentAuthors.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57" Type="http://schemas.openxmlformats.org/officeDocument/2006/relationships/font" Target="fonts/font8.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3.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2B5CC4F-7E1D-4871-99C7-594D4454431B}" type="datetimeFigureOut">
              <a:rPr lang="ru-RU"/>
              <a:pPr>
                <a:defRPr/>
              </a:pPr>
              <a:t>01.04.2024</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039A10D-FF89-4304-8834-E5758B5B28FC}" type="slidenum">
              <a:rPr lang="ru-RU" altLang="ru-RU"/>
              <a:pPr>
                <a:defRPr/>
              </a:pPr>
              <a:t>‹#›</a:t>
            </a:fld>
            <a:endParaRPr lang="ru-RU" altLang="ru-RU"/>
          </a:p>
        </p:txBody>
      </p:sp>
    </p:spTree>
    <p:extLst>
      <p:ext uri="{BB962C8B-B14F-4D97-AF65-F5344CB8AC3E}">
        <p14:creationId xmlns:p14="http://schemas.microsoft.com/office/powerpoint/2010/main" val="3802949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F836DE1-6B7A-47AD-B7B7-17DCB15A01C6}" type="datetimeFigureOut">
              <a:rPr lang="en-US"/>
              <a:pPr>
                <a:defRPr/>
              </a:pPr>
              <a:t>4/1/2024</a:t>
            </a:fld>
            <a:endParaRPr lang="en-US"/>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3174689-BECC-4390-B3B9-306A17FD432A}" type="slidenum">
              <a:rPr lang="en-US" altLang="ru-RU"/>
              <a:pPr>
                <a:defRPr/>
              </a:pPr>
              <a:t>‹#›</a:t>
            </a:fld>
            <a:endParaRPr lang="en-US" altLang="ru-RU"/>
          </a:p>
        </p:txBody>
      </p:sp>
    </p:spTree>
    <p:extLst>
      <p:ext uri="{BB962C8B-B14F-4D97-AF65-F5344CB8AC3E}">
        <p14:creationId xmlns:p14="http://schemas.microsoft.com/office/powerpoint/2010/main" val="1886981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05" kern="1200">
        <a:solidFill>
          <a:schemeClr val="tx1"/>
        </a:solidFill>
        <a:latin typeface="+mn-lt"/>
        <a:ea typeface="+mn-ea"/>
        <a:cs typeface="+mn-cs"/>
      </a:defRPr>
    </a:lvl1pPr>
    <a:lvl2pPr marL="687617" algn="l" rtl="0" eaLnBrk="0" fontAlgn="base" hangingPunct="0">
      <a:spcBef>
        <a:spcPct val="30000"/>
      </a:spcBef>
      <a:spcAft>
        <a:spcPct val="0"/>
      </a:spcAft>
      <a:defRPr sz="1805" kern="1200">
        <a:solidFill>
          <a:schemeClr val="tx1"/>
        </a:solidFill>
        <a:latin typeface="+mn-lt"/>
        <a:ea typeface="+mn-ea"/>
        <a:cs typeface="+mn-cs"/>
      </a:defRPr>
    </a:lvl2pPr>
    <a:lvl3pPr marL="1375235" algn="l" rtl="0" eaLnBrk="0" fontAlgn="base" hangingPunct="0">
      <a:spcBef>
        <a:spcPct val="30000"/>
      </a:spcBef>
      <a:spcAft>
        <a:spcPct val="0"/>
      </a:spcAft>
      <a:defRPr sz="1805" kern="1200">
        <a:solidFill>
          <a:schemeClr val="tx1"/>
        </a:solidFill>
        <a:latin typeface="+mn-lt"/>
        <a:ea typeface="+mn-ea"/>
        <a:cs typeface="+mn-cs"/>
      </a:defRPr>
    </a:lvl3pPr>
    <a:lvl4pPr marL="2062852" algn="l" rtl="0" eaLnBrk="0" fontAlgn="base" hangingPunct="0">
      <a:spcBef>
        <a:spcPct val="30000"/>
      </a:spcBef>
      <a:spcAft>
        <a:spcPct val="0"/>
      </a:spcAft>
      <a:defRPr sz="1805" kern="1200">
        <a:solidFill>
          <a:schemeClr val="tx1"/>
        </a:solidFill>
        <a:latin typeface="+mn-lt"/>
        <a:ea typeface="+mn-ea"/>
        <a:cs typeface="+mn-cs"/>
      </a:defRPr>
    </a:lvl4pPr>
    <a:lvl5pPr marL="2750470" algn="l" rtl="0" eaLnBrk="0" fontAlgn="base" hangingPunct="0">
      <a:spcBef>
        <a:spcPct val="30000"/>
      </a:spcBef>
      <a:spcAft>
        <a:spcPct val="0"/>
      </a:spcAft>
      <a:defRPr sz="1805" kern="1200">
        <a:solidFill>
          <a:schemeClr val="tx1"/>
        </a:solidFill>
        <a:latin typeface="+mn-lt"/>
        <a:ea typeface="+mn-ea"/>
        <a:cs typeface="+mn-cs"/>
      </a:defRPr>
    </a:lvl5pPr>
    <a:lvl6pPr marL="3438086" algn="l" defTabSz="1375235" rtl="0" eaLnBrk="1" latinLnBrk="0" hangingPunct="1">
      <a:defRPr sz="1805" kern="1200">
        <a:solidFill>
          <a:schemeClr val="tx1"/>
        </a:solidFill>
        <a:latin typeface="+mn-lt"/>
        <a:ea typeface="+mn-ea"/>
        <a:cs typeface="+mn-cs"/>
      </a:defRPr>
    </a:lvl6pPr>
    <a:lvl7pPr marL="4125703" algn="l" defTabSz="1375235" rtl="0" eaLnBrk="1" latinLnBrk="0" hangingPunct="1">
      <a:defRPr sz="1805" kern="1200">
        <a:solidFill>
          <a:schemeClr val="tx1"/>
        </a:solidFill>
        <a:latin typeface="+mn-lt"/>
        <a:ea typeface="+mn-ea"/>
        <a:cs typeface="+mn-cs"/>
      </a:defRPr>
    </a:lvl7pPr>
    <a:lvl8pPr marL="4813320" algn="l" defTabSz="1375235" rtl="0" eaLnBrk="1" latinLnBrk="0" hangingPunct="1">
      <a:defRPr sz="1805" kern="1200">
        <a:solidFill>
          <a:schemeClr val="tx1"/>
        </a:solidFill>
        <a:latin typeface="+mn-lt"/>
        <a:ea typeface="+mn-ea"/>
        <a:cs typeface="+mn-cs"/>
      </a:defRPr>
    </a:lvl8pPr>
    <a:lvl9pPr marL="5500937" algn="l" defTabSz="1375235" rtl="0" eaLnBrk="1" latinLnBrk="0" hangingPunct="1">
      <a:defRPr sz="180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a:t>
            </a:fld>
            <a:endParaRPr lang="en-US" altLang="ru-RU"/>
          </a:p>
        </p:txBody>
      </p:sp>
    </p:spTree>
    <p:extLst>
      <p:ext uri="{BB962C8B-B14F-4D97-AF65-F5344CB8AC3E}">
        <p14:creationId xmlns:p14="http://schemas.microsoft.com/office/powerpoint/2010/main" val="2460533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a:t>Optional slides if the NS already has SOPs or guidelines in place that they can build on/ revise.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4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a:t>List what they contain.</a:t>
            </a:r>
            <a:endParaRPr lang="en-GB" sz="14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400" dirty="0"/>
          </a:p>
        </p:txBody>
      </p:sp>
      <p:sp>
        <p:nvSpPr>
          <p:cNvPr id="608" name="Google Shape;60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8663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Ask participants what they think is missing from the current NS SOPs/CVA guidelines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Then flash up the answers….</a:t>
            </a:r>
          </a:p>
          <a:p>
            <a:pPr marL="0" lvl="0" indent="0" algn="l" rtl="0">
              <a:spcBef>
                <a:spcPts val="0"/>
              </a:spcBef>
              <a:spcAft>
                <a:spcPts val="0"/>
              </a:spcAft>
              <a:buNone/>
            </a:pPr>
            <a:endParaRPr lang="en-GB" dirty="0"/>
          </a:p>
          <a:p>
            <a:endParaRPr lang="en-US" dirty="0"/>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14</a:t>
            </a:fld>
            <a:endParaRPr lang="en-US" altLang="ru-RU"/>
          </a:p>
        </p:txBody>
      </p:sp>
    </p:spTree>
    <p:extLst>
      <p:ext uri="{BB962C8B-B14F-4D97-AF65-F5344CB8AC3E}">
        <p14:creationId xmlns:p14="http://schemas.microsoft.com/office/powerpoint/2010/main" val="2609036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4" name="Google Shape;68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Divide participants into 3 groups. Explain that:</a:t>
            </a:r>
          </a:p>
          <a:p>
            <a:pPr marL="0" lvl="0" indent="0" algn="l" rtl="0">
              <a:spcBef>
                <a:spcPts val="0"/>
              </a:spcBef>
              <a:spcAft>
                <a:spcPts val="0"/>
              </a:spcAft>
              <a:buNone/>
            </a:pPr>
            <a:endParaRPr dirty="0"/>
          </a:p>
          <a:p>
            <a:pPr marL="171450" lvl="0" indent="-171450" algn="l" rtl="0">
              <a:spcBef>
                <a:spcPts val="0"/>
              </a:spcBef>
              <a:spcAft>
                <a:spcPts val="0"/>
              </a:spcAft>
              <a:buFontTx/>
              <a:buChar char="-"/>
            </a:pPr>
            <a:r>
              <a:rPr lang="en-GB" dirty="0"/>
              <a:t>Group 1 will be the blue stars</a:t>
            </a:r>
          </a:p>
          <a:p>
            <a:pPr marL="171450" lvl="0" indent="-171450" algn="l" rtl="0">
              <a:spcBef>
                <a:spcPts val="0"/>
              </a:spcBef>
              <a:spcAft>
                <a:spcPts val="0"/>
              </a:spcAft>
              <a:buFontTx/>
              <a:buChar char="-"/>
            </a:pPr>
            <a:r>
              <a:rPr lang="en-GB" dirty="0"/>
              <a:t>Group 2 will be the orange lightning</a:t>
            </a:r>
          </a:p>
          <a:p>
            <a:pPr marL="171450" lvl="0" indent="-171450" algn="l" rtl="0">
              <a:spcBef>
                <a:spcPts val="0"/>
              </a:spcBef>
              <a:spcAft>
                <a:spcPts val="0"/>
              </a:spcAft>
              <a:buFontTx/>
              <a:buChar char="-"/>
            </a:pPr>
            <a:r>
              <a:rPr lang="en-GB" dirty="0"/>
              <a:t>Group 3 will be the green smiles</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Show example slide next</a:t>
            </a:r>
          </a:p>
          <a:p>
            <a:pPr marL="0" lvl="0" indent="0" algn="l" rtl="0">
              <a:spcBef>
                <a:spcPts val="0"/>
              </a:spcBef>
              <a:spcAft>
                <a:spcPts val="0"/>
              </a:spcAft>
              <a:buNone/>
            </a:pPr>
            <a:endParaRPr lang="en-GB" dirty="0"/>
          </a:p>
          <a:p>
            <a:pPr marL="0" lvl="0" indent="0" algn="l" rtl="0">
              <a:spcBef>
                <a:spcPts val="0"/>
              </a:spcBef>
              <a:spcAft>
                <a:spcPts val="0"/>
              </a:spcAft>
              <a:buClr>
                <a:schemeClr val="dk1"/>
              </a:buClr>
              <a:buSzPts val="1200"/>
              <a:buFont typeface="Calibri"/>
              <a:buNone/>
            </a:pPr>
            <a:endParaRPr dirty="0"/>
          </a:p>
        </p:txBody>
      </p:sp>
      <p:sp>
        <p:nvSpPr>
          <p:cNvPr id="685" name="Google Shape;68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extLst>
      <p:ext uri="{BB962C8B-B14F-4D97-AF65-F5344CB8AC3E}">
        <p14:creationId xmlns:p14="http://schemas.microsoft.com/office/powerpoint/2010/main" val="3563018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3" name="Google Shape;70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sz="1100" dirty="0">
                <a:latin typeface="Arial"/>
                <a:ea typeface="Arial"/>
                <a:cs typeface="Arial"/>
                <a:sym typeface="Arial"/>
              </a:rPr>
              <a:t>In this example, you can see that both groups 1 and 2 made new suggestions. You can see that groups 2, 3 and 4 agreed with some feedback left by previous groups.</a:t>
            </a:r>
            <a:endParaRPr sz="1100" dirty="0">
              <a:latin typeface="Arial"/>
              <a:ea typeface="Arial"/>
              <a:cs typeface="Arial"/>
              <a:sym typeface="Arial"/>
            </a:endParaRPr>
          </a:p>
        </p:txBody>
      </p:sp>
    </p:spTree>
    <p:extLst>
      <p:ext uri="{BB962C8B-B14F-4D97-AF65-F5344CB8AC3E}">
        <p14:creationId xmlns:p14="http://schemas.microsoft.com/office/powerpoint/2010/main" val="2761089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2" name="Google Shape;75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53" name="Google Shape;75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extLst>
      <p:ext uri="{BB962C8B-B14F-4D97-AF65-F5344CB8AC3E}">
        <p14:creationId xmlns:p14="http://schemas.microsoft.com/office/powerpoint/2010/main" val="1092818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0" name="Google Shape;76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endParaRPr sz="1100">
              <a:latin typeface="Arial"/>
              <a:ea typeface="Arial"/>
              <a:cs typeface="Arial"/>
              <a:sym typeface="Arial"/>
            </a:endParaRPr>
          </a:p>
        </p:txBody>
      </p:sp>
    </p:spTree>
    <p:extLst>
      <p:ext uri="{BB962C8B-B14F-4D97-AF65-F5344CB8AC3E}">
        <p14:creationId xmlns:p14="http://schemas.microsoft.com/office/powerpoint/2010/main" val="1047484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0" name="Google Shape;79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endParaRPr sz="1100" dirty="0">
              <a:latin typeface="Arial"/>
              <a:ea typeface="Arial"/>
              <a:cs typeface="Arial"/>
              <a:sym typeface="Arial"/>
            </a:endParaRPr>
          </a:p>
        </p:txBody>
      </p:sp>
    </p:spTree>
    <p:extLst>
      <p:ext uri="{BB962C8B-B14F-4D97-AF65-F5344CB8AC3E}">
        <p14:creationId xmlns:p14="http://schemas.microsoft.com/office/powerpoint/2010/main" val="257525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0" name="Google Shape;820;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endParaRPr sz="1100">
              <a:latin typeface="Arial"/>
              <a:ea typeface="Arial"/>
              <a:cs typeface="Arial"/>
              <a:sym typeface="Arial"/>
            </a:endParaRPr>
          </a:p>
        </p:txBody>
      </p:sp>
    </p:spTree>
    <p:extLst>
      <p:ext uri="{BB962C8B-B14F-4D97-AF65-F5344CB8AC3E}">
        <p14:creationId xmlns:p14="http://schemas.microsoft.com/office/powerpoint/2010/main" val="3948223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5" name="Google Shape;84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6" name="Google Shape;846;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extLst>
      <p:ext uri="{BB962C8B-B14F-4D97-AF65-F5344CB8AC3E}">
        <p14:creationId xmlns:p14="http://schemas.microsoft.com/office/powerpoint/2010/main" val="2457198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mixing up the groups to ensure relevant specialists are in each group, e.g. logistics in set-up and implementation, M&amp;E in monitoring and evaluation</a:t>
            </a: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23</a:t>
            </a:fld>
            <a:endParaRPr lang="en-US" altLang="ru-RU"/>
          </a:p>
        </p:txBody>
      </p:sp>
    </p:spTree>
    <p:extLst>
      <p:ext uri="{BB962C8B-B14F-4D97-AF65-F5344CB8AC3E}">
        <p14:creationId xmlns:p14="http://schemas.microsoft.com/office/powerpoint/2010/main" val="2043986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3</a:t>
            </a:fld>
            <a:endParaRPr lang="en-US" altLang="ru-RU" dirty="0"/>
          </a:p>
        </p:txBody>
      </p:sp>
    </p:spTree>
    <p:extLst>
      <p:ext uri="{BB962C8B-B14F-4D97-AF65-F5344CB8AC3E}">
        <p14:creationId xmlns:p14="http://schemas.microsoft.com/office/powerpoint/2010/main" val="3721473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6" name="Google Shape;506;p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sz="1100" dirty="0">
                <a:latin typeface="Arial"/>
                <a:ea typeface="Arial"/>
                <a:cs typeface="Arial"/>
                <a:sym typeface="Arial"/>
              </a:rPr>
              <a:t>Pull over any relevant post-its from the review exercise on steps….</a:t>
            </a:r>
          </a:p>
          <a:p>
            <a:pPr marL="158750" marR="0" lvl="0" indent="0" algn="l" rtl="0">
              <a:lnSpc>
                <a:spcPct val="100000"/>
              </a:lnSpc>
              <a:spcBef>
                <a:spcPts val="0"/>
              </a:spcBef>
              <a:spcAft>
                <a:spcPts val="0"/>
              </a:spcAft>
              <a:buClr>
                <a:srgbClr val="000000"/>
              </a:buClr>
              <a:buSzPts val="1100"/>
              <a:buFont typeface="Arial"/>
              <a:buNone/>
            </a:pPr>
            <a:endParaRPr sz="1100" dirty="0">
              <a:latin typeface="Arial"/>
              <a:ea typeface="Arial"/>
              <a:cs typeface="Arial"/>
              <a:sym typeface="Arial"/>
            </a:endParaRPr>
          </a:p>
        </p:txBody>
      </p:sp>
    </p:spTree>
    <p:extLst>
      <p:ext uri="{BB962C8B-B14F-4D97-AF65-F5344CB8AC3E}">
        <p14:creationId xmlns:p14="http://schemas.microsoft.com/office/powerpoint/2010/main" val="3175578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group to complete a table for their project phase.</a:t>
            </a: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25</a:t>
            </a:fld>
            <a:endParaRPr lang="en-US" altLang="ru-RU"/>
          </a:p>
        </p:txBody>
      </p:sp>
    </p:spTree>
    <p:extLst>
      <p:ext uri="{BB962C8B-B14F-4D97-AF65-F5344CB8AC3E}">
        <p14:creationId xmlns:p14="http://schemas.microsoft.com/office/powerpoint/2010/main" val="2163763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Going around the room, ask each participant for one thing that stood out for them the previous day/one thing they remember.</a:t>
            </a:r>
          </a:p>
          <a:p>
            <a:pPr marL="0" lvl="0" indent="0" algn="l" rtl="0">
              <a:spcBef>
                <a:spcPts val="0"/>
              </a:spcBef>
              <a:spcAft>
                <a:spcPts val="0"/>
              </a:spcAft>
              <a:buNone/>
            </a:pPr>
            <a:endParaRPr lang="en-GB" dirty="0"/>
          </a:p>
        </p:txBody>
      </p:sp>
      <p:sp>
        <p:nvSpPr>
          <p:cNvPr id="102" name="Google Shape;102;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Draft steps and key responsibilities</a:t>
            </a:r>
          </a:p>
          <a:p>
            <a:r>
              <a:rPr lang="en-US" dirty="0"/>
              <a:t>Review of decisions and approvals</a:t>
            </a:r>
          </a:p>
          <a:p>
            <a:endParaRPr lang="en-US" dirty="0"/>
          </a:p>
          <a:p>
            <a:r>
              <a:rPr lang="en-US" dirty="0"/>
              <a:t>These don’t have PPTs – make sure facilitator notes gives instructions</a:t>
            </a: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27</a:t>
            </a:fld>
            <a:endParaRPr lang="en-US" altLang="ru-RU" dirty="0"/>
          </a:p>
        </p:txBody>
      </p:sp>
    </p:spTree>
    <p:extLst>
      <p:ext uri="{BB962C8B-B14F-4D97-AF65-F5344CB8AC3E}">
        <p14:creationId xmlns:p14="http://schemas.microsoft.com/office/powerpoint/2010/main" val="3696876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a:t>Split into same 3 groups from the end of day 1</a:t>
            </a: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29</a:t>
            </a:fld>
            <a:endParaRPr lang="en-US" altLang="ru-RU" dirty="0"/>
          </a:p>
        </p:txBody>
      </p:sp>
    </p:spTree>
    <p:extLst>
      <p:ext uri="{BB962C8B-B14F-4D97-AF65-F5344CB8AC3E}">
        <p14:creationId xmlns:p14="http://schemas.microsoft.com/office/powerpoint/2010/main" val="687182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 flow charts if there is time</a:t>
            </a: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31</a:t>
            </a:fld>
            <a:endParaRPr lang="en-US" altLang="ru-RU" dirty="0"/>
          </a:p>
        </p:txBody>
      </p:sp>
    </p:spTree>
    <p:extLst>
      <p:ext uri="{BB962C8B-B14F-4D97-AF65-F5344CB8AC3E}">
        <p14:creationId xmlns:p14="http://schemas.microsoft.com/office/powerpoint/2010/main" val="2485336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dirty="0">
                <a:latin typeface="Montserrat" panose="00000500000000000000" pitchFamily="2" charset="0"/>
                <a:ea typeface="ＭＳ Ｐゴシック" panose="020B0600070205080204" pitchFamily="34" charset="-128"/>
              </a:rPr>
              <a:t>See p7-8 CVA SOPs template</a:t>
            </a: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32</a:t>
            </a:fld>
            <a:endParaRPr lang="en-US" altLang="ru-RU"/>
          </a:p>
        </p:txBody>
      </p:sp>
    </p:spTree>
    <p:extLst>
      <p:ext uri="{BB962C8B-B14F-4D97-AF65-F5344CB8AC3E}">
        <p14:creationId xmlns:p14="http://schemas.microsoft.com/office/powerpoint/2010/main" val="2515740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GB" dirty="0"/>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33</a:t>
            </a:fld>
            <a:endParaRPr lang="en-US" altLang="ru-RU"/>
          </a:p>
        </p:txBody>
      </p:sp>
    </p:spTree>
    <p:extLst>
      <p:ext uri="{BB962C8B-B14F-4D97-AF65-F5344CB8AC3E}">
        <p14:creationId xmlns:p14="http://schemas.microsoft.com/office/powerpoint/2010/main" val="33461798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5" name="Google Shape;165;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34</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This is an overview of everything included in the Movement’s Cash in Emergencies toolkit – as you can see there are tools for every step of a CVA intervention.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NS will need to have their own contextualised set of tools for doing CVA and these need to be developed or adapted alongside the SOPs.</a:t>
            </a:r>
          </a:p>
          <a:p>
            <a:pPr marL="0" lvl="0" indent="0" algn="l" rtl="0">
              <a:spcBef>
                <a:spcPts val="0"/>
              </a:spcBef>
              <a:spcAft>
                <a:spcPts val="0"/>
              </a:spcAft>
              <a:buNone/>
            </a:pPr>
            <a:endParaRPr lang="en-GB" dirty="0"/>
          </a:p>
        </p:txBody>
      </p:sp>
      <p:sp>
        <p:nvSpPr>
          <p:cNvPr id="173" name="Google Shape;173;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p12: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GB" sz="1400" dirty="0">
                <a:effectLst/>
                <a:latin typeface="Arial" panose="020B0604020202020204" pitchFamily="34" charset="0"/>
                <a:ea typeface="MS Mincho" panose="02020609040205080304" pitchFamily="49" charset="-128"/>
              </a:rPr>
              <a:t>Standard operating procedures (SOPs) are a tool to support effective programming. The elaboration of CTP-specific-SOPs as part of preparedness activities, will allow for a better coordinated response where everyone in the Red Cross Red Crescent Movement will be clear of their role and responsibility. The process of elaborating SOPs is just as important as is the final document. While the assessment and programme design and implementation will fall fundamentally under the responsibility of the Disaster Management or equivalent emergency response team, the special skills and responsibilities of the Logistics and Finance departments will be required in CTP. This means that the development of the CTP SOPs needs to be guided by a CTP working group that represents all the main functions relevant for CTP within a National Society. Together, the CTP working group members should discuss and agree on ways of working, and elaborate CTPs endorsed by all. The dissemination of the CTP SOPs will be an important part of the National Society preparedness activities as well.</a:t>
            </a:r>
            <a:endParaRPr lang="en-MY" sz="1400" dirty="0">
              <a:effectLst/>
              <a:latin typeface="Arial" panose="020B0604020202020204" pitchFamily="34" charset="0"/>
              <a:ea typeface="MS Mincho" panose="02020609040205080304" pitchFamily="49" charset="-128"/>
            </a:endParaRPr>
          </a:p>
          <a:p>
            <a:pPr marL="0" lvl="0" indent="0" algn="l" rtl="0">
              <a:spcBef>
                <a:spcPts val="0"/>
              </a:spcBef>
              <a:spcAft>
                <a:spcPts val="0"/>
              </a:spcAft>
              <a:buNone/>
            </a:pPr>
            <a:endParaRPr dirty="0"/>
          </a:p>
        </p:txBody>
      </p:sp>
      <p:sp>
        <p:nvSpPr>
          <p:cNvPr id="933" name="Google Shape;933;p1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56428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9" name="Google Shape;449;p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defTabSz="914400" rtl="0" eaLnBrk="0" fontAlgn="base" latinLnBrk="0" hangingPunct="0">
              <a:lnSpc>
                <a:spcPct val="100000"/>
              </a:lnSpc>
              <a:spcBef>
                <a:spcPts val="0"/>
              </a:spcBef>
              <a:spcAft>
                <a:spcPts val="0"/>
              </a:spcAft>
              <a:buClr>
                <a:srgbClr val="000000"/>
              </a:buClr>
              <a:buSzPts val="1100"/>
              <a:buFont typeface="Arial"/>
              <a:buNone/>
              <a:tabLst/>
              <a:defRPr/>
            </a:pPr>
            <a:r>
              <a:rPr lang="en-GB" sz="1100" dirty="0">
                <a:latin typeface="Arial"/>
                <a:ea typeface="Arial"/>
                <a:cs typeface="Arial"/>
                <a:sym typeface="Arial"/>
              </a:rPr>
              <a:t>In 4 groups, take one CVA project phase each. </a:t>
            </a:r>
          </a:p>
          <a:p>
            <a:pPr marL="158750" marR="0" lvl="0" indent="0" algn="l" defTabSz="914400" rtl="0" eaLnBrk="0" fontAlgn="base" latinLnBrk="0" hangingPunct="0">
              <a:lnSpc>
                <a:spcPct val="100000"/>
              </a:lnSpc>
              <a:spcBef>
                <a:spcPts val="0"/>
              </a:spcBef>
              <a:spcAft>
                <a:spcPts val="0"/>
              </a:spcAft>
              <a:buClr>
                <a:srgbClr val="000000"/>
              </a:buClr>
              <a:buSzPts val="1100"/>
              <a:buFont typeface="Arial"/>
              <a:buNone/>
              <a:tabLst/>
              <a:defRPr/>
            </a:pPr>
            <a:endParaRPr lang="en-GB" sz="1100" dirty="0">
              <a:latin typeface="Arial"/>
              <a:ea typeface="Arial"/>
              <a:cs typeface="Arial"/>
              <a:sym typeface="Arial"/>
            </a:endParaRPr>
          </a:p>
          <a:p>
            <a:pPr marL="330200" marR="0" lvl="0" indent="-171450" algn="l" defTabSz="914400" rtl="0" eaLnBrk="0" fontAlgn="base" latinLnBrk="0" hangingPunct="0">
              <a:lnSpc>
                <a:spcPct val="100000"/>
              </a:lnSpc>
              <a:spcBef>
                <a:spcPts val="0"/>
              </a:spcBef>
              <a:spcAft>
                <a:spcPts val="0"/>
              </a:spcAft>
              <a:buClr>
                <a:srgbClr val="000000"/>
              </a:buClr>
              <a:buSzPts val="1100"/>
              <a:buFontTx/>
              <a:buChar char="-"/>
              <a:tabLst/>
              <a:defRPr/>
            </a:pPr>
            <a:r>
              <a:rPr lang="en-GB" sz="1100" dirty="0">
                <a:latin typeface="Arial"/>
                <a:ea typeface="Arial"/>
                <a:cs typeface="Arial"/>
                <a:sym typeface="Arial"/>
              </a:rPr>
              <a:t>Agree what tools the NS has in place (based on tools mapping done in advance by CVA FP)</a:t>
            </a:r>
          </a:p>
          <a:p>
            <a:pPr marL="330200" marR="0" lvl="0" indent="-171450" algn="l" defTabSz="914400" rtl="0" eaLnBrk="0" fontAlgn="base" latinLnBrk="0" hangingPunct="0">
              <a:lnSpc>
                <a:spcPct val="100000"/>
              </a:lnSpc>
              <a:spcBef>
                <a:spcPts val="0"/>
              </a:spcBef>
              <a:spcAft>
                <a:spcPts val="0"/>
              </a:spcAft>
              <a:buClr>
                <a:srgbClr val="000000"/>
              </a:buClr>
              <a:buSzPts val="1100"/>
              <a:buFontTx/>
              <a:buChar char="-"/>
              <a:tabLst/>
              <a:defRPr/>
            </a:pPr>
            <a:r>
              <a:rPr lang="en-GB" sz="1100" dirty="0">
                <a:latin typeface="Arial"/>
                <a:ea typeface="Arial"/>
                <a:cs typeface="Arial"/>
                <a:sym typeface="Arial"/>
              </a:rPr>
              <a:t>Agree what needs to be adapted</a:t>
            </a:r>
          </a:p>
          <a:p>
            <a:pPr marL="330200" marR="0" lvl="0" indent="-171450" algn="l" defTabSz="914400" rtl="0" eaLnBrk="0" fontAlgn="base" latinLnBrk="0" hangingPunct="0">
              <a:lnSpc>
                <a:spcPct val="100000"/>
              </a:lnSpc>
              <a:spcBef>
                <a:spcPts val="0"/>
              </a:spcBef>
              <a:spcAft>
                <a:spcPts val="0"/>
              </a:spcAft>
              <a:buClr>
                <a:srgbClr val="000000"/>
              </a:buClr>
              <a:buSzPts val="1100"/>
              <a:buFontTx/>
              <a:buChar char="-"/>
              <a:tabLst/>
              <a:defRPr/>
            </a:pPr>
            <a:r>
              <a:rPr lang="en-GB" sz="1100" dirty="0">
                <a:latin typeface="Arial"/>
                <a:ea typeface="Arial"/>
                <a:cs typeface="Arial"/>
                <a:sym typeface="Arial"/>
              </a:rPr>
              <a:t>Agree what still needs to be developed</a:t>
            </a:r>
          </a:p>
          <a:p>
            <a:pPr marL="330200" marR="0" lvl="0" indent="-171450" algn="l" defTabSz="914400" rtl="0" eaLnBrk="0" fontAlgn="base" latinLnBrk="0" hangingPunct="0">
              <a:lnSpc>
                <a:spcPct val="100000"/>
              </a:lnSpc>
              <a:spcBef>
                <a:spcPts val="0"/>
              </a:spcBef>
              <a:spcAft>
                <a:spcPts val="0"/>
              </a:spcAft>
              <a:buClr>
                <a:srgbClr val="000000"/>
              </a:buClr>
              <a:buSzPts val="1100"/>
              <a:buFontTx/>
              <a:buChar char="-"/>
              <a:tabLst/>
              <a:defRPr/>
            </a:pPr>
            <a:r>
              <a:rPr lang="en-GB" sz="1100" dirty="0">
                <a:latin typeface="Arial"/>
                <a:ea typeface="Arial"/>
                <a:cs typeface="Arial"/>
                <a:sym typeface="Arial"/>
              </a:rPr>
              <a:t>Assign responsibilities for who will work on what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6" name="Google Shape;506;p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defTabSz="914400" rtl="0" eaLnBrk="0" fontAlgn="base" latinLnBrk="0" hangingPunct="0">
              <a:lnSpc>
                <a:spcPct val="100000"/>
              </a:lnSpc>
              <a:spcBef>
                <a:spcPts val="0"/>
              </a:spcBef>
              <a:spcAft>
                <a:spcPts val="0"/>
              </a:spcAft>
              <a:buClr>
                <a:srgbClr val="000000"/>
              </a:buClr>
              <a:buSzPts val="1100"/>
              <a:buFont typeface="Arial"/>
              <a:buNone/>
              <a:tabLst/>
              <a:defRPr/>
            </a:pPr>
            <a:endParaRPr lang="en-GB" sz="1100" dirty="0">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Participants may be wondering what’s next with the SOP documents.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CVA FP with the support the partner NS will use the workshop inputs to finalize a draft version of the SOP and RACI. This will be shared with NS leadership and will need to be signed off before becoming an official document adopted. But this is not a one off exercise…..</a:t>
            </a: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38</a:t>
            </a:fld>
            <a:endParaRPr lang="en-US" altLang="ru-RU"/>
          </a:p>
        </p:txBody>
      </p:sp>
    </p:spTree>
    <p:extLst>
      <p:ext uri="{BB962C8B-B14F-4D97-AF65-F5344CB8AC3E}">
        <p14:creationId xmlns:p14="http://schemas.microsoft.com/office/powerpoint/2010/main" val="39310604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Back on the first page of the SOPs, there should be an indication of the version number and authorisation date. The SOPs are a living document that will be updated on a regular basis. This may be annually, or after each large intervention. In each of these cases, SOPs would be revised and re-presented to management for further sign off. </a:t>
            </a:r>
            <a:endParaRPr dirty="0"/>
          </a:p>
        </p:txBody>
      </p:sp>
      <p:sp>
        <p:nvSpPr>
          <p:cNvPr id="133" name="Google Shape;133;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39</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So, what happens if a situation arises where a project comes up, but there is no relevant information in the SOPs?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In this case, project staff may need to create new processes or tools to deal with the immediate situation at hand.</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But words similar to the above clause should be put in the SOPs and adhered to – show text above</a:t>
            </a:r>
            <a:endParaRPr dirty="0"/>
          </a:p>
        </p:txBody>
      </p:sp>
      <p:sp>
        <p:nvSpPr>
          <p:cNvPr id="142" name="Google Shape;142;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40</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6152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5</a:t>
            </a:fld>
            <a:endParaRPr lang="en-US" altLang="ru-RU" dirty="0"/>
          </a:p>
        </p:txBody>
      </p:sp>
    </p:spTree>
    <p:extLst>
      <p:ext uri="{BB962C8B-B14F-4D97-AF65-F5344CB8AC3E}">
        <p14:creationId xmlns:p14="http://schemas.microsoft.com/office/powerpoint/2010/main" val="2848432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8</a:t>
            </a:fld>
            <a:endParaRPr lang="en-US" altLang="ru-RU" dirty="0"/>
          </a:p>
        </p:txBody>
      </p:sp>
    </p:spTree>
    <p:extLst>
      <p:ext uri="{BB962C8B-B14F-4D97-AF65-F5344CB8AC3E}">
        <p14:creationId xmlns:p14="http://schemas.microsoft.com/office/powerpoint/2010/main" val="4218319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as example - CVAP SOPs template p7 or p8</a:t>
            </a: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9</a:t>
            </a:fld>
            <a:endParaRPr lang="en-US" altLang="ru-RU" dirty="0"/>
          </a:p>
        </p:txBody>
      </p:sp>
    </p:spTree>
    <p:extLst>
      <p:ext uri="{BB962C8B-B14F-4D97-AF65-F5344CB8AC3E}">
        <p14:creationId xmlns:p14="http://schemas.microsoft.com/office/powerpoint/2010/main" val="1227568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 session for either NS who already have SOPs in place that need revising, or NS who are designing SOPs for the first time.</a:t>
            </a:r>
          </a:p>
          <a:p>
            <a:endParaRPr lang="en-US" dirty="0"/>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10</a:t>
            </a:fld>
            <a:endParaRPr lang="en-US" altLang="ru-RU" dirty="0"/>
          </a:p>
        </p:txBody>
      </p:sp>
    </p:spTree>
    <p:extLst>
      <p:ext uri="{BB962C8B-B14F-4D97-AF65-F5344CB8AC3E}">
        <p14:creationId xmlns:p14="http://schemas.microsoft.com/office/powerpoint/2010/main" val="3651902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4" name="Google Shape;67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The SOPs are aligned with 4 phase of the project cycle - see chart.</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The workshop will focus on developing steps for CVA implementation post-emergency across each phase.</a:t>
            </a: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p:txBody>
      </p:sp>
      <p:sp>
        <p:nvSpPr>
          <p:cNvPr id="675" name="Google Shape;67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3623835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dirty="0"/>
              <a:t>Optional slides if the NS already has SOPs or guidelines in place that they can build on/ revise.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0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dirty="0" err="1"/>
              <a:t>Summarise</a:t>
            </a:r>
            <a:r>
              <a:rPr lang="en-US" sz="2000" dirty="0"/>
              <a:t> what exists.</a:t>
            </a:r>
            <a:endParaRPr lang="en-GB" sz="2000" dirty="0"/>
          </a:p>
          <a:p>
            <a:endParaRPr lang="en-US" dirty="0"/>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12</a:t>
            </a:fld>
            <a:endParaRPr lang="en-US" altLang="ru-RU"/>
          </a:p>
        </p:txBody>
      </p:sp>
    </p:spTree>
    <p:extLst>
      <p:ext uri="{BB962C8B-B14F-4D97-AF65-F5344CB8AC3E}">
        <p14:creationId xmlns:p14="http://schemas.microsoft.com/office/powerpoint/2010/main" val="35292441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6B6DBBC3-86DC-5F4C-B2A9-988714CAC1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3758428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383056" y="338143"/>
            <a:ext cx="17521895" cy="9625008"/>
          </a:xfrm>
          <a:custGeom>
            <a:avLst/>
            <a:gdLst>
              <a:gd name="connsiteX0" fmla="*/ 11029406 w 17521894"/>
              <a:gd name="connsiteY0" fmla="*/ 8664710 h 9625007"/>
              <a:gd name="connsiteX1" fmla="*/ 12012778 w 17521894"/>
              <a:gd name="connsiteY1" fmla="*/ 8664710 h 9625007"/>
              <a:gd name="connsiteX2" fmla="*/ 12012778 w 17521894"/>
              <a:gd name="connsiteY2" fmla="*/ 9625007 h 9625007"/>
              <a:gd name="connsiteX3" fmla="*/ 11029406 w 17521894"/>
              <a:gd name="connsiteY3" fmla="*/ 9625007 h 9625007"/>
              <a:gd name="connsiteX4" fmla="*/ 7732871 w 17521894"/>
              <a:gd name="connsiteY4" fmla="*/ 8664710 h 9625007"/>
              <a:gd name="connsiteX5" fmla="*/ 8716243 w 17521894"/>
              <a:gd name="connsiteY5" fmla="*/ 8664710 h 9625007"/>
              <a:gd name="connsiteX6" fmla="*/ 8716243 w 17521894"/>
              <a:gd name="connsiteY6" fmla="*/ 9625007 h 9625007"/>
              <a:gd name="connsiteX7" fmla="*/ 7732871 w 17521894"/>
              <a:gd name="connsiteY7" fmla="*/ 9625007 h 9625007"/>
              <a:gd name="connsiteX8" fmla="*/ 3307702 w 17521894"/>
              <a:gd name="connsiteY8" fmla="*/ 8664710 h 9625007"/>
              <a:gd name="connsiteX9" fmla="*/ 4291075 w 17521894"/>
              <a:gd name="connsiteY9" fmla="*/ 8664710 h 9625007"/>
              <a:gd name="connsiteX10" fmla="*/ 4291075 w 17521894"/>
              <a:gd name="connsiteY10" fmla="*/ 9625007 h 9625007"/>
              <a:gd name="connsiteX11" fmla="*/ 3307702 w 17521894"/>
              <a:gd name="connsiteY11" fmla="*/ 9625007 h 9625007"/>
              <a:gd name="connsiteX12" fmla="*/ 22341 w 17521894"/>
              <a:gd name="connsiteY12" fmla="*/ 8664710 h 9625007"/>
              <a:gd name="connsiteX13" fmla="*/ 994541 w 17521894"/>
              <a:gd name="connsiteY13" fmla="*/ 8664710 h 9625007"/>
              <a:gd name="connsiteX14" fmla="*/ 994541 w 17521894"/>
              <a:gd name="connsiteY14" fmla="*/ 9625007 h 9625007"/>
              <a:gd name="connsiteX15" fmla="*/ 22341 w 17521894"/>
              <a:gd name="connsiteY15" fmla="*/ 9625007 h 9625007"/>
              <a:gd name="connsiteX16" fmla="*/ 16538522 w 17521894"/>
              <a:gd name="connsiteY16" fmla="*/ 8653670 h 9625007"/>
              <a:gd name="connsiteX17" fmla="*/ 17510722 w 17521894"/>
              <a:gd name="connsiteY17" fmla="*/ 8653670 h 9625007"/>
              <a:gd name="connsiteX18" fmla="*/ 17510722 w 17521894"/>
              <a:gd name="connsiteY18" fmla="*/ 9613967 h 9625007"/>
              <a:gd name="connsiteX19" fmla="*/ 16538522 w 17521894"/>
              <a:gd name="connsiteY19" fmla="*/ 9613967 h 9625007"/>
              <a:gd name="connsiteX20" fmla="*/ 15432232 w 17521894"/>
              <a:gd name="connsiteY20" fmla="*/ 8653670 h 9625007"/>
              <a:gd name="connsiteX21" fmla="*/ 16415604 w 17521894"/>
              <a:gd name="connsiteY21" fmla="*/ 8653670 h 9625007"/>
              <a:gd name="connsiteX22" fmla="*/ 16415604 w 17521894"/>
              <a:gd name="connsiteY22" fmla="*/ 9613967 h 9625007"/>
              <a:gd name="connsiteX23" fmla="*/ 15432232 w 17521894"/>
              <a:gd name="connsiteY23" fmla="*/ 9613967 h 9625007"/>
              <a:gd name="connsiteX24" fmla="*/ 14314763 w 17521894"/>
              <a:gd name="connsiteY24" fmla="*/ 8653670 h 9625007"/>
              <a:gd name="connsiteX25" fmla="*/ 15298135 w 17521894"/>
              <a:gd name="connsiteY25" fmla="*/ 8653670 h 9625007"/>
              <a:gd name="connsiteX26" fmla="*/ 15298135 w 17521894"/>
              <a:gd name="connsiteY26" fmla="*/ 9613967 h 9625007"/>
              <a:gd name="connsiteX27" fmla="*/ 14314763 w 17521894"/>
              <a:gd name="connsiteY27" fmla="*/ 9613967 h 9625007"/>
              <a:gd name="connsiteX28" fmla="*/ 13219644 w 17521894"/>
              <a:gd name="connsiteY28" fmla="*/ 8653670 h 9625007"/>
              <a:gd name="connsiteX29" fmla="*/ 14203016 w 17521894"/>
              <a:gd name="connsiteY29" fmla="*/ 8653670 h 9625007"/>
              <a:gd name="connsiteX30" fmla="*/ 14203016 w 17521894"/>
              <a:gd name="connsiteY30" fmla="*/ 9613967 h 9625007"/>
              <a:gd name="connsiteX31" fmla="*/ 13219644 w 17521894"/>
              <a:gd name="connsiteY31" fmla="*/ 9613967 h 9625007"/>
              <a:gd name="connsiteX32" fmla="*/ 12124526 w 17521894"/>
              <a:gd name="connsiteY32" fmla="*/ 8653670 h 9625007"/>
              <a:gd name="connsiteX33" fmla="*/ 13107898 w 17521894"/>
              <a:gd name="connsiteY33" fmla="*/ 8653670 h 9625007"/>
              <a:gd name="connsiteX34" fmla="*/ 13107898 w 17521894"/>
              <a:gd name="connsiteY34" fmla="*/ 9613967 h 9625007"/>
              <a:gd name="connsiteX35" fmla="*/ 12124526 w 17521894"/>
              <a:gd name="connsiteY35" fmla="*/ 9613967 h 9625007"/>
              <a:gd name="connsiteX36" fmla="*/ 9934287 w 17521894"/>
              <a:gd name="connsiteY36" fmla="*/ 8653670 h 9625007"/>
              <a:gd name="connsiteX37" fmla="*/ 10906488 w 17521894"/>
              <a:gd name="connsiteY37" fmla="*/ 8653670 h 9625007"/>
              <a:gd name="connsiteX38" fmla="*/ 10906488 w 17521894"/>
              <a:gd name="connsiteY38" fmla="*/ 9613967 h 9625007"/>
              <a:gd name="connsiteX39" fmla="*/ 9934287 w 17521894"/>
              <a:gd name="connsiteY39" fmla="*/ 9613967 h 9625007"/>
              <a:gd name="connsiteX40" fmla="*/ 8827991 w 17521894"/>
              <a:gd name="connsiteY40" fmla="*/ 8653670 h 9625007"/>
              <a:gd name="connsiteX41" fmla="*/ 9811363 w 17521894"/>
              <a:gd name="connsiteY41" fmla="*/ 8653670 h 9625007"/>
              <a:gd name="connsiteX42" fmla="*/ 9811363 w 17521894"/>
              <a:gd name="connsiteY42" fmla="*/ 9613967 h 9625007"/>
              <a:gd name="connsiteX43" fmla="*/ 8827991 w 17521894"/>
              <a:gd name="connsiteY43" fmla="*/ 9613967 h 9625007"/>
              <a:gd name="connsiteX44" fmla="*/ 6604234 w 17521894"/>
              <a:gd name="connsiteY44" fmla="*/ 8653670 h 9625007"/>
              <a:gd name="connsiteX45" fmla="*/ 7576436 w 17521894"/>
              <a:gd name="connsiteY45" fmla="*/ 8653670 h 9625007"/>
              <a:gd name="connsiteX46" fmla="*/ 7576436 w 17521894"/>
              <a:gd name="connsiteY46" fmla="*/ 9613967 h 9625007"/>
              <a:gd name="connsiteX47" fmla="*/ 6604234 w 17521894"/>
              <a:gd name="connsiteY47" fmla="*/ 9613967 h 9625007"/>
              <a:gd name="connsiteX48" fmla="*/ 5509117 w 17521894"/>
              <a:gd name="connsiteY48" fmla="*/ 8653670 h 9625007"/>
              <a:gd name="connsiteX49" fmla="*/ 6481318 w 17521894"/>
              <a:gd name="connsiteY49" fmla="*/ 8653670 h 9625007"/>
              <a:gd name="connsiteX50" fmla="*/ 6481318 w 17521894"/>
              <a:gd name="connsiteY50" fmla="*/ 9613967 h 9625007"/>
              <a:gd name="connsiteX51" fmla="*/ 5509117 w 17521894"/>
              <a:gd name="connsiteY51" fmla="*/ 9613967 h 9625007"/>
              <a:gd name="connsiteX52" fmla="*/ 4402819 w 17521894"/>
              <a:gd name="connsiteY52" fmla="*/ 8653670 h 9625007"/>
              <a:gd name="connsiteX53" fmla="*/ 5386192 w 17521894"/>
              <a:gd name="connsiteY53" fmla="*/ 8653670 h 9625007"/>
              <a:gd name="connsiteX54" fmla="*/ 5386192 w 17521894"/>
              <a:gd name="connsiteY54" fmla="*/ 9613967 h 9625007"/>
              <a:gd name="connsiteX55" fmla="*/ 4402819 w 17521894"/>
              <a:gd name="connsiteY55" fmla="*/ 9613967 h 9625007"/>
              <a:gd name="connsiteX56" fmla="*/ 2212579 w 17521894"/>
              <a:gd name="connsiteY56" fmla="*/ 8653670 h 9625007"/>
              <a:gd name="connsiteX57" fmla="*/ 3195951 w 17521894"/>
              <a:gd name="connsiteY57" fmla="*/ 8653670 h 9625007"/>
              <a:gd name="connsiteX58" fmla="*/ 3195951 w 17521894"/>
              <a:gd name="connsiteY58" fmla="*/ 9613967 h 9625007"/>
              <a:gd name="connsiteX59" fmla="*/ 2212579 w 17521894"/>
              <a:gd name="connsiteY59" fmla="*/ 9613967 h 9625007"/>
              <a:gd name="connsiteX60" fmla="*/ 1117460 w 17521894"/>
              <a:gd name="connsiteY60" fmla="*/ 8653670 h 9625007"/>
              <a:gd name="connsiteX61" fmla="*/ 2100832 w 17521894"/>
              <a:gd name="connsiteY61" fmla="*/ 8653670 h 9625007"/>
              <a:gd name="connsiteX62" fmla="*/ 2100832 w 17521894"/>
              <a:gd name="connsiteY62" fmla="*/ 9613967 h 9625007"/>
              <a:gd name="connsiteX63" fmla="*/ 1117460 w 17521894"/>
              <a:gd name="connsiteY63" fmla="*/ 9613967 h 9625007"/>
              <a:gd name="connsiteX64" fmla="*/ 15432232 w 17521894"/>
              <a:gd name="connsiteY64" fmla="*/ 7583002 h 9625007"/>
              <a:gd name="connsiteX65" fmla="*/ 16415604 w 17521894"/>
              <a:gd name="connsiteY65" fmla="*/ 7583002 h 9625007"/>
              <a:gd name="connsiteX66" fmla="*/ 16415604 w 17521894"/>
              <a:gd name="connsiteY66" fmla="*/ 8543299 h 9625007"/>
              <a:gd name="connsiteX67" fmla="*/ 15432232 w 17521894"/>
              <a:gd name="connsiteY67" fmla="*/ 8543299 h 9625007"/>
              <a:gd name="connsiteX68" fmla="*/ 13219644 w 17521894"/>
              <a:gd name="connsiteY68" fmla="*/ 7583002 h 9625007"/>
              <a:gd name="connsiteX69" fmla="*/ 14203016 w 17521894"/>
              <a:gd name="connsiteY69" fmla="*/ 7583002 h 9625007"/>
              <a:gd name="connsiteX70" fmla="*/ 14203016 w 17521894"/>
              <a:gd name="connsiteY70" fmla="*/ 8543299 h 9625007"/>
              <a:gd name="connsiteX71" fmla="*/ 13219644 w 17521894"/>
              <a:gd name="connsiteY71" fmla="*/ 8543299 h 9625007"/>
              <a:gd name="connsiteX72" fmla="*/ 5509118 w 17521894"/>
              <a:gd name="connsiteY72" fmla="*/ 7583002 h 9625007"/>
              <a:gd name="connsiteX73" fmla="*/ 6481320 w 17521894"/>
              <a:gd name="connsiteY73" fmla="*/ 7583002 h 9625007"/>
              <a:gd name="connsiteX74" fmla="*/ 6481320 w 17521894"/>
              <a:gd name="connsiteY74" fmla="*/ 8543299 h 9625007"/>
              <a:gd name="connsiteX75" fmla="*/ 5509118 w 17521894"/>
              <a:gd name="connsiteY75" fmla="*/ 8543299 h 9625007"/>
              <a:gd name="connsiteX76" fmla="*/ 16538522 w 17521894"/>
              <a:gd name="connsiteY76" fmla="*/ 7571960 h 9625007"/>
              <a:gd name="connsiteX77" fmla="*/ 17510722 w 17521894"/>
              <a:gd name="connsiteY77" fmla="*/ 7571960 h 9625007"/>
              <a:gd name="connsiteX78" fmla="*/ 17510722 w 17521894"/>
              <a:gd name="connsiteY78" fmla="*/ 8532257 h 9625007"/>
              <a:gd name="connsiteX79" fmla="*/ 16538522 w 17521894"/>
              <a:gd name="connsiteY79" fmla="*/ 8532257 h 9625007"/>
              <a:gd name="connsiteX80" fmla="*/ 14314763 w 17521894"/>
              <a:gd name="connsiteY80" fmla="*/ 7571960 h 9625007"/>
              <a:gd name="connsiteX81" fmla="*/ 15298135 w 17521894"/>
              <a:gd name="connsiteY81" fmla="*/ 7571960 h 9625007"/>
              <a:gd name="connsiteX82" fmla="*/ 15298135 w 17521894"/>
              <a:gd name="connsiteY82" fmla="*/ 8532257 h 9625007"/>
              <a:gd name="connsiteX83" fmla="*/ 14314763 w 17521894"/>
              <a:gd name="connsiteY83" fmla="*/ 8532257 h 9625007"/>
              <a:gd name="connsiteX84" fmla="*/ 12124526 w 17521894"/>
              <a:gd name="connsiteY84" fmla="*/ 7571960 h 9625007"/>
              <a:gd name="connsiteX85" fmla="*/ 13107898 w 17521894"/>
              <a:gd name="connsiteY85" fmla="*/ 7571960 h 9625007"/>
              <a:gd name="connsiteX86" fmla="*/ 13107898 w 17521894"/>
              <a:gd name="connsiteY86" fmla="*/ 8532257 h 9625007"/>
              <a:gd name="connsiteX87" fmla="*/ 12124526 w 17521894"/>
              <a:gd name="connsiteY87" fmla="*/ 8532257 h 9625007"/>
              <a:gd name="connsiteX88" fmla="*/ 11029406 w 17521894"/>
              <a:gd name="connsiteY88" fmla="*/ 7571960 h 9625007"/>
              <a:gd name="connsiteX89" fmla="*/ 12012778 w 17521894"/>
              <a:gd name="connsiteY89" fmla="*/ 7571960 h 9625007"/>
              <a:gd name="connsiteX90" fmla="*/ 12012778 w 17521894"/>
              <a:gd name="connsiteY90" fmla="*/ 8532257 h 9625007"/>
              <a:gd name="connsiteX91" fmla="*/ 11029406 w 17521894"/>
              <a:gd name="connsiteY91" fmla="*/ 8532257 h 9625007"/>
              <a:gd name="connsiteX92" fmla="*/ 9934287 w 17521894"/>
              <a:gd name="connsiteY92" fmla="*/ 7571960 h 9625007"/>
              <a:gd name="connsiteX93" fmla="*/ 10906488 w 17521894"/>
              <a:gd name="connsiteY93" fmla="*/ 7571960 h 9625007"/>
              <a:gd name="connsiteX94" fmla="*/ 10906488 w 17521894"/>
              <a:gd name="connsiteY94" fmla="*/ 8532257 h 9625007"/>
              <a:gd name="connsiteX95" fmla="*/ 9934287 w 17521894"/>
              <a:gd name="connsiteY95" fmla="*/ 8532257 h 9625007"/>
              <a:gd name="connsiteX96" fmla="*/ 8827991 w 17521894"/>
              <a:gd name="connsiteY96" fmla="*/ 7571960 h 9625007"/>
              <a:gd name="connsiteX97" fmla="*/ 9811363 w 17521894"/>
              <a:gd name="connsiteY97" fmla="*/ 7571960 h 9625007"/>
              <a:gd name="connsiteX98" fmla="*/ 9811363 w 17521894"/>
              <a:gd name="connsiteY98" fmla="*/ 8532257 h 9625007"/>
              <a:gd name="connsiteX99" fmla="*/ 8827991 w 17521894"/>
              <a:gd name="connsiteY99" fmla="*/ 8532257 h 9625007"/>
              <a:gd name="connsiteX100" fmla="*/ 7732872 w 17521894"/>
              <a:gd name="connsiteY100" fmla="*/ 7571960 h 9625007"/>
              <a:gd name="connsiteX101" fmla="*/ 8716243 w 17521894"/>
              <a:gd name="connsiteY101" fmla="*/ 7571960 h 9625007"/>
              <a:gd name="connsiteX102" fmla="*/ 8716243 w 17521894"/>
              <a:gd name="connsiteY102" fmla="*/ 8532257 h 9625007"/>
              <a:gd name="connsiteX103" fmla="*/ 7732872 w 17521894"/>
              <a:gd name="connsiteY103" fmla="*/ 8532257 h 9625007"/>
              <a:gd name="connsiteX104" fmla="*/ 6604242 w 17521894"/>
              <a:gd name="connsiteY104" fmla="*/ 7571960 h 9625007"/>
              <a:gd name="connsiteX105" fmla="*/ 7576440 w 17521894"/>
              <a:gd name="connsiteY105" fmla="*/ 7571960 h 9625007"/>
              <a:gd name="connsiteX106" fmla="*/ 7576440 w 17521894"/>
              <a:gd name="connsiteY106" fmla="*/ 8532257 h 9625007"/>
              <a:gd name="connsiteX107" fmla="*/ 6604242 w 17521894"/>
              <a:gd name="connsiteY107" fmla="*/ 8532257 h 9625007"/>
              <a:gd name="connsiteX108" fmla="*/ 4402819 w 17521894"/>
              <a:gd name="connsiteY108" fmla="*/ 7571960 h 9625007"/>
              <a:gd name="connsiteX109" fmla="*/ 5386192 w 17521894"/>
              <a:gd name="connsiteY109" fmla="*/ 7571960 h 9625007"/>
              <a:gd name="connsiteX110" fmla="*/ 5386192 w 17521894"/>
              <a:gd name="connsiteY110" fmla="*/ 8532257 h 9625007"/>
              <a:gd name="connsiteX111" fmla="*/ 4402819 w 17521894"/>
              <a:gd name="connsiteY111" fmla="*/ 8532257 h 9625007"/>
              <a:gd name="connsiteX112" fmla="*/ 3307702 w 17521894"/>
              <a:gd name="connsiteY112" fmla="*/ 7571960 h 9625007"/>
              <a:gd name="connsiteX113" fmla="*/ 4291075 w 17521894"/>
              <a:gd name="connsiteY113" fmla="*/ 7571960 h 9625007"/>
              <a:gd name="connsiteX114" fmla="*/ 4291075 w 17521894"/>
              <a:gd name="connsiteY114" fmla="*/ 8532257 h 9625007"/>
              <a:gd name="connsiteX115" fmla="*/ 3307702 w 17521894"/>
              <a:gd name="connsiteY115" fmla="*/ 8532257 h 9625007"/>
              <a:gd name="connsiteX116" fmla="*/ 2212585 w 17521894"/>
              <a:gd name="connsiteY116" fmla="*/ 7571960 h 9625007"/>
              <a:gd name="connsiteX117" fmla="*/ 3195957 w 17521894"/>
              <a:gd name="connsiteY117" fmla="*/ 7571960 h 9625007"/>
              <a:gd name="connsiteX118" fmla="*/ 3195957 w 17521894"/>
              <a:gd name="connsiteY118" fmla="*/ 8532257 h 9625007"/>
              <a:gd name="connsiteX119" fmla="*/ 2212585 w 17521894"/>
              <a:gd name="connsiteY119" fmla="*/ 8532257 h 9625007"/>
              <a:gd name="connsiteX120" fmla="*/ 1117465 w 17521894"/>
              <a:gd name="connsiteY120" fmla="*/ 7571960 h 9625007"/>
              <a:gd name="connsiteX121" fmla="*/ 2100838 w 17521894"/>
              <a:gd name="connsiteY121" fmla="*/ 7571960 h 9625007"/>
              <a:gd name="connsiteX122" fmla="*/ 2100838 w 17521894"/>
              <a:gd name="connsiteY122" fmla="*/ 8532257 h 9625007"/>
              <a:gd name="connsiteX123" fmla="*/ 1117465 w 17521894"/>
              <a:gd name="connsiteY123" fmla="*/ 8532257 h 9625007"/>
              <a:gd name="connsiteX124" fmla="*/ 22341 w 17521894"/>
              <a:gd name="connsiteY124" fmla="*/ 7571960 h 9625007"/>
              <a:gd name="connsiteX125" fmla="*/ 994542 w 17521894"/>
              <a:gd name="connsiteY125" fmla="*/ 7571960 h 9625007"/>
              <a:gd name="connsiteX126" fmla="*/ 994542 w 17521894"/>
              <a:gd name="connsiteY126" fmla="*/ 8532257 h 9625007"/>
              <a:gd name="connsiteX127" fmla="*/ 22341 w 17521894"/>
              <a:gd name="connsiteY127" fmla="*/ 8532257 h 9625007"/>
              <a:gd name="connsiteX128" fmla="*/ 12124526 w 17521894"/>
              <a:gd name="connsiteY128" fmla="*/ 3245137 h 9625007"/>
              <a:gd name="connsiteX129" fmla="*/ 13107898 w 17521894"/>
              <a:gd name="connsiteY129" fmla="*/ 3245137 h 9625007"/>
              <a:gd name="connsiteX130" fmla="*/ 13107898 w 17521894"/>
              <a:gd name="connsiteY130" fmla="*/ 4205420 h 9625007"/>
              <a:gd name="connsiteX131" fmla="*/ 12124526 w 17521894"/>
              <a:gd name="connsiteY131" fmla="*/ 4205420 h 9625007"/>
              <a:gd name="connsiteX132" fmla="*/ 4402839 w 17521894"/>
              <a:gd name="connsiteY132" fmla="*/ 3245137 h 9625007"/>
              <a:gd name="connsiteX133" fmla="*/ 5386215 w 17521894"/>
              <a:gd name="connsiteY133" fmla="*/ 3245137 h 9625007"/>
              <a:gd name="connsiteX134" fmla="*/ 5386215 w 17521894"/>
              <a:gd name="connsiteY134" fmla="*/ 4205420 h 9625007"/>
              <a:gd name="connsiteX135" fmla="*/ 4402839 w 17521894"/>
              <a:gd name="connsiteY135" fmla="*/ 4205420 h 9625007"/>
              <a:gd name="connsiteX136" fmla="*/ 8827991 w 17521894"/>
              <a:gd name="connsiteY136" fmla="*/ 3245132 h 9625007"/>
              <a:gd name="connsiteX137" fmla="*/ 9811363 w 17521894"/>
              <a:gd name="connsiteY137" fmla="*/ 3245132 h 9625007"/>
              <a:gd name="connsiteX138" fmla="*/ 9811363 w 17521894"/>
              <a:gd name="connsiteY138" fmla="*/ 4205420 h 9625007"/>
              <a:gd name="connsiteX139" fmla="*/ 8827991 w 17521894"/>
              <a:gd name="connsiteY139" fmla="*/ 4205420 h 9625007"/>
              <a:gd name="connsiteX140" fmla="*/ 1117470 w 17521894"/>
              <a:gd name="connsiteY140" fmla="*/ 3245132 h 9625007"/>
              <a:gd name="connsiteX141" fmla="*/ 2100843 w 17521894"/>
              <a:gd name="connsiteY141" fmla="*/ 3245132 h 9625007"/>
              <a:gd name="connsiteX142" fmla="*/ 2100843 w 17521894"/>
              <a:gd name="connsiteY142" fmla="*/ 4205420 h 9625007"/>
              <a:gd name="connsiteX143" fmla="*/ 1117470 w 17521894"/>
              <a:gd name="connsiteY143" fmla="*/ 4205420 h 9625007"/>
              <a:gd name="connsiteX144" fmla="*/ 2212592 w 17521894"/>
              <a:gd name="connsiteY144" fmla="*/ 3234100 h 9625007"/>
              <a:gd name="connsiteX145" fmla="*/ 3195965 w 17521894"/>
              <a:gd name="connsiteY145" fmla="*/ 3234100 h 9625007"/>
              <a:gd name="connsiteX146" fmla="*/ 3195965 w 17521894"/>
              <a:gd name="connsiteY146" fmla="*/ 4205420 h 9625007"/>
              <a:gd name="connsiteX147" fmla="*/ 2212592 w 17521894"/>
              <a:gd name="connsiteY147" fmla="*/ 4205420 h 9625007"/>
              <a:gd name="connsiteX148" fmla="*/ 13219644 w 17521894"/>
              <a:gd name="connsiteY148" fmla="*/ 3234099 h 9625007"/>
              <a:gd name="connsiteX149" fmla="*/ 14203016 w 17521894"/>
              <a:gd name="connsiteY149" fmla="*/ 3234099 h 9625007"/>
              <a:gd name="connsiteX150" fmla="*/ 14203016 w 17521894"/>
              <a:gd name="connsiteY150" fmla="*/ 4205420 h 9625007"/>
              <a:gd name="connsiteX151" fmla="*/ 13219644 w 17521894"/>
              <a:gd name="connsiteY151" fmla="*/ 4205420 h 9625007"/>
              <a:gd name="connsiteX152" fmla="*/ 9934287 w 17521894"/>
              <a:gd name="connsiteY152" fmla="*/ 3234099 h 9625007"/>
              <a:gd name="connsiteX153" fmla="*/ 10906488 w 17521894"/>
              <a:gd name="connsiteY153" fmla="*/ 3234099 h 9625007"/>
              <a:gd name="connsiteX154" fmla="*/ 10906488 w 17521894"/>
              <a:gd name="connsiteY154" fmla="*/ 4205420 h 9625007"/>
              <a:gd name="connsiteX155" fmla="*/ 9934287 w 17521894"/>
              <a:gd name="connsiteY155" fmla="*/ 4205420 h 9625007"/>
              <a:gd name="connsiteX156" fmla="*/ 5509130 w 17521894"/>
              <a:gd name="connsiteY156" fmla="*/ 3234099 h 9625007"/>
              <a:gd name="connsiteX157" fmla="*/ 6481328 w 17521894"/>
              <a:gd name="connsiteY157" fmla="*/ 3234099 h 9625007"/>
              <a:gd name="connsiteX158" fmla="*/ 6481328 w 17521894"/>
              <a:gd name="connsiteY158" fmla="*/ 4205420 h 9625007"/>
              <a:gd name="connsiteX159" fmla="*/ 5509130 w 17521894"/>
              <a:gd name="connsiteY159" fmla="*/ 4205420 h 9625007"/>
              <a:gd name="connsiteX160" fmla="*/ 15432232 w 17521894"/>
              <a:gd name="connsiteY160" fmla="*/ 3234098 h 9625007"/>
              <a:gd name="connsiteX161" fmla="*/ 16415604 w 17521894"/>
              <a:gd name="connsiteY161" fmla="*/ 3234098 h 9625007"/>
              <a:gd name="connsiteX162" fmla="*/ 16415604 w 17521894"/>
              <a:gd name="connsiteY162" fmla="*/ 4205420 h 9625007"/>
              <a:gd name="connsiteX163" fmla="*/ 15432232 w 17521894"/>
              <a:gd name="connsiteY163" fmla="*/ 4205420 h 9625007"/>
              <a:gd name="connsiteX164" fmla="*/ 22350 w 17521894"/>
              <a:gd name="connsiteY164" fmla="*/ 3234097 h 9625007"/>
              <a:gd name="connsiteX165" fmla="*/ 994550 w 17521894"/>
              <a:gd name="connsiteY165" fmla="*/ 3234097 h 9625007"/>
              <a:gd name="connsiteX166" fmla="*/ 994550 w 17521894"/>
              <a:gd name="connsiteY166" fmla="*/ 4205420 h 9625007"/>
              <a:gd name="connsiteX167" fmla="*/ 22350 w 17521894"/>
              <a:gd name="connsiteY167" fmla="*/ 4205420 h 9625007"/>
              <a:gd name="connsiteX168" fmla="*/ 11029406 w 17521894"/>
              <a:gd name="connsiteY168" fmla="*/ 3234096 h 9625007"/>
              <a:gd name="connsiteX169" fmla="*/ 12012778 w 17521894"/>
              <a:gd name="connsiteY169" fmla="*/ 3234096 h 9625007"/>
              <a:gd name="connsiteX170" fmla="*/ 12012778 w 17521894"/>
              <a:gd name="connsiteY170" fmla="*/ 4205420 h 9625007"/>
              <a:gd name="connsiteX171" fmla="*/ 11029406 w 17521894"/>
              <a:gd name="connsiteY171" fmla="*/ 4205420 h 9625007"/>
              <a:gd name="connsiteX172" fmla="*/ 7732881 w 17521894"/>
              <a:gd name="connsiteY172" fmla="*/ 3234096 h 9625007"/>
              <a:gd name="connsiteX173" fmla="*/ 8716243 w 17521894"/>
              <a:gd name="connsiteY173" fmla="*/ 3234096 h 9625007"/>
              <a:gd name="connsiteX174" fmla="*/ 8716243 w 17521894"/>
              <a:gd name="connsiteY174" fmla="*/ 4205420 h 9625007"/>
              <a:gd name="connsiteX175" fmla="*/ 7732881 w 17521894"/>
              <a:gd name="connsiteY175" fmla="*/ 4205420 h 9625007"/>
              <a:gd name="connsiteX176" fmla="*/ 3307705 w 17521894"/>
              <a:gd name="connsiteY176" fmla="*/ 3234096 h 9625007"/>
              <a:gd name="connsiteX177" fmla="*/ 4291078 w 17521894"/>
              <a:gd name="connsiteY177" fmla="*/ 3234096 h 9625007"/>
              <a:gd name="connsiteX178" fmla="*/ 4291078 w 17521894"/>
              <a:gd name="connsiteY178" fmla="*/ 4205420 h 9625007"/>
              <a:gd name="connsiteX179" fmla="*/ 3307705 w 17521894"/>
              <a:gd name="connsiteY179" fmla="*/ 4205420 h 9625007"/>
              <a:gd name="connsiteX180" fmla="*/ 16538522 w 17521894"/>
              <a:gd name="connsiteY180" fmla="*/ 3234095 h 9625007"/>
              <a:gd name="connsiteX181" fmla="*/ 17510722 w 17521894"/>
              <a:gd name="connsiteY181" fmla="*/ 3234095 h 9625007"/>
              <a:gd name="connsiteX182" fmla="*/ 17510722 w 17521894"/>
              <a:gd name="connsiteY182" fmla="*/ 4205420 h 9625007"/>
              <a:gd name="connsiteX183" fmla="*/ 16538522 w 17521894"/>
              <a:gd name="connsiteY183" fmla="*/ 4205420 h 9625007"/>
              <a:gd name="connsiteX184" fmla="*/ 14314763 w 17521894"/>
              <a:gd name="connsiteY184" fmla="*/ 3234095 h 9625007"/>
              <a:gd name="connsiteX185" fmla="*/ 15298135 w 17521894"/>
              <a:gd name="connsiteY185" fmla="*/ 3234095 h 9625007"/>
              <a:gd name="connsiteX186" fmla="*/ 15298135 w 17521894"/>
              <a:gd name="connsiteY186" fmla="*/ 4205420 h 9625007"/>
              <a:gd name="connsiteX187" fmla="*/ 14314763 w 17521894"/>
              <a:gd name="connsiteY187" fmla="*/ 4205420 h 9625007"/>
              <a:gd name="connsiteX188" fmla="*/ 6604243 w 17521894"/>
              <a:gd name="connsiteY188" fmla="*/ 3234095 h 9625007"/>
              <a:gd name="connsiteX189" fmla="*/ 7576442 w 17521894"/>
              <a:gd name="connsiteY189" fmla="*/ 3234095 h 9625007"/>
              <a:gd name="connsiteX190" fmla="*/ 7576442 w 17521894"/>
              <a:gd name="connsiteY190" fmla="*/ 4205420 h 9625007"/>
              <a:gd name="connsiteX191" fmla="*/ 6604243 w 17521894"/>
              <a:gd name="connsiteY191" fmla="*/ 4205420 h 9625007"/>
              <a:gd name="connsiteX192" fmla="*/ 7732898 w 17521894"/>
              <a:gd name="connsiteY192" fmla="*/ 2163430 h 9625007"/>
              <a:gd name="connsiteX193" fmla="*/ 8716243 w 17521894"/>
              <a:gd name="connsiteY193" fmla="*/ 2163430 h 9625007"/>
              <a:gd name="connsiteX194" fmla="*/ 8716243 w 17521894"/>
              <a:gd name="connsiteY194" fmla="*/ 3123724 h 9625007"/>
              <a:gd name="connsiteX195" fmla="*/ 7732898 w 17521894"/>
              <a:gd name="connsiteY195" fmla="*/ 3123724 h 9625007"/>
              <a:gd name="connsiteX196" fmla="*/ 22364 w 17521894"/>
              <a:gd name="connsiteY196" fmla="*/ 2163430 h 9625007"/>
              <a:gd name="connsiteX197" fmla="*/ 994564 w 17521894"/>
              <a:gd name="connsiteY197" fmla="*/ 2163430 h 9625007"/>
              <a:gd name="connsiteX198" fmla="*/ 994564 w 17521894"/>
              <a:gd name="connsiteY198" fmla="*/ 3123724 h 9625007"/>
              <a:gd name="connsiteX199" fmla="*/ 22364 w 17521894"/>
              <a:gd name="connsiteY199" fmla="*/ 3123724 h 9625007"/>
              <a:gd name="connsiteX200" fmla="*/ 12124526 w 17521894"/>
              <a:gd name="connsiteY200" fmla="*/ 2163429 h 9625007"/>
              <a:gd name="connsiteX201" fmla="*/ 13107898 w 17521894"/>
              <a:gd name="connsiteY201" fmla="*/ 2163429 h 9625007"/>
              <a:gd name="connsiteX202" fmla="*/ 13107898 w 17521894"/>
              <a:gd name="connsiteY202" fmla="*/ 3123723 h 9625007"/>
              <a:gd name="connsiteX203" fmla="*/ 12124526 w 17521894"/>
              <a:gd name="connsiteY203" fmla="*/ 3123723 h 9625007"/>
              <a:gd name="connsiteX204" fmla="*/ 9934287 w 17521894"/>
              <a:gd name="connsiteY204" fmla="*/ 2163429 h 9625007"/>
              <a:gd name="connsiteX205" fmla="*/ 10906488 w 17521894"/>
              <a:gd name="connsiteY205" fmla="*/ 2163429 h 9625007"/>
              <a:gd name="connsiteX206" fmla="*/ 10906488 w 17521894"/>
              <a:gd name="connsiteY206" fmla="*/ 3123724 h 9625007"/>
              <a:gd name="connsiteX207" fmla="*/ 9934287 w 17521894"/>
              <a:gd name="connsiteY207" fmla="*/ 3123724 h 9625007"/>
              <a:gd name="connsiteX208" fmla="*/ 4402840 w 17521894"/>
              <a:gd name="connsiteY208" fmla="*/ 2163429 h 9625007"/>
              <a:gd name="connsiteX209" fmla="*/ 5386215 w 17521894"/>
              <a:gd name="connsiteY209" fmla="*/ 2163429 h 9625007"/>
              <a:gd name="connsiteX210" fmla="*/ 5386215 w 17521894"/>
              <a:gd name="connsiteY210" fmla="*/ 3123723 h 9625007"/>
              <a:gd name="connsiteX211" fmla="*/ 4402840 w 17521894"/>
              <a:gd name="connsiteY211" fmla="*/ 3123723 h 9625007"/>
              <a:gd name="connsiteX212" fmla="*/ 2212602 w 17521894"/>
              <a:gd name="connsiteY212" fmla="*/ 2163429 h 9625007"/>
              <a:gd name="connsiteX213" fmla="*/ 3195974 w 17521894"/>
              <a:gd name="connsiteY213" fmla="*/ 2163429 h 9625007"/>
              <a:gd name="connsiteX214" fmla="*/ 3195974 w 17521894"/>
              <a:gd name="connsiteY214" fmla="*/ 3123724 h 9625007"/>
              <a:gd name="connsiteX215" fmla="*/ 2212602 w 17521894"/>
              <a:gd name="connsiteY215" fmla="*/ 3123724 h 9625007"/>
              <a:gd name="connsiteX216" fmla="*/ 15432232 w 17521894"/>
              <a:gd name="connsiteY216" fmla="*/ 2163428 h 9625007"/>
              <a:gd name="connsiteX217" fmla="*/ 16415604 w 17521894"/>
              <a:gd name="connsiteY217" fmla="*/ 2163428 h 9625007"/>
              <a:gd name="connsiteX218" fmla="*/ 16415604 w 17521894"/>
              <a:gd name="connsiteY218" fmla="*/ 3123722 h 9625007"/>
              <a:gd name="connsiteX219" fmla="*/ 15432232 w 17521894"/>
              <a:gd name="connsiteY219" fmla="*/ 3123722 h 9625007"/>
              <a:gd name="connsiteX220" fmla="*/ 13219644 w 17521894"/>
              <a:gd name="connsiteY220" fmla="*/ 2163428 h 9625007"/>
              <a:gd name="connsiteX221" fmla="*/ 14203016 w 17521894"/>
              <a:gd name="connsiteY221" fmla="*/ 2163428 h 9625007"/>
              <a:gd name="connsiteX222" fmla="*/ 14203016 w 17521894"/>
              <a:gd name="connsiteY222" fmla="*/ 3123722 h 9625007"/>
              <a:gd name="connsiteX223" fmla="*/ 13219644 w 17521894"/>
              <a:gd name="connsiteY223" fmla="*/ 3123722 h 9625007"/>
              <a:gd name="connsiteX224" fmla="*/ 11029406 w 17521894"/>
              <a:gd name="connsiteY224" fmla="*/ 2163428 h 9625007"/>
              <a:gd name="connsiteX225" fmla="*/ 12012778 w 17521894"/>
              <a:gd name="connsiteY225" fmla="*/ 2163428 h 9625007"/>
              <a:gd name="connsiteX226" fmla="*/ 12012778 w 17521894"/>
              <a:gd name="connsiteY226" fmla="*/ 3123722 h 9625007"/>
              <a:gd name="connsiteX227" fmla="*/ 11029406 w 17521894"/>
              <a:gd name="connsiteY227" fmla="*/ 3123722 h 9625007"/>
              <a:gd name="connsiteX228" fmla="*/ 6604257 w 17521894"/>
              <a:gd name="connsiteY228" fmla="*/ 2163428 h 9625007"/>
              <a:gd name="connsiteX229" fmla="*/ 7576456 w 17521894"/>
              <a:gd name="connsiteY229" fmla="*/ 2163428 h 9625007"/>
              <a:gd name="connsiteX230" fmla="*/ 7576456 w 17521894"/>
              <a:gd name="connsiteY230" fmla="*/ 3123722 h 9625007"/>
              <a:gd name="connsiteX231" fmla="*/ 6604257 w 17521894"/>
              <a:gd name="connsiteY231" fmla="*/ 3123722 h 9625007"/>
              <a:gd name="connsiteX232" fmla="*/ 5509136 w 17521894"/>
              <a:gd name="connsiteY232" fmla="*/ 2163428 h 9625007"/>
              <a:gd name="connsiteX233" fmla="*/ 6481338 w 17521894"/>
              <a:gd name="connsiteY233" fmla="*/ 2163428 h 9625007"/>
              <a:gd name="connsiteX234" fmla="*/ 6481338 w 17521894"/>
              <a:gd name="connsiteY234" fmla="*/ 3123722 h 9625007"/>
              <a:gd name="connsiteX235" fmla="*/ 5509136 w 17521894"/>
              <a:gd name="connsiteY235" fmla="*/ 3123722 h 9625007"/>
              <a:gd name="connsiteX236" fmla="*/ 3307717 w 17521894"/>
              <a:gd name="connsiteY236" fmla="*/ 2163428 h 9625007"/>
              <a:gd name="connsiteX237" fmla="*/ 4291092 w 17521894"/>
              <a:gd name="connsiteY237" fmla="*/ 2163428 h 9625007"/>
              <a:gd name="connsiteX238" fmla="*/ 4291092 w 17521894"/>
              <a:gd name="connsiteY238" fmla="*/ 3123722 h 9625007"/>
              <a:gd name="connsiteX239" fmla="*/ 3307717 w 17521894"/>
              <a:gd name="connsiteY239" fmla="*/ 3123722 h 9625007"/>
              <a:gd name="connsiteX240" fmla="*/ 16538522 w 17521894"/>
              <a:gd name="connsiteY240" fmla="*/ 2163427 h 9625007"/>
              <a:gd name="connsiteX241" fmla="*/ 17510722 w 17521894"/>
              <a:gd name="connsiteY241" fmla="*/ 2163427 h 9625007"/>
              <a:gd name="connsiteX242" fmla="*/ 17510722 w 17521894"/>
              <a:gd name="connsiteY242" fmla="*/ 3123722 h 9625007"/>
              <a:gd name="connsiteX243" fmla="*/ 16538522 w 17521894"/>
              <a:gd name="connsiteY243" fmla="*/ 3123722 h 9625007"/>
              <a:gd name="connsiteX244" fmla="*/ 14314763 w 17521894"/>
              <a:gd name="connsiteY244" fmla="*/ 2163427 h 9625007"/>
              <a:gd name="connsiteX245" fmla="*/ 15298135 w 17521894"/>
              <a:gd name="connsiteY245" fmla="*/ 2163427 h 9625007"/>
              <a:gd name="connsiteX246" fmla="*/ 15298135 w 17521894"/>
              <a:gd name="connsiteY246" fmla="*/ 3123722 h 9625007"/>
              <a:gd name="connsiteX247" fmla="*/ 14314763 w 17521894"/>
              <a:gd name="connsiteY247" fmla="*/ 3123722 h 9625007"/>
              <a:gd name="connsiteX248" fmla="*/ 8827991 w 17521894"/>
              <a:gd name="connsiteY248" fmla="*/ 2163424 h 9625007"/>
              <a:gd name="connsiteX249" fmla="*/ 9811363 w 17521894"/>
              <a:gd name="connsiteY249" fmla="*/ 2163424 h 9625007"/>
              <a:gd name="connsiteX250" fmla="*/ 9811363 w 17521894"/>
              <a:gd name="connsiteY250" fmla="*/ 3123719 h 9625007"/>
              <a:gd name="connsiteX251" fmla="*/ 8827991 w 17521894"/>
              <a:gd name="connsiteY251" fmla="*/ 3123719 h 9625007"/>
              <a:gd name="connsiteX252" fmla="*/ 1117470 w 17521894"/>
              <a:gd name="connsiteY252" fmla="*/ 2163424 h 9625007"/>
              <a:gd name="connsiteX253" fmla="*/ 2100843 w 17521894"/>
              <a:gd name="connsiteY253" fmla="*/ 2163424 h 9625007"/>
              <a:gd name="connsiteX254" fmla="*/ 2100843 w 17521894"/>
              <a:gd name="connsiteY254" fmla="*/ 3123720 h 9625007"/>
              <a:gd name="connsiteX255" fmla="*/ 1117470 w 17521894"/>
              <a:gd name="connsiteY255" fmla="*/ 3123720 h 9625007"/>
              <a:gd name="connsiteX256" fmla="*/ 8827991 w 17521894"/>
              <a:gd name="connsiteY256" fmla="*/ 1081717 h 9625007"/>
              <a:gd name="connsiteX257" fmla="*/ 9811363 w 17521894"/>
              <a:gd name="connsiteY257" fmla="*/ 1081717 h 9625007"/>
              <a:gd name="connsiteX258" fmla="*/ 9811363 w 17521894"/>
              <a:gd name="connsiteY258" fmla="*/ 2042017 h 9625007"/>
              <a:gd name="connsiteX259" fmla="*/ 8827991 w 17521894"/>
              <a:gd name="connsiteY259" fmla="*/ 2042017 h 9625007"/>
              <a:gd name="connsiteX260" fmla="*/ 1117480 w 17521894"/>
              <a:gd name="connsiteY260" fmla="*/ 1081717 h 9625007"/>
              <a:gd name="connsiteX261" fmla="*/ 2100854 w 17521894"/>
              <a:gd name="connsiteY261" fmla="*/ 1081717 h 9625007"/>
              <a:gd name="connsiteX262" fmla="*/ 2100854 w 17521894"/>
              <a:gd name="connsiteY262" fmla="*/ 2042017 h 9625007"/>
              <a:gd name="connsiteX263" fmla="*/ 1117480 w 17521894"/>
              <a:gd name="connsiteY263" fmla="*/ 2042017 h 9625007"/>
              <a:gd name="connsiteX264" fmla="*/ 14314763 w 17521894"/>
              <a:gd name="connsiteY264" fmla="*/ 1081715 h 9625007"/>
              <a:gd name="connsiteX265" fmla="*/ 15298135 w 17521894"/>
              <a:gd name="connsiteY265" fmla="*/ 1081715 h 9625007"/>
              <a:gd name="connsiteX266" fmla="*/ 15298135 w 17521894"/>
              <a:gd name="connsiteY266" fmla="*/ 2042015 h 9625007"/>
              <a:gd name="connsiteX267" fmla="*/ 14314763 w 17521894"/>
              <a:gd name="connsiteY267" fmla="*/ 2042015 h 9625007"/>
              <a:gd name="connsiteX268" fmla="*/ 6604256 w 17521894"/>
              <a:gd name="connsiteY268" fmla="*/ 1081715 h 9625007"/>
              <a:gd name="connsiteX269" fmla="*/ 7576454 w 17521894"/>
              <a:gd name="connsiteY269" fmla="*/ 1081715 h 9625007"/>
              <a:gd name="connsiteX270" fmla="*/ 7576454 w 17521894"/>
              <a:gd name="connsiteY270" fmla="*/ 2042015 h 9625007"/>
              <a:gd name="connsiteX271" fmla="*/ 6604256 w 17521894"/>
              <a:gd name="connsiteY271" fmla="*/ 2042015 h 9625007"/>
              <a:gd name="connsiteX272" fmla="*/ 16538522 w 17521894"/>
              <a:gd name="connsiteY272" fmla="*/ 1081714 h 9625007"/>
              <a:gd name="connsiteX273" fmla="*/ 17510722 w 17521894"/>
              <a:gd name="connsiteY273" fmla="*/ 1081714 h 9625007"/>
              <a:gd name="connsiteX274" fmla="*/ 17510722 w 17521894"/>
              <a:gd name="connsiteY274" fmla="*/ 2042015 h 9625007"/>
              <a:gd name="connsiteX275" fmla="*/ 16538522 w 17521894"/>
              <a:gd name="connsiteY275" fmla="*/ 2042015 h 9625007"/>
              <a:gd name="connsiteX276" fmla="*/ 5509135 w 17521894"/>
              <a:gd name="connsiteY276" fmla="*/ 1081714 h 9625007"/>
              <a:gd name="connsiteX277" fmla="*/ 6481334 w 17521894"/>
              <a:gd name="connsiteY277" fmla="*/ 1081714 h 9625007"/>
              <a:gd name="connsiteX278" fmla="*/ 6481334 w 17521894"/>
              <a:gd name="connsiteY278" fmla="*/ 2042015 h 9625007"/>
              <a:gd name="connsiteX279" fmla="*/ 5509135 w 17521894"/>
              <a:gd name="connsiteY279" fmla="*/ 2042015 h 9625007"/>
              <a:gd name="connsiteX280" fmla="*/ 15432232 w 17521894"/>
              <a:gd name="connsiteY280" fmla="*/ 1081714 h 9625007"/>
              <a:gd name="connsiteX281" fmla="*/ 16415604 w 17521894"/>
              <a:gd name="connsiteY281" fmla="*/ 1081714 h 9625007"/>
              <a:gd name="connsiteX282" fmla="*/ 16415604 w 17521894"/>
              <a:gd name="connsiteY282" fmla="*/ 2042015 h 9625007"/>
              <a:gd name="connsiteX283" fmla="*/ 15432232 w 17521894"/>
              <a:gd name="connsiteY283" fmla="*/ 2042015 h 9625007"/>
              <a:gd name="connsiteX284" fmla="*/ 13219644 w 17521894"/>
              <a:gd name="connsiteY284" fmla="*/ 1081714 h 9625007"/>
              <a:gd name="connsiteX285" fmla="*/ 14203016 w 17521894"/>
              <a:gd name="connsiteY285" fmla="*/ 1081714 h 9625007"/>
              <a:gd name="connsiteX286" fmla="*/ 14203016 w 17521894"/>
              <a:gd name="connsiteY286" fmla="*/ 2042015 h 9625007"/>
              <a:gd name="connsiteX287" fmla="*/ 13219644 w 17521894"/>
              <a:gd name="connsiteY287" fmla="*/ 2042015 h 9625007"/>
              <a:gd name="connsiteX288" fmla="*/ 12135697 w 17521894"/>
              <a:gd name="connsiteY288" fmla="*/ 1081714 h 9625007"/>
              <a:gd name="connsiteX289" fmla="*/ 13119069 w 17521894"/>
              <a:gd name="connsiteY289" fmla="*/ 1081714 h 9625007"/>
              <a:gd name="connsiteX290" fmla="*/ 13119069 w 17521894"/>
              <a:gd name="connsiteY290" fmla="*/ 2042014 h 9625007"/>
              <a:gd name="connsiteX291" fmla="*/ 12135697 w 17521894"/>
              <a:gd name="connsiteY291" fmla="*/ 2042014 h 9625007"/>
              <a:gd name="connsiteX292" fmla="*/ 11029406 w 17521894"/>
              <a:gd name="connsiteY292" fmla="*/ 1081714 h 9625007"/>
              <a:gd name="connsiteX293" fmla="*/ 12012778 w 17521894"/>
              <a:gd name="connsiteY293" fmla="*/ 1081714 h 9625007"/>
              <a:gd name="connsiteX294" fmla="*/ 12012778 w 17521894"/>
              <a:gd name="connsiteY294" fmla="*/ 2042014 h 9625007"/>
              <a:gd name="connsiteX295" fmla="*/ 11029406 w 17521894"/>
              <a:gd name="connsiteY295" fmla="*/ 2042014 h 9625007"/>
              <a:gd name="connsiteX296" fmla="*/ 4414012 w 17521894"/>
              <a:gd name="connsiteY296" fmla="*/ 1081714 h 9625007"/>
              <a:gd name="connsiteX297" fmla="*/ 5397385 w 17521894"/>
              <a:gd name="connsiteY297" fmla="*/ 1081714 h 9625007"/>
              <a:gd name="connsiteX298" fmla="*/ 5397385 w 17521894"/>
              <a:gd name="connsiteY298" fmla="*/ 2042014 h 9625007"/>
              <a:gd name="connsiteX299" fmla="*/ 4414012 w 17521894"/>
              <a:gd name="connsiteY299" fmla="*/ 2042014 h 9625007"/>
              <a:gd name="connsiteX300" fmla="*/ 3307713 w 17521894"/>
              <a:gd name="connsiteY300" fmla="*/ 1081714 h 9625007"/>
              <a:gd name="connsiteX301" fmla="*/ 4291088 w 17521894"/>
              <a:gd name="connsiteY301" fmla="*/ 1081714 h 9625007"/>
              <a:gd name="connsiteX302" fmla="*/ 4291088 w 17521894"/>
              <a:gd name="connsiteY302" fmla="*/ 2042014 h 9625007"/>
              <a:gd name="connsiteX303" fmla="*/ 3307713 w 17521894"/>
              <a:gd name="connsiteY303" fmla="*/ 2042014 h 9625007"/>
              <a:gd name="connsiteX304" fmla="*/ 9934287 w 17521894"/>
              <a:gd name="connsiteY304" fmla="*/ 1081711 h 9625007"/>
              <a:gd name="connsiteX305" fmla="*/ 10906488 w 17521894"/>
              <a:gd name="connsiteY305" fmla="*/ 1081711 h 9625007"/>
              <a:gd name="connsiteX306" fmla="*/ 10906488 w 17521894"/>
              <a:gd name="connsiteY306" fmla="*/ 2042012 h 9625007"/>
              <a:gd name="connsiteX307" fmla="*/ 9934287 w 17521894"/>
              <a:gd name="connsiteY307" fmla="*/ 2042012 h 9625007"/>
              <a:gd name="connsiteX308" fmla="*/ 2212590 w 17521894"/>
              <a:gd name="connsiteY308" fmla="*/ 1081711 h 9625007"/>
              <a:gd name="connsiteX309" fmla="*/ 3195962 w 17521894"/>
              <a:gd name="connsiteY309" fmla="*/ 1081711 h 9625007"/>
              <a:gd name="connsiteX310" fmla="*/ 3195962 w 17521894"/>
              <a:gd name="connsiteY310" fmla="*/ 2042012 h 9625007"/>
              <a:gd name="connsiteX311" fmla="*/ 2212590 w 17521894"/>
              <a:gd name="connsiteY311" fmla="*/ 2042012 h 9625007"/>
              <a:gd name="connsiteX312" fmla="*/ 7732898 w 17521894"/>
              <a:gd name="connsiteY312" fmla="*/ 1070681 h 9625007"/>
              <a:gd name="connsiteX313" fmla="*/ 8716243 w 17521894"/>
              <a:gd name="connsiteY313" fmla="*/ 1070681 h 9625007"/>
              <a:gd name="connsiteX314" fmla="*/ 8716243 w 17521894"/>
              <a:gd name="connsiteY314" fmla="*/ 2030981 h 9625007"/>
              <a:gd name="connsiteX315" fmla="*/ 7732898 w 17521894"/>
              <a:gd name="connsiteY315" fmla="*/ 2030981 h 9625007"/>
              <a:gd name="connsiteX316" fmla="*/ 22364 w 17521894"/>
              <a:gd name="connsiteY316" fmla="*/ 1070681 h 9625007"/>
              <a:gd name="connsiteX317" fmla="*/ 994563 w 17521894"/>
              <a:gd name="connsiteY317" fmla="*/ 1070681 h 9625007"/>
              <a:gd name="connsiteX318" fmla="*/ 994563 w 17521894"/>
              <a:gd name="connsiteY318" fmla="*/ 2030981 h 9625007"/>
              <a:gd name="connsiteX319" fmla="*/ 22364 w 17521894"/>
              <a:gd name="connsiteY319" fmla="*/ 2030981 h 9625007"/>
              <a:gd name="connsiteX320" fmla="*/ 3307713 w 17521894"/>
              <a:gd name="connsiteY320" fmla="*/ 4 h 9625007"/>
              <a:gd name="connsiteX321" fmla="*/ 4291086 w 17521894"/>
              <a:gd name="connsiteY321" fmla="*/ 4 h 9625007"/>
              <a:gd name="connsiteX322" fmla="*/ 4291086 w 17521894"/>
              <a:gd name="connsiteY322" fmla="*/ 960300 h 9625007"/>
              <a:gd name="connsiteX323" fmla="*/ 3307713 w 17521894"/>
              <a:gd name="connsiteY323" fmla="*/ 960300 h 9625007"/>
              <a:gd name="connsiteX324" fmla="*/ 11029406 w 17521894"/>
              <a:gd name="connsiteY324" fmla="*/ 4 h 9625007"/>
              <a:gd name="connsiteX325" fmla="*/ 12012778 w 17521894"/>
              <a:gd name="connsiteY325" fmla="*/ 4 h 9625007"/>
              <a:gd name="connsiteX326" fmla="*/ 12012778 w 17521894"/>
              <a:gd name="connsiteY326" fmla="*/ 960300 h 9625007"/>
              <a:gd name="connsiteX327" fmla="*/ 11029406 w 17521894"/>
              <a:gd name="connsiteY327" fmla="*/ 960300 h 9625007"/>
              <a:gd name="connsiteX328" fmla="*/ 4402834 w 17521894"/>
              <a:gd name="connsiteY328" fmla="*/ 4 h 9625007"/>
              <a:gd name="connsiteX329" fmla="*/ 5386206 w 17521894"/>
              <a:gd name="connsiteY329" fmla="*/ 4 h 9625007"/>
              <a:gd name="connsiteX330" fmla="*/ 5386206 w 17521894"/>
              <a:gd name="connsiteY330" fmla="*/ 960300 h 9625007"/>
              <a:gd name="connsiteX331" fmla="*/ 4402834 w 17521894"/>
              <a:gd name="connsiteY331" fmla="*/ 960300 h 9625007"/>
              <a:gd name="connsiteX332" fmla="*/ 12124526 w 17521894"/>
              <a:gd name="connsiteY332" fmla="*/ 4 h 9625007"/>
              <a:gd name="connsiteX333" fmla="*/ 13107898 w 17521894"/>
              <a:gd name="connsiteY333" fmla="*/ 4 h 9625007"/>
              <a:gd name="connsiteX334" fmla="*/ 13107898 w 17521894"/>
              <a:gd name="connsiteY334" fmla="*/ 960300 h 9625007"/>
              <a:gd name="connsiteX335" fmla="*/ 12124526 w 17521894"/>
              <a:gd name="connsiteY335" fmla="*/ 960300 h 9625007"/>
              <a:gd name="connsiteX336" fmla="*/ 5509132 w 17521894"/>
              <a:gd name="connsiteY336" fmla="*/ 4 h 9625007"/>
              <a:gd name="connsiteX337" fmla="*/ 6481332 w 17521894"/>
              <a:gd name="connsiteY337" fmla="*/ 4 h 9625007"/>
              <a:gd name="connsiteX338" fmla="*/ 6481332 w 17521894"/>
              <a:gd name="connsiteY338" fmla="*/ 960300 h 9625007"/>
              <a:gd name="connsiteX339" fmla="*/ 5509132 w 17521894"/>
              <a:gd name="connsiteY339" fmla="*/ 960300 h 9625007"/>
              <a:gd name="connsiteX340" fmla="*/ 13219644 w 17521894"/>
              <a:gd name="connsiteY340" fmla="*/ 3 h 9625007"/>
              <a:gd name="connsiteX341" fmla="*/ 14203016 w 17521894"/>
              <a:gd name="connsiteY341" fmla="*/ 3 h 9625007"/>
              <a:gd name="connsiteX342" fmla="*/ 14203016 w 17521894"/>
              <a:gd name="connsiteY342" fmla="*/ 960300 h 9625007"/>
              <a:gd name="connsiteX343" fmla="*/ 13219644 w 17521894"/>
              <a:gd name="connsiteY343" fmla="*/ 960300 h 9625007"/>
              <a:gd name="connsiteX344" fmla="*/ 15432232 w 17521894"/>
              <a:gd name="connsiteY344" fmla="*/ 3 h 9625007"/>
              <a:gd name="connsiteX345" fmla="*/ 16415604 w 17521894"/>
              <a:gd name="connsiteY345" fmla="*/ 3 h 9625007"/>
              <a:gd name="connsiteX346" fmla="*/ 16415604 w 17521894"/>
              <a:gd name="connsiteY346" fmla="*/ 960299 h 9625007"/>
              <a:gd name="connsiteX347" fmla="*/ 15432232 w 17521894"/>
              <a:gd name="connsiteY347" fmla="*/ 960299 h 9625007"/>
              <a:gd name="connsiteX348" fmla="*/ 6615422 w 17521894"/>
              <a:gd name="connsiteY348" fmla="*/ 3 h 9625007"/>
              <a:gd name="connsiteX349" fmla="*/ 7587621 w 17521894"/>
              <a:gd name="connsiteY349" fmla="*/ 3 h 9625007"/>
              <a:gd name="connsiteX350" fmla="*/ 7587621 w 17521894"/>
              <a:gd name="connsiteY350" fmla="*/ 960299 h 9625007"/>
              <a:gd name="connsiteX351" fmla="*/ 6615422 w 17521894"/>
              <a:gd name="connsiteY351" fmla="*/ 960299 h 9625007"/>
              <a:gd name="connsiteX352" fmla="*/ 14325934 w 17521894"/>
              <a:gd name="connsiteY352" fmla="*/ 3 h 9625007"/>
              <a:gd name="connsiteX353" fmla="*/ 15309306 w 17521894"/>
              <a:gd name="connsiteY353" fmla="*/ 3 h 9625007"/>
              <a:gd name="connsiteX354" fmla="*/ 15309306 w 17521894"/>
              <a:gd name="connsiteY354" fmla="*/ 960299 h 9625007"/>
              <a:gd name="connsiteX355" fmla="*/ 14325934 w 17521894"/>
              <a:gd name="connsiteY355" fmla="*/ 960299 h 9625007"/>
              <a:gd name="connsiteX356" fmla="*/ 16538522 w 17521894"/>
              <a:gd name="connsiteY356" fmla="*/ 3 h 9625007"/>
              <a:gd name="connsiteX357" fmla="*/ 17521894 w 17521894"/>
              <a:gd name="connsiteY357" fmla="*/ 3 h 9625007"/>
              <a:gd name="connsiteX358" fmla="*/ 17521894 w 17521894"/>
              <a:gd name="connsiteY358" fmla="*/ 960299 h 9625007"/>
              <a:gd name="connsiteX359" fmla="*/ 16538522 w 17521894"/>
              <a:gd name="connsiteY359" fmla="*/ 960299 h 9625007"/>
              <a:gd name="connsiteX360" fmla="*/ 2212590 w 17521894"/>
              <a:gd name="connsiteY360" fmla="*/ 1 h 9625007"/>
              <a:gd name="connsiteX361" fmla="*/ 3195962 w 17521894"/>
              <a:gd name="connsiteY361" fmla="*/ 1 h 9625007"/>
              <a:gd name="connsiteX362" fmla="*/ 3195962 w 17521894"/>
              <a:gd name="connsiteY362" fmla="*/ 960298 h 9625007"/>
              <a:gd name="connsiteX363" fmla="*/ 2212590 w 17521894"/>
              <a:gd name="connsiteY363" fmla="*/ 960298 h 9625007"/>
              <a:gd name="connsiteX364" fmla="*/ 9934287 w 17521894"/>
              <a:gd name="connsiteY364" fmla="*/ 1 h 9625007"/>
              <a:gd name="connsiteX365" fmla="*/ 10906488 w 17521894"/>
              <a:gd name="connsiteY365" fmla="*/ 1 h 9625007"/>
              <a:gd name="connsiteX366" fmla="*/ 10906488 w 17521894"/>
              <a:gd name="connsiteY366" fmla="*/ 960297 h 9625007"/>
              <a:gd name="connsiteX367" fmla="*/ 9934287 w 17521894"/>
              <a:gd name="connsiteY367" fmla="*/ 960297 h 9625007"/>
              <a:gd name="connsiteX368" fmla="*/ 1106297 w 17521894"/>
              <a:gd name="connsiteY368" fmla="*/ 1 h 9625007"/>
              <a:gd name="connsiteX369" fmla="*/ 2089670 w 17521894"/>
              <a:gd name="connsiteY369" fmla="*/ 1 h 9625007"/>
              <a:gd name="connsiteX370" fmla="*/ 2089670 w 17521894"/>
              <a:gd name="connsiteY370" fmla="*/ 960297 h 9625007"/>
              <a:gd name="connsiteX371" fmla="*/ 1106297 w 17521894"/>
              <a:gd name="connsiteY371" fmla="*/ 960297 h 9625007"/>
              <a:gd name="connsiteX372" fmla="*/ 8827991 w 17521894"/>
              <a:gd name="connsiteY372" fmla="*/ 1 h 9625007"/>
              <a:gd name="connsiteX373" fmla="*/ 9800192 w 17521894"/>
              <a:gd name="connsiteY373" fmla="*/ 1 h 9625007"/>
              <a:gd name="connsiteX374" fmla="*/ 9800192 w 17521894"/>
              <a:gd name="connsiteY374" fmla="*/ 960297 h 9625007"/>
              <a:gd name="connsiteX375" fmla="*/ 8827991 w 17521894"/>
              <a:gd name="connsiteY375" fmla="*/ 960297 h 9625007"/>
              <a:gd name="connsiteX376" fmla="*/ 0 w 17521894"/>
              <a:gd name="connsiteY376" fmla="*/ 1 h 9625007"/>
              <a:gd name="connsiteX377" fmla="*/ 983372 w 17521894"/>
              <a:gd name="connsiteY377" fmla="*/ 1 h 9625007"/>
              <a:gd name="connsiteX378" fmla="*/ 983372 w 17521894"/>
              <a:gd name="connsiteY378" fmla="*/ 960297 h 9625007"/>
              <a:gd name="connsiteX379" fmla="*/ 0 w 17521894"/>
              <a:gd name="connsiteY379" fmla="*/ 960297 h 9625007"/>
              <a:gd name="connsiteX380" fmla="*/ 7721711 w 17521894"/>
              <a:gd name="connsiteY380" fmla="*/ 0 h 9625007"/>
              <a:gd name="connsiteX381" fmla="*/ 8693901 w 17521894"/>
              <a:gd name="connsiteY381" fmla="*/ 0 h 9625007"/>
              <a:gd name="connsiteX382" fmla="*/ 8693901 w 17521894"/>
              <a:gd name="connsiteY382" fmla="*/ 960297 h 9625007"/>
              <a:gd name="connsiteX383" fmla="*/ 7721711 w 17521894"/>
              <a:gd name="connsiteY383" fmla="*/ 960297 h 962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7521894" h="9625007">
                <a:moveTo>
                  <a:pt x="11029406" y="8664710"/>
                </a:moveTo>
                <a:lnTo>
                  <a:pt x="12012778" y="8664710"/>
                </a:lnTo>
                <a:lnTo>
                  <a:pt x="12012778" y="9625007"/>
                </a:lnTo>
                <a:lnTo>
                  <a:pt x="11029406" y="9625007"/>
                </a:lnTo>
                <a:close/>
                <a:moveTo>
                  <a:pt x="7732871" y="8664710"/>
                </a:moveTo>
                <a:lnTo>
                  <a:pt x="8716243" y="8664710"/>
                </a:lnTo>
                <a:lnTo>
                  <a:pt x="8716243" y="9625007"/>
                </a:lnTo>
                <a:lnTo>
                  <a:pt x="7732871" y="9625007"/>
                </a:lnTo>
                <a:close/>
                <a:moveTo>
                  <a:pt x="3307702" y="8664710"/>
                </a:moveTo>
                <a:lnTo>
                  <a:pt x="4291075" y="8664710"/>
                </a:lnTo>
                <a:lnTo>
                  <a:pt x="4291075" y="9625007"/>
                </a:lnTo>
                <a:lnTo>
                  <a:pt x="3307702" y="9625007"/>
                </a:lnTo>
                <a:close/>
                <a:moveTo>
                  <a:pt x="22341" y="8664710"/>
                </a:moveTo>
                <a:lnTo>
                  <a:pt x="994541" y="8664710"/>
                </a:lnTo>
                <a:lnTo>
                  <a:pt x="994541" y="9625007"/>
                </a:lnTo>
                <a:lnTo>
                  <a:pt x="22341" y="9625007"/>
                </a:lnTo>
                <a:close/>
                <a:moveTo>
                  <a:pt x="16538522" y="8653670"/>
                </a:moveTo>
                <a:lnTo>
                  <a:pt x="17510722" y="8653670"/>
                </a:lnTo>
                <a:lnTo>
                  <a:pt x="17510722" y="9613967"/>
                </a:lnTo>
                <a:lnTo>
                  <a:pt x="16538522" y="9613967"/>
                </a:lnTo>
                <a:close/>
                <a:moveTo>
                  <a:pt x="15432232" y="8653670"/>
                </a:moveTo>
                <a:lnTo>
                  <a:pt x="16415604" y="8653670"/>
                </a:lnTo>
                <a:lnTo>
                  <a:pt x="16415604" y="9613967"/>
                </a:lnTo>
                <a:lnTo>
                  <a:pt x="15432232" y="9613967"/>
                </a:lnTo>
                <a:close/>
                <a:moveTo>
                  <a:pt x="14314763" y="8653670"/>
                </a:moveTo>
                <a:lnTo>
                  <a:pt x="15298135" y="8653670"/>
                </a:lnTo>
                <a:lnTo>
                  <a:pt x="15298135" y="9613967"/>
                </a:lnTo>
                <a:lnTo>
                  <a:pt x="14314763" y="9613967"/>
                </a:lnTo>
                <a:close/>
                <a:moveTo>
                  <a:pt x="13219644" y="8653670"/>
                </a:moveTo>
                <a:lnTo>
                  <a:pt x="14203016" y="8653670"/>
                </a:lnTo>
                <a:lnTo>
                  <a:pt x="14203016" y="9613967"/>
                </a:lnTo>
                <a:lnTo>
                  <a:pt x="13219644" y="9613967"/>
                </a:lnTo>
                <a:close/>
                <a:moveTo>
                  <a:pt x="12124526" y="8653670"/>
                </a:moveTo>
                <a:lnTo>
                  <a:pt x="13107898" y="8653670"/>
                </a:lnTo>
                <a:lnTo>
                  <a:pt x="13107898" y="9613967"/>
                </a:lnTo>
                <a:lnTo>
                  <a:pt x="12124526" y="9613967"/>
                </a:lnTo>
                <a:close/>
                <a:moveTo>
                  <a:pt x="9934287" y="8653670"/>
                </a:moveTo>
                <a:lnTo>
                  <a:pt x="10906488" y="8653670"/>
                </a:lnTo>
                <a:lnTo>
                  <a:pt x="10906488" y="9613967"/>
                </a:lnTo>
                <a:lnTo>
                  <a:pt x="9934287" y="9613967"/>
                </a:lnTo>
                <a:close/>
                <a:moveTo>
                  <a:pt x="8827991" y="8653670"/>
                </a:moveTo>
                <a:lnTo>
                  <a:pt x="9811363" y="8653670"/>
                </a:lnTo>
                <a:lnTo>
                  <a:pt x="9811363" y="9613967"/>
                </a:lnTo>
                <a:lnTo>
                  <a:pt x="8827991" y="9613967"/>
                </a:lnTo>
                <a:close/>
                <a:moveTo>
                  <a:pt x="6604234" y="8653670"/>
                </a:moveTo>
                <a:lnTo>
                  <a:pt x="7576436" y="8653670"/>
                </a:lnTo>
                <a:lnTo>
                  <a:pt x="7576436" y="9613967"/>
                </a:lnTo>
                <a:lnTo>
                  <a:pt x="6604234" y="9613967"/>
                </a:lnTo>
                <a:close/>
                <a:moveTo>
                  <a:pt x="5509117" y="8653670"/>
                </a:moveTo>
                <a:lnTo>
                  <a:pt x="6481318" y="8653670"/>
                </a:lnTo>
                <a:lnTo>
                  <a:pt x="6481318" y="9613967"/>
                </a:lnTo>
                <a:lnTo>
                  <a:pt x="5509117" y="9613967"/>
                </a:lnTo>
                <a:close/>
                <a:moveTo>
                  <a:pt x="4402819" y="8653670"/>
                </a:moveTo>
                <a:lnTo>
                  <a:pt x="5386192" y="8653670"/>
                </a:lnTo>
                <a:lnTo>
                  <a:pt x="5386192" y="9613967"/>
                </a:lnTo>
                <a:lnTo>
                  <a:pt x="4402819" y="9613967"/>
                </a:lnTo>
                <a:close/>
                <a:moveTo>
                  <a:pt x="2212579" y="8653670"/>
                </a:moveTo>
                <a:lnTo>
                  <a:pt x="3195951" y="8653670"/>
                </a:lnTo>
                <a:lnTo>
                  <a:pt x="3195951" y="9613967"/>
                </a:lnTo>
                <a:lnTo>
                  <a:pt x="2212579" y="9613967"/>
                </a:lnTo>
                <a:close/>
                <a:moveTo>
                  <a:pt x="1117460" y="8653670"/>
                </a:moveTo>
                <a:lnTo>
                  <a:pt x="2100832" y="8653670"/>
                </a:lnTo>
                <a:lnTo>
                  <a:pt x="2100832" y="9613967"/>
                </a:lnTo>
                <a:lnTo>
                  <a:pt x="1117460" y="9613967"/>
                </a:lnTo>
                <a:close/>
                <a:moveTo>
                  <a:pt x="15432232" y="7583002"/>
                </a:moveTo>
                <a:lnTo>
                  <a:pt x="16415604" y="7583002"/>
                </a:lnTo>
                <a:lnTo>
                  <a:pt x="16415604" y="8543299"/>
                </a:lnTo>
                <a:lnTo>
                  <a:pt x="15432232" y="8543299"/>
                </a:lnTo>
                <a:close/>
                <a:moveTo>
                  <a:pt x="13219644" y="7583002"/>
                </a:moveTo>
                <a:lnTo>
                  <a:pt x="14203016" y="7583002"/>
                </a:lnTo>
                <a:lnTo>
                  <a:pt x="14203016" y="8543299"/>
                </a:lnTo>
                <a:lnTo>
                  <a:pt x="13219644" y="8543299"/>
                </a:lnTo>
                <a:close/>
                <a:moveTo>
                  <a:pt x="5509118" y="7583002"/>
                </a:moveTo>
                <a:lnTo>
                  <a:pt x="6481320" y="7583002"/>
                </a:lnTo>
                <a:lnTo>
                  <a:pt x="6481320" y="8543299"/>
                </a:lnTo>
                <a:lnTo>
                  <a:pt x="5509118" y="8543299"/>
                </a:lnTo>
                <a:close/>
                <a:moveTo>
                  <a:pt x="16538522" y="7571960"/>
                </a:moveTo>
                <a:lnTo>
                  <a:pt x="17510722" y="7571960"/>
                </a:lnTo>
                <a:lnTo>
                  <a:pt x="17510722" y="8532257"/>
                </a:lnTo>
                <a:lnTo>
                  <a:pt x="16538522" y="8532257"/>
                </a:lnTo>
                <a:close/>
                <a:moveTo>
                  <a:pt x="14314763" y="7571960"/>
                </a:moveTo>
                <a:lnTo>
                  <a:pt x="15298135" y="7571960"/>
                </a:lnTo>
                <a:lnTo>
                  <a:pt x="15298135" y="8532257"/>
                </a:lnTo>
                <a:lnTo>
                  <a:pt x="14314763" y="8532257"/>
                </a:lnTo>
                <a:close/>
                <a:moveTo>
                  <a:pt x="12124526" y="7571960"/>
                </a:moveTo>
                <a:lnTo>
                  <a:pt x="13107898" y="7571960"/>
                </a:lnTo>
                <a:lnTo>
                  <a:pt x="13107898" y="8532257"/>
                </a:lnTo>
                <a:lnTo>
                  <a:pt x="12124526" y="8532257"/>
                </a:lnTo>
                <a:close/>
                <a:moveTo>
                  <a:pt x="11029406" y="7571960"/>
                </a:moveTo>
                <a:lnTo>
                  <a:pt x="12012778" y="7571960"/>
                </a:lnTo>
                <a:lnTo>
                  <a:pt x="12012778" y="8532257"/>
                </a:lnTo>
                <a:lnTo>
                  <a:pt x="11029406" y="8532257"/>
                </a:lnTo>
                <a:close/>
                <a:moveTo>
                  <a:pt x="9934287" y="7571960"/>
                </a:moveTo>
                <a:lnTo>
                  <a:pt x="10906488" y="7571960"/>
                </a:lnTo>
                <a:lnTo>
                  <a:pt x="10906488" y="8532257"/>
                </a:lnTo>
                <a:lnTo>
                  <a:pt x="9934287" y="8532257"/>
                </a:lnTo>
                <a:close/>
                <a:moveTo>
                  <a:pt x="8827991" y="7571960"/>
                </a:moveTo>
                <a:lnTo>
                  <a:pt x="9811363" y="7571960"/>
                </a:lnTo>
                <a:lnTo>
                  <a:pt x="9811363" y="8532257"/>
                </a:lnTo>
                <a:lnTo>
                  <a:pt x="8827991" y="8532257"/>
                </a:lnTo>
                <a:close/>
                <a:moveTo>
                  <a:pt x="7732872" y="7571960"/>
                </a:moveTo>
                <a:lnTo>
                  <a:pt x="8716243" y="7571960"/>
                </a:lnTo>
                <a:lnTo>
                  <a:pt x="8716243" y="8532257"/>
                </a:lnTo>
                <a:lnTo>
                  <a:pt x="7732872" y="8532257"/>
                </a:lnTo>
                <a:close/>
                <a:moveTo>
                  <a:pt x="6604242" y="7571960"/>
                </a:moveTo>
                <a:lnTo>
                  <a:pt x="7576440" y="7571960"/>
                </a:lnTo>
                <a:lnTo>
                  <a:pt x="7576440" y="8532257"/>
                </a:lnTo>
                <a:lnTo>
                  <a:pt x="6604242" y="8532257"/>
                </a:lnTo>
                <a:close/>
                <a:moveTo>
                  <a:pt x="4402819" y="7571960"/>
                </a:moveTo>
                <a:lnTo>
                  <a:pt x="5386192" y="7571960"/>
                </a:lnTo>
                <a:lnTo>
                  <a:pt x="5386192" y="8532257"/>
                </a:lnTo>
                <a:lnTo>
                  <a:pt x="4402819" y="8532257"/>
                </a:lnTo>
                <a:close/>
                <a:moveTo>
                  <a:pt x="3307702" y="7571960"/>
                </a:moveTo>
                <a:lnTo>
                  <a:pt x="4291075" y="7571960"/>
                </a:lnTo>
                <a:lnTo>
                  <a:pt x="4291075" y="8532257"/>
                </a:lnTo>
                <a:lnTo>
                  <a:pt x="3307702" y="8532257"/>
                </a:lnTo>
                <a:close/>
                <a:moveTo>
                  <a:pt x="2212585" y="7571960"/>
                </a:moveTo>
                <a:lnTo>
                  <a:pt x="3195957" y="7571960"/>
                </a:lnTo>
                <a:lnTo>
                  <a:pt x="3195957" y="8532257"/>
                </a:lnTo>
                <a:lnTo>
                  <a:pt x="2212585" y="8532257"/>
                </a:lnTo>
                <a:close/>
                <a:moveTo>
                  <a:pt x="1117465" y="7571960"/>
                </a:moveTo>
                <a:lnTo>
                  <a:pt x="2100838" y="7571960"/>
                </a:lnTo>
                <a:lnTo>
                  <a:pt x="2100838" y="8532257"/>
                </a:lnTo>
                <a:lnTo>
                  <a:pt x="1117465" y="8532257"/>
                </a:lnTo>
                <a:close/>
                <a:moveTo>
                  <a:pt x="22341" y="7571960"/>
                </a:moveTo>
                <a:lnTo>
                  <a:pt x="994542" y="7571960"/>
                </a:lnTo>
                <a:lnTo>
                  <a:pt x="994542" y="8532257"/>
                </a:lnTo>
                <a:lnTo>
                  <a:pt x="22341" y="8532257"/>
                </a:lnTo>
                <a:close/>
                <a:moveTo>
                  <a:pt x="12124526" y="3245137"/>
                </a:moveTo>
                <a:lnTo>
                  <a:pt x="13107898" y="3245137"/>
                </a:lnTo>
                <a:lnTo>
                  <a:pt x="13107898" y="4205420"/>
                </a:lnTo>
                <a:lnTo>
                  <a:pt x="12124526" y="4205420"/>
                </a:lnTo>
                <a:close/>
                <a:moveTo>
                  <a:pt x="4402839" y="3245137"/>
                </a:moveTo>
                <a:lnTo>
                  <a:pt x="5386215" y="3245137"/>
                </a:lnTo>
                <a:lnTo>
                  <a:pt x="5386215" y="4205420"/>
                </a:lnTo>
                <a:lnTo>
                  <a:pt x="4402839" y="4205420"/>
                </a:lnTo>
                <a:close/>
                <a:moveTo>
                  <a:pt x="8827991" y="3245132"/>
                </a:moveTo>
                <a:lnTo>
                  <a:pt x="9811363" y="3245132"/>
                </a:lnTo>
                <a:lnTo>
                  <a:pt x="9811363" y="4205420"/>
                </a:lnTo>
                <a:lnTo>
                  <a:pt x="8827991" y="4205420"/>
                </a:lnTo>
                <a:close/>
                <a:moveTo>
                  <a:pt x="1117470" y="3245132"/>
                </a:moveTo>
                <a:lnTo>
                  <a:pt x="2100843" y="3245132"/>
                </a:lnTo>
                <a:lnTo>
                  <a:pt x="2100843" y="4205420"/>
                </a:lnTo>
                <a:lnTo>
                  <a:pt x="1117470" y="4205420"/>
                </a:lnTo>
                <a:close/>
                <a:moveTo>
                  <a:pt x="2212592" y="3234100"/>
                </a:moveTo>
                <a:lnTo>
                  <a:pt x="3195965" y="3234100"/>
                </a:lnTo>
                <a:lnTo>
                  <a:pt x="3195965" y="4205420"/>
                </a:lnTo>
                <a:lnTo>
                  <a:pt x="2212592" y="4205420"/>
                </a:lnTo>
                <a:close/>
                <a:moveTo>
                  <a:pt x="13219644" y="3234099"/>
                </a:moveTo>
                <a:lnTo>
                  <a:pt x="14203016" y="3234099"/>
                </a:lnTo>
                <a:lnTo>
                  <a:pt x="14203016" y="4205420"/>
                </a:lnTo>
                <a:lnTo>
                  <a:pt x="13219644" y="4205420"/>
                </a:lnTo>
                <a:close/>
                <a:moveTo>
                  <a:pt x="9934287" y="3234099"/>
                </a:moveTo>
                <a:lnTo>
                  <a:pt x="10906488" y="3234099"/>
                </a:lnTo>
                <a:lnTo>
                  <a:pt x="10906488" y="4205420"/>
                </a:lnTo>
                <a:lnTo>
                  <a:pt x="9934287" y="4205420"/>
                </a:lnTo>
                <a:close/>
                <a:moveTo>
                  <a:pt x="5509130" y="3234099"/>
                </a:moveTo>
                <a:lnTo>
                  <a:pt x="6481328" y="3234099"/>
                </a:lnTo>
                <a:lnTo>
                  <a:pt x="6481328" y="4205420"/>
                </a:lnTo>
                <a:lnTo>
                  <a:pt x="5509130" y="4205420"/>
                </a:lnTo>
                <a:close/>
                <a:moveTo>
                  <a:pt x="15432232" y="3234098"/>
                </a:moveTo>
                <a:lnTo>
                  <a:pt x="16415604" y="3234098"/>
                </a:lnTo>
                <a:lnTo>
                  <a:pt x="16415604" y="4205420"/>
                </a:lnTo>
                <a:lnTo>
                  <a:pt x="15432232" y="4205420"/>
                </a:lnTo>
                <a:close/>
                <a:moveTo>
                  <a:pt x="22350" y="3234097"/>
                </a:moveTo>
                <a:lnTo>
                  <a:pt x="994550" y="3234097"/>
                </a:lnTo>
                <a:lnTo>
                  <a:pt x="994550" y="4205420"/>
                </a:lnTo>
                <a:lnTo>
                  <a:pt x="22350" y="4205420"/>
                </a:lnTo>
                <a:close/>
                <a:moveTo>
                  <a:pt x="11029406" y="3234096"/>
                </a:moveTo>
                <a:lnTo>
                  <a:pt x="12012778" y="3234096"/>
                </a:lnTo>
                <a:lnTo>
                  <a:pt x="12012778" y="4205420"/>
                </a:lnTo>
                <a:lnTo>
                  <a:pt x="11029406" y="4205420"/>
                </a:lnTo>
                <a:close/>
                <a:moveTo>
                  <a:pt x="7732881" y="3234096"/>
                </a:moveTo>
                <a:lnTo>
                  <a:pt x="8716243" y="3234096"/>
                </a:lnTo>
                <a:lnTo>
                  <a:pt x="8716243" y="4205420"/>
                </a:lnTo>
                <a:lnTo>
                  <a:pt x="7732881" y="4205420"/>
                </a:lnTo>
                <a:close/>
                <a:moveTo>
                  <a:pt x="3307705" y="3234096"/>
                </a:moveTo>
                <a:lnTo>
                  <a:pt x="4291078" y="3234096"/>
                </a:lnTo>
                <a:lnTo>
                  <a:pt x="4291078" y="4205420"/>
                </a:lnTo>
                <a:lnTo>
                  <a:pt x="3307705" y="4205420"/>
                </a:lnTo>
                <a:close/>
                <a:moveTo>
                  <a:pt x="16538522" y="3234095"/>
                </a:moveTo>
                <a:lnTo>
                  <a:pt x="17510722" y="3234095"/>
                </a:lnTo>
                <a:lnTo>
                  <a:pt x="17510722" y="4205420"/>
                </a:lnTo>
                <a:lnTo>
                  <a:pt x="16538522" y="4205420"/>
                </a:lnTo>
                <a:close/>
                <a:moveTo>
                  <a:pt x="14314763" y="3234095"/>
                </a:moveTo>
                <a:lnTo>
                  <a:pt x="15298135" y="3234095"/>
                </a:lnTo>
                <a:lnTo>
                  <a:pt x="15298135" y="4205420"/>
                </a:lnTo>
                <a:lnTo>
                  <a:pt x="14314763" y="4205420"/>
                </a:lnTo>
                <a:close/>
                <a:moveTo>
                  <a:pt x="6604243" y="3234095"/>
                </a:moveTo>
                <a:lnTo>
                  <a:pt x="7576442" y="3234095"/>
                </a:lnTo>
                <a:lnTo>
                  <a:pt x="7576442" y="4205420"/>
                </a:lnTo>
                <a:lnTo>
                  <a:pt x="6604243" y="4205420"/>
                </a:lnTo>
                <a:close/>
                <a:moveTo>
                  <a:pt x="7732898" y="2163430"/>
                </a:moveTo>
                <a:lnTo>
                  <a:pt x="8716243" y="2163430"/>
                </a:lnTo>
                <a:lnTo>
                  <a:pt x="8716243" y="3123724"/>
                </a:lnTo>
                <a:lnTo>
                  <a:pt x="7732898" y="3123724"/>
                </a:lnTo>
                <a:close/>
                <a:moveTo>
                  <a:pt x="22364" y="2163430"/>
                </a:moveTo>
                <a:lnTo>
                  <a:pt x="994564" y="2163430"/>
                </a:lnTo>
                <a:lnTo>
                  <a:pt x="994564" y="3123724"/>
                </a:lnTo>
                <a:lnTo>
                  <a:pt x="22364" y="3123724"/>
                </a:lnTo>
                <a:close/>
                <a:moveTo>
                  <a:pt x="12124526" y="2163429"/>
                </a:moveTo>
                <a:lnTo>
                  <a:pt x="13107898" y="2163429"/>
                </a:lnTo>
                <a:lnTo>
                  <a:pt x="13107898" y="3123723"/>
                </a:lnTo>
                <a:lnTo>
                  <a:pt x="12124526" y="3123723"/>
                </a:lnTo>
                <a:close/>
                <a:moveTo>
                  <a:pt x="9934287" y="2163429"/>
                </a:moveTo>
                <a:lnTo>
                  <a:pt x="10906488" y="2163429"/>
                </a:lnTo>
                <a:lnTo>
                  <a:pt x="10906488" y="3123724"/>
                </a:lnTo>
                <a:lnTo>
                  <a:pt x="9934287" y="3123724"/>
                </a:lnTo>
                <a:close/>
                <a:moveTo>
                  <a:pt x="4402840" y="2163429"/>
                </a:moveTo>
                <a:lnTo>
                  <a:pt x="5386215" y="2163429"/>
                </a:lnTo>
                <a:lnTo>
                  <a:pt x="5386215" y="3123723"/>
                </a:lnTo>
                <a:lnTo>
                  <a:pt x="4402840" y="3123723"/>
                </a:lnTo>
                <a:close/>
                <a:moveTo>
                  <a:pt x="2212602" y="2163429"/>
                </a:moveTo>
                <a:lnTo>
                  <a:pt x="3195974" y="2163429"/>
                </a:lnTo>
                <a:lnTo>
                  <a:pt x="3195974" y="3123724"/>
                </a:lnTo>
                <a:lnTo>
                  <a:pt x="2212602" y="3123724"/>
                </a:lnTo>
                <a:close/>
                <a:moveTo>
                  <a:pt x="15432232" y="2163428"/>
                </a:moveTo>
                <a:lnTo>
                  <a:pt x="16415604" y="2163428"/>
                </a:lnTo>
                <a:lnTo>
                  <a:pt x="16415604" y="3123722"/>
                </a:lnTo>
                <a:lnTo>
                  <a:pt x="15432232" y="3123722"/>
                </a:lnTo>
                <a:close/>
                <a:moveTo>
                  <a:pt x="13219644" y="2163428"/>
                </a:moveTo>
                <a:lnTo>
                  <a:pt x="14203016" y="2163428"/>
                </a:lnTo>
                <a:lnTo>
                  <a:pt x="14203016" y="3123722"/>
                </a:lnTo>
                <a:lnTo>
                  <a:pt x="13219644" y="3123722"/>
                </a:lnTo>
                <a:close/>
                <a:moveTo>
                  <a:pt x="11029406" y="2163428"/>
                </a:moveTo>
                <a:lnTo>
                  <a:pt x="12012778" y="2163428"/>
                </a:lnTo>
                <a:lnTo>
                  <a:pt x="12012778" y="3123722"/>
                </a:lnTo>
                <a:lnTo>
                  <a:pt x="11029406" y="3123722"/>
                </a:lnTo>
                <a:close/>
                <a:moveTo>
                  <a:pt x="6604257" y="2163428"/>
                </a:moveTo>
                <a:lnTo>
                  <a:pt x="7576456" y="2163428"/>
                </a:lnTo>
                <a:lnTo>
                  <a:pt x="7576456" y="3123722"/>
                </a:lnTo>
                <a:lnTo>
                  <a:pt x="6604257" y="3123722"/>
                </a:lnTo>
                <a:close/>
                <a:moveTo>
                  <a:pt x="5509136" y="2163428"/>
                </a:moveTo>
                <a:lnTo>
                  <a:pt x="6481338" y="2163428"/>
                </a:lnTo>
                <a:lnTo>
                  <a:pt x="6481338" y="3123722"/>
                </a:lnTo>
                <a:lnTo>
                  <a:pt x="5509136" y="3123722"/>
                </a:lnTo>
                <a:close/>
                <a:moveTo>
                  <a:pt x="3307717" y="2163428"/>
                </a:moveTo>
                <a:lnTo>
                  <a:pt x="4291092" y="2163428"/>
                </a:lnTo>
                <a:lnTo>
                  <a:pt x="4291092" y="3123722"/>
                </a:lnTo>
                <a:lnTo>
                  <a:pt x="3307717" y="3123722"/>
                </a:lnTo>
                <a:close/>
                <a:moveTo>
                  <a:pt x="16538522" y="2163427"/>
                </a:moveTo>
                <a:lnTo>
                  <a:pt x="17510722" y="2163427"/>
                </a:lnTo>
                <a:lnTo>
                  <a:pt x="17510722" y="3123722"/>
                </a:lnTo>
                <a:lnTo>
                  <a:pt x="16538522" y="3123722"/>
                </a:lnTo>
                <a:close/>
                <a:moveTo>
                  <a:pt x="14314763" y="2163427"/>
                </a:moveTo>
                <a:lnTo>
                  <a:pt x="15298135" y="2163427"/>
                </a:lnTo>
                <a:lnTo>
                  <a:pt x="15298135" y="3123722"/>
                </a:lnTo>
                <a:lnTo>
                  <a:pt x="14314763" y="3123722"/>
                </a:lnTo>
                <a:close/>
                <a:moveTo>
                  <a:pt x="8827991" y="2163424"/>
                </a:moveTo>
                <a:lnTo>
                  <a:pt x="9811363" y="2163424"/>
                </a:lnTo>
                <a:lnTo>
                  <a:pt x="9811363" y="3123719"/>
                </a:lnTo>
                <a:lnTo>
                  <a:pt x="8827991" y="3123719"/>
                </a:lnTo>
                <a:close/>
                <a:moveTo>
                  <a:pt x="1117470" y="2163424"/>
                </a:moveTo>
                <a:lnTo>
                  <a:pt x="2100843" y="2163424"/>
                </a:lnTo>
                <a:lnTo>
                  <a:pt x="2100843" y="3123720"/>
                </a:lnTo>
                <a:lnTo>
                  <a:pt x="1117470" y="3123720"/>
                </a:lnTo>
                <a:close/>
                <a:moveTo>
                  <a:pt x="8827991" y="1081717"/>
                </a:moveTo>
                <a:lnTo>
                  <a:pt x="9811363" y="1081717"/>
                </a:lnTo>
                <a:lnTo>
                  <a:pt x="9811363" y="2042017"/>
                </a:lnTo>
                <a:lnTo>
                  <a:pt x="8827991" y="2042017"/>
                </a:lnTo>
                <a:close/>
                <a:moveTo>
                  <a:pt x="1117480" y="1081717"/>
                </a:moveTo>
                <a:lnTo>
                  <a:pt x="2100854" y="1081717"/>
                </a:lnTo>
                <a:lnTo>
                  <a:pt x="2100854" y="2042017"/>
                </a:lnTo>
                <a:lnTo>
                  <a:pt x="1117480" y="2042017"/>
                </a:lnTo>
                <a:close/>
                <a:moveTo>
                  <a:pt x="14314763" y="1081715"/>
                </a:moveTo>
                <a:lnTo>
                  <a:pt x="15298135" y="1081715"/>
                </a:lnTo>
                <a:lnTo>
                  <a:pt x="15298135" y="2042015"/>
                </a:lnTo>
                <a:lnTo>
                  <a:pt x="14314763" y="2042015"/>
                </a:lnTo>
                <a:close/>
                <a:moveTo>
                  <a:pt x="6604256" y="1081715"/>
                </a:moveTo>
                <a:lnTo>
                  <a:pt x="7576454" y="1081715"/>
                </a:lnTo>
                <a:lnTo>
                  <a:pt x="7576454" y="2042015"/>
                </a:lnTo>
                <a:lnTo>
                  <a:pt x="6604256" y="2042015"/>
                </a:lnTo>
                <a:close/>
                <a:moveTo>
                  <a:pt x="16538522" y="1081714"/>
                </a:moveTo>
                <a:lnTo>
                  <a:pt x="17510722" y="1081714"/>
                </a:lnTo>
                <a:lnTo>
                  <a:pt x="17510722" y="2042015"/>
                </a:lnTo>
                <a:lnTo>
                  <a:pt x="16538522" y="2042015"/>
                </a:lnTo>
                <a:close/>
                <a:moveTo>
                  <a:pt x="5509135" y="1081714"/>
                </a:moveTo>
                <a:lnTo>
                  <a:pt x="6481334" y="1081714"/>
                </a:lnTo>
                <a:lnTo>
                  <a:pt x="6481334" y="2042015"/>
                </a:lnTo>
                <a:lnTo>
                  <a:pt x="5509135" y="2042015"/>
                </a:lnTo>
                <a:close/>
                <a:moveTo>
                  <a:pt x="15432232" y="1081714"/>
                </a:moveTo>
                <a:lnTo>
                  <a:pt x="16415604" y="1081714"/>
                </a:lnTo>
                <a:lnTo>
                  <a:pt x="16415604" y="2042015"/>
                </a:lnTo>
                <a:lnTo>
                  <a:pt x="15432232" y="2042015"/>
                </a:lnTo>
                <a:close/>
                <a:moveTo>
                  <a:pt x="13219644" y="1081714"/>
                </a:moveTo>
                <a:lnTo>
                  <a:pt x="14203016" y="1081714"/>
                </a:lnTo>
                <a:lnTo>
                  <a:pt x="14203016" y="2042015"/>
                </a:lnTo>
                <a:lnTo>
                  <a:pt x="13219644" y="2042015"/>
                </a:lnTo>
                <a:close/>
                <a:moveTo>
                  <a:pt x="12135697" y="1081714"/>
                </a:moveTo>
                <a:lnTo>
                  <a:pt x="13119069" y="1081714"/>
                </a:lnTo>
                <a:lnTo>
                  <a:pt x="13119069" y="2042014"/>
                </a:lnTo>
                <a:lnTo>
                  <a:pt x="12135697" y="2042014"/>
                </a:lnTo>
                <a:close/>
                <a:moveTo>
                  <a:pt x="11029406" y="1081714"/>
                </a:moveTo>
                <a:lnTo>
                  <a:pt x="12012778" y="1081714"/>
                </a:lnTo>
                <a:lnTo>
                  <a:pt x="12012778" y="2042014"/>
                </a:lnTo>
                <a:lnTo>
                  <a:pt x="11029406" y="2042014"/>
                </a:lnTo>
                <a:close/>
                <a:moveTo>
                  <a:pt x="4414012" y="1081714"/>
                </a:moveTo>
                <a:lnTo>
                  <a:pt x="5397385" y="1081714"/>
                </a:lnTo>
                <a:lnTo>
                  <a:pt x="5397385" y="2042014"/>
                </a:lnTo>
                <a:lnTo>
                  <a:pt x="4414012" y="2042014"/>
                </a:lnTo>
                <a:close/>
                <a:moveTo>
                  <a:pt x="3307713" y="1081714"/>
                </a:moveTo>
                <a:lnTo>
                  <a:pt x="4291088" y="1081714"/>
                </a:lnTo>
                <a:lnTo>
                  <a:pt x="4291088" y="2042014"/>
                </a:lnTo>
                <a:lnTo>
                  <a:pt x="3307713" y="2042014"/>
                </a:lnTo>
                <a:close/>
                <a:moveTo>
                  <a:pt x="9934287" y="1081711"/>
                </a:moveTo>
                <a:lnTo>
                  <a:pt x="10906488" y="1081711"/>
                </a:lnTo>
                <a:lnTo>
                  <a:pt x="10906488" y="2042012"/>
                </a:lnTo>
                <a:lnTo>
                  <a:pt x="9934287" y="2042012"/>
                </a:lnTo>
                <a:close/>
                <a:moveTo>
                  <a:pt x="2212590" y="1081711"/>
                </a:moveTo>
                <a:lnTo>
                  <a:pt x="3195962" y="1081711"/>
                </a:lnTo>
                <a:lnTo>
                  <a:pt x="3195962" y="2042012"/>
                </a:lnTo>
                <a:lnTo>
                  <a:pt x="2212590" y="2042012"/>
                </a:lnTo>
                <a:close/>
                <a:moveTo>
                  <a:pt x="7732898" y="1070681"/>
                </a:moveTo>
                <a:lnTo>
                  <a:pt x="8716243" y="1070681"/>
                </a:lnTo>
                <a:lnTo>
                  <a:pt x="8716243" y="2030981"/>
                </a:lnTo>
                <a:lnTo>
                  <a:pt x="7732898" y="2030981"/>
                </a:lnTo>
                <a:close/>
                <a:moveTo>
                  <a:pt x="22364" y="1070681"/>
                </a:moveTo>
                <a:lnTo>
                  <a:pt x="994563" y="1070681"/>
                </a:lnTo>
                <a:lnTo>
                  <a:pt x="994563" y="2030981"/>
                </a:lnTo>
                <a:lnTo>
                  <a:pt x="22364" y="2030981"/>
                </a:lnTo>
                <a:close/>
                <a:moveTo>
                  <a:pt x="3307713" y="4"/>
                </a:moveTo>
                <a:lnTo>
                  <a:pt x="4291086" y="4"/>
                </a:lnTo>
                <a:lnTo>
                  <a:pt x="4291086" y="960300"/>
                </a:lnTo>
                <a:lnTo>
                  <a:pt x="3307713" y="960300"/>
                </a:lnTo>
                <a:close/>
                <a:moveTo>
                  <a:pt x="11029406" y="4"/>
                </a:moveTo>
                <a:lnTo>
                  <a:pt x="12012778" y="4"/>
                </a:lnTo>
                <a:lnTo>
                  <a:pt x="12012778" y="960300"/>
                </a:lnTo>
                <a:lnTo>
                  <a:pt x="11029406" y="960300"/>
                </a:lnTo>
                <a:close/>
                <a:moveTo>
                  <a:pt x="4402834" y="4"/>
                </a:moveTo>
                <a:lnTo>
                  <a:pt x="5386206" y="4"/>
                </a:lnTo>
                <a:lnTo>
                  <a:pt x="5386206" y="960300"/>
                </a:lnTo>
                <a:lnTo>
                  <a:pt x="4402834" y="960300"/>
                </a:lnTo>
                <a:close/>
                <a:moveTo>
                  <a:pt x="12124526" y="4"/>
                </a:moveTo>
                <a:lnTo>
                  <a:pt x="13107898" y="4"/>
                </a:lnTo>
                <a:lnTo>
                  <a:pt x="13107898" y="960300"/>
                </a:lnTo>
                <a:lnTo>
                  <a:pt x="12124526" y="960300"/>
                </a:lnTo>
                <a:close/>
                <a:moveTo>
                  <a:pt x="5509132" y="4"/>
                </a:moveTo>
                <a:lnTo>
                  <a:pt x="6481332" y="4"/>
                </a:lnTo>
                <a:lnTo>
                  <a:pt x="6481332" y="960300"/>
                </a:lnTo>
                <a:lnTo>
                  <a:pt x="5509132" y="960300"/>
                </a:lnTo>
                <a:close/>
                <a:moveTo>
                  <a:pt x="13219644" y="3"/>
                </a:moveTo>
                <a:lnTo>
                  <a:pt x="14203016" y="3"/>
                </a:lnTo>
                <a:lnTo>
                  <a:pt x="14203016" y="960300"/>
                </a:lnTo>
                <a:lnTo>
                  <a:pt x="13219644" y="960300"/>
                </a:lnTo>
                <a:close/>
                <a:moveTo>
                  <a:pt x="15432232" y="3"/>
                </a:moveTo>
                <a:lnTo>
                  <a:pt x="16415604" y="3"/>
                </a:lnTo>
                <a:lnTo>
                  <a:pt x="16415604" y="960299"/>
                </a:lnTo>
                <a:lnTo>
                  <a:pt x="15432232" y="960299"/>
                </a:lnTo>
                <a:close/>
                <a:moveTo>
                  <a:pt x="6615422" y="3"/>
                </a:moveTo>
                <a:lnTo>
                  <a:pt x="7587621" y="3"/>
                </a:lnTo>
                <a:lnTo>
                  <a:pt x="7587621" y="960299"/>
                </a:lnTo>
                <a:lnTo>
                  <a:pt x="6615422" y="960299"/>
                </a:lnTo>
                <a:close/>
                <a:moveTo>
                  <a:pt x="14325934" y="3"/>
                </a:moveTo>
                <a:lnTo>
                  <a:pt x="15309306" y="3"/>
                </a:lnTo>
                <a:lnTo>
                  <a:pt x="15309306" y="960299"/>
                </a:lnTo>
                <a:lnTo>
                  <a:pt x="14325934" y="960299"/>
                </a:lnTo>
                <a:close/>
                <a:moveTo>
                  <a:pt x="16538522" y="3"/>
                </a:moveTo>
                <a:lnTo>
                  <a:pt x="17521894" y="3"/>
                </a:lnTo>
                <a:lnTo>
                  <a:pt x="17521894" y="960299"/>
                </a:lnTo>
                <a:lnTo>
                  <a:pt x="16538522" y="960299"/>
                </a:lnTo>
                <a:close/>
                <a:moveTo>
                  <a:pt x="2212590" y="1"/>
                </a:moveTo>
                <a:lnTo>
                  <a:pt x="3195962" y="1"/>
                </a:lnTo>
                <a:lnTo>
                  <a:pt x="3195962" y="960298"/>
                </a:lnTo>
                <a:lnTo>
                  <a:pt x="2212590" y="960298"/>
                </a:lnTo>
                <a:close/>
                <a:moveTo>
                  <a:pt x="9934287" y="1"/>
                </a:moveTo>
                <a:lnTo>
                  <a:pt x="10906488" y="1"/>
                </a:lnTo>
                <a:lnTo>
                  <a:pt x="10906488" y="960297"/>
                </a:lnTo>
                <a:lnTo>
                  <a:pt x="9934287" y="960297"/>
                </a:lnTo>
                <a:close/>
                <a:moveTo>
                  <a:pt x="1106297" y="1"/>
                </a:moveTo>
                <a:lnTo>
                  <a:pt x="2089670" y="1"/>
                </a:lnTo>
                <a:lnTo>
                  <a:pt x="2089670" y="960297"/>
                </a:lnTo>
                <a:lnTo>
                  <a:pt x="1106297" y="960297"/>
                </a:lnTo>
                <a:close/>
                <a:moveTo>
                  <a:pt x="8827991" y="1"/>
                </a:moveTo>
                <a:lnTo>
                  <a:pt x="9800192" y="1"/>
                </a:lnTo>
                <a:lnTo>
                  <a:pt x="9800192" y="960297"/>
                </a:lnTo>
                <a:lnTo>
                  <a:pt x="8827991" y="960297"/>
                </a:lnTo>
                <a:close/>
                <a:moveTo>
                  <a:pt x="0" y="1"/>
                </a:moveTo>
                <a:lnTo>
                  <a:pt x="983372" y="1"/>
                </a:lnTo>
                <a:lnTo>
                  <a:pt x="983372" y="960297"/>
                </a:lnTo>
                <a:lnTo>
                  <a:pt x="0" y="960297"/>
                </a:lnTo>
                <a:close/>
                <a:moveTo>
                  <a:pt x="7721711" y="0"/>
                </a:moveTo>
                <a:lnTo>
                  <a:pt x="8693901" y="0"/>
                </a:lnTo>
                <a:lnTo>
                  <a:pt x="8693901" y="960297"/>
                </a:lnTo>
                <a:lnTo>
                  <a:pt x="7721711" y="960297"/>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103518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1935145" y="3120406"/>
            <a:ext cx="5715000" cy="5715000"/>
          </a:xfrm>
          <a:custGeom>
            <a:avLst/>
            <a:gdLst>
              <a:gd name="connsiteX0" fmla="*/ 2857500 w 5715000"/>
              <a:gd name="connsiteY0" fmla="*/ 1598631 h 5715000"/>
              <a:gd name="connsiteX1" fmla="*/ 4116369 w 5715000"/>
              <a:gd name="connsiteY1" fmla="*/ 2857500 h 5715000"/>
              <a:gd name="connsiteX2" fmla="*/ 2857500 w 5715000"/>
              <a:gd name="connsiteY2" fmla="*/ 4116369 h 5715000"/>
              <a:gd name="connsiteX3" fmla="*/ 1598631 w 5715000"/>
              <a:gd name="connsiteY3" fmla="*/ 2857500 h 5715000"/>
              <a:gd name="connsiteX4" fmla="*/ 2857500 w 5715000"/>
              <a:gd name="connsiteY4" fmla="*/ 1598631 h 5715000"/>
              <a:gd name="connsiteX5" fmla="*/ 2857500 w 5715000"/>
              <a:gd name="connsiteY5" fmla="*/ 1477944 h 5715000"/>
              <a:gd name="connsiteX6" fmla="*/ 1477944 w 5715000"/>
              <a:gd name="connsiteY6" fmla="*/ 2857500 h 5715000"/>
              <a:gd name="connsiteX7" fmla="*/ 2857500 w 5715000"/>
              <a:gd name="connsiteY7" fmla="*/ 4237056 h 5715000"/>
              <a:gd name="connsiteX8" fmla="*/ 4237056 w 5715000"/>
              <a:gd name="connsiteY8" fmla="*/ 2857500 h 5715000"/>
              <a:gd name="connsiteX9" fmla="*/ 2857500 w 5715000"/>
              <a:gd name="connsiteY9" fmla="*/ 1477944 h 5715000"/>
              <a:gd name="connsiteX10" fmla="*/ 2857500 w 5715000"/>
              <a:gd name="connsiteY10" fmla="*/ 0 h 5715000"/>
              <a:gd name="connsiteX11" fmla="*/ 5715000 w 5715000"/>
              <a:gd name="connsiteY11" fmla="*/ 2857500 h 5715000"/>
              <a:gd name="connsiteX12" fmla="*/ 2857500 w 5715000"/>
              <a:gd name="connsiteY12" fmla="*/ 5715000 h 5715000"/>
              <a:gd name="connsiteX13" fmla="*/ 0 w 5715000"/>
              <a:gd name="connsiteY13" fmla="*/ 2857500 h 5715000"/>
              <a:gd name="connsiteX14" fmla="*/ 2857500 w 5715000"/>
              <a:gd name="connsiteY14" fmla="*/ 0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15000" h="5715000">
                <a:moveTo>
                  <a:pt x="2857500" y="1598631"/>
                </a:moveTo>
                <a:cubicBezTo>
                  <a:pt x="3552754" y="1598631"/>
                  <a:pt x="4116369" y="2162246"/>
                  <a:pt x="4116369" y="2857500"/>
                </a:cubicBezTo>
                <a:cubicBezTo>
                  <a:pt x="4116369" y="3552754"/>
                  <a:pt x="3552754" y="4116369"/>
                  <a:pt x="2857500" y="4116369"/>
                </a:cubicBezTo>
                <a:cubicBezTo>
                  <a:pt x="2162246" y="4116369"/>
                  <a:pt x="1598631" y="3552754"/>
                  <a:pt x="1598631" y="2857500"/>
                </a:cubicBezTo>
                <a:cubicBezTo>
                  <a:pt x="1598631" y="2162246"/>
                  <a:pt x="2162246" y="1598631"/>
                  <a:pt x="2857500" y="1598631"/>
                </a:cubicBezTo>
                <a:close/>
                <a:moveTo>
                  <a:pt x="2857500" y="1477944"/>
                </a:moveTo>
                <a:cubicBezTo>
                  <a:pt x="2095592" y="1477944"/>
                  <a:pt x="1477944" y="2095592"/>
                  <a:pt x="1477944" y="2857500"/>
                </a:cubicBezTo>
                <a:cubicBezTo>
                  <a:pt x="1477944" y="3619408"/>
                  <a:pt x="2095592" y="4237056"/>
                  <a:pt x="2857500" y="4237056"/>
                </a:cubicBezTo>
                <a:cubicBezTo>
                  <a:pt x="3619408" y="4237056"/>
                  <a:pt x="4237056" y="3619408"/>
                  <a:pt x="4237056" y="2857500"/>
                </a:cubicBezTo>
                <a:cubicBezTo>
                  <a:pt x="4237056" y="2095592"/>
                  <a:pt x="3619408" y="1477944"/>
                  <a:pt x="2857500" y="1477944"/>
                </a:cubicBezTo>
                <a:close/>
                <a:moveTo>
                  <a:pt x="2857500" y="0"/>
                </a:moveTo>
                <a:cubicBezTo>
                  <a:pt x="4435654" y="0"/>
                  <a:pt x="5715000" y="1279346"/>
                  <a:pt x="5715000" y="2857500"/>
                </a:cubicBezTo>
                <a:cubicBezTo>
                  <a:pt x="5715000" y="4435654"/>
                  <a:pt x="4435654" y="5715000"/>
                  <a:pt x="2857500" y="5715000"/>
                </a:cubicBezTo>
                <a:cubicBezTo>
                  <a:pt x="1279346" y="5715000"/>
                  <a:pt x="0" y="4435654"/>
                  <a:pt x="0" y="2857500"/>
                </a:cubicBezTo>
                <a:cubicBezTo>
                  <a:pt x="0" y="1279346"/>
                  <a:pt x="1279346" y="0"/>
                  <a:pt x="2857500" y="0"/>
                </a:cubicBez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
        <p:nvSpPr>
          <p:cNvPr id="5" name="TextBox 4">
            <a:extLst>
              <a:ext uri="{FF2B5EF4-FFF2-40B4-BE49-F238E27FC236}">
                <a16:creationId xmlns:a16="http://schemas.microsoft.com/office/drawing/2014/main" id="{0A3DA177-AAA6-C747-A532-94EF5F523837}"/>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80DA256F-1B39-D84D-ADC2-E026A1B4146A}"/>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C6CE324C-3444-A14E-9C65-A01E60CA6D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1056373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3" name="Freeform 9"/>
          <p:cNvSpPr>
            <a:spLocks noGrp="1" noEditPoints="1"/>
          </p:cNvSpPr>
          <p:nvPr>
            <p:ph type="pic" sz="quarter" idx="10"/>
          </p:nvPr>
        </p:nvSpPr>
        <p:spPr bwMode="auto">
          <a:xfrm>
            <a:off x="1610782" y="2576586"/>
            <a:ext cx="6363725" cy="6363727"/>
          </a:xfrm>
          <a:custGeom>
            <a:avLst/>
            <a:gdLst>
              <a:gd name="T0" fmla="*/ 1402 w 2805"/>
              <a:gd name="T1" fmla="*/ 0 h 2803"/>
              <a:gd name="T2" fmla="*/ 2805 w 2805"/>
              <a:gd name="T3" fmla="*/ 1401 h 2803"/>
              <a:gd name="T4" fmla="*/ 1402 w 2805"/>
              <a:gd name="T5" fmla="*/ 2803 h 2803"/>
              <a:gd name="T6" fmla="*/ 0 w 2805"/>
              <a:gd name="T7" fmla="*/ 1401 h 2803"/>
              <a:gd name="T8" fmla="*/ 1402 w 2805"/>
              <a:gd name="T9" fmla="*/ 0 h 2803"/>
              <a:gd name="T10" fmla="*/ 1402 w 2805"/>
              <a:gd name="T11" fmla="*/ 740 h 2803"/>
              <a:gd name="T12" fmla="*/ 2065 w 2805"/>
              <a:gd name="T13" fmla="*/ 1401 h 2803"/>
              <a:gd name="T14" fmla="*/ 1402 w 2805"/>
              <a:gd name="T15" fmla="*/ 2063 h 2803"/>
              <a:gd name="T16" fmla="*/ 741 w 2805"/>
              <a:gd name="T17" fmla="*/ 1401 h 2803"/>
              <a:gd name="T18" fmla="*/ 1402 w 2805"/>
              <a:gd name="T19" fmla="*/ 740 h 2803"/>
              <a:gd name="T20" fmla="*/ 1402 w 2805"/>
              <a:gd name="T21" fmla="*/ 655 h 2803"/>
              <a:gd name="T22" fmla="*/ 2150 w 2805"/>
              <a:gd name="T23" fmla="*/ 1401 h 2803"/>
              <a:gd name="T24" fmla="*/ 1402 w 2805"/>
              <a:gd name="T25" fmla="*/ 2148 h 2803"/>
              <a:gd name="T26" fmla="*/ 655 w 2805"/>
              <a:gd name="T27" fmla="*/ 1401 h 2803"/>
              <a:gd name="T28" fmla="*/ 1402 w 2805"/>
              <a:gd name="T29" fmla="*/ 655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5" h="2803">
                <a:moveTo>
                  <a:pt x="1402" y="0"/>
                </a:moveTo>
                <a:lnTo>
                  <a:pt x="2805" y="1401"/>
                </a:lnTo>
                <a:lnTo>
                  <a:pt x="1402" y="2803"/>
                </a:lnTo>
                <a:lnTo>
                  <a:pt x="0" y="1401"/>
                </a:lnTo>
                <a:lnTo>
                  <a:pt x="1402" y="0"/>
                </a:lnTo>
                <a:close/>
                <a:moveTo>
                  <a:pt x="1402" y="740"/>
                </a:moveTo>
                <a:lnTo>
                  <a:pt x="2065" y="1401"/>
                </a:lnTo>
                <a:lnTo>
                  <a:pt x="1402" y="2063"/>
                </a:lnTo>
                <a:lnTo>
                  <a:pt x="741" y="1401"/>
                </a:lnTo>
                <a:lnTo>
                  <a:pt x="1402" y="740"/>
                </a:lnTo>
                <a:close/>
                <a:moveTo>
                  <a:pt x="1402" y="655"/>
                </a:moveTo>
                <a:lnTo>
                  <a:pt x="2150" y="1401"/>
                </a:lnTo>
                <a:lnTo>
                  <a:pt x="1402" y="2148"/>
                </a:lnTo>
                <a:lnTo>
                  <a:pt x="655" y="1401"/>
                </a:lnTo>
                <a:lnTo>
                  <a:pt x="1402" y="655"/>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50858493-6897-1548-907D-4D138968EF4C}"/>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6DAFBB9B-B0AC-454F-8BB0-5BE56A30B5C9}"/>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F854286-77C0-0545-B91A-BA15C81563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974532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3" name="Freeform 10"/>
          <p:cNvSpPr>
            <a:spLocks noGrp="1" noChangeAspect="1" noEditPoints="1"/>
          </p:cNvSpPr>
          <p:nvPr>
            <p:ph type="pic" sz="quarter" idx="10"/>
          </p:nvPr>
        </p:nvSpPr>
        <p:spPr bwMode="auto">
          <a:xfrm flipH="1">
            <a:off x="-1" y="0"/>
            <a:ext cx="14712019" cy="4511040"/>
          </a:xfrm>
          <a:custGeom>
            <a:avLst/>
            <a:gdLst>
              <a:gd name="T0" fmla="*/ 6457 w 7550"/>
              <a:gd name="T1" fmla="*/ 903 h 2315"/>
              <a:gd name="T2" fmla="*/ 6417 w 7550"/>
              <a:gd name="T3" fmla="*/ 1027 h 2315"/>
              <a:gd name="T4" fmla="*/ 6432 w 7550"/>
              <a:gd name="T5" fmla="*/ 1156 h 2315"/>
              <a:gd name="T6" fmla="*/ 6503 w 7550"/>
              <a:gd name="T7" fmla="*/ 1270 h 2315"/>
              <a:gd name="T8" fmla="*/ 6617 w 7550"/>
              <a:gd name="T9" fmla="*/ 1341 h 2315"/>
              <a:gd name="T10" fmla="*/ 6746 w 7550"/>
              <a:gd name="T11" fmla="*/ 1356 h 2315"/>
              <a:gd name="T12" fmla="*/ 6871 w 7550"/>
              <a:gd name="T13" fmla="*/ 1316 h 2315"/>
              <a:gd name="T14" fmla="*/ 4907 w 7550"/>
              <a:gd name="T15" fmla="*/ 1501 h 2315"/>
              <a:gd name="T16" fmla="*/ 4836 w 7550"/>
              <a:gd name="T17" fmla="*/ 1615 h 2315"/>
              <a:gd name="T18" fmla="*/ 4821 w 7550"/>
              <a:gd name="T19" fmla="*/ 1745 h 2315"/>
              <a:gd name="T20" fmla="*/ 4861 w 7550"/>
              <a:gd name="T21" fmla="*/ 1870 h 2315"/>
              <a:gd name="T22" fmla="*/ 4955 w 7550"/>
              <a:gd name="T23" fmla="*/ 1968 h 2315"/>
              <a:gd name="T24" fmla="*/ 5078 w 7550"/>
              <a:gd name="T25" fmla="*/ 2014 h 2315"/>
              <a:gd name="T26" fmla="*/ 5207 w 7550"/>
              <a:gd name="T27" fmla="*/ 2004 h 2315"/>
              <a:gd name="T28" fmla="*/ 5324 w 7550"/>
              <a:gd name="T29" fmla="*/ 1940 h 2315"/>
              <a:gd name="T30" fmla="*/ 3635 w 7550"/>
              <a:gd name="T31" fmla="*/ 1847 h 2315"/>
              <a:gd name="T32" fmla="*/ 3588 w 7550"/>
              <a:gd name="T33" fmla="*/ 1970 h 2315"/>
              <a:gd name="T34" fmla="*/ 3597 w 7550"/>
              <a:gd name="T35" fmla="*/ 2100 h 2315"/>
              <a:gd name="T36" fmla="*/ 3663 w 7550"/>
              <a:gd name="T37" fmla="*/ 2216 h 2315"/>
              <a:gd name="T38" fmla="*/ 3773 w 7550"/>
              <a:gd name="T39" fmla="*/ 2293 h 2315"/>
              <a:gd name="T40" fmla="*/ 3901 w 7550"/>
              <a:gd name="T41" fmla="*/ 2315 h 2315"/>
              <a:gd name="T42" fmla="*/ 4028 w 7550"/>
              <a:gd name="T43" fmla="*/ 2281 h 2315"/>
              <a:gd name="T44" fmla="*/ 4538 w 7550"/>
              <a:gd name="T45" fmla="*/ 0 h 2315"/>
              <a:gd name="T46" fmla="*/ 3395 w 7550"/>
              <a:gd name="T47" fmla="*/ 1176 h 2315"/>
              <a:gd name="T48" fmla="*/ 3373 w 7550"/>
              <a:gd name="T49" fmla="*/ 1305 h 2315"/>
              <a:gd name="T50" fmla="*/ 3407 w 7550"/>
              <a:gd name="T51" fmla="*/ 1431 h 2315"/>
              <a:gd name="T52" fmla="*/ 3496 w 7550"/>
              <a:gd name="T53" fmla="*/ 1535 h 2315"/>
              <a:gd name="T54" fmla="*/ 3616 w 7550"/>
              <a:gd name="T55" fmla="*/ 1587 h 2315"/>
              <a:gd name="T56" fmla="*/ 3747 w 7550"/>
              <a:gd name="T57" fmla="*/ 1584 h 2315"/>
              <a:gd name="T58" fmla="*/ 3866 w 7550"/>
              <a:gd name="T59" fmla="*/ 1525 h 2315"/>
              <a:gd name="T60" fmla="*/ 2175 w 7550"/>
              <a:gd name="T61" fmla="*/ 1432 h 2315"/>
              <a:gd name="T62" fmla="*/ 2122 w 7550"/>
              <a:gd name="T63" fmla="*/ 1553 h 2315"/>
              <a:gd name="T64" fmla="*/ 2125 w 7550"/>
              <a:gd name="T65" fmla="*/ 1682 h 2315"/>
              <a:gd name="T66" fmla="*/ 2184 w 7550"/>
              <a:gd name="T67" fmla="*/ 1801 h 2315"/>
              <a:gd name="T68" fmla="*/ 2291 w 7550"/>
              <a:gd name="T69" fmla="*/ 1885 h 2315"/>
              <a:gd name="T70" fmla="*/ 2418 w 7550"/>
              <a:gd name="T71" fmla="*/ 1913 h 2315"/>
              <a:gd name="T72" fmla="*/ 2546 w 7550"/>
              <a:gd name="T73" fmla="*/ 1885 h 2315"/>
              <a:gd name="T74" fmla="*/ 3522 w 7550"/>
              <a:gd name="T75" fmla="*/ 0 h 2315"/>
              <a:gd name="T76" fmla="*/ 1012 w 7550"/>
              <a:gd name="T77" fmla="*/ 1680 h 2315"/>
              <a:gd name="T78" fmla="*/ 983 w 7550"/>
              <a:gd name="T79" fmla="*/ 1807 h 2315"/>
              <a:gd name="T80" fmla="*/ 1012 w 7550"/>
              <a:gd name="T81" fmla="*/ 1935 h 2315"/>
              <a:gd name="T82" fmla="*/ 1094 w 7550"/>
              <a:gd name="T83" fmla="*/ 2043 h 2315"/>
              <a:gd name="T84" fmla="*/ 1213 w 7550"/>
              <a:gd name="T85" fmla="*/ 2101 h 2315"/>
              <a:gd name="T86" fmla="*/ 1343 w 7550"/>
              <a:gd name="T87" fmla="*/ 2104 h 2315"/>
              <a:gd name="T88" fmla="*/ 1465 w 7550"/>
              <a:gd name="T89" fmla="*/ 2052 h 2315"/>
              <a:gd name="T90" fmla="*/ 67 w 7550"/>
              <a:gd name="T91" fmla="*/ 1664 h 2315"/>
              <a:gd name="T92" fmla="*/ 9 w 7550"/>
              <a:gd name="T93" fmla="*/ 1783 h 2315"/>
              <a:gd name="T94" fmla="*/ 6 w 7550"/>
              <a:gd name="T95" fmla="*/ 1913 h 2315"/>
              <a:gd name="T96" fmla="*/ 58 w 7550"/>
              <a:gd name="T97" fmla="*/ 2034 h 2315"/>
              <a:gd name="T98" fmla="*/ 161 w 7550"/>
              <a:gd name="T99" fmla="*/ 2122 h 2315"/>
              <a:gd name="T100" fmla="*/ 288 w 7550"/>
              <a:gd name="T101" fmla="*/ 2156 h 2315"/>
              <a:gd name="T102" fmla="*/ 417 w 7550"/>
              <a:gd name="T103" fmla="*/ 2135 h 2315"/>
              <a:gd name="T104" fmla="*/ 2585 w 7550"/>
              <a:gd name="T105" fmla="*/ 0 h 2315"/>
              <a:gd name="T106" fmla="*/ 100 w 7550"/>
              <a:gd name="T107" fmla="*/ 712 h 2315"/>
              <a:gd name="T108" fmla="*/ 66 w 7550"/>
              <a:gd name="T109" fmla="*/ 839 h 2315"/>
              <a:gd name="T110" fmla="*/ 88 w 7550"/>
              <a:gd name="T111" fmla="*/ 968 h 2315"/>
              <a:gd name="T112" fmla="*/ 166 w 7550"/>
              <a:gd name="T113" fmla="*/ 1078 h 2315"/>
              <a:gd name="T114" fmla="*/ 282 w 7550"/>
              <a:gd name="T115" fmla="*/ 1143 h 2315"/>
              <a:gd name="T116" fmla="*/ 412 w 7550"/>
              <a:gd name="T117" fmla="*/ 1152 h 2315"/>
              <a:gd name="T118" fmla="*/ 534 w 7550"/>
              <a:gd name="T119" fmla="*/ 1106 h 2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50" h="2315">
                <a:moveTo>
                  <a:pt x="7550" y="651"/>
                </a:moveTo>
                <a:lnTo>
                  <a:pt x="7550" y="0"/>
                </a:lnTo>
                <a:lnTo>
                  <a:pt x="7346" y="0"/>
                </a:lnTo>
                <a:lnTo>
                  <a:pt x="6503" y="842"/>
                </a:lnTo>
                <a:lnTo>
                  <a:pt x="6492" y="853"/>
                </a:lnTo>
                <a:lnTo>
                  <a:pt x="6482" y="865"/>
                </a:lnTo>
                <a:lnTo>
                  <a:pt x="6473" y="877"/>
                </a:lnTo>
                <a:lnTo>
                  <a:pt x="6465" y="890"/>
                </a:lnTo>
                <a:lnTo>
                  <a:pt x="6457" y="903"/>
                </a:lnTo>
                <a:lnTo>
                  <a:pt x="6450" y="916"/>
                </a:lnTo>
                <a:lnTo>
                  <a:pt x="6443" y="929"/>
                </a:lnTo>
                <a:lnTo>
                  <a:pt x="6437" y="942"/>
                </a:lnTo>
                <a:lnTo>
                  <a:pt x="6432" y="956"/>
                </a:lnTo>
                <a:lnTo>
                  <a:pt x="6428" y="970"/>
                </a:lnTo>
                <a:lnTo>
                  <a:pt x="6424" y="984"/>
                </a:lnTo>
                <a:lnTo>
                  <a:pt x="6421" y="998"/>
                </a:lnTo>
                <a:lnTo>
                  <a:pt x="6418" y="1012"/>
                </a:lnTo>
                <a:lnTo>
                  <a:pt x="6417" y="1027"/>
                </a:lnTo>
                <a:lnTo>
                  <a:pt x="6416" y="1042"/>
                </a:lnTo>
                <a:lnTo>
                  <a:pt x="6415" y="1057"/>
                </a:lnTo>
                <a:lnTo>
                  <a:pt x="6416" y="1071"/>
                </a:lnTo>
                <a:lnTo>
                  <a:pt x="6417" y="1085"/>
                </a:lnTo>
                <a:lnTo>
                  <a:pt x="6418" y="1100"/>
                </a:lnTo>
                <a:lnTo>
                  <a:pt x="6421" y="1114"/>
                </a:lnTo>
                <a:lnTo>
                  <a:pt x="6424" y="1128"/>
                </a:lnTo>
                <a:lnTo>
                  <a:pt x="6428" y="1142"/>
                </a:lnTo>
                <a:lnTo>
                  <a:pt x="6432" y="1156"/>
                </a:lnTo>
                <a:lnTo>
                  <a:pt x="6437" y="1170"/>
                </a:lnTo>
                <a:lnTo>
                  <a:pt x="6443" y="1183"/>
                </a:lnTo>
                <a:lnTo>
                  <a:pt x="6450" y="1196"/>
                </a:lnTo>
                <a:lnTo>
                  <a:pt x="6457" y="1210"/>
                </a:lnTo>
                <a:lnTo>
                  <a:pt x="6465" y="1223"/>
                </a:lnTo>
                <a:lnTo>
                  <a:pt x="6473" y="1235"/>
                </a:lnTo>
                <a:lnTo>
                  <a:pt x="6482" y="1247"/>
                </a:lnTo>
                <a:lnTo>
                  <a:pt x="6492" y="1259"/>
                </a:lnTo>
                <a:lnTo>
                  <a:pt x="6503" y="1270"/>
                </a:lnTo>
                <a:lnTo>
                  <a:pt x="6514" y="1281"/>
                </a:lnTo>
                <a:lnTo>
                  <a:pt x="6526" y="1291"/>
                </a:lnTo>
                <a:lnTo>
                  <a:pt x="6538" y="1300"/>
                </a:lnTo>
                <a:lnTo>
                  <a:pt x="6550" y="1308"/>
                </a:lnTo>
                <a:lnTo>
                  <a:pt x="6564" y="1316"/>
                </a:lnTo>
                <a:lnTo>
                  <a:pt x="6577" y="1324"/>
                </a:lnTo>
                <a:lnTo>
                  <a:pt x="6590" y="1330"/>
                </a:lnTo>
                <a:lnTo>
                  <a:pt x="6603" y="1336"/>
                </a:lnTo>
                <a:lnTo>
                  <a:pt x="6617" y="1341"/>
                </a:lnTo>
                <a:lnTo>
                  <a:pt x="6631" y="1345"/>
                </a:lnTo>
                <a:lnTo>
                  <a:pt x="6645" y="1349"/>
                </a:lnTo>
                <a:lnTo>
                  <a:pt x="6659" y="1352"/>
                </a:lnTo>
                <a:lnTo>
                  <a:pt x="6673" y="1355"/>
                </a:lnTo>
                <a:lnTo>
                  <a:pt x="6688" y="1356"/>
                </a:lnTo>
                <a:lnTo>
                  <a:pt x="6702" y="1357"/>
                </a:lnTo>
                <a:lnTo>
                  <a:pt x="6717" y="1358"/>
                </a:lnTo>
                <a:lnTo>
                  <a:pt x="6732" y="1357"/>
                </a:lnTo>
                <a:lnTo>
                  <a:pt x="6746" y="1356"/>
                </a:lnTo>
                <a:lnTo>
                  <a:pt x="6761" y="1355"/>
                </a:lnTo>
                <a:lnTo>
                  <a:pt x="6775" y="1352"/>
                </a:lnTo>
                <a:lnTo>
                  <a:pt x="6789" y="1349"/>
                </a:lnTo>
                <a:lnTo>
                  <a:pt x="6803" y="1345"/>
                </a:lnTo>
                <a:lnTo>
                  <a:pt x="6817" y="1341"/>
                </a:lnTo>
                <a:lnTo>
                  <a:pt x="6831" y="1336"/>
                </a:lnTo>
                <a:lnTo>
                  <a:pt x="6844" y="1330"/>
                </a:lnTo>
                <a:lnTo>
                  <a:pt x="6858" y="1324"/>
                </a:lnTo>
                <a:lnTo>
                  <a:pt x="6871" y="1316"/>
                </a:lnTo>
                <a:lnTo>
                  <a:pt x="6884" y="1308"/>
                </a:lnTo>
                <a:lnTo>
                  <a:pt x="6896" y="1300"/>
                </a:lnTo>
                <a:lnTo>
                  <a:pt x="6908" y="1291"/>
                </a:lnTo>
                <a:lnTo>
                  <a:pt x="6920" y="1281"/>
                </a:lnTo>
                <a:lnTo>
                  <a:pt x="6931" y="1270"/>
                </a:lnTo>
                <a:lnTo>
                  <a:pt x="7550" y="651"/>
                </a:lnTo>
                <a:close/>
                <a:moveTo>
                  <a:pt x="7265" y="0"/>
                </a:moveTo>
                <a:lnTo>
                  <a:pt x="6409" y="0"/>
                </a:lnTo>
                <a:lnTo>
                  <a:pt x="4907" y="1501"/>
                </a:lnTo>
                <a:lnTo>
                  <a:pt x="4897" y="1512"/>
                </a:lnTo>
                <a:lnTo>
                  <a:pt x="4887" y="1524"/>
                </a:lnTo>
                <a:lnTo>
                  <a:pt x="4878" y="1537"/>
                </a:lnTo>
                <a:lnTo>
                  <a:pt x="4869" y="1549"/>
                </a:lnTo>
                <a:lnTo>
                  <a:pt x="4861" y="1562"/>
                </a:lnTo>
                <a:lnTo>
                  <a:pt x="4854" y="1575"/>
                </a:lnTo>
                <a:lnTo>
                  <a:pt x="4847" y="1588"/>
                </a:lnTo>
                <a:lnTo>
                  <a:pt x="4842" y="1601"/>
                </a:lnTo>
                <a:lnTo>
                  <a:pt x="4836" y="1615"/>
                </a:lnTo>
                <a:lnTo>
                  <a:pt x="4832" y="1629"/>
                </a:lnTo>
                <a:lnTo>
                  <a:pt x="4828" y="1643"/>
                </a:lnTo>
                <a:lnTo>
                  <a:pt x="4825" y="1657"/>
                </a:lnTo>
                <a:lnTo>
                  <a:pt x="4823" y="1671"/>
                </a:lnTo>
                <a:lnTo>
                  <a:pt x="4821" y="1686"/>
                </a:lnTo>
                <a:lnTo>
                  <a:pt x="4820" y="1701"/>
                </a:lnTo>
                <a:lnTo>
                  <a:pt x="4820" y="1716"/>
                </a:lnTo>
                <a:lnTo>
                  <a:pt x="4820" y="1730"/>
                </a:lnTo>
                <a:lnTo>
                  <a:pt x="4821" y="1745"/>
                </a:lnTo>
                <a:lnTo>
                  <a:pt x="4823" y="1759"/>
                </a:lnTo>
                <a:lnTo>
                  <a:pt x="4825" y="1773"/>
                </a:lnTo>
                <a:lnTo>
                  <a:pt x="4828" y="1787"/>
                </a:lnTo>
                <a:lnTo>
                  <a:pt x="4832" y="1801"/>
                </a:lnTo>
                <a:lnTo>
                  <a:pt x="4836" y="1815"/>
                </a:lnTo>
                <a:lnTo>
                  <a:pt x="4842" y="1829"/>
                </a:lnTo>
                <a:lnTo>
                  <a:pt x="4847" y="1842"/>
                </a:lnTo>
                <a:lnTo>
                  <a:pt x="4854" y="1857"/>
                </a:lnTo>
                <a:lnTo>
                  <a:pt x="4861" y="1870"/>
                </a:lnTo>
                <a:lnTo>
                  <a:pt x="4869" y="1882"/>
                </a:lnTo>
                <a:lnTo>
                  <a:pt x="4878" y="1894"/>
                </a:lnTo>
                <a:lnTo>
                  <a:pt x="4887" y="1906"/>
                </a:lnTo>
                <a:lnTo>
                  <a:pt x="4897" y="1918"/>
                </a:lnTo>
                <a:lnTo>
                  <a:pt x="4907" y="1929"/>
                </a:lnTo>
                <a:lnTo>
                  <a:pt x="4919" y="1940"/>
                </a:lnTo>
                <a:lnTo>
                  <a:pt x="4930" y="1950"/>
                </a:lnTo>
                <a:lnTo>
                  <a:pt x="4942" y="1959"/>
                </a:lnTo>
                <a:lnTo>
                  <a:pt x="4955" y="1968"/>
                </a:lnTo>
                <a:lnTo>
                  <a:pt x="4968" y="1975"/>
                </a:lnTo>
                <a:lnTo>
                  <a:pt x="4981" y="1983"/>
                </a:lnTo>
                <a:lnTo>
                  <a:pt x="4994" y="1989"/>
                </a:lnTo>
                <a:lnTo>
                  <a:pt x="5008" y="1995"/>
                </a:lnTo>
                <a:lnTo>
                  <a:pt x="5021" y="2000"/>
                </a:lnTo>
                <a:lnTo>
                  <a:pt x="5035" y="2004"/>
                </a:lnTo>
                <a:lnTo>
                  <a:pt x="5049" y="2008"/>
                </a:lnTo>
                <a:lnTo>
                  <a:pt x="5063" y="2011"/>
                </a:lnTo>
                <a:lnTo>
                  <a:pt x="5078" y="2014"/>
                </a:lnTo>
                <a:lnTo>
                  <a:pt x="5092" y="2015"/>
                </a:lnTo>
                <a:lnTo>
                  <a:pt x="5107" y="2016"/>
                </a:lnTo>
                <a:lnTo>
                  <a:pt x="5122" y="2018"/>
                </a:lnTo>
                <a:lnTo>
                  <a:pt x="5136" y="2016"/>
                </a:lnTo>
                <a:lnTo>
                  <a:pt x="5151" y="2015"/>
                </a:lnTo>
                <a:lnTo>
                  <a:pt x="5165" y="2014"/>
                </a:lnTo>
                <a:lnTo>
                  <a:pt x="5179" y="2011"/>
                </a:lnTo>
                <a:lnTo>
                  <a:pt x="5193" y="2008"/>
                </a:lnTo>
                <a:lnTo>
                  <a:pt x="5207" y="2004"/>
                </a:lnTo>
                <a:lnTo>
                  <a:pt x="5221" y="2000"/>
                </a:lnTo>
                <a:lnTo>
                  <a:pt x="5235" y="1995"/>
                </a:lnTo>
                <a:lnTo>
                  <a:pt x="5249" y="1989"/>
                </a:lnTo>
                <a:lnTo>
                  <a:pt x="5263" y="1983"/>
                </a:lnTo>
                <a:lnTo>
                  <a:pt x="5276" y="1975"/>
                </a:lnTo>
                <a:lnTo>
                  <a:pt x="5288" y="1968"/>
                </a:lnTo>
                <a:lnTo>
                  <a:pt x="5301" y="1959"/>
                </a:lnTo>
                <a:lnTo>
                  <a:pt x="5313" y="1950"/>
                </a:lnTo>
                <a:lnTo>
                  <a:pt x="5324" y="1940"/>
                </a:lnTo>
                <a:lnTo>
                  <a:pt x="5335" y="1929"/>
                </a:lnTo>
                <a:lnTo>
                  <a:pt x="7265" y="0"/>
                </a:lnTo>
                <a:close/>
                <a:moveTo>
                  <a:pt x="6330" y="0"/>
                </a:moveTo>
                <a:lnTo>
                  <a:pt x="5474" y="0"/>
                </a:lnTo>
                <a:lnTo>
                  <a:pt x="3673" y="1800"/>
                </a:lnTo>
                <a:lnTo>
                  <a:pt x="3663" y="1811"/>
                </a:lnTo>
                <a:lnTo>
                  <a:pt x="3653" y="1822"/>
                </a:lnTo>
                <a:lnTo>
                  <a:pt x="3644" y="1834"/>
                </a:lnTo>
                <a:lnTo>
                  <a:pt x="3635" y="1847"/>
                </a:lnTo>
                <a:lnTo>
                  <a:pt x="3626" y="1860"/>
                </a:lnTo>
                <a:lnTo>
                  <a:pt x="3619" y="1873"/>
                </a:lnTo>
                <a:lnTo>
                  <a:pt x="3613" y="1886"/>
                </a:lnTo>
                <a:lnTo>
                  <a:pt x="3607" y="1900"/>
                </a:lnTo>
                <a:lnTo>
                  <a:pt x="3602" y="1914"/>
                </a:lnTo>
                <a:lnTo>
                  <a:pt x="3597" y="1927"/>
                </a:lnTo>
                <a:lnTo>
                  <a:pt x="3593" y="1941"/>
                </a:lnTo>
                <a:lnTo>
                  <a:pt x="3590" y="1956"/>
                </a:lnTo>
                <a:lnTo>
                  <a:pt x="3588" y="1970"/>
                </a:lnTo>
                <a:lnTo>
                  <a:pt x="3586" y="1984"/>
                </a:lnTo>
                <a:lnTo>
                  <a:pt x="3585" y="1999"/>
                </a:lnTo>
                <a:lnTo>
                  <a:pt x="3585" y="2013"/>
                </a:lnTo>
                <a:lnTo>
                  <a:pt x="3585" y="2029"/>
                </a:lnTo>
                <a:lnTo>
                  <a:pt x="3586" y="2043"/>
                </a:lnTo>
                <a:lnTo>
                  <a:pt x="3588" y="2057"/>
                </a:lnTo>
                <a:lnTo>
                  <a:pt x="3590" y="2072"/>
                </a:lnTo>
                <a:lnTo>
                  <a:pt x="3593" y="2086"/>
                </a:lnTo>
                <a:lnTo>
                  <a:pt x="3597" y="2100"/>
                </a:lnTo>
                <a:lnTo>
                  <a:pt x="3602" y="2114"/>
                </a:lnTo>
                <a:lnTo>
                  <a:pt x="3607" y="2127"/>
                </a:lnTo>
                <a:lnTo>
                  <a:pt x="3613" y="2141"/>
                </a:lnTo>
                <a:lnTo>
                  <a:pt x="3619" y="2154"/>
                </a:lnTo>
                <a:lnTo>
                  <a:pt x="3626" y="2167"/>
                </a:lnTo>
                <a:lnTo>
                  <a:pt x="3635" y="2181"/>
                </a:lnTo>
                <a:lnTo>
                  <a:pt x="3644" y="2193"/>
                </a:lnTo>
                <a:lnTo>
                  <a:pt x="3653" y="2205"/>
                </a:lnTo>
                <a:lnTo>
                  <a:pt x="3663" y="2216"/>
                </a:lnTo>
                <a:lnTo>
                  <a:pt x="3673" y="2228"/>
                </a:lnTo>
                <a:lnTo>
                  <a:pt x="3685" y="2238"/>
                </a:lnTo>
                <a:lnTo>
                  <a:pt x="3696" y="2248"/>
                </a:lnTo>
                <a:lnTo>
                  <a:pt x="3708" y="2257"/>
                </a:lnTo>
                <a:lnTo>
                  <a:pt x="3720" y="2266"/>
                </a:lnTo>
                <a:lnTo>
                  <a:pt x="3733" y="2274"/>
                </a:lnTo>
                <a:lnTo>
                  <a:pt x="3746" y="2281"/>
                </a:lnTo>
                <a:lnTo>
                  <a:pt x="3759" y="2287"/>
                </a:lnTo>
                <a:lnTo>
                  <a:pt x="3773" y="2293"/>
                </a:lnTo>
                <a:lnTo>
                  <a:pt x="3787" y="2298"/>
                </a:lnTo>
                <a:lnTo>
                  <a:pt x="3801" y="2303"/>
                </a:lnTo>
                <a:lnTo>
                  <a:pt x="3815" y="2307"/>
                </a:lnTo>
                <a:lnTo>
                  <a:pt x="3829" y="2310"/>
                </a:lnTo>
                <a:lnTo>
                  <a:pt x="3844" y="2312"/>
                </a:lnTo>
                <a:lnTo>
                  <a:pt x="3858" y="2314"/>
                </a:lnTo>
                <a:lnTo>
                  <a:pt x="3872" y="2315"/>
                </a:lnTo>
                <a:lnTo>
                  <a:pt x="3887" y="2315"/>
                </a:lnTo>
                <a:lnTo>
                  <a:pt x="3901" y="2315"/>
                </a:lnTo>
                <a:lnTo>
                  <a:pt x="3916" y="2314"/>
                </a:lnTo>
                <a:lnTo>
                  <a:pt x="3931" y="2312"/>
                </a:lnTo>
                <a:lnTo>
                  <a:pt x="3945" y="2310"/>
                </a:lnTo>
                <a:lnTo>
                  <a:pt x="3960" y="2307"/>
                </a:lnTo>
                <a:lnTo>
                  <a:pt x="3974" y="2303"/>
                </a:lnTo>
                <a:lnTo>
                  <a:pt x="3987" y="2298"/>
                </a:lnTo>
                <a:lnTo>
                  <a:pt x="4001" y="2293"/>
                </a:lnTo>
                <a:lnTo>
                  <a:pt x="4015" y="2287"/>
                </a:lnTo>
                <a:lnTo>
                  <a:pt x="4028" y="2281"/>
                </a:lnTo>
                <a:lnTo>
                  <a:pt x="4041" y="2274"/>
                </a:lnTo>
                <a:lnTo>
                  <a:pt x="4053" y="2266"/>
                </a:lnTo>
                <a:lnTo>
                  <a:pt x="4066" y="2257"/>
                </a:lnTo>
                <a:lnTo>
                  <a:pt x="4079" y="2248"/>
                </a:lnTo>
                <a:lnTo>
                  <a:pt x="4090" y="2238"/>
                </a:lnTo>
                <a:lnTo>
                  <a:pt x="4101" y="2228"/>
                </a:lnTo>
                <a:lnTo>
                  <a:pt x="6330" y="0"/>
                </a:lnTo>
                <a:close/>
                <a:moveTo>
                  <a:pt x="5394" y="0"/>
                </a:moveTo>
                <a:lnTo>
                  <a:pt x="4538" y="0"/>
                </a:lnTo>
                <a:lnTo>
                  <a:pt x="3460" y="1077"/>
                </a:lnTo>
                <a:lnTo>
                  <a:pt x="3450" y="1088"/>
                </a:lnTo>
                <a:lnTo>
                  <a:pt x="3440" y="1100"/>
                </a:lnTo>
                <a:lnTo>
                  <a:pt x="3431" y="1112"/>
                </a:lnTo>
                <a:lnTo>
                  <a:pt x="3422" y="1124"/>
                </a:lnTo>
                <a:lnTo>
                  <a:pt x="3414" y="1137"/>
                </a:lnTo>
                <a:lnTo>
                  <a:pt x="3407" y="1150"/>
                </a:lnTo>
                <a:lnTo>
                  <a:pt x="3400" y="1163"/>
                </a:lnTo>
                <a:lnTo>
                  <a:pt x="3395" y="1176"/>
                </a:lnTo>
                <a:lnTo>
                  <a:pt x="3390" y="1190"/>
                </a:lnTo>
                <a:lnTo>
                  <a:pt x="3385" y="1205"/>
                </a:lnTo>
                <a:lnTo>
                  <a:pt x="3381" y="1219"/>
                </a:lnTo>
                <a:lnTo>
                  <a:pt x="3378" y="1233"/>
                </a:lnTo>
                <a:lnTo>
                  <a:pt x="3376" y="1247"/>
                </a:lnTo>
                <a:lnTo>
                  <a:pt x="3374" y="1262"/>
                </a:lnTo>
                <a:lnTo>
                  <a:pt x="3373" y="1276"/>
                </a:lnTo>
                <a:lnTo>
                  <a:pt x="3373" y="1291"/>
                </a:lnTo>
                <a:lnTo>
                  <a:pt x="3373" y="1305"/>
                </a:lnTo>
                <a:lnTo>
                  <a:pt x="3374" y="1319"/>
                </a:lnTo>
                <a:lnTo>
                  <a:pt x="3376" y="1334"/>
                </a:lnTo>
                <a:lnTo>
                  <a:pt x="3378" y="1348"/>
                </a:lnTo>
                <a:lnTo>
                  <a:pt x="3381" y="1362"/>
                </a:lnTo>
                <a:lnTo>
                  <a:pt x="3385" y="1377"/>
                </a:lnTo>
                <a:lnTo>
                  <a:pt x="3390" y="1391"/>
                </a:lnTo>
                <a:lnTo>
                  <a:pt x="3395" y="1405"/>
                </a:lnTo>
                <a:lnTo>
                  <a:pt x="3400" y="1418"/>
                </a:lnTo>
                <a:lnTo>
                  <a:pt x="3407" y="1431"/>
                </a:lnTo>
                <a:lnTo>
                  <a:pt x="3414" y="1444"/>
                </a:lnTo>
                <a:lnTo>
                  <a:pt x="3422" y="1457"/>
                </a:lnTo>
                <a:lnTo>
                  <a:pt x="3431" y="1469"/>
                </a:lnTo>
                <a:lnTo>
                  <a:pt x="3440" y="1481"/>
                </a:lnTo>
                <a:lnTo>
                  <a:pt x="3450" y="1493"/>
                </a:lnTo>
                <a:lnTo>
                  <a:pt x="3460" y="1504"/>
                </a:lnTo>
                <a:lnTo>
                  <a:pt x="3472" y="1515"/>
                </a:lnTo>
                <a:lnTo>
                  <a:pt x="3483" y="1525"/>
                </a:lnTo>
                <a:lnTo>
                  <a:pt x="3496" y="1535"/>
                </a:lnTo>
                <a:lnTo>
                  <a:pt x="3508" y="1543"/>
                </a:lnTo>
                <a:lnTo>
                  <a:pt x="3521" y="1551"/>
                </a:lnTo>
                <a:lnTo>
                  <a:pt x="3534" y="1558"/>
                </a:lnTo>
                <a:lnTo>
                  <a:pt x="3547" y="1565"/>
                </a:lnTo>
                <a:lnTo>
                  <a:pt x="3561" y="1571"/>
                </a:lnTo>
                <a:lnTo>
                  <a:pt x="3574" y="1576"/>
                </a:lnTo>
                <a:lnTo>
                  <a:pt x="3588" y="1580"/>
                </a:lnTo>
                <a:lnTo>
                  <a:pt x="3602" y="1584"/>
                </a:lnTo>
                <a:lnTo>
                  <a:pt x="3616" y="1587"/>
                </a:lnTo>
                <a:lnTo>
                  <a:pt x="3632" y="1590"/>
                </a:lnTo>
                <a:lnTo>
                  <a:pt x="3646" y="1591"/>
                </a:lnTo>
                <a:lnTo>
                  <a:pt x="3660" y="1592"/>
                </a:lnTo>
                <a:lnTo>
                  <a:pt x="3675" y="1593"/>
                </a:lnTo>
                <a:lnTo>
                  <a:pt x="3689" y="1592"/>
                </a:lnTo>
                <a:lnTo>
                  <a:pt x="3704" y="1591"/>
                </a:lnTo>
                <a:lnTo>
                  <a:pt x="3718" y="1590"/>
                </a:lnTo>
                <a:lnTo>
                  <a:pt x="3732" y="1587"/>
                </a:lnTo>
                <a:lnTo>
                  <a:pt x="3747" y="1584"/>
                </a:lnTo>
                <a:lnTo>
                  <a:pt x="3761" y="1580"/>
                </a:lnTo>
                <a:lnTo>
                  <a:pt x="3774" y="1576"/>
                </a:lnTo>
                <a:lnTo>
                  <a:pt x="3789" y="1571"/>
                </a:lnTo>
                <a:lnTo>
                  <a:pt x="3803" y="1565"/>
                </a:lnTo>
                <a:lnTo>
                  <a:pt x="3816" y="1558"/>
                </a:lnTo>
                <a:lnTo>
                  <a:pt x="3829" y="1551"/>
                </a:lnTo>
                <a:lnTo>
                  <a:pt x="3841" y="1543"/>
                </a:lnTo>
                <a:lnTo>
                  <a:pt x="3854" y="1535"/>
                </a:lnTo>
                <a:lnTo>
                  <a:pt x="3866" y="1525"/>
                </a:lnTo>
                <a:lnTo>
                  <a:pt x="3877" y="1515"/>
                </a:lnTo>
                <a:lnTo>
                  <a:pt x="3888" y="1504"/>
                </a:lnTo>
                <a:lnTo>
                  <a:pt x="5394" y="0"/>
                </a:lnTo>
                <a:close/>
                <a:moveTo>
                  <a:pt x="4457" y="0"/>
                </a:moveTo>
                <a:lnTo>
                  <a:pt x="3602" y="0"/>
                </a:lnTo>
                <a:lnTo>
                  <a:pt x="2205" y="1397"/>
                </a:lnTo>
                <a:lnTo>
                  <a:pt x="2194" y="1408"/>
                </a:lnTo>
                <a:lnTo>
                  <a:pt x="2184" y="1420"/>
                </a:lnTo>
                <a:lnTo>
                  <a:pt x="2175" y="1432"/>
                </a:lnTo>
                <a:lnTo>
                  <a:pt x="2165" y="1444"/>
                </a:lnTo>
                <a:lnTo>
                  <a:pt x="2157" y="1457"/>
                </a:lnTo>
                <a:lnTo>
                  <a:pt x="2150" y="1470"/>
                </a:lnTo>
                <a:lnTo>
                  <a:pt x="2144" y="1483"/>
                </a:lnTo>
                <a:lnTo>
                  <a:pt x="2138" y="1497"/>
                </a:lnTo>
                <a:lnTo>
                  <a:pt x="2133" y="1510"/>
                </a:lnTo>
                <a:lnTo>
                  <a:pt x="2128" y="1524"/>
                </a:lnTo>
                <a:lnTo>
                  <a:pt x="2125" y="1539"/>
                </a:lnTo>
                <a:lnTo>
                  <a:pt x="2122" y="1553"/>
                </a:lnTo>
                <a:lnTo>
                  <a:pt x="2119" y="1568"/>
                </a:lnTo>
                <a:lnTo>
                  <a:pt x="2117" y="1582"/>
                </a:lnTo>
                <a:lnTo>
                  <a:pt x="2116" y="1596"/>
                </a:lnTo>
                <a:lnTo>
                  <a:pt x="2116" y="1611"/>
                </a:lnTo>
                <a:lnTo>
                  <a:pt x="2116" y="1625"/>
                </a:lnTo>
                <a:lnTo>
                  <a:pt x="2117" y="1640"/>
                </a:lnTo>
                <a:lnTo>
                  <a:pt x="2119" y="1654"/>
                </a:lnTo>
                <a:lnTo>
                  <a:pt x="2122" y="1668"/>
                </a:lnTo>
                <a:lnTo>
                  <a:pt x="2125" y="1682"/>
                </a:lnTo>
                <a:lnTo>
                  <a:pt x="2128" y="1697"/>
                </a:lnTo>
                <a:lnTo>
                  <a:pt x="2133" y="1711"/>
                </a:lnTo>
                <a:lnTo>
                  <a:pt x="2138" y="1725"/>
                </a:lnTo>
                <a:lnTo>
                  <a:pt x="2144" y="1738"/>
                </a:lnTo>
                <a:lnTo>
                  <a:pt x="2150" y="1752"/>
                </a:lnTo>
                <a:lnTo>
                  <a:pt x="2157" y="1765"/>
                </a:lnTo>
                <a:lnTo>
                  <a:pt x="2165" y="1777"/>
                </a:lnTo>
                <a:lnTo>
                  <a:pt x="2175" y="1789"/>
                </a:lnTo>
                <a:lnTo>
                  <a:pt x="2184" y="1801"/>
                </a:lnTo>
                <a:lnTo>
                  <a:pt x="2194" y="1813"/>
                </a:lnTo>
                <a:lnTo>
                  <a:pt x="2205" y="1824"/>
                </a:lnTo>
                <a:lnTo>
                  <a:pt x="2216" y="1835"/>
                </a:lnTo>
                <a:lnTo>
                  <a:pt x="2227" y="1845"/>
                </a:lnTo>
                <a:lnTo>
                  <a:pt x="2239" y="1855"/>
                </a:lnTo>
                <a:lnTo>
                  <a:pt x="2252" y="1864"/>
                </a:lnTo>
                <a:lnTo>
                  <a:pt x="2264" y="1871"/>
                </a:lnTo>
                <a:lnTo>
                  <a:pt x="2277" y="1879"/>
                </a:lnTo>
                <a:lnTo>
                  <a:pt x="2291" y="1885"/>
                </a:lnTo>
                <a:lnTo>
                  <a:pt x="2304" y="1891"/>
                </a:lnTo>
                <a:lnTo>
                  <a:pt x="2319" y="1896"/>
                </a:lnTo>
                <a:lnTo>
                  <a:pt x="2333" y="1901"/>
                </a:lnTo>
                <a:lnTo>
                  <a:pt x="2347" y="1904"/>
                </a:lnTo>
                <a:lnTo>
                  <a:pt x="2361" y="1907"/>
                </a:lnTo>
                <a:lnTo>
                  <a:pt x="2375" y="1910"/>
                </a:lnTo>
                <a:lnTo>
                  <a:pt x="2389" y="1911"/>
                </a:lnTo>
                <a:lnTo>
                  <a:pt x="2404" y="1913"/>
                </a:lnTo>
                <a:lnTo>
                  <a:pt x="2418" y="1913"/>
                </a:lnTo>
                <a:lnTo>
                  <a:pt x="2433" y="1913"/>
                </a:lnTo>
                <a:lnTo>
                  <a:pt x="2447" y="1911"/>
                </a:lnTo>
                <a:lnTo>
                  <a:pt x="2462" y="1910"/>
                </a:lnTo>
                <a:lnTo>
                  <a:pt x="2477" y="1907"/>
                </a:lnTo>
                <a:lnTo>
                  <a:pt x="2491" y="1904"/>
                </a:lnTo>
                <a:lnTo>
                  <a:pt x="2505" y="1901"/>
                </a:lnTo>
                <a:lnTo>
                  <a:pt x="2519" y="1896"/>
                </a:lnTo>
                <a:lnTo>
                  <a:pt x="2532" y="1891"/>
                </a:lnTo>
                <a:lnTo>
                  <a:pt x="2546" y="1885"/>
                </a:lnTo>
                <a:lnTo>
                  <a:pt x="2559" y="1879"/>
                </a:lnTo>
                <a:lnTo>
                  <a:pt x="2572" y="1871"/>
                </a:lnTo>
                <a:lnTo>
                  <a:pt x="2585" y="1864"/>
                </a:lnTo>
                <a:lnTo>
                  <a:pt x="2597" y="1855"/>
                </a:lnTo>
                <a:lnTo>
                  <a:pt x="2610" y="1845"/>
                </a:lnTo>
                <a:lnTo>
                  <a:pt x="2621" y="1835"/>
                </a:lnTo>
                <a:lnTo>
                  <a:pt x="2633" y="1824"/>
                </a:lnTo>
                <a:lnTo>
                  <a:pt x="4457" y="0"/>
                </a:lnTo>
                <a:close/>
                <a:moveTo>
                  <a:pt x="3522" y="0"/>
                </a:moveTo>
                <a:lnTo>
                  <a:pt x="2666" y="0"/>
                </a:lnTo>
                <a:lnTo>
                  <a:pt x="1071" y="1594"/>
                </a:lnTo>
                <a:lnTo>
                  <a:pt x="1061" y="1605"/>
                </a:lnTo>
                <a:lnTo>
                  <a:pt x="1051" y="1617"/>
                </a:lnTo>
                <a:lnTo>
                  <a:pt x="1042" y="1629"/>
                </a:lnTo>
                <a:lnTo>
                  <a:pt x="1033" y="1641"/>
                </a:lnTo>
                <a:lnTo>
                  <a:pt x="1025" y="1654"/>
                </a:lnTo>
                <a:lnTo>
                  <a:pt x="1018" y="1667"/>
                </a:lnTo>
                <a:lnTo>
                  <a:pt x="1012" y="1680"/>
                </a:lnTo>
                <a:lnTo>
                  <a:pt x="1006" y="1694"/>
                </a:lnTo>
                <a:lnTo>
                  <a:pt x="1001" y="1708"/>
                </a:lnTo>
                <a:lnTo>
                  <a:pt x="996" y="1722"/>
                </a:lnTo>
                <a:lnTo>
                  <a:pt x="991" y="1736"/>
                </a:lnTo>
                <a:lnTo>
                  <a:pt x="988" y="1750"/>
                </a:lnTo>
                <a:lnTo>
                  <a:pt x="986" y="1764"/>
                </a:lnTo>
                <a:lnTo>
                  <a:pt x="984" y="1779"/>
                </a:lnTo>
                <a:lnTo>
                  <a:pt x="983" y="1793"/>
                </a:lnTo>
                <a:lnTo>
                  <a:pt x="983" y="1807"/>
                </a:lnTo>
                <a:lnTo>
                  <a:pt x="983" y="1822"/>
                </a:lnTo>
                <a:lnTo>
                  <a:pt x="984" y="1836"/>
                </a:lnTo>
                <a:lnTo>
                  <a:pt x="986" y="1851"/>
                </a:lnTo>
                <a:lnTo>
                  <a:pt x="988" y="1866"/>
                </a:lnTo>
                <a:lnTo>
                  <a:pt x="991" y="1880"/>
                </a:lnTo>
                <a:lnTo>
                  <a:pt x="996" y="1894"/>
                </a:lnTo>
                <a:lnTo>
                  <a:pt x="1001" y="1908"/>
                </a:lnTo>
                <a:lnTo>
                  <a:pt x="1006" y="1922"/>
                </a:lnTo>
                <a:lnTo>
                  <a:pt x="1012" y="1935"/>
                </a:lnTo>
                <a:lnTo>
                  <a:pt x="1018" y="1948"/>
                </a:lnTo>
                <a:lnTo>
                  <a:pt x="1025" y="1961"/>
                </a:lnTo>
                <a:lnTo>
                  <a:pt x="1033" y="1974"/>
                </a:lnTo>
                <a:lnTo>
                  <a:pt x="1042" y="1986"/>
                </a:lnTo>
                <a:lnTo>
                  <a:pt x="1051" y="1998"/>
                </a:lnTo>
                <a:lnTo>
                  <a:pt x="1061" y="2010"/>
                </a:lnTo>
                <a:lnTo>
                  <a:pt x="1071" y="2022"/>
                </a:lnTo>
                <a:lnTo>
                  <a:pt x="1083" y="2033"/>
                </a:lnTo>
                <a:lnTo>
                  <a:pt x="1094" y="2043"/>
                </a:lnTo>
                <a:lnTo>
                  <a:pt x="1106" y="2052"/>
                </a:lnTo>
                <a:lnTo>
                  <a:pt x="1118" y="2060"/>
                </a:lnTo>
                <a:lnTo>
                  <a:pt x="1131" y="2068"/>
                </a:lnTo>
                <a:lnTo>
                  <a:pt x="1145" y="2075"/>
                </a:lnTo>
                <a:lnTo>
                  <a:pt x="1158" y="2082"/>
                </a:lnTo>
                <a:lnTo>
                  <a:pt x="1172" y="2088"/>
                </a:lnTo>
                <a:lnTo>
                  <a:pt x="1185" y="2093"/>
                </a:lnTo>
                <a:lnTo>
                  <a:pt x="1199" y="2097"/>
                </a:lnTo>
                <a:lnTo>
                  <a:pt x="1213" y="2101"/>
                </a:lnTo>
                <a:lnTo>
                  <a:pt x="1227" y="2104"/>
                </a:lnTo>
                <a:lnTo>
                  <a:pt x="1242" y="2107"/>
                </a:lnTo>
                <a:lnTo>
                  <a:pt x="1256" y="2108"/>
                </a:lnTo>
                <a:lnTo>
                  <a:pt x="1270" y="2109"/>
                </a:lnTo>
                <a:lnTo>
                  <a:pt x="1285" y="2110"/>
                </a:lnTo>
                <a:lnTo>
                  <a:pt x="1300" y="2109"/>
                </a:lnTo>
                <a:lnTo>
                  <a:pt x="1315" y="2108"/>
                </a:lnTo>
                <a:lnTo>
                  <a:pt x="1329" y="2107"/>
                </a:lnTo>
                <a:lnTo>
                  <a:pt x="1343" y="2104"/>
                </a:lnTo>
                <a:lnTo>
                  <a:pt x="1358" y="2101"/>
                </a:lnTo>
                <a:lnTo>
                  <a:pt x="1372" y="2097"/>
                </a:lnTo>
                <a:lnTo>
                  <a:pt x="1385" y="2093"/>
                </a:lnTo>
                <a:lnTo>
                  <a:pt x="1399" y="2088"/>
                </a:lnTo>
                <a:lnTo>
                  <a:pt x="1413" y="2082"/>
                </a:lnTo>
                <a:lnTo>
                  <a:pt x="1426" y="2075"/>
                </a:lnTo>
                <a:lnTo>
                  <a:pt x="1440" y="2068"/>
                </a:lnTo>
                <a:lnTo>
                  <a:pt x="1452" y="2060"/>
                </a:lnTo>
                <a:lnTo>
                  <a:pt x="1465" y="2052"/>
                </a:lnTo>
                <a:lnTo>
                  <a:pt x="1477" y="2043"/>
                </a:lnTo>
                <a:lnTo>
                  <a:pt x="1488" y="2033"/>
                </a:lnTo>
                <a:lnTo>
                  <a:pt x="1499" y="2022"/>
                </a:lnTo>
                <a:lnTo>
                  <a:pt x="3522" y="0"/>
                </a:lnTo>
                <a:close/>
                <a:moveTo>
                  <a:pt x="2585" y="0"/>
                </a:moveTo>
                <a:lnTo>
                  <a:pt x="1731" y="0"/>
                </a:lnTo>
                <a:lnTo>
                  <a:pt x="88" y="1641"/>
                </a:lnTo>
                <a:lnTo>
                  <a:pt x="77" y="1652"/>
                </a:lnTo>
                <a:lnTo>
                  <a:pt x="67" y="1664"/>
                </a:lnTo>
                <a:lnTo>
                  <a:pt x="58" y="1676"/>
                </a:lnTo>
                <a:lnTo>
                  <a:pt x="50" y="1688"/>
                </a:lnTo>
                <a:lnTo>
                  <a:pt x="42" y="1702"/>
                </a:lnTo>
                <a:lnTo>
                  <a:pt x="34" y="1715"/>
                </a:lnTo>
                <a:lnTo>
                  <a:pt x="28" y="1728"/>
                </a:lnTo>
                <a:lnTo>
                  <a:pt x="22" y="1741"/>
                </a:lnTo>
                <a:lnTo>
                  <a:pt x="17" y="1755"/>
                </a:lnTo>
                <a:lnTo>
                  <a:pt x="13" y="1769"/>
                </a:lnTo>
                <a:lnTo>
                  <a:pt x="9" y="1783"/>
                </a:lnTo>
                <a:lnTo>
                  <a:pt x="6" y="1797"/>
                </a:lnTo>
                <a:lnTo>
                  <a:pt x="3" y="1811"/>
                </a:lnTo>
                <a:lnTo>
                  <a:pt x="2" y="1826"/>
                </a:lnTo>
                <a:lnTo>
                  <a:pt x="1" y="1840"/>
                </a:lnTo>
                <a:lnTo>
                  <a:pt x="0" y="1856"/>
                </a:lnTo>
                <a:lnTo>
                  <a:pt x="1" y="1870"/>
                </a:lnTo>
                <a:lnTo>
                  <a:pt x="2" y="1884"/>
                </a:lnTo>
                <a:lnTo>
                  <a:pt x="3" y="1899"/>
                </a:lnTo>
                <a:lnTo>
                  <a:pt x="6" y="1913"/>
                </a:lnTo>
                <a:lnTo>
                  <a:pt x="9" y="1927"/>
                </a:lnTo>
                <a:lnTo>
                  <a:pt x="13" y="1941"/>
                </a:lnTo>
                <a:lnTo>
                  <a:pt x="17" y="1955"/>
                </a:lnTo>
                <a:lnTo>
                  <a:pt x="22" y="1969"/>
                </a:lnTo>
                <a:lnTo>
                  <a:pt x="28" y="1982"/>
                </a:lnTo>
                <a:lnTo>
                  <a:pt x="34" y="1995"/>
                </a:lnTo>
                <a:lnTo>
                  <a:pt x="42" y="2008"/>
                </a:lnTo>
                <a:lnTo>
                  <a:pt x="50" y="2022"/>
                </a:lnTo>
                <a:lnTo>
                  <a:pt x="58" y="2034"/>
                </a:lnTo>
                <a:lnTo>
                  <a:pt x="67" y="2046"/>
                </a:lnTo>
                <a:lnTo>
                  <a:pt x="77" y="2058"/>
                </a:lnTo>
                <a:lnTo>
                  <a:pt x="88" y="2069"/>
                </a:lnTo>
                <a:lnTo>
                  <a:pt x="99" y="2080"/>
                </a:lnTo>
                <a:lnTo>
                  <a:pt x="111" y="2090"/>
                </a:lnTo>
                <a:lnTo>
                  <a:pt x="124" y="2099"/>
                </a:lnTo>
                <a:lnTo>
                  <a:pt x="136" y="2107"/>
                </a:lnTo>
                <a:lnTo>
                  <a:pt x="149" y="2115"/>
                </a:lnTo>
                <a:lnTo>
                  <a:pt x="161" y="2122"/>
                </a:lnTo>
                <a:lnTo>
                  <a:pt x="175" y="2129"/>
                </a:lnTo>
                <a:lnTo>
                  <a:pt x="188" y="2135"/>
                </a:lnTo>
                <a:lnTo>
                  <a:pt x="202" y="2140"/>
                </a:lnTo>
                <a:lnTo>
                  <a:pt x="216" y="2144"/>
                </a:lnTo>
                <a:lnTo>
                  <a:pt x="230" y="2148"/>
                </a:lnTo>
                <a:lnTo>
                  <a:pt x="244" y="2151"/>
                </a:lnTo>
                <a:lnTo>
                  <a:pt x="258" y="2154"/>
                </a:lnTo>
                <a:lnTo>
                  <a:pt x="274" y="2155"/>
                </a:lnTo>
                <a:lnTo>
                  <a:pt x="288" y="2156"/>
                </a:lnTo>
                <a:lnTo>
                  <a:pt x="302" y="2157"/>
                </a:lnTo>
                <a:lnTo>
                  <a:pt x="317" y="2156"/>
                </a:lnTo>
                <a:lnTo>
                  <a:pt x="331" y="2155"/>
                </a:lnTo>
                <a:lnTo>
                  <a:pt x="346" y="2154"/>
                </a:lnTo>
                <a:lnTo>
                  <a:pt x="360" y="2151"/>
                </a:lnTo>
                <a:lnTo>
                  <a:pt x="374" y="2148"/>
                </a:lnTo>
                <a:lnTo>
                  <a:pt x="388" y="2144"/>
                </a:lnTo>
                <a:lnTo>
                  <a:pt x="402" y="2140"/>
                </a:lnTo>
                <a:lnTo>
                  <a:pt x="417" y="2135"/>
                </a:lnTo>
                <a:lnTo>
                  <a:pt x="430" y="2129"/>
                </a:lnTo>
                <a:lnTo>
                  <a:pt x="443" y="2122"/>
                </a:lnTo>
                <a:lnTo>
                  <a:pt x="456" y="2115"/>
                </a:lnTo>
                <a:lnTo>
                  <a:pt x="469" y="2107"/>
                </a:lnTo>
                <a:lnTo>
                  <a:pt x="481" y="2099"/>
                </a:lnTo>
                <a:lnTo>
                  <a:pt x="493" y="2090"/>
                </a:lnTo>
                <a:lnTo>
                  <a:pt x="505" y="2080"/>
                </a:lnTo>
                <a:lnTo>
                  <a:pt x="516" y="2069"/>
                </a:lnTo>
                <a:lnTo>
                  <a:pt x="2585" y="0"/>
                </a:lnTo>
                <a:close/>
                <a:moveTo>
                  <a:pt x="1650" y="0"/>
                </a:moveTo>
                <a:lnTo>
                  <a:pt x="794" y="0"/>
                </a:lnTo>
                <a:lnTo>
                  <a:pt x="154" y="640"/>
                </a:lnTo>
                <a:lnTo>
                  <a:pt x="144" y="651"/>
                </a:lnTo>
                <a:lnTo>
                  <a:pt x="134" y="663"/>
                </a:lnTo>
                <a:lnTo>
                  <a:pt x="125" y="675"/>
                </a:lnTo>
                <a:lnTo>
                  <a:pt x="115" y="687"/>
                </a:lnTo>
                <a:lnTo>
                  <a:pt x="107" y="700"/>
                </a:lnTo>
                <a:lnTo>
                  <a:pt x="100" y="712"/>
                </a:lnTo>
                <a:lnTo>
                  <a:pt x="94" y="727"/>
                </a:lnTo>
                <a:lnTo>
                  <a:pt x="88" y="740"/>
                </a:lnTo>
                <a:lnTo>
                  <a:pt x="83" y="754"/>
                </a:lnTo>
                <a:lnTo>
                  <a:pt x="78" y="768"/>
                </a:lnTo>
                <a:lnTo>
                  <a:pt x="74" y="782"/>
                </a:lnTo>
                <a:lnTo>
                  <a:pt x="71" y="796"/>
                </a:lnTo>
                <a:lnTo>
                  <a:pt x="69" y="810"/>
                </a:lnTo>
                <a:lnTo>
                  <a:pt x="67" y="825"/>
                </a:lnTo>
                <a:lnTo>
                  <a:pt x="66" y="839"/>
                </a:lnTo>
                <a:lnTo>
                  <a:pt x="66" y="853"/>
                </a:lnTo>
                <a:lnTo>
                  <a:pt x="66" y="868"/>
                </a:lnTo>
                <a:lnTo>
                  <a:pt x="67" y="883"/>
                </a:lnTo>
                <a:lnTo>
                  <a:pt x="69" y="898"/>
                </a:lnTo>
                <a:lnTo>
                  <a:pt x="71" y="912"/>
                </a:lnTo>
                <a:lnTo>
                  <a:pt x="74" y="926"/>
                </a:lnTo>
                <a:lnTo>
                  <a:pt x="78" y="940"/>
                </a:lnTo>
                <a:lnTo>
                  <a:pt x="83" y="954"/>
                </a:lnTo>
                <a:lnTo>
                  <a:pt x="88" y="968"/>
                </a:lnTo>
                <a:lnTo>
                  <a:pt x="94" y="981"/>
                </a:lnTo>
                <a:lnTo>
                  <a:pt x="100" y="994"/>
                </a:lnTo>
                <a:lnTo>
                  <a:pt x="107" y="1007"/>
                </a:lnTo>
                <a:lnTo>
                  <a:pt x="115" y="1020"/>
                </a:lnTo>
                <a:lnTo>
                  <a:pt x="125" y="1032"/>
                </a:lnTo>
                <a:lnTo>
                  <a:pt x="134" y="1045"/>
                </a:lnTo>
                <a:lnTo>
                  <a:pt x="144" y="1057"/>
                </a:lnTo>
                <a:lnTo>
                  <a:pt x="154" y="1068"/>
                </a:lnTo>
                <a:lnTo>
                  <a:pt x="166" y="1078"/>
                </a:lnTo>
                <a:lnTo>
                  <a:pt x="177" y="1088"/>
                </a:lnTo>
                <a:lnTo>
                  <a:pt x="189" y="1098"/>
                </a:lnTo>
                <a:lnTo>
                  <a:pt x="202" y="1106"/>
                </a:lnTo>
                <a:lnTo>
                  <a:pt x="214" y="1114"/>
                </a:lnTo>
                <a:lnTo>
                  <a:pt x="227" y="1121"/>
                </a:lnTo>
                <a:lnTo>
                  <a:pt x="240" y="1128"/>
                </a:lnTo>
                <a:lnTo>
                  <a:pt x="254" y="1134"/>
                </a:lnTo>
                <a:lnTo>
                  <a:pt x="268" y="1139"/>
                </a:lnTo>
                <a:lnTo>
                  <a:pt x="282" y="1143"/>
                </a:lnTo>
                <a:lnTo>
                  <a:pt x="296" y="1147"/>
                </a:lnTo>
                <a:lnTo>
                  <a:pt x="310" y="1150"/>
                </a:lnTo>
                <a:lnTo>
                  <a:pt x="325" y="1152"/>
                </a:lnTo>
                <a:lnTo>
                  <a:pt x="339" y="1154"/>
                </a:lnTo>
                <a:lnTo>
                  <a:pt x="354" y="1155"/>
                </a:lnTo>
                <a:lnTo>
                  <a:pt x="368" y="1155"/>
                </a:lnTo>
                <a:lnTo>
                  <a:pt x="382" y="1155"/>
                </a:lnTo>
                <a:lnTo>
                  <a:pt x="397" y="1154"/>
                </a:lnTo>
                <a:lnTo>
                  <a:pt x="412" y="1152"/>
                </a:lnTo>
                <a:lnTo>
                  <a:pt x="426" y="1150"/>
                </a:lnTo>
                <a:lnTo>
                  <a:pt x="441" y="1147"/>
                </a:lnTo>
                <a:lnTo>
                  <a:pt x="455" y="1143"/>
                </a:lnTo>
                <a:lnTo>
                  <a:pt x="468" y="1139"/>
                </a:lnTo>
                <a:lnTo>
                  <a:pt x="482" y="1134"/>
                </a:lnTo>
                <a:lnTo>
                  <a:pt x="496" y="1128"/>
                </a:lnTo>
                <a:lnTo>
                  <a:pt x="509" y="1121"/>
                </a:lnTo>
                <a:lnTo>
                  <a:pt x="522" y="1114"/>
                </a:lnTo>
                <a:lnTo>
                  <a:pt x="534" y="1106"/>
                </a:lnTo>
                <a:lnTo>
                  <a:pt x="547" y="1098"/>
                </a:lnTo>
                <a:lnTo>
                  <a:pt x="560" y="1088"/>
                </a:lnTo>
                <a:lnTo>
                  <a:pt x="571" y="1078"/>
                </a:lnTo>
                <a:lnTo>
                  <a:pt x="582" y="1068"/>
                </a:lnTo>
                <a:lnTo>
                  <a:pt x="1650"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4A74B507-86AC-2449-B6D1-1A93CA95FDAA}"/>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70F79F45-85DE-B949-9825-DB153F4DE558}"/>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8981CBB9-A54F-F447-A3CC-2069B379AA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681372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3" name="Freeform 12"/>
          <p:cNvSpPr>
            <a:spLocks noGrp="1" noEditPoints="1"/>
          </p:cNvSpPr>
          <p:nvPr>
            <p:ph type="pic" sz="quarter" idx="10"/>
          </p:nvPr>
        </p:nvSpPr>
        <p:spPr bwMode="auto">
          <a:xfrm>
            <a:off x="1553028" y="0"/>
            <a:ext cx="16734972" cy="5379495"/>
          </a:xfrm>
          <a:custGeom>
            <a:avLst/>
            <a:gdLst>
              <a:gd name="T0" fmla="*/ 1498 w 7574"/>
              <a:gd name="T1" fmla="*/ 0 h 2433"/>
              <a:gd name="T2" fmla="*/ 2354 w 7574"/>
              <a:gd name="T3" fmla="*/ 0 h 2433"/>
              <a:gd name="T4" fmla="*/ 1520 w 7574"/>
              <a:gd name="T5" fmla="*/ 834 h 2433"/>
              <a:gd name="T6" fmla="*/ 664 w 7574"/>
              <a:gd name="T7" fmla="*/ 834 h 2433"/>
              <a:gd name="T8" fmla="*/ 1498 w 7574"/>
              <a:gd name="T9" fmla="*/ 0 h 2433"/>
              <a:gd name="T10" fmla="*/ 2434 w 7574"/>
              <a:gd name="T11" fmla="*/ 0 h 2433"/>
              <a:gd name="T12" fmla="*/ 3290 w 7574"/>
              <a:gd name="T13" fmla="*/ 0 h 2433"/>
              <a:gd name="T14" fmla="*/ 855 w 7574"/>
              <a:gd name="T15" fmla="*/ 2433 h 2433"/>
              <a:gd name="T16" fmla="*/ 0 w 7574"/>
              <a:gd name="T17" fmla="*/ 2433 h 2433"/>
              <a:gd name="T18" fmla="*/ 2434 w 7574"/>
              <a:gd name="T19" fmla="*/ 0 h 2433"/>
              <a:gd name="T20" fmla="*/ 3370 w 7574"/>
              <a:gd name="T21" fmla="*/ 0 h 2433"/>
              <a:gd name="T22" fmla="*/ 4226 w 7574"/>
              <a:gd name="T23" fmla="*/ 0 h 2433"/>
              <a:gd name="T24" fmla="*/ 2661 w 7574"/>
              <a:gd name="T25" fmla="*/ 1564 h 2433"/>
              <a:gd name="T26" fmla="*/ 1806 w 7574"/>
              <a:gd name="T27" fmla="*/ 1564 h 2433"/>
              <a:gd name="T28" fmla="*/ 3370 w 7574"/>
              <a:gd name="T29" fmla="*/ 0 h 2433"/>
              <a:gd name="T30" fmla="*/ 4306 w 7574"/>
              <a:gd name="T31" fmla="*/ 0 h 2433"/>
              <a:gd name="T32" fmla="*/ 5162 w 7574"/>
              <a:gd name="T33" fmla="*/ 0 h 2433"/>
              <a:gd name="T34" fmla="*/ 3046 w 7574"/>
              <a:gd name="T35" fmla="*/ 2115 h 2433"/>
              <a:gd name="T36" fmla="*/ 2190 w 7574"/>
              <a:gd name="T37" fmla="*/ 2115 h 2433"/>
              <a:gd name="T38" fmla="*/ 4306 w 7574"/>
              <a:gd name="T39" fmla="*/ 0 h 2433"/>
              <a:gd name="T40" fmla="*/ 5242 w 7574"/>
              <a:gd name="T41" fmla="*/ 0 h 2433"/>
              <a:gd name="T42" fmla="*/ 6098 w 7574"/>
              <a:gd name="T43" fmla="*/ 0 h 2433"/>
              <a:gd name="T44" fmla="*/ 4896 w 7574"/>
              <a:gd name="T45" fmla="*/ 1201 h 2433"/>
              <a:gd name="T46" fmla="*/ 4040 w 7574"/>
              <a:gd name="T47" fmla="*/ 1201 h 2433"/>
              <a:gd name="T48" fmla="*/ 5242 w 7574"/>
              <a:gd name="T49" fmla="*/ 0 h 2433"/>
              <a:gd name="T50" fmla="*/ 6177 w 7574"/>
              <a:gd name="T51" fmla="*/ 0 h 2433"/>
              <a:gd name="T52" fmla="*/ 7033 w 7574"/>
              <a:gd name="T53" fmla="*/ 0 h 2433"/>
              <a:gd name="T54" fmla="*/ 5123 w 7574"/>
              <a:gd name="T55" fmla="*/ 1909 h 2433"/>
              <a:gd name="T56" fmla="*/ 4267 w 7574"/>
              <a:gd name="T57" fmla="*/ 1909 h 2433"/>
              <a:gd name="T58" fmla="*/ 6177 w 7574"/>
              <a:gd name="T59" fmla="*/ 0 h 2433"/>
              <a:gd name="T60" fmla="*/ 7114 w 7574"/>
              <a:gd name="T61" fmla="*/ 0 h 2433"/>
              <a:gd name="T62" fmla="*/ 7574 w 7574"/>
              <a:gd name="T63" fmla="*/ 0 h 2433"/>
              <a:gd name="T64" fmla="*/ 7574 w 7574"/>
              <a:gd name="T65" fmla="*/ 395 h 2433"/>
              <a:gd name="T66" fmla="*/ 6453 w 7574"/>
              <a:gd name="T67" fmla="*/ 1515 h 2433"/>
              <a:gd name="T68" fmla="*/ 5597 w 7574"/>
              <a:gd name="T69" fmla="*/ 1515 h 2433"/>
              <a:gd name="T70" fmla="*/ 7114 w 7574"/>
              <a:gd name="T71" fmla="*/ 0 h 2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74" h="2433">
                <a:moveTo>
                  <a:pt x="1498" y="0"/>
                </a:moveTo>
                <a:lnTo>
                  <a:pt x="2354" y="0"/>
                </a:lnTo>
                <a:lnTo>
                  <a:pt x="1520" y="834"/>
                </a:lnTo>
                <a:lnTo>
                  <a:pt x="664" y="834"/>
                </a:lnTo>
                <a:lnTo>
                  <a:pt x="1498" y="0"/>
                </a:lnTo>
                <a:close/>
                <a:moveTo>
                  <a:pt x="2434" y="0"/>
                </a:moveTo>
                <a:lnTo>
                  <a:pt x="3290" y="0"/>
                </a:lnTo>
                <a:lnTo>
                  <a:pt x="855" y="2433"/>
                </a:lnTo>
                <a:lnTo>
                  <a:pt x="0" y="2433"/>
                </a:lnTo>
                <a:lnTo>
                  <a:pt x="2434" y="0"/>
                </a:lnTo>
                <a:close/>
                <a:moveTo>
                  <a:pt x="3370" y="0"/>
                </a:moveTo>
                <a:lnTo>
                  <a:pt x="4226" y="0"/>
                </a:lnTo>
                <a:lnTo>
                  <a:pt x="2661" y="1564"/>
                </a:lnTo>
                <a:lnTo>
                  <a:pt x="1806" y="1564"/>
                </a:lnTo>
                <a:lnTo>
                  <a:pt x="3370" y="0"/>
                </a:lnTo>
                <a:close/>
                <a:moveTo>
                  <a:pt x="4306" y="0"/>
                </a:moveTo>
                <a:lnTo>
                  <a:pt x="5162" y="0"/>
                </a:lnTo>
                <a:lnTo>
                  <a:pt x="3046" y="2115"/>
                </a:lnTo>
                <a:lnTo>
                  <a:pt x="2190" y="2115"/>
                </a:lnTo>
                <a:lnTo>
                  <a:pt x="4306" y="0"/>
                </a:lnTo>
                <a:close/>
                <a:moveTo>
                  <a:pt x="5242" y="0"/>
                </a:moveTo>
                <a:lnTo>
                  <a:pt x="6098" y="0"/>
                </a:lnTo>
                <a:lnTo>
                  <a:pt x="4896" y="1201"/>
                </a:lnTo>
                <a:lnTo>
                  <a:pt x="4040" y="1201"/>
                </a:lnTo>
                <a:lnTo>
                  <a:pt x="5242" y="0"/>
                </a:lnTo>
                <a:close/>
                <a:moveTo>
                  <a:pt x="6177" y="0"/>
                </a:moveTo>
                <a:lnTo>
                  <a:pt x="7033" y="0"/>
                </a:lnTo>
                <a:lnTo>
                  <a:pt x="5123" y="1909"/>
                </a:lnTo>
                <a:lnTo>
                  <a:pt x="4267" y="1909"/>
                </a:lnTo>
                <a:lnTo>
                  <a:pt x="6177" y="0"/>
                </a:lnTo>
                <a:close/>
                <a:moveTo>
                  <a:pt x="7114" y="0"/>
                </a:moveTo>
                <a:lnTo>
                  <a:pt x="7574" y="0"/>
                </a:lnTo>
                <a:lnTo>
                  <a:pt x="7574" y="395"/>
                </a:lnTo>
                <a:lnTo>
                  <a:pt x="6453" y="1515"/>
                </a:lnTo>
                <a:lnTo>
                  <a:pt x="5597" y="1515"/>
                </a:lnTo>
                <a:lnTo>
                  <a:pt x="7114"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7E608DFC-52BD-9F47-A5DC-38DC2D4C9AD6}"/>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024B3656-C6B1-1548-9E0B-A58277B20362}"/>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19894A57-3362-D845-9FF5-F2BF986B38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3076459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0" y="0"/>
            <a:ext cx="96012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3918076C-60FD-2C4E-BDB4-DB8EB5CB5E3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325833C6-1312-2040-BCA6-DD8083B17E9C}"/>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39D15A36-1805-AE45-B957-19C563F482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357270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6698918" cy="669891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4279192" y="4287009"/>
            <a:ext cx="4798110" cy="479811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4F9EB295-2A0F-3941-99C9-510F081C66F0}"/>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D57794D3-DD4B-D14A-ADCC-B01C97479240}"/>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9F4A7357-0AC7-3B4C-9CBF-0892F639DE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21701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6907700" y="342952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9" name="Picture Placeholder 2"/>
          <p:cNvSpPr>
            <a:spLocks noGrp="1"/>
          </p:cNvSpPr>
          <p:nvPr>
            <p:ph type="pic" sz="quarter" idx="11"/>
          </p:nvPr>
        </p:nvSpPr>
        <p:spPr>
          <a:xfrm>
            <a:off x="-24384" y="0"/>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4" name="Picture Placeholder 2"/>
          <p:cNvSpPr>
            <a:spLocks noGrp="1"/>
          </p:cNvSpPr>
          <p:nvPr>
            <p:ph type="pic" sz="quarter" idx="13"/>
          </p:nvPr>
        </p:nvSpPr>
        <p:spPr>
          <a:xfrm>
            <a:off x="3441658" y="342952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5" name="Picture Placeholder 2"/>
          <p:cNvSpPr>
            <a:spLocks noGrp="1"/>
          </p:cNvSpPr>
          <p:nvPr>
            <p:ph type="pic" sz="quarter" idx="14"/>
          </p:nvPr>
        </p:nvSpPr>
        <p:spPr>
          <a:xfrm>
            <a:off x="-24384" y="342952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6" name="Picture Placeholder 2"/>
          <p:cNvSpPr>
            <a:spLocks noGrp="1"/>
          </p:cNvSpPr>
          <p:nvPr>
            <p:ph type="pic" sz="quarter" idx="15"/>
          </p:nvPr>
        </p:nvSpPr>
        <p:spPr>
          <a:xfrm>
            <a:off x="3441658" y="685905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7" name="Picture Placeholder 2"/>
          <p:cNvSpPr>
            <a:spLocks noGrp="1"/>
          </p:cNvSpPr>
          <p:nvPr>
            <p:ph type="pic" sz="quarter" idx="16"/>
          </p:nvPr>
        </p:nvSpPr>
        <p:spPr>
          <a:xfrm>
            <a:off x="-24384" y="685905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1" name="TextBox 10">
            <a:extLst>
              <a:ext uri="{FF2B5EF4-FFF2-40B4-BE49-F238E27FC236}">
                <a16:creationId xmlns:a16="http://schemas.microsoft.com/office/drawing/2014/main" id="{616511E6-E95E-054F-8A9F-48D0C3E4F56A}"/>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12" name="Straight Connector 11">
            <a:extLst>
              <a:ext uri="{FF2B5EF4-FFF2-40B4-BE49-F238E27FC236}">
                <a16:creationId xmlns:a16="http://schemas.microsoft.com/office/drawing/2014/main" id="{DDC1C82D-8973-9644-AF17-B4738DA8724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3" name="Picture 12" descr="A picture containing drawing&#10;&#10;Description automatically generated">
            <a:extLst>
              <a:ext uri="{FF2B5EF4-FFF2-40B4-BE49-F238E27FC236}">
                <a16:creationId xmlns:a16="http://schemas.microsoft.com/office/drawing/2014/main" id="{C33694B4-A4D0-8B4E-8BFF-C4E1792BA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709996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22" name="Picture Placeholder 2"/>
          <p:cNvSpPr>
            <a:spLocks noGrp="1"/>
          </p:cNvSpPr>
          <p:nvPr>
            <p:ph type="pic" sz="quarter" idx="12"/>
          </p:nvPr>
        </p:nvSpPr>
        <p:spPr>
          <a:xfrm>
            <a:off x="11359170"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3" name="Picture Placeholder 2"/>
          <p:cNvSpPr>
            <a:spLocks noGrp="1"/>
          </p:cNvSpPr>
          <p:nvPr>
            <p:ph type="pic" sz="quarter" idx="13"/>
          </p:nvPr>
        </p:nvSpPr>
        <p:spPr>
          <a:xfrm>
            <a:off x="9087336"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4" name="Picture Placeholder 2"/>
          <p:cNvSpPr>
            <a:spLocks noGrp="1"/>
          </p:cNvSpPr>
          <p:nvPr>
            <p:ph type="pic" sz="quarter" idx="14"/>
          </p:nvPr>
        </p:nvSpPr>
        <p:spPr>
          <a:xfrm>
            <a:off x="6815502"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5" name="Picture Placeholder 2"/>
          <p:cNvSpPr>
            <a:spLocks noGrp="1"/>
          </p:cNvSpPr>
          <p:nvPr>
            <p:ph type="pic" sz="quarter" idx="15"/>
          </p:nvPr>
        </p:nvSpPr>
        <p:spPr>
          <a:xfrm>
            <a:off x="4543668"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6" name="Picture Placeholder 2"/>
          <p:cNvSpPr>
            <a:spLocks noGrp="1"/>
          </p:cNvSpPr>
          <p:nvPr>
            <p:ph type="pic" sz="quarter" idx="16"/>
          </p:nvPr>
        </p:nvSpPr>
        <p:spPr>
          <a:xfrm>
            <a:off x="2271834"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7" name="Picture Placeholder 2"/>
          <p:cNvSpPr>
            <a:spLocks noGrp="1"/>
          </p:cNvSpPr>
          <p:nvPr>
            <p:ph type="pic" sz="quarter" idx="17"/>
          </p:nvPr>
        </p:nvSpPr>
        <p:spPr>
          <a:xfrm>
            <a:off x="0"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0" name="Picture Placeholder 2"/>
          <p:cNvSpPr>
            <a:spLocks noGrp="1"/>
          </p:cNvSpPr>
          <p:nvPr>
            <p:ph type="pic" sz="quarter" idx="19"/>
          </p:nvPr>
        </p:nvSpPr>
        <p:spPr>
          <a:xfrm>
            <a:off x="9087336"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1" name="Picture Placeholder 2"/>
          <p:cNvSpPr>
            <a:spLocks noGrp="1"/>
          </p:cNvSpPr>
          <p:nvPr>
            <p:ph type="pic" sz="quarter" idx="20"/>
          </p:nvPr>
        </p:nvSpPr>
        <p:spPr>
          <a:xfrm>
            <a:off x="6815502"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2" name="Picture Placeholder 2"/>
          <p:cNvSpPr>
            <a:spLocks noGrp="1"/>
          </p:cNvSpPr>
          <p:nvPr>
            <p:ph type="pic" sz="quarter" idx="21"/>
          </p:nvPr>
        </p:nvSpPr>
        <p:spPr>
          <a:xfrm>
            <a:off x="4543668"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3" name="Picture Placeholder 2"/>
          <p:cNvSpPr>
            <a:spLocks noGrp="1"/>
          </p:cNvSpPr>
          <p:nvPr>
            <p:ph type="pic" sz="quarter" idx="22"/>
          </p:nvPr>
        </p:nvSpPr>
        <p:spPr>
          <a:xfrm>
            <a:off x="2271834"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4" name="Picture Placeholder 2"/>
          <p:cNvSpPr>
            <a:spLocks noGrp="1"/>
          </p:cNvSpPr>
          <p:nvPr>
            <p:ph type="pic" sz="quarter" idx="23"/>
          </p:nvPr>
        </p:nvSpPr>
        <p:spPr>
          <a:xfrm>
            <a:off x="0"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7" name="Picture Placeholder 2"/>
          <p:cNvSpPr>
            <a:spLocks noGrp="1"/>
          </p:cNvSpPr>
          <p:nvPr>
            <p:ph type="pic" sz="quarter" idx="25"/>
          </p:nvPr>
        </p:nvSpPr>
        <p:spPr>
          <a:xfrm>
            <a:off x="4543668" y="4495802"/>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8" name="Picture Placeholder 2"/>
          <p:cNvSpPr>
            <a:spLocks noGrp="1"/>
          </p:cNvSpPr>
          <p:nvPr>
            <p:ph type="pic" sz="quarter" idx="26"/>
          </p:nvPr>
        </p:nvSpPr>
        <p:spPr>
          <a:xfrm>
            <a:off x="2271834" y="4495802"/>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9" name="Picture Placeholder 2"/>
          <p:cNvSpPr>
            <a:spLocks noGrp="1"/>
          </p:cNvSpPr>
          <p:nvPr>
            <p:ph type="pic" sz="quarter" idx="27"/>
          </p:nvPr>
        </p:nvSpPr>
        <p:spPr>
          <a:xfrm>
            <a:off x="0" y="4495802"/>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0" name="Picture Placeholder 2"/>
          <p:cNvSpPr>
            <a:spLocks noGrp="1"/>
          </p:cNvSpPr>
          <p:nvPr>
            <p:ph type="pic" sz="quarter" idx="28"/>
          </p:nvPr>
        </p:nvSpPr>
        <p:spPr>
          <a:xfrm>
            <a:off x="0" y="6743703"/>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8" name="TextBox 27">
            <a:extLst>
              <a:ext uri="{FF2B5EF4-FFF2-40B4-BE49-F238E27FC236}">
                <a16:creationId xmlns:a16="http://schemas.microsoft.com/office/drawing/2014/main" id="{08D5C075-AD06-2646-98DA-28A6E01A1E31}"/>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29" name="Straight Connector 28">
            <a:extLst>
              <a:ext uri="{FF2B5EF4-FFF2-40B4-BE49-F238E27FC236}">
                <a16:creationId xmlns:a16="http://schemas.microsoft.com/office/drawing/2014/main" id="{0BC4DAB1-732E-7643-B75F-30F62B6E1922}"/>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1" name="Picture 20" descr="A picture containing drawing&#10;&#10;Description automatically generated">
            <a:extLst>
              <a:ext uri="{FF2B5EF4-FFF2-40B4-BE49-F238E27FC236}">
                <a16:creationId xmlns:a16="http://schemas.microsoft.com/office/drawing/2014/main" id="{9280F20D-281D-BF4F-B5EC-F1AEBD0771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1498689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2076448" y="0"/>
            <a:ext cx="3975907"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6052354" y="0"/>
            <a:ext cx="3975907"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E09A9054-01E6-4A43-AEF1-FF58D1366520}"/>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BDAB939A-8E24-2C48-BFD0-705C1C372796}"/>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46B66127-393D-1942-8DAA-86F31367DE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2808353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011E41"/>
        </a:solidFill>
        <a:effectLst/>
      </p:bgPr>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6B6DBBC3-86DC-5F4C-B2A9-988714CAC1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1545275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2457449" y="0"/>
            <a:ext cx="5485374"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0" y="0"/>
            <a:ext cx="2457448"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5E0EF4E2-6FF3-AE41-A78D-F219CB2F2E59}"/>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2FBFF370-1B4B-AC4B-9E23-E0F35363C9EA}"/>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78F5A16D-2F07-DE49-ACA2-319BD09269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720988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7942823"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11E6BB1B-7FD3-5044-8E26-AB8C41868C07}"/>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0A10AC74-6651-E849-B07C-C83D55763DD6}"/>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8FEF8EAE-BD4D-BF4C-AAA9-45CC4C3078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677020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8180310" y="0"/>
            <a:ext cx="10107690" cy="10288588"/>
          </a:xfrm>
          <a:custGeom>
            <a:avLst/>
            <a:gdLst>
              <a:gd name="T0" fmla="*/ 4469 w 4469"/>
              <a:gd name="T1" fmla="*/ 4552 h 4552"/>
              <a:gd name="T2" fmla="*/ 3879 w 4469"/>
              <a:gd name="T3" fmla="*/ 4552 h 4552"/>
              <a:gd name="T4" fmla="*/ 1610 w 4469"/>
              <a:gd name="T5" fmla="*/ 2276 h 4552"/>
              <a:gd name="T6" fmla="*/ 3879 w 4469"/>
              <a:gd name="T7" fmla="*/ 0 h 4552"/>
              <a:gd name="T8" fmla="*/ 4469 w 4469"/>
              <a:gd name="T9" fmla="*/ 0 h 4552"/>
              <a:gd name="T10" fmla="*/ 4469 w 4469"/>
              <a:gd name="T11" fmla="*/ 4552 h 4552"/>
              <a:gd name="T12" fmla="*/ 3799 w 4469"/>
              <a:gd name="T13" fmla="*/ 4552 h 4552"/>
              <a:gd name="T14" fmla="*/ 2269 w 4469"/>
              <a:gd name="T15" fmla="*/ 4552 h 4552"/>
              <a:gd name="T16" fmla="*/ 806 w 4469"/>
              <a:gd name="T17" fmla="*/ 3084 h 4552"/>
              <a:gd name="T18" fmla="*/ 1571 w 4469"/>
              <a:gd name="T19" fmla="*/ 2316 h 4552"/>
              <a:gd name="T20" fmla="*/ 3799 w 4469"/>
              <a:gd name="T21" fmla="*/ 4552 h 4552"/>
              <a:gd name="T22" fmla="*/ 2269 w 4469"/>
              <a:gd name="T23" fmla="*/ 0 h 4552"/>
              <a:gd name="T24" fmla="*/ 3799 w 4469"/>
              <a:gd name="T25" fmla="*/ 0 h 4552"/>
              <a:gd name="T26" fmla="*/ 1571 w 4469"/>
              <a:gd name="T27" fmla="*/ 2236 h 4552"/>
              <a:gd name="T28" fmla="*/ 806 w 4469"/>
              <a:gd name="T29" fmla="*/ 1468 h 4552"/>
              <a:gd name="T30" fmla="*/ 2269 w 4469"/>
              <a:gd name="T31" fmla="*/ 0 h 4552"/>
              <a:gd name="T32" fmla="*/ 0 w 4469"/>
              <a:gd name="T33" fmla="*/ 2276 h 4552"/>
              <a:gd name="T34" fmla="*/ 765 w 4469"/>
              <a:gd name="T35" fmla="*/ 1508 h 4552"/>
              <a:gd name="T36" fmla="*/ 1531 w 4469"/>
              <a:gd name="T37" fmla="*/ 2276 h 4552"/>
              <a:gd name="T38" fmla="*/ 765 w 4469"/>
              <a:gd name="T39" fmla="*/ 3044 h 4552"/>
              <a:gd name="T40" fmla="*/ 0 w 4469"/>
              <a:gd name="T41" fmla="*/ 2276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9" h="4552">
                <a:moveTo>
                  <a:pt x="4469" y="4552"/>
                </a:moveTo>
                <a:lnTo>
                  <a:pt x="3879" y="4552"/>
                </a:lnTo>
                <a:lnTo>
                  <a:pt x="1610" y="2276"/>
                </a:lnTo>
                <a:lnTo>
                  <a:pt x="3879" y="0"/>
                </a:lnTo>
                <a:lnTo>
                  <a:pt x="4469" y="0"/>
                </a:lnTo>
                <a:lnTo>
                  <a:pt x="4469" y="4552"/>
                </a:lnTo>
                <a:close/>
                <a:moveTo>
                  <a:pt x="3799" y="4552"/>
                </a:moveTo>
                <a:lnTo>
                  <a:pt x="2269" y="4552"/>
                </a:lnTo>
                <a:lnTo>
                  <a:pt x="806" y="3084"/>
                </a:lnTo>
                <a:lnTo>
                  <a:pt x="1571" y="2316"/>
                </a:lnTo>
                <a:lnTo>
                  <a:pt x="3799" y="4552"/>
                </a:lnTo>
                <a:close/>
                <a:moveTo>
                  <a:pt x="2269" y="0"/>
                </a:moveTo>
                <a:lnTo>
                  <a:pt x="3799" y="0"/>
                </a:lnTo>
                <a:lnTo>
                  <a:pt x="1571" y="2236"/>
                </a:lnTo>
                <a:lnTo>
                  <a:pt x="806" y="1468"/>
                </a:lnTo>
                <a:lnTo>
                  <a:pt x="2269" y="0"/>
                </a:lnTo>
                <a:close/>
                <a:moveTo>
                  <a:pt x="0" y="2276"/>
                </a:moveTo>
                <a:lnTo>
                  <a:pt x="765" y="1508"/>
                </a:lnTo>
                <a:lnTo>
                  <a:pt x="1531" y="2276"/>
                </a:lnTo>
                <a:lnTo>
                  <a:pt x="765" y="3044"/>
                </a:lnTo>
                <a:lnTo>
                  <a:pt x="0" y="227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4" name="Picture 3" descr="A picture containing drawing&#10;&#10;Description automatically generated">
            <a:extLst>
              <a:ext uri="{FF2B5EF4-FFF2-40B4-BE49-F238E27FC236}">
                <a16:creationId xmlns:a16="http://schemas.microsoft.com/office/drawing/2014/main" id="{6D695FF5-6267-0749-9705-3C35E824F8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3450120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7841126" y="0"/>
            <a:ext cx="10446874" cy="10288588"/>
          </a:xfrm>
          <a:custGeom>
            <a:avLst/>
            <a:gdLst>
              <a:gd name="T0" fmla="*/ 4619 w 4619"/>
              <a:gd name="T1" fmla="*/ 4552 h 4552"/>
              <a:gd name="T2" fmla="*/ 4241 w 4619"/>
              <a:gd name="T3" fmla="*/ 4552 h 4552"/>
              <a:gd name="T4" fmla="*/ 1972 w 4619"/>
              <a:gd name="T5" fmla="*/ 2276 h 4552"/>
              <a:gd name="T6" fmla="*/ 4241 w 4619"/>
              <a:gd name="T7" fmla="*/ 0 h 4552"/>
              <a:gd name="T8" fmla="*/ 4619 w 4619"/>
              <a:gd name="T9" fmla="*/ 0 h 4552"/>
              <a:gd name="T10" fmla="*/ 4619 w 4619"/>
              <a:gd name="T11" fmla="*/ 4552 h 4552"/>
              <a:gd name="T12" fmla="*/ 986 w 4619"/>
              <a:gd name="T13" fmla="*/ 3265 h 4552"/>
              <a:gd name="T14" fmla="*/ 1932 w 4619"/>
              <a:gd name="T15" fmla="*/ 2316 h 4552"/>
              <a:gd name="T16" fmla="*/ 2879 w 4619"/>
              <a:gd name="T17" fmla="*/ 3265 h 4552"/>
              <a:gd name="T18" fmla="*/ 1932 w 4619"/>
              <a:gd name="T19" fmla="*/ 4214 h 4552"/>
              <a:gd name="T20" fmla="*/ 986 w 4619"/>
              <a:gd name="T21" fmla="*/ 3265 h 4552"/>
              <a:gd name="T22" fmla="*/ 0 w 4619"/>
              <a:gd name="T23" fmla="*/ 2276 h 4552"/>
              <a:gd name="T24" fmla="*/ 946 w 4619"/>
              <a:gd name="T25" fmla="*/ 1327 h 4552"/>
              <a:gd name="T26" fmla="*/ 1893 w 4619"/>
              <a:gd name="T27" fmla="*/ 2276 h 4552"/>
              <a:gd name="T28" fmla="*/ 946 w 4619"/>
              <a:gd name="T29" fmla="*/ 3225 h 4552"/>
              <a:gd name="T30" fmla="*/ 0 w 4619"/>
              <a:gd name="T31" fmla="*/ 2276 h 4552"/>
              <a:gd name="T32" fmla="*/ 986 w 4619"/>
              <a:gd name="T33" fmla="*/ 1287 h 4552"/>
              <a:gd name="T34" fmla="*/ 1932 w 4619"/>
              <a:gd name="T35" fmla="*/ 338 h 4552"/>
              <a:gd name="T36" fmla="*/ 2879 w 4619"/>
              <a:gd name="T37" fmla="*/ 1287 h 4552"/>
              <a:gd name="T38" fmla="*/ 1932 w 4619"/>
              <a:gd name="T39" fmla="*/ 2236 h 4552"/>
              <a:gd name="T40" fmla="*/ 986 w 4619"/>
              <a:gd name="T41" fmla="*/ 1287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9" h="4552">
                <a:moveTo>
                  <a:pt x="4619" y="4552"/>
                </a:moveTo>
                <a:lnTo>
                  <a:pt x="4241" y="4552"/>
                </a:lnTo>
                <a:lnTo>
                  <a:pt x="1972" y="2276"/>
                </a:lnTo>
                <a:lnTo>
                  <a:pt x="4241" y="0"/>
                </a:lnTo>
                <a:lnTo>
                  <a:pt x="4619" y="0"/>
                </a:lnTo>
                <a:lnTo>
                  <a:pt x="4619" y="4552"/>
                </a:lnTo>
                <a:close/>
                <a:moveTo>
                  <a:pt x="986" y="3265"/>
                </a:moveTo>
                <a:lnTo>
                  <a:pt x="1932" y="2316"/>
                </a:lnTo>
                <a:lnTo>
                  <a:pt x="2879" y="3265"/>
                </a:lnTo>
                <a:lnTo>
                  <a:pt x="1932" y="4214"/>
                </a:lnTo>
                <a:lnTo>
                  <a:pt x="986" y="3265"/>
                </a:lnTo>
                <a:close/>
                <a:moveTo>
                  <a:pt x="0" y="2276"/>
                </a:moveTo>
                <a:lnTo>
                  <a:pt x="946" y="1327"/>
                </a:lnTo>
                <a:lnTo>
                  <a:pt x="1893" y="2276"/>
                </a:lnTo>
                <a:lnTo>
                  <a:pt x="946" y="3225"/>
                </a:lnTo>
                <a:lnTo>
                  <a:pt x="0" y="2276"/>
                </a:lnTo>
                <a:close/>
                <a:moveTo>
                  <a:pt x="986" y="1287"/>
                </a:moveTo>
                <a:lnTo>
                  <a:pt x="1932" y="338"/>
                </a:lnTo>
                <a:lnTo>
                  <a:pt x="2879" y="1287"/>
                </a:lnTo>
                <a:lnTo>
                  <a:pt x="1932" y="2236"/>
                </a:lnTo>
                <a:lnTo>
                  <a:pt x="986" y="1287"/>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4" name="Picture 3" descr="A picture containing drawing&#10;&#10;Description automatically generated">
            <a:extLst>
              <a:ext uri="{FF2B5EF4-FFF2-40B4-BE49-F238E27FC236}">
                <a16:creationId xmlns:a16="http://schemas.microsoft.com/office/drawing/2014/main" id="{D8D9502D-82B4-9142-8BC1-1F68C1904A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3391153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
    <p:spTree>
      <p:nvGrpSpPr>
        <p:cNvPr id="1" name=""/>
        <p:cNvGrpSpPr/>
        <p:nvPr/>
      </p:nvGrpSpPr>
      <p:grpSpPr>
        <a:xfrm>
          <a:off x="0" y="0"/>
          <a:ext cx="0" cy="0"/>
          <a:chOff x="0" y="0"/>
          <a:chExt cx="0" cy="0"/>
        </a:xfrm>
      </p:grpSpPr>
      <p:sp>
        <p:nvSpPr>
          <p:cNvPr id="3" name="Freeform 11"/>
          <p:cNvSpPr>
            <a:spLocks noGrp="1" noEditPoints="1"/>
          </p:cNvSpPr>
          <p:nvPr>
            <p:ph type="pic" sz="quarter" idx="10"/>
          </p:nvPr>
        </p:nvSpPr>
        <p:spPr bwMode="auto">
          <a:xfrm>
            <a:off x="0" y="0"/>
            <a:ext cx="14831526" cy="10288588"/>
          </a:xfrm>
          <a:custGeom>
            <a:avLst/>
            <a:gdLst>
              <a:gd name="T0" fmla="*/ 0 w 3711"/>
              <a:gd name="T1" fmla="*/ 0 h 3236"/>
              <a:gd name="T2" fmla="*/ 319 w 3711"/>
              <a:gd name="T3" fmla="*/ 557 h 3236"/>
              <a:gd name="T4" fmla="*/ 640 w 3711"/>
              <a:gd name="T5" fmla="*/ 0 h 3236"/>
              <a:gd name="T6" fmla="*/ 0 w 3711"/>
              <a:gd name="T7" fmla="*/ 0 h 3236"/>
              <a:gd name="T8" fmla="*/ 349 w 3711"/>
              <a:gd name="T9" fmla="*/ 608 h 3236"/>
              <a:gd name="T10" fmla="*/ 625 w 3711"/>
              <a:gd name="T11" fmla="*/ 1089 h 3236"/>
              <a:gd name="T12" fmla="*/ 1252 w 3711"/>
              <a:gd name="T13" fmla="*/ 0 h 3236"/>
              <a:gd name="T14" fmla="*/ 699 w 3711"/>
              <a:gd name="T15" fmla="*/ 0 h 3236"/>
              <a:gd name="T16" fmla="*/ 349 w 3711"/>
              <a:gd name="T17" fmla="*/ 608 h 3236"/>
              <a:gd name="T18" fmla="*/ 654 w 3711"/>
              <a:gd name="T19" fmla="*/ 1140 h 3236"/>
              <a:gd name="T20" fmla="*/ 930 w 3711"/>
              <a:gd name="T21" fmla="*/ 1621 h 3236"/>
              <a:gd name="T22" fmla="*/ 1863 w 3711"/>
              <a:gd name="T23" fmla="*/ 0 h 3236"/>
              <a:gd name="T24" fmla="*/ 1310 w 3711"/>
              <a:gd name="T25" fmla="*/ 0 h 3236"/>
              <a:gd name="T26" fmla="*/ 654 w 3711"/>
              <a:gd name="T27" fmla="*/ 1140 h 3236"/>
              <a:gd name="T28" fmla="*/ 959 w 3711"/>
              <a:gd name="T29" fmla="*/ 1672 h 3236"/>
              <a:gd name="T30" fmla="*/ 1235 w 3711"/>
              <a:gd name="T31" fmla="*/ 2153 h 3236"/>
              <a:gd name="T32" fmla="*/ 2475 w 3711"/>
              <a:gd name="T33" fmla="*/ 0 h 3236"/>
              <a:gd name="T34" fmla="*/ 1921 w 3711"/>
              <a:gd name="T35" fmla="*/ 0 h 3236"/>
              <a:gd name="T36" fmla="*/ 959 w 3711"/>
              <a:gd name="T37" fmla="*/ 1672 h 3236"/>
              <a:gd name="T38" fmla="*/ 1265 w 3711"/>
              <a:gd name="T39" fmla="*/ 2204 h 3236"/>
              <a:gd name="T40" fmla="*/ 1541 w 3711"/>
              <a:gd name="T41" fmla="*/ 2685 h 3236"/>
              <a:gd name="T42" fmla="*/ 3086 w 3711"/>
              <a:gd name="T43" fmla="*/ 0 h 3236"/>
              <a:gd name="T44" fmla="*/ 2533 w 3711"/>
              <a:gd name="T45" fmla="*/ 0 h 3236"/>
              <a:gd name="T46" fmla="*/ 1265 w 3711"/>
              <a:gd name="T47" fmla="*/ 2204 h 3236"/>
              <a:gd name="T48" fmla="*/ 1569 w 3711"/>
              <a:gd name="T49" fmla="*/ 2736 h 3236"/>
              <a:gd name="T50" fmla="*/ 1856 w 3711"/>
              <a:gd name="T51" fmla="*/ 3236 h 3236"/>
              <a:gd name="T52" fmla="*/ 3711 w 3711"/>
              <a:gd name="T53" fmla="*/ 0 h 3236"/>
              <a:gd name="T54" fmla="*/ 3144 w 3711"/>
              <a:gd name="T55" fmla="*/ 0 h 3236"/>
              <a:gd name="T56" fmla="*/ 1569 w 3711"/>
              <a:gd name="T57" fmla="*/ 2736 h 3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11" h="3236">
                <a:moveTo>
                  <a:pt x="0" y="0"/>
                </a:moveTo>
                <a:lnTo>
                  <a:pt x="319" y="557"/>
                </a:lnTo>
                <a:lnTo>
                  <a:pt x="640" y="0"/>
                </a:lnTo>
                <a:lnTo>
                  <a:pt x="0" y="0"/>
                </a:lnTo>
                <a:close/>
                <a:moveTo>
                  <a:pt x="349" y="608"/>
                </a:moveTo>
                <a:lnTo>
                  <a:pt x="625" y="1089"/>
                </a:lnTo>
                <a:lnTo>
                  <a:pt x="1252" y="0"/>
                </a:lnTo>
                <a:lnTo>
                  <a:pt x="699" y="0"/>
                </a:lnTo>
                <a:lnTo>
                  <a:pt x="349" y="608"/>
                </a:lnTo>
                <a:close/>
                <a:moveTo>
                  <a:pt x="654" y="1140"/>
                </a:moveTo>
                <a:lnTo>
                  <a:pt x="930" y="1621"/>
                </a:lnTo>
                <a:lnTo>
                  <a:pt x="1863" y="0"/>
                </a:lnTo>
                <a:lnTo>
                  <a:pt x="1310" y="0"/>
                </a:lnTo>
                <a:lnTo>
                  <a:pt x="654" y="1140"/>
                </a:lnTo>
                <a:close/>
                <a:moveTo>
                  <a:pt x="959" y="1672"/>
                </a:moveTo>
                <a:lnTo>
                  <a:pt x="1235" y="2153"/>
                </a:lnTo>
                <a:lnTo>
                  <a:pt x="2475" y="0"/>
                </a:lnTo>
                <a:lnTo>
                  <a:pt x="1921" y="0"/>
                </a:lnTo>
                <a:lnTo>
                  <a:pt x="959" y="1672"/>
                </a:lnTo>
                <a:close/>
                <a:moveTo>
                  <a:pt x="1265" y="2204"/>
                </a:moveTo>
                <a:lnTo>
                  <a:pt x="1541" y="2685"/>
                </a:lnTo>
                <a:lnTo>
                  <a:pt x="3086" y="0"/>
                </a:lnTo>
                <a:lnTo>
                  <a:pt x="2533" y="0"/>
                </a:lnTo>
                <a:lnTo>
                  <a:pt x="1265" y="2204"/>
                </a:lnTo>
                <a:close/>
                <a:moveTo>
                  <a:pt x="1569" y="2736"/>
                </a:moveTo>
                <a:lnTo>
                  <a:pt x="1856" y="3236"/>
                </a:lnTo>
                <a:lnTo>
                  <a:pt x="3711" y="0"/>
                </a:lnTo>
                <a:lnTo>
                  <a:pt x="3144" y="0"/>
                </a:lnTo>
                <a:lnTo>
                  <a:pt x="1569" y="273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8D15A93F-8D3D-0E48-AA97-AD1B6C72E9F7}"/>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A9A29F2E-FFA5-D642-A7B1-649FAF358CDA}"/>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60EF8A0-D67E-7B46-B510-8643BBC019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0913932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
    <p:spTree>
      <p:nvGrpSpPr>
        <p:cNvPr id="1" name=""/>
        <p:cNvGrpSpPr/>
        <p:nvPr/>
      </p:nvGrpSpPr>
      <p:grpSpPr>
        <a:xfrm>
          <a:off x="0" y="0"/>
          <a:ext cx="0" cy="0"/>
          <a:chOff x="0" y="0"/>
          <a:chExt cx="0" cy="0"/>
        </a:xfrm>
      </p:grpSpPr>
      <p:sp>
        <p:nvSpPr>
          <p:cNvPr id="3" name="Рисунок 2"/>
          <p:cNvSpPr>
            <a:spLocks noGrp="1"/>
          </p:cNvSpPr>
          <p:nvPr>
            <p:ph type="pic" sz="quarter" idx="10"/>
          </p:nvPr>
        </p:nvSpPr>
        <p:spPr bwMode="auto">
          <a:xfrm>
            <a:off x="-1" y="0"/>
            <a:ext cx="11799269" cy="10288588"/>
          </a:xfrm>
          <a:custGeom>
            <a:avLst/>
            <a:gdLst>
              <a:gd name="connsiteX0" fmla="*/ 2182082 w 8389157"/>
              <a:gd name="connsiteY0" fmla="*/ 3719723 h 7315076"/>
              <a:gd name="connsiteX1" fmla="*/ 6229680 w 8389157"/>
              <a:gd name="connsiteY1" fmla="*/ 3719723 h 7315076"/>
              <a:gd name="connsiteX2" fmla="*/ 4205881 w 8389157"/>
              <a:gd name="connsiteY2" fmla="*/ 7315076 h 7315076"/>
              <a:gd name="connsiteX3" fmla="*/ 4194578 w 8389157"/>
              <a:gd name="connsiteY3" fmla="*/ 0 h 7315076"/>
              <a:gd name="connsiteX4" fmla="*/ 6218377 w 8389157"/>
              <a:gd name="connsiteY4" fmla="*/ 3595353 h 7315076"/>
              <a:gd name="connsiteX5" fmla="*/ 2170779 w 8389157"/>
              <a:gd name="connsiteY5" fmla="*/ 3595353 h 7315076"/>
              <a:gd name="connsiteX6" fmla="*/ 0 w 8389157"/>
              <a:gd name="connsiteY6" fmla="*/ 0 h 7315076"/>
              <a:gd name="connsiteX7" fmla="*/ 4058908 w 8389157"/>
              <a:gd name="connsiteY7" fmla="*/ 0 h 7315076"/>
              <a:gd name="connsiteX8" fmla="*/ 2028321 w 8389157"/>
              <a:gd name="connsiteY8" fmla="*/ 3595353 h 7315076"/>
              <a:gd name="connsiteX9" fmla="*/ 4330249 w 8389157"/>
              <a:gd name="connsiteY9" fmla="*/ 0 h 7315076"/>
              <a:gd name="connsiteX10" fmla="*/ 8389157 w 8389157"/>
              <a:gd name="connsiteY10" fmla="*/ 0 h 7315076"/>
              <a:gd name="connsiteX11" fmla="*/ 6358570 w 8389157"/>
              <a:gd name="connsiteY11" fmla="*/ 3595353 h 7315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89157" h="7315076">
                <a:moveTo>
                  <a:pt x="2182082" y="3719723"/>
                </a:moveTo>
                <a:lnTo>
                  <a:pt x="6229680" y="3719723"/>
                </a:lnTo>
                <a:lnTo>
                  <a:pt x="4205881" y="7315076"/>
                </a:lnTo>
                <a:close/>
                <a:moveTo>
                  <a:pt x="4194578" y="0"/>
                </a:moveTo>
                <a:lnTo>
                  <a:pt x="6218377" y="3595353"/>
                </a:lnTo>
                <a:lnTo>
                  <a:pt x="2170779" y="3595353"/>
                </a:lnTo>
                <a:close/>
                <a:moveTo>
                  <a:pt x="0" y="0"/>
                </a:moveTo>
                <a:lnTo>
                  <a:pt x="4058908" y="0"/>
                </a:lnTo>
                <a:lnTo>
                  <a:pt x="2028321" y="3595353"/>
                </a:lnTo>
                <a:close/>
                <a:moveTo>
                  <a:pt x="4330249" y="0"/>
                </a:moveTo>
                <a:lnTo>
                  <a:pt x="8389157" y="0"/>
                </a:lnTo>
                <a:lnTo>
                  <a:pt x="6358570" y="3595353"/>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F92AF47E-68AB-774B-A4BE-863237BD6856}"/>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6D096130-A7E0-2644-98A2-D409BE440FF2}"/>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B2BA02F9-D905-CA49-974B-30D9929937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11065221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10460736" y="2301970"/>
            <a:ext cx="7827263" cy="7986618"/>
          </a:xfrm>
          <a:custGeom>
            <a:avLst/>
            <a:gdLst>
              <a:gd name="T0" fmla="*/ 2840 w 4177"/>
              <a:gd name="T1" fmla="*/ 704 h 4262"/>
              <a:gd name="T2" fmla="*/ 2804 w 4177"/>
              <a:gd name="T3" fmla="*/ 586 h 4262"/>
              <a:gd name="T4" fmla="*/ 2798 w 4177"/>
              <a:gd name="T5" fmla="*/ 465 h 4262"/>
              <a:gd name="T6" fmla="*/ 2820 w 4177"/>
              <a:gd name="T7" fmla="*/ 348 h 4262"/>
              <a:gd name="T8" fmla="*/ 2870 w 4177"/>
              <a:gd name="T9" fmla="*/ 237 h 4262"/>
              <a:gd name="T10" fmla="*/ 2946 w 4177"/>
              <a:gd name="T11" fmla="*/ 142 h 4262"/>
              <a:gd name="T12" fmla="*/ 3045 w 4177"/>
              <a:gd name="T13" fmla="*/ 67 h 4262"/>
              <a:gd name="T14" fmla="*/ 3160 w 4177"/>
              <a:gd name="T15" fmla="*/ 18 h 4262"/>
              <a:gd name="T16" fmla="*/ 3280 w 4177"/>
              <a:gd name="T17" fmla="*/ 0 h 4262"/>
              <a:gd name="T18" fmla="*/ 3400 w 4177"/>
              <a:gd name="T19" fmla="*/ 11 h 4262"/>
              <a:gd name="T20" fmla="*/ 3513 w 4177"/>
              <a:gd name="T21" fmla="*/ 51 h 4262"/>
              <a:gd name="T22" fmla="*/ 3613 w 4177"/>
              <a:gd name="T23" fmla="*/ 116 h 4262"/>
              <a:gd name="T24" fmla="*/ 3698 w 4177"/>
              <a:gd name="T25" fmla="*/ 207 h 4262"/>
              <a:gd name="T26" fmla="*/ 4177 w 4177"/>
              <a:gd name="T27" fmla="*/ 4262 h 4262"/>
              <a:gd name="T28" fmla="*/ 2441 w 4177"/>
              <a:gd name="T29" fmla="*/ 2118 h 4262"/>
              <a:gd name="T30" fmla="*/ 2411 w 4177"/>
              <a:gd name="T31" fmla="*/ 1999 h 4262"/>
              <a:gd name="T32" fmla="*/ 2411 w 4177"/>
              <a:gd name="T33" fmla="*/ 1878 h 4262"/>
              <a:gd name="T34" fmla="*/ 2439 w 4177"/>
              <a:gd name="T35" fmla="*/ 1761 h 4262"/>
              <a:gd name="T36" fmla="*/ 2495 w 4177"/>
              <a:gd name="T37" fmla="*/ 1654 h 4262"/>
              <a:gd name="T38" fmla="*/ 2574 w 4177"/>
              <a:gd name="T39" fmla="*/ 1562 h 4262"/>
              <a:gd name="T40" fmla="*/ 2679 w 4177"/>
              <a:gd name="T41" fmla="*/ 1491 h 4262"/>
              <a:gd name="T42" fmla="*/ 2796 w 4177"/>
              <a:gd name="T43" fmla="*/ 1449 h 4262"/>
              <a:gd name="T44" fmla="*/ 2916 w 4177"/>
              <a:gd name="T45" fmla="*/ 1437 h 4262"/>
              <a:gd name="T46" fmla="*/ 3034 w 4177"/>
              <a:gd name="T47" fmla="*/ 1454 h 4262"/>
              <a:gd name="T48" fmla="*/ 3145 w 4177"/>
              <a:gd name="T49" fmla="*/ 1498 h 4262"/>
              <a:gd name="T50" fmla="*/ 3243 w 4177"/>
              <a:gd name="T51" fmla="*/ 1569 h 4262"/>
              <a:gd name="T52" fmla="*/ 3323 w 4177"/>
              <a:gd name="T53" fmla="*/ 1664 h 4262"/>
              <a:gd name="T54" fmla="*/ 641 w 4177"/>
              <a:gd name="T55" fmla="*/ 1114 h 4262"/>
              <a:gd name="T56" fmla="*/ 593 w 4177"/>
              <a:gd name="T57" fmla="*/ 997 h 4262"/>
              <a:gd name="T58" fmla="*/ 575 w 4177"/>
              <a:gd name="T59" fmla="*/ 877 h 4262"/>
              <a:gd name="T60" fmla="*/ 586 w 4177"/>
              <a:gd name="T61" fmla="*/ 758 h 4262"/>
              <a:gd name="T62" fmla="*/ 625 w 4177"/>
              <a:gd name="T63" fmla="*/ 644 h 4262"/>
              <a:gd name="T64" fmla="*/ 690 w 4177"/>
              <a:gd name="T65" fmla="*/ 543 h 4262"/>
              <a:gd name="T66" fmla="*/ 781 w 4177"/>
              <a:gd name="T67" fmla="*/ 458 h 4262"/>
              <a:gd name="T68" fmla="*/ 892 w 4177"/>
              <a:gd name="T69" fmla="*/ 397 h 4262"/>
              <a:gd name="T70" fmla="*/ 1011 w 4177"/>
              <a:gd name="T71" fmla="*/ 368 h 4262"/>
              <a:gd name="T72" fmla="*/ 1130 w 4177"/>
              <a:gd name="T73" fmla="*/ 368 h 4262"/>
              <a:gd name="T74" fmla="*/ 1246 w 4177"/>
              <a:gd name="T75" fmla="*/ 396 h 4262"/>
              <a:gd name="T76" fmla="*/ 1353 w 4177"/>
              <a:gd name="T77" fmla="*/ 451 h 4262"/>
              <a:gd name="T78" fmla="*/ 1445 w 4177"/>
              <a:gd name="T79" fmla="*/ 532 h 4262"/>
              <a:gd name="T80" fmla="*/ 3602 w 4177"/>
              <a:gd name="T81" fmla="*/ 4262 h 4262"/>
              <a:gd name="T82" fmla="*/ 42 w 4177"/>
              <a:gd name="T83" fmla="*/ 2181 h 4262"/>
              <a:gd name="T84" fmla="*/ 7 w 4177"/>
              <a:gd name="T85" fmla="*/ 2062 h 4262"/>
              <a:gd name="T86" fmla="*/ 1 w 4177"/>
              <a:gd name="T87" fmla="*/ 1941 h 4262"/>
              <a:gd name="T88" fmla="*/ 23 w 4177"/>
              <a:gd name="T89" fmla="*/ 1824 h 4262"/>
              <a:gd name="T90" fmla="*/ 73 w 4177"/>
              <a:gd name="T91" fmla="*/ 1715 h 4262"/>
              <a:gd name="T92" fmla="*/ 148 w 4177"/>
              <a:gd name="T93" fmla="*/ 1619 h 4262"/>
              <a:gd name="T94" fmla="*/ 247 w 4177"/>
              <a:gd name="T95" fmla="*/ 1543 h 4262"/>
              <a:gd name="T96" fmla="*/ 363 w 4177"/>
              <a:gd name="T97" fmla="*/ 1494 h 4262"/>
              <a:gd name="T98" fmla="*/ 483 w 4177"/>
              <a:gd name="T99" fmla="*/ 1476 h 4262"/>
              <a:gd name="T100" fmla="*/ 602 w 4177"/>
              <a:gd name="T101" fmla="*/ 1488 h 4262"/>
              <a:gd name="T102" fmla="*/ 716 w 4177"/>
              <a:gd name="T103" fmla="*/ 1527 h 4262"/>
              <a:gd name="T104" fmla="*/ 816 w 4177"/>
              <a:gd name="T105" fmla="*/ 1592 h 4262"/>
              <a:gd name="T106" fmla="*/ 901 w 4177"/>
              <a:gd name="T107" fmla="*/ 1683 h 4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77" h="4262">
                <a:moveTo>
                  <a:pt x="4177" y="1036"/>
                </a:moveTo>
                <a:lnTo>
                  <a:pt x="4177" y="3034"/>
                </a:lnTo>
                <a:lnTo>
                  <a:pt x="2863" y="749"/>
                </a:lnTo>
                <a:lnTo>
                  <a:pt x="2850" y="727"/>
                </a:lnTo>
                <a:lnTo>
                  <a:pt x="2840" y="704"/>
                </a:lnTo>
                <a:lnTo>
                  <a:pt x="2830" y="681"/>
                </a:lnTo>
                <a:lnTo>
                  <a:pt x="2822" y="657"/>
                </a:lnTo>
                <a:lnTo>
                  <a:pt x="2814" y="634"/>
                </a:lnTo>
                <a:lnTo>
                  <a:pt x="2808" y="609"/>
                </a:lnTo>
                <a:lnTo>
                  <a:pt x="2804" y="586"/>
                </a:lnTo>
                <a:lnTo>
                  <a:pt x="2800" y="562"/>
                </a:lnTo>
                <a:lnTo>
                  <a:pt x="2798" y="538"/>
                </a:lnTo>
                <a:lnTo>
                  <a:pt x="2797" y="513"/>
                </a:lnTo>
                <a:lnTo>
                  <a:pt x="2797" y="489"/>
                </a:lnTo>
                <a:lnTo>
                  <a:pt x="2798" y="465"/>
                </a:lnTo>
                <a:lnTo>
                  <a:pt x="2800" y="441"/>
                </a:lnTo>
                <a:lnTo>
                  <a:pt x="2804" y="417"/>
                </a:lnTo>
                <a:lnTo>
                  <a:pt x="2808" y="393"/>
                </a:lnTo>
                <a:lnTo>
                  <a:pt x="2814" y="370"/>
                </a:lnTo>
                <a:lnTo>
                  <a:pt x="2820" y="348"/>
                </a:lnTo>
                <a:lnTo>
                  <a:pt x="2828" y="324"/>
                </a:lnTo>
                <a:lnTo>
                  <a:pt x="2837" y="302"/>
                </a:lnTo>
                <a:lnTo>
                  <a:pt x="2847" y="280"/>
                </a:lnTo>
                <a:lnTo>
                  <a:pt x="2858" y="259"/>
                </a:lnTo>
                <a:lnTo>
                  <a:pt x="2870" y="237"/>
                </a:lnTo>
                <a:lnTo>
                  <a:pt x="2883" y="217"/>
                </a:lnTo>
                <a:lnTo>
                  <a:pt x="2897" y="198"/>
                </a:lnTo>
                <a:lnTo>
                  <a:pt x="2913" y="179"/>
                </a:lnTo>
                <a:lnTo>
                  <a:pt x="2929" y="161"/>
                </a:lnTo>
                <a:lnTo>
                  <a:pt x="2946" y="142"/>
                </a:lnTo>
                <a:lnTo>
                  <a:pt x="2964" y="125"/>
                </a:lnTo>
                <a:lnTo>
                  <a:pt x="2982" y="109"/>
                </a:lnTo>
                <a:lnTo>
                  <a:pt x="3002" y="94"/>
                </a:lnTo>
                <a:lnTo>
                  <a:pt x="3023" y="80"/>
                </a:lnTo>
                <a:lnTo>
                  <a:pt x="3045" y="67"/>
                </a:lnTo>
                <a:lnTo>
                  <a:pt x="3068" y="55"/>
                </a:lnTo>
                <a:lnTo>
                  <a:pt x="3090" y="43"/>
                </a:lnTo>
                <a:lnTo>
                  <a:pt x="3113" y="33"/>
                </a:lnTo>
                <a:lnTo>
                  <a:pt x="3137" y="25"/>
                </a:lnTo>
                <a:lnTo>
                  <a:pt x="3160" y="18"/>
                </a:lnTo>
                <a:lnTo>
                  <a:pt x="3184" y="12"/>
                </a:lnTo>
                <a:lnTo>
                  <a:pt x="3208" y="7"/>
                </a:lnTo>
                <a:lnTo>
                  <a:pt x="3232" y="4"/>
                </a:lnTo>
                <a:lnTo>
                  <a:pt x="3256" y="1"/>
                </a:lnTo>
                <a:lnTo>
                  <a:pt x="3280" y="0"/>
                </a:lnTo>
                <a:lnTo>
                  <a:pt x="3304" y="0"/>
                </a:lnTo>
                <a:lnTo>
                  <a:pt x="3328" y="1"/>
                </a:lnTo>
                <a:lnTo>
                  <a:pt x="3353" y="4"/>
                </a:lnTo>
                <a:lnTo>
                  <a:pt x="3376" y="7"/>
                </a:lnTo>
                <a:lnTo>
                  <a:pt x="3400" y="11"/>
                </a:lnTo>
                <a:lnTo>
                  <a:pt x="3423" y="17"/>
                </a:lnTo>
                <a:lnTo>
                  <a:pt x="3446" y="24"/>
                </a:lnTo>
                <a:lnTo>
                  <a:pt x="3468" y="32"/>
                </a:lnTo>
                <a:lnTo>
                  <a:pt x="3491" y="40"/>
                </a:lnTo>
                <a:lnTo>
                  <a:pt x="3513" y="51"/>
                </a:lnTo>
                <a:lnTo>
                  <a:pt x="3534" y="62"/>
                </a:lnTo>
                <a:lnTo>
                  <a:pt x="3555" y="74"/>
                </a:lnTo>
                <a:lnTo>
                  <a:pt x="3575" y="87"/>
                </a:lnTo>
                <a:lnTo>
                  <a:pt x="3594" y="101"/>
                </a:lnTo>
                <a:lnTo>
                  <a:pt x="3613" y="116"/>
                </a:lnTo>
                <a:lnTo>
                  <a:pt x="3633" y="132"/>
                </a:lnTo>
                <a:lnTo>
                  <a:pt x="3650" y="150"/>
                </a:lnTo>
                <a:lnTo>
                  <a:pt x="3667" y="168"/>
                </a:lnTo>
                <a:lnTo>
                  <a:pt x="3683" y="187"/>
                </a:lnTo>
                <a:lnTo>
                  <a:pt x="3698" y="207"/>
                </a:lnTo>
                <a:lnTo>
                  <a:pt x="3712" y="227"/>
                </a:lnTo>
                <a:lnTo>
                  <a:pt x="3725" y="250"/>
                </a:lnTo>
                <a:lnTo>
                  <a:pt x="4177" y="1036"/>
                </a:lnTo>
                <a:close/>
                <a:moveTo>
                  <a:pt x="4177" y="3148"/>
                </a:moveTo>
                <a:lnTo>
                  <a:pt x="4177" y="4262"/>
                </a:lnTo>
                <a:lnTo>
                  <a:pt x="3668" y="4262"/>
                </a:lnTo>
                <a:lnTo>
                  <a:pt x="2474" y="2187"/>
                </a:lnTo>
                <a:lnTo>
                  <a:pt x="2462" y="2163"/>
                </a:lnTo>
                <a:lnTo>
                  <a:pt x="2450" y="2141"/>
                </a:lnTo>
                <a:lnTo>
                  <a:pt x="2441" y="2118"/>
                </a:lnTo>
                <a:lnTo>
                  <a:pt x="2432" y="2095"/>
                </a:lnTo>
                <a:lnTo>
                  <a:pt x="2425" y="2070"/>
                </a:lnTo>
                <a:lnTo>
                  <a:pt x="2419" y="2047"/>
                </a:lnTo>
                <a:lnTo>
                  <a:pt x="2415" y="2023"/>
                </a:lnTo>
                <a:lnTo>
                  <a:pt x="2411" y="1999"/>
                </a:lnTo>
                <a:lnTo>
                  <a:pt x="2409" y="1974"/>
                </a:lnTo>
                <a:lnTo>
                  <a:pt x="2408" y="1950"/>
                </a:lnTo>
                <a:lnTo>
                  <a:pt x="2408" y="1926"/>
                </a:lnTo>
                <a:lnTo>
                  <a:pt x="2409" y="1902"/>
                </a:lnTo>
                <a:lnTo>
                  <a:pt x="2411" y="1878"/>
                </a:lnTo>
                <a:lnTo>
                  <a:pt x="2414" y="1854"/>
                </a:lnTo>
                <a:lnTo>
                  <a:pt x="2419" y="1831"/>
                </a:lnTo>
                <a:lnTo>
                  <a:pt x="2425" y="1808"/>
                </a:lnTo>
                <a:lnTo>
                  <a:pt x="2431" y="1784"/>
                </a:lnTo>
                <a:lnTo>
                  <a:pt x="2439" y="1761"/>
                </a:lnTo>
                <a:lnTo>
                  <a:pt x="2448" y="1739"/>
                </a:lnTo>
                <a:lnTo>
                  <a:pt x="2458" y="1718"/>
                </a:lnTo>
                <a:lnTo>
                  <a:pt x="2470" y="1696"/>
                </a:lnTo>
                <a:lnTo>
                  <a:pt x="2482" y="1675"/>
                </a:lnTo>
                <a:lnTo>
                  <a:pt x="2495" y="1654"/>
                </a:lnTo>
                <a:lnTo>
                  <a:pt x="2509" y="1635"/>
                </a:lnTo>
                <a:lnTo>
                  <a:pt x="2524" y="1616"/>
                </a:lnTo>
                <a:lnTo>
                  <a:pt x="2540" y="1597"/>
                </a:lnTo>
                <a:lnTo>
                  <a:pt x="2557" y="1579"/>
                </a:lnTo>
                <a:lnTo>
                  <a:pt x="2574" y="1562"/>
                </a:lnTo>
                <a:lnTo>
                  <a:pt x="2593" y="1547"/>
                </a:lnTo>
                <a:lnTo>
                  <a:pt x="2614" y="1531"/>
                </a:lnTo>
                <a:lnTo>
                  <a:pt x="2635" y="1517"/>
                </a:lnTo>
                <a:lnTo>
                  <a:pt x="2656" y="1504"/>
                </a:lnTo>
                <a:lnTo>
                  <a:pt x="2679" y="1491"/>
                </a:lnTo>
                <a:lnTo>
                  <a:pt x="2701" y="1480"/>
                </a:lnTo>
                <a:lnTo>
                  <a:pt x="2724" y="1471"/>
                </a:lnTo>
                <a:lnTo>
                  <a:pt x="2748" y="1462"/>
                </a:lnTo>
                <a:lnTo>
                  <a:pt x="2772" y="1455"/>
                </a:lnTo>
                <a:lnTo>
                  <a:pt x="2796" y="1449"/>
                </a:lnTo>
                <a:lnTo>
                  <a:pt x="2819" y="1444"/>
                </a:lnTo>
                <a:lnTo>
                  <a:pt x="2843" y="1441"/>
                </a:lnTo>
                <a:lnTo>
                  <a:pt x="2867" y="1439"/>
                </a:lnTo>
                <a:lnTo>
                  <a:pt x="2891" y="1437"/>
                </a:lnTo>
                <a:lnTo>
                  <a:pt x="2916" y="1437"/>
                </a:lnTo>
                <a:lnTo>
                  <a:pt x="2940" y="1438"/>
                </a:lnTo>
                <a:lnTo>
                  <a:pt x="2964" y="1441"/>
                </a:lnTo>
                <a:lnTo>
                  <a:pt x="2987" y="1444"/>
                </a:lnTo>
                <a:lnTo>
                  <a:pt x="3010" y="1449"/>
                </a:lnTo>
                <a:lnTo>
                  <a:pt x="3034" y="1454"/>
                </a:lnTo>
                <a:lnTo>
                  <a:pt x="3057" y="1461"/>
                </a:lnTo>
                <a:lnTo>
                  <a:pt x="3080" y="1469"/>
                </a:lnTo>
                <a:lnTo>
                  <a:pt x="3102" y="1478"/>
                </a:lnTo>
                <a:lnTo>
                  <a:pt x="3124" y="1487"/>
                </a:lnTo>
                <a:lnTo>
                  <a:pt x="3145" y="1498"/>
                </a:lnTo>
                <a:lnTo>
                  <a:pt x="3166" y="1511"/>
                </a:lnTo>
                <a:lnTo>
                  <a:pt x="3186" y="1524"/>
                </a:lnTo>
                <a:lnTo>
                  <a:pt x="3206" y="1538"/>
                </a:lnTo>
                <a:lnTo>
                  <a:pt x="3225" y="1553"/>
                </a:lnTo>
                <a:lnTo>
                  <a:pt x="3243" y="1569"/>
                </a:lnTo>
                <a:lnTo>
                  <a:pt x="3261" y="1586"/>
                </a:lnTo>
                <a:lnTo>
                  <a:pt x="3278" y="1605"/>
                </a:lnTo>
                <a:lnTo>
                  <a:pt x="3294" y="1624"/>
                </a:lnTo>
                <a:lnTo>
                  <a:pt x="3309" y="1644"/>
                </a:lnTo>
                <a:lnTo>
                  <a:pt x="3323" y="1664"/>
                </a:lnTo>
                <a:lnTo>
                  <a:pt x="3336" y="1686"/>
                </a:lnTo>
                <a:lnTo>
                  <a:pt x="4177" y="3148"/>
                </a:lnTo>
                <a:close/>
                <a:moveTo>
                  <a:pt x="3602" y="4262"/>
                </a:moveTo>
                <a:lnTo>
                  <a:pt x="2452" y="4262"/>
                </a:lnTo>
                <a:lnTo>
                  <a:pt x="641" y="1114"/>
                </a:lnTo>
                <a:lnTo>
                  <a:pt x="629" y="1090"/>
                </a:lnTo>
                <a:lnTo>
                  <a:pt x="618" y="1068"/>
                </a:lnTo>
                <a:lnTo>
                  <a:pt x="608" y="1045"/>
                </a:lnTo>
                <a:lnTo>
                  <a:pt x="600" y="1022"/>
                </a:lnTo>
                <a:lnTo>
                  <a:pt x="593" y="997"/>
                </a:lnTo>
                <a:lnTo>
                  <a:pt x="587" y="973"/>
                </a:lnTo>
                <a:lnTo>
                  <a:pt x="582" y="950"/>
                </a:lnTo>
                <a:lnTo>
                  <a:pt x="579" y="926"/>
                </a:lnTo>
                <a:lnTo>
                  <a:pt x="576" y="901"/>
                </a:lnTo>
                <a:lnTo>
                  <a:pt x="575" y="877"/>
                </a:lnTo>
                <a:lnTo>
                  <a:pt x="575" y="853"/>
                </a:lnTo>
                <a:lnTo>
                  <a:pt x="576" y="829"/>
                </a:lnTo>
                <a:lnTo>
                  <a:pt x="579" y="804"/>
                </a:lnTo>
                <a:lnTo>
                  <a:pt x="582" y="781"/>
                </a:lnTo>
                <a:lnTo>
                  <a:pt x="586" y="758"/>
                </a:lnTo>
                <a:lnTo>
                  <a:pt x="592" y="734"/>
                </a:lnTo>
                <a:lnTo>
                  <a:pt x="599" y="711"/>
                </a:lnTo>
                <a:lnTo>
                  <a:pt x="607" y="688"/>
                </a:lnTo>
                <a:lnTo>
                  <a:pt x="615" y="666"/>
                </a:lnTo>
                <a:lnTo>
                  <a:pt x="625" y="644"/>
                </a:lnTo>
                <a:lnTo>
                  <a:pt x="636" y="622"/>
                </a:lnTo>
                <a:lnTo>
                  <a:pt x="648" y="602"/>
                </a:lnTo>
                <a:lnTo>
                  <a:pt x="661" y="581"/>
                </a:lnTo>
                <a:lnTo>
                  <a:pt x="675" y="562"/>
                </a:lnTo>
                <a:lnTo>
                  <a:pt x="690" y="543"/>
                </a:lnTo>
                <a:lnTo>
                  <a:pt x="707" y="524"/>
                </a:lnTo>
                <a:lnTo>
                  <a:pt x="724" y="506"/>
                </a:lnTo>
                <a:lnTo>
                  <a:pt x="742" y="489"/>
                </a:lnTo>
                <a:lnTo>
                  <a:pt x="761" y="474"/>
                </a:lnTo>
                <a:lnTo>
                  <a:pt x="781" y="458"/>
                </a:lnTo>
                <a:lnTo>
                  <a:pt x="801" y="444"/>
                </a:lnTo>
                <a:lnTo>
                  <a:pt x="823" y="430"/>
                </a:lnTo>
                <a:lnTo>
                  <a:pt x="845" y="418"/>
                </a:lnTo>
                <a:lnTo>
                  <a:pt x="869" y="407"/>
                </a:lnTo>
                <a:lnTo>
                  <a:pt x="892" y="397"/>
                </a:lnTo>
                <a:lnTo>
                  <a:pt x="915" y="389"/>
                </a:lnTo>
                <a:lnTo>
                  <a:pt x="938" y="382"/>
                </a:lnTo>
                <a:lnTo>
                  <a:pt x="962" y="376"/>
                </a:lnTo>
                <a:lnTo>
                  <a:pt x="986" y="371"/>
                </a:lnTo>
                <a:lnTo>
                  <a:pt x="1011" y="368"/>
                </a:lnTo>
                <a:lnTo>
                  <a:pt x="1035" y="365"/>
                </a:lnTo>
                <a:lnTo>
                  <a:pt x="1059" y="364"/>
                </a:lnTo>
                <a:lnTo>
                  <a:pt x="1083" y="364"/>
                </a:lnTo>
                <a:lnTo>
                  <a:pt x="1106" y="365"/>
                </a:lnTo>
                <a:lnTo>
                  <a:pt x="1130" y="368"/>
                </a:lnTo>
                <a:lnTo>
                  <a:pt x="1155" y="371"/>
                </a:lnTo>
                <a:lnTo>
                  <a:pt x="1178" y="376"/>
                </a:lnTo>
                <a:lnTo>
                  <a:pt x="1201" y="381"/>
                </a:lnTo>
                <a:lnTo>
                  <a:pt x="1224" y="388"/>
                </a:lnTo>
                <a:lnTo>
                  <a:pt x="1246" y="396"/>
                </a:lnTo>
                <a:lnTo>
                  <a:pt x="1268" y="404"/>
                </a:lnTo>
                <a:lnTo>
                  <a:pt x="1291" y="414"/>
                </a:lnTo>
                <a:lnTo>
                  <a:pt x="1312" y="425"/>
                </a:lnTo>
                <a:lnTo>
                  <a:pt x="1333" y="438"/>
                </a:lnTo>
                <a:lnTo>
                  <a:pt x="1353" y="451"/>
                </a:lnTo>
                <a:lnTo>
                  <a:pt x="1373" y="465"/>
                </a:lnTo>
                <a:lnTo>
                  <a:pt x="1392" y="480"/>
                </a:lnTo>
                <a:lnTo>
                  <a:pt x="1410" y="496"/>
                </a:lnTo>
                <a:lnTo>
                  <a:pt x="1427" y="513"/>
                </a:lnTo>
                <a:lnTo>
                  <a:pt x="1445" y="532"/>
                </a:lnTo>
                <a:lnTo>
                  <a:pt x="1461" y="551"/>
                </a:lnTo>
                <a:lnTo>
                  <a:pt x="1476" y="571"/>
                </a:lnTo>
                <a:lnTo>
                  <a:pt x="1490" y="591"/>
                </a:lnTo>
                <a:lnTo>
                  <a:pt x="1504" y="613"/>
                </a:lnTo>
                <a:lnTo>
                  <a:pt x="3602" y="4262"/>
                </a:lnTo>
                <a:close/>
                <a:moveTo>
                  <a:pt x="2387" y="4262"/>
                </a:moveTo>
                <a:lnTo>
                  <a:pt x="1237" y="4262"/>
                </a:lnTo>
                <a:lnTo>
                  <a:pt x="65" y="2226"/>
                </a:lnTo>
                <a:lnTo>
                  <a:pt x="53" y="2203"/>
                </a:lnTo>
                <a:lnTo>
                  <a:pt x="42" y="2181"/>
                </a:lnTo>
                <a:lnTo>
                  <a:pt x="33" y="2157"/>
                </a:lnTo>
                <a:lnTo>
                  <a:pt x="24" y="2134"/>
                </a:lnTo>
                <a:lnTo>
                  <a:pt x="17" y="2110"/>
                </a:lnTo>
                <a:lnTo>
                  <a:pt x="11" y="2086"/>
                </a:lnTo>
                <a:lnTo>
                  <a:pt x="7" y="2062"/>
                </a:lnTo>
                <a:lnTo>
                  <a:pt x="3" y="2038"/>
                </a:lnTo>
                <a:lnTo>
                  <a:pt x="1" y="2014"/>
                </a:lnTo>
                <a:lnTo>
                  <a:pt x="0" y="1990"/>
                </a:lnTo>
                <a:lnTo>
                  <a:pt x="0" y="1965"/>
                </a:lnTo>
                <a:lnTo>
                  <a:pt x="1" y="1941"/>
                </a:lnTo>
                <a:lnTo>
                  <a:pt x="3" y="1917"/>
                </a:lnTo>
                <a:lnTo>
                  <a:pt x="6" y="1894"/>
                </a:lnTo>
                <a:lnTo>
                  <a:pt x="11" y="1870"/>
                </a:lnTo>
                <a:lnTo>
                  <a:pt x="16" y="1846"/>
                </a:lnTo>
                <a:lnTo>
                  <a:pt x="23" y="1824"/>
                </a:lnTo>
                <a:lnTo>
                  <a:pt x="31" y="1801"/>
                </a:lnTo>
                <a:lnTo>
                  <a:pt x="40" y="1778"/>
                </a:lnTo>
                <a:lnTo>
                  <a:pt x="50" y="1756"/>
                </a:lnTo>
                <a:lnTo>
                  <a:pt x="61" y="1735"/>
                </a:lnTo>
                <a:lnTo>
                  <a:pt x="73" y="1715"/>
                </a:lnTo>
                <a:lnTo>
                  <a:pt x="86" y="1693"/>
                </a:lnTo>
                <a:lnTo>
                  <a:pt x="100" y="1674"/>
                </a:lnTo>
                <a:lnTo>
                  <a:pt x="115" y="1655"/>
                </a:lnTo>
                <a:lnTo>
                  <a:pt x="132" y="1637"/>
                </a:lnTo>
                <a:lnTo>
                  <a:pt x="148" y="1619"/>
                </a:lnTo>
                <a:lnTo>
                  <a:pt x="166" y="1602"/>
                </a:lnTo>
                <a:lnTo>
                  <a:pt x="185" y="1585"/>
                </a:lnTo>
                <a:lnTo>
                  <a:pt x="205" y="1570"/>
                </a:lnTo>
                <a:lnTo>
                  <a:pt x="226" y="1556"/>
                </a:lnTo>
                <a:lnTo>
                  <a:pt x="247" y="1543"/>
                </a:lnTo>
                <a:lnTo>
                  <a:pt x="271" y="1531"/>
                </a:lnTo>
                <a:lnTo>
                  <a:pt x="293" y="1520"/>
                </a:lnTo>
                <a:lnTo>
                  <a:pt x="316" y="1510"/>
                </a:lnTo>
                <a:lnTo>
                  <a:pt x="339" y="1502"/>
                </a:lnTo>
                <a:lnTo>
                  <a:pt x="363" y="1494"/>
                </a:lnTo>
                <a:lnTo>
                  <a:pt x="387" y="1488"/>
                </a:lnTo>
                <a:lnTo>
                  <a:pt x="411" y="1483"/>
                </a:lnTo>
                <a:lnTo>
                  <a:pt x="435" y="1480"/>
                </a:lnTo>
                <a:lnTo>
                  <a:pt x="459" y="1477"/>
                </a:lnTo>
                <a:lnTo>
                  <a:pt x="483" y="1476"/>
                </a:lnTo>
                <a:lnTo>
                  <a:pt x="507" y="1476"/>
                </a:lnTo>
                <a:lnTo>
                  <a:pt x="531" y="1477"/>
                </a:lnTo>
                <a:lnTo>
                  <a:pt x="555" y="1480"/>
                </a:lnTo>
                <a:lnTo>
                  <a:pt x="579" y="1483"/>
                </a:lnTo>
                <a:lnTo>
                  <a:pt x="602" y="1488"/>
                </a:lnTo>
                <a:lnTo>
                  <a:pt x="626" y="1493"/>
                </a:lnTo>
                <a:lnTo>
                  <a:pt x="648" y="1500"/>
                </a:lnTo>
                <a:lnTo>
                  <a:pt x="671" y="1509"/>
                </a:lnTo>
                <a:lnTo>
                  <a:pt x="693" y="1517"/>
                </a:lnTo>
                <a:lnTo>
                  <a:pt x="716" y="1527"/>
                </a:lnTo>
                <a:lnTo>
                  <a:pt x="737" y="1538"/>
                </a:lnTo>
                <a:lnTo>
                  <a:pt x="757" y="1550"/>
                </a:lnTo>
                <a:lnTo>
                  <a:pt x="778" y="1563"/>
                </a:lnTo>
                <a:lnTo>
                  <a:pt x="797" y="1577"/>
                </a:lnTo>
                <a:lnTo>
                  <a:pt x="816" y="1592"/>
                </a:lnTo>
                <a:lnTo>
                  <a:pt x="834" y="1609"/>
                </a:lnTo>
                <a:lnTo>
                  <a:pt x="853" y="1626"/>
                </a:lnTo>
                <a:lnTo>
                  <a:pt x="870" y="1644"/>
                </a:lnTo>
                <a:lnTo>
                  <a:pt x="885" y="1663"/>
                </a:lnTo>
                <a:lnTo>
                  <a:pt x="901" y="1683"/>
                </a:lnTo>
                <a:lnTo>
                  <a:pt x="915" y="1704"/>
                </a:lnTo>
                <a:lnTo>
                  <a:pt x="928" y="1726"/>
                </a:lnTo>
                <a:lnTo>
                  <a:pt x="2387" y="426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56E3CB47-6ABA-C64F-AF91-871F96B1610F}"/>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7A9BD81C-2CA0-C04F-A1A9-739E33D1D657}"/>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DC96F45E-ECAD-804B-A941-D76D114546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1975872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7">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9570720" y="1700378"/>
            <a:ext cx="8717279" cy="8588210"/>
          </a:xfrm>
          <a:custGeom>
            <a:avLst/>
            <a:gdLst>
              <a:gd name="T0" fmla="*/ 1001 w 4390"/>
              <a:gd name="T1" fmla="*/ 4326 h 4326"/>
              <a:gd name="T2" fmla="*/ 1648 w 4390"/>
              <a:gd name="T3" fmla="*/ 4326 h 4326"/>
              <a:gd name="T4" fmla="*/ 485 w 4390"/>
              <a:gd name="T5" fmla="*/ 2305 h 4326"/>
              <a:gd name="T6" fmla="*/ 0 w 4390"/>
              <a:gd name="T7" fmla="*/ 2586 h 4326"/>
              <a:gd name="T8" fmla="*/ 1001 w 4390"/>
              <a:gd name="T9" fmla="*/ 4326 h 4326"/>
              <a:gd name="T10" fmla="*/ 1714 w 4390"/>
              <a:gd name="T11" fmla="*/ 4326 h 4326"/>
              <a:gd name="T12" fmla="*/ 2360 w 4390"/>
              <a:gd name="T13" fmla="*/ 4326 h 4326"/>
              <a:gd name="T14" fmla="*/ 646 w 4390"/>
              <a:gd name="T15" fmla="*/ 1346 h 4326"/>
              <a:gd name="T16" fmla="*/ 161 w 4390"/>
              <a:gd name="T17" fmla="*/ 1628 h 4326"/>
              <a:gd name="T18" fmla="*/ 1714 w 4390"/>
              <a:gd name="T19" fmla="*/ 4326 h 4326"/>
              <a:gd name="T20" fmla="*/ 2426 w 4390"/>
              <a:gd name="T21" fmla="*/ 4326 h 4326"/>
              <a:gd name="T22" fmla="*/ 3073 w 4390"/>
              <a:gd name="T23" fmla="*/ 4326 h 4326"/>
              <a:gd name="T24" fmla="*/ 1405 w 4390"/>
              <a:gd name="T25" fmla="*/ 1426 h 4326"/>
              <a:gd name="T26" fmla="*/ 919 w 4390"/>
              <a:gd name="T27" fmla="*/ 1708 h 4326"/>
              <a:gd name="T28" fmla="*/ 2426 w 4390"/>
              <a:gd name="T29" fmla="*/ 4326 h 4326"/>
              <a:gd name="T30" fmla="*/ 3138 w 4390"/>
              <a:gd name="T31" fmla="*/ 4326 h 4326"/>
              <a:gd name="T32" fmla="*/ 3785 w 4390"/>
              <a:gd name="T33" fmla="*/ 4326 h 4326"/>
              <a:gd name="T34" fmla="*/ 1391 w 4390"/>
              <a:gd name="T35" fmla="*/ 165 h 4326"/>
              <a:gd name="T36" fmla="*/ 906 w 4390"/>
              <a:gd name="T37" fmla="*/ 446 h 4326"/>
              <a:gd name="T38" fmla="*/ 3138 w 4390"/>
              <a:gd name="T39" fmla="*/ 4326 h 4326"/>
              <a:gd name="T40" fmla="*/ 3850 w 4390"/>
              <a:gd name="T41" fmla="*/ 4326 h 4326"/>
              <a:gd name="T42" fmla="*/ 4390 w 4390"/>
              <a:gd name="T43" fmla="*/ 4326 h 4326"/>
              <a:gd name="T44" fmla="*/ 4390 w 4390"/>
              <a:gd name="T45" fmla="*/ 4138 h 4326"/>
              <a:gd name="T46" fmla="*/ 2430 w 4390"/>
              <a:gd name="T47" fmla="*/ 732 h 4326"/>
              <a:gd name="T48" fmla="*/ 1944 w 4390"/>
              <a:gd name="T49" fmla="*/ 1013 h 4326"/>
              <a:gd name="T50" fmla="*/ 3850 w 4390"/>
              <a:gd name="T51" fmla="*/ 4326 h 4326"/>
              <a:gd name="T52" fmla="*/ 4390 w 4390"/>
              <a:gd name="T53" fmla="*/ 4024 h 4326"/>
              <a:gd name="T54" fmla="*/ 4390 w 4390"/>
              <a:gd name="T55" fmla="*/ 2900 h 4326"/>
              <a:gd name="T56" fmla="*/ 2722 w 4390"/>
              <a:gd name="T57" fmla="*/ 0 h 4326"/>
              <a:gd name="T58" fmla="*/ 2236 w 4390"/>
              <a:gd name="T59" fmla="*/ 281 h 4326"/>
              <a:gd name="T60" fmla="*/ 4390 w 4390"/>
              <a:gd name="T61" fmla="*/ 4024 h 4326"/>
              <a:gd name="T62" fmla="*/ 4390 w 4390"/>
              <a:gd name="T63" fmla="*/ 2786 h 4326"/>
              <a:gd name="T64" fmla="*/ 4390 w 4390"/>
              <a:gd name="T65" fmla="*/ 1661 h 4326"/>
              <a:gd name="T66" fmla="*/ 3785 w 4390"/>
              <a:gd name="T67" fmla="*/ 611 h 4326"/>
              <a:gd name="T68" fmla="*/ 3300 w 4390"/>
              <a:gd name="T69" fmla="*/ 892 h 4326"/>
              <a:gd name="T70" fmla="*/ 4390 w 4390"/>
              <a:gd name="T71" fmla="*/ 2786 h 4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90" h="4326">
                <a:moveTo>
                  <a:pt x="1001" y="4326"/>
                </a:moveTo>
                <a:lnTo>
                  <a:pt x="1648" y="4326"/>
                </a:lnTo>
                <a:lnTo>
                  <a:pt x="485" y="2305"/>
                </a:lnTo>
                <a:lnTo>
                  <a:pt x="0" y="2586"/>
                </a:lnTo>
                <a:lnTo>
                  <a:pt x="1001" y="4326"/>
                </a:lnTo>
                <a:close/>
                <a:moveTo>
                  <a:pt x="1714" y="4326"/>
                </a:moveTo>
                <a:lnTo>
                  <a:pt x="2360" y="4326"/>
                </a:lnTo>
                <a:lnTo>
                  <a:pt x="646" y="1346"/>
                </a:lnTo>
                <a:lnTo>
                  <a:pt x="161" y="1628"/>
                </a:lnTo>
                <a:lnTo>
                  <a:pt x="1714" y="4326"/>
                </a:lnTo>
                <a:close/>
                <a:moveTo>
                  <a:pt x="2426" y="4326"/>
                </a:moveTo>
                <a:lnTo>
                  <a:pt x="3073" y="4326"/>
                </a:lnTo>
                <a:lnTo>
                  <a:pt x="1405" y="1426"/>
                </a:lnTo>
                <a:lnTo>
                  <a:pt x="919" y="1708"/>
                </a:lnTo>
                <a:lnTo>
                  <a:pt x="2426" y="4326"/>
                </a:lnTo>
                <a:close/>
                <a:moveTo>
                  <a:pt x="3138" y="4326"/>
                </a:moveTo>
                <a:lnTo>
                  <a:pt x="3785" y="4326"/>
                </a:lnTo>
                <a:lnTo>
                  <a:pt x="1391" y="165"/>
                </a:lnTo>
                <a:lnTo>
                  <a:pt x="906" y="446"/>
                </a:lnTo>
                <a:lnTo>
                  <a:pt x="3138" y="4326"/>
                </a:lnTo>
                <a:close/>
                <a:moveTo>
                  <a:pt x="3850" y="4326"/>
                </a:moveTo>
                <a:lnTo>
                  <a:pt x="4390" y="4326"/>
                </a:lnTo>
                <a:lnTo>
                  <a:pt x="4390" y="4138"/>
                </a:lnTo>
                <a:lnTo>
                  <a:pt x="2430" y="732"/>
                </a:lnTo>
                <a:lnTo>
                  <a:pt x="1944" y="1013"/>
                </a:lnTo>
                <a:lnTo>
                  <a:pt x="3850" y="4326"/>
                </a:lnTo>
                <a:close/>
                <a:moveTo>
                  <a:pt x="4390" y="4024"/>
                </a:moveTo>
                <a:lnTo>
                  <a:pt x="4390" y="2900"/>
                </a:lnTo>
                <a:lnTo>
                  <a:pt x="2722" y="0"/>
                </a:lnTo>
                <a:lnTo>
                  <a:pt x="2236" y="281"/>
                </a:lnTo>
                <a:lnTo>
                  <a:pt x="4390" y="4024"/>
                </a:lnTo>
                <a:close/>
                <a:moveTo>
                  <a:pt x="4390" y="2786"/>
                </a:moveTo>
                <a:lnTo>
                  <a:pt x="4390" y="1661"/>
                </a:lnTo>
                <a:lnTo>
                  <a:pt x="3785" y="611"/>
                </a:lnTo>
                <a:lnTo>
                  <a:pt x="3300" y="892"/>
                </a:lnTo>
                <a:lnTo>
                  <a:pt x="4390" y="278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A472EA4B-4D5B-B243-AF3E-213483C5A5EF}"/>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D9F53F68-1E76-AC48-940F-C0194AA3F89A}"/>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B7D368AC-1436-E045-B5D1-9924496927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2802977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
    <p:spTree>
      <p:nvGrpSpPr>
        <p:cNvPr id="1" name=""/>
        <p:cNvGrpSpPr/>
        <p:nvPr/>
      </p:nvGrpSpPr>
      <p:grpSpPr>
        <a:xfrm>
          <a:off x="0" y="0"/>
          <a:ext cx="0" cy="0"/>
          <a:chOff x="0" y="0"/>
          <a:chExt cx="0" cy="0"/>
        </a:xfrm>
      </p:grpSpPr>
      <p:sp>
        <p:nvSpPr>
          <p:cNvPr id="6" name="Freeform 9"/>
          <p:cNvSpPr>
            <a:spLocks noGrp="1"/>
          </p:cNvSpPr>
          <p:nvPr>
            <p:ph type="pic" sz="quarter" idx="11"/>
          </p:nvPr>
        </p:nvSpPr>
        <p:spPr bwMode="auto">
          <a:xfrm>
            <a:off x="8655168" y="3482292"/>
            <a:ext cx="5777441" cy="5788744"/>
          </a:xfrm>
          <a:custGeom>
            <a:avLst/>
            <a:gdLst>
              <a:gd name="T0" fmla="*/ 1408 w 2554"/>
              <a:gd name="T1" fmla="*/ 6 h 2560"/>
              <a:gd name="T2" fmla="*/ 1596 w 2554"/>
              <a:gd name="T3" fmla="*/ 39 h 2560"/>
              <a:gd name="T4" fmla="*/ 1774 w 2554"/>
              <a:gd name="T5" fmla="*/ 100 h 2560"/>
              <a:gd name="T6" fmla="*/ 1939 w 2554"/>
              <a:gd name="T7" fmla="*/ 185 h 2560"/>
              <a:gd name="T8" fmla="*/ 2089 w 2554"/>
              <a:gd name="T9" fmla="*/ 292 h 2560"/>
              <a:gd name="T10" fmla="*/ 2222 w 2554"/>
              <a:gd name="T11" fmla="*/ 419 h 2560"/>
              <a:gd name="T12" fmla="*/ 2335 w 2554"/>
              <a:gd name="T13" fmla="*/ 564 h 2560"/>
              <a:gd name="T14" fmla="*/ 2428 w 2554"/>
              <a:gd name="T15" fmla="*/ 725 h 2560"/>
              <a:gd name="T16" fmla="*/ 2497 w 2554"/>
              <a:gd name="T17" fmla="*/ 899 h 2560"/>
              <a:gd name="T18" fmla="*/ 2539 w 2554"/>
              <a:gd name="T19" fmla="*/ 1085 h 2560"/>
              <a:gd name="T20" fmla="*/ 2554 w 2554"/>
              <a:gd name="T21" fmla="*/ 1280 h 2560"/>
              <a:gd name="T22" fmla="*/ 2539 w 2554"/>
              <a:gd name="T23" fmla="*/ 1475 h 2560"/>
              <a:gd name="T24" fmla="*/ 2497 w 2554"/>
              <a:gd name="T25" fmla="*/ 1661 h 2560"/>
              <a:gd name="T26" fmla="*/ 2428 w 2554"/>
              <a:gd name="T27" fmla="*/ 1835 h 2560"/>
              <a:gd name="T28" fmla="*/ 2335 w 2554"/>
              <a:gd name="T29" fmla="*/ 1996 h 2560"/>
              <a:gd name="T30" fmla="*/ 2222 w 2554"/>
              <a:gd name="T31" fmla="*/ 2141 h 2560"/>
              <a:gd name="T32" fmla="*/ 2089 w 2554"/>
              <a:gd name="T33" fmla="*/ 2268 h 2560"/>
              <a:gd name="T34" fmla="*/ 1939 w 2554"/>
              <a:gd name="T35" fmla="*/ 2375 h 2560"/>
              <a:gd name="T36" fmla="*/ 1774 w 2554"/>
              <a:gd name="T37" fmla="*/ 2460 h 2560"/>
              <a:gd name="T38" fmla="*/ 1596 w 2554"/>
              <a:gd name="T39" fmla="*/ 2520 h 2560"/>
              <a:gd name="T40" fmla="*/ 1408 w 2554"/>
              <a:gd name="T41" fmla="*/ 2554 h 2560"/>
              <a:gd name="T42" fmla="*/ 1211 w 2554"/>
              <a:gd name="T43" fmla="*/ 2559 h 2560"/>
              <a:gd name="T44" fmla="*/ 1019 w 2554"/>
              <a:gd name="T45" fmla="*/ 2535 h 2560"/>
              <a:gd name="T46" fmla="*/ 838 w 2554"/>
              <a:gd name="T47" fmla="*/ 2482 h 2560"/>
              <a:gd name="T48" fmla="*/ 668 w 2554"/>
              <a:gd name="T49" fmla="*/ 2406 h 2560"/>
              <a:gd name="T50" fmla="*/ 513 w 2554"/>
              <a:gd name="T51" fmla="*/ 2306 h 2560"/>
              <a:gd name="T52" fmla="*/ 374 w 2554"/>
              <a:gd name="T53" fmla="*/ 2185 h 2560"/>
              <a:gd name="T54" fmla="*/ 254 w 2554"/>
              <a:gd name="T55" fmla="*/ 2046 h 2560"/>
              <a:gd name="T56" fmla="*/ 154 w 2554"/>
              <a:gd name="T57" fmla="*/ 1891 h 2560"/>
              <a:gd name="T58" fmla="*/ 78 w 2554"/>
              <a:gd name="T59" fmla="*/ 1720 h 2560"/>
              <a:gd name="T60" fmla="*/ 26 w 2554"/>
              <a:gd name="T61" fmla="*/ 1538 h 2560"/>
              <a:gd name="T62" fmla="*/ 1 w 2554"/>
              <a:gd name="T63" fmla="*/ 1346 h 2560"/>
              <a:gd name="T64" fmla="*/ 6 w 2554"/>
              <a:gd name="T65" fmla="*/ 1150 h 2560"/>
              <a:gd name="T66" fmla="*/ 40 w 2554"/>
              <a:gd name="T67" fmla="*/ 960 h 2560"/>
              <a:gd name="T68" fmla="*/ 100 w 2554"/>
              <a:gd name="T69" fmla="*/ 782 h 2560"/>
              <a:gd name="T70" fmla="*/ 185 w 2554"/>
              <a:gd name="T71" fmla="*/ 616 h 2560"/>
              <a:gd name="T72" fmla="*/ 292 w 2554"/>
              <a:gd name="T73" fmla="*/ 466 h 2560"/>
              <a:gd name="T74" fmla="*/ 418 w 2554"/>
              <a:gd name="T75" fmla="*/ 332 h 2560"/>
              <a:gd name="T76" fmla="*/ 563 w 2554"/>
              <a:gd name="T77" fmla="*/ 218 h 2560"/>
              <a:gd name="T78" fmla="*/ 723 w 2554"/>
              <a:gd name="T79" fmla="*/ 125 h 2560"/>
              <a:gd name="T80" fmla="*/ 897 w 2554"/>
              <a:gd name="T81" fmla="*/ 57 h 2560"/>
              <a:gd name="T82" fmla="*/ 1083 w 2554"/>
              <a:gd name="T83" fmla="*/ 14 h 2560"/>
              <a:gd name="T84" fmla="*/ 1276 w 2554"/>
              <a:gd name="T85" fmla="*/ 0 h 2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54" h="2560">
                <a:moveTo>
                  <a:pt x="1276" y="0"/>
                </a:moveTo>
                <a:lnTo>
                  <a:pt x="1343" y="1"/>
                </a:lnTo>
                <a:lnTo>
                  <a:pt x="1408" y="6"/>
                </a:lnTo>
                <a:lnTo>
                  <a:pt x="1471" y="14"/>
                </a:lnTo>
                <a:lnTo>
                  <a:pt x="1534" y="25"/>
                </a:lnTo>
                <a:lnTo>
                  <a:pt x="1596" y="39"/>
                </a:lnTo>
                <a:lnTo>
                  <a:pt x="1657" y="57"/>
                </a:lnTo>
                <a:lnTo>
                  <a:pt x="1716" y="77"/>
                </a:lnTo>
                <a:lnTo>
                  <a:pt x="1774" y="100"/>
                </a:lnTo>
                <a:lnTo>
                  <a:pt x="1831" y="125"/>
                </a:lnTo>
                <a:lnTo>
                  <a:pt x="1886" y="154"/>
                </a:lnTo>
                <a:lnTo>
                  <a:pt x="1939" y="185"/>
                </a:lnTo>
                <a:lnTo>
                  <a:pt x="1991" y="218"/>
                </a:lnTo>
                <a:lnTo>
                  <a:pt x="2041" y="254"/>
                </a:lnTo>
                <a:lnTo>
                  <a:pt x="2089" y="292"/>
                </a:lnTo>
                <a:lnTo>
                  <a:pt x="2136" y="332"/>
                </a:lnTo>
                <a:lnTo>
                  <a:pt x="2180" y="375"/>
                </a:lnTo>
                <a:lnTo>
                  <a:pt x="2222" y="419"/>
                </a:lnTo>
                <a:lnTo>
                  <a:pt x="2262" y="466"/>
                </a:lnTo>
                <a:lnTo>
                  <a:pt x="2300" y="514"/>
                </a:lnTo>
                <a:lnTo>
                  <a:pt x="2335" y="564"/>
                </a:lnTo>
                <a:lnTo>
                  <a:pt x="2369" y="616"/>
                </a:lnTo>
                <a:lnTo>
                  <a:pt x="2400" y="670"/>
                </a:lnTo>
                <a:lnTo>
                  <a:pt x="2428" y="725"/>
                </a:lnTo>
                <a:lnTo>
                  <a:pt x="2454" y="782"/>
                </a:lnTo>
                <a:lnTo>
                  <a:pt x="2476" y="840"/>
                </a:lnTo>
                <a:lnTo>
                  <a:pt x="2497" y="899"/>
                </a:lnTo>
                <a:lnTo>
                  <a:pt x="2514" y="960"/>
                </a:lnTo>
                <a:lnTo>
                  <a:pt x="2528" y="1022"/>
                </a:lnTo>
                <a:lnTo>
                  <a:pt x="2539" y="1085"/>
                </a:lnTo>
                <a:lnTo>
                  <a:pt x="2547" y="1150"/>
                </a:lnTo>
                <a:lnTo>
                  <a:pt x="2553" y="1214"/>
                </a:lnTo>
                <a:lnTo>
                  <a:pt x="2554" y="1280"/>
                </a:lnTo>
                <a:lnTo>
                  <a:pt x="2553" y="1346"/>
                </a:lnTo>
                <a:lnTo>
                  <a:pt x="2547" y="1411"/>
                </a:lnTo>
                <a:lnTo>
                  <a:pt x="2539" y="1475"/>
                </a:lnTo>
                <a:lnTo>
                  <a:pt x="2528" y="1538"/>
                </a:lnTo>
                <a:lnTo>
                  <a:pt x="2514" y="1600"/>
                </a:lnTo>
                <a:lnTo>
                  <a:pt x="2497" y="1661"/>
                </a:lnTo>
                <a:lnTo>
                  <a:pt x="2476" y="1720"/>
                </a:lnTo>
                <a:lnTo>
                  <a:pt x="2454" y="1778"/>
                </a:lnTo>
                <a:lnTo>
                  <a:pt x="2428" y="1835"/>
                </a:lnTo>
                <a:lnTo>
                  <a:pt x="2400" y="1891"/>
                </a:lnTo>
                <a:lnTo>
                  <a:pt x="2369" y="1944"/>
                </a:lnTo>
                <a:lnTo>
                  <a:pt x="2335" y="1996"/>
                </a:lnTo>
                <a:lnTo>
                  <a:pt x="2300" y="2046"/>
                </a:lnTo>
                <a:lnTo>
                  <a:pt x="2262" y="2094"/>
                </a:lnTo>
                <a:lnTo>
                  <a:pt x="2222" y="2141"/>
                </a:lnTo>
                <a:lnTo>
                  <a:pt x="2180" y="2185"/>
                </a:lnTo>
                <a:lnTo>
                  <a:pt x="2136" y="2228"/>
                </a:lnTo>
                <a:lnTo>
                  <a:pt x="2089" y="2268"/>
                </a:lnTo>
                <a:lnTo>
                  <a:pt x="2041" y="2306"/>
                </a:lnTo>
                <a:lnTo>
                  <a:pt x="1991" y="2341"/>
                </a:lnTo>
                <a:lnTo>
                  <a:pt x="1939" y="2375"/>
                </a:lnTo>
                <a:lnTo>
                  <a:pt x="1886" y="2406"/>
                </a:lnTo>
                <a:lnTo>
                  <a:pt x="1831" y="2434"/>
                </a:lnTo>
                <a:lnTo>
                  <a:pt x="1774" y="2460"/>
                </a:lnTo>
                <a:lnTo>
                  <a:pt x="1716" y="2482"/>
                </a:lnTo>
                <a:lnTo>
                  <a:pt x="1657" y="2503"/>
                </a:lnTo>
                <a:lnTo>
                  <a:pt x="1596" y="2520"/>
                </a:lnTo>
                <a:lnTo>
                  <a:pt x="1534" y="2535"/>
                </a:lnTo>
                <a:lnTo>
                  <a:pt x="1471" y="2546"/>
                </a:lnTo>
                <a:lnTo>
                  <a:pt x="1408" y="2554"/>
                </a:lnTo>
                <a:lnTo>
                  <a:pt x="1343" y="2559"/>
                </a:lnTo>
                <a:lnTo>
                  <a:pt x="1276" y="2560"/>
                </a:lnTo>
                <a:lnTo>
                  <a:pt x="1211" y="2559"/>
                </a:lnTo>
                <a:lnTo>
                  <a:pt x="1146" y="2554"/>
                </a:lnTo>
                <a:lnTo>
                  <a:pt x="1083" y="2546"/>
                </a:lnTo>
                <a:lnTo>
                  <a:pt x="1019" y="2535"/>
                </a:lnTo>
                <a:lnTo>
                  <a:pt x="957" y="2520"/>
                </a:lnTo>
                <a:lnTo>
                  <a:pt x="897" y="2503"/>
                </a:lnTo>
                <a:lnTo>
                  <a:pt x="838" y="2482"/>
                </a:lnTo>
                <a:lnTo>
                  <a:pt x="780" y="2460"/>
                </a:lnTo>
                <a:lnTo>
                  <a:pt x="723" y="2434"/>
                </a:lnTo>
                <a:lnTo>
                  <a:pt x="668" y="2406"/>
                </a:lnTo>
                <a:lnTo>
                  <a:pt x="615" y="2375"/>
                </a:lnTo>
                <a:lnTo>
                  <a:pt x="563" y="2341"/>
                </a:lnTo>
                <a:lnTo>
                  <a:pt x="513" y="2306"/>
                </a:lnTo>
                <a:lnTo>
                  <a:pt x="465" y="2268"/>
                </a:lnTo>
                <a:lnTo>
                  <a:pt x="418" y="2228"/>
                </a:lnTo>
                <a:lnTo>
                  <a:pt x="374" y="2185"/>
                </a:lnTo>
                <a:lnTo>
                  <a:pt x="331" y="2141"/>
                </a:lnTo>
                <a:lnTo>
                  <a:pt x="292" y="2094"/>
                </a:lnTo>
                <a:lnTo>
                  <a:pt x="254" y="2046"/>
                </a:lnTo>
                <a:lnTo>
                  <a:pt x="218" y="1996"/>
                </a:lnTo>
                <a:lnTo>
                  <a:pt x="185" y="1944"/>
                </a:lnTo>
                <a:lnTo>
                  <a:pt x="154" y="1891"/>
                </a:lnTo>
                <a:lnTo>
                  <a:pt x="125" y="1835"/>
                </a:lnTo>
                <a:lnTo>
                  <a:pt x="100" y="1778"/>
                </a:lnTo>
                <a:lnTo>
                  <a:pt x="78" y="1720"/>
                </a:lnTo>
                <a:lnTo>
                  <a:pt x="57" y="1661"/>
                </a:lnTo>
                <a:lnTo>
                  <a:pt x="40" y="1600"/>
                </a:lnTo>
                <a:lnTo>
                  <a:pt x="26" y="1538"/>
                </a:lnTo>
                <a:lnTo>
                  <a:pt x="14" y="1475"/>
                </a:lnTo>
                <a:lnTo>
                  <a:pt x="6" y="1411"/>
                </a:lnTo>
                <a:lnTo>
                  <a:pt x="1" y="1346"/>
                </a:lnTo>
                <a:lnTo>
                  <a:pt x="0" y="1280"/>
                </a:lnTo>
                <a:lnTo>
                  <a:pt x="1" y="1214"/>
                </a:lnTo>
                <a:lnTo>
                  <a:pt x="6" y="1150"/>
                </a:lnTo>
                <a:lnTo>
                  <a:pt x="14" y="1085"/>
                </a:lnTo>
                <a:lnTo>
                  <a:pt x="26" y="1022"/>
                </a:lnTo>
                <a:lnTo>
                  <a:pt x="40" y="960"/>
                </a:lnTo>
                <a:lnTo>
                  <a:pt x="57" y="899"/>
                </a:lnTo>
                <a:lnTo>
                  <a:pt x="78" y="840"/>
                </a:lnTo>
                <a:lnTo>
                  <a:pt x="100" y="782"/>
                </a:lnTo>
                <a:lnTo>
                  <a:pt x="125" y="725"/>
                </a:lnTo>
                <a:lnTo>
                  <a:pt x="154" y="670"/>
                </a:lnTo>
                <a:lnTo>
                  <a:pt x="185" y="616"/>
                </a:lnTo>
                <a:lnTo>
                  <a:pt x="218" y="564"/>
                </a:lnTo>
                <a:lnTo>
                  <a:pt x="254" y="514"/>
                </a:lnTo>
                <a:lnTo>
                  <a:pt x="292" y="466"/>
                </a:lnTo>
                <a:lnTo>
                  <a:pt x="331" y="419"/>
                </a:lnTo>
                <a:lnTo>
                  <a:pt x="374" y="375"/>
                </a:lnTo>
                <a:lnTo>
                  <a:pt x="418" y="332"/>
                </a:lnTo>
                <a:lnTo>
                  <a:pt x="465" y="292"/>
                </a:lnTo>
                <a:lnTo>
                  <a:pt x="513" y="254"/>
                </a:lnTo>
                <a:lnTo>
                  <a:pt x="563" y="218"/>
                </a:lnTo>
                <a:lnTo>
                  <a:pt x="615" y="185"/>
                </a:lnTo>
                <a:lnTo>
                  <a:pt x="668" y="154"/>
                </a:lnTo>
                <a:lnTo>
                  <a:pt x="723" y="125"/>
                </a:lnTo>
                <a:lnTo>
                  <a:pt x="780" y="100"/>
                </a:lnTo>
                <a:lnTo>
                  <a:pt x="838" y="77"/>
                </a:lnTo>
                <a:lnTo>
                  <a:pt x="897" y="57"/>
                </a:lnTo>
                <a:lnTo>
                  <a:pt x="957" y="39"/>
                </a:lnTo>
                <a:lnTo>
                  <a:pt x="1019" y="25"/>
                </a:lnTo>
                <a:lnTo>
                  <a:pt x="1083" y="14"/>
                </a:lnTo>
                <a:lnTo>
                  <a:pt x="1146" y="6"/>
                </a:lnTo>
                <a:lnTo>
                  <a:pt x="1211" y="1"/>
                </a:lnTo>
                <a:lnTo>
                  <a:pt x="1276"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3" name="Freeform 6"/>
          <p:cNvSpPr>
            <a:spLocks noGrp="1"/>
          </p:cNvSpPr>
          <p:nvPr>
            <p:ph type="pic" sz="quarter" idx="10"/>
          </p:nvPr>
        </p:nvSpPr>
        <p:spPr bwMode="auto">
          <a:xfrm>
            <a:off x="11334720" y="0"/>
            <a:ext cx="6953280" cy="10288588"/>
          </a:xfrm>
          <a:custGeom>
            <a:avLst/>
            <a:gdLst>
              <a:gd name="T0" fmla="*/ 1411 w 3076"/>
              <a:gd name="T1" fmla="*/ 4552 h 4552"/>
              <a:gd name="T2" fmla="*/ 1167 w 3076"/>
              <a:gd name="T3" fmla="*/ 3681 h 4552"/>
              <a:gd name="T4" fmla="*/ 1201 w 3076"/>
              <a:gd name="T5" fmla="*/ 3635 h 4552"/>
              <a:gd name="T6" fmla="*/ 1235 w 3076"/>
              <a:gd name="T7" fmla="*/ 3587 h 4552"/>
              <a:gd name="T8" fmla="*/ 1267 w 3076"/>
              <a:gd name="T9" fmla="*/ 3538 h 4552"/>
              <a:gd name="T10" fmla="*/ 1296 w 3076"/>
              <a:gd name="T11" fmla="*/ 3487 h 4552"/>
              <a:gd name="T12" fmla="*/ 1323 w 3076"/>
              <a:gd name="T13" fmla="*/ 3435 h 4552"/>
              <a:gd name="T14" fmla="*/ 1348 w 3076"/>
              <a:gd name="T15" fmla="*/ 3382 h 4552"/>
              <a:gd name="T16" fmla="*/ 1371 w 3076"/>
              <a:gd name="T17" fmla="*/ 3327 h 4552"/>
              <a:gd name="T18" fmla="*/ 1391 w 3076"/>
              <a:gd name="T19" fmla="*/ 3271 h 4552"/>
              <a:gd name="T20" fmla="*/ 1409 w 3076"/>
              <a:gd name="T21" fmla="*/ 3215 h 4552"/>
              <a:gd name="T22" fmla="*/ 1425 w 3076"/>
              <a:gd name="T23" fmla="*/ 3157 h 4552"/>
              <a:gd name="T24" fmla="*/ 1438 w 3076"/>
              <a:gd name="T25" fmla="*/ 3098 h 4552"/>
              <a:gd name="T26" fmla="*/ 1449 w 3076"/>
              <a:gd name="T27" fmla="*/ 3038 h 4552"/>
              <a:gd name="T28" fmla="*/ 1457 w 3076"/>
              <a:gd name="T29" fmla="*/ 2978 h 4552"/>
              <a:gd name="T30" fmla="*/ 1462 w 3076"/>
              <a:gd name="T31" fmla="*/ 2916 h 4552"/>
              <a:gd name="T32" fmla="*/ 1465 w 3076"/>
              <a:gd name="T33" fmla="*/ 2854 h 4552"/>
              <a:gd name="T34" fmla="*/ 1464 w 3076"/>
              <a:gd name="T35" fmla="*/ 2764 h 4552"/>
              <a:gd name="T36" fmla="*/ 1455 w 3076"/>
              <a:gd name="T37" fmla="*/ 2649 h 4552"/>
              <a:gd name="T38" fmla="*/ 1436 w 3076"/>
              <a:gd name="T39" fmla="*/ 2535 h 4552"/>
              <a:gd name="T40" fmla="*/ 1407 w 3076"/>
              <a:gd name="T41" fmla="*/ 2426 h 4552"/>
              <a:gd name="T42" fmla="*/ 1372 w 3076"/>
              <a:gd name="T43" fmla="*/ 2319 h 4552"/>
              <a:gd name="T44" fmla="*/ 1327 w 3076"/>
              <a:gd name="T45" fmla="*/ 2218 h 4552"/>
              <a:gd name="T46" fmla="*/ 1274 w 3076"/>
              <a:gd name="T47" fmla="*/ 2121 h 4552"/>
              <a:gd name="T48" fmla="*/ 1214 w 3076"/>
              <a:gd name="T49" fmla="*/ 2028 h 4552"/>
              <a:gd name="T50" fmla="*/ 1147 w 3076"/>
              <a:gd name="T51" fmla="*/ 1941 h 4552"/>
              <a:gd name="T52" fmla="*/ 1074 w 3076"/>
              <a:gd name="T53" fmla="*/ 1859 h 4552"/>
              <a:gd name="T54" fmla="*/ 994 w 3076"/>
              <a:gd name="T55" fmla="*/ 1785 h 4552"/>
              <a:gd name="T56" fmla="*/ 909 w 3076"/>
              <a:gd name="T57" fmla="*/ 1715 h 4552"/>
              <a:gd name="T58" fmla="*/ 818 w 3076"/>
              <a:gd name="T59" fmla="*/ 1654 h 4552"/>
              <a:gd name="T60" fmla="*/ 722 w 3076"/>
              <a:gd name="T61" fmla="*/ 1599 h 4552"/>
              <a:gd name="T62" fmla="*/ 622 w 3076"/>
              <a:gd name="T63" fmla="*/ 1552 h 4552"/>
              <a:gd name="T64" fmla="*/ 517 w 3076"/>
              <a:gd name="T65" fmla="*/ 1513 h 4552"/>
              <a:gd name="T66" fmla="*/ 0 w 3076"/>
              <a:gd name="T67" fmla="*/ 0 h 4552"/>
              <a:gd name="T68" fmla="*/ 3076 w 3076"/>
              <a:gd name="T69" fmla="*/ 2488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76" h="4552">
                <a:moveTo>
                  <a:pt x="3076" y="4552"/>
                </a:moveTo>
                <a:lnTo>
                  <a:pt x="1411" y="4552"/>
                </a:lnTo>
                <a:lnTo>
                  <a:pt x="1148" y="3703"/>
                </a:lnTo>
                <a:lnTo>
                  <a:pt x="1167" y="3681"/>
                </a:lnTo>
                <a:lnTo>
                  <a:pt x="1184" y="3657"/>
                </a:lnTo>
                <a:lnTo>
                  <a:pt x="1201" y="3635"/>
                </a:lnTo>
                <a:lnTo>
                  <a:pt x="1219" y="3610"/>
                </a:lnTo>
                <a:lnTo>
                  <a:pt x="1235" y="3587"/>
                </a:lnTo>
                <a:lnTo>
                  <a:pt x="1251" y="3562"/>
                </a:lnTo>
                <a:lnTo>
                  <a:pt x="1267" y="3538"/>
                </a:lnTo>
                <a:lnTo>
                  <a:pt x="1281" y="3512"/>
                </a:lnTo>
                <a:lnTo>
                  <a:pt x="1296" y="3487"/>
                </a:lnTo>
                <a:lnTo>
                  <a:pt x="1309" y="3461"/>
                </a:lnTo>
                <a:lnTo>
                  <a:pt x="1323" y="3435"/>
                </a:lnTo>
                <a:lnTo>
                  <a:pt x="1336" y="3408"/>
                </a:lnTo>
                <a:lnTo>
                  <a:pt x="1348" y="3382"/>
                </a:lnTo>
                <a:lnTo>
                  <a:pt x="1359" y="3354"/>
                </a:lnTo>
                <a:lnTo>
                  <a:pt x="1371" y="3327"/>
                </a:lnTo>
                <a:lnTo>
                  <a:pt x="1382" y="3300"/>
                </a:lnTo>
                <a:lnTo>
                  <a:pt x="1391" y="3271"/>
                </a:lnTo>
                <a:lnTo>
                  <a:pt x="1400" y="3244"/>
                </a:lnTo>
                <a:lnTo>
                  <a:pt x="1409" y="3215"/>
                </a:lnTo>
                <a:lnTo>
                  <a:pt x="1418" y="3186"/>
                </a:lnTo>
                <a:lnTo>
                  <a:pt x="1425" y="3157"/>
                </a:lnTo>
                <a:lnTo>
                  <a:pt x="1432" y="3128"/>
                </a:lnTo>
                <a:lnTo>
                  <a:pt x="1438" y="3098"/>
                </a:lnTo>
                <a:lnTo>
                  <a:pt x="1444" y="3069"/>
                </a:lnTo>
                <a:lnTo>
                  <a:pt x="1449" y="3038"/>
                </a:lnTo>
                <a:lnTo>
                  <a:pt x="1453" y="3008"/>
                </a:lnTo>
                <a:lnTo>
                  <a:pt x="1457" y="2978"/>
                </a:lnTo>
                <a:lnTo>
                  <a:pt x="1460" y="2947"/>
                </a:lnTo>
                <a:lnTo>
                  <a:pt x="1462" y="2916"/>
                </a:lnTo>
                <a:lnTo>
                  <a:pt x="1464" y="2886"/>
                </a:lnTo>
                <a:lnTo>
                  <a:pt x="1465" y="2854"/>
                </a:lnTo>
                <a:lnTo>
                  <a:pt x="1465" y="2823"/>
                </a:lnTo>
                <a:lnTo>
                  <a:pt x="1464" y="2764"/>
                </a:lnTo>
                <a:lnTo>
                  <a:pt x="1461" y="2706"/>
                </a:lnTo>
                <a:lnTo>
                  <a:pt x="1455" y="2649"/>
                </a:lnTo>
                <a:lnTo>
                  <a:pt x="1446" y="2591"/>
                </a:lnTo>
                <a:lnTo>
                  <a:pt x="1436" y="2535"/>
                </a:lnTo>
                <a:lnTo>
                  <a:pt x="1423" y="2480"/>
                </a:lnTo>
                <a:lnTo>
                  <a:pt x="1407" y="2426"/>
                </a:lnTo>
                <a:lnTo>
                  <a:pt x="1391" y="2373"/>
                </a:lnTo>
                <a:lnTo>
                  <a:pt x="1372" y="2319"/>
                </a:lnTo>
                <a:lnTo>
                  <a:pt x="1350" y="2268"/>
                </a:lnTo>
                <a:lnTo>
                  <a:pt x="1327" y="2218"/>
                </a:lnTo>
                <a:lnTo>
                  <a:pt x="1301" y="2169"/>
                </a:lnTo>
                <a:lnTo>
                  <a:pt x="1274" y="2121"/>
                </a:lnTo>
                <a:lnTo>
                  <a:pt x="1245" y="2074"/>
                </a:lnTo>
                <a:lnTo>
                  <a:pt x="1214" y="2028"/>
                </a:lnTo>
                <a:lnTo>
                  <a:pt x="1181" y="1984"/>
                </a:lnTo>
                <a:lnTo>
                  <a:pt x="1147" y="1941"/>
                </a:lnTo>
                <a:lnTo>
                  <a:pt x="1112" y="1899"/>
                </a:lnTo>
                <a:lnTo>
                  <a:pt x="1074" y="1859"/>
                </a:lnTo>
                <a:lnTo>
                  <a:pt x="1035" y="1822"/>
                </a:lnTo>
                <a:lnTo>
                  <a:pt x="994" y="1785"/>
                </a:lnTo>
                <a:lnTo>
                  <a:pt x="953" y="1749"/>
                </a:lnTo>
                <a:lnTo>
                  <a:pt x="909" y="1715"/>
                </a:lnTo>
                <a:lnTo>
                  <a:pt x="864" y="1684"/>
                </a:lnTo>
                <a:lnTo>
                  <a:pt x="818" y="1654"/>
                </a:lnTo>
                <a:lnTo>
                  <a:pt x="771" y="1625"/>
                </a:lnTo>
                <a:lnTo>
                  <a:pt x="722" y="1599"/>
                </a:lnTo>
                <a:lnTo>
                  <a:pt x="672" y="1574"/>
                </a:lnTo>
                <a:lnTo>
                  <a:pt x="622" y="1552"/>
                </a:lnTo>
                <a:lnTo>
                  <a:pt x="570" y="1531"/>
                </a:lnTo>
                <a:lnTo>
                  <a:pt x="517" y="1513"/>
                </a:lnTo>
                <a:lnTo>
                  <a:pt x="463" y="1497"/>
                </a:lnTo>
                <a:lnTo>
                  <a:pt x="0" y="0"/>
                </a:lnTo>
                <a:lnTo>
                  <a:pt x="2304" y="0"/>
                </a:lnTo>
                <a:lnTo>
                  <a:pt x="3076" y="2488"/>
                </a:lnTo>
                <a:lnTo>
                  <a:pt x="3076" y="455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F06FE8F7-B262-B742-9338-8618DB3B9088}"/>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0233D55A-95CC-C64C-8D8A-7A84B47C565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301653FE-4B5A-3641-BAC3-B47591A300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25579268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
    <p:spTree>
      <p:nvGrpSpPr>
        <p:cNvPr id="1" name=""/>
        <p:cNvGrpSpPr/>
        <p:nvPr/>
      </p:nvGrpSpPr>
      <p:grpSpPr>
        <a:xfrm>
          <a:off x="0" y="0"/>
          <a:ext cx="0" cy="0"/>
          <a:chOff x="0" y="0"/>
          <a:chExt cx="0" cy="0"/>
        </a:xfrm>
      </p:grpSpPr>
      <p:sp>
        <p:nvSpPr>
          <p:cNvPr id="3" name="Freeform 8"/>
          <p:cNvSpPr>
            <a:spLocks noGrp="1"/>
          </p:cNvSpPr>
          <p:nvPr>
            <p:ph type="pic" sz="quarter" idx="10"/>
          </p:nvPr>
        </p:nvSpPr>
        <p:spPr bwMode="auto">
          <a:xfrm>
            <a:off x="11334720" y="0"/>
            <a:ext cx="6953280" cy="10288588"/>
          </a:xfrm>
          <a:custGeom>
            <a:avLst/>
            <a:gdLst>
              <a:gd name="T0" fmla="*/ 3077 w 3077"/>
              <a:gd name="T1" fmla="*/ 4552 h 4552"/>
              <a:gd name="T2" fmla="*/ 1412 w 3077"/>
              <a:gd name="T3" fmla="*/ 4552 h 4552"/>
              <a:gd name="T4" fmla="*/ 1136 w 3077"/>
              <a:gd name="T5" fmla="*/ 3664 h 4552"/>
              <a:gd name="T6" fmla="*/ 1183 w 3077"/>
              <a:gd name="T7" fmla="*/ 3637 h 4552"/>
              <a:gd name="T8" fmla="*/ 1201 w 3077"/>
              <a:gd name="T9" fmla="*/ 3626 h 4552"/>
              <a:gd name="T10" fmla="*/ 1218 w 3077"/>
              <a:gd name="T11" fmla="*/ 3614 h 4552"/>
              <a:gd name="T12" fmla="*/ 1234 w 3077"/>
              <a:gd name="T13" fmla="*/ 3600 h 4552"/>
              <a:gd name="T14" fmla="*/ 1249 w 3077"/>
              <a:gd name="T15" fmla="*/ 3586 h 4552"/>
              <a:gd name="T16" fmla="*/ 1262 w 3077"/>
              <a:gd name="T17" fmla="*/ 3571 h 4552"/>
              <a:gd name="T18" fmla="*/ 1276 w 3077"/>
              <a:gd name="T19" fmla="*/ 3555 h 4552"/>
              <a:gd name="T20" fmla="*/ 1288 w 3077"/>
              <a:gd name="T21" fmla="*/ 3538 h 4552"/>
              <a:gd name="T22" fmla="*/ 1299 w 3077"/>
              <a:gd name="T23" fmla="*/ 3521 h 4552"/>
              <a:gd name="T24" fmla="*/ 1308 w 3077"/>
              <a:gd name="T25" fmla="*/ 3503 h 4552"/>
              <a:gd name="T26" fmla="*/ 1316 w 3077"/>
              <a:gd name="T27" fmla="*/ 3484 h 4552"/>
              <a:gd name="T28" fmla="*/ 1324 w 3077"/>
              <a:gd name="T29" fmla="*/ 3464 h 4552"/>
              <a:gd name="T30" fmla="*/ 1330 w 3077"/>
              <a:gd name="T31" fmla="*/ 3445 h 4552"/>
              <a:gd name="T32" fmla="*/ 1335 w 3077"/>
              <a:gd name="T33" fmla="*/ 3424 h 4552"/>
              <a:gd name="T34" fmla="*/ 1338 w 3077"/>
              <a:gd name="T35" fmla="*/ 3404 h 4552"/>
              <a:gd name="T36" fmla="*/ 1340 w 3077"/>
              <a:gd name="T37" fmla="*/ 3384 h 4552"/>
              <a:gd name="T38" fmla="*/ 1341 w 3077"/>
              <a:gd name="T39" fmla="*/ 3362 h 4552"/>
              <a:gd name="T40" fmla="*/ 1341 w 3077"/>
              <a:gd name="T41" fmla="*/ 2284 h 4552"/>
              <a:gd name="T42" fmla="*/ 1340 w 3077"/>
              <a:gd name="T43" fmla="*/ 2262 h 4552"/>
              <a:gd name="T44" fmla="*/ 1338 w 3077"/>
              <a:gd name="T45" fmla="*/ 2242 h 4552"/>
              <a:gd name="T46" fmla="*/ 1335 w 3077"/>
              <a:gd name="T47" fmla="*/ 2221 h 4552"/>
              <a:gd name="T48" fmla="*/ 1330 w 3077"/>
              <a:gd name="T49" fmla="*/ 2201 h 4552"/>
              <a:gd name="T50" fmla="*/ 1324 w 3077"/>
              <a:gd name="T51" fmla="*/ 2181 h 4552"/>
              <a:gd name="T52" fmla="*/ 1316 w 3077"/>
              <a:gd name="T53" fmla="*/ 2162 h 4552"/>
              <a:gd name="T54" fmla="*/ 1308 w 3077"/>
              <a:gd name="T55" fmla="*/ 2144 h 4552"/>
              <a:gd name="T56" fmla="*/ 1299 w 3077"/>
              <a:gd name="T57" fmla="*/ 2125 h 4552"/>
              <a:gd name="T58" fmla="*/ 1288 w 3077"/>
              <a:gd name="T59" fmla="*/ 2108 h 4552"/>
              <a:gd name="T60" fmla="*/ 1276 w 3077"/>
              <a:gd name="T61" fmla="*/ 2091 h 4552"/>
              <a:gd name="T62" fmla="*/ 1262 w 3077"/>
              <a:gd name="T63" fmla="*/ 2075 h 4552"/>
              <a:gd name="T64" fmla="*/ 1249 w 3077"/>
              <a:gd name="T65" fmla="*/ 2060 h 4552"/>
              <a:gd name="T66" fmla="*/ 1234 w 3077"/>
              <a:gd name="T67" fmla="*/ 2045 h 4552"/>
              <a:gd name="T68" fmla="*/ 1218 w 3077"/>
              <a:gd name="T69" fmla="*/ 2032 h 4552"/>
              <a:gd name="T70" fmla="*/ 1201 w 3077"/>
              <a:gd name="T71" fmla="*/ 2020 h 4552"/>
              <a:gd name="T72" fmla="*/ 1183 w 3077"/>
              <a:gd name="T73" fmla="*/ 2009 h 4552"/>
              <a:gd name="T74" fmla="*/ 501 w 3077"/>
              <a:gd name="T75" fmla="*/ 1614 h 4552"/>
              <a:gd name="T76" fmla="*/ 0 w 3077"/>
              <a:gd name="T77" fmla="*/ 0 h 4552"/>
              <a:gd name="T78" fmla="*/ 2305 w 3077"/>
              <a:gd name="T79" fmla="*/ 0 h 4552"/>
              <a:gd name="T80" fmla="*/ 3077 w 3077"/>
              <a:gd name="T81" fmla="*/ 2488 h 4552"/>
              <a:gd name="T82" fmla="*/ 3077 w 3077"/>
              <a:gd name="T83" fmla="*/ 4552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77" h="4552">
                <a:moveTo>
                  <a:pt x="3077" y="4552"/>
                </a:moveTo>
                <a:lnTo>
                  <a:pt x="1412" y="4552"/>
                </a:lnTo>
                <a:lnTo>
                  <a:pt x="1136" y="3664"/>
                </a:lnTo>
                <a:lnTo>
                  <a:pt x="1183" y="3637"/>
                </a:lnTo>
                <a:lnTo>
                  <a:pt x="1201" y="3626"/>
                </a:lnTo>
                <a:lnTo>
                  <a:pt x="1218" y="3614"/>
                </a:lnTo>
                <a:lnTo>
                  <a:pt x="1234" y="3600"/>
                </a:lnTo>
                <a:lnTo>
                  <a:pt x="1249" y="3586"/>
                </a:lnTo>
                <a:lnTo>
                  <a:pt x="1262" y="3571"/>
                </a:lnTo>
                <a:lnTo>
                  <a:pt x="1276" y="3555"/>
                </a:lnTo>
                <a:lnTo>
                  <a:pt x="1288" y="3538"/>
                </a:lnTo>
                <a:lnTo>
                  <a:pt x="1299" y="3521"/>
                </a:lnTo>
                <a:lnTo>
                  <a:pt x="1308" y="3503"/>
                </a:lnTo>
                <a:lnTo>
                  <a:pt x="1316" y="3484"/>
                </a:lnTo>
                <a:lnTo>
                  <a:pt x="1324" y="3464"/>
                </a:lnTo>
                <a:lnTo>
                  <a:pt x="1330" y="3445"/>
                </a:lnTo>
                <a:lnTo>
                  <a:pt x="1335" y="3424"/>
                </a:lnTo>
                <a:lnTo>
                  <a:pt x="1338" y="3404"/>
                </a:lnTo>
                <a:lnTo>
                  <a:pt x="1340" y="3384"/>
                </a:lnTo>
                <a:lnTo>
                  <a:pt x="1341" y="3362"/>
                </a:lnTo>
                <a:lnTo>
                  <a:pt x="1341" y="2284"/>
                </a:lnTo>
                <a:lnTo>
                  <a:pt x="1340" y="2262"/>
                </a:lnTo>
                <a:lnTo>
                  <a:pt x="1338" y="2242"/>
                </a:lnTo>
                <a:lnTo>
                  <a:pt x="1335" y="2221"/>
                </a:lnTo>
                <a:lnTo>
                  <a:pt x="1330" y="2201"/>
                </a:lnTo>
                <a:lnTo>
                  <a:pt x="1324" y="2181"/>
                </a:lnTo>
                <a:lnTo>
                  <a:pt x="1316" y="2162"/>
                </a:lnTo>
                <a:lnTo>
                  <a:pt x="1308" y="2144"/>
                </a:lnTo>
                <a:lnTo>
                  <a:pt x="1299" y="2125"/>
                </a:lnTo>
                <a:lnTo>
                  <a:pt x="1288" y="2108"/>
                </a:lnTo>
                <a:lnTo>
                  <a:pt x="1276" y="2091"/>
                </a:lnTo>
                <a:lnTo>
                  <a:pt x="1262" y="2075"/>
                </a:lnTo>
                <a:lnTo>
                  <a:pt x="1249" y="2060"/>
                </a:lnTo>
                <a:lnTo>
                  <a:pt x="1234" y="2045"/>
                </a:lnTo>
                <a:lnTo>
                  <a:pt x="1218" y="2032"/>
                </a:lnTo>
                <a:lnTo>
                  <a:pt x="1201" y="2020"/>
                </a:lnTo>
                <a:lnTo>
                  <a:pt x="1183" y="2009"/>
                </a:lnTo>
                <a:lnTo>
                  <a:pt x="501" y="1614"/>
                </a:lnTo>
                <a:lnTo>
                  <a:pt x="0" y="0"/>
                </a:lnTo>
                <a:lnTo>
                  <a:pt x="2305" y="0"/>
                </a:lnTo>
                <a:lnTo>
                  <a:pt x="3077" y="2488"/>
                </a:lnTo>
                <a:lnTo>
                  <a:pt x="3077" y="455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Freeform 10"/>
          <p:cNvSpPr>
            <a:spLocks noGrp="1"/>
          </p:cNvSpPr>
          <p:nvPr>
            <p:ph type="pic" sz="quarter" idx="11"/>
          </p:nvPr>
        </p:nvSpPr>
        <p:spPr bwMode="auto">
          <a:xfrm>
            <a:off x="8937817" y="3459679"/>
            <a:ext cx="5212135" cy="5845278"/>
          </a:xfrm>
          <a:custGeom>
            <a:avLst/>
            <a:gdLst>
              <a:gd name="T0" fmla="*/ 1008 w 2309"/>
              <a:gd name="T1" fmla="*/ 40 h 2583"/>
              <a:gd name="T2" fmla="*/ 1043 w 2309"/>
              <a:gd name="T3" fmla="*/ 23 h 2583"/>
              <a:gd name="T4" fmla="*/ 1079 w 2309"/>
              <a:gd name="T5" fmla="*/ 11 h 2583"/>
              <a:gd name="T6" fmla="*/ 1116 w 2309"/>
              <a:gd name="T7" fmla="*/ 3 h 2583"/>
              <a:gd name="T8" fmla="*/ 1154 w 2309"/>
              <a:gd name="T9" fmla="*/ 0 h 2583"/>
              <a:gd name="T10" fmla="*/ 1192 w 2309"/>
              <a:gd name="T11" fmla="*/ 3 h 2583"/>
              <a:gd name="T12" fmla="*/ 1230 w 2309"/>
              <a:gd name="T13" fmla="*/ 11 h 2583"/>
              <a:gd name="T14" fmla="*/ 1266 w 2309"/>
              <a:gd name="T15" fmla="*/ 23 h 2583"/>
              <a:gd name="T16" fmla="*/ 1301 w 2309"/>
              <a:gd name="T17" fmla="*/ 40 h 2583"/>
              <a:gd name="T18" fmla="*/ 2179 w 2309"/>
              <a:gd name="T19" fmla="*/ 549 h 2583"/>
              <a:gd name="T20" fmla="*/ 2209 w 2309"/>
              <a:gd name="T21" fmla="*/ 573 h 2583"/>
              <a:gd name="T22" fmla="*/ 2237 w 2309"/>
              <a:gd name="T23" fmla="*/ 600 h 2583"/>
              <a:gd name="T24" fmla="*/ 2259 w 2309"/>
              <a:gd name="T25" fmla="*/ 630 h 2583"/>
              <a:gd name="T26" fmla="*/ 2279 w 2309"/>
              <a:gd name="T27" fmla="*/ 663 h 2583"/>
              <a:gd name="T28" fmla="*/ 2293 w 2309"/>
              <a:gd name="T29" fmla="*/ 698 h 2583"/>
              <a:gd name="T30" fmla="*/ 2303 w 2309"/>
              <a:gd name="T31" fmla="*/ 735 h 2583"/>
              <a:gd name="T32" fmla="*/ 2308 w 2309"/>
              <a:gd name="T33" fmla="*/ 773 h 2583"/>
              <a:gd name="T34" fmla="*/ 2309 w 2309"/>
              <a:gd name="T35" fmla="*/ 1791 h 2583"/>
              <a:gd name="T36" fmla="*/ 2306 w 2309"/>
              <a:gd name="T37" fmla="*/ 1830 h 2583"/>
              <a:gd name="T38" fmla="*/ 2299 w 2309"/>
              <a:gd name="T39" fmla="*/ 1868 h 2583"/>
              <a:gd name="T40" fmla="*/ 2287 w 2309"/>
              <a:gd name="T41" fmla="*/ 1904 h 2583"/>
              <a:gd name="T42" fmla="*/ 2269 w 2309"/>
              <a:gd name="T43" fmla="*/ 1937 h 2583"/>
              <a:gd name="T44" fmla="*/ 2249 w 2309"/>
              <a:gd name="T45" fmla="*/ 1969 h 2583"/>
              <a:gd name="T46" fmla="*/ 2224 w 2309"/>
              <a:gd name="T47" fmla="*/ 1998 h 2583"/>
              <a:gd name="T48" fmla="*/ 2195 w 2309"/>
              <a:gd name="T49" fmla="*/ 2023 h 2583"/>
              <a:gd name="T50" fmla="*/ 2162 w 2309"/>
              <a:gd name="T51" fmla="*/ 2045 h 2583"/>
              <a:gd name="T52" fmla="*/ 1284 w 2309"/>
              <a:gd name="T53" fmla="*/ 2554 h 2583"/>
              <a:gd name="T54" fmla="*/ 1248 w 2309"/>
              <a:gd name="T55" fmla="*/ 2568 h 2583"/>
              <a:gd name="T56" fmla="*/ 1211 w 2309"/>
              <a:gd name="T57" fmla="*/ 2578 h 2583"/>
              <a:gd name="T58" fmla="*/ 1174 w 2309"/>
              <a:gd name="T59" fmla="*/ 2582 h 2583"/>
              <a:gd name="T60" fmla="*/ 1136 w 2309"/>
              <a:gd name="T61" fmla="*/ 2582 h 2583"/>
              <a:gd name="T62" fmla="*/ 1098 w 2309"/>
              <a:gd name="T63" fmla="*/ 2578 h 2583"/>
              <a:gd name="T64" fmla="*/ 1060 w 2309"/>
              <a:gd name="T65" fmla="*/ 2568 h 2583"/>
              <a:gd name="T66" fmla="*/ 1026 w 2309"/>
              <a:gd name="T67" fmla="*/ 2554 h 2583"/>
              <a:gd name="T68" fmla="*/ 146 w 2309"/>
              <a:gd name="T69" fmla="*/ 2045 h 2583"/>
              <a:gd name="T70" fmla="*/ 114 w 2309"/>
              <a:gd name="T71" fmla="*/ 2023 h 2583"/>
              <a:gd name="T72" fmla="*/ 85 w 2309"/>
              <a:gd name="T73" fmla="*/ 1998 h 2583"/>
              <a:gd name="T74" fmla="*/ 60 w 2309"/>
              <a:gd name="T75" fmla="*/ 1969 h 2583"/>
              <a:gd name="T76" fmla="*/ 39 w 2309"/>
              <a:gd name="T77" fmla="*/ 1937 h 2583"/>
              <a:gd name="T78" fmla="*/ 23 w 2309"/>
              <a:gd name="T79" fmla="*/ 1904 h 2583"/>
              <a:gd name="T80" fmla="*/ 10 w 2309"/>
              <a:gd name="T81" fmla="*/ 1868 h 2583"/>
              <a:gd name="T82" fmla="*/ 2 w 2309"/>
              <a:gd name="T83" fmla="*/ 1830 h 2583"/>
              <a:gd name="T84" fmla="*/ 0 w 2309"/>
              <a:gd name="T85" fmla="*/ 1791 h 2583"/>
              <a:gd name="T86" fmla="*/ 0 w 2309"/>
              <a:gd name="T87" fmla="*/ 773 h 2583"/>
              <a:gd name="T88" fmla="*/ 5 w 2309"/>
              <a:gd name="T89" fmla="*/ 735 h 2583"/>
              <a:gd name="T90" fmla="*/ 16 w 2309"/>
              <a:gd name="T91" fmla="*/ 698 h 2583"/>
              <a:gd name="T92" fmla="*/ 30 w 2309"/>
              <a:gd name="T93" fmla="*/ 663 h 2583"/>
              <a:gd name="T94" fmla="*/ 49 w 2309"/>
              <a:gd name="T95" fmla="*/ 630 h 2583"/>
              <a:gd name="T96" fmla="*/ 73 w 2309"/>
              <a:gd name="T97" fmla="*/ 600 h 2583"/>
              <a:gd name="T98" fmla="*/ 99 w 2309"/>
              <a:gd name="T99" fmla="*/ 573 h 2583"/>
              <a:gd name="T100" fmla="*/ 130 w 2309"/>
              <a:gd name="T101" fmla="*/ 549 h 2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09" h="2583">
                <a:moveTo>
                  <a:pt x="146" y="539"/>
                </a:moveTo>
                <a:lnTo>
                  <a:pt x="1008" y="40"/>
                </a:lnTo>
                <a:lnTo>
                  <a:pt x="1026" y="31"/>
                </a:lnTo>
                <a:lnTo>
                  <a:pt x="1043" y="23"/>
                </a:lnTo>
                <a:lnTo>
                  <a:pt x="1060" y="16"/>
                </a:lnTo>
                <a:lnTo>
                  <a:pt x="1079" y="11"/>
                </a:lnTo>
                <a:lnTo>
                  <a:pt x="1098" y="6"/>
                </a:lnTo>
                <a:lnTo>
                  <a:pt x="1116" y="3"/>
                </a:lnTo>
                <a:lnTo>
                  <a:pt x="1136" y="1"/>
                </a:lnTo>
                <a:lnTo>
                  <a:pt x="1154" y="0"/>
                </a:lnTo>
                <a:lnTo>
                  <a:pt x="1174" y="1"/>
                </a:lnTo>
                <a:lnTo>
                  <a:pt x="1192" y="3"/>
                </a:lnTo>
                <a:lnTo>
                  <a:pt x="1211" y="6"/>
                </a:lnTo>
                <a:lnTo>
                  <a:pt x="1230" y="11"/>
                </a:lnTo>
                <a:lnTo>
                  <a:pt x="1248" y="16"/>
                </a:lnTo>
                <a:lnTo>
                  <a:pt x="1266" y="23"/>
                </a:lnTo>
                <a:lnTo>
                  <a:pt x="1284" y="31"/>
                </a:lnTo>
                <a:lnTo>
                  <a:pt x="1301" y="40"/>
                </a:lnTo>
                <a:lnTo>
                  <a:pt x="2162" y="539"/>
                </a:lnTo>
                <a:lnTo>
                  <a:pt x="2179" y="549"/>
                </a:lnTo>
                <a:lnTo>
                  <a:pt x="2195" y="560"/>
                </a:lnTo>
                <a:lnTo>
                  <a:pt x="2209" y="573"/>
                </a:lnTo>
                <a:lnTo>
                  <a:pt x="2224" y="586"/>
                </a:lnTo>
                <a:lnTo>
                  <a:pt x="2237" y="600"/>
                </a:lnTo>
                <a:lnTo>
                  <a:pt x="2249" y="615"/>
                </a:lnTo>
                <a:lnTo>
                  <a:pt x="2259" y="630"/>
                </a:lnTo>
                <a:lnTo>
                  <a:pt x="2269" y="646"/>
                </a:lnTo>
                <a:lnTo>
                  <a:pt x="2279" y="663"/>
                </a:lnTo>
                <a:lnTo>
                  <a:pt x="2287" y="680"/>
                </a:lnTo>
                <a:lnTo>
                  <a:pt x="2293" y="698"/>
                </a:lnTo>
                <a:lnTo>
                  <a:pt x="2299" y="717"/>
                </a:lnTo>
                <a:lnTo>
                  <a:pt x="2303" y="735"/>
                </a:lnTo>
                <a:lnTo>
                  <a:pt x="2306" y="754"/>
                </a:lnTo>
                <a:lnTo>
                  <a:pt x="2308" y="773"/>
                </a:lnTo>
                <a:lnTo>
                  <a:pt x="2309" y="793"/>
                </a:lnTo>
                <a:lnTo>
                  <a:pt x="2309" y="1791"/>
                </a:lnTo>
                <a:lnTo>
                  <a:pt x="2308" y="1811"/>
                </a:lnTo>
                <a:lnTo>
                  <a:pt x="2306" y="1830"/>
                </a:lnTo>
                <a:lnTo>
                  <a:pt x="2303" y="1848"/>
                </a:lnTo>
                <a:lnTo>
                  <a:pt x="2299" y="1868"/>
                </a:lnTo>
                <a:lnTo>
                  <a:pt x="2293" y="1886"/>
                </a:lnTo>
                <a:lnTo>
                  <a:pt x="2287" y="1904"/>
                </a:lnTo>
                <a:lnTo>
                  <a:pt x="2279" y="1921"/>
                </a:lnTo>
                <a:lnTo>
                  <a:pt x="2269" y="1937"/>
                </a:lnTo>
                <a:lnTo>
                  <a:pt x="2259" y="1954"/>
                </a:lnTo>
                <a:lnTo>
                  <a:pt x="2249" y="1969"/>
                </a:lnTo>
                <a:lnTo>
                  <a:pt x="2237" y="1984"/>
                </a:lnTo>
                <a:lnTo>
                  <a:pt x="2224" y="1998"/>
                </a:lnTo>
                <a:lnTo>
                  <a:pt x="2209" y="2011"/>
                </a:lnTo>
                <a:lnTo>
                  <a:pt x="2195" y="2023"/>
                </a:lnTo>
                <a:lnTo>
                  <a:pt x="2179" y="2034"/>
                </a:lnTo>
                <a:lnTo>
                  <a:pt x="2162" y="2045"/>
                </a:lnTo>
                <a:lnTo>
                  <a:pt x="1301" y="2544"/>
                </a:lnTo>
                <a:lnTo>
                  <a:pt x="1284" y="2554"/>
                </a:lnTo>
                <a:lnTo>
                  <a:pt x="1266" y="2561"/>
                </a:lnTo>
                <a:lnTo>
                  <a:pt x="1248" y="2568"/>
                </a:lnTo>
                <a:lnTo>
                  <a:pt x="1230" y="2573"/>
                </a:lnTo>
                <a:lnTo>
                  <a:pt x="1211" y="2578"/>
                </a:lnTo>
                <a:lnTo>
                  <a:pt x="1192" y="2581"/>
                </a:lnTo>
                <a:lnTo>
                  <a:pt x="1174" y="2582"/>
                </a:lnTo>
                <a:lnTo>
                  <a:pt x="1154" y="2583"/>
                </a:lnTo>
                <a:lnTo>
                  <a:pt x="1136" y="2582"/>
                </a:lnTo>
                <a:lnTo>
                  <a:pt x="1116" y="2581"/>
                </a:lnTo>
                <a:lnTo>
                  <a:pt x="1098" y="2578"/>
                </a:lnTo>
                <a:lnTo>
                  <a:pt x="1079" y="2573"/>
                </a:lnTo>
                <a:lnTo>
                  <a:pt x="1060" y="2568"/>
                </a:lnTo>
                <a:lnTo>
                  <a:pt x="1043" y="2561"/>
                </a:lnTo>
                <a:lnTo>
                  <a:pt x="1026" y="2554"/>
                </a:lnTo>
                <a:lnTo>
                  <a:pt x="1008" y="2544"/>
                </a:lnTo>
                <a:lnTo>
                  <a:pt x="146" y="2045"/>
                </a:lnTo>
                <a:lnTo>
                  <a:pt x="130" y="2034"/>
                </a:lnTo>
                <a:lnTo>
                  <a:pt x="114" y="2023"/>
                </a:lnTo>
                <a:lnTo>
                  <a:pt x="99" y="2011"/>
                </a:lnTo>
                <a:lnTo>
                  <a:pt x="85" y="1998"/>
                </a:lnTo>
                <a:lnTo>
                  <a:pt x="73" y="1984"/>
                </a:lnTo>
                <a:lnTo>
                  <a:pt x="60" y="1969"/>
                </a:lnTo>
                <a:lnTo>
                  <a:pt x="49" y="1954"/>
                </a:lnTo>
                <a:lnTo>
                  <a:pt x="39" y="1937"/>
                </a:lnTo>
                <a:lnTo>
                  <a:pt x="30" y="1921"/>
                </a:lnTo>
                <a:lnTo>
                  <a:pt x="23" y="1904"/>
                </a:lnTo>
                <a:lnTo>
                  <a:pt x="16" y="1886"/>
                </a:lnTo>
                <a:lnTo>
                  <a:pt x="10" y="1868"/>
                </a:lnTo>
                <a:lnTo>
                  <a:pt x="5" y="1848"/>
                </a:lnTo>
                <a:lnTo>
                  <a:pt x="2" y="1830"/>
                </a:lnTo>
                <a:lnTo>
                  <a:pt x="0" y="1811"/>
                </a:lnTo>
                <a:lnTo>
                  <a:pt x="0" y="1791"/>
                </a:lnTo>
                <a:lnTo>
                  <a:pt x="0" y="793"/>
                </a:lnTo>
                <a:lnTo>
                  <a:pt x="0" y="773"/>
                </a:lnTo>
                <a:lnTo>
                  <a:pt x="2" y="754"/>
                </a:lnTo>
                <a:lnTo>
                  <a:pt x="5" y="735"/>
                </a:lnTo>
                <a:lnTo>
                  <a:pt x="10" y="717"/>
                </a:lnTo>
                <a:lnTo>
                  <a:pt x="16" y="698"/>
                </a:lnTo>
                <a:lnTo>
                  <a:pt x="23" y="680"/>
                </a:lnTo>
                <a:lnTo>
                  <a:pt x="30" y="663"/>
                </a:lnTo>
                <a:lnTo>
                  <a:pt x="39" y="646"/>
                </a:lnTo>
                <a:lnTo>
                  <a:pt x="49" y="630"/>
                </a:lnTo>
                <a:lnTo>
                  <a:pt x="60" y="615"/>
                </a:lnTo>
                <a:lnTo>
                  <a:pt x="73" y="600"/>
                </a:lnTo>
                <a:lnTo>
                  <a:pt x="85" y="586"/>
                </a:lnTo>
                <a:lnTo>
                  <a:pt x="99" y="573"/>
                </a:lnTo>
                <a:lnTo>
                  <a:pt x="114" y="560"/>
                </a:lnTo>
                <a:lnTo>
                  <a:pt x="130" y="549"/>
                </a:lnTo>
                <a:lnTo>
                  <a:pt x="146" y="539"/>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TextBox 5">
            <a:extLst>
              <a:ext uri="{FF2B5EF4-FFF2-40B4-BE49-F238E27FC236}">
                <a16:creationId xmlns:a16="http://schemas.microsoft.com/office/drawing/2014/main" id="{F9EA4139-C638-3F47-919B-3702BDD641E8}"/>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249671E8-4EBF-2C46-A297-C8E041C8BE32}"/>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32A1E079-510D-6248-BF6C-201D1127B7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410215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8AF54-799E-FA4D-8805-CF18392EBDEE}"/>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C0D5169F-3487-C34A-8648-00A55A947DCB}"/>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98F6A8E8-A439-E242-A384-AA001F0C3A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1241021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0">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0" y="0"/>
            <a:ext cx="13279983" cy="10288588"/>
          </a:xfrm>
          <a:custGeom>
            <a:avLst/>
            <a:gdLst>
              <a:gd name="T0" fmla="*/ 0 w 5859"/>
              <a:gd name="T1" fmla="*/ 0 h 4539"/>
              <a:gd name="T2" fmla="*/ 1319 w 5859"/>
              <a:gd name="T3" fmla="*/ 0 h 4539"/>
              <a:gd name="T4" fmla="*/ 5859 w 5859"/>
              <a:gd name="T5" fmla="*/ 4539 h 4539"/>
              <a:gd name="T6" fmla="*/ 4150 w 5859"/>
              <a:gd name="T7" fmla="*/ 4539 h 4539"/>
              <a:gd name="T8" fmla="*/ 0 w 5859"/>
              <a:gd name="T9" fmla="*/ 391 h 4539"/>
              <a:gd name="T10" fmla="*/ 0 w 5859"/>
              <a:gd name="T11" fmla="*/ 0 h 4539"/>
              <a:gd name="T12" fmla="*/ 4070 w 5859"/>
              <a:gd name="T13" fmla="*/ 4539 h 4539"/>
              <a:gd name="T14" fmla="*/ 2360 w 5859"/>
              <a:gd name="T15" fmla="*/ 4539 h 4539"/>
              <a:gd name="T16" fmla="*/ 0 w 5859"/>
              <a:gd name="T17" fmla="*/ 2180 h 4539"/>
              <a:gd name="T18" fmla="*/ 0 w 5859"/>
              <a:gd name="T19" fmla="*/ 471 h 4539"/>
              <a:gd name="T20" fmla="*/ 4070 w 5859"/>
              <a:gd name="T21" fmla="*/ 4539 h 4539"/>
              <a:gd name="T22" fmla="*/ 2279 w 5859"/>
              <a:gd name="T23" fmla="*/ 4539 h 4539"/>
              <a:gd name="T24" fmla="*/ 569 w 5859"/>
              <a:gd name="T25" fmla="*/ 4539 h 4539"/>
              <a:gd name="T26" fmla="*/ 0 w 5859"/>
              <a:gd name="T27" fmla="*/ 3970 h 4539"/>
              <a:gd name="T28" fmla="*/ 0 w 5859"/>
              <a:gd name="T29" fmla="*/ 2262 h 4539"/>
              <a:gd name="T30" fmla="*/ 2279 w 5859"/>
              <a:gd name="T31" fmla="*/ 4539 h 4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59" h="4539">
                <a:moveTo>
                  <a:pt x="0" y="0"/>
                </a:moveTo>
                <a:lnTo>
                  <a:pt x="1319" y="0"/>
                </a:lnTo>
                <a:lnTo>
                  <a:pt x="5859" y="4539"/>
                </a:lnTo>
                <a:lnTo>
                  <a:pt x="4150" y="4539"/>
                </a:lnTo>
                <a:lnTo>
                  <a:pt x="0" y="391"/>
                </a:lnTo>
                <a:lnTo>
                  <a:pt x="0" y="0"/>
                </a:lnTo>
                <a:close/>
                <a:moveTo>
                  <a:pt x="4070" y="4539"/>
                </a:moveTo>
                <a:lnTo>
                  <a:pt x="2360" y="4539"/>
                </a:lnTo>
                <a:lnTo>
                  <a:pt x="0" y="2180"/>
                </a:lnTo>
                <a:lnTo>
                  <a:pt x="0" y="471"/>
                </a:lnTo>
                <a:lnTo>
                  <a:pt x="4070" y="4539"/>
                </a:lnTo>
                <a:close/>
                <a:moveTo>
                  <a:pt x="2279" y="4539"/>
                </a:moveTo>
                <a:lnTo>
                  <a:pt x="569" y="4539"/>
                </a:lnTo>
                <a:lnTo>
                  <a:pt x="0" y="3970"/>
                </a:lnTo>
                <a:lnTo>
                  <a:pt x="0" y="2262"/>
                </a:lnTo>
                <a:lnTo>
                  <a:pt x="2279" y="4539"/>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5E08A69C-CFB5-F149-A900-BDB250C76C2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BFB996B6-BF05-794D-AA03-6AE01F350831}"/>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3C6708BB-4E94-D842-84D9-C6091C7AA7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15413262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1">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5008008" y="0"/>
            <a:ext cx="13279991" cy="10288588"/>
          </a:xfrm>
          <a:custGeom>
            <a:avLst/>
            <a:gdLst>
              <a:gd name="T0" fmla="*/ 5859 w 5859"/>
              <a:gd name="T1" fmla="*/ 4538 h 4538"/>
              <a:gd name="T2" fmla="*/ 4541 w 5859"/>
              <a:gd name="T3" fmla="*/ 4538 h 4538"/>
              <a:gd name="T4" fmla="*/ 0 w 5859"/>
              <a:gd name="T5" fmla="*/ 0 h 4538"/>
              <a:gd name="T6" fmla="*/ 1709 w 5859"/>
              <a:gd name="T7" fmla="*/ 0 h 4538"/>
              <a:gd name="T8" fmla="*/ 5859 w 5859"/>
              <a:gd name="T9" fmla="*/ 4147 h 4538"/>
              <a:gd name="T10" fmla="*/ 5859 w 5859"/>
              <a:gd name="T11" fmla="*/ 4538 h 4538"/>
              <a:gd name="T12" fmla="*/ 1791 w 5859"/>
              <a:gd name="T13" fmla="*/ 0 h 4538"/>
              <a:gd name="T14" fmla="*/ 3500 w 5859"/>
              <a:gd name="T15" fmla="*/ 0 h 4538"/>
              <a:gd name="T16" fmla="*/ 5859 w 5859"/>
              <a:gd name="T17" fmla="*/ 2358 h 4538"/>
              <a:gd name="T18" fmla="*/ 5859 w 5859"/>
              <a:gd name="T19" fmla="*/ 4067 h 4538"/>
              <a:gd name="T20" fmla="*/ 1791 w 5859"/>
              <a:gd name="T21" fmla="*/ 0 h 4538"/>
              <a:gd name="T22" fmla="*/ 3580 w 5859"/>
              <a:gd name="T23" fmla="*/ 0 h 4538"/>
              <a:gd name="T24" fmla="*/ 5290 w 5859"/>
              <a:gd name="T25" fmla="*/ 0 h 4538"/>
              <a:gd name="T26" fmla="*/ 5859 w 5859"/>
              <a:gd name="T27" fmla="*/ 568 h 4538"/>
              <a:gd name="T28" fmla="*/ 5859 w 5859"/>
              <a:gd name="T29" fmla="*/ 2277 h 4538"/>
              <a:gd name="T30" fmla="*/ 3580 w 5859"/>
              <a:gd name="T31" fmla="*/ 0 h 4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59" h="4538">
                <a:moveTo>
                  <a:pt x="5859" y="4538"/>
                </a:moveTo>
                <a:lnTo>
                  <a:pt x="4541" y="4538"/>
                </a:lnTo>
                <a:lnTo>
                  <a:pt x="0" y="0"/>
                </a:lnTo>
                <a:lnTo>
                  <a:pt x="1709" y="0"/>
                </a:lnTo>
                <a:lnTo>
                  <a:pt x="5859" y="4147"/>
                </a:lnTo>
                <a:lnTo>
                  <a:pt x="5859" y="4538"/>
                </a:lnTo>
                <a:close/>
                <a:moveTo>
                  <a:pt x="1791" y="0"/>
                </a:moveTo>
                <a:lnTo>
                  <a:pt x="3500" y="0"/>
                </a:lnTo>
                <a:lnTo>
                  <a:pt x="5859" y="2358"/>
                </a:lnTo>
                <a:lnTo>
                  <a:pt x="5859" y="4067"/>
                </a:lnTo>
                <a:lnTo>
                  <a:pt x="1791" y="0"/>
                </a:lnTo>
                <a:close/>
                <a:moveTo>
                  <a:pt x="3580" y="0"/>
                </a:moveTo>
                <a:lnTo>
                  <a:pt x="5290" y="0"/>
                </a:lnTo>
                <a:lnTo>
                  <a:pt x="5859" y="568"/>
                </a:lnTo>
                <a:lnTo>
                  <a:pt x="5859" y="2277"/>
                </a:lnTo>
                <a:lnTo>
                  <a:pt x="3580"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9E3D951A-69B2-9E47-9312-F79AF28D0C1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27AAB026-1527-0D48-9831-5E7841D2764F}"/>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549394B-0516-4947-87DF-7818553CB9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15216589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2">
    <p:spTree>
      <p:nvGrpSpPr>
        <p:cNvPr id="1" name=""/>
        <p:cNvGrpSpPr/>
        <p:nvPr/>
      </p:nvGrpSpPr>
      <p:grpSpPr>
        <a:xfrm>
          <a:off x="0" y="0"/>
          <a:ext cx="0" cy="0"/>
          <a:chOff x="0" y="0"/>
          <a:chExt cx="0" cy="0"/>
        </a:xfrm>
      </p:grpSpPr>
      <p:sp>
        <p:nvSpPr>
          <p:cNvPr id="3" name="Freeform 11"/>
          <p:cNvSpPr>
            <a:spLocks noGrp="1" noEditPoints="1"/>
          </p:cNvSpPr>
          <p:nvPr>
            <p:ph type="pic" sz="quarter" idx="10"/>
          </p:nvPr>
        </p:nvSpPr>
        <p:spPr bwMode="auto">
          <a:xfrm>
            <a:off x="-17244" y="0"/>
            <a:ext cx="16075035" cy="10288588"/>
          </a:xfrm>
          <a:custGeom>
            <a:avLst/>
            <a:gdLst>
              <a:gd name="T0" fmla="*/ 799 w 5695"/>
              <a:gd name="T1" fmla="*/ 3645 h 3645"/>
              <a:gd name="T2" fmla="*/ 1046 w 5695"/>
              <a:gd name="T3" fmla="*/ 3645 h 3645"/>
              <a:gd name="T4" fmla="*/ 1845 w 5695"/>
              <a:gd name="T5" fmla="*/ 2846 h 3645"/>
              <a:gd name="T6" fmla="*/ 923 w 5695"/>
              <a:gd name="T7" fmla="*/ 1924 h 3645"/>
              <a:gd name="T8" fmla="*/ 0 w 5695"/>
              <a:gd name="T9" fmla="*/ 2846 h 3645"/>
              <a:gd name="T10" fmla="*/ 799 w 5695"/>
              <a:gd name="T11" fmla="*/ 3645 h 3645"/>
              <a:gd name="T12" fmla="*/ 1126 w 5695"/>
              <a:gd name="T13" fmla="*/ 3645 h 3645"/>
              <a:gd name="T14" fmla="*/ 2645 w 5695"/>
              <a:gd name="T15" fmla="*/ 3645 h 3645"/>
              <a:gd name="T16" fmla="*/ 1886 w 5695"/>
              <a:gd name="T17" fmla="*/ 2886 h 3645"/>
              <a:gd name="T18" fmla="*/ 1126 w 5695"/>
              <a:gd name="T19" fmla="*/ 3645 h 3645"/>
              <a:gd name="T20" fmla="*/ 2725 w 5695"/>
              <a:gd name="T21" fmla="*/ 3645 h 3645"/>
              <a:gd name="T22" fmla="*/ 2971 w 5695"/>
              <a:gd name="T23" fmla="*/ 3645 h 3645"/>
              <a:gd name="T24" fmla="*/ 3770 w 5695"/>
              <a:gd name="T25" fmla="*/ 2846 h 3645"/>
              <a:gd name="T26" fmla="*/ 2848 w 5695"/>
              <a:gd name="T27" fmla="*/ 1924 h 3645"/>
              <a:gd name="T28" fmla="*/ 1926 w 5695"/>
              <a:gd name="T29" fmla="*/ 2846 h 3645"/>
              <a:gd name="T30" fmla="*/ 2725 w 5695"/>
              <a:gd name="T31" fmla="*/ 3645 h 3645"/>
              <a:gd name="T32" fmla="*/ 3051 w 5695"/>
              <a:gd name="T33" fmla="*/ 3645 h 3645"/>
              <a:gd name="T34" fmla="*/ 4569 w 5695"/>
              <a:gd name="T35" fmla="*/ 3645 h 3645"/>
              <a:gd name="T36" fmla="*/ 3810 w 5695"/>
              <a:gd name="T37" fmla="*/ 2886 h 3645"/>
              <a:gd name="T38" fmla="*/ 3051 w 5695"/>
              <a:gd name="T39" fmla="*/ 3645 h 3645"/>
              <a:gd name="T40" fmla="*/ 4650 w 5695"/>
              <a:gd name="T41" fmla="*/ 3645 h 3645"/>
              <a:gd name="T42" fmla="*/ 4897 w 5695"/>
              <a:gd name="T43" fmla="*/ 3645 h 3645"/>
              <a:gd name="T44" fmla="*/ 5695 w 5695"/>
              <a:gd name="T45" fmla="*/ 2846 h 3645"/>
              <a:gd name="T46" fmla="*/ 4773 w 5695"/>
              <a:gd name="T47" fmla="*/ 1924 h 3645"/>
              <a:gd name="T48" fmla="*/ 3850 w 5695"/>
              <a:gd name="T49" fmla="*/ 2846 h 3645"/>
              <a:gd name="T50" fmla="*/ 4650 w 5695"/>
              <a:gd name="T51" fmla="*/ 3645 h 3645"/>
              <a:gd name="T52" fmla="*/ 2888 w 5695"/>
              <a:gd name="T53" fmla="*/ 1884 h 3645"/>
              <a:gd name="T54" fmla="*/ 3810 w 5695"/>
              <a:gd name="T55" fmla="*/ 962 h 3645"/>
              <a:gd name="T56" fmla="*/ 4732 w 5695"/>
              <a:gd name="T57" fmla="*/ 1884 h 3645"/>
              <a:gd name="T58" fmla="*/ 3810 w 5695"/>
              <a:gd name="T59" fmla="*/ 2806 h 3645"/>
              <a:gd name="T60" fmla="*/ 2888 w 5695"/>
              <a:gd name="T61" fmla="*/ 1884 h 3645"/>
              <a:gd name="T62" fmla="*/ 1926 w 5695"/>
              <a:gd name="T63" fmla="*/ 922 h 3645"/>
              <a:gd name="T64" fmla="*/ 2848 w 5695"/>
              <a:gd name="T65" fmla="*/ 0 h 3645"/>
              <a:gd name="T66" fmla="*/ 3770 w 5695"/>
              <a:gd name="T67" fmla="*/ 922 h 3645"/>
              <a:gd name="T68" fmla="*/ 2848 w 5695"/>
              <a:gd name="T69" fmla="*/ 1843 h 3645"/>
              <a:gd name="T70" fmla="*/ 1926 w 5695"/>
              <a:gd name="T71" fmla="*/ 922 h 3645"/>
              <a:gd name="T72" fmla="*/ 963 w 5695"/>
              <a:gd name="T73" fmla="*/ 1884 h 3645"/>
              <a:gd name="T74" fmla="*/ 1886 w 5695"/>
              <a:gd name="T75" fmla="*/ 962 h 3645"/>
              <a:gd name="T76" fmla="*/ 2808 w 5695"/>
              <a:gd name="T77" fmla="*/ 1884 h 3645"/>
              <a:gd name="T78" fmla="*/ 1886 w 5695"/>
              <a:gd name="T79" fmla="*/ 2806 h 3645"/>
              <a:gd name="T80" fmla="*/ 963 w 5695"/>
              <a:gd name="T81" fmla="*/ 1884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95" h="3645">
                <a:moveTo>
                  <a:pt x="799" y="3645"/>
                </a:moveTo>
                <a:lnTo>
                  <a:pt x="1046" y="3645"/>
                </a:lnTo>
                <a:lnTo>
                  <a:pt x="1845" y="2846"/>
                </a:lnTo>
                <a:lnTo>
                  <a:pt x="923" y="1924"/>
                </a:lnTo>
                <a:lnTo>
                  <a:pt x="0" y="2846"/>
                </a:lnTo>
                <a:lnTo>
                  <a:pt x="799" y="3645"/>
                </a:lnTo>
                <a:close/>
                <a:moveTo>
                  <a:pt x="1126" y="3645"/>
                </a:moveTo>
                <a:lnTo>
                  <a:pt x="2645" y="3645"/>
                </a:lnTo>
                <a:lnTo>
                  <a:pt x="1886" y="2886"/>
                </a:lnTo>
                <a:lnTo>
                  <a:pt x="1126" y="3645"/>
                </a:lnTo>
                <a:close/>
                <a:moveTo>
                  <a:pt x="2725" y="3645"/>
                </a:moveTo>
                <a:lnTo>
                  <a:pt x="2971" y="3645"/>
                </a:lnTo>
                <a:lnTo>
                  <a:pt x="3770" y="2846"/>
                </a:lnTo>
                <a:lnTo>
                  <a:pt x="2848" y="1924"/>
                </a:lnTo>
                <a:lnTo>
                  <a:pt x="1926" y="2846"/>
                </a:lnTo>
                <a:lnTo>
                  <a:pt x="2725" y="3645"/>
                </a:lnTo>
                <a:close/>
                <a:moveTo>
                  <a:pt x="3051" y="3645"/>
                </a:moveTo>
                <a:lnTo>
                  <a:pt x="4569" y="3645"/>
                </a:lnTo>
                <a:lnTo>
                  <a:pt x="3810" y="2886"/>
                </a:lnTo>
                <a:lnTo>
                  <a:pt x="3051" y="3645"/>
                </a:lnTo>
                <a:close/>
                <a:moveTo>
                  <a:pt x="4650" y="3645"/>
                </a:moveTo>
                <a:lnTo>
                  <a:pt x="4897" y="3645"/>
                </a:lnTo>
                <a:lnTo>
                  <a:pt x="5695" y="2846"/>
                </a:lnTo>
                <a:lnTo>
                  <a:pt x="4773" y="1924"/>
                </a:lnTo>
                <a:lnTo>
                  <a:pt x="3850" y="2846"/>
                </a:lnTo>
                <a:lnTo>
                  <a:pt x="4650" y="3645"/>
                </a:lnTo>
                <a:close/>
                <a:moveTo>
                  <a:pt x="2888" y="1884"/>
                </a:moveTo>
                <a:lnTo>
                  <a:pt x="3810" y="962"/>
                </a:lnTo>
                <a:lnTo>
                  <a:pt x="4732" y="1884"/>
                </a:lnTo>
                <a:lnTo>
                  <a:pt x="3810" y="2806"/>
                </a:lnTo>
                <a:lnTo>
                  <a:pt x="2888" y="1884"/>
                </a:lnTo>
                <a:close/>
                <a:moveTo>
                  <a:pt x="1926" y="922"/>
                </a:moveTo>
                <a:lnTo>
                  <a:pt x="2848" y="0"/>
                </a:lnTo>
                <a:lnTo>
                  <a:pt x="3770" y="922"/>
                </a:lnTo>
                <a:lnTo>
                  <a:pt x="2848" y="1843"/>
                </a:lnTo>
                <a:lnTo>
                  <a:pt x="1926" y="922"/>
                </a:lnTo>
                <a:close/>
                <a:moveTo>
                  <a:pt x="963" y="1884"/>
                </a:moveTo>
                <a:lnTo>
                  <a:pt x="1886" y="962"/>
                </a:lnTo>
                <a:lnTo>
                  <a:pt x="2808" y="1884"/>
                </a:lnTo>
                <a:lnTo>
                  <a:pt x="1886" y="2806"/>
                </a:lnTo>
                <a:lnTo>
                  <a:pt x="963" y="1884"/>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67D8A615-F4EC-6F4A-AD0C-84BC4354911E}"/>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F426D1AA-C440-8040-BA97-4282AA16723B}"/>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023D641B-B744-784E-999F-5BC99FCCDD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23885122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3">
    <p:spTree>
      <p:nvGrpSpPr>
        <p:cNvPr id="1" name=""/>
        <p:cNvGrpSpPr/>
        <p:nvPr/>
      </p:nvGrpSpPr>
      <p:grpSpPr>
        <a:xfrm>
          <a:off x="0" y="0"/>
          <a:ext cx="0" cy="0"/>
          <a:chOff x="0" y="0"/>
          <a:chExt cx="0" cy="0"/>
        </a:xfrm>
      </p:grpSpPr>
      <p:sp>
        <p:nvSpPr>
          <p:cNvPr id="3" name="Freeform 12"/>
          <p:cNvSpPr>
            <a:spLocks noGrp="1" noEditPoints="1"/>
          </p:cNvSpPr>
          <p:nvPr>
            <p:ph type="pic" sz="quarter" idx="10"/>
          </p:nvPr>
        </p:nvSpPr>
        <p:spPr bwMode="auto">
          <a:xfrm>
            <a:off x="4797506" y="0"/>
            <a:ext cx="16075035" cy="10288588"/>
          </a:xfrm>
          <a:custGeom>
            <a:avLst/>
            <a:gdLst>
              <a:gd name="T0" fmla="*/ 799 w 5695"/>
              <a:gd name="T1" fmla="*/ 0 h 3645"/>
              <a:gd name="T2" fmla="*/ 1046 w 5695"/>
              <a:gd name="T3" fmla="*/ 0 h 3645"/>
              <a:gd name="T4" fmla="*/ 1845 w 5695"/>
              <a:gd name="T5" fmla="*/ 799 h 3645"/>
              <a:gd name="T6" fmla="*/ 923 w 5695"/>
              <a:gd name="T7" fmla="*/ 1721 h 3645"/>
              <a:gd name="T8" fmla="*/ 0 w 5695"/>
              <a:gd name="T9" fmla="*/ 799 h 3645"/>
              <a:gd name="T10" fmla="*/ 799 w 5695"/>
              <a:gd name="T11" fmla="*/ 0 h 3645"/>
              <a:gd name="T12" fmla="*/ 1126 w 5695"/>
              <a:gd name="T13" fmla="*/ 0 h 3645"/>
              <a:gd name="T14" fmla="*/ 2645 w 5695"/>
              <a:gd name="T15" fmla="*/ 0 h 3645"/>
              <a:gd name="T16" fmla="*/ 1886 w 5695"/>
              <a:gd name="T17" fmla="*/ 758 h 3645"/>
              <a:gd name="T18" fmla="*/ 1126 w 5695"/>
              <a:gd name="T19" fmla="*/ 0 h 3645"/>
              <a:gd name="T20" fmla="*/ 2725 w 5695"/>
              <a:gd name="T21" fmla="*/ 0 h 3645"/>
              <a:gd name="T22" fmla="*/ 2971 w 5695"/>
              <a:gd name="T23" fmla="*/ 0 h 3645"/>
              <a:gd name="T24" fmla="*/ 3770 w 5695"/>
              <a:gd name="T25" fmla="*/ 799 h 3645"/>
              <a:gd name="T26" fmla="*/ 2848 w 5695"/>
              <a:gd name="T27" fmla="*/ 1721 h 3645"/>
              <a:gd name="T28" fmla="*/ 1926 w 5695"/>
              <a:gd name="T29" fmla="*/ 799 h 3645"/>
              <a:gd name="T30" fmla="*/ 2725 w 5695"/>
              <a:gd name="T31" fmla="*/ 0 h 3645"/>
              <a:gd name="T32" fmla="*/ 3051 w 5695"/>
              <a:gd name="T33" fmla="*/ 0 h 3645"/>
              <a:gd name="T34" fmla="*/ 4569 w 5695"/>
              <a:gd name="T35" fmla="*/ 0 h 3645"/>
              <a:gd name="T36" fmla="*/ 3810 w 5695"/>
              <a:gd name="T37" fmla="*/ 758 h 3645"/>
              <a:gd name="T38" fmla="*/ 3051 w 5695"/>
              <a:gd name="T39" fmla="*/ 0 h 3645"/>
              <a:gd name="T40" fmla="*/ 4650 w 5695"/>
              <a:gd name="T41" fmla="*/ 0 h 3645"/>
              <a:gd name="T42" fmla="*/ 4897 w 5695"/>
              <a:gd name="T43" fmla="*/ 0 h 3645"/>
              <a:gd name="T44" fmla="*/ 5695 w 5695"/>
              <a:gd name="T45" fmla="*/ 798 h 3645"/>
              <a:gd name="T46" fmla="*/ 4773 w 5695"/>
              <a:gd name="T47" fmla="*/ 1721 h 3645"/>
              <a:gd name="T48" fmla="*/ 3850 w 5695"/>
              <a:gd name="T49" fmla="*/ 799 h 3645"/>
              <a:gd name="T50" fmla="*/ 4650 w 5695"/>
              <a:gd name="T51" fmla="*/ 0 h 3645"/>
              <a:gd name="T52" fmla="*/ 2888 w 5695"/>
              <a:gd name="T53" fmla="*/ 1761 h 3645"/>
              <a:gd name="T54" fmla="*/ 3810 w 5695"/>
              <a:gd name="T55" fmla="*/ 2683 h 3645"/>
              <a:gd name="T56" fmla="*/ 4732 w 5695"/>
              <a:gd name="T57" fmla="*/ 1761 h 3645"/>
              <a:gd name="T58" fmla="*/ 3810 w 5695"/>
              <a:gd name="T59" fmla="*/ 839 h 3645"/>
              <a:gd name="T60" fmla="*/ 2888 w 5695"/>
              <a:gd name="T61" fmla="*/ 1761 h 3645"/>
              <a:gd name="T62" fmla="*/ 1926 w 5695"/>
              <a:gd name="T63" fmla="*/ 2723 h 3645"/>
              <a:gd name="T64" fmla="*/ 2848 w 5695"/>
              <a:gd name="T65" fmla="*/ 3645 h 3645"/>
              <a:gd name="T66" fmla="*/ 3770 w 5695"/>
              <a:gd name="T67" fmla="*/ 2723 h 3645"/>
              <a:gd name="T68" fmla="*/ 2848 w 5695"/>
              <a:gd name="T69" fmla="*/ 1801 h 3645"/>
              <a:gd name="T70" fmla="*/ 1926 w 5695"/>
              <a:gd name="T71" fmla="*/ 2723 h 3645"/>
              <a:gd name="T72" fmla="*/ 963 w 5695"/>
              <a:gd name="T73" fmla="*/ 1761 h 3645"/>
              <a:gd name="T74" fmla="*/ 1886 w 5695"/>
              <a:gd name="T75" fmla="*/ 2683 h 3645"/>
              <a:gd name="T76" fmla="*/ 2808 w 5695"/>
              <a:gd name="T77" fmla="*/ 1761 h 3645"/>
              <a:gd name="T78" fmla="*/ 1886 w 5695"/>
              <a:gd name="T79" fmla="*/ 839 h 3645"/>
              <a:gd name="T80" fmla="*/ 963 w 5695"/>
              <a:gd name="T81" fmla="*/ 1761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95" h="3645">
                <a:moveTo>
                  <a:pt x="799" y="0"/>
                </a:moveTo>
                <a:lnTo>
                  <a:pt x="1046" y="0"/>
                </a:lnTo>
                <a:lnTo>
                  <a:pt x="1845" y="799"/>
                </a:lnTo>
                <a:lnTo>
                  <a:pt x="923" y="1721"/>
                </a:lnTo>
                <a:lnTo>
                  <a:pt x="0" y="799"/>
                </a:lnTo>
                <a:lnTo>
                  <a:pt x="799" y="0"/>
                </a:lnTo>
                <a:close/>
                <a:moveTo>
                  <a:pt x="1126" y="0"/>
                </a:moveTo>
                <a:lnTo>
                  <a:pt x="2645" y="0"/>
                </a:lnTo>
                <a:lnTo>
                  <a:pt x="1886" y="758"/>
                </a:lnTo>
                <a:lnTo>
                  <a:pt x="1126" y="0"/>
                </a:lnTo>
                <a:close/>
                <a:moveTo>
                  <a:pt x="2725" y="0"/>
                </a:moveTo>
                <a:lnTo>
                  <a:pt x="2971" y="0"/>
                </a:lnTo>
                <a:lnTo>
                  <a:pt x="3770" y="799"/>
                </a:lnTo>
                <a:lnTo>
                  <a:pt x="2848" y="1721"/>
                </a:lnTo>
                <a:lnTo>
                  <a:pt x="1926" y="799"/>
                </a:lnTo>
                <a:lnTo>
                  <a:pt x="2725" y="0"/>
                </a:lnTo>
                <a:close/>
                <a:moveTo>
                  <a:pt x="3051" y="0"/>
                </a:moveTo>
                <a:lnTo>
                  <a:pt x="4569" y="0"/>
                </a:lnTo>
                <a:lnTo>
                  <a:pt x="3810" y="758"/>
                </a:lnTo>
                <a:lnTo>
                  <a:pt x="3051" y="0"/>
                </a:lnTo>
                <a:close/>
                <a:moveTo>
                  <a:pt x="4650" y="0"/>
                </a:moveTo>
                <a:lnTo>
                  <a:pt x="4897" y="0"/>
                </a:lnTo>
                <a:lnTo>
                  <a:pt x="5695" y="798"/>
                </a:lnTo>
                <a:lnTo>
                  <a:pt x="4773" y="1721"/>
                </a:lnTo>
                <a:lnTo>
                  <a:pt x="3850" y="799"/>
                </a:lnTo>
                <a:lnTo>
                  <a:pt x="4650" y="0"/>
                </a:lnTo>
                <a:close/>
                <a:moveTo>
                  <a:pt x="2888" y="1761"/>
                </a:moveTo>
                <a:lnTo>
                  <a:pt x="3810" y="2683"/>
                </a:lnTo>
                <a:lnTo>
                  <a:pt x="4732" y="1761"/>
                </a:lnTo>
                <a:lnTo>
                  <a:pt x="3810" y="839"/>
                </a:lnTo>
                <a:lnTo>
                  <a:pt x="2888" y="1761"/>
                </a:lnTo>
                <a:close/>
                <a:moveTo>
                  <a:pt x="1926" y="2723"/>
                </a:moveTo>
                <a:lnTo>
                  <a:pt x="2848" y="3645"/>
                </a:lnTo>
                <a:lnTo>
                  <a:pt x="3770" y="2723"/>
                </a:lnTo>
                <a:lnTo>
                  <a:pt x="2848" y="1801"/>
                </a:lnTo>
                <a:lnTo>
                  <a:pt x="1926" y="2723"/>
                </a:lnTo>
                <a:close/>
                <a:moveTo>
                  <a:pt x="963" y="1761"/>
                </a:moveTo>
                <a:lnTo>
                  <a:pt x="1886" y="2683"/>
                </a:lnTo>
                <a:lnTo>
                  <a:pt x="2808" y="1761"/>
                </a:lnTo>
                <a:lnTo>
                  <a:pt x="1886" y="839"/>
                </a:lnTo>
                <a:lnTo>
                  <a:pt x="963" y="1761"/>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160FDA95-18F8-294F-9490-619C7C0A9C3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42CE75B9-A460-8B4A-87CC-0E56228F0C7E}"/>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C52BB405-E388-534E-BA92-B06362F3CC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10799991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4">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1818975" y="0"/>
            <a:ext cx="6662002" cy="10288588"/>
          </a:xfrm>
          <a:custGeom>
            <a:avLst/>
            <a:gdLst>
              <a:gd name="connsiteX0" fmla="*/ 4581543 w 6662001"/>
              <a:gd name="connsiteY0" fmla="*/ 6400518 h 10288580"/>
              <a:gd name="connsiteX1" fmla="*/ 6662001 w 6662001"/>
              <a:gd name="connsiteY1" fmla="*/ 6400518 h 10288580"/>
              <a:gd name="connsiteX2" fmla="*/ 6662001 w 6662001"/>
              <a:gd name="connsiteY2" fmla="*/ 8469603 h 10288580"/>
              <a:gd name="connsiteX3" fmla="*/ 4581543 w 6662001"/>
              <a:gd name="connsiteY3" fmla="*/ 8469603 h 10288580"/>
              <a:gd name="connsiteX4" fmla="*/ 2296458 w 6662001"/>
              <a:gd name="connsiteY4" fmla="*/ 6400518 h 10288580"/>
              <a:gd name="connsiteX5" fmla="*/ 4365543 w 6662001"/>
              <a:gd name="connsiteY5" fmla="*/ 6400518 h 10288580"/>
              <a:gd name="connsiteX6" fmla="*/ 4365543 w 6662001"/>
              <a:gd name="connsiteY6" fmla="*/ 8469603 h 10288580"/>
              <a:gd name="connsiteX7" fmla="*/ 2296458 w 6662001"/>
              <a:gd name="connsiteY7" fmla="*/ 8469603 h 10288580"/>
              <a:gd name="connsiteX8" fmla="*/ 0 w 6662001"/>
              <a:gd name="connsiteY8" fmla="*/ 6400518 h 10288580"/>
              <a:gd name="connsiteX9" fmla="*/ 2069085 w 6662001"/>
              <a:gd name="connsiteY9" fmla="*/ 6400518 h 10288580"/>
              <a:gd name="connsiteX10" fmla="*/ 2069085 w 6662001"/>
              <a:gd name="connsiteY10" fmla="*/ 10288580 h 10288580"/>
              <a:gd name="connsiteX11" fmla="*/ 0 w 6662001"/>
              <a:gd name="connsiteY11" fmla="*/ 10288580 h 10288580"/>
              <a:gd name="connsiteX12" fmla="*/ 4581543 w 6662001"/>
              <a:gd name="connsiteY12" fmla="*/ 4115434 h 10288580"/>
              <a:gd name="connsiteX13" fmla="*/ 6662001 w 6662001"/>
              <a:gd name="connsiteY13" fmla="*/ 4115434 h 10288580"/>
              <a:gd name="connsiteX14" fmla="*/ 6662001 w 6662001"/>
              <a:gd name="connsiteY14" fmla="*/ 6184518 h 10288580"/>
              <a:gd name="connsiteX15" fmla="*/ 4581543 w 6662001"/>
              <a:gd name="connsiteY15" fmla="*/ 6184518 h 10288580"/>
              <a:gd name="connsiteX16" fmla="*/ 0 w 6662001"/>
              <a:gd name="connsiteY16" fmla="*/ 4115434 h 10288580"/>
              <a:gd name="connsiteX17" fmla="*/ 2069085 w 6662001"/>
              <a:gd name="connsiteY17" fmla="*/ 4115434 h 10288580"/>
              <a:gd name="connsiteX18" fmla="*/ 2069085 w 6662001"/>
              <a:gd name="connsiteY18" fmla="*/ 6184518 h 10288580"/>
              <a:gd name="connsiteX19" fmla="*/ 0 w 6662001"/>
              <a:gd name="connsiteY19" fmla="*/ 6184518 h 10288580"/>
              <a:gd name="connsiteX20" fmla="*/ 2296458 w 6662001"/>
              <a:gd name="connsiteY20" fmla="*/ 4115434 h 10288580"/>
              <a:gd name="connsiteX21" fmla="*/ 4365543 w 6662001"/>
              <a:gd name="connsiteY21" fmla="*/ 4115434 h 10288580"/>
              <a:gd name="connsiteX22" fmla="*/ 4365543 w 6662001"/>
              <a:gd name="connsiteY22" fmla="*/ 6184518 h 10288580"/>
              <a:gd name="connsiteX23" fmla="*/ 2296458 w 6662001"/>
              <a:gd name="connsiteY23" fmla="*/ 6184518 h 10288580"/>
              <a:gd name="connsiteX24" fmla="*/ 0 w 6662001"/>
              <a:gd name="connsiteY24" fmla="*/ 1818976 h 10288580"/>
              <a:gd name="connsiteX25" fmla="*/ 2069085 w 6662001"/>
              <a:gd name="connsiteY25" fmla="*/ 1818976 h 10288580"/>
              <a:gd name="connsiteX26" fmla="*/ 2069085 w 6662001"/>
              <a:gd name="connsiteY26" fmla="*/ 3899434 h 10288580"/>
              <a:gd name="connsiteX27" fmla="*/ 0 w 6662001"/>
              <a:gd name="connsiteY27" fmla="*/ 3899434 h 10288580"/>
              <a:gd name="connsiteX28" fmla="*/ 4581543 w 6662001"/>
              <a:gd name="connsiteY28" fmla="*/ 1818975 h 10288580"/>
              <a:gd name="connsiteX29" fmla="*/ 6662001 w 6662001"/>
              <a:gd name="connsiteY29" fmla="*/ 1818975 h 10288580"/>
              <a:gd name="connsiteX30" fmla="*/ 6662001 w 6662001"/>
              <a:gd name="connsiteY30" fmla="*/ 3899433 h 10288580"/>
              <a:gd name="connsiteX31" fmla="*/ 4581543 w 6662001"/>
              <a:gd name="connsiteY31" fmla="*/ 3899433 h 10288580"/>
              <a:gd name="connsiteX32" fmla="*/ 2296458 w 6662001"/>
              <a:gd name="connsiteY32" fmla="*/ 0 h 10288580"/>
              <a:gd name="connsiteX33" fmla="*/ 4365543 w 6662001"/>
              <a:gd name="connsiteY33" fmla="*/ 0 h 10288580"/>
              <a:gd name="connsiteX34" fmla="*/ 4365543 w 6662001"/>
              <a:gd name="connsiteY34" fmla="*/ 3899434 h 10288580"/>
              <a:gd name="connsiteX35" fmla="*/ 2296458 w 6662001"/>
              <a:gd name="connsiteY35" fmla="*/ 3899434 h 1028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662001" h="10288580">
                <a:moveTo>
                  <a:pt x="4581543" y="6400518"/>
                </a:moveTo>
                <a:lnTo>
                  <a:pt x="6662001" y="6400518"/>
                </a:lnTo>
                <a:lnTo>
                  <a:pt x="6662001" y="8469603"/>
                </a:lnTo>
                <a:lnTo>
                  <a:pt x="4581543" y="8469603"/>
                </a:lnTo>
                <a:close/>
                <a:moveTo>
                  <a:pt x="2296458" y="6400518"/>
                </a:moveTo>
                <a:lnTo>
                  <a:pt x="4365543" y="6400518"/>
                </a:lnTo>
                <a:lnTo>
                  <a:pt x="4365543" y="8469603"/>
                </a:lnTo>
                <a:lnTo>
                  <a:pt x="2296458" y="8469603"/>
                </a:lnTo>
                <a:close/>
                <a:moveTo>
                  <a:pt x="0" y="6400518"/>
                </a:moveTo>
                <a:lnTo>
                  <a:pt x="2069085" y="6400518"/>
                </a:lnTo>
                <a:lnTo>
                  <a:pt x="2069085" y="10288580"/>
                </a:lnTo>
                <a:lnTo>
                  <a:pt x="0" y="10288580"/>
                </a:lnTo>
                <a:close/>
                <a:moveTo>
                  <a:pt x="4581543" y="4115434"/>
                </a:moveTo>
                <a:lnTo>
                  <a:pt x="6662001" y="4115434"/>
                </a:lnTo>
                <a:lnTo>
                  <a:pt x="6662001" y="6184518"/>
                </a:lnTo>
                <a:lnTo>
                  <a:pt x="4581543" y="6184518"/>
                </a:lnTo>
                <a:close/>
                <a:moveTo>
                  <a:pt x="0" y="4115434"/>
                </a:moveTo>
                <a:lnTo>
                  <a:pt x="2069085" y="4115434"/>
                </a:lnTo>
                <a:lnTo>
                  <a:pt x="2069085" y="6184518"/>
                </a:lnTo>
                <a:lnTo>
                  <a:pt x="0" y="6184518"/>
                </a:lnTo>
                <a:close/>
                <a:moveTo>
                  <a:pt x="2296458" y="4115434"/>
                </a:moveTo>
                <a:lnTo>
                  <a:pt x="4365543" y="4115434"/>
                </a:lnTo>
                <a:lnTo>
                  <a:pt x="4365543" y="6184518"/>
                </a:lnTo>
                <a:lnTo>
                  <a:pt x="2296458" y="6184518"/>
                </a:lnTo>
                <a:close/>
                <a:moveTo>
                  <a:pt x="0" y="1818976"/>
                </a:moveTo>
                <a:lnTo>
                  <a:pt x="2069085" y="1818976"/>
                </a:lnTo>
                <a:lnTo>
                  <a:pt x="2069085" y="3899434"/>
                </a:lnTo>
                <a:lnTo>
                  <a:pt x="0" y="3899434"/>
                </a:lnTo>
                <a:close/>
                <a:moveTo>
                  <a:pt x="4581543" y="1818975"/>
                </a:moveTo>
                <a:lnTo>
                  <a:pt x="6662001" y="1818975"/>
                </a:lnTo>
                <a:lnTo>
                  <a:pt x="6662001" y="3899433"/>
                </a:lnTo>
                <a:lnTo>
                  <a:pt x="4581543" y="3899433"/>
                </a:lnTo>
                <a:close/>
                <a:moveTo>
                  <a:pt x="2296458" y="0"/>
                </a:moveTo>
                <a:lnTo>
                  <a:pt x="4365543" y="0"/>
                </a:lnTo>
                <a:lnTo>
                  <a:pt x="4365543" y="3899434"/>
                </a:lnTo>
                <a:lnTo>
                  <a:pt x="2296458" y="3899434"/>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85B429BA-8206-424E-BC96-CC7B15B1AEEA}"/>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552B6704-F2A5-7B48-9BCB-2C123C0F8E5D}"/>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43745EA1-1173-434E-876B-864FA4E6F7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204901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5">
    <p:spTree>
      <p:nvGrpSpPr>
        <p:cNvPr id="1" name=""/>
        <p:cNvGrpSpPr/>
        <p:nvPr/>
      </p:nvGrpSpPr>
      <p:grpSpPr>
        <a:xfrm>
          <a:off x="0" y="0"/>
          <a:ext cx="0" cy="0"/>
          <a:chOff x="0" y="0"/>
          <a:chExt cx="0" cy="0"/>
        </a:xfrm>
      </p:grpSpPr>
      <p:sp>
        <p:nvSpPr>
          <p:cNvPr id="6" name="Рисунок 2"/>
          <p:cNvSpPr>
            <a:spLocks noGrp="1" noChangeArrowheads="1"/>
          </p:cNvSpPr>
          <p:nvPr>
            <p:ph type="pic" sz="quarter" idx="10"/>
          </p:nvPr>
        </p:nvSpPr>
        <p:spPr bwMode="auto">
          <a:xfrm>
            <a:off x="1237024" y="1307392"/>
            <a:ext cx="7696540" cy="7673803"/>
          </a:xfrm>
          <a:custGeom>
            <a:avLst/>
            <a:gdLst>
              <a:gd name="connsiteX0" fmla="*/ 6696103 w 7696540"/>
              <a:gd name="connsiteY0" fmla="*/ 6673365 h 7673802"/>
              <a:gd name="connsiteX1" fmla="*/ 7696540 w 7696540"/>
              <a:gd name="connsiteY1" fmla="*/ 6673365 h 7673802"/>
              <a:gd name="connsiteX2" fmla="*/ 7696540 w 7696540"/>
              <a:gd name="connsiteY2" fmla="*/ 7673802 h 7673802"/>
              <a:gd name="connsiteX3" fmla="*/ 6696103 w 7696540"/>
              <a:gd name="connsiteY3" fmla="*/ 7673802 h 7673802"/>
              <a:gd name="connsiteX4" fmla="*/ 5581980 w 7696540"/>
              <a:gd name="connsiteY4" fmla="*/ 6673365 h 7673802"/>
              <a:gd name="connsiteX5" fmla="*/ 6582417 w 7696540"/>
              <a:gd name="connsiteY5" fmla="*/ 6673365 h 7673802"/>
              <a:gd name="connsiteX6" fmla="*/ 6582417 w 7696540"/>
              <a:gd name="connsiteY6" fmla="*/ 7673802 h 7673802"/>
              <a:gd name="connsiteX7" fmla="*/ 5581980 w 7696540"/>
              <a:gd name="connsiteY7" fmla="*/ 7673802 h 7673802"/>
              <a:gd name="connsiteX8" fmla="*/ 4467857 w 7696540"/>
              <a:gd name="connsiteY8" fmla="*/ 6673365 h 7673802"/>
              <a:gd name="connsiteX9" fmla="*/ 5456929 w 7696540"/>
              <a:gd name="connsiteY9" fmla="*/ 6673365 h 7673802"/>
              <a:gd name="connsiteX10" fmla="*/ 5456929 w 7696540"/>
              <a:gd name="connsiteY10" fmla="*/ 7673802 h 7673802"/>
              <a:gd name="connsiteX11" fmla="*/ 4467857 w 7696540"/>
              <a:gd name="connsiteY11" fmla="*/ 7673802 h 7673802"/>
              <a:gd name="connsiteX12" fmla="*/ 2228246 w 7696540"/>
              <a:gd name="connsiteY12" fmla="*/ 6673365 h 7673802"/>
              <a:gd name="connsiteX13" fmla="*/ 3228683 w 7696540"/>
              <a:gd name="connsiteY13" fmla="*/ 6673365 h 7673802"/>
              <a:gd name="connsiteX14" fmla="*/ 3228683 w 7696540"/>
              <a:gd name="connsiteY14" fmla="*/ 7673802 h 7673802"/>
              <a:gd name="connsiteX15" fmla="*/ 2228246 w 7696540"/>
              <a:gd name="connsiteY15" fmla="*/ 7673802 h 7673802"/>
              <a:gd name="connsiteX16" fmla="*/ 1114123 w 7696540"/>
              <a:gd name="connsiteY16" fmla="*/ 6673365 h 7673802"/>
              <a:gd name="connsiteX17" fmla="*/ 2114560 w 7696540"/>
              <a:gd name="connsiteY17" fmla="*/ 6673365 h 7673802"/>
              <a:gd name="connsiteX18" fmla="*/ 2114560 w 7696540"/>
              <a:gd name="connsiteY18" fmla="*/ 7673802 h 7673802"/>
              <a:gd name="connsiteX19" fmla="*/ 1114123 w 7696540"/>
              <a:gd name="connsiteY19" fmla="*/ 7673802 h 7673802"/>
              <a:gd name="connsiteX20" fmla="*/ 6696103 w 7696540"/>
              <a:gd name="connsiteY20" fmla="*/ 5570615 h 7673802"/>
              <a:gd name="connsiteX21" fmla="*/ 7696540 w 7696540"/>
              <a:gd name="connsiteY21" fmla="*/ 5570615 h 7673802"/>
              <a:gd name="connsiteX22" fmla="*/ 7696540 w 7696540"/>
              <a:gd name="connsiteY22" fmla="*/ 6559687 h 7673802"/>
              <a:gd name="connsiteX23" fmla="*/ 6696103 w 7696540"/>
              <a:gd name="connsiteY23" fmla="*/ 6559687 h 7673802"/>
              <a:gd name="connsiteX24" fmla="*/ 4467857 w 7696540"/>
              <a:gd name="connsiteY24" fmla="*/ 5570615 h 7673802"/>
              <a:gd name="connsiteX25" fmla="*/ 5456929 w 7696540"/>
              <a:gd name="connsiteY25" fmla="*/ 5570615 h 7673802"/>
              <a:gd name="connsiteX26" fmla="*/ 5456929 w 7696540"/>
              <a:gd name="connsiteY26" fmla="*/ 6559687 h 7673802"/>
              <a:gd name="connsiteX27" fmla="*/ 4467857 w 7696540"/>
              <a:gd name="connsiteY27" fmla="*/ 6559687 h 7673802"/>
              <a:gd name="connsiteX28" fmla="*/ 3342369 w 7696540"/>
              <a:gd name="connsiteY28" fmla="*/ 5570615 h 7673802"/>
              <a:gd name="connsiteX29" fmla="*/ 4342806 w 7696540"/>
              <a:gd name="connsiteY29" fmla="*/ 5570615 h 7673802"/>
              <a:gd name="connsiteX30" fmla="*/ 4342806 w 7696540"/>
              <a:gd name="connsiteY30" fmla="*/ 6559687 h 7673802"/>
              <a:gd name="connsiteX31" fmla="*/ 3342369 w 7696540"/>
              <a:gd name="connsiteY31" fmla="*/ 6559687 h 7673802"/>
              <a:gd name="connsiteX32" fmla="*/ 2228246 w 7696540"/>
              <a:gd name="connsiteY32" fmla="*/ 5570615 h 7673802"/>
              <a:gd name="connsiteX33" fmla="*/ 3228683 w 7696540"/>
              <a:gd name="connsiteY33" fmla="*/ 5570615 h 7673802"/>
              <a:gd name="connsiteX34" fmla="*/ 3228683 w 7696540"/>
              <a:gd name="connsiteY34" fmla="*/ 6559687 h 7673802"/>
              <a:gd name="connsiteX35" fmla="*/ 2228246 w 7696540"/>
              <a:gd name="connsiteY35" fmla="*/ 6559687 h 7673802"/>
              <a:gd name="connsiteX36" fmla="*/ 1114123 w 7696540"/>
              <a:gd name="connsiteY36" fmla="*/ 5570615 h 7673802"/>
              <a:gd name="connsiteX37" fmla="*/ 2114560 w 7696540"/>
              <a:gd name="connsiteY37" fmla="*/ 5570615 h 7673802"/>
              <a:gd name="connsiteX38" fmla="*/ 2114560 w 7696540"/>
              <a:gd name="connsiteY38" fmla="*/ 6559687 h 7673802"/>
              <a:gd name="connsiteX39" fmla="*/ 1114123 w 7696540"/>
              <a:gd name="connsiteY39" fmla="*/ 6559687 h 7673802"/>
              <a:gd name="connsiteX40" fmla="*/ 0 w 7696540"/>
              <a:gd name="connsiteY40" fmla="*/ 5570615 h 7673802"/>
              <a:gd name="connsiteX41" fmla="*/ 989072 w 7696540"/>
              <a:gd name="connsiteY41" fmla="*/ 5570615 h 7673802"/>
              <a:gd name="connsiteX42" fmla="*/ 989072 w 7696540"/>
              <a:gd name="connsiteY42" fmla="*/ 6559687 h 7673802"/>
              <a:gd name="connsiteX43" fmla="*/ 0 w 7696540"/>
              <a:gd name="connsiteY43" fmla="*/ 6559687 h 7673802"/>
              <a:gd name="connsiteX44" fmla="*/ 6696103 w 7696540"/>
              <a:gd name="connsiteY44" fmla="*/ 4456492 h 7673802"/>
              <a:gd name="connsiteX45" fmla="*/ 7696540 w 7696540"/>
              <a:gd name="connsiteY45" fmla="*/ 4456492 h 7673802"/>
              <a:gd name="connsiteX46" fmla="*/ 7696540 w 7696540"/>
              <a:gd name="connsiteY46" fmla="*/ 5445564 h 7673802"/>
              <a:gd name="connsiteX47" fmla="*/ 6696103 w 7696540"/>
              <a:gd name="connsiteY47" fmla="*/ 5445564 h 7673802"/>
              <a:gd name="connsiteX48" fmla="*/ 5581980 w 7696540"/>
              <a:gd name="connsiteY48" fmla="*/ 4456492 h 7673802"/>
              <a:gd name="connsiteX49" fmla="*/ 6582417 w 7696540"/>
              <a:gd name="connsiteY49" fmla="*/ 4456492 h 7673802"/>
              <a:gd name="connsiteX50" fmla="*/ 6582417 w 7696540"/>
              <a:gd name="connsiteY50" fmla="*/ 5445564 h 7673802"/>
              <a:gd name="connsiteX51" fmla="*/ 5581980 w 7696540"/>
              <a:gd name="connsiteY51" fmla="*/ 5445564 h 7673802"/>
              <a:gd name="connsiteX52" fmla="*/ 4467857 w 7696540"/>
              <a:gd name="connsiteY52" fmla="*/ 4456492 h 7673802"/>
              <a:gd name="connsiteX53" fmla="*/ 5456929 w 7696540"/>
              <a:gd name="connsiteY53" fmla="*/ 4456492 h 7673802"/>
              <a:gd name="connsiteX54" fmla="*/ 5456929 w 7696540"/>
              <a:gd name="connsiteY54" fmla="*/ 5445564 h 7673802"/>
              <a:gd name="connsiteX55" fmla="*/ 4467857 w 7696540"/>
              <a:gd name="connsiteY55" fmla="*/ 5445564 h 7673802"/>
              <a:gd name="connsiteX56" fmla="*/ 3342369 w 7696540"/>
              <a:gd name="connsiteY56" fmla="*/ 4456492 h 7673802"/>
              <a:gd name="connsiteX57" fmla="*/ 4342806 w 7696540"/>
              <a:gd name="connsiteY57" fmla="*/ 4456492 h 7673802"/>
              <a:gd name="connsiteX58" fmla="*/ 4342806 w 7696540"/>
              <a:gd name="connsiteY58" fmla="*/ 5445564 h 7673802"/>
              <a:gd name="connsiteX59" fmla="*/ 3342369 w 7696540"/>
              <a:gd name="connsiteY59" fmla="*/ 5445564 h 7673802"/>
              <a:gd name="connsiteX60" fmla="*/ 1114124 w 7696540"/>
              <a:gd name="connsiteY60" fmla="*/ 4456492 h 7673802"/>
              <a:gd name="connsiteX61" fmla="*/ 2114561 w 7696540"/>
              <a:gd name="connsiteY61" fmla="*/ 4456492 h 7673802"/>
              <a:gd name="connsiteX62" fmla="*/ 2114561 w 7696540"/>
              <a:gd name="connsiteY62" fmla="*/ 5445564 h 7673802"/>
              <a:gd name="connsiteX63" fmla="*/ 1114124 w 7696540"/>
              <a:gd name="connsiteY63" fmla="*/ 5445564 h 7673802"/>
              <a:gd name="connsiteX64" fmla="*/ 6696103 w 7696540"/>
              <a:gd name="connsiteY64" fmla="*/ 3342369 h 7673802"/>
              <a:gd name="connsiteX65" fmla="*/ 7696540 w 7696540"/>
              <a:gd name="connsiteY65" fmla="*/ 3342369 h 7673802"/>
              <a:gd name="connsiteX66" fmla="*/ 7696540 w 7696540"/>
              <a:gd name="connsiteY66" fmla="*/ 4331441 h 7673802"/>
              <a:gd name="connsiteX67" fmla="*/ 6696103 w 7696540"/>
              <a:gd name="connsiteY67" fmla="*/ 4331441 h 7673802"/>
              <a:gd name="connsiteX68" fmla="*/ 5581980 w 7696540"/>
              <a:gd name="connsiteY68" fmla="*/ 3342369 h 7673802"/>
              <a:gd name="connsiteX69" fmla="*/ 6582417 w 7696540"/>
              <a:gd name="connsiteY69" fmla="*/ 3342369 h 7673802"/>
              <a:gd name="connsiteX70" fmla="*/ 6582417 w 7696540"/>
              <a:gd name="connsiteY70" fmla="*/ 4331441 h 7673802"/>
              <a:gd name="connsiteX71" fmla="*/ 5581980 w 7696540"/>
              <a:gd name="connsiteY71" fmla="*/ 4331441 h 7673802"/>
              <a:gd name="connsiteX72" fmla="*/ 3342369 w 7696540"/>
              <a:gd name="connsiteY72" fmla="*/ 3342369 h 7673802"/>
              <a:gd name="connsiteX73" fmla="*/ 4342806 w 7696540"/>
              <a:gd name="connsiteY73" fmla="*/ 3342369 h 7673802"/>
              <a:gd name="connsiteX74" fmla="*/ 4342806 w 7696540"/>
              <a:gd name="connsiteY74" fmla="*/ 4331441 h 7673802"/>
              <a:gd name="connsiteX75" fmla="*/ 3342369 w 7696540"/>
              <a:gd name="connsiteY75" fmla="*/ 4331441 h 7673802"/>
              <a:gd name="connsiteX76" fmla="*/ 2228246 w 7696540"/>
              <a:gd name="connsiteY76" fmla="*/ 3342369 h 7673802"/>
              <a:gd name="connsiteX77" fmla="*/ 3228683 w 7696540"/>
              <a:gd name="connsiteY77" fmla="*/ 3342369 h 7673802"/>
              <a:gd name="connsiteX78" fmla="*/ 3228683 w 7696540"/>
              <a:gd name="connsiteY78" fmla="*/ 4331441 h 7673802"/>
              <a:gd name="connsiteX79" fmla="*/ 2228246 w 7696540"/>
              <a:gd name="connsiteY79" fmla="*/ 4331441 h 7673802"/>
              <a:gd name="connsiteX80" fmla="*/ 1 w 7696540"/>
              <a:gd name="connsiteY80" fmla="*/ 3342369 h 7673802"/>
              <a:gd name="connsiteX81" fmla="*/ 989072 w 7696540"/>
              <a:gd name="connsiteY81" fmla="*/ 3342369 h 7673802"/>
              <a:gd name="connsiteX82" fmla="*/ 989072 w 7696540"/>
              <a:gd name="connsiteY82" fmla="*/ 4331441 h 7673802"/>
              <a:gd name="connsiteX83" fmla="*/ 1 w 7696540"/>
              <a:gd name="connsiteY83" fmla="*/ 4331441 h 7673802"/>
              <a:gd name="connsiteX84" fmla="*/ 6696103 w 7696540"/>
              <a:gd name="connsiteY84" fmla="*/ 2228246 h 7673802"/>
              <a:gd name="connsiteX85" fmla="*/ 7696540 w 7696540"/>
              <a:gd name="connsiteY85" fmla="*/ 2228246 h 7673802"/>
              <a:gd name="connsiteX86" fmla="*/ 7696540 w 7696540"/>
              <a:gd name="connsiteY86" fmla="*/ 3217318 h 7673802"/>
              <a:gd name="connsiteX87" fmla="*/ 6696103 w 7696540"/>
              <a:gd name="connsiteY87" fmla="*/ 3217318 h 7673802"/>
              <a:gd name="connsiteX88" fmla="*/ 5581980 w 7696540"/>
              <a:gd name="connsiteY88" fmla="*/ 2228246 h 7673802"/>
              <a:gd name="connsiteX89" fmla="*/ 6582417 w 7696540"/>
              <a:gd name="connsiteY89" fmla="*/ 2228246 h 7673802"/>
              <a:gd name="connsiteX90" fmla="*/ 6582417 w 7696540"/>
              <a:gd name="connsiteY90" fmla="*/ 3217318 h 7673802"/>
              <a:gd name="connsiteX91" fmla="*/ 5581980 w 7696540"/>
              <a:gd name="connsiteY91" fmla="*/ 3217318 h 7673802"/>
              <a:gd name="connsiteX92" fmla="*/ 4467857 w 7696540"/>
              <a:gd name="connsiteY92" fmla="*/ 2228246 h 7673802"/>
              <a:gd name="connsiteX93" fmla="*/ 5456929 w 7696540"/>
              <a:gd name="connsiteY93" fmla="*/ 2228246 h 7673802"/>
              <a:gd name="connsiteX94" fmla="*/ 5456929 w 7696540"/>
              <a:gd name="connsiteY94" fmla="*/ 3217318 h 7673802"/>
              <a:gd name="connsiteX95" fmla="*/ 4467857 w 7696540"/>
              <a:gd name="connsiteY95" fmla="*/ 3217318 h 7673802"/>
              <a:gd name="connsiteX96" fmla="*/ 3342369 w 7696540"/>
              <a:gd name="connsiteY96" fmla="*/ 2228246 h 7673802"/>
              <a:gd name="connsiteX97" fmla="*/ 4342806 w 7696540"/>
              <a:gd name="connsiteY97" fmla="*/ 2228246 h 7673802"/>
              <a:gd name="connsiteX98" fmla="*/ 4342806 w 7696540"/>
              <a:gd name="connsiteY98" fmla="*/ 3217318 h 7673802"/>
              <a:gd name="connsiteX99" fmla="*/ 3342369 w 7696540"/>
              <a:gd name="connsiteY99" fmla="*/ 3217318 h 7673802"/>
              <a:gd name="connsiteX100" fmla="*/ 2228249 w 7696540"/>
              <a:gd name="connsiteY100" fmla="*/ 2228246 h 7673802"/>
              <a:gd name="connsiteX101" fmla="*/ 3228683 w 7696540"/>
              <a:gd name="connsiteY101" fmla="*/ 2228246 h 7673802"/>
              <a:gd name="connsiteX102" fmla="*/ 3228683 w 7696540"/>
              <a:gd name="connsiteY102" fmla="*/ 3217318 h 7673802"/>
              <a:gd name="connsiteX103" fmla="*/ 2228249 w 7696540"/>
              <a:gd name="connsiteY103" fmla="*/ 3217318 h 7673802"/>
              <a:gd name="connsiteX104" fmla="*/ 1114124 w 7696540"/>
              <a:gd name="connsiteY104" fmla="*/ 2228246 h 7673802"/>
              <a:gd name="connsiteX105" fmla="*/ 2114561 w 7696540"/>
              <a:gd name="connsiteY105" fmla="*/ 2228246 h 7673802"/>
              <a:gd name="connsiteX106" fmla="*/ 2114561 w 7696540"/>
              <a:gd name="connsiteY106" fmla="*/ 3217318 h 7673802"/>
              <a:gd name="connsiteX107" fmla="*/ 1114124 w 7696540"/>
              <a:gd name="connsiteY107" fmla="*/ 3217318 h 7673802"/>
              <a:gd name="connsiteX108" fmla="*/ 2 w 7696540"/>
              <a:gd name="connsiteY108" fmla="*/ 2228246 h 7673802"/>
              <a:gd name="connsiteX109" fmla="*/ 989074 w 7696540"/>
              <a:gd name="connsiteY109" fmla="*/ 2228246 h 7673802"/>
              <a:gd name="connsiteX110" fmla="*/ 989074 w 7696540"/>
              <a:gd name="connsiteY110" fmla="*/ 3217318 h 7673802"/>
              <a:gd name="connsiteX111" fmla="*/ 2 w 7696540"/>
              <a:gd name="connsiteY111" fmla="*/ 3217318 h 7673802"/>
              <a:gd name="connsiteX112" fmla="*/ 6696103 w 7696540"/>
              <a:gd name="connsiteY112" fmla="*/ 1114124 h 7673802"/>
              <a:gd name="connsiteX113" fmla="*/ 7696540 w 7696540"/>
              <a:gd name="connsiteY113" fmla="*/ 1114124 h 7673802"/>
              <a:gd name="connsiteX114" fmla="*/ 7696540 w 7696540"/>
              <a:gd name="connsiteY114" fmla="*/ 2103196 h 7673802"/>
              <a:gd name="connsiteX115" fmla="*/ 6696103 w 7696540"/>
              <a:gd name="connsiteY115" fmla="*/ 2103196 h 7673802"/>
              <a:gd name="connsiteX116" fmla="*/ 5581980 w 7696540"/>
              <a:gd name="connsiteY116" fmla="*/ 1114124 h 7673802"/>
              <a:gd name="connsiteX117" fmla="*/ 6582417 w 7696540"/>
              <a:gd name="connsiteY117" fmla="*/ 1114124 h 7673802"/>
              <a:gd name="connsiteX118" fmla="*/ 6582417 w 7696540"/>
              <a:gd name="connsiteY118" fmla="*/ 2103196 h 7673802"/>
              <a:gd name="connsiteX119" fmla="*/ 5581980 w 7696540"/>
              <a:gd name="connsiteY119" fmla="*/ 2103196 h 7673802"/>
              <a:gd name="connsiteX120" fmla="*/ 3342369 w 7696540"/>
              <a:gd name="connsiteY120" fmla="*/ 1114124 h 7673802"/>
              <a:gd name="connsiteX121" fmla="*/ 4342806 w 7696540"/>
              <a:gd name="connsiteY121" fmla="*/ 1114124 h 7673802"/>
              <a:gd name="connsiteX122" fmla="*/ 4342806 w 7696540"/>
              <a:gd name="connsiteY122" fmla="*/ 2103196 h 7673802"/>
              <a:gd name="connsiteX123" fmla="*/ 3342369 w 7696540"/>
              <a:gd name="connsiteY123" fmla="*/ 2103196 h 7673802"/>
              <a:gd name="connsiteX124" fmla="*/ 1114125 w 7696540"/>
              <a:gd name="connsiteY124" fmla="*/ 1114124 h 7673802"/>
              <a:gd name="connsiteX125" fmla="*/ 2114562 w 7696540"/>
              <a:gd name="connsiteY125" fmla="*/ 1114124 h 7673802"/>
              <a:gd name="connsiteX126" fmla="*/ 2114562 w 7696540"/>
              <a:gd name="connsiteY126" fmla="*/ 2103196 h 7673802"/>
              <a:gd name="connsiteX127" fmla="*/ 1114125 w 7696540"/>
              <a:gd name="connsiteY127" fmla="*/ 2103196 h 7673802"/>
              <a:gd name="connsiteX128" fmla="*/ 2228246 w 7696540"/>
              <a:gd name="connsiteY128" fmla="*/ 1114123 h 7673802"/>
              <a:gd name="connsiteX129" fmla="*/ 3228683 w 7696540"/>
              <a:gd name="connsiteY129" fmla="*/ 1114123 h 7673802"/>
              <a:gd name="connsiteX130" fmla="*/ 3228683 w 7696540"/>
              <a:gd name="connsiteY130" fmla="*/ 2103196 h 7673802"/>
              <a:gd name="connsiteX131" fmla="*/ 2228246 w 7696540"/>
              <a:gd name="connsiteY131" fmla="*/ 2103196 h 7673802"/>
              <a:gd name="connsiteX132" fmla="*/ 5581980 w 7696540"/>
              <a:gd name="connsiteY132" fmla="*/ 1 h 7673802"/>
              <a:gd name="connsiteX133" fmla="*/ 6582417 w 7696540"/>
              <a:gd name="connsiteY133" fmla="*/ 1 h 7673802"/>
              <a:gd name="connsiteX134" fmla="*/ 6582417 w 7696540"/>
              <a:gd name="connsiteY134" fmla="*/ 989073 h 7673802"/>
              <a:gd name="connsiteX135" fmla="*/ 5581980 w 7696540"/>
              <a:gd name="connsiteY135" fmla="*/ 989073 h 7673802"/>
              <a:gd name="connsiteX136" fmla="*/ 4467857 w 7696540"/>
              <a:gd name="connsiteY136" fmla="*/ 1 h 7673802"/>
              <a:gd name="connsiteX137" fmla="*/ 5456929 w 7696540"/>
              <a:gd name="connsiteY137" fmla="*/ 1 h 7673802"/>
              <a:gd name="connsiteX138" fmla="*/ 5456929 w 7696540"/>
              <a:gd name="connsiteY138" fmla="*/ 989073 h 7673802"/>
              <a:gd name="connsiteX139" fmla="*/ 4467857 w 7696540"/>
              <a:gd name="connsiteY139" fmla="*/ 989073 h 7673802"/>
              <a:gd name="connsiteX140" fmla="*/ 3342369 w 7696540"/>
              <a:gd name="connsiteY140" fmla="*/ 1 h 7673802"/>
              <a:gd name="connsiteX141" fmla="*/ 4342806 w 7696540"/>
              <a:gd name="connsiteY141" fmla="*/ 1 h 7673802"/>
              <a:gd name="connsiteX142" fmla="*/ 4342806 w 7696540"/>
              <a:gd name="connsiteY142" fmla="*/ 989073 h 7673802"/>
              <a:gd name="connsiteX143" fmla="*/ 3342369 w 7696540"/>
              <a:gd name="connsiteY143" fmla="*/ 989073 h 7673802"/>
              <a:gd name="connsiteX144" fmla="*/ 2228246 w 7696540"/>
              <a:gd name="connsiteY144" fmla="*/ 0 h 7673802"/>
              <a:gd name="connsiteX145" fmla="*/ 3228683 w 7696540"/>
              <a:gd name="connsiteY145" fmla="*/ 0 h 7673802"/>
              <a:gd name="connsiteX146" fmla="*/ 3228683 w 7696540"/>
              <a:gd name="connsiteY146" fmla="*/ 989072 h 7673802"/>
              <a:gd name="connsiteX147" fmla="*/ 2228246 w 7696540"/>
              <a:gd name="connsiteY147" fmla="*/ 989072 h 767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7696540" h="7673802">
                <a:moveTo>
                  <a:pt x="6696103" y="6673365"/>
                </a:moveTo>
                <a:lnTo>
                  <a:pt x="7696540" y="6673365"/>
                </a:lnTo>
                <a:lnTo>
                  <a:pt x="7696540" y="7673802"/>
                </a:lnTo>
                <a:lnTo>
                  <a:pt x="6696103" y="7673802"/>
                </a:lnTo>
                <a:close/>
                <a:moveTo>
                  <a:pt x="5581980" y="6673365"/>
                </a:moveTo>
                <a:lnTo>
                  <a:pt x="6582417" y="6673365"/>
                </a:lnTo>
                <a:lnTo>
                  <a:pt x="6582417" y="7673802"/>
                </a:lnTo>
                <a:lnTo>
                  <a:pt x="5581980" y="7673802"/>
                </a:lnTo>
                <a:close/>
                <a:moveTo>
                  <a:pt x="4467857" y="6673365"/>
                </a:moveTo>
                <a:lnTo>
                  <a:pt x="5456929" y="6673365"/>
                </a:lnTo>
                <a:lnTo>
                  <a:pt x="5456929" y="7673802"/>
                </a:lnTo>
                <a:lnTo>
                  <a:pt x="4467857" y="7673802"/>
                </a:lnTo>
                <a:close/>
                <a:moveTo>
                  <a:pt x="2228246" y="6673365"/>
                </a:moveTo>
                <a:lnTo>
                  <a:pt x="3228683" y="6673365"/>
                </a:lnTo>
                <a:lnTo>
                  <a:pt x="3228683" y="7673802"/>
                </a:lnTo>
                <a:lnTo>
                  <a:pt x="2228246" y="7673802"/>
                </a:lnTo>
                <a:close/>
                <a:moveTo>
                  <a:pt x="1114123" y="6673365"/>
                </a:moveTo>
                <a:lnTo>
                  <a:pt x="2114560" y="6673365"/>
                </a:lnTo>
                <a:lnTo>
                  <a:pt x="2114560" y="7673802"/>
                </a:lnTo>
                <a:lnTo>
                  <a:pt x="1114123" y="7673802"/>
                </a:lnTo>
                <a:close/>
                <a:moveTo>
                  <a:pt x="6696103" y="5570615"/>
                </a:moveTo>
                <a:lnTo>
                  <a:pt x="7696540" y="5570615"/>
                </a:lnTo>
                <a:lnTo>
                  <a:pt x="7696540" y="6559687"/>
                </a:lnTo>
                <a:lnTo>
                  <a:pt x="6696103" y="6559687"/>
                </a:lnTo>
                <a:close/>
                <a:moveTo>
                  <a:pt x="4467857" y="5570615"/>
                </a:moveTo>
                <a:lnTo>
                  <a:pt x="5456929" y="5570615"/>
                </a:lnTo>
                <a:lnTo>
                  <a:pt x="5456929" y="6559687"/>
                </a:lnTo>
                <a:lnTo>
                  <a:pt x="4467857" y="6559687"/>
                </a:lnTo>
                <a:close/>
                <a:moveTo>
                  <a:pt x="3342369" y="5570615"/>
                </a:moveTo>
                <a:lnTo>
                  <a:pt x="4342806" y="5570615"/>
                </a:lnTo>
                <a:lnTo>
                  <a:pt x="4342806" y="6559687"/>
                </a:lnTo>
                <a:lnTo>
                  <a:pt x="3342369" y="6559687"/>
                </a:lnTo>
                <a:close/>
                <a:moveTo>
                  <a:pt x="2228246" y="5570615"/>
                </a:moveTo>
                <a:lnTo>
                  <a:pt x="3228683" y="5570615"/>
                </a:lnTo>
                <a:lnTo>
                  <a:pt x="3228683" y="6559687"/>
                </a:lnTo>
                <a:lnTo>
                  <a:pt x="2228246" y="6559687"/>
                </a:lnTo>
                <a:close/>
                <a:moveTo>
                  <a:pt x="1114123" y="5570615"/>
                </a:moveTo>
                <a:lnTo>
                  <a:pt x="2114560" y="5570615"/>
                </a:lnTo>
                <a:lnTo>
                  <a:pt x="2114560" y="6559687"/>
                </a:lnTo>
                <a:lnTo>
                  <a:pt x="1114123" y="6559687"/>
                </a:lnTo>
                <a:close/>
                <a:moveTo>
                  <a:pt x="0" y="5570615"/>
                </a:moveTo>
                <a:lnTo>
                  <a:pt x="989072" y="5570615"/>
                </a:lnTo>
                <a:lnTo>
                  <a:pt x="989072" y="6559687"/>
                </a:lnTo>
                <a:lnTo>
                  <a:pt x="0" y="6559687"/>
                </a:lnTo>
                <a:close/>
                <a:moveTo>
                  <a:pt x="6696103" y="4456492"/>
                </a:moveTo>
                <a:lnTo>
                  <a:pt x="7696540" y="4456492"/>
                </a:lnTo>
                <a:lnTo>
                  <a:pt x="7696540" y="5445564"/>
                </a:lnTo>
                <a:lnTo>
                  <a:pt x="6696103" y="5445564"/>
                </a:lnTo>
                <a:close/>
                <a:moveTo>
                  <a:pt x="5581980" y="4456492"/>
                </a:moveTo>
                <a:lnTo>
                  <a:pt x="6582417" y="4456492"/>
                </a:lnTo>
                <a:lnTo>
                  <a:pt x="6582417" y="5445564"/>
                </a:lnTo>
                <a:lnTo>
                  <a:pt x="5581980" y="5445564"/>
                </a:lnTo>
                <a:close/>
                <a:moveTo>
                  <a:pt x="4467857" y="4456492"/>
                </a:moveTo>
                <a:lnTo>
                  <a:pt x="5456929" y="4456492"/>
                </a:lnTo>
                <a:lnTo>
                  <a:pt x="5456929" y="5445564"/>
                </a:lnTo>
                <a:lnTo>
                  <a:pt x="4467857" y="5445564"/>
                </a:lnTo>
                <a:close/>
                <a:moveTo>
                  <a:pt x="3342369" y="4456492"/>
                </a:moveTo>
                <a:lnTo>
                  <a:pt x="4342806" y="4456492"/>
                </a:lnTo>
                <a:lnTo>
                  <a:pt x="4342806" y="5445564"/>
                </a:lnTo>
                <a:lnTo>
                  <a:pt x="3342369" y="5445564"/>
                </a:lnTo>
                <a:close/>
                <a:moveTo>
                  <a:pt x="1114124" y="4456492"/>
                </a:moveTo>
                <a:lnTo>
                  <a:pt x="2114561" y="4456492"/>
                </a:lnTo>
                <a:lnTo>
                  <a:pt x="2114561" y="5445564"/>
                </a:lnTo>
                <a:lnTo>
                  <a:pt x="1114124" y="5445564"/>
                </a:lnTo>
                <a:close/>
                <a:moveTo>
                  <a:pt x="6696103" y="3342369"/>
                </a:moveTo>
                <a:lnTo>
                  <a:pt x="7696540" y="3342369"/>
                </a:lnTo>
                <a:lnTo>
                  <a:pt x="7696540" y="4331441"/>
                </a:lnTo>
                <a:lnTo>
                  <a:pt x="6696103" y="4331441"/>
                </a:lnTo>
                <a:close/>
                <a:moveTo>
                  <a:pt x="5581980" y="3342369"/>
                </a:moveTo>
                <a:lnTo>
                  <a:pt x="6582417" y="3342369"/>
                </a:lnTo>
                <a:lnTo>
                  <a:pt x="6582417" y="4331441"/>
                </a:lnTo>
                <a:lnTo>
                  <a:pt x="5581980" y="4331441"/>
                </a:lnTo>
                <a:close/>
                <a:moveTo>
                  <a:pt x="3342369" y="3342369"/>
                </a:moveTo>
                <a:lnTo>
                  <a:pt x="4342806" y="3342369"/>
                </a:lnTo>
                <a:lnTo>
                  <a:pt x="4342806" y="4331441"/>
                </a:lnTo>
                <a:lnTo>
                  <a:pt x="3342369" y="4331441"/>
                </a:lnTo>
                <a:close/>
                <a:moveTo>
                  <a:pt x="2228246" y="3342369"/>
                </a:moveTo>
                <a:lnTo>
                  <a:pt x="3228683" y="3342369"/>
                </a:lnTo>
                <a:lnTo>
                  <a:pt x="3228683" y="4331441"/>
                </a:lnTo>
                <a:lnTo>
                  <a:pt x="2228246" y="4331441"/>
                </a:lnTo>
                <a:close/>
                <a:moveTo>
                  <a:pt x="1" y="3342369"/>
                </a:moveTo>
                <a:lnTo>
                  <a:pt x="989072" y="3342369"/>
                </a:lnTo>
                <a:lnTo>
                  <a:pt x="989072" y="4331441"/>
                </a:lnTo>
                <a:lnTo>
                  <a:pt x="1" y="4331441"/>
                </a:lnTo>
                <a:close/>
                <a:moveTo>
                  <a:pt x="6696103" y="2228246"/>
                </a:moveTo>
                <a:lnTo>
                  <a:pt x="7696540" y="2228246"/>
                </a:lnTo>
                <a:lnTo>
                  <a:pt x="7696540" y="3217318"/>
                </a:lnTo>
                <a:lnTo>
                  <a:pt x="6696103" y="3217318"/>
                </a:lnTo>
                <a:close/>
                <a:moveTo>
                  <a:pt x="5581980" y="2228246"/>
                </a:moveTo>
                <a:lnTo>
                  <a:pt x="6582417" y="2228246"/>
                </a:lnTo>
                <a:lnTo>
                  <a:pt x="6582417" y="3217318"/>
                </a:lnTo>
                <a:lnTo>
                  <a:pt x="5581980" y="3217318"/>
                </a:lnTo>
                <a:close/>
                <a:moveTo>
                  <a:pt x="4467857" y="2228246"/>
                </a:moveTo>
                <a:lnTo>
                  <a:pt x="5456929" y="2228246"/>
                </a:lnTo>
                <a:lnTo>
                  <a:pt x="5456929" y="3217318"/>
                </a:lnTo>
                <a:lnTo>
                  <a:pt x="4467857" y="3217318"/>
                </a:lnTo>
                <a:close/>
                <a:moveTo>
                  <a:pt x="3342369" y="2228246"/>
                </a:moveTo>
                <a:lnTo>
                  <a:pt x="4342806" y="2228246"/>
                </a:lnTo>
                <a:lnTo>
                  <a:pt x="4342806" y="3217318"/>
                </a:lnTo>
                <a:lnTo>
                  <a:pt x="3342369" y="3217318"/>
                </a:lnTo>
                <a:close/>
                <a:moveTo>
                  <a:pt x="2228249" y="2228246"/>
                </a:moveTo>
                <a:lnTo>
                  <a:pt x="3228683" y="2228246"/>
                </a:lnTo>
                <a:lnTo>
                  <a:pt x="3228683" y="3217318"/>
                </a:lnTo>
                <a:lnTo>
                  <a:pt x="2228249" y="3217318"/>
                </a:lnTo>
                <a:close/>
                <a:moveTo>
                  <a:pt x="1114124" y="2228246"/>
                </a:moveTo>
                <a:lnTo>
                  <a:pt x="2114561" y="2228246"/>
                </a:lnTo>
                <a:lnTo>
                  <a:pt x="2114561" y="3217318"/>
                </a:lnTo>
                <a:lnTo>
                  <a:pt x="1114124" y="3217318"/>
                </a:lnTo>
                <a:close/>
                <a:moveTo>
                  <a:pt x="2" y="2228246"/>
                </a:moveTo>
                <a:lnTo>
                  <a:pt x="989074" y="2228246"/>
                </a:lnTo>
                <a:lnTo>
                  <a:pt x="989074" y="3217318"/>
                </a:lnTo>
                <a:lnTo>
                  <a:pt x="2" y="3217318"/>
                </a:lnTo>
                <a:close/>
                <a:moveTo>
                  <a:pt x="6696103" y="1114124"/>
                </a:moveTo>
                <a:lnTo>
                  <a:pt x="7696540" y="1114124"/>
                </a:lnTo>
                <a:lnTo>
                  <a:pt x="7696540" y="2103196"/>
                </a:lnTo>
                <a:lnTo>
                  <a:pt x="6696103" y="2103196"/>
                </a:lnTo>
                <a:close/>
                <a:moveTo>
                  <a:pt x="5581980" y="1114124"/>
                </a:moveTo>
                <a:lnTo>
                  <a:pt x="6582417" y="1114124"/>
                </a:lnTo>
                <a:lnTo>
                  <a:pt x="6582417" y="2103196"/>
                </a:lnTo>
                <a:lnTo>
                  <a:pt x="5581980" y="2103196"/>
                </a:lnTo>
                <a:close/>
                <a:moveTo>
                  <a:pt x="3342369" y="1114124"/>
                </a:moveTo>
                <a:lnTo>
                  <a:pt x="4342806" y="1114124"/>
                </a:lnTo>
                <a:lnTo>
                  <a:pt x="4342806" y="2103196"/>
                </a:lnTo>
                <a:lnTo>
                  <a:pt x="3342369" y="2103196"/>
                </a:lnTo>
                <a:close/>
                <a:moveTo>
                  <a:pt x="1114125" y="1114124"/>
                </a:moveTo>
                <a:lnTo>
                  <a:pt x="2114562" y="1114124"/>
                </a:lnTo>
                <a:lnTo>
                  <a:pt x="2114562" y="2103196"/>
                </a:lnTo>
                <a:lnTo>
                  <a:pt x="1114125" y="2103196"/>
                </a:lnTo>
                <a:close/>
                <a:moveTo>
                  <a:pt x="2228246" y="1114123"/>
                </a:moveTo>
                <a:lnTo>
                  <a:pt x="3228683" y="1114123"/>
                </a:lnTo>
                <a:lnTo>
                  <a:pt x="3228683" y="2103196"/>
                </a:lnTo>
                <a:lnTo>
                  <a:pt x="2228246" y="2103196"/>
                </a:lnTo>
                <a:close/>
                <a:moveTo>
                  <a:pt x="5581980" y="1"/>
                </a:moveTo>
                <a:lnTo>
                  <a:pt x="6582417" y="1"/>
                </a:lnTo>
                <a:lnTo>
                  <a:pt x="6582417" y="989073"/>
                </a:lnTo>
                <a:lnTo>
                  <a:pt x="5581980" y="989073"/>
                </a:lnTo>
                <a:close/>
                <a:moveTo>
                  <a:pt x="4467857" y="1"/>
                </a:moveTo>
                <a:lnTo>
                  <a:pt x="5456929" y="1"/>
                </a:lnTo>
                <a:lnTo>
                  <a:pt x="5456929" y="989073"/>
                </a:lnTo>
                <a:lnTo>
                  <a:pt x="4467857" y="989073"/>
                </a:lnTo>
                <a:close/>
                <a:moveTo>
                  <a:pt x="3342369" y="1"/>
                </a:moveTo>
                <a:lnTo>
                  <a:pt x="4342806" y="1"/>
                </a:lnTo>
                <a:lnTo>
                  <a:pt x="4342806" y="989073"/>
                </a:lnTo>
                <a:lnTo>
                  <a:pt x="3342369" y="989073"/>
                </a:lnTo>
                <a:close/>
                <a:moveTo>
                  <a:pt x="2228246" y="0"/>
                </a:moveTo>
                <a:lnTo>
                  <a:pt x="3228683" y="0"/>
                </a:lnTo>
                <a:lnTo>
                  <a:pt x="3228683" y="989072"/>
                </a:lnTo>
                <a:lnTo>
                  <a:pt x="2228246" y="98907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3" name="TextBox 2">
            <a:extLst>
              <a:ext uri="{FF2B5EF4-FFF2-40B4-BE49-F238E27FC236}">
                <a16:creationId xmlns:a16="http://schemas.microsoft.com/office/drawing/2014/main" id="{B72F4A9E-E156-A84D-B518-806653BBC392}"/>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4" name="Straight Connector 3">
            <a:extLst>
              <a:ext uri="{FF2B5EF4-FFF2-40B4-BE49-F238E27FC236}">
                <a16:creationId xmlns:a16="http://schemas.microsoft.com/office/drawing/2014/main" id="{DFF89396-B700-B946-AE30-5BC1BC3EFBD4}"/>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E05F9EBD-8CC0-EC4E-90C7-AE94DB140A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17686128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6">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9401366" y="1401961"/>
            <a:ext cx="7507277" cy="7518587"/>
          </a:xfrm>
          <a:custGeom>
            <a:avLst/>
            <a:gdLst>
              <a:gd name="T0" fmla="*/ 0 w 3317"/>
              <a:gd name="T1" fmla="*/ 0 h 3329"/>
              <a:gd name="T2" fmla="*/ 3257 w 3317"/>
              <a:gd name="T3" fmla="*/ 0 h 3329"/>
              <a:gd name="T4" fmla="*/ 2050 w 3317"/>
              <a:gd name="T5" fmla="*/ 1211 h 3329"/>
              <a:gd name="T6" fmla="*/ 1207 w 3317"/>
              <a:gd name="T7" fmla="*/ 1211 h 3329"/>
              <a:gd name="T8" fmla="*/ 1207 w 3317"/>
              <a:gd name="T9" fmla="*/ 2057 h 3329"/>
              <a:gd name="T10" fmla="*/ 0 w 3317"/>
              <a:gd name="T11" fmla="*/ 3269 h 3329"/>
              <a:gd name="T12" fmla="*/ 0 w 3317"/>
              <a:gd name="T13" fmla="*/ 0 h 3329"/>
              <a:gd name="T14" fmla="*/ 3317 w 3317"/>
              <a:gd name="T15" fmla="*/ 62 h 3329"/>
              <a:gd name="T16" fmla="*/ 3317 w 3317"/>
              <a:gd name="T17" fmla="*/ 3329 h 3329"/>
              <a:gd name="T18" fmla="*/ 62 w 3317"/>
              <a:gd name="T19" fmla="*/ 3329 h 3329"/>
              <a:gd name="T20" fmla="*/ 1268 w 3317"/>
              <a:gd name="T21" fmla="*/ 2119 h 3329"/>
              <a:gd name="T22" fmla="*/ 2112 w 3317"/>
              <a:gd name="T23" fmla="*/ 2119 h 3329"/>
              <a:gd name="T24" fmla="*/ 2112 w 3317"/>
              <a:gd name="T25" fmla="*/ 1272 h 3329"/>
              <a:gd name="T26" fmla="*/ 3317 w 3317"/>
              <a:gd name="T27" fmla="*/ 62 h 3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7" h="3329">
                <a:moveTo>
                  <a:pt x="0" y="0"/>
                </a:moveTo>
                <a:lnTo>
                  <a:pt x="3257" y="0"/>
                </a:lnTo>
                <a:lnTo>
                  <a:pt x="2050" y="1211"/>
                </a:lnTo>
                <a:lnTo>
                  <a:pt x="1207" y="1211"/>
                </a:lnTo>
                <a:lnTo>
                  <a:pt x="1207" y="2057"/>
                </a:lnTo>
                <a:lnTo>
                  <a:pt x="0" y="3269"/>
                </a:lnTo>
                <a:lnTo>
                  <a:pt x="0" y="0"/>
                </a:lnTo>
                <a:close/>
                <a:moveTo>
                  <a:pt x="3317" y="62"/>
                </a:moveTo>
                <a:lnTo>
                  <a:pt x="3317" y="3329"/>
                </a:lnTo>
                <a:lnTo>
                  <a:pt x="62" y="3329"/>
                </a:lnTo>
                <a:lnTo>
                  <a:pt x="1268" y="2119"/>
                </a:lnTo>
                <a:lnTo>
                  <a:pt x="2112" y="2119"/>
                </a:lnTo>
                <a:lnTo>
                  <a:pt x="2112" y="1272"/>
                </a:lnTo>
                <a:lnTo>
                  <a:pt x="3317" y="6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79ABB03C-ABDE-C94D-B801-24D106007866}"/>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3669C5B7-8944-A44E-9B7E-13AAC534567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4EC0390E-8E7E-BC44-8A60-02729D35B6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26007451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7">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9311054" y="1311513"/>
            <a:ext cx="7687902" cy="7699484"/>
          </a:xfrm>
          <a:custGeom>
            <a:avLst/>
            <a:gdLst>
              <a:gd name="T0" fmla="*/ 1908 w 3398"/>
              <a:gd name="T1" fmla="*/ 12 h 3410"/>
              <a:gd name="T2" fmla="*/ 2148 w 3398"/>
              <a:gd name="T3" fmla="*/ 61 h 3410"/>
              <a:gd name="T4" fmla="*/ 2375 w 3398"/>
              <a:gd name="T5" fmla="*/ 142 h 3410"/>
              <a:gd name="T6" fmla="*/ 2586 w 3398"/>
              <a:gd name="T7" fmla="*/ 253 h 3410"/>
              <a:gd name="T8" fmla="*/ 2779 w 3398"/>
              <a:gd name="T9" fmla="*/ 391 h 3410"/>
              <a:gd name="T10" fmla="*/ 1962 w 3398"/>
              <a:gd name="T11" fmla="*/ 1323 h 3410"/>
              <a:gd name="T12" fmla="*/ 1858 w 3398"/>
              <a:gd name="T13" fmla="*/ 1269 h 3410"/>
              <a:gd name="T14" fmla="*/ 1740 w 3398"/>
              <a:gd name="T15" fmla="*/ 1242 h 3410"/>
              <a:gd name="T16" fmla="*/ 1606 w 3398"/>
              <a:gd name="T17" fmla="*/ 1249 h 3410"/>
              <a:gd name="T18" fmla="*/ 1479 w 3398"/>
              <a:gd name="T19" fmla="*/ 1297 h 3410"/>
              <a:gd name="T20" fmla="*/ 1372 w 3398"/>
              <a:gd name="T21" fmla="*/ 1377 h 3410"/>
              <a:gd name="T22" fmla="*/ 1292 w 3398"/>
              <a:gd name="T23" fmla="*/ 1484 h 3410"/>
              <a:gd name="T24" fmla="*/ 1245 w 3398"/>
              <a:gd name="T25" fmla="*/ 1612 h 3410"/>
              <a:gd name="T26" fmla="*/ 1238 w 3398"/>
              <a:gd name="T27" fmla="*/ 1747 h 3410"/>
              <a:gd name="T28" fmla="*/ 1264 w 3398"/>
              <a:gd name="T29" fmla="*/ 1865 h 3410"/>
              <a:gd name="T30" fmla="*/ 1319 w 3398"/>
              <a:gd name="T31" fmla="*/ 1970 h 3410"/>
              <a:gd name="T32" fmla="*/ 390 w 3398"/>
              <a:gd name="T33" fmla="*/ 2788 h 3410"/>
              <a:gd name="T34" fmla="*/ 251 w 3398"/>
              <a:gd name="T35" fmla="*/ 2595 h 3410"/>
              <a:gd name="T36" fmla="*/ 141 w 3398"/>
              <a:gd name="T37" fmla="*/ 2383 h 3410"/>
              <a:gd name="T38" fmla="*/ 61 w 3398"/>
              <a:gd name="T39" fmla="*/ 2156 h 3410"/>
              <a:gd name="T40" fmla="*/ 13 w 3398"/>
              <a:gd name="T41" fmla="*/ 1914 h 3410"/>
              <a:gd name="T42" fmla="*/ 3 w 3398"/>
              <a:gd name="T43" fmla="*/ 1617 h 3410"/>
              <a:gd name="T44" fmla="*/ 104 w 3398"/>
              <a:gd name="T45" fmla="*/ 1121 h 3410"/>
              <a:gd name="T46" fmla="*/ 339 w 3398"/>
              <a:gd name="T47" fmla="*/ 687 h 3410"/>
              <a:gd name="T48" fmla="*/ 684 w 3398"/>
              <a:gd name="T49" fmla="*/ 340 h 3410"/>
              <a:gd name="T50" fmla="*/ 1116 w 3398"/>
              <a:gd name="T51" fmla="*/ 104 h 3410"/>
              <a:gd name="T52" fmla="*/ 1612 w 3398"/>
              <a:gd name="T53" fmla="*/ 2 h 3410"/>
              <a:gd name="T54" fmla="*/ 3033 w 3398"/>
              <a:gd name="T55" fmla="*/ 652 h 3410"/>
              <a:gd name="T56" fmla="*/ 3167 w 3398"/>
              <a:gd name="T57" fmla="*/ 849 h 3410"/>
              <a:gd name="T58" fmla="*/ 3272 w 3398"/>
              <a:gd name="T59" fmla="*/ 1064 h 3410"/>
              <a:gd name="T60" fmla="*/ 3348 w 3398"/>
              <a:gd name="T61" fmla="*/ 1294 h 3410"/>
              <a:gd name="T62" fmla="*/ 3390 w 3398"/>
              <a:gd name="T63" fmla="*/ 1537 h 3410"/>
              <a:gd name="T64" fmla="*/ 3389 w 3398"/>
              <a:gd name="T65" fmla="*/ 1878 h 3410"/>
              <a:gd name="T66" fmla="*/ 3264 w 3398"/>
              <a:gd name="T67" fmla="*/ 2367 h 3410"/>
              <a:gd name="T68" fmla="*/ 3009 w 3398"/>
              <a:gd name="T69" fmla="*/ 2788 h 3410"/>
              <a:gd name="T70" fmla="*/ 2647 w 3398"/>
              <a:gd name="T71" fmla="*/ 3118 h 3410"/>
              <a:gd name="T72" fmla="*/ 2203 w 3398"/>
              <a:gd name="T73" fmla="*/ 3333 h 3410"/>
              <a:gd name="T74" fmla="*/ 1699 w 3398"/>
              <a:gd name="T75" fmla="*/ 3410 h 3410"/>
              <a:gd name="T76" fmla="*/ 1450 w 3398"/>
              <a:gd name="T77" fmla="*/ 3392 h 3410"/>
              <a:gd name="T78" fmla="*/ 1211 w 3398"/>
              <a:gd name="T79" fmla="*/ 3338 h 3410"/>
              <a:gd name="T80" fmla="*/ 987 w 3398"/>
              <a:gd name="T81" fmla="*/ 3252 h 3410"/>
              <a:gd name="T82" fmla="*/ 778 w 3398"/>
              <a:gd name="T83" fmla="*/ 3136 h 3410"/>
              <a:gd name="T84" fmla="*/ 590 w 3398"/>
              <a:gd name="T85" fmla="*/ 2993 h 3410"/>
              <a:gd name="T86" fmla="*/ 1452 w 3398"/>
              <a:gd name="T87" fmla="*/ 2097 h 3410"/>
              <a:gd name="T88" fmla="*/ 1559 w 3398"/>
              <a:gd name="T89" fmla="*/ 2148 h 3410"/>
              <a:gd name="T90" fmla="*/ 1678 w 3398"/>
              <a:gd name="T91" fmla="*/ 2169 h 3410"/>
              <a:gd name="T92" fmla="*/ 1815 w 3398"/>
              <a:gd name="T93" fmla="*/ 2155 h 3410"/>
              <a:gd name="T94" fmla="*/ 1939 w 3398"/>
              <a:gd name="T95" fmla="*/ 2103 h 3410"/>
              <a:gd name="T96" fmla="*/ 2041 w 3398"/>
              <a:gd name="T97" fmla="*/ 2017 h 3410"/>
              <a:gd name="T98" fmla="*/ 2117 w 3398"/>
              <a:gd name="T99" fmla="*/ 1906 h 3410"/>
              <a:gd name="T100" fmla="*/ 2157 w 3398"/>
              <a:gd name="T101" fmla="*/ 1776 h 3410"/>
              <a:gd name="T102" fmla="*/ 2158 w 3398"/>
              <a:gd name="T103" fmla="*/ 1643 h 3410"/>
              <a:gd name="T104" fmla="*/ 2127 w 3398"/>
              <a:gd name="T105" fmla="*/ 1527 h 3410"/>
              <a:gd name="T106" fmla="*/ 2068 w 3398"/>
              <a:gd name="T107" fmla="*/ 1425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98" h="3410">
                <a:moveTo>
                  <a:pt x="1699" y="0"/>
                </a:moveTo>
                <a:lnTo>
                  <a:pt x="1741" y="0"/>
                </a:lnTo>
                <a:lnTo>
                  <a:pt x="1783" y="2"/>
                </a:lnTo>
                <a:lnTo>
                  <a:pt x="1825" y="4"/>
                </a:lnTo>
                <a:lnTo>
                  <a:pt x="1866" y="8"/>
                </a:lnTo>
                <a:lnTo>
                  <a:pt x="1908" y="12"/>
                </a:lnTo>
                <a:lnTo>
                  <a:pt x="1948" y="18"/>
                </a:lnTo>
                <a:lnTo>
                  <a:pt x="1989" y="25"/>
                </a:lnTo>
                <a:lnTo>
                  <a:pt x="2029" y="33"/>
                </a:lnTo>
                <a:lnTo>
                  <a:pt x="2069" y="41"/>
                </a:lnTo>
                <a:lnTo>
                  <a:pt x="2109" y="50"/>
                </a:lnTo>
                <a:lnTo>
                  <a:pt x="2148" y="61"/>
                </a:lnTo>
                <a:lnTo>
                  <a:pt x="2187" y="72"/>
                </a:lnTo>
                <a:lnTo>
                  <a:pt x="2225" y="84"/>
                </a:lnTo>
                <a:lnTo>
                  <a:pt x="2263" y="98"/>
                </a:lnTo>
                <a:lnTo>
                  <a:pt x="2301" y="111"/>
                </a:lnTo>
                <a:lnTo>
                  <a:pt x="2338" y="125"/>
                </a:lnTo>
                <a:lnTo>
                  <a:pt x="2375" y="142"/>
                </a:lnTo>
                <a:lnTo>
                  <a:pt x="2411" y="158"/>
                </a:lnTo>
                <a:lnTo>
                  <a:pt x="2447" y="176"/>
                </a:lnTo>
                <a:lnTo>
                  <a:pt x="2483" y="193"/>
                </a:lnTo>
                <a:lnTo>
                  <a:pt x="2517" y="213"/>
                </a:lnTo>
                <a:lnTo>
                  <a:pt x="2552" y="232"/>
                </a:lnTo>
                <a:lnTo>
                  <a:pt x="2586" y="253"/>
                </a:lnTo>
                <a:lnTo>
                  <a:pt x="2620" y="273"/>
                </a:lnTo>
                <a:lnTo>
                  <a:pt x="2653" y="296"/>
                </a:lnTo>
                <a:lnTo>
                  <a:pt x="2684" y="319"/>
                </a:lnTo>
                <a:lnTo>
                  <a:pt x="2717" y="342"/>
                </a:lnTo>
                <a:lnTo>
                  <a:pt x="2748" y="366"/>
                </a:lnTo>
                <a:lnTo>
                  <a:pt x="2779" y="391"/>
                </a:lnTo>
                <a:lnTo>
                  <a:pt x="2809" y="416"/>
                </a:lnTo>
                <a:lnTo>
                  <a:pt x="2838" y="443"/>
                </a:lnTo>
                <a:lnTo>
                  <a:pt x="2868" y="470"/>
                </a:lnTo>
                <a:lnTo>
                  <a:pt x="1994" y="1347"/>
                </a:lnTo>
                <a:lnTo>
                  <a:pt x="1979" y="1335"/>
                </a:lnTo>
                <a:lnTo>
                  <a:pt x="1962" y="1323"/>
                </a:lnTo>
                <a:lnTo>
                  <a:pt x="1946" y="1312"/>
                </a:lnTo>
                <a:lnTo>
                  <a:pt x="1929" y="1302"/>
                </a:lnTo>
                <a:lnTo>
                  <a:pt x="1912" y="1292"/>
                </a:lnTo>
                <a:lnTo>
                  <a:pt x="1895" y="1284"/>
                </a:lnTo>
                <a:lnTo>
                  <a:pt x="1876" y="1276"/>
                </a:lnTo>
                <a:lnTo>
                  <a:pt x="1858" y="1269"/>
                </a:lnTo>
                <a:lnTo>
                  <a:pt x="1839" y="1262"/>
                </a:lnTo>
                <a:lnTo>
                  <a:pt x="1820" y="1256"/>
                </a:lnTo>
                <a:lnTo>
                  <a:pt x="1800" y="1251"/>
                </a:lnTo>
                <a:lnTo>
                  <a:pt x="1781" y="1247"/>
                </a:lnTo>
                <a:lnTo>
                  <a:pt x="1760" y="1244"/>
                </a:lnTo>
                <a:lnTo>
                  <a:pt x="1740" y="1242"/>
                </a:lnTo>
                <a:lnTo>
                  <a:pt x="1719" y="1241"/>
                </a:lnTo>
                <a:lnTo>
                  <a:pt x="1699" y="1240"/>
                </a:lnTo>
                <a:lnTo>
                  <a:pt x="1675" y="1241"/>
                </a:lnTo>
                <a:lnTo>
                  <a:pt x="1652" y="1242"/>
                </a:lnTo>
                <a:lnTo>
                  <a:pt x="1628" y="1245"/>
                </a:lnTo>
                <a:lnTo>
                  <a:pt x="1606" y="1249"/>
                </a:lnTo>
                <a:lnTo>
                  <a:pt x="1583" y="1254"/>
                </a:lnTo>
                <a:lnTo>
                  <a:pt x="1562" y="1262"/>
                </a:lnTo>
                <a:lnTo>
                  <a:pt x="1540" y="1269"/>
                </a:lnTo>
                <a:lnTo>
                  <a:pt x="1519" y="1277"/>
                </a:lnTo>
                <a:lnTo>
                  <a:pt x="1498" y="1286"/>
                </a:lnTo>
                <a:lnTo>
                  <a:pt x="1479" y="1297"/>
                </a:lnTo>
                <a:lnTo>
                  <a:pt x="1459" y="1308"/>
                </a:lnTo>
                <a:lnTo>
                  <a:pt x="1441" y="1320"/>
                </a:lnTo>
                <a:lnTo>
                  <a:pt x="1422" y="1333"/>
                </a:lnTo>
                <a:lnTo>
                  <a:pt x="1405" y="1347"/>
                </a:lnTo>
                <a:lnTo>
                  <a:pt x="1388" y="1361"/>
                </a:lnTo>
                <a:lnTo>
                  <a:pt x="1372" y="1377"/>
                </a:lnTo>
                <a:lnTo>
                  <a:pt x="1357" y="1393"/>
                </a:lnTo>
                <a:lnTo>
                  <a:pt x="1341" y="1410"/>
                </a:lnTo>
                <a:lnTo>
                  <a:pt x="1328" y="1427"/>
                </a:lnTo>
                <a:lnTo>
                  <a:pt x="1315" y="1446"/>
                </a:lnTo>
                <a:lnTo>
                  <a:pt x="1302" y="1464"/>
                </a:lnTo>
                <a:lnTo>
                  <a:pt x="1292" y="1484"/>
                </a:lnTo>
                <a:lnTo>
                  <a:pt x="1282" y="1504"/>
                </a:lnTo>
                <a:lnTo>
                  <a:pt x="1272" y="1525"/>
                </a:lnTo>
                <a:lnTo>
                  <a:pt x="1264" y="1545"/>
                </a:lnTo>
                <a:lnTo>
                  <a:pt x="1256" y="1567"/>
                </a:lnTo>
                <a:lnTo>
                  <a:pt x="1250" y="1590"/>
                </a:lnTo>
                <a:lnTo>
                  <a:pt x="1245" y="1612"/>
                </a:lnTo>
                <a:lnTo>
                  <a:pt x="1241" y="1635"/>
                </a:lnTo>
                <a:lnTo>
                  <a:pt x="1238" y="1657"/>
                </a:lnTo>
                <a:lnTo>
                  <a:pt x="1236" y="1681"/>
                </a:lnTo>
                <a:lnTo>
                  <a:pt x="1236" y="1705"/>
                </a:lnTo>
                <a:lnTo>
                  <a:pt x="1236" y="1726"/>
                </a:lnTo>
                <a:lnTo>
                  <a:pt x="1238" y="1747"/>
                </a:lnTo>
                <a:lnTo>
                  <a:pt x="1240" y="1767"/>
                </a:lnTo>
                <a:lnTo>
                  <a:pt x="1243" y="1787"/>
                </a:lnTo>
                <a:lnTo>
                  <a:pt x="1247" y="1808"/>
                </a:lnTo>
                <a:lnTo>
                  <a:pt x="1252" y="1827"/>
                </a:lnTo>
                <a:lnTo>
                  <a:pt x="1257" y="1846"/>
                </a:lnTo>
                <a:lnTo>
                  <a:pt x="1264" y="1865"/>
                </a:lnTo>
                <a:lnTo>
                  <a:pt x="1271" y="1884"/>
                </a:lnTo>
                <a:lnTo>
                  <a:pt x="1279" y="1901"/>
                </a:lnTo>
                <a:lnTo>
                  <a:pt x="1288" y="1920"/>
                </a:lnTo>
                <a:lnTo>
                  <a:pt x="1297" y="1936"/>
                </a:lnTo>
                <a:lnTo>
                  <a:pt x="1308" y="1954"/>
                </a:lnTo>
                <a:lnTo>
                  <a:pt x="1319" y="1970"/>
                </a:lnTo>
                <a:lnTo>
                  <a:pt x="1330" y="1985"/>
                </a:lnTo>
                <a:lnTo>
                  <a:pt x="1342" y="2001"/>
                </a:lnTo>
                <a:lnTo>
                  <a:pt x="469" y="2878"/>
                </a:lnTo>
                <a:lnTo>
                  <a:pt x="442" y="2849"/>
                </a:lnTo>
                <a:lnTo>
                  <a:pt x="415" y="2819"/>
                </a:lnTo>
                <a:lnTo>
                  <a:pt x="390" y="2788"/>
                </a:lnTo>
                <a:lnTo>
                  <a:pt x="365" y="2758"/>
                </a:lnTo>
                <a:lnTo>
                  <a:pt x="341" y="2727"/>
                </a:lnTo>
                <a:lnTo>
                  <a:pt x="317" y="2695"/>
                </a:lnTo>
                <a:lnTo>
                  <a:pt x="294" y="2662"/>
                </a:lnTo>
                <a:lnTo>
                  <a:pt x="273" y="2629"/>
                </a:lnTo>
                <a:lnTo>
                  <a:pt x="251" y="2595"/>
                </a:lnTo>
                <a:lnTo>
                  <a:pt x="231" y="2561"/>
                </a:lnTo>
                <a:lnTo>
                  <a:pt x="212" y="2527"/>
                </a:lnTo>
                <a:lnTo>
                  <a:pt x="193" y="2491"/>
                </a:lnTo>
                <a:lnTo>
                  <a:pt x="175" y="2456"/>
                </a:lnTo>
                <a:lnTo>
                  <a:pt x="157" y="2420"/>
                </a:lnTo>
                <a:lnTo>
                  <a:pt x="141" y="2383"/>
                </a:lnTo>
                <a:lnTo>
                  <a:pt x="125" y="2346"/>
                </a:lnTo>
                <a:lnTo>
                  <a:pt x="111" y="2309"/>
                </a:lnTo>
                <a:lnTo>
                  <a:pt x="97" y="2271"/>
                </a:lnTo>
                <a:lnTo>
                  <a:pt x="83" y="2233"/>
                </a:lnTo>
                <a:lnTo>
                  <a:pt x="72" y="2194"/>
                </a:lnTo>
                <a:lnTo>
                  <a:pt x="61" y="2156"/>
                </a:lnTo>
                <a:lnTo>
                  <a:pt x="51" y="2116"/>
                </a:lnTo>
                <a:lnTo>
                  <a:pt x="40" y="2077"/>
                </a:lnTo>
                <a:lnTo>
                  <a:pt x="32" y="2037"/>
                </a:lnTo>
                <a:lnTo>
                  <a:pt x="25" y="1996"/>
                </a:lnTo>
                <a:lnTo>
                  <a:pt x="18" y="1956"/>
                </a:lnTo>
                <a:lnTo>
                  <a:pt x="13" y="1914"/>
                </a:lnTo>
                <a:lnTo>
                  <a:pt x="9" y="1873"/>
                </a:lnTo>
                <a:lnTo>
                  <a:pt x="5" y="1831"/>
                </a:lnTo>
                <a:lnTo>
                  <a:pt x="3" y="1790"/>
                </a:lnTo>
                <a:lnTo>
                  <a:pt x="0" y="1748"/>
                </a:lnTo>
                <a:lnTo>
                  <a:pt x="0" y="1705"/>
                </a:lnTo>
                <a:lnTo>
                  <a:pt x="3" y="1617"/>
                </a:lnTo>
                <a:lnTo>
                  <a:pt x="9" y="1531"/>
                </a:lnTo>
                <a:lnTo>
                  <a:pt x="20" y="1447"/>
                </a:lnTo>
                <a:lnTo>
                  <a:pt x="34" y="1362"/>
                </a:lnTo>
                <a:lnTo>
                  <a:pt x="54" y="1280"/>
                </a:lnTo>
                <a:lnTo>
                  <a:pt x="76" y="1200"/>
                </a:lnTo>
                <a:lnTo>
                  <a:pt x="104" y="1121"/>
                </a:lnTo>
                <a:lnTo>
                  <a:pt x="134" y="1043"/>
                </a:lnTo>
                <a:lnTo>
                  <a:pt x="168" y="968"/>
                </a:lnTo>
                <a:lnTo>
                  <a:pt x="205" y="895"/>
                </a:lnTo>
                <a:lnTo>
                  <a:pt x="246" y="823"/>
                </a:lnTo>
                <a:lnTo>
                  <a:pt x="291" y="754"/>
                </a:lnTo>
                <a:lnTo>
                  <a:pt x="339" y="687"/>
                </a:lnTo>
                <a:lnTo>
                  <a:pt x="389" y="622"/>
                </a:lnTo>
                <a:lnTo>
                  <a:pt x="443" y="560"/>
                </a:lnTo>
                <a:lnTo>
                  <a:pt x="499" y="501"/>
                </a:lnTo>
                <a:lnTo>
                  <a:pt x="558" y="444"/>
                </a:lnTo>
                <a:lnTo>
                  <a:pt x="620" y="391"/>
                </a:lnTo>
                <a:lnTo>
                  <a:pt x="684" y="340"/>
                </a:lnTo>
                <a:lnTo>
                  <a:pt x="750" y="292"/>
                </a:lnTo>
                <a:lnTo>
                  <a:pt x="820" y="248"/>
                </a:lnTo>
                <a:lnTo>
                  <a:pt x="891" y="207"/>
                </a:lnTo>
                <a:lnTo>
                  <a:pt x="964" y="169"/>
                </a:lnTo>
                <a:lnTo>
                  <a:pt x="1039" y="135"/>
                </a:lnTo>
                <a:lnTo>
                  <a:pt x="1116" y="104"/>
                </a:lnTo>
                <a:lnTo>
                  <a:pt x="1195" y="77"/>
                </a:lnTo>
                <a:lnTo>
                  <a:pt x="1276" y="53"/>
                </a:lnTo>
                <a:lnTo>
                  <a:pt x="1358" y="35"/>
                </a:lnTo>
                <a:lnTo>
                  <a:pt x="1441" y="20"/>
                </a:lnTo>
                <a:lnTo>
                  <a:pt x="1526" y="9"/>
                </a:lnTo>
                <a:lnTo>
                  <a:pt x="1612" y="2"/>
                </a:lnTo>
                <a:lnTo>
                  <a:pt x="1699" y="0"/>
                </a:lnTo>
                <a:close/>
                <a:moveTo>
                  <a:pt x="2929" y="533"/>
                </a:moveTo>
                <a:lnTo>
                  <a:pt x="2957" y="561"/>
                </a:lnTo>
                <a:lnTo>
                  <a:pt x="2982" y="591"/>
                </a:lnTo>
                <a:lnTo>
                  <a:pt x="3008" y="621"/>
                </a:lnTo>
                <a:lnTo>
                  <a:pt x="3033" y="652"/>
                </a:lnTo>
                <a:lnTo>
                  <a:pt x="3057" y="684"/>
                </a:lnTo>
                <a:lnTo>
                  <a:pt x="3081" y="716"/>
                </a:lnTo>
                <a:lnTo>
                  <a:pt x="3103" y="748"/>
                </a:lnTo>
                <a:lnTo>
                  <a:pt x="3125" y="781"/>
                </a:lnTo>
                <a:lnTo>
                  <a:pt x="3146" y="814"/>
                </a:lnTo>
                <a:lnTo>
                  <a:pt x="3167" y="849"/>
                </a:lnTo>
                <a:lnTo>
                  <a:pt x="3186" y="883"/>
                </a:lnTo>
                <a:lnTo>
                  <a:pt x="3205" y="918"/>
                </a:lnTo>
                <a:lnTo>
                  <a:pt x="3223" y="954"/>
                </a:lnTo>
                <a:lnTo>
                  <a:pt x="3241" y="990"/>
                </a:lnTo>
                <a:lnTo>
                  <a:pt x="3257" y="1027"/>
                </a:lnTo>
                <a:lnTo>
                  <a:pt x="3272" y="1064"/>
                </a:lnTo>
                <a:lnTo>
                  <a:pt x="3287" y="1101"/>
                </a:lnTo>
                <a:lnTo>
                  <a:pt x="3301" y="1139"/>
                </a:lnTo>
                <a:lnTo>
                  <a:pt x="3314" y="1177"/>
                </a:lnTo>
                <a:lnTo>
                  <a:pt x="3326" y="1215"/>
                </a:lnTo>
                <a:lnTo>
                  <a:pt x="3337" y="1254"/>
                </a:lnTo>
                <a:lnTo>
                  <a:pt x="3348" y="1294"/>
                </a:lnTo>
                <a:lnTo>
                  <a:pt x="3357" y="1334"/>
                </a:lnTo>
                <a:lnTo>
                  <a:pt x="3366" y="1374"/>
                </a:lnTo>
                <a:lnTo>
                  <a:pt x="3373" y="1414"/>
                </a:lnTo>
                <a:lnTo>
                  <a:pt x="3380" y="1455"/>
                </a:lnTo>
                <a:lnTo>
                  <a:pt x="3385" y="1496"/>
                </a:lnTo>
                <a:lnTo>
                  <a:pt x="3390" y="1537"/>
                </a:lnTo>
                <a:lnTo>
                  <a:pt x="3393" y="1579"/>
                </a:lnTo>
                <a:lnTo>
                  <a:pt x="3396" y="1620"/>
                </a:lnTo>
                <a:lnTo>
                  <a:pt x="3397" y="1663"/>
                </a:lnTo>
                <a:lnTo>
                  <a:pt x="3398" y="1705"/>
                </a:lnTo>
                <a:lnTo>
                  <a:pt x="3395" y="1792"/>
                </a:lnTo>
                <a:lnTo>
                  <a:pt x="3389" y="1878"/>
                </a:lnTo>
                <a:lnTo>
                  <a:pt x="3378" y="1964"/>
                </a:lnTo>
                <a:lnTo>
                  <a:pt x="3364" y="2048"/>
                </a:lnTo>
                <a:lnTo>
                  <a:pt x="3344" y="2130"/>
                </a:lnTo>
                <a:lnTo>
                  <a:pt x="3322" y="2211"/>
                </a:lnTo>
                <a:lnTo>
                  <a:pt x="3294" y="2290"/>
                </a:lnTo>
                <a:lnTo>
                  <a:pt x="3264" y="2367"/>
                </a:lnTo>
                <a:lnTo>
                  <a:pt x="3229" y="2443"/>
                </a:lnTo>
                <a:lnTo>
                  <a:pt x="3192" y="2516"/>
                </a:lnTo>
                <a:lnTo>
                  <a:pt x="3151" y="2588"/>
                </a:lnTo>
                <a:lnTo>
                  <a:pt x="3106" y="2657"/>
                </a:lnTo>
                <a:lnTo>
                  <a:pt x="3059" y="2724"/>
                </a:lnTo>
                <a:lnTo>
                  <a:pt x="3009" y="2788"/>
                </a:lnTo>
                <a:lnTo>
                  <a:pt x="2955" y="2850"/>
                </a:lnTo>
                <a:lnTo>
                  <a:pt x="2898" y="2910"/>
                </a:lnTo>
                <a:lnTo>
                  <a:pt x="2840" y="2966"/>
                </a:lnTo>
                <a:lnTo>
                  <a:pt x="2778" y="3020"/>
                </a:lnTo>
                <a:lnTo>
                  <a:pt x="2714" y="3070"/>
                </a:lnTo>
                <a:lnTo>
                  <a:pt x="2647" y="3118"/>
                </a:lnTo>
                <a:lnTo>
                  <a:pt x="2578" y="3163"/>
                </a:lnTo>
                <a:lnTo>
                  <a:pt x="2507" y="3204"/>
                </a:lnTo>
                <a:lnTo>
                  <a:pt x="2433" y="3242"/>
                </a:lnTo>
                <a:lnTo>
                  <a:pt x="2359" y="3276"/>
                </a:lnTo>
                <a:lnTo>
                  <a:pt x="2282" y="3307"/>
                </a:lnTo>
                <a:lnTo>
                  <a:pt x="2203" y="3333"/>
                </a:lnTo>
                <a:lnTo>
                  <a:pt x="2122" y="3356"/>
                </a:lnTo>
                <a:lnTo>
                  <a:pt x="2040" y="3376"/>
                </a:lnTo>
                <a:lnTo>
                  <a:pt x="1957" y="3391"/>
                </a:lnTo>
                <a:lnTo>
                  <a:pt x="1872" y="3401"/>
                </a:lnTo>
                <a:lnTo>
                  <a:pt x="1786" y="3408"/>
                </a:lnTo>
                <a:lnTo>
                  <a:pt x="1699" y="3410"/>
                </a:lnTo>
                <a:lnTo>
                  <a:pt x="1657" y="3409"/>
                </a:lnTo>
                <a:lnTo>
                  <a:pt x="1615" y="3408"/>
                </a:lnTo>
                <a:lnTo>
                  <a:pt x="1573" y="3405"/>
                </a:lnTo>
                <a:lnTo>
                  <a:pt x="1532" y="3402"/>
                </a:lnTo>
                <a:lnTo>
                  <a:pt x="1491" y="3397"/>
                </a:lnTo>
                <a:lnTo>
                  <a:pt x="1450" y="3392"/>
                </a:lnTo>
                <a:lnTo>
                  <a:pt x="1409" y="3386"/>
                </a:lnTo>
                <a:lnTo>
                  <a:pt x="1369" y="3378"/>
                </a:lnTo>
                <a:lnTo>
                  <a:pt x="1329" y="3369"/>
                </a:lnTo>
                <a:lnTo>
                  <a:pt x="1289" y="3360"/>
                </a:lnTo>
                <a:lnTo>
                  <a:pt x="1250" y="3350"/>
                </a:lnTo>
                <a:lnTo>
                  <a:pt x="1211" y="3338"/>
                </a:lnTo>
                <a:lnTo>
                  <a:pt x="1172" y="3326"/>
                </a:lnTo>
                <a:lnTo>
                  <a:pt x="1134" y="3313"/>
                </a:lnTo>
                <a:lnTo>
                  <a:pt x="1098" y="3299"/>
                </a:lnTo>
                <a:lnTo>
                  <a:pt x="1060" y="3284"/>
                </a:lnTo>
                <a:lnTo>
                  <a:pt x="1023" y="3269"/>
                </a:lnTo>
                <a:lnTo>
                  <a:pt x="987" y="3252"/>
                </a:lnTo>
                <a:lnTo>
                  <a:pt x="951" y="3235"/>
                </a:lnTo>
                <a:lnTo>
                  <a:pt x="915" y="3217"/>
                </a:lnTo>
                <a:lnTo>
                  <a:pt x="880" y="3198"/>
                </a:lnTo>
                <a:lnTo>
                  <a:pt x="846" y="3178"/>
                </a:lnTo>
                <a:lnTo>
                  <a:pt x="812" y="3158"/>
                </a:lnTo>
                <a:lnTo>
                  <a:pt x="778" y="3136"/>
                </a:lnTo>
                <a:lnTo>
                  <a:pt x="745" y="3114"/>
                </a:lnTo>
                <a:lnTo>
                  <a:pt x="713" y="3092"/>
                </a:lnTo>
                <a:lnTo>
                  <a:pt x="682" y="3068"/>
                </a:lnTo>
                <a:lnTo>
                  <a:pt x="650" y="3044"/>
                </a:lnTo>
                <a:lnTo>
                  <a:pt x="619" y="3019"/>
                </a:lnTo>
                <a:lnTo>
                  <a:pt x="590" y="2993"/>
                </a:lnTo>
                <a:lnTo>
                  <a:pt x="560" y="2967"/>
                </a:lnTo>
                <a:lnTo>
                  <a:pt x="531" y="2941"/>
                </a:lnTo>
                <a:lnTo>
                  <a:pt x="1404" y="2064"/>
                </a:lnTo>
                <a:lnTo>
                  <a:pt x="1419" y="2076"/>
                </a:lnTo>
                <a:lnTo>
                  <a:pt x="1436" y="2087"/>
                </a:lnTo>
                <a:lnTo>
                  <a:pt x="1452" y="2097"/>
                </a:lnTo>
                <a:lnTo>
                  <a:pt x="1468" y="2108"/>
                </a:lnTo>
                <a:lnTo>
                  <a:pt x="1486" y="2118"/>
                </a:lnTo>
                <a:lnTo>
                  <a:pt x="1503" y="2126"/>
                </a:lnTo>
                <a:lnTo>
                  <a:pt x="1522" y="2134"/>
                </a:lnTo>
                <a:lnTo>
                  <a:pt x="1540" y="2142"/>
                </a:lnTo>
                <a:lnTo>
                  <a:pt x="1559" y="2148"/>
                </a:lnTo>
                <a:lnTo>
                  <a:pt x="1578" y="2154"/>
                </a:lnTo>
                <a:lnTo>
                  <a:pt x="1597" y="2159"/>
                </a:lnTo>
                <a:lnTo>
                  <a:pt x="1617" y="2163"/>
                </a:lnTo>
                <a:lnTo>
                  <a:pt x="1637" y="2166"/>
                </a:lnTo>
                <a:lnTo>
                  <a:pt x="1658" y="2168"/>
                </a:lnTo>
                <a:lnTo>
                  <a:pt x="1678" y="2169"/>
                </a:lnTo>
                <a:lnTo>
                  <a:pt x="1699" y="2170"/>
                </a:lnTo>
                <a:lnTo>
                  <a:pt x="1722" y="2169"/>
                </a:lnTo>
                <a:lnTo>
                  <a:pt x="1746" y="2167"/>
                </a:lnTo>
                <a:lnTo>
                  <a:pt x="1770" y="2164"/>
                </a:lnTo>
                <a:lnTo>
                  <a:pt x="1792" y="2160"/>
                </a:lnTo>
                <a:lnTo>
                  <a:pt x="1815" y="2155"/>
                </a:lnTo>
                <a:lnTo>
                  <a:pt x="1836" y="2149"/>
                </a:lnTo>
                <a:lnTo>
                  <a:pt x="1858" y="2142"/>
                </a:lnTo>
                <a:lnTo>
                  <a:pt x="1879" y="2133"/>
                </a:lnTo>
                <a:lnTo>
                  <a:pt x="1900" y="2124"/>
                </a:lnTo>
                <a:lnTo>
                  <a:pt x="1919" y="2114"/>
                </a:lnTo>
                <a:lnTo>
                  <a:pt x="1939" y="2103"/>
                </a:lnTo>
                <a:lnTo>
                  <a:pt x="1957" y="2090"/>
                </a:lnTo>
                <a:lnTo>
                  <a:pt x="1975" y="2078"/>
                </a:lnTo>
                <a:lnTo>
                  <a:pt x="1993" y="2064"/>
                </a:lnTo>
                <a:lnTo>
                  <a:pt x="2010" y="2049"/>
                </a:lnTo>
                <a:lnTo>
                  <a:pt x="2026" y="2034"/>
                </a:lnTo>
                <a:lnTo>
                  <a:pt x="2041" y="2017"/>
                </a:lnTo>
                <a:lnTo>
                  <a:pt x="2056" y="2001"/>
                </a:lnTo>
                <a:lnTo>
                  <a:pt x="2070" y="1983"/>
                </a:lnTo>
                <a:lnTo>
                  <a:pt x="2083" y="1965"/>
                </a:lnTo>
                <a:lnTo>
                  <a:pt x="2095" y="1946"/>
                </a:lnTo>
                <a:lnTo>
                  <a:pt x="2107" y="1927"/>
                </a:lnTo>
                <a:lnTo>
                  <a:pt x="2117" y="1906"/>
                </a:lnTo>
                <a:lnTo>
                  <a:pt x="2126" y="1886"/>
                </a:lnTo>
                <a:lnTo>
                  <a:pt x="2134" y="1865"/>
                </a:lnTo>
                <a:lnTo>
                  <a:pt x="2141" y="1844"/>
                </a:lnTo>
                <a:lnTo>
                  <a:pt x="2148" y="1821"/>
                </a:lnTo>
                <a:lnTo>
                  <a:pt x="2153" y="1798"/>
                </a:lnTo>
                <a:lnTo>
                  <a:pt x="2157" y="1776"/>
                </a:lnTo>
                <a:lnTo>
                  <a:pt x="2160" y="1752"/>
                </a:lnTo>
                <a:lnTo>
                  <a:pt x="2162" y="1729"/>
                </a:lnTo>
                <a:lnTo>
                  <a:pt x="2162" y="1705"/>
                </a:lnTo>
                <a:lnTo>
                  <a:pt x="2162" y="1684"/>
                </a:lnTo>
                <a:lnTo>
                  <a:pt x="2161" y="1664"/>
                </a:lnTo>
                <a:lnTo>
                  <a:pt x="2158" y="1643"/>
                </a:lnTo>
                <a:lnTo>
                  <a:pt x="2155" y="1623"/>
                </a:lnTo>
                <a:lnTo>
                  <a:pt x="2151" y="1603"/>
                </a:lnTo>
                <a:lnTo>
                  <a:pt x="2147" y="1583"/>
                </a:lnTo>
                <a:lnTo>
                  <a:pt x="2140" y="1565"/>
                </a:lnTo>
                <a:lnTo>
                  <a:pt x="2134" y="1545"/>
                </a:lnTo>
                <a:lnTo>
                  <a:pt x="2127" y="1527"/>
                </a:lnTo>
                <a:lnTo>
                  <a:pt x="2119" y="1509"/>
                </a:lnTo>
                <a:lnTo>
                  <a:pt x="2110" y="1491"/>
                </a:lnTo>
                <a:lnTo>
                  <a:pt x="2100" y="1473"/>
                </a:lnTo>
                <a:lnTo>
                  <a:pt x="2090" y="1457"/>
                </a:lnTo>
                <a:lnTo>
                  <a:pt x="2080" y="1440"/>
                </a:lnTo>
                <a:lnTo>
                  <a:pt x="2068" y="1425"/>
                </a:lnTo>
                <a:lnTo>
                  <a:pt x="2055" y="1410"/>
                </a:lnTo>
                <a:lnTo>
                  <a:pt x="2929" y="533"/>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E83BAAF0-9A1E-0D41-8A56-370B691CD74A}"/>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DC380E38-565B-C74B-B289-0C03C010A6A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5EF87BB5-BEC8-A24A-854A-D8849FB4E1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1454345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8">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2188966" y="2589863"/>
            <a:ext cx="5107185" cy="5108862"/>
          </a:xfrm>
          <a:custGeom>
            <a:avLst/>
            <a:gdLst>
              <a:gd name="connsiteX0" fmla="*/ 2226853 w 5107185"/>
              <a:gd name="connsiteY0" fmla="*/ 4448679 h 5108860"/>
              <a:gd name="connsiteX1" fmla="*/ 2887034 w 5107185"/>
              <a:gd name="connsiteY1" fmla="*/ 4448679 h 5108860"/>
              <a:gd name="connsiteX2" fmla="*/ 2887034 w 5107185"/>
              <a:gd name="connsiteY2" fmla="*/ 5108860 h 5108860"/>
              <a:gd name="connsiteX3" fmla="*/ 2226853 w 5107185"/>
              <a:gd name="connsiteY3" fmla="*/ 5108860 h 5108860"/>
              <a:gd name="connsiteX4" fmla="*/ 11729 w 5107185"/>
              <a:gd name="connsiteY4" fmla="*/ 4448679 h 5108860"/>
              <a:gd name="connsiteX5" fmla="*/ 671910 w 5107185"/>
              <a:gd name="connsiteY5" fmla="*/ 4448679 h 5108860"/>
              <a:gd name="connsiteX6" fmla="*/ 671910 w 5107185"/>
              <a:gd name="connsiteY6" fmla="*/ 5108860 h 5108860"/>
              <a:gd name="connsiteX7" fmla="*/ 11729 w 5107185"/>
              <a:gd name="connsiteY7" fmla="*/ 5108860 h 5108860"/>
              <a:gd name="connsiteX8" fmla="*/ 4441977 w 5107185"/>
              <a:gd name="connsiteY8" fmla="*/ 4441977 h 5108860"/>
              <a:gd name="connsiteX9" fmla="*/ 5100483 w 5107185"/>
              <a:gd name="connsiteY9" fmla="*/ 4441977 h 5108860"/>
              <a:gd name="connsiteX10" fmla="*/ 5100483 w 5107185"/>
              <a:gd name="connsiteY10" fmla="*/ 5102158 h 5108860"/>
              <a:gd name="connsiteX11" fmla="*/ 4441977 w 5107185"/>
              <a:gd name="connsiteY11" fmla="*/ 5102158 h 5108860"/>
              <a:gd name="connsiteX12" fmla="*/ 3703043 w 5107185"/>
              <a:gd name="connsiteY12" fmla="*/ 4441977 h 5108860"/>
              <a:gd name="connsiteX13" fmla="*/ 4363224 w 5107185"/>
              <a:gd name="connsiteY13" fmla="*/ 4441977 h 5108860"/>
              <a:gd name="connsiteX14" fmla="*/ 4363224 w 5107185"/>
              <a:gd name="connsiteY14" fmla="*/ 5102158 h 5108860"/>
              <a:gd name="connsiteX15" fmla="*/ 3703043 w 5107185"/>
              <a:gd name="connsiteY15" fmla="*/ 5102158 h 5108860"/>
              <a:gd name="connsiteX16" fmla="*/ 2965786 w 5107185"/>
              <a:gd name="connsiteY16" fmla="*/ 4441977 h 5108860"/>
              <a:gd name="connsiteX17" fmla="*/ 3624292 w 5107185"/>
              <a:gd name="connsiteY17" fmla="*/ 4441977 h 5108860"/>
              <a:gd name="connsiteX18" fmla="*/ 3624292 w 5107185"/>
              <a:gd name="connsiteY18" fmla="*/ 5102158 h 5108860"/>
              <a:gd name="connsiteX19" fmla="*/ 2965786 w 5107185"/>
              <a:gd name="connsiteY19" fmla="*/ 5102158 h 5108860"/>
              <a:gd name="connsiteX20" fmla="*/ 1489595 w 5107185"/>
              <a:gd name="connsiteY20" fmla="*/ 4441977 h 5108860"/>
              <a:gd name="connsiteX21" fmla="*/ 2148101 w 5107185"/>
              <a:gd name="connsiteY21" fmla="*/ 4441977 h 5108860"/>
              <a:gd name="connsiteX22" fmla="*/ 2148101 w 5107185"/>
              <a:gd name="connsiteY22" fmla="*/ 5102158 h 5108860"/>
              <a:gd name="connsiteX23" fmla="*/ 1489595 w 5107185"/>
              <a:gd name="connsiteY23" fmla="*/ 5102158 h 5108860"/>
              <a:gd name="connsiteX24" fmla="*/ 750661 w 5107185"/>
              <a:gd name="connsiteY24" fmla="*/ 4441977 h 5108860"/>
              <a:gd name="connsiteX25" fmla="*/ 1409167 w 5107185"/>
              <a:gd name="connsiteY25" fmla="*/ 4441977 h 5108860"/>
              <a:gd name="connsiteX26" fmla="*/ 1409167 w 5107185"/>
              <a:gd name="connsiteY26" fmla="*/ 5102158 h 5108860"/>
              <a:gd name="connsiteX27" fmla="*/ 750661 w 5107185"/>
              <a:gd name="connsiteY27" fmla="*/ 5102158 h 5108860"/>
              <a:gd name="connsiteX28" fmla="*/ 3703043 w 5107185"/>
              <a:gd name="connsiteY28" fmla="*/ 3708071 h 5108860"/>
              <a:gd name="connsiteX29" fmla="*/ 4363224 w 5107185"/>
              <a:gd name="connsiteY29" fmla="*/ 3708071 h 5108860"/>
              <a:gd name="connsiteX30" fmla="*/ 4363224 w 5107185"/>
              <a:gd name="connsiteY30" fmla="*/ 4368252 h 5108860"/>
              <a:gd name="connsiteX31" fmla="*/ 3703043 w 5107185"/>
              <a:gd name="connsiteY31" fmla="*/ 4368252 h 5108860"/>
              <a:gd name="connsiteX32" fmla="*/ 4441977 w 5107185"/>
              <a:gd name="connsiteY32" fmla="*/ 3701368 h 5108860"/>
              <a:gd name="connsiteX33" fmla="*/ 5100483 w 5107185"/>
              <a:gd name="connsiteY33" fmla="*/ 3701368 h 5108860"/>
              <a:gd name="connsiteX34" fmla="*/ 5100483 w 5107185"/>
              <a:gd name="connsiteY34" fmla="*/ 4363225 h 5108860"/>
              <a:gd name="connsiteX35" fmla="*/ 4441977 w 5107185"/>
              <a:gd name="connsiteY35" fmla="*/ 4363225 h 5108860"/>
              <a:gd name="connsiteX36" fmla="*/ 2965786 w 5107185"/>
              <a:gd name="connsiteY36" fmla="*/ 3701368 h 5108860"/>
              <a:gd name="connsiteX37" fmla="*/ 3624292 w 5107185"/>
              <a:gd name="connsiteY37" fmla="*/ 3701368 h 5108860"/>
              <a:gd name="connsiteX38" fmla="*/ 3624292 w 5107185"/>
              <a:gd name="connsiteY38" fmla="*/ 4363225 h 5108860"/>
              <a:gd name="connsiteX39" fmla="*/ 2965786 w 5107185"/>
              <a:gd name="connsiteY39" fmla="*/ 4363225 h 5108860"/>
              <a:gd name="connsiteX40" fmla="*/ 2226853 w 5107185"/>
              <a:gd name="connsiteY40" fmla="*/ 3701368 h 5108860"/>
              <a:gd name="connsiteX41" fmla="*/ 2887034 w 5107185"/>
              <a:gd name="connsiteY41" fmla="*/ 3701368 h 5108860"/>
              <a:gd name="connsiteX42" fmla="*/ 2887034 w 5107185"/>
              <a:gd name="connsiteY42" fmla="*/ 4363225 h 5108860"/>
              <a:gd name="connsiteX43" fmla="*/ 2226853 w 5107185"/>
              <a:gd name="connsiteY43" fmla="*/ 4363225 h 5108860"/>
              <a:gd name="connsiteX44" fmla="*/ 1489595 w 5107185"/>
              <a:gd name="connsiteY44" fmla="*/ 3701368 h 5108860"/>
              <a:gd name="connsiteX45" fmla="*/ 2148101 w 5107185"/>
              <a:gd name="connsiteY45" fmla="*/ 3701368 h 5108860"/>
              <a:gd name="connsiteX46" fmla="*/ 2148101 w 5107185"/>
              <a:gd name="connsiteY46" fmla="*/ 4363225 h 5108860"/>
              <a:gd name="connsiteX47" fmla="*/ 1489595 w 5107185"/>
              <a:gd name="connsiteY47" fmla="*/ 4363225 h 5108860"/>
              <a:gd name="connsiteX48" fmla="*/ 750661 w 5107185"/>
              <a:gd name="connsiteY48" fmla="*/ 3701368 h 5108860"/>
              <a:gd name="connsiteX49" fmla="*/ 1409167 w 5107185"/>
              <a:gd name="connsiteY49" fmla="*/ 3701368 h 5108860"/>
              <a:gd name="connsiteX50" fmla="*/ 1409167 w 5107185"/>
              <a:gd name="connsiteY50" fmla="*/ 4363225 h 5108860"/>
              <a:gd name="connsiteX51" fmla="*/ 750661 w 5107185"/>
              <a:gd name="connsiteY51" fmla="*/ 4363225 h 5108860"/>
              <a:gd name="connsiteX52" fmla="*/ 11729 w 5107185"/>
              <a:gd name="connsiteY52" fmla="*/ 3701368 h 5108860"/>
              <a:gd name="connsiteX53" fmla="*/ 671910 w 5107185"/>
              <a:gd name="connsiteY53" fmla="*/ 3701368 h 5108860"/>
              <a:gd name="connsiteX54" fmla="*/ 671910 w 5107185"/>
              <a:gd name="connsiteY54" fmla="*/ 4363225 h 5108860"/>
              <a:gd name="connsiteX55" fmla="*/ 11729 w 5107185"/>
              <a:gd name="connsiteY55" fmla="*/ 4363225 h 5108860"/>
              <a:gd name="connsiteX56" fmla="*/ 1489595 w 5107185"/>
              <a:gd name="connsiteY56" fmla="*/ 2967462 h 5108860"/>
              <a:gd name="connsiteX57" fmla="*/ 2148101 w 5107185"/>
              <a:gd name="connsiteY57" fmla="*/ 2967462 h 5108860"/>
              <a:gd name="connsiteX58" fmla="*/ 2148101 w 5107185"/>
              <a:gd name="connsiteY58" fmla="*/ 3627643 h 5108860"/>
              <a:gd name="connsiteX59" fmla="*/ 1489595 w 5107185"/>
              <a:gd name="connsiteY59" fmla="*/ 3627643 h 5108860"/>
              <a:gd name="connsiteX60" fmla="*/ 11730 w 5107185"/>
              <a:gd name="connsiteY60" fmla="*/ 2967462 h 5108860"/>
              <a:gd name="connsiteX61" fmla="*/ 671910 w 5107185"/>
              <a:gd name="connsiteY61" fmla="*/ 2967462 h 5108860"/>
              <a:gd name="connsiteX62" fmla="*/ 671910 w 5107185"/>
              <a:gd name="connsiteY62" fmla="*/ 3627643 h 5108860"/>
              <a:gd name="connsiteX63" fmla="*/ 11730 w 5107185"/>
              <a:gd name="connsiteY63" fmla="*/ 3627643 h 5108860"/>
              <a:gd name="connsiteX64" fmla="*/ 4441977 w 5107185"/>
              <a:gd name="connsiteY64" fmla="*/ 2960760 h 5108860"/>
              <a:gd name="connsiteX65" fmla="*/ 5100483 w 5107185"/>
              <a:gd name="connsiteY65" fmla="*/ 2960760 h 5108860"/>
              <a:gd name="connsiteX66" fmla="*/ 5100483 w 5107185"/>
              <a:gd name="connsiteY66" fmla="*/ 3622617 h 5108860"/>
              <a:gd name="connsiteX67" fmla="*/ 4441977 w 5107185"/>
              <a:gd name="connsiteY67" fmla="*/ 3622617 h 5108860"/>
              <a:gd name="connsiteX68" fmla="*/ 3703043 w 5107185"/>
              <a:gd name="connsiteY68" fmla="*/ 2960760 h 5108860"/>
              <a:gd name="connsiteX69" fmla="*/ 4363224 w 5107185"/>
              <a:gd name="connsiteY69" fmla="*/ 2960760 h 5108860"/>
              <a:gd name="connsiteX70" fmla="*/ 4363224 w 5107185"/>
              <a:gd name="connsiteY70" fmla="*/ 3622617 h 5108860"/>
              <a:gd name="connsiteX71" fmla="*/ 3703043 w 5107185"/>
              <a:gd name="connsiteY71" fmla="*/ 3622617 h 5108860"/>
              <a:gd name="connsiteX72" fmla="*/ 2965786 w 5107185"/>
              <a:gd name="connsiteY72" fmla="*/ 2960760 h 5108860"/>
              <a:gd name="connsiteX73" fmla="*/ 3624292 w 5107185"/>
              <a:gd name="connsiteY73" fmla="*/ 2960760 h 5108860"/>
              <a:gd name="connsiteX74" fmla="*/ 3624292 w 5107185"/>
              <a:gd name="connsiteY74" fmla="*/ 3622617 h 5108860"/>
              <a:gd name="connsiteX75" fmla="*/ 2965786 w 5107185"/>
              <a:gd name="connsiteY75" fmla="*/ 3622617 h 5108860"/>
              <a:gd name="connsiteX76" fmla="*/ 2226853 w 5107185"/>
              <a:gd name="connsiteY76" fmla="*/ 2960760 h 5108860"/>
              <a:gd name="connsiteX77" fmla="*/ 2887034 w 5107185"/>
              <a:gd name="connsiteY77" fmla="*/ 2960760 h 5108860"/>
              <a:gd name="connsiteX78" fmla="*/ 2887034 w 5107185"/>
              <a:gd name="connsiteY78" fmla="*/ 3622617 h 5108860"/>
              <a:gd name="connsiteX79" fmla="*/ 2226853 w 5107185"/>
              <a:gd name="connsiteY79" fmla="*/ 3622617 h 5108860"/>
              <a:gd name="connsiteX80" fmla="*/ 750661 w 5107185"/>
              <a:gd name="connsiteY80" fmla="*/ 2960760 h 5108860"/>
              <a:gd name="connsiteX81" fmla="*/ 1409167 w 5107185"/>
              <a:gd name="connsiteY81" fmla="*/ 2960760 h 5108860"/>
              <a:gd name="connsiteX82" fmla="*/ 1409167 w 5107185"/>
              <a:gd name="connsiteY82" fmla="*/ 3622617 h 5108860"/>
              <a:gd name="connsiteX83" fmla="*/ 750661 w 5107185"/>
              <a:gd name="connsiteY83" fmla="*/ 3622617 h 5108860"/>
              <a:gd name="connsiteX84" fmla="*/ 2965786 w 5107185"/>
              <a:gd name="connsiteY84" fmla="*/ 2226853 h 5108860"/>
              <a:gd name="connsiteX85" fmla="*/ 3624292 w 5107185"/>
              <a:gd name="connsiteY85" fmla="*/ 2226853 h 5108860"/>
              <a:gd name="connsiteX86" fmla="*/ 3624292 w 5107185"/>
              <a:gd name="connsiteY86" fmla="*/ 2888710 h 5108860"/>
              <a:gd name="connsiteX87" fmla="*/ 2965786 w 5107185"/>
              <a:gd name="connsiteY87" fmla="*/ 2888710 h 5108860"/>
              <a:gd name="connsiteX88" fmla="*/ 750661 w 5107185"/>
              <a:gd name="connsiteY88" fmla="*/ 2226853 h 5108860"/>
              <a:gd name="connsiteX89" fmla="*/ 1409167 w 5107185"/>
              <a:gd name="connsiteY89" fmla="*/ 2226853 h 5108860"/>
              <a:gd name="connsiteX90" fmla="*/ 1409167 w 5107185"/>
              <a:gd name="connsiteY90" fmla="*/ 2888710 h 5108860"/>
              <a:gd name="connsiteX91" fmla="*/ 750661 w 5107185"/>
              <a:gd name="connsiteY91" fmla="*/ 2888710 h 5108860"/>
              <a:gd name="connsiteX92" fmla="*/ 4441977 w 5107185"/>
              <a:gd name="connsiteY92" fmla="*/ 2220151 h 5108860"/>
              <a:gd name="connsiteX93" fmla="*/ 5100483 w 5107185"/>
              <a:gd name="connsiteY93" fmla="*/ 2220151 h 5108860"/>
              <a:gd name="connsiteX94" fmla="*/ 5100483 w 5107185"/>
              <a:gd name="connsiteY94" fmla="*/ 2882008 h 5108860"/>
              <a:gd name="connsiteX95" fmla="*/ 4441977 w 5107185"/>
              <a:gd name="connsiteY95" fmla="*/ 2882008 h 5108860"/>
              <a:gd name="connsiteX96" fmla="*/ 3703043 w 5107185"/>
              <a:gd name="connsiteY96" fmla="*/ 2220151 h 5108860"/>
              <a:gd name="connsiteX97" fmla="*/ 4363224 w 5107185"/>
              <a:gd name="connsiteY97" fmla="*/ 2220151 h 5108860"/>
              <a:gd name="connsiteX98" fmla="*/ 4363224 w 5107185"/>
              <a:gd name="connsiteY98" fmla="*/ 2882008 h 5108860"/>
              <a:gd name="connsiteX99" fmla="*/ 3703043 w 5107185"/>
              <a:gd name="connsiteY99" fmla="*/ 2882008 h 5108860"/>
              <a:gd name="connsiteX100" fmla="*/ 2226853 w 5107185"/>
              <a:gd name="connsiteY100" fmla="*/ 2220151 h 5108860"/>
              <a:gd name="connsiteX101" fmla="*/ 2887034 w 5107185"/>
              <a:gd name="connsiteY101" fmla="*/ 2220151 h 5108860"/>
              <a:gd name="connsiteX102" fmla="*/ 2887034 w 5107185"/>
              <a:gd name="connsiteY102" fmla="*/ 2882008 h 5108860"/>
              <a:gd name="connsiteX103" fmla="*/ 2226853 w 5107185"/>
              <a:gd name="connsiteY103" fmla="*/ 2882008 h 5108860"/>
              <a:gd name="connsiteX104" fmla="*/ 1489595 w 5107185"/>
              <a:gd name="connsiteY104" fmla="*/ 2220151 h 5108860"/>
              <a:gd name="connsiteX105" fmla="*/ 2148101 w 5107185"/>
              <a:gd name="connsiteY105" fmla="*/ 2220151 h 5108860"/>
              <a:gd name="connsiteX106" fmla="*/ 2148101 w 5107185"/>
              <a:gd name="connsiteY106" fmla="*/ 2882008 h 5108860"/>
              <a:gd name="connsiteX107" fmla="*/ 1489595 w 5107185"/>
              <a:gd name="connsiteY107" fmla="*/ 2882008 h 5108860"/>
              <a:gd name="connsiteX108" fmla="*/ 11730 w 5107185"/>
              <a:gd name="connsiteY108" fmla="*/ 2220151 h 5108860"/>
              <a:gd name="connsiteX109" fmla="*/ 671910 w 5107185"/>
              <a:gd name="connsiteY109" fmla="*/ 2220151 h 5108860"/>
              <a:gd name="connsiteX110" fmla="*/ 671910 w 5107185"/>
              <a:gd name="connsiteY110" fmla="*/ 2882008 h 5108860"/>
              <a:gd name="connsiteX111" fmla="*/ 11730 w 5107185"/>
              <a:gd name="connsiteY111" fmla="*/ 2882008 h 5108860"/>
              <a:gd name="connsiteX112" fmla="*/ 4441977 w 5107185"/>
              <a:gd name="connsiteY112" fmla="*/ 1481217 h 5108860"/>
              <a:gd name="connsiteX113" fmla="*/ 5100483 w 5107185"/>
              <a:gd name="connsiteY113" fmla="*/ 1481217 h 5108860"/>
              <a:gd name="connsiteX114" fmla="*/ 5100483 w 5107185"/>
              <a:gd name="connsiteY114" fmla="*/ 2141398 h 5108860"/>
              <a:gd name="connsiteX115" fmla="*/ 4441977 w 5107185"/>
              <a:gd name="connsiteY115" fmla="*/ 2141398 h 5108860"/>
              <a:gd name="connsiteX116" fmla="*/ 3703043 w 5107185"/>
              <a:gd name="connsiteY116" fmla="*/ 1481217 h 5108860"/>
              <a:gd name="connsiteX117" fmla="*/ 4363224 w 5107185"/>
              <a:gd name="connsiteY117" fmla="*/ 1481217 h 5108860"/>
              <a:gd name="connsiteX118" fmla="*/ 4363224 w 5107185"/>
              <a:gd name="connsiteY118" fmla="*/ 2141398 h 5108860"/>
              <a:gd name="connsiteX119" fmla="*/ 3703043 w 5107185"/>
              <a:gd name="connsiteY119" fmla="*/ 2141398 h 5108860"/>
              <a:gd name="connsiteX120" fmla="*/ 2965786 w 5107185"/>
              <a:gd name="connsiteY120" fmla="*/ 1481217 h 5108860"/>
              <a:gd name="connsiteX121" fmla="*/ 3624292 w 5107185"/>
              <a:gd name="connsiteY121" fmla="*/ 1481217 h 5108860"/>
              <a:gd name="connsiteX122" fmla="*/ 3624292 w 5107185"/>
              <a:gd name="connsiteY122" fmla="*/ 2141398 h 5108860"/>
              <a:gd name="connsiteX123" fmla="*/ 2965786 w 5107185"/>
              <a:gd name="connsiteY123" fmla="*/ 2141398 h 5108860"/>
              <a:gd name="connsiteX124" fmla="*/ 2226853 w 5107185"/>
              <a:gd name="connsiteY124" fmla="*/ 1481217 h 5108860"/>
              <a:gd name="connsiteX125" fmla="*/ 2887034 w 5107185"/>
              <a:gd name="connsiteY125" fmla="*/ 1481217 h 5108860"/>
              <a:gd name="connsiteX126" fmla="*/ 2887034 w 5107185"/>
              <a:gd name="connsiteY126" fmla="*/ 2141398 h 5108860"/>
              <a:gd name="connsiteX127" fmla="*/ 2226853 w 5107185"/>
              <a:gd name="connsiteY127" fmla="*/ 2141398 h 5108860"/>
              <a:gd name="connsiteX128" fmla="*/ 1489595 w 5107185"/>
              <a:gd name="connsiteY128" fmla="*/ 1481217 h 5108860"/>
              <a:gd name="connsiteX129" fmla="*/ 2148101 w 5107185"/>
              <a:gd name="connsiteY129" fmla="*/ 1481217 h 5108860"/>
              <a:gd name="connsiteX130" fmla="*/ 2148101 w 5107185"/>
              <a:gd name="connsiteY130" fmla="*/ 2141398 h 5108860"/>
              <a:gd name="connsiteX131" fmla="*/ 1489595 w 5107185"/>
              <a:gd name="connsiteY131" fmla="*/ 2141398 h 5108860"/>
              <a:gd name="connsiteX132" fmla="*/ 750661 w 5107185"/>
              <a:gd name="connsiteY132" fmla="*/ 1481217 h 5108860"/>
              <a:gd name="connsiteX133" fmla="*/ 1409167 w 5107185"/>
              <a:gd name="connsiteY133" fmla="*/ 1481217 h 5108860"/>
              <a:gd name="connsiteX134" fmla="*/ 1409167 w 5107185"/>
              <a:gd name="connsiteY134" fmla="*/ 2141398 h 5108860"/>
              <a:gd name="connsiteX135" fmla="*/ 750661 w 5107185"/>
              <a:gd name="connsiteY135" fmla="*/ 2141398 h 5108860"/>
              <a:gd name="connsiteX136" fmla="*/ 11730 w 5107185"/>
              <a:gd name="connsiteY136" fmla="*/ 1481217 h 5108860"/>
              <a:gd name="connsiteX137" fmla="*/ 671910 w 5107185"/>
              <a:gd name="connsiteY137" fmla="*/ 1481217 h 5108860"/>
              <a:gd name="connsiteX138" fmla="*/ 671910 w 5107185"/>
              <a:gd name="connsiteY138" fmla="*/ 2141398 h 5108860"/>
              <a:gd name="connsiteX139" fmla="*/ 11730 w 5107185"/>
              <a:gd name="connsiteY139" fmla="*/ 2141398 h 5108860"/>
              <a:gd name="connsiteX140" fmla="*/ 4441977 w 5107185"/>
              <a:gd name="connsiteY140" fmla="*/ 740609 h 5108860"/>
              <a:gd name="connsiteX141" fmla="*/ 5100483 w 5107185"/>
              <a:gd name="connsiteY141" fmla="*/ 740609 h 5108860"/>
              <a:gd name="connsiteX142" fmla="*/ 5100483 w 5107185"/>
              <a:gd name="connsiteY142" fmla="*/ 1400790 h 5108860"/>
              <a:gd name="connsiteX143" fmla="*/ 4441977 w 5107185"/>
              <a:gd name="connsiteY143" fmla="*/ 1400790 h 5108860"/>
              <a:gd name="connsiteX144" fmla="*/ 3703043 w 5107185"/>
              <a:gd name="connsiteY144" fmla="*/ 740609 h 5108860"/>
              <a:gd name="connsiteX145" fmla="*/ 4363224 w 5107185"/>
              <a:gd name="connsiteY145" fmla="*/ 740609 h 5108860"/>
              <a:gd name="connsiteX146" fmla="*/ 4363224 w 5107185"/>
              <a:gd name="connsiteY146" fmla="*/ 1400790 h 5108860"/>
              <a:gd name="connsiteX147" fmla="*/ 3703043 w 5107185"/>
              <a:gd name="connsiteY147" fmla="*/ 1400790 h 5108860"/>
              <a:gd name="connsiteX148" fmla="*/ 2972488 w 5107185"/>
              <a:gd name="connsiteY148" fmla="*/ 740609 h 5108860"/>
              <a:gd name="connsiteX149" fmla="*/ 3630994 w 5107185"/>
              <a:gd name="connsiteY149" fmla="*/ 740609 h 5108860"/>
              <a:gd name="connsiteX150" fmla="*/ 3630994 w 5107185"/>
              <a:gd name="connsiteY150" fmla="*/ 1400790 h 5108860"/>
              <a:gd name="connsiteX151" fmla="*/ 2972488 w 5107185"/>
              <a:gd name="connsiteY151" fmla="*/ 1400790 h 5108860"/>
              <a:gd name="connsiteX152" fmla="*/ 2226853 w 5107185"/>
              <a:gd name="connsiteY152" fmla="*/ 740609 h 5108860"/>
              <a:gd name="connsiteX153" fmla="*/ 2887034 w 5107185"/>
              <a:gd name="connsiteY153" fmla="*/ 740609 h 5108860"/>
              <a:gd name="connsiteX154" fmla="*/ 2887034 w 5107185"/>
              <a:gd name="connsiteY154" fmla="*/ 1400790 h 5108860"/>
              <a:gd name="connsiteX155" fmla="*/ 2226853 w 5107185"/>
              <a:gd name="connsiteY155" fmla="*/ 1400790 h 5108860"/>
              <a:gd name="connsiteX156" fmla="*/ 1489595 w 5107185"/>
              <a:gd name="connsiteY156" fmla="*/ 740609 h 5108860"/>
              <a:gd name="connsiteX157" fmla="*/ 2148101 w 5107185"/>
              <a:gd name="connsiteY157" fmla="*/ 740609 h 5108860"/>
              <a:gd name="connsiteX158" fmla="*/ 2148101 w 5107185"/>
              <a:gd name="connsiteY158" fmla="*/ 1400790 h 5108860"/>
              <a:gd name="connsiteX159" fmla="*/ 1489595 w 5107185"/>
              <a:gd name="connsiteY159" fmla="*/ 1400790 h 5108860"/>
              <a:gd name="connsiteX160" fmla="*/ 750661 w 5107185"/>
              <a:gd name="connsiteY160" fmla="*/ 740609 h 5108860"/>
              <a:gd name="connsiteX161" fmla="*/ 1409167 w 5107185"/>
              <a:gd name="connsiteY161" fmla="*/ 740609 h 5108860"/>
              <a:gd name="connsiteX162" fmla="*/ 1409167 w 5107185"/>
              <a:gd name="connsiteY162" fmla="*/ 1400790 h 5108860"/>
              <a:gd name="connsiteX163" fmla="*/ 750661 w 5107185"/>
              <a:gd name="connsiteY163" fmla="*/ 1400790 h 5108860"/>
              <a:gd name="connsiteX164" fmla="*/ 11730 w 5107185"/>
              <a:gd name="connsiteY164" fmla="*/ 733906 h 5108860"/>
              <a:gd name="connsiteX165" fmla="*/ 671910 w 5107185"/>
              <a:gd name="connsiteY165" fmla="*/ 733906 h 5108860"/>
              <a:gd name="connsiteX166" fmla="*/ 671910 w 5107185"/>
              <a:gd name="connsiteY166" fmla="*/ 1395763 h 5108860"/>
              <a:gd name="connsiteX167" fmla="*/ 11730 w 5107185"/>
              <a:gd name="connsiteY167" fmla="*/ 1395763 h 5108860"/>
              <a:gd name="connsiteX168" fmla="*/ 4448679 w 5107185"/>
              <a:gd name="connsiteY168" fmla="*/ 0 h 5108860"/>
              <a:gd name="connsiteX169" fmla="*/ 5107185 w 5107185"/>
              <a:gd name="connsiteY169" fmla="*/ 0 h 5108860"/>
              <a:gd name="connsiteX170" fmla="*/ 5107185 w 5107185"/>
              <a:gd name="connsiteY170" fmla="*/ 660181 h 5108860"/>
              <a:gd name="connsiteX171" fmla="*/ 4448679 w 5107185"/>
              <a:gd name="connsiteY171" fmla="*/ 660181 h 5108860"/>
              <a:gd name="connsiteX172" fmla="*/ 3703043 w 5107185"/>
              <a:gd name="connsiteY172" fmla="*/ 0 h 5108860"/>
              <a:gd name="connsiteX173" fmla="*/ 4363224 w 5107185"/>
              <a:gd name="connsiteY173" fmla="*/ 0 h 5108860"/>
              <a:gd name="connsiteX174" fmla="*/ 4363224 w 5107185"/>
              <a:gd name="connsiteY174" fmla="*/ 660181 h 5108860"/>
              <a:gd name="connsiteX175" fmla="*/ 3703043 w 5107185"/>
              <a:gd name="connsiteY175" fmla="*/ 660181 h 5108860"/>
              <a:gd name="connsiteX176" fmla="*/ 2965786 w 5107185"/>
              <a:gd name="connsiteY176" fmla="*/ 0 h 5108860"/>
              <a:gd name="connsiteX177" fmla="*/ 3624292 w 5107185"/>
              <a:gd name="connsiteY177" fmla="*/ 0 h 5108860"/>
              <a:gd name="connsiteX178" fmla="*/ 3624292 w 5107185"/>
              <a:gd name="connsiteY178" fmla="*/ 660181 h 5108860"/>
              <a:gd name="connsiteX179" fmla="*/ 2965786 w 5107185"/>
              <a:gd name="connsiteY179" fmla="*/ 660181 h 5108860"/>
              <a:gd name="connsiteX180" fmla="*/ 2226853 w 5107185"/>
              <a:gd name="connsiteY180" fmla="*/ 0 h 5108860"/>
              <a:gd name="connsiteX181" fmla="*/ 2887034 w 5107185"/>
              <a:gd name="connsiteY181" fmla="*/ 0 h 5108860"/>
              <a:gd name="connsiteX182" fmla="*/ 2887034 w 5107185"/>
              <a:gd name="connsiteY182" fmla="*/ 660181 h 5108860"/>
              <a:gd name="connsiteX183" fmla="*/ 2226853 w 5107185"/>
              <a:gd name="connsiteY183" fmla="*/ 660181 h 5108860"/>
              <a:gd name="connsiteX184" fmla="*/ 1489595 w 5107185"/>
              <a:gd name="connsiteY184" fmla="*/ 0 h 5108860"/>
              <a:gd name="connsiteX185" fmla="*/ 2148101 w 5107185"/>
              <a:gd name="connsiteY185" fmla="*/ 0 h 5108860"/>
              <a:gd name="connsiteX186" fmla="*/ 2148101 w 5107185"/>
              <a:gd name="connsiteY186" fmla="*/ 660181 h 5108860"/>
              <a:gd name="connsiteX187" fmla="*/ 1489595 w 5107185"/>
              <a:gd name="connsiteY187" fmla="*/ 660181 h 5108860"/>
              <a:gd name="connsiteX188" fmla="*/ 743959 w 5107185"/>
              <a:gd name="connsiteY188" fmla="*/ 0 h 5108860"/>
              <a:gd name="connsiteX189" fmla="*/ 1404140 w 5107185"/>
              <a:gd name="connsiteY189" fmla="*/ 0 h 5108860"/>
              <a:gd name="connsiteX190" fmla="*/ 1404140 w 5107185"/>
              <a:gd name="connsiteY190" fmla="*/ 660181 h 5108860"/>
              <a:gd name="connsiteX191" fmla="*/ 743959 w 5107185"/>
              <a:gd name="connsiteY191" fmla="*/ 660181 h 5108860"/>
              <a:gd name="connsiteX192" fmla="*/ 0 w 5107185"/>
              <a:gd name="connsiteY192" fmla="*/ 0 h 5108860"/>
              <a:gd name="connsiteX193" fmla="*/ 658505 w 5107185"/>
              <a:gd name="connsiteY193" fmla="*/ 0 h 5108860"/>
              <a:gd name="connsiteX194" fmla="*/ 658505 w 5107185"/>
              <a:gd name="connsiteY194" fmla="*/ 660181 h 5108860"/>
              <a:gd name="connsiteX195" fmla="*/ 0 w 5107185"/>
              <a:gd name="connsiteY195" fmla="*/ 660181 h 510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5107185" h="5108860">
                <a:moveTo>
                  <a:pt x="2226853" y="4448679"/>
                </a:moveTo>
                <a:lnTo>
                  <a:pt x="2887034" y="4448679"/>
                </a:lnTo>
                <a:lnTo>
                  <a:pt x="2887034" y="5108860"/>
                </a:lnTo>
                <a:lnTo>
                  <a:pt x="2226853" y="5108860"/>
                </a:lnTo>
                <a:close/>
                <a:moveTo>
                  <a:pt x="11729" y="4448679"/>
                </a:moveTo>
                <a:lnTo>
                  <a:pt x="671910" y="4448679"/>
                </a:lnTo>
                <a:lnTo>
                  <a:pt x="671910" y="5108860"/>
                </a:lnTo>
                <a:lnTo>
                  <a:pt x="11729" y="5108860"/>
                </a:lnTo>
                <a:close/>
                <a:moveTo>
                  <a:pt x="4441977" y="4441977"/>
                </a:moveTo>
                <a:lnTo>
                  <a:pt x="5100483" y="4441977"/>
                </a:lnTo>
                <a:lnTo>
                  <a:pt x="5100483" y="5102158"/>
                </a:lnTo>
                <a:lnTo>
                  <a:pt x="4441977" y="5102158"/>
                </a:lnTo>
                <a:close/>
                <a:moveTo>
                  <a:pt x="3703043" y="4441977"/>
                </a:moveTo>
                <a:lnTo>
                  <a:pt x="4363224" y="4441977"/>
                </a:lnTo>
                <a:lnTo>
                  <a:pt x="4363224" y="5102158"/>
                </a:lnTo>
                <a:lnTo>
                  <a:pt x="3703043" y="5102158"/>
                </a:lnTo>
                <a:close/>
                <a:moveTo>
                  <a:pt x="2965786" y="4441977"/>
                </a:moveTo>
                <a:lnTo>
                  <a:pt x="3624292" y="4441977"/>
                </a:lnTo>
                <a:lnTo>
                  <a:pt x="3624292" y="5102158"/>
                </a:lnTo>
                <a:lnTo>
                  <a:pt x="2965786" y="5102158"/>
                </a:lnTo>
                <a:close/>
                <a:moveTo>
                  <a:pt x="1489595" y="4441977"/>
                </a:moveTo>
                <a:lnTo>
                  <a:pt x="2148101" y="4441977"/>
                </a:lnTo>
                <a:lnTo>
                  <a:pt x="2148101" y="5102158"/>
                </a:lnTo>
                <a:lnTo>
                  <a:pt x="1489595" y="5102158"/>
                </a:lnTo>
                <a:close/>
                <a:moveTo>
                  <a:pt x="750661" y="4441977"/>
                </a:moveTo>
                <a:lnTo>
                  <a:pt x="1409167" y="4441977"/>
                </a:lnTo>
                <a:lnTo>
                  <a:pt x="1409167" y="5102158"/>
                </a:lnTo>
                <a:lnTo>
                  <a:pt x="750661" y="5102158"/>
                </a:lnTo>
                <a:close/>
                <a:moveTo>
                  <a:pt x="3703043" y="3708071"/>
                </a:moveTo>
                <a:lnTo>
                  <a:pt x="4363224" y="3708071"/>
                </a:lnTo>
                <a:lnTo>
                  <a:pt x="4363224" y="4368252"/>
                </a:lnTo>
                <a:lnTo>
                  <a:pt x="3703043" y="4368252"/>
                </a:lnTo>
                <a:close/>
                <a:moveTo>
                  <a:pt x="4441977" y="3701368"/>
                </a:moveTo>
                <a:lnTo>
                  <a:pt x="5100483" y="3701368"/>
                </a:lnTo>
                <a:lnTo>
                  <a:pt x="5100483" y="4363225"/>
                </a:lnTo>
                <a:lnTo>
                  <a:pt x="4441977" y="4363225"/>
                </a:lnTo>
                <a:close/>
                <a:moveTo>
                  <a:pt x="2965786" y="3701368"/>
                </a:moveTo>
                <a:lnTo>
                  <a:pt x="3624292" y="3701368"/>
                </a:lnTo>
                <a:lnTo>
                  <a:pt x="3624292" y="4363225"/>
                </a:lnTo>
                <a:lnTo>
                  <a:pt x="2965786" y="4363225"/>
                </a:lnTo>
                <a:close/>
                <a:moveTo>
                  <a:pt x="2226853" y="3701368"/>
                </a:moveTo>
                <a:lnTo>
                  <a:pt x="2887034" y="3701368"/>
                </a:lnTo>
                <a:lnTo>
                  <a:pt x="2887034" y="4363225"/>
                </a:lnTo>
                <a:lnTo>
                  <a:pt x="2226853" y="4363225"/>
                </a:lnTo>
                <a:close/>
                <a:moveTo>
                  <a:pt x="1489595" y="3701368"/>
                </a:moveTo>
                <a:lnTo>
                  <a:pt x="2148101" y="3701368"/>
                </a:lnTo>
                <a:lnTo>
                  <a:pt x="2148101" y="4363225"/>
                </a:lnTo>
                <a:lnTo>
                  <a:pt x="1489595" y="4363225"/>
                </a:lnTo>
                <a:close/>
                <a:moveTo>
                  <a:pt x="750661" y="3701368"/>
                </a:moveTo>
                <a:lnTo>
                  <a:pt x="1409167" y="3701368"/>
                </a:lnTo>
                <a:lnTo>
                  <a:pt x="1409167" y="4363225"/>
                </a:lnTo>
                <a:lnTo>
                  <a:pt x="750661" y="4363225"/>
                </a:lnTo>
                <a:close/>
                <a:moveTo>
                  <a:pt x="11729" y="3701368"/>
                </a:moveTo>
                <a:lnTo>
                  <a:pt x="671910" y="3701368"/>
                </a:lnTo>
                <a:lnTo>
                  <a:pt x="671910" y="4363225"/>
                </a:lnTo>
                <a:lnTo>
                  <a:pt x="11729" y="4363225"/>
                </a:lnTo>
                <a:close/>
                <a:moveTo>
                  <a:pt x="1489595" y="2967462"/>
                </a:moveTo>
                <a:lnTo>
                  <a:pt x="2148101" y="2967462"/>
                </a:lnTo>
                <a:lnTo>
                  <a:pt x="2148101" y="3627643"/>
                </a:lnTo>
                <a:lnTo>
                  <a:pt x="1489595" y="3627643"/>
                </a:lnTo>
                <a:close/>
                <a:moveTo>
                  <a:pt x="11730" y="2967462"/>
                </a:moveTo>
                <a:lnTo>
                  <a:pt x="671910" y="2967462"/>
                </a:lnTo>
                <a:lnTo>
                  <a:pt x="671910" y="3627643"/>
                </a:lnTo>
                <a:lnTo>
                  <a:pt x="11730" y="3627643"/>
                </a:lnTo>
                <a:close/>
                <a:moveTo>
                  <a:pt x="4441977" y="2960760"/>
                </a:moveTo>
                <a:lnTo>
                  <a:pt x="5100483" y="2960760"/>
                </a:lnTo>
                <a:lnTo>
                  <a:pt x="5100483" y="3622617"/>
                </a:lnTo>
                <a:lnTo>
                  <a:pt x="4441977" y="3622617"/>
                </a:lnTo>
                <a:close/>
                <a:moveTo>
                  <a:pt x="3703043" y="2960760"/>
                </a:moveTo>
                <a:lnTo>
                  <a:pt x="4363224" y="2960760"/>
                </a:lnTo>
                <a:lnTo>
                  <a:pt x="4363224" y="3622617"/>
                </a:lnTo>
                <a:lnTo>
                  <a:pt x="3703043" y="3622617"/>
                </a:lnTo>
                <a:close/>
                <a:moveTo>
                  <a:pt x="2965786" y="2960760"/>
                </a:moveTo>
                <a:lnTo>
                  <a:pt x="3624292" y="2960760"/>
                </a:lnTo>
                <a:lnTo>
                  <a:pt x="3624292" y="3622617"/>
                </a:lnTo>
                <a:lnTo>
                  <a:pt x="2965786" y="3622617"/>
                </a:lnTo>
                <a:close/>
                <a:moveTo>
                  <a:pt x="2226853" y="2960760"/>
                </a:moveTo>
                <a:lnTo>
                  <a:pt x="2887034" y="2960760"/>
                </a:lnTo>
                <a:lnTo>
                  <a:pt x="2887034" y="3622617"/>
                </a:lnTo>
                <a:lnTo>
                  <a:pt x="2226853" y="3622617"/>
                </a:lnTo>
                <a:close/>
                <a:moveTo>
                  <a:pt x="750661" y="2960760"/>
                </a:moveTo>
                <a:lnTo>
                  <a:pt x="1409167" y="2960760"/>
                </a:lnTo>
                <a:lnTo>
                  <a:pt x="1409167" y="3622617"/>
                </a:lnTo>
                <a:lnTo>
                  <a:pt x="750661" y="3622617"/>
                </a:lnTo>
                <a:close/>
                <a:moveTo>
                  <a:pt x="2965786" y="2226853"/>
                </a:moveTo>
                <a:lnTo>
                  <a:pt x="3624292" y="2226853"/>
                </a:lnTo>
                <a:lnTo>
                  <a:pt x="3624292" y="2888710"/>
                </a:lnTo>
                <a:lnTo>
                  <a:pt x="2965786" y="2888710"/>
                </a:lnTo>
                <a:close/>
                <a:moveTo>
                  <a:pt x="750661" y="2226853"/>
                </a:moveTo>
                <a:lnTo>
                  <a:pt x="1409167" y="2226853"/>
                </a:lnTo>
                <a:lnTo>
                  <a:pt x="1409167" y="2888710"/>
                </a:lnTo>
                <a:lnTo>
                  <a:pt x="750661" y="2888710"/>
                </a:lnTo>
                <a:close/>
                <a:moveTo>
                  <a:pt x="4441977" y="2220151"/>
                </a:moveTo>
                <a:lnTo>
                  <a:pt x="5100483" y="2220151"/>
                </a:lnTo>
                <a:lnTo>
                  <a:pt x="5100483" y="2882008"/>
                </a:lnTo>
                <a:lnTo>
                  <a:pt x="4441977" y="2882008"/>
                </a:lnTo>
                <a:close/>
                <a:moveTo>
                  <a:pt x="3703043" y="2220151"/>
                </a:moveTo>
                <a:lnTo>
                  <a:pt x="4363224" y="2220151"/>
                </a:lnTo>
                <a:lnTo>
                  <a:pt x="4363224" y="2882008"/>
                </a:lnTo>
                <a:lnTo>
                  <a:pt x="3703043" y="2882008"/>
                </a:lnTo>
                <a:close/>
                <a:moveTo>
                  <a:pt x="2226853" y="2220151"/>
                </a:moveTo>
                <a:lnTo>
                  <a:pt x="2887034" y="2220151"/>
                </a:lnTo>
                <a:lnTo>
                  <a:pt x="2887034" y="2882008"/>
                </a:lnTo>
                <a:lnTo>
                  <a:pt x="2226853" y="2882008"/>
                </a:lnTo>
                <a:close/>
                <a:moveTo>
                  <a:pt x="1489595" y="2220151"/>
                </a:moveTo>
                <a:lnTo>
                  <a:pt x="2148101" y="2220151"/>
                </a:lnTo>
                <a:lnTo>
                  <a:pt x="2148101" y="2882008"/>
                </a:lnTo>
                <a:lnTo>
                  <a:pt x="1489595" y="2882008"/>
                </a:lnTo>
                <a:close/>
                <a:moveTo>
                  <a:pt x="11730" y="2220151"/>
                </a:moveTo>
                <a:lnTo>
                  <a:pt x="671910" y="2220151"/>
                </a:lnTo>
                <a:lnTo>
                  <a:pt x="671910" y="2882008"/>
                </a:lnTo>
                <a:lnTo>
                  <a:pt x="11730" y="2882008"/>
                </a:lnTo>
                <a:close/>
                <a:moveTo>
                  <a:pt x="4441977" y="1481217"/>
                </a:moveTo>
                <a:lnTo>
                  <a:pt x="5100483" y="1481217"/>
                </a:lnTo>
                <a:lnTo>
                  <a:pt x="5100483" y="2141398"/>
                </a:lnTo>
                <a:lnTo>
                  <a:pt x="4441977" y="2141398"/>
                </a:lnTo>
                <a:close/>
                <a:moveTo>
                  <a:pt x="3703043" y="1481217"/>
                </a:moveTo>
                <a:lnTo>
                  <a:pt x="4363224" y="1481217"/>
                </a:lnTo>
                <a:lnTo>
                  <a:pt x="4363224" y="2141398"/>
                </a:lnTo>
                <a:lnTo>
                  <a:pt x="3703043" y="2141398"/>
                </a:lnTo>
                <a:close/>
                <a:moveTo>
                  <a:pt x="2965786" y="1481217"/>
                </a:moveTo>
                <a:lnTo>
                  <a:pt x="3624292" y="1481217"/>
                </a:lnTo>
                <a:lnTo>
                  <a:pt x="3624292" y="2141398"/>
                </a:lnTo>
                <a:lnTo>
                  <a:pt x="2965786" y="2141398"/>
                </a:lnTo>
                <a:close/>
                <a:moveTo>
                  <a:pt x="2226853" y="1481217"/>
                </a:moveTo>
                <a:lnTo>
                  <a:pt x="2887034" y="1481217"/>
                </a:lnTo>
                <a:lnTo>
                  <a:pt x="2887034" y="2141398"/>
                </a:lnTo>
                <a:lnTo>
                  <a:pt x="2226853" y="2141398"/>
                </a:lnTo>
                <a:close/>
                <a:moveTo>
                  <a:pt x="1489595" y="1481217"/>
                </a:moveTo>
                <a:lnTo>
                  <a:pt x="2148101" y="1481217"/>
                </a:lnTo>
                <a:lnTo>
                  <a:pt x="2148101" y="2141398"/>
                </a:lnTo>
                <a:lnTo>
                  <a:pt x="1489595" y="2141398"/>
                </a:lnTo>
                <a:close/>
                <a:moveTo>
                  <a:pt x="750661" y="1481217"/>
                </a:moveTo>
                <a:lnTo>
                  <a:pt x="1409167" y="1481217"/>
                </a:lnTo>
                <a:lnTo>
                  <a:pt x="1409167" y="2141398"/>
                </a:lnTo>
                <a:lnTo>
                  <a:pt x="750661" y="2141398"/>
                </a:lnTo>
                <a:close/>
                <a:moveTo>
                  <a:pt x="11730" y="1481217"/>
                </a:moveTo>
                <a:lnTo>
                  <a:pt x="671910" y="1481217"/>
                </a:lnTo>
                <a:lnTo>
                  <a:pt x="671910" y="2141398"/>
                </a:lnTo>
                <a:lnTo>
                  <a:pt x="11730" y="2141398"/>
                </a:lnTo>
                <a:close/>
                <a:moveTo>
                  <a:pt x="4441977" y="740609"/>
                </a:moveTo>
                <a:lnTo>
                  <a:pt x="5100483" y="740609"/>
                </a:lnTo>
                <a:lnTo>
                  <a:pt x="5100483" y="1400790"/>
                </a:lnTo>
                <a:lnTo>
                  <a:pt x="4441977" y="1400790"/>
                </a:lnTo>
                <a:close/>
                <a:moveTo>
                  <a:pt x="3703043" y="740609"/>
                </a:moveTo>
                <a:lnTo>
                  <a:pt x="4363224" y="740609"/>
                </a:lnTo>
                <a:lnTo>
                  <a:pt x="4363224" y="1400790"/>
                </a:lnTo>
                <a:lnTo>
                  <a:pt x="3703043" y="1400790"/>
                </a:lnTo>
                <a:close/>
                <a:moveTo>
                  <a:pt x="2972488" y="740609"/>
                </a:moveTo>
                <a:lnTo>
                  <a:pt x="3630994" y="740609"/>
                </a:lnTo>
                <a:lnTo>
                  <a:pt x="3630994" y="1400790"/>
                </a:lnTo>
                <a:lnTo>
                  <a:pt x="2972488" y="1400790"/>
                </a:lnTo>
                <a:close/>
                <a:moveTo>
                  <a:pt x="2226853" y="740609"/>
                </a:moveTo>
                <a:lnTo>
                  <a:pt x="2887034" y="740609"/>
                </a:lnTo>
                <a:lnTo>
                  <a:pt x="2887034" y="1400790"/>
                </a:lnTo>
                <a:lnTo>
                  <a:pt x="2226853" y="1400790"/>
                </a:lnTo>
                <a:close/>
                <a:moveTo>
                  <a:pt x="1489595" y="740609"/>
                </a:moveTo>
                <a:lnTo>
                  <a:pt x="2148101" y="740609"/>
                </a:lnTo>
                <a:lnTo>
                  <a:pt x="2148101" y="1400790"/>
                </a:lnTo>
                <a:lnTo>
                  <a:pt x="1489595" y="1400790"/>
                </a:lnTo>
                <a:close/>
                <a:moveTo>
                  <a:pt x="750661" y="740609"/>
                </a:moveTo>
                <a:lnTo>
                  <a:pt x="1409167" y="740609"/>
                </a:lnTo>
                <a:lnTo>
                  <a:pt x="1409167" y="1400790"/>
                </a:lnTo>
                <a:lnTo>
                  <a:pt x="750661" y="1400790"/>
                </a:lnTo>
                <a:close/>
                <a:moveTo>
                  <a:pt x="11730" y="733906"/>
                </a:moveTo>
                <a:lnTo>
                  <a:pt x="671910" y="733906"/>
                </a:lnTo>
                <a:lnTo>
                  <a:pt x="671910" y="1395763"/>
                </a:lnTo>
                <a:lnTo>
                  <a:pt x="11730" y="1395763"/>
                </a:lnTo>
                <a:close/>
                <a:moveTo>
                  <a:pt x="4448679" y="0"/>
                </a:moveTo>
                <a:lnTo>
                  <a:pt x="5107185" y="0"/>
                </a:lnTo>
                <a:lnTo>
                  <a:pt x="5107185" y="660181"/>
                </a:lnTo>
                <a:lnTo>
                  <a:pt x="4448679" y="660181"/>
                </a:lnTo>
                <a:close/>
                <a:moveTo>
                  <a:pt x="3703043" y="0"/>
                </a:moveTo>
                <a:lnTo>
                  <a:pt x="4363224" y="0"/>
                </a:lnTo>
                <a:lnTo>
                  <a:pt x="4363224" y="660181"/>
                </a:lnTo>
                <a:lnTo>
                  <a:pt x="3703043" y="660181"/>
                </a:lnTo>
                <a:close/>
                <a:moveTo>
                  <a:pt x="2965786" y="0"/>
                </a:moveTo>
                <a:lnTo>
                  <a:pt x="3624292" y="0"/>
                </a:lnTo>
                <a:lnTo>
                  <a:pt x="3624292" y="660181"/>
                </a:lnTo>
                <a:lnTo>
                  <a:pt x="2965786" y="660181"/>
                </a:lnTo>
                <a:close/>
                <a:moveTo>
                  <a:pt x="2226853" y="0"/>
                </a:moveTo>
                <a:lnTo>
                  <a:pt x="2887034" y="0"/>
                </a:lnTo>
                <a:lnTo>
                  <a:pt x="2887034" y="660181"/>
                </a:lnTo>
                <a:lnTo>
                  <a:pt x="2226853" y="660181"/>
                </a:lnTo>
                <a:close/>
                <a:moveTo>
                  <a:pt x="1489595" y="0"/>
                </a:moveTo>
                <a:lnTo>
                  <a:pt x="2148101" y="0"/>
                </a:lnTo>
                <a:lnTo>
                  <a:pt x="2148101" y="660181"/>
                </a:lnTo>
                <a:lnTo>
                  <a:pt x="1489595" y="660181"/>
                </a:lnTo>
                <a:close/>
                <a:moveTo>
                  <a:pt x="743959" y="0"/>
                </a:moveTo>
                <a:lnTo>
                  <a:pt x="1404140" y="0"/>
                </a:lnTo>
                <a:lnTo>
                  <a:pt x="1404140" y="660181"/>
                </a:lnTo>
                <a:lnTo>
                  <a:pt x="743959" y="660181"/>
                </a:lnTo>
                <a:close/>
                <a:moveTo>
                  <a:pt x="0" y="0"/>
                </a:moveTo>
                <a:lnTo>
                  <a:pt x="658505" y="0"/>
                </a:lnTo>
                <a:lnTo>
                  <a:pt x="658505" y="660181"/>
                </a:lnTo>
                <a:lnTo>
                  <a:pt x="0" y="660181"/>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F0EA58F7-1E2E-9B4C-83BF-15FF6FA5482B}"/>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FF9CA034-9947-D74F-8A4C-27409DFC8E6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843F20B-4D59-2B49-B5FD-CA10886F11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41002360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0">
    <p:spTree>
      <p:nvGrpSpPr>
        <p:cNvPr id="1" name=""/>
        <p:cNvGrpSpPr/>
        <p:nvPr/>
      </p:nvGrpSpPr>
      <p:grpSpPr>
        <a:xfrm>
          <a:off x="0" y="0"/>
          <a:ext cx="0" cy="0"/>
          <a:chOff x="0" y="0"/>
          <a:chExt cx="0" cy="0"/>
        </a:xfrm>
      </p:grpSpPr>
      <p:sp>
        <p:nvSpPr>
          <p:cNvPr id="5" name="Picture Placeholder 2"/>
          <p:cNvSpPr>
            <a:spLocks noGrp="1"/>
          </p:cNvSpPr>
          <p:nvPr>
            <p:ph type="pic" sz="quarter" idx="12"/>
          </p:nvPr>
        </p:nvSpPr>
        <p:spPr>
          <a:xfrm>
            <a:off x="702734" y="2263699"/>
            <a:ext cx="8156496" cy="556186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EB65A552-852A-FE4D-9C5A-B550C6F53C69}"/>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484C0BF7-15A0-1444-AB7A-075C7BABC83C}"/>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0" name="Picture Placeholder 2">
            <a:extLst>
              <a:ext uri="{FF2B5EF4-FFF2-40B4-BE49-F238E27FC236}">
                <a16:creationId xmlns:a16="http://schemas.microsoft.com/office/drawing/2014/main" id="{541D08C9-F904-A340-8390-216BCDF0CFE1}"/>
              </a:ext>
            </a:extLst>
          </p:cNvPr>
          <p:cNvSpPr>
            <a:spLocks noGrp="1"/>
          </p:cNvSpPr>
          <p:nvPr>
            <p:ph type="pic" sz="quarter" idx="13"/>
          </p:nvPr>
        </p:nvSpPr>
        <p:spPr>
          <a:xfrm>
            <a:off x="9411837" y="2263699"/>
            <a:ext cx="8156496" cy="556186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9" name="Picture 8" descr="A picture containing drawing&#10;&#10;Description automatically generated">
            <a:extLst>
              <a:ext uri="{FF2B5EF4-FFF2-40B4-BE49-F238E27FC236}">
                <a16:creationId xmlns:a16="http://schemas.microsoft.com/office/drawing/2014/main" id="{D11E9A8C-2EE7-9146-ABD5-6FAE170016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2426398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3">
    <p:bg>
      <p:bgPr>
        <a:solidFill>
          <a:srgbClr val="011E4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8AF54-799E-FA4D-8805-CF18392EBDEE}"/>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solidFill>
                  <a:schemeClr val="bg2"/>
                </a:solidFill>
                <a:latin typeface="Bebas" pitchFamily="2" charset="0"/>
                <a:ea typeface="Open Sans" panose="020B0606030504020204" pitchFamily="34" charset="0"/>
                <a:cs typeface="Open Sans" panose="020B0606030504020204" pitchFamily="34" charset="0"/>
              </a:rPr>
              <a:pPr algn="r"/>
              <a:t>‹#›</a:t>
            </a:fld>
            <a:endParaRPr lang="en-US" sz="1600" b="0">
              <a:solidFill>
                <a:schemeClr val="bg2"/>
              </a:solidFill>
              <a:latin typeface="Bebas" pitchFamily="2"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C0D5169F-3487-C34A-8648-00A55A947DCB}"/>
              </a:ext>
            </a:extLst>
          </p:cNvPr>
          <p:cNvCxnSpPr>
            <a:cxnSpLocks/>
          </p:cNvCxnSpPr>
          <p:nvPr userDrawn="1"/>
        </p:nvCxnSpPr>
        <p:spPr>
          <a:xfrm flipV="1">
            <a:off x="17568333" y="9352284"/>
            <a:ext cx="719667" cy="15389"/>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95CDBC43-5708-7542-AEBD-02E226C16C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32171" y="0"/>
            <a:ext cx="2746587" cy="2683239"/>
          </a:xfrm>
          <a:prstGeom prst="rect">
            <a:avLst/>
          </a:prstGeom>
        </p:spPr>
      </p:pic>
    </p:spTree>
    <p:extLst>
      <p:ext uri="{BB962C8B-B14F-4D97-AF65-F5344CB8AC3E}">
        <p14:creationId xmlns:p14="http://schemas.microsoft.com/office/powerpoint/2010/main" val="39687716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1">
    <p:spTree>
      <p:nvGrpSpPr>
        <p:cNvPr id="1" name=""/>
        <p:cNvGrpSpPr/>
        <p:nvPr/>
      </p:nvGrpSpPr>
      <p:grpSpPr>
        <a:xfrm>
          <a:off x="0" y="0"/>
          <a:ext cx="0" cy="0"/>
          <a:chOff x="0" y="0"/>
          <a:chExt cx="0" cy="0"/>
        </a:xfrm>
      </p:grpSpPr>
      <p:sp>
        <p:nvSpPr>
          <p:cNvPr id="9" name="Picture Placeholder 2"/>
          <p:cNvSpPr>
            <a:spLocks noGrp="1"/>
          </p:cNvSpPr>
          <p:nvPr>
            <p:ph type="pic" sz="quarter" idx="14"/>
          </p:nvPr>
        </p:nvSpPr>
        <p:spPr>
          <a:xfrm>
            <a:off x="0" y="0"/>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0" name="Picture Placeholder 2"/>
          <p:cNvSpPr>
            <a:spLocks noGrp="1"/>
          </p:cNvSpPr>
          <p:nvPr>
            <p:ph type="pic" sz="quarter" idx="15"/>
          </p:nvPr>
        </p:nvSpPr>
        <p:spPr>
          <a:xfrm>
            <a:off x="0" y="5144294"/>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1" name="Picture Placeholder 2"/>
          <p:cNvSpPr>
            <a:spLocks noGrp="1"/>
          </p:cNvSpPr>
          <p:nvPr>
            <p:ph type="pic" sz="quarter" idx="16"/>
          </p:nvPr>
        </p:nvSpPr>
        <p:spPr>
          <a:xfrm>
            <a:off x="5144294" y="0"/>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2" name="Picture Placeholder 2"/>
          <p:cNvSpPr>
            <a:spLocks noGrp="1"/>
          </p:cNvSpPr>
          <p:nvPr>
            <p:ph type="pic" sz="quarter" idx="17"/>
          </p:nvPr>
        </p:nvSpPr>
        <p:spPr>
          <a:xfrm>
            <a:off x="5144294" y="5144294"/>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3" name="Picture Placeholder 2"/>
          <p:cNvSpPr>
            <a:spLocks noGrp="1"/>
          </p:cNvSpPr>
          <p:nvPr>
            <p:ph type="pic" sz="quarter" idx="18"/>
          </p:nvPr>
        </p:nvSpPr>
        <p:spPr>
          <a:xfrm>
            <a:off x="10288588" y="0"/>
            <a:ext cx="7999412"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832D5946-B973-9449-9865-94AFD721314D}"/>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923D0F85-37D5-C34E-BB0E-F454DA048E1E}"/>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1955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1C621-D4C4-4527-BD06-87DAE4B3AA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9F0C3F-223B-4803-8B78-79762C9CDB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D5F01C-CFB9-4B3B-B777-F5D24EF4C236}"/>
              </a:ext>
            </a:extLst>
          </p:cNvPr>
          <p:cNvSpPr>
            <a:spLocks noGrp="1"/>
          </p:cNvSpPr>
          <p:nvPr>
            <p:ph type="dt" sz="half" idx="10"/>
          </p:nvPr>
        </p:nvSpPr>
        <p:spPr/>
        <p:txBody>
          <a:bodyPr/>
          <a:lstStyle/>
          <a:p>
            <a:fld id="{97FF5BE7-6213-4565-B486-3807CA7A8668}" type="datetimeFigureOut">
              <a:rPr lang="en-GB" smtClean="0"/>
              <a:t>01/04/2024</a:t>
            </a:fld>
            <a:endParaRPr lang="en-GB"/>
          </a:p>
        </p:txBody>
      </p:sp>
      <p:sp>
        <p:nvSpPr>
          <p:cNvPr id="5" name="Footer Placeholder 4">
            <a:extLst>
              <a:ext uri="{FF2B5EF4-FFF2-40B4-BE49-F238E27FC236}">
                <a16:creationId xmlns:a16="http://schemas.microsoft.com/office/drawing/2014/main" id="{B5331644-023E-42D7-8E09-4E81FAD05F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AA15BD-35CC-41E0-95D4-34B41B8F158B}"/>
              </a:ext>
            </a:extLst>
          </p:cNvPr>
          <p:cNvSpPr>
            <a:spLocks noGrp="1"/>
          </p:cNvSpPr>
          <p:nvPr>
            <p:ph type="sldNum" sz="quarter" idx="12"/>
          </p:nvPr>
        </p:nvSpPr>
        <p:spPr/>
        <p:txBody>
          <a:bodyPr/>
          <a:lstStyle/>
          <a:p>
            <a:fld id="{882A1707-5504-464F-883D-A0050BD78441}" type="slidenum">
              <a:rPr lang="en-GB" smtClean="0"/>
              <a:t>‹#›</a:t>
            </a:fld>
            <a:endParaRPr lang="en-GB"/>
          </a:p>
        </p:txBody>
      </p:sp>
    </p:spTree>
    <p:extLst>
      <p:ext uri="{BB962C8B-B14F-4D97-AF65-F5344CB8AC3E}">
        <p14:creationId xmlns:p14="http://schemas.microsoft.com/office/powerpoint/2010/main" val="10791955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ullets ">
  <p:cSld name="Title and bullets ">
    <p:spTree>
      <p:nvGrpSpPr>
        <p:cNvPr id="1" name="Shape 17"/>
        <p:cNvGrpSpPr/>
        <p:nvPr/>
      </p:nvGrpSpPr>
      <p:grpSpPr>
        <a:xfrm>
          <a:off x="0" y="0"/>
          <a:ext cx="0" cy="0"/>
          <a:chOff x="0" y="0"/>
          <a:chExt cx="0" cy="0"/>
        </a:xfrm>
      </p:grpSpPr>
      <p:sp>
        <p:nvSpPr>
          <p:cNvPr id="18" name="Google Shape;18;p84"/>
          <p:cNvSpPr txBox="1">
            <a:spLocks noGrp="1"/>
          </p:cNvSpPr>
          <p:nvPr>
            <p:ph type="title"/>
          </p:nvPr>
        </p:nvSpPr>
        <p:spPr>
          <a:xfrm>
            <a:off x="935088" y="823149"/>
            <a:ext cx="2612976" cy="11305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267"/>
              <a:buFont typeface="Arial"/>
              <a:buNone/>
              <a:defRPr sz="6401"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84"/>
          <p:cNvSpPr txBox="1">
            <a:spLocks noGrp="1"/>
          </p:cNvSpPr>
          <p:nvPr>
            <p:ph type="body" idx="1"/>
          </p:nvPr>
        </p:nvSpPr>
        <p:spPr>
          <a:xfrm>
            <a:off x="914400" y="2551608"/>
            <a:ext cx="15142368" cy="6638262"/>
          </a:xfrm>
          <a:prstGeom prst="rect">
            <a:avLst/>
          </a:prstGeom>
          <a:noFill/>
          <a:ln>
            <a:noFill/>
          </a:ln>
        </p:spPr>
        <p:txBody>
          <a:bodyPr spcFirstLastPara="1" wrap="square" lIns="91425" tIns="45700" rIns="91425" bIns="45700" anchor="t" anchorCtr="0">
            <a:normAutofit/>
          </a:bodyPr>
          <a:lstStyle>
            <a:lvl1pPr marL="685800" lvl="0" indent="-571500" algn="l">
              <a:lnSpc>
                <a:spcPct val="90000"/>
              </a:lnSpc>
              <a:spcBef>
                <a:spcPts val="1500"/>
              </a:spcBef>
              <a:spcAft>
                <a:spcPts val="0"/>
              </a:spcAft>
              <a:buClr>
                <a:srgbClr val="EE2A24"/>
              </a:buClr>
              <a:buSzPts val="2400"/>
              <a:buFont typeface="Arial"/>
              <a:buChar char="­"/>
              <a:defRPr sz="3600"/>
            </a:lvl1pPr>
            <a:lvl2pPr marL="1371600" lvl="1" indent="-596931" algn="l">
              <a:lnSpc>
                <a:spcPct val="90000"/>
              </a:lnSpc>
              <a:spcBef>
                <a:spcPts val="750"/>
              </a:spcBef>
              <a:spcAft>
                <a:spcPts val="0"/>
              </a:spcAft>
              <a:buClr>
                <a:schemeClr val="dk1"/>
              </a:buClr>
              <a:buSzPts val="2667"/>
              <a:buChar char="•"/>
              <a:defRPr sz="4001"/>
            </a:lvl2pPr>
            <a:lvl3pPr marL="2057400" lvl="2" indent="-571500" algn="l">
              <a:lnSpc>
                <a:spcPct val="90000"/>
              </a:lnSpc>
              <a:spcBef>
                <a:spcPts val="750"/>
              </a:spcBef>
              <a:spcAft>
                <a:spcPts val="0"/>
              </a:spcAft>
              <a:buClr>
                <a:schemeClr val="dk1"/>
              </a:buClr>
              <a:buSzPts val="2400"/>
              <a:buChar char="•"/>
              <a:defRPr sz="3600"/>
            </a:lvl3pPr>
            <a:lvl4pPr marL="2743200" lvl="3" indent="-546068" algn="l">
              <a:lnSpc>
                <a:spcPct val="90000"/>
              </a:lnSpc>
              <a:spcBef>
                <a:spcPts val="750"/>
              </a:spcBef>
              <a:spcAft>
                <a:spcPts val="0"/>
              </a:spcAft>
              <a:buClr>
                <a:schemeClr val="dk1"/>
              </a:buClr>
              <a:buSzPts val="2133"/>
              <a:buChar char="•"/>
              <a:defRPr sz="3200"/>
            </a:lvl4pPr>
            <a:lvl5pPr marL="3429000" lvl="4" indent="-546068" algn="l">
              <a:lnSpc>
                <a:spcPct val="90000"/>
              </a:lnSpc>
              <a:spcBef>
                <a:spcPts val="750"/>
              </a:spcBef>
              <a:spcAft>
                <a:spcPts val="0"/>
              </a:spcAft>
              <a:buClr>
                <a:schemeClr val="dk1"/>
              </a:buClr>
              <a:buSzPts val="2133"/>
              <a:buChar char="•"/>
              <a:defRPr sz="3200"/>
            </a:lvl5pPr>
            <a:lvl6pPr marL="4114800" lvl="5" indent="-546068" algn="l">
              <a:lnSpc>
                <a:spcPct val="90000"/>
              </a:lnSpc>
              <a:spcBef>
                <a:spcPts val="750"/>
              </a:spcBef>
              <a:spcAft>
                <a:spcPts val="0"/>
              </a:spcAft>
              <a:buClr>
                <a:schemeClr val="dk1"/>
              </a:buClr>
              <a:buSzPts val="2133"/>
              <a:buChar char="•"/>
              <a:defRPr sz="3200"/>
            </a:lvl6pPr>
            <a:lvl7pPr marL="4800600" lvl="6" indent="-546068" algn="l">
              <a:lnSpc>
                <a:spcPct val="90000"/>
              </a:lnSpc>
              <a:spcBef>
                <a:spcPts val="750"/>
              </a:spcBef>
              <a:spcAft>
                <a:spcPts val="0"/>
              </a:spcAft>
              <a:buClr>
                <a:schemeClr val="dk1"/>
              </a:buClr>
              <a:buSzPts val="2133"/>
              <a:buChar char="•"/>
              <a:defRPr sz="3200"/>
            </a:lvl7pPr>
            <a:lvl8pPr marL="5486400" lvl="7" indent="-546068" algn="l">
              <a:lnSpc>
                <a:spcPct val="90000"/>
              </a:lnSpc>
              <a:spcBef>
                <a:spcPts val="750"/>
              </a:spcBef>
              <a:spcAft>
                <a:spcPts val="0"/>
              </a:spcAft>
              <a:buClr>
                <a:schemeClr val="dk1"/>
              </a:buClr>
              <a:buSzPts val="2133"/>
              <a:buChar char="•"/>
              <a:defRPr sz="3200"/>
            </a:lvl8pPr>
            <a:lvl9pPr marL="6172200" lvl="8" indent="-546068" algn="l">
              <a:lnSpc>
                <a:spcPct val="90000"/>
              </a:lnSpc>
              <a:spcBef>
                <a:spcPts val="750"/>
              </a:spcBef>
              <a:spcAft>
                <a:spcPts val="0"/>
              </a:spcAft>
              <a:buClr>
                <a:schemeClr val="dk1"/>
              </a:buClr>
              <a:buSzPts val="2133"/>
              <a:buChar char="•"/>
              <a:defRPr sz="3200"/>
            </a:lvl9pPr>
          </a:lstStyle>
          <a:p>
            <a:endParaRPr/>
          </a:p>
        </p:txBody>
      </p:sp>
    </p:spTree>
    <p:extLst>
      <p:ext uri="{BB962C8B-B14F-4D97-AF65-F5344CB8AC3E}">
        <p14:creationId xmlns:p14="http://schemas.microsoft.com/office/powerpoint/2010/main" val="36235269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2_Blank">
    <p:spTree>
      <p:nvGrpSpPr>
        <p:cNvPr id="1" name="Shape 26"/>
        <p:cNvGrpSpPr/>
        <p:nvPr/>
      </p:nvGrpSpPr>
      <p:grpSpPr>
        <a:xfrm>
          <a:off x="0" y="0"/>
          <a:ext cx="0" cy="0"/>
          <a:chOff x="0" y="0"/>
          <a:chExt cx="0" cy="0"/>
        </a:xfrm>
      </p:grpSpPr>
      <p:sp>
        <p:nvSpPr>
          <p:cNvPr id="27" name="Google Shape;27;p86"/>
          <p:cNvSpPr txBox="1">
            <a:spLocks noGrp="1"/>
          </p:cNvSpPr>
          <p:nvPr>
            <p:ph type="dt" idx="10"/>
          </p:nvPr>
        </p:nvSpPr>
        <p:spPr>
          <a:xfrm>
            <a:off x="1257300" y="9535998"/>
            <a:ext cx="4114800" cy="54777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86"/>
          <p:cNvSpPr txBox="1">
            <a:spLocks noGrp="1"/>
          </p:cNvSpPr>
          <p:nvPr>
            <p:ph type="ftr" idx="11"/>
          </p:nvPr>
        </p:nvSpPr>
        <p:spPr>
          <a:xfrm>
            <a:off x="6057900" y="9535998"/>
            <a:ext cx="6172200" cy="54777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86"/>
          <p:cNvSpPr txBox="1">
            <a:spLocks noGrp="1"/>
          </p:cNvSpPr>
          <p:nvPr>
            <p:ph type="sldNum" idx="12"/>
          </p:nvPr>
        </p:nvSpPr>
        <p:spPr>
          <a:xfrm>
            <a:off x="12915900" y="9535998"/>
            <a:ext cx="4114800" cy="54777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GB" smtClean="0"/>
              <a:pPr>
                <a:spcAft>
                  <a:spcPts val="0"/>
                </a:spcAft>
              </a:pPr>
              <a:t>‹#›</a:t>
            </a:fld>
            <a:endParaRPr lang="en-GB"/>
          </a:p>
        </p:txBody>
      </p:sp>
    </p:spTree>
    <p:extLst>
      <p:ext uri="{BB962C8B-B14F-4D97-AF65-F5344CB8AC3E}">
        <p14:creationId xmlns:p14="http://schemas.microsoft.com/office/powerpoint/2010/main" val="1559198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1020775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TextBox 5">
            <a:extLst>
              <a:ext uri="{FF2B5EF4-FFF2-40B4-BE49-F238E27FC236}">
                <a16:creationId xmlns:a16="http://schemas.microsoft.com/office/drawing/2014/main" id="{9C0A2101-61D7-AF4B-A441-726BB399FFA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Bebas" pitchFamily="2" charset="0"/>
                <a:ea typeface="Open Sans" panose="020B0606030504020204" pitchFamily="34" charset="0"/>
                <a:cs typeface="Open Sans" panose="020B0606030504020204" pitchFamily="34" charset="0"/>
              </a:rPr>
              <a:pPr algn="r"/>
              <a:t>‹#›</a:t>
            </a:fld>
            <a:endParaRPr lang="en-US" sz="1600" b="0">
              <a:latin typeface="Bebas" pitchFamily="2"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0096F9BB-D834-7942-914A-12A6278D671D}"/>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549EC8F4-17F2-E444-800B-3322C7DE1F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148568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8">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6" name="Rectangle 25">
            <a:extLst>
              <a:ext uri="{FF2B5EF4-FFF2-40B4-BE49-F238E27FC236}">
                <a16:creationId xmlns:a16="http://schemas.microsoft.com/office/drawing/2014/main" id="{A3AE113F-4104-7B4B-BCEC-32878E6D4279}"/>
              </a:ext>
            </a:extLst>
          </p:cNvPr>
          <p:cNvSpPr/>
          <p:nvPr userDrawn="1"/>
        </p:nvSpPr>
        <p:spPr>
          <a:xfrm rot="18900000">
            <a:off x="12735456" y="7087331"/>
            <a:ext cx="8322977" cy="4113339"/>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tangle 26">
            <a:extLst>
              <a:ext uri="{FF2B5EF4-FFF2-40B4-BE49-F238E27FC236}">
                <a16:creationId xmlns:a16="http://schemas.microsoft.com/office/drawing/2014/main" id="{A7C7D1C5-83E5-D540-89AF-855CAB1074D5}"/>
              </a:ext>
            </a:extLst>
          </p:cNvPr>
          <p:cNvSpPr/>
          <p:nvPr userDrawn="1"/>
        </p:nvSpPr>
        <p:spPr>
          <a:xfrm rot="18900000">
            <a:off x="-2493619" y="-545547"/>
            <a:ext cx="7580100" cy="3625588"/>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Picture 27" descr="A picture containing drawing&#10;&#10;Description automatically generated">
            <a:extLst>
              <a:ext uri="{FF2B5EF4-FFF2-40B4-BE49-F238E27FC236}">
                <a16:creationId xmlns:a16="http://schemas.microsoft.com/office/drawing/2014/main" id="{D007D238-3D96-9F43-BDAC-9FA1123FA7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
        <p:nvSpPr>
          <p:cNvPr id="29" name="Title 4">
            <a:extLst>
              <a:ext uri="{FF2B5EF4-FFF2-40B4-BE49-F238E27FC236}">
                <a16:creationId xmlns:a16="http://schemas.microsoft.com/office/drawing/2014/main" id="{9447A1D1-1B5C-E848-96B6-7F6C6F8B07E3}"/>
              </a:ext>
            </a:extLst>
          </p:cNvPr>
          <p:cNvSpPr>
            <a:spLocks noGrp="1"/>
          </p:cNvSpPr>
          <p:nvPr>
            <p:ph type="title" hasCustomPrompt="1"/>
          </p:nvPr>
        </p:nvSpPr>
        <p:spPr>
          <a:xfrm>
            <a:off x="6974958" y="5805497"/>
            <a:ext cx="10167255" cy="2490076"/>
          </a:xfrm>
          <a:prstGeom prst="rect">
            <a:avLst/>
          </a:prstGeom>
        </p:spPr>
        <p:txBody>
          <a:bodyPr/>
          <a:lstStyle>
            <a:lvl1pPr algn="r">
              <a:lnSpc>
                <a:spcPct val="80000"/>
              </a:lnSpc>
              <a:defRPr sz="6600" b="1" i="0" spc="0">
                <a:solidFill>
                  <a:srgbClr val="F5333F"/>
                </a:solidFill>
                <a:latin typeface="Montserrat" pitchFamily="2" charset="77"/>
              </a:defRPr>
            </a:lvl1pPr>
          </a:lstStyle>
          <a:p>
            <a:r>
              <a:rPr lang="en-US"/>
              <a:t>CLICK TO EDIT: </a:t>
            </a:r>
            <a:br>
              <a:rPr lang="en-US"/>
            </a:br>
            <a:r>
              <a:rPr lang="en-US"/>
              <a:t>THE HEADLINE </a:t>
            </a:r>
            <a:br>
              <a:rPr lang="en-US"/>
            </a:br>
            <a:r>
              <a:rPr lang="en-US"/>
              <a:t>GOES HERE</a:t>
            </a:r>
          </a:p>
        </p:txBody>
      </p:sp>
      <p:sp>
        <p:nvSpPr>
          <p:cNvPr id="30" name="TextBox 29">
            <a:extLst>
              <a:ext uri="{FF2B5EF4-FFF2-40B4-BE49-F238E27FC236}">
                <a16:creationId xmlns:a16="http://schemas.microsoft.com/office/drawing/2014/main" id="{723D72ED-CD5D-C748-B94B-F037960A2C78}"/>
              </a:ext>
            </a:extLst>
          </p:cNvPr>
          <p:cNvSpPr txBox="1"/>
          <p:nvPr userDrawn="1"/>
        </p:nvSpPr>
        <p:spPr>
          <a:xfrm>
            <a:off x="11942955" y="9036862"/>
            <a:ext cx="5199258" cy="461665"/>
          </a:xfrm>
          <a:prstGeom prst="rect">
            <a:avLst/>
          </a:prstGeom>
          <a:noFill/>
        </p:spPr>
        <p:txBody>
          <a:bodyPr wrap="square" rtlCol="0">
            <a:spAutoFit/>
          </a:bodyPr>
          <a:lstStyle/>
          <a:p>
            <a:pPr algn="r"/>
            <a:fld id="{CEE42E42-3F74-A040-9795-FDEDABB6AC51}" type="datetime3">
              <a:rPr lang="en-US" sz="2400" b="1" i="0" smtClean="0">
                <a:solidFill>
                  <a:srgbClr val="011E41"/>
                </a:solidFill>
                <a:latin typeface="Montserrat SemiBold" pitchFamily="2" charset="77"/>
                <a:ea typeface="Open Sans" panose="020B0606030504020204" pitchFamily="34" charset="0"/>
                <a:cs typeface="Open Sans" panose="020B0606030504020204" pitchFamily="34" charset="0"/>
              </a:rPr>
              <a:t>1 April 2024</a:t>
            </a:fld>
            <a:endParaRPr lang="en-US" sz="2400" b="1" i="0">
              <a:solidFill>
                <a:srgbClr val="011E41"/>
              </a:solidFill>
              <a:latin typeface="Montserrat SemiBold"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03621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9">
    <p:bg>
      <p:bgPr>
        <a:solidFill>
          <a:srgbClr val="011E41"/>
        </a:solidFill>
        <a:effectLst/>
      </p:bgPr>
    </p:bg>
    <p:spTree>
      <p:nvGrpSpPr>
        <p:cNvPr id="1" name=""/>
        <p:cNvGrpSpPr/>
        <p:nvPr/>
      </p:nvGrpSpPr>
      <p:grpSpPr>
        <a:xfrm>
          <a:off x="0" y="0"/>
          <a:ext cx="0" cy="0"/>
          <a:chOff x="0" y="0"/>
          <a:chExt cx="0" cy="0"/>
        </a:xfrm>
      </p:grpSpPr>
      <p:pic>
        <p:nvPicPr>
          <p:cNvPr id="19" name="Picture 18" descr="A picture containing drawing&#10;&#10;Description automatically generated">
            <a:extLst>
              <a:ext uri="{FF2B5EF4-FFF2-40B4-BE49-F238E27FC236}">
                <a16:creationId xmlns:a16="http://schemas.microsoft.com/office/drawing/2014/main" id="{33AB59D8-6DBE-8341-B46F-0D6FE02417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
        <p:nvSpPr>
          <p:cNvPr id="20" name="Title 4">
            <a:extLst>
              <a:ext uri="{FF2B5EF4-FFF2-40B4-BE49-F238E27FC236}">
                <a16:creationId xmlns:a16="http://schemas.microsoft.com/office/drawing/2014/main" id="{0F5EFF66-D2D9-684B-8ED9-238F84164B95}"/>
              </a:ext>
            </a:extLst>
          </p:cNvPr>
          <p:cNvSpPr>
            <a:spLocks noGrp="1"/>
          </p:cNvSpPr>
          <p:nvPr>
            <p:ph type="title" hasCustomPrompt="1"/>
          </p:nvPr>
        </p:nvSpPr>
        <p:spPr>
          <a:xfrm>
            <a:off x="6974958" y="5805497"/>
            <a:ext cx="10167255" cy="2490076"/>
          </a:xfrm>
          <a:prstGeom prst="rect">
            <a:avLst/>
          </a:prstGeom>
        </p:spPr>
        <p:txBody>
          <a:bodyPr/>
          <a:lstStyle>
            <a:lvl1pPr algn="r">
              <a:lnSpc>
                <a:spcPct val="80000"/>
              </a:lnSpc>
              <a:defRPr sz="6600" b="1" i="0" spc="0">
                <a:solidFill>
                  <a:srgbClr val="F5333F"/>
                </a:solidFill>
                <a:latin typeface="Montserrat" pitchFamily="2" charset="77"/>
              </a:defRPr>
            </a:lvl1pPr>
          </a:lstStyle>
          <a:p>
            <a:r>
              <a:rPr lang="en-US"/>
              <a:t>CLICK TO EDIT: </a:t>
            </a:r>
            <a:br>
              <a:rPr lang="en-US"/>
            </a:br>
            <a:r>
              <a:rPr lang="en-US"/>
              <a:t>THE HEADLINE </a:t>
            </a:r>
            <a:br>
              <a:rPr lang="en-US"/>
            </a:br>
            <a:r>
              <a:rPr lang="en-US"/>
              <a:t>GOES HERE</a:t>
            </a:r>
          </a:p>
        </p:txBody>
      </p:sp>
      <p:sp>
        <p:nvSpPr>
          <p:cNvPr id="21" name="TextBox 20">
            <a:extLst>
              <a:ext uri="{FF2B5EF4-FFF2-40B4-BE49-F238E27FC236}">
                <a16:creationId xmlns:a16="http://schemas.microsoft.com/office/drawing/2014/main" id="{623881EF-09C3-3C4E-B7E9-9F9B004EE7D2}"/>
              </a:ext>
            </a:extLst>
          </p:cNvPr>
          <p:cNvSpPr txBox="1"/>
          <p:nvPr userDrawn="1"/>
        </p:nvSpPr>
        <p:spPr>
          <a:xfrm>
            <a:off x="11942955" y="9036862"/>
            <a:ext cx="5199258" cy="461665"/>
          </a:xfrm>
          <a:prstGeom prst="rect">
            <a:avLst/>
          </a:prstGeom>
          <a:noFill/>
        </p:spPr>
        <p:txBody>
          <a:bodyPr wrap="square" rtlCol="0">
            <a:spAutoFit/>
          </a:bodyPr>
          <a:lstStyle/>
          <a:p>
            <a:pPr algn="r"/>
            <a:fld id="{CEE42E42-3F74-A040-9795-FDEDABB6AC51}" type="datetime3">
              <a:rPr lang="en-US" sz="2400" b="1" i="0" smtClean="0">
                <a:solidFill>
                  <a:schemeClr val="bg2"/>
                </a:solidFill>
                <a:latin typeface="Montserrat SemiBold" pitchFamily="2" charset="77"/>
                <a:ea typeface="Open Sans" panose="020B0606030504020204" pitchFamily="34" charset="0"/>
                <a:cs typeface="Open Sans" panose="020B0606030504020204" pitchFamily="34" charset="0"/>
              </a:rPr>
              <a:t>1 April 2024</a:t>
            </a:fld>
            <a:endParaRPr lang="en-US" sz="2400" b="1" i="0">
              <a:solidFill>
                <a:schemeClr val="bg2"/>
              </a:solidFill>
              <a:latin typeface="Montserrat SemiBold"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62515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7">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2" name="Rectangle 11">
            <a:extLst>
              <a:ext uri="{FF2B5EF4-FFF2-40B4-BE49-F238E27FC236}">
                <a16:creationId xmlns:a16="http://schemas.microsoft.com/office/drawing/2014/main" id="{B4C3F4D2-F875-BD4F-B83B-F27A931894EA}"/>
              </a:ext>
            </a:extLst>
          </p:cNvPr>
          <p:cNvSpPr/>
          <p:nvPr userDrawn="1"/>
        </p:nvSpPr>
        <p:spPr>
          <a:xfrm rot="18900000">
            <a:off x="-4975069" y="2029188"/>
            <a:ext cx="17752544" cy="3778950"/>
          </a:xfrm>
          <a:prstGeom prst="rect">
            <a:avLst/>
          </a:prstGeom>
          <a:solidFill>
            <a:srgbClr val="011E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tangle 10">
            <a:extLst>
              <a:ext uri="{FF2B5EF4-FFF2-40B4-BE49-F238E27FC236}">
                <a16:creationId xmlns:a16="http://schemas.microsoft.com/office/drawing/2014/main" id="{EE2A73C6-B9A2-AA43-88BA-C71C35C4D30B}"/>
              </a:ext>
            </a:extLst>
          </p:cNvPr>
          <p:cNvSpPr/>
          <p:nvPr userDrawn="1"/>
        </p:nvSpPr>
        <p:spPr>
          <a:xfrm rot="18900000">
            <a:off x="12735456" y="7087331"/>
            <a:ext cx="8322977" cy="4113339"/>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Picture 2" descr="A sign in the dark&#10;&#10;Description automatically generated">
            <a:extLst>
              <a:ext uri="{FF2B5EF4-FFF2-40B4-BE49-F238E27FC236}">
                <a16:creationId xmlns:a16="http://schemas.microsoft.com/office/drawing/2014/main" id="{FF205456-8ECD-194C-AC27-FA37AF6AB2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5378" y="-7435166"/>
            <a:ext cx="20236810" cy="20236810"/>
          </a:xfrm>
          <a:prstGeom prst="rect">
            <a:avLst/>
          </a:prstGeom>
        </p:spPr>
      </p:pic>
      <p:sp>
        <p:nvSpPr>
          <p:cNvPr id="5" name="Rectangle 4">
            <a:extLst>
              <a:ext uri="{FF2B5EF4-FFF2-40B4-BE49-F238E27FC236}">
                <a16:creationId xmlns:a16="http://schemas.microsoft.com/office/drawing/2014/main" id="{98A4BE0A-2405-3B4D-B459-F6467825FC42}"/>
              </a:ext>
            </a:extLst>
          </p:cNvPr>
          <p:cNvSpPr/>
          <p:nvPr userDrawn="1"/>
        </p:nvSpPr>
        <p:spPr>
          <a:xfrm rot="18900000">
            <a:off x="-2493619" y="-545547"/>
            <a:ext cx="7580100" cy="3625588"/>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Picture 5" descr="A picture containing drawing&#10;&#10;Description automatically generated">
            <a:extLst>
              <a:ext uri="{FF2B5EF4-FFF2-40B4-BE49-F238E27FC236}">
                <a16:creationId xmlns:a16="http://schemas.microsoft.com/office/drawing/2014/main" id="{CC7E1DF3-B6FE-1646-9E74-487807C74F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746587" cy="2683239"/>
          </a:xfrm>
          <a:prstGeom prst="rect">
            <a:avLst/>
          </a:prstGeom>
        </p:spPr>
      </p:pic>
      <p:sp>
        <p:nvSpPr>
          <p:cNvPr id="20" name="Title 4">
            <a:extLst>
              <a:ext uri="{FF2B5EF4-FFF2-40B4-BE49-F238E27FC236}">
                <a16:creationId xmlns:a16="http://schemas.microsoft.com/office/drawing/2014/main" id="{0DCCA5A1-56F4-3C48-9CEB-BC2BDF118AC7}"/>
              </a:ext>
            </a:extLst>
          </p:cNvPr>
          <p:cNvSpPr>
            <a:spLocks noGrp="1"/>
          </p:cNvSpPr>
          <p:nvPr>
            <p:ph type="title" hasCustomPrompt="1"/>
          </p:nvPr>
        </p:nvSpPr>
        <p:spPr>
          <a:xfrm>
            <a:off x="6974958" y="5805497"/>
            <a:ext cx="10167255" cy="2490076"/>
          </a:xfrm>
          <a:prstGeom prst="rect">
            <a:avLst/>
          </a:prstGeom>
        </p:spPr>
        <p:txBody>
          <a:bodyPr/>
          <a:lstStyle>
            <a:lvl1pPr algn="r">
              <a:lnSpc>
                <a:spcPct val="80000"/>
              </a:lnSpc>
              <a:defRPr sz="6600" b="1" i="0" spc="0">
                <a:solidFill>
                  <a:srgbClr val="F5333F"/>
                </a:solidFill>
                <a:latin typeface="Montserrat" pitchFamily="2" charset="77"/>
              </a:defRPr>
            </a:lvl1pPr>
          </a:lstStyle>
          <a:p>
            <a:r>
              <a:rPr lang="en-US"/>
              <a:t>CLICK TO EDIT: </a:t>
            </a:r>
            <a:br>
              <a:rPr lang="en-US"/>
            </a:br>
            <a:r>
              <a:rPr lang="en-US"/>
              <a:t>THE HEADLINE </a:t>
            </a:r>
            <a:br>
              <a:rPr lang="en-US"/>
            </a:br>
            <a:r>
              <a:rPr lang="en-US"/>
              <a:t>GOES HERE</a:t>
            </a:r>
          </a:p>
        </p:txBody>
      </p:sp>
      <p:sp>
        <p:nvSpPr>
          <p:cNvPr id="19" name="TextBox 18">
            <a:extLst>
              <a:ext uri="{FF2B5EF4-FFF2-40B4-BE49-F238E27FC236}">
                <a16:creationId xmlns:a16="http://schemas.microsoft.com/office/drawing/2014/main" id="{32F001F5-B0A3-2746-A0C0-5F5B163A1380}"/>
              </a:ext>
            </a:extLst>
          </p:cNvPr>
          <p:cNvSpPr txBox="1"/>
          <p:nvPr userDrawn="1"/>
        </p:nvSpPr>
        <p:spPr>
          <a:xfrm>
            <a:off x="11942955" y="9036862"/>
            <a:ext cx="5199258" cy="461665"/>
          </a:xfrm>
          <a:prstGeom prst="rect">
            <a:avLst/>
          </a:prstGeom>
          <a:noFill/>
        </p:spPr>
        <p:txBody>
          <a:bodyPr wrap="square" rtlCol="0">
            <a:spAutoFit/>
          </a:bodyPr>
          <a:lstStyle/>
          <a:p>
            <a:pPr algn="r"/>
            <a:fld id="{CEE42E42-3F74-A040-9795-FDEDABB6AC51}" type="datetime3">
              <a:rPr lang="en-US" sz="2400" b="1" i="0" smtClean="0">
                <a:solidFill>
                  <a:srgbClr val="011E41"/>
                </a:solidFill>
                <a:latin typeface="Montserrat SemiBold" pitchFamily="2" charset="77"/>
                <a:ea typeface="Open Sans" panose="020B0606030504020204" pitchFamily="34" charset="0"/>
                <a:cs typeface="Open Sans" panose="020B0606030504020204" pitchFamily="34" charset="0"/>
              </a:rPr>
              <a:t>1 April 2024</a:t>
            </a:fld>
            <a:endParaRPr lang="en-US" sz="2400" b="1" i="0">
              <a:solidFill>
                <a:srgbClr val="011E41"/>
              </a:solidFill>
              <a:latin typeface="Montserrat SemiBold"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1806589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SIPCMContentMarking" descr="{&quot;HashCode&quot;:-1527489898,&quot;Placement&quot;:&quot;Footer&quot;,&quot;Top&quot;:789.467957,&quot;Left&quot;:0.0,&quot;SlideWidth&quot;:1440,&quot;SlideHeight&quot;:810}">
            <a:extLst>
              <a:ext uri="{FF2B5EF4-FFF2-40B4-BE49-F238E27FC236}">
                <a16:creationId xmlns:a16="http://schemas.microsoft.com/office/drawing/2014/main" id="{C0ED2E10-BAB7-48B4-8AF9-1B8C9D2F11D2}"/>
              </a:ext>
            </a:extLst>
          </p:cNvPr>
          <p:cNvSpPr txBox="1"/>
          <p:nvPr userDrawn="1"/>
        </p:nvSpPr>
        <p:spPr>
          <a:xfrm>
            <a:off x="0" y="10026243"/>
            <a:ext cx="800461" cy="262344"/>
          </a:xfrm>
          <a:prstGeom prst="rect">
            <a:avLst/>
          </a:prstGeom>
          <a:noFill/>
        </p:spPr>
        <p:txBody>
          <a:bodyPr vert="horz" wrap="square" lIns="0" tIns="0" rIns="0" bIns="0" rtlCol="0" anchor="ctr" anchorCtr="1">
            <a:spAutoFit/>
          </a:bodyPr>
          <a:lstStyle/>
          <a:p>
            <a:pPr algn="l">
              <a:spcBef>
                <a:spcPct val="0"/>
              </a:spcBef>
              <a:spcAft>
                <a:spcPct val="0"/>
              </a:spcAft>
            </a:pPr>
            <a:r>
              <a:rPr lang="en-MY" sz="1000">
                <a:solidFill>
                  <a:srgbClr val="000000"/>
                </a:solidFill>
                <a:latin typeface="Calibri" panose="020F0502020204030204" pitchFamily="34" charset="0"/>
              </a:rPr>
              <a:t>Restricted</a:t>
            </a:r>
          </a:p>
        </p:txBody>
      </p:sp>
    </p:spTree>
    <p:extLst>
      <p:ext uri="{BB962C8B-B14F-4D97-AF65-F5344CB8AC3E}">
        <p14:creationId xmlns:p14="http://schemas.microsoft.com/office/powerpoint/2010/main" val="2412164020"/>
      </p:ext>
    </p:extLst>
  </p:cSld>
  <p:clrMap bg1="lt1" tx1="dk1" bg2="lt2" tx2="dk2" accent1="accent1" accent2="accent2" accent3="accent3" accent4="accent4" accent5="accent5" accent6="accent6" hlink="hlink" folHlink="folHlink"/>
  <p:sldLayoutIdLst>
    <p:sldLayoutId id="2147484465" r:id="rId1"/>
    <p:sldLayoutId id="2147484605" r:id="rId2"/>
    <p:sldLayoutId id="2147484599" r:id="rId3"/>
    <p:sldLayoutId id="2147484603" r:id="rId4"/>
    <p:sldLayoutId id="2147484601" r:id="rId5"/>
    <p:sldLayoutId id="2147484602" r:id="rId6"/>
    <p:sldLayoutId id="2147484467" r:id="rId7"/>
    <p:sldLayoutId id="2147484598" r:id="rId8"/>
    <p:sldLayoutId id="2147484600" r:id="rId9"/>
    <p:sldLayoutId id="2147484496" r:id="rId10"/>
    <p:sldLayoutId id="2147484470" r:id="rId11"/>
    <p:sldLayoutId id="2147484469" r:id="rId12"/>
    <p:sldLayoutId id="2147484471" r:id="rId13"/>
    <p:sldLayoutId id="2147484472" r:id="rId14"/>
    <p:sldLayoutId id="2147484473" r:id="rId15"/>
    <p:sldLayoutId id="2147484474" r:id="rId16"/>
    <p:sldLayoutId id="2147484475" r:id="rId17"/>
    <p:sldLayoutId id="2147484476" r:id="rId18"/>
    <p:sldLayoutId id="2147484477" r:id="rId19"/>
    <p:sldLayoutId id="2147484478" r:id="rId20"/>
    <p:sldLayoutId id="2147484604" r:id="rId21"/>
    <p:sldLayoutId id="2147484479" r:id="rId22"/>
    <p:sldLayoutId id="2147484480" r:id="rId23"/>
    <p:sldLayoutId id="2147484481" r:id="rId24"/>
    <p:sldLayoutId id="2147484482" r:id="rId25"/>
    <p:sldLayoutId id="2147484483" r:id="rId26"/>
    <p:sldLayoutId id="2147484484" r:id="rId27"/>
    <p:sldLayoutId id="2147484485" r:id="rId28"/>
    <p:sldLayoutId id="2147484486" r:id="rId29"/>
    <p:sldLayoutId id="2147484487" r:id="rId30"/>
    <p:sldLayoutId id="2147484488" r:id="rId31"/>
    <p:sldLayoutId id="2147484489" r:id="rId32"/>
    <p:sldLayoutId id="2147484490" r:id="rId33"/>
    <p:sldLayoutId id="2147484491" r:id="rId34"/>
    <p:sldLayoutId id="2147484492" r:id="rId35"/>
    <p:sldLayoutId id="2147484493" r:id="rId36"/>
    <p:sldLayoutId id="2147484494" r:id="rId37"/>
    <p:sldLayoutId id="2147484495" r:id="rId38"/>
    <p:sldLayoutId id="2147484594" r:id="rId39"/>
    <p:sldLayoutId id="2147484597" r:id="rId40"/>
    <p:sldLayoutId id="2147484606" r:id="rId41"/>
    <p:sldLayoutId id="2147484607" r:id="rId42"/>
    <p:sldLayoutId id="2147484608" r:id="rId43"/>
  </p:sldLayoutIdLst>
  <p:hf sldNum="0" hdr="0" ftr="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4.xml"/><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0DFA85-F05C-4D14-8485-19894E0E188F}"/>
              </a:ext>
            </a:extLst>
          </p:cNvPr>
          <p:cNvSpPr>
            <a:spLocks noGrp="1"/>
          </p:cNvSpPr>
          <p:nvPr>
            <p:ph type="title" idx="4294967295"/>
          </p:nvPr>
        </p:nvSpPr>
        <p:spPr>
          <a:xfrm>
            <a:off x="1892968" y="3625516"/>
            <a:ext cx="13218695" cy="3735216"/>
          </a:xfrm>
          <a:prstGeom prst="rect">
            <a:avLst/>
          </a:prstGeom>
        </p:spPr>
        <p:txBody>
          <a:bodyPr/>
          <a:lstStyle/>
          <a:p>
            <a:pPr algn="ctr"/>
            <a:r>
              <a:rPr lang="en-US" dirty="0">
                <a:latin typeface="Montserrat" panose="00000500000000000000" pitchFamily="2" charset="0"/>
                <a:cs typeface="Segoe UI" panose="020B0502040204020203" pitchFamily="34" charset="0"/>
              </a:rPr>
              <a:t>Cash and Voucher Assistance </a:t>
            </a:r>
            <a:br>
              <a:rPr lang="en-US" dirty="0">
                <a:latin typeface="Montserrat" panose="00000500000000000000" pitchFamily="2" charset="0"/>
                <a:cs typeface="Segoe UI" panose="020B0502040204020203" pitchFamily="34" charset="0"/>
              </a:rPr>
            </a:br>
            <a:r>
              <a:rPr lang="en-US" b="1" dirty="0">
                <a:latin typeface="Montserrat" panose="00000500000000000000" pitchFamily="2" charset="0"/>
                <a:cs typeface="Segoe UI" panose="020B0502040204020203" pitchFamily="34" charset="0"/>
              </a:rPr>
              <a:t>Standard Operating Procedures (SOPs) Workshop</a:t>
            </a:r>
            <a:endParaRPr lang="en-MY" b="1" dirty="0">
              <a:latin typeface="Montserrat" panose="00000500000000000000" pitchFamily="2" charset="0"/>
              <a:cs typeface="Segoe UI" panose="020B0502040204020203" pitchFamily="34" charset="0"/>
            </a:endParaRPr>
          </a:p>
        </p:txBody>
      </p:sp>
      <p:sp>
        <p:nvSpPr>
          <p:cNvPr id="12" name="TextBox 11">
            <a:extLst>
              <a:ext uri="{FF2B5EF4-FFF2-40B4-BE49-F238E27FC236}">
                <a16:creationId xmlns:a16="http://schemas.microsoft.com/office/drawing/2014/main" id="{E1E197BF-7A03-477E-EEAD-0E2D66068F85}"/>
              </a:ext>
            </a:extLst>
          </p:cNvPr>
          <p:cNvSpPr txBox="1"/>
          <p:nvPr/>
        </p:nvSpPr>
        <p:spPr>
          <a:xfrm>
            <a:off x="6191251" y="6930189"/>
            <a:ext cx="6324600" cy="2308324"/>
          </a:xfrm>
          <a:prstGeom prst="rect">
            <a:avLst/>
          </a:prstGeom>
          <a:noFill/>
        </p:spPr>
        <p:txBody>
          <a:bodyPr wrap="square" rtlCol="0">
            <a:spAutoFit/>
          </a:bodyPr>
          <a:lstStyle/>
          <a:p>
            <a:pPr algn="ctr"/>
            <a:r>
              <a:rPr lang="en-MY" sz="3600" i="1" dirty="0"/>
              <a:t>&lt;Insert NS name&gt;</a:t>
            </a:r>
          </a:p>
          <a:p>
            <a:pPr algn="ctr"/>
            <a:endParaRPr lang="en-MY" sz="3600" i="1" dirty="0"/>
          </a:p>
          <a:p>
            <a:pPr algn="ctr"/>
            <a:r>
              <a:rPr lang="en-MY" sz="3600" i="1" dirty="0"/>
              <a:t>&lt;Insert dates of workshop&gt;</a:t>
            </a:r>
          </a:p>
          <a:p>
            <a:pPr algn="ctr"/>
            <a:r>
              <a:rPr lang="en-MY" sz="3600" i="1" dirty="0"/>
              <a:t>&lt;Insert location&gt;</a:t>
            </a:r>
          </a:p>
        </p:txBody>
      </p:sp>
    </p:spTree>
    <p:extLst>
      <p:ext uri="{BB962C8B-B14F-4D97-AF65-F5344CB8AC3E}">
        <p14:creationId xmlns:p14="http://schemas.microsoft.com/office/powerpoint/2010/main" val="1726727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AAFA6F0-1980-3ADC-CE3C-3B5A8CEF8E0B}"/>
              </a:ext>
            </a:extLst>
          </p:cNvPr>
          <p:cNvSpPr>
            <a:spLocks noGrp="1"/>
          </p:cNvSpPr>
          <p:nvPr>
            <p:ph type="pic" sz="quarter" idx="10"/>
          </p:nvPr>
        </p:nvSpPr>
        <p:spPr/>
      </p:sp>
      <p:sp>
        <p:nvSpPr>
          <p:cNvPr id="2" name="Title 1">
            <a:extLst>
              <a:ext uri="{FF2B5EF4-FFF2-40B4-BE49-F238E27FC236}">
                <a16:creationId xmlns:a16="http://schemas.microsoft.com/office/drawing/2014/main" id="{0AEE265D-D5A1-3FAA-45E3-8E1CBE14EBC8}"/>
              </a:ext>
            </a:extLst>
          </p:cNvPr>
          <p:cNvSpPr>
            <a:spLocks noGrp="1"/>
          </p:cNvSpPr>
          <p:nvPr>
            <p:ph type="title"/>
          </p:nvPr>
        </p:nvSpPr>
        <p:spPr>
          <a:xfrm>
            <a:off x="3086100" y="4838700"/>
            <a:ext cx="14056113" cy="3456873"/>
          </a:xfrm>
        </p:spPr>
        <p:txBody>
          <a:bodyPr/>
          <a:lstStyle/>
          <a:p>
            <a:r>
              <a:rPr lang="en-US" dirty="0"/>
              <a:t>Review of existing SOPs/key CVA steps during emergency response</a:t>
            </a:r>
            <a:br>
              <a:rPr lang="en-US" dirty="0"/>
            </a:br>
            <a:br>
              <a:rPr lang="en-US" dirty="0"/>
            </a:br>
            <a:r>
              <a:rPr lang="en-US" dirty="0"/>
              <a:t> </a:t>
            </a:r>
            <a:endParaRPr lang="en-MY" b="0" i="1" dirty="0"/>
          </a:p>
        </p:txBody>
      </p:sp>
    </p:spTree>
    <p:extLst>
      <p:ext uri="{BB962C8B-B14F-4D97-AF65-F5344CB8AC3E}">
        <p14:creationId xmlns:p14="http://schemas.microsoft.com/office/powerpoint/2010/main" val="149447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18"/>
          <p:cNvSpPr txBox="1">
            <a:spLocks noGrp="1"/>
          </p:cNvSpPr>
          <p:nvPr>
            <p:ph type="title"/>
          </p:nvPr>
        </p:nvSpPr>
        <p:spPr>
          <a:xfrm>
            <a:off x="1001105" y="827868"/>
            <a:ext cx="14301788" cy="1128713"/>
          </a:xfrm>
          <a:prstGeom prst="rect">
            <a:avLst/>
          </a:prstGeom>
          <a:noFill/>
          <a:ln>
            <a:noFill/>
          </a:ln>
        </p:spPr>
        <p:txBody>
          <a:bodyPr spcFirstLastPara="1" wrap="square" lIns="137138" tIns="68550" rIns="137138" bIns="68550" anchor="ctr" anchorCtr="0">
            <a:noAutofit/>
          </a:bodyPr>
          <a:lstStyle/>
          <a:p>
            <a:pPr>
              <a:buClr>
                <a:srgbClr val="FF0000"/>
              </a:buClr>
              <a:buSzPts val="2800"/>
            </a:pPr>
            <a:r>
              <a:rPr lang="en-GB" sz="4000" dirty="0">
                <a:solidFill>
                  <a:srgbClr val="011E41"/>
                </a:solidFill>
                <a:latin typeface="Montserrat" pitchFamily="2" charset="77"/>
              </a:rPr>
              <a:t>CVA project cycle</a:t>
            </a:r>
            <a:endParaRPr sz="4000" dirty="0">
              <a:solidFill>
                <a:srgbClr val="011E41"/>
              </a:solidFill>
              <a:latin typeface="Montserrat" pitchFamily="2" charset="77"/>
            </a:endParaRPr>
          </a:p>
        </p:txBody>
      </p:sp>
      <p:pic>
        <p:nvPicPr>
          <p:cNvPr id="678" name="Google Shape;678;p18"/>
          <p:cNvPicPr preferRelativeResize="0"/>
          <p:nvPr/>
        </p:nvPicPr>
        <p:blipFill rotWithShape="1">
          <a:blip r:embed="rId3">
            <a:alphaModFix/>
          </a:blip>
          <a:srcRect/>
          <a:stretch/>
        </p:blipFill>
        <p:spPr>
          <a:xfrm>
            <a:off x="490742" y="2896394"/>
            <a:ext cx="4057650" cy="4495800"/>
          </a:xfrm>
          <a:prstGeom prst="rect">
            <a:avLst/>
          </a:prstGeom>
          <a:noFill/>
          <a:ln>
            <a:noFill/>
          </a:ln>
        </p:spPr>
      </p:pic>
      <p:sp>
        <p:nvSpPr>
          <p:cNvPr id="679" name="Google Shape;679;p18"/>
          <p:cNvSpPr txBox="1"/>
          <p:nvPr/>
        </p:nvSpPr>
        <p:spPr>
          <a:xfrm>
            <a:off x="4722224" y="1219146"/>
            <a:ext cx="13226142" cy="2262097"/>
          </a:xfrm>
          <a:prstGeom prst="rect">
            <a:avLst/>
          </a:prstGeom>
          <a:noFill/>
          <a:ln>
            <a:noFill/>
          </a:ln>
        </p:spPr>
        <p:txBody>
          <a:bodyPr spcFirstLastPara="1" wrap="square" lIns="137138" tIns="68550" rIns="137138" bIns="68550" anchor="t" anchorCtr="0">
            <a:spAutoFit/>
          </a:bodyPr>
          <a:lstStyle/>
          <a:p>
            <a:pPr marL="428625" indent="-238125">
              <a:spcBef>
                <a:spcPts val="0"/>
              </a:spcBef>
              <a:spcAft>
                <a:spcPts val="0"/>
              </a:spcAft>
              <a:buClr>
                <a:schemeClr val="dk1"/>
              </a:buClr>
              <a:buSzPts val="2000"/>
            </a:pPr>
            <a:endParaRPr sz="3000" b="1" dirty="0">
              <a:solidFill>
                <a:schemeClr val="dk1"/>
              </a:solidFill>
              <a:latin typeface="Calibri"/>
              <a:ea typeface="Calibri"/>
              <a:cs typeface="Calibri"/>
              <a:sym typeface="Calibri"/>
            </a:endParaRPr>
          </a:p>
          <a:p>
            <a:pPr>
              <a:spcBef>
                <a:spcPts val="0"/>
              </a:spcBef>
              <a:spcAft>
                <a:spcPts val="0"/>
              </a:spcAft>
            </a:pPr>
            <a:endParaRPr sz="2700" dirty="0">
              <a:solidFill>
                <a:schemeClr val="dk1"/>
              </a:solidFill>
              <a:latin typeface="Calibri"/>
              <a:ea typeface="Calibri"/>
              <a:cs typeface="Calibri"/>
              <a:sym typeface="Calibri"/>
            </a:endParaRPr>
          </a:p>
          <a:p>
            <a:pPr>
              <a:spcBef>
                <a:spcPts val="0"/>
              </a:spcBef>
              <a:spcAft>
                <a:spcPts val="0"/>
              </a:spcAft>
            </a:pPr>
            <a:endParaRPr sz="2700" dirty="0">
              <a:solidFill>
                <a:schemeClr val="dk1"/>
              </a:solidFill>
              <a:latin typeface="Calibri"/>
              <a:ea typeface="Calibri"/>
              <a:cs typeface="Calibri"/>
              <a:sym typeface="Calibri"/>
            </a:endParaRPr>
          </a:p>
          <a:p>
            <a:pPr>
              <a:spcBef>
                <a:spcPts val="0"/>
              </a:spcBef>
              <a:spcAft>
                <a:spcPts val="0"/>
              </a:spcAft>
            </a:pPr>
            <a:endParaRPr sz="2700" dirty="0">
              <a:solidFill>
                <a:schemeClr val="dk1"/>
              </a:solidFill>
              <a:latin typeface="Calibri"/>
              <a:ea typeface="Calibri"/>
              <a:cs typeface="Calibri"/>
              <a:sym typeface="Calibri"/>
            </a:endParaRPr>
          </a:p>
          <a:p>
            <a:pPr>
              <a:spcBef>
                <a:spcPts val="0"/>
              </a:spcBef>
              <a:spcAft>
                <a:spcPts val="0"/>
              </a:spcAft>
            </a:pPr>
            <a:endParaRPr sz="2700" dirty="0">
              <a:solidFill>
                <a:schemeClr val="dk1"/>
              </a:solidFill>
              <a:latin typeface="Calibri"/>
              <a:ea typeface="Calibri"/>
              <a:cs typeface="Calibri"/>
              <a:sym typeface="Calibri"/>
            </a:endParaRPr>
          </a:p>
        </p:txBody>
      </p:sp>
      <p:pic>
        <p:nvPicPr>
          <p:cNvPr id="680" name="Google Shape;680;p18"/>
          <p:cNvPicPr preferRelativeResize="0"/>
          <p:nvPr/>
        </p:nvPicPr>
        <p:blipFill rotWithShape="1">
          <a:blip r:embed="rId4">
            <a:alphaModFix/>
          </a:blip>
          <a:srcRect/>
          <a:stretch/>
        </p:blipFill>
        <p:spPr>
          <a:xfrm>
            <a:off x="4907165" y="3672476"/>
            <a:ext cx="12441987" cy="4322175"/>
          </a:xfrm>
          <a:prstGeom prst="rect">
            <a:avLst/>
          </a:prstGeom>
          <a:noFill/>
          <a:ln>
            <a:noFill/>
          </a:ln>
        </p:spPr>
      </p:pic>
      <p:sp>
        <p:nvSpPr>
          <p:cNvPr id="681" name="Google Shape;681;p18"/>
          <p:cNvSpPr/>
          <p:nvPr/>
        </p:nvSpPr>
        <p:spPr>
          <a:xfrm>
            <a:off x="9144000" y="3098772"/>
            <a:ext cx="4057650" cy="2443163"/>
          </a:xfrm>
          <a:prstGeom prst="mathMultiply">
            <a:avLst>
              <a:gd name="adj1" fmla="val 23520"/>
            </a:avLst>
          </a:prstGeom>
          <a:solidFill>
            <a:srgbClr val="C00000"/>
          </a:solidFill>
          <a:ln w="12700" cap="flat" cmpd="sng">
            <a:solidFill>
              <a:srgbClr val="C00000"/>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64555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EC55-B325-C610-BF0D-FAD98FDAFDD9}"/>
              </a:ext>
            </a:extLst>
          </p:cNvPr>
          <p:cNvSpPr txBox="1">
            <a:spLocks/>
          </p:cNvSpPr>
          <p:nvPr/>
        </p:nvSpPr>
        <p:spPr>
          <a:xfrm>
            <a:off x="1229636" y="1163806"/>
            <a:ext cx="11267163" cy="1143000"/>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fontAlgn="auto">
              <a:spcAft>
                <a:spcPts val="0"/>
              </a:spcAft>
            </a:pPr>
            <a:r>
              <a:rPr lang="en-US" altLang="en-US" sz="4000" b="1" dirty="0">
                <a:latin typeface="Montserrat" panose="00000500000000000000" pitchFamily="2" charset="0"/>
                <a:ea typeface="ＭＳ Ｐゴシック" panose="020B0600070205080204" pitchFamily="34" charset="-128"/>
              </a:rPr>
              <a:t>Existing NS SOPs /CVA guidance</a:t>
            </a:r>
          </a:p>
        </p:txBody>
      </p:sp>
      <p:sp>
        <p:nvSpPr>
          <p:cNvPr id="3" name="Content Placeholder 2">
            <a:extLst>
              <a:ext uri="{FF2B5EF4-FFF2-40B4-BE49-F238E27FC236}">
                <a16:creationId xmlns:a16="http://schemas.microsoft.com/office/drawing/2014/main" id="{B1A40E6B-2CC0-E80A-C5EF-5916F2C61C71}"/>
              </a:ext>
            </a:extLst>
          </p:cNvPr>
          <p:cNvSpPr txBox="1">
            <a:spLocks/>
          </p:cNvSpPr>
          <p:nvPr/>
        </p:nvSpPr>
        <p:spPr>
          <a:xfrm>
            <a:off x="1229637" y="2518720"/>
            <a:ext cx="15287929" cy="6897653"/>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fontAlgn="auto">
              <a:spcAft>
                <a:spcPts val="0"/>
              </a:spcAft>
            </a:pPr>
            <a:endParaRPr lang="en-US" altLang="en-US" sz="2000" dirty="0">
              <a:ea typeface="ＭＳ Ｐゴシック" panose="020B0600070205080204" pitchFamily="34" charset="-128"/>
            </a:endParaRPr>
          </a:p>
          <a:p>
            <a:pPr fontAlgn="auto">
              <a:spcAft>
                <a:spcPts val="0"/>
              </a:spcAft>
            </a:pPr>
            <a:endParaRPr lang="en-US" altLang="en-US" sz="2000" dirty="0">
              <a:ea typeface="ＭＳ Ｐゴシック" panose="020B0600070205080204" pitchFamily="34" charset="-128"/>
            </a:endParaRPr>
          </a:p>
        </p:txBody>
      </p:sp>
    </p:spTree>
    <p:extLst>
      <p:ext uri="{BB962C8B-B14F-4D97-AF65-F5344CB8AC3E}">
        <p14:creationId xmlns:p14="http://schemas.microsoft.com/office/powerpoint/2010/main" val="1383572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10"/>
          <p:cNvSpPr txBox="1">
            <a:spLocks noGrp="1"/>
          </p:cNvSpPr>
          <p:nvPr>
            <p:ph type="title"/>
          </p:nvPr>
        </p:nvSpPr>
        <p:spPr>
          <a:xfrm>
            <a:off x="1257300" y="980629"/>
            <a:ext cx="15773400" cy="1988345"/>
          </a:xfrm>
          <a:prstGeom prst="rect">
            <a:avLst/>
          </a:prstGeom>
          <a:noFill/>
          <a:ln>
            <a:noFill/>
          </a:ln>
        </p:spPr>
        <p:txBody>
          <a:bodyPr spcFirstLastPara="1" wrap="square" lIns="137138" tIns="68550" rIns="137138" bIns="68550" anchor="ctr" anchorCtr="0">
            <a:normAutofit/>
          </a:bodyPr>
          <a:lstStyle/>
          <a:p>
            <a:pPr>
              <a:spcBef>
                <a:spcPts val="0"/>
              </a:spcBef>
              <a:buClr>
                <a:schemeClr val="dk1"/>
              </a:buClr>
              <a:buSzPts val="3200"/>
            </a:pPr>
            <a:r>
              <a:rPr lang="en-GB" sz="4000" b="1" dirty="0">
                <a:latin typeface="Montserrat" pitchFamily="2" charset="77"/>
                <a:ea typeface="Arial"/>
                <a:cs typeface="Arial"/>
                <a:sym typeface="Arial"/>
              </a:rPr>
              <a:t>What do the existing NS CVA SOPs or guidelines cover?</a:t>
            </a:r>
            <a:endParaRPr sz="4000" dirty="0">
              <a:latin typeface="Montserrat" pitchFamily="2" charset="77"/>
            </a:endParaRPr>
          </a:p>
        </p:txBody>
      </p:sp>
      <p:sp>
        <p:nvSpPr>
          <p:cNvPr id="611" name="Google Shape;611;p10"/>
          <p:cNvSpPr/>
          <p:nvPr/>
        </p:nvSpPr>
        <p:spPr>
          <a:xfrm>
            <a:off x="2833056" y="3740140"/>
            <a:ext cx="11665296" cy="3523981"/>
          </a:xfrm>
          <a:prstGeom prst="rect">
            <a:avLst/>
          </a:prstGeom>
          <a:noFill/>
          <a:ln>
            <a:noFill/>
          </a:ln>
        </p:spPr>
        <p:txBody>
          <a:bodyPr spcFirstLastPara="1" wrap="square" lIns="137138" tIns="68550" rIns="137138" bIns="68550" anchor="t" anchorCtr="0">
            <a:spAutoFit/>
          </a:bodyPr>
          <a:lstStyle/>
          <a:p>
            <a:pPr marL="345282" indent="-345282">
              <a:spcBef>
                <a:spcPts val="0"/>
              </a:spcBef>
              <a:spcAft>
                <a:spcPts val="0"/>
              </a:spcAft>
              <a:buClr>
                <a:srgbClr val="000000"/>
              </a:buClr>
              <a:buSzPts val="2400"/>
              <a:buFont typeface="Arial"/>
              <a:buChar char="•"/>
            </a:pPr>
            <a:r>
              <a:rPr lang="en-GB"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What needs to be done – activities/</a:t>
            </a:r>
            <a:r>
              <a:rPr lang="en-GB" sz="3200" dirty="0">
                <a:latin typeface="Open Sans" panose="020B0606030504020204" pitchFamily="34" charset="0"/>
                <a:ea typeface="Open Sans" panose="020B0606030504020204" pitchFamily="34" charset="0"/>
                <a:cs typeface="Open Sans" panose="020B0606030504020204" pitchFamily="34" charset="0"/>
              </a:rPr>
              <a:t>s</a:t>
            </a:r>
            <a:r>
              <a:rPr lang="en-GB"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teps?</a:t>
            </a:r>
            <a:endParaRPr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a:p>
            <a:pPr marL="345282" indent="-345282">
              <a:spcBef>
                <a:spcPts val="1800"/>
              </a:spcBef>
              <a:spcAft>
                <a:spcPts val="0"/>
              </a:spcAft>
              <a:buClr>
                <a:srgbClr val="000000"/>
              </a:buClr>
              <a:buSzPts val="2400"/>
              <a:buFont typeface="Arial"/>
              <a:buChar char="•"/>
            </a:pPr>
            <a:r>
              <a:rPr lang="en-GB"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Who is engaged in each activity?</a:t>
            </a:r>
          </a:p>
          <a:p>
            <a:pPr marL="345282" indent="-345282">
              <a:spcBef>
                <a:spcPts val="1800"/>
              </a:spcBef>
              <a:spcAft>
                <a:spcPts val="0"/>
              </a:spcAft>
              <a:buClr>
                <a:srgbClr val="000000"/>
              </a:buClr>
              <a:buSzPts val="2400"/>
              <a:buFont typeface="Arial"/>
              <a:buChar char="•"/>
            </a:pPr>
            <a:r>
              <a:rPr lang="en-GB"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The sequence of the activities? </a:t>
            </a:r>
            <a:endParaRPr sz="3200" dirty="0">
              <a:latin typeface="Open Sans" panose="020B0606030504020204" pitchFamily="34" charset="0"/>
              <a:ea typeface="Open Sans" panose="020B0606030504020204" pitchFamily="34" charset="0"/>
              <a:cs typeface="Open Sans" panose="020B0606030504020204" pitchFamily="34" charset="0"/>
            </a:endParaRPr>
          </a:p>
          <a:p>
            <a:pPr marL="345282" indent="-345282">
              <a:spcBef>
                <a:spcPts val="1800"/>
              </a:spcBef>
              <a:spcAft>
                <a:spcPts val="0"/>
              </a:spcAft>
              <a:buClr>
                <a:srgbClr val="000000"/>
              </a:buClr>
              <a:buSzPts val="2400"/>
              <a:buFont typeface="Arial"/>
              <a:buChar char="•"/>
            </a:pPr>
            <a:r>
              <a:rPr lang="en-GB"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The duration of each activity?</a:t>
            </a:r>
          </a:p>
          <a:p>
            <a:pPr marL="345282" indent="-345282">
              <a:spcBef>
                <a:spcPts val="1800"/>
              </a:spcBef>
              <a:spcAft>
                <a:spcPts val="0"/>
              </a:spcAft>
              <a:buClr>
                <a:srgbClr val="000000"/>
              </a:buClr>
              <a:buSzPts val="2400"/>
              <a:buFont typeface="Arial"/>
              <a:buChar char="•"/>
            </a:pPr>
            <a:r>
              <a:rPr lang="en-GB" sz="3200" dirty="0">
                <a:latin typeface="Open Sans" panose="020B0606030504020204" pitchFamily="34" charset="0"/>
                <a:ea typeface="Open Sans" panose="020B0606030504020204" pitchFamily="34" charset="0"/>
                <a:cs typeface="Open Sans" panose="020B0606030504020204" pitchFamily="34" charset="0"/>
              </a:rPr>
              <a:t>Process flow per CVA modality/delivery mechanism?</a:t>
            </a:r>
            <a:r>
              <a:rPr lang="en-GB"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 </a:t>
            </a:r>
            <a:endParaRPr sz="3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43321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EC55-B325-C610-BF0D-FAD98FDAFDD9}"/>
              </a:ext>
            </a:extLst>
          </p:cNvPr>
          <p:cNvSpPr txBox="1">
            <a:spLocks/>
          </p:cNvSpPr>
          <p:nvPr/>
        </p:nvSpPr>
        <p:spPr>
          <a:xfrm>
            <a:off x="1229636" y="1163806"/>
            <a:ext cx="11267163" cy="1143000"/>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fontAlgn="auto">
              <a:spcAft>
                <a:spcPts val="0"/>
              </a:spcAft>
            </a:pPr>
            <a:r>
              <a:rPr lang="en-US" altLang="en-US" sz="4000" b="1" dirty="0">
                <a:latin typeface="Montserrat" panose="00000500000000000000" pitchFamily="2" charset="0"/>
                <a:ea typeface="ＭＳ Ｐゴシック" panose="020B0600070205080204" pitchFamily="34" charset="-128"/>
              </a:rPr>
              <a:t>What is missing?</a:t>
            </a:r>
          </a:p>
        </p:txBody>
      </p:sp>
      <p:sp>
        <p:nvSpPr>
          <p:cNvPr id="3" name="Content Placeholder 2">
            <a:extLst>
              <a:ext uri="{FF2B5EF4-FFF2-40B4-BE49-F238E27FC236}">
                <a16:creationId xmlns:a16="http://schemas.microsoft.com/office/drawing/2014/main" id="{B1A40E6B-2CC0-E80A-C5EF-5916F2C61C71}"/>
              </a:ext>
            </a:extLst>
          </p:cNvPr>
          <p:cNvSpPr txBox="1">
            <a:spLocks/>
          </p:cNvSpPr>
          <p:nvPr/>
        </p:nvSpPr>
        <p:spPr>
          <a:xfrm>
            <a:off x="1229637" y="2518720"/>
            <a:ext cx="15287929" cy="6897653"/>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fontAlgn="auto">
              <a:spcAft>
                <a:spcPts val="0"/>
              </a:spcAft>
            </a:pPr>
            <a:endParaRPr lang="en-US" altLang="en-US" sz="2000" dirty="0">
              <a:ea typeface="ＭＳ Ｐゴシック" panose="020B0600070205080204" pitchFamily="34" charset="-128"/>
            </a:endParaRPr>
          </a:p>
          <a:p>
            <a:pPr fontAlgn="auto">
              <a:spcAft>
                <a:spcPts val="0"/>
              </a:spcAft>
            </a:pPr>
            <a:endParaRPr lang="en-US" altLang="en-US" sz="2000" dirty="0">
              <a:ea typeface="ＭＳ Ｐゴシック" panose="020B0600070205080204" pitchFamily="34" charset="-128"/>
            </a:endParaRPr>
          </a:p>
        </p:txBody>
      </p:sp>
    </p:spTree>
    <p:extLst>
      <p:ext uri="{BB962C8B-B14F-4D97-AF65-F5344CB8AC3E}">
        <p14:creationId xmlns:p14="http://schemas.microsoft.com/office/powerpoint/2010/main" val="872538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19"/>
          <p:cNvSpPr txBox="1">
            <a:spLocks noGrp="1"/>
          </p:cNvSpPr>
          <p:nvPr>
            <p:ph type="title"/>
          </p:nvPr>
        </p:nvSpPr>
        <p:spPr>
          <a:xfrm>
            <a:off x="490742" y="419091"/>
            <a:ext cx="14301788" cy="1128713"/>
          </a:xfrm>
          <a:prstGeom prst="rect">
            <a:avLst/>
          </a:prstGeom>
          <a:noFill/>
          <a:ln>
            <a:noFill/>
          </a:ln>
        </p:spPr>
        <p:txBody>
          <a:bodyPr spcFirstLastPara="1" wrap="square" lIns="137138" tIns="68550" rIns="137138" bIns="68550" anchor="ctr" anchorCtr="0">
            <a:noAutofit/>
          </a:bodyPr>
          <a:lstStyle/>
          <a:p>
            <a:pPr>
              <a:buClr>
                <a:srgbClr val="FF0000"/>
              </a:buClr>
              <a:buSzPts val="2800"/>
            </a:pPr>
            <a:r>
              <a:rPr lang="en-GB" sz="4000" dirty="0">
                <a:solidFill>
                  <a:srgbClr val="011E41"/>
                </a:solidFill>
                <a:latin typeface="Montserrat" pitchFamily="2" charset="77"/>
              </a:rPr>
              <a:t>Group work 2  - Review of SOPs</a:t>
            </a:r>
            <a:endParaRPr sz="4000" dirty="0">
              <a:solidFill>
                <a:srgbClr val="011E41"/>
              </a:solidFill>
              <a:latin typeface="Montserrat" pitchFamily="2" charset="77"/>
            </a:endParaRPr>
          </a:p>
        </p:txBody>
      </p:sp>
      <p:pic>
        <p:nvPicPr>
          <p:cNvPr id="688" name="Google Shape;688;p19"/>
          <p:cNvPicPr preferRelativeResize="0"/>
          <p:nvPr/>
        </p:nvPicPr>
        <p:blipFill rotWithShape="1">
          <a:blip r:embed="rId3">
            <a:alphaModFix/>
          </a:blip>
          <a:srcRect/>
          <a:stretch/>
        </p:blipFill>
        <p:spPr>
          <a:xfrm>
            <a:off x="490742" y="2896394"/>
            <a:ext cx="4057650" cy="4495800"/>
          </a:xfrm>
          <a:prstGeom prst="rect">
            <a:avLst/>
          </a:prstGeom>
          <a:noFill/>
          <a:ln>
            <a:noFill/>
          </a:ln>
        </p:spPr>
      </p:pic>
      <p:sp>
        <p:nvSpPr>
          <p:cNvPr id="689" name="Google Shape;689;p19"/>
          <p:cNvSpPr txBox="1"/>
          <p:nvPr/>
        </p:nvSpPr>
        <p:spPr>
          <a:xfrm>
            <a:off x="4888026" y="2089431"/>
            <a:ext cx="13399974" cy="8079074"/>
          </a:xfrm>
          <a:prstGeom prst="rect">
            <a:avLst/>
          </a:prstGeom>
          <a:noFill/>
          <a:ln>
            <a:noFill/>
          </a:ln>
        </p:spPr>
        <p:txBody>
          <a:bodyPr spcFirstLastPara="1" wrap="square" lIns="137138" tIns="68550" rIns="137138" bIns="68550" anchor="t" anchorCtr="0">
            <a:spAutoFit/>
          </a:bodyPr>
          <a:lstStyle/>
          <a:p>
            <a:pPr>
              <a:spcBef>
                <a:spcPts val="0"/>
              </a:spcBef>
              <a:spcAft>
                <a:spcPts val="0"/>
              </a:spcAft>
            </a:pPr>
            <a:r>
              <a:rPr lang="en-GB" sz="4200" b="1" dirty="0">
                <a:solidFill>
                  <a:schemeClr val="dk1"/>
                </a:solidFill>
                <a:latin typeface="Arial"/>
                <a:ea typeface="Arial"/>
                <a:cs typeface="Arial"/>
                <a:sym typeface="Arial"/>
              </a:rPr>
              <a:t>Group allocations – </a:t>
            </a:r>
            <a:r>
              <a:rPr lang="en-GB" sz="4200" b="1" dirty="0">
                <a:solidFill>
                  <a:srgbClr val="FF0000"/>
                </a:solidFill>
                <a:latin typeface="Arial"/>
                <a:ea typeface="Arial"/>
                <a:cs typeface="Arial"/>
                <a:sym typeface="Arial"/>
              </a:rPr>
              <a:t>important groups remember</a:t>
            </a:r>
            <a:endParaRPr dirty="0"/>
          </a:p>
          <a:p>
            <a:pPr>
              <a:spcBef>
                <a:spcPts val="0"/>
              </a:spcBef>
              <a:spcAft>
                <a:spcPts val="0"/>
              </a:spcAft>
            </a:pPr>
            <a:endParaRPr sz="4200" dirty="0">
              <a:solidFill>
                <a:schemeClr val="dk1"/>
              </a:solidFill>
              <a:latin typeface="Arial"/>
              <a:ea typeface="Arial"/>
              <a:cs typeface="Arial"/>
              <a:sym typeface="Arial"/>
            </a:endParaRPr>
          </a:p>
          <a:p>
            <a:pPr>
              <a:spcBef>
                <a:spcPts val="0"/>
              </a:spcBef>
              <a:spcAft>
                <a:spcPts val="0"/>
              </a:spcAft>
            </a:pPr>
            <a:r>
              <a:rPr lang="en-GB" sz="4200" dirty="0">
                <a:solidFill>
                  <a:schemeClr val="dk1"/>
                </a:solidFill>
                <a:latin typeface="Arial"/>
                <a:ea typeface="Arial"/>
                <a:cs typeface="Arial"/>
                <a:sym typeface="Arial"/>
              </a:rPr>
              <a:t>Group 1: </a:t>
            </a:r>
            <a:endParaRPr dirty="0"/>
          </a:p>
          <a:p>
            <a:pPr>
              <a:spcBef>
                <a:spcPts val="0"/>
              </a:spcBef>
              <a:spcAft>
                <a:spcPts val="0"/>
              </a:spcAft>
            </a:pPr>
            <a:endParaRPr sz="4200" dirty="0">
              <a:solidFill>
                <a:schemeClr val="dk1"/>
              </a:solidFill>
              <a:latin typeface="Arial"/>
              <a:ea typeface="Arial"/>
              <a:cs typeface="Arial"/>
              <a:sym typeface="Arial"/>
            </a:endParaRPr>
          </a:p>
          <a:p>
            <a:pPr>
              <a:spcBef>
                <a:spcPts val="0"/>
              </a:spcBef>
              <a:spcAft>
                <a:spcPts val="0"/>
              </a:spcAft>
            </a:pPr>
            <a:endParaRPr sz="4200" dirty="0">
              <a:solidFill>
                <a:schemeClr val="dk1"/>
              </a:solidFill>
              <a:latin typeface="Arial"/>
              <a:ea typeface="Arial"/>
              <a:cs typeface="Arial"/>
              <a:sym typeface="Arial"/>
            </a:endParaRPr>
          </a:p>
          <a:p>
            <a:pPr>
              <a:spcBef>
                <a:spcPts val="0"/>
              </a:spcBef>
              <a:spcAft>
                <a:spcPts val="0"/>
              </a:spcAft>
            </a:pPr>
            <a:r>
              <a:rPr lang="en-GB" sz="4200" dirty="0">
                <a:solidFill>
                  <a:schemeClr val="dk1"/>
                </a:solidFill>
                <a:latin typeface="Arial"/>
                <a:ea typeface="Arial"/>
                <a:cs typeface="Arial"/>
                <a:sym typeface="Arial"/>
              </a:rPr>
              <a:t>Group 2: </a:t>
            </a:r>
            <a:endParaRPr dirty="0"/>
          </a:p>
          <a:p>
            <a:pPr>
              <a:spcBef>
                <a:spcPts val="0"/>
              </a:spcBef>
              <a:spcAft>
                <a:spcPts val="0"/>
              </a:spcAft>
            </a:pPr>
            <a:endParaRPr sz="4200" dirty="0">
              <a:solidFill>
                <a:schemeClr val="dk1"/>
              </a:solidFill>
              <a:latin typeface="Arial"/>
              <a:ea typeface="Arial"/>
              <a:cs typeface="Arial"/>
              <a:sym typeface="Arial"/>
            </a:endParaRPr>
          </a:p>
          <a:p>
            <a:pPr>
              <a:spcBef>
                <a:spcPts val="0"/>
              </a:spcBef>
              <a:spcAft>
                <a:spcPts val="0"/>
              </a:spcAft>
            </a:pPr>
            <a:endParaRPr sz="4200" dirty="0">
              <a:solidFill>
                <a:schemeClr val="dk1"/>
              </a:solidFill>
              <a:latin typeface="Arial"/>
              <a:ea typeface="Arial"/>
              <a:cs typeface="Arial"/>
              <a:sym typeface="Arial"/>
            </a:endParaRPr>
          </a:p>
          <a:p>
            <a:pPr>
              <a:spcBef>
                <a:spcPts val="0"/>
              </a:spcBef>
              <a:spcAft>
                <a:spcPts val="0"/>
              </a:spcAft>
            </a:pPr>
            <a:r>
              <a:rPr lang="en-GB" sz="4200" dirty="0">
                <a:solidFill>
                  <a:schemeClr val="dk1"/>
                </a:solidFill>
                <a:latin typeface="Arial"/>
                <a:ea typeface="Arial"/>
                <a:cs typeface="Arial"/>
                <a:sym typeface="Arial"/>
              </a:rPr>
              <a:t>Group 3: </a:t>
            </a:r>
            <a:endParaRPr dirty="0"/>
          </a:p>
          <a:p>
            <a:pPr marL="428625" indent="-238125">
              <a:spcBef>
                <a:spcPts val="0"/>
              </a:spcBef>
              <a:spcAft>
                <a:spcPts val="0"/>
              </a:spcAft>
              <a:buClr>
                <a:schemeClr val="dk1"/>
              </a:buClr>
              <a:buSzPts val="2000"/>
            </a:pPr>
            <a:endParaRPr sz="3000" b="1" dirty="0">
              <a:solidFill>
                <a:schemeClr val="dk1"/>
              </a:solidFill>
              <a:latin typeface="Calibri"/>
              <a:ea typeface="Calibri"/>
              <a:cs typeface="Calibri"/>
              <a:sym typeface="Calibri"/>
            </a:endParaRPr>
          </a:p>
          <a:p>
            <a:pPr>
              <a:spcBef>
                <a:spcPts val="0"/>
              </a:spcBef>
              <a:spcAft>
                <a:spcPts val="0"/>
              </a:spcAft>
            </a:pPr>
            <a:endParaRPr sz="2700" dirty="0">
              <a:solidFill>
                <a:schemeClr val="dk1"/>
              </a:solidFill>
              <a:latin typeface="Calibri"/>
              <a:ea typeface="Calibri"/>
              <a:cs typeface="Calibri"/>
              <a:sym typeface="Calibri"/>
            </a:endParaRPr>
          </a:p>
          <a:p>
            <a:pPr>
              <a:spcBef>
                <a:spcPts val="0"/>
              </a:spcBef>
              <a:spcAft>
                <a:spcPts val="0"/>
              </a:spcAft>
            </a:pPr>
            <a:endParaRPr sz="2700" dirty="0">
              <a:solidFill>
                <a:schemeClr val="dk1"/>
              </a:solidFill>
              <a:latin typeface="Calibri"/>
              <a:ea typeface="Calibri"/>
              <a:cs typeface="Calibri"/>
              <a:sym typeface="Calibri"/>
            </a:endParaRPr>
          </a:p>
          <a:p>
            <a:pPr>
              <a:spcBef>
                <a:spcPts val="0"/>
              </a:spcBef>
              <a:spcAft>
                <a:spcPts val="0"/>
              </a:spcAft>
            </a:pPr>
            <a:endParaRPr sz="2700" dirty="0">
              <a:solidFill>
                <a:schemeClr val="dk1"/>
              </a:solidFill>
              <a:latin typeface="Calibri"/>
              <a:ea typeface="Calibri"/>
              <a:cs typeface="Calibri"/>
              <a:sym typeface="Calibri"/>
            </a:endParaRPr>
          </a:p>
          <a:p>
            <a:pPr>
              <a:spcBef>
                <a:spcPts val="0"/>
              </a:spcBef>
              <a:spcAft>
                <a:spcPts val="0"/>
              </a:spcAft>
            </a:pPr>
            <a:endParaRPr sz="2700" dirty="0">
              <a:solidFill>
                <a:schemeClr val="dk1"/>
              </a:solidFill>
              <a:latin typeface="Calibri"/>
              <a:ea typeface="Calibri"/>
              <a:cs typeface="Calibri"/>
              <a:sym typeface="Calibri"/>
            </a:endParaRPr>
          </a:p>
        </p:txBody>
      </p:sp>
      <p:sp>
        <p:nvSpPr>
          <p:cNvPr id="690" name="Google Shape;690;p19"/>
          <p:cNvSpPr/>
          <p:nvPr/>
        </p:nvSpPr>
        <p:spPr>
          <a:xfrm>
            <a:off x="7620040" y="3120931"/>
            <a:ext cx="1547948" cy="1221192"/>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691" name="Google Shape;691;p19"/>
          <p:cNvSpPr/>
          <p:nvPr/>
        </p:nvSpPr>
        <p:spPr>
          <a:xfrm>
            <a:off x="7594310" y="5118226"/>
            <a:ext cx="1643403" cy="1221192"/>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692" name="Google Shape;692;p19"/>
          <p:cNvSpPr/>
          <p:nvPr/>
        </p:nvSpPr>
        <p:spPr>
          <a:xfrm>
            <a:off x="7870364" y="6809828"/>
            <a:ext cx="1392828" cy="1221192"/>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015033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pic>
        <p:nvPicPr>
          <p:cNvPr id="705" name="Google Shape;705;p21"/>
          <p:cNvPicPr preferRelativeResize="0"/>
          <p:nvPr/>
        </p:nvPicPr>
        <p:blipFill rotWithShape="1">
          <a:blip r:embed="rId3">
            <a:alphaModFix/>
          </a:blip>
          <a:srcRect/>
          <a:stretch/>
        </p:blipFill>
        <p:spPr>
          <a:xfrm>
            <a:off x="37468" y="795"/>
            <a:ext cx="1353728" cy="1116875"/>
          </a:xfrm>
          <a:prstGeom prst="rect">
            <a:avLst/>
          </a:prstGeom>
          <a:noFill/>
          <a:ln>
            <a:noFill/>
          </a:ln>
        </p:spPr>
      </p:pic>
      <p:sp>
        <p:nvSpPr>
          <p:cNvPr id="706" name="Google Shape;706;p21"/>
          <p:cNvSpPr/>
          <p:nvPr/>
        </p:nvSpPr>
        <p:spPr>
          <a:xfrm>
            <a:off x="1964915" y="794"/>
            <a:ext cx="14769000" cy="2154600"/>
          </a:xfrm>
          <a:prstGeom prst="rect">
            <a:avLst/>
          </a:prstGeom>
          <a:noFill/>
          <a:ln>
            <a:noFill/>
          </a:ln>
        </p:spPr>
        <p:txBody>
          <a:bodyPr spcFirstLastPara="1" wrap="square" lIns="182850" tIns="91388" rIns="182850" bIns="91388" anchor="t" anchorCtr="0">
            <a:noAutofit/>
          </a:bodyPr>
          <a:lstStyle/>
          <a:p>
            <a:pPr>
              <a:spcBef>
                <a:spcPts val="0"/>
              </a:spcBef>
              <a:spcAft>
                <a:spcPts val="0"/>
              </a:spcAft>
            </a:pPr>
            <a:r>
              <a:rPr lang="en-GB" sz="3000" b="1" dirty="0">
                <a:solidFill>
                  <a:schemeClr val="dk1"/>
                </a:solidFill>
                <a:latin typeface="Arial"/>
                <a:ea typeface="Arial"/>
                <a:cs typeface="Arial"/>
                <a:sym typeface="Arial"/>
              </a:rPr>
              <a:t>Brainstorm:</a:t>
            </a:r>
            <a:r>
              <a:rPr lang="en-GB" sz="3000" dirty="0">
                <a:solidFill>
                  <a:schemeClr val="dk1"/>
                </a:solidFill>
                <a:latin typeface="Arial"/>
                <a:ea typeface="Arial"/>
                <a:cs typeface="Arial"/>
                <a:sym typeface="Arial"/>
              </a:rPr>
              <a:t> While reviewing, think, what is good and what could use improvement?</a:t>
            </a:r>
            <a:endParaRPr sz="3000" dirty="0">
              <a:solidFill>
                <a:schemeClr val="dk1"/>
              </a:solidFill>
              <a:latin typeface="Arial"/>
              <a:ea typeface="Arial"/>
              <a:cs typeface="Arial"/>
              <a:sym typeface="Arial"/>
            </a:endParaRPr>
          </a:p>
          <a:p>
            <a:pPr>
              <a:spcBef>
                <a:spcPts val="0"/>
              </a:spcBef>
              <a:spcAft>
                <a:spcPts val="0"/>
              </a:spcAft>
            </a:pPr>
            <a:r>
              <a:rPr lang="en-GB" sz="3200" i="1" dirty="0">
                <a:solidFill>
                  <a:schemeClr val="dk1"/>
                </a:solidFill>
                <a:latin typeface="Arial"/>
                <a:ea typeface="Arial"/>
                <a:cs typeface="Arial"/>
                <a:sym typeface="Arial"/>
              </a:rPr>
              <a:t>Double-click a post-it to edit</a:t>
            </a:r>
            <a:endParaRPr sz="3600" b="1" dirty="0">
              <a:solidFill>
                <a:srgbClr val="FF0000"/>
              </a:solidFill>
              <a:latin typeface="Arial"/>
              <a:ea typeface="Arial"/>
              <a:cs typeface="Arial"/>
              <a:sym typeface="Arial"/>
            </a:endParaRPr>
          </a:p>
          <a:p>
            <a:pPr>
              <a:spcBef>
                <a:spcPts val="0"/>
              </a:spcBef>
              <a:spcAft>
                <a:spcPts val="0"/>
              </a:spcAft>
            </a:pPr>
            <a:endParaRPr sz="3200" i="1" dirty="0">
              <a:solidFill>
                <a:schemeClr val="accent1"/>
              </a:solidFill>
              <a:latin typeface="Short Stack"/>
              <a:ea typeface="Short Stack"/>
              <a:cs typeface="Short Stack"/>
              <a:sym typeface="Short Stack"/>
            </a:endParaRPr>
          </a:p>
        </p:txBody>
      </p:sp>
      <p:sp>
        <p:nvSpPr>
          <p:cNvPr id="707" name="Google Shape;707;p21" descr="Post-it" title="Post-it"/>
          <p:cNvSpPr/>
          <p:nvPr/>
        </p:nvSpPr>
        <p:spPr>
          <a:xfrm>
            <a:off x="129157" y="1287028"/>
            <a:ext cx="5230271" cy="868367"/>
          </a:xfrm>
          <a:prstGeom prst="foldedCorner">
            <a:avLst>
              <a:gd name="adj" fmla="val 16667"/>
            </a:avLst>
          </a:prstGeom>
          <a:solidFill>
            <a:srgbClr val="CFE2F3"/>
          </a:solidFill>
          <a:ln w="19050" cap="flat" cmpd="sng">
            <a:solidFill>
              <a:schemeClr val="accent1"/>
            </a:solidFill>
            <a:prstDash val="solid"/>
            <a:round/>
            <a:headEnd type="none" w="sm" len="sm"/>
            <a:tailEnd type="none" w="sm" len="sm"/>
          </a:ln>
        </p:spPr>
        <p:txBody>
          <a:bodyPr spcFirstLastPara="1" wrap="square" lIns="182850" tIns="182850" rIns="182850" bIns="182850" anchor="ctr" anchorCtr="0">
            <a:noAutofit/>
          </a:bodyPr>
          <a:lstStyle/>
          <a:p>
            <a:pPr algn="ctr">
              <a:spcBef>
                <a:spcPts val="0"/>
              </a:spcBef>
              <a:spcAft>
                <a:spcPts val="0"/>
              </a:spcAft>
            </a:pPr>
            <a:r>
              <a:rPr lang="en-GB" sz="2599" b="1">
                <a:solidFill>
                  <a:srgbClr val="000000"/>
                </a:solidFill>
                <a:latin typeface="Arial"/>
                <a:ea typeface="Arial"/>
                <a:cs typeface="Arial"/>
                <a:sym typeface="Arial"/>
              </a:rPr>
              <a:t>What do you like/what is good</a:t>
            </a:r>
            <a:endParaRPr sz="2599" b="1">
              <a:solidFill>
                <a:srgbClr val="000000"/>
              </a:solidFill>
              <a:latin typeface="Arial"/>
              <a:ea typeface="Arial"/>
              <a:cs typeface="Arial"/>
              <a:sym typeface="Arial"/>
            </a:endParaRPr>
          </a:p>
        </p:txBody>
      </p:sp>
      <p:sp>
        <p:nvSpPr>
          <p:cNvPr id="708" name="Google Shape;708;p21" descr="Post-it" title="Post-it"/>
          <p:cNvSpPr/>
          <p:nvPr/>
        </p:nvSpPr>
        <p:spPr>
          <a:xfrm>
            <a:off x="129156" y="2274496"/>
            <a:ext cx="3064713" cy="1958663"/>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599">
                <a:solidFill>
                  <a:srgbClr val="000000"/>
                </a:solidFill>
                <a:latin typeface="Arial"/>
                <a:ea typeface="Arial"/>
                <a:cs typeface="Arial"/>
                <a:sym typeface="Arial"/>
              </a:rPr>
              <a:t>Group 1: We liked the section on needs assessment</a:t>
            </a:r>
            <a:endParaRPr sz="2599">
              <a:solidFill>
                <a:srgbClr val="000000"/>
              </a:solidFill>
              <a:latin typeface="Arial"/>
              <a:ea typeface="Arial"/>
              <a:cs typeface="Arial"/>
              <a:sym typeface="Arial"/>
            </a:endParaRPr>
          </a:p>
        </p:txBody>
      </p:sp>
      <p:sp>
        <p:nvSpPr>
          <p:cNvPr id="709" name="Google Shape;709;p21" descr="Post-it" title="Post-it"/>
          <p:cNvSpPr/>
          <p:nvPr/>
        </p:nvSpPr>
        <p:spPr>
          <a:xfrm>
            <a:off x="3454131" y="2274497"/>
            <a:ext cx="2588400" cy="15336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dirty="0">
              <a:solidFill>
                <a:srgbClr val="000000"/>
              </a:solidFill>
              <a:latin typeface="Arial"/>
              <a:ea typeface="Arial"/>
              <a:cs typeface="Arial"/>
              <a:sym typeface="Arial"/>
            </a:endParaRPr>
          </a:p>
        </p:txBody>
      </p:sp>
      <p:sp>
        <p:nvSpPr>
          <p:cNvPr id="710" name="Google Shape;710;p21" descr="Post-it" title="Post-it"/>
          <p:cNvSpPr/>
          <p:nvPr/>
        </p:nvSpPr>
        <p:spPr>
          <a:xfrm>
            <a:off x="129150" y="3927194"/>
            <a:ext cx="2641950" cy="15336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711" name="Google Shape;711;p21" descr="Post-it" title="Post-it"/>
          <p:cNvSpPr/>
          <p:nvPr/>
        </p:nvSpPr>
        <p:spPr>
          <a:xfrm>
            <a:off x="129156" y="5579903"/>
            <a:ext cx="2588400" cy="15336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712" name="Google Shape;712;p21" descr="Post-it" title="Post-it"/>
          <p:cNvSpPr/>
          <p:nvPr/>
        </p:nvSpPr>
        <p:spPr>
          <a:xfrm>
            <a:off x="2771027" y="5579903"/>
            <a:ext cx="2588400" cy="15336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713" name="Google Shape;713;p21" descr="Post-it" title="Post-it"/>
          <p:cNvSpPr/>
          <p:nvPr/>
        </p:nvSpPr>
        <p:spPr>
          <a:xfrm>
            <a:off x="6528865" y="1287028"/>
            <a:ext cx="5230271" cy="868367"/>
          </a:xfrm>
          <a:prstGeom prst="foldedCorner">
            <a:avLst>
              <a:gd name="adj" fmla="val 16667"/>
            </a:avLst>
          </a:prstGeom>
          <a:solidFill>
            <a:srgbClr val="F9CEC9"/>
          </a:solidFill>
          <a:ln w="19050"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ctr">
              <a:spcBef>
                <a:spcPts val="0"/>
              </a:spcBef>
              <a:spcAft>
                <a:spcPts val="0"/>
              </a:spcAft>
            </a:pPr>
            <a:r>
              <a:rPr lang="en-GB" sz="2599" b="1">
                <a:solidFill>
                  <a:srgbClr val="000000"/>
                </a:solidFill>
                <a:latin typeface="Arial"/>
                <a:ea typeface="Arial"/>
                <a:cs typeface="Arial"/>
                <a:sym typeface="Arial"/>
              </a:rPr>
              <a:t>Are there any gaps or incorrect information</a:t>
            </a:r>
            <a:endParaRPr sz="2599" b="1">
              <a:solidFill>
                <a:srgbClr val="000000"/>
              </a:solidFill>
              <a:latin typeface="Arial"/>
              <a:ea typeface="Arial"/>
              <a:cs typeface="Arial"/>
              <a:sym typeface="Arial"/>
            </a:endParaRPr>
          </a:p>
        </p:txBody>
      </p:sp>
      <p:sp>
        <p:nvSpPr>
          <p:cNvPr id="714" name="Google Shape;714;p21" descr="Post-it" title="Post-it"/>
          <p:cNvSpPr/>
          <p:nvPr/>
        </p:nvSpPr>
        <p:spPr>
          <a:xfrm>
            <a:off x="6528863" y="2274497"/>
            <a:ext cx="5687472" cy="1958661"/>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599">
                <a:solidFill>
                  <a:srgbClr val="000000"/>
                </a:solidFill>
                <a:latin typeface="Arial"/>
                <a:ea typeface="Arial"/>
                <a:cs typeface="Arial"/>
                <a:sym typeface="Arial"/>
              </a:rPr>
              <a:t>Group 1: Page 4 says DM coordinator leads project development, but this isn’t the case</a:t>
            </a:r>
            <a:endParaRPr sz="2599">
              <a:solidFill>
                <a:srgbClr val="000000"/>
              </a:solidFill>
              <a:latin typeface="Arial"/>
              <a:ea typeface="Arial"/>
              <a:cs typeface="Arial"/>
              <a:sym typeface="Arial"/>
            </a:endParaRPr>
          </a:p>
        </p:txBody>
      </p:sp>
      <p:sp>
        <p:nvSpPr>
          <p:cNvPr id="715" name="Google Shape;715;p21" descr="Post-it" title="Post-it"/>
          <p:cNvSpPr/>
          <p:nvPr/>
        </p:nvSpPr>
        <p:spPr>
          <a:xfrm>
            <a:off x="6345300" y="3927194"/>
            <a:ext cx="2772000" cy="15336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300"/>
              <a:t>Group2: Needs Assessment is missing providing intervention in time</a:t>
            </a:r>
            <a:endParaRPr sz="2300">
              <a:solidFill>
                <a:srgbClr val="000000"/>
              </a:solidFill>
              <a:latin typeface="Arial"/>
              <a:ea typeface="Arial"/>
              <a:cs typeface="Arial"/>
              <a:sym typeface="Arial"/>
            </a:endParaRPr>
          </a:p>
        </p:txBody>
      </p:sp>
      <p:sp>
        <p:nvSpPr>
          <p:cNvPr id="716" name="Google Shape;716;p21" descr="Post-it" title="Post-it"/>
          <p:cNvSpPr/>
          <p:nvPr/>
        </p:nvSpPr>
        <p:spPr>
          <a:xfrm>
            <a:off x="9170735" y="3927200"/>
            <a:ext cx="2588400" cy="15336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717" name="Google Shape;717;p21" descr="Post-it" title="Post-it"/>
          <p:cNvSpPr/>
          <p:nvPr/>
        </p:nvSpPr>
        <p:spPr>
          <a:xfrm>
            <a:off x="6528864" y="5579903"/>
            <a:ext cx="2588400" cy="15336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718" name="Google Shape;718;p21" descr="Post-it" title="Post-it"/>
          <p:cNvSpPr/>
          <p:nvPr/>
        </p:nvSpPr>
        <p:spPr>
          <a:xfrm>
            <a:off x="9170735" y="5579903"/>
            <a:ext cx="2588400" cy="15336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719" name="Google Shape;719;p21" descr="Post-it" title="Post-it"/>
          <p:cNvSpPr/>
          <p:nvPr/>
        </p:nvSpPr>
        <p:spPr>
          <a:xfrm>
            <a:off x="12731803" y="1287028"/>
            <a:ext cx="5230271" cy="868367"/>
          </a:xfrm>
          <a:prstGeom prst="foldedCorner">
            <a:avLst>
              <a:gd name="adj" fmla="val 16667"/>
            </a:avLst>
          </a:prstGeom>
          <a:solidFill>
            <a:srgbClr val="5AE4E4"/>
          </a:solidFill>
          <a:ln w="19050"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ctr">
              <a:spcBef>
                <a:spcPts val="0"/>
              </a:spcBef>
              <a:spcAft>
                <a:spcPts val="0"/>
              </a:spcAft>
            </a:pPr>
            <a:r>
              <a:rPr lang="en-GB" sz="2599" b="1">
                <a:solidFill>
                  <a:srgbClr val="000000"/>
                </a:solidFill>
                <a:latin typeface="Arial"/>
                <a:ea typeface="Arial"/>
                <a:cs typeface="Arial"/>
                <a:sym typeface="Arial"/>
              </a:rPr>
              <a:t>What recommendations would you make to improve it?</a:t>
            </a:r>
            <a:endParaRPr sz="2599" b="1">
              <a:solidFill>
                <a:srgbClr val="000000"/>
              </a:solidFill>
              <a:latin typeface="Arial"/>
              <a:ea typeface="Arial"/>
              <a:cs typeface="Arial"/>
              <a:sym typeface="Arial"/>
            </a:endParaRPr>
          </a:p>
        </p:txBody>
      </p:sp>
      <p:sp>
        <p:nvSpPr>
          <p:cNvPr id="720" name="Google Shape;720;p21" descr="Post-it" title="Post-it"/>
          <p:cNvSpPr/>
          <p:nvPr/>
        </p:nvSpPr>
        <p:spPr>
          <a:xfrm>
            <a:off x="12731801" y="2274496"/>
            <a:ext cx="3064712" cy="1854311"/>
          </a:xfrm>
          <a:prstGeom prst="foldedCorner">
            <a:avLst>
              <a:gd name="adj" fmla="val 16667"/>
            </a:avLst>
          </a:prstGeom>
          <a:solidFill>
            <a:srgbClr val="5AE4E4"/>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599" dirty="0">
                <a:solidFill>
                  <a:srgbClr val="000000"/>
                </a:solidFill>
                <a:latin typeface="Arial"/>
                <a:ea typeface="Arial"/>
                <a:cs typeface="Arial"/>
                <a:sym typeface="Arial"/>
              </a:rPr>
              <a:t>Group 2: Add a document on market assessment</a:t>
            </a:r>
            <a:endParaRPr sz="2599" dirty="0">
              <a:solidFill>
                <a:srgbClr val="000000"/>
              </a:solidFill>
              <a:latin typeface="Arial"/>
              <a:ea typeface="Arial"/>
              <a:cs typeface="Arial"/>
              <a:sym typeface="Arial"/>
            </a:endParaRPr>
          </a:p>
        </p:txBody>
      </p:sp>
      <p:sp>
        <p:nvSpPr>
          <p:cNvPr id="721" name="Google Shape;721;p21" descr="Post-it" title="Post-it"/>
          <p:cNvSpPr/>
          <p:nvPr/>
        </p:nvSpPr>
        <p:spPr>
          <a:xfrm>
            <a:off x="15373673" y="2274497"/>
            <a:ext cx="2588400" cy="1533600"/>
          </a:xfrm>
          <a:prstGeom prst="foldedCorner">
            <a:avLst>
              <a:gd name="adj" fmla="val 16667"/>
            </a:avLst>
          </a:prstGeom>
          <a:solidFill>
            <a:srgbClr val="5AE4E4"/>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722" name="Google Shape;722;p21" descr="Post-it" title="Post-it"/>
          <p:cNvSpPr/>
          <p:nvPr/>
        </p:nvSpPr>
        <p:spPr>
          <a:xfrm>
            <a:off x="12731802" y="3927200"/>
            <a:ext cx="2588400" cy="1533600"/>
          </a:xfrm>
          <a:prstGeom prst="foldedCorner">
            <a:avLst>
              <a:gd name="adj" fmla="val 16667"/>
            </a:avLst>
          </a:prstGeom>
          <a:solidFill>
            <a:srgbClr val="5AE4E4"/>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723" name="Google Shape;723;p21" descr="Post-it" title="Post-it"/>
          <p:cNvSpPr/>
          <p:nvPr/>
        </p:nvSpPr>
        <p:spPr>
          <a:xfrm>
            <a:off x="15373673" y="3927200"/>
            <a:ext cx="2588400" cy="1533600"/>
          </a:xfrm>
          <a:prstGeom prst="foldedCorner">
            <a:avLst>
              <a:gd name="adj" fmla="val 16667"/>
            </a:avLst>
          </a:prstGeom>
          <a:solidFill>
            <a:srgbClr val="5AE4E4"/>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724" name="Google Shape;724;p21" descr="Post-it" title="Post-it"/>
          <p:cNvSpPr/>
          <p:nvPr/>
        </p:nvSpPr>
        <p:spPr>
          <a:xfrm>
            <a:off x="12731802" y="5579903"/>
            <a:ext cx="2588400" cy="1533600"/>
          </a:xfrm>
          <a:prstGeom prst="foldedCorner">
            <a:avLst>
              <a:gd name="adj" fmla="val 16667"/>
            </a:avLst>
          </a:prstGeom>
          <a:solidFill>
            <a:srgbClr val="5AE4E4"/>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725" name="Google Shape;725;p21" descr="Post-it" title="Post-it"/>
          <p:cNvSpPr/>
          <p:nvPr/>
        </p:nvSpPr>
        <p:spPr>
          <a:xfrm>
            <a:off x="15373673" y="5579903"/>
            <a:ext cx="2588400" cy="1533600"/>
          </a:xfrm>
          <a:prstGeom prst="foldedCorner">
            <a:avLst>
              <a:gd name="adj" fmla="val 16667"/>
            </a:avLst>
          </a:prstGeom>
          <a:solidFill>
            <a:srgbClr val="5AE4E4"/>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726" name="Google Shape;726;p21"/>
          <p:cNvSpPr/>
          <p:nvPr/>
        </p:nvSpPr>
        <p:spPr>
          <a:xfrm>
            <a:off x="10968443" y="8335999"/>
            <a:ext cx="790692" cy="665562"/>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27" name="Google Shape;727;p21"/>
          <p:cNvSpPr/>
          <p:nvPr/>
        </p:nvSpPr>
        <p:spPr>
          <a:xfrm>
            <a:off x="12781838" y="8335999"/>
            <a:ext cx="839451" cy="665562"/>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28" name="Google Shape;728;p21"/>
          <p:cNvSpPr/>
          <p:nvPr/>
        </p:nvSpPr>
        <p:spPr>
          <a:xfrm>
            <a:off x="14521409" y="8335999"/>
            <a:ext cx="711458" cy="665562"/>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29" name="Google Shape;729;p21"/>
          <p:cNvSpPr/>
          <p:nvPr/>
        </p:nvSpPr>
        <p:spPr>
          <a:xfrm>
            <a:off x="16323470" y="8211809"/>
            <a:ext cx="910347" cy="800931"/>
          </a:xfrm>
          <a:prstGeom prst="sun">
            <a:avLst>
              <a:gd name="adj" fmla="val 25000"/>
            </a:avLst>
          </a:prstGeom>
          <a:solidFill>
            <a:srgbClr val="FFD966"/>
          </a:solidFill>
          <a:ln w="12700" cap="flat" cmpd="sng">
            <a:solidFill>
              <a:srgbClr val="FFD966"/>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30" name="Google Shape;730;p21"/>
          <p:cNvSpPr/>
          <p:nvPr/>
        </p:nvSpPr>
        <p:spPr>
          <a:xfrm>
            <a:off x="11197043" y="8564599"/>
            <a:ext cx="790692" cy="665562"/>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31" name="Google Shape;731;p21"/>
          <p:cNvSpPr/>
          <p:nvPr/>
        </p:nvSpPr>
        <p:spPr>
          <a:xfrm>
            <a:off x="13010438" y="8564599"/>
            <a:ext cx="839451" cy="665562"/>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32" name="Google Shape;732;p21"/>
          <p:cNvSpPr/>
          <p:nvPr/>
        </p:nvSpPr>
        <p:spPr>
          <a:xfrm>
            <a:off x="14750009" y="8564599"/>
            <a:ext cx="711458" cy="665562"/>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33" name="Google Shape;733;p21"/>
          <p:cNvSpPr/>
          <p:nvPr/>
        </p:nvSpPr>
        <p:spPr>
          <a:xfrm>
            <a:off x="16552070" y="8440409"/>
            <a:ext cx="910347" cy="800931"/>
          </a:xfrm>
          <a:prstGeom prst="sun">
            <a:avLst>
              <a:gd name="adj" fmla="val 25000"/>
            </a:avLst>
          </a:prstGeom>
          <a:solidFill>
            <a:srgbClr val="FFD966"/>
          </a:solidFill>
          <a:ln w="12700" cap="flat" cmpd="sng">
            <a:solidFill>
              <a:srgbClr val="FFD966"/>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34" name="Google Shape;734;p21"/>
          <p:cNvSpPr/>
          <p:nvPr/>
        </p:nvSpPr>
        <p:spPr>
          <a:xfrm>
            <a:off x="11425643" y="8793199"/>
            <a:ext cx="790692" cy="665562"/>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35" name="Google Shape;735;p21"/>
          <p:cNvSpPr/>
          <p:nvPr/>
        </p:nvSpPr>
        <p:spPr>
          <a:xfrm>
            <a:off x="13239038" y="8793199"/>
            <a:ext cx="839451" cy="665562"/>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36" name="Google Shape;736;p21"/>
          <p:cNvSpPr/>
          <p:nvPr/>
        </p:nvSpPr>
        <p:spPr>
          <a:xfrm>
            <a:off x="14978609" y="8793199"/>
            <a:ext cx="711458" cy="665562"/>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37" name="Google Shape;737;p21"/>
          <p:cNvSpPr/>
          <p:nvPr/>
        </p:nvSpPr>
        <p:spPr>
          <a:xfrm>
            <a:off x="16780670" y="8669009"/>
            <a:ext cx="910347" cy="800931"/>
          </a:xfrm>
          <a:prstGeom prst="sun">
            <a:avLst>
              <a:gd name="adj" fmla="val 25000"/>
            </a:avLst>
          </a:prstGeom>
          <a:solidFill>
            <a:srgbClr val="FFD966"/>
          </a:solidFill>
          <a:ln w="12700" cap="flat" cmpd="sng">
            <a:solidFill>
              <a:srgbClr val="FFD966"/>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38" name="Google Shape;738;p21"/>
          <p:cNvSpPr/>
          <p:nvPr/>
        </p:nvSpPr>
        <p:spPr>
          <a:xfrm>
            <a:off x="11654243" y="9021799"/>
            <a:ext cx="790692" cy="665562"/>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39" name="Google Shape;739;p21"/>
          <p:cNvSpPr/>
          <p:nvPr/>
        </p:nvSpPr>
        <p:spPr>
          <a:xfrm>
            <a:off x="13467638" y="9021799"/>
            <a:ext cx="839451" cy="665562"/>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40" name="Google Shape;740;p21"/>
          <p:cNvSpPr/>
          <p:nvPr/>
        </p:nvSpPr>
        <p:spPr>
          <a:xfrm>
            <a:off x="15207209" y="9021799"/>
            <a:ext cx="711458" cy="665562"/>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41" name="Google Shape;741;p21"/>
          <p:cNvSpPr/>
          <p:nvPr/>
        </p:nvSpPr>
        <p:spPr>
          <a:xfrm>
            <a:off x="17009270" y="8897609"/>
            <a:ext cx="910347" cy="800931"/>
          </a:xfrm>
          <a:prstGeom prst="sun">
            <a:avLst>
              <a:gd name="adj" fmla="val 25000"/>
            </a:avLst>
          </a:prstGeom>
          <a:solidFill>
            <a:srgbClr val="FFD966"/>
          </a:solidFill>
          <a:ln w="12700" cap="flat" cmpd="sng">
            <a:solidFill>
              <a:srgbClr val="FFD966"/>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42" name="Google Shape;742;p21"/>
          <p:cNvSpPr/>
          <p:nvPr/>
        </p:nvSpPr>
        <p:spPr>
          <a:xfrm>
            <a:off x="11882843" y="9250399"/>
            <a:ext cx="790692" cy="665562"/>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43" name="Google Shape;743;p21"/>
          <p:cNvSpPr/>
          <p:nvPr/>
        </p:nvSpPr>
        <p:spPr>
          <a:xfrm>
            <a:off x="13696238" y="9250399"/>
            <a:ext cx="839484" cy="665577"/>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44" name="Google Shape;744;p21"/>
          <p:cNvSpPr/>
          <p:nvPr/>
        </p:nvSpPr>
        <p:spPr>
          <a:xfrm>
            <a:off x="15435809" y="9250399"/>
            <a:ext cx="711458" cy="665562"/>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45" name="Google Shape;745;p21"/>
          <p:cNvSpPr/>
          <p:nvPr/>
        </p:nvSpPr>
        <p:spPr>
          <a:xfrm>
            <a:off x="2130383" y="3010223"/>
            <a:ext cx="910347" cy="800931"/>
          </a:xfrm>
          <a:prstGeom prst="sun">
            <a:avLst>
              <a:gd name="adj" fmla="val 25000"/>
            </a:avLst>
          </a:prstGeom>
          <a:solidFill>
            <a:srgbClr val="FFD966"/>
          </a:solidFill>
          <a:ln w="12700" cap="flat" cmpd="sng">
            <a:solidFill>
              <a:srgbClr val="FFD966"/>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46" name="Google Shape;746;p21"/>
          <p:cNvSpPr/>
          <p:nvPr/>
        </p:nvSpPr>
        <p:spPr>
          <a:xfrm>
            <a:off x="12111443" y="9478999"/>
            <a:ext cx="790650" cy="665550"/>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47" name="Google Shape;747;p21"/>
          <p:cNvSpPr/>
          <p:nvPr/>
        </p:nvSpPr>
        <p:spPr>
          <a:xfrm>
            <a:off x="10385861" y="2677442"/>
            <a:ext cx="839451" cy="665562"/>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48" name="Google Shape;748;p21"/>
          <p:cNvSpPr/>
          <p:nvPr/>
        </p:nvSpPr>
        <p:spPr>
          <a:xfrm>
            <a:off x="14346139" y="2891518"/>
            <a:ext cx="711458" cy="665562"/>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49" name="Google Shape;749;p21"/>
          <p:cNvSpPr/>
          <p:nvPr/>
        </p:nvSpPr>
        <p:spPr>
          <a:xfrm>
            <a:off x="11208243" y="2400720"/>
            <a:ext cx="910347" cy="800931"/>
          </a:xfrm>
          <a:prstGeom prst="sun">
            <a:avLst>
              <a:gd name="adj" fmla="val 25000"/>
            </a:avLst>
          </a:prstGeom>
          <a:solidFill>
            <a:srgbClr val="FFD966"/>
          </a:solidFill>
          <a:ln w="12700" cap="flat" cmpd="sng">
            <a:solidFill>
              <a:srgbClr val="FFD966"/>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9062EC18-AFD1-7007-532D-EA2BD3BA107B}"/>
              </a:ext>
            </a:extLst>
          </p:cNvPr>
          <p:cNvSpPr txBox="1"/>
          <p:nvPr/>
        </p:nvSpPr>
        <p:spPr>
          <a:xfrm>
            <a:off x="950738" y="7551169"/>
            <a:ext cx="9347762" cy="738664"/>
          </a:xfrm>
          <a:prstGeom prst="rect">
            <a:avLst/>
          </a:prstGeom>
          <a:noFill/>
        </p:spPr>
        <p:txBody>
          <a:bodyPr wrap="square">
            <a:spAutoFit/>
          </a:bodyPr>
          <a:lstStyle/>
          <a:p>
            <a:r>
              <a:rPr lang="en-GB" sz="4200" b="1" i="1" dirty="0">
                <a:solidFill>
                  <a:srgbClr val="FF0000"/>
                </a:solidFill>
                <a:latin typeface="Arial"/>
                <a:ea typeface="Arial"/>
                <a:cs typeface="Arial"/>
                <a:sym typeface="Arial"/>
              </a:rPr>
              <a:t>EXAMPLE SLIDE</a:t>
            </a:r>
            <a:endParaRPr lang="en-US" sz="4200" dirty="0"/>
          </a:p>
        </p:txBody>
      </p:sp>
    </p:spTree>
    <p:extLst>
      <p:ext uri="{BB962C8B-B14F-4D97-AF65-F5344CB8AC3E}">
        <p14:creationId xmlns:p14="http://schemas.microsoft.com/office/powerpoint/2010/main" val="4019092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22"/>
          <p:cNvSpPr txBox="1">
            <a:spLocks noGrp="1"/>
          </p:cNvSpPr>
          <p:nvPr>
            <p:ph type="title"/>
          </p:nvPr>
        </p:nvSpPr>
        <p:spPr>
          <a:xfrm>
            <a:off x="490742" y="909225"/>
            <a:ext cx="14301788" cy="1128713"/>
          </a:xfrm>
          <a:prstGeom prst="rect">
            <a:avLst/>
          </a:prstGeom>
          <a:noFill/>
          <a:ln>
            <a:noFill/>
          </a:ln>
        </p:spPr>
        <p:txBody>
          <a:bodyPr spcFirstLastPara="1" wrap="square" lIns="137138" tIns="68550" rIns="137138" bIns="68550" anchor="ctr" anchorCtr="0">
            <a:noAutofit/>
          </a:bodyPr>
          <a:lstStyle/>
          <a:p>
            <a:pPr>
              <a:buClr>
                <a:srgbClr val="FF0000"/>
              </a:buClr>
              <a:buSzPts val="2800"/>
            </a:pPr>
            <a:r>
              <a:rPr lang="en-GB" sz="4000" dirty="0">
                <a:solidFill>
                  <a:srgbClr val="011E41"/>
                </a:solidFill>
                <a:latin typeface="Montserrat" pitchFamily="2" charset="77"/>
              </a:rPr>
              <a:t>Group work 2  - Review of SOPs</a:t>
            </a:r>
            <a:endParaRPr sz="4000" dirty="0"/>
          </a:p>
        </p:txBody>
      </p:sp>
      <p:pic>
        <p:nvPicPr>
          <p:cNvPr id="756" name="Google Shape;756;p22"/>
          <p:cNvPicPr preferRelativeResize="0"/>
          <p:nvPr/>
        </p:nvPicPr>
        <p:blipFill rotWithShape="1">
          <a:blip r:embed="rId3">
            <a:alphaModFix/>
          </a:blip>
          <a:srcRect/>
          <a:stretch/>
        </p:blipFill>
        <p:spPr>
          <a:xfrm>
            <a:off x="490742" y="2896394"/>
            <a:ext cx="4057650" cy="4495800"/>
          </a:xfrm>
          <a:prstGeom prst="rect">
            <a:avLst/>
          </a:prstGeom>
          <a:noFill/>
          <a:ln>
            <a:noFill/>
          </a:ln>
        </p:spPr>
      </p:pic>
      <p:sp>
        <p:nvSpPr>
          <p:cNvPr id="757" name="Google Shape;757;p22"/>
          <p:cNvSpPr txBox="1"/>
          <p:nvPr/>
        </p:nvSpPr>
        <p:spPr>
          <a:xfrm>
            <a:off x="4816170" y="2208721"/>
            <a:ext cx="13225950" cy="6417081"/>
          </a:xfrm>
          <a:prstGeom prst="rect">
            <a:avLst/>
          </a:prstGeom>
          <a:noFill/>
          <a:ln>
            <a:noFill/>
          </a:ln>
        </p:spPr>
        <p:txBody>
          <a:bodyPr spcFirstLastPara="1" wrap="square" lIns="137138" tIns="68550" rIns="137138" bIns="68550" anchor="t" anchorCtr="0">
            <a:spAutoFit/>
          </a:bodyPr>
          <a:lstStyle/>
          <a:p>
            <a:pPr>
              <a:spcBef>
                <a:spcPts val="0"/>
              </a:spcBef>
              <a:spcAft>
                <a:spcPts val="0"/>
              </a:spcAft>
            </a:pPr>
            <a:endParaRPr sz="4200" dirty="0">
              <a:solidFill>
                <a:schemeClr val="dk1"/>
              </a:solidFill>
              <a:latin typeface="Arial"/>
              <a:ea typeface="Arial"/>
              <a:cs typeface="Arial"/>
              <a:sym typeface="Arial"/>
            </a:endParaRPr>
          </a:p>
          <a:p>
            <a:pPr marL="685800" indent="-685800">
              <a:spcBef>
                <a:spcPts val="0"/>
              </a:spcBef>
              <a:spcAft>
                <a:spcPts val="0"/>
              </a:spcAft>
              <a:buClr>
                <a:schemeClr val="dk1"/>
              </a:buClr>
              <a:buSzPts val="2800"/>
              <a:buFont typeface="Arial"/>
              <a:buChar char="-"/>
            </a:pPr>
            <a:r>
              <a:rPr lang="en-GB" sz="4200" dirty="0">
                <a:solidFill>
                  <a:schemeClr val="dk1"/>
                </a:solidFill>
                <a:latin typeface="Arial"/>
                <a:ea typeface="Arial"/>
                <a:cs typeface="Arial"/>
                <a:sym typeface="Arial"/>
              </a:rPr>
              <a:t>Group 1: Start with assessment, response analysis and planning</a:t>
            </a:r>
            <a:endParaRPr dirty="0"/>
          </a:p>
          <a:p>
            <a:pPr marL="685800" indent="-685800">
              <a:spcBef>
                <a:spcPts val="0"/>
              </a:spcBef>
              <a:spcAft>
                <a:spcPts val="0"/>
              </a:spcAft>
              <a:buClr>
                <a:schemeClr val="dk1"/>
              </a:buClr>
              <a:buSzPts val="2800"/>
              <a:buFont typeface="Arial"/>
              <a:buChar char="-"/>
            </a:pPr>
            <a:r>
              <a:rPr lang="en-GB" sz="4200" dirty="0">
                <a:solidFill>
                  <a:schemeClr val="dk1"/>
                </a:solidFill>
                <a:latin typeface="Arial"/>
                <a:ea typeface="Arial"/>
                <a:cs typeface="Arial"/>
                <a:sym typeface="Arial"/>
              </a:rPr>
              <a:t>Group 2: Start with set-up and implementation</a:t>
            </a:r>
            <a:endParaRPr dirty="0"/>
          </a:p>
          <a:p>
            <a:pPr marL="685800" indent="-685800">
              <a:spcBef>
                <a:spcPts val="0"/>
              </a:spcBef>
              <a:spcAft>
                <a:spcPts val="0"/>
              </a:spcAft>
              <a:buClr>
                <a:schemeClr val="dk1"/>
              </a:buClr>
              <a:buSzPts val="2800"/>
              <a:buFont typeface="Arial"/>
              <a:buChar char="-"/>
            </a:pPr>
            <a:r>
              <a:rPr lang="en-GB" sz="4200" dirty="0">
                <a:solidFill>
                  <a:schemeClr val="dk1"/>
                </a:solidFill>
                <a:latin typeface="Arial"/>
                <a:ea typeface="Arial"/>
                <a:cs typeface="Arial"/>
                <a:sym typeface="Arial"/>
              </a:rPr>
              <a:t>Group 3: Start with monitoring &amp; evaluation</a:t>
            </a:r>
            <a:endParaRPr sz="4200" dirty="0">
              <a:solidFill>
                <a:schemeClr val="dk1"/>
              </a:solidFill>
              <a:latin typeface="Arial"/>
              <a:ea typeface="Arial"/>
              <a:cs typeface="Arial"/>
              <a:sym typeface="Arial"/>
            </a:endParaRPr>
          </a:p>
          <a:p>
            <a:pPr marL="685800" indent="-419100">
              <a:spcBef>
                <a:spcPts val="0"/>
              </a:spcBef>
              <a:spcAft>
                <a:spcPts val="0"/>
              </a:spcAft>
              <a:buClr>
                <a:schemeClr val="dk1"/>
              </a:buClr>
              <a:buSzPts val="2800"/>
            </a:pPr>
            <a:endParaRPr sz="4200" dirty="0">
              <a:solidFill>
                <a:schemeClr val="dk1"/>
              </a:solidFill>
              <a:latin typeface="Arial"/>
              <a:ea typeface="Arial"/>
              <a:cs typeface="Arial"/>
              <a:sym typeface="Arial"/>
            </a:endParaRPr>
          </a:p>
          <a:p>
            <a:pPr>
              <a:spcBef>
                <a:spcPts val="0"/>
              </a:spcBef>
              <a:spcAft>
                <a:spcPts val="0"/>
              </a:spcAft>
            </a:pPr>
            <a:r>
              <a:rPr lang="en-GB" sz="4200" dirty="0">
                <a:solidFill>
                  <a:srgbClr val="FF0000"/>
                </a:solidFill>
                <a:latin typeface="Arial"/>
                <a:ea typeface="Arial"/>
                <a:cs typeface="Arial"/>
                <a:sym typeface="Arial"/>
              </a:rPr>
              <a:t>Each group will have 20 minutes per topic. We will tell you when to change topics.</a:t>
            </a:r>
            <a:endParaRPr dirty="0"/>
          </a:p>
          <a:p>
            <a:pPr>
              <a:spcBef>
                <a:spcPts val="0"/>
              </a:spcBef>
              <a:spcAft>
                <a:spcPts val="0"/>
              </a:spcAft>
            </a:pPr>
            <a:endParaRPr sz="4200" dirty="0">
              <a:solidFill>
                <a:schemeClr val="dk1"/>
              </a:solidFill>
              <a:latin typeface="Arial"/>
              <a:ea typeface="Arial"/>
              <a:cs typeface="Arial"/>
              <a:sym typeface="Arial"/>
            </a:endParaRPr>
          </a:p>
          <a:p>
            <a:pPr marL="428625" indent="-238125">
              <a:spcBef>
                <a:spcPts val="0"/>
              </a:spcBef>
              <a:spcAft>
                <a:spcPts val="0"/>
              </a:spcAft>
              <a:buClr>
                <a:schemeClr val="dk1"/>
              </a:buClr>
              <a:buSzPts val="2000"/>
            </a:pPr>
            <a:endParaRPr sz="30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103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pic>
        <p:nvPicPr>
          <p:cNvPr id="762" name="Google Shape;762;p23"/>
          <p:cNvPicPr preferRelativeResize="0"/>
          <p:nvPr/>
        </p:nvPicPr>
        <p:blipFill rotWithShape="1">
          <a:blip r:embed="rId3">
            <a:alphaModFix/>
          </a:blip>
          <a:srcRect/>
          <a:stretch/>
        </p:blipFill>
        <p:spPr>
          <a:xfrm>
            <a:off x="37468" y="795"/>
            <a:ext cx="1353728" cy="1116875"/>
          </a:xfrm>
          <a:prstGeom prst="rect">
            <a:avLst/>
          </a:prstGeom>
          <a:noFill/>
          <a:ln>
            <a:noFill/>
          </a:ln>
        </p:spPr>
      </p:pic>
      <p:sp>
        <p:nvSpPr>
          <p:cNvPr id="763" name="Google Shape;763;p23"/>
          <p:cNvSpPr/>
          <p:nvPr/>
        </p:nvSpPr>
        <p:spPr>
          <a:xfrm>
            <a:off x="1964914" y="794"/>
            <a:ext cx="15767759" cy="2154600"/>
          </a:xfrm>
          <a:prstGeom prst="rect">
            <a:avLst/>
          </a:prstGeom>
          <a:noFill/>
          <a:ln>
            <a:noFill/>
          </a:ln>
        </p:spPr>
        <p:txBody>
          <a:bodyPr spcFirstLastPara="1" wrap="square" lIns="182850" tIns="91388" rIns="182850" bIns="91388" anchor="t" anchorCtr="0">
            <a:noAutofit/>
          </a:bodyPr>
          <a:lstStyle/>
          <a:p>
            <a:pPr>
              <a:spcBef>
                <a:spcPts val="0"/>
              </a:spcBef>
              <a:spcAft>
                <a:spcPts val="0"/>
              </a:spcAft>
            </a:pPr>
            <a:r>
              <a:rPr lang="en-GB" sz="3000" b="1" dirty="0">
                <a:solidFill>
                  <a:schemeClr val="dk1"/>
                </a:solidFill>
                <a:latin typeface="Arial"/>
                <a:ea typeface="Arial"/>
                <a:cs typeface="Arial"/>
                <a:sym typeface="Arial"/>
              </a:rPr>
              <a:t>SOPs Brainstorm:</a:t>
            </a:r>
            <a:r>
              <a:rPr lang="en-GB" sz="3000" dirty="0">
                <a:solidFill>
                  <a:schemeClr val="dk1"/>
                </a:solidFill>
                <a:latin typeface="Arial"/>
                <a:ea typeface="Arial"/>
                <a:cs typeface="Arial"/>
                <a:sym typeface="Arial"/>
              </a:rPr>
              <a:t> While reviewing, think, what is good and what could use improvement?</a:t>
            </a:r>
            <a:endParaRPr sz="3000" dirty="0">
              <a:solidFill>
                <a:schemeClr val="dk1"/>
              </a:solidFill>
              <a:latin typeface="Arial"/>
              <a:ea typeface="Arial"/>
              <a:cs typeface="Arial"/>
              <a:sym typeface="Arial"/>
            </a:endParaRPr>
          </a:p>
          <a:p>
            <a:pPr>
              <a:spcBef>
                <a:spcPts val="0"/>
              </a:spcBef>
              <a:spcAft>
                <a:spcPts val="0"/>
              </a:spcAft>
            </a:pPr>
            <a:r>
              <a:rPr lang="en-GB" sz="3200" i="1" dirty="0">
                <a:solidFill>
                  <a:schemeClr val="dk1"/>
                </a:solidFill>
                <a:latin typeface="Arial"/>
                <a:ea typeface="Arial"/>
                <a:cs typeface="Arial"/>
                <a:sym typeface="Arial"/>
              </a:rPr>
              <a:t>Double-click a post-it to edit </a:t>
            </a:r>
            <a:r>
              <a:rPr lang="en-GB" sz="3600" b="1" i="1" dirty="0">
                <a:solidFill>
                  <a:srgbClr val="FF0000"/>
                </a:solidFill>
                <a:latin typeface="Arial"/>
                <a:ea typeface="Arial"/>
                <a:cs typeface="Arial"/>
                <a:sym typeface="Arial"/>
              </a:rPr>
              <a:t>Assessment, response analysis &amp; planning</a:t>
            </a:r>
            <a:endParaRPr sz="3600" b="1" dirty="0">
              <a:solidFill>
                <a:srgbClr val="FF0000"/>
              </a:solidFill>
              <a:latin typeface="Arial"/>
              <a:ea typeface="Arial"/>
              <a:cs typeface="Arial"/>
              <a:sym typeface="Arial"/>
            </a:endParaRPr>
          </a:p>
          <a:p>
            <a:pPr>
              <a:spcBef>
                <a:spcPts val="0"/>
              </a:spcBef>
              <a:spcAft>
                <a:spcPts val="0"/>
              </a:spcAft>
            </a:pPr>
            <a:endParaRPr sz="3200" i="1" dirty="0">
              <a:solidFill>
                <a:schemeClr val="accent1"/>
              </a:solidFill>
              <a:latin typeface="Short Stack"/>
              <a:ea typeface="Short Stack"/>
              <a:cs typeface="Short Stack"/>
              <a:sym typeface="Short Stack"/>
            </a:endParaRPr>
          </a:p>
        </p:txBody>
      </p:sp>
      <p:sp>
        <p:nvSpPr>
          <p:cNvPr id="764" name="Google Shape;764;p23" descr="Post-it" title="Post-it"/>
          <p:cNvSpPr/>
          <p:nvPr/>
        </p:nvSpPr>
        <p:spPr>
          <a:xfrm>
            <a:off x="129157" y="1287028"/>
            <a:ext cx="5230271" cy="868367"/>
          </a:xfrm>
          <a:prstGeom prst="foldedCorner">
            <a:avLst>
              <a:gd name="adj" fmla="val 16667"/>
            </a:avLst>
          </a:prstGeom>
          <a:solidFill>
            <a:srgbClr val="CFE2F3"/>
          </a:solidFill>
          <a:ln w="19050" cap="flat" cmpd="sng">
            <a:solidFill>
              <a:schemeClr val="accent1"/>
            </a:solidFill>
            <a:prstDash val="solid"/>
            <a:round/>
            <a:headEnd type="none" w="sm" len="sm"/>
            <a:tailEnd type="none" w="sm" len="sm"/>
          </a:ln>
        </p:spPr>
        <p:txBody>
          <a:bodyPr spcFirstLastPara="1" wrap="square" lIns="182850" tIns="182850" rIns="182850" bIns="182850" anchor="ctr" anchorCtr="0">
            <a:noAutofit/>
          </a:bodyPr>
          <a:lstStyle/>
          <a:p>
            <a:pPr algn="ctr">
              <a:spcBef>
                <a:spcPts val="0"/>
              </a:spcBef>
              <a:spcAft>
                <a:spcPts val="0"/>
              </a:spcAft>
            </a:pPr>
            <a:r>
              <a:rPr lang="en-GB" sz="2599" b="1">
                <a:solidFill>
                  <a:srgbClr val="000000"/>
                </a:solidFill>
                <a:latin typeface="Arial"/>
                <a:ea typeface="Arial"/>
                <a:cs typeface="Arial"/>
                <a:sym typeface="Arial"/>
              </a:rPr>
              <a:t>What do you like/what is good</a:t>
            </a:r>
            <a:endParaRPr sz="2599" b="1">
              <a:solidFill>
                <a:srgbClr val="000000"/>
              </a:solidFill>
              <a:latin typeface="Arial"/>
              <a:ea typeface="Arial"/>
              <a:cs typeface="Arial"/>
              <a:sym typeface="Arial"/>
            </a:endParaRPr>
          </a:p>
        </p:txBody>
      </p:sp>
      <p:sp>
        <p:nvSpPr>
          <p:cNvPr id="765" name="Google Shape;765;p23" descr="Post-it" title="Post-it"/>
          <p:cNvSpPr/>
          <p:nvPr/>
        </p:nvSpPr>
        <p:spPr>
          <a:xfrm>
            <a:off x="102407" y="2155394"/>
            <a:ext cx="5580000" cy="15336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449" dirty="0"/>
              <a:t>Group 1: It considers technical-based information</a:t>
            </a:r>
            <a:endParaRPr sz="2449" dirty="0"/>
          </a:p>
          <a:p>
            <a:pPr>
              <a:spcBef>
                <a:spcPts val="0"/>
              </a:spcBef>
              <a:spcAft>
                <a:spcPts val="0"/>
              </a:spcAft>
            </a:pPr>
            <a:endParaRPr sz="2900" dirty="0"/>
          </a:p>
        </p:txBody>
      </p:sp>
      <p:sp>
        <p:nvSpPr>
          <p:cNvPr id="766" name="Google Shape;766;p23" descr="Post-it" title="Post-it"/>
          <p:cNvSpPr/>
          <p:nvPr/>
        </p:nvSpPr>
        <p:spPr>
          <a:xfrm>
            <a:off x="158832" y="3707125"/>
            <a:ext cx="5466600" cy="15336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449"/>
              <a:t>Group 1: Context-Based &amp; needs assessment is done. </a:t>
            </a:r>
            <a:endParaRPr sz="2449">
              <a:solidFill>
                <a:srgbClr val="000000"/>
              </a:solidFill>
              <a:latin typeface="Arial"/>
              <a:ea typeface="Arial"/>
              <a:cs typeface="Arial"/>
              <a:sym typeface="Arial"/>
            </a:endParaRPr>
          </a:p>
        </p:txBody>
      </p:sp>
      <p:sp>
        <p:nvSpPr>
          <p:cNvPr id="767" name="Google Shape;767;p23" descr="Post-it" title="Post-it"/>
          <p:cNvSpPr/>
          <p:nvPr/>
        </p:nvSpPr>
        <p:spPr>
          <a:xfrm>
            <a:off x="158957" y="6866332"/>
            <a:ext cx="5466600" cy="15336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599"/>
              <a:t>Group 1: Tailor-made to meet individual needs</a:t>
            </a:r>
            <a:endParaRPr sz="2599">
              <a:solidFill>
                <a:srgbClr val="000000"/>
              </a:solidFill>
              <a:latin typeface="Arial"/>
              <a:ea typeface="Arial"/>
              <a:cs typeface="Arial"/>
              <a:sym typeface="Arial"/>
            </a:endParaRPr>
          </a:p>
        </p:txBody>
      </p:sp>
      <p:sp>
        <p:nvSpPr>
          <p:cNvPr id="768" name="Google Shape;768;p23" descr="Post-it" title="Post-it"/>
          <p:cNvSpPr/>
          <p:nvPr/>
        </p:nvSpPr>
        <p:spPr>
          <a:xfrm>
            <a:off x="158946" y="5258857"/>
            <a:ext cx="5466600" cy="15336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599"/>
              <a:t>Group 1: CVA considers the MEB per household</a:t>
            </a:r>
            <a:endParaRPr sz="2599">
              <a:solidFill>
                <a:srgbClr val="000000"/>
              </a:solidFill>
              <a:latin typeface="Arial"/>
              <a:ea typeface="Arial"/>
              <a:cs typeface="Arial"/>
              <a:sym typeface="Arial"/>
            </a:endParaRPr>
          </a:p>
        </p:txBody>
      </p:sp>
      <p:sp>
        <p:nvSpPr>
          <p:cNvPr id="769" name="Google Shape;769;p23" descr="Post-it" title="Post-it"/>
          <p:cNvSpPr/>
          <p:nvPr/>
        </p:nvSpPr>
        <p:spPr>
          <a:xfrm>
            <a:off x="158877" y="8473808"/>
            <a:ext cx="5466600" cy="15336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599"/>
              <a:t>Group 1: Community engagement</a:t>
            </a:r>
            <a:endParaRPr sz="2599">
              <a:solidFill>
                <a:srgbClr val="000000"/>
              </a:solidFill>
              <a:latin typeface="Arial"/>
              <a:ea typeface="Arial"/>
              <a:cs typeface="Arial"/>
              <a:sym typeface="Arial"/>
            </a:endParaRPr>
          </a:p>
        </p:txBody>
      </p:sp>
      <p:sp>
        <p:nvSpPr>
          <p:cNvPr id="770" name="Google Shape;770;p23" descr="Post-it" title="Post-it"/>
          <p:cNvSpPr/>
          <p:nvPr/>
        </p:nvSpPr>
        <p:spPr>
          <a:xfrm>
            <a:off x="6528865" y="1287028"/>
            <a:ext cx="5230271" cy="868367"/>
          </a:xfrm>
          <a:prstGeom prst="foldedCorner">
            <a:avLst>
              <a:gd name="adj" fmla="val 16667"/>
            </a:avLst>
          </a:prstGeom>
          <a:solidFill>
            <a:srgbClr val="F9CEC9"/>
          </a:solidFill>
          <a:ln w="19050"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ctr">
              <a:spcBef>
                <a:spcPts val="0"/>
              </a:spcBef>
              <a:spcAft>
                <a:spcPts val="0"/>
              </a:spcAft>
            </a:pPr>
            <a:r>
              <a:rPr lang="en-GB" sz="2599" b="1">
                <a:solidFill>
                  <a:srgbClr val="000000"/>
                </a:solidFill>
                <a:latin typeface="Arial"/>
                <a:ea typeface="Arial"/>
                <a:cs typeface="Arial"/>
                <a:sym typeface="Arial"/>
              </a:rPr>
              <a:t>Are there any gaps or incorrect information</a:t>
            </a:r>
            <a:endParaRPr sz="2599" b="1">
              <a:solidFill>
                <a:srgbClr val="000000"/>
              </a:solidFill>
              <a:latin typeface="Arial"/>
              <a:ea typeface="Arial"/>
              <a:cs typeface="Arial"/>
              <a:sym typeface="Arial"/>
            </a:endParaRPr>
          </a:p>
        </p:txBody>
      </p:sp>
      <p:sp>
        <p:nvSpPr>
          <p:cNvPr id="771" name="Google Shape;771;p23" descr="Post-it" title="Post-it"/>
          <p:cNvSpPr/>
          <p:nvPr/>
        </p:nvSpPr>
        <p:spPr>
          <a:xfrm>
            <a:off x="6086438" y="2297107"/>
            <a:ext cx="5787000" cy="15336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buClr>
                <a:schemeClr val="dk1"/>
              </a:buClr>
            </a:pPr>
            <a:r>
              <a:rPr lang="en-GB" sz="2599" dirty="0">
                <a:solidFill>
                  <a:schemeClr val="dk1"/>
                </a:solidFill>
              </a:rPr>
              <a:t>Group 2: Needs Assessment is missing providing intervention in time</a:t>
            </a:r>
            <a:endParaRPr sz="2599" dirty="0">
              <a:solidFill>
                <a:schemeClr val="dk1"/>
              </a:solidFill>
            </a:endParaRPr>
          </a:p>
        </p:txBody>
      </p:sp>
      <p:sp>
        <p:nvSpPr>
          <p:cNvPr id="772" name="Google Shape;772;p23" descr="Post-it" title="Post-it"/>
          <p:cNvSpPr/>
          <p:nvPr/>
        </p:nvSpPr>
        <p:spPr>
          <a:xfrm>
            <a:off x="6099713" y="3904582"/>
            <a:ext cx="5936850" cy="15336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300" dirty="0"/>
              <a:t>Group 2: Development of central database of vulnerable households in the communities </a:t>
            </a:r>
            <a:endParaRPr sz="2300" dirty="0">
              <a:solidFill>
                <a:srgbClr val="000000"/>
              </a:solidFill>
              <a:latin typeface="Arial"/>
              <a:ea typeface="Arial"/>
              <a:cs typeface="Arial"/>
              <a:sym typeface="Arial"/>
            </a:endParaRPr>
          </a:p>
        </p:txBody>
      </p:sp>
      <p:sp>
        <p:nvSpPr>
          <p:cNvPr id="773" name="Google Shape;773;p23" descr="Post-it" title="Post-it"/>
          <p:cNvSpPr/>
          <p:nvPr/>
        </p:nvSpPr>
        <p:spPr>
          <a:xfrm>
            <a:off x="12731803" y="1287028"/>
            <a:ext cx="5230271" cy="868367"/>
          </a:xfrm>
          <a:prstGeom prst="foldedCorner">
            <a:avLst>
              <a:gd name="adj" fmla="val 16667"/>
            </a:avLst>
          </a:prstGeom>
          <a:solidFill>
            <a:srgbClr val="5AE4E4"/>
          </a:solidFill>
          <a:ln w="19050"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ctr">
              <a:spcBef>
                <a:spcPts val="0"/>
              </a:spcBef>
              <a:spcAft>
                <a:spcPts val="0"/>
              </a:spcAft>
            </a:pPr>
            <a:r>
              <a:rPr lang="en-GB" sz="2599" b="1">
                <a:solidFill>
                  <a:srgbClr val="000000"/>
                </a:solidFill>
                <a:latin typeface="Arial"/>
                <a:ea typeface="Arial"/>
                <a:cs typeface="Arial"/>
                <a:sym typeface="Arial"/>
              </a:rPr>
              <a:t>What recommendations would you make to improve it?</a:t>
            </a:r>
            <a:endParaRPr sz="2599" b="1">
              <a:solidFill>
                <a:srgbClr val="000000"/>
              </a:solidFill>
              <a:latin typeface="Arial"/>
              <a:ea typeface="Arial"/>
              <a:cs typeface="Arial"/>
              <a:sym typeface="Arial"/>
            </a:endParaRPr>
          </a:p>
        </p:txBody>
      </p:sp>
      <p:sp>
        <p:nvSpPr>
          <p:cNvPr id="774" name="Google Shape;774;p23" descr="Post-it" title="Post-it"/>
          <p:cNvSpPr/>
          <p:nvPr/>
        </p:nvSpPr>
        <p:spPr>
          <a:xfrm>
            <a:off x="12731823" y="2274494"/>
            <a:ext cx="5000850" cy="1560600"/>
          </a:xfrm>
          <a:prstGeom prst="foldedCorner">
            <a:avLst>
              <a:gd name="adj" fmla="val 16667"/>
            </a:avLst>
          </a:prstGeom>
          <a:solidFill>
            <a:srgbClr val="5AE4E4"/>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750" dirty="0"/>
              <a:t>Group 2: Have volunteers in all the chiefdoms</a:t>
            </a:r>
            <a:endParaRPr sz="2750" dirty="0">
              <a:solidFill>
                <a:srgbClr val="000000"/>
              </a:solidFill>
              <a:latin typeface="Arial"/>
              <a:ea typeface="Arial"/>
              <a:cs typeface="Arial"/>
              <a:sym typeface="Arial"/>
            </a:endParaRPr>
          </a:p>
        </p:txBody>
      </p:sp>
      <p:sp>
        <p:nvSpPr>
          <p:cNvPr id="775" name="Google Shape;775;p23" descr="Post-it" title="Post-it"/>
          <p:cNvSpPr/>
          <p:nvPr/>
        </p:nvSpPr>
        <p:spPr>
          <a:xfrm>
            <a:off x="12731813" y="4066694"/>
            <a:ext cx="5159250" cy="2076300"/>
          </a:xfrm>
          <a:prstGeom prst="foldedCorner">
            <a:avLst>
              <a:gd name="adj" fmla="val 16667"/>
            </a:avLst>
          </a:prstGeom>
          <a:solidFill>
            <a:srgbClr val="5AE4E4"/>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buClr>
                <a:schemeClr val="dk1"/>
              </a:buClr>
            </a:pPr>
            <a:r>
              <a:rPr lang="en-GB" sz="2750" dirty="0">
                <a:solidFill>
                  <a:schemeClr val="dk1"/>
                </a:solidFill>
              </a:rPr>
              <a:t>Group 2: Develop a central database of vulnerable households in the communities </a:t>
            </a:r>
            <a:endParaRPr sz="2750" dirty="0">
              <a:solidFill>
                <a:schemeClr val="dk1"/>
              </a:solidFill>
            </a:endParaRPr>
          </a:p>
        </p:txBody>
      </p:sp>
      <p:sp>
        <p:nvSpPr>
          <p:cNvPr id="776" name="Google Shape;776;p23"/>
          <p:cNvSpPr/>
          <p:nvPr/>
        </p:nvSpPr>
        <p:spPr>
          <a:xfrm>
            <a:off x="14065830" y="9082081"/>
            <a:ext cx="790650" cy="665550"/>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77" name="Google Shape;777;p23"/>
          <p:cNvSpPr/>
          <p:nvPr/>
        </p:nvSpPr>
        <p:spPr>
          <a:xfrm>
            <a:off x="15373688" y="9082061"/>
            <a:ext cx="839484" cy="665577"/>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78" name="Google Shape;778;p23"/>
          <p:cNvSpPr/>
          <p:nvPr/>
        </p:nvSpPr>
        <p:spPr>
          <a:xfrm>
            <a:off x="17121434" y="9398636"/>
            <a:ext cx="711450" cy="665550"/>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79" name="Google Shape;779;p23" descr="Post-it" title="Post-it"/>
          <p:cNvSpPr/>
          <p:nvPr/>
        </p:nvSpPr>
        <p:spPr>
          <a:xfrm>
            <a:off x="6069320" y="5579894"/>
            <a:ext cx="5970600" cy="15336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dirty="0">
              <a:solidFill>
                <a:srgbClr val="000000"/>
              </a:solidFill>
              <a:latin typeface="Arial"/>
              <a:ea typeface="Arial"/>
              <a:cs typeface="Arial"/>
              <a:sym typeface="Arial"/>
            </a:endParaRPr>
          </a:p>
        </p:txBody>
      </p:sp>
      <p:sp>
        <p:nvSpPr>
          <p:cNvPr id="780" name="Google Shape;780;p23"/>
          <p:cNvSpPr/>
          <p:nvPr/>
        </p:nvSpPr>
        <p:spPr>
          <a:xfrm>
            <a:off x="16483830" y="4612774"/>
            <a:ext cx="790650" cy="665550"/>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81" name="Google Shape;781;p23"/>
          <p:cNvSpPr/>
          <p:nvPr/>
        </p:nvSpPr>
        <p:spPr>
          <a:xfrm>
            <a:off x="15644363" y="9398636"/>
            <a:ext cx="839484" cy="665577"/>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82" name="Google Shape;782;p23"/>
          <p:cNvSpPr/>
          <p:nvPr/>
        </p:nvSpPr>
        <p:spPr>
          <a:xfrm>
            <a:off x="16818696" y="9152449"/>
            <a:ext cx="711450" cy="665550"/>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83" name="Google Shape;783;p23"/>
          <p:cNvSpPr/>
          <p:nvPr/>
        </p:nvSpPr>
        <p:spPr>
          <a:xfrm>
            <a:off x="11047671" y="4677761"/>
            <a:ext cx="711450" cy="665550"/>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84" name="Google Shape;784;p23"/>
          <p:cNvSpPr/>
          <p:nvPr/>
        </p:nvSpPr>
        <p:spPr>
          <a:xfrm>
            <a:off x="4160759" y="6013924"/>
            <a:ext cx="711450" cy="665550"/>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85" name="Google Shape;785;p23"/>
          <p:cNvSpPr/>
          <p:nvPr/>
        </p:nvSpPr>
        <p:spPr>
          <a:xfrm>
            <a:off x="4207275" y="4460693"/>
            <a:ext cx="839484" cy="665577"/>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86" name="Google Shape;786;p23"/>
          <p:cNvSpPr/>
          <p:nvPr/>
        </p:nvSpPr>
        <p:spPr>
          <a:xfrm>
            <a:off x="3833684" y="2856631"/>
            <a:ext cx="711450" cy="665550"/>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787" name="Google Shape;787;p23" descr="Post-it" title="Post-it"/>
          <p:cNvSpPr/>
          <p:nvPr/>
        </p:nvSpPr>
        <p:spPr>
          <a:xfrm>
            <a:off x="12846536" y="6399889"/>
            <a:ext cx="5000850" cy="1560600"/>
          </a:xfrm>
          <a:prstGeom prst="foldedCorner">
            <a:avLst>
              <a:gd name="adj" fmla="val 16667"/>
            </a:avLst>
          </a:prstGeom>
          <a:solidFill>
            <a:srgbClr val="5AE4E4"/>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75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907405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pic>
        <p:nvPicPr>
          <p:cNvPr id="792" name="Google Shape;792;p24"/>
          <p:cNvPicPr preferRelativeResize="0"/>
          <p:nvPr/>
        </p:nvPicPr>
        <p:blipFill rotWithShape="1">
          <a:blip r:embed="rId3">
            <a:alphaModFix/>
          </a:blip>
          <a:srcRect/>
          <a:stretch/>
        </p:blipFill>
        <p:spPr>
          <a:xfrm>
            <a:off x="37468" y="795"/>
            <a:ext cx="1353728" cy="1116875"/>
          </a:xfrm>
          <a:prstGeom prst="rect">
            <a:avLst/>
          </a:prstGeom>
          <a:noFill/>
          <a:ln>
            <a:noFill/>
          </a:ln>
        </p:spPr>
      </p:pic>
      <p:sp>
        <p:nvSpPr>
          <p:cNvPr id="793" name="Google Shape;793;p24"/>
          <p:cNvSpPr/>
          <p:nvPr/>
        </p:nvSpPr>
        <p:spPr>
          <a:xfrm>
            <a:off x="1964915" y="794"/>
            <a:ext cx="14769000" cy="2154600"/>
          </a:xfrm>
          <a:prstGeom prst="rect">
            <a:avLst/>
          </a:prstGeom>
          <a:noFill/>
          <a:ln>
            <a:noFill/>
          </a:ln>
        </p:spPr>
        <p:txBody>
          <a:bodyPr spcFirstLastPara="1" wrap="square" lIns="182850" tIns="91388" rIns="182850" bIns="91388" anchor="t" anchorCtr="0">
            <a:noAutofit/>
          </a:bodyPr>
          <a:lstStyle/>
          <a:p>
            <a:pPr>
              <a:spcBef>
                <a:spcPts val="0"/>
              </a:spcBef>
              <a:spcAft>
                <a:spcPts val="0"/>
              </a:spcAft>
            </a:pPr>
            <a:r>
              <a:rPr lang="en-GB" sz="3000" b="1" dirty="0">
                <a:solidFill>
                  <a:schemeClr val="dk1"/>
                </a:solidFill>
                <a:latin typeface="Arial"/>
                <a:ea typeface="Arial"/>
                <a:cs typeface="Arial"/>
                <a:sym typeface="Arial"/>
              </a:rPr>
              <a:t>SOPs Brainstorm:</a:t>
            </a:r>
            <a:r>
              <a:rPr lang="en-GB" sz="3000" dirty="0">
                <a:solidFill>
                  <a:schemeClr val="dk1"/>
                </a:solidFill>
                <a:latin typeface="Arial"/>
                <a:ea typeface="Arial"/>
                <a:cs typeface="Arial"/>
                <a:sym typeface="Arial"/>
              </a:rPr>
              <a:t> While reviewing, think, what is good and what could use improvement? </a:t>
            </a:r>
            <a:r>
              <a:rPr lang="en-GB" sz="3200" i="1" dirty="0">
                <a:solidFill>
                  <a:schemeClr val="dk1"/>
                </a:solidFill>
                <a:latin typeface="Arial"/>
                <a:ea typeface="Arial"/>
                <a:cs typeface="Arial"/>
                <a:sym typeface="Arial"/>
              </a:rPr>
              <a:t>Double-click a post-it to edit  </a:t>
            </a:r>
            <a:r>
              <a:rPr lang="en-GB" sz="3600" b="1" i="1" dirty="0">
                <a:solidFill>
                  <a:srgbClr val="FF0000"/>
                </a:solidFill>
                <a:latin typeface="Arial"/>
                <a:ea typeface="Arial"/>
                <a:cs typeface="Arial"/>
                <a:sym typeface="Arial"/>
              </a:rPr>
              <a:t>Set-up &amp; implementation</a:t>
            </a:r>
            <a:endParaRPr sz="3600" b="1" dirty="0">
              <a:solidFill>
                <a:srgbClr val="FF0000"/>
              </a:solidFill>
              <a:latin typeface="Arial"/>
              <a:ea typeface="Arial"/>
              <a:cs typeface="Arial"/>
              <a:sym typeface="Arial"/>
            </a:endParaRPr>
          </a:p>
          <a:p>
            <a:pPr>
              <a:spcBef>
                <a:spcPts val="0"/>
              </a:spcBef>
              <a:spcAft>
                <a:spcPts val="0"/>
              </a:spcAft>
            </a:pPr>
            <a:endParaRPr sz="3200" i="1" dirty="0">
              <a:solidFill>
                <a:schemeClr val="accent1"/>
              </a:solidFill>
              <a:latin typeface="Short Stack"/>
              <a:ea typeface="Short Stack"/>
              <a:cs typeface="Short Stack"/>
              <a:sym typeface="Short Stack"/>
            </a:endParaRPr>
          </a:p>
        </p:txBody>
      </p:sp>
      <p:sp>
        <p:nvSpPr>
          <p:cNvPr id="794" name="Google Shape;794;p24" descr="Post-it" title="Post-it"/>
          <p:cNvSpPr/>
          <p:nvPr/>
        </p:nvSpPr>
        <p:spPr>
          <a:xfrm>
            <a:off x="129157" y="1287028"/>
            <a:ext cx="5230271" cy="868367"/>
          </a:xfrm>
          <a:prstGeom prst="foldedCorner">
            <a:avLst>
              <a:gd name="adj" fmla="val 16667"/>
            </a:avLst>
          </a:prstGeom>
          <a:solidFill>
            <a:srgbClr val="CFE2F3"/>
          </a:solidFill>
          <a:ln w="19050" cap="flat" cmpd="sng">
            <a:solidFill>
              <a:schemeClr val="accent1"/>
            </a:solidFill>
            <a:prstDash val="solid"/>
            <a:round/>
            <a:headEnd type="none" w="sm" len="sm"/>
            <a:tailEnd type="none" w="sm" len="sm"/>
          </a:ln>
        </p:spPr>
        <p:txBody>
          <a:bodyPr spcFirstLastPara="1" wrap="square" lIns="182850" tIns="182850" rIns="182850" bIns="182850" anchor="ctr" anchorCtr="0">
            <a:noAutofit/>
          </a:bodyPr>
          <a:lstStyle/>
          <a:p>
            <a:pPr algn="ctr">
              <a:spcBef>
                <a:spcPts val="0"/>
              </a:spcBef>
              <a:spcAft>
                <a:spcPts val="0"/>
              </a:spcAft>
            </a:pPr>
            <a:r>
              <a:rPr lang="en-GB" sz="2599" b="1">
                <a:solidFill>
                  <a:srgbClr val="000000"/>
                </a:solidFill>
                <a:latin typeface="Arial"/>
                <a:ea typeface="Arial"/>
                <a:cs typeface="Arial"/>
                <a:sym typeface="Arial"/>
              </a:rPr>
              <a:t>What do you like/what is good</a:t>
            </a:r>
            <a:endParaRPr sz="2599" b="1">
              <a:solidFill>
                <a:srgbClr val="000000"/>
              </a:solidFill>
              <a:latin typeface="Arial"/>
              <a:ea typeface="Arial"/>
              <a:cs typeface="Arial"/>
              <a:sym typeface="Arial"/>
            </a:endParaRPr>
          </a:p>
        </p:txBody>
      </p:sp>
      <p:sp>
        <p:nvSpPr>
          <p:cNvPr id="795" name="Google Shape;795;p24" descr="Post-it" title="Post-it"/>
          <p:cNvSpPr/>
          <p:nvPr/>
        </p:nvSpPr>
        <p:spPr>
          <a:xfrm>
            <a:off x="129212" y="2274494"/>
            <a:ext cx="5620950" cy="15336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599" dirty="0"/>
              <a:t>Group 1: Involves all stakeholders</a:t>
            </a:r>
            <a:endParaRPr sz="2599" dirty="0">
              <a:solidFill>
                <a:srgbClr val="000000"/>
              </a:solidFill>
              <a:latin typeface="Arial"/>
              <a:ea typeface="Arial"/>
              <a:cs typeface="Arial"/>
              <a:sym typeface="Arial"/>
            </a:endParaRPr>
          </a:p>
        </p:txBody>
      </p:sp>
      <p:sp>
        <p:nvSpPr>
          <p:cNvPr id="796" name="Google Shape;796;p24" descr="Post-it" title="Post-it"/>
          <p:cNvSpPr/>
          <p:nvPr/>
        </p:nvSpPr>
        <p:spPr>
          <a:xfrm>
            <a:off x="129167" y="7062155"/>
            <a:ext cx="5507100" cy="15336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599"/>
              <a:t>Group 1: Parameters and criteria is well documented</a:t>
            </a:r>
            <a:endParaRPr sz="2599">
              <a:solidFill>
                <a:srgbClr val="000000"/>
              </a:solidFill>
              <a:latin typeface="Arial"/>
              <a:ea typeface="Arial"/>
              <a:cs typeface="Arial"/>
              <a:sym typeface="Arial"/>
            </a:endParaRPr>
          </a:p>
        </p:txBody>
      </p:sp>
      <p:sp>
        <p:nvSpPr>
          <p:cNvPr id="797" name="Google Shape;797;p24" descr="Post-it" title="Post-it"/>
          <p:cNvSpPr/>
          <p:nvPr/>
        </p:nvSpPr>
        <p:spPr>
          <a:xfrm>
            <a:off x="186099" y="3870385"/>
            <a:ext cx="5507100" cy="15336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599"/>
              <a:t>Group 1: Document Approval </a:t>
            </a:r>
            <a:endParaRPr sz="2599">
              <a:solidFill>
                <a:srgbClr val="000000"/>
              </a:solidFill>
              <a:latin typeface="Arial"/>
              <a:ea typeface="Arial"/>
              <a:cs typeface="Arial"/>
              <a:sym typeface="Arial"/>
            </a:endParaRPr>
          </a:p>
        </p:txBody>
      </p:sp>
      <p:sp>
        <p:nvSpPr>
          <p:cNvPr id="798" name="Google Shape;798;p24" descr="Post-it" title="Post-it"/>
          <p:cNvSpPr/>
          <p:nvPr/>
        </p:nvSpPr>
        <p:spPr>
          <a:xfrm>
            <a:off x="129203" y="8584619"/>
            <a:ext cx="5507100" cy="15336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599"/>
              <a:t>Group 1: Identification of all stakeholders</a:t>
            </a:r>
            <a:endParaRPr sz="2599">
              <a:solidFill>
                <a:srgbClr val="000000"/>
              </a:solidFill>
              <a:latin typeface="Arial"/>
              <a:ea typeface="Arial"/>
              <a:cs typeface="Arial"/>
              <a:sym typeface="Arial"/>
            </a:endParaRPr>
          </a:p>
        </p:txBody>
      </p:sp>
      <p:sp>
        <p:nvSpPr>
          <p:cNvPr id="799" name="Google Shape;799;p24" descr="Post-it" title="Post-it"/>
          <p:cNvSpPr/>
          <p:nvPr/>
        </p:nvSpPr>
        <p:spPr>
          <a:xfrm>
            <a:off x="186099" y="5466274"/>
            <a:ext cx="5507100" cy="15336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599"/>
              <a:t>Group 1: Community is continually engaged</a:t>
            </a:r>
            <a:endParaRPr sz="2599">
              <a:solidFill>
                <a:srgbClr val="000000"/>
              </a:solidFill>
              <a:latin typeface="Arial"/>
              <a:ea typeface="Arial"/>
              <a:cs typeface="Arial"/>
              <a:sym typeface="Arial"/>
            </a:endParaRPr>
          </a:p>
        </p:txBody>
      </p:sp>
      <p:sp>
        <p:nvSpPr>
          <p:cNvPr id="800" name="Google Shape;800;p24" descr="Post-it" title="Post-it"/>
          <p:cNvSpPr/>
          <p:nvPr/>
        </p:nvSpPr>
        <p:spPr>
          <a:xfrm>
            <a:off x="6528865" y="1287028"/>
            <a:ext cx="5230271" cy="868367"/>
          </a:xfrm>
          <a:prstGeom prst="foldedCorner">
            <a:avLst>
              <a:gd name="adj" fmla="val 16667"/>
            </a:avLst>
          </a:prstGeom>
          <a:solidFill>
            <a:srgbClr val="F9CEC9"/>
          </a:solidFill>
          <a:ln w="19050"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ctr">
              <a:spcBef>
                <a:spcPts val="0"/>
              </a:spcBef>
              <a:spcAft>
                <a:spcPts val="0"/>
              </a:spcAft>
            </a:pPr>
            <a:r>
              <a:rPr lang="en-GB" sz="2599" b="1">
                <a:solidFill>
                  <a:srgbClr val="000000"/>
                </a:solidFill>
                <a:latin typeface="Arial"/>
                <a:ea typeface="Arial"/>
                <a:cs typeface="Arial"/>
                <a:sym typeface="Arial"/>
              </a:rPr>
              <a:t>Are there any gaps or incorrect information</a:t>
            </a:r>
            <a:endParaRPr sz="2599" b="1">
              <a:solidFill>
                <a:srgbClr val="000000"/>
              </a:solidFill>
              <a:latin typeface="Arial"/>
              <a:ea typeface="Arial"/>
              <a:cs typeface="Arial"/>
              <a:sym typeface="Arial"/>
            </a:endParaRPr>
          </a:p>
        </p:txBody>
      </p:sp>
      <p:sp>
        <p:nvSpPr>
          <p:cNvPr id="801" name="Google Shape;801;p24" descr="Post-it" title="Post-it"/>
          <p:cNvSpPr/>
          <p:nvPr/>
        </p:nvSpPr>
        <p:spPr>
          <a:xfrm>
            <a:off x="6808896" y="2274494"/>
            <a:ext cx="4707900" cy="15336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750"/>
              <a:t>Group 2: Verification before registration is missing</a:t>
            </a:r>
            <a:endParaRPr sz="2750">
              <a:solidFill>
                <a:srgbClr val="000000"/>
              </a:solidFill>
              <a:latin typeface="Arial"/>
              <a:ea typeface="Arial"/>
              <a:cs typeface="Arial"/>
              <a:sym typeface="Arial"/>
            </a:endParaRPr>
          </a:p>
        </p:txBody>
      </p:sp>
      <p:sp>
        <p:nvSpPr>
          <p:cNvPr id="802" name="Google Shape;802;p24" descr="Post-it" title="Post-it"/>
          <p:cNvSpPr/>
          <p:nvPr/>
        </p:nvSpPr>
        <p:spPr>
          <a:xfrm>
            <a:off x="6593642" y="3927200"/>
            <a:ext cx="4873050" cy="15336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750"/>
              <a:t>Group2: Standard selection criteria is missing</a:t>
            </a:r>
            <a:endParaRPr sz="2750">
              <a:solidFill>
                <a:srgbClr val="000000"/>
              </a:solidFill>
              <a:latin typeface="Arial"/>
              <a:ea typeface="Arial"/>
              <a:cs typeface="Arial"/>
              <a:sym typeface="Arial"/>
            </a:endParaRPr>
          </a:p>
        </p:txBody>
      </p:sp>
      <p:sp>
        <p:nvSpPr>
          <p:cNvPr id="803" name="Google Shape;803;p24" descr="Post-it" title="Post-it"/>
          <p:cNvSpPr/>
          <p:nvPr/>
        </p:nvSpPr>
        <p:spPr>
          <a:xfrm>
            <a:off x="6455505" y="5683288"/>
            <a:ext cx="4873050" cy="15336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750"/>
              <a:t>Group 1: The methodology is not mentioned</a:t>
            </a:r>
            <a:endParaRPr sz="2750">
              <a:solidFill>
                <a:srgbClr val="000000"/>
              </a:solidFill>
              <a:latin typeface="Arial"/>
              <a:ea typeface="Arial"/>
              <a:cs typeface="Arial"/>
              <a:sym typeface="Arial"/>
            </a:endParaRPr>
          </a:p>
        </p:txBody>
      </p:sp>
      <p:sp>
        <p:nvSpPr>
          <p:cNvPr id="804" name="Google Shape;804;p24" descr="Post-it" title="Post-it"/>
          <p:cNvSpPr/>
          <p:nvPr/>
        </p:nvSpPr>
        <p:spPr>
          <a:xfrm>
            <a:off x="12731803" y="1287028"/>
            <a:ext cx="5230271" cy="868367"/>
          </a:xfrm>
          <a:prstGeom prst="foldedCorner">
            <a:avLst>
              <a:gd name="adj" fmla="val 16667"/>
            </a:avLst>
          </a:prstGeom>
          <a:solidFill>
            <a:srgbClr val="5AE4E4"/>
          </a:solidFill>
          <a:ln w="19050"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ctr">
              <a:spcBef>
                <a:spcPts val="0"/>
              </a:spcBef>
              <a:spcAft>
                <a:spcPts val="0"/>
              </a:spcAft>
            </a:pPr>
            <a:r>
              <a:rPr lang="en-GB" sz="2599" b="1">
                <a:solidFill>
                  <a:srgbClr val="000000"/>
                </a:solidFill>
                <a:latin typeface="Arial"/>
                <a:ea typeface="Arial"/>
                <a:cs typeface="Arial"/>
                <a:sym typeface="Arial"/>
              </a:rPr>
              <a:t>What recommendations would you make to improve it?</a:t>
            </a:r>
            <a:endParaRPr sz="2599" b="1">
              <a:solidFill>
                <a:srgbClr val="000000"/>
              </a:solidFill>
              <a:latin typeface="Arial"/>
              <a:ea typeface="Arial"/>
              <a:cs typeface="Arial"/>
              <a:sym typeface="Arial"/>
            </a:endParaRPr>
          </a:p>
        </p:txBody>
      </p:sp>
      <p:sp>
        <p:nvSpPr>
          <p:cNvPr id="805" name="Google Shape;805;p24" descr="Post-it" title="Post-it"/>
          <p:cNvSpPr/>
          <p:nvPr/>
        </p:nvSpPr>
        <p:spPr>
          <a:xfrm>
            <a:off x="12731823" y="2274493"/>
            <a:ext cx="5068800" cy="2219400"/>
          </a:xfrm>
          <a:prstGeom prst="foldedCorner">
            <a:avLst>
              <a:gd name="adj" fmla="val 16667"/>
            </a:avLst>
          </a:prstGeom>
          <a:solidFill>
            <a:srgbClr val="5AE4E4"/>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900"/>
              <a:t>Group 1: In standard Selection criteria involve an external/neutral partner</a:t>
            </a:r>
            <a:endParaRPr sz="2900">
              <a:solidFill>
                <a:srgbClr val="000000"/>
              </a:solidFill>
              <a:latin typeface="Arial"/>
              <a:ea typeface="Arial"/>
              <a:cs typeface="Arial"/>
              <a:sym typeface="Arial"/>
            </a:endParaRPr>
          </a:p>
        </p:txBody>
      </p:sp>
      <p:sp>
        <p:nvSpPr>
          <p:cNvPr id="806" name="Google Shape;806;p24" descr="Post-it" title="Post-it"/>
          <p:cNvSpPr/>
          <p:nvPr/>
        </p:nvSpPr>
        <p:spPr>
          <a:xfrm>
            <a:off x="12781835" y="4614530"/>
            <a:ext cx="5018850" cy="2602350"/>
          </a:xfrm>
          <a:prstGeom prst="foldedCorner">
            <a:avLst>
              <a:gd name="adj" fmla="val 16667"/>
            </a:avLst>
          </a:prstGeom>
          <a:solidFill>
            <a:srgbClr val="5AE4E4"/>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599"/>
              <a:t>Group 3</a:t>
            </a:r>
            <a:endParaRPr sz="2599"/>
          </a:p>
          <a:p>
            <a:pPr>
              <a:spcBef>
                <a:spcPts val="0"/>
              </a:spcBef>
              <a:spcAft>
                <a:spcPts val="0"/>
              </a:spcAft>
            </a:pPr>
            <a:r>
              <a:rPr lang="en-GB" sz="2599"/>
              <a:t>In the event of a pandemic an annex should be there stating how the project can be implemented</a:t>
            </a:r>
            <a:endParaRPr sz="2599"/>
          </a:p>
        </p:txBody>
      </p:sp>
      <p:sp>
        <p:nvSpPr>
          <p:cNvPr id="807" name="Google Shape;807;p24"/>
          <p:cNvSpPr/>
          <p:nvPr/>
        </p:nvSpPr>
        <p:spPr>
          <a:xfrm>
            <a:off x="13621268" y="9138611"/>
            <a:ext cx="790650" cy="665550"/>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808" name="Google Shape;808;p24"/>
          <p:cNvSpPr/>
          <p:nvPr/>
        </p:nvSpPr>
        <p:spPr>
          <a:xfrm>
            <a:off x="12781838" y="8335999"/>
            <a:ext cx="839451" cy="665562"/>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809" name="Google Shape;809;p24"/>
          <p:cNvSpPr/>
          <p:nvPr/>
        </p:nvSpPr>
        <p:spPr>
          <a:xfrm>
            <a:off x="14521409" y="8335999"/>
            <a:ext cx="711458" cy="665562"/>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810" name="Google Shape;810;p24" descr="Post-it" title="Post-it"/>
          <p:cNvSpPr/>
          <p:nvPr/>
        </p:nvSpPr>
        <p:spPr>
          <a:xfrm>
            <a:off x="6455475" y="7439369"/>
            <a:ext cx="5930550" cy="17784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449"/>
              <a:t>Group 2: Outlined Selection process only applies during COVID, normally it is the entire community involved in selection</a:t>
            </a:r>
            <a:endParaRPr sz="2900">
              <a:solidFill>
                <a:srgbClr val="000000"/>
              </a:solidFill>
              <a:latin typeface="Arial"/>
              <a:ea typeface="Arial"/>
              <a:cs typeface="Arial"/>
              <a:sym typeface="Arial"/>
            </a:endParaRPr>
          </a:p>
        </p:txBody>
      </p:sp>
      <p:sp>
        <p:nvSpPr>
          <p:cNvPr id="811" name="Google Shape;811;p24"/>
          <p:cNvSpPr/>
          <p:nvPr/>
        </p:nvSpPr>
        <p:spPr>
          <a:xfrm>
            <a:off x="13849868" y="9367211"/>
            <a:ext cx="790650" cy="665550"/>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812" name="Google Shape;812;p24"/>
          <p:cNvSpPr/>
          <p:nvPr/>
        </p:nvSpPr>
        <p:spPr>
          <a:xfrm>
            <a:off x="15663263" y="9367211"/>
            <a:ext cx="839484" cy="665577"/>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813" name="Google Shape;813;p24"/>
          <p:cNvSpPr/>
          <p:nvPr/>
        </p:nvSpPr>
        <p:spPr>
          <a:xfrm>
            <a:off x="17402834" y="9367211"/>
            <a:ext cx="711450" cy="665550"/>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814" name="Google Shape;814;p24"/>
          <p:cNvSpPr/>
          <p:nvPr/>
        </p:nvSpPr>
        <p:spPr>
          <a:xfrm>
            <a:off x="4572450" y="9367193"/>
            <a:ext cx="839484" cy="665577"/>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815" name="Google Shape;815;p24"/>
          <p:cNvSpPr/>
          <p:nvPr/>
        </p:nvSpPr>
        <p:spPr>
          <a:xfrm>
            <a:off x="10069943" y="4614536"/>
            <a:ext cx="790650" cy="665550"/>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816" name="Google Shape;816;p24"/>
          <p:cNvSpPr/>
          <p:nvPr/>
        </p:nvSpPr>
        <p:spPr>
          <a:xfrm>
            <a:off x="4618650" y="3051406"/>
            <a:ext cx="839484" cy="665577"/>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817" name="Google Shape;817;p24"/>
          <p:cNvSpPr/>
          <p:nvPr/>
        </p:nvSpPr>
        <p:spPr>
          <a:xfrm>
            <a:off x="3980759" y="6313474"/>
            <a:ext cx="711450" cy="665550"/>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297577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95D397-9AFF-DA81-D619-1B6502E4B7C0}"/>
              </a:ext>
            </a:extLst>
          </p:cNvPr>
          <p:cNvSpPr txBox="1"/>
          <p:nvPr/>
        </p:nvSpPr>
        <p:spPr>
          <a:xfrm>
            <a:off x="1110034" y="1205114"/>
            <a:ext cx="6045200" cy="830997"/>
          </a:xfrm>
          <a:prstGeom prst="rect">
            <a:avLst/>
          </a:prstGeom>
          <a:noFill/>
        </p:spPr>
        <p:txBody>
          <a:bodyPr wrap="square" rtlCol="0">
            <a:spAutoFit/>
          </a:bodyPr>
          <a:lstStyle/>
          <a:p>
            <a:r>
              <a:rPr lang="en-US" sz="4800" b="1" dirty="0">
                <a:latin typeface="Montserrat" panose="00000500000000000000" pitchFamily="2" charset="0"/>
              </a:rPr>
              <a:t>Agenda – Day 1</a:t>
            </a:r>
            <a:endParaRPr lang="en-MY" sz="4800" b="1" dirty="0">
              <a:latin typeface="Montserrat" panose="00000500000000000000" pitchFamily="2" charset="0"/>
            </a:endParaRPr>
          </a:p>
        </p:txBody>
      </p:sp>
      <p:graphicFrame>
        <p:nvGraphicFramePr>
          <p:cNvPr id="2" name="Table 1">
            <a:extLst>
              <a:ext uri="{FF2B5EF4-FFF2-40B4-BE49-F238E27FC236}">
                <a16:creationId xmlns:a16="http://schemas.microsoft.com/office/drawing/2014/main" id="{D316BA2A-21E0-956E-1487-036DC57E5714}"/>
              </a:ext>
            </a:extLst>
          </p:cNvPr>
          <p:cNvGraphicFramePr>
            <a:graphicFrameLocks noGrp="1"/>
          </p:cNvGraphicFramePr>
          <p:nvPr>
            <p:extLst>
              <p:ext uri="{D42A27DB-BD31-4B8C-83A1-F6EECF244321}">
                <p14:modId xmlns:p14="http://schemas.microsoft.com/office/powerpoint/2010/main" val="3189300730"/>
              </p:ext>
            </p:extLst>
          </p:nvPr>
        </p:nvGraphicFramePr>
        <p:xfrm>
          <a:off x="1732664" y="2501880"/>
          <a:ext cx="12812676" cy="7216896"/>
        </p:xfrm>
        <a:graphic>
          <a:graphicData uri="http://schemas.openxmlformats.org/drawingml/2006/table">
            <a:tbl>
              <a:tblPr/>
              <a:tblGrid>
                <a:gridCol w="3028950">
                  <a:extLst>
                    <a:ext uri="{9D8B030D-6E8A-4147-A177-3AD203B41FA5}">
                      <a16:colId xmlns:a16="http://schemas.microsoft.com/office/drawing/2014/main" val="2002134766"/>
                    </a:ext>
                  </a:extLst>
                </a:gridCol>
                <a:gridCol w="9783726">
                  <a:extLst>
                    <a:ext uri="{9D8B030D-6E8A-4147-A177-3AD203B41FA5}">
                      <a16:colId xmlns:a16="http://schemas.microsoft.com/office/drawing/2014/main" val="1891369503"/>
                    </a:ext>
                  </a:extLst>
                </a:gridCol>
              </a:tblGrid>
              <a:tr h="414208">
                <a:tc>
                  <a:txBody>
                    <a:bodyPr/>
                    <a:lstStyle/>
                    <a:p>
                      <a:pPr algn="ctr" rtl="0" fontAlgn="t">
                        <a:spcBef>
                          <a:spcPts val="0"/>
                        </a:spcBef>
                        <a:spcAft>
                          <a:spcPts val="1000"/>
                        </a:spcAft>
                      </a:pPr>
                      <a:r>
                        <a:rPr lang="en-MY" sz="2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Time</a:t>
                      </a:r>
                      <a:endParaRPr lang="en-MY" sz="2400" b="1"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rtl="0" fontAlgn="t">
                        <a:spcBef>
                          <a:spcPts val="0"/>
                        </a:spcBef>
                        <a:spcAft>
                          <a:spcPts val="1000"/>
                        </a:spcAft>
                      </a:pPr>
                      <a:r>
                        <a:rPr lang="en-MY" sz="2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Day 1 </a:t>
                      </a:r>
                    </a:p>
                  </a:txBody>
                  <a:tcPr marL="48370" marR="48370" marT="30284" marB="302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970629884"/>
                  </a:ext>
                </a:extLst>
              </a:tr>
              <a:tr h="359088">
                <a:tc>
                  <a:txBody>
                    <a:bodyPr/>
                    <a:lstStyle/>
                    <a:p>
                      <a:pPr rtl="0" fontAlgn="t">
                        <a:spcBef>
                          <a:spcPts val="0"/>
                        </a:spcBef>
                        <a:spcAft>
                          <a:spcPts val="1000"/>
                        </a:spcAft>
                      </a:pPr>
                      <a:r>
                        <a:rPr lang="en-MY" sz="2400" b="1" i="0" u="none" strike="noStrike" dirty="0">
                          <a:solidFill>
                            <a:srgbClr val="000000"/>
                          </a:solidFill>
                          <a:effectLst/>
                          <a:latin typeface="Open Sans"/>
                          <a:ea typeface="Open Sans"/>
                          <a:cs typeface="Open Sans"/>
                        </a:rPr>
                        <a:t>8:30 – 9:00</a:t>
                      </a:r>
                      <a:endParaRPr lang="en-MY" sz="2400" b="1"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1000"/>
                        </a:spcAft>
                      </a:pPr>
                      <a:r>
                        <a:rPr lang="en-MY" sz="2400" b="0" i="0" u="none" strike="noStrike" dirty="0">
                          <a:solidFill>
                            <a:schemeClr val="accent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Opening and objectives of workshop</a:t>
                      </a:r>
                      <a:endParaRPr lang="en-MY" sz="2400" dirty="0">
                        <a:solidFill>
                          <a:schemeClr val="accent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2118703"/>
                  </a:ext>
                </a:extLst>
              </a:tr>
              <a:tr h="770574">
                <a:tc>
                  <a:txBody>
                    <a:bodyPr/>
                    <a:lstStyle/>
                    <a:p>
                      <a:pPr rtl="0" fontAlgn="t">
                        <a:spcBef>
                          <a:spcPts val="0"/>
                        </a:spcBef>
                        <a:spcAft>
                          <a:spcPts val="1000"/>
                        </a:spcAft>
                      </a:pPr>
                      <a:r>
                        <a:rPr lang="en-MY" sz="2400" b="1" i="0" u="none" strike="noStrike" dirty="0">
                          <a:solidFill>
                            <a:srgbClr val="000000"/>
                          </a:solidFill>
                          <a:effectLst/>
                          <a:latin typeface="Open Sans"/>
                          <a:ea typeface="Open Sans"/>
                          <a:cs typeface="Open Sans"/>
                        </a:rPr>
                        <a:t>9:00 – 9:45</a:t>
                      </a:r>
                      <a:endParaRPr lang="en-MY" sz="2400" b="1" dirty="0">
                        <a:effectLst/>
                        <a:latin typeface="Open Sans"/>
                        <a:ea typeface="Open Sans"/>
                        <a:cs typeface="Open Sans"/>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1000"/>
                        </a:spcAft>
                      </a:pPr>
                      <a:r>
                        <a:rPr lang="en-US" sz="2400" b="0" i="0" u="none" strike="noStrike" dirty="0">
                          <a:solidFill>
                            <a:schemeClr val="accent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Introduction to CVA SOPs</a:t>
                      </a:r>
                      <a:endParaRPr lang="en-US" sz="2400" b="0" dirty="0">
                        <a:solidFill>
                          <a:schemeClr val="accent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59596183"/>
                  </a:ext>
                </a:extLst>
              </a:tr>
              <a:tr h="392379">
                <a:tc>
                  <a:txBody>
                    <a:bodyPr/>
                    <a:lstStyle/>
                    <a:p>
                      <a:pPr rtl="0" fontAlgn="t">
                        <a:spcBef>
                          <a:spcPts val="0"/>
                        </a:spcBef>
                        <a:spcAft>
                          <a:spcPts val="1000"/>
                        </a:spcAft>
                      </a:pPr>
                      <a:r>
                        <a:rPr lang="en-MY" sz="2400" b="1" i="0" u="none" strike="noStrike" dirty="0">
                          <a:solidFill>
                            <a:srgbClr val="000000"/>
                          </a:solidFill>
                          <a:effectLst/>
                          <a:latin typeface="Open Sans"/>
                          <a:ea typeface="Open Sans"/>
                          <a:cs typeface="Open Sans"/>
                        </a:rPr>
                        <a:t>9:45 – 10:15</a:t>
                      </a:r>
                      <a:endParaRPr lang="en-MY" sz="2400" b="1"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spcBef>
                          <a:spcPts val="0"/>
                        </a:spcBef>
                        <a:spcAft>
                          <a:spcPts val="1000"/>
                        </a:spcAft>
                      </a:pPr>
                      <a:r>
                        <a:rPr lang="en-MY" sz="2400" b="0" i="0" u="none" strike="noStrike" dirty="0">
                          <a:solidFill>
                            <a:srgbClr val="2F5496"/>
                          </a:solidFill>
                          <a:effectLst/>
                          <a:latin typeface="Open Sans" panose="020B0606030504020204" pitchFamily="34" charset="0"/>
                          <a:ea typeface="Open Sans" panose="020B0606030504020204" pitchFamily="34" charset="0"/>
                          <a:cs typeface="Open Sans" panose="020B0606030504020204" pitchFamily="34" charset="0"/>
                        </a:rPr>
                        <a:t>Break</a:t>
                      </a:r>
                      <a:endParaRPr lang="en-MY" sz="2400" b="0"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81526004"/>
                  </a:ext>
                </a:extLst>
              </a:tr>
              <a:tr h="1017843">
                <a:tc>
                  <a:txBody>
                    <a:bodyPr/>
                    <a:lstStyle/>
                    <a:p>
                      <a:pPr rtl="0" fontAlgn="t">
                        <a:spcBef>
                          <a:spcPts val="0"/>
                        </a:spcBef>
                        <a:spcAft>
                          <a:spcPts val="1000"/>
                        </a:spcAft>
                      </a:pPr>
                      <a:r>
                        <a:rPr lang="en-MY" sz="2400" b="1" i="0" u="none" strike="noStrike" dirty="0">
                          <a:solidFill>
                            <a:srgbClr val="000000"/>
                          </a:solidFill>
                          <a:effectLst/>
                          <a:latin typeface="Open Sans"/>
                          <a:ea typeface="Open Sans"/>
                          <a:cs typeface="Open Sans"/>
                        </a:rPr>
                        <a:t>10:15 – 11:00</a:t>
                      </a:r>
                      <a:endParaRPr lang="en-MY" sz="2400" b="1" dirty="0">
                        <a:effectLst/>
                        <a:latin typeface="Open Sans"/>
                        <a:ea typeface="Open Sans"/>
                        <a:cs typeface="Open Sans"/>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1000"/>
                        </a:spcAft>
                      </a:pPr>
                      <a:r>
                        <a:rPr lang="en-US" sz="2400" b="0" i="0" u="none" strike="noStrike" dirty="0">
                          <a:solidFill>
                            <a:schemeClr val="accent5">
                              <a:lumMod val="90000"/>
                              <a:lumOff val="10000"/>
                            </a:schemeClr>
                          </a:solidFill>
                          <a:effectLst/>
                          <a:latin typeface="Open Sans"/>
                          <a:ea typeface="Open Sans"/>
                          <a:cs typeface="Open Sans"/>
                        </a:rPr>
                        <a:t>CVA implementation process and decision requirements</a:t>
                      </a:r>
                      <a:endParaRPr lang="en-US" sz="2400" b="0" dirty="0">
                        <a:solidFill>
                          <a:schemeClr val="accent5">
                            <a:lumMod val="90000"/>
                            <a:lumOff val="10000"/>
                          </a:schemeClr>
                        </a:solidFill>
                        <a:effectLst/>
                        <a:latin typeface="Open Sans"/>
                        <a:ea typeface="Open Sans"/>
                        <a:cs typeface="Open Sans"/>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9469864"/>
                  </a:ext>
                </a:extLst>
              </a:tr>
              <a:tr h="1141333">
                <a:tc>
                  <a:txBody>
                    <a:bodyPr/>
                    <a:lstStyle/>
                    <a:p>
                      <a:pPr marL="0" marR="0" lvl="0" indent="0" algn="l" rtl="0" eaLnBrk="1" fontAlgn="t" latinLnBrk="0" hangingPunct="1">
                        <a:lnSpc>
                          <a:spcPct val="100000"/>
                        </a:lnSpc>
                        <a:spcBef>
                          <a:spcPts val="0"/>
                        </a:spcBef>
                        <a:spcAft>
                          <a:spcPts val="1000"/>
                        </a:spcAft>
                        <a:buClrTx/>
                        <a:buSzTx/>
                        <a:buFontTx/>
                        <a:buNone/>
                      </a:pPr>
                      <a:r>
                        <a:rPr lang="en-MY" sz="2400" b="1" i="0" u="none" strike="noStrike" dirty="0">
                          <a:solidFill>
                            <a:srgbClr val="000000"/>
                          </a:solidFill>
                          <a:effectLst/>
                          <a:latin typeface="Open Sans"/>
                          <a:ea typeface="Open Sans"/>
                          <a:cs typeface="Open Sans"/>
                        </a:rPr>
                        <a:t>11:00 – 12.30</a:t>
                      </a:r>
                      <a:endParaRPr lang="en-MY" sz="2400" b="1" dirty="0">
                        <a:effectLst/>
                        <a:latin typeface="Open Sans"/>
                        <a:ea typeface="Open Sans"/>
                        <a:cs typeface="Open Sans"/>
                      </a:endParaRPr>
                    </a:p>
                    <a:p>
                      <a:pPr marL="0" algn="l" defTabSz="1371600" rtl="0" eaLnBrk="1" fontAlgn="t" latinLnBrk="0" hangingPunct="1">
                        <a:spcBef>
                          <a:spcPts val="0"/>
                        </a:spcBef>
                        <a:spcAft>
                          <a:spcPts val="1000"/>
                        </a:spcAft>
                      </a:pPr>
                      <a:endParaRPr lang="en-MY" sz="2400" b="1" i="0" u="none" strike="noStrike"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rtl="0" eaLnBrk="1" fontAlgn="t" latinLnBrk="0" hangingPunct="1">
                        <a:spcBef>
                          <a:spcPts val="0"/>
                        </a:spcBef>
                        <a:spcAft>
                          <a:spcPts val="1000"/>
                        </a:spcAft>
                      </a:pPr>
                      <a:r>
                        <a:rPr lang="en-MY" sz="2400" b="0" i="0" u="none" strike="noStrike" kern="1200" dirty="0">
                          <a:solidFill>
                            <a:schemeClr val="accent5">
                              <a:lumMod val="90000"/>
                              <a:lumOff val="10000"/>
                            </a:schemeClr>
                          </a:solidFill>
                          <a:effectLst/>
                          <a:latin typeface="Open Sans"/>
                          <a:ea typeface="Open Sans"/>
                          <a:cs typeface="Open Sans"/>
                        </a:rPr>
                        <a:t>Review of SOPs/key CVA steps in an emergency response</a:t>
                      </a: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8194186"/>
                  </a:ext>
                </a:extLst>
              </a:tr>
              <a:tr h="359088">
                <a:tc>
                  <a:txBody>
                    <a:bodyPr/>
                    <a:lstStyle/>
                    <a:p>
                      <a:pPr rtl="0" fontAlgn="t">
                        <a:spcBef>
                          <a:spcPts val="0"/>
                        </a:spcBef>
                        <a:spcAft>
                          <a:spcPts val="1000"/>
                        </a:spcAft>
                      </a:pPr>
                      <a:r>
                        <a:rPr lang="en-MY" sz="2400" b="1" dirty="0">
                          <a:effectLst/>
                          <a:latin typeface="Open Sans" panose="020B0606030504020204" pitchFamily="34" charset="0"/>
                          <a:ea typeface="Open Sans" panose="020B0606030504020204" pitchFamily="34" charset="0"/>
                          <a:cs typeface="Open Sans" panose="020B0606030504020204" pitchFamily="34" charset="0"/>
                        </a:rPr>
                        <a:t>12.30 – 13.30</a:t>
                      </a: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spcBef>
                          <a:spcPts val="0"/>
                        </a:spcBef>
                        <a:spcAft>
                          <a:spcPts val="1000"/>
                        </a:spcAft>
                      </a:pPr>
                      <a:r>
                        <a:rPr lang="en-MY" sz="2400" b="0" i="0" u="none" strike="noStrike" dirty="0">
                          <a:solidFill>
                            <a:srgbClr val="2F5496"/>
                          </a:solidFill>
                          <a:effectLst/>
                          <a:latin typeface="Open Sans" panose="020B0606030504020204" pitchFamily="34" charset="0"/>
                          <a:ea typeface="Open Sans" panose="020B0606030504020204" pitchFamily="34" charset="0"/>
                          <a:cs typeface="Open Sans" panose="020B0606030504020204" pitchFamily="34" charset="0"/>
                        </a:rPr>
                        <a:t>Lunch</a:t>
                      </a:r>
                      <a:endParaRPr lang="en-MY" sz="2400" b="0"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23836812"/>
                  </a:ext>
                </a:extLst>
              </a:tr>
              <a:tr h="615579">
                <a:tc>
                  <a:txBody>
                    <a:bodyPr/>
                    <a:lstStyle/>
                    <a:p>
                      <a:pPr rtl="0" fontAlgn="t">
                        <a:spcBef>
                          <a:spcPts val="0"/>
                        </a:spcBef>
                        <a:spcAft>
                          <a:spcPts val="1000"/>
                        </a:spcAft>
                      </a:pPr>
                      <a:r>
                        <a:rPr lang="en-MY" sz="2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13:30 -15:30</a:t>
                      </a:r>
                      <a:endParaRPr lang="en-MY" sz="2400" b="1"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1000"/>
                        </a:spcAft>
                      </a:pPr>
                      <a:r>
                        <a:rPr lang="en-US" sz="2400" b="0" i="0" u="none" strike="noStrike" dirty="0">
                          <a:solidFill>
                            <a:schemeClr val="accent1">
                              <a:lumMod val="90000"/>
                              <a:lumOff val="10000"/>
                            </a:schemeClr>
                          </a:solidFill>
                          <a:effectLst/>
                          <a:latin typeface="Open Sans"/>
                          <a:ea typeface="Open Sans"/>
                          <a:cs typeface="Open Sans"/>
                        </a:rPr>
                        <a:t>Drafting CVA steps and actions</a:t>
                      </a:r>
                    </a:p>
                    <a:p>
                      <a:pPr rtl="0" fontAlgn="t">
                        <a:spcBef>
                          <a:spcPts val="0"/>
                        </a:spcBef>
                        <a:spcAft>
                          <a:spcPts val="1000"/>
                        </a:spcAft>
                      </a:pPr>
                      <a:endParaRPr lang="en-US" sz="2400" b="0" dirty="0">
                        <a:solidFill>
                          <a:schemeClr val="accent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8715717"/>
                  </a:ext>
                </a:extLst>
              </a:tr>
              <a:tr h="359088">
                <a:tc>
                  <a:txBody>
                    <a:bodyPr/>
                    <a:lstStyle/>
                    <a:p>
                      <a:pPr rtl="0" fontAlgn="t">
                        <a:spcBef>
                          <a:spcPts val="0"/>
                        </a:spcBef>
                        <a:spcAft>
                          <a:spcPts val="1000"/>
                        </a:spcAft>
                      </a:pPr>
                      <a:r>
                        <a:rPr lang="en-MY" sz="2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15:30 – 15:45</a:t>
                      </a:r>
                      <a:endParaRPr lang="en-MY" sz="2400" b="1"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spcBef>
                          <a:spcPts val="0"/>
                        </a:spcBef>
                        <a:spcAft>
                          <a:spcPts val="1000"/>
                        </a:spcAft>
                      </a:pPr>
                      <a:r>
                        <a:rPr lang="en-MY" sz="2400" b="0" i="0" u="none" strike="noStrike" dirty="0">
                          <a:solidFill>
                            <a:srgbClr val="2F5496"/>
                          </a:solidFill>
                          <a:effectLst/>
                          <a:latin typeface="Open Sans"/>
                          <a:ea typeface="Open Sans"/>
                          <a:cs typeface="Open Sans"/>
                        </a:rPr>
                        <a:t>Break / End of day (participants)</a:t>
                      </a:r>
                      <a:endParaRPr lang="en-MY" sz="2400" b="0"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671155342"/>
                  </a:ext>
                </a:extLst>
              </a:tr>
              <a:tr h="1236418">
                <a:tc>
                  <a:txBody>
                    <a:bodyPr/>
                    <a:lstStyle/>
                    <a:p>
                      <a:pPr rtl="0" fontAlgn="t">
                        <a:spcBef>
                          <a:spcPts val="0"/>
                        </a:spcBef>
                        <a:spcAft>
                          <a:spcPts val="1000"/>
                        </a:spcAft>
                      </a:pPr>
                      <a:r>
                        <a:rPr lang="en-MY" sz="2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15:45 – 17:15</a:t>
                      </a:r>
                      <a:endParaRPr lang="en-MY" sz="2400" b="1"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fontAlgn="t"/>
                      <a:r>
                        <a:rPr lang="en-US" sz="2400" b="0" dirty="0">
                          <a:effectLst/>
                          <a:latin typeface="Open Sans" panose="020B0606030504020204" pitchFamily="34" charset="0"/>
                          <a:ea typeface="Open Sans" panose="020B0606030504020204" pitchFamily="34" charset="0"/>
                          <a:cs typeface="Open Sans" panose="020B0606030504020204" pitchFamily="34" charset="0"/>
                        </a:rPr>
                        <a:t>Agreement and finalizing key SOP steps (</a:t>
                      </a:r>
                      <a:r>
                        <a:rPr lang="en-US" sz="2400" b="0" dirty="0" err="1">
                          <a:effectLst/>
                          <a:latin typeface="Open Sans" panose="020B0606030504020204" pitchFamily="34" charset="0"/>
                          <a:ea typeface="Open Sans" panose="020B0606030504020204" pitchFamily="34" charset="0"/>
                          <a:cs typeface="Open Sans" panose="020B0606030504020204" pitchFamily="34" charset="0"/>
                        </a:rPr>
                        <a:t>faciliators</a:t>
                      </a:r>
                      <a:r>
                        <a:rPr lang="en-US" sz="2400" b="0" dirty="0">
                          <a:effectLst/>
                          <a:latin typeface="Open Sans" panose="020B0606030504020204" pitchFamily="34" charset="0"/>
                          <a:ea typeface="Open Sans" panose="020B0606030504020204" pitchFamily="34" charset="0"/>
                          <a:cs typeface="Open Sans" panose="020B0606030504020204" pitchFamily="34" charset="0"/>
                        </a:rPr>
                        <a:t> and CVA Focal Point only)</a:t>
                      </a:r>
                      <a:br>
                        <a:rPr lang="en-US" sz="2400" b="0" dirty="0">
                          <a:effectLst/>
                          <a:latin typeface="Open Sans" panose="020B0606030504020204" pitchFamily="34" charset="0"/>
                          <a:ea typeface="Open Sans" panose="020B0606030504020204" pitchFamily="34" charset="0"/>
                          <a:cs typeface="Open Sans" panose="020B0606030504020204" pitchFamily="34" charset="0"/>
                        </a:rPr>
                      </a:br>
                      <a:endParaRPr lang="en-US" sz="2400" b="0"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7314972"/>
                  </a:ext>
                </a:extLst>
              </a:tr>
            </a:tbl>
          </a:graphicData>
        </a:graphic>
      </p:graphicFrame>
    </p:spTree>
    <p:extLst>
      <p:ext uri="{BB962C8B-B14F-4D97-AF65-F5344CB8AC3E}">
        <p14:creationId xmlns:p14="http://schemas.microsoft.com/office/powerpoint/2010/main" val="17851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pic>
        <p:nvPicPr>
          <p:cNvPr id="822" name="Google Shape;822;p25"/>
          <p:cNvPicPr preferRelativeResize="0"/>
          <p:nvPr/>
        </p:nvPicPr>
        <p:blipFill rotWithShape="1">
          <a:blip r:embed="rId3">
            <a:alphaModFix/>
          </a:blip>
          <a:srcRect/>
          <a:stretch/>
        </p:blipFill>
        <p:spPr>
          <a:xfrm>
            <a:off x="5" y="72420"/>
            <a:ext cx="1353728" cy="1116875"/>
          </a:xfrm>
          <a:prstGeom prst="rect">
            <a:avLst/>
          </a:prstGeom>
          <a:noFill/>
          <a:ln>
            <a:noFill/>
          </a:ln>
        </p:spPr>
      </p:pic>
      <p:sp>
        <p:nvSpPr>
          <p:cNvPr id="823" name="Google Shape;823;p25"/>
          <p:cNvSpPr/>
          <p:nvPr/>
        </p:nvSpPr>
        <p:spPr>
          <a:xfrm>
            <a:off x="1927452" y="72419"/>
            <a:ext cx="14769000" cy="2154600"/>
          </a:xfrm>
          <a:prstGeom prst="rect">
            <a:avLst/>
          </a:prstGeom>
          <a:noFill/>
          <a:ln>
            <a:noFill/>
          </a:ln>
        </p:spPr>
        <p:txBody>
          <a:bodyPr spcFirstLastPara="1" wrap="square" lIns="182850" tIns="91388" rIns="182850" bIns="91388" anchor="t" anchorCtr="0">
            <a:noAutofit/>
          </a:bodyPr>
          <a:lstStyle/>
          <a:p>
            <a:pPr>
              <a:spcBef>
                <a:spcPts val="0"/>
              </a:spcBef>
              <a:spcAft>
                <a:spcPts val="0"/>
              </a:spcAft>
            </a:pPr>
            <a:r>
              <a:rPr lang="en-GB" sz="3000" b="1" dirty="0">
                <a:solidFill>
                  <a:schemeClr val="dk1"/>
                </a:solidFill>
                <a:latin typeface="Arial"/>
                <a:ea typeface="Arial"/>
                <a:cs typeface="Arial"/>
                <a:sym typeface="Arial"/>
              </a:rPr>
              <a:t>SOPs Brainstorm:</a:t>
            </a:r>
            <a:r>
              <a:rPr lang="en-GB" sz="3000" dirty="0">
                <a:solidFill>
                  <a:schemeClr val="dk1"/>
                </a:solidFill>
                <a:latin typeface="Arial"/>
                <a:ea typeface="Arial"/>
                <a:cs typeface="Arial"/>
                <a:sym typeface="Arial"/>
              </a:rPr>
              <a:t> While reviewing, think, what is good and what could use improvement? </a:t>
            </a:r>
            <a:r>
              <a:rPr lang="en-GB" sz="3200" i="1" dirty="0">
                <a:solidFill>
                  <a:schemeClr val="dk1"/>
                </a:solidFill>
                <a:latin typeface="Arial"/>
                <a:ea typeface="Arial"/>
                <a:cs typeface="Arial"/>
                <a:sym typeface="Arial"/>
              </a:rPr>
              <a:t>Double-click a post-it to edit </a:t>
            </a:r>
            <a:r>
              <a:rPr lang="en-GB" sz="3600" b="1" i="1" dirty="0">
                <a:solidFill>
                  <a:srgbClr val="FF0000"/>
                </a:solidFill>
                <a:latin typeface="Arial"/>
                <a:ea typeface="Arial"/>
                <a:cs typeface="Arial"/>
                <a:sym typeface="Arial"/>
              </a:rPr>
              <a:t>Monitoring &amp; Evaluation</a:t>
            </a:r>
            <a:endParaRPr sz="3600" b="1" dirty="0">
              <a:solidFill>
                <a:srgbClr val="FF0000"/>
              </a:solidFill>
              <a:latin typeface="Arial"/>
              <a:ea typeface="Arial"/>
              <a:cs typeface="Arial"/>
              <a:sym typeface="Arial"/>
            </a:endParaRPr>
          </a:p>
          <a:p>
            <a:pPr>
              <a:spcBef>
                <a:spcPts val="0"/>
              </a:spcBef>
              <a:spcAft>
                <a:spcPts val="0"/>
              </a:spcAft>
            </a:pPr>
            <a:endParaRPr sz="3200" i="1" dirty="0">
              <a:solidFill>
                <a:schemeClr val="accent1"/>
              </a:solidFill>
              <a:latin typeface="Short Stack"/>
              <a:ea typeface="Short Stack"/>
              <a:cs typeface="Short Stack"/>
              <a:sym typeface="Short Stack"/>
            </a:endParaRPr>
          </a:p>
        </p:txBody>
      </p:sp>
      <p:sp>
        <p:nvSpPr>
          <p:cNvPr id="824" name="Google Shape;824;p25" descr="Post-it" title="Post-it"/>
          <p:cNvSpPr/>
          <p:nvPr/>
        </p:nvSpPr>
        <p:spPr>
          <a:xfrm>
            <a:off x="91694" y="1358653"/>
            <a:ext cx="5230350" cy="868500"/>
          </a:xfrm>
          <a:prstGeom prst="foldedCorner">
            <a:avLst>
              <a:gd name="adj" fmla="val 16667"/>
            </a:avLst>
          </a:prstGeom>
          <a:solidFill>
            <a:srgbClr val="CFE2F3"/>
          </a:solidFill>
          <a:ln w="19050" cap="flat" cmpd="sng">
            <a:solidFill>
              <a:schemeClr val="accent1"/>
            </a:solidFill>
            <a:prstDash val="solid"/>
            <a:round/>
            <a:headEnd type="none" w="sm" len="sm"/>
            <a:tailEnd type="none" w="sm" len="sm"/>
          </a:ln>
        </p:spPr>
        <p:txBody>
          <a:bodyPr spcFirstLastPara="1" wrap="square" lIns="182850" tIns="182850" rIns="182850" bIns="182850" anchor="ctr" anchorCtr="0">
            <a:noAutofit/>
          </a:bodyPr>
          <a:lstStyle/>
          <a:p>
            <a:pPr algn="ctr">
              <a:spcBef>
                <a:spcPts val="0"/>
              </a:spcBef>
              <a:spcAft>
                <a:spcPts val="0"/>
              </a:spcAft>
            </a:pPr>
            <a:r>
              <a:rPr lang="en-GB" sz="2599" b="1">
                <a:solidFill>
                  <a:srgbClr val="000000"/>
                </a:solidFill>
                <a:latin typeface="Arial"/>
                <a:ea typeface="Arial"/>
                <a:cs typeface="Arial"/>
                <a:sym typeface="Arial"/>
              </a:rPr>
              <a:t>What do you like/what is good</a:t>
            </a:r>
            <a:endParaRPr sz="2599" b="1">
              <a:solidFill>
                <a:srgbClr val="000000"/>
              </a:solidFill>
              <a:latin typeface="Arial"/>
              <a:ea typeface="Arial"/>
              <a:cs typeface="Arial"/>
              <a:sym typeface="Arial"/>
            </a:endParaRPr>
          </a:p>
        </p:txBody>
      </p:sp>
      <p:sp>
        <p:nvSpPr>
          <p:cNvPr id="825" name="Google Shape;825;p25" descr="Post-it" title="Post-it"/>
          <p:cNvSpPr/>
          <p:nvPr/>
        </p:nvSpPr>
        <p:spPr>
          <a:xfrm>
            <a:off x="261707" y="2346118"/>
            <a:ext cx="5013900" cy="2553300"/>
          </a:xfrm>
          <a:prstGeom prst="foldedCorner">
            <a:avLst>
              <a:gd name="adj" fmla="val 16667"/>
            </a:avLst>
          </a:prstGeom>
          <a:solidFill>
            <a:srgbClr val="CFE2F3"/>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3499"/>
              <a:t>Group 3</a:t>
            </a:r>
            <a:endParaRPr sz="3499"/>
          </a:p>
          <a:p>
            <a:pPr>
              <a:spcBef>
                <a:spcPts val="0"/>
              </a:spcBef>
              <a:spcAft>
                <a:spcPts val="0"/>
              </a:spcAft>
            </a:pPr>
            <a:r>
              <a:rPr lang="en-GB" sz="2750"/>
              <a:t>All steps are for monitoring for cva purpose are covered</a:t>
            </a:r>
            <a:endParaRPr sz="2750"/>
          </a:p>
        </p:txBody>
      </p:sp>
      <p:sp>
        <p:nvSpPr>
          <p:cNvPr id="826" name="Google Shape;826;p25" descr="Post-it" title="Post-it"/>
          <p:cNvSpPr/>
          <p:nvPr/>
        </p:nvSpPr>
        <p:spPr>
          <a:xfrm>
            <a:off x="6491402" y="1358653"/>
            <a:ext cx="5230350" cy="868500"/>
          </a:xfrm>
          <a:prstGeom prst="foldedCorner">
            <a:avLst>
              <a:gd name="adj" fmla="val 16667"/>
            </a:avLst>
          </a:prstGeom>
          <a:solidFill>
            <a:srgbClr val="F9CEC9"/>
          </a:solidFill>
          <a:ln w="19050"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ctr">
              <a:spcBef>
                <a:spcPts val="0"/>
              </a:spcBef>
              <a:spcAft>
                <a:spcPts val="0"/>
              </a:spcAft>
            </a:pPr>
            <a:r>
              <a:rPr lang="en-GB" sz="2599" b="1">
                <a:solidFill>
                  <a:srgbClr val="000000"/>
                </a:solidFill>
                <a:latin typeface="Arial"/>
                <a:ea typeface="Arial"/>
                <a:cs typeface="Arial"/>
                <a:sym typeface="Arial"/>
              </a:rPr>
              <a:t>Are there any gaps or incorrect information</a:t>
            </a:r>
            <a:endParaRPr sz="2599" b="1">
              <a:solidFill>
                <a:srgbClr val="000000"/>
              </a:solidFill>
              <a:latin typeface="Arial"/>
              <a:ea typeface="Arial"/>
              <a:cs typeface="Arial"/>
              <a:sym typeface="Arial"/>
            </a:endParaRPr>
          </a:p>
        </p:txBody>
      </p:sp>
      <p:sp>
        <p:nvSpPr>
          <p:cNvPr id="827" name="Google Shape;827;p25" descr="Post-it" title="Post-it"/>
          <p:cNvSpPr/>
          <p:nvPr/>
        </p:nvSpPr>
        <p:spPr>
          <a:xfrm>
            <a:off x="5322038" y="2346119"/>
            <a:ext cx="7001550" cy="15336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449"/>
              <a:t>Group 3 It should state the systemes that are reconciled and should state the frequency of reconciliation</a:t>
            </a:r>
            <a:r>
              <a:rPr lang="en-GB" sz="2400"/>
              <a:t> and cut of date for reconciliation</a:t>
            </a:r>
            <a:endParaRPr sz="2400">
              <a:solidFill>
                <a:srgbClr val="000000"/>
              </a:solidFill>
              <a:latin typeface="Arial"/>
              <a:ea typeface="Arial"/>
              <a:cs typeface="Arial"/>
              <a:sym typeface="Arial"/>
            </a:endParaRPr>
          </a:p>
        </p:txBody>
      </p:sp>
      <p:sp>
        <p:nvSpPr>
          <p:cNvPr id="828" name="Google Shape;828;p25" descr="Post-it" title="Post-it"/>
          <p:cNvSpPr/>
          <p:nvPr/>
        </p:nvSpPr>
        <p:spPr>
          <a:xfrm>
            <a:off x="5750175" y="3998819"/>
            <a:ext cx="6573600" cy="15336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449"/>
              <a:t>Group</a:t>
            </a:r>
            <a:r>
              <a:rPr lang="en-GB" sz="2599"/>
              <a:t>2:PDM_Target beneficiaries receiving funds using proxies</a:t>
            </a:r>
            <a:endParaRPr sz="2599">
              <a:solidFill>
                <a:srgbClr val="000000"/>
              </a:solidFill>
              <a:latin typeface="Arial"/>
              <a:ea typeface="Arial"/>
              <a:cs typeface="Arial"/>
              <a:sym typeface="Arial"/>
            </a:endParaRPr>
          </a:p>
        </p:txBody>
      </p:sp>
      <p:sp>
        <p:nvSpPr>
          <p:cNvPr id="829" name="Google Shape;829;p25" descr="Post-it" title="Post-it"/>
          <p:cNvSpPr/>
          <p:nvPr/>
        </p:nvSpPr>
        <p:spPr>
          <a:xfrm>
            <a:off x="4970175" y="7028426"/>
            <a:ext cx="7461000" cy="15336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449"/>
              <a:t>Group2: Data analysis_verification of data with beneficiaries. Verifying the data inconsistencies</a:t>
            </a:r>
            <a:endParaRPr sz="2449">
              <a:solidFill>
                <a:srgbClr val="000000"/>
              </a:solidFill>
              <a:latin typeface="Arial"/>
              <a:ea typeface="Arial"/>
              <a:cs typeface="Arial"/>
              <a:sym typeface="Arial"/>
            </a:endParaRPr>
          </a:p>
        </p:txBody>
      </p:sp>
      <p:sp>
        <p:nvSpPr>
          <p:cNvPr id="830" name="Google Shape;830;p25" descr="Post-it" title="Post-it"/>
          <p:cNvSpPr/>
          <p:nvPr/>
        </p:nvSpPr>
        <p:spPr>
          <a:xfrm>
            <a:off x="4970175" y="8641207"/>
            <a:ext cx="7461000" cy="15336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599"/>
              <a:t>Group 1: There are no involvement of external stakeholders to measure the  social impact of the program </a:t>
            </a:r>
            <a:endParaRPr sz="2599">
              <a:solidFill>
                <a:srgbClr val="000000"/>
              </a:solidFill>
              <a:latin typeface="Arial"/>
              <a:ea typeface="Arial"/>
              <a:cs typeface="Arial"/>
              <a:sym typeface="Arial"/>
            </a:endParaRPr>
          </a:p>
        </p:txBody>
      </p:sp>
      <p:sp>
        <p:nvSpPr>
          <p:cNvPr id="831" name="Google Shape;831;p25" descr="Post-it" title="Post-it"/>
          <p:cNvSpPr/>
          <p:nvPr/>
        </p:nvSpPr>
        <p:spPr>
          <a:xfrm>
            <a:off x="12694340" y="1358653"/>
            <a:ext cx="5230350" cy="868500"/>
          </a:xfrm>
          <a:prstGeom prst="foldedCorner">
            <a:avLst>
              <a:gd name="adj" fmla="val 16667"/>
            </a:avLst>
          </a:prstGeom>
          <a:solidFill>
            <a:srgbClr val="5AE4E4"/>
          </a:solidFill>
          <a:ln w="19050"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lgn="ctr">
              <a:spcBef>
                <a:spcPts val="0"/>
              </a:spcBef>
              <a:spcAft>
                <a:spcPts val="0"/>
              </a:spcAft>
            </a:pPr>
            <a:r>
              <a:rPr lang="en-GB" sz="2599" b="1">
                <a:solidFill>
                  <a:srgbClr val="000000"/>
                </a:solidFill>
                <a:latin typeface="Arial"/>
                <a:ea typeface="Arial"/>
                <a:cs typeface="Arial"/>
                <a:sym typeface="Arial"/>
              </a:rPr>
              <a:t>What recommendations would you make to improve it?</a:t>
            </a:r>
            <a:endParaRPr sz="2599" b="1">
              <a:solidFill>
                <a:srgbClr val="000000"/>
              </a:solidFill>
              <a:latin typeface="Arial"/>
              <a:ea typeface="Arial"/>
              <a:cs typeface="Arial"/>
              <a:sym typeface="Arial"/>
            </a:endParaRPr>
          </a:p>
        </p:txBody>
      </p:sp>
      <p:sp>
        <p:nvSpPr>
          <p:cNvPr id="832" name="Google Shape;832;p25" descr="Post-it" title="Post-it"/>
          <p:cNvSpPr/>
          <p:nvPr/>
        </p:nvSpPr>
        <p:spPr>
          <a:xfrm>
            <a:off x="12815813" y="2346119"/>
            <a:ext cx="5368950" cy="1886400"/>
          </a:xfrm>
          <a:prstGeom prst="foldedCorner">
            <a:avLst>
              <a:gd name="adj" fmla="val 16667"/>
            </a:avLst>
          </a:prstGeom>
          <a:solidFill>
            <a:srgbClr val="5AE4E4"/>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750"/>
              <a:t>Group 3 Steps should detail all necessary information</a:t>
            </a:r>
            <a:endParaRPr sz="2750">
              <a:solidFill>
                <a:srgbClr val="000000"/>
              </a:solidFill>
              <a:latin typeface="Arial"/>
              <a:ea typeface="Arial"/>
              <a:cs typeface="Arial"/>
              <a:sym typeface="Arial"/>
            </a:endParaRPr>
          </a:p>
        </p:txBody>
      </p:sp>
      <p:sp>
        <p:nvSpPr>
          <p:cNvPr id="833" name="Google Shape;833;p25" descr="Post-it" title="Post-it"/>
          <p:cNvSpPr/>
          <p:nvPr/>
        </p:nvSpPr>
        <p:spPr>
          <a:xfrm>
            <a:off x="12694350" y="4493969"/>
            <a:ext cx="5400450" cy="1965600"/>
          </a:xfrm>
          <a:prstGeom prst="foldedCorner">
            <a:avLst>
              <a:gd name="adj" fmla="val 16667"/>
            </a:avLst>
          </a:prstGeom>
          <a:solidFill>
            <a:srgbClr val="5AE4E4"/>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buClr>
                <a:schemeClr val="dk1"/>
              </a:buClr>
            </a:pPr>
            <a:r>
              <a:rPr lang="en-GB" sz="2449">
                <a:solidFill>
                  <a:schemeClr val="dk1"/>
                </a:solidFill>
              </a:rPr>
              <a:t>Group2: Develop a central database of vulnerable households in the communities </a:t>
            </a:r>
            <a:endParaRPr sz="2449">
              <a:solidFill>
                <a:schemeClr val="dk1"/>
              </a:solidFill>
            </a:endParaRPr>
          </a:p>
        </p:txBody>
      </p:sp>
      <p:sp>
        <p:nvSpPr>
          <p:cNvPr id="834" name="Google Shape;834;p25" descr="Post-it" title="Post-it"/>
          <p:cNvSpPr/>
          <p:nvPr/>
        </p:nvSpPr>
        <p:spPr>
          <a:xfrm>
            <a:off x="12581288" y="6618457"/>
            <a:ext cx="5368950" cy="2022750"/>
          </a:xfrm>
          <a:prstGeom prst="foldedCorner">
            <a:avLst>
              <a:gd name="adj" fmla="val 16667"/>
            </a:avLst>
          </a:prstGeom>
          <a:solidFill>
            <a:srgbClr val="5AE4E4"/>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300"/>
              <a:t>Group 1: Consider involving other stakeholders to measure the impact of the program e.g clinics, police, church leadership</a:t>
            </a:r>
            <a:endParaRPr sz="2300">
              <a:solidFill>
                <a:srgbClr val="000000"/>
              </a:solidFill>
              <a:latin typeface="Arial"/>
              <a:ea typeface="Arial"/>
              <a:cs typeface="Arial"/>
              <a:sym typeface="Arial"/>
            </a:endParaRPr>
          </a:p>
        </p:txBody>
      </p:sp>
      <p:sp>
        <p:nvSpPr>
          <p:cNvPr id="835" name="Google Shape;835;p25"/>
          <p:cNvSpPr/>
          <p:nvPr/>
        </p:nvSpPr>
        <p:spPr>
          <a:xfrm>
            <a:off x="13949243" y="9255461"/>
            <a:ext cx="790650" cy="665550"/>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836" name="Google Shape;836;p25"/>
          <p:cNvSpPr/>
          <p:nvPr/>
        </p:nvSpPr>
        <p:spPr>
          <a:xfrm>
            <a:off x="15762638" y="9255461"/>
            <a:ext cx="839484" cy="665577"/>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837" name="Google Shape;837;p25"/>
          <p:cNvSpPr/>
          <p:nvPr/>
        </p:nvSpPr>
        <p:spPr>
          <a:xfrm>
            <a:off x="17019659" y="9255461"/>
            <a:ext cx="711450" cy="665550"/>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838" name="Google Shape;838;p25" descr="Post-it" title="Post-it"/>
          <p:cNvSpPr/>
          <p:nvPr/>
        </p:nvSpPr>
        <p:spPr>
          <a:xfrm>
            <a:off x="5071839" y="5415644"/>
            <a:ext cx="7461000" cy="1533600"/>
          </a:xfrm>
          <a:prstGeom prst="foldedCorner">
            <a:avLst>
              <a:gd name="adj" fmla="val 16667"/>
            </a:avLst>
          </a:prstGeom>
          <a:solidFill>
            <a:srgbClr val="F9CEC9"/>
          </a:solidFill>
          <a:ln w="9525" cap="flat" cmpd="sng">
            <a:solidFill>
              <a:srgbClr val="F9CEC9"/>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599"/>
              <a:t>Group2: Missing information on predistribution sensitization and exit survey</a:t>
            </a:r>
            <a:endParaRPr sz="2599">
              <a:solidFill>
                <a:srgbClr val="000000"/>
              </a:solidFill>
              <a:latin typeface="Arial"/>
              <a:ea typeface="Arial"/>
              <a:cs typeface="Arial"/>
              <a:sym typeface="Arial"/>
            </a:endParaRPr>
          </a:p>
        </p:txBody>
      </p:sp>
      <p:sp>
        <p:nvSpPr>
          <p:cNvPr id="839" name="Google Shape;839;p25"/>
          <p:cNvSpPr/>
          <p:nvPr/>
        </p:nvSpPr>
        <p:spPr>
          <a:xfrm>
            <a:off x="10316055" y="6125336"/>
            <a:ext cx="790650" cy="665550"/>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840" name="Google Shape;840;p25"/>
          <p:cNvSpPr/>
          <p:nvPr/>
        </p:nvSpPr>
        <p:spPr>
          <a:xfrm>
            <a:off x="15991238" y="9484061"/>
            <a:ext cx="839484" cy="665577"/>
          </a:xfrm>
          <a:prstGeom prst="lightningBolt">
            <a:avLst/>
          </a:prstGeom>
          <a:solidFill>
            <a:srgbClr val="F4B081"/>
          </a:solidFill>
          <a:ln w="12700" cap="flat" cmpd="sng">
            <a:solidFill>
              <a:srgbClr val="C55A11"/>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841" name="Google Shape;841;p25"/>
          <p:cNvSpPr/>
          <p:nvPr/>
        </p:nvSpPr>
        <p:spPr>
          <a:xfrm>
            <a:off x="17248259" y="9484061"/>
            <a:ext cx="711450" cy="665550"/>
          </a:xfrm>
          <a:prstGeom prst="smileyFace">
            <a:avLst>
              <a:gd name="adj" fmla="val 4653"/>
            </a:avLst>
          </a:prstGeom>
          <a:solidFill>
            <a:srgbClr val="C4E0B2"/>
          </a:solidFill>
          <a:ln w="12700" cap="flat" cmpd="sng">
            <a:solidFill>
              <a:srgbClr val="548135"/>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842" name="Google Shape;842;p25"/>
          <p:cNvSpPr/>
          <p:nvPr/>
        </p:nvSpPr>
        <p:spPr>
          <a:xfrm>
            <a:off x="2996693" y="2450111"/>
            <a:ext cx="790650" cy="665550"/>
          </a:xfrm>
          <a:prstGeom prst="star5">
            <a:avLst>
              <a:gd name="adj" fmla="val 19098"/>
              <a:gd name="hf" fmla="val 105146"/>
              <a:gd name="vf" fmla="val 11055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566153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27"/>
          <p:cNvSpPr txBox="1">
            <a:spLocks noGrp="1"/>
          </p:cNvSpPr>
          <p:nvPr>
            <p:ph type="title"/>
          </p:nvPr>
        </p:nvSpPr>
        <p:spPr>
          <a:xfrm>
            <a:off x="2288897" y="3753259"/>
            <a:ext cx="14301788" cy="1128713"/>
          </a:xfrm>
          <a:prstGeom prst="rect">
            <a:avLst/>
          </a:prstGeom>
          <a:noFill/>
          <a:ln>
            <a:noFill/>
          </a:ln>
        </p:spPr>
        <p:txBody>
          <a:bodyPr spcFirstLastPara="1" wrap="square" lIns="137138" tIns="68550" rIns="137138" bIns="68550" anchor="ctr" anchorCtr="0">
            <a:noAutofit/>
          </a:bodyPr>
          <a:lstStyle/>
          <a:p>
            <a:pPr>
              <a:buClr>
                <a:srgbClr val="FF0000"/>
              </a:buClr>
              <a:buSzPts val="2800"/>
            </a:pPr>
            <a:r>
              <a:rPr lang="en-GB" sz="4200">
                <a:solidFill>
                  <a:srgbClr val="FF0000"/>
                </a:solidFill>
              </a:rPr>
              <a:t>Plenary summary of groupwork – go back to present groupwork on slides</a:t>
            </a:r>
            <a:endParaRPr sz="4200"/>
          </a:p>
        </p:txBody>
      </p:sp>
    </p:spTree>
    <p:extLst>
      <p:ext uri="{BB962C8B-B14F-4D97-AF65-F5344CB8AC3E}">
        <p14:creationId xmlns:p14="http://schemas.microsoft.com/office/powerpoint/2010/main" val="4024946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AAFA6F0-1980-3ADC-CE3C-3B5A8CEF8E0B}"/>
              </a:ext>
            </a:extLst>
          </p:cNvPr>
          <p:cNvSpPr>
            <a:spLocks noGrp="1"/>
          </p:cNvSpPr>
          <p:nvPr>
            <p:ph type="pic" sz="quarter" idx="10"/>
          </p:nvPr>
        </p:nvSpPr>
        <p:spPr/>
      </p:sp>
      <p:sp>
        <p:nvSpPr>
          <p:cNvPr id="2" name="Title 1">
            <a:extLst>
              <a:ext uri="{FF2B5EF4-FFF2-40B4-BE49-F238E27FC236}">
                <a16:creationId xmlns:a16="http://schemas.microsoft.com/office/drawing/2014/main" id="{0AEE265D-D5A1-3FAA-45E3-8E1CBE14EBC8}"/>
              </a:ext>
            </a:extLst>
          </p:cNvPr>
          <p:cNvSpPr>
            <a:spLocks noGrp="1"/>
          </p:cNvSpPr>
          <p:nvPr>
            <p:ph type="title"/>
          </p:nvPr>
        </p:nvSpPr>
        <p:spPr/>
        <p:txBody>
          <a:bodyPr/>
          <a:lstStyle/>
          <a:p>
            <a:r>
              <a:rPr lang="en-US" dirty="0"/>
              <a:t>Drafting CVA steps and actions (SOPs)</a:t>
            </a:r>
            <a:endParaRPr lang="en-MY" dirty="0"/>
          </a:p>
        </p:txBody>
      </p:sp>
    </p:spTree>
    <p:extLst>
      <p:ext uri="{BB962C8B-B14F-4D97-AF65-F5344CB8AC3E}">
        <p14:creationId xmlns:p14="http://schemas.microsoft.com/office/powerpoint/2010/main" val="3305115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EC55-B325-C610-BF0D-FAD98FDAFDD9}"/>
              </a:ext>
            </a:extLst>
          </p:cNvPr>
          <p:cNvSpPr txBox="1">
            <a:spLocks/>
          </p:cNvSpPr>
          <p:nvPr/>
        </p:nvSpPr>
        <p:spPr>
          <a:xfrm>
            <a:off x="1229637" y="1163806"/>
            <a:ext cx="14186826" cy="1143000"/>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fontAlgn="auto">
              <a:spcAft>
                <a:spcPts val="0"/>
              </a:spcAft>
            </a:pPr>
            <a:r>
              <a:rPr lang="en-US" altLang="en-US" sz="4000" b="1" dirty="0">
                <a:latin typeface="Montserrat Medium" panose="00000600000000000000" pitchFamily="2" charset="0"/>
                <a:ea typeface="ＭＳ Ｐゴシック" panose="020B0600070205080204" pitchFamily="34" charset="-128"/>
              </a:rPr>
              <a:t>Group work 3 : Key steps and procedures on CVA (Drafting new SOPs) </a:t>
            </a:r>
          </a:p>
        </p:txBody>
      </p:sp>
      <p:sp>
        <p:nvSpPr>
          <p:cNvPr id="3" name="Content Placeholder 2">
            <a:extLst>
              <a:ext uri="{FF2B5EF4-FFF2-40B4-BE49-F238E27FC236}">
                <a16:creationId xmlns:a16="http://schemas.microsoft.com/office/drawing/2014/main" id="{B1A40E6B-2CC0-E80A-C5EF-5916F2C61C71}"/>
              </a:ext>
            </a:extLst>
          </p:cNvPr>
          <p:cNvSpPr txBox="1">
            <a:spLocks/>
          </p:cNvSpPr>
          <p:nvPr/>
        </p:nvSpPr>
        <p:spPr>
          <a:xfrm>
            <a:off x="1229637" y="2703379"/>
            <a:ext cx="15287929" cy="6897653"/>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fontAlgn="auto">
              <a:spcAft>
                <a:spcPts val="0"/>
              </a:spcAft>
              <a:buNone/>
            </a:pPr>
            <a:r>
              <a:rPr lang="en-US" altLang="en-US" sz="4000" dirty="0">
                <a:latin typeface="Montserrat" panose="00000500000000000000" pitchFamily="2" charset="0"/>
                <a:ea typeface="ＭＳ Ｐゴシック" panose="020B0600070205080204" pitchFamily="34" charset="-128"/>
              </a:rPr>
              <a:t>What are the key steps from assessment of needs to identification and reporting?</a:t>
            </a:r>
          </a:p>
          <a:p>
            <a:pPr marL="0" indent="0" fontAlgn="auto">
              <a:spcAft>
                <a:spcPts val="0"/>
              </a:spcAft>
              <a:buNone/>
            </a:pPr>
            <a:endParaRPr lang="en-US" altLang="en-US" sz="4000" dirty="0">
              <a:latin typeface="Montserrat" panose="00000500000000000000" pitchFamily="2" charset="0"/>
              <a:ea typeface="ＭＳ Ｐゴシック" panose="020B0600070205080204" pitchFamily="34" charset="-128"/>
            </a:endParaRPr>
          </a:p>
          <a:p>
            <a:pPr fontAlgn="auto">
              <a:spcAft>
                <a:spcPts val="0"/>
              </a:spcAft>
            </a:pPr>
            <a:r>
              <a:rPr lang="en-US" altLang="en-US" sz="4000" dirty="0">
                <a:latin typeface="Montserrat" panose="00000500000000000000" pitchFamily="2" charset="0"/>
                <a:ea typeface="ＭＳ Ｐゴシック" panose="020B0600070205080204" pitchFamily="34" charset="-128"/>
              </a:rPr>
              <a:t>List down in table the key steps and sub-steps (using findings from previous sessions) </a:t>
            </a:r>
          </a:p>
          <a:p>
            <a:pPr fontAlgn="auto">
              <a:spcAft>
                <a:spcPts val="0"/>
              </a:spcAft>
            </a:pPr>
            <a:r>
              <a:rPr lang="en-US" altLang="en-US" sz="4000" dirty="0">
                <a:latin typeface="Montserrat" panose="00000500000000000000" pitchFamily="2" charset="0"/>
                <a:ea typeface="ＭＳ Ｐゴシック" panose="020B0600070205080204" pitchFamily="34" charset="-128"/>
              </a:rPr>
              <a:t>Define documentary requirements </a:t>
            </a:r>
          </a:p>
          <a:p>
            <a:pPr fontAlgn="auto">
              <a:spcAft>
                <a:spcPts val="0"/>
              </a:spcAft>
            </a:pPr>
            <a:r>
              <a:rPr lang="en-US" altLang="en-US" sz="4000" dirty="0">
                <a:latin typeface="Montserrat" panose="00000500000000000000" pitchFamily="2" charset="0"/>
                <a:ea typeface="ＭＳ Ｐゴシック" panose="020B0600070205080204" pitchFamily="34" charset="-128"/>
              </a:rPr>
              <a:t>Who are involved? </a:t>
            </a:r>
          </a:p>
          <a:p>
            <a:pPr marL="0" indent="0" fontAlgn="auto">
              <a:spcAft>
                <a:spcPts val="0"/>
              </a:spcAft>
              <a:buNone/>
            </a:pPr>
            <a:endParaRPr lang="en-US" altLang="en-US" sz="4000" dirty="0">
              <a:ea typeface="ＭＳ Ｐゴシック" panose="020B0600070205080204" pitchFamily="34" charset="-128"/>
            </a:endParaRPr>
          </a:p>
        </p:txBody>
      </p:sp>
    </p:spTree>
    <p:extLst>
      <p:ext uri="{BB962C8B-B14F-4D97-AF65-F5344CB8AC3E}">
        <p14:creationId xmlns:p14="http://schemas.microsoft.com/office/powerpoint/2010/main" val="1163698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508" name="Google Shape;508;p80"/>
          <p:cNvPicPr preferRelativeResize="0"/>
          <p:nvPr/>
        </p:nvPicPr>
        <p:blipFill rotWithShape="1">
          <a:blip r:embed="rId3">
            <a:alphaModFix/>
          </a:blip>
          <a:srcRect/>
          <a:stretch/>
        </p:blipFill>
        <p:spPr>
          <a:xfrm>
            <a:off x="232214" y="159059"/>
            <a:ext cx="2030418" cy="2030418"/>
          </a:xfrm>
          <a:prstGeom prst="rect">
            <a:avLst/>
          </a:prstGeom>
          <a:noFill/>
          <a:ln>
            <a:noFill/>
          </a:ln>
        </p:spPr>
      </p:pic>
      <p:sp>
        <p:nvSpPr>
          <p:cNvPr id="509" name="Google Shape;509;p80"/>
          <p:cNvSpPr/>
          <p:nvPr/>
        </p:nvSpPr>
        <p:spPr>
          <a:xfrm>
            <a:off x="3026228" y="591558"/>
            <a:ext cx="14769000" cy="1165421"/>
          </a:xfrm>
          <a:prstGeom prst="rect">
            <a:avLst/>
          </a:prstGeom>
          <a:noFill/>
          <a:ln>
            <a:noFill/>
          </a:ln>
        </p:spPr>
        <p:txBody>
          <a:bodyPr spcFirstLastPara="1" wrap="square" lIns="182850" tIns="91388" rIns="182850" bIns="91388" anchor="t" anchorCtr="0">
            <a:noAutofit/>
          </a:bodyPr>
          <a:lstStyle/>
          <a:p>
            <a:pPr>
              <a:spcBef>
                <a:spcPts val="0"/>
              </a:spcBef>
              <a:spcAft>
                <a:spcPts val="0"/>
              </a:spcAft>
            </a:pPr>
            <a:r>
              <a:rPr lang="en-GB" sz="3000" b="1" dirty="0">
                <a:solidFill>
                  <a:schemeClr val="dk1"/>
                </a:solidFill>
                <a:latin typeface="Arial"/>
                <a:ea typeface="Arial"/>
                <a:cs typeface="Arial"/>
                <a:sym typeface="Arial"/>
              </a:rPr>
              <a:t>Brainstorm:</a:t>
            </a:r>
            <a:r>
              <a:rPr lang="en-GB" sz="3000" dirty="0">
                <a:solidFill>
                  <a:schemeClr val="dk1"/>
                </a:solidFill>
                <a:latin typeface="Arial"/>
                <a:ea typeface="Arial"/>
                <a:cs typeface="Arial"/>
                <a:sym typeface="Arial"/>
              </a:rPr>
              <a:t> SOP steps need to be - Added? Removed? Amended? </a:t>
            </a:r>
            <a:endParaRPr sz="3200" i="1" dirty="0">
              <a:solidFill>
                <a:schemeClr val="accent1"/>
              </a:solidFill>
              <a:latin typeface="Short Stack"/>
              <a:ea typeface="Short Stack"/>
              <a:cs typeface="Short Stack"/>
              <a:sym typeface="Short Stack"/>
            </a:endParaRPr>
          </a:p>
        </p:txBody>
      </p:sp>
      <p:sp>
        <p:nvSpPr>
          <p:cNvPr id="520" name="Google Shape;520;p80" descr="Post-it" title="Post-it"/>
          <p:cNvSpPr/>
          <p:nvPr/>
        </p:nvSpPr>
        <p:spPr>
          <a:xfrm>
            <a:off x="1" y="2298919"/>
            <a:ext cx="6057899"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6" name="Google Shape;520;p80" descr="Post-it" title="Post-it">
            <a:extLst>
              <a:ext uri="{FF2B5EF4-FFF2-40B4-BE49-F238E27FC236}">
                <a16:creationId xmlns:a16="http://schemas.microsoft.com/office/drawing/2014/main" id="{0918D20F-43A2-94A3-2F9D-6408152CD74A}"/>
              </a:ext>
            </a:extLst>
          </p:cNvPr>
          <p:cNvSpPr/>
          <p:nvPr/>
        </p:nvSpPr>
        <p:spPr>
          <a:xfrm>
            <a:off x="6172203" y="2315429"/>
            <a:ext cx="6057899"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7" name="Google Shape;520;p80" descr="Post-it" title="Post-it">
            <a:extLst>
              <a:ext uri="{FF2B5EF4-FFF2-40B4-BE49-F238E27FC236}">
                <a16:creationId xmlns:a16="http://schemas.microsoft.com/office/drawing/2014/main" id="{09C78606-0E74-87B6-677A-8458AB85B777}"/>
              </a:ext>
            </a:extLst>
          </p:cNvPr>
          <p:cNvSpPr/>
          <p:nvPr/>
        </p:nvSpPr>
        <p:spPr>
          <a:xfrm>
            <a:off x="12344405" y="2298919"/>
            <a:ext cx="5943595" cy="1224413"/>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b="1" dirty="0">
              <a:solidFill>
                <a:srgbClr val="000000"/>
              </a:solidFill>
              <a:latin typeface="Arial"/>
              <a:ea typeface="Arial"/>
              <a:cs typeface="Arial"/>
              <a:sym typeface="Arial"/>
            </a:endParaRPr>
          </a:p>
        </p:txBody>
      </p:sp>
      <p:sp>
        <p:nvSpPr>
          <p:cNvPr id="8" name="Google Shape;520;p80" descr="Post-it" title="Post-it">
            <a:extLst>
              <a:ext uri="{FF2B5EF4-FFF2-40B4-BE49-F238E27FC236}">
                <a16:creationId xmlns:a16="http://schemas.microsoft.com/office/drawing/2014/main" id="{11ECDD8B-0FD9-B934-C66A-A759700AB723}"/>
              </a:ext>
            </a:extLst>
          </p:cNvPr>
          <p:cNvSpPr/>
          <p:nvPr/>
        </p:nvSpPr>
        <p:spPr>
          <a:xfrm>
            <a:off x="1" y="3616265"/>
            <a:ext cx="6057899"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9" name="Google Shape;520;p80" descr="Post-it" title="Post-it">
            <a:extLst>
              <a:ext uri="{FF2B5EF4-FFF2-40B4-BE49-F238E27FC236}">
                <a16:creationId xmlns:a16="http://schemas.microsoft.com/office/drawing/2014/main" id="{FA3C4142-204F-B50A-64FB-6D278ECEA8B0}"/>
              </a:ext>
            </a:extLst>
          </p:cNvPr>
          <p:cNvSpPr/>
          <p:nvPr/>
        </p:nvSpPr>
        <p:spPr>
          <a:xfrm>
            <a:off x="6172203" y="3632775"/>
            <a:ext cx="6057899"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10" name="Google Shape;520;p80" descr="Post-it" title="Post-it">
            <a:extLst>
              <a:ext uri="{FF2B5EF4-FFF2-40B4-BE49-F238E27FC236}">
                <a16:creationId xmlns:a16="http://schemas.microsoft.com/office/drawing/2014/main" id="{30BB1A0F-D73A-187C-9F43-3891486854D5}"/>
              </a:ext>
            </a:extLst>
          </p:cNvPr>
          <p:cNvSpPr/>
          <p:nvPr/>
        </p:nvSpPr>
        <p:spPr>
          <a:xfrm>
            <a:off x="12344405" y="3616265"/>
            <a:ext cx="5943595" cy="1224413"/>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b="1" dirty="0">
              <a:solidFill>
                <a:srgbClr val="000000"/>
              </a:solidFill>
              <a:latin typeface="Arial"/>
              <a:ea typeface="Arial"/>
              <a:cs typeface="Arial"/>
              <a:sym typeface="Arial"/>
            </a:endParaRPr>
          </a:p>
        </p:txBody>
      </p:sp>
      <p:sp>
        <p:nvSpPr>
          <p:cNvPr id="11" name="Google Shape;520;p80" descr="Post-it" title="Post-it">
            <a:extLst>
              <a:ext uri="{FF2B5EF4-FFF2-40B4-BE49-F238E27FC236}">
                <a16:creationId xmlns:a16="http://schemas.microsoft.com/office/drawing/2014/main" id="{4BB6B13E-3F57-B9BB-01CB-46D73D0B5E20}"/>
              </a:ext>
            </a:extLst>
          </p:cNvPr>
          <p:cNvSpPr/>
          <p:nvPr/>
        </p:nvSpPr>
        <p:spPr>
          <a:xfrm>
            <a:off x="0" y="4933611"/>
            <a:ext cx="6057899"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12" name="Google Shape;520;p80" descr="Post-it" title="Post-it">
            <a:extLst>
              <a:ext uri="{FF2B5EF4-FFF2-40B4-BE49-F238E27FC236}">
                <a16:creationId xmlns:a16="http://schemas.microsoft.com/office/drawing/2014/main" id="{CFDE5768-E357-0C04-951C-1EF001A14FC5}"/>
              </a:ext>
            </a:extLst>
          </p:cNvPr>
          <p:cNvSpPr/>
          <p:nvPr/>
        </p:nvSpPr>
        <p:spPr>
          <a:xfrm>
            <a:off x="6172202" y="4950121"/>
            <a:ext cx="6057899"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13" name="Google Shape;520;p80" descr="Post-it" title="Post-it">
            <a:extLst>
              <a:ext uri="{FF2B5EF4-FFF2-40B4-BE49-F238E27FC236}">
                <a16:creationId xmlns:a16="http://schemas.microsoft.com/office/drawing/2014/main" id="{1DB3FA5D-B962-0121-45C0-6E3E786A4A11}"/>
              </a:ext>
            </a:extLst>
          </p:cNvPr>
          <p:cNvSpPr/>
          <p:nvPr/>
        </p:nvSpPr>
        <p:spPr>
          <a:xfrm>
            <a:off x="12344404" y="4933611"/>
            <a:ext cx="5943595" cy="1224413"/>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b="1" dirty="0">
              <a:solidFill>
                <a:srgbClr val="000000"/>
              </a:solidFill>
              <a:latin typeface="Arial"/>
              <a:ea typeface="Arial"/>
              <a:cs typeface="Arial"/>
              <a:sym typeface="Arial"/>
            </a:endParaRPr>
          </a:p>
        </p:txBody>
      </p:sp>
      <p:sp>
        <p:nvSpPr>
          <p:cNvPr id="14" name="Google Shape;520;p80" descr="Post-it" title="Post-it">
            <a:extLst>
              <a:ext uri="{FF2B5EF4-FFF2-40B4-BE49-F238E27FC236}">
                <a16:creationId xmlns:a16="http://schemas.microsoft.com/office/drawing/2014/main" id="{8F214ED1-DC5E-9763-3B4C-6F0A0AC48C6B}"/>
              </a:ext>
            </a:extLst>
          </p:cNvPr>
          <p:cNvSpPr/>
          <p:nvPr/>
        </p:nvSpPr>
        <p:spPr>
          <a:xfrm>
            <a:off x="1" y="6286756"/>
            <a:ext cx="6057899"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15" name="Google Shape;520;p80" descr="Post-it" title="Post-it">
            <a:extLst>
              <a:ext uri="{FF2B5EF4-FFF2-40B4-BE49-F238E27FC236}">
                <a16:creationId xmlns:a16="http://schemas.microsoft.com/office/drawing/2014/main" id="{A3ECF120-9BD7-5A76-2CD0-2DC496AB2AD0}"/>
              </a:ext>
            </a:extLst>
          </p:cNvPr>
          <p:cNvSpPr/>
          <p:nvPr/>
        </p:nvSpPr>
        <p:spPr>
          <a:xfrm>
            <a:off x="6172203" y="6303266"/>
            <a:ext cx="6057899"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16" name="Google Shape;520;p80" descr="Post-it" title="Post-it">
            <a:extLst>
              <a:ext uri="{FF2B5EF4-FFF2-40B4-BE49-F238E27FC236}">
                <a16:creationId xmlns:a16="http://schemas.microsoft.com/office/drawing/2014/main" id="{2B09406A-FB63-753D-0593-5F04691708FA}"/>
              </a:ext>
            </a:extLst>
          </p:cNvPr>
          <p:cNvSpPr/>
          <p:nvPr/>
        </p:nvSpPr>
        <p:spPr>
          <a:xfrm>
            <a:off x="12344405" y="6286756"/>
            <a:ext cx="5943595" cy="1224413"/>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b="1" dirty="0">
              <a:solidFill>
                <a:srgbClr val="000000"/>
              </a:solidFill>
              <a:latin typeface="Arial"/>
              <a:ea typeface="Arial"/>
              <a:cs typeface="Arial"/>
              <a:sym typeface="Arial"/>
            </a:endParaRPr>
          </a:p>
        </p:txBody>
      </p:sp>
      <p:sp>
        <p:nvSpPr>
          <p:cNvPr id="17" name="Google Shape;520;p80" descr="Post-it" title="Post-it">
            <a:extLst>
              <a:ext uri="{FF2B5EF4-FFF2-40B4-BE49-F238E27FC236}">
                <a16:creationId xmlns:a16="http://schemas.microsoft.com/office/drawing/2014/main" id="{29561172-8331-AAF0-1AB7-AE9FC1C8E236}"/>
              </a:ext>
            </a:extLst>
          </p:cNvPr>
          <p:cNvSpPr/>
          <p:nvPr/>
        </p:nvSpPr>
        <p:spPr>
          <a:xfrm>
            <a:off x="1" y="7639901"/>
            <a:ext cx="6057899"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18" name="Google Shape;520;p80" descr="Post-it" title="Post-it">
            <a:extLst>
              <a:ext uri="{FF2B5EF4-FFF2-40B4-BE49-F238E27FC236}">
                <a16:creationId xmlns:a16="http://schemas.microsoft.com/office/drawing/2014/main" id="{54E405E9-ECDB-0828-007F-22FC55CB1892}"/>
              </a:ext>
            </a:extLst>
          </p:cNvPr>
          <p:cNvSpPr/>
          <p:nvPr/>
        </p:nvSpPr>
        <p:spPr>
          <a:xfrm>
            <a:off x="6172203" y="7656411"/>
            <a:ext cx="6057899"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19" name="Google Shape;520;p80" descr="Post-it" title="Post-it">
            <a:extLst>
              <a:ext uri="{FF2B5EF4-FFF2-40B4-BE49-F238E27FC236}">
                <a16:creationId xmlns:a16="http://schemas.microsoft.com/office/drawing/2014/main" id="{DDD8BB34-7F5A-2FC0-E3A0-92FA8D2BDA4F}"/>
              </a:ext>
            </a:extLst>
          </p:cNvPr>
          <p:cNvSpPr/>
          <p:nvPr/>
        </p:nvSpPr>
        <p:spPr>
          <a:xfrm>
            <a:off x="12344405" y="7639901"/>
            <a:ext cx="5943595" cy="1224413"/>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b="1" dirty="0">
              <a:solidFill>
                <a:srgbClr val="000000"/>
              </a:solidFill>
              <a:latin typeface="Arial"/>
              <a:ea typeface="Arial"/>
              <a:cs typeface="Arial"/>
              <a:sym typeface="Arial"/>
            </a:endParaRPr>
          </a:p>
        </p:txBody>
      </p:sp>
      <p:sp>
        <p:nvSpPr>
          <p:cNvPr id="20" name="Google Shape;520;p80" descr="Post-it" title="Post-it">
            <a:extLst>
              <a:ext uri="{FF2B5EF4-FFF2-40B4-BE49-F238E27FC236}">
                <a16:creationId xmlns:a16="http://schemas.microsoft.com/office/drawing/2014/main" id="{8B29495D-3D7E-DFD2-14BD-5506A18B2462}"/>
              </a:ext>
            </a:extLst>
          </p:cNvPr>
          <p:cNvSpPr/>
          <p:nvPr/>
        </p:nvSpPr>
        <p:spPr>
          <a:xfrm>
            <a:off x="1" y="8956152"/>
            <a:ext cx="6057899"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21" name="Google Shape;520;p80" descr="Post-it" title="Post-it">
            <a:extLst>
              <a:ext uri="{FF2B5EF4-FFF2-40B4-BE49-F238E27FC236}">
                <a16:creationId xmlns:a16="http://schemas.microsoft.com/office/drawing/2014/main" id="{04D5C9DB-B801-121A-D7D9-D5BC6F7B671A}"/>
              </a:ext>
            </a:extLst>
          </p:cNvPr>
          <p:cNvSpPr/>
          <p:nvPr/>
        </p:nvSpPr>
        <p:spPr>
          <a:xfrm>
            <a:off x="6172203" y="8972662"/>
            <a:ext cx="6057899"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22" name="Google Shape;520;p80" descr="Post-it" title="Post-it">
            <a:extLst>
              <a:ext uri="{FF2B5EF4-FFF2-40B4-BE49-F238E27FC236}">
                <a16:creationId xmlns:a16="http://schemas.microsoft.com/office/drawing/2014/main" id="{1DBC5E73-D328-29EA-97DD-0CDB199E543B}"/>
              </a:ext>
            </a:extLst>
          </p:cNvPr>
          <p:cNvSpPr/>
          <p:nvPr/>
        </p:nvSpPr>
        <p:spPr>
          <a:xfrm>
            <a:off x="12344405" y="8956152"/>
            <a:ext cx="5943595" cy="1224413"/>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b="1" dirty="0">
              <a:solidFill>
                <a:srgbClr val="000000"/>
              </a:solidFill>
              <a:latin typeface="Arial"/>
              <a:ea typeface="Arial"/>
              <a:cs typeface="Arial"/>
              <a:sym typeface="Arial"/>
            </a:endParaRPr>
          </a:p>
        </p:txBody>
      </p:sp>
      <p:sp>
        <p:nvSpPr>
          <p:cNvPr id="23" name="Google Shape;520;p80" descr="Post-it" title="Post-it">
            <a:extLst>
              <a:ext uri="{FF2B5EF4-FFF2-40B4-BE49-F238E27FC236}">
                <a16:creationId xmlns:a16="http://schemas.microsoft.com/office/drawing/2014/main" id="{69C76036-8CA5-A8FA-0553-6E02D9F6E6DB}"/>
              </a:ext>
            </a:extLst>
          </p:cNvPr>
          <p:cNvSpPr/>
          <p:nvPr/>
        </p:nvSpPr>
        <p:spPr>
          <a:xfrm>
            <a:off x="12702031" y="1495639"/>
            <a:ext cx="3795267" cy="674548"/>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400" b="1" dirty="0">
                <a:solidFill>
                  <a:srgbClr val="000000"/>
                </a:solidFill>
                <a:latin typeface="Arial"/>
                <a:ea typeface="Arial"/>
                <a:cs typeface="Arial"/>
                <a:sym typeface="Arial"/>
              </a:rPr>
              <a:t>What needs amending?</a:t>
            </a:r>
            <a:endParaRPr sz="2400" b="1" dirty="0">
              <a:solidFill>
                <a:srgbClr val="000000"/>
              </a:solidFill>
              <a:latin typeface="Arial"/>
              <a:ea typeface="Arial"/>
              <a:cs typeface="Arial"/>
              <a:sym typeface="Arial"/>
            </a:endParaRPr>
          </a:p>
        </p:txBody>
      </p:sp>
      <p:sp>
        <p:nvSpPr>
          <p:cNvPr id="26" name="Google Shape;520;p80" descr="Post-it" title="Post-it">
            <a:extLst>
              <a:ext uri="{FF2B5EF4-FFF2-40B4-BE49-F238E27FC236}">
                <a16:creationId xmlns:a16="http://schemas.microsoft.com/office/drawing/2014/main" id="{E43D2CA2-BCBF-D93A-ED16-EDC3AB81F5E6}"/>
              </a:ext>
            </a:extLst>
          </p:cNvPr>
          <p:cNvSpPr/>
          <p:nvPr/>
        </p:nvSpPr>
        <p:spPr>
          <a:xfrm>
            <a:off x="6821494" y="1541818"/>
            <a:ext cx="3795267" cy="674548"/>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400" b="1" dirty="0">
                <a:solidFill>
                  <a:srgbClr val="000000"/>
                </a:solidFill>
                <a:latin typeface="Arial"/>
                <a:ea typeface="Arial"/>
                <a:cs typeface="Arial"/>
                <a:sym typeface="Arial"/>
              </a:rPr>
              <a:t>What needs removing?</a:t>
            </a:r>
            <a:endParaRPr sz="2400" b="1" dirty="0">
              <a:solidFill>
                <a:srgbClr val="000000"/>
              </a:solidFill>
              <a:latin typeface="Arial"/>
              <a:ea typeface="Arial"/>
              <a:cs typeface="Arial"/>
              <a:sym typeface="Arial"/>
            </a:endParaRPr>
          </a:p>
        </p:txBody>
      </p:sp>
      <p:sp>
        <p:nvSpPr>
          <p:cNvPr id="27" name="Google Shape;520;p80" descr="Post-it" title="Post-it">
            <a:extLst>
              <a:ext uri="{FF2B5EF4-FFF2-40B4-BE49-F238E27FC236}">
                <a16:creationId xmlns:a16="http://schemas.microsoft.com/office/drawing/2014/main" id="{AC5A4D9C-B013-B5C9-40B8-3E2D667F0539}"/>
              </a:ext>
            </a:extLst>
          </p:cNvPr>
          <p:cNvSpPr/>
          <p:nvPr/>
        </p:nvSpPr>
        <p:spPr>
          <a:xfrm>
            <a:off x="2171229" y="1541818"/>
            <a:ext cx="3795267" cy="674548"/>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r>
              <a:rPr lang="en-GB" sz="2400" b="1" dirty="0">
                <a:solidFill>
                  <a:srgbClr val="000000"/>
                </a:solidFill>
                <a:latin typeface="Arial"/>
                <a:ea typeface="Arial"/>
                <a:cs typeface="Arial"/>
                <a:sym typeface="Arial"/>
              </a:rPr>
              <a:t>What needs adding?</a:t>
            </a:r>
            <a:endParaRPr sz="2400" b="1"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383042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9FBB05CC-3B28-5D2A-E1CC-5D5F427427D5}"/>
              </a:ext>
            </a:extLst>
          </p:cNvPr>
          <p:cNvGraphicFramePr>
            <a:graphicFrameLocks noGrp="1"/>
          </p:cNvGraphicFramePr>
          <p:nvPr>
            <p:extLst>
              <p:ext uri="{D42A27DB-BD31-4B8C-83A1-F6EECF244321}">
                <p14:modId xmlns:p14="http://schemas.microsoft.com/office/powerpoint/2010/main" val="1028617262"/>
              </p:ext>
            </p:extLst>
          </p:nvPr>
        </p:nvGraphicFramePr>
        <p:xfrm>
          <a:off x="952500" y="135414"/>
          <a:ext cx="16516352" cy="9972063"/>
        </p:xfrm>
        <a:graphic>
          <a:graphicData uri="http://schemas.openxmlformats.org/drawingml/2006/table">
            <a:tbl>
              <a:tblPr firstRow="1" bandRow="1">
                <a:tableStyleId>{5C22544A-7EE6-4342-B048-85BDC9FD1C3A}</a:tableStyleId>
              </a:tblPr>
              <a:tblGrid>
                <a:gridCol w="4129088">
                  <a:extLst>
                    <a:ext uri="{9D8B030D-6E8A-4147-A177-3AD203B41FA5}">
                      <a16:colId xmlns:a16="http://schemas.microsoft.com/office/drawing/2014/main" val="2078172995"/>
                    </a:ext>
                  </a:extLst>
                </a:gridCol>
                <a:gridCol w="4129088">
                  <a:extLst>
                    <a:ext uri="{9D8B030D-6E8A-4147-A177-3AD203B41FA5}">
                      <a16:colId xmlns:a16="http://schemas.microsoft.com/office/drawing/2014/main" val="4276363619"/>
                    </a:ext>
                  </a:extLst>
                </a:gridCol>
                <a:gridCol w="4129088">
                  <a:extLst>
                    <a:ext uri="{9D8B030D-6E8A-4147-A177-3AD203B41FA5}">
                      <a16:colId xmlns:a16="http://schemas.microsoft.com/office/drawing/2014/main" val="949979486"/>
                    </a:ext>
                  </a:extLst>
                </a:gridCol>
                <a:gridCol w="4129088">
                  <a:extLst>
                    <a:ext uri="{9D8B030D-6E8A-4147-A177-3AD203B41FA5}">
                      <a16:colId xmlns:a16="http://schemas.microsoft.com/office/drawing/2014/main" val="1883620393"/>
                    </a:ext>
                  </a:extLst>
                </a:gridCol>
              </a:tblGrid>
              <a:tr h="761260">
                <a:tc>
                  <a:txBody>
                    <a:bodyPr/>
                    <a:lstStyle/>
                    <a:p>
                      <a:pPr algn="ctr"/>
                      <a:r>
                        <a:rPr lang="en-MY" dirty="0">
                          <a:solidFill>
                            <a:schemeClr val="bg2"/>
                          </a:solidFill>
                        </a:rPr>
                        <a:t>Activities </a:t>
                      </a:r>
                    </a:p>
                  </a:txBody>
                  <a:tcPr/>
                </a:tc>
                <a:tc>
                  <a:txBody>
                    <a:bodyPr/>
                    <a:lstStyle/>
                    <a:p>
                      <a:pPr algn="ctr"/>
                      <a:r>
                        <a:rPr lang="en-MY" dirty="0">
                          <a:solidFill>
                            <a:schemeClr val="bg2"/>
                          </a:solidFill>
                        </a:rPr>
                        <a:t>Sub-steps</a:t>
                      </a:r>
                    </a:p>
                  </a:txBody>
                  <a:tcPr/>
                </a:tc>
                <a:tc>
                  <a:txBody>
                    <a:bodyPr/>
                    <a:lstStyle/>
                    <a:p>
                      <a:pPr algn="ctr"/>
                      <a:r>
                        <a:rPr lang="en-US" dirty="0">
                          <a:solidFill>
                            <a:schemeClr val="bg2"/>
                          </a:solidFill>
                        </a:rPr>
                        <a:t>Documents required</a:t>
                      </a:r>
                      <a:endParaRPr lang="en-MY" dirty="0">
                        <a:solidFill>
                          <a:schemeClr val="bg2"/>
                        </a:solidFill>
                      </a:endParaRPr>
                    </a:p>
                  </a:txBody>
                  <a:tcPr/>
                </a:tc>
                <a:tc>
                  <a:txBody>
                    <a:bodyPr/>
                    <a:lstStyle/>
                    <a:p>
                      <a:pPr algn="ctr"/>
                      <a:r>
                        <a:rPr lang="en-US" dirty="0">
                          <a:solidFill>
                            <a:schemeClr val="bg2"/>
                          </a:solidFill>
                        </a:rPr>
                        <a:t>Who involved (list)</a:t>
                      </a:r>
                      <a:endParaRPr lang="en-MY" dirty="0">
                        <a:solidFill>
                          <a:schemeClr val="bg2"/>
                        </a:solidFill>
                      </a:endParaRPr>
                    </a:p>
                  </a:txBody>
                  <a:tcPr/>
                </a:tc>
                <a:extLst>
                  <a:ext uri="{0D108BD9-81ED-4DB2-BD59-A6C34878D82A}">
                    <a16:rowId xmlns:a16="http://schemas.microsoft.com/office/drawing/2014/main" val="334626101"/>
                  </a:ext>
                </a:extLst>
              </a:tr>
              <a:tr h="465445">
                <a:tc>
                  <a:txBody>
                    <a:bodyPr/>
                    <a:lstStyle/>
                    <a:p>
                      <a:r>
                        <a:rPr lang="en-MY" dirty="0"/>
                        <a:t>Needs assessment </a:t>
                      </a:r>
                    </a:p>
                  </a:txBody>
                  <a:tcPr/>
                </a:tc>
                <a:tc>
                  <a:txBody>
                    <a:bodyPr/>
                    <a:lstStyle/>
                    <a:p>
                      <a:endParaRPr lang="en-MY" dirty="0"/>
                    </a:p>
                  </a:txBody>
                  <a:tcPr/>
                </a:tc>
                <a:tc>
                  <a:txBody>
                    <a:bodyPr/>
                    <a:lstStyle/>
                    <a:p>
                      <a:endParaRPr lang="en-MY" dirty="0"/>
                    </a:p>
                  </a:txBody>
                  <a:tcPr/>
                </a:tc>
                <a:tc>
                  <a:txBody>
                    <a:bodyPr/>
                    <a:lstStyle/>
                    <a:p>
                      <a:endParaRPr lang="en-MY" dirty="0"/>
                    </a:p>
                  </a:txBody>
                  <a:tcPr/>
                </a:tc>
                <a:extLst>
                  <a:ext uri="{0D108BD9-81ED-4DB2-BD59-A6C34878D82A}">
                    <a16:rowId xmlns:a16="http://schemas.microsoft.com/office/drawing/2014/main" val="3435407042"/>
                  </a:ext>
                </a:extLst>
              </a:tr>
              <a:tr h="846263">
                <a:tc>
                  <a:txBody>
                    <a:bodyPr/>
                    <a:lstStyle/>
                    <a:p>
                      <a:r>
                        <a:rPr lang="en-MY" dirty="0"/>
                        <a:t>Markets Assessment and Cash feasibility</a:t>
                      </a:r>
                    </a:p>
                  </a:txBody>
                  <a:tcPr/>
                </a:tc>
                <a:tc>
                  <a:txBody>
                    <a:bodyPr/>
                    <a:lstStyle/>
                    <a:p>
                      <a:endParaRPr lang="en-MY" dirty="0"/>
                    </a:p>
                  </a:txBody>
                  <a:tcPr/>
                </a:tc>
                <a:tc>
                  <a:txBody>
                    <a:bodyPr/>
                    <a:lstStyle/>
                    <a:p>
                      <a:endParaRPr lang="en-MY" dirty="0"/>
                    </a:p>
                  </a:txBody>
                  <a:tcPr/>
                </a:tc>
                <a:tc>
                  <a:txBody>
                    <a:bodyPr/>
                    <a:lstStyle/>
                    <a:p>
                      <a:endParaRPr lang="en-MY" dirty="0"/>
                    </a:p>
                  </a:txBody>
                  <a:tcPr/>
                </a:tc>
                <a:extLst>
                  <a:ext uri="{0D108BD9-81ED-4DB2-BD59-A6C34878D82A}">
                    <a16:rowId xmlns:a16="http://schemas.microsoft.com/office/drawing/2014/main" val="3300113320"/>
                  </a:ext>
                </a:extLst>
              </a:tr>
              <a:tr h="846263">
                <a:tc>
                  <a:txBody>
                    <a:bodyPr/>
                    <a:lstStyle/>
                    <a:p>
                      <a:r>
                        <a:rPr lang="en-MY" dirty="0"/>
                        <a:t>Determine Cash transfer Value</a:t>
                      </a:r>
                    </a:p>
                  </a:txBody>
                  <a:tcPr/>
                </a:tc>
                <a:tc>
                  <a:txBody>
                    <a:bodyPr/>
                    <a:lstStyle/>
                    <a:p>
                      <a:endParaRPr lang="en-MY" dirty="0"/>
                    </a:p>
                  </a:txBody>
                  <a:tcPr/>
                </a:tc>
                <a:tc>
                  <a:txBody>
                    <a:bodyPr/>
                    <a:lstStyle/>
                    <a:p>
                      <a:endParaRPr lang="en-MY" dirty="0"/>
                    </a:p>
                  </a:txBody>
                  <a:tcPr/>
                </a:tc>
                <a:tc>
                  <a:txBody>
                    <a:bodyPr/>
                    <a:lstStyle/>
                    <a:p>
                      <a:endParaRPr lang="en-MY" dirty="0"/>
                    </a:p>
                  </a:txBody>
                  <a:tcPr/>
                </a:tc>
                <a:extLst>
                  <a:ext uri="{0D108BD9-81ED-4DB2-BD59-A6C34878D82A}">
                    <a16:rowId xmlns:a16="http://schemas.microsoft.com/office/drawing/2014/main" val="851950419"/>
                  </a:ext>
                </a:extLst>
              </a:tr>
              <a:tr h="761260">
                <a:tc>
                  <a:txBody>
                    <a:bodyPr/>
                    <a:lstStyle/>
                    <a:p>
                      <a:r>
                        <a:rPr lang="en-MY" dirty="0"/>
                        <a:t>Define Selection Criteria</a:t>
                      </a:r>
                    </a:p>
                  </a:txBody>
                  <a:tcPr/>
                </a:tc>
                <a:tc>
                  <a:txBody>
                    <a:bodyPr/>
                    <a:lstStyle/>
                    <a:p>
                      <a:endParaRPr lang="en-MY" dirty="0"/>
                    </a:p>
                  </a:txBody>
                  <a:tcPr/>
                </a:tc>
                <a:tc>
                  <a:txBody>
                    <a:bodyPr/>
                    <a:lstStyle/>
                    <a:p>
                      <a:endParaRPr lang="en-MY" dirty="0"/>
                    </a:p>
                  </a:txBody>
                  <a:tcPr/>
                </a:tc>
                <a:tc>
                  <a:txBody>
                    <a:bodyPr/>
                    <a:lstStyle/>
                    <a:p>
                      <a:endParaRPr lang="en-MY" dirty="0"/>
                    </a:p>
                  </a:txBody>
                  <a:tcPr/>
                </a:tc>
                <a:extLst>
                  <a:ext uri="{0D108BD9-81ED-4DB2-BD59-A6C34878D82A}">
                    <a16:rowId xmlns:a16="http://schemas.microsoft.com/office/drawing/2014/main" val="125424484"/>
                  </a:ext>
                </a:extLst>
              </a:tr>
              <a:tr h="761260">
                <a:tc>
                  <a:txBody>
                    <a:bodyPr/>
                    <a:lstStyle/>
                    <a:p>
                      <a:r>
                        <a:rPr lang="en-MY" dirty="0"/>
                        <a:t>Distribution Planning</a:t>
                      </a:r>
                    </a:p>
                  </a:txBody>
                  <a:tcPr/>
                </a:tc>
                <a:tc>
                  <a:txBody>
                    <a:bodyPr/>
                    <a:lstStyle/>
                    <a:p>
                      <a:endParaRPr lang="en-MY" dirty="0"/>
                    </a:p>
                  </a:txBody>
                  <a:tcPr/>
                </a:tc>
                <a:tc>
                  <a:txBody>
                    <a:bodyPr/>
                    <a:lstStyle/>
                    <a:p>
                      <a:endParaRPr lang="en-MY" dirty="0"/>
                    </a:p>
                  </a:txBody>
                  <a:tcPr/>
                </a:tc>
                <a:tc>
                  <a:txBody>
                    <a:bodyPr/>
                    <a:lstStyle/>
                    <a:p>
                      <a:endParaRPr lang="en-MY" dirty="0"/>
                    </a:p>
                  </a:txBody>
                  <a:tcPr/>
                </a:tc>
                <a:extLst>
                  <a:ext uri="{0D108BD9-81ED-4DB2-BD59-A6C34878D82A}">
                    <a16:rowId xmlns:a16="http://schemas.microsoft.com/office/drawing/2014/main" val="814406727"/>
                  </a:ext>
                </a:extLst>
              </a:tr>
              <a:tr h="846263">
                <a:tc>
                  <a:txBody>
                    <a:bodyPr/>
                    <a:lstStyle/>
                    <a:p>
                      <a:r>
                        <a:rPr lang="en-MY" dirty="0"/>
                        <a:t>Submission of List of Beneficiaries</a:t>
                      </a:r>
                    </a:p>
                  </a:txBody>
                  <a:tcPr/>
                </a:tc>
                <a:tc>
                  <a:txBody>
                    <a:bodyPr/>
                    <a:lstStyle/>
                    <a:p>
                      <a:endParaRPr lang="en-MY" dirty="0"/>
                    </a:p>
                  </a:txBody>
                  <a:tcPr/>
                </a:tc>
                <a:tc>
                  <a:txBody>
                    <a:bodyPr/>
                    <a:lstStyle/>
                    <a:p>
                      <a:endParaRPr lang="en-MY" dirty="0"/>
                    </a:p>
                  </a:txBody>
                  <a:tcPr/>
                </a:tc>
                <a:tc>
                  <a:txBody>
                    <a:bodyPr/>
                    <a:lstStyle/>
                    <a:p>
                      <a:endParaRPr lang="en-MY" dirty="0"/>
                    </a:p>
                  </a:txBody>
                  <a:tcPr/>
                </a:tc>
                <a:extLst>
                  <a:ext uri="{0D108BD9-81ED-4DB2-BD59-A6C34878D82A}">
                    <a16:rowId xmlns:a16="http://schemas.microsoft.com/office/drawing/2014/main" val="1537068045"/>
                  </a:ext>
                </a:extLst>
              </a:tr>
              <a:tr h="846263">
                <a:tc>
                  <a:txBody>
                    <a:bodyPr/>
                    <a:lstStyle/>
                    <a:p>
                      <a:r>
                        <a:rPr lang="en-MY" dirty="0"/>
                        <a:t>Fund Request and approval</a:t>
                      </a:r>
                    </a:p>
                  </a:txBody>
                  <a:tcPr/>
                </a:tc>
                <a:tc>
                  <a:txBody>
                    <a:bodyPr/>
                    <a:lstStyle/>
                    <a:p>
                      <a:endParaRPr lang="en-MY" dirty="0"/>
                    </a:p>
                  </a:txBody>
                  <a:tcPr/>
                </a:tc>
                <a:tc>
                  <a:txBody>
                    <a:bodyPr/>
                    <a:lstStyle/>
                    <a:p>
                      <a:endParaRPr lang="en-MY" dirty="0"/>
                    </a:p>
                  </a:txBody>
                  <a:tcPr/>
                </a:tc>
                <a:tc>
                  <a:txBody>
                    <a:bodyPr/>
                    <a:lstStyle/>
                    <a:p>
                      <a:endParaRPr lang="en-MY" dirty="0"/>
                    </a:p>
                  </a:txBody>
                  <a:tcPr/>
                </a:tc>
                <a:extLst>
                  <a:ext uri="{0D108BD9-81ED-4DB2-BD59-A6C34878D82A}">
                    <a16:rowId xmlns:a16="http://schemas.microsoft.com/office/drawing/2014/main" val="1508853834"/>
                  </a:ext>
                </a:extLst>
              </a:tr>
              <a:tr h="761260">
                <a:tc>
                  <a:txBody>
                    <a:bodyPr/>
                    <a:lstStyle/>
                    <a:p>
                      <a:r>
                        <a:rPr lang="en-MY" dirty="0"/>
                        <a:t>Communication with FSP</a:t>
                      </a:r>
                    </a:p>
                  </a:txBody>
                  <a:tcPr/>
                </a:tc>
                <a:tc>
                  <a:txBody>
                    <a:bodyPr/>
                    <a:lstStyle/>
                    <a:p>
                      <a:endParaRPr lang="en-MY" dirty="0"/>
                    </a:p>
                  </a:txBody>
                  <a:tcPr/>
                </a:tc>
                <a:tc>
                  <a:txBody>
                    <a:bodyPr/>
                    <a:lstStyle/>
                    <a:p>
                      <a:endParaRPr lang="en-MY" dirty="0"/>
                    </a:p>
                  </a:txBody>
                  <a:tcPr/>
                </a:tc>
                <a:tc>
                  <a:txBody>
                    <a:bodyPr/>
                    <a:lstStyle/>
                    <a:p>
                      <a:endParaRPr lang="en-MY" dirty="0"/>
                    </a:p>
                  </a:txBody>
                  <a:tcPr/>
                </a:tc>
                <a:extLst>
                  <a:ext uri="{0D108BD9-81ED-4DB2-BD59-A6C34878D82A}">
                    <a16:rowId xmlns:a16="http://schemas.microsoft.com/office/drawing/2014/main" val="1027435350"/>
                  </a:ext>
                </a:extLst>
              </a:tr>
              <a:tr h="465445">
                <a:tc>
                  <a:txBody>
                    <a:bodyPr/>
                    <a:lstStyle/>
                    <a:p>
                      <a:r>
                        <a:rPr lang="en-MY" dirty="0"/>
                        <a:t>Cash Distribution</a:t>
                      </a:r>
                    </a:p>
                  </a:txBody>
                  <a:tcPr/>
                </a:tc>
                <a:tc>
                  <a:txBody>
                    <a:bodyPr/>
                    <a:lstStyle/>
                    <a:p>
                      <a:endParaRPr lang="en-MY" dirty="0"/>
                    </a:p>
                  </a:txBody>
                  <a:tcPr/>
                </a:tc>
                <a:tc>
                  <a:txBody>
                    <a:bodyPr/>
                    <a:lstStyle/>
                    <a:p>
                      <a:endParaRPr lang="en-MY" dirty="0"/>
                    </a:p>
                  </a:txBody>
                  <a:tcPr/>
                </a:tc>
                <a:tc>
                  <a:txBody>
                    <a:bodyPr/>
                    <a:lstStyle/>
                    <a:p>
                      <a:endParaRPr lang="en-MY" dirty="0"/>
                    </a:p>
                  </a:txBody>
                  <a:tcPr/>
                </a:tc>
                <a:extLst>
                  <a:ext uri="{0D108BD9-81ED-4DB2-BD59-A6C34878D82A}">
                    <a16:rowId xmlns:a16="http://schemas.microsoft.com/office/drawing/2014/main" val="2469068300"/>
                  </a:ext>
                </a:extLst>
              </a:tr>
              <a:tr h="846263">
                <a:tc>
                  <a:txBody>
                    <a:bodyPr/>
                    <a:lstStyle/>
                    <a:p>
                      <a:r>
                        <a:rPr lang="en-MY" dirty="0"/>
                        <a:t>Financial reporting and reconciliation </a:t>
                      </a:r>
                    </a:p>
                  </a:txBody>
                  <a:tcPr/>
                </a:tc>
                <a:tc>
                  <a:txBody>
                    <a:bodyPr/>
                    <a:lstStyle/>
                    <a:p>
                      <a:endParaRPr lang="en-MY" dirty="0"/>
                    </a:p>
                  </a:txBody>
                  <a:tcPr/>
                </a:tc>
                <a:tc>
                  <a:txBody>
                    <a:bodyPr/>
                    <a:lstStyle/>
                    <a:p>
                      <a:endParaRPr lang="en-MY" dirty="0"/>
                    </a:p>
                  </a:txBody>
                  <a:tcPr/>
                </a:tc>
                <a:tc>
                  <a:txBody>
                    <a:bodyPr/>
                    <a:lstStyle/>
                    <a:p>
                      <a:endParaRPr lang="en-MY" dirty="0"/>
                    </a:p>
                  </a:txBody>
                  <a:tcPr/>
                </a:tc>
                <a:extLst>
                  <a:ext uri="{0D108BD9-81ED-4DB2-BD59-A6C34878D82A}">
                    <a16:rowId xmlns:a16="http://schemas.microsoft.com/office/drawing/2014/main" val="1305399640"/>
                  </a:ext>
                </a:extLst>
              </a:tr>
              <a:tr h="846263">
                <a:tc>
                  <a:txBody>
                    <a:bodyPr/>
                    <a:lstStyle/>
                    <a:p>
                      <a:r>
                        <a:rPr lang="en-MY" dirty="0"/>
                        <a:t>Post Distribution Monitoring</a:t>
                      </a:r>
                    </a:p>
                  </a:txBody>
                  <a:tcPr/>
                </a:tc>
                <a:tc>
                  <a:txBody>
                    <a:bodyPr/>
                    <a:lstStyle/>
                    <a:p>
                      <a:endParaRPr lang="en-MY" dirty="0"/>
                    </a:p>
                  </a:txBody>
                  <a:tcPr/>
                </a:tc>
                <a:tc>
                  <a:txBody>
                    <a:bodyPr/>
                    <a:lstStyle/>
                    <a:p>
                      <a:endParaRPr lang="en-MY" dirty="0"/>
                    </a:p>
                  </a:txBody>
                  <a:tcPr/>
                </a:tc>
                <a:tc>
                  <a:txBody>
                    <a:bodyPr/>
                    <a:lstStyle/>
                    <a:p>
                      <a:endParaRPr lang="en-MY" dirty="0"/>
                    </a:p>
                  </a:txBody>
                  <a:tcPr/>
                </a:tc>
                <a:extLst>
                  <a:ext uri="{0D108BD9-81ED-4DB2-BD59-A6C34878D82A}">
                    <a16:rowId xmlns:a16="http://schemas.microsoft.com/office/drawing/2014/main" val="3868494280"/>
                  </a:ext>
                </a:extLst>
              </a:tr>
              <a:tr h="465445">
                <a:tc>
                  <a:txBody>
                    <a:bodyPr/>
                    <a:lstStyle/>
                    <a:p>
                      <a:r>
                        <a:rPr lang="en-MY" dirty="0"/>
                        <a:t>Final Reporting</a:t>
                      </a:r>
                    </a:p>
                  </a:txBody>
                  <a:tcPr/>
                </a:tc>
                <a:tc>
                  <a:txBody>
                    <a:bodyPr/>
                    <a:lstStyle/>
                    <a:p>
                      <a:endParaRPr lang="en-MY" dirty="0"/>
                    </a:p>
                  </a:txBody>
                  <a:tcPr/>
                </a:tc>
                <a:tc>
                  <a:txBody>
                    <a:bodyPr/>
                    <a:lstStyle/>
                    <a:p>
                      <a:endParaRPr lang="en-MY" dirty="0"/>
                    </a:p>
                  </a:txBody>
                  <a:tcPr/>
                </a:tc>
                <a:tc>
                  <a:txBody>
                    <a:bodyPr/>
                    <a:lstStyle/>
                    <a:p>
                      <a:endParaRPr lang="en-MY" dirty="0"/>
                    </a:p>
                  </a:txBody>
                  <a:tcPr/>
                </a:tc>
                <a:extLst>
                  <a:ext uri="{0D108BD9-81ED-4DB2-BD59-A6C34878D82A}">
                    <a16:rowId xmlns:a16="http://schemas.microsoft.com/office/drawing/2014/main" val="1241914700"/>
                  </a:ext>
                </a:extLst>
              </a:tr>
            </a:tbl>
          </a:graphicData>
        </a:graphic>
      </p:graphicFrame>
    </p:spTree>
    <p:extLst>
      <p:ext uri="{BB962C8B-B14F-4D97-AF65-F5344CB8AC3E}">
        <p14:creationId xmlns:p14="http://schemas.microsoft.com/office/powerpoint/2010/main" val="2323011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55"/>
          <p:cNvSpPr txBox="1">
            <a:spLocks noGrp="1"/>
          </p:cNvSpPr>
          <p:nvPr>
            <p:ph type="title"/>
          </p:nvPr>
        </p:nvSpPr>
        <p:spPr>
          <a:xfrm>
            <a:off x="1257300" y="548482"/>
            <a:ext cx="15773400" cy="1988345"/>
          </a:xfrm>
          <a:prstGeom prst="rect">
            <a:avLst/>
          </a:prstGeom>
          <a:noFill/>
          <a:ln>
            <a:noFill/>
          </a:ln>
        </p:spPr>
        <p:txBody>
          <a:bodyPr spcFirstLastPara="1" wrap="square" lIns="137138" tIns="68550" rIns="137138" bIns="68550" anchor="ctr" anchorCtr="0">
            <a:normAutofit/>
          </a:bodyPr>
          <a:lstStyle/>
          <a:p>
            <a:pPr>
              <a:spcBef>
                <a:spcPts val="0"/>
              </a:spcBef>
              <a:buClr>
                <a:srgbClr val="FF0000"/>
              </a:buClr>
              <a:buSzPts val="3200"/>
            </a:pPr>
            <a:r>
              <a:rPr lang="en-GB" sz="4800" b="1" dirty="0">
                <a:solidFill>
                  <a:srgbClr val="FF0000"/>
                </a:solidFill>
                <a:latin typeface="Arial"/>
                <a:ea typeface="Arial"/>
                <a:cs typeface="Arial"/>
                <a:sym typeface="Arial"/>
              </a:rPr>
              <a:t>Recap</a:t>
            </a:r>
            <a:r>
              <a:rPr lang="en-GB" sz="4800" dirty="0">
                <a:latin typeface="Arial"/>
                <a:ea typeface="Arial"/>
                <a:cs typeface="Arial"/>
                <a:sym typeface="Arial"/>
              </a:rPr>
              <a:t> Day 1</a:t>
            </a:r>
            <a:endParaRPr dirty="0"/>
          </a:p>
        </p:txBody>
      </p:sp>
      <p:sp>
        <p:nvSpPr>
          <p:cNvPr id="105" name="Google Shape;105;p55"/>
          <p:cNvSpPr/>
          <p:nvPr/>
        </p:nvSpPr>
        <p:spPr>
          <a:xfrm rot="5340000">
            <a:off x="7997669" y="-5095542"/>
            <a:ext cx="185970" cy="14104110"/>
          </a:xfrm>
          <a:prstGeom prst="rect">
            <a:avLst/>
          </a:prstGeom>
          <a:solidFill>
            <a:srgbClr val="EE2A24"/>
          </a:solidFill>
          <a:ln>
            <a:noFill/>
          </a:ln>
        </p:spPr>
        <p:txBody>
          <a:bodyPr spcFirstLastPara="1" wrap="square" lIns="137138" tIns="68550" rIns="137138" bIns="68550" anchor="ctr" anchorCtr="0">
            <a:noAutofit/>
          </a:bodyPr>
          <a:lstStyle/>
          <a:p>
            <a:pPr algn="ctr">
              <a:spcBef>
                <a:spcPts val="0"/>
              </a:spcBef>
              <a:spcAft>
                <a:spcPts val="0"/>
              </a:spcAft>
            </a:pPr>
            <a:endParaRPr sz="3600">
              <a:solidFill>
                <a:schemeClr val="lt1"/>
              </a:solidFill>
              <a:latin typeface="Calibri"/>
              <a:ea typeface="Calibri"/>
              <a:cs typeface="Calibri"/>
              <a:sym typeface="Calibri"/>
            </a:endParaRPr>
          </a:p>
        </p:txBody>
      </p:sp>
      <p:pic>
        <p:nvPicPr>
          <p:cNvPr id="106" name="Google Shape;106;p55" descr="ADHD Memory Tricks: 6 Ways to Stop Forgetting"/>
          <p:cNvPicPr preferRelativeResize="0"/>
          <p:nvPr/>
        </p:nvPicPr>
        <p:blipFill rotWithShape="1">
          <a:blip r:embed="rId3">
            <a:alphaModFix/>
          </a:blip>
          <a:srcRect/>
          <a:stretch/>
        </p:blipFill>
        <p:spPr>
          <a:xfrm>
            <a:off x="2994358" y="2926022"/>
            <a:ext cx="10685546" cy="598390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95D397-9AFF-DA81-D619-1B6502E4B7C0}"/>
              </a:ext>
            </a:extLst>
          </p:cNvPr>
          <p:cNvSpPr txBox="1"/>
          <p:nvPr/>
        </p:nvSpPr>
        <p:spPr>
          <a:xfrm>
            <a:off x="1110034" y="1205114"/>
            <a:ext cx="6045200" cy="830997"/>
          </a:xfrm>
          <a:prstGeom prst="rect">
            <a:avLst/>
          </a:prstGeom>
          <a:noFill/>
        </p:spPr>
        <p:txBody>
          <a:bodyPr wrap="square" rtlCol="0">
            <a:spAutoFit/>
          </a:bodyPr>
          <a:lstStyle/>
          <a:p>
            <a:r>
              <a:rPr lang="en-US" sz="4800" b="1" dirty="0">
                <a:latin typeface="Montserrat" panose="00000500000000000000" pitchFamily="2" charset="0"/>
              </a:rPr>
              <a:t>Agenda: Day 2</a:t>
            </a:r>
            <a:endParaRPr lang="en-MY" sz="4800" b="1" dirty="0">
              <a:latin typeface="Montserrat" panose="00000500000000000000" pitchFamily="2" charset="0"/>
            </a:endParaRPr>
          </a:p>
        </p:txBody>
      </p:sp>
      <p:graphicFrame>
        <p:nvGraphicFramePr>
          <p:cNvPr id="3" name="Table 2">
            <a:extLst>
              <a:ext uri="{FF2B5EF4-FFF2-40B4-BE49-F238E27FC236}">
                <a16:creationId xmlns:a16="http://schemas.microsoft.com/office/drawing/2014/main" id="{37CC76C1-2E51-1255-DF2A-2A3134337222}"/>
              </a:ext>
            </a:extLst>
          </p:cNvPr>
          <p:cNvGraphicFramePr>
            <a:graphicFrameLocks noGrp="1"/>
          </p:cNvGraphicFramePr>
          <p:nvPr>
            <p:extLst>
              <p:ext uri="{D42A27DB-BD31-4B8C-83A1-F6EECF244321}">
                <p14:modId xmlns:p14="http://schemas.microsoft.com/office/powerpoint/2010/main" val="1218699192"/>
              </p:ext>
            </p:extLst>
          </p:nvPr>
        </p:nvGraphicFramePr>
        <p:xfrm>
          <a:off x="1732664" y="2395555"/>
          <a:ext cx="12812676" cy="5976503"/>
        </p:xfrm>
        <a:graphic>
          <a:graphicData uri="http://schemas.openxmlformats.org/drawingml/2006/table">
            <a:tbl>
              <a:tblPr/>
              <a:tblGrid>
                <a:gridCol w="3898806">
                  <a:extLst>
                    <a:ext uri="{9D8B030D-6E8A-4147-A177-3AD203B41FA5}">
                      <a16:colId xmlns:a16="http://schemas.microsoft.com/office/drawing/2014/main" val="2002134766"/>
                    </a:ext>
                  </a:extLst>
                </a:gridCol>
                <a:gridCol w="8913870">
                  <a:extLst>
                    <a:ext uri="{9D8B030D-6E8A-4147-A177-3AD203B41FA5}">
                      <a16:colId xmlns:a16="http://schemas.microsoft.com/office/drawing/2014/main" val="1438803622"/>
                    </a:ext>
                  </a:extLst>
                </a:gridCol>
              </a:tblGrid>
              <a:tr h="414208">
                <a:tc>
                  <a:txBody>
                    <a:bodyPr/>
                    <a:lstStyle/>
                    <a:p>
                      <a:pPr algn="ctr" rtl="0" fontAlgn="t">
                        <a:spcBef>
                          <a:spcPts val="0"/>
                        </a:spcBef>
                        <a:spcAft>
                          <a:spcPts val="1000"/>
                        </a:spcAft>
                      </a:pPr>
                      <a:r>
                        <a:rPr lang="en-MY" sz="2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Time</a:t>
                      </a:r>
                      <a:endParaRPr lang="en-MY" sz="2400" b="1"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ctr" rtl="0" fontAlgn="t">
                        <a:spcBef>
                          <a:spcPts val="0"/>
                        </a:spcBef>
                        <a:spcAft>
                          <a:spcPts val="1000"/>
                        </a:spcAft>
                      </a:pPr>
                      <a:r>
                        <a:rPr lang="en-MY" sz="2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Day 2</a:t>
                      </a:r>
                      <a:endParaRPr lang="en-MY" sz="2400"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970629884"/>
                  </a:ext>
                </a:extLst>
              </a:tr>
              <a:tr h="359088">
                <a:tc>
                  <a:txBody>
                    <a:bodyPr/>
                    <a:lstStyle/>
                    <a:p>
                      <a:pPr rtl="0" fontAlgn="t">
                        <a:spcBef>
                          <a:spcPts val="0"/>
                        </a:spcBef>
                        <a:spcAft>
                          <a:spcPts val="1000"/>
                        </a:spcAft>
                      </a:pPr>
                      <a:r>
                        <a:rPr lang="en-MY" sz="2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8:30 – 9.00</a:t>
                      </a:r>
                      <a:endParaRPr lang="en-MY" sz="2400" b="1"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1000"/>
                        </a:spcAft>
                      </a:pPr>
                      <a:r>
                        <a:rPr lang="en-MY" sz="2400" b="0" i="0" u="none" strike="noStrike" dirty="0">
                          <a:solidFill>
                            <a:schemeClr val="accent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Recap of Day 1  </a:t>
                      </a:r>
                      <a:endParaRPr lang="en-MY" sz="2400" dirty="0">
                        <a:solidFill>
                          <a:schemeClr val="accent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2118703"/>
                  </a:ext>
                </a:extLst>
              </a:tr>
              <a:tr h="770574">
                <a:tc>
                  <a:txBody>
                    <a:bodyPr/>
                    <a:lstStyle/>
                    <a:p>
                      <a:pPr rtl="0" fontAlgn="t">
                        <a:spcBef>
                          <a:spcPts val="0"/>
                        </a:spcBef>
                        <a:spcAft>
                          <a:spcPts val="1000"/>
                        </a:spcAft>
                      </a:pPr>
                      <a:r>
                        <a:rPr lang="en-MY" sz="2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9:00– 11:00 </a:t>
                      </a:r>
                      <a:endParaRPr lang="en-MY" sz="2400" b="1"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fontAlgn="t"/>
                      <a:r>
                        <a:rPr lang="en-US" sz="2400" b="0" i="0" u="none" strike="noStrike" kern="1200" dirty="0">
                          <a:solidFill>
                            <a:schemeClr val="accent1">
                              <a:lumMod val="90000"/>
                              <a:lumOff val="10000"/>
                            </a:schemeClr>
                          </a:solidFill>
                          <a:effectLst/>
                          <a:latin typeface="Open Sans"/>
                          <a:ea typeface="Open Sans"/>
                          <a:cs typeface="Open Sans"/>
                        </a:rPr>
                        <a:t>Drafting roles and responsibilities matrix (RACI)</a:t>
                      </a:r>
                      <a:br>
                        <a:rPr lang="en-US" sz="2400" b="0" i="0" u="none" strike="noStrike" kern="1200" dirty="0">
                          <a:solidFill>
                            <a:srgbClr val="00316E"/>
                          </a:solidFill>
                          <a:effectLst/>
                          <a:latin typeface="Open Sans"/>
                          <a:ea typeface="Open Sans"/>
                          <a:cs typeface="Open Sans"/>
                        </a:rPr>
                      </a:br>
                      <a:endParaRPr lang="en-US" sz="2400" b="0" i="0" u="none" strike="noStrike" kern="1200" dirty="0">
                        <a:solidFill>
                          <a:schemeClr val="accent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59596183"/>
                  </a:ext>
                </a:extLst>
              </a:tr>
              <a:tr h="404037">
                <a:tc>
                  <a:txBody>
                    <a:bodyPr/>
                    <a:lstStyle/>
                    <a:p>
                      <a:pPr rtl="0" fontAlgn="t">
                        <a:spcBef>
                          <a:spcPts val="0"/>
                        </a:spcBef>
                        <a:spcAft>
                          <a:spcPts val="1000"/>
                        </a:spcAft>
                      </a:pPr>
                      <a:r>
                        <a:rPr lang="en-MY" sz="2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11:00– 11:30</a:t>
                      </a:r>
                      <a:endParaRPr lang="en-MY" sz="2400" b="1"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spcBef>
                          <a:spcPts val="0"/>
                        </a:spcBef>
                        <a:spcAft>
                          <a:spcPts val="1000"/>
                        </a:spcAft>
                      </a:pPr>
                      <a:r>
                        <a:rPr lang="en-MY" sz="2400" b="0" i="0" u="none" strike="noStrike" dirty="0">
                          <a:solidFill>
                            <a:srgbClr val="2F5496"/>
                          </a:solidFill>
                          <a:effectLst/>
                          <a:latin typeface="Open Sans" panose="020B0606030504020204" pitchFamily="34" charset="0"/>
                          <a:ea typeface="Open Sans" panose="020B0606030504020204" pitchFamily="34" charset="0"/>
                          <a:cs typeface="Open Sans" panose="020B0606030504020204" pitchFamily="34" charset="0"/>
                        </a:rPr>
                        <a:t>Break</a:t>
                      </a:r>
                      <a:endParaRPr lang="en-MY" sz="2400" dirty="0">
                        <a:effectLst/>
                        <a:latin typeface="Open Sans" panose="020B0606030504020204" pitchFamily="34" charset="0"/>
                        <a:ea typeface="Open Sans" panose="020B0606030504020204" pitchFamily="34" charset="0"/>
                        <a:cs typeface="Open Sans" panose="020B0606030504020204" pitchFamily="34" charset="0"/>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81526004"/>
                  </a:ext>
                </a:extLst>
              </a:tr>
              <a:tr h="1017843">
                <a:tc>
                  <a:txBody>
                    <a:bodyPr/>
                    <a:lstStyle/>
                    <a:p>
                      <a:pPr rtl="0" fontAlgn="t">
                        <a:spcBef>
                          <a:spcPts val="0"/>
                        </a:spcBef>
                        <a:spcAft>
                          <a:spcPts val="1000"/>
                        </a:spcAft>
                      </a:pPr>
                      <a:r>
                        <a:rPr lang="en-MY" sz="2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11:30 –12:30</a:t>
                      </a:r>
                      <a:endParaRPr lang="en-MY" sz="2400" b="1"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1000"/>
                        </a:spcAft>
                      </a:pPr>
                      <a:r>
                        <a:rPr lang="en-US" sz="2400" b="0" i="0" u="none" strike="noStrike" dirty="0">
                          <a:solidFill>
                            <a:schemeClr val="accent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Finalize timeline, decisions and approvals</a:t>
                      </a:r>
                      <a:endParaRPr lang="en-US" sz="2400" dirty="0">
                        <a:solidFill>
                          <a:schemeClr val="accent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9469864"/>
                  </a:ext>
                </a:extLst>
              </a:tr>
              <a:tr h="359088">
                <a:tc>
                  <a:txBody>
                    <a:bodyPr/>
                    <a:lstStyle/>
                    <a:p>
                      <a:pPr rtl="0" fontAlgn="t">
                        <a:spcBef>
                          <a:spcPts val="0"/>
                        </a:spcBef>
                        <a:spcAft>
                          <a:spcPts val="1000"/>
                        </a:spcAft>
                      </a:pPr>
                      <a:r>
                        <a:rPr lang="en-MY" sz="2400" b="1" dirty="0">
                          <a:effectLst/>
                          <a:latin typeface="Open Sans" panose="020B0606030504020204" pitchFamily="34" charset="0"/>
                          <a:ea typeface="Open Sans" panose="020B0606030504020204" pitchFamily="34" charset="0"/>
                          <a:cs typeface="Open Sans" panose="020B0606030504020204" pitchFamily="34" charset="0"/>
                        </a:rPr>
                        <a:t>12.30 –13.30</a:t>
                      </a: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spcBef>
                          <a:spcPts val="0"/>
                        </a:spcBef>
                        <a:spcAft>
                          <a:spcPts val="1000"/>
                        </a:spcAft>
                      </a:pPr>
                      <a:r>
                        <a:rPr lang="en-MY" sz="2400" b="0" i="0" u="none" strike="noStrike" dirty="0">
                          <a:solidFill>
                            <a:srgbClr val="2F5496"/>
                          </a:solidFill>
                          <a:effectLst/>
                          <a:latin typeface="Open Sans" panose="020B0606030504020204" pitchFamily="34" charset="0"/>
                          <a:ea typeface="Open Sans" panose="020B0606030504020204" pitchFamily="34" charset="0"/>
                          <a:cs typeface="Open Sans" panose="020B0606030504020204" pitchFamily="34" charset="0"/>
                        </a:rPr>
                        <a:t>Lunch</a:t>
                      </a:r>
                      <a:endParaRPr lang="en-MY" sz="2400" dirty="0">
                        <a:effectLst/>
                        <a:latin typeface="Open Sans" panose="020B0606030504020204" pitchFamily="34" charset="0"/>
                        <a:ea typeface="Open Sans" panose="020B0606030504020204" pitchFamily="34" charset="0"/>
                        <a:cs typeface="Open Sans" panose="020B0606030504020204" pitchFamily="34" charset="0"/>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23836812"/>
                  </a:ext>
                </a:extLst>
              </a:tr>
              <a:tr h="615579">
                <a:tc>
                  <a:txBody>
                    <a:bodyPr/>
                    <a:lstStyle/>
                    <a:p>
                      <a:pPr rtl="0" fontAlgn="t">
                        <a:spcBef>
                          <a:spcPts val="0"/>
                        </a:spcBef>
                        <a:spcAft>
                          <a:spcPts val="1000"/>
                        </a:spcAft>
                      </a:pPr>
                      <a:r>
                        <a:rPr lang="en-MY" sz="2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13:30 - 15:30</a:t>
                      </a:r>
                      <a:endParaRPr lang="en-MY" sz="2400" b="1"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1000"/>
                        </a:spcAft>
                      </a:pPr>
                      <a:r>
                        <a:rPr lang="en-MY" sz="2400" b="0" i="0" u="none" strike="noStrike" dirty="0">
                          <a:solidFill>
                            <a:schemeClr val="accent1">
                              <a:lumMod val="90000"/>
                              <a:lumOff val="10000"/>
                            </a:schemeClr>
                          </a:solidFill>
                          <a:effectLst/>
                          <a:latin typeface="Open Sans"/>
                          <a:ea typeface="Open Sans"/>
                          <a:cs typeface="Open Sans"/>
                        </a:rPr>
                        <a:t>Review of NS existing tools – what to adapt  develop?</a:t>
                      </a:r>
                      <a:endParaRPr lang="en-MY" sz="2400" dirty="0">
                        <a:solidFill>
                          <a:schemeClr val="accent1">
                            <a:lumMod val="90000"/>
                            <a:lumOff val="10000"/>
                          </a:schemeClr>
                        </a:solidFill>
                        <a:effectLst/>
                        <a:latin typeface="Open Sans"/>
                        <a:ea typeface="Open Sans"/>
                        <a:cs typeface="Open Sans"/>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8715717"/>
                  </a:ext>
                </a:extLst>
              </a:tr>
              <a:tr h="485775">
                <a:tc>
                  <a:txBody>
                    <a:bodyPr/>
                    <a:lstStyle/>
                    <a:p>
                      <a:pPr rtl="0" fontAlgn="t">
                        <a:spcBef>
                          <a:spcPts val="0"/>
                        </a:spcBef>
                        <a:spcAft>
                          <a:spcPts val="1000"/>
                        </a:spcAft>
                      </a:pPr>
                      <a:r>
                        <a:rPr lang="en-MY" sz="2400" b="1" i="0" u="none" strike="noStrike" dirty="0">
                          <a:solidFill>
                            <a:srgbClr val="000000"/>
                          </a:solidFill>
                          <a:effectLst/>
                          <a:latin typeface="Open Sans"/>
                          <a:ea typeface="Open Sans"/>
                          <a:cs typeface="Open Sans"/>
                        </a:rPr>
                        <a:t>15:30 – 16:00</a:t>
                      </a:r>
                      <a:endParaRPr lang="en-MY" sz="2400" b="1" dirty="0">
                        <a:effectLst/>
                        <a:latin typeface="Open Sans" panose="020B0606030504020204" pitchFamily="34" charset="0"/>
                        <a:ea typeface="Open Sans" panose="020B0606030504020204" pitchFamily="34" charset="0"/>
                        <a:cs typeface="Open Sans" panose="020B0606030504020204" pitchFamily="34" charset="0"/>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spcBef>
                          <a:spcPts val="0"/>
                        </a:spcBef>
                        <a:spcAft>
                          <a:spcPts val="1000"/>
                        </a:spcAft>
                      </a:pPr>
                      <a:r>
                        <a:rPr lang="en-MY" sz="2400" b="0" i="0" u="none" strike="noStrike" dirty="0">
                          <a:solidFill>
                            <a:srgbClr val="2F5496"/>
                          </a:solidFill>
                          <a:effectLst/>
                          <a:latin typeface="Open Sans" panose="020B0606030504020204" pitchFamily="34" charset="0"/>
                          <a:ea typeface="Open Sans" panose="020B0606030504020204" pitchFamily="34" charset="0"/>
                          <a:cs typeface="Open Sans" panose="020B0606030504020204" pitchFamily="34" charset="0"/>
                        </a:rPr>
                        <a:t>Break</a:t>
                      </a:r>
                      <a:endParaRPr lang="en-MY" sz="2400" dirty="0">
                        <a:effectLst/>
                        <a:latin typeface="Open Sans" panose="020B0606030504020204" pitchFamily="34" charset="0"/>
                        <a:ea typeface="Open Sans" panose="020B0606030504020204" pitchFamily="34" charset="0"/>
                        <a:cs typeface="Open Sans" panose="020B0606030504020204" pitchFamily="34" charset="0"/>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671155342"/>
                  </a:ext>
                </a:extLst>
              </a:tr>
              <a:tr h="1236418">
                <a:tc>
                  <a:txBody>
                    <a:bodyPr/>
                    <a:lstStyle/>
                    <a:p>
                      <a:pPr rtl="0" fontAlgn="t">
                        <a:spcBef>
                          <a:spcPts val="0"/>
                        </a:spcBef>
                        <a:spcAft>
                          <a:spcPts val="1000"/>
                        </a:spcAft>
                      </a:pPr>
                      <a:r>
                        <a:rPr lang="en-MY" sz="2400" b="1" i="0" u="none" strike="noStrike" dirty="0">
                          <a:solidFill>
                            <a:srgbClr val="000000"/>
                          </a:solidFill>
                          <a:effectLst/>
                          <a:latin typeface="Open Sans"/>
                          <a:ea typeface="Open Sans"/>
                          <a:cs typeface="Open Sans"/>
                        </a:rPr>
                        <a:t>16:00 – 17:00</a:t>
                      </a:r>
                      <a:endParaRPr lang="en-MY" sz="2400" b="1" dirty="0">
                        <a:effectLst/>
                        <a:latin typeface="Open Sans"/>
                        <a:ea typeface="Open Sans"/>
                        <a:cs typeface="Open Sans"/>
                      </a:endParaRPr>
                    </a:p>
                  </a:txBody>
                  <a:tcPr marL="48370" marR="48370" marT="30284" marB="3028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1000"/>
                        </a:spcAft>
                      </a:pPr>
                      <a:r>
                        <a:rPr lang="en-MY" sz="2400" b="0" i="0" u="none" strike="noStrike" kern="1200" dirty="0">
                          <a:solidFill>
                            <a:schemeClr val="accent1">
                              <a:lumMod val="90000"/>
                              <a:lumOff val="10000"/>
                            </a:schemeClr>
                          </a:solidFill>
                          <a:effectLst/>
                          <a:latin typeface="Open Sans" panose="020B0606030504020204" pitchFamily="34" charset="0"/>
                          <a:ea typeface="Open Sans" panose="020B0606030504020204" pitchFamily="34" charset="0"/>
                          <a:cs typeface="Open Sans" panose="020B0606030504020204" pitchFamily="34" charset="0"/>
                        </a:rPr>
                        <a:t>CVA SOPs – what’s next?</a:t>
                      </a: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7314972"/>
                  </a:ext>
                </a:extLst>
              </a:tr>
            </a:tbl>
          </a:graphicData>
        </a:graphic>
      </p:graphicFrame>
    </p:spTree>
    <p:extLst>
      <p:ext uri="{BB962C8B-B14F-4D97-AF65-F5344CB8AC3E}">
        <p14:creationId xmlns:p14="http://schemas.microsoft.com/office/powerpoint/2010/main" val="2553764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AAFA6F0-1980-3ADC-CE3C-3B5A8CEF8E0B}"/>
              </a:ext>
            </a:extLst>
          </p:cNvPr>
          <p:cNvSpPr>
            <a:spLocks noGrp="1"/>
          </p:cNvSpPr>
          <p:nvPr>
            <p:ph type="pic" sz="quarter" idx="10"/>
          </p:nvPr>
        </p:nvSpPr>
        <p:spPr/>
      </p:sp>
      <p:sp>
        <p:nvSpPr>
          <p:cNvPr id="2" name="Title 1">
            <a:extLst>
              <a:ext uri="{FF2B5EF4-FFF2-40B4-BE49-F238E27FC236}">
                <a16:creationId xmlns:a16="http://schemas.microsoft.com/office/drawing/2014/main" id="{0AEE265D-D5A1-3FAA-45E3-8E1CBE14EBC8}"/>
              </a:ext>
            </a:extLst>
          </p:cNvPr>
          <p:cNvSpPr>
            <a:spLocks noGrp="1"/>
          </p:cNvSpPr>
          <p:nvPr>
            <p:ph type="title"/>
          </p:nvPr>
        </p:nvSpPr>
        <p:spPr/>
        <p:txBody>
          <a:bodyPr/>
          <a:lstStyle/>
          <a:p>
            <a:r>
              <a:rPr lang="en-US" dirty="0"/>
              <a:t>Designing a roles and responsibilities matrix (RACI)</a:t>
            </a:r>
            <a:endParaRPr lang="en-MY" dirty="0"/>
          </a:p>
        </p:txBody>
      </p:sp>
    </p:spTree>
    <p:extLst>
      <p:ext uri="{BB962C8B-B14F-4D97-AF65-F5344CB8AC3E}">
        <p14:creationId xmlns:p14="http://schemas.microsoft.com/office/powerpoint/2010/main" val="645916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EC55-B325-C610-BF0D-FAD98FDAFDD9}"/>
              </a:ext>
            </a:extLst>
          </p:cNvPr>
          <p:cNvSpPr txBox="1">
            <a:spLocks/>
          </p:cNvSpPr>
          <p:nvPr/>
        </p:nvSpPr>
        <p:spPr>
          <a:xfrm>
            <a:off x="1229637" y="1163806"/>
            <a:ext cx="14186826" cy="1143000"/>
          </a:xfrm>
          <a:prstGeom prst="rect">
            <a:avLst/>
          </a:prstGeom>
        </p:spPr>
        <p:txBody>
          <a:bodyPr lIns="91440" tIns="45720" rIns="91440" bIns="45720" anchor="t"/>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fontAlgn="auto">
              <a:spcAft>
                <a:spcPts val="0"/>
              </a:spcAft>
            </a:pPr>
            <a:r>
              <a:rPr lang="en-US" altLang="en-US" sz="4000" b="1" dirty="0">
                <a:latin typeface="Montserrat Medium"/>
                <a:ea typeface="ＭＳ Ｐゴシック"/>
              </a:rPr>
              <a:t>Group work 4: Designing a RACI across the steps</a:t>
            </a:r>
          </a:p>
        </p:txBody>
      </p:sp>
      <p:sp>
        <p:nvSpPr>
          <p:cNvPr id="3" name="Content Placeholder 2">
            <a:extLst>
              <a:ext uri="{FF2B5EF4-FFF2-40B4-BE49-F238E27FC236}">
                <a16:creationId xmlns:a16="http://schemas.microsoft.com/office/drawing/2014/main" id="{B1A40E6B-2CC0-E80A-C5EF-5916F2C61C71}"/>
              </a:ext>
            </a:extLst>
          </p:cNvPr>
          <p:cNvSpPr txBox="1">
            <a:spLocks/>
          </p:cNvSpPr>
          <p:nvPr/>
        </p:nvSpPr>
        <p:spPr>
          <a:xfrm>
            <a:off x="1229637" y="2227129"/>
            <a:ext cx="15287929" cy="6897653"/>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fontAlgn="auto">
              <a:spcAft>
                <a:spcPts val="0"/>
              </a:spcAft>
              <a:buNone/>
            </a:pPr>
            <a:r>
              <a:rPr lang="en-US" altLang="en-US" sz="4000" dirty="0">
                <a:latin typeface="Montserrat" panose="00000500000000000000" pitchFamily="2" charset="0"/>
                <a:ea typeface="ＭＳ Ｐゴシック" panose="020B0600070205080204" pitchFamily="34" charset="-128"/>
              </a:rPr>
              <a:t>Who should be responsible, accountable, communicated and informed in each step?</a:t>
            </a:r>
          </a:p>
          <a:p>
            <a:pPr marL="0" indent="0" fontAlgn="auto">
              <a:spcAft>
                <a:spcPts val="0"/>
              </a:spcAft>
              <a:buNone/>
            </a:pPr>
            <a:endParaRPr lang="en-US" altLang="en-US" sz="4000" dirty="0">
              <a:latin typeface="Montserrat" panose="00000500000000000000" pitchFamily="2" charset="0"/>
              <a:ea typeface="ＭＳ Ｐゴシック" panose="020B0600070205080204" pitchFamily="34" charset="-128"/>
            </a:endParaRPr>
          </a:p>
          <a:p>
            <a:pPr fontAlgn="auto">
              <a:spcAft>
                <a:spcPts val="0"/>
              </a:spcAft>
            </a:pPr>
            <a:r>
              <a:rPr lang="en-US" altLang="en-US" sz="4000" dirty="0">
                <a:latin typeface="Montserrat" panose="00000500000000000000" pitchFamily="2" charset="0"/>
                <a:ea typeface="ＭＳ Ｐゴシック" panose="020B0600070205080204" pitchFamily="34" charset="-128"/>
              </a:rPr>
              <a:t>In groups, develop a RACI matrix</a:t>
            </a:r>
          </a:p>
          <a:p>
            <a:pPr marL="0" indent="0" fontAlgn="auto">
              <a:spcAft>
                <a:spcPts val="0"/>
              </a:spcAft>
              <a:buNone/>
            </a:pPr>
            <a:endParaRPr lang="en-US" altLang="en-US" sz="4000" dirty="0">
              <a:latin typeface="Montserrat" panose="00000500000000000000" pitchFamily="2" charset="0"/>
              <a:ea typeface="ＭＳ Ｐゴシック" panose="020B0600070205080204" pitchFamily="34" charset="-128"/>
            </a:endParaRPr>
          </a:p>
          <a:p>
            <a:pPr fontAlgn="auto">
              <a:spcAft>
                <a:spcPts val="0"/>
              </a:spcAft>
            </a:pPr>
            <a:r>
              <a:rPr lang="en-US" altLang="en-US" sz="4000" dirty="0">
                <a:latin typeface="Montserrat" panose="00000500000000000000" pitchFamily="2" charset="0"/>
                <a:ea typeface="ＭＳ Ｐゴシック" panose="020B0600070205080204" pitchFamily="34" charset="-128"/>
              </a:rPr>
              <a:t>If time, group whoever finishes first can also include pre-crisis phase and refine roles against the CVAP RACI steps</a:t>
            </a:r>
          </a:p>
          <a:p>
            <a:pPr fontAlgn="auto">
              <a:spcAft>
                <a:spcPts val="0"/>
              </a:spcAft>
            </a:pPr>
            <a:endParaRPr lang="en-US" altLang="en-US" sz="4000" dirty="0">
              <a:latin typeface="Montserrat" panose="00000500000000000000" pitchFamily="2" charset="0"/>
              <a:ea typeface="ＭＳ Ｐゴシック" panose="020B0600070205080204" pitchFamily="34" charset="-128"/>
            </a:endParaRPr>
          </a:p>
        </p:txBody>
      </p:sp>
    </p:spTree>
    <p:extLst>
      <p:ext uri="{BB962C8B-B14F-4D97-AF65-F5344CB8AC3E}">
        <p14:creationId xmlns:p14="http://schemas.microsoft.com/office/powerpoint/2010/main" val="2982905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6EB17D9-DD9B-4C5A-8526-B3BC52AB62B5}"/>
              </a:ext>
            </a:extLst>
          </p:cNvPr>
          <p:cNvSpPr>
            <a:spLocks noGrp="1"/>
          </p:cNvSpPr>
          <p:nvPr>
            <p:ph type="pic" sz="quarter" idx="10"/>
          </p:nvPr>
        </p:nvSpPr>
        <p:spPr/>
      </p:sp>
      <p:sp>
        <p:nvSpPr>
          <p:cNvPr id="4" name="Title 3">
            <a:extLst>
              <a:ext uri="{FF2B5EF4-FFF2-40B4-BE49-F238E27FC236}">
                <a16:creationId xmlns:a16="http://schemas.microsoft.com/office/drawing/2014/main" id="{78720746-2690-4AFD-B628-EA7140AC48D1}"/>
              </a:ext>
            </a:extLst>
          </p:cNvPr>
          <p:cNvSpPr>
            <a:spLocks noGrp="1"/>
          </p:cNvSpPr>
          <p:nvPr>
            <p:ph type="title"/>
          </p:nvPr>
        </p:nvSpPr>
        <p:spPr>
          <a:xfrm>
            <a:off x="797668" y="3986784"/>
            <a:ext cx="16344545" cy="4308789"/>
          </a:xfrm>
        </p:spPr>
        <p:txBody>
          <a:bodyPr/>
          <a:lstStyle/>
          <a:p>
            <a:r>
              <a:rPr lang="en-US" dirty="0"/>
              <a:t>Introduction to SOPs</a:t>
            </a:r>
            <a:br>
              <a:rPr lang="en-US" dirty="0"/>
            </a:br>
            <a:br>
              <a:rPr lang="en-US" dirty="0"/>
            </a:br>
            <a:r>
              <a:rPr lang="en-US" sz="4000" dirty="0"/>
              <a:t>What should be included? </a:t>
            </a:r>
            <a:br>
              <a:rPr lang="en-US" sz="4000" dirty="0"/>
            </a:br>
            <a:endParaRPr lang="en-MY" dirty="0"/>
          </a:p>
        </p:txBody>
      </p:sp>
    </p:spTree>
    <p:extLst>
      <p:ext uri="{BB962C8B-B14F-4D97-AF65-F5344CB8AC3E}">
        <p14:creationId xmlns:p14="http://schemas.microsoft.com/office/powerpoint/2010/main" val="3035503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1FCD447-814C-A17E-62C7-24414B4113F0}"/>
              </a:ext>
            </a:extLst>
          </p:cNvPr>
          <p:cNvGraphicFramePr>
            <a:graphicFrameLocks noGrp="1"/>
          </p:cNvGraphicFramePr>
          <p:nvPr>
            <p:extLst>
              <p:ext uri="{D42A27DB-BD31-4B8C-83A1-F6EECF244321}">
                <p14:modId xmlns:p14="http://schemas.microsoft.com/office/powerpoint/2010/main" val="398658096"/>
              </p:ext>
            </p:extLst>
          </p:nvPr>
        </p:nvGraphicFramePr>
        <p:xfrm>
          <a:off x="214009" y="1186776"/>
          <a:ext cx="15861516" cy="8684763"/>
        </p:xfrm>
        <a:graphic>
          <a:graphicData uri="http://schemas.openxmlformats.org/drawingml/2006/table">
            <a:tbl>
              <a:tblPr firstRow="1" firstCol="1" bandRow="1">
                <a:tableStyleId>{5C22544A-7EE6-4342-B048-85BDC9FD1C3A}</a:tableStyleId>
              </a:tblPr>
              <a:tblGrid>
                <a:gridCol w="4502077">
                  <a:extLst>
                    <a:ext uri="{9D8B030D-6E8A-4147-A177-3AD203B41FA5}">
                      <a16:colId xmlns:a16="http://schemas.microsoft.com/office/drawing/2014/main" val="1619579969"/>
                    </a:ext>
                  </a:extLst>
                </a:gridCol>
                <a:gridCol w="2764121">
                  <a:extLst>
                    <a:ext uri="{9D8B030D-6E8A-4147-A177-3AD203B41FA5}">
                      <a16:colId xmlns:a16="http://schemas.microsoft.com/office/drawing/2014/main" val="624430584"/>
                    </a:ext>
                  </a:extLst>
                </a:gridCol>
                <a:gridCol w="2764121">
                  <a:extLst>
                    <a:ext uri="{9D8B030D-6E8A-4147-A177-3AD203B41FA5}">
                      <a16:colId xmlns:a16="http://schemas.microsoft.com/office/drawing/2014/main" val="3454288517"/>
                    </a:ext>
                  </a:extLst>
                </a:gridCol>
                <a:gridCol w="2296644">
                  <a:extLst>
                    <a:ext uri="{9D8B030D-6E8A-4147-A177-3AD203B41FA5}">
                      <a16:colId xmlns:a16="http://schemas.microsoft.com/office/drawing/2014/main" val="352901986"/>
                    </a:ext>
                  </a:extLst>
                </a:gridCol>
                <a:gridCol w="3534553">
                  <a:extLst>
                    <a:ext uri="{9D8B030D-6E8A-4147-A177-3AD203B41FA5}">
                      <a16:colId xmlns:a16="http://schemas.microsoft.com/office/drawing/2014/main" val="2609889709"/>
                    </a:ext>
                  </a:extLst>
                </a:gridCol>
              </a:tblGrid>
              <a:tr h="320288">
                <a:tc>
                  <a:txBody>
                    <a:bodyPr/>
                    <a:lstStyle/>
                    <a:p>
                      <a:pPr marL="777240" indent="-320040" algn="just">
                        <a:spcAft>
                          <a:spcPts val="1200"/>
                        </a:spcAft>
                      </a:pPr>
                      <a:r>
                        <a:rPr lang="x-none" sz="1600">
                          <a:solidFill>
                            <a:schemeClr val="bg2"/>
                          </a:solidFill>
                          <a:effectLst/>
                          <a:latin typeface="Open Sans" panose="020B0606030504020204" pitchFamily="34" charset="0"/>
                          <a:ea typeface="Open Sans" panose="020B0606030504020204" pitchFamily="34" charset="0"/>
                          <a:cs typeface="Open Sans" panose="020B0606030504020204" pitchFamily="34" charset="0"/>
                        </a:rPr>
                        <a:t>Steps/Activities </a:t>
                      </a:r>
                      <a:endParaRPr lang="en-MY"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just">
                        <a:spcAft>
                          <a:spcPts val="1200"/>
                        </a:spcAft>
                      </a:pPr>
                      <a:r>
                        <a:rPr lang="x-none" sz="1600">
                          <a:solidFill>
                            <a:schemeClr val="bg2"/>
                          </a:solidFill>
                          <a:effectLst/>
                          <a:latin typeface="Open Sans" panose="020B0606030504020204" pitchFamily="34" charset="0"/>
                          <a:ea typeface="Open Sans" panose="020B0606030504020204" pitchFamily="34" charset="0"/>
                          <a:cs typeface="Open Sans" panose="020B0606030504020204" pitchFamily="34" charset="0"/>
                        </a:rPr>
                        <a:t>Responsible</a:t>
                      </a:r>
                      <a:endParaRPr lang="en-MY"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tc>
                <a:tc>
                  <a:txBody>
                    <a:bodyPr/>
                    <a:lstStyle/>
                    <a:p>
                      <a:pPr marL="777240" indent="-320040" algn="just">
                        <a:spcAft>
                          <a:spcPts val="1200"/>
                        </a:spcAft>
                      </a:pPr>
                      <a:r>
                        <a:rPr lang="x-none" sz="1600">
                          <a:solidFill>
                            <a:schemeClr val="bg2"/>
                          </a:solidFill>
                          <a:effectLst/>
                          <a:latin typeface="Open Sans" panose="020B0606030504020204" pitchFamily="34" charset="0"/>
                          <a:ea typeface="Open Sans" panose="020B0606030504020204" pitchFamily="34" charset="0"/>
                          <a:cs typeface="Open Sans" panose="020B0606030504020204" pitchFamily="34" charset="0"/>
                        </a:rPr>
                        <a:t>Accountable</a:t>
                      </a:r>
                      <a:endParaRPr lang="en-MY"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tc>
                <a:tc>
                  <a:txBody>
                    <a:bodyPr/>
                    <a:lstStyle/>
                    <a:p>
                      <a:pPr marL="777240" indent="-320040" algn="just">
                        <a:spcAft>
                          <a:spcPts val="1200"/>
                        </a:spcAft>
                      </a:pPr>
                      <a:r>
                        <a:rPr lang="x-none" sz="1600">
                          <a:solidFill>
                            <a:schemeClr val="bg2"/>
                          </a:solidFill>
                          <a:effectLst/>
                          <a:latin typeface="Open Sans" panose="020B0606030504020204" pitchFamily="34" charset="0"/>
                          <a:ea typeface="Open Sans" panose="020B0606030504020204" pitchFamily="34" charset="0"/>
                          <a:cs typeface="Open Sans" panose="020B0606030504020204" pitchFamily="34" charset="0"/>
                        </a:rPr>
                        <a:t>Consulted</a:t>
                      </a:r>
                      <a:endParaRPr lang="en-MY"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tc>
                <a:tc>
                  <a:txBody>
                    <a:bodyPr/>
                    <a:lstStyle/>
                    <a:p>
                      <a:pPr marL="777240" indent="-320040" algn="just">
                        <a:spcAft>
                          <a:spcPts val="1200"/>
                        </a:spcAft>
                      </a:pPr>
                      <a:r>
                        <a:rPr lang="x-none" sz="1600">
                          <a:solidFill>
                            <a:schemeClr val="bg2"/>
                          </a:solidFill>
                          <a:effectLst/>
                          <a:latin typeface="Open Sans" panose="020B0606030504020204" pitchFamily="34" charset="0"/>
                          <a:ea typeface="Open Sans" panose="020B0606030504020204" pitchFamily="34" charset="0"/>
                          <a:cs typeface="Open Sans" panose="020B0606030504020204" pitchFamily="34" charset="0"/>
                        </a:rPr>
                        <a:t>Informed </a:t>
                      </a:r>
                      <a:endParaRPr lang="en-MY" sz="1600" dirty="0">
                        <a:solidFill>
                          <a:schemeClr val="bg2"/>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tc>
                <a:extLst>
                  <a:ext uri="{0D108BD9-81ED-4DB2-BD59-A6C34878D82A}">
                    <a16:rowId xmlns:a16="http://schemas.microsoft.com/office/drawing/2014/main" val="1690727624"/>
                  </a:ext>
                </a:extLst>
              </a:tr>
              <a:tr h="669985">
                <a:tc>
                  <a:txBody>
                    <a:bodyPr/>
                    <a:lstStyle/>
                    <a:p>
                      <a:pPr marL="777240" indent="-320040" algn="l">
                        <a:spcAft>
                          <a:spcPts val="1200"/>
                        </a:spcAft>
                      </a:pPr>
                      <a:r>
                        <a:rPr lang="x-none" sz="1600" b="0">
                          <a:solidFill>
                            <a:schemeClr val="bg2"/>
                          </a:solidFill>
                          <a:effectLst/>
                          <a:latin typeface="+mn-lt"/>
                          <a:ea typeface="Open Sans" panose="020B0606030504020204" pitchFamily="34" charset="0"/>
                          <a:cs typeface="Open Sans" panose="020B0606030504020204" pitchFamily="34" charset="0"/>
                        </a:rPr>
                        <a:t>Collect secondary information at National level</a:t>
                      </a:r>
                      <a:endParaRPr lang="en-MY" sz="1600" b="0" dirty="0">
                        <a:solidFill>
                          <a:schemeClr val="bg2"/>
                        </a:solidFill>
                        <a:effectLst/>
                        <a:latin typeface="+mn-lt"/>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just">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DR</a:t>
                      </a:r>
                      <a:r>
                        <a:rPr lang="en-US" sz="1600" dirty="0">
                          <a:effectLst/>
                          <a:latin typeface="Open Sans" panose="020B0606030504020204" pitchFamily="34" charset="0"/>
                          <a:ea typeface="Open Sans" panose="020B0606030504020204" pitchFamily="34" charset="0"/>
                          <a:cs typeface="Open Sans" panose="020B0606030504020204" pitchFamily="34" charset="0"/>
                        </a:rPr>
                        <a:t>, Cash focal </a:t>
                      </a:r>
                      <a:r>
                        <a:rPr lang="en-US" sz="16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(Lead)</a:t>
                      </a:r>
                      <a:endParaRPr lang="en-MY" sz="16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Director- DR</a:t>
                      </a:r>
                      <a:r>
                        <a:rPr lang="en-US" sz="16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(Support)</a:t>
                      </a:r>
                      <a:endParaRPr lang="en-MY" sz="16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Comms, PMER, DRM</a:t>
                      </a:r>
                      <a:r>
                        <a:rPr lang="en-US" sz="1600" dirty="0">
                          <a:effectLst/>
                          <a:latin typeface="Open Sans" panose="020B0606030504020204" pitchFamily="34" charset="0"/>
                          <a:ea typeface="Open Sans" panose="020B0606030504020204" pitchFamily="34" charset="0"/>
                          <a:cs typeface="Open Sans" panose="020B0606030504020204" pitchFamily="34" charset="0"/>
                        </a:rPr>
                        <a:t> </a:t>
                      </a:r>
                      <a:r>
                        <a:rPr lang="en-US" sz="16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(S)</a:t>
                      </a:r>
                      <a:endParaRPr lang="en-MY" sz="16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Comms, PMER, DRM, management, IFRC, PNSs</a:t>
                      </a:r>
                      <a:r>
                        <a:rPr lang="en-US" sz="1600" dirty="0">
                          <a:effectLst/>
                          <a:latin typeface="Open Sans" panose="020B0606030504020204" pitchFamily="34" charset="0"/>
                          <a:ea typeface="Open Sans" panose="020B0606030504020204" pitchFamily="34" charset="0"/>
                          <a:cs typeface="Open Sans" panose="020B0606030504020204" pitchFamily="34" charset="0"/>
                        </a:rPr>
                        <a:t> </a:t>
                      </a:r>
                      <a:r>
                        <a:rPr lang="en-US" sz="16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(S)</a:t>
                      </a:r>
                      <a:endParaRPr lang="en-MY" sz="16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extLst>
                  <a:ext uri="{0D108BD9-81ED-4DB2-BD59-A6C34878D82A}">
                    <a16:rowId xmlns:a16="http://schemas.microsoft.com/office/drawing/2014/main" val="2191554503"/>
                  </a:ext>
                </a:extLst>
              </a:tr>
              <a:tr h="669985">
                <a:tc>
                  <a:txBody>
                    <a:bodyPr/>
                    <a:lstStyle/>
                    <a:p>
                      <a:pPr marL="777240" indent="-320040" algn="l">
                        <a:spcAft>
                          <a:spcPts val="1200"/>
                        </a:spcAft>
                      </a:pPr>
                      <a:r>
                        <a:rPr lang="x-none" sz="1600" b="0">
                          <a:solidFill>
                            <a:schemeClr val="bg2"/>
                          </a:solidFill>
                          <a:effectLst/>
                          <a:latin typeface="+mn-lt"/>
                          <a:ea typeface="Open Sans" panose="020B0606030504020204" pitchFamily="34" charset="0"/>
                          <a:cs typeface="Open Sans" panose="020B0606030504020204" pitchFamily="34" charset="0"/>
                        </a:rPr>
                        <a:t>Collect secondary information at field level</a:t>
                      </a:r>
                      <a:endParaRPr lang="en-MY" sz="1600" b="0" dirty="0">
                        <a:solidFill>
                          <a:schemeClr val="bg2"/>
                        </a:solidFill>
                        <a:effectLst/>
                        <a:latin typeface="+mn-lt"/>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just">
                        <a:spcAft>
                          <a:spcPts val="1200"/>
                        </a:spcAft>
                      </a:pPr>
                      <a:r>
                        <a:rPr lang="en-US"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rPr>
                        <a:t>Chapter </a:t>
                      </a:r>
                      <a:r>
                        <a:rPr lang="en-US" sz="16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(Lead)</a:t>
                      </a:r>
                      <a:endParaRPr lang="en-MY" sz="16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en-US"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rPr>
                        <a:t>Chapter Leaders (Lead)</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DR, UA</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DR, UA, PMER</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extLst>
                  <a:ext uri="{0D108BD9-81ED-4DB2-BD59-A6C34878D82A}">
                    <a16:rowId xmlns:a16="http://schemas.microsoft.com/office/drawing/2014/main" val="2891035859"/>
                  </a:ext>
                </a:extLst>
              </a:tr>
              <a:tr h="907480">
                <a:tc>
                  <a:txBody>
                    <a:bodyPr/>
                    <a:lstStyle/>
                    <a:p>
                      <a:pPr marL="777240" indent="-320040" algn="l">
                        <a:spcAft>
                          <a:spcPts val="1200"/>
                        </a:spcAft>
                      </a:pPr>
                      <a:r>
                        <a:rPr lang="x-none" sz="1600" b="0">
                          <a:solidFill>
                            <a:schemeClr val="bg2"/>
                          </a:solidFill>
                          <a:effectLst/>
                          <a:latin typeface="+mn-lt"/>
                          <a:ea typeface="Open Sans" panose="020B0606030504020204" pitchFamily="34" charset="0"/>
                          <a:cs typeface="Open Sans" panose="020B0606030504020204" pitchFamily="34" charset="0"/>
                        </a:rPr>
                        <a:t>Coordination at national level </a:t>
                      </a:r>
                      <a:endParaRPr lang="en-MY" sz="1600" b="0" dirty="0">
                        <a:solidFill>
                          <a:schemeClr val="bg2"/>
                        </a:solidFill>
                        <a:effectLst/>
                        <a:latin typeface="+mn-lt"/>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just">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DR</a:t>
                      </a:r>
                      <a:r>
                        <a:rPr lang="en-US" sz="1600" dirty="0">
                          <a:effectLst/>
                          <a:latin typeface="Open Sans" panose="020B0606030504020204" pitchFamily="34" charset="0"/>
                          <a:ea typeface="Open Sans" panose="020B0606030504020204" pitchFamily="34" charset="0"/>
                          <a:cs typeface="Open Sans" panose="020B0606030504020204" pitchFamily="34" charset="0"/>
                        </a:rPr>
                        <a:t>, Cash focal</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Director- DR</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SG/DSG, Coms, PMER, DRM</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SG/DSG, PMER, DRM, management, IFRC, PNS</a:t>
                      </a:r>
                      <a:r>
                        <a:rPr lang="en-US" sz="1600" dirty="0">
                          <a:effectLst/>
                          <a:latin typeface="Open Sans" panose="020B0606030504020204" pitchFamily="34" charset="0"/>
                          <a:ea typeface="Open Sans" panose="020B0606030504020204" pitchFamily="34" charset="0"/>
                          <a:cs typeface="Open Sans" panose="020B0606030504020204" pitchFamily="34" charset="0"/>
                        </a:rPr>
                        <a:t>s </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extLst>
                  <a:ext uri="{0D108BD9-81ED-4DB2-BD59-A6C34878D82A}">
                    <a16:rowId xmlns:a16="http://schemas.microsoft.com/office/drawing/2014/main" val="99046489"/>
                  </a:ext>
                </a:extLst>
              </a:tr>
              <a:tr h="669985">
                <a:tc>
                  <a:txBody>
                    <a:bodyPr/>
                    <a:lstStyle/>
                    <a:p>
                      <a:pPr marL="777240" indent="-320040" algn="l">
                        <a:spcAft>
                          <a:spcPts val="1200"/>
                        </a:spcAft>
                      </a:pPr>
                      <a:r>
                        <a:rPr lang="x-none" sz="1600" b="0">
                          <a:solidFill>
                            <a:schemeClr val="bg2"/>
                          </a:solidFill>
                          <a:effectLst/>
                          <a:latin typeface="+mn-lt"/>
                          <a:ea typeface="Open Sans" panose="020B0606030504020204" pitchFamily="34" charset="0"/>
                          <a:cs typeface="Open Sans" panose="020B0606030504020204" pitchFamily="34" charset="0"/>
                        </a:rPr>
                        <a:t>Coordination at local level (District/ sub-districts, UP)</a:t>
                      </a:r>
                      <a:endParaRPr lang="en-MY" sz="1600" b="0" dirty="0">
                        <a:solidFill>
                          <a:schemeClr val="bg2"/>
                        </a:solidFill>
                        <a:effectLst/>
                        <a:latin typeface="+mn-lt"/>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just">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ULO</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Unit Secretary/EC</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DR, UA</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DR, UA</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extLst>
                  <a:ext uri="{0D108BD9-81ED-4DB2-BD59-A6C34878D82A}">
                    <a16:rowId xmlns:a16="http://schemas.microsoft.com/office/drawing/2014/main" val="1553628708"/>
                  </a:ext>
                </a:extLst>
              </a:tr>
              <a:tr h="669985">
                <a:tc>
                  <a:txBody>
                    <a:bodyPr/>
                    <a:lstStyle/>
                    <a:p>
                      <a:pPr marL="777240" indent="-320040" algn="l">
                        <a:spcAft>
                          <a:spcPts val="1200"/>
                        </a:spcAft>
                      </a:pPr>
                      <a:r>
                        <a:rPr lang="x-none" sz="1600" b="0">
                          <a:solidFill>
                            <a:schemeClr val="bg2"/>
                          </a:solidFill>
                          <a:effectLst/>
                          <a:latin typeface="+mn-lt"/>
                          <a:ea typeface="Open Sans" panose="020B0606030504020204" pitchFamily="34" charset="0"/>
                          <a:cs typeface="Open Sans" panose="020B0606030504020204" pitchFamily="34" charset="0"/>
                        </a:rPr>
                        <a:t>Questionnaire development &amp; finalize for assessment </a:t>
                      </a:r>
                      <a:endParaRPr lang="en-MY" sz="1600" b="0" dirty="0">
                        <a:solidFill>
                          <a:schemeClr val="bg2"/>
                        </a:solidFill>
                        <a:effectLst/>
                        <a:latin typeface="+mn-lt"/>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just">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DR, PMER, IM &amp; IT</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Director- DR</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DRM, CEA</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SG/DSG, IFRC, PNSs</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extLst>
                  <a:ext uri="{0D108BD9-81ED-4DB2-BD59-A6C34878D82A}">
                    <a16:rowId xmlns:a16="http://schemas.microsoft.com/office/drawing/2014/main" val="3362458829"/>
                  </a:ext>
                </a:extLst>
              </a:tr>
              <a:tr h="533812">
                <a:tc>
                  <a:txBody>
                    <a:bodyPr/>
                    <a:lstStyle/>
                    <a:p>
                      <a:pPr marL="777240" indent="-320040" algn="l">
                        <a:spcAft>
                          <a:spcPts val="1200"/>
                        </a:spcAft>
                      </a:pPr>
                      <a:r>
                        <a:rPr lang="x-none" sz="1600" b="0">
                          <a:solidFill>
                            <a:schemeClr val="bg2"/>
                          </a:solidFill>
                          <a:effectLst/>
                          <a:latin typeface="+mn-lt"/>
                          <a:ea typeface="Open Sans" panose="020B0606030504020204" pitchFamily="34" charset="0"/>
                          <a:cs typeface="Open Sans" panose="020B0606030504020204" pitchFamily="34" charset="0"/>
                        </a:rPr>
                        <a:t>Team deployment (NDRT/NDWRT/UDRT)</a:t>
                      </a:r>
                      <a:endParaRPr lang="en-MY" sz="1600" b="0" dirty="0">
                        <a:solidFill>
                          <a:schemeClr val="bg2"/>
                        </a:solidFill>
                        <a:effectLst/>
                        <a:latin typeface="+mn-lt"/>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just">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DR</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Director- DR</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SG/DSG, UA, Y&amp;A</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Units</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extLst>
                  <a:ext uri="{0D108BD9-81ED-4DB2-BD59-A6C34878D82A}">
                    <a16:rowId xmlns:a16="http://schemas.microsoft.com/office/drawing/2014/main" val="3322719482"/>
                  </a:ext>
                </a:extLst>
              </a:tr>
              <a:tr h="446657">
                <a:tc>
                  <a:txBody>
                    <a:bodyPr/>
                    <a:lstStyle/>
                    <a:p>
                      <a:pPr marL="777240" indent="-320040" algn="l">
                        <a:spcAft>
                          <a:spcPts val="1200"/>
                        </a:spcAft>
                      </a:pPr>
                      <a:r>
                        <a:rPr lang="x-none" sz="1600" b="0">
                          <a:solidFill>
                            <a:schemeClr val="bg2"/>
                          </a:solidFill>
                          <a:effectLst/>
                          <a:latin typeface="+mn-lt"/>
                          <a:ea typeface="Open Sans" panose="020B0606030504020204" pitchFamily="34" charset="0"/>
                          <a:cs typeface="Open Sans" panose="020B0606030504020204" pitchFamily="34" charset="0"/>
                        </a:rPr>
                        <a:t>Orientation on questionnaire </a:t>
                      </a:r>
                      <a:endParaRPr lang="en-MY" sz="1600" b="0" dirty="0">
                        <a:solidFill>
                          <a:schemeClr val="bg2"/>
                        </a:solidFill>
                        <a:effectLst/>
                        <a:latin typeface="+mn-lt"/>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just">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PMER/IM</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DR</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UA, Y&amp;A</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SG/DSG</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extLst>
                  <a:ext uri="{0D108BD9-81ED-4DB2-BD59-A6C34878D82A}">
                    <a16:rowId xmlns:a16="http://schemas.microsoft.com/office/drawing/2014/main" val="2337467144"/>
                  </a:ext>
                </a:extLst>
              </a:tr>
              <a:tr h="669985">
                <a:tc>
                  <a:txBody>
                    <a:bodyPr/>
                    <a:lstStyle/>
                    <a:p>
                      <a:pPr marL="777240" indent="-320040" algn="l">
                        <a:spcAft>
                          <a:spcPts val="1200"/>
                        </a:spcAft>
                      </a:pPr>
                      <a:r>
                        <a:rPr lang="x-none" sz="1600" b="0">
                          <a:solidFill>
                            <a:schemeClr val="bg2"/>
                          </a:solidFill>
                          <a:effectLst/>
                          <a:latin typeface="+mn-lt"/>
                          <a:ea typeface="Open Sans" panose="020B0606030504020204" pitchFamily="34" charset="0"/>
                          <a:cs typeface="Open Sans" panose="020B0606030504020204" pitchFamily="34" charset="0"/>
                        </a:rPr>
                        <a:t>Community consultation </a:t>
                      </a:r>
                      <a:endParaRPr lang="en-MY" sz="1600" b="0" dirty="0">
                        <a:solidFill>
                          <a:schemeClr val="bg2"/>
                        </a:solidFill>
                        <a:effectLst/>
                        <a:latin typeface="+mn-lt"/>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just">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ULO, NDRT/NDWRT</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Unit Secretary</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Unit EC</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DR</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extLst>
                  <a:ext uri="{0D108BD9-81ED-4DB2-BD59-A6C34878D82A}">
                    <a16:rowId xmlns:a16="http://schemas.microsoft.com/office/drawing/2014/main" val="2423470603"/>
                  </a:ext>
                </a:extLst>
              </a:tr>
              <a:tr h="446657">
                <a:tc>
                  <a:txBody>
                    <a:bodyPr/>
                    <a:lstStyle/>
                    <a:p>
                      <a:pPr marL="777240" indent="-320040" algn="l">
                        <a:spcAft>
                          <a:spcPts val="1200"/>
                        </a:spcAft>
                      </a:pPr>
                      <a:r>
                        <a:rPr lang="x-none" sz="1600" b="0">
                          <a:solidFill>
                            <a:schemeClr val="bg2"/>
                          </a:solidFill>
                          <a:effectLst/>
                          <a:latin typeface="+mn-lt"/>
                          <a:ea typeface="Open Sans" panose="020B0606030504020204" pitchFamily="34" charset="0"/>
                          <a:cs typeface="Open Sans" panose="020B0606030504020204" pitchFamily="34" charset="0"/>
                        </a:rPr>
                        <a:t>Assessment conduction </a:t>
                      </a:r>
                      <a:endParaRPr lang="en-MY" sz="1600" b="0" dirty="0">
                        <a:solidFill>
                          <a:schemeClr val="bg2"/>
                        </a:solidFill>
                        <a:effectLst/>
                        <a:latin typeface="+mn-lt"/>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just">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RC volunteers</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NDRT/NDWRT, ULO</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DR</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Unit EC</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extLst>
                  <a:ext uri="{0D108BD9-81ED-4DB2-BD59-A6C34878D82A}">
                    <a16:rowId xmlns:a16="http://schemas.microsoft.com/office/drawing/2014/main" val="643187333"/>
                  </a:ext>
                </a:extLst>
              </a:tr>
              <a:tr h="1339972">
                <a:tc>
                  <a:txBody>
                    <a:bodyPr/>
                    <a:lstStyle/>
                    <a:p>
                      <a:pPr marL="777240" indent="-320040" algn="l">
                        <a:spcAft>
                          <a:spcPts val="1200"/>
                        </a:spcAft>
                      </a:pPr>
                      <a:r>
                        <a:rPr lang="x-none" sz="1600" b="0">
                          <a:solidFill>
                            <a:schemeClr val="bg2"/>
                          </a:solidFill>
                          <a:effectLst/>
                          <a:latin typeface="+mn-lt"/>
                          <a:ea typeface="Open Sans" panose="020B0606030504020204" pitchFamily="34" charset="0"/>
                          <a:cs typeface="Open Sans" panose="020B0606030504020204" pitchFamily="34" charset="0"/>
                        </a:rPr>
                        <a:t>Report generation </a:t>
                      </a:r>
                      <a:endParaRPr lang="en-MY" sz="1600" b="0" dirty="0">
                        <a:solidFill>
                          <a:schemeClr val="bg2"/>
                        </a:solidFill>
                        <a:effectLst/>
                        <a:latin typeface="+mn-lt"/>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just">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NDRT/NDWRT, PMER, IM</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DR</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ULO</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All departments, Units, Management, IFRC, PNSs and external stakeholders</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extLst>
                  <a:ext uri="{0D108BD9-81ED-4DB2-BD59-A6C34878D82A}">
                    <a16:rowId xmlns:a16="http://schemas.microsoft.com/office/drawing/2014/main" val="2118883571"/>
                  </a:ext>
                </a:extLst>
              </a:tr>
              <a:tr h="1339972">
                <a:tc>
                  <a:txBody>
                    <a:bodyPr/>
                    <a:lstStyle/>
                    <a:p>
                      <a:pPr marL="777240" indent="-320040" algn="l">
                        <a:spcAft>
                          <a:spcPts val="1200"/>
                        </a:spcAft>
                      </a:pPr>
                      <a:r>
                        <a:rPr lang="en-US" sz="1600" b="0" dirty="0">
                          <a:solidFill>
                            <a:schemeClr val="bg2"/>
                          </a:solidFill>
                          <a:effectLst/>
                          <a:latin typeface="+mn-lt"/>
                          <a:ea typeface="Open Sans" panose="020B0606030504020204" pitchFamily="34" charset="0"/>
                          <a:cs typeface="Open Sans" panose="020B0606030504020204" pitchFamily="34" charset="0"/>
                        </a:rPr>
                        <a:t>Report Sharing </a:t>
                      </a:r>
                      <a:endParaRPr lang="en-MY" sz="1600" b="0" dirty="0">
                        <a:solidFill>
                          <a:schemeClr val="bg2"/>
                        </a:solidFill>
                        <a:effectLst/>
                        <a:latin typeface="+mn-lt"/>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just">
                        <a:spcAft>
                          <a:spcPts val="1200"/>
                        </a:spcAft>
                      </a:pPr>
                      <a:r>
                        <a:rPr lang="en-US" sz="1600" dirty="0">
                          <a:effectLst/>
                          <a:latin typeface="Open Sans" panose="020B0606030504020204" pitchFamily="34" charset="0"/>
                          <a:ea typeface="Open Sans" panose="020B0606030504020204" pitchFamily="34" charset="0"/>
                          <a:cs typeface="Open Sans" panose="020B0606030504020204" pitchFamily="34" charset="0"/>
                        </a:rPr>
                        <a:t>DR</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en-US" sz="1600" dirty="0">
                          <a:effectLst/>
                          <a:latin typeface="Open Sans" panose="020B0606030504020204" pitchFamily="34" charset="0"/>
                          <a:ea typeface="Open Sans" panose="020B0606030504020204" pitchFamily="34" charset="0"/>
                          <a:cs typeface="Open Sans" panose="020B0606030504020204" pitchFamily="34" charset="0"/>
                        </a:rPr>
                        <a:t>Director- DR </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en-US" sz="1600" dirty="0">
                          <a:effectLst/>
                          <a:latin typeface="Open Sans" panose="020B0606030504020204" pitchFamily="34" charset="0"/>
                          <a:ea typeface="Open Sans" panose="020B0606030504020204" pitchFamily="34" charset="0"/>
                          <a:cs typeface="Open Sans" panose="020B0606030504020204" pitchFamily="34" charset="0"/>
                        </a:rPr>
                        <a:t>PMER</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tc>
                  <a:txBody>
                    <a:bodyPr/>
                    <a:lstStyle/>
                    <a:p>
                      <a:pPr marL="777240" indent="-320040" algn="l">
                        <a:spcAft>
                          <a:spcPts val="1200"/>
                        </a:spcAft>
                      </a:pPr>
                      <a:r>
                        <a:rPr lang="x-none" sz="1600">
                          <a:effectLst/>
                          <a:latin typeface="Open Sans" panose="020B0606030504020204" pitchFamily="34" charset="0"/>
                          <a:ea typeface="Open Sans" panose="020B0606030504020204" pitchFamily="34" charset="0"/>
                          <a:cs typeface="Open Sans" panose="020B0606030504020204" pitchFamily="34" charset="0"/>
                        </a:rPr>
                        <a:t>All departments, Units, Management, IFRC, PNSs and external stakeholders</a:t>
                      </a:r>
                      <a:endParaRPr lang="en-MY" sz="1600" dirty="0">
                        <a:solidFill>
                          <a:srgbClr val="3B3838"/>
                        </a:solidFill>
                        <a:effectLst/>
                        <a:latin typeface="Open Sans" panose="020B0606030504020204" pitchFamily="34" charset="0"/>
                        <a:ea typeface="Open Sans" panose="020B0606030504020204" pitchFamily="34" charset="0"/>
                        <a:cs typeface="Open Sans" panose="020B0606030504020204" pitchFamily="34" charset="0"/>
                      </a:endParaRPr>
                    </a:p>
                  </a:txBody>
                  <a:tcPr marL="23843" marR="23843" marT="0" marB="0" anchor="ctr"/>
                </a:tc>
                <a:extLst>
                  <a:ext uri="{0D108BD9-81ED-4DB2-BD59-A6C34878D82A}">
                    <a16:rowId xmlns:a16="http://schemas.microsoft.com/office/drawing/2014/main" val="1484876070"/>
                  </a:ext>
                </a:extLst>
              </a:tr>
            </a:tbl>
          </a:graphicData>
        </a:graphic>
      </p:graphicFrame>
    </p:spTree>
    <p:extLst>
      <p:ext uri="{BB962C8B-B14F-4D97-AF65-F5344CB8AC3E}">
        <p14:creationId xmlns:p14="http://schemas.microsoft.com/office/powerpoint/2010/main" val="2399235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AAFA6F0-1980-3ADC-CE3C-3B5A8CEF8E0B}"/>
              </a:ext>
            </a:extLst>
          </p:cNvPr>
          <p:cNvSpPr>
            <a:spLocks noGrp="1"/>
          </p:cNvSpPr>
          <p:nvPr>
            <p:ph type="pic" sz="quarter" idx="10"/>
          </p:nvPr>
        </p:nvSpPr>
        <p:spPr/>
      </p:sp>
      <p:sp>
        <p:nvSpPr>
          <p:cNvPr id="2" name="Title 1">
            <a:extLst>
              <a:ext uri="{FF2B5EF4-FFF2-40B4-BE49-F238E27FC236}">
                <a16:creationId xmlns:a16="http://schemas.microsoft.com/office/drawing/2014/main" id="{0AEE265D-D5A1-3FAA-45E3-8E1CBE14EBC8}"/>
              </a:ext>
            </a:extLst>
          </p:cNvPr>
          <p:cNvSpPr>
            <a:spLocks noGrp="1"/>
          </p:cNvSpPr>
          <p:nvPr>
            <p:ph type="title"/>
          </p:nvPr>
        </p:nvSpPr>
        <p:spPr/>
        <p:txBody>
          <a:bodyPr/>
          <a:lstStyle/>
          <a:p>
            <a:r>
              <a:rPr lang="en-US" dirty="0"/>
              <a:t>Agree timeline, decisions and approvals </a:t>
            </a:r>
            <a:endParaRPr lang="en-MY" dirty="0"/>
          </a:p>
        </p:txBody>
      </p:sp>
    </p:spTree>
    <p:extLst>
      <p:ext uri="{BB962C8B-B14F-4D97-AF65-F5344CB8AC3E}">
        <p14:creationId xmlns:p14="http://schemas.microsoft.com/office/powerpoint/2010/main" val="2472239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EC55-B325-C610-BF0D-FAD98FDAFDD9}"/>
              </a:ext>
            </a:extLst>
          </p:cNvPr>
          <p:cNvSpPr txBox="1">
            <a:spLocks/>
          </p:cNvSpPr>
          <p:nvPr/>
        </p:nvSpPr>
        <p:spPr>
          <a:xfrm>
            <a:off x="1229637" y="1163806"/>
            <a:ext cx="14186826" cy="1143000"/>
          </a:xfrm>
          <a:prstGeom prst="rect">
            <a:avLst/>
          </a:prstGeom>
        </p:spPr>
        <p:txBody>
          <a:bodyPr lIns="91440" tIns="45720" rIns="91440" bIns="45720" anchor="t"/>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fontAlgn="auto">
              <a:spcAft>
                <a:spcPts val="0"/>
              </a:spcAft>
            </a:pPr>
            <a:r>
              <a:rPr lang="en-US" altLang="en-US" sz="4000" b="1" dirty="0">
                <a:latin typeface="Montserrat Medium"/>
                <a:ea typeface="ＭＳ Ｐゴシック"/>
              </a:rPr>
              <a:t>Group work 5: Timeline, decisions and approvals</a:t>
            </a:r>
          </a:p>
        </p:txBody>
      </p:sp>
      <p:sp>
        <p:nvSpPr>
          <p:cNvPr id="3" name="Content Placeholder 2">
            <a:extLst>
              <a:ext uri="{FF2B5EF4-FFF2-40B4-BE49-F238E27FC236}">
                <a16:creationId xmlns:a16="http://schemas.microsoft.com/office/drawing/2014/main" id="{B1A40E6B-2CC0-E80A-C5EF-5916F2C61C71}"/>
              </a:ext>
            </a:extLst>
          </p:cNvPr>
          <p:cNvSpPr txBox="1">
            <a:spLocks/>
          </p:cNvSpPr>
          <p:nvPr/>
        </p:nvSpPr>
        <p:spPr>
          <a:xfrm>
            <a:off x="1229637" y="2227129"/>
            <a:ext cx="15287929" cy="6897653"/>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fontAlgn="auto">
              <a:spcAft>
                <a:spcPts val="0"/>
              </a:spcAft>
              <a:buNone/>
            </a:pPr>
            <a:endParaRPr lang="en-US" altLang="en-US" sz="4000" dirty="0">
              <a:latin typeface="Montserrat" panose="00000500000000000000" pitchFamily="2" charset="0"/>
              <a:ea typeface="ＭＳ Ｐゴシック" panose="020B0600070205080204" pitchFamily="34" charset="-128"/>
            </a:endParaRPr>
          </a:p>
          <a:p>
            <a:pPr fontAlgn="auto">
              <a:spcAft>
                <a:spcPts val="0"/>
              </a:spcAft>
            </a:pPr>
            <a:r>
              <a:rPr lang="en-US" altLang="en-US" sz="4000" dirty="0">
                <a:latin typeface="Montserrat" panose="00000500000000000000" pitchFamily="2" charset="0"/>
                <a:ea typeface="ＭＳ Ｐゴシック" panose="020B0600070205080204" pitchFamily="34" charset="-128"/>
              </a:rPr>
              <a:t>Referring back to earlier discussions in group work 1, </a:t>
            </a:r>
            <a:r>
              <a:rPr lang="en-US" altLang="en-US" sz="4000" dirty="0" err="1">
                <a:latin typeface="Montserrat" panose="00000500000000000000" pitchFamily="2" charset="0"/>
                <a:ea typeface="ＭＳ Ｐゴシック" panose="020B0600070205080204" pitchFamily="34" charset="-128"/>
              </a:rPr>
              <a:t>finalise</a:t>
            </a:r>
            <a:r>
              <a:rPr lang="en-US" altLang="en-US" sz="4000" dirty="0">
                <a:latin typeface="Montserrat" panose="00000500000000000000" pitchFamily="2" charset="0"/>
                <a:ea typeface="ＭＳ Ｐゴシック" panose="020B0600070205080204" pitchFamily="34" charset="-128"/>
              </a:rPr>
              <a:t> in groups which drafted SOP steps require management decisions or approvals</a:t>
            </a:r>
          </a:p>
          <a:p>
            <a:pPr fontAlgn="auto">
              <a:spcAft>
                <a:spcPts val="0"/>
              </a:spcAft>
            </a:pPr>
            <a:r>
              <a:rPr lang="en-US" altLang="en-US" sz="4000" dirty="0">
                <a:latin typeface="Montserrat" panose="00000500000000000000" pitchFamily="2" charset="0"/>
                <a:ea typeface="ＭＳ Ｐゴシック" panose="020B0600070205080204" pitchFamily="34" charset="-128"/>
              </a:rPr>
              <a:t>Make a timeline and calculate how many days it takes to deliver CVA in a typical response (if CVAP has been done)</a:t>
            </a:r>
          </a:p>
          <a:p>
            <a:pPr marL="0" indent="0" fontAlgn="auto">
              <a:spcAft>
                <a:spcPts val="0"/>
              </a:spcAft>
              <a:buNone/>
            </a:pPr>
            <a:endParaRPr lang="en-US" altLang="en-US" sz="4000" dirty="0">
              <a:latin typeface="Montserrat" panose="00000500000000000000" pitchFamily="2" charset="0"/>
              <a:ea typeface="ＭＳ Ｐゴシック" panose="020B0600070205080204" pitchFamily="34" charset="-128"/>
            </a:endParaRPr>
          </a:p>
          <a:p>
            <a:pPr fontAlgn="auto">
              <a:spcAft>
                <a:spcPts val="0"/>
              </a:spcAft>
            </a:pPr>
            <a:r>
              <a:rPr lang="en-US" altLang="en-US" sz="4000" dirty="0">
                <a:latin typeface="Montserrat" panose="00000500000000000000" pitchFamily="2" charset="0"/>
                <a:ea typeface="ＭＳ Ｐゴシック" panose="020B0600070205080204" pitchFamily="34" charset="-128"/>
              </a:rPr>
              <a:t>Option to make flow charts also</a:t>
            </a:r>
            <a:endParaRPr lang="en-US" altLang="en-US" sz="3400" dirty="0">
              <a:latin typeface="Montserrat" panose="00000500000000000000" pitchFamily="2" charset="0"/>
              <a:ea typeface="ＭＳ Ｐゴシック" panose="020B0600070205080204" pitchFamily="34" charset="-128"/>
            </a:endParaRPr>
          </a:p>
        </p:txBody>
      </p:sp>
    </p:spTree>
    <p:extLst>
      <p:ext uri="{BB962C8B-B14F-4D97-AF65-F5344CB8AC3E}">
        <p14:creationId xmlns:p14="http://schemas.microsoft.com/office/powerpoint/2010/main" val="506724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AAFA6F0-1980-3ADC-CE3C-3B5A8CEF8E0B}"/>
              </a:ext>
            </a:extLst>
          </p:cNvPr>
          <p:cNvSpPr>
            <a:spLocks noGrp="1"/>
          </p:cNvSpPr>
          <p:nvPr>
            <p:ph type="pic" sz="quarter" idx="10"/>
          </p:nvPr>
        </p:nvSpPr>
        <p:spPr/>
      </p:sp>
      <p:sp>
        <p:nvSpPr>
          <p:cNvPr id="2" name="Title 1">
            <a:extLst>
              <a:ext uri="{FF2B5EF4-FFF2-40B4-BE49-F238E27FC236}">
                <a16:creationId xmlns:a16="http://schemas.microsoft.com/office/drawing/2014/main" id="{0AEE265D-D5A1-3FAA-45E3-8E1CBE14EBC8}"/>
              </a:ext>
            </a:extLst>
          </p:cNvPr>
          <p:cNvSpPr>
            <a:spLocks noGrp="1"/>
          </p:cNvSpPr>
          <p:nvPr>
            <p:ph type="title"/>
          </p:nvPr>
        </p:nvSpPr>
        <p:spPr/>
        <p:txBody>
          <a:bodyPr/>
          <a:lstStyle/>
          <a:p>
            <a:r>
              <a:rPr lang="en-US" dirty="0"/>
              <a:t>CVA tools review and mapping</a:t>
            </a:r>
            <a:endParaRPr lang="en-MY" dirty="0"/>
          </a:p>
        </p:txBody>
      </p:sp>
    </p:spTree>
    <p:extLst>
      <p:ext uri="{BB962C8B-B14F-4D97-AF65-F5344CB8AC3E}">
        <p14:creationId xmlns:p14="http://schemas.microsoft.com/office/powerpoint/2010/main" val="268840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58"/>
          <p:cNvSpPr txBox="1">
            <a:spLocks noGrp="1"/>
          </p:cNvSpPr>
          <p:nvPr>
            <p:ph type="title"/>
          </p:nvPr>
        </p:nvSpPr>
        <p:spPr>
          <a:xfrm>
            <a:off x="1093574" y="548482"/>
            <a:ext cx="15937127" cy="1988345"/>
          </a:xfrm>
          <a:prstGeom prst="rect">
            <a:avLst/>
          </a:prstGeom>
          <a:noFill/>
          <a:ln>
            <a:noFill/>
          </a:ln>
        </p:spPr>
        <p:txBody>
          <a:bodyPr spcFirstLastPara="1" wrap="square" lIns="137138" tIns="68550" rIns="137138" bIns="68550" anchor="ctr" anchorCtr="0">
            <a:normAutofit/>
          </a:bodyPr>
          <a:lstStyle/>
          <a:p>
            <a:pPr>
              <a:spcBef>
                <a:spcPts val="0"/>
              </a:spcBef>
              <a:buClr>
                <a:schemeClr val="dk1"/>
              </a:buClr>
              <a:buSzPts val="3200"/>
            </a:pPr>
            <a:r>
              <a:rPr lang="en-GB" sz="6000" b="1" dirty="0">
                <a:latin typeface="Montserrat" pitchFamily="2" charset="77"/>
              </a:rPr>
              <a:t>CVA tools</a:t>
            </a:r>
            <a:endParaRPr sz="6000" b="1" dirty="0">
              <a:latin typeface="Montserrat" pitchFamily="2" charset="77"/>
            </a:endParaRPr>
          </a:p>
        </p:txBody>
      </p:sp>
      <p:sp>
        <p:nvSpPr>
          <p:cNvPr id="168" name="Google Shape;168;p58"/>
          <p:cNvSpPr txBox="1"/>
          <p:nvPr/>
        </p:nvSpPr>
        <p:spPr>
          <a:xfrm>
            <a:off x="1093574" y="2484503"/>
            <a:ext cx="15495374" cy="2215931"/>
          </a:xfrm>
          <a:prstGeom prst="rect">
            <a:avLst/>
          </a:prstGeom>
          <a:noFill/>
          <a:ln>
            <a:noFill/>
          </a:ln>
        </p:spPr>
        <p:txBody>
          <a:bodyPr spcFirstLastPara="1" wrap="square" lIns="137138" tIns="68550" rIns="137138" bIns="68550" anchor="t" anchorCtr="0">
            <a:spAutoFit/>
          </a:bodyPr>
          <a:lstStyle/>
          <a:p>
            <a:pPr marL="428625" indent="-428625">
              <a:spcBef>
                <a:spcPts val="0"/>
              </a:spcBef>
              <a:spcAft>
                <a:spcPts val="0"/>
              </a:spcAft>
              <a:buClr>
                <a:schemeClr val="dk1"/>
              </a:buClr>
              <a:buSzPts val="2400"/>
              <a:buFont typeface="Arial"/>
              <a:buChar char="•"/>
            </a:pPr>
            <a:r>
              <a:rPr lang="en-GB" sz="3600" dirty="0">
                <a:solidFill>
                  <a:schemeClr val="dk1"/>
                </a:solidFill>
                <a:latin typeface="Arial"/>
                <a:ea typeface="Arial"/>
                <a:cs typeface="Arial"/>
                <a:sym typeface="Arial"/>
              </a:rPr>
              <a:t>Annexes will be included to the SOPs, some of which will link to practical tools that are used for CVA. </a:t>
            </a:r>
            <a:endParaRPr dirty="0"/>
          </a:p>
          <a:p>
            <a:pPr marL="428625" indent="-200025">
              <a:spcBef>
                <a:spcPts val="0"/>
              </a:spcBef>
              <a:spcAft>
                <a:spcPts val="0"/>
              </a:spcAft>
              <a:buClr>
                <a:schemeClr val="dk1"/>
              </a:buClr>
              <a:buSzPts val="2400"/>
            </a:pPr>
            <a:endParaRPr sz="3600" dirty="0">
              <a:solidFill>
                <a:schemeClr val="dk1"/>
              </a:solidFill>
              <a:latin typeface="Arial"/>
              <a:ea typeface="Arial"/>
              <a:cs typeface="Arial"/>
              <a:sym typeface="Arial"/>
            </a:endParaRPr>
          </a:p>
          <a:p>
            <a:pPr marL="428625" indent="-257175">
              <a:spcBef>
                <a:spcPts val="0"/>
              </a:spcBef>
              <a:spcAft>
                <a:spcPts val="0"/>
              </a:spcAft>
              <a:buClr>
                <a:schemeClr val="dk1"/>
              </a:buClr>
              <a:buSzPts val="1800"/>
            </a:pPr>
            <a:endParaRPr sz="2700" dirty="0">
              <a:solidFill>
                <a:schemeClr val="dk1"/>
              </a:solidFill>
              <a:latin typeface="Arial"/>
              <a:ea typeface="Arial"/>
              <a:cs typeface="Arial"/>
              <a:sym typeface="Arial"/>
            </a:endParaRPr>
          </a:p>
        </p:txBody>
      </p:sp>
      <p:pic>
        <p:nvPicPr>
          <p:cNvPr id="169" name="Google Shape;169;p58" descr="24 Must-Have Tools for Running a Growing Company Today | Inc.com"/>
          <p:cNvPicPr preferRelativeResize="0"/>
          <p:nvPr/>
        </p:nvPicPr>
        <p:blipFill rotWithShape="1">
          <a:blip r:embed="rId3">
            <a:alphaModFix/>
          </a:blip>
          <a:srcRect/>
          <a:stretch/>
        </p:blipFill>
        <p:spPr>
          <a:xfrm>
            <a:off x="4047224" y="4031718"/>
            <a:ext cx="10193552" cy="570839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59"/>
          <p:cNvSpPr txBox="1">
            <a:spLocks noGrp="1"/>
          </p:cNvSpPr>
          <p:nvPr>
            <p:ph type="title"/>
          </p:nvPr>
        </p:nvSpPr>
        <p:spPr>
          <a:xfrm>
            <a:off x="441755" y="795"/>
            <a:ext cx="15773400" cy="1988345"/>
          </a:xfrm>
          <a:prstGeom prst="rect">
            <a:avLst/>
          </a:prstGeom>
          <a:noFill/>
          <a:ln>
            <a:noFill/>
          </a:ln>
        </p:spPr>
        <p:txBody>
          <a:bodyPr spcFirstLastPara="1" wrap="square" lIns="137138" tIns="68550" rIns="137138" bIns="68550" anchor="ctr" anchorCtr="0">
            <a:normAutofit/>
          </a:bodyPr>
          <a:lstStyle/>
          <a:p>
            <a:pPr>
              <a:spcBef>
                <a:spcPts val="0"/>
              </a:spcBef>
              <a:buClr>
                <a:schemeClr val="dk1"/>
              </a:buClr>
              <a:buSzPts val="3200"/>
            </a:pPr>
            <a:r>
              <a:rPr lang="en-GB" sz="4800">
                <a:latin typeface="Arial"/>
                <a:ea typeface="Arial"/>
                <a:cs typeface="Arial"/>
                <a:sym typeface="Arial"/>
              </a:rPr>
              <a:t>CiE toolkit overview</a:t>
            </a:r>
            <a:endParaRPr sz="4800">
              <a:latin typeface="Arial"/>
              <a:ea typeface="Arial"/>
              <a:cs typeface="Arial"/>
              <a:sym typeface="Arial"/>
            </a:endParaRPr>
          </a:p>
        </p:txBody>
      </p:sp>
      <p:pic>
        <p:nvPicPr>
          <p:cNvPr id="176" name="Google Shape;176;p59"/>
          <p:cNvPicPr preferRelativeResize="0"/>
          <p:nvPr/>
        </p:nvPicPr>
        <p:blipFill rotWithShape="1">
          <a:blip r:embed="rId3">
            <a:alphaModFix/>
          </a:blip>
          <a:srcRect/>
          <a:stretch/>
        </p:blipFill>
        <p:spPr>
          <a:xfrm>
            <a:off x="302384" y="1620307"/>
            <a:ext cx="17683233" cy="792608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79"/>
          <p:cNvSpPr/>
          <p:nvPr/>
        </p:nvSpPr>
        <p:spPr>
          <a:xfrm>
            <a:off x="97956" y="1720346"/>
            <a:ext cx="18288000" cy="1104827"/>
          </a:xfrm>
          <a:prstGeom prst="rect">
            <a:avLst/>
          </a:prstGeom>
          <a:solidFill>
            <a:schemeClr val="dk1"/>
          </a:solidFill>
          <a:ln>
            <a:noFill/>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
        <p:nvSpPr>
          <p:cNvPr id="452" name="Google Shape;452;p79"/>
          <p:cNvSpPr/>
          <p:nvPr/>
        </p:nvSpPr>
        <p:spPr>
          <a:xfrm>
            <a:off x="735806" y="1724247"/>
            <a:ext cx="16816388" cy="1117254"/>
          </a:xfrm>
          <a:prstGeom prst="rect">
            <a:avLst/>
          </a:prstGeom>
          <a:noFill/>
          <a:ln>
            <a:noFill/>
          </a:ln>
        </p:spPr>
        <p:txBody>
          <a:bodyPr spcFirstLastPara="1" wrap="square" lIns="137138" tIns="68550" rIns="137138" bIns="68550" anchor="ctr" anchorCtr="0">
            <a:normAutofit/>
          </a:bodyPr>
          <a:lstStyle/>
          <a:p>
            <a:pPr algn="ctr">
              <a:lnSpc>
                <a:spcPct val="90000"/>
              </a:lnSpc>
              <a:spcBef>
                <a:spcPts val="0"/>
              </a:spcBef>
              <a:spcAft>
                <a:spcPts val="900"/>
              </a:spcAft>
            </a:pPr>
            <a:r>
              <a:rPr lang="en-GB" sz="4500" dirty="0">
                <a:solidFill>
                  <a:schemeClr val="bg2"/>
                </a:solidFill>
                <a:latin typeface="Calibri"/>
                <a:ea typeface="Calibri"/>
                <a:cs typeface="Calibri"/>
                <a:sym typeface="Calibri"/>
              </a:rPr>
              <a:t>What CVA tools are currently used by the NS for CVA?</a:t>
            </a:r>
            <a:endParaRPr sz="4500" i="1" dirty="0">
              <a:solidFill>
                <a:schemeClr val="bg2"/>
              </a:solidFill>
              <a:latin typeface="Calibri"/>
              <a:ea typeface="Calibri"/>
              <a:cs typeface="Calibri"/>
              <a:sym typeface="Calibri"/>
            </a:endParaRPr>
          </a:p>
        </p:txBody>
      </p:sp>
      <p:graphicFrame>
        <p:nvGraphicFramePr>
          <p:cNvPr id="453" name="Google Shape;453;p79"/>
          <p:cNvGraphicFramePr/>
          <p:nvPr>
            <p:extLst>
              <p:ext uri="{D42A27DB-BD31-4B8C-83A1-F6EECF244321}">
                <p14:modId xmlns:p14="http://schemas.microsoft.com/office/powerpoint/2010/main" val="3816026693"/>
              </p:ext>
            </p:extLst>
          </p:nvPr>
        </p:nvGraphicFramePr>
        <p:xfrm>
          <a:off x="965201" y="3206970"/>
          <a:ext cx="16357613" cy="5715117"/>
        </p:xfrm>
        <a:graphic>
          <a:graphicData uri="http://schemas.openxmlformats.org/drawingml/2006/table">
            <a:tbl>
              <a:tblPr>
                <a:noFill/>
              </a:tblPr>
              <a:tblGrid>
                <a:gridCol w="3944729">
                  <a:extLst>
                    <a:ext uri="{9D8B030D-6E8A-4147-A177-3AD203B41FA5}">
                      <a16:colId xmlns:a16="http://schemas.microsoft.com/office/drawing/2014/main" val="20000"/>
                    </a:ext>
                  </a:extLst>
                </a:gridCol>
                <a:gridCol w="3319670">
                  <a:extLst>
                    <a:ext uri="{9D8B030D-6E8A-4147-A177-3AD203B41FA5}">
                      <a16:colId xmlns:a16="http://schemas.microsoft.com/office/drawing/2014/main" val="20001"/>
                    </a:ext>
                  </a:extLst>
                </a:gridCol>
                <a:gridCol w="3752876">
                  <a:extLst>
                    <a:ext uri="{9D8B030D-6E8A-4147-A177-3AD203B41FA5}">
                      <a16:colId xmlns:a16="http://schemas.microsoft.com/office/drawing/2014/main" val="20002"/>
                    </a:ext>
                  </a:extLst>
                </a:gridCol>
                <a:gridCol w="2975025">
                  <a:extLst>
                    <a:ext uri="{9D8B030D-6E8A-4147-A177-3AD203B41FA5}">
                      <a16:colId xmlns:a16="http://schemas.microsoft.com/office/drawing/2014/main" val="20003"/>
                    </a:ext>
                  </a:extLst>
                </a:gridCol>
                <a:gridCol w="2365313">
                  <a:extLst>
                    <a:ext uri="{9D8B030D-6E8A-4147-A177-3AD203B41FA5}">
                      <a16:colId xmlns:a16="http://schemas.microsoft.com/office/drawing/2014/main" val="20004"/>
                    </a:ext>
                  </a:extLst>
                </a:gridCol>
              </a:tblGrid>
              <a:tr h="453863">
                <a:tc>
                  <a:txBody>
                    <a:bodyPr/>
                    <a:lstStyle/>
                    <a:p>
                      <a:pPr marL="0" marR="0" lvl="0" indent="0" algn="ctr" rtl="0">
                        <a:spcBef>
                          <a:spcPts val="0"/>
                        </a:spcBef>
                        <a:spcAft>
                          <a:spcPts val="0"/>
                        </a:spcAft>
                        <a:buNone/>
                      </a:pPr>
                      <a:r>
                        <a:rPr lang="en-GB" sz="2400" b="1" i="0" u="none" strike="noStrike" dirty="0">
                          <a:solidFill>
                            <a:srgbClr val="000000"/>
                          </a:solidFill>
                          <a:latin typeface="Calibri"/>
                          <a:ea typeface="Calibri"/>
                          <a:cs typeface="Calibri"/>
                          <a:sym typeface="Calibri"/>
                        </a:rPr>
                        <a:t>Step</a:t>
                      </a:r>
                      <a:endParaRPr sz="3900" b="0" i="0" u="none" strike="noStrike" dirty="0">
                        <a:latin typeface="Arial"/>
                        <a:ea typeface="Arial"/>
                        <a:cs typeface="Arial"/>
                        <a:sym typeface="Arial"/>
                      </a:endParaRPr>
                    </a:p>
                  </a:txBody>
                  <a:tcPr marL="13688" marR="13688" marT="13688"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r>
                        <a:rPr lang="en-GB" sz="2400" b="1" i="0" u="none" strike="noStrike">
                          <a:solidFill>
                            <a:srgbClr val="000000"/>
                          </a:solidFill>
                          <a:latin typeface="Calibri"/>
                          <a:ea typeface="Calibri"/>
                          <a:cs typeface="Calibri"/>
                          <a:sym typeface="Calibri"/>
                        </a:rPr>
                        <a:t>Tool</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r>
                        <a:rPr lang="en-GB" sz="2400" b="1" i="0" u="none" strike="noStrike" dirty="0">
                          <a:solidFill>
                            <a:srgbClr val="000000"/>
                          </a:solidFill>
                          <a:latin typeface="Calibri"/>
                          <a:ea typeface="Calibri"/>
                          <a:cs typeface="Calibri"/>
                          <a:sym typeface="Calibri"/>
                        </a:rPr>
                        <a:t>Status </a:t>
                      </a:r>
                      <a:endParaRPr sz="3900" b="0" i="0" u="none" strike="noStrike" dirty="0">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r>
                        <a:rPr lang="en-GB" sz="2400" b="1" i="0" u="none" strike="noStrike">
                          <a:solidFill>
                            <a:srgbClr val="000000"/>
                          </a:solidFill>
                          <a:latin typeface="Calibri"/>
                          <a:ea typeface="Calibri"/>
                          <a:cs typeface="Calibri"/>
                          <a:sym typeface="Calibri"/>
                        </a:rPr>
                        <a:t>Responsible</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r>
                        <a:rPr lang="en-GB" sz="2400" b="1" i="0" u="none" strike="noStrike" dirty="0">
                          <a:solidFill>
                            <a:srgbClr val="000000"/>
                          </a:solidFill>
                          <a:latin typeface="Calibri"/>
                          <a:ea typeface="Calibri"/>
                          <a:cs typeface="Calibri"/>
                          <a:sym typeface="Calibri"/>
                        </a:rPr>
                        <a:t>Notes</a:t>
                      </a:r>
                      <a:endParaRPr sz="3900" b="0" i="0" u="none" strike="noStrike" dirty="0">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extLst>
                  <a:ext uri="{0D108BD9-81ED-4DB2-BD59-A6C34878D82A}">
                    <a16:rowId xmlns:a16="http://schemas.microsoft.com/office/drawing/2014/main" val="10000"/>
                  </a:ext>
                </a:extLst>
              </a:tr>
              <a:tr h="453863">
                <a:tc>
                  <a:txBody>
                    <a:bodyPr/>
                    <a:lstStyle/>
                    <a:p>
                      <a:pPr marL="0" marR="0" lvl="0" indent="0" algn="l" rtl="0">
                        <a:spcBef>
                          <a:spcPts val="0"/>
                        </a:spcBef>
                        <a:spcAft>
                          <a:spcPts val="0"/>
                        </a:spcAft>
                        <a:buNone/>
                      </a:pPr>
                      <a:r>
                        <a:rPr lang="en-GB" sz="2400" b="0" i="0" u="none" strike="noStrike" dirty="0">
                          <a:solidFill>
                            <a:srgbClr val="000000"/>
                          </a:solidFill>
                          <a:latin typeface="Calibri"/>
                          <a:ea typeface="Calibri"/>
                          <a:cs typeface="Calibri"/>
                          <a:sym typeface="Calibri"/>
                        </a:rPr>
                        <a:t>Cash feasibility</a:t>
                      </a:r>
                      <a:endParaRPr sz="3900" b="0" i="0" u="none" strike="noStrike" dirty="0">
                        <a:latin typeface="Arial"/>
                        <a:ea typeface="Arial"/>
                        <a:cs typeface="Arial"/>
                        <a:sym typeface="Arial"/>
                      </a:endParaRPr>
                    </a:p>
                  </a:txBody>
                  <a:tcPr marL="13688" marR="13688" marT="13688"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DE9D9"/>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Market assessment</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DE9D9"/>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DE9D9"/>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DE9D9"/>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DE9D9"/>
                    </a:solidFill>
                  </a:tcPr>
                </a:tc>
                <a:extLst>
                  <a:ext uri="{0D108BD9-81ED-4DB2-BD59-A6C34878D82A}">
                    <a16:rowId xmlns:a16="http://schemas.microsoft.com/office/drawing/2014/main" val="10001"/>
                  </a:ext>
                </a:extLst>
              </a:tr>
              <a:tr h="453863">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Cash feasibility</a:t>
                      </a:r>
                      <a:endParaRPr sz="3900" b="0" i="0" u="none" strike="noStrike">
                        <a:latin typeface="Arial"/>
                        <a:ea typeface="Arial"/>
                        <a:cs typeface="Arial"/>
                        <a:sym typeface="Arial"/>
                      </a:endParaRPr>
                    </a:p>
                  </a:txBody>
                  <a:tcPr marL="13688" marR="13688" marT="13688"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DE9D9"/>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FS and Nutrition ranking</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DE9D9"/>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DE9D9"/>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DE9D9"/>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DE9D9"/>
                    </a:solidFill>
                  </a:tcPr>
                </a:tc>
                <a:extLst>
                  <a:ext uri="{0D108BD9-81ED-4DB2-BD59-A6C34878D82A}">
                    <a16:rowId xmlns:a16="http://schemas.microsoft.com/office/drawing/2014/main" val="10002"/>
                  </a:ext>
                </a:extLst>
              </a:tr>
              <a:tr h="815175">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Targeting, selection, registration, </a:t>
                      </a:r>
                      <a:r>
                        <a:rPr lang="en-GB" sz="2400">
                          <a:latin typeface="Calibri"/>
                          <a:ea typeface="Calibri"/>
                          <a:cs typeface="Calibri"/>
                          <a:sym typeface="Calibri"/>
                        </a:rPr>
                        <a:t>verification</a:t>
                      </a:r>
                      <a:endParaRPr sz="3900" b="0" i="0" u="none" strike="noStrike">
                        <a:latin typeface="Arial"/>
                        <a:ea typeface="Arial"/>
                        <a:cs typeface="Arial"/>
                        <a:sym typeface="Arial"/>
                      </a:endParaRPr>
                    </a:p>
                  </a:txBody>
                  <a:tcPr marL="13688" marR="13688" marT="13688"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8E4BC"/>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Registration form</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8E4BC"/>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8E4BC"/>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8E4BC"/>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8E4BC"/>
                    </a:solidFill>
                  </a:tcPr>
                </a:tc>
                <a:extLst>
                  <a:ext uri="{0D108BD9-81ED-4DB2-BD59-A6C34878D82A}">
                    <a16:rowId xmlns:a16="http://schemas.microsoft.com/office/drawing/2014/main" val="10003"/>
                  </a:ext>
                </a:extLst>
              </a:tr>
              <a:tr h="815175">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Targeting, selection, registration, </a:t>
                      </a:r>
                      <a:r>
                        <a:rPr lang="en-GB" sz="2400">
                          <a:latin typeface="Calibri"/>
                          <a:ea typeface="Calibri"/>
                          <a:cs typeface="Calibri"/>
                          <a:sym typeface="Calibri"/>
                        </a:rPr>
                        <a:t>verification</a:t>
                      </a:r>
                      <a:endParaRPr sz="3900" b="0" i="0" u="none" strike="noStrike">
                        <a:latin typeface="Arial"/>
                        <a:ea typeface="Arial"/>
                        <a:cs typeface="Arial"/>
                        <a:sym typeface="Arial"/>
                      </a:endParaRPr>
                    </a:p>
                  </a:txBody>
                  <a:tcPr marL="13688" marR="13688" marT="13688"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8E4BC"/>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8E4BC"/>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8E4BC"/>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8E4BC"/>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8E4BC"/>
                    </a:solidFill>
                  </a:tcPr>
                </a:tc>
                <a:extLst>
                  <a:ext uri="{0D108BD9-81ED-4DB2-BD59-A6C34878D82A}">
                    <a16:rowId xmlns:a16="http://schemas.microsoft.com/office/drawing/2014/main" val="10004"/>
                  </a:ext>
                </a:extLst>
              </a:tr>
              <a:tr h="453863">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Design &amp; implementation</a:t>
                      </a:r>
                      <a:endParaRPr sz="3900" b="0" i="0" u="none" strike="noStrike">
                        <a:latin typeface="Arial"/>
                        <a:ea typeface="Arial"/>
                        <a:cs typeface="Arial"/>
                        <a:sym typeface="Arial"/>
                      </a:endParaRPr>
                    </a:p>
                  </a:txBody>
                  <a:tcPr marL="13688" marR="13688" marT="13688"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0DA"/>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0DA"/>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0DA"/>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0DA"/>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0DA"/>
                    </a:solidFill>
                  </a:tcPr>
                </a:tc>
                <a:extLst>
                  <a:ext uri="{0D108BD9-81ED-4DB2-BD59-A6C34878D82A}">
                    <a16:rowId xmlns:a16="http://schemas.microsoft.com/office/drawing/2014/main" val="10005"/>
                  </a:ext>
                </a:extLst>
              </a:tr>
              <a:tr h="453863">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Design &amp; implementation</a:t>
                      </a:r>
                      <a:endParaRPr sz="3900" b="0" i="0" u="none" strike="noStrike">
                        <a:latin typeface="Arial"/>
                        <a:ea typeface="Arial"/>
                        <a:cs typeface="Arial"/>
                        <a:sym typeface="Arial"/>
                      </a:endParaRPr>
                    </a:p>
                  </a:txBody>
                  <a:tcPr marL="13688" marR="13688" marT="13688"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0DA"/>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0DA"/>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0DA"/>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0DA"/>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0DA"/>
                    </a:solidFill>
                  </a:tcPr>
                </a:tc>
                <a:extLst>
                  <a:ext uri="{0D108BD9-81ED-4DB2-BD59-A6C34878D82A}">
                    <a16:rowId xmlns:a16="http://schemas.microsoft.com/office/drawing/2014/main" val="10006"/>
                  </a:ext>
                </a:extLst>
              </a:tr>
              <a:tr h="453863">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Monitoring &amp; Evaluation</a:t>
                      </a:r>
                      <a:endParaRPr sz="3900" b="0" i="0" u="none" strike="noStrike">
                        <a:latin typeface="Arial"/>
                        <a:ea typeface="Arial"/>
                        <a:cs typeface="Arial"/>
                        <a:sym typeface="Arial"/>
                      </a:endParaRPr>
                    </a:p>
                  </a:txBody>
                  <a:tcPr marL="13688" marR="13688" marT="13688"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D9C4"/>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Exit survey</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D9C4"/>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D9C4"/>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D9C4"/>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D9C4"/>
                    </a:solidFill>
                  </a:tcPr>
                </a:tc>
                <a:extLst>
                  <a:ext uri="{0D108BD9-81ED-4DB2-BD59-A6C34878D82A}">
                    <a16:rowId xmlns:a16="http://schemas.microsoft.com/office/drawing/2014/main" val="10007"/>
                  </a:ext>
                </a:extLst>
              </a:tr>
              <a:tr h="453863">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Monitoring &amp; Evaluation</a:t>
                      </a:r>
                      <a:endParaRPr sz="3900" b="0" i="0" u="none" strike="noStrike">
                        <a:latin typeface="Arial"/>
                        <a:ea typeface="Arial"/>
                        <a:cs typeface="Arial"/>
                        <a:sym typeface="Arial"/>
                      </a:endParaRPr>
                    </a:p>
                  </a:txBody>
                  <a:tcPr marL="13688" marR="13688" marT="13688"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D9C4"/>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PDM</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D9C4"/>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D9C4"/>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D9C4"/>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D9C4"/>
                    </a:solidFill>
                  </a:tcPr>
                </a:tc>
                <a:extLst>
                  <a:ext uri="{0D108BD9-81ED-4DB2-BD59-A6C34878D82A}">
                    <a16:rowId xmlns:a16="http://schemas.microsoft.com/office/drawing/2014/main" val="10008"/>
                  </a:ext>
                </a:extLst>
              </a:tr>
              <a:tr h="453863">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CEA</a:t>
                      </a:r>
                      <a:endParaRPr sz="3900" b="0" i="0" u="none" strike="noStrike">
                        <a:latin typeface="Arial"/>
                        <a:ea typeface="Arial"/>
                        <a:cs typeface="Arial"/>
                        <a:sym typeface="Arial"/>
                      </a:endParaRPr>
                    </a:p>
                  </a:txBody>
                  <a:tcPr marL="13688" marR="13688" marT="13688"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CDDC"/>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CDDC"/>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CDDC"/>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CDDC"/>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CDDC"/>
                    </a:solidFill>
                  </a:tcPr>
                </a:tc>
                <a:extLst>
                  <a:ext uri="{0D108BD9-81ED-4DB2-BD59-A6C34878D82A}">
                    <a16:rowId xmlns:a16="http://schemas.microsoft.com/office/drawing/2014/main" val="10009"/>
                  </a:ext>
                </a:extLst>
              </a:tr>
              <a:tr h="453863">
                <a:tc>
                  <a:txBody>
                    <a:bodyPr/>
                    <a:lstStyle/>
                    <a:p>
                      <a:pPr marL="0" marR="0" lvl="0" indent="0" algn="l" rtl="0">
                        <a:spcBef>
                          <a:spcPts val="0"/>
                        </a:spcBef>
                        <a:spcAft>
                          <a:spcPts val="0"/>
                        </a:spcAft>
                        <a:buNone/>
                      </a:pPr>
                      <a:r>
                        <a:rPr lang="en-GB" sz="2400" b="0" i="0" u="none" strike="noStrike" dirty="0">
                          <a:solidFill>
                            <a:srgbClr val="000000"/>
                          </a:solidFill>
                          <a:latin typeface="Calibri"/>
                          <a:ea typeface="Calibri"/>
                          <a:cs typeface="Calibri"/>
                          <a:sym typeface="Calibri"/>
                        </a:rPr>
                        <a:t>CEA</a:t>
                      </a:r>
                      <a:endParaRPr sz="3900" b="0" i="0" u="none" strike="noStrike" dirty="0">
                        <a:latin typeface="Arial"/>
                        <a:ea typeface="Arial"/>
                        <a:cs typeface="Arial"/>
                        <a:sym typeface="Arial"/>
                      </a:endParaRPr>
                    </a:p>
                  </a:txBody>
                  <a:tcPr marL="13688" marR="13688" marT="13688"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CDDC"/>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CDDC"/>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CDDC"/>
                    </a:solidFill>
                  </a:tcPr>
                </a:tc>
                <a:tc>
                  <a:txBody>
                    <a:bodyPr/>
                    <a:lstStyle/>
                    <a:p>
                      <a:pPr marL="0" marR="0" lvl="0" indent="0" algn="l" rtl="0">
                        <a:spcBef>
                          <a:spcPts val="0"/>
                        </a:spcBef>
                        <a:spcAft>
                          <a:spcPts val="0"/>
                        </a:spcAft>
                        <a:buNone/>
                      </a:pPr>
                      <a:r>
                        <a:rPr lang="en-GB" sz="2400" b="0" i="0" u="none" strike="noStrike">
                          <a:solidFill>
                            <a:srgbClr val="000000"/>
                          </a:solidFill>
                          <a:latin typeface="Calibri"/>
                          <a:ea typeface="Calibri"/>
                          <a:cs typeface="Calibri"/>
                          <a:sym typeface="Calibri"/>
                        </a:rPr>
                        <a:t> </a:t>
                      </a:r>
                      <a:endParaRPr sz="3900" b="0" i="0" u="none" strike="noStrike">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CDDC"/>
                    </a:solidFill>
                  </a:tcPr>
                </a:tc>
                <a:tc>
                  <a:txBody>
                    <a:bodyPr/>
                    <a:lstStyle/>
                    <a:p>
                      <a:pPr marL="0" marR="0" lvl="0" indent="0" algn="l" rtl="0">
                        <a:spcBef>
                          <a:spcPts val="0"/>
                        </a:spcBef>
                        <a:spcAft>
                          <a:spcPts val="0"/>
                        </a:spcAft>
                        <a:buNone/>
                      </a:pPr>
                      <a:r>
                        <a:rPr lang="en-GB" sz="2400" b="0" i="0" u="none" strike="noStrike" dirty="0">
                          <a:solidFill>
                            <a:srgbClr val="000000"/>
                          </a:solidFill>
                          <a:latin typeface="Calibri"/>
                          <a:ea typeface="Calibri"/>
                          <a:cs typeface="Calibri"/>
                          <a:sym typeface="Calibri"/>
                        </a:rPr>
                        <a:t> </a:t>
                      </a:r>
                      <a:endParaRPr sz="3900" b="0" i="0" u="none" strike="noStrike" dirty="0">
                        <a:latin typeface="Arial"/>
                        <a:ea typeface="Arial"/>
                        <a:cs typeface="Arial"/>
                        <a:sym typeface="Arial"/>
                      </a:endParaRPr>
                    </a:p>
                  </a:txBody>
                  <a:tcPr marL="13688" marR="13688" marT="13688"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CDDC"/>
                    </a:solidFill>
                  </a:tcPr>
                </a:tc>
                <a:extLst>
                  <a:ext uri="{0D108BD9-81ED-4DB2-BD59-A6C34878D82A}">
                    <a16:rowId xmlns:a16="http://schemas.microsoft.com/office/drawing/2014/main" val="10010"/>
                  </a:ext>
                </a:extLst>
              </a:tr>
            </a:tbl>
          </a:graphicData>
        </a:graphic>
      </p:graphicFrame>
      <p:sp>
        <p:nvSpPr>
          <p:cNvPr id="3" name="TextBox 2">
            <a:extLst>
              <a:ext uri="{FF2B5EF4-FFF2-40B4-BE49-F238E27FC236}">
                <a16:creationId xmlns:a16="http://schemas.microsoft.com/office/drawing/2014/main" id="{2B8F6B6E-2C70-F9BA-7343-450E8ED1ED83}"/>
              </a:ext>
            </a:extLst>
          </p:cNvPr>
          <p:cNvSpPr txBox="1"/>
          <p:nvPr/>
        </p:nvSpPr>
        <p:spPr>
          <a:xfrm>
            <a:off x="965201" y="555430"/>
            <a:ext cx="14862501" cy="707886"/>
          </a:xfrm>
          <a:prstGeom prst="rect">
            <a:avLst/>
          </a:prstGeom>
          <a:noFill/>
        </p:spPr>
        <p:txBody>
          <a:bodyPr wrap="square" lIns="91440" tIns="45720" rIns="91440" bIns="45720" anchor="t">
            <a:spAutoFit/>
          </a:bodyPr>
          <a:lstStyle/>
          <a:p>
            <a:r>
              <a:rPr lang="en-GB" sz="4000" b="1" dirty="0">
                <a:latin typeface="Montserrat"/>
              </a:rPr>
              <a:t>Group work 6:  Review of mapping of NS CVA tools</a:t>
            </a:r>
            <a:endParaRPr lang="en-US" sz="4000" b="1" dirty="0">
              <a:latin typeface="Montserra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508" name="Google Shape;508;p80"/>
          <p:cNvPicPr preferRelativeResize="0"/>
          <p:nvPr/>
        </p:nvPicPr>
        <p:blipFill rotWithShape="1">
          <a:blip r:embed="rId3">
            <a:alphaModFix/>
          </a:blip>
          <a:srcRect/>
          <a:stretch/>
        </p:blipFill>
        <p:spPr>
          <a:xfrm>
            <a:off x="232214" y="159059"/>
            <a:ext cx="2030418" cy="2030418"/>
          </a:xfrm>
          <a:prstGeom prst="rect">
            <a:avLst/>
          </a:prstGeom>
          <a:noFill/>
          <a:ln>
            <a:noFill/>
          </a:ln>
        </p:spPr>
      </p:pic>
      <p:sp>
        <p:nvSpPr>
          <p:cNvPr id="509" name="Google Shape;509;p80"/>
          <p:cNvSpPr/>
          <p:nvPr/>
        </p:nvSpPr>
        <p:spPr>
          <a:xfrm>
            <a:off x="3026228" y="591558"/>
            <a:ext cx="14769000" cy="1165421"/>
          </a:xfrm>
          <a:prstGeom prst="rect">
            <a:avLst/>
          </a:prstGeom>
          <a:noFill/>
          <a:ln>
            <a:noFill/>
          </a:ln>
        </p:spPr>
        <p:txBody>
          <a:bodyPr spcFirstLastPara="1" wrap="square" lIns="182850" tIns="91388" rIns="182850" bIns="91388" anchor="t" anchorCtr="0">
            <a:noAutofit/>
          </a:bodyPr>
          <a:lstStyle/>
          <a:p>
            <a:pPr>
              <a:spcBef>
                <a:spcPts val="0"/>
              </a:spcBef>
              <a:spcAft>
                <a:spcPts val="0"/>
              </a:spcAft>
            </a:pPr>
            <a:r>
              <a:rPr lang="en-GB" sz="3000" b="1" dirty="0">
                <a:solidFill>
                  <a:schemeClr val="dk1"/>
                </a:solidFill>
                <a:latin typeface="Arial"/>
                <a:ea typeface="Arial"/>
                <a:cs typeface="Arial"/>
                <a:sym typeface="Arial"/>
              </a:rPr>
              <a:t>Brainstorm:</a:t>
            </a:r>
            <a:r>
              <a:rPr lang="en-GB" sz="3000" dirty="0">
                <a:solidFill>
                  <a:schemeClr val="dk1"/>
                </a:solidFill>
                <a:latin typeface="Arial"/>
                <a:ea typeface="Arial"/>
                <a:cs typeface="Arial"/>
                <a:sym typeface="Arial"/>
              </a:rPr>
              <a:t> What additional tools would be useful that the NS does not have?</a:t>
            </a:r>
            <a:endParaRPr sz="3200" i="1" dirty="0">
              <a:solidFill>
                <a:schemeClr val="accent1"/>
              </a:solidFill>
              <a:latin typeface="Short Stack"/>
              <a:ea typeface="Short Stack"/>
              <a:cs typeface="Short Stack"/>
              <a:sym typeface="Short Stack"/>
            </a:endParaRPr>
          </a:p>
        </p:txBody>
      </p:sp>
      <p:sp>
        <p:nvSpPr>
          <p:cNvPr id="510" name="Google Shape;510;p80" descr="Post-it" title="Post-it"/>
          <p:cNvSpPr/>
          <p:nvPr/>
        </p:nvSpPr>
        <p:spPr>
          <a:xfrm>
            <a:off x="0" y="3632774"/>
            <a:ext cx="9106533"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511" name="Google Shape;511;p80" descr="Post-it" title="Post-it"/>
          <p:cNvSpPr/>
          <p:nvPr/>
        </p:nvSpPr>
        <p:spPr>
          <a:xfrm>
            <a:off x="0" y="4933609"/>
            <a:ext cx="9106533"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512" name="Google Shape;512;p80" descr="Post-it" title="Post-it"/>
          <p:cNvSpPr/>
          <p:nvPr/>
        </p:nvSpPr>
        <p:spPr>
          <a:xfrm>
            <a:off x="0" y="6202381"/>
            <a:ext cx="9106533"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513" name="Google Shape;513;p80" descr="Post-it" title="Post-it"/>
          <p:cNvSpPr/>
          <p:nvPr/>
        </p:nvSpPr>
        <p:spPr>
          <a:xfrm>
            <a:off x="0" y="7503215"/>
            <a:ext cx="9106533"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514" name="Google Shape;514;p80" descr="Post-it" title="Post-it"/>
          <p:cNvSpPr/>
          <p:nvPr/>
        </p:nvSpPr>
        <p:spPr>
          <a:xfrm>
            <a:off x="-37466" y="8837071"/>
            <a:ext cx="9106533"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515" name="Google Shape;515;p80" descr="Post-it" title="Post-it"/>
          <p:cNvSpPr/>
          <p:nvPr/>
        </p:nvSpPr>
        <p:spPr>
          <a:xfrm>
            <a:off x="9069068" y="3632774"/>
            <a:ext cx="9106533"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516" name="Google Shape;516;p80" descr="Post-it" title="Post-it"/>
          <p:cNvSpPr/>
          <p:nvPr/>
        </p:nvSpPr>
        <p:spPr>
          <a:xfrm>
            <a:off x="9069068" y="4933609"/>
            <a:ext cx="9106533"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517" name="Google Shape;517;p80" descr="Post-it" title="Post-it"/>
          <p:cNvSpPr/>
          <p:nvPr/>
        </p:nvSpPr>
        <p:spPr>
          <a:xfrm>
            <a:off x="9069068" y="6202381"/>
            <a:ext cx="9106533"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518" name="Google Shape;518;p80" descr="Post-it" title="Post-it"/>
          <p:cNvSpPr/>
          <p:nvPr/>
        </p:nvSpPr>
        <p:spPr>
          <a:xfrm>
            <a:off x="9069068" y="7503215"/>
            <a:ext cx="9106533"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519" name="Google Shape;519;p80" descr="Post-it" title="Post-it"/>
          <p:cNvSpPr/>
          <p:nvPr/>
        </p:nvSpPr>
        <p:spPr>
          <a:xfrm>
            <a:off x="9031602" y="8837071"/>
            <a:ext cx="9106533"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520" name="Google Shape;520;p80" descr="Post-it" title="Post-it"/>
          <p:cNvSpPr/>
          <p:nvPr/>
        </p:nvSpPr>
        <p:spPr>
          <a:xfrm>
            <a:off x="0" y="2298919"/>
            <a:ext cx="9106533"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
        <p:nvSpPr>
          <p:cNvPr id="521" name="Google Shape;521;p80" descr="Post-it" title="Post-it"/>
          <p:cNvSpPr/>
          <p:nvPr/>
        </p:nvSpPr>
        <p:spPr>
          <a:xfrm>
            <a:off x="9069068" y="2298919"/>
            <a:ext cx="9106533" cy="1224414"/>
          </a:xfrm>
          <a:prstGeom prst="foldedCorner">
            <a:avLst>
              <a:gd name="adj" fmla="val 16667"/>
            </a:avLst>
          </a:prstGeom>
          <a:solidFill>
            <a:srgbClr val="F4B081"/>
          </a:solidFill>
          <a:ln w="9525" cap="flat" cmpd="sng">
            <a:solidFill>
              <a:srgbClr val="FFFFFF"/>
            </a:solidFill>
            <a:prstDash val="solid"/>
            <a:round/>
            <a:headEnd type="none" w="sm" len="sm"/>
            <a:tailEnd type="none" w="sm" len="sm"/>
          </a:ln>
        </p:spPr>
        <p:txBody>
          <a:bodyPr spcFirstLastPara="1" wrap="square" lIns="182850" tIns="182850" rIns="182850" bIns="182850" anchor="ctr" anchorCtr="0">
            <a:noAutofit/>
          </a:bodyPr>
          <a:lstStyle/>
          <a:p>
            <a:pPr>
              <a:spcBef>
                <a:spcPts val="0"/>
              </a:spcBef>
              <a:spcAft>
                <a:spcPts val="0"/>
              </a:spcAft>
            </a:pPr>
            <a:endParaRPr sz="2599">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AAFA6F0-1980-3ADC-CE3C-3B5A8CEF8E0B}"/>
              </a:ext>
            </a:extLst>
          </p:cNvPr>
          <p:cNvSpPr>
            <a:spLocks noGrp="1"/>
          </p:cNvSpPr>
          <p:nvPr>
            <p:ph type="pic" sz="quarter" idx="10"/>
          </p:nvPr>
        </p:nvSpPr>
        <p:spPr/>
      </p:sp>
      <p:sp>
        <p:nvSpPr>
          <p:cNvPr id="2" name="Title 1">
            <a:extLst>
              <a:ext uri="{FF2B5EF4-FFF2-40B4-BE49-F238E27FC236}">
                <a16:creationId xmlns:a16="http://schemas.microsoft.com/office/drawing/2014/main" id="{0AEE265D-D5A1-3FAA-45E3-8E1CBE14EBC8}"/>
              </a:ext>
            </a:extLst>
          </p:cNvPr>
          <p:cNvSpPr>
            <a:spLocks noGrp="1"/>
          </p:cNvSpPr>
          <p:nvPr>
            <p:ph type="title"/>
          </p:nvPr>
        </p:nvSpPr>
        <p:spPr/>
        <p:txBody>
          <a:bodyPr/>
          <a:lstStyle/>
          <a:p>
            <a:r>
              <a:rPr lang="en-US" dirty="0"/>
              <a:t>SOPs – what next?</a:t>
            </a:r>
            <a:endParaRPr lang="en-MY" dirty="0"/>
          </a:p>
        </p:txBody>
      </p:sp>
    </p:spTree>
    <p:extLst>
      <p:ext uri="{BB962C8B-B14F-4D97-AF65-F5344CB8AC3E}">
        <p14:creationId xmlns:p14="http://schemas.microsoft.com/office/powerpoint/2010/main" val="38115359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49"/>
          <p:cNvSpPr txBox="1">
            <a:spLocks noGrp="1"/>
          </p:cNvSpPr>
          <p:nvPr>
            <p:ph type="body" idx="1"/>
          </p:nvPr>
        </p:nvSpPr>
        <p:spPr>
          <a:xfrm>
            <a:off x="1512276" y="2190655"/>
            <a:ext cx="15263445" cy="1151856"/>
          </a:xfrm>
          <a:prstGeom prst="rect">
            <a:avLst/>
          </a:prstGeom>
          <a:noFill/>
          <a:ln>
            <a:noFill/>
          </a:ln>
        </p:spPr>
        <p:txBody>
          <a:bodyPr spcFirstLastPara="1" wrap="square" lIns="137138" tIns="68550" rIns="137138" bIns="68550" anchor="ctr" anchorCtr="0">
            <a:normAutofit/>
          </a:bodyPr>
          <a:lstStyle/>
          <a:p>
            <a:pPr marL="571485" indent="-152400" algn="ctr">
              <a:spcBef>
                <a:spcPts val="0"/>
              </a:spcBef>
              <a:buSzPts val="2000"/>
              <a:buNone/>
            </a:pPr>
            <a:endParaRPr sz="3000"/>
          </a:p>
          <a:p>
            <a:pPr marL="571485" indent="-152400" algn="ctr">
              <a:buSzPts val="2000"/>
              <a:buNone/>
            </a:pPr>
            <a:endParaRPr sz="3000"/>
          </a:p>
          <a:p>
            <a:pPr marL="571485" indent="-152400" algn="ctr">
              <a:buSzPts val="2000"/>
              <a:buNone/>
            </a:pPr>
            <a:endParaRPr sz="3000"/>
          </a:p>
          <a:p>
            <a:pPr marL="571485" indent="-152400" algn="ctr">
              <a:buSzPts val="2000"/>
              <a:buNone/>
            </a:pPr>
            <a:endParaRPr sz="3000"/>
          </a:p>
        </p:txBody>
      </p:sp>
      <p:sp>
        <p:nvSpPr>
          <p:cNvPr id="136" name="Google Shape;136;p49"/>
          <p:cNvSpPr txBox="1"/>
          <p:nvPr/>
        </p:nvSpPr>
        <p:spPr>
          <a:xfrm>
            <a:off x="494219" y="323107"/>
            <a:ext cx="15121680" cy="1130351"/>
          </a:xfrm>
          <a:prstGeom prst="rect">
            <a:avLst/>
          </a:prstGeom>
          <a:noFill/>
          <a:ln>
            <a:noFill/>
          </a:ln>
        </p:spPr>
        <p:txBody>
          <a:bodyPr spcFirstLastPara="1" wrap="square" lIns="137138" tIns="68550" rIns="137138" bIns="68550" anchor="ctr" anchorCtr="0">
            <a:normAutofit/>
          </a:bodyPr>
          <a:lstStyle/>
          <a:p>
            <a:pPr>
              <a:lnSpc>
                <a:spcPct val="90000"/>
              </a:lnSpc>
              <a:spcBef>
                <a:spcPts val="0"/>
              </a:spcBef>
              <a:spcAft>
                <a:spcPts val="0"/>
              </a:spcAft>
              <a:buClr>
                <a:schemeClr val="dk1"/>
              </a:buClr>
              <a:buSzPts val="3700"/>
            </a:pPr>
            <a:endParaRPr sz="5550" b="1">
              <a:solidFill>
                <a:schemeClr val="dk1"/>
              </a:solidFill>
              <a:latin typeface="Arial"/>
              <a:ea typeface="Arial"/>
              <a:cs typeface="Arial"/>
              <a:sym typeface="Arial"/>
            </a:endParaRPr>
          </a:p>
        </p:txBody>
      </p:sp>
      <p:pic>
        <p:nvPicPr>
          <p:cNvPr id="137" name="Google Shape;137;p49"/>
          <p:cNvPicPr preferRelativeResize="0"/>
          <p:nvPr/>
        </p:nvPicPr>
        <p:blipFill rotWithShape="1">
          <a:blip r:embed="rId3">
            <a:alphaModFix/>
          </a:blip>
          <a:srcRect/>
          <a:stretch/>
        </p:blipFill>
        <p:spPr>
          <a:xfrm>
            <a:off x="2672102" y="914250"/>
            <a:ext cx="10459910" cy="7759196"/>
          </a:xfrm>
          <a:prstGeom prst="rect">
            <a:avLst/>
          </a:prstGeom>
          <a:noFill/>
          <a:ln>
            <a:noFill/>
          </a:ln>
        </p:spPr>
      </p:pic>
      <p:sp>
        <p:nvSpPr>
          <p:cNvPr id="138" name="Google Shape;138;p49"/>
          <p:cNvSpPr/>
          <p:nvPr/>
        </p:nvSpPr>
        <p:spPr>
          <a:xfrm>
            <a:off x="8337884" y="6245184"/>
            <a:ext cx="5919537" cy="3483143"/>
          </a:xfrm>
          <a:prstGeom prst="ellipse">
            <a:avLst/>
          </a:prstGeom>
          <a:noFill/>
          <a:ln w="12700" cap="flat" cmpd="sng">
            <a:solidFill>
              <a:srgbClr val="FF0000"/>
            </a:solidFill>
            <a:prstDash val="solid"/>
            <a:miter lim="800000"/>
            <a:headEnd type="none" w="sm" len="sm"/>
            <a:tailEnd type="none" w="sm" len="sm"/>
          </a:ln>
        </p:spPr>
        <p:txBody>
          <a:bodyPr spcFirstLastPara="1" wrap="square" lIns="137138" tIns="68550" rIns="137138" bIns="68550" anchor="ctr" anchorCtr="0">
            <a:noAutofit/>
          </a:bodyPr>
          <a:lstStyle/>
          <a:p>
            <a:pPr algn="ctr">
              <a:spcBef>
                <a:spcPts val="0"/>
              </a:spcBef>
              <a:spcAft>
                <a:spcPts val="0"/>
              </a:spcAft>
            </a:pPr>
            <a:endParaRPr sz="27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pic>
        <p:nvPicPr>
          <p:cNvPr id="2" name="Imagen 1">
            <a:extLst>
              <a:ext uri="{FF2B5EF4-FFF2-40B4-BE49-F238E27FC236}">
                <a16:creationId xmlns:a16="http://schemas.microsoft.com/office/drawing/2014/main" id="{820D0403-F415-4712-BE5E-E92EE34F9DFE}"/>
              </a:ext>
            </a:extLst>
          </p:cNvPr>
          <p:cNvPicPr>
            <a:picLocks noChangeAspect="1"/>
          </p:cNvPicPr>
          <p:nvPr/>
        </p:nvPicPr>
        <p:blipFill>
          <a:blip r:embed="rId3">
            <a:extLst>
              <a:ext uri="{28A0092B-C50C-407E-A947-70E740481C1C}">
                <a14:useLocalDpi xmlns:a14="http://schemas.microsoft.com/office/drawing/2010/main" val="0"/>
              </a:ext>
            </a:extLst>
          </a:blip>
          <a:srcRect l="16835" r="16835"/>
          <a:stretch/>
        </p:blipFill>
        <p:spPr>
          <a:xfrm>
            <a:off x="-283865" y="1994440"/>
            <a:ext cx="8491286" cy="9601256"/>
          </a:xfrm>
          <a:prstGeom prst="ellipse">
            <a:avLst/>
          </a:prstGeom>
          <a:ln>
            <a:noFill/>
          </a:ln>
          <a:effectLst>
            <a:softEdge rad="112500"/>
          </a:effectLst>
        </p:spPr>
      </p:pic>
      <p:sp>
        <p:nvSpPr>
          <p:cNvPr id="935" name="Google Shape;935;p12"/>
          <p:cNvSpPr txBox="1">
            <a:spLocks noGrp="1"/>
          </p:cNvSpPr>
          <p:nvPr>
            <p:ph type="title"/>
          </p:nvPr>
        </p:nvSpPr>
        <p:spPr>
          <a:xfrm>
            <a:off x="592653" y="164742"/>
            <a:ext cx="16502567" cy="1923806"/>
          </a:xfrm>
          <a:prstGeom prst="rect">
            <a:avLst/>
          </a:prstGeom>
          <a:noFill/>
          <a:ln>
            <a:noFill/>
          </a:ln>
        </p:spPr>
        <p:txBody>
          <a:bodyPr spcFirstLastPara="1" vert="horz" wrap="square" lIns="182850" tIns="91400" rIns="182850" bIns="91400" rtlCol="0" anchor="ctr" anchorCtr="0">
            <a:noAutofit/>
          </a:bodyPr>
          <a:lstStyle/>
          <a:p>
            <a:pPr>
              <a:spcBef>
                <a:spcPts val="0"/>
              </a:spcBef>
              <a:buClr>
                <a:srgbClr val="E60005"/>
              </a:buClr>
              <a:buSzPts val="2400"/>
            </a:pPr>
            <a:r>
              <a:rPr lang="en-GB" sz="4800" dirty="0">
                <a:solidFill>
                  <a:srgbClr val="E60005"/>
                </a:solidFill>
                <a:latin typeface="Montserrat" panose="00000500000000000000" pitchFamily="2" charset="0"/>
                <a:ea typeface="Helvetica Neue Light"/>
                <a:cs typeface="Helvetica Neue Light"/>
                <a:sym typeface="Helvetica Neue Light"/>
              </a:rPr>
              <a:t>What are Standard Operating Procedures (SOPs)?</a:t>
            </a:r>
            <a:endParaRPr sz="4800" dirty="0">
              <a:solidFill>
                <a:srgbClr val="E60005"/>
              </a:solidFill>
              <a:latin typeface="Montserrat" panose="00000500000000000000" pitchFamily="2" charset="0"/>
              <a:ea typeface="Helvetica Neue Light"/>
              <a:cs typeface="Helvetica Neue Light"/>
              <a:sym typeface="Helvetica Neue Light"/>
            </a:endParaRPr>
          </a:p>
        </p:txBody>
      </p:sp>
      <p:sp>
        <p:nvSpPr>
          <p:cNvPr id="936" name="Google Shape;936;p12"/>
          <p:cNvSpPr txBox="1">
            <a:spLocks noGrp="1"/>
          </p:cNvSpPr>
          <p:nvPr>
            <p:ph type="sldNum" idx="12"/>
          </p:nvPr>
        </p:nvSpPr>
        <p:spPr>
          <a:xfrm>
            <a:off x="17095220" y="9585451"/>
            <a:ext cx="996911" cy="547688"/>
          </a:xfrm>
          <a:prstGeom prst="rect">
            <a:avLst/>
          </a:prstGeom>
          <a:noFill/>
          <a:ln>
            <a:noFill/>
          </a:ln>
        </p:spPr>
        <p:txBody>
          <a:bodyPr spcFirstLastPara="1" vert="horz" wrap="square" lIns="182850" tIns="91400" rIns="182850" bIns="91400" rtlCol="0" anchor="ctr" anchorCtr="0">
            <a:noAutofit/>
          </a:bodyPr>
          <a:lstStyle/>
          <a:p>
            <a:fld id="{00000000-1234-1234-1234-123412341234}" type="slidenum">
              <a:rPr lang="de-DE"/>
              <a:pPr/>
              <a:t>4</a:t>
            </a:fld>
            <a:endParaRPr dirty="0"/>
          </a:p>
        </p:txBody>
      </p:sp>
      <p:sp>
        <p:nvSpPr>
          <p:cNvPr id="940" name="Google Shape;940;p12"/>
          <p:cNvSpPr/>
          <p:nvPr/>
        </p:nvSpPr>
        <p:spPr>
          <a:xfrm>
            <a:off x="13438639" y="2385367"/>
            <a:ext cx="4777362" cy="7220357"/>
          </a:xfrm>
          <a:prstGeom prst="rect">
            <a:avLst/>
          </a:prstGeom>
          <a:noFill/>
          <a:ln>
            <a:noFill/>
          </a:ln>
        </p:spPr>
        <p:txBody>
          <a:bodyPr spcFirstLastPara="1" wrap="square" lIns="182850" tIns="91400" rIns="182850" bIns="91400" anchor="t" anchorCtr="0">
            <a:spAutoFit/>
          </a:bodyPr>
          <a:lstStyle/>
          <a:p>
            <a:r>
              <a:rPr lang="en-US" sz="3600" dirty="0">
                <a:solidFill>
                  <a:srgbClr val="E60005"/>
                </a:solidFill>
                <a:latin typeface="Open Sans" panose="020B0606030504020204" pitchFamily="34" charset="0"/>
                <a:ea typeface="Open Sans" panose="020B0606030504020204" pitchFamily="34" charset="0"/>
                <a:cs typeface="Open Sans" panose="020B0606030504020204" pitchFamily="34" charset="0"/>
                <a:sym typeface="Helvetica Neue Light"/>
              </a:rPr>
              <a:t>Role of the NS CVA Technical </a:t>
            </a:r>
            <a:r>
              <a:rPr lang="en-GB" sz="3600" dirty="0">
                <a:solidFill>
                  <a:srgbClr val="E60005"/>
                </a:solidFill>
                <a:latin typeface="Open Sans" panose="020B0606030504020204" pitchFamily="34" charset="0"/>
                <a:ea typeface="Open Sans" panose="020B0606030504020204" pitchFamily="34" charset="0"/>
                <a:cs typeface="Open Sans" panose="020B0606030504020204" pitchFamily="34" charset="0"/>
                <a:sym typeface="Helvetica Neue Light"/>
              </a:rPr>
              <a:t>Working Group</a:t>
            </a:r>
            <a:endParaRPr sz="3600" dirty="0">
              <a:latin typeface="Open Sans" panose="020B0606030504020204" pitchFamily="34" charset="0"/>
              <a:ea typeface="Open Sans" panose="020B0606030504020204" pitchFamily="34" charset="0"/>
              <a:cs typeface="Open Sans" panose="020B0606030504020204" pitchFamily="34" charset="0"/>
            </a:endParaRPr>
          </a:p>
          <a:p>
            <a:endParaRPr sz="3600" i="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Helvetica Neue Light"/>
            </a:endParaRPr>
          </a:p>
          <a:p>
            <a:pPr>
              <a:lnSpc>
                <a:spcPct val="110000"/>
              </a:lnSpc>
              <a:buClr>
                <a:srgbClr val="554F4A"/>
              </a:buClr>
              <a:buSzPts val="1400"/>
            </a:pPr>
            <a:endParaRPr lang="en-GB" sz="2800" dirty="0">
              <a:solidFill>
                <a:srgbClr val="554F4A"/>
              </a:solidFill>
              <a:latin typeface="Open Sans" panose="020B0606030504020204" pitchFamily="34" charset="0"/>
              <a:ea typeface="Open Sans" panose="020B0606030504020204" pitchFamily="34" charset="0"/>
              <a:cs typeface="Open Sans" panose="020B0606030504020204" pitchFamily="34" charset="0"/>
            </a:endParaRPr>
          </a:p>
          <a:p>
            <a:pPr>
              <a:lnSpc>
                <a:spcPct val="110000"/>
              </a:lnSpc>
              <a:buClr>
                <a:srgbClr val="554F4A"/>
              </a:buClr>
              <a:buSzPts val="1400"/>
            </a:pPr>
            <a:r>
              <a:rPr lang="en-GB" sz="2800" dirty="0">
                <a:latin typeface="Open Sans" panose="020B0606030504020204" pitchFamily="34" charset="0"/>
                <a:ea typeface="Open Sans" panose="020B0606030504020204" pitchFamily="34" charset="0"/>
                <a:cs typeface="Open Sans" panose="020B0606030504020204" pitchFamily="34" charset="0"/>
              </a:rPr>
              <a:t>Management and further development of the </a:t>
            </a:r>
            <a:r>
              <a:rPr lang="en-GB" sz="2800" dirty="0">
                <a:effectLst/>
                <a:latin typeface="Open Sans" panose="020B0606030504020204" pitchFamily="34" charset="0"/>
                <a:ea typeface="Open Sans" panose="020B0606030504020204" pitchFamily="34" charset="0"/>
                <a:cs typeface="Open Sans" panose="020B0606030504020204" pitchFamily="34" charset="0"/>
              </a:rPr>
              <a:t>CVA SOPs will be guided by the CVA Technical Working </a:t>
            </a:r>
            <a:r>
              <a:rPr lang="en-GB" sz="2800" dirty="0">
                <a:latin typeface="Open Sans" panose="020B0606030504020204" pitchFamily="34" charset="0"/>
                <a:ea typeface="Open Sans" panose="020B0606030504020204" pitchFamily="34" charset="0"/>
                <a:cs typeface="Open Sans" panose="020B0606030504020204" pitchFamily="34" charset="0"/>
              </a:rPr>
              <a:t>G</a:t>
            </a:r>
            <a:r>
              <a:rPr lang="en-GB" sz="2800" dirty="0">
                <a:effectLst/>
                <a:latin typeface="Open Sans" panose="020B0606030504020204" pitchFamily="34" charset="0"/>
                <a:ea typeface="Open Sans" panose="020B0606030504020204" pitchFamily="34" charset="0"/>
                <a:cs typeface="Open Sans" panose="020B0606030504020204" pitchFamily="34" charset="0"/>
              </a:rPr>
              <a:t>roup, that represents all the main functions relevant for CVA, within a National Society</a:t>
            </a:r>
            <a:endParaRPr lang="en-GB" sz="2800" dirty="0">
              <a:solidFill>
                <a:srgbClr val="554F4A"/>
              </a:solidFill>
              <a:latin typeface="Open Sans" panose="020B0606030504020204" pitchFamily="34" charset="0"/>
              <a:ea typeface="Open Sans" panose="020B0606030504020204" pitchFamily="34" charset="0"/>
              <a:cs typeface="Open Sans" panose="020B0606030504020204" pitchFamily="34" charset="0"/>
            </a:endParaRPr>
          </a:p>
          <a:p>
            <a:endParaRPr sz="3600" dirty="0"/>
          </a:p>
        </p:txBody>
      </p:sp>
      <p:grpSp>
        <p:nvGrpSpPr>
          <p:cNvPr id="943" name="Google Shape;943;p12"/>
          <p:cNvGrpSpPr/>
          <p:nvPr/>
        </p:nvGrpSpPr>
        <p:grpSpPr>
          <a:xfrm rot="-5400000">
            <a:off x="9282810" y="5753886"/>
            <a:ext cx="7632000" cy="760148"/>
            <a:chOff x="236125" y="3228629"/>
            <a:chExt cx="8166899" cy="380074"/>
          </a:xfrm>
        </p:grpSpPr>
        <p:grpSp>
          <p:nvGrpSpPr>
            <p:cNvPr id="944" name="Google Shape;944;p12"/>
            <p:cNvGrpSpPr/>
            <p:nvPr/>
          </p:nvGrpSpPr>
          <p:grpSpPr>
            <a:xfrm rot="10800000" flipH="1">
              <a:off x="236125" y="3228629"/>
              <a:ext cx="8166899" cy="380074"/>
              <a:chOff x="6260554" y="1078634"/>
              <a:chExt cx="8166899" cy="380074"/>
            </a:xfrm>
          </p:grpSpPr>
          <p:grpSp>
            <p:nvGrpSpPr>
              <p:cNvPr id="945" name="Google Shape;945;p12"/>
              <p:cNvGrpSpPr/>
              <p:nvPr/>
            </p:nvGrpSpPr>
            <p:grpSpPr>
              <a:xfrm flipH="1">
                <a:off x="6278552" y="1098757"/>
                <a:ext cx="8148901" cy="359951"/>
                <a:chOff x="-5502311" y="265871"/>
                <a:chExt cx="8148901" cy="359951"/>
              </a:xfrm>
            </p:grpSpPr>
            <p:grpSp>
              <p:nvGrpSpPr>
                <p:cNvPr id="946" name="Google Shape;946;p12"/>
                <p:cNvGrpSpPr/>
                <p:nvPr/>
              </p:nvGrpSpPr>
              <p:grpSpPr>
                <a:xfrm>
                  <a:off x="-5120267" y="265871"/>
                  <a:ext cx="7766857" cy="170429"/>
                  <a:chOff x="-10729691" y="1770929"/>
                  <a:chExt cx="7766857" cy="170429"/>
                </a:xfrm>
              </p:grpSpPr>
              <p:cxnSp>
                <p:nvCxnSpPr>
                  <p:cNvPr id="947" name="Google Shape;947;p12"/>
                  <p:cNvCxnSpPr/>
                  <p:nvPr/>
                </p:nvCxnSpPr>
                <p:spPr>
                  <a:xfrm>
                    <a:off x="-10729691" y="1941358"/>
                    <a:ext cx="7416495" cy="0"/>
                  </a:xfrm>
                  <a:prstGeom prst="straightConnector1">
                    <a:avLst/>
                  </a:prstGeom>
                  <a:noFill/>
                  <a:ln w="9525" cap="flat" cmpd="sng">
                    <a:solidFill>
                      <a:srgbClr val="554F4A"/>
                    </a:solidFill>
                    <a:prstDash val="solid"/>
                    <a:round/>
                    <a:headEnd type="none" w="sm" len="sm"/>
                    <a:tailEnd type="none" w="sm" len="sm"/>
                  </a:ln>
                </p:spPr>
              </p:cxnSp>
              <p:cxnSp>
                <p:nvCxnSpPr>
                  <p:cNvPr id="948" name="Google Shape;948;p12"/>
                  <p:cNvCxnSpPr/>
                  <p:nvPr/>
                </p:nvCxnSpPr>
                <p:spPr>
                  <a:xfrm rot="10800000" flipH="1">
                    <a:off x="-3313196" y="1770929"/>
                    <a:ext cx="350362" cy="169351"/>
                  </a:xfrm>
                  <a:prstGeom prst="straightConnector1">
                    <a:avLst/>
                  </a:prstGeom>
                  <a:noFill/>
                  <a:ln w="9525" cap="flat" cmpd="sng">
                    <a:solidFill>
                      <a:srgbClr val="554F4A"/>
                    </a:solidFill>
                    <a:prstDash val="solid"/>
                    <a:round/>
                    <a:headEnd type="none" w="sm" len="sm"/>
                    <a:tailEnd type="none" w="sm" len="sm"/>
                  </a:ln>
                </p:spPr>
              </p:cxnSp>
            </p:grpSp>
            <p:cxnSp>
              <p:nvCxnSpPr>
                <p:cNvPr id="949" name="Google Shape;949;p12"/>
                <p:cNvCxnSpPr/>
                <p:nvPr/>
              </p:nvCxnSpPr>
              <p:spPr>
                <a:xfrm flipH="1">
                  <a:off x="-5470627" y="435223"/>
                  <a:ext cx="350362" cy="169351"/>
                </a:xfrm>
                <a:prstGeom prst="straightConnector1">
                  <a:avLst/>
                </a:prstGeom>
                <a:noFill/>
                <a:ln w="9525" cap="flat" cmpd="sng">
                  <a:solidFill>
                    <a:srgbClr val="554F4A"/>
                  </a:solidFill>
                  <a:prstDash val="solid"/>
                  <a:round/>
                  <a:headEnd type="none" w="sm" len="sm"/>
                  <a:tailEnd type="none" w="sm" len="sm"/>
                </a:ln>
              </p:spPr>
            </p:cxnSp>
            <p:sp>
              <p:nvSpPr>
                <p:cNvPr id="950" name="Google Shape;950;p12"/>
                <p:cNvSpPr/>
                <p:nvPr/>
              </p:nvSpPr>
              <p:spPr>
                <a:xfrm>
                  <a:off x="-5502311" y="589822"/>
                  <a:ext cx="36000" cy="36000"/>
                </a:xfrm>
                <a:prstGeom prst="ellipse">
                  <a:avLst/>
                </a:prstGeom>
                <a:solidFill>
                  <a:srgbClr val="554F4A"/>
                </a:solidFill>
                <a:ln>
                  <a:noFill/>
                </a:ln>
              </p:spPr>
              <p:txBody>
                <a:bodyPr spcFirstLastPara="1" wrap="square" lIns="182850" tIns="91400" rIns="182850" bIns="91400" anchor="ctr" anchorCtr="0">
                  <a:noAutofit/>
                </a:bodyPr>
                <a:lstStyle/>
                <a:p>
                  <a:pPr algn="ctr"/>
                  <a:endParaRPr sz="3600" dirty="0">
                    <a:solidFill>
                      <a:schemeClr val="lt1"/>
                    </a:solidFill>
                    <a:latin typeface="Calibri"/>
                    <a:ea typeface="Calibri"/>
                    <a:cs typeface="Calibri"/>
                    <a:sym typeface="Calibri"/>
                  </a:endParaRPr>
                </a:p>
              </p:txBody>
            </p:sp>
            <p:cxnSp>
              <p:nvCxnSpPr>
                <p:cNvPr id="951" name="Google Shape;951;p12"/>
                <p:cNvCxnSpPr/>
                <p:nvPr/>
              </p:nvCxnSpPr>
              <p:spPr>
                <a:xfrm rot="10800000">
                  <a:off x="-4344788" y="497319"/>
                  <a:ext cx="517858" cy="0"/>
                </a:xfrm>
                <a:prstGeom prst="straightConnector1">
                  <a:avLst/>
                </a:prstGeom>
                <a:noFill/>
                <a:ln w="9525" cap="flat" cmpd="sng">
                  <a:solidFill>
                    <a:srgbClr val="554F4A"/>
                  </a:solidFill>
                  <a:prstDash val="dash"/>
                  <a:round/>
                  <a:headEnd type="none" w="sm" len="sm"/>
                  <a:tailEnd type="none" w="sm" len="sm"/>
                </a:ln>
              </p:spPr>
            </p:cxnSp>
            <p:cxnSp>
              <p:nvCxnSpPr>
                <p:cNvPr id="952" name="Google Shape;952;p12"/>
                <p:cNvCxnSpPr/>
                <p:nvPr/>
              </p:nvCxnSpPr>
              <p:spPr>
                <a:xfrm rot="10800000">
                  <a:off x="-5121944" y="497319"/>
                  <a:ext cx="777156" cy="0"/>
                </a:xfrm>
                <a:prstGeom prst="straightConnector1">
                  <a:avLst/>
                </a:prstGeom>
                <a:noFill/>
                <a:ln w="9525" cap="flat" cmpd="sng">
                  <a:solidFill>
                    <a:srgbClr val="554F4A"/>
                  </a:solidFill>
                  <a:prstDash val="solid"/>
                  <a:round/>
                  <a:headEnd type="none" w="sm" len="sm"/>
                  <a:tailEnd type="none" w="sm" len="sm"/>
                </a:ln>
              </p:spPr>
            </p:cxnSp>
          </p:grpSp>
          <p:sp>
            <p:nvSpPr>
              <p:cNvPr id="953" name="Google Shape;953;p12"/>
              <p:cNvSpPr/>
              <p:nvPr/>
            </p:nvSpPr>
            <p:spPr>
              <a:xfrm flipH="1">
                <a:off x="6260554" y="1078634"/>
                <a:ext cx="36000" cy="36000"/>
              </a:xfrm>
              <a:prstGeom prst="ellipse">
                <a:avLst/>
              </a:prstGeom>
              <a:solidFill>
                <a:srgbClr val="554F4A"/>
              </a:solidFill>
              <a:ln>
                <a:noFill/>
              </a:ln>
            </p:spPr>
            <p:txBody>
              <a:bodyPr spcFirstLastPara="1" wrap="square" lIns="182850" tIns="91400" rIns="182850" bIns="91400" anchor="ctr" anchorCtr="0">
                <a:noAutofit/>
              </a:bodyPr>
              <a:lstStyle/>
              <a:p>
                <a:pPr algn="ctr"/>
                <a:endParaRPr sz="3600" dirty="0">
                  <a:solidFill>
                    <a:schemeClr val="lt1"/>
                  </a:solidFill>
                  <a:latin typeface="Calibri"/>
                  <a:ea typeface="Calibri"/>
                  <a:cs typeface="Calibri"/>
                  <a:sym typeface="Calibri"/>
                </a:endParaRPr>
              </a:p>
            </p:txBody>
          </p:sp>
        </p:grpSp>
        <p:cxnSp>
          <p:nvCxnSpPr>
            <p:cNvPr id="954" name="Google Shape;954;p12"/>
            <p:cNvCxnSpPr/>
            <p:nvPr/>
          </p:nvCxnSpPr>
          <p:spPr>
            <a:xfrm>
              <a:off x="1404732" y="3478458"/>
              <a:ext cx="517858" cy="0"/>
            </a:xfrm>
            <a:prstGeom prst="straightConnector1">
              <a:avLst/>
            </a:prstGeom>
            <a:noFill/>
            <a:ln w="9525" cap="flat" cmpd="sng">
              <a:solidFill>
                <a:srgbClr val="554F4A"/>
              </a:solidFill>
              <a:prstDash val="dash"/>
              <a:round/>
              <a:headEnd type="none" w="sm" len="sm"/>
              <a:tailEnd type="none" w="sm" len="sm"/>
            </a:ln>
          </p:spPr>
        </p:cxnSp>
        <p:cxnSp>
          <p:nvCxnSpPr>
            <p:cNvPr id="955" name="Google Shape;955;p12"/>
            <p:cNvCxnSpPr/>
            <p:nvPr/>
          </p:nvCxnSpPr>
          <p:spPr>
            <a:xfrm>
              <a:off x="604485" y="3478458"/>
              <a:ext cx="777156" cy="0"/>
            </a:xfrm>
            <a:prstGeom prst="straightConnector1">
              <a:avLst/>
            </a:prstGeom>
            <a:noFill/>
            <a:ln w="9525" cap="flat" cmpd="sng">
              <a:solidFill>
                <a:srgbClr val="554F4A"/>
              </a:solidFill>
              <a:prstDash val="solid"/>
              <a:round/>
              <a:headEnd type="none" w="sm" len="sm"/>
              <a:tailEnd type="none" w="sm" len="sm"/>
            </a:ln>
          </p:spPr>
        </p:cxnSp>
      </p:grpSp>
      <p:sp>
        <p:nvSpPr>
          <p:cNvPr id="956" name="Google Shape;956;p12"/>
          <p:cNvSpPr/>
          <p:nvPr/>
        </p:nvSpPr>
        <p:spPr>
          <a:xfrm>
            <a:off x="7872475" y="2608893"/>
            <a:ext cx="5456042" cy="4690562"/>
          </a:xfrm>
          <a:prstGeom prst="rect">
            <a:avLst/>
          </a:prstGeom>
          <a:noFill/>
          <a:ln>
            <a:noFill/>
          </a:ln>
        </p:spPr>
        <p:txBody>
          <a:bodyPr spcFirstLastPara="1" wrap="square" lIns="182850" tIns="91400" rIns="182850" bIns="91400" anchor="t" anchorCtr="0">
            <a:spAutoFit/>
          </a:bodyPr>
          <a:lstStyle/>
          <a:p>
            <a:r>
              <a:rPr lang="en-US" sz="3600" dirty="0">
                <a:solidFill>
                  <a:srgbClr val="E60005"/>
                </a:solidFill>
                <a:latin typeface="Open Sans" panose="020B0606030504020204" pitchFamily="34" charset="0"/>
                <a:ea typeface="Open Sans" panose="020B0606030504020204" pitchFamily="34" charset="0"/>
                <a:cs typeface="Open Sans" panose="020B0606030504020204" pitchFamily="34" charset="0"/>
                <a:sym typeface="Helvetica Neue Light"/>
              </a:rPr>
              <a:t>CVA SOPs</a:t>
            </a:r>
            <a:endParaRPr sz="3600" dirty="0">
              <a:latin typeface="Open Sans" panose="020B0606030504020204" pitchFamily="34" charset="0"/>
              <a:ea typeface="Open Sans" panose="020B0606030504020204" pitchFamily="34" charset="0"/>
              <a:cs typeface="Open Sans" panose="020B0606030504020204" pitchFamily="34" charset="0"/>
            </a:endParaRPr>
          </a:p>
          <a:p>
            <a:endParaRPr sz="3600" dirty="0">
              <a:solidFill>
                <a:srgbClr val="E60005"/>
              </a:solidFill>
              <a:latin typeface="Open Sans" panose="020B0606030504020204" pitchFamily="34" charset="0"/>
              <a:ea typeface="Open Sans" panose="020B0606030504020204" pitchFamily="34" charset="0"/>
              <a:cs typeface="Open Sans" panose="020B0606030504020204" pitchFamily="34" charset="0"/>
              <a:sym typeface="Helvetica Neue Light"/>
            </a:endParaRPr>
          </a:p>
          <a:p>
            <a:pPr marL="634995" indent="-457200">
              <a:lnSpc>
                <a:spcPct val="110000"/>
              </a:lnSpc>
              <a:buClr>
                <a:schemeClr val="dk1"/>
              </a:buClr>
              <a:buSzPts val="1400"/>
              <a:buFontTx/>
              <a:buChar char="-"/>
            </a:pPr>
            <a:r>
              <a:rPr lang="en-GB" sz="2800" dirty="0">
                <a:effectLst/>
                <a:latin typeface="Open Sans" panose="020B0606030504020204" pitchFamily="34" charset="0"/>
                <a:ea typeface="Open Sans" panose="020B0606030504020204" pitchFamily="34" charset="0"/>
                <a:cs typeface="Open Sans" panose="020B0606030504020204" pitchFamily="34" charset="0"/>
              </a:rPr>
              <a:t>Standard operating procedures (SOPs) are a tool to support effective programming</a:t>
            </a:r>
          </a:p>
          <a:p>
            <a:pPr marL="634995" indent="-457200">
              <a:lnSpc>
                <a:spcPct val="110000"/>
              </a:lnSpc>
              <a:buClr>
                <a:schemeClr val="dk1"/>
              </a:buClr>
              <a:buSzPts val="1400"/>
              <a:buFontTx/>
              <a:buChar char="-"/>
            </a:pPr>
            <a:endParaRPr lang="en-GB" sz="2800" dirty="0">
              <a:effectLst/>
              <a:latin typeface="Open Sans" panose="020B0606030504020204" pitchFamily="34" charset="0"/>
              <a:ea typeface="Open Sans" panose="020B0606030504020204" pitchFamily="34" charset="0"/>
              <a:cs typeface="Open Sans" panose="020B0606030504020204" pitchFamily="34" charset="0"/>
            </a:endParaRPr>
          </a:p>
          <a:p>
            <a:pPr marL="342891" indent="-165096">
              <a:lnSpc>
                <a:spcPct val="110000"/>
              </a:lnSpc>
              <a:buClr>
                <a:schemeClr val="dk1"/>
              </a:buClr>
              <a:buSzPts val="1400"/>
            </a:pPr>
            <a:endParaRPr sz="2801" dirty="0">
              <a:solidFill>
                <a:srgbClr val="554F4A"/>
              </a:solidFill>
              <a:latin typeface="Helvetica Neue Light"/>
              <a:ea typeface="Helvetica Neue Light"/>
              <a:cs typeface="Helvetica Neue Light"/>
              <a:sym typeface="Helvetica Neue Light"/>
            </a:endParaRPr>
          </a:p>
          <a:p>
            <a:endParaRPr sz="3600" dirty="0">
              <a:solidFill>
                <a:srgbClr val="E60005"/>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866474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50"/>
          <p:cNvSpPr txBox="1">
            <a:spLocks noGrp="1"/>
          </p:cNvSpPr>
          <p:nvPr>
            <p:ph type="body" idx="1"/>
          </p:nvPr>
        </p:nvSpPr>
        <p:spPr>
          <a:xfrm>
            <a:off x="1512276" y="2190655"/>
            <a:ext cx="15263445" cy="1151856"/>
          </a:xfrm>
          <a:prstGeom prst="rect">
            <a:avLst/>
          </a:prstGeom>
          <a:noFill/>
          <a:ln>
            <a:noFill/>
          </a:ln>
        </p:spPr>
        <p:txBody>
          <a:bodyPr spcFirstLastPara="1" wrap="square" lIns="137138" tIns="68550" rIns="137138" bIns="68550" anchor="ctr" anchorCtr="0">
            <a:normAutofit/>
          </a:bodyPr>
          <a:lstStyle/>
          <a:p>
            <a:pPr marL="571485" indent="-152400" algn="ctr">
              <a:spcBef>
                <a:spcPts val="0"/>
              </a:spcBef>
              <a:buSzPts val="2000"/>
              <a:buNone/>
            </a:pPr>
            <a:endParaRPr sz="3000"/>
          </a:p>
          <a:p>
            <a:pPr marL="571485" indent="-152400" algn="ctr">
              <a:buSzPts val="2000"/>
              <a:buNone/>
            </a:pPr>
            <a:endParaRPr sz="3000"/>
          </a:p>
          <a:p>
            <a:pPr marL="571485" indent="-152400" algn="ctr">
              <a:buSzPts val="2000"/>
              <a:buNone/>
            </a:pPr>
            <a:endParaRPr sz="3000"/>
          </a:p>
          <a:p>
            <a:pPr marL="571485" indent="-152400" algn="ctr">
              <a:buSzPts val="2000"/>
              <a:buNone/>
            </a:pPr>
            <a:endParaRPr sz="3000"/>
          </a:p>
        </p:txBody>
      </p:sp>
      <p:sp>
        <p:nvSpPr>
          <p:cNvPr id="145" name="Google Shape;145;p50"/>
          <p:cNvSpPr txBox="1"/>
          <p:nvPr/>
        </p:nvSpPr>
        <p:spPr>
          <a:xfrm>
            <a:off x="494219" y="323107"/>
            <a:ext cx="15121680" cy="1130351"/>
          </a:xfrm>
          <a:prstGeom prst="rect">
            <a:avLst/>
          </a:prstGeom>
          <a:noFill/>
          <a:ln>
            <a:noFill/>
          </a:ln>
        </p:spPr>
        <p:txBody>
          <a:bodyPr spcFirstLastPara="1" wrap="square" lIns="137138" tIns="68550" rIns="137138" bIns="68550" anchor="ctr" anchorCtr="0">
            <a:normAutofit/>
          </a:bodyPr>
          <a:lstStyle/>
          <a:p>
            <a:pPr>
              <a:lnSpc>
                <a:spcPct val="90000"/>
              </a:lnSpc>
              <a:spcBef>
                <a:spcPts val="0"/>
              </a:spcBef>
              <a:spcAft>
                <a:spcPts val="0"/>
              </a:spcAft>
              <a:buClr>
                <a:schemeClr val="dk1"/>
              </a:buClr>
              <a:buSzPts val="3700"/>
            </a:pPr>
            <a:endParaRPr sz="5550" b="1">
              <a:solidFill>
                <a:schemeClr val="dk1"/>
              </a:solidFill>
              <a:latin typeface="Arial"/>
              <a:ea typeface="Arial"/>
              <a:cs typeface="Arial"/>
              <a:sym typeface="Arial"/>
            </a:endParaRPr>
          </a:p>
        </p:txBody>
      </p:sp>
      <p:pic>
        <p:nvPicPr>
          <p:cNvPr id="146" name="Google Shape;146;p50" descr="Missing Information Puzzle Fill Gap Knowledge 3d Illustration Stock Photo,  Picture And Royalty Free Image. Image 92270446."/>
          <p:cNvPicPr preferRelativeResize="0"/>
          <p:nvPr/>
        </p:nvPicPr>
        <p:blipFill rotWithShape="1">
          <a:blip r:embed="rId3">
            <a:alphaModFix/>
          </a:blip>
          <a:srcRect/>
          <a:stretch/>
        </p:blipFill>
        <p:spPr>
          <a:xfrm>
            <a:off x="936209" y="2483443"/>
            <a:ext cx="7368548" cy="5126913"/>
          </a:xfrm>
          <a:prstGeom prst="rect">
            <a:avLst/>
          </a:prstGeom>
          <a:noFill/>
          <a:ln>
            <a:noFill/>
          </a:ln>
        </p:spPr>
      </p:pic>
      <p:sp>
        <p:nvSpPr>
          <p:cNvPr id="147" name="Google Shape;147;p50"/>
          <p:cNvSpPr txBox="1"/>
          <p:nvPr/>
        </p:nvSpPr>
        <p:spPr>
          <a:xfrm>
            <a:off x="9143999" y="1179460"/>
            <a:ext cx="7714350" cy="8448406"/>
          </a:xfrm>
          <a:prstGeom prst="rect">
            <a:avLst/>
          </a:prstGeom>
          <a:noFill/>
          <a:ln>
            <a:noFill/>
          </a:ln>
        </p:spPr>
        <p:txBody>
          <a:bodyPr spcFirstLastPara="1" wrap="square" lIns="137138" tIns="68550" rIns="137138" bIns="68550" anchor="t" anchorCtr="0">
            <a:spAutoFit/>
          </a:bodyPr>
          <a:lstStyle/>
          <a:p>
            <a:pPr>
              <a:spcBef>
                <a:spcPts val="0"/>
              </a:spcBef>
              <a:spcAft>
                <a:spcPts val="0"/>
              </a:spcAft>
            </a:pPr>
            <a:r>
              <a:rPr lang="en-GB" sz="3600" i="1" dirty="0">
                <a:solidFill>
                  <a:srgbClr val="000000"/>
                </a:solidFill>
                <a:latin typeface="Arial"/>
                <a:ea typeface="Arial"/>
                <a:cs typeface="Arial"/>
                <a:sym typeface="Arial"/>
              </a:rPr>
              <a:t>“Where there is a need to deviate from the SOPs, this must be highlighted with an explanation of why the deviation must be made, a proposal for an alternative and sought written approval from senior leadership.</a:t>
            </a:r>
          </a:p>
          <a:p>
            <a:pPr>
              <a:spcBef>
                <a:spcPts val="0"/>
              </a:spcBef>
              <a:spcAft>
                <a:spcPts val="0"/>
              </a:spcAft>
            </a:pPr>
            <a:endParaRPr lang="en-GB" sz="3600" i="1" dirty="0"/>
          </a:p>
          <a:p>
            <a:pPr>
              <a:spcBef>
                <a:spcPts val="0"/>
              </a:spcBef>
              <a:spcAft>
                <a:spcPts val="0"/>
              </a:spcAft>
            </a:pPr>
            <a:r>
              <a:rPr lang="en-GB" sz="3600" i="1" dirty="0">
                <a:solidFill>
                  <a:srgbClr val="000000"/>
                </a:solidFill>
                <a:latin typeface="Arial"/>
                <a:ea typeface="Arial"/>
                <a:cs typeface="Arial"/>
                <a:sym typeface="Arial"/>
              </a:rPr>
              <a:t>Thereafter, the CVA Focal Point will revise the SOPs accordingly, </a:t>
            </a:r>
            <a:r>
              <a:rPr lang="en-GB" sz="3600" i="1" dirty="0"/>
              <a:t>particularly after the simulation exercise and pilots.  </a:t>
            </a:r>
            <a:r>
              <a:rPr lang="en-GB" sz="3600" i="1" dirty="0">
                <a:solidFill>
                  <a:srgbClr val="000000"/>
                </a:solidFill>
                <a:latin typeface="Arial"/>
                <a:ea typeface="Arial"/>
                <a:cs typeface="Arial"/>
                <a:sym typeface="Arial"/>
              </a:rPr>
              <a:t>Revisions to SOPs will be endorsed by the SG/USG and approved by the Board.”</a:t>
            </a:r>
            <a:endParaRPr sz="3600" i="1" dirty="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51"/>
          <p:cNvSpPr txBox="1">
            <a:spLocks noGrp="1"/>
          </p:cNvSpPr>
          <p:nvPr>
            <p:ph type="title"/>
          </p:nvPr>
        </p:nvSpPr>
        <p:spPr>
          <a:xfrm>
            <a:off x="1257300" y="548482"/>
            <a:ext cx="15773400" cy="1988345"/>
          </a:xfrm>
          <a:prstGeom prst="rect">
            <a:avLst/>
          </a:prstGeom>
          <a:noFill/>
          <a:ln>
            <a:noFill/>
          </a:ln>
        </p:spPr>
        <p:txBody>
          <a:bodyPr spcFirstLastPara="1" wrap="square" lIns="137138" tIns="68550" rIns="137138" bIns="68550" anchor="ctr" anchorCtr="0">
            <a:normAutofit/>
          </a:bodyPr>
          <a:lstStyle/>
          <a:p>
            <a:pPr>
              <a:spcBef>
                <a:spcPts val="0"/>
              </a:spcBef>
              <a:buClr>
                <a:schemeClr val="dk1"/>
              </a:buClr>
              <a:buSzPts val="4400"/>
            </a:pPr>
            <a:r>
              <a:rPr lang="en-GB" dirty="0">
                <a:latin typeface="Calibri"/>
                <a:ea typeface="Calibri"/>
                <a:cs typeface="Calibri"/>
                <a:sym typeface="Calibri"/>
              </a:rPr>
              <a:t>Annexes and further guidance/tools….</a:t>
            </a:r>
            <a:endParaRPr dirty="0">
              <a:solidFill>
                <a:srgbClr val="FF0000"/>
              </a:solidFill>
              <a:latin typeface="Calibri"/>
              <a:ea typeface="Calibri"/>
              <a:cs typeface="Calibri"/>
              <a:sym typeface="Calibri"/>
            </a:endParaRPr>
          </a:p>
        </p:txBody>
      </p:sp>
      <p:sp>
        <p:nvSpPr>
          <p:cNvPr id="153" name="Google Shape;153;p51"/>
          <p:cNvSpPr txBox="1">
            <a:spLocks noGrp="1"/>
          </p:cNvSpPr>
          <p:nvPr>
            <p:ph type="body" idx="1"/>
          </p:nvPr>
        </p:nvSpPr>
        <p:spPr>
          <a:xfrm>
            <a:off x="1257300" y="2983489"/>
            <a:ext cx="15773400" cy="6527007"/>
          </a:xfrm>
          <a:prstGeom prst="rect">
            <a:avLst/>
          </a:prstGeom>
          <a:noFill/>
          <a:ln>
            <a:noFill/>
          </a:ln>
        </p:spPr>
        <p:txBody>
          <a:bodyPr spcFirstLastPara="1" wrap="square" lIns="137138" tIns="68550" rIns="137138" bIns="68550" anchor="t" anchorCtr="0">
            <a:normAutofit/>
          </a:bodyPr>
          <a:lstStyle/>
          <a:p>
            <a:pPr>
              <a:spcBef>
                <a:spcPts val="0"/>
              </a:spcBef>
              <a:buClr>
                <a:schemeClr val="dk1"/>
              </a:buClr>
              <a:buSzPts val="2800"/>
            </a:pPr>
            <a:r>
              <a:rPr lang="en-GB" dirty="0"/>
              <a:t>Important to note that the SOPs are a guide for CVA overall – individual departments may have other documents, such as checklists, policies etc, which underpin how specific tasks are completed</a:t>
            </a:r>
            <a:endParaRPr dirty="0"/>
          </a:p>
          <a:p>
            <a:pPr lvl="1">
              <a:buClr>
                <a:schemeClr val="dk1"/>
              </a:buClr>
              <a:buSzPts val="2400"/>
            </a:pPr>
            <a:r>
              <a:rPr lang="en-GB" dirty="0"/>
              <a:t>For example: CVA guidelines for finance staff</a:t>
            </a:r>
          </a:p>
          <a:p>
            <a:pPr marL="685800" lvl="1" indent="0">
              <a:buClr>
                <a:schemeClr val="dk1"/>
              </a:buClr>
              <a:buSzPts val="2400"/>
              <a:buNone/>
            </a:pPr>
            <a:endParaRPr dirty="0"/>
          </a:p>
          <a:p>
            <a:pPr>
              <a:buClr>
                <a:schemeClr val="dk1"/>
              </a:buClr>
              <a:buSzPts val="2800"/>
            </a:pPr>
            <a:r>
              <a:rPr lang="en-GB" dirty="0"/>
              <a:t>All such documents should be flagged with the CVA Focal Point and they can be included as annexes to the SOPs, where necessary</a:t>
            </a:r>
            <a:endParaRPr dirty="0"/>
          </a:p>
          <a:p>
            <a:pPr lvl="1" indent="-114300">
              <a:buClr>
                <a:schemeClr val="dk1"/>
              </a:buClr>
              <a:buSzPts val="2400"/>
              <a:buNone/>
            </a:pPr>
            <a:endParaRPr dirty="0"/>
          </a:p>
        </p:txBody>
      </p:sp>
      <p:sp>
        <p:nvSpPr>
          <p:cNvPr id="154" name="Google Shape;154;p51"/>
          <p:cNvSpPr/>
          <p:nvPr/>
        </p:nvSpPr>
        <p:spPr>
          <a:xfrm rot="5340000">
            <a:off x="8379633" y="-4887196"/>
            <a:ext cx="185970" cy="14104110"/>
          </a:xfrm>
          <a:prstGeom prst="rect">
            <a:avLst/>
          </a:prstGeom>
          <a:solidFill>
            <a:srgbClr val="EE2A24"/>
          </a:solidFill>
          <a:ln>
            <a:noFill/>
          </a:ln>
        </p:spPr>
        <p:txBody>
          <a:bodyPr spcFirstLastPara="1" wrap="square" lIns="137138" tIns="68550" rIns="137138" bIns="68550" anchor="ctr" anchorCtr="0">
            <a:noAutofit/>
          </a:bodyPr>
          <a:lstStyle/>
          <a:p>
            <a:pPr algn="ctr">
              <a:spcBef>
                <a:spcPts val="0"/>
              </a:spcBef>
              <a:spcAft>
                <a:spcPts val="0"/>
              </a:spcAft>
            </a:pPr>
            <a:endParaRPr sz="3600">
              <a:solidFill>
                <a:schemeClr val="lt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51"/>
          <p:cNvSpPr txBox="1">
            <a:spLocks noGrp="1"/>
          </p:cNvSpPr>
          <p:nvPr>
            <p:ph type="title"/>
          </p:nvPr>
        </p:nvSpPr>
        <p:spPr>
          <a:xfrm>
            <a:off x="1257300" y="548482"/>
            <a:ext cx="15773400" cy="1988345"/>
          </a:xfrm>
          <a:prstGeom prst="rect">
            <a:avLst/>
          </a:prstGeom>
          <a:noFill/>
          <a:ln>
            <a:noFill/>
          </a:ln>
        </p:spPr>
        <p:txBody>
          <a:bodyPr spcFirstLastPara="1" wrap="square" lIns="137138" tIns="68550" rIns="137138" bIns="68550" anchor="ctr" anchorCtr="0">
            <a:normAutofit/>
          </a:bodyPr>
          <a:lstStyle/>
          <a:p>
            <a:pPr>
              <a:spcBef>
                <a:spcPts val="0"/>
              </a:spcBef>
              <a:buClr>
                <a:schemeClr val="dk1"/>
              </a:buClr>
              <a:buSzPts val="4400"/>
            </a:pPr>
            <a:r>
              <a:rPr lang="en-GB" dirty="0">
                <a:latin typeface="Calibri"/>
                <a:ea typeface="Calibri"/>
                <a:cs typeface="Calibri"/>
                <a:sym typeface="Calibri"/>
              </a:rPr>
              <a:t>Next steps following workshop</a:t>
            </a:r>
            <a:endParaRPr dirty="0">
              <a:solidFill>
                <a:srgbClr val="FF0000"/>
              </a:solidFill>
              <a:latin typeface="Calibri"/>
              <a:ea typeface="Calibri"/>
              <a:cs typeface="Calibri"/>
              <a:sym typeface="Calibri"/>
            </a:endParaRPr>
          </a:p>
        </p:txBody>
      </p:sp>
      <p:sp>
        <p:nvSpPr>
          <p:cNvPr id="153" name="Google Shape;153;p51"/>
          <p:cNvSpPr txBox="1">
            <a:spLocks noGrp="1"/>
          </p:cNvSpPr>
          <p:nvPr>
            <p:ph type="body" idx="1"/>
          </p:nvPr>
        </p:nvSpPr>
        <p:spPr>
          <a:xfrm>
            <a:off x="1257300" y="3213099"/>
            <a:ext cx="15773400" cy="6527007"/>
          </a:xfrm>
          <a:prstGeom prst="rect">
            <a:avLst/>
          </a:prstGeom>
          <a:noFill/>
          <a:ln>
            <a:noFill/>
          </a:ln>
        </p:spPr>
        <p:txBody>
          <a:bodyPr spcFirstLastPara="1" wrap="square" lIns="137138" tIns="68550" rIns="137138" bIns="68550" anchor="t" anchorCtr="0">
            <a:normAutofit/>
          </a:bodyPr>
          <a:lstStyle/>
          <a:p>
            <a:pPr>
              <a:spcBef>
                <a:spcPts val="0"/>
              </a:spcBef>
              <a:buClr>
                <a:schemeClr val="dk1"/>
              </a:buClr>
              <a:buSzPts val="2800"/>
            </a:pPr>
            <a:r>
              <a:rPr lang="en-GB" sz="4400" dirty="0"/>
              <a:t>CVA Focal Point to finalise SOPs document</a:t>
            </a:r>
          </a:p>
          <a:p>
            <a:pPr>
              <a:spcBef>
                <a:spcPts val="0"/>
              </a:spcBef>
              <a:buClr>
                <a:schemeClr val="dk1"/>
              </a:buClr>
              <a:buSzPts val="2800"/>
            </a:pPr>
            <a:endParaRPr lang="en-GB" sz="4400" dirty="0"/>
          </a:p>
          <a:p>
            <a:pPr>
              <a:spcBef>
                <a:spcPts val="0"/>
              </a:spcBef>
              <a:buClr>
                <a:schemeClr val="dk1"/>
              </a:buClr>
              <a:buSzPts val="2800"/>
            </a:pPr>
            <a:r>
              <a:rPr lang="en-GB" sz="4400" dirty="0"/>
              <a:t>Submit to leadership for approval</a:t>
            </a:r>
          </a:p>
          <a:p>
            <a:pPr>
              <a:spcBef>
                <a:spcPts val="0"/>
              </a:spcBef>
              <a:buClr>
                <a:schemeClr val="dk1"/>
              </a:buClr>
              <a:buSzPts val="2800"/>
            </a:pPr>
            <a:endParaRPr lang="en-GB" sz="4400" dirty="0"/>
          </a:p>
          <a:p>
            <a:pPr>
              <a:spcBef>
                <a:spcPts val="0"/>
              </a:spcBef>
              <a:buClr>
                <a:schemeClr val="dk1"/>
              </a:buClr>
              <a:buSzPts val="2800"/>
            </a:pPr>
            <a:r>
              <a:rPr lang="en-GB" sz="4400" dirty="0"/>
              <a:t>Tool development alongside to continue</a:t>
            </a:r>
          </a:p>
          <a:p>
            <a:pPr marL="0" indent="0">
              <a:spcBef>
                <a:spcPts val="0"/>
              </a:spcBef>
              <a:buClr>
                <a:schemeClr val="dk1"/>
              </a:buClr>
              <a:buSzPts val="2800"/>
              <a:buNone/>
            </a:pPr>
            <a:endParaRPr lang="en-GB" sz="4400" dirty="0"/>
          </a:p>
          <a:p>
            <a:pPr>
              <a:buClr>
                <a:schemeClr val="dk1"/>
              </a:buClr>
              <a:buSzPts val="2800"/>
            </a:pPr>
            <a:r>
              <a:rPr lang="en-GB" sz="4400" dirty="0"/>
              <a:t>Trainings on SOPs and tools at HQ and branch level</a:t>
            </a:r>
          </a:p>
          <a:p>
            <a:pPr marL="0" indent="0">
              <a:buClr>
                <a:schemeClr val="dk1"/>
              </a:buClr>
              <a:buSzPts val="2800"/>
              <a:buNone/>
            </a:pPr>
            <a:endParaRPr lang="en-GB" sz="4400" dirty="0"/>
          </a:p>
          <a:p>
            <a:pPr>
              <a:buClr>
                <a:schemeClr val="dk1"/>
              </a:buClr>
              <a:buSzPts val="2800"/>
            </a:pPr>
            <a:r>
              <a:rPr lang="en-GB" sz="4400" dirty="0"/>
              <a:t>Testing SOPs in simulation and pilot projects</a:t>
            </a:r>
            <a:endParaRPr sz="4400" dirty="0"/>
          </a:p>
        </p:txBody>
      </p:sp>
      <p:sp>
        <p:nvSpPr>
          <p:cNvPr id="154" name="Google Shape;154;p51"/>
          <p:cNvSpPr/>
          <p:nvPr/>
        </p:nvSpPr>
        <p:spPr>
          <a:xfrm rot="5340000">
            <a:off x="8379633" y="-4887196"/>
            <a:ext cx="185970" cy="14104110"/>
          </a:xfrm>
          <a:prstGeom prst="rect">
            <a:avLst/>
          </a:prstGeom>
          <a:solidFill>
            <a:srgbClr val="EE2A24"/>
          </a:solidFill>
          <a:ln>
            <a:noFill/>
          </a:ln>
        </p:spPr>
        <p:txBody>
          <a:bodyPr spcFirstLastPara="1" wrap="square" lIns="137138" tIns="68550" rIns="137138" bIns="68550" anchor="ctr" anchorCtr="0">
            <a:noAutofit/>
          </a:bodyPr>
          <a:lstStyle/>
          <a:p>
            <a:pPr algn="ctr">
              <a:spcBef>
                <a:spcPts val="0"/>
              </a:spcBef>
              <a:spcAft>
                <a:spcPts val="0"/>
              </a:spcAft>
            </a:pPr>
            <a:endParaRPr sz="36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8460080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 y="0"/>
            <a:ext cx="9407353" cy="10288587"/>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8288000" cy="10288587"/>
          </a:xfrm>
          <a:prstGeom prst="rect">
            <a:avLst/>
          </a:prstGeom>
        </p:spPr>
      </p:pic>
      <p:sp>
        <p:nvSpPr>
          <p:cNvPr id="4" name="Title 3">
            <a:extLst>
              <a:ext uri="{FF2B5EF4-FFF2-40B4-BE49-F238E27FC236}">
                <a16:creationId xmlns:a16="http://schemas.microsoft.com/office/drawing/2014/main" id="{1DF95B70-DB19-C449-848A-6680F4CA191A}"/>
              </a:ext>
            </a:extLst>
          </p:cNvPr>
          <p:cNvSpPr>
            <a:spLocks noGrp="1"/>
          </p:cNvSpPr>
          <p:nvPr>
            <p:ph type="title"/>
          </p:nvPr>
        </p:nvSpPr>
        <p:spPr>
          <a:xfrm>
            <a:off x="10649967" y="4543197"/>
            <a:ext cx="7208994" cy="2102497"/>
          </a:xfrm>
        </p:spPr>
        <p:txBody>
          <a:bodyPr vert="horz" lIns="91440" tIns="45720" rIns="91440" bIns="45720" rtlCol="0" anchor="t">
            <a:normAutofit fontScale="90000"/>
          </a:bodyPr>
          <a:lstStyle/>
          <a:p>
            <a:pPr algn="l" defTabSz="914400">
              <a:lnSpc>
                <a:spcPct val="90000"/>
              </a:lnSpc>
            </a:pPr>
            <a:r>
              <a:rPr lang="en-US">
                <a:solidFill>
                  <a:srgbClr val="C00000"/>
                </a:solidFill>
                <a:latin typeface="Montserrat" panose="020B0604020202020204" charset="0"/>
              </a:rPr>
              <a:t>Thank you!</a:t>
            </a:r>
            <a:br>
              <a:rPr lang="en-US">
                <a:solidFill>
                  <a:srgbClr val="C00000"/>
                </a:solidFill>
                <a:latin typeface="Montserrat" panose="020B0604020202020204" charset="0"/>
              </a:rPr>
            </a:br>
            <a:br>
              <a:rPr lang="en-US">
                <a:solidFill>
                  <a:srgbClr val="C00000"/>
                </a:solidFill>
                <a:latin typeface="Montserrat" panose="020B0604020202020204" charset="0"/>
              </a:rPr>
            </a:br>
            <a:r>
              <a:rPr lang="en-US">
                <a:solidFill>
                  <a:srgbClr val="C00000"/>
                </a:solidFill>
                <a:latin typeface="Montserrat" panose="020B0604020202020204" charset="0"/>
              </a:rPr>
              <a:t>Questions?</a:t>
            </a:r>
          </a:p>
        </p:txBody>
      </p:sp>
      <p:sp>
        <p:nvSpPr>
          <p:cNvPr id="22"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86089"/>
            <a:ext cx="8217128" cy="9416714"/>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erson with the mouth open&#10;&#10;Description automatically generated with low confidence">
            <a:extLst>
              <a:ext uri="{FF2B5EF4-FFF2-40B4-BE49-F238E27FC236}">
                <a16:creationId xmlns:a16="http://schemas.microsoft.com/office/drawing/2014/main" id="{009D97F9-43A6-424E-B444-0087E750CD4C}"/>
              </a:ext>
            </a:extLst>
          </p:cNvPr>
          <p:cNvPicPr>
            <a:picLocks noChangeAspect="1"/>
          </p:cNvPicPr>
          <p:nvPr/>
        </p:nvPicPr>
        <p:blipFill>
          <a:blip r:embed="rId3" cstate="print">
            <a:extLst>
              <a:ext uri="{28A0092B-C50C-407E-A947-70E740481C1C}">
                <a14:useLocalDpi xmlns:a14="http://schemas.microsoft.com/office/drawing/2010/main" val="0"/>
              </a:ext>
            </a:extLst>
          </a:blip>
          <a:srcRect l="21042" r="21042"/>
          <a:stretch/>
        </p:blipFill>
        <p:spPr>
          <a:xfrm>
            <a:off x="1" y="1155233"/>
            <a:ext cx="7948025" cy="9147569"/>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1322964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A05B4BF7-B4F4-9A61-15DA-5AD7F6EF3BCE}"/>
              </a:ext>
            </a:extLst>
          </p:cNvPr>
          <p:cNvSpPr txBox="1">
            <a:spLocks/>
          </p:cNvSpPr>
          <p:nvPr/>
        </p:nvSpPr>
        <p:spPr>
          <a:xfrm>
            <a:off x="913185" y="2684532"/>
            <a:ext cx="16596602" cy="6535938"/>
          </a:xfrm>
          <a:prstGeom prst="rect">
            <a:avLst/>
          </a:prstGeom>
        </p:spPr>
        <p:txBody>
          <a:bodyPr lIns="91440" tIns="45720" rIns="91440" bIns="45720" anchor="t"/>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fontAlgn="auto">
              <a:spcAft>
                <a:spcPts val="1000"/>
              </a:spcAft>
            </a:pPr>
            <a:r>
              <a:rPr lang="en-US" altLang="en-US" sz="3600" dirty="0">
                <a:latin typeface="Open Sans" panose="020B0606030504020204" pitchFamily="34" charset="0"/>
                <a:ea typeface="Open Sans" panose="020B0606030504020204" pitchFamily="34" charset="0"/>
                <a:cs typeface="Open Sans" panose="020B0606030504020204" pitchFamily="34" charset="0"/>
              </a:rPr>
              <a:t>Linking contingency plans and operational response</a:t>
            </a:r>
          </a:p>
          <a:p>
            <a:pPr fontAlgn="auto">
              <a:spcAft>
                <a:spcPts val="1000"/>
              </a:spcAft>
            </a:pPr>
            <a:r>
              <a:rPr lang="en-US" altLang="en-US" sz="3600" dirty="0">
                <a:latin typeface="Open Sans" panose="020B0606030504020204" pitchFamily="34" charset="0"/>
                <a:ea typeface="Open Sans" panose="020B0606030504020204" pitchFamily="34" charset="0"/>
                <a:cs typeface="Open Sans" panose="020B0606030504020204" pitchFamily="34" charset="0"/>
              </a:rPr>
              <a:t>Ensures tasks listed in the contingency plan are carried out quickly and according to pre-agreed criteria</a:t>
            </a:r>
          </a:p>
          <a:p>
            <a:pPr fontAlgn="auto">
              <a:spcAft>
                <a:spcPts val="0"/>
              </a:spcAft>
            </a:pPr>
            <a:r>
              <a:rPr lang="en-US" altLang="en-US" sz="3600" dirty="0">
                <a:latin typeface="Open Sans" panose="020B0606030504020204" pitchFamily="34" charset="0"/>
                <a:ea typeface="Open Sans" panose="020B0606030504020204" pitchFamily="34" charset="0"/>
                <a:cs typeface="Open Sans" panose="020B0606030504020204" pitchFamily="34" charset="0"/>
              </a:rPr>
              <a:t>SOPs should be simple (checklist format)</a:t>
            </a:r>
          </a:p>
          <a:p>
            <a:pPr fontAlgn="auto">
              <a:spcAft>
                <a:spcPts val="1000"/>
              </a:spcAft>
            </a:pPr>
            <a:r>
              <a:rPr lang="en-US" altLang="en-US" sz="3600" dirty="0">
                <a:latin typeface="Open Sans" panose="020B0606030504020204" pitchFamily="34" charset="0"/>
                <a:ea typeface="Open Sans" panose="020B0606030504020204" pitchFamily="34" charset="0"/>
                <a:cs typeface="Open Sans" panose="020B0606030504020204" pitchFamily="34" charset="0"/>
              </a:rPr>
              <a:t>Indicates how task is done</a:t>
            </a:r>
          </a:p>
          <a:p>
            <a:pPr fontAlgn="auto">
              <a:spcAft>
                <a:spcPts val="1000"/>
              </a:spcAft>
            </a:pPr>
            <a:r>
              <a:rPr lang="en-US" altLang="en-US" sz="3600" dirty="0">
                <a:latin typeface="Open Sans" panose="020B0606030504020204" pitchFamily="34" charset="0"/>
                <a:ea typeface="Open Sans" panose="020B0606030504020204" pitchFamily="34" charset="0"/>
                <a:cs typeface="Open Sans" panose="020B0606030504020204" pitchFamily="34" charset="0"/>
              </a:rPr>
              <a:t>Indicates who is responsible for completion of the task</a:t>
            </a:r>
          </a:p>
          <a:p>
            <a:pPr fontAlgn="auto">
              <a:spcAft>
                <a:spcPts val="1000"/>
              </a:spcAft>
            </a:pPr>
            <a:r>
              <a:rPr lang="en-US" altLang="en-US" sz="3600" dirty="0">
                <a:latin typeface="Open Sans" panose="020B0606030504020204" pitchFamily="34" charset="0"/>
                <a:ea typeface="Open Sans" panose="020B0606030504020204" pitchFamily="34" charset="0"/>
                <a:cs typeface="Open Sans" panose="020B0606030504020204" pitchFamily="34" charset="0"/>
              </a:rPr>
              <a:t>A RACI further defines roles and responsibilities</a:t>
            </a:r>
          </a:p>
          <a:p>
            <a:pPr fontAlgn="auto">
              <a:spcAft>
                <a:spcPts val="1000"/>
              </a:spcAft>
            </a:pPr>
            <a:r>
              <a:rPr lang="en-US" altLang="en-US" sz="3600" dirty="0">
                <a:latin typeface="Open Sans"/>
                <a:ea typeface="Open Sans"/>
                <a:cs typeface="Open Sans"/>
              </a:rPr>
              <a:t>SOPs must be approved, disseminated through trainings and refined based on simulations and pilots</a:t>
            </a:r>
          </a:p>
          <a:p>
            <a:pPr marL="0" indent="0" fontAlgn="auto">
              <a:spcAft>
                <a:spcPts val="0"/>
              </a:spcAft>
              <a:buNone/>
            </a:pPr>
            <a:endParaRPr lang="en-US" altLang="en-US" sz="3200" dirty="0">
              <a:latin typeface="Montserrat" panose="00000500000000000000" pitchFamily="2" charset="0"/>
              <a:ea typeface="ＭＳ Ｐゴシック" panose="020B0600070205080204" pitchFamily="34" charset="-128"/>
            </a:endParaRPr>
          </a:p>
          <a:p>
            <a:pPr fontAlgn="auto">
              <a:spcAft>
                <a:spcPts val="0"/>
              </a:spcAft>
            </a:pPr>
            <a:endParaRPr lang="en-US" altLang="en-US" dirty="0">
              <a:latin typeface="Montserrat" panose="00000500000000000000" pitchFamily="2" charset="0"/>
              <a:ea typeface="ＭＳ Ｐゴシック" panose="020B0600070205080204" pitchFamily="34" charset="-128"/>
            </a:endParaRPr>
          </a:p>
        </p:txBody>
      </p:sp>
      <p:sp>
        <p:nvSpPr>
          <p:cNvPr id="7" name="Google Shape;935;p12">
            <a:extLst>
              <a:ext uri="{FF2B5EF4-FFF2-40B4-BE49-F238E27FC236}">
                <a16:creationId xmlns:a16="http://schemas.microsoft.com/office/drawing/2014/main" id="{5FB4C6E1-11D5-BD9A-D0C8-FAD4365DCF9B}"/>
              </a:ext>
            </a:extLst>
          </p:cNvPr>
          <p:cNvSpPr txBox="1">
            <a:spLocks/>
          </p:cNvSpPr>
          <p:nvPr/>
        </p:nvSpPr>
        <p:spPr>
          <a:xfrm>
            <a:off x="179251" y="795"/>
            <a:ext cx="12056147" cy="1923806"/>
          </a:xfrm>
          <a:prstGeom prst="rect">
            <a:avLst/>
          </a:prstGeom>
          <a:noFill/>
          <a:ln>
            <a:noFill/>
          </a:ln>
        </p:spPr>
        <p:txBody>
          <a:bodyPr spcFirstLastPara="1" vert="horz" wrap="square" lIns="182850" tIns="91400" rIns="182850" bIns="91400" rtlCol="0" anchor="ctr" anchorCtr="0">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fontAlgn="auto">
              <a:spcBef>
                <a:spcPts val="0"/>
              </a:spcBef>
              <a:spcAft>
                <a:spcPts val="0"/>
              </a:spcAft>
              <a:buClr>
                <a:srgbClr val="E60005"/>
              </a:buClr>
              <a:buSzPts val="2400"/>
            </a:pPr>
            <a:r>
              <a:rPr lang="en-US" sz="4800" dirty="0">
                <a:solidFill>
                  <a:srgbClr val="E60005"/>
                </a:solidFill>
                <a:latin typeface="Montserrat Medium" panose="00000600000000000000" pitchFamily="2" charset="0"/>
                <a:ea typeface="Helvetica Neue Light"/>
                <a:cs typeface="Helvetica Neue Light"/>
                <a:sym typeface="Helvetica Neue Light"/>
              </a:rPr>
              <a:t>Standard Operating Procedures</a:t>
            </a:r>
          </a:p>
        </p:txBody>
      </p:sp>
    </p:spTree>
    <p:extLst>
      <p:ext uri="{BB962C8B-B14F-4D97-AF65-F5344CB8AC3E}">
        <p14:creationId xmlns:p14="http://schemas.microsoft.com/office/powerpoint/2010/main" val="1506809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EC55-B325-C610-BF0D-FAD98FDAFDD9}"/>
              </a:ext>
            </a:extLst>
          </p:cNvPr>
          <p:cNvSpPr txBox="1">
            <a:spLocks/>
          </p:cNvSpPr>
          <p:nvPr/>
        </p:nvSpPr>
        <p:spPr>
          <a:xfrm>
            <a:off x="1229636" y="1163806"/>
            <a:ext cx="11267163" cy="1143000"/>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fontAlgn="auto">
              <a:spcAft>
                <a:spcPts val="0"/>
              </a:spcAft>
            </a:pPr>
            <a:r>
              <a:rPr lang="en-US" altLang="en-US" sz="4000" b="1" dirty="0">
                <a:latin typeface="Montserrat" panose="00000500000000000000" pitchFamily="2" charset="0"/>
                <a:ea typeface="ＭＳ Ｐゴシック" panose="020B0600070205080204" pitchFamily="34" charset="-128"/>
              </a:rPr>
              <a:t>Overview of CVA SOPs template</a:t>
            </a:r>
          </a:p>
        </p:txBody>
      </p:sp>
      <p:sp>
        <p:nvSpPr>
          <p:cNvPr id="3" name="Content Placeholder 2">
            <a:extLst>
              <a:ext uri="{FF2B5EF4-FFF2-40B4-BE49-F238E27FC236}">
                <a16:creationId xmlns:a16="http://schemas.microsoft.com/office/drawing/2014/main" id="{B1A40E6B-2CC0-E80A-C5EF-5916F2C61C71}"/>
              </a:ext>
            </a:extLst>
          </p:cNvPr>
          <p:cNvSpPr txBox="1">
            <a:spLocks/>
          </p:cNvSpPr>
          <p:nvPr/>
        </p:nvSpPr>
        <p:spPr>
          <a:xfrm>
            <a:off x="1229637" y="2518720"/>
            <a:ext cx="15287929" cy="6897653"/>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fontAlgn="auto">
              <a:spcAft>
                <a:spcPts val="0"/>
              </a:spcAft>
            </a:pPr>
            <a:endParaRPr lang="en-US" altLang="en-US" sz="2000" dirty="0">
              <a:ea typeface="ＭＳ Ｐゴシック" panose="020B0600070205080204" pitchFamily="34" charset="-128"/>
            </a:endParaRPr>
          </a:p>
          <a:p>
            <a:pPr fontAlgn="auto">
              <a:spcAft>
                <a:spcPts val="0"/>
              </a:spcAft>
            </a:pPr>
            <a:endParaRPr lang="en-US" altLang="en-US" sz="2000" dirty="0">
              <a:ea typeface="ＭＳ Ｐゴシック" panose="020B0600070205080204" pitchFamily="34" charset="-128"/>
            </a:endParaRPr>
          </a:p>
        </p:txBody>
      </p:sp>
      <p:graphicFrame>
        <p:nvGraphicFramePr>
          <p:cNvPr id="6" name="Table 6">
            <a:extLst>
              <a:ext uri="{FF2B5EF4-FFF2-40B4-BE49-F238E27FC236}">
                <a16:creationId xmlns:a16="http://schemas.microsoft.com/office/drawing/2014/main" id="{085A2C92-A30E-3220-6A01-B6B37A11ED3C}"/>
              </a:ext>
            </a:extLst>
          </p:cNvPr>
          <p:cNvGraphicFramePr>
            <a:graphicFrameLocks noGrp="1"/>
          </p:cNvGraphicFramePr>
          <p:nvPr>
            <p:extLst>
              <p:ext uri="{D42A27DB-BD31-4B8C-83A1-F6EECF244321}">
                <p14:modId xmlns:p14="http://schemas.microsoft.com/office/powerpoint/2010/main" val="3787479546"/>
              </p:ext>
            </p:extLst>
          </p:nvPr>
        </p:nvGraphicFramePr>
        <p:xfrm>
          <a:off x="1016985" y="2550159"/>
          <a:ext cx="14761731" cy="7010400"/>
        </p:xfrm>
        <a:graphic>
          <a:graphicData uri="http://schemas.openxmlformats.org/drawingml/2006/table">
            <a:tbl>
              <a:tblPr firstRow="1" bandRow="1">
                <a:tableStyleId>{5C22544A-7EE6-4342-B048-85BDC9FD1C3A}</a:tableStyleId>
              </a:tblPr>
              <a:tblGrid>
                <a:gridCol w="4384355">
                  <a:extLst>
                    <a:ext uri="{9D8B030D-6E8A-4147-A177-3AD203B41FA5}">
                      <a16:colId xmlns:a16="http://schemas.microsoft.com/office/drawing/2014/main" val="2374036340"/>
                    </a:ext>
                  </a:extLst>
                </a:gridCol>
                <a:gridCol w="8335925">
                  <a:extLst>
                    <a:ext uri="{9D8B030D-6E8A-4147-A177-3AD203B41FA5}">
                      <a16:colId xmlns:a16="http://schemas.microsoft.com/office/drawing/2014/main" val="574358077"/>
                    </a:ext>
                  </a:extLst>
                </a:gridCol>
                <a:gridCol w="2041451">
                  <a:extLst>
                    <a:ext uri="{9D8B030D-6E8A-4147-A177-3AD203B41FA5}">
                      <a16:colId xmlns:a16="http://schemas.microsoft.com/office/drawing/2014/main" val="98195778"/>
                    </a:ext>
                  </a:extLst>
                </a:gridCol>
              </a:tblGrid>
              <a:tr h="0">
                <a:tc>
                  <a:txBody>
                    <a:bodyPr/>
                    <a:lstStyle/>
                    <a:p>
                      <a:r>
                        <a:rPr lang="en-US" sz="2400" dirty="0">
                          <a:solidFill>
                            <a:schemeClr val="bg2"/>
                          </a:solidFill>
                        </a:rPr>
                        <a:t>Section</a:t>
                      </a:r>
                    </a:p>
                  </a:txBody>
                  <a:tcPr/>
                </a:tc>
                <a:tc>
                  <a:txBody>
                    <a:bodyPr/>
                    <a:lstStyle/>
                    <a:p>
                      <a:r>
                        <a:rPr lang="en-US" sz="2400" dirty="0">
                          <a:solidFill>
                            <a:schemeClr val="bg2"/>
                          </a:solidFill>
                        </a:rPr>
                        <a:t>Content</a:t>
                      </a:r>
                    </a:p>
                  </a:txBody>
                  <a:tcPr/>
                </a:tc>
                <a:tc>
                  <a:txBody>
                    <a:bodyPr/>
                    <a:lstStyle/>
                    <a:p>
                      <a:r>
                        <a:rPr lang="en-US" sz="2400" dirty="0">
                          <a:solidFill>
                            <a:schemeClr val="bg2"/>
                          </a:solidFill>
                        </a:rPr>
                        <a:t>Relevant annexes</a:t>
                      </a:r>
                    </a:p>
                  </a:txBody>
                  <a:tcPr/>
                </a:tc>
                <a:extLst>
                  <a:ext uri="{0D108BD9-81ED-4DB2-BD59-A6C34878D82A}">
                    <a16:rowId xmlns:a16="http://schemas.microsoft.com/office/drawing/2014/main" val="3150533127"/>
                  </a:ext>
                </a:extLst>
              </a:tr>
              <a:tr h="370840">
                <a:tc>
                  <a:txBody>
                    <a:bodyPr/>
                    <a:lstStyle/>
                    <a:p>
                      <a:r>
                        <a:rPr lang="en-US" sz="2200" dirty="0"/>
                        <a:t>Section 1 - Background</a:t>
                      </a:r>
                    </a:p>
                  </a:txBody>
                  <a:tcPr/>
                </a:tc>
                <a:tc>
                  <a:txBody>
                    <a:bodyPr/>
                    <a:lstStyle/>
                    <a:p>
                      <a:r>
                        <a:rPr lang="en-US" sz="2200" dirty="0"/>
                        <a:t>Purpose of SOPs, when they apply, who is document for, how to use SOPs, guide to using the document</a:t>
                      </a:r>
                    </a:p>
                  </a:txBody>
                  <a:tcPr/>
                </a:tc>
                <a:tc>
                  <a:txBody>
                    <a:bodyPr/>
                    <a:lstStyle/>
                    <a:p>
                      <a:endParaRPr lang="en-US" sz="2200" dirty="0"/>
                    </a:p>
                  </a:txBody>
                  <a:tcPr/>
                </a:tc>
                <a:extLst>
                  <a:ext uri="{0D108BD9-81ED-4DB2-BD59-A6C34878D82A}">
                    <a16:rowId xmlns:a16="http://schemas.microsoft.com/office/drawing/2014/main" val="2047738774"/>
                  </a:ext>
                </a:extLst>
              </a:tr>
              <a:tr h="370840">
                <a:tc>
                  <a:txBody>
                    <a:bodyPr/>
                    <a:lstStyle/>
                    <a:p>
                      <a:r>
                        <a:rPr lang="en-US" sz="2200" dirty="0"/>
                        <a:t>Section 2 - Brief overview of CVA</a:t>
                      </a:r>
                    </a:p>
                  </a:txBody>
                  <a:tcPr/>
                </a:tc>
                <a:tc>
                  <a:txBody>
                    <a:bodyPr/>
                    <a:lstStyle/>
                    <a:p>
                      <a:r>
                        <a:rPr lang="en-US" sz="2200" dirty="0"/>
                        <a:t>Overview of CVA in country and by NS</a:t>
                      </a:r>
                    </a:p>
                  </a:txBody>
                  <a:tcPr/>
                </a:tc>
                <a:tc>
                  <a:txBody>
                    <a:bodyPr/>
                    <a:lstStyle/>
                    <a:p>
                      <a:r>
                        <a:rPr lang="en-US" sz="2200" dirty="0"/>
                        <a:t>Other NS guidelines</a:t>
                      </a:r>
                    </a:p>
                  </a:txBody>
                  <a:tcPr/>
                </a:tc>
                <a:extLst>
                  <a:ext uri="{0D108BD9-81ED-4DB2-BD59-A6C34878D82A}">
                    <a16:rowId xmlns:a16="http://schemas.microsoft.com/office/drawing/2014/main" val="3053433332"/>
                  </a:ext>
                </a:extLst>
              </a:tr>
              <a:tr h="370840">
                <a:tc>
                  <a:txBody>
                    <a:bodyPr/>
                    <a:lstStyle/>
                    <a:p>
                      <a:r>
                        <a:rPr lang="en-US" sz="2200" dirty="0"/>
                        <a:t>Section 3 – Roles and responsibilities</a:t>
                      </a:r>
                    </a:p>
                  </a:txBody>
                  <a:tcPr/>
                </a:tc>
                <a:tc>
                  <a:txBody>
                    <a:bodyPr/>
                    <a:lstStyle/>
                    <a:p>
                      <a:r>
                        <a:rPr lang="en-US" sz="2200" dirty="0"/>
                        <a:t>Summary table of functions and roles, overview of decision-making process, flow chart with decision making</a:t>
                      </a:r>
                    </a:p>
                  </a:txBody>
                  <a:tcPr/>
                </a:tc>
                <a:tc>
                  <a:txBody>
                    <a:bodyPr/>
                    <a:lstStyle/>
                    <a:p>
                      <a:r>
                        <a:rPr lang="en-US" sz="2200" dirty="0"/>
                        <a:t>RACI matrix</a:t>
                      </a:r>
                    </a:p>
                  </a:txBody>
                  <a:tcPr/>
                </a:tc>
                <a:extLst>
                  <a:ext uri="{0D108BD9-81ED-4DB2-BD59-A6C34878D82A}">
                    <a16:rowId xmlns:a16="http://schemas.microsoft.com/office/drawing/2014/main" val="2435844870"/>
                  </a:ext>
                </a:extLst>
              </a:tr>
              <a:tr h="370840">
                <a:tc>
                  <a:txBody>
                    <a:bodyPr/>
                    <a:lstStyle/>
                    <a:p>
                      <a:r>
                        <a:rPr lang="en-US" sz="2200" dirty="0"/>
                        <a:t>Section 4 -  Timeline</a:t>
                      </a:r>
                    </a:p>
                  </a:txBody>
                  <a:tcPr/>
                </a:tc>
                <a:tc>
                  <a:txBody>
                    <a:bodyPr/>
                    <a:lstStyle/>
                    <a:p>
                      <a:r>
                        <a:rPr lang="en-US" sz="2200" dirty="0"/>
                        <a:t>Summary of key steps with estimated timeline</a:t>
                      </a:r>
                    </a:p>
                  </a:txBody>
                  <a:tcPr/>
                </a:tc>
                <a:tc>
                  <a:txBody>
                    <a:bodyPr/>
                    <a:lstStyle/>
                    <a:p>
                      <a:endParaRPr lang="en-US" sz="2200" dirty="0"/>
                    </a:p>
                  </a:txBody>
                  <a:tcPr/>
                </a:tc>
                <a:extLst>
                  <a:ext uri="{0D108BD9-81ED-4DB2-BD59-A6C34878D82A}">
                    <a16:rowId xmlns:a16="http://schemas.microsoft.com/office/drawing/2014/main" val="3995356157"/>
                  </a:ext>
                </a:extLst>
              </a:tr>
              <a:tr h="370840">
                <a:tc>
                  <a:txBody>
                    <a:bodyPr/>
                    <a:lstStyle/>
                    <a:p>
                      <a:r>
                        <a:rPr lang="en-US" sz="2200" dirty="0"/>
                        <a:t>Section 5 – SOPs for preparedness</a:t>
                      </a:r>
                    </a:p>
                  </a:txBody>
                  <a:tcPr/>
                </a:tc>
                <a:tc>
                  <a:txBody>
                    <a:bodyPr/>
                    <a:lstStyle/>
                    <a:p>
                      <a:r>
                        <a:rPr lang="en-US" sz="2200" dirty="0"/>
                        <a:t>Key steps, actions and links to tools;  flowchart</a:t>
                      </a:r>
                    </a:p>
                  </a:txBody>
                  <a:tcPr/>
                </a:tc>
                <a:tc>
                  <a:txBody>
                    <a:bodyPr/>
                    <a:lstStyle/>
                    <a:p>
                      <a:r>
                        <a:rPr lang="en-US" sz="2200" dirty="0"/>
                        <a:t>Key tools</a:t>
                      </a:r>
                    </a:p>
                  </a:txBody>
                  <a:tcPr/>
                </a:tc>
                <a:extLst>
                  <a:ext uri="{0D108BD9-81ED-4DB2-BD59-A6C34878D82A}">
                    <a16:rowId xmlns:a16="http://schemas.microsoft.com/office/drawing/2014/main" val="2150132168"/>
                  </a:ext>
                </a:extLst>
              </a:tr>
              <a:tr h="370840">
                <a:tc>
                  <a:txBody>
                    <a:bodyPr/>
                    <a:lstStyle/>
                    <a:p>
                      <a:r>
                        <a:rPr lang="en-US" sz="2200" dirty="0"/>
                        <a:t>Section 6 – SOPs for assessment</a:t>
                      </a:r>
                    </a:p>
                  </a:txBody>
                  <a:tcPr/>
                </a:tc>
                <a:tc>
                  <a:txBody>
                    <a:bodyPr/>
                    <a:lstStyle/>
                    <a:p>
                      <a:r>
                        <a:rPr lang="en-US" sz="2200" dirty="0"/>
                        <a:t>Key steps, actions and links to tools;  flowchart</a:t>
                      </a:r>
                    </a:p>
                  </a:txBody>
                  <a:tcPr/>
                </a:tc>
                <a:tc>
                  <a:txBody>
                    <a:bodyPr/>
                    <a:lstStyle/>
                    <a:p>
                      <a:r>
                        <a:rPr lang="en-US" sz="2200" dirty="0"/>
                        <a:t>Key tools</a:t>
                      </a:r>
                    </a:p>
                  </a:txBody>
                  <a:tcPr/>
                </a:tc>
                <a:extLst>
                  <a:ext uri="{0D108BD9-81ED-4DB2-BD59-A6C34878D82A}">
                    <a16:rowId xmlns:a16="http://schemas.microsoft.com/office/drawing/2014/main" val="4034098473"/>
                  </a:ext>
                </a:extLst>
              </a:tr>
              <a:tr h="370840">
                <a:tc>
                  <a:txBody>
                    <a:bodyPr/>
                    <a:lstStyle/>
                    <a:p>
                      <a:r>
                        <a:rPr lang="en-US" sz="2200" dirty="0"/>
                        <a:t>Section 7 – SOPs for response analysis &amp; planning</a:t>
                      </a:r>
                    </a:p>
                  </a:txBody>
                  <a:tcPr/>
                </a:tc>
                <a:tc>
                  <a:txBody>
                    <a:bodyPr/>
                    <a:lstStyle/>
                    <a:p>
                      <a:r>
                        <a:rPr lang="en-US" sz="2200" dirty="0"/>
                        <a:t>Key steps, actions and links to tools;  flowchart</a:t>
                      </a:r>
                    </a:p>
                  </a:txBody>
                  <a:tcPr/>
                </a:tc>
                <a:tc>
                  <a:txBody>
                    <a:bodyPr/>
                    <a:lstStyle/>
                    <a:p>
                      <a:r>
                        <a:rPr lang="en-US" sz="2200" dirty="0"/>
                        <a:t>Key tools</a:t>
                      </a:r>
                    </a:p>
                  </a:txBody>
                  <a:tcPr/>
                </a:tc>
                <a:extLst>
                  <a:ext uri="{0D108BD9-81ED-4DB2-BD59-A6C34878D82A}">
                    <a16:rowId xmlns:a16="http://schemas.microsoft.com/office/drawing/2014/main" val="1360164944"/>
                  </a:ext>
                </a:extLst>
              </a:tr>
              <a:tr h="370840">
                <a:tc>
                  <a:txBody>
                    <a:bodyPr/>
                    <a:lstStyle/>
                    <a:p>
                      <a:r>
                        <a:rPr lang="en-US" sz="2200" dirty="0"/>
                        <a:t>Section 8 – SOPs for set up  &amp; implementation</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2200" dirty="0"/>
                        <a:t>Key steps, actions and links to tools;  flowchart – per delivery mechanism (FSPs, vouchers, by hand,  using IM platform, </a:t>
                      </a:r>
                      <a:r>
                        <a:rPr lang="en-US" sz="2200" dirty="0" err="1"/>
                        <a:t>e.g</a:t>
                      </a:r>
                      <a:r>
                        <a:rPr lang="en-US" sz="2200" dirty="0"/>
                        <a:t> </a:t>
                      </a:r>
                      <a:r>
                        <a:rPr lang="en-US" sz="2200" dirty="0" err="1"/>
                        <a:t>RedRose</a:t>
                      </a:r>
                      <a:r>
                        <a:rPr lang="en-US" sz="2200" dirty="0"/>
                        <a:t>)</a:t>
                      </a:r>
                    </a:p>
                    <a:p>
                      <a:endParaRPr lang="en-US" sz="2200" dirty="0"/>
                    </a:p>
                  </a:txBody>
                  <a:tcPr/>
                </a:tc>
                <a:tc>
                  <a:txBody>
                    <a:bodyPr/>
                    <a:lstStyle/>
                    <a:p>
                      <a:r>
                        <a:rPr lang="en-US" sz="2200" dirty="0"/>
                        <a:t>Key tools</a:t>
                      </a:r>
                    </a:p>
                  </a:txBody>
                  <a:tcPr/>
                </a:tc>
                <a:extLst>
                  <a:ext uri="{0D108BD9-81ED-4DB2-BD59-A6C34878D82A}">
                    <a16:rowId xmlns:a16="http://schemas.microsoft.com/office/drawing/2014/main" val="3079600325"/>
                  </a:ext>
                </a:extLst>
              </a:tr>
              <a:tr h="0">
                <a:tc>
                  <a:txBody>
                    <a:bodyPr/>
                    <a:lstStyle/>
                    <a:p>
                      <a:r>
                        <a:rPr lang="en-US" sz="2200" dirty="0"/>
                        <a:t>Section 9 – SOPs for monitoring &amp; evaluation</a:t>
                      </a:r>
                    </a:p>
                  </a:txBody>
                  <a:tcPr/>
                </a:tc>
                <a:tc>
                  <a:txBody>
                    <a:bodyPr/>
                    <a:lstStyle/>
                    <a:p>
                      <a:r>
                        <a:rPr lang="en-US" sz="2200" dirty="0"/>
                        <a:t>Steps, actions and relevant tools + flowchart</a:t>
                      </a:r>
                    </a:p>
                  </a:txBody>
                  <a:tcPr/>
                </a:tc>
                <a:tc>
                  <a:txBody>
                    <a:bodyPr/>
                    <a:lstStyle/>
                    <a:p>
                      <a:r>
                        <a:rPr lang="en-US" sz="2200" dirty="0"/>
                        <a:t>Key tools</a:t>
                      </a:r>
                    </a:p>
                  </a:txBody>
                  <a:tcPr/>
                </a:tc>
                <a:extLst>
                  <a:ext uri="{0D108BD9-81ED-4DB2-BD59-A6C34878D82A}">
                    <a16:rowId xmlns:a16="http://schemas.microsoft.com/office/drawing/2014/main" val="2079010819"/>
                  </a:ext>
                </a:extLst>
              </a:tr>
            </a:tbl>
          </a:graphicData>
        </a:graphic>
      </p:graphicFrame>
    </p:spTree>
    <p:extLst>
      <p:ext uri="{BB962C8B-B14F-4D97-AF65-F5344CB8AC3E}">
        <p14:creationId xmlns:p14="http://schemas.microsoft.com/office/powerpoint/2010/main" val="3007275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AAFA6F0-1980-3ADC-CE3C-3B5A8CEF8E0B}"/>
              </a:ext>
            </a:extLst>
          </p:cNvPr>
          <p:cNvSpPr>
            <a:spLocks noGrp="1"/>
          </p:cNvSpPr>
          <p:nvPr>
            <p:ph type="pic" sz="quarter" idx="10"/>
          </p:nvPr>
        </p:nvSpPr>
        <p:spPr/>
      </p:sp>
      <p:sp>
        <p:nvSpPr>
          <p:cNvPr id="2" name="Title 1">
            <a:extLst>
              <a:ext uri="{FF2B5EF4-FFF2-40B4-BE49-F238E27FC236}">
                <a16:creationId xmlns:a16="http://schemas.microsoft.com/office/drawing/2014/main" id="{0AEE265D-D5A1-3FAA-45E3-8E1CBE14EBC8}"/>
              </a:ext>
            </a:extLst>
          </p:cNvPr>
          <p:cNvSpPr>
            <a:spLocks noGrp="1"/>
          </p:cNvSpPr>
          <p:nvPr>
            <p:ph type="title"/>
          </p:nvPr>
        </p:nvSpPr>
        <p:spPr/>
        <p:txBody>
          <a:bodyPr/>
          <a:lstStyle/>
          <a:p>
            <a:r>
              <a:rPr lang="en-US" dirty="0"/>
              <a:t>CVA process and decision requirements</a:t>
            </a:r>
            <a:endParaRPr lang="en-MY" dirty="0"/>
          </a:p>
        </p:txBody>
      </p:sp>
    </p:spTree>
    <p:extLst>
      <p:ext uri="{BB962C8B-B14F-4D97-AF65-F5344CB8AC3E}">
        <p14:creationId xmlns:p14="http://schemas.microsoft.com/office/powerpoint/2010/main" val="247913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EC55-B325-C610-BF0D-FAD98FDAFDD9}"/>
              </a:ext>
            </a:extLst>
          </p:cNvPr>
          <p:cNvSpPr txBox="1">
            <a:spLocks/>
          </p:cNvSpPr>
          <p:nvPr/>
        </p:nvSpPr>
        <p:spPr>
          <a:xfrm>
            <a:off x="1229636" y="1163806"/>
            <a:ext cx="14467564" cy="1143000"/>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fontAlgn="auto">
              <a:spcAft>
                <a:spcPts val="0"/>
              </a:spcAft>
            </a:pPr>
            <a:r>
              <a:rPr lang="en-US" altLang="en-US" sz="4000" b="1" dirty="0">
                <a:latin typeface="Montserrat Medium" panose="00000600000000000000" pitchFamily="2" charset="0"/>
                <a:ea typeface="ＭＳ Ｐゴシック" panose="020B0600070205080204" pitchFamily="34" charset="-128"/>
              </a:rPr>
              <a:t>Group work 1: CVA process and decision requirements</a:t>
            </a:r>
          </a:p>
        </p:txBody>
      </p:sp>
      <p:sp>
        <p:nvSpPr>
          <p:cNvPr id="3" name="Content Placeholder 2">
            <a:extLst>
              <a:ext uri="{FF2B5EF4-FFF2-40B4-BE49-F238E27FC236}">
                <a16:creationId xmlns:a16="http://schemas.microsoft.com/office/drawing/2014/main" id="{B1A40E6B-2CC0-E80A-C5EF-5916F2C61C71}"/>
              </a:ext>
            </a:extLst>
          </p:cNvPr>
          <p:cNvSpPr txBox="1">
            <a:spLocks/>
          </p:cNvSpPr>
          <p:nvPr/>
        </p:nvSpPr>
        <p:spPr>
          <a:xfrm>
            <a:off x="1030853" y="2065881"/>
            <a:ext cx="15287929" cy="6897653"/>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742950" indent="-742950" fontAlgn="auto">
              <a:spcAft>
                <a:spcPts val="0"/>
              </a:spcAft>
              <a:buAutoNum type="arabicPeriod"/>
            </a:pPr>
            <a:r>
              <a:rPr lang="en-US" altLang="en-US" sz="4000" b="1" dirty="0">
                <a:latin typeface="Open Sans" panose="020B0606030504020204" pitchFamily="34" charset="0"/>
                <a:ea typeface="Open Sans" panose="020B0606030504020204" pitchFamily="34" charset="0"/>
                <a:cs typeface="Open Sans" panose="020B0606030504020204" pitchFamily="34" charset="0"/>
              </a:rPr>
              <a:t>What are the main processes in a CVA response in terms of assessment, response analysis and set-up, implementation, and monitoring?</a:t>
            </a:r>
          </a:p>
          <a:p>
            <a:pPr marL="742950" indent="-742950" fontAlgn="auto">
              <a:spcAft>
                <a:spcPts val="0"/>
              </a:spcAft>
              <a:buAutoNum type="arabicPeriod"/>
            </a:pPr>
            <a:r>
              <a:rPr lang="en-US" altLang="en-US" sz="4000" b="1" dirty="0">
                <a:latin typeface="Open Sans" panose="020B0606030504020204" pitchFamily="34" charset="0"/>
                <a:ea typeface="Open Sans" panose="020B0606030504020204" pitchFamily="34" charset="0"/>
                <a:cs typeface="Open Sans" panose="020B0606030504020204" pitchFamily="34" charset="0"/>
              </a:rPr>
              <a:t>Where are key decisions and approvals needed? </a:t>
            </a:r>
            <a:endParaRPr lang="en-US" altLang="en-US" sz="3400" dirty="0">
              <a:latin typeface="Open Sans" panose="020B0606030504020204" pitchFamily="34" charset="0"/>
              <a:ea typeface="Open Sans" panose="020B0606030504020204" pitchFamily="34" charset="0"/>
              <a:cs typeface="Open Sans" panose="020B0606030504020204" pitchFamily="34" charset="0"/>
            </a:endParaRPr>
          </a:p>
          <a:p>
            <a:pPr lvl="1" fontAlgn="auto">
              <a:spcAft>
                <a:spcPts val="0"/>
              </a:spcAft>
            </a:pPr>
            <a:r>
              <a:rPr lang="en-US" altLang="en-US" sz="3400" dirty="0">
                <a:latin typeface="Open Sans" panose="020B0606030504020204" pitchFamily="34" charset="0"/>
                <a:ea typeface="Open Sans" panose="020B0606030504020204" pitchFamily="34" charset="0"/>
                <a:cs typeface="Open Sans" panose="020B0606030504020204" pitchFamily="34" charset="0"/>
              </a:rPr>
              <a:t>1st group : assessment, response analysis and set-up), 2</a:t>
            </a:r>
            <a:r>
              <a:rPr lang="en-US" altLang="en-US" sz="3400" baseline="30000" dirty="0">
                <a:latin typeface="Open Sans" panose="020B0606030504020204" pitchFamily="34" charset="0"/>
                <a:ea typeface="Open Sans" panose="020B0606030504020204" pitchFamily="34" charset="0"/>
                <a:cs typeface="Open Sans" panose="020B0606030504020204" pitchFamily="34" charset="0"/>
              </a:rPr>
              <a:t>nd</a:t>
            </a:r>
            <a:r>
              <a:rPr lang="en-US" altLang="en-US" sz="3400" dirty="0">
                <a:latin typeface="Open Sans" panose="020B0606030504020204" pitchFamily="34" charset="0"/>
                <a:ea typeface="Open Sans" panose="020B0606030504020204" pitchFamily="34" charset="0"/>
                <a:cs typeface="Open Sans" panose="020B0606030504020204" pitchFamily="34" charset="0"/>
              </a:rPr>
              <a:t> group: implementation and monitoring</a:t>
            </a:r>
          </a:p>
          <a:p>
            <a:pPr lvl="1" fontAlgn="auto">
              <a:spcAft>
                <a:spcPts val="0"/>
              </a:spcAft>
            </a:pPr>
            <a:r>
              <a:rPr lang="en-US" altLang="en-US" sz="3400" dirty="0">
                <a:latin typeface="Open Sans" panose="020B0606030504020204" pitchFamily="34" charset="0"/>
                <a:ea typeface="Open Sans" panose="020B0606030504020204" pitchFamily="34" charset="0"/>
                <a:cs typeface="Open Sans" panose="020B0606030504020204" pitchFamily="34" charset="0"/>
              </a:rPr>
              <a:t>List down steps in starting up CVA operations at NHQ</a:t>
            </a:r>
          </a:p>
          <a:p>
            <a:pPr lvl="2" fontAlgn="auto">
              <a:spcAft>
                <a:spcPts val="0"/>
              </a:spcAft>
            </a:pPr>
            <a:r>
              <a:rPr lang="en-US" altLang="en-US" sz="2800" dirty="0">
                <a:latin typeface="Open Sans" panose="020B0606030504020204" pitchFamily="34" charset="0"/>
                <a:ea typeface="Open Sans" panose="020B0606030504020204" pitchFamily="34" charset="0"/>
                <a:cs typeface="Open Sans" panose="020B0606030504020204" pitchFamily="34" charset="0"/>
              </a:rPr>
              <a:t>Define which steps require a management decision? </a:t>
            </a:r>
          </a:p>
          <a:p>
            <a:pPr lvl="2" fontAlgn="auto">
              <a:spcAft>
                <a:spcPts val="0"/>
              </a:spcAft>
            </a:pPr>
            <a:r>
              <a:rPr lang="en-US" altLang="en-US" sz="2800" dirty="0">
                <a:latin typeface="Open Sans" panose="020B0606030504020204" pitchFamily="34" charset="0"/>
                <a:ea typeface="Open Sans" panose="020B0606030504020204" pitchFamily="34" charset="0"/>
                <a:cs typeface="Open Sans" panose="020B0606030504020204" pitchFamily="34" charset="0"/>
              </a:rPr>
              <a:t>What is the ideal timeframe for approval?</a:t>
            </a:r>
          </a:p>
          <a:p>
            <a:pPr lvl="1" fontAlgn="auto">
              <a:spcAft>
                <a:spcPts val="0"/>
              </a:spcAft>
            </a:pPr>
            <a:r>
              <a:rPr lang="en-US" altLang="en-US" sz="3400" dirty="0">
                <a:latin typeface="Open Sans" panose="020B0606030504020204" pitchFamily="34" charset="0"/>
                <a:ea typeface="Open Sans" panose="020B0606030504020204" pitchFamily="34" charset="0"/>
                <a:cs typeface="Open Sans" panose="020B0606030504020204" pitchFamily="34" charset="0"/>
              </a:rPr>
              <a:t>30 mins group work</a:t>
            </a:r>
          </a:p>
          <a:p>
            <a:pPr marL="685800" lvl="1" indent="0" fontAlgn="auto">
              <a:spcAft>
                <a:spcPts val="0"/>
              </a:spcAft>
              <a:buNone/>
            </a:pPr>
            <a:endParaRPr lang="en-US" altLang="en-US" sz="3400" dirty="0">
              <a:latin typeface="Open Sans" panose="020B0606030504020204" pitchFamily="34" charset="0"/>
              <a:ea typeface="Open Sans" panose="020B0606030504020204" pitchFamily="34" charset="0"/>
              <a:cs typeface="Open Sans" panose="020B0606030504020204" pitchFamily="34" charset="0"/>
            </a:endParaRPr>
          </a:p>
          <a:p>
            <a:pPr marL="0" indent="0" fontAlgn="auto">
              <a:spcAft>
                <a:spcPts val="0"/>
              </a:spcAft>
              <a:buNone/>
            </a:pPr>
            <a:r>
              <a:rPr lang="en-US" altLang="en-US" sz="4000" b="1" dirty="0">
                <a:latin typeface="Open Sans" panose="020B0606030504020204" pitchFamily="34" charset="0"/>
                <a:ea typeface="Open Sans" panose="020B0606030504020204" pitchFamily="34" charset="0"/>
                <a:cs typeface="Open Sans" panose="020B0606030504020204" pitchFamily="34" charset="0"/>
              </a:rPr>
              <a:t>3. Estimate after how many days following the start of a response can the NS implement CVA?</a:t>
            </a:r>
          </a:p>
          <a:p>
            <a:pPr marL="0" indent="0" fontAlgn="auto">
              <a:spcAft>
                <a:spcPts val="0"/>
              </a:spcAft>
              <a:buNone/>
            </a:pPr>
            <a:endParaRPr lang="en-US" altLang="en-US" sz="4000" dirty="0">
              <a:ea typeface="ＭＳ Ｐゴシック" panose="020B0600070205080204" pitchFamily="34" charset="-128"/>
            </a:endParaRPr>
          </a:p>
        </p:txBody>
      </p:sp>
    </p:spTree>
    <p:extLst>
      <p:ext uri="{BB962C8B-B14F-4D97-AF65-F5344CB8AC3E}">
        <p14:creationId xmlns:p14="http://schemas.microsoft.com/office/powerpoint/2010/main" val="489668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EC55-B325-C610-BF0D-FAD98FDAFDD9}"/>
              </a:ext>
            </a:extLst>
          </p:cNvPr>
          <p:cNvSpPr txBox="1">
            <a:spLocks/>
          </p:cNvSpPr>
          <p:nvPr/>
        </p:nvSpPr>
        <p:spPr>
          <a:xfrm>
            <a:off x="1229636" y="1163806"/>
            <a:ext cx="13038813" cy="1143000"/>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fontAlgn="auto">
              <a:spcAft>
                <a:spcPts val="0"/>
              </a:spcAft>
            </a:pPr>
            <a:r>
              <a:rPr lang="en-US" altLang="en-US" sz="4000" b="1" dirty="0">
                <a:latin typeface="Montserrat Medium" panose="00000600000000000000" pitchFamily="2" charset="0"/>
                <a:ea typeface="ＭＳ Ｐゴシック" panose="020B0600070205080204" pitchFamily="34" charset="-128"/>
              </a:rPr>
              <a:t>Group work 1: Overview of CVA and decisions</a:t>
            </a:r>
          </a:p>
        </p:txBody>
      </p:sp>
      <p:sp>
        <p:nvSpPr>
          <p:cNvPr id="3" name="Content Placeholder 2">
            <a:extLst>
              <a:ext uri="{FF2B5EF4-FFF2-40B4-BE49-F238E27FC236}">
                <a16:creationId xmlns:a16="http://schemas.microsoft.com/office/drawing/2014/main" id="{B1A40E6B-2CC0-E80A-C5EF-5916F2C61C71}"/>
              </a:ext>
            </a:extLst>
          </p:cNvPr>
          <p:cNvSpPr txBox="1">
            <a:spLocks/>
          </p:cNvSpPr>
          <p:nvPr/>
        </p:nvSpPr>
        <p:spPr>
          <a:xfrm>
            <a:off x="1229637" y="2227129"/>
            <a:ext cx="15287929" cy="6897653"/>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fontAlgn="auto">
              <a:spcAft>
                <a:spcPts val="0"/>
              </a:spcAft>
            </a:pPr>
            <a:r>
              <a:rPr lang="en-US" altLang="en-US" sz="4000" dirty="0">
                <a:latin typeface="Montserrat" panose="00000500000000000000" pitchFamily="2" charset="0"/>
                <a:ea typeface="ＭＳ Ｐゴシック" panose="020B0600070205080204" pitchFamily="34" charset="-128"/>
              </a:rPr>
              <a:t>Timeline /decision-making process flow example</a:t>
            </a:r>
          </a:p>
        </p:txBody>
      </p:sp>
    </p:spTree>
    <p:extLst>
      <p:ext uri="{BB962C8B-B14F-4D97-AF65-F5344CB8AC3E}">
        <p14:creationId xmlns:p14="http://schemas.microsoft.com/office/powerpoint/2010/main" val="640196342"/>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3F3F3F"/>
      </a:lt1>
      <a:dk2>
        <a:srgbClr val="33394B"/>
      </a:dk2>
      <a:lt2>
        <a:srgbClr val="FFFFFF"/>
      </a:lt2>
      <a:accent1>
        <a:srgbClr val="001D41"/>
      </a:accent1>
      <a:accent2>
        <a:srgbClr val="E8E8E8"/>
      </a:accent2>
      <a:accent3>
        <a:srgbClr val="F5333F"/>
      </a:accent3>
      <a:accent4>
        <a:srgbClr val="F5333F"/>
      </a:accent4>
      <a:accent5>
        <a:srgbClr val="001D41"/>
      </a:accent5>
      <a:accent6>
        <a:srgbClr val="FF4E51"/>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32B36"/>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f0e0d46-bfc3-4fcf-89a2-869473193083">
      <Terms xmlns="http://schemas.microsoft.com/office/infopath/2007/PartnerControls"/>
    </lcf76f155ced4ddcb4097134ff3c332f>
    <TaxCatchAll xmlns="2022f264-a01a-479c-9a1f-db50914a676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041CBEE5444AC4294686EA8E7761EF7" ma:contentTypeVersion="14" ma:contentTypeDescription="Create a new document." ma:contentTypeScope="" ma:versionID="604a6a96af103908af6777cdd2526e0d">
  <xsd:schema xmlns:xsd="http://www.w3.org/2001/XMLSchema" xmlns:xs="http://www.w3.org/2001/XMLSchema" xmlns:p="http://schemas.microsoft.com/office/2006/metadata/properties" xmlns:ns2="1f0e0d46-bfc3-4fcf-89a2-869473193083" xmlns:ns3="2022f264-a01a-479c-9a1f-db50914a6761" targetNamespace="http://schemas.microsoft.com/office/2006/metadata/properties" ma:root="true" ma:fieldsID="c2e176ba61fa24234a2357b9a6519e7d" ns2:_="" ns3:_="">
    <xsd:import namespace="1f0e0d46-bfc3-4fcf-89a2-869473193083"/>
    <xsd:import namespace="2022f264-a01a-479c-9a1f-db50914a676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0e0d46-bfc3-4fcf-89a2-8694731930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14f832c-f6f1-485d-8901-6765a4832c5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22f264-a01a-479c-9a1f-db50914a676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fb4525b-e024-493e-b786-78cbbff08576}" ma:internalName="TaxCatchAll" ma:showField="CatchAllData" ma:web="2022f264-a01a-479c-9a1f-db50914a676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ECB3BD-EEDA-455D-BAD1-EBC54DA8DA1C}">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http://purl.org/dc/terms/"/>
    <ds:schemaRef ds:uri="2022f264-a01a-479c-9a1f-db50914a6761"/>
    <ds:schemaRef ds:uri="http://schemas.microsoft.com/office/infopath/2007/PartnerControls"/>
    <ds:schemaRef ds:uri="http://schemas.openxmlformats.org/package/2006/metadata/core-properties"/>
    <ds:schemaRef ds:uri="1f0e0d46-bfc3-4fcf-89a2-869473193083"/>
  </ds:schemaRefs>
</ds:datastoreItem>
</file>

<file path=customXml/itemProps2.xml><?xml version="1.0" encoding="utf-8"?>
<ds:datastoreItem xmlns:ds="http://schemas.openxmlformats.org/officeDocument/2006/customXml" ds:itemID="{161C0D10-7629-4AA3-9829-EAAA7B16D2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0e0d46-bfc3-4fcf-89a2-869473193083"/>
    <ds:schemaRef ds:uri="2022f264-a01a-479c-9a1f-db50914a67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00A3E1-B73D-4FAB-AA37-D608A6C5A7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9263</TotalTime>
  <Words>3107</Words>
  <Application>Microsoft Office PowerPoint</Application>
  <PresentationFormat>Custom</PresentationFormat>
  <Paragraphs>460</Paragraphs>
  <Slides>43</Slides>
  <Notes>36</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Cash and Voucher Assistance  Standard Operating Procedures (SOPs) Workshop</vt:lpstr>
      <vt:lpstr>PowerPoint Presentation</vt:lpstr>
      <vt:lpstr>Introduction to SOPs  What should be included?  </vt:lpstr>
      <vt:lpstr>What are Standard Operating Procedures (SOPs)?</vt:lpstr>
      <vt:lpstr>PowerPoint Presentation</vt:lpstr>
      <vt:lpstr>PowerPoint Presentation</vt:lpstr>
      <vt:lpstr>CVA process and decision requirements</vt:lpstr>
      <vt:lpstr>PowerPoint Presentation</vt:lpstr>
      <vt:lpstr>PowerPoint Presentation</vt:lpstr>
      <vt:lpstr>Review of existing SOPs/key CVA steps during emergency response   </vt:lpstr>
      <vt:lpstr>CVA project cycle</vt:lpstr>
      <vt:lpstr>PowerPoint Presentation</vt:lpstr>
      <vt:lpstr>What do the existing NS CVA SOPs or guidelines cover?</vt:lpstr>
      <vt:lpstr>PowerPoint Presentation</vt:lpstr>
      <vt:lpstr>Group work 2  - Review of SOPs</vt:lpstr>
      <vt:lpstr>PowerPoint Presentation</vt:lpstr>
      <vt:lpstr>Group work 2  - Review of SOPs</vt:lpstr>
      <vt:lpstr>PowerPoint Presentation</vt:lpstr>
      <vt:lpstr>PowerPoint Presentation</vt:lpstr>
      <vt:lpstr>PowerPoint Presentation</vt:lpstr>
      <vt:lpstr>Plenary summary of groupwork – go back to present groupwork on slides</vt:lpstr>
      <vt:lpstr>Drafting CVA steps and actions (SOPs)</vt:lpstr>
      <vt:lpstr>PowerPoint Presentation</vt:lpstr>
      <vt:lpstr>PowerPoint Presentation</vt:lpstr>
      <vt:lpstr>PowerPoint Presentation</vt:lpstr>
      <vt:lpstr>Recap Day 1</vt:lpstr>
      <vt:lpstr>PowerPoint Presentation</vt:lpstr>
      <vt:lpstr>Designing a roles and responsibilities matrix (RACI)</vt:lpstr>
      <vt:lpstr>PowerPoint Presentation</vt:lpstr>
      <vt:lpstr>PowerPoint Presentation</vt:lpstr>
      <vt:lpstr>Agree timeline, decisions and approvals </vt:lpstr>
      <vt:lpstr>PowerPoint Presentation</vt:lpstr>
      <vt:lpstr>CVA tools review and mapping</vt:lpstr>
      <vt:lpstr>CVA tools</vt:lpstr>
      <vt:lpstr>CiE toolkit overview</vt:lpstr>
      <vt:lpstr>PowerPoint Presentation</vt:lpstr>
      <vt:lpstr>PowerPoint Presentation</vt:lpstr>
      <vt:lpstr>SOPs – what next?</vt:lpstr>
      <vt:lpstr>PowerPoint Presentation</vt:lpstr>
      <vt:lpstr>PowerPoint Presentation</vt:lpstr>
      <vt:lpstr>Annexes and further guidance/tools….</vt:lpstr>
      <vt:lpstr>Next steps following workshop</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Cash and Voucher Assistance (CVA) Readiness</dc:title>
  <dc:creator>Michael BELARO</dc:creator>
  <cp:lastModifiedBy>CVACo Slovenia</cp:lastModifiedBy>
  <cp:revision>139</cp:revision>
  <dcterms:created xsi:type="dcterms:W3CDTF">2020-10-18T06:40:43Z</dcterms:created>
  <dcterms:modified xsi:type="dcterms:W3CDTF">2024-04-01T12:40:09Z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0843f49-ba84-4571-b1b5-bbf501ecdde5_Enabled">
    <vt:lpwstr>true</vt:lpwstr>
  </property>
  <property fmtid="{D5CDD505-2E9C-101B-9397-08002B2CF9AE}" pid="3" name="MSIP_Label_60843f49-ba84-4571-b1b5-bbf501ecdde5_SetDate">
    <vt:lpwstr>2022-11-02T10:04:08Z</vt:lpwstr>
  </property>
  <property fmtid="{D5CDD505-2E9C-101B-9397-08002B2CF9AE}" pid="4" name="MSIP_Label_60843f49-ba84-4571-b1b5-bbf501ecdde5_Method">
    <vt:lpwstr>Privileged</vt:lpwstr>
  </property>
  <property fmtid="{D5CDD505-2E9C-101B-9397-08002B2CF9AE}" pid="5" name="MSIP_Label_60843f49-ba84-4571-b1b5-bbf501ecdde5_Name">
    <vt:lpwstr>Red Cross - Red Crescent Internal</vt:lpwstr>
  </property>
  <property fmtid="{D5CDD505-2E9C-101B-9397-08002B2CF9AE}" pid="6" name="MSIP_Label_60843f49-ba84-4571-b1b5-bbf501ecdde5_SiteId">
    <vt:lpwstr>a2b53be5-734e-4e6c-ab0d-d184f60fd917</vt:lpwstr>
  </property>
  <property fmtid="{D5CDD505-2E9C-101B-9397-08002B2CF9AE}" pid="7" name="MSIP_Label_60843f49-ba84-4571-b1b5-bbf501ecdde5_ActionId">
    <vt:lpwstr>942c441f-18af-4438-8979-e4dd1d82a117</vt:lpwstr>
  </property>
  <property fmtid="{D5CDD505-2E9C-101B-9397-08002B2CF9AE}" pid="8" name="MSIP_Label_60843f49-ba84-4571-b1b5-bbf501ecdde5_ContentBits">
    <vt:lpwstr>2</vt:lpwstr>
  </property>
  <property fmtid="{D5CDD505-2E9C-101B-9397-08002B2CF9AE}" pid="9" name="ContentTypeId">
    <vt:lpwstr>0x010100E041CBEE5444AC4294686EA8E7761EF7</vt:lpwstr>
  </property>
  <property fmtid="{D5CDD505-2E9C-101B-9397-08002B2CF9AE}" pid="10" name="MediaServiceImageTags">
    <vt:lpwstr/>
  </property>
</Properties>
</file>