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62" r:id="rId6"/>
    <p:sldId id="259" r:id="rId7"/>
    <p:sldId id="263" r:id="rId8"/>
    <p:sldId id="260" r:id="rId9"/>
    <p:sldId id="264" r:id="rId10"/>
  </p:sldIdLst>
  <p:sldSz cx="9144000" cy="6858000" type="screen4x3"/>
  <p:notesSz cx="6858000" cy="97107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8" autoAdjust="0"/>
    <p:restoredTop sz="94707" autoAdjust="0"/>
  </p:normalViewPr>
  <p:slideViewPr>
    <p:cSldViewPr>
      <p:cViewPr>
        <p:scale>
          <a:sx n="75" d="100"/>
          <a:sy n="75" d="100"/>
        </p:scale>
        <p:origin x="-1746" y="-270"/>
      </p:cViewPr>
      <p:guideLst>
        <p:guide orient="horz" pos="550"/>
        <p:guide pos="52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pic>
        <p:nvPicPr>
          <p:cNvPr id="7" name="Picture 5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92075"/>
            <a:ext cx="633412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 14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258763"/>
            <a:ext cx="3736975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3AC83-A0E0-4D5B-A0CB-712654BE1FCB}" type="datetimeFigureOut">
              <a:rPr lang="en-US" smtClean="0"/>
              <a:pPr/>
              <a:t>10/10/2015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20A9-EA54-4CEF-ADEE-262E2CAC004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3AC83-A0E0-4D5B-A0CB-712654BE1FCB}" type="datetimeFigureOut">
              <a:rPr lang="en-US" smtClean="0"/>
              <a:pPr/>
              <a:t>10/10/2015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20A9-EA54-4CEF-ADEE-262E2CAC004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3AC83-A0E0-4D5B-A0CB-712654BE1FCB}" type="datetimeFigureOut">
              <a:rPr lang="en-US" smtClean="0"/>
              <a:pPr/>
              <a:t>10/10/2015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20A9-EA54-4CEF-ADEE-262E2CAC004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3AC83-A0E0-4D5B-A0CB-712654BE1FCB}" type="datetimeFigureOut">
              <a:rPr lang="en-US" smtClean="0"/>
              <a:pPr/>
              <a:t>10/10/2015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20A9-EA54-4CEF-ADEE-262E2CAC004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3AC83-A0E0-4D5B-A0CB-712654BE1FCB}" type="datetimeFigureOut">
              <a:rPr lang="en-US" smtClean="0"/>
              <a:pPr/>
              <a:t>10/10/2015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20A9-EA54-4CEF-ADEE-262E2CAC004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3AC83-A0E0-4D5B-A0CB-712654BE1FCB}" type="datetimeFigureOut">
              <a:rPr lang="en-US" smtClean="0"/>
              <a:pPr/>
              <a:t>10/10/2015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20A9-EA54-4CEF-ADEE-262E2CAC004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3AC83-A0E0-4D5B-A0CB-712654BE1FCB}" type="datetimeFigureOut">
              <a:rPr lang="en-US" smtClean="0"/>
              <a:pPr/>
              <a:t>10/10/2015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20A9-EA54-4CEF-ADEE-262E2CAC004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3AC83-A0E0-4D5B-A0CB-712654BE1FCB}" type="datetimeFigureOut">
              <a:rPr lang="en-US" smtClean="0"/>
              <a:pPr/>
              <a:t>10/10/2015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20A9-EA54-4CEF-ADEE-262E2CAC004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3AC83-A0E0-4D5B-A0CB-712654BE1FCB}" type="datetimeFigureOut">
              <a:rPr lang="en-US" smtClean="0"/>
              <a:pPr/>
              <a:t>10/10/2015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20A9-EA54-4CEF-ADEE-262E2CAC004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3AC83-A0E0-4D5B-A0CB-712654BE1FCB}" type="datetimeFigureOut">
              <a:rPr lang="en-US" smtClean="0"/>
              <a:pPr/>
              <a:t>10/10/2015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5320A9-EA54-4CEF-ADEE-262E2CAC004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Box 7"/>
          <p:cNvSpPr txBox="1">
            <a:spLocks noChangeArrowheads="1"/>
          </p:cNvSpPr>
          <p:nvPr userDrawn="1"/>
        </p:nvSpPr>
        <p:spPr bwMode="auto">
          <a:xfrm>
            <a:off x="611188" y="188913"/>
            <a:ext cx="78978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GB" altLang="en-US" sz="1200" dirty="0" smtClean="0">
                <a:solidFill>
                  <a:srgbClr val="DC281E"/>
                </a:solidFill>
                <a:cs typeface="Arial" panose="020B0604020202020204" pitchFamily="34" charset="0"/>
              </a:rPr>
              <a:t>International Red Cross and Red Crescent Movement</a:t>
            </a:r>
            <a:r>
              <a:rPr lang="en-GB" altLang="en-US" sz="1200" dirty="0" smtClean="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GB" altLang="en-US" sz="1200" b="1" dirty="0" smtClean="0">
                <a:solidFill>
                  <a:srgbClr val="000000"/>
                </a:solidFill>
                <a:cs typeface="Arial" panose="020B0604020202020204" pitchFamily="34" charset="0"/>
              </a:rPr>
              <a:t>I Cash in Emergencies Toolkit</a:t>
            </a:r>
            <a:endParaRPr lang="en-CA" altLang="en-US" sz="1200" dirty="0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5669" t="9131" r="9526" b="10173"/>
          <a:stretch>
            <a:fillRect/>
          </a:stretch>
        </p:blipFill>
        <p:spPr bwMode="auto">
          <a:xfrm>
            <a:off x="395535" y="876520"/>
            <a:ext cx="7904571" cy="5645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 l="6204" t="9343" r="7927" b="5449"/>
          <a:stretch>
            <a:fillRect/>
          </a:stretch>
        </p:blipFill>
        <p:spPr bwMode="auto">
          <a:xfrm>
            <a:off x="467544" y="873125"/>
            <a:ext cx="8034921" cy="598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873125"/>
            <a:ext cx="8496944" cy="1359024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Building block of accountability: Transparency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088" y="2348880"/>
            <a:ext cx="7741356" cy="4068452"/>
          </a:xfrm>
        </p:spPr>
        <p:txBody>
          <a:bodyPr>
            <a:normAutofit/>
          </a:bodyPr>
          <a:lstStyle/>
          <a:p>
            <a:r>
              <a:rPr lang="en-US" dirty="0" smtClean="0"/>
              <a:t>Information must be timely and </a:t>
            </a:r>
            <a:r>
              <a:rPr lang="en-US" dirty="0" smtClean="0"/>
              <a:t>accessible</a:t>
            </a:r>
            <a:endParaRPr lang="en-US" dirty="0" smtClean="0"/>
          </a:p>
          <a:p>
            <a:r>
              <a:rPr lang="en-US" dirty="0" smtClean="0"/>
              <a:t>We need to consider </a:t>
            </a:r>
            <a:r>
              <a:rPr lang="en-US" i="1" dirty="0" smtClean="0"/>
              <a:t>what</a:t>
            </a:r>
            <a:r>
              <a:rPr lang="en-US" dirty="0" smtClean="0"/>
              <a:t> information we are providing, </a:t>
            </a:r>
            <a:r>
              <a:rPr lang="en-US" i="1" dirty="0" smtClean="0"/>
              <a:t>when</a:t>
            </a:r>
            <a:r>
              <a:rPr lang="en-US" dirty="0" smtClean="0"/>
              <a:t> it should be available and </a:t>
            </a:r>
            <a:r>
              <a:rPr lang="en-US" i="1" dirty="0" smtClean="0"/>
              <a:t>how</a:t>
            </a:r>
            <a:r>
              <a:rPr lang="en-US" dirty="0" smtClean="0"/>
              <a:t> it should be </a:t>
            </a:r>
            <a:r>
              <a:rPr lang="en-US" dirty="0" smtClean="0"/>
              <a:t>available</a:t>
            </a:r>
            <a:endParaRPr lang="en-US" dirty="0" smtClean="0"/>
          </a:p>
          <a:p>
            <a:r>
              <a:rPr lang="en-US" i="1" dirty="0" smtClean="0"/>
              <a:t>Provide example 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5113" t="7994" r="7475" b="9128"/>
          <a:stretch>
            <a:fillRect/>
          </a:stretch>
        </p:blipFill>
        <p:spPr bwMode="auto">
          <a:xfrm>
            <a:off x="395536" y="873124"/>
            <a:ext cx="8147567" cy="5798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Building block of accountability: Participation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088" y="2384884"/>
            <a:ext cx="7741356" cy="324036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dirty="0" smtClean="0"/>
              <a:t>Participation is a broad term with various </a:t>
            </a:r>
            <a:r>
              <a:rPr lang="en-US" dirty="0" smtClean="0"/>
              <a:t>models</a:t>
            </a:r>
            <a:endParaRPr lang="en-US" dirty="0" smtClean="0"/>
          </a:p>
          <a:p>
            <a:pPr>
              <a:spcBef>
                <a:spcPts val="1200"/>
              </a:spcBef>
            </a:pPr>
            <a:r>
              <a:rPr lang="en-US" dirty="0" smtClean="0"/>
              <a:t>It leads to improved understanding of beneficiary needs and </a:t>
            </a:r>
            <a:r>
              <a:rPr lang="en-US" dirty="0" smtClean="0"/>
              <a:t>interests</a:t>
            </a:r>
            <a:endParaRPr lang="en-US" dirty="0" smtClean="0"/>
          </a:p>
          <a:p>
            <a:pPr>
              <a:spcBef>
                <a:spcPts val="1200"/>
              </a:spcBef>
            </a:pPr>
            <a:r>
              <a:rPr lang="en-US" i="1" dirty="0"/>
              <a:t>Provide example 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5208" t="8755" r="7264" b="5706"/>
          <a:stretch/>
        </p:blipFill>
        <p:spPr bwMode="auto">
          <a:xfrm>
            <a:off x="320633" y="873125"/>
            <a:ext cx="8158349" cy="598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873125"/>
            <a:ext cx="8460940" cy="1151719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Building block of accountability: Monitoring and </a:t>
            </a:r>
            <a:r>
              <a:rPr lang="en-US" sz="3600" b="1" dirty="0"/>
              <a:t>e</a:t>
            </a:r>
            <a:r>
              <a:rPr lang="en-US" sz="3600" b="1" dirty="0" smtClean="0"/>
              <a:t>valuation 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088" y="2348880"/>
            <a:ext cx="8316912" cy="4375958"/>
          </a:xfrm>
        </p:spPr>
        <p:txBody>
          <a:bodyPr>
            <a:normAutofit/>
          </a:bodyPr>
          <a:lstStyle/>
          <a:p>
            <a:pPr>
              <a:spcBef>
                <a:spcPts val="700"/>
              </a:spcBef>
            </a:pPr>
            <a:r>
              <a:rPr lang="en-US" dirty="0" smtClean="0"/>
              <a:t>Monitoring, evaluation and learning are vital components of accountability</a:t>
            </a:r>
          </a:p>
          <a:p>
            <a:pPr>
              <a:spcBef>
                <a:spcPts val="700"/>
              </a:spcBef>
            </a:pPr>
            <a:r>
              <a:rPr lang="en-US" dirty="0" smtClean="0"/>
              <a:t>We need to ask what is working or has worked, and what isn’t working or hasn’t worked and why to make ongoing improvements</a:t>
            </a:r>
          </a:p>
          <a:p>
            <a:pPr>
              <a:spcBef>
                <a:spcPts val="700"/>
              </a:spcBef>
            </a:pPr>
            <a:r>
              <a:rPr lang="en-US" dirty="0" smtClean="0"/>
              <a:t>Beneficiaries’ views are the most important</a:t>
            </a:r>
          </a:p>
          <a:p>
            <a:pPr>
              <a:spcBef>
                <a:spcPts val="700"/>
              </a:spcBef>
            </a:pPr>
            <a:r>
              <a:rPr lang="en-US" i="1" dirty="0"/>
              <a:t>Provide example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5507" t="8603" r="8263" b="4847"/>
          <a:stretch>
            <a:fillRect/>
          </a:stretch>
        </p:blipFill>
        <p:spPr bwMode="auto">
          <a:xfrm>
            <a:off x="373874" y="856428"/>
            <a:ext cx="8037394" cy="6055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873125"/>
            <a:ext cx="8748972" cy="1332147"/>
          </a:xfrm>
        </p:spPr>
        <p:txBody>
          <a:bodyPr>
            <a:no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3600" b="1" dirty="0" smtClean="0"/>
              <a:t>Building block of accountability: </a:t>
            </a:r>
            <a:br>
              <a:rPr lang="en-US" sz="3600" b="1" dirty="0" smtClean="0"/>
            </a:br>
            <a:r>
              <a:rPr lang="en-US" sz="3600" b="1" dirty="0" smtClean="0"/>
              <a:t>Complaint and </a:t>
            </a:r>
            <a:r>
              <a:rPr lang="en-US" sz="3600" b="1" dirty="0"/>
              <a:t>r</a:t>
            </a:r>
            <a:r>
              <a:rPr lang="en-US" sz="3600" b="1" dirty="0" smtClean="0"/>
              <a:t>esponse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088" y="2240868"/>
            <a:ext cx="7705352" cy="4500500"/>
          </a:xfrm>
        </p:spPr>
        <p:txBody>
          <a:bodyPr>
            <a:normAutofit/>
          </a:bodyPr>
          <a:lstStyle/>
          <a:p>
            <a:pPr>
              <a:spcBef>
                <a:spcPts val="700"/>
              </a:spcBef>
            </a:pPr>
            <a:r>
              <a:rPr lang="en-US" dirty="0" smtClean="0"/>
              <a:t>The commitment to transparency, participation and monitoring should minimize complaints – but it is still important to have place for </a:t>
            </a:r>
            <a:r>
              <a:rPr lang="en-US" dirty="0" smtClean="0"/>
              <a:t>response</a:t>
            </a:r>
            <a:endParaRPr lang="en-US" dirty="0" smtClean="0"/>
          </a:p>
          <a:p>
            <a:pPr>
              <a:spcBef>
                <a:spcPts val="700"/>
              </a:spcBef>
            </a:pPr>
            <a:r>
              <a:rPr lang="en-US" dirty="0" smtClean="0"/>
              <a:t>A beneficiary may wish to query a decision, action or policy. We have a responsibility to </a:t>
            </a:r>
            <a:r>
              <a:rPr lang="en-US" dirty="0" smtClean="0"/>
              <a:t>respond.</a:t>
            </a:r>
          </a:p>
          <a:p>
            <a:pPr>
              <a:spcBef>
                <a:spcPts val="700"/>
              </a:spcBef>
            </a:pPr>
            <a:r>
              <a:rPr lang="en-US" i="1" dirty="0" smtClean="0"/>
              <a:t>Provide example</a:t>
            </a:r>
            <a:endParaRPr lang="en-US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161</Words>
  <Application>Microsoft Office PowerPoint</Application>
  <PresentationFormat>On-screen Show (4:3)</PresentationFormat>
  <Paragraphs>20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Building block of accountability: Transparency</vt:lpstr>
      <vt:lpstr>PowerPoint Presentation</vt:lpstr>
      <vt:lpstr>Building block of accountability: Participation</vt:lpstr>
      <vt:lpstr>PowerPoint Presentation</vt:lpstr>
      <vt:lpstr>Building block of accountability: Monitoring and evaluation </vt:lpstr>
      <vt:lpstr>PowerPoint Presentation</vt:lpstr>
      <vt:lpstr>Building block of accountability:  Complaint and response</vt:lpstr>
    </vt:vector>
  </TitlesOfParts>
  <Company>IFRC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Customer</dc:creator>
  <cp:lastModifiedBy>Nicole Francoeur</cp:lastModifiedBy>
  <cp:revision>26</cp:revision>
  <dcterms:created xsi:type="dcterms:W3CDTF">2010-04-27T21:41:40Z</dcterms:created>
  <dcterms:modified xsi:type="dcterms:W3CDTF">2015-10-10T20:47:29Z</dcterms:modified>
</cp:coreProperties>
</file>