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248" r:id="rId4"/>
  </p:sldMasterIdLst>
  <p:notesMasterIdLst>
    <p:notesMasterId r:id="rId48"/>
  </p:notesMasterIdLst>
  <p:handoutMasterIdLst>
    <p:handoutMasterId r:id="rId49"/>
  </p:handoutMasterIdLst>
  <p:sldIdLst>
    <p:sldId id="4013" r:id="rId5"/>
    <p:sldId id="4087" r:id="rId6"/>
    <p:sldId id="4074" r:id="rId7"/>
    <p:sldId id="427" r:id="rId8"/>
    <p:sldId id="4086" r:id="rId9"/>
    <p:sldId id="4115" r:id="rId10"/>
    <p:sldId id="4092" r:id="rId11"/>
    <p:sldId id="4093" r:id="rId12"/>
    <p:sldId id="4103" r:id="rId13"/>
    <p:sldId id="4095" r:id="rId14"/>
    <p:sldId id="312" r:id="rId15"/>
    <p:sldId id="4120" r:id="rId16"/>
    <p:sldId id="303" r:id="rId17"/>
    <p:sldId id="4116" r:id="rId18"/>
    <p:sldId id="4117" r:id="rId19"/>
    <p:sldId id="315" r:id="rId20"/>
    <p:sldId id="316" r:id="rId21"/>
    <p:sldId id="317" r:id="rId22"/>
    <p:sldId id="318" r:id="rId23"/>
    <p:sldId id="319" r:id="rId24"/>
    <p:sldId id="320" r:id="rId25"/>
    <p:sldId id="4109" r:id="rId26"/>
    <p:sldId id="4098" r:id="rId27"/>
    <p:sldId id="329" r:id="rId28"/>
    <p:sldId id="4106" r:id="rId29"/>
    <p:sldId id="257" r:id="rId30"/>
    <p:sldId id="4100" r:id="rId31"/>
    <p:sldId id="4110" r:id="rId32"/>
    <p:sldId id="4099" r:id="rId33"/>
    <p:sldId id="4107" r:id="rId34"/>
    <p:sldId id="4101" r:id="rId35"/>
    <p:sldId id="4108" r:id="rId36"/>
    <p:sldId id="4118" r:id="rId37"/>
    <p:sldId id="264" r:id="rId38"/>
    <p:sldId id="265" r:id="rId39"/>
    <p:sldId id="286" r:id="rId40"/>
    <p:sldId id="293" r:id="rId41"/>
    <p:sldId id="4113" r:id="rId42"/>
    <p:sldId id="260" r:id="rId43"/>
    <p:sldId id="261" r:id="rId44"/>
    <p:sldId id="262" r:id="rId45"/>
    <p:sldId id="4128" r:id="rId46"/>
    <p:sldId id="3999" r:id="rId47"/>
  </p:sldIdLst>
  <p:sldSz cx="18288000" cy="10288588"/>
  <p:notesSz cx="6858000" cy="9144000"/>
  <p:embeddedFontLst>
    <p:embeddedFont>
      <p:font typeface="ＭＳ Ｐゴシック" panose="020B0600070205080204" pitchFamily="34" charset="-128"/>
      <p:regular r:id="rId50"/>
    </p:embeddedFont>
    <p:embeddedFont>
      <p:font typeface="Bebas" panose="020B0604020202020204" charset="0"/>
      <p:regular r:id="rId51"/>
    </p:embeddedFont>
    <p:embeddedFont>
      <p:font typeface="Montserrat" panose="00000500000000000000" pitchFamily="2" charset="0"/>
      <p:regular r:id="rId52"/>
      <p:bold r:id="rId53"/>
      <p:italic r:id="rId54"/>
      <p:boldItalic r:id="rId55"/>
    </p:embeddedFont>
    <p:embeddedFont>
      <p:font typeface="Montserrat Medium" panose="00000600000000000000" pitchFamily="2" charset="0"/>
      <p:regular r:id="rId56"/>
      <p:italic r:id="rId57"/>
    </p:embeddedFont>
    <p:embeddedFont>
      <p:font typeface="Montserrat SemiBold" panose="00000700000000000000" pitchFamily="2" charset="0"/>
      <p:regular r:id="rId58"/>
      <p:bold r:id="rId59"/>
      <p:italic r:id="rId60"/>
      <p:boldItalic r:id="rId61"/>
    </p:embeddedFont>
    <p:embeddedFont>
      <p:font typeface="Open Sans" panose="020B0606030504020204" pitchFamily="34" charset="0"/>
      <p:regular r:id="rId62"/>
      <p:bold r:id="rId63"/>
      <p:italic r:id="rId64"/>
      <p:boldItalic r:id="rId65"/>
    </p:embeddedFont>
    <p:embeddedFont>
      <p:font typeface="Short Stack" panose="020B0604020202020204" charset="0"/>
      <p:regular r:id="rId66"/>
      <p:bold r:id="rId67"/>
      <p:italic r:id="rId68"/>
      <p:boldItalic r:id="rId69"/>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87617"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375235"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2062852"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75047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3438086" algn="l" defTabSz="1375235" rtl="0" eaLnBrk="1" latinLnBrk="0" hangingPunct="1">
      <a:defRPr kern="1200">
        <a:solidFill>
          <a:schemeClr val="tx1"/>
        </a:solidFill>
        <a:latin typeface="Calibri" panose="020F0502020204030204" pitchFamily="34" charset="0"/>
        <a:ea typeface="+mn-ea"/>
        <a:cs typeface="+mn-cs"/>
      </a:defRPr>
    </a:lvl6pPr>
    <a:lvl7pPr marL="4125703" algn="l" defTabSz="1375235" rtl="0" eaLnBrk="1" latinLnBrk="0" hangingPunct="1">
      <a:defRPr kern="1200">
        <a:solidFill>
          <a:schemeClr val="tx1"/>
        </a:solidFill>
        <a:latin typeface="Calibri" panose="020F0502020204030204" pitchFamily="34" charset="0"/>
        <a:ea typeface="+mn-ea"/>
        <a:cs typeface="+mn-cs"/>
      </a:defRPr>
    </a:lvl7pPr>
    <a:lvl8pPr marL="4813320" algn="l" defTabSz="1375235" rtl="0" eaLnBrk="1" latinLnBrk="0" hangingPunct="1">
      <a:defRPr kern="1200">
        <a:solidFill>
          <a:schemeClr val="tx1"/>
        </a:solidFill>
        <a:latin typeface="Calibri" panose="020F0502020204030204" pitchFamily="34" charset="0"/>
        <a:ea typeface="+mn-ea"/>
        <a:cs typeface="+mn-cs"/>
      </a:defRPr>
    </a:lvl8pPr>
    <a:lvl9pPr marL="5500937" algn="l" defTabSz="1375235"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144A6A5-F9E3-EADC-99BE-632C43DF6114}" name="Lisbet M. Elvekjær" initials="LE" userId="S::limae_rodekors.dk#ext#@ifrcorg.onmicrosoft.com::0f8e3c40-b18d-4bf9-b917-1159725ede35" providerId="AD"/>
  <p188:author id="{A11863D6-FB7C-AE30-31C4-ED2A0EE535F2}" name="Ines Dalmau Gutsens" initials="IG" userId="S::idalmau_redcross.org.uk#ext#@ifrcorg.onmicrosoft.com::3a99f684-13f8-423c-9e76-e1ac88ffc4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iew Hui LIEW" initials="SHL" lastIdx="7" clrIdx="0">
    <p:extLst>
      <p:ext uri="{19B8F6BF-5375-455C-9EA6-DF929625EA0E}">
        <p15:presenceInfo xmlns:p15="http://schemas.microsoft.com/office/powerpoint/2012/main" userId="S::SiewHui.LIEW@ifrc.org::b50c533f-de2f-4a2e-95e9-429f302426d5" providerId="AD"/>
      </p:ext>
    </p:extLst>
  </p:cmAuthor>
  <p:cmAuthor id="2" name="Wai Siong SEE THO" initials="WT" lastIdx="3" clrIdx="1">
    <p:extLst>
      <p:ext uri="{19B8F6BF-5375-455C-9EA6-DF929625EA0E}">
        <p15:presenceInfo xmlns:p15="http://schemas.microsoft.com/office/powerpoint/2012/main" userId="S::audrey.seetho@ifrc.org::6a035509-197e-4090-abd3-58894bc46d01" providerId="AD"/>
      </p:ext>
    </p:extLst>
  </p:cmAuthor>
  <p:cmAuthor id="3" name="Audrey SEE THO" initials="WSST" lastIdx="3" clrIdx="2">
    <p:extLst>
      <p:ext uri="{19B8F6BF-5375-455C-9EA6-DF929625EA0E}">
        <p15:presenceInfo xmlns:p15="http://schemas.microsoft.com/office/powerpoint/2012/main" userId="Audrey SEE TH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E41"/>
    <a:srgbClr val="F5333F"/>
    <a:srgbClr val="452250"/>
    <a:srgbClr val="5E3670"/>
    <a:srgbClr val="6B2BAA"/>
    <a:srgbClr val="242D38"/>
    <a:srgbClr val="1A90D5"/>
    <a:srgbClr val="01C8C3"/>
    <a:srgbClr val="DEDE1E"/>
    <a:srgbClr val="04C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0704" autoAdjust="0"/>
  </p:normalViewPr>
  <p:slideViewPr>
    <p:cSldViewPr snapToGrid="0">
      <p:cViewPr varScale="1">
        <p:scale>
          <a:sx n="67" d="100"/>
          <a:sy n="67" d="100"/>
        </p:scale>
        <p:origin x="786" y="60"/>
      </p:cViewPr>
      <p:guideLst/>
    </p:cSldViewPr>
  </p:slideViewPr>
  <p:notesTextViewPr>
    <p:cViewPr>
      <p:scale>
        <a:sx n="3" d="2"/>
        <a:sy n="3" d="2"/>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14.fntdata"/><Relationship Id="rId68" Type="http://schemas.openxmlformats.org/officeDocument/2006/relationships/font" Target="fonts/font19.fntdata"/><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4.fntdata"/><Relationship Id="rId58" Type="http://schemas.openxmlformats.org/officeDocument/2006/relationships/font" Target="fonts/font9.fntdata"/><Relationship Id="rId66" Type="http://schemas.openxmlformats.org/officeDocument/2006/relationships/font" Target="fonts/font17.fntdata"/><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12.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font" Target="fonts/font20.fntdata"/><Relationship Id="rId8" Type="http://schemas.openxmlformats.org/officeDocument/2006/relationships/slide" Target="slides/slide4.xml"/><Relationship Id="rId51" Type="http://schemas.openxmlformats.org/officeDocument/2006/relationships/font" Target="fonts/font2.fntdata"/><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10.fntdata"/><Relationship Id="rId67" Type="http://schemas.openxmlformats.org/officeDocument/2006/relationships/font" Target="fonts/font18.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commentAuthors" Target="commentAuthors.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57" Type="http://schemas.openxmlformats.org/officeDocument/2006/relationships/font" Target="fonts/font8.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font" Target="fonts/font1.fntdata"/><Relationship Id="rId55" Type="http://schemas.openxmlformats.org/officeDocument/2006/relationships/font" Target="fonts/font6.fntdata"/><Relationship Id="rId7" Type="http://schemas.openxmlformats.org/officeDocument/2006/relationships/slide" Target="slides/slide3.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2B5CC4F-7E1D-4871-99C7-594D4454431B}" type="datetimeFigureOut">
              <a:rPr lang="ru-RU"/>
              <a:pPr>
                <a:defRPr/>
              </a:pPr>
              <a:t>01.04.2024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039A10D-FF89-4304-8834-E5758B5B28FC}" type="slidenum">
              <a:rPr lang="ru-RU" altLang="ru-RU"/>
              <a:pPr>
                <a:defRPr/>
              </a:pPr>
              <a:t>‹#›</a:t>
            </a:fld>
            <a:endParaRPr lang="ru-RU" altLang="ru-RU"/>
          </a:p>
        </p:txBody>
      </p:sp>
    </p:spTree>
    <p:extLst>
      <p:ext uri="{BB962C8B-B14F-4D97-AF65-F5344CB8AC3E}">
        <p14:creationId xmlns:p14="http://schemas.microsoft.com/office/powerpoint/2010/main" val="3802949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F836DE1-6B7A-47AD-B7B7-17DCB15A01C6}" type="datetimeFigureOut">
              <a:rPr lang="en-US"/>
              <a:pPr>
                <a:defRPr/>
              </a:pPr>
              <a:t>4/1/2024</a:t>
            </a:fld>
            <a:endParaRPr lang="en-US"/>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3174689-BECC-4390-B3B9-306A17FD432A}" type="slidenum">
              <a:rPr lang="en-US" altLang="ru-RU"/>
              <a:pPr>
                <a:defRPr/>
              </a:pPr>
              <a:t>‹#›</a:t>
            </a:fld>
            <a:endParaRPr lang="en-US" altLang="ru-RU"/>
          </a:p>
        </p:txBody>
      </p:sp>
    </p:spTree>
    <p:extLst>
      <p:ext uri="{BB962C8B-B14F-4D97-AF65-F5344CB8AC3E}">
        <p14:creationId xmlns:p14="http://schemas.microsoft.com/office/powerpoint/2010/main" val="188698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5" kern="1200">
        <a:solidFill>
          <a:schemeClr val="tx1"/>
        </a:solidFill>
        <a:latin typeface="+mn-lt"/>
        <a:ea typeface="+mn-ea"/>
        <a:cs typeface="+mn-cs"/>
      </a:defRPr>
    </a:lvl1pPr>
    <a:lvl2pPr marL="687617" algn="l" rtl="0" eaLnBrk="0" fontAlgn="base" hangingPunct="0">
      <a:spcBef>
        <a:spcPct val="30000"/>
      </a:spcBef>
      <a:spcAft>
        <a:spcPct val="0"/>
      </a:spcAft>
      <a:defRPr sz="1805" kern="1200">
        <a:solidFill>
          <a:schemeClr val="tx1"/>
        </a:solidFill>
        <a:latin typeface="+mn-lt"/>
        <a:ea typeface="+mn-ea"/>
        <a:cs typeface="+mn-cs"/>
      </a:defRPr>
    </a:lvl2pPr>
    <a:lvl3pPr marL="1375235" algn="l" rtl="0" eaLnBrk="0" fontAlgn="base" hangingPunct="0">
      <a:spcBef>
        <a:spcPct val="30000"/>
      </a:spcBef>
      <a:spcAft>
        <a:spcPct val="0"/>
      </a:spcAft>
      <a:defRPr sz="1805" kern="1200">
        <a:solidFill>
          <a:schemeClr val="tx1"/>
        </a:solidFill>
        <a:latin typeface="+mn-lt"/>
        <a:ea typeface="+mn-ea"/>
        <a:cs typeface="+mn-cs"/>
      </a:defRPr>
    </a:lvl3pPr>
    <a:lvl4pPr marL="2062852" algn="l" rtl="0" eaLnBrk="0" fontAlgn="base" hangingPunct="0">
      <a:spcBef>
        <a:spcPct val="30000"/>
      </a:spcBef>
      <a:spcAft>
        <a:spcPct val="0"/>
      </a:spcAft>
      <a:defRPr sz="1805" kern="1200">
        <a:solidFill>
          <a:schemeClr val="tx1"/>
        </a:solidFill>
        <a:latin typeface="+mn-lt"/>
        <a:ea typeface="+mn-ea"/>
        <a:cs typeface="+mn-cs"/>
      </a:defRPr>
    </a:lvl4pPr>
    <a:lvl5pPr marL="2750470" algn="l" rtl="0" eaLnBrk="0" fontAlgn="base" hangingPunct="0">
      <a:spcBef>
        <a:spcPct val="30000"/>
      </a:spcBef>
      <a:spcAft>
        <a:spcPct val="0"/>
      </a:spcAft>
      <a:defRPr sz="1805" kern="1200">
        <a:solidFill>
          <a:schemeClr val="tx1"/>
        </a:solidFill>
        <a:latin typeface="+mn-lt"/>
        <a:ea typeface="+mn-ea"/>
        <a:cs typeface="+mn-cs"/>
      </a:defRPr>
    </a:lvl5pPr>
    <a:lvl6pPr marL="3438086" algn="l" defTabSz="1375235" rtl="0" eaLnBrk="1" latinLnBrk="0" hangingPunct="1">
      <a:defRPr sz="1805" kern="1200">
        <a:solidFill>
          <a:schemeClr val="tx1"/>
        </a:solidFill>
        <a:latin typeface="+mn-lt"/>
        <a:ea typeface="+mn-ea"/>
        <a:cs typeface="+mn-cs"/>
      </a:defRPr>
    </a:lvl6pPr>
    <a:lvl7pPr marL="4125703" algn="l" defTabSz="1375235" rtl="0" eaLnBrk="1" latinLnBrk="0" hangingPunct="1">
      <a:defRPr sz="1805" kern="1200">
        <a:solidFill>
          <a:schemeClr val="tx1"/>
        </a:solidFill>
        <a:latin typeface="+mn-lt"/>
        <a:ea typeface="+mn-ea"/>
        <a:cs typeface="+mn-cs"/>
      </a:defRPr>
    </a:lvl7pPr>
    <a:lvl8pPr marL="4813320" algn="l" defTabSz="1375235" rtl="0" eaLnBrk="1" latinLnBrk="0" hangingPunct="1">
      <a:defRPr sz="1805" kern="1200">
        <a:solidFill>
          <a:schemeClr val="tx1"/>
        </a:solidFill>
        <a:latin typeface="+mn-lt"/>
        <a:ea typeface="+mn-ea"/>
        <a:cs typeface="+mn-cs"/>
      </a:defRPr>
    </a:lvl8pPr>
    <a:lvl9pPr marL="5500937" algn="l" defTabSz="1375235" rtl="0" eaLnBrk="1" latinLnBrk="0" hangingPunct="1">
      <a:defRPr sz="18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a:t>
            </a:fld>
            <a:endParaRPr lang="en-US" altLang="ru-RU"/>
          </a:p>
        </p:txBody>
      </p:sp>
    </p:spTree>
    <p:extLst>
      <p:ext uri="{BB962C8B-B14F-4D97-AF65-F5344CB8AC3E}">
        <p14:creationId xmlns:p14="http://schemas.microsoft.com/office/powerpoint/2010/main" val="2460533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400" dirty="0"/>
              <a:t>Optional slides if the NS already has SOPs or guidelines in place that they can build on/ revise.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4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400" dirty="0"/>
              <a:t>List what they contain.</a:t>
            </a:r>
            <a:endParaRPr lang="en-GB" sz="14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400" dirty="0"/>
          </a:p>
        </p:txBody>
      </p:sp>
      <p:sp>
        <p:nvSpPr>
          <p:cNvPr id="608" name="Google Shape;60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8663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Ask participants what they think is missing from the current NS SOPs/CVA guidelines</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Then flash up the answers….</a:t>
            </a:r>
          </a:p>
          <a:p>
            <a:pPr marL="0" lvl="0" indent="0" algn="l" rtl="0">
              <a:spcBef>
                <a:spcPts val="0"/>
              </a:spcBef>
              <a:spcAft>
                <a:spcPts val="0"/>
              </a:spcAft>
              <a:buNone/>
            </a:pPr>
            <a:endParaRPr lang="en-GB"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14</a:t>
            </a:fld>
            <a:endParaRPr lang="en-US" altLang="ru-RU"/>
          </a:p>
        </p:txBody>
      </p:sp>
    </p:spTree>
    <p:extLst>
      <p:ext uri="{BB962C8B-B14F-4D97-AF65-F5344CB8AC3E}">
        <p14:creationId xmlns:p14="http://schemas.microsoft.com/office/powerpoint/2010/main" val="26090365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4" name="Google Shape;68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Divide participants into 3 groups. Explain that:</a:t>
            </a:r>
          </a:p>
          <a:p>
            <a:pPr marL="0" lvl="0" indent="0" algn="l" rtl="0">
              <a:spcBef>
                <a:spcPts val="0"/>
              </a:spcBef>
              <a:spcAft>
                <a:spcPts val="0"/>
              </a:spcAft>
              <a:buNone/>
            </a:pPr>
            <a:endParaRPr dirty="0"/>
          </a:p>
          <a:p>
            <a:pPr marL="171450" lvl="0" indent="-171450" algn="l" rtl="0">
              <a:spcBef>
                <a:spcPts val="0"/>
              </a:spcBef>
              <a:spcAft>
                <a:spcPts val="0"/>
              </a:spcAft>
              <a:buFontTx/>
              <a:buChar char="-"/>
            </a:pPr>
            <a:r>
              <a:rPr lang="en-GB" dirty="0"/>
              <a:t>Group 1 will be the blue stars</a:t>
            </a:r>
          </a:p>
          <a:p>
            <a:pPr marL="171450" lvl="0" indent="-171450" algn="l" rtl="0">
              <a:spcBef>
                <a:spcPts val="0"/>
              </a:spcBef>
              <a:spcAft>
                <a:spcPts val="0"/>
              </a:spcAft>
              <a:buFontTx/>
              <a:buChar char="-"/>
            </a:pPr>
            <a:r>
              <a:rPr lang="en-GB" dirty="0"/>
              <a:t>Group 2 will be the orange lightning</a:t>
            </a:r>
          </a:p>
          <a:p>
            <a:pPr marL="171450" lvl="0" indent="-171450" algn="l" rtl="0">
              <a:spcBef>
                <a:spcPts val="0"/>
              </a:spcBef>
              <a:spcAft>
                <a:spcPts val="0"/>
              </a:spcAft>
              <a:buFontTx/>
              <a:buChar char="-"/>
            </a:pPr>
            <a:r>
              <a:rPr lang="en-GB" dirty="0"/>
              <a:t>Group 3 will be the green smiles</a:t>
            </a:r>
            <a:endParaRPr dirty="0"/>
          </a:p>
          <a:p>
            <a:pPr marL="0" lvl="0" indent="0" algn="l" rtl="0">
              <a:spcBef>
                <a:spcPts val="0"/>
              </a:spcBef>
              <a:spcAft>
                <a:spcPts val="0"/>
              </a:spcAft>
              <a:buClr>
                <a:schemeClr val="dk1"/>
              </a:buClr>
              <a:buSzPts val="1200"/>
              <a:buFont typeface="Calibri"/>
              <a:buNone/>
            </a:pPr>
            <a:endParaRPr dirty="0"/>
          </a:p>
          <a:p>
            <a:pPr marL="0" lvl="0" indent="0" algn="l" rtl="0">
              <a:spcBef>
                <a:spcPts val="0"/>
              </a:spcBef>
              <a:spcAft>
                <a:spcPts val="0"/>
              </a:spcAft>
              <a:buNone/>
            </a:pPr>
            <a:endParaRPr lang="en-GB" dirty="0"/>
          </a:p>
          <a:p>
            <a:pPr marL="0" lvl="0" indent="0" algn="l" rtl="0">
              <a:spcBef>
                <a:spcPts val="0"/>
              </a:spcBef>
              <a:spcAft>
                <a:spcPts val="0"/>
              </a:spcAft>
              <a:buNone/>
            </a:pPr>
            <a:r>
              <a:rPr lang="en-GB" dirty="0"/>
              <a:t>Show example slide next</a:t>
            </a:r>
          </a:p>
          <a:p>
            <a:pPr marL="0" lvl="0" indent="0" algn="l" rtl="0">
              <a:spcBef>
                <a:spcPts val="0"/>
              </a:spcBef>
              <a:spcAft>
                <a:spcPts val="0"/>
              </a:spcAft>
              <a:buNone/>
            </a:pPr>
            <a:endParaRPr lang="en-GB" dirty="0"/>
          </a:p>
          <a:p>
            <a:pPr marL="0" lvl="0" indent="0" algn="l" rtl="0">
              <a:spcBef>
                <a:spcPts val="0"/>
              </a:spcBef>
              <a:spcAft>
                <a:spcPts val="0"/>
              </a:spcAft>
              <a:buClr>
                <a:schemeClr val="dk1"/>
              </a:buClr>
              <a:buSzPts val="1200"/>
              <a:buFont typeface="Calibri"/>
              <a:buNone/>
            </a:pPr>
            <a:endParaRPr dirty="0"/>
          </a:p>
        </p:txBody>
      </p:sp>
      <p:sp>
        <p:nvSpPr>
          <p:cNvPr id="685" name="Google Shape;685;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extLst>
      <p:ext uri="{BB962C8B-B14F-4D97-AF65-F5344CB8AC3E}">
        <p14:creationId xmlns:p14="http://schemas.microsoft.com/office/powerpoint/2010/main" val="3563018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3" name="Google Shape;70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GB" sz="1100" dirty="0">
                <a:latin typeface="Arial"/>
                <a:ea typeface="Arial"/>
                <a:cs typeface="Arial"/>
                <a:sym typeface="Arial"/>
              </a:rPr>
              <a:t>In this example, you can see that both groups 1 and 2 made new suggestions. You can see that groups 2, 3 and 4 agreed with some feedback left by previous groups.</a:t>
            </a:r>
            <a:endParaRPr sz="1100" dirty="0">
              <a:latin typeface="Arial"/>
              <a:ea typeface="Arial"/>
              <a:cs typeface="Arial"/>
              <a:sym typeface="Arial"/>
            </a:endParaRPr>
          </a:p>
        </p:txBody>
      </p:sp>
    </p:spTree>
    <p:extLst>
      <p:ext uri="{BB962C8B-B14F-4D97-AF65-F5344CB8AC3E}">
        <p14:creationId xmlns:p14="http://schemas.microsoft.com/office/powerpoint/2010/main" val="2761089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2" name="Google Shape;752;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53" name="Google Shape;753;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extLst>
      <p:ext uri="{BB962C8B-B14F-4D97-AF65-F5344CB8AC3E}">
        <p14:creationId xmlns:p14="http://schemas.microsoft.com/office/powerpoint/2010/main" val="1092818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0" name="Google Shape;76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endParaRPr sz="1100">
              <a:latin typeface="Arial"/>
              <a:ea typeface="Arial"/>
              <a:cs typeface="Arial"/>
              <a:sym typeface="Arial"/>
            </a:endParaRPr>
          </a:p>
        </p:txBody>
      </p:sp>
    </p:spTree>
    <p:extLst>
      <p:ext uri="{BB962C8B-B14F-4D97-AF65-F5344CB8AC3E}">
        <p14:creationId xmlns:p14="http://schemas.microsoft.com/office/powerpoint/2010/main" val="1047484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Google Shape;78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0" name="Google Shape;79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endParaRPr sz="1100" dirty="0">
              <a:latin typeface="Arial"/>
              <a:ea typeface="Arial"/>
              <a:cs typeface="Arial"/>
              <a:sym typeface="Arial"/>
            </a:endParaRPr>
          </a:p>
        </p:txBody>
      </p:sp>
    </p:spTree>
    <p:extLst>
      <p:ext uri="{BB962C8B-B14F-4D97-AF65-F5344CB8AC3E}">
        <p14:creationId xmlns:p14="http://schemas.microsoft.com/office/powerpoint/2010/main" val="257525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0" name="Google Shape;820;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endParaRPr sz="1100">
              <a:latin typeface="Arial"/>
              <a:ea typeface="Arial"/>
              <a:cs typeface="Arial"/>
              <a:sym typeface="Arial"/>
            </a:endParaRPr>
          </a:p>
        </p:txBody>
      </p:sp>
    </p:spTree>
    <p:extLst>
      <p:ext uri="{BB962C8B-B14F-4D97-AF65-F5344CB8AC3E}">
        <p14:creationId xmlns:p14="http://schemas.microsoft.com/office/powerpoint/2010/main" val="39482236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5" name="Google Shape;84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6" name="Google Shape;846;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21</a:t>
            </a:fld>
            <a:endParaRPr/>
          </a:p>
        </p:txBody>
      </p:sp>
    </p:spTree>
    <p:extLst>
      <p:ext uri="{BB962C8B-B14F-4D97-AF65-F5344CB8AC3E}">
        <p14:creationId xmlns:p14="http://schemas.microsoft.com/office/powerpoint/2010/main" val="2457198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mixing up the groups to ensure relevant specialists are in each group, e.g. logistics in set-up and implementation, M&amp;E in monitoring and evaluation</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23</a:t>
            </a:fld>
            <a:endParaRPr lang="en-US" altLang="ru-RU"/>
          </a:p>
        </p:txBody>
      </p:sp>
    </p:spTree>
    <p:extLst>
      <p:ext uri="{BB962C8B-B14F-4D97-AF65-F5344CB8AC3E}">
        <p14:creationId xmlns:p14="http://schemas.microsoft.com/office/powerpoint/2010/main" val="2043986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a:t>
            </a:fld>
            <a:endParaRPr lang="en-US" altLang="ru-RU" dirty="0"/>
          </a:p>
        </p:txBody>
      </p:sp>
    </p:spTree>
    <p:extLst>
      <p:ext uri="{BB962C8B-B14F-4D97-AF65-F5344CB8AC3E}">
        <p14:creationId xmlns:p14="http://schemas.microsoft.com/office/powerpoint/2010/main" val="3721473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6" name="Google Shape;506;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GB" sz="1100" dirty="0">
                <a:latin typeface="Arial"/>
                <a:ea typeface="Arial"/>
                <a:cs typeface="Arial"/>
                <a:sym typeface="Arial"/>
              </a:rPr>
              <a:t>Pull over any relevant post-its from the review exercise on steps….</a:t>
            </a:r>
          </a:p>
          <a:p>
            <a:pPr marL="158750" marR="0" lvl="0" indent="0" algn="l" rtl="0">
              <a:lnSpc>
                <a:spcPct val="100000"/>
              </a:lnSpc>
              <a:spcBef>
                <a:spcPts val="0"/>
              </a:spcBef>
              <a:spcAft>
                <a:spcPts val="0"/>
              </a:spcAft>
              <a:buClr>
                <a:srgbClr val="000000"/>
              </a:buClr>
              <a:buSzPts val="1100"/>
              <a:buFont typeface="Arial"/>
              <a:buNone/>
            </a:pPr>
            <a:endParaRPr sz="1100" dirty="0">
              <a:latin typeface="Arial"/>
              <a:ea typeface="Arial"/>
              <a:cs typeface="Arial"/>
              <a:sym typeface="Arial"/>
            </a:endParaRPr>
          </a:p>
        </p:txBody>
      </p:sp>
    </p:spTree>
    <p:extLst>
      <p:ext uri="{BB962C8B-B14F-4D97-AF65-F5344CB8AC3E}">
        <p14:creationId xmlns:p14="http://schemas.microsoft.com/office/powerpoint/2010/main" val="3175578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group to complete a table for their project phase.</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25</a:t>
            </a:fld>
            <a:endParaRPr lang="en-US" altLang="ru-RU"/>
          </a:p>
        </p:txBody>
      </p:sp>
    </p:spTree>
    <p:extLst>
      <p:ext uri="{BB962C8B-B14F-4D97-AF65-F5344CB8AC3E}">
        <p14:creationId xmlns:p14="http://schemas.microsoft.com/office/powerpoint/2010/main" val="2163763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Going around the room, ask each participant for one thing that stood out for them the previous day/one thing they remember.</a:t>
            </a:r>
          </a:p>
          <a:p>
            <a:pPr marL="0" lvl="0" indent="0" algn="l" rtl="0">
              <a:spcBef>
                <a:spcPts val="0"/>
              </a:spcBef>
              <a:spcAft>
                <a:spcPts val="0"/>
              </a:spcAft>
              <a:buNone/>
            </a:pPr>
            <a:endParaRPr lang="en-GB" dirty="0"/>
          </a:p>
        </p:txBody>
      </p:sp>
      <p:sp>
        <p:nvSpPr>
          <p:cNvPr id="102" name="Google Shape;102;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Draft steps and key responsibilities</a:t>
            </a:r>
          </a:p>
          <a:p>
            <a:r>
              <a:rPr lang="en-US" dirty="0"/>
              <a:t>Review of decisions and approvals</a:t>
            </a:r>
          </a:p>
          <a:p>
            <a:endParaRPr lang="en-US" dirty="0"/>
          </a:p>
          <a:p>
            <a:r>
              <a:rPr lang="en-US" dirty="0"/>
              <a:t>These don’t have PPTs – make sure facilitator notes gives instructions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27</a:t>
            </a:fld>
            <a:endParaRPr lang="en-US" altLang="ru-RU" dirty="0"/>
          </a:p>
        </p:txBody>
      </p:sp>
    </p:spTree>
    <p:extLst>
      <p:ext uri="{BB962C8B-B14F-4D97-AF65-F5344CB8AC3E}">
        <p14:creationId xmlns:p14="http://schemas.microsoft.com/office/powerpoint/2010/main" val="36968767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Split into same 3 groups from the end of day 1</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29</a:t>
            </a:fld>
            <a:endParaRPr lang="en-US" altLang="ru-RU" dirty="0"/>
          </a:p>
        </p:txBody>
      </p:sp>
    </p:spTree>
    <p:extLst>
      <p:ext uri="{BB962C8B-B14F-4D97-AF65-F5344CB8AC3E}">
        <p14:creationId xmlns:p14="http://schemas.microsoft.com/office/powerpoint/2010/main" val="687182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 flow charts if there is time</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31</a:t>
            </a:fld>
            <a:endParaRPr lang="en-US" altLang="ru-RU" dirty="0"/>
          </a:p>
        </p:txBody>
      </p:sp>
    </p:spTree>
    <p:extLst>
      <p:ext uri="{BB962C8B-B14F-4D97-AF65-F5344CB8AC3E}">
        <p14:creationId xmlns:p14="http://schemas.microsoft.com/office/powerpoint/2010/main" val="2485336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2000" dirty="0">
                <a:latin typeface="Montserrat" panose="00000500000000000000" pitchFamily="2" charset="0"/>
                <a:ea typeface="ＭＳ Ｐゴシック" panose="020B0600070205080204" pitchFamily="34" charset="-128"/>
              </a:rPr>
              <a:t>See p7-8 CVA SOPs template</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32</a:t>
            </a:fld>
            <a:endParaRPr lang="en-US" altLang="ru-RU"/>
          </a:p>
        </p:txBody>
      </p:sp>
    </p:spTree>
    <p:extLst>
      <p:ext uri="{BB962C8B-B14F-4D97-AF65-F5344CB8AC3E}">
        <p14:creationId xmlns:p14="http://schemas.microsoft.com/office/powerpoint/2010/main" val="25157407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33</a:t>
            </a:fld>
            <a:endParaRPr lang="en-US" altLang="ru-RU"/>
          </a:p>
        </p:txBody>
      </p:sp>
    </p:spTree>
    <p:extLst>
      <p:ext uri="{BB962C8B-B14F-4D97-AF65-F5344CB8AC3E}">
        <p14:creationId xmlns:p14="http://schemas.microsoft.com/office/powerpoint/2010/main" val="33461798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65" name="Google Shape;165;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34</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This is an overview of everything included in the Movement’s Cash in Emergencies toolkit – as you can see there are tools for every step of a CVA intervention.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NS will need to have their own contextualised set of tools for doing CVA and these need to be developed or adapted alongside the SOPs.</a:t>
            </a:r>
          </a:p>
          <a:p>
            <a:pPr marL="0" lvl="0" indent="0" algn="l" rtl="0">
              <a:spcBef>
                <a:spcPts val="0"/>
              </a:spcBef>
              <a:spcAft>
                <a:spcPts val="0"/>
              </a:spcAft>
              <a:buNone/>
            </a:pPr>
            <a:endParaRPr lang="en-GB" dirty="0"/>
          </a:p>
        </p:txBody>
      </p:sp>
      <p:sp>
        <p:nvSpPr>
          <p:cNvPr id="173" name="Google Shape;173;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p12: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lang="en-GB" sz="1400" dirty="0">
                <a:effectLst/>
                <a:latin typeface="Arial" panose="020B0604020202020204" pitchFamily="34" charset="0"/>
                <a:ea typeface="MS Mincho" panose="02020609040205080304" pitchFamily="49" charset="-128"/>
              </a:rPr>
              <a:t>Standard operating procedures (SOPs) are a tool to support effective programming. The elaboration of CTP-specific-SOPs as part of preparedness activities, will allow for a better coordinated response where everyone in the Red Cross Red Crescent Movement will be clear of their role and responsibility. The process of elaborating SOPs is just as important as is the final document. While the assessment and programme design and implementation will fall fundamentally under the responsibility of the Disaster Management or equivalent emergency response team, the special skills and responsibilities of the Logistics and Finance departments will be required in CTP. This means that the development of the CTP SOPs needs to be guided by a CTP working group that represents all the main functions relevant for CTP within a National Society. Together, the CTP working group members should discuss and agree on ways of working, and elaborate CTPs endorsed by all. The dissemination of the CTP SOPs will be an important part of the National Society preparedness activities as well.</a:t>
            </a:r>
            <a:endParaRPr lang="en-MY" sz="1400" dirty="0">
              <a:effectLst/>
              <a:latin typeface="Arial" panose="020B0604020202020204" pitchFamily="34" charset="0"/>
              <a:ea typeface="MS Mincho" panose="02020609040205080304" pitchFamily="49" charset="-128"/>
            </a:endParaRPr>
          </a:p>
          <a:p>
            <a:pPr marL="0" lvl="0" indent="0" algn="l" rtl="0">
              <a:spcBef>
                <a:spcPts val="0"/>
              </a:spcBef>
              <a:spcAft>
                <a:spcPts val="0"/>
              </a:spcAft>
              <a:buNone/>
            </a:pPr>
            <a:endParaRPr dirty="0"/>
          </a:p>
        </p:txBody>
      </p:sp>
      <p:sp>
        <p:nvSpPr>
          <p:cNvPr id="933" name="Google Shape;933;p1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5642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p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defTabSz="914400" rtl="0" eaLnBrk="0" fontAlgn="base" latinLnBrk="0" hangingPunct="0">
              <a:lnSpc>
                <a:spcPct val="100000"/>
              </a:lnSpc>
              <a:spcBef>
                <a:spcPts val="0"/>
              </a:spcBef>
              <a:spcAft>
                <a:spcPts val="0"/>
              </a:spcAft>
              <a:buClr>
                <a:srgbClr val="000000"/>
              </a:buClr>
              <a:buSzPts val="1100"/>
              <a:buFont typeface="Arial"/>
              <a:buNone/>
              <a:tabLst/>
              <a:defRPr/>
            </a:pPr>
            <a:r>
              <a:rPr lang="en-GB" sz="1100" dirty="0">
                <a:latin typeface="Arial"/>
                <a:ea typeface="Arial"/>
                <a:cs typeface="Arial"/>
                <a:sym typeface="Arial"/>
              </a:rPr>
              <a:t>In 4 groups, take one CVA project phase each. </a:t>
            </a:r>
          </a:p>
          <a:p>
            <a:pPr marL="158750" marR="0" lvl="0" indent="0" algn="l" defTabSz="914400" rtl="0" eaLnBrk="0" fontAlgn="base" latinLnBrk="0" hangingPunct="0">
              <a:lnSpc>
                <a:spcPct val="100000"/>
              </a:lnSpc>
              <a:spcBef>
                <a:spcPts val="0"/>
              </a:spcBef>
              <a:spcAft>
                <a:spcPts val="0"/>
              </a:spcAft>
              <a:buClr>
                <a:srgbClr val="000000"/>
              </a:buClr>
              <a:buSzPts val="1100"/>
              <a:buFont typeface="Arial"/>
              <a:buNone/>
              <a:tabLst/>
              <a:defRPr/>
            </a:pPr>
            <a:endParaRPr lang="en-GB" sz="1100" dirty="0">
              <a:latin typeface="Arial"/>
              <a:ea typeface="Arial"/>
              <a:cs typeface="Arial"/>
              <a:sym typeface="Arial"/>
            </a:endParaRPr>
          </a:p>
          <a:p>
            <a:pPr marL="330200" marR="0" lvl="0" indent="-171450" algn="l" defTabSz="914400" rtl="0" eaLnBrk="0" fontAlgn="base" latinLnBrk="0" hangingPunct="0">
              <a:lnSpc>
                <a:spcPct val="100000"/>
              </a:lnSpc>
              <a:spcBef>
                <a:spcPts val="0"/>
              </a:spcBef>
              <a:spcAft>
                <a:spcPts val="0"/>
              </a:spcAft>
              <a:buClr>
                <a:srgbClr val="000000"/>
              </a:buClr>
              <a:buSzPts val="1100"/>
              <a:buFontTx/>
              <a:buChar char="-"/>
              <a:tabLst/>
              <a:defRPr/>
            </a:pPr>
            <a:r>
              <a:rPr lang="en-GB" sz="1100" dirty="0">
                <a:latin typeface="Arial"/>
                <a:ea typeface="Arial"/>
                <a:cs typeface="Arial"/>
                <a:sym typeface="Arial"/>
              </a:rPr>
              <a:t>Agree what tools the NS has in place (based on tools mapping done in advance by CVA FP)</a:t>
            </a:r>
          </a:p>
          <a:p>
            <a:pPr marL="330200" marR="0" lvl="0" indent="-171450" algn="l" defTabSz="914400" rtl="0" eaLnBrk="0" fontAlgn="base" latinLnBrk="0" hangingPunct="0">
              <a:lnSpc>
                <a:spcPct val="100000"/>
              </a:lnSpc>
              <a:spcBef>
                <a:spcPts val="0"/>
              </a:spcBef>
              <a:spcAft>
                <a:spcPts val="0"/>
              </a:spcAft>
              <a:buClr>
                <a:srgbClr val="000000"/>
              </a:buClr>
              <a:buSzPts val="1100"/>
              <a:buFontTx/>
              <a:buChar char="-"/>
              <a:tabLst/>
              <a:defRPr/>
            </a:pPr>
            <a:r>
              <a:rPr lang="en-GB" sz="1100" dirty="0">
                <a:latin typeface="Arial"/>
                <a:ea typeface="Arial"/>
                <a:cs typeface="Arial"/>
                <a:sym typeface="Arial"/>
              </a:rPr>
              <a:t>Agree what needs to be adapted</a:t>
            </a:r>
          </a:p>
          <a:p>
            <a:pPr marL="330200" marR="0" lvl="0" indent="-171450" algn="l" defTabSz="914400" rtl="0" eaLnBrk="0" fontAlgn="base" latinLnBrk="0" hangingPunct="0">
              <a:lnSpc>
                <a:spcPct val="100000"/>
              </a:lnSpc>
              <a:spcBef>
                <a:spcPts val="0"/>
              </a:spcBef>
              <a:spcAft>
                <a:spcPts val="0"/>
              </a:spcAft>
              <a:buClr>
                <a:srgbClr val="000000"/>
              </a:buClr>
              <a:buSzPts val="1100"/>
              <a:buFontTx/>
              <a:buChar char="-"/>
              <a:tabLst/>
              <a:defRPr/>
            </a:pPr>
            <a:r>
              <a:rPr lang="en-GB" sz="1100" dirty="0">
                <a:latin typeface="Arial"/>
                <a:ea typeface="Arial"/>
                <a:cs typeface="Arial"/>
                <a:sym typeface="Arial"/>
              </a:rPr>
              <a:t>Agree what still needs to be developed</a:t>
            </a:r>
          </a:p>
          <a:p>
            <a:pPr marL="330200" marR="0" lvl="0" indent="-171450" algn="l" defTabSz="914400" rtl="0" eaLnBrk="0" fontAlgn="base" latinLnBrk="0" hangingPunct="0">
              <a:lnSpc>
                <a:spcPct val="100000"/>
              </a:lnSpc>
              <a:spcBef>
                <a:spcPts val="0"/>
              </a:spcBef>
              <a:spcAft>
                <a:spcPts val="0"/>
              </a:spcAft>
              <a:buClr>
                <a:srgbClr val="000000"/>
              </a:buClr>
              <a:buSzPts val="1100"/>
              <a:buFontTx/>
              <a:buChar char="-"/>
              <a:tabLst/>
              <a:defRPr/>
            </a:pPr>
            <a:r>
              <a:rPr lang="en-GB" sz="1100" dirty="0">
                <a:latin typeface="Arial"/>
                <a:ea typeface="Arial"/>
                <a:cs typeface="Arial"/>
                <a:sym typeface="Arial"/>
              </a:rPr>
              <a:t>Assign responsibilities for who will work on what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6" name="Google Shape;506;p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defTabSz="914400" rtl="0" eaLnBrk="0" fontAlgn="base" latinLnBrk="0" hangingPunct="0">
              <a:lnSpc>
                <a:spcPct val="100000"/>
              </a:lnSpc>
              <a:spcBef>
                <a:spcPts val="0"/>
              </a:spcBef>
              <a:spcAft>
                <a:spcPts val="0"/>
              </a:spcAft>
              <a:buClr>
                <a:srgbClr val="000000"/>
              </a:buClr>
              <a:buSzPts val="1100"/>
              <a:buFont typeface="Arial"/>
              <a:buNone/>
              <a:tabLst/>
              <a:defRPr/>
            </a:pPr>
            <a:endParaRPr lang="en-GB" sz="1100" dirty="0">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Participants may be wondering what’s next with the SOP documents.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CVA FP with the support the partner NS will use the workshop inputs to finalize a draft version of the SOP and RACI. This will be shared with NS leadership and will need to be signed off before becoming an official document adopted. But this is not a one off exercise…..</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38</a:t>
            </a:fld>
            <a:endParaRPr lang="en-US" altLang="ru-RU"/>
          </a:p>
        </p:txBody>
      </p:sp>
    </p:spTree>
    <p:extLst>
      <p:ext uri="{BB962C8B-B14F-4D97-AF65-F5344CB8AC3E}">
        <p14:creationId xmlns:p14="http://schemas.microsoft.com/office/powerpoint/2010/main" val="39310604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Back on the first page of the SOPs, there should be an indication of the version number and authorisation date. The SOPs are a living document that will be updated on a regular basis. This may be annually, or after each large intervention. In each of these cases, SOPs would be revised and re-presented to management for further sign off. </a:t>
            </a:r>
            <a:endParaRPr dirty="0"/>
          </a:p>
        </p:txBody>
      </p:sp>
      <p:sp>
        <p:nvSpPr>
          <p:cNvPr id="133" name="Google Shape;133;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39</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So, what happens if a situation arises where a project comes up, but there is no relevant information in the SOPs?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In this case, project staff may need to create new processes or tools to deal with the immediate situation at hand.</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But words similar to the above clause should be put in the SOPs and adhered to – show text above</a:t>
            </a:r>
            <a:endParaRPr dirty="0"/>
          </a:p>
        </p:txBody>
      </p:sp>
      <p:sp>
        <p:nvSpPr>
          <p:cNvPr id="142" name="Google Shape;142;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40</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6152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5</a:t>
            </a:fld>
            <a:endParaRPr lang="en-US" altLang="ru-RU" dirty="0"/>
          </a:p>
        </p:txBody>
      </p:sp>
    </p:spTree>
    <p:extLst>
      <p:ext uri="{BB962C8B-B14F-4D97-AF65-F5344CB8AC3E}">
        <p14:creationId xmlns:p14="http://schemas.microsoft.com/office/powerpoint/2010/main" val="2848432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8</a:t>
            </a:fld>
            <a:endParaRPr lang="en-US" altLang="ru-RU" dirty="0"/>
          </a:p>
        </p:txBody>
      </p:sp>
    </p:spTree>
    <p:extLst>
      <p:ext uri="{BB962C8B-B14F-4D97-AF65-F5344CB8AC3E}">
        <p14:creationId xmlns:p14="http://schemas.microsoft.com/office/powerpoint/2010/main" val="4218319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as example - CVAP SOPs template p7 or p8</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9</a:t>
            </a:fld>
            <a:endParaRPr lang="en-US" altLang="ru-RU" dirty="0"/>
          </a:p>
        </p:txBody>
      </p:sp>
    </p:spTree>
    <p:extLst>
      <p:ext uri="{BB962C8B-B14F-4D97-AF65-F5344CB8AC3E}">
        <p14:creationId xmlns:p14="http://schemas.microsoft.com/office/powerpoint/2010/main" val="1227568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Adapt session for either NS who already have SOPs in place that need revising, or NS who are designing SOPs for the first time.</a:t>
            </a: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10</a:t>
            </a:fld>
            <a:endParaRPr lang="en-US" altLang="ru-RU" dirty="0"/>
          </a:p>
        </p:txBody>
      </p:sp>
    </p:spTree>
    <p:extLst>
      <p:ext uri="{BB962C8B-B14F-4D97-AF65-F5344CB8AC3E}">
        <p14:creationId xmlns:p14="http://schemas.microsoft.com/office/powerpoint/2010/main" val="3651902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4" name="Google Shape;674;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The SOPs are aligned with 4 phase of the project cycle - see chart.</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The workshop will focus on developing steps for CVA implementation post-emergency across each phase.</a:t>
            </a:r>
          </a:p>
          <a:p>
            <a:pPr marL="0" lvl="0" indent="0" algn="l" rtl="0">
              <a:spcBef>
                <a:spcPts val="0"/>
              </a:spcBef>
              <a:spcAft>
                <a:spcPts val="0"/>
              </a:spcAft>
              <a:buNone/>
            </a:pPr>
            <a:endParaRPr lang="en-GB" dirty="0"/>
          </a:p>
          <a:p>
            <a:pPr marL="0" lvl="0" indent="0" algn="l" rtl="0">
              <a:spcBef>
                <a:spcPts val="0"/>
              </a:spcBef>
              <a:spcAft>
                <a:spcPts val="0"/>
              </a:spcAft>
              <a:buNone/>
            </a:pPr>
            <a:endParaRPr lang="en-GB" dirty="0"/>
          </a:p>
        </p:txBody>
      </p:sp>
      <p:sp>
        <p:nvSpPr>
          <p:cNvPr id="675" name="Google Shape;675;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extLst>
      <p:ext uri="{BB962C8B-B14F-4D97-AF65-F5344CB8AC3E}">
        <p14:creationId xmlns:p14="http://schemas.microsoft.com/office/powerpoint/2010/main" val="3623835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2000" dirty="0"/>
              <a:t>Optional slides if the NS already has SOPs or guidelines in place that they can build on/ revise.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20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2000" dirty="0" err="1"/>
              <a:t>Summarise</a:t>
            </a:r>
            <a:r>
              <a:rPr lang="en-US" sz="2000" dirty="0"/>
              <a:t> what exists.</a:t>
            </a:r>
            <a:endParaRPr lang="en-GB" sz="20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12</a:t>
            </a:fld>
            <a:endParaRPr lang="en-US" altLang="ru-RU"/>
          </a:p>
        </p:txBody>
      </p:sp>
    </p:spTree>
    <p:extLst>
      <p:ext uri="{BB962C8B-B14F-4D97-AF65-F5344CB8AC3E}">
        <p14:creationId xmlns:p14="http://schemas.microsoft.com/office/powerpoint/2010/main" val="35292441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6B6DBBC3-86DC-5F4C-B2A9-988714CAC1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758428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3518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C6CE324C-3444-A14E-9C65-A01E60CA6D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056373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F854286-77C0-0545-B91A-BA15C81563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974532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8981CBB9-A54F-F447-A3CC-2069B379AAC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6813722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19894A57-3362-D845-9FF5-F2BF986B383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076459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39D15A36-1805-AE45-B957-19C563F482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57270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21701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09996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4986891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808353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6B6DBBC3-86DC-5F4C-B2A9-988714CAC1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545275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720988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8FEF8EAE-BD4D-BF4C-AAA9-45CC4C30780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677020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4" name="Picture 3" descr="A picture containing drawing&#10;&#10;Description automatically generated">
            <a:extLst>
              <a:ext uri="{FF2B5EF4-FFF2-40B4-BE49-F238E27FC236}">
                <a16:creationId xmlns:a16="http://schemas.microsoft.com/office/drawing/2014/main" id="{6D695FF5-6267-0749-9705-3C35E824F8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5012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4" name="Picture 3" descr="A picture containing drawing&#10;&#10;Description automatically generated">
            <a:extLst>
              <a:ext uri="{FF2B5EF4-FFF2-40B4-BE49-F238E27FC236}">
                <a16:creationId xmlns:a16="http://schemas.microsoft.com/office/drawing/2014/main" id="{D8D9502D-82B4-9142-8BC1-1F68C1904A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911535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60EF8A0-D67E-7B46-B510-8643BBC0195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0913932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B2BA02F9-D905-CA49-974B-30D9929937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1065221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DC96F45E-ECAD-804B-A941-D76D114546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975872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B7D368AC-1436-E045-B5D1-99244969276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802977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557926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4102156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1241021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3C6708BB-4E94-D842-84D9-C6091C7AA7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5413262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549394B-0516-4947-87DF-7818553CB9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5216589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3885122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0799991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43745EA1-1173-434E-876B-864FA4E6F7B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2049015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7686128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4EC0390E-8E7E-BC44-8A60-02729D35B6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6007451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5EF87BB5-BEC8-A24A-854A-D8849FB4E14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454345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41002360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D11E9A8C-2EE7-9146-ABD5-6FAE1700165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426398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solidFill>
                  <a:schemeClr val="bg2"/>
                </a:solidFill>
                <a:latin typeface="Bebas" pitchFamily="2" charset="0"/>
                <a:ea typeface="Open Sans" panose="020B0606030504020204" pitchFamily="34" charset="0"/>
                <a:cs typeface="Open Sans" panose="020B0606030504020204" pitchFamily="34" charset="0"/>
              </a:rPr>
              <a:pPr algn="r"/>
              <a:t>‹#›</a:t>
            </a:fld>
            <a:endParaRPr lang="en-US" sz="1600" b="0">
              <a:solidFill>
                <a:schemeClr val="bg2"/>
              </a:solidFill>
              <a:latin typeface="Bebas" pitchFamily="2"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95CDBC43-5708-7542-AEBD-02E226C16C6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32171" y="0"/>
            <a:ext cx="2746587" cy="2683239"/>
          </a:xfrm>
          <a:prstGeom prst="rect">
            <a:avLst/>
          </a:prstGeom>
        </p:spPr>
      </p:pic>
    </p:spTree>
    <p:extLst>
      <p:ext uri="{BB962C8B-B14F-4D97-AF65-F5344CB8AC3E}">
        <p14:creationId xmlns:p14="http://schemas.microsoft.com/office/powerpoint/2010/main" val="39687716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195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1C621-D4C4-4527-BD06-87DAE4B3AAB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C9F0C3F-223B-4803-8B78-79762C9CDB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D5F01C-CFB9-4B3B-B777-F5D24EF4C236}"/>
              </a:ext>
            </a:extLst>
          </p:cNvPr>
          <p:cNvSpPr>
            <a:spLocks noGrp="1"/>
          </p:cNvSpPr>
          <p:nvPr>
            <p:ph type="dt" sz="half" idx="10"/>
          </p:nvPr>
        </p:nvSpPr>
        <p:spPr/>
        <p:txBody>
          <a:bodyPr/>
          <a:lstStyle/>
          <a:p>
            <a:fld id="{97FF5BE7-6213-4565-B486-3807CA7A8668}" type="datetimeFigureOut">
              <a:rPr lang="en-GB" smtClean="0"/>
              <a:t>01/04/2024</a:t>
            </a:fld>
            <a:endParaRPr lang="en-GB"/>
          </a:p>
        </p:txBody>
      </p:sp>
      <p:sp>
        <p:nvSpPr>
          <p:cNvPr id="5" name="Footer Placeholder 4">
            <a:extLst>
              <a:ext uri="{FF2B5EF4-FFF2-40B4-BE49-F238E27FC236}">
                <a16:creationId xmlns:a16="http://schemas.microsoft.com/office/drawing/2014/main" id="{B5331644-023E-42D7-8E09-4E81FAD05F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4AA15BD-35CC-41E0-95D4-34B41B8F158B}"/>
              </a:ext>
            </a:extLst>
          </p:cNvPr>
          <p:cNvSpPr>
            <a:spLocks noGrp="1"/>
          </p:cNvSpPr>
          <p:nvPr>
            <p:ph type="sldNum" sz="quarter" idx="12"/>
          </p:nvPr>
        </p:nvSpPr>
        <p:spPr/>
        <p:txBody>
          <a:bodyPr/>
          <a:lstStyle/>
          <a:p>
            <a:fld id="{882A1707-5504-464F-883D-A0050BD78441}" type="slidenum">
              <a:rPr lang="en-GB" smtClean="0"/>
              <a:t>‹#›</a:t>
            </a:fld>
            <a:endParaRPr lang="en-GB"/>
          </a:p>
        </p:txBody>
      </p:sp>
    </p:spTree>
    <p:extLst>
      <p:ext uri="{BB962C8B-B14F-4D97-AF65-F5344CB8AC3E}">
        <p14:creationId xmlns:p14="http://schemas.microsoft.com/office/powerpoint/2010/main" val="10791955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ullets ">
  <p:cSld name="Title and bullets ">
    <p:spTree>
      <p:nvGrpSpPr>
        <p:cNvPr id="1" name="Shape 17"/>
        <p:cNvGrpSpPr/>
        <p:nvPr/>
      </p:nvGrpSpPr>
      <p:grpSpPr>
        <a:xfrm>
          <a:off x="0" y="0"/>
          <a:ext cx="0" cy="0"/>
          <a:chOff x="0" y="0"/>
          <a:chExt cx="0" cy="0"/>
        </a:xfrm>
      </p:grpSpPr>
      <p:sp>
        <p:nvSpPr>
          <p:cNvPr id="18" name="Google Shape;18;p84"/>
          <p:cNvSpPr txBox="1">
            <a:spLocks noGrp="1"/>
          </p:cNvSpPr>
          <p:nvPr>
            <p:ph type="title"/>
          </p:nvPr>
        </p:nvSpPr>
        <p:spPr>
          <a:xfrm>
            <a:off x="935088" y="823149"/>
            <a:ext cx="2612976" cy="113052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267"/>
              <a:buFont typeface="Arial"/>
              <a:buNone/>
              <a:defRPr sz="6401"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84"/>
          <p:cNvSpPr txBox="1">
            <a:spLocks noGrp="1"/>
          </p:cNvSpPr>
          <p:nvPr>
            <p:ph type="body" idx="1"/>
          </p:nvPr>
        </p:nvSpPr>
        <p:spPr>
          <a:xfrm>
            <a:off x="914400" y="2551608"/>
            <a:ext cx="15142368" cy="6638262"/>
          </a:xfrm>
          <a:prstGeom prst="rect">
            <a:avLst/>
          </a:prstGeom>
          <a:noFill/>
          <a:ln>
            <a:noFill/>
          </a:ln>
        </p:spPr>
        <p:txBody>
          <a:bodyPr spcFirstLastPara="1" wrap="square" lIns="91425" tIns="45700" rIns="91425" bIns="45700" anchor="t" anchorCtr="0">
            <a:normAutofit/>
          </a:bodyPr>
          <a:lstStyle>
            <a:lvl1pPr marL="685800" lvl="0" indent="-571500" algn="l">
              <a:lnSpc>
                <a:spcPct val="90000"/>
              </a:lnSpc>
              <a:spcBef>
                <a:spcPts val="1500"/>
              </a:spcBef>
              <a:spcAft>
                <a:spcPts val="0"/>
              </a:spcAft>
              <a:buClr>
                <a:srgbClr val="EE2A24"/>
              </a:buClr>
              <a:buSzPts val="2400"/>
              <a:buFont typeface="Arial"/>
              <a:buChar char="­"/>
              <a:defRPr sz="3600"/>
            </a:lvl1pPr>
            <a:lvl2pPr marL="1371600" lvl="1" indent="-596931" algn="l">
              <a:lnSpc>
                <a:spcPct val="90000"/>
              </a:lnSpc>
              <a:spcBef>
                <a:spcPts val="750"/>
              </a:spcBef>
              <a:spcAft>
                <a:spcPts val="0"/>
              </a:spcAft>
              <a:buClr>
                <a:schemeClr val="dk1"/>
              </a:buClr>
              <a:buSzPts val="2667"/>
              <a:buChar char="•"/>
              <a:defRPr sz="4001"/>
            </a:lvl2pPr>
            <a:lvl3pPr marL="2057400" lvl="2" indent="-571500" algn="l">
              <a:lnSpc>
                <a:spcPct val="90000"/>
              </a:lnSpc>
              <a:spcBef>
                <a:spcPts val="750"/>
              </a:spcBef>
              <a:spcAft>
                <a:spcPts val="0"/>
              </a:spcAft>
              <a:buClr>
                <a:schemeClr val="dk1"/>
              </a:buClr>
              <a:buSzPts val="2400"/>
              <a:buChar char="•"/>
              <a:defRPr sz="3600"/>
            </a:lvl3pPr>
            <a:lvl4pPr marL="2743200" lvl="3" indent="-546068" algn="l">
              <a:lnSpc>
                <a:spcPct val="90000"/>
              </a:lnSpc>
              <a:spcBef>
                <a:spcPts val="750"/>
              </a:spcBef>
              <a:spcAft>
                <a:spcPts val="0"/>
              </a:spcAft>
              <a:buClr>
                <a:schemeClr val="dk1"/>
              </a:buClr>
              <a:buSzPts val="2133"/>
              <a:buChar char="•"/>
              <a:defRPr sz="3200"/>
            </a:lvl4pPr>
            <a:lvl5pPr marL="3429000" lvl="4" indent="-546068" algn="l">
              <a:lnSpc>
                <a:spcPct val="90000"/>
              </a:lnSpc>
              <a:spcBef>
                <a:spcPts val="750"/>
              </a:spcBef>
              <a:spcAft>
                <a:spcPts val="0"/>
              </a:spcAft>
              <a:buClr>
                <a:schemeClr val="dk1"/>
              </a:buClr>
              <a:buSzPts val="2133"/>
              <a:buChar char="•"/>
              <a:defRPr sz="3200"/>
            </a:lvl5pPr>
            <a:lvl6pPr marL="4114800" lvl="5" indent="-546068" algn="l">
              <a:lnSpc>
                <a:spcPct val="90000"/>
              </a:lnSpc>
              <a:spcBef>
                <a:spcPts val="750"/>
              </a:spcBef>
              <a:spcAft>
                <a:spcPts val="0"/>
              </a:spcAft>
              <a:buClr>
                <a:schemeClr val="dk1"/>
              </a:buClr>
              <a:buSzPts val="2133"/>
              <a:buChar char="•"/>
              <a:defRPr sz="3200"/>
            </a:lvl6pPr>
            <a:lvl7pPr marL="4800600" lvl="6" indent="-546068" algn="l">
              <a:lnSpc>
                <a:spcPct val="90000"/>
              </a:lnSpc>
              <a:spcBef>
                <a:spcPts val="750"/>
              </a:spcBef>
              <a:spcAft>
                <a:spcPts val="0"/>
              </a:spcAft>
              <a:buClr>
                <a:schemeClr val="dk1"/>
              </a:buClr>
              <a:buSzPts val="2133"/>
              <a:buChar char="•"/>
              <a:defRPr sz="3200"/>
            </a:lvl7pPr>
            <a:lvl8pPr marL="5486400" lvl="7" indent="-546068" algn="l">
              <a:lnSpc>
                <a:spcPct val="90000"/>
              </a:lnSpc>
              <a:spcBef>
                <a:spcPts val="750"/>
              </a:spcBef>
              <a:spcAft>
                <a:spcPts val="0"/>
              </a:spcAft>
              <a:buClr>
                <a:schemeClr val="dk1"/>
              </a:buClr>
              <a:buSzPts val="2133"/>
              <a:buChar char="•"/>
              <a:defRPr sz="3200"/>
            </a:lvl8pPr>
            <a:lvl9pPr marL="6172200" lvl="8" indent="-546068" algn="l">
              <a:lnSpc>
                <a:spcPct val="90000"/>
              </a:lnSpc>
              <a:spcBef>
                <a:spcPts val="750"/>
              </a:spcBef>
              <a:spcAft>
                <a:spcPts val="0"/>
              </a:spcAft>
              <a:buClr>
                <a:schemeClr val="dk1"/>
              </a:buClr>
              <a:buSzPts val="2133"/>
              <a:buChar char="•"/>
              <a:defRPr sz="3200"/>
            </a:lvl9pPr>
          </a:lstStyle>
          <a:p>
            <a:endParaRPr/>
          </a:p>
        </p:txBody>
      </p:sp>
    </p:spTree>
    <p:extLst>
      <p:ext uri="{BB962C8B-B14F-4D97-AF65-F5344CB8AC3E}">
        <p14:creationId xmlns:p14="http://schemas.microsoft.com/office/powerpoint/2010/main" val="36235269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2_Blank">
    <p:spTree>
      <p:nvGrpSpPr>
        <p:cNvPr id="1" name="Shape 26"/>
        <p:cNvGrpSpPr/>
        <p:nvPr/>
      </p:nvGrpSpPr>
      <p:grpSpPr>
        <a:xfrm>
          <a:off x="0" y="0"/>
          <a:ext cx="0" cy="0"/>
          <a:chOff x="0" y="0"/>
          <a:chExt cx="0" cy="0"/>
        </a:xfrm>
      </p:grpSpPr>
      <p:sp>
        <p:nvSpPr>
          <p:cNvPr id="27" name="Google Shape;27;p86"/>
          <p:cNvSpPr txBox="1">
            <a:spLocks noGrp="1"/>
          </p:cNvSpPr>
          <p:nvPr>
            <p:ph type="dt" idx="10"/>
          </p:nvPr>
        </p:nvSpPr>
        <p:spPr>
          <a:xfrm>
            <a:off x="1257300" y="9535998"/>
            <a:ext cx="4114800" cy="547772"/>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86"/>
          <p:cNvSpPr txBox="1">
            <a:spLocks noGrp="1"/>
          </p:cNvSpPr>
          <p:nvPr>
            <p:ph type="ftr" idx="11"/>
          </p:nvPr>
        </p:nvSpPr>
        <p:spPr>
          <a:xfrm>
            <a:off x="6057900" y="9535998"/>
            <a:ext cx="6172200" cy="547772"/>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86"/>
          <p:cNvSpPr txBox="1">
            <a:spLocks noGrp="1"/>
          </p:cNvSpPr>
          <p:nvPr>
            <p:ph type="sldNum" idx="12"/>
          </p:nvPr>
        </p:nvSpPr>
        <p:spPr>
          <a:xfrm>
            <a:off x="12915900" y="9535998"/>
            <a:ext cx="4114800" cy="547772"/>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a:spcAft>
                <a:spcPts val="0"/>
              </a:spcAft>
            </a:pPr>
            <a:fld id="{00000000-1234-1234-1234-123412341234}" type="slidenum">
              <a:rPr lang="en-GB" smtClean="0"/>
              <a:pPr>
                <a:spcAft>
                  <a:spcPts val="0"/>
                </a:spcAft>
              </a:pPr>
              <a:t>‹#›</a:t>
            </a:fld>
            <a:endParaRPr lang="en-GB"/>
          </a:p>
        </p:txBody>
      </p:sp>
    </p:spTree>
    <p:extLst>
      <p:ext uri="{BB962C8B-B14F-4D97-AF65-F5344CB8AC3E}">
        <p14:creationId xmlns:p14="http://schemas.microsoft.com/office/powerpoint/2010/main" val="1559198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20775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48568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 April 2024</a:t>
            </a:fld>
            <a:endParaRPr lang="en-US" sz="2400" b="1" i="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03621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 April 2024</a:t>
            </a:fld>
            <a:endParaRPr lang="en-US" sz="2400" b="1" i="0">
              <a:solidFill>
                <a:schemeClr val="bg2"/>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6251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a:t>CLICK TO EDIT: </a:t>
            </a:r>
            <a:br>
              <a:rPr lang="en-US"/>
            </a:br>
            <a:r>
              <a:rPr lang="en-US"/>
              <a:t>THE HEADLINE </a:t>
            </a:r>
            <a:br>
              <a:rPr lang="en-US"/>
            </a:br>
            <a:r>
              <a:rPr lang="en-US"/>
              <a:t>GOES HERE</a:t>
            </a:r>
          </a:p>
        </p:txBody>
      </p:sp>
      <p:sp>
        <p:nvSpPr>
          <p:cNvPr id="19" name="TextBox 18">
            <a:extLst>
              <a:ext uri="{FF2B5EF4-FFF2-40B4-BE49-F238E27FC236}">
                <a16:creationId xmlns:a16="http://schemas.microsoft.com/office/drawing/2014/main" id="{32F001F5-B0A3-2746-A0C0-5F5B163A1380}"/>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 April 2024</a:t>
            </a:fld>
            <a:endParaRPr lang="en-US" sz="2400" b="1" i="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1806589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SIPCMContentMarking" descr="{&quot;HashCode&quot;:-1527489898,&quot;Placement&quot;:&quot;Footer&quot;,&quot;Top&quot;:789.467957,&quot;Left&quot;:0.0,&quot;SlideWidth&quot;:1440,&quot;SlideHeight&quot;:810}">
            <a:extLst>
              <a:ext uri="{FF2B5EF4-FFF2-40B4-BE49-F238E27FC236}">
                <a16:creationId xmlns:a16="http://schemas.microsoft.com/office/drawing/2014/main" id="{C0ED2E10-BAB7-48B4-8AF9-1B8C9D2F11D2}"/>
              </a:ext>
            </a:extLst>
          </p:cNvPr>
          <p:cNvSpPr txBox="1"/>
          <p:nvPr userDrawn="1"/>
        </p:nvSpPr>
        <p:spPr>
          <a:xfrm>
            <a:off x="0" y="10026243"/>
            <a:ext cx="800461" cy="262344"/>
          </a:xfrm>
          <a:prstGeom prst="rect">
            <a:avLst/>
          </a:prstGeom>
          <a:noFill/>
        </p:spPr>
        <p:txBody>
          <a:bodyPr vert="horz" wrap="square" lIns="0" tIns="0" rIns="0" bIns="0" rtlCol="0" anchor="ctr" anchorCtr="1">
            <a:spAutoFit/>
          </a:bodyPr>
          <a:lstStyle/>
          <a:p>
            <a:pPr algn="l">
              <a:spcBef>
                <a:spcPct val="0"/>
              </a:spcBef>
              <a:spcAft>
                <a:spcPct val="0"/>
              </a:spcAft>
            </a:pPr>
            <a:r>
              <a:rPr lang="en-MY" sz="1000">
                <a:solidFill>
                  <a:srgbClr val="000000"/>
                </a:solidFill>
                <a:latin typeface="Calibri" panose="020F0502020204030204" pitchFamily="34" charset="0"/>
              </a:rPr>
              <a:t>Restricted</a:t>
            </a:r>
          </a:p>
        </p:txBody>
      </p:sp>
    </p:spTree>
    <p:extLst>
      <p:ext uri="{BB962C8B-B14F-4D97-AF65-F5344CB8AC3E}">
        <p14:creationId xmlns:p14="http://schemas.microsoft.com/office/powerpoint/2010/main" val="2412164020"/>
      </p:ext>
    </p:extLst>
  </p:cSld>
  <p:clrMap bg1="lt1" tx1="dk1" bg2="lt2" tx2="dk2" accent1="accent1" accent2="accent2" accent3="accent3" accent4="accent4" accent5="accent5" accent6="accent6" hlink="hlink" folHlink="folHlink"/>
  <p:sldLayoutIdLst>
    <p:sldLayoutId id="2147484465" r:id="rId1"/>
    <p:sldLayoutId id="2147484605" r:id="rId2"/>
    <p:sldLayoutId id="2147484599" r:id="rId3"/>
    <p:sldLayoutId id="2147484603" r:id="rId4"/>
    <p:sldLayoutId id="2147484601" r:id="rId5"/>
    <p:sldLayoutId id="2147484602" r:id="rId6"/>
    <p:sldLayoutId id="2147484467" r:id="rId7"/>
    <p:sldLayoutId id="2147484598" r:id="rId8"/>
    <p:sldLayoutId id="2147484600" r:id="rId9"/>
    <p:sldLayoutId id="2147484496" r:id="rId10"/>
    <p:sldLayoutId id="2147484470" r:id="rId11"/>
    <p:sldLayoutId id="2147484469" r:id="rId12"/>
    <p:sldLayoutId id="2147484471" r:id="rId13"/>
    <p:sldLayoutId id="2147484472" r:id="rId14"/>
    <p:sldLayoutId id="2147484473" r:id="rId15"/>
    <p:sldLayoutId id="2147484474" r:id="rId16"/>
    <p:sldLayoutId id="2147484475" r:id="rId17"/>
    <p:sldLayoutId id="2147484476" r:id="rId18"/>
    <p:sldLayoutId id="2147484477" r:id="rId19"/>
    <p:sldLayoutId id="2147484478" r:id="rId20"/>
    <p:sldLayoutId id="2147484604" r:id="rId21"/>
    <p:sldLayoutId id="2147484479" r:id="rId22"/>
    <p:sldLayoutId id="2147484480" r:id="rId23"/>
    <p:sldLayoutId id="2147484481" r:id="rId24"/>
    <p:sldLayoutId id="2147484482" r:id="rId25"/>
    <p:sldLayoutId id="2147484483" r:id="rId26"/>
    <p:sldLayoutId id="2147484484" r:id="rId27"/>
    <p:sldLayoutId id="2147484485" r:id="rId28"/>
    <p:sldLayoutId id="2147484486" r:id="rId29"/>
    <p:sldLayoutId id="2147484487" r:id="rId30"/>
    <p:sldLayoutId id="2147484488" r:id="rId31"/>
    <p:sldLayoutId id="2147484489" r:id="rId32"/>
    <p:sldLayoutId id="2147484490" r:id="rId33"/>
    <p:sldLayoutId id="2147484491" r:id="rId34"/>
    <p:sldLayoutId id="2147484492" r:id="rId35"/>
    <p:sldLayoutId id="2147484493" r:id="rId36"/>
    <p:sldLayoutId id="2147484494" r:id="rId37"/>
    <p:sldLayoutId id="2147484495" r:id="rId38"/>
    <p:sldLayoutId id="2147484594" r:id="rId39"/>
    <p:sldLayoutId id="2147484597" r:id="rId40"/>
    <p:sldLayoutId id="2147484606" r:id="rId41"/>
    <p:sldLayoutId id="2147484607" r:id="rId42"/>
    <p:sldLayoutId id="2147484608" r:id="rId43"/>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4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4.xml"/><Relationship Id="rId1" Type="http://schemas.openxmlformats.org/officeDocument/2006/relationships/slideLayout" Target="../slideLayouts/slideLayout4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1.xml"/></Relationships>
</file>

<file path=ppt/slides/_rels/slide4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0DFA85-F05C-4D14-8485-19894E0E188F}"/>
              </a:ext>
            </a:extLst>
          </p:cNvPr>
          <p:cNvSpPr>
            <a:spLocks noGrp="1"/>
          </p:cNvSpPr>
          <p:nvPr>
            <p:ph type="title" idx="4294967295"/>
          </p:nvPr>
        </p:nvSpPr>
        <p:spPr>
          <a:xfrm>
            <a:off x="1892968" y="3625516"/>
            <a:ext cx="13218695" cy="3735216"/>
          </a:xfrm>
          <a:prstGeom prst="rect">
            <a:avLst/>
          </a:prstGeom>
        </p:spPr>
        <p:txBody>
          <a:bodyPr/>
          <a:lstStyle/>
          <a:p>
            <a:pPr algn="ctr"/>
            <a:r>
              <a:rPr lang="en-US" dirty="0">
                <a:latin typeface="Montserrat" panose="00000500000000000000" pitchFamily="2" charset="0"/>
                <a:cs typeface="Segoe UI" panose="020B0502040204020203" pitchFamily="34" charset="0"/>
              </a:rPr>
              <a:t>Cash and Voucher Assistance </a:t>
            </a:r>
            <a:br>
              <a:rPr lang="en-US" dirty="0">
                <a:latin typeface="Montserrat" panose="00000500000000000000" pitchFamily="2" charset="0"/>
                <a:cs typeface="Segoe UI" panose="020B0502040204020203" pitchFamily="34" charset="0"/>
              </a:rPr>
            </a:br>
            <a:r>
              <a:rPr lang="en-US" b="1" dirty="0">
                <a:latin typeface="Montserrat" panose="00000500000000000000" pitchFamily="2" charset="0"/>
                <a:cs typeface="Segoe UI" panose="020B0502040204020203" pitchFamily="34" charset="0"/>
              </a:rPr>
              <a:t>Standard Operating Procedures (SOPs) Workshop</a:t>
            </a:r>
            <a:endParaRPr lang="en-MY" b="1" dirty="0">
              <a:latin typeface="Montserrat" panose="00000500000000000000" pitchFamily="2" charset="0"/>
              <a:cs typeface="Segoe UI" panose="020B0502040204020203" pitchFamily="34" charset="0"/>
            </a:endParaRPr>
          </a:p>
        </p:txBody>
      </p:sp>
      <p:sp>
        <p:nvSpPr>
          <p:cNvPr id="12" name="TextBox 11">
            <a:extLst>
              <a:ext uri="{FF2B5EF4-FFF2-40B4-BE49-F238E27FC236}">
                <a16:creationId xmlns:a16="http://schemas.microsoft.com/office/drawing/2014/main" id="{E1E197BF-7A03-477E-EEAD-0E2D66068F85}"/>
              </a:ext>
            </a:extLst>
          </p:cNvPr>
          <p:cNvSpPr txBox="1"/>
          <p:nvPr/>
        </p:nvSpPr>
        <p:spPr>
          <a:xfrm>
            <a:off x="6191251" y="6930189"/>
            <a:ext cx="6324600" cy="2308324"/>
          </a:xfrm>
          <a:prstGeom prst="rect">
            <a:avLst/>
          </a:prstGeom>
          <a:noFill/>
        </p:spPr>
        <p:txBody>
          <a:bodyPr wrap="square" rtlCol="0">
            <a:spAutoFit/>
          </a:bodyPr>
          <a:lstStyle/>
          <a:p>
            <a:pPr algn="ctr"/>
            <a:r>
              <a:rPr lang="en-MY" sz="3600" i="1" dirty="0"/>
              <a:t>&lt;Insert NS name&gt;</a:t>
            </a:r>
          </a:p>
          <a:p>
            <a:pPr algn="ctr"/>
            <a:endParaRPr lang="en-MY" sz="3600" i="1" dirty="0"/>
          </a:p>
          <a:p>
            <a:pPr algn="ctr"/>
            <a:r>
              <a:rPr lang="en-MY" sz="3600" i="1" dirty="0"/>
              <a:t>&lt;Insert dates of workshop&gt;</a:t>
            </a:r>
          </a:p>
          <a:p>
            <a:pPr algn="ctr"/>
            <a:r>
              <a:rPr lang="en-MY" sz="3600" i="1" dirty="0"/>
              <a:t>&lt;Insert location&gt;</a:t>
            </a:r>
          </a:p>
        </p:txBody>
      </p:sp>
    </p:spTree>
    <p:extLst>
      <p:ext uri="{BB962C8B-B14F-4D97-AF65-F5344CB8AC3E}">
        <p14:creationId xmlns:p14="http://schemas.microsoft.com/office/powerpoint/2010/main" val="1726727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a:xfrm>
            <a:off x="3086100" y="4838700"/>
            <a:ext cx="14056113" cy="3456873"/>
          </a:xfrm>
        </p:spPr>
        <p:txBody>
          <a:bodyPr/>
          <a:lstStyle/>
          <a:p>
            <a:r>
              <a:rPr lang="en-US" dirty="0"/>
              <a:t>Review of existing SOPs/key CVA steps during emergency response</a:t>
            </a:r>
            <a:br>
              <a:rPr lang="en-US" dirty="0"/>
            </a:br>
            <a:br>
              <a:rPr lang="en-US" dirty="0"/>
            </a:br>
            <a:r>
              <a:rPr lang="en-US" dirty="0"/>
              <a:t> </a:t>
            </a:r>
            <a:endParaRPr lang="en-MY" b="0" i="1" dirty="0"/>
          </a:p>
        </p:txBody>
      </p:sp>
    </p:spTree>
    <p:extLst>
      <p:ext uri="{BB962C8B-B14F-4D97-AF65-F5344CB8AC3E}">
        <p14:creationId xmlns:p14="http://schemas.microsoft.com/office/powerpoint/2010/main" val="149447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18"/>
          <p:cNvSpPr txBox="1">
            <a:spLocks noGrp="1"/>
          </p:cNvSpPr>
          <p:nvPr>
            <p:ph type="title"/>
          </p:nvPr>
        </p:nvSpPr>
        <p:spPr>
          <a:xfrm>
            <a:off x="1001105" y="827868"/>
            <a:ext cx="14301788" cy="1128713"/>
          </a:xfrm>
          <a:prstGeom prst="rect">
            <a:avLst/>
          </a:prstGeom>
          <a:noFill/>
          <a:ln>
            <a:noFill/>
          </a:ln>
        </p:spPr>
        <p:txBody>
          <a:bodyPr spcFirstLastPara="1" wrap="square" lIns="137138" tIns="68550" rIns="137138" bIns="68550" anchor="ctr" anchorCtr="0">
            <a:noAutofit/>
          </a:bodyPr>
          <a:lstStyle/>
          <a:p>
            <a:pPr>
              <a:buClr>
                <a:srgbClr val="FF0000"/>
              </a:buClr>
              <a:buSzPts val="2800"/>
            </a:pPr>
            <a:r>
              <a:rPr lang="en-GB" sz="4000" dirty="0">
                <a:solidFill>
                  <a:srgbClr val="011E41"/>
                </a:solidFill>
                <a:latin typeface="Montserrat" pitchFamily="2" charset="77"/>
              </a:rPr>
              <a:t>CVA project cycle</a:t>
            </a:r>
            <a:endParaRPr sz="4000" dirty="0">
              <a:solidFill>
                <a:srgbClr val="011E41"/>
              </a:solidFill>
              <a:latin typeface="Montserrat" pitchFamily="2" charset="77"/>
            </a:endParaRPr>
          </a:p>
        </p:txBody>
      </p:sp>
      <p:pic>
        <p:nvPicPr>
          <p:cNvPr id="678" name="Google Shape;678;p18"/>
          <p:cNvPicPr preferRelativeResize="0"/>
          <p:nvPr/>
        </p:nvPicPr>
        <p:blipFill rotWithShape="1">
          <a:blip r:embed="rId3">
            <a:alphaModFix/>
          </a:blip>
          <a:srcRect/>
          <a:stretch/>
        </p:blipFill>
        <p:spPr>
          <a:xfrm>
            <a:off x="490742" y="2896394"/>
            <a:ext cx="4057650" cy="4495800"/>
          </a:xfrm>
          <a:prstGeom prst="rect">
            <a:avLst/>
          </a:prstGeom>
          <a:noFill/>
          <a:ln>
            <a:noFill/>
          </a:ln>
        </p:spPr>
      </p:pic>
      <p:sp>
        <p:nvSpPr>
          <p:cNvPr id="679" name="Google Shape;679;p18"/>
          <p:cNvSpPr txBox="1"/>
          <p:nvPr/>
        </p:nvSpPr>
        <p:spPr>
          <a:xfrm>
            <a:off x="4722224" y="1219146"/>
            <a:ext cx="13226142" cy="2262097"/>
          </a:xfrm>
          <a:prstGeom prst="rect">
            <a:avLst/>
          </a:prstGeom>
          <a:noFill/>
          <a:ln>
            <a:noFill/>
          </a:ln>
        </p:spPr>
        <p:txBody>
          <a:bodyPr spcFirstLastPara="1" wrap="square" lIns="137138" tIns="68550" rIns="137138" bIns="68550" anchor="t" anchorCtr="0">
            <a:spAutoFit/>
          </a:bodyPr>
          <a:lstStyle/>
          <a:p>
            <a:pPr marL="428625" indent="-238125">
              <a:spcBef>
                <a:spcPts val="0"/>
              </a:spcBef>
              <a:spcAft>
                <a:spcPts val="0"/>
              </a:spcAft>
              <a:buClr>
                <a:schemeClr val="dk1"/>
              </a:buClr>
              <a:buSzPts val="2000"/>
            </a:pPr>
            <a:endParaRPr sz="3000" b="1"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p:txBody>
      </p:sp>
      <p:pic>
        <p:nvPicPr>
          <p:cNvPr id="680" name="Google Shape;680;p18"/>
          <p:cNvPicPr preferRelativeResize="0"/>
          <p:nvPr/>
        </p:nvPicPr>
        <p:blipFill rotWithShape="1">
          <a:blip r:embed="rId4">
            <a:alphaModFix/>
          </a:blip>
          <a:srcRect/>
          <a:stretch/>
        </p:blipFill>
        <p:spPr>
          <a:xfrm>
            <a:off x="4907165" y="3672476"/>
            <a:ext cx="12441987" cy="4322175"/>
          </a:xfrm>
          <a:prstGeom prst="rect">
            <a:avLst/>
          </a:prstGeom>
          <a:noFill/>
          <a:ln>
            <a:noFill/>
          </a:ln>
        </p:spPr>
      </p:pic>
      <p:sp>
        <p:nvSpPr>
          <p:cNvPr id="681" name="Google Shape;681;p18"/>
          <p:cNvSpPr/>
          <p:nvPr/>
        </p:nvSpPr>
        <p:spPr>
          <a:xfrm>
            <a:off x="9144000" y="3098772"/>
            <a:ext cx="4057650" cy="2443163"/>
          </a:xfrm>
          <a:prstGeom prst="mathMultiply">
            <a:avLst>
              <a:gd name="adj1" fmla="val 23520"/>
            </a:avLst>
          </a:prstGeom>
          <a:solidFill>
            <a:srgbClr val="C00000"/>
          </a:solidFill>
          <a:ln w="12700" cap="flat" cmpd="sng">
            <a:solidFill>
              <a:srgbClr val="C00000"/>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64555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6" y="1163806"/>
            <a:ext cx="11267163"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panose="00000500000000000000" pitchFamily="2" charset="0"/>
                <a:ea typeface="ＭＳ Ｐゴシック" panose="020B0600070205080204" pitchFamily="34" charset="-128"/>
              </a:rPr>
              <a:t>Existing NS SOPs /CVA guidance</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518720"/>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fontAlgn="auto">
              <a:spcAft>
                <a:spcPts val="0"/>
              </a:spcAft>
            </a:pPr>
            <a:endParaRPr lang="en-US" altLang="en-US" sz="2000" dirty="0">
              <a:ea typeface="ＭＳ Ｐゴシック" panose="020B0600070205080204" pitchFamily="34" charset="-128"/>
            </a:endParaRPr>
          </a:p>
          <a:p>
            <a:pPr fontAlgn="auto">
              <a:spcAft>
                <a:spcPts val="0"/>
              </a:spcAft>
            </a:pPr>
            <a:endParaRPr lang="en-US" altLang="en-US" sz="2000" dirty="0">
              <a:ea typeface="ＭＳ Ｐゴシック" panose="020B0600070205080204" pitchFamily="34" charset="-128"/>
            </a:endParaRPr>
          </a:p>
        </p:txBody>
      </p:sp>
    </p:spTree>
    <p:extLst>
      <p:ext uri="{BB962C8B-B14F-4D97-AF65-F5344CB8AC3E}">
        <p14:creationId xmlns:p14="http://schemas.microsoft.com/office/powerpoint/2010/main" val="1383572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10"/>
          <p:cNvSpPr txBox="1">
            <a:spLocks noGrp="1"/>
          </p:cNvSpPr>
          <p:nvPr>
            <p:ph type="title"/>
          </p:nvPr>
        </p:nvSpPr>
        <p:spPr>
          <a:xfrm>
            <a:off x="1257300" y="980629"/>
            <a:ext cx="15773400" cy="1988345"/>
          </a:xfrm>
          <a:prstGeom prst="rect">
            <a:avLst/>
          </a:prstGeom>
          <a:noFill/>
          <a:ln>
            <a:noFill/>
          </a:ln>
        </p:spPr>
        <p:txBody>
          <a:bodyPr spcFirstLastPara="1" wrap="square" lIns="137138" tIns="68550" rIns="137138" bIns="68550" anchor="ctr" anchorCtr="0">
            <a:normAutofit/>
          </a:bodyPr>
          <a:lstStyle/>
          <a:p>
            <a:pPr>
              <a:spcBef>
                <a:spcPts val="0"/>
              </a:spcBef>
              <a:buClr>
                <a:schemeClr val="dk1"/>
              </a:buClr>
              <a:buSzPts val="3200"/>
            </a:pPr>
            <a:r>
              <a:rPr lang="en-GB" sz="4000" b="1" dirty="0">
                <a:latin typeface="Montserrat" pitchFamily="2" charset="77"/>
                <a:ea typeface="Arial"/>
                <a:cs typeface="Arial"/>
                <a:sym typeface="Arial"/>
              </a:rPr>
              <a:t>What do the existing NS CVA SOPs or guidelines cover?</a:t>
            </a:r>
            <a:endParaRPr sz="4000" dirty="0">
              <a:latin typeface="Montserrat" pitchFamily="2" charset="77"/>
            </a:endParaRPr>
          </a:p>
        </p:txBody>
      </p:sp>
      <p:sp>
        <p:nvSpPr>
          <p:cNvPr id="611" name="Google Shape;611;p10"/>
          <p:cNvSpPr/>
          <p:nvPr/>
        </p:nvSpPr>
        <p:spPr>
          <a:xfrm>
            <a:off x="2833056" y="3740140"/>
            <a:ext cx="11665296" cy="3523981"/>
          </a:xfrm>
          <a:prstGeom prst="rect">
            <a:avLst/>
          </a:prstGeom>
          <a:noFill/>
          <a:ln>
            <a:noFill/>
          </a:ln>
        </p:spPr>
        <p:txBody>
          <a:bodyPr spcFirstLastPara="1" wrap="square" lIns="137138" tIns="68550" rIns="137138" bIns="68550" anchor="t" anchorCtr="0">
            <a:spAutoFit/>
          </a:bodyPr>
          <a:lstStyle/>
          <a:p>
            <a:pPr marL="345282" indent="-345282">
              <a:spcBef>
                <a:spcPts val="0"/>
              </a:spcBef>
              <a:spcAft>
                <a:spcPts val="0"/>
              </a:spcAft>
              <a:buClr>
                <a:srgbClr val="000000"/>
              </a:buClr>
              <a:buSzPts val="2400"/>
              <a:buFont typeface="Arial"/>
              <a:buChar char="•"/>
            </a:pP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What needs to be done – activities/</a:t>
            </a:r>
            <a:r>
              <a:rPr lang="en-GB" sz="3200" dirty="0">
                <a:latin typeface="Open Sans" panose="020B0606030504020204" pitchFamily="34" charset="0"/>
                <a:ea typeface="Open Sans" panose="020B0606030504020204" pitchFamily="34" charset="0"/>
                <a:cs typeface="Open Sans" panose="020B0606030504020204" pitchFamily="34" charset="0"/>
              </a:rPr>
              <a:t>s</a:t>
            </a: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teps?</a:t>
            </a:r>
            <a:endParaRPr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endParaRPr>
          </a:p>
          <a:p>
            <a:pPr marL="345282" indent="-345282">
              <a:spcBef>
                <a:spcPts val="1800"/>
              </a:spcBef>
              <a:spcAft>
                <a:spcPts val="0"/>
              </a:spcAft>
              <a:buClr>
                <a:srgbClr val="000000"/>
              </a:buClr>
              <a:buSzPts val="2400"/>
              <a:buFont typeface="Arial"/>
              <a:buChar char="•"/>
            </a:pP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Who is engaged in each activity?</a:t>
            </a:r>
          </a:p>
          <a:p>
            <a:pPr marL="345282" indent="-345282">
              <a:spcBef>
                <a:spcPts val="1800"/>
              </a:spcBef>
              <a:spcAft>
                <a:spcPts val="0"/>
              </a:spcAft>
              <a:buClr>
                <a:srgbClr val="000000"/>
              </a:buClr>
              <a:buSzPts val="2400"/>
              <a:buFont typeface="Arial"/>
              <a:buChar char="•"/>
            </a:pP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The sequence of the activities? </a:t>
            </a:r>
            <a:endParaRPr sz="3200" dirty="0">
              <a:latin typeface="Open Sans" panose="020B0606030504020204" pitchFamily="34" charset="0"/>
              <a:ea typeface="Open Sans" panose="020B0606030504020204" pitchFamily="34" charset="0"/>
              <a:cs typeface="Open Sans" panose="020B0606030504020204" pitchFamily="34" charset="0"/>
            </a:endParaRPr>
          </a:p>
          <a:p>
            <a:pPr marL="345282" indent="-345282">
              <a:spcBef>
                <a:spcPts val="1800"/>
              </a:spcBef>
              <a:spcAft>
                <a:spcPts val="0"/>
              </a:spcAft>
              <a:buClr>
                <a:srgbClr val="000000"/>
              </a:buClr>
              <a:buSzPts val="2400"/>
              <a:buFont typeface="Arial"/>
              <a:buChar char="•"/>
            </a:pP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The duration of each activity?</a:t>
            </a:r>
          </a:p>
          <a:p>
            <a:pPr marL="345282" indent="-345282">
              <a:spcBef>
                <a:spcPts val="1800"/>
              </a:spcBef>
              <a:spcAft>
                <a:spcPts val="0"/>
              </a:spcAft>
              <a:buClr>
                <a:srgbClr val="000000"/>
              </a:buClr>
              <a:buSzPts val="2400"/>
              <a:buFont typeface="Arial"/>
              <a:buChar char="•"/>
            </a:pPr>
            <a:r>
              <a:rPr lang="en-GB" sz="3200" dirty="0">
                <a:latin typeface="Open Sans" panose="020B0606030504020204" pitchFamily="34" charset="0"/>
                <a:ea typeface="Open Sans" panose="020B0606030504020204" pitchFamily="34" charset="0"/>
                <a:cs typeface="Open Sans" panose="020B0606030504020204" pitchFamily="34" charset="0"/>
              </a:rPr>
              <a:t>Process flow per CVA modality/delivery mechanism?</a:t>
            </a:r>
            <a:r>
              <a:rPr lang="en-GB" sz="3200" dirty="0">
                <a:solidFill>
                  <a:srgbClr val="000000"/>
                </a:solidFill>
                <a:latin typeface="Open Sans" panose="020B0606030504020204" pitchFamily="34" charset="0"/>
                <a:ea typeface="Open Sans" panose="020B0606030504020204" pitchFamily="34" charset="0"/>
                <a:cs typeface="Open Sans" panose="020B0606030504020204" pitchFamily="34" charset="0"/>
                <a:sym typeface="Arial"/>
              </a:rPr>
              <a:t> </a:t>
            </a:r>
            <a:endParaRPr sz="3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43321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6" y="1163806"/>
            <a:ext cx="11267163"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panose="00000500000000000000" pitchFamily="2" charset="0"/>
                <a:ea typeface="ＭＳ Ｐゴシック" panose="020B0600070205080204" pitchFamily="34" charset="-128"/>
              </a:rPr>
              <a:t>What is missing?</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518720"/>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fontAlgn="auto">
              <a:spcAft>
                <a:spcPts val="0"/>
              </a:spcAft>
            </a:pPr>
            <a:endParaRPr lang="en-US" altLang="en-US" sz="2000" dirty="0">
              <a:ea typeface="ＭＳ Ｐゴシック" panose="020B0600070205080204" pitchFamily="34" charset="-128"/>
            </a:endParaRPr>
          </a:p>
          <a:p>
            <a:pPr fontAlgn="auto">
              <a:spcAft>
                <a:spcPts val="0"/>
              </a:spcAft>
            </a:pPr>
            <a:endParaRPr lang="en-US" altLang="en-US" sz="2000" dirty="0">
              <a:ea typeface="ＭＳ Ｐゴシック" panose="020B0600070205080204" pitchFamily="34" charset="-128"/>
            </a:endParaRPr>
          </a:p>
        </p:txBody>
      </p:sp>
    </p:spTree>
    <p:extLst>
      <p:ext uri="{BB962C8B-B14F-4D97-AF65-F5344CB8AC3E}">
        <p14:creationId xmlns:p14="http://schemas.microsoft.com/office/powerpoint/2010/main" val="872538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19"/>
          <p:cNvSpPr txBox="1">
            <a:spLocks noGrp="1"/>
          </p:cNvSpPr>
          <p:nvPr>
            <p:ph type="title"/>
          </p:nvPr>
        </p:nvSpPr>
        <p:spPr>
          <a:xfrm>
            <a:off x="490742" y="419091"/>
            <a:ext cx="14301788" cy="1128713"/>
          </a:xfrm>
          <a:prstGeom prst="rect">
            <a:avLst/>
          </a:prstGeom>
          <a:noFill/>
          <a:ln>
            <a:noFill/>
          </a:ln>
        </p:spPr>
        <p:txBody>
          <a:bodyPr spcFirstLastPara="1" wrap="square" lIns="137138" tIns="68550" rIns="137138" bIns="68550" anchor="ctr" anchorCtr="0">
            <a:noAutofit/>
          </a:bodyPr>
          <a:lstStyle/>
          <a:p>
            <a:pPr>
              <a:buClr>
                <a:srgbClr val="FF0000"/>
              </a:buClr>
              <a:buSzPts val="2800"/>
            </a:pPr>
            <a:r>
              <a:rPr lang="en-GB" sz="4000" dirty="0">
                <a:solidFill>
                  <a:srgbClr val="011E41"/>
                </a:solidFill>
                <a:latin typeface="Montserrat" pitchFamily="2" charset="77"/>
              </a:rPr>
              <a:t>Group work 2  - Review of SOPs</a:t>
            </a:r>
            <a:endParaRPr sz="4000" dirty="0">
              <a:solidFill>
                <a:srgbClr val="011E41"/>
              </a:solidFill>
              <a:latin typeface="Montserrat" pitchFamily="2" charset="77"/>
            </a:endParaRPr>
          </a:p>
        </p:txBody>
      </p:sp>
      <p:pic>
        <p:nvPicPr>
          <p:cNvPr id="688" name="Google Shape;688;p19"/>
          <p:cNvPicPr preferRelativeResize="0"/>
          <p:nvPr/>
        </p:nvPicPr>
        <p:blipFill rotWithShape="1">
          <a:blip r:embed="rId3">
            <a:alphaModFix/>
          </a:blip>
          <a:srcRect/>
          <a:stretch/>
        </p:blipFill>
        <p:spPr>
          <a:xfrm>
            <a:off x="490742" y="2896394"/>
            <a:ext cx="4057650" cy="4495800"/>
          </a:xfrm>
          <a:prstGeom prst="rect">
            <a:avLst/>
          </a:prstGeom>
          <a:noFill/>
          <a:ln>
            <a:noFill/>
          </a:ln>
        </p:spPr>
      </p:pic>
      <p:sp>
        <p:nvSpPr>
          <p:cNvPr id="689" name="Google Shape;689;p19"/>
          <p:cNvSpPr txBox="1"/>
          <p:nvPr/>
        </p:nvSpPr>
        <p:spPr>
          <a:xfrm>
            <a:off x="4888026" y="2089431"/>
            <a:ext cx="13399974" cy="8079074"/>
          </a:xfrm>
          <a:prstGeom prst="rect">
            <a:avLst/>
          </a:prstGeom>
          <a:noFill/>
          <a:ln>
            <a:noFill/>
          </a:ln>
        </p:spPr>
        <p:txBody>
          <a:bodyPr spcFirstLastPara="1" wrap="square" lIns="137138" tIns="68550" rIns="137138" bIns="68550" anchor="t" anchorCtr="0">
            <a:spAutoFit/>
          </a:bodyPr>
          <a:lstStyle/>
          <a:p>
            <a:pPr>
              <a:spcBef>
                <a:spcPts val="0"/>
              </a:spcBef>
              <a:spcAft>
                <a:spcPts val="0"/>
              </a:spcAft>
            </a:pPr>
            <a:r>
              <a:rPr lang="en-GB" sz="4200" b="1" dirty="0">
                <a:solidFill>
                  <a:schemeClr val="dk1"/>
                </a:solidFill>
                <a:latin typeface="Arial"/>
                <a:ea typeface="Arial"/>
                <a:cs typeface="Arial"/>
                <a:sym typeface="Arial"/>
              </a:rPr>
              <a:t>Group allocations – </a:t>
            </a:r>
            <a:r>
              <a:rPr lang="en-GB" sz="4200" b="1" dirty="0">
                <a:solidFill>
                  <a:srgbClr val="FF0000"/>
                </a:solidFill>
                <a:latin typeface="Arial"/>
                <a:ea typeface="Arial"/>
                <a:cs typeface="Arial"/>
                <a:sym typeface="Arial"/>
              </a:rPr>
              <a:t>important groups remember</a:t>
            </a:r>
            <a:endParaRPr dirty="0"/>
          </a:p>
          <a:p>
            <a:pPr>
              <a:spcBef>
                <a:spcPts val="0"/>
              </a:spcBef>
              <a:spcAft>
                <a:spcPts val="0"/>
              </a:spcAft>
            </a:pPr>
            <a:endParaRPr sz="4200" dirty="0">
              <a:solidFill>
                <a:schemeClr val="dk1"/>
              </a:solidFill>
              <a:latin typeface="Arial"/>
              <a:ea typeface="Arial"/>
              <a:cs typeface="Arial"/>
              <a:sym typeface="Arial"/>
            </a:endParaRPr>
          </a:p>
          <a:p>
            <a:pPr>
              <a:spcBef>
                <a:spcPts val="0"/>
              </a:spcBef>
              <a:spcAft>
                <a:spcPts val="0"/>
              </a:spcAft>
            </a:pPr>
            <a:r>
              <a:rPr lang="en-GB" sz="4200" dirty="0">
                <a:solidFill>
                  <a:schemeClr val="dk1"/>
                </a:solidFill>
                <a:latin typeface="Arial"/>
                <a:ea typeface="Arial"/>
                <a:cs typeface="Arial"/>
                <a:sym typeface="Arial"/>
              </a:rPr>
              <a:t>Group 1: </a:t>
            </a:r>
            <a:endParaRPr dirty="0"/>
          </a:p>
          <a:p>
            <a:pPr>
              <a:spcBef>
                <a:spcPts val="0"/>
              </a:spcBef>
              <a:spcAft>
                <a:spcPts val="0"/>
              </a:spcAft>
            </a:pPr>
            <a:endParaRPr sz="4200" dirty="0">
              <a:solidFill>
                <a:schemeClr val="dk1"/>
              </a:solidFill>
              <a:latin typeface="Arial"/>
              <a:ea typeface="Arial"/>
              <a:cs typeface="Arial"/>
              <a:sym typeface="Arial"/>
            </a:endParaRPr>
          </a:p>
          <a:p>
            <a:pPr>
              <a:spcBef>
                <a:spcPts val="0"/>
              </a:spcBef>
              <a:spcAft>
                <a:spcPts val="0"/>
              </a:spcAft>
            </a:pPr>
            <a:endParaRPr sz="4200" dirty="0">
              <a:solidFill>
                <a:schemeClr val="dk1"/>
              </a:solidFill>
              <a:latin typeface="Arial"/>
              <a:ea typeface="Arial"/>
              <a:cs typeface="Arial"/>
              <a:sym typeface="Arial"/>
            </a:endParaRPr>
          </a:p>
          <a:p>
            <a:pPr>
              <a:spcBef>
                <a:spcPts val="0"/>
              </a:spcBef>
              <a:spcAft>
                <a:spcPts val="0"/>
              </a:spcAft>
            </a:pPr>
            <a:r>
              <a:rPr lang="en-GB" sz="4200" dirty="0">
                <a:solidFill>
                  <a:schemeClr val="dk1"/>
                </a:solidFill>
                <a:latin typeface="Arial"/>
                <a:ea typeface="Arial"/>
                <a:cs typeface="Arial"/>
                <a:sym typeface="Arial"/>
              </a:rPr>
              <a:t>Group 2: </a:t>
            </a:r>
            <a:endParaRPr dirty="0"/>
          </a:p>
          <a:p>
            <a:pPr>
              <a:spcBef>
                <a:spcPts val="0"/>
              </a:spcBef>
              <a:spcAft>
                <a:spcPts val="0"/>
              </a:spcAft>
            </a:pPr>
            <a:endParaRPr sz="4200" dirty="0">
              <a:solidFill>
                <a:schemeClr val="dk1"/>
              </a:solidFill>
              <a:latin typeface="Arial"/>
              <a:ea typeface="Arial"/>
              <a:cs typeface="Arial"/>
              <a:sym typeface="Arial"/>
            </a:endParaRPr>
          </a:p>
          <a:p>
            <a:pPr>
              <a:spcBef>
                <a:spcPts val="0"/>
              </a:spcBef>
              <a:spcAft>
                <a:spcPts val="0"/>
              </a:spcAft>
            </a:pPr>
            <a:endParaRPr sz="4200" dirty="0">
              <a:solidFill>
                <a:schemeClr val="dk1"/>
              </a:solidFill>
              <a:latin typeface="Arial"/>
              <a:ea typeface="Arial"/>
              <a:cs typeface="Arial"/>
              <a:sym typeface="Arial"/>
            </a:endParaRPr>
          </a:p>
          <a:p>
            <a:pPr>
              <a:spcBef>
                <a:spcPts val="0"/>
              </a:spcBef>
              <a:spcAft>
                <a:spcPts val="0"/>
              </a:spcAft>
            </a:pPr>
            <a:r>
              <a:rPr lang="en-GB" sz="4200" dirty="0">
                <a:solidFill>
                  <a:schemeClr val="dk1"/>
                </a:solidFill>
                <a:latin typeface="Arial"/>
                <a:ea typeface="Arial"/>
                <a:cs typeface="Arial"/>
                <a:sym typeface="Arial"/>
              </a:rPr>
              <a:t>Group 3: </a:t>
            </a:r>
            <a:endParaRPr dirty="0"/>
          </a:p>
          <a:p>
            <a:pPr marL="428625" indent="-238125">
              <a:spcBef>
                <a:spcPts val="0"/>
              </a:spcBef>
              <a:spcAft>
                <a:spcPts val="0"/>
              </a:spcAft>
              <a:buClr>
                <a:schemeClr val="dk1"/>
              </a:buClr>
              <a:buSzPts val="2000"/>
            </a:pPr>
            <a:endParaRPr sz="3000" b="1"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a:p>
            <a:pPr>
              <a:spcBef>
                <a:spcPts val="0"/>
              </a:spcBef>
              <a:spcAft>
                <a:spcPts val="0"/>
              </a:spcAft>
            </a:pPr>
            <a:endParaRPr sz="2700" dirty="0">
              <a:solidFill>
                <a:schemeClr val="dk1"/>
              </a:solidFill>
              <a:latin typeface="Calibri"/>
              <a:ea typeface="Calibri"/>
              <a:cs typeface="Calibri"/>
              <a:sym typeface="Calibri"/>
            </a:endParaRPr>
          </a:p>
        </p:txBody>
      </p:sp>
      <p:sp>
        <p:nvSpPr>
          <p:cNvPr id="690" name="Google Shape;690;p19"/>
          <p:cNvSpPr/>
          <p:nvPr/>
        </p:nvSpPr>
        <p:spPr>
          <a:xfrm>
            <a:off x="7620040" y="3120931"/>
            <a:ext cx="1547948" cy="122119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691" name="Google Shape;691;p19"/>
          <p:cNvSpPr/>
          <p:nvPr/>
        </p:nvSpPr>
        <p:spPr>
          <a:xfrm>
            <a:off x="7594310" y="5118226"/>
            <a:ext cx="1643403" cy="122119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692" name="Google Shape;692;p19"/>
          <p:cNvSpPr/>
          <p:nvPr/>
        </p:nvSpPr>
        <p:spPr>
          <a:xfrm>
            <a:off x="7870364" y="6809828"/>
            <a:ext cx="1392828" cy="122119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015033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pic>
        <p:nvPicPr>
          <p:cNvPr id="705" name="Google Shape;705;p21"/>
          <p:cNvPicPr preferRelativeResize="0"/>
          <p:nvPr/>
        </p:nvPicPr>
        <p:blipFill rotWithShape="1">
          <a:blip r:embed="rId3">
            <a:alphaModFix/>
          </a:blip>
          <a:srcRect/>
          <a:stretch/>
        </p:blipFill>
        <p:spPr>
          <a:xfrm>
            <a:off x="37468" y="795"/>
            <a:ext cx="1353728" cy="1116875"/>
          </a:xfrm>
          <a:prstGeom prst="rect">
            <a:avLst/>
          </a:prstGeom>
          <a:noFill/>
          <a:ln>
            <a:noFill/>
          </a:ln>
        </p:spPr>
      </p:pic>
      <p:sp>
        <p:nvSpPr>
          <p:cNvPr id="706" name="Google Shape;706;p21"/>
          <p:cNvSpPr/>
          <p:nvPr/>
        </p:nvSpPr>
        <p:spPr>
          <a:xfrm>
            <a:off x="1964915" y="794"/>
            <a:ext cx="14769000" cy="2154600"/>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Brainstorm:</a:t>
            </a:r>
            <a:r>
              <a:rPr lang="en-GB" sz="3000" dirty="0">
                <a:solidFill>
                  <a:schemeClr val="dk1"/>
                </a:solidFill>
                <a:latin typeface="Arial"/>
                <a:ea typeface="Arial"/>
                <a:cs typeface="Arial"/>
                <a:sym typeface="Arial"/>
              </a:rPr>
              <a:t> While reviewing, think, what is good and what could use improvement?</a:t>
            </a:r>
            <a:endParaRPr sz="3000" dirty="0">
              <a:solidFill>
                <a:schemeClr val="dk1"/>
              </a:solidFill>
              <a:latin typeface="Arial"/>
              <a:ea typeface="Arial"/>
              <a:cs typeface="Arial"/>
              <a:sym typeface="Arial"/>
            </a:endParaRPr>
          </a:p>
          <a:p>
            <a:pPr>
              <a:spcBef>
                <a:spcPts val="0"/>
              </a:spcBef>
              <a:spcAft>
                <a:spcPts val="0"/>
              </a:spcAft>
            </a:pPr>
            <a:r>
              <a:rPr lang="en-GB" sz="3200" i="1" dirty="0">
                <a:solidFill>
                  <a:schemeClr val="dk1"/>
                </a:solidFill>
                <a:latin typeface="Arial"/>
                <a:ea typeface="Arial"/>
                <a:cs typeface="Arial"/>
                <a:sym typeface="Arial"/>
              </a:rPr>
              <a:t>Double-click a post-it to edit</a:t>
            </a:r>
            <a:endParaRPr sz="3600" b="1" dirty="0">
              <a:solidFill>
                <a:srgbClr val="FF0000"/>
              </a:solidFill>
              <a:latin typeface="Arial"/>
              <a:ea typeface="Arial"/>
              <a:cs typeface="Arial"/>
              <a:sym typeface="Arial"/>
            </a:endParaRPr>
          </a:p>
          <a:p>
            <a:pPr>
              <a:spcBef>
                <a:spcPts val="0"/>
              </a:spcBef>
              <a:spcAft>
                <a:spcPts val="0"/>
              </a:spcAft>
            </a:pPr>
            <a:endParaRPr sz="3200" i="1" dirty="0">
              <a:solidFill>
                <a:schemeClr val="accent1"/>
              </a:solidFill>
              <a:latin typeface="Short Stack"/>
              <a:ea typeface="Short Stack"/>
              <a:cs typeface="Short Stack"/>
              <a:sym typeface="Short Stack"/>
            </a:endParaRPr>
          </a:p>
        </p:txBody>
      </p:sp>
      <p:sp>
        <p:nvSpPr>
          <p:cNvPr id="707" name="Google Shape;707;p21" descr="Post-it" title="Post-it"/>
          <p:cNvSpPr/>
          <p:nvPr/>
        </p:nvSpPr>
        <p:spPr>
          <a:xfrm>
            <a:off x="129157" y="1287028"/>
            <a:ext cx="5230271" cy="868367"/>
          </a:xfrm>
          <a:prstGeom prst="foldedCorner">
            <a:avLst>
              <a:gd name="adj" fmla="val 16667"/>
            </a:avLst>
          </a:prstGeom>
          <a:solidFill>
            <a:srgbClr val="CFE2F3"/>
          </a:solidFill>
          <a:ln w="19050" cap="flat" cmpd="sng">
            <a:solidFill>
              <a:schemeClr val="accent1"/>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do you like/what is good</a:t>
            </a:r>
            <a:endParaRPr sz="2599" b="1">
              <a:solidFill>
                <a:srgbClr val="000000"/>
              </a:solidFill>
              <a:latin typeface="Arial"/>
              <a:ea typeface="Arial"/>
              <a:cs typeface="Arial"/>
              <a:sym typeface="Arial"/>
            </a:endParaRPr>
          </a:p>
        </p:txBody>
      </p:sp>
      <p:sp>
        <p:nvSpPr>
          <p:cNvPr id="708" name="Google Shape;708;p21" descr="Post-it" title="Post-it"/>
          <p:cNvSpPr/>
          <p:nvPr/>
        </p:nvSpPr>
        <p:spPr>
          <a:xfrm>
            <a:off x="129156" y="2274496"/>
            <a:ext cx="3064713" cy="1958663"/>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solidFill>
                  <a:srgbClr val="000000"/>
                </a:solidFill>
                <a:latin typeface="Arial"/>
                <a:ea typeface="Arial"/>
                <a:cs typeface="Arial"/>
                <a:sym typeface="Arial"/>
              </a:rPr>
              <a:t>Group 1: We liked the section on needs assessment</a:t>
            </a:r>
            <a:endParaRPr sz="2599">
              <a:solidFill>
                <a:srgbClr val="000000"/>
              </a:solidFill>
              <a:latin typeface="Arial"/>
              <a:ea typeface="Arial"/>
              <a:cs typeface="Arial"/>
              <a:sym typeface="Arial"/>
            </a:endParaRPr>
          </a:p>
        </p:txBody>
      </p:sp>
      <p:sp>
        <p:nvSpPr>
          <p:cNvPr id="709" name="Google Shape;709;p21" descr="Post-it" title="Post-it"/>
          <p:cNvSpPr/>
          <p:nvPr/>
        </p:nvSpPr>
        <p:spPr>
          <a:xfrm>
            <a:off x="3454131" y="2274497"/>
            <a:ext cx="25884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dirty="0">
              <a:solidFill>
                <a:srgbClr val="000000"/>
              </a:solidFill>
              <a:latin typeface="Arial"/>
              <a:ea typeface="Arial"/>
              <a:cs typeface="Arial"/>
              <a:sym typeface="Arial"/>
            </a:endParaRPr>
          </a:p>
        </p:txBody>
      </p:sp>
      <p:sp>
        <p:nvSpPr>
          <p:cNvPr id="710" name="Google Shape;710;p21" descr="Post-it" title="Post-it"/>
          <p:cNvSpPr/>
          <p:nvPr/>
        </p:nvSpPr>
        <p:spPr>
          <a:xfrm>
            <a:off x="129150" y="3927194"/>
            <a:ext cx="264195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1" name="Google Shape;711;p21" descr="Post-it" title="Post-it"/>
          <p:cNvSpPr/>
          <p:nvPr/>
        </p:nvSpPr>
        <p:spPr>
          <a:xfrm>
            <a:off x="129156" y="5579903"/>
            <a:ext cx="25884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2" name="Google Shape;712;p21" descr="Post-it" title="Post-it"/>
          <p:cNvSpPr/>
          <p:nvPr/>
        </p:nvSpPr>
        <p:spPr>
          <a:xfrm>
            <a:off x="2771027" y="5579903"/>
            <a:ext cx="25884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3" name="Google Shape;713;p21" descr="Post-it" title="Post-it"/>
          <p:cNvSpPr/>
          <p:nvPr/>
        </p:nvSpPr>
        <p:spPr>
          <a:xfrm>
            <a:off x="6528865" y="1287028"/>
            <a:ext cx="5230271" cy="868367"/>
          </a:xfrm>
          <a:prstGeom prst="foldedCorner">
            <a:avLst>
              <a:gd name="adj" fmla="val 16667"/>
            </a:avLst>
          </a:prstGeom>
          <a:solidFill>
            <a:srgbClr val="F9CEC9"/>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Are there any gaps or incorrect information</a:t>
            </a:r>
            <a:endParaRPr sz="2599" b="1">
              <a:solidFill>
                <a:srgbClr val="000000"/>
              </a:solidFill>
              <a:latin typeface="Arial"/>
              <a:ea typeface="Arial"/>
              <a:cs typeface="Arial"/>
              <a:sym typeface="Arial"/>
            </a:endParaRPr>
          </a:p>
        </p:txBody>
      </p:sp>
      <p:sp>
        <p:nvSpPr>
          <p:cNvPr id="714" name="Google Shape;714;p21" descr="Post-it" title="Post-it"/>
          <p:cNvSpPr/>
          <p:nvPr/>
        </p:nvSpPr>
        <p:spPr>
          <a:xfrm>
            <a:off x="6528863" y="2274497"/>
            <a:ext cx="5687472" cy="1958661"/>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solidFill>
                  <a:srgbClr val="000000"/>
                </a:solidFill>
                <a:latin typeface="Arial"/>
                <a:ea typeface="Arial"/>
                <a:cs typeface="Arial"/>
                <a:sym typeface="Arial"/>
              </a:rPr>
              <a:t>Group 1: Page 4 says DM coordinator leads project development, but this isn’t the case</a:t>
            </a:r>
            <a:endParaRPr sz="2599">
              <a:solidFill>
                <a:srgbClr val="000000"/>
              </a:solidFill>
              <a:latin typeface="Arial"/>
              <a:ea typeface="Arial"/>
              <a:cs typeface="Arial"/>
              <a:sym typeface="Arial"/>
            </a:endParaRPr>
          </a:p>
        </p:txBody>
      </p:sp>
      <p:sp>
        <p:nvSpPr>
          <p:cNvPr id="715" name="Google Shape;715;p21" descr="Post-it" title="Post-it"/>
          <p:cNvSpPr/>
          <p:nvPr/>
        </p:nvSpPr>
        <p:spPr>
          <a:xfrm>
            <a:off x="6345300" y="3927194"/>
            <a:ext cx="27720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300"/>
              <a:t>Group2: Needs Assessment is missing providing intervention in time</a:t>
            </a:r>
            <a:endParaRPr sz="2300">
              <a:solidFill>
                <a:srgbClr val="000000"/>
              </a:solidFill>
              <a:latin typeface="Arial"/>
              <a:ea typeface="Arial"/>
              <a:cs typeface="Arial"/>
              <a:sym typeface="Arial"/>
            </a:endParaRPr>
          </a:p>
        </p:txBody>
      </p:sp>
      <p:sp>
        <p:nvSpPr>
          <p:cNvPr id="716" name="Google Shape;716;p21" descr="Post-it" title="Post-it"/>
          <p:cNvSpPr/>
          <p:nvPr/>
        </p:nvSpPr>
        <p:spPr>
          <a:xfrm>
            <a:off x="9170735" y="3927200"/>
            <a:ext cx="25884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7" name="Google Shape;717;p21" descr="Post-it" title="Post-it"/>
          <p:cNvSpPr/>
          <p:nvPr/>
        </p:nvSpPr>
        <p:spPr>
          <a:xfrm>
            <a:off x="6528864" y="5579903"/>
            <a:ext cx="25884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8" name="Google Shape;718;p21" descr="Post-it" title="Post-it"/>
          <p:cNvSpPr/>
          <p:nvPr/>
        </p:nvSpPr>
        <p:spPr>
          <a:xfrm>
            <a:off x="9170735" y="5579903"/>
            <a:ext cx="25884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19" name="Google Shape;719;p21" descr="Post-it" title="Post-it"/>
          <p:cNvSpPr/>
          <p:nvPr/>
        </p:nvSpPr>
        <p:spPr>
          <a:xfrm>
            <a:off x="12731803" y="1287028"/>
            <a:ext cx="5230271" cy="868367"/>
          </a:xfrm>
          <a:prstGeom prst="foldedCorner">
            <a:avLst>
              <a:gd name="adj" fmla="val 16667"/>
            </a:avLst>
          </a:prstGeom>
          <a:solidFill>
            <a:srgbClr val="5AE4E4"/>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recommendations would you make to improve it?</a:t>
            </a:r>
            <a:endParaRPr sz="2599" b="1">
              <a:solidFill>
                <a:srgbClr val="000000"/>
              </a:solidFill>
              <a:latin typeface="Arial"/>
              <a:ea typeface="Arial"/>
              <a:cs typeface="Arial"/>
              <a:sym typeface="Arial"/>
            </a:endParaRPr>
          </a:p>
        </p:txBody>
      </p:sp>
      <p:sp>
        <p:nvSpPr>
          <p:cNvPr id="720" name="Google Shape;720;p21" descr="Post-it" title="Post-it"/>
          <p:cNvSpPr/>
          <p:nvPr/>
        </p:nvSpPr>
        <p:spPr>
          <a:xfrm>
            <a:off x="12731801" y="2274496"/>
            <a:ext cx="3064712" cy="1854311"/>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dirty="0">
                <a:solidFill>
                  <a:srgbClr val="000000"/>
                </a:solidFill>
                <a:latin typeface="Arial"/>
                <a:ea typeface="Arial"/>
                <a:cs typeface="Arial"/>
                <a:sym typeface="Arial"/>
              </a:rPr>
              <a:t>Group 2: Add a document on market assessment</a:t>
            </a:r>
            <a:endParaRPr sz="2599" dirty="0">
              <a:solidFill>
                <a:srgbClr val="000000"/>
              </a:solidFill>
              <a:latin typeface="Arial"/>
              <a:ea typeface="Arial"/>
              <a:cs typeface="Arial"/>
              <a:sym typeface="Arial"/>
            </a:endParaRPr>
          </a:p>
        </p:txBody>
      </p:sp>
      <p:sp>
        <p:nvSpPr>
          <p:cNvPr id="721" name="Google Shape;721;p21" descr="Post-it" title="Post-it"/>
          <p:cNvSpPr/>
          <p:nvPr/>
        </p:nvSpPr>
        <p:spPr>
          <a:xfrm>
            <a:off x="15373673" y="2274497"/>
            <a:ext cx="2588400" cy="1533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22" name="Google Shape;722;p21" descr="Post-it" title="Post-it"/>
          <p:cNvSpPr/>
          <p:nvPr/>
        </p:nvSpPr>
        <p:spPr>
          <a:xfrm>
            <a:off x="12731802" y="3927200"/>
            <a:ext cx="2588400" cy="1533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23" name="Google Shape;723;p21" descr="Post-it" title="Post-it"/>
          <p:cNvSpPr/>
          <p:nvPr/>
        </p:nvSpPr>
        <p:spPr>
          <a:xfrm>
            <a:off x="15373673" y="3927200"/>
            <a:ext cx="2588400" cy="1533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24" name="Google Shape;724;p21" descr="Post-it" title="Post-it"/>
          <p:cNvSpPr/>
          <p:nvPr/>
        </p:nvSpPr>
        <p:spPr>
          <a:xfrm>
            <a:off x="12731802" y="5579903"/>
            <a:ext cx="2588400" cy="1533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25" name="Google Shape;725;p21" descr="Post-it" title="Post-it"/>
          <p:cNvSpPr/>
          <p:nvPr/>
        </p:nvSpPr>
        <p:spPr>
          <a:xfrm>
            <a:off x="15373673" y="5579903"/>
            <a:ext cx="2588400" cy="1533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26" name="Google Shape;726;p21"/>
          <p:cNvSpPr/>
          <p:nvPr/>
        </p:nvSpPr>
        <p:spPr>
          <a:xfrm>
            <a:off x="10968443" y="8335999"/>
            <a:ext cx="790692" cy="66556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27" name="Google Shape;727;p21"/>
          <p:cNvSpPr/>
          <p:nvPr/>
        </p:nvSpPr>
        <p:spPr>
          <a:xfrm>
            <a:off x="12781838" y="8335999"/>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28" name="Google Shape;728;p21"/>
          <p:cNvSpPr/>
          <p:nvPr/>
        </p:nvSpPr>
        <p:spPr>
          <a:xfrm>
            <a:off x="14521409" y="83359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29" name="Google Shape;729;p21"/>
          <p:cNvSpPr/>
          <p:nvPr/>
        </p:nvSpPr>
        <p:spPr>
          <a:xfrm>
            <a:off x="16323470" y="8211809"/>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0" name="Google Shape;730;p21"/>
          <p:cNvSpPr/>
          <p:nvPr/>
        </p:nvSpPr>
        <p:spPr>
          <a:xfrm>
            <a:off x="11197043" y="8564599"/>
            <a:ext cx="790692" cy="66556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1" name="Google Shape;731;p21"/>
          <p:cNvSpPr/>
          <p:nvPr/>
        </p:nvSpPr>
        <p:spPr>
          <a:xfrm>
            <a:off x="13010438" y="8564599"/>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2" name="Google Shape;732;p21"/>
          <p:cNvSpPr/>
          <p:nvPr/>
        </p:nvSpPr>
        <p:spPr>
          <a:xfrm>
            <a:off x="14750009" y="85645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3" name="Google Shape;733;p21"/>
          <p:cNvSpPr/>
          <p:nvPr/>
        </p:nvSpPr>
        <p:spPr>
          <a:xfrm>
            <a:off x="16552070" y="8440409"/>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4" name="Google Shape;734;p21"/>
          <p:cNvSpPr/>
          <p:nvPr/>
        </p:nvSpPr>
        <p:spPr>
          <a:xfrm>
            <a:off x="11425643" y="8793199"/>
            <a:ext cx="790692" cy="66556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5" name="Google Shape;735;p21"/>
          <p:cNvSpPr/>
          <p:nvPr/>
        </p:nvSpPr>
        <p:spPr>
          <a:xfrm>
            <a:off x="13239038" y="8793199"/>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6" name="Google Shape;736;p21"/>
          <p:cNvSpPr/>
          <p:nvPr/>
        </p:nvSpPr>
        <p:spPr>
          <a:xfrm>
            <a:off x="14978609" y="87931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7" name="Google Shape;737;p21"/>
          <p:cNvSpPr/>
          <p:nvPr/>
        </p:nvSpPr>
        <p:spPr>
          <a:xfrm>
            <a:off x="16780670" y="8669009"/>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8" name="Google Shape;738;p21"/>
          <p:cNvSpPr/>
          <p:nvPr/>
        </p:nvSpPr>
        <p:spPr>
          <a:xfrm>
            <a:off x="11654243" y="9021799"/>
            <a:ext cx="790692" cy="66556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39" name="Google Shape;739;p21"/>
          <p:cNvSpPr/>
          <p:nvPr/>
        </p:nvSpPr>
        <p:spPr>
          <a:xfrm>
            <a:off x="13467638" y="9021799"/>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0" name="Google Shape;740;p21"/>
          <p:cNvSpPr/>
          <p:nvPr/>
        </p:nvSpPr>
        <p:spPr>
          <a:xfrm>
            <a:off x="15207209" y="90217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1" name="Google Shape;741;p21"/>
          <p:cNvSpPr/>
          <p:nvPr/>
        </p:nvSpPr>
        <p:spPr>
          <a:xfrm>
            <a:off x="17009270" y="8897609"/>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2" name="Google Shape;742;p21"/>
          <p:cNvSpPr/>
          <p:nvPr/>
        </p:nvSpPr>
        <p:spPr>
          <a:xfrm>
            <a:off x="11882843" y="9250399"/>
            <a:ext cx="790692" cy="665562"/>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3" name="Google Shape;743;p21"/>
          <p:cNvSpPr/>
          <p:nvPr/>
        </p:nvSpPr>
        <p:spPr>
          <a:xfrm>
            <a:off x="13696238" y="9250399"/>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4" name="Google Shape;744;p21"/>
          <p:cNvSpPr/>
          <p:nvPr/>
        </p:nvSpPr>
        <p:spPr>
          <a:xfrm>
            <a:off x="15435809" y="92503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5" name="Google Shape;745;p21"/>
          <p:cNvSpPr/>
          <p:nvPr/>
        </p:nvSpPr>
        <p:spPr>
          <a:xfrm>
            <a:off x="2130383" y="3010223"/>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6" name="Google Shape;746;p21"/>
          <p:cNvSpPr/>
          <p:nvPr/>
        </p:nvSpPr>
        <p:spPr>
          <a:xfrm>
            <a:off x="12111443" y="9478999"/>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7" name="Google Shape;747;p21"/>
          <p:cNvSpPr/>
          <p:nvPr/>
        </p:nvSpPr>
        <p:spPr>
          <a:xfrm>
            <a:off x="10385861" y="2677442"/>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8" name="Google Shape;748;p21"/>
          <p:cNvSpPr/>
          <p:nvPr/>
        </p:nvSpPr>
        <p:spPr>
          <a:xfrm>
            <a:off x="14346139" y="2891518"/>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49" name="Google Shape;749;p21"/>
          <p:cNvSpPr/>
          <p:nvPr/>
        </p:nvSpPr>
        <p:spPr>
          <a:xfrm>
            <a:off x="11208243" y="2400720"/>
            <a:ext cx="910347" cy="800931"/>
          </a:xfrm>
          <a:prstGeom prst="sun">
            <a:avLst>
              <a:gd name="adj" fmla="val 25000"/>
            </a:avLst>
          </a:prstGeom>
          <a:solidFill>
            <a:srgbClr val="FFD966"/>
          </a:solidFill>
          <a:ln w="12700" cap="flat" cmpd="sng">
            <a:solidFill>
              <a:srgbClr val="FFD966"/>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3" name="TextBox 2">
            <a:extLst>
              <a:ext uri="{FF2B5EF4-FFF2-40B4-BE49-F238E27FC236}">
                <a16:creationId xmlns:a16="http://schemas.microsoft.com/office/drawing/2014/main" id="{9062EC18-AFD1-7007-532D-EA2BD3BA107B}"/>
              </a:ext>
            </a:extLst>
          </p:cNvPr>
          <p:cNvSpPr txBox="1"/>
          <p:nvPr/>
        </p:nvSpPr>
        <p:spPr>
          <a:xfrm>
            <a:off x="950738" y="7551169"/>
            <a:ext cx="9347762" cy="738664"/>
          </a:xfrm>
          <a:prstGeom prst="rect">
            <a:avLst/>
          </a:prstGeom>
          <a:noFill/>
        </p:spPr>
        <p:txBody>
          <a:bodyPr wrap="square">
            <a:spAutoFit/>
          </a:bodyPr>
          <a:lstStyle/>
          <a:p>
            <a:r>
              <a:rPr lang="en-GB" sz="4200" b="1" i="1" dirty="0">
                <a:solidFill>
                  <a:srgbClr val="FF0000"/>
                </a:solidFill>
                <a:latin typeface="Arial"/>
                <a:ea typeface="Arial"/>
                <a:cs typeface="Arial"/>
                <a:sym typeface="Arial"/>
              </a:rPr>
              <a:t>EXAMPLE SLIDE</a:t>
            </a:r>
            <a:endParaRPr lang="en-US" sz="4200" dirty="0"/>
          </a:p>
        </p:txBody>
      </p:sp>
    </p:spTree>
    <p:extLst>
      <p:ext uri="{BB962C8B-B14F-4D97-AF65-F5344CB8AC3E}">
        <p14:creationId xmlns:p14="http://schemas.microsoft.com/office/powerpoint/2010/main" val="4019092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54"/>
        <p:cNvGrpSpPr/>
        <p:nvPr/>
      </p:nvGrpSpPr>
      <p:grpSpPr>
        <a:xfrm>
          <a:off x="0" y="0"/>
          <a:ext cx="0" cy="0"/>
          <a:chOff x="0" y="0"/>
          <a:chExt cx="0" cy="0"/>
        </a:xfrm>
      </p:grpSpPr>
      <p:sp>
        <p:nvSpPr>
          <p:cNvPr id="755" name="Google Shape;755;p22"/>
          <p:cNvSpPr txBox="1">
            <a:spLocks noGrp="1"/>
          </p:cNvSpPr>
          <p:nvPr>
            <p:ph type="title"/>
          </p:nvPr>
        </p:nvSpPr>
        <p:spPr>
          <a:xfrm>
            <a:off x="490742" y="909225"/>
            <a:ext cx="14301788" cy="1128713"/>
          </a:xfrm>
          <a:prstGeom prst="rect">
            <a:avLst/>
          </a:prstGeom>
          <a:noFill/>
          <a:ln>
            <a:noFill/>
          </a:ln>
        </p:spPr>
        <p:txBody>
          <a:bodyPr spcFirstLastPara="1" wrap="square" lIns="137138" tIns="68550" rIns="137138" bIns="68550" anchor="ctr" anchorCtr="0">
            <a:noAutofit/>
          </a:bodyPr>
          <a:lstStyle/>
          <a:p>
            <a:pPr>
              <a:buClr>
                <a:srgbClr val="FF0000"/>
              </a:buClr>
              <a:buSzPts val="2800"/>
            </a:pPr>
            <a:r>
              <a:rPr lang="en-GB" sz="4000" dirty="0">
                <a:solidFill>
                  <a:srgbClr val="011E41"/>
                </a:solidFill>
                <a:latin typeface="Montserrat" pitchFamily="2" charset="77"/>
              </a:rPr>
              <a:t>Group work 2  - Review of SOPs</a:t>
            </a:r>
            <a:endParaRPr sz="4000" dirty="0"/>
          </a:p>
        </p:txBody>
      </p:sp>
      <p:pic>
        <p:nvPicPr>
          <p:cNvPr id="756" name="Google Shape;756;p22"/>
          <p:cNvPicPr preferRelativeResize="0"/>
          <p:nvPr/>
        </p:nvPicPr>
        <p:blipFill rotWithShape="1">
          <a:blip r:embed="rId3">
            <a:alphaModFix/>
          </a:blip>
          <a:srcRect/>
          <a:stretch/>
        </p:blipFill>
        <p:spPr>
          <a:xfrm>
            <a:off x="490742" y="2896394"/>
            <a:ext cx="4057650" cy="4495800"/>
          </a:xfrm>
          <a:prstGeom prst="rect">
            <a:avLst/>
          </a:prstGeom>
          <a:noFill/>
          <a:ln>
            <a:noFill/>
          </a:ln>
        </p:spPr>
      </p:pic>
      <p:sp>
        <p:nvSpPr>
          <p:cNvPr id="757" name="Google Shape;757;p22"/>
          <p:cNvSpPr txBox="1"/>
          <p:nvPr/>
        </p:nvSpPr>
        <p:spPr>
          <a:xfrm>
            <a:off x="4816170" y="2208721"/>
            <a:ext cx="13225950" cy="6417081"/>
          </a:xfrm>
          <a:prstGeom prst="rect">
            <a:avLst/>
          </a:prstGeom>
          <a:noFill/>
          <a:ln>
            <a:noFill/>
          </a:ln>
        </p:spPr>
        <p:txBody>
          <a:bodyPr spcFirstLastPara="1" wrap="square" lIns="137138" tIns="68550" rIns="137138" bIns="68550" anchor="t" anchorCtr="0">
            <a:spAutoFit/>
          </a:bodyPr>
          <a:lstStyle/>
          <a:p>
            <a:pPr>
              <a:spcBef>
                <a:spcPts val="0"/>
              </a:spcBef>
              <a:spcAft>
                <a:spcPts val="0"/>
              </a:spcAft>
            </a:pPr>
            <a:endParaRPr sz="4200" dirty="0">
              <a:solidFill>
                <a:schemeClr val="dk1"/>
              </a:solidFill>
              <a:latin typeface="Arial"/>
              <a:ea typeface="Arial"/>
              <a:cs typeface="Arial"/>
              <a:sym typeface="Arial"/>
            </a:endParaRPr>
          </a:p>
          <a:p>
            <a:pPr marL="685800" indent="-685800">
              <a:spcBef>
                <a:spcPts val="0"/>
              </a:spcBef>
              <a:spcAft>
                <a:spcPts val="0"/>
              </a:spcAft>
              <a:buClr>
                <a:schemeClr val="dk1"/>
              </a:buClr>
              <a:buSzPts val="2800"/>
              <a:buFont typeface="Arial"/>
              <a:buChar char="-"/>
            </a:pPr>
            <a:r>
              <a:rPr lang="en-GB" sz="4200" dirty="0">
                <a:solidFill>
                  <a:schemeClr val="dk1"/>
                </a:solidFill>
                <a:latin typeface="Arial"/>
                <a:ea typeface="Arial"/>
                <a:cs typeface="Arial"/>
                <a:sym typeface="Arial"/>
              </a:rPr>
              <a:t>Group 1: Start with assessment, response analysis and planning</a:t>
            </a:r>
            <a:endParaRPr dirty="0"/>
          </a:p>
          <a:p>
            <a:pPr marL="685800" indent="-685800">
              <a:spcBef>
                <a:spcPts val="0"/>
              </a:spcBef>
              <a:spcAft>
                <a:spcPts val="0"/>
              </a:spcAft>
              <a:buClr>
                <a:schemeClr val="dk1"/>
              </a:buClr>
              <a:buSzPts val="2800"/>
              <a:buFont typeface="Arial"/>
              <a:buChar char="-"/>
            </a:pPr>
            <a:r>
              <a:rPr lang="en-GB" sz="4200" dirty="0">
                <a:solidFill>
                  <a:schemeClr val="dk1"/>
                </a:solidFill>
                <a:latin typeface="Arial"/>
                <a:ea typeface="Arial"/>
                <a:cs typeface="Arial"/>
                <a:sym typeface="Arial"/>
              </a:rPr>
              <a:t>Group 2: Start with set-up and implementation</a:t>
            </a:r>
            <a:endParaRPr dirty="0"/>
          </a:p>
          <a:p>
            <a:pPr marL="685800" indent="-685800">
              <a:spcBef>
                <a:spcPts val="0"/>
              </a:spcBef>
              <a:spcAft>
                <a:spcPts val="0"/>
              </a:spcAft>
              <a:buClr>
                <a:schemeClr val="dk1"/>
              </a:buClr>
              <a:buSzPts val="2800"/>
              <a:buFont typeface="Arial"/>
              <a:buChar char="-"/>
            </a:pPr>
            <a:r>
              <a:rPr lang="en-GB" sz="4200" dirty="0">
                <a:solidFill>
                  <a:schemeClr val="dk1"/>
                </a:solidFill>
                <a:latin typeface="Arial"/>
                <a:ea typeface="Arial"/>
                <a:cs typeface="Arial"/>
                <a:sym typeface="Arial"/>
              </a:rPr>
              <a:t>Group 3: Start with monitoring &amp; evaluation</a:t>
            </a:r>
            <a:endParaRPr sz="4200" dirty="0">
              <a:solidFill>
                <a:schemeClr val="dk1"/>
              </a:solidFill>
              <a:latin typeface="Arial"/>
              <a:ea typeface="Arial"/>
              <a:cs typeface="Arial"/>
              <a:sym typeface="Arial"/>
            </a:endParaRPr>
          </a:p>
          <a:p>
            <a:pPr marL="685800" indent="-419100">
              <a:spcBef>
                <a:spcPts val="0"/>
              </a:spcBef>
              <a:spcAft>
                <a:spcPts val="0"/>
              </a:spcAft>
              <a:buClr>
                <a:schemeClr val="dk1"/>
              </a:buClr>
              <a:buSzPts val="2800"/>
            </a:pPr>
            <a:endParaRPr sz="4200" dirty="0">
              <a:solidFill>
                <a:schemeClr val="dk1"/>
              </a:solidFill>
              <a:latin typeface="Arial"/>
              <a:ea typeface="Arial"/>
              <a:cs typeface="Arial"/>
              <a:sym typeface="Arial"/>
            </a:endParaRPr>
          </a:p>
          <a:p>
            <a:pPr>
              <a:spcBef>
                <a:spcPts val="0"/>
              </a:spcBef>
              <a:spcAft>
                <a:spcPts val="0"/>
              </a:spcAft>
            </a:pPr>
            <a:r>
              <a:rPr lang="en-GB" sz="4200" dirty="0">
                <a:solidFill>
                  <a:srgbClr val="FF0000"/>
                </a:solidFill>
                <a:latin typeface="Arial"/>
                <a:ea typeface="Arial"/>
                <a:cs typeface="Arial"/>
                <a:sym typeface="Arial"/>
              </a:rPr>
              <a:t>Each group will have 20 minutes per topic. We will tell you when to change topics.</a:t>
            </a:r>
            <a:endParaRPr dirty="0"/>
          </a:p>
          <a:p>
            <a:pPr>
              <a:spcBef>
                <a:spcPts val="0"/>
              </a:spcBef>
              <a:spcAft>
                <a:spcPts val="0"/>
              </a:spcAft>
            </a:pPr>
            <a:endParaRPr sz="4200" dirty="0">
              <a:solidFill>
                <a:schemeClr val="dk1"/>
              </a:solidFill>
              <a:latin typeface="Arial"/>
              <a:ea typeface="Arial"/>
              <a:cs typeface="Arial"/>
              <a:sym typeface="Arial"/>
            </a:endParaRPr>
          </a:p>
          <a:p>
            <a:pPr marL="428625" indent="-238125">
              <a:spcBef>
                <a:spcPts val="0"/>
              </a:spcBef>
              <a:spcAft>
                <a:spcPts val="0"/>
              </a:spcAft>
              <a:buClr>
                <a:schemeClr val="dk1"/>
              </a:buClr>
              <a:buSzPts val="2000"/>
            </a:pPr>
            <a:endParaRPr sz="3000" b="1"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4103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pic>
        <p:nvPicPr>
          <p:cNvPr id="762" name="Google Shape;762;p23"/>
          <p:cNvPicPr preferRelativeResize="0"/>
          <p:nvPr/>
        </p:nvPicPr>
        <p:blipFill rotWithShape="1">
          <a:blip r:embed="rId3">
            <a:alphaModFix/>
          </a:blip>
          <a:srcRect/>
          <a:stretch/>
        </p:blipFill>
        <p:spPr>
          <a:xfrm>
            <a:off x="37468" y="795"/>
            <a:ext cx="1353728" cy="1116875"/>
          </a:xfrm>
          <a:prstGeom prst="rect">
            <a:avLst/>
          </a:prstGeom>
          <a:noFill/>
          <a:ln>
            <a:noFill/>
          </a:ln>
        </p:spPr>
      </p:pic>
      <p:sp>
        <p:nvSpPr>
          <p:cNvPr id="763" name="Google Shape;763;p23"/>
          <p:cNvSpPr/>
          <p:nvPr/>
        </p:nvSpPr>
        <p:spPr>
          <a:xfrm>
            <a:off x="1964914" y="794"/>
            <a:ext cx="15767759" cy="2154600"/>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SOPs Brainstorm:</a:t>
            </a:r>
            <a:r>
              <a:rPr lang="en-GB" sz="3000" dirty="0">
                <a:solidFill>
                  <a:schemeClr val="dk1"/>
                </a:solidFill>
                <a:latin typeface="Arial"/>
                <a:ea typeface="Arial"/>
                <a:cs typeface="Arial"/>
                <a:sym typeface="Arial"/>
              </a:rPr>
              <a:t> While reviewing, think, what is good and what could use improvement?</a:t>
            </a:r>
            <a:endParaRPr sz="3000" dirty="0">
              <a:solidFill>
                <a:schemeClr val="dk1"/>
              </a:solidFill>
              <a:latin typeface="Arial"/>
              <a:ea typeface="Arial"/>
              <a:cs typeface="Arial"/>
              <a:sym typeface="Arial"/>
            </a:endParaRPr>
          </a:p>
          <a:p>
            <a:pPr>
              <a:spcBef>
                <a:spcPts val="0"/>
              </a:spcBef>
              <a:spcAft>
                <a:spcPts val="0"/>
              </a:spcAft>
            </a:pPr>
            <a:r>
              <a:rPr lang="en-GB" sz="3200" i="1" dirty="0">
                <a:solidFill>
                  <a:schemeClr val="dk1"/>
                </a:solidFill>
                <a:latin typeface="Arial"/>
                <a:ea typeface="Arial"/>
                <a:cs typeface="Arial"/>
                <a:sym typeface="Arial"/>
              </a:rPr>
              <a:t>Double-click a post-it to edit </a:t>
            </a:r>
            <a:r>
              <a:rPr lang="en-GB" sz="3600" b="1" i="1" dirty="0">
                <a:solidFill>
                  <a:srgbClr val="FF0000"/>
                </a:solidFill>
                <a:latin typeface="Arial"/>
                <a:ea typeface="Arial"/>
                <a:cs typeface="Arial"/>
                <a:sym typeface="Arial"/>
              </a:rPr>
              <a:t>Assessment, response analysis &amp; planning</a:t>
            </a:r>
            <a:endParaRPr sz="3600" b="1" dirty="0">
              <a:solidFill>
                <a:srgbClr val="FF0000"/>
              </a:solidFill>
              <a:latin typeface="Arial"/>
              <a:ea typeface="Arial"/>
              <a:cs typeface="Arial"/>
              <a:sym typeface="Arial"/>
            </a:endParaRPr>
          </a:p>
          <a:p>
            <a:pPr>
              <a:spcBef>
                <a:spcPts val="0"/>
              </a:spcBef>
              <a:spcAft>
                <a:spcPts val="0"/>
              </a:spcAft>
            </a:pPr>
            <a:endParaRPr sz="3200" i="1" dirty="0">
              <a:solidFill>
                <a:schemeClr val="accent1"/>
              </a:solidFill>
              <a:latin typeface="Short Stack"/>
              <a:ea typeface="Short Stack"/>
              <a:cs typeface="Short Stack"/>
              <a:sym typeface="Short Stack"/>
            </a:endParaRPr>
          </a:p>
        </p:txBody>
      </p:sp>
      <p:sp>
        <p:nvSpPr>
          <p:cNvPr id="764" name="Google Shape;764;p23" descr="Post-it" title="Post-it"/>
          <p:cNvSpPr/>
          <p:nvPr/>
        </p:nvSpPr>
        <p:spPr>
          <a:xfrm>
            <a:off x="129157" y="1287028"/>
            <a:ext cx="5230271" cy="868367"/>
          </a:xfrm>
          <a:prstGeom prst="foldedCorner">
            <a:avLst>
              <a:gd name="adj" fmla="val 16667"/>
            </a:avLst>
          </a:prstGeom>
          <a:solidFill>
            <a:srgbClr val="CFE2F3"/>
          </a:solidFill>
          <a:ln w="19050" cap="flat" cmpd="sng">
            <a:solidFill>
              <a:schemeClr val="accent1"/>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do you like/what is good</a:t>
            </a:r>
            <a:endParaRPr sz="2599" b="1">
              <a:solidFill>
                <a:srgbClr val="000000"/>
              </a:solidFill>
              <a:latin typeface="Arial"/>
              <a:ea typeface="Arial"/>
              <a:cs typeface="Arial"/>
              <a:sym typeface="Arial"/>
            </a:endParaRPr>
          </a:p>
        </p:txBody>
      </p:sp>
      <p:sp>
        <p:nvSpPr>
          <p:cNvPr id="765" name="Google Shape;765;p23" descr="Post-it" title="Post-it"/>
          <p:cNvSpPr/>
          <p:nvPr/>
        </p:nvSpPr>
        <p:spPr>
          <a:xfrm>
            <a:off x="102407" y="2155394"/>
            <a:ext cx="55800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dirty="0"/>
              <a:t>Group 1: It considers technical-based information</a:t>
            </a:r>
            <a:endParaRPr sz="2449" dirty="0"/>
          </a:p>
          <a:p>
            <a:pPr>
              <a:spcBef>
                <a:spcPts val="0"/>
              </a:spcBef>
              <a:spcAft>
                <a:spcPts val="0"/>
              </a:spcAft>
            </a:pPr>
            <a:endParaRPr sz="2900" dirty="0"/>
          </a:p>
        </p:txBody>
      </p:sp>
      <p:sp>
        <p:nvSpPr>
          <p:cNvPr id="766" name="Google Shape;766;p23" descr="Post-it" title="Post-it"/>
          <p:cNvSpPr/>
          <p:nvPr/>
        </p:nvSpPr>
        <p:spPr>
          <a:xfrm>
            <a:off x="158832" y="3707125"/>
            <a:ext cx="54666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a:t>Group 1: Context-Based &amp; needs assessment is done. </a:t>
            </a:r>
            <a:endParaRPr sz="2449">
              <a:solidFill>
                <a:srgbClr val="000000"/>
              </a:solidFill>
              <a:latin typeface="Arial"/>
              <a:ea typeface="Arial"/>
              <a:cs typeface="Arial"/>
              <a:sym typeface="Arial"/>
            </a:endParaRPr>
          </a:p>
        </p:txBody>
      </p:sp>
      <p:sp>
        <p:nvSpPr>
          <p:cNvPr id="767" name="Google Shape;767;p23" descr="Post-it" title="Post-it"/>
          <p:cNvSpPr/>
          <p:nvPr/>
        </p:nvSpPr>
        <p:spPr>
          <a:xfrm>
            <a:off x="158957" y="6866332"/>
            <a:ext cx="54666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Tailor-made to meet individual needs</a:t>
            </a:r>
            <a:endParaRPr sz="2599">
              <a:solidFill>
                <a:srgbClr val="000000"/>
              </a:solidFill>
              <a:latin typeface="Arial"/>
              <a:ea typeface="Arial"/>
              <a:cs typeface="Arial"/>
              <a:sym typeface="Arial"/>
            </a:endParaRPr>
          </a:p>
        </p:txBody>
      </p:sp>
      <p:sp>
        <p:nvSpPr>
          <p:cNvPr id="768" name="Google Shape;768;p23" descr="Post-it" title="Post-it"/>
          <p:cNvSpPr/>
          <p:nvPr/>
        </p:nvSpPr>
        <p:spPr>
          <a:xfrm>
            <a:off x="158946" y="5258857"/>
            <a:ext cx="54666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CVA considers the MEB per household</a:t>
            </a:r>
            <a:endParaRPr sz="2599">
              <a:solidFill>
                <a:srgbClr val="000000"/>
              </a:solidFill>
              <a:latin typeface="Arial"/>
              <a:ea typeface="Arial"/>
              <a:cs typeface="Arial"/>
              <a:sym typeface="Arial"/>
            </a:endParaRPr>
          </a:p>
        </p:txBody>
      </p:sp>
      <p:sp>
        <p:nvSpPr>
          <p:cNvPr id="769" name="Google Shape;769;p23" descr="Post-it" title="Post-it"/>
          <p:cNvSpPr/>
          <p:nvPr/>
        </p:nvSpPr>
        <p:spPr>
          <a:xfrm>
            <a:off x="158877" y="8473808"/>
            <a:ext cx="54666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Community engagement</a:t>
            </a:r>
            <a:endParaRPr sz="2599">
              <a:solidFill>
                <a:srgbClr val="000000"/>
              </a:solidFill>
              <a:latin typeface="Arial"/>
              <a:ea typeface="Arial"/>
              <a:cs typeface="Arial"/>
              <a:sym typeface="Arial"/>
            </a:endParaRPr>
          </a:p>
        </p:txBody>
      </p:sp>
      <p:sp>
        <p:nvSpPr>
          <p:cNvPr id="770" name="Google Shape;770;p23" descr="Post-it" title="Post-it"/>
          <p:cNvSpPr/>
          <p:nvPr/>
        </p:nvSpPr>
        <p:spPr>
          <a:xfrm>
            <a:off x="6528865" y="1287028"/>
            <a:ext cx="5230271" cy="868367"/>
          </a:xfrm>
          <a:prstGeom prst="foldedCorner">
            <a:avLst>
              <a:gd name="adj" fmla="val 16667"/>
            </a:avLst>
          </a:prstGeom>
          <a:solidFill>
            <a:srgbClr val="F9CEC9"/>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Are there any gaps or incorrect information</a:t>
            </a:r>
            <a:endParaRPr sz="2599" b="1">
              <a:solidFill>
                <a:srgbClr val="000000"/>
              </a:solidFill>
              <a:latin typeface="Arial"/>
              <a:ea typeface="Arial"/>
              <a:cs typeface="Arial"/>
              <a:sym typeface="Arial"/>
            </a:endParaRPr>
          </a:p>
        </p:txBody>
      </p:sp>
      <p:sp>
        <p:nvSpPr>
          <p:cNvPr id="771" name="Google Shape;771;p23" descr="Post-it" title="Post-it"/>
          <p:cNvSpPr/>
          <p:nvPr/>
        </p:nvSpPr>
        <p:spPr>
          <a:xfrm>
            <a:off x="6086438" y="2297107"/>
            <a:ext cx="57870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buClr>
                <a:schemeClr val="dk1"/>
              </a:buClr>
            </a:pPr>
            <a:r>
              <a:rPr lang="en-GB" sz="2599" dirty="0">
                <a:solidFill>
                  <a:schemeClr val="dk1"/>
                </a:solidFill>
              </a:rPr>
              <a:t>Group 2: Needs Assessment is missing providing intervention in time</a:t>
            </a:r>
            <a:endParaRPr sz="2599" dirty="0">
              <a:solidFill>
                <a:schemeClr val="dk1"/>
              </a:solidFill>
            </a:endParaRPr>
          </a:p>
        </p:txBody>
      </p:sp>
      <p:sp>
        <p:nvSpPr>
          <p:cNvPr id="772" name="Google Shape;772;p23" descr="Post-it" title="Post-it"/>
          <p:cNvSpPr/>
          <p:nvPr/>
        </p:nvSpPr>
        <p:spPr>
          <a:xfrm>
            <a:off x="6099713" y="3904582"/>
            <a:ext cx="593685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300" dirty="0"/>
              <a:t>Group 2: Development of central database of vulnerable households in the communities </a:t>
            </a:r>
            <a:endParaRPr sz="2300" dirty="0">
              <a:solidFill>
                <a:srgbClr val="000000"/>
              </a:solidFill>
              <a:latin typeface="Arial"/>
              <a:ea typeface="Arial"/>
              <a:cs typeface="Arial"/>
              <a:sym typeface="Arial"/>
            </a:endParaRPr>
          </a:p>
        </p:txBody>
      </p:sp>
      <p:sp>
        <p:nvSpPr>
          <p:cNvPr id="773" name="Google Shape;773;p23" descr="Post-it" title="Post-it"/>
          <p:cNvSpPr/>
          <p:nvPr/>
        </p:nvSpPr>
        <p:spPr>
          <a:xfrm>
            <a:off x="12731803" y="1287028"/>
            <a:ext cx="5230271" cy="868367"/>
          </a:xfrm>
          <a:prstGeom prst="foldedCorner">
            <a:avLst>
              <a:gd name="adj" fmla="val 16667"/>
            </a:avLst>
          </a:prstGeom>
          <a:solidFill>
            <a:srgbClr val="5AE4E4"/>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recommendations would you make to improve it?</a:t>
            </a:r>
            <a:endParaRPr sz="2599" b="1">
              <a:solidFill>
                <a:srgbClr val="000000"/>
              </a:solidFill>
              <a:latin typeface="Arial"/>
              <a:ea typeface="Arial"/>
              <a:cs typeface="Arial"/>
              <a:sym typeface="Arial"/>
            </a:endParaRPr>
          </a:p>
        </p:txBody>
      </p:sp>
      <p:sp>
        <p:nvSpPr>
          <p:cNvPr id="774" name="Google Shape;774;p23" descr="Post-it" title="Post-it"/>
          <p:cNvSpPr/>
          <p:nvPr/>
        </p:nvSpPr>
        <p:spPr>
          <a:xfrm>
            <a:off x="12731823" y="2274494"/>
            <a:ext cx="5000850" cy="1560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750" dirty="0"/>
              <a:t>Group 2: Have volunteers in all the chiefdoms</a:t>
            </a:r>
            <a:endParaRPr sz="2750" dirty="0">
              <a:solidFill>
                <a:srgbClr val="000000"/>
              </a:solidFill>
              <a:latin typeface="Arial"/>
              <a:ea typeface="Arial"/>
              <a:cs typeface="Arial"/>
              <a:sym typeface="Arial"/>
            </a:endParaRPr>
          </a:p>
        </p:txBody>
      </p:sp>
      <p:sp>
        <p:nvSpPr>
          <p:cNvPr id="775" name="Google Shape;775;p23" descr="Post-it" title="Post-it"/>
          <p:cNvSpPr/>
          <p:nvPr/>
        </p:nvSpPr>
        <p:spPr>
          <a:xfrm>
            <a:off x="12731813" y="4066694"/>
            <a:ext cx="5159250" cy="20763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buClr>
                <a:schemeClr val="dk1"/>
              </a:buClr>
            </a:pPr>
            <a:r>
              <a:rPr lang="en-GB" sz="2750" dirty="0">
                <a:solidFill>
                  <a:schemeClr val="dk1"/>
                </a:solidFill>
              </a:rPr>
              <a:t>Group 2: Develop a central database of vulnerable households in the communities </a:t>
            </a:r>
            <a:endParaRPr sz="2750" dirty="0">
              <a:solidFill>
                <a:schemeClr val="dk1"/>
              </a:solidFill>
            </a:endParaRPr>
          </a:p>
        </p:txBody>
      </p:sp>
      <p:sp>
        <p:nvSpPr>
          <p:cNvPr id="776" name="Google Shape;776;p23"/>
          <p:cNvSpPr/>
          <p:nvPr/>
        </p:nvSpPr>
        <p:spPr>
          <a:xfrm>
            <a:off x="14065830" y="9082081"/>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77" name="Google Shape;777;p23"/>
          <p:cNvSpPr/>
          <p:nvPr/>
        </p:nvSpPr>
        <p:spPr>
          <a:xfrm>
            <a:off x="15373688" y="9082061"/>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78" name="Google Shape;778;p23"/>
          <p:cNvSpPr/>
          <p:nvPr/>
        </p:nvSpPr>
        <p:spPr>
          <a:xfrm>
            <a:off x="17121434" y="9398636"/>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79" name="Google Shape;779;p23" descr="Post-it" title="Post-it"/>
          <p:cNvSpPr/>
          <p:nvPr/>
        </p:nvSpPr>
        <p:spPr>
          <a:xfrm>
            <a:off x="6069320" y="5579894"/>
            <a:ext cx="59706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dirty="0">
              <a:solidFill>
                <a:srgbClr val="000000"/>
              </a:solidFill>
              <a:latin typeface="Arial"/>
              <a:ea typeface="Arial"/>
              <a:cs typeface="Arial"/>
              <a:sym typeface="Arial"/>
            </a:endParaRPr>
          </a:p>
        </p:txBody>
      </p:sp>
      <p:sp>
        <p:nvSpPr>
          <p:cNvPr id="780" name="Google Shape;780;p23"/>
          <p:cNvSpPr/>
          <p:nvPr/>
        </p:nvSpPr>
        <p:spPr>
          <a:xfrm>
            <a:off x="16483830" y="4612774"/>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1" name="Google Shape;781;p23"/>
          <p:cNvSpPr/>
          <p:nvPr/>
        </p:nvSpPr>
        <p:spPr>
          <a:xfrm>
            <a:off x="15644363" y="9398636"/>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2" name="Google Shape;782;p23"/>
          <p:cNvSpPr/>
          <p:nvPr/>
        </p:nvSpPr>
        <p:spPr>
          <a:xfrm>
            <a:off x="16818696" y="9152449"/>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3" name="Google Shape;783;p23"/>
          <p:cNvSpPr/>
          <p:nvPr/>
        </p:nvSpPr>
        <p:spPr>
          <a:xfrm>
            <a:off x="11047671" y="4677761"/>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4" name="Google Shape;784;p23"/>
          <p:cNvSpPr/>
          <p:nvPr/>
        </p:nvSpPr>
        <p:spPr>
          <a:xfrm>
            <a:off x="4160759" y="6013924"/>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5" name="Google Shape;785;p23"/>
          <p:cNvSpPr/>
          <p:nvPr/>
        </p:nvSpPr>
        <p:spPr>
          <a:xfrm>
            <a:off x="4207275" y="4460693"/>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6" name="Google Shape;786;p23"/>
          <p:cNvSpPr/>
          <p:nvPr/>
        </p:nvSpPr>
        <p:spPr>
          <a:xfrm>
            <a:off x="3833684" y="2856631"/>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787" name="Google Shape;787;p23" descr="Post-it" title="Post-it"/>
          <p:cNvSpPr/>
          <p:nvPr/>
        </p:nvSpPr>
        <p:spPr>
          <a:xfrm>
            <a:off x="12846536" y="6399889"/>
            <a:ext cx="5000850" cy="1560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75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907405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pic>
        <p:nvPicPr>
          <p:cNvPr id="792" name="Google Shape;792;p24"/>
          <p:cNvPicPr preferRelativeResize="0"/>
          <p:nvPr/>
        </p:nvPicPr>
        <p:blipFill rotWithShape="1">
          <a:blip r:embed="rId3">
            <a:alphaModFix/>
          </a:blip>
          <a:srcRect/>
          <a:stretch/>
        </p:blipFill>
        <p:spPr>
          <a:xfrm>
            <a:off x="37468" y="795"/>
            <a:ext cx="1353728" cy="1116875"/>
          </a:xfrm>
          <a:prstGeom prst="rect">
            <a:avLst/>
          </a:prstGeom>
          <a:noFill/>
          <a:ln>
            <a:noFill/>
          </a:ln>
        </p:spPr>
      </p:pic>
      <p:sp>
        <p:nvSpPr>
          <p:cNvPr id="793" name="Google Shape;793;p24"/>
          <p:cNvSpPr/>
          <p:nvPr/>
        </p:nvSpPr>
        <p:spPr>
          <a:xfrm>
            <a:off x="1964915" y="794"/>
            <a:ext cx="14769000" cy="2154600"/>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SOPs Brainstorm:</a:t>
            </a:r>
            <a:r>
              <a:rPr lang="en-GB" sz="3000" dirty="0">
                <a:solidFill>
                  <a:schemeClr val="dk1"/>
                </a:solidFill>
                <a:latin typeface="Arial"/>
                <a:ea typeface="Arial"/>
                <a:cs typeface="Arial"/>
                <a:sym typeface="Arial"/>
              </a:rPr>
              <a:t> While reviewing, think, what is good and what could use improvement? </a:t>
            </a:r>
            <a:r>
              <a:rPr lang="en-GB" sz="3200" i="1" dirty="0">
                <a:solidFill>
                  <a:schemeClr val="dk1"/>
                </a:solidFill>
                <a:latin typeface="Arial"/>
                <a:ea typeface="Arial"/>
                <a:cs typeface="Arial"/>
                <a:sym typeface="Arial"/>
              </a:rPr>
              <a:t>Double-click a post-it to edit  </a:t>
            </a:r>
            <a:r>
              <a:rPr lang="en-GB" sz="3600" b="1" i="1" dirty="0">
                <a:solidFill>
                  <a:srgbClr val="FF0000"/>
                </a:solidFill>
                <a:latin typeface="Arial"/>
                <a:ea typeface="Arial"/>
                <a:cs typeface="Arial"/>
                <a:sym typeface="Arial"/>
              </a:rPr>
              <a:t>Set-up &amp; implementation</a:t>
            </a:r>
            <a:endParaRPr sz="3600" b="1" dirty="0">
              <a:solidFill>
                <a:srgbClr val="FF0000"/>
              </a:solidFill>
              <a:latin typeface="Arial"/>
              <a:ea typeface="Arial"/>
              <a:cs typeface="Arial"/>
              <a:sym typeface="Arial"/>
            </a:endParaRPr>
          </a:p>
          <a:p>
            <a:pPr>
              <a:spcBef>
                <a:spcPts val="0"/>
              </a:spcBef>
              <a:spcAft>
                <a:spcPts val="0"/>
              </a:spcAft>
            </a:pPr>
            <a:endParaRPr sz="3200" i="1" dirty="0">
              <a:solidFill>
                <a:schemeClr val="accent1"/>
              </a:solidFill>
              <a:latin typeface="Short Stack"/>
              <a:ea typeface="Short Stack"/>
              <a:cs typeface="Short Stack"/>
              <a:sym typeface="Short Stack"/>
            </a:endParaRPr>
          </a:p>
        </p:txBody>
      </p:sp>
      <p:sp>
        <p:nvSpPr>
          <p:cNvPr id="794" name="Google Shape;794;p24" descr="Post-it" title="Post-it"/>
          <p:cNvSpPr/>
          <p:nvPr/>
        </p:nvSpPr>
        <p:spPr>
          <a:xfrm>
            <a:off x="129157" y="1287028"/>
            <a:ext cx="5230271" cy="868367"/>
          </a:xfrm>
          <a:prstGeom prst="foldedCorner">
            <a:avLst>
              <a:gd name="adj" fmla="val 16667"/>
            </a:avLst>
          </a:prstGeom>
          <a:solidFill>
            <a:srgbClr val="CFE2F3"/>
          </a:solidFill>
          <a:ln w="19050" cap="flat" cmpd="sng">
            <a:solidFill>
              <a:schemeClr val="accent1"/>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do you like/what is good</a:t>
            </a:r>
            <a:endParaRPr sz="2599" b="1">
              <a:solidFill>
                <a:srgbClr val="000000"/>
              </a:solidFill>
              <a:latin typeface="Arial"/>
              <a:ea typeface="Arial"/>
              <a:cs typeface="Arial"/>
              <a:sym typeface="Arial"/>
            </a:endParaRPr>
          </a:p>
        </p:txBody>
      </p:sp>
      <p:sp>
        <p:nvSpPr>
          <p:cNvPr id="795" name="Google Shape;795;p24" descr="Post-it" title="Post-it"/>
          <p:cNvSpPr/>
          <p:nvPr/>
        </p:nvSpPr>
        <p:spPr>
          <a:xfrm>
            <a:off x="129212" y="2274494"/>
            <a:ext cx="562095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dirty="0"/>
              <a:t>Group 1: Involves all stakeholders</a:t>
            </a:r>
            <a:endParaRPr sz="2599" dirty="0">
              <a:solidFill>
                <a:srgbClr val="000000"/>
              </a:solidFill>
              <a:latin typeface="Arial"/>
              <a:ea typeface="Arial"/>
              <a:cs typeface="Arial"/>
              <a:sym typeface="Arial"/>
            </a:endParaRPr>
          </a:p>
        </p:txBody>
      </p:sp>
      <p:sp>
        <p:nvSpPr>
          <p:cNvPr id="796" name="Google Shape;796;p24" descr="Post-it" title="Post-it"/>
          <p:cNvSpPr/>
          <p:nvPr/>
        </p:nvSpPr>
        <p:spPr>
          <a:xfrm>
            <a:off x="129167" y="7062155"/>
            <a:ext cx="55071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Parameters and criteria is well documented</a:t>
            </a:r>
            <a:endParaRPr sz="2599">
              <a:solidFill>
                <a:srgbClr val="000000"/>
              </a:solidFill>
              <a:latin typeface="Arial"/>
              <a:ea typeface="Arial"/>
              <a:cs typeface="Arial"/>
              <a:sym typeface="Arial"/>
            </a:endParaRPr>
          </a:p>
        </p:txBody>
      </p:sp>
      <p:sp>
        <p:nvSpPr>
          <p:cNvPr id="797" name="Google Shape;797;p24" descr="Post-it" title="Post-it"/>
          <p:cNvSpPr/>
          <p:nvPr/>
        </p:nvSpPr>
        <p:spPr>
          <a:xfrm>
            <a:off x="186099" y="3870385"/>
            <a:ext cx="55071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Document Approval </a:t>
            </a:r>
            <a:endParaRPr sz="2599">
              <a:solidFill>
                <a:srgbClr val="000000"/>
              </a:solidFill>
              <a:latin typeface="Arial"/>
              <a:ea typeface="Arial"/>
              <a:cs typeface="Arial"/>
              <a:sym typeface="Arial"/>
            </a:endParaRPr>
          </a:p>
        </p:txBody>
      </p:sp>
      <p:sp>
        <p:nvSpPr>
          <p:cNvPr id="798" name="Google Shape;798;p24" descr="Post-it" title="Post-it"/>
          <p:cNvSpPr/>
          <p:nvPr/>
        </p:nvSpPr>
        <p:spPr>
          <a:xfrm>
            <a:off x="129203" y="8584619"/>
            <a:ext cx="55071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Identification of all stakeholders</a:t>
            </a:r>
            <a:endParaRPr sz="2599">
              <a:solidFill>
                <a:srgbClr val="000000"/>
              </a:solidFill>
              <a:latin typeface="Arial"/>
              <a:ea typeface="Arial"/>
              <a:cs typeface="Arial"/>
              <a:sym typeface="Arial"/>
            </a:endParaRPr>
          </a:p>
        </p:txBody>
      </p:sp>
      <p:sp>
        <p:nvSpPr>
          <p:cNvPr id="799" name="Google Shape;799;p24" descr="Post-it" title="Post-it"/>
          <p:cNvSpPr/>
          <p:nvPr/>
        </p:nvSpPr>
        <p:spPr>
          <a:xfrm>
            <a:off x="186099" y="5466274"/>
            <a:ext cx="5507100" cy="15336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Community is continually engaged</a:t>
            </a:r>
            <a:endParaRPr sz="2599">
              <a:solidFill>
                <a:srgbClr val="000000"/>
              </a:solidFill>
              <a:latin typeface="Arial"/>
              <a:ea typeface="Arial"/>
              <a:cs typeface="Arial"/>
              <a:sym typeface="Arial"/>
            </a:endParaRPr>
          </a:p>
        </p:txBody>
      </p:sp>
      <p:sp>
        <p:nvSpPr>
          <p:cNvPr id="800" name="Google Shape;800;p24" descr="Post-it" title="Post-it"/>
          <p:cNvSpPr/>
          <p:nvPr/>
        </p:nvSpPr>
        <p:spPr>
          <a:xfrm>
            <a:off x="6528865" y="1287028"/>
            <a:ext cx="5230271" cy="868367"/>
          </a:xfrm>
          <a:prstGeom prst="foldedCorner">
            <a:avLst>
              <a:gd name="adj" fmla="val 16667"/>
            </a:avLst>
          </a:prstGeom>
          <a:solidFill>
            <a:srgbClr val="F9CEC9"/>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Are there any gaps or incorrect information</a:t>
            </a:r>
            <a:endParaRPr sz="2599" b="1">
              <a:solidFill>
                <a:srgbClr val="000000"/>
              </a:solidFill>
              <a:latin typeface="Arial"/>
              <a:ea typeface="Arial"/>
              <a:cs typeface="Arial"/>
              <a:sym typeface="Arial"/>
            </a:endParaRPr>
          </a:p>
        </p:txBody>
      </p:sp>
      <p:sp>
        <p:nvSpPr>
          <p:cNvPr id="801" name="Google Shape;801;p24" descr="Post-it" title="Post-it"/>
          <p:cNvSpPr/>
          <p:nvPr/>
        </p:nvSpPr>
        <p:spPr>
          <a:xfrm>
            <a:off x="6808896" y="2274494"/>
            <a:ext cx="47079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750"/>
              <a:t>Group 2: Verification before registration is missing</a:t>
            </a:r>
            <a:endParaRPr sz="2750">
              <a:solidFill>
                <a:srgbClr val="000000"/>
              </a:solidFill>
              <a:latin typeface="Arial"/>
              <a:ea typeface="Arial"/>
              <a:cs typeface="Arial"/>
              <a:sym typeface="Arial"/>
            </a:endParaRPr>
          </a:p>
        </p:txBody>
      </p:sp>
      <p:sp>
        <p:nvSpPr>
          <p:cNvPr id="802" name="Google Shape;802;p24" descr="Post-it" title="Post-it"/>
          <p:cNvSpPr/>
          <p:nvPr/>
        </p:nvSpPr>
        <p:spPr>
          <a:xfrm>
            <a:off x="6593642" y="3927200"/>
            <a:ext cx="487305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750"/>
              <a:t>Group2: Standard selection criteria is missing</a:t>
            </a:r>
            <a:endParaRPr sz="2750">
              <a:solidFill>
                <a:srgbClr val="000000"/>
              </a:solidFill>
              <a:latin typeface="Arial"/>
              <a:ea typeface="Arial"/>
              <a:cs typeface="Arial"/>
              <a:sym typeface="Arial"/>
            </a:endParaRPr>
          </a:p>
        </p:txBody>
      </p:sp>
      <p:sp>
        <p:nvSpPr>
          <p:cNvPr id="803" name="Google Shape;803;p24" descr="Post-it" title="Post-it"/>
          <p:cNvSpPr/>
          <p:nvPr/>
        </p:nvSpPr>
        <p:spPr>
          <a:xfrm>
            <a:off x="6455505" y="5683288"/>
            <a:ext cx="487305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750"/>
              <a:t>Group 1: The methodology is not mentioned</a:t>
            </a:r>
            <a:endParaRPr sz="2750">
              <a:solidFill>
                <a:srgbClr val="000000"/>
              </a:solidFill>
              <a:latin typeface="Arial"/>
              <a:ea typeface="Arial"/>
              <a:cs typeface="Arial"/>
              <a:sym typeface="Arial"/>
            </a:endParaRPr>
          </a:p>
        </p:txBody>
      </p:sp>
      <p:sp>
        <p:nvSpPr>
          <p:cNvPr id="804" name="Google Shape;804;p24" descr="Post-it" title="Post-it"/>
          <p:cNvSpPr/>
          <p:nvPr/>
        </p:nvSpPr>
        <p:spPr>
          <a:xfrm>
            <a:off x="12731803" y="1287028"/>
            <a:ext cx="5230271" cy="868367"/>
          </a:xfrm>
          <a:prstGeom prst="foldedCorner">
            <a:avLst>
              <a:gd name="adj" fmla="val 16667"/>
            </a:avLst>
          </a:prstGeom>
          <a:solidFill>
            <a:srgbClr val="5AE4E4"/>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recommendations would you make to improve it?</a:t>
            </a:r>
            <a:endParaRPr sz="2599" b="1">
              <a:solidFill>
                <a:srgbClr val="000000"/>
              </a:solidFill>
              <a:latin typeface="Arial"/>
              <a:ea typeface="Arial"/>
              <a:cs typeface="Arial"/>
              <a:sym typeface="Arial"/>
            </a:endParaRPr>
          </a:p>
        </p:txBody>
      </p:sp>
      <p:sp>
        <p:nvSpPr>
          <p:cNvPr id="805" name="Google Shape;805;p24" descr="Post-it" title="Post-it"/>
          <p:cNvSpPr/>
          <p:nvPr/>
        </p:nvSpPr>
        <p:spPr>
          <a:xfrm>
            <a:off x="12731823" y="2274493"/>
            <a:ext cx="5068800" cy="22194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900"/>
              <a:t>Group 1: In standard Selection criteria involve an external/neutral partner</a:t>
            </a:r>
            <a:endParaRPr sz="2900">
              <a:solidFill>
                <a:srgbClr val="000000"/>
              </a:solidFill>
              <a:latin typeface="Arial"/>
              <a:ea typeface="Arial"/>
              <a:cs typeface="Arial"/>
              <a:sym typeface="Arial"/>
            </a:endParaRPr>
          </a:p>
        </p:txBody>
      </p:sp>
      <p:sp>
        <p:nvSpPr>
          <p:cNvPr id="806" name="Google Shape;806;p24" descr="Post-it" title="Post-it"/>
          <p:cNvSpPr/>
          <p:nvPr/>
        </p:nvSpPr>
        <p:spPr>
          <a:xfrm>
            <a:off x="12781835" y="4614530"/>
            <a:ext cx="5018850" cy="260235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3</a:t>
            </a:r>
            <a:endParaRPr sz="2599"/>
          </a:p>
          <a:p>
            <a:pPr>
              <a:spcBef>
                <a:spcPts val="0"/>
              </a:spcBef>
              <a:spcAft>
                <a:spcPts val="0"/>
              </a:spcAft>
            </a:pPr>
            <a:r>
              <a:rPr lang="en-GB" sz="2599"/>
              <a:t>In the event of a pandemic an annex should be there stating how the project can be implemented</a:t>
            </a:r>
            <a:endParaRPr sz="2599"/>
          </a:p>
        </p:txBody>
      </p:sp>
      <p:sp>
        <p:nvSpPr>
          <p:cNvPr id="807" name="Google Shape;807;p24"/>
          <p:cNvSpPr/>
          <p:nvPr/>
        </p:nvSpPr>
        <p:spPr>
          <a:xfrm>
            <a:off x="13621268" y="9138611"/>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08" name="Google Shape;808;p24"/>
          <p:cNvSpPr/>
          <p:nvPr/>
        </p:nvSpPr>
        <p:spPr>
          <a:xfrm>
            <a:off x="12781838" y="8335999"/>
            <a:ext cx="839451" cy="665562"/>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09" name="Google Shape;809;p24"/>
          <p:cNvSpPr/>
          <p:nvPr/>
        </p:nvSpPr>
        <p:spPr>
          <a:xfrm>
            <a:off x="14521409" y="8335999"/>
            <a:ext cx="711458" cy="665562"/>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0" name="Google Shape;810;p24" descr="Post-it" title="Post-it"/>
          <p:cNvSpPr/>
          <p:nvPr/>
        </p:nvSpPr>
        <p:spPr>
          <a:xfrm>
            <a:off x="6455475" y="7439369"/>
            <a:ext cx="5930550" cy="17784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a:t>Group 2: Outlined Selection process only applies during COVID, normally it is the entire community involved in selection</a:t>
            </a:r>
            <a:endParaRPr sz="2900">
              <a:solidFill>
                <a:srgbClr val="000000"/>
              </a:solidFill>
              <a:latin typeface="Arial"/>
              <a:ea typeface="Arial"/>
              <a:cs typeface="Arial"/>
              <a:sym typeface="Arial"/>
            </a:endParaRPr>
          </a:p>
        </p:txBody>
      </p:sp>
      <p:sp>
        <p:nvSpPr>
          <p:cNvPr id="811" name="Google Shape;811;p24"/>
          <p:cNvSpPr/>
          <p:nvPr/>
        </p:nvSpPr>
        <p:spPr>
          <a:xfrm>
            <a:off x="13849868" y="9367211"/>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2" name="Google Shape;812;p24"/>
          <p:cNvSpPr/>
          <p:nvPr/>
        </p:nvSpPr>
        <p:spPr>
          <a:xfrm>
            <a:off x="15663263" y="9367211"/>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3" name="Google Shape;813;p24"/>
          <p:cNvSpPr/>
          <p:nvPr/>
        </p:nvSpPr>
        <p:spPr>
          <a:xfrm>
            <a:off x="17402834" y="9367211"/>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4" name="Google Shape;814;p24"/>
          <p:cNvSpPr/>
          <p:nvPr/>
        </p:nvSpPr>
        <p:spPr>
          <a:xfrm>
            <a:off x="4572450" y="9367193"/>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5" name="Google Shape;815;p24"/>
          <p:cNvSpPr/>
          <p:nvPr/>
        </p:nvSpPr>
        <p:spPr>
          <a:xfrm>
            <a:off x="10069943" y="4614536"/>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6" name="Google Shape;816;p24"/>
          <p:cNvSpPr/>
          <p:nvPr/>
        </p:nvSpPr>
        <p:spPr>
          <a:xfrm>
            <a:off x="4618650" y="3051406"/>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17" name="Google Shape;817;p24"/>
          <p:cNvSpPr/>
          <p:nvPr/>
        </p:nvSpPr>
        <p:spPr>
          <a:xfrm>
            <a:off x="3980759" y="6313474"/>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297577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95D397-9AFF-DA81-D619-1B6502E4B7C0}"/>
              </a:ext>
            </a:extLst>
          </p:cNvPr>
          <p:cNvSpPr txBox="1"/>
          <p:nvPr/>
        </p:nvSpPr>
        <p:spPr>
          <a:xfrm>
            <a:off x="1110034" y="1205114"/>
            <a:ext cx="6045200" cy="830997"/>
          </a:xfrm>
          <a:prstGeom prst="rect">
            <a:avLst/>
          </a:prstGeom>
          <a:noFill/>
        </p:spPr>
        <p:txBody>
          <a:bodyPr wrap="square" rtlCol="0">
            <a:spAutoFit/>
          </a:bodyPr>
          <a:lstStyle/>
          <a:p>
            <a:r>
              <a:rPr lang="en-US" sz="4800" b="1" dirty="0">
                <a:latin typeface="Montserrat" panose="00000500000000000000" pitchFamily="2" charset="0"/>
              </a:rPr>
              <a:t>Agenda – Day 1</a:t>
            </a:r>
            <a:endParaRPr lang="en-MY" sz="4800" b="1" dirty="0">
              <a:latin typeface="Montserrat" panose="00000500000000000000" pitchFamily="2" charset="0"/>
            </a:endParaRPr>
          </a:p>
        </p:txBody>
      </p:sp>
      <p:graphicFrame>
        <p:nvGraphicFramePr>
          <p:cNvPr id="2" name="Table 1">
            <a:extLst>
              <a:ext uri="{FF2B5EF4-FFF2-40B4-BE49-F238E27FC236}">
                <a16:creationId xmlns:a16="http://schemas.microsoft.com/office/drawing/2014/main" id="{D316BA2A-21E0-956E-1487-036DC57E5714}"/>
              </a:ext>
            </a:extLst>
          </p:cNvPr>
          <p:cNvGraphicFramePr>
            <a:graphicFrameLocks noGrp="1"/>
          </p:cNvGraphicFramePr>
          <p:nvPr>
            <p:extLst>
              <p:ext uri="{D42A27DB-BD31-4B8C-83A1-F6EECF244321}">
                <p14:modId xmlns:p14="http://schemas.microsoft.com/office/powerpoint/2010/main" val="3189300730"/>
              </p:ext>
            </p:extLst>
          </p:nvPr>
        </p:nvGraphicFramePr>
        <p:xfrm>
          <a:off x="1732664" y="2501880"/>
          <a:ext cx="12812676" cy="7216896"/>
        </p:xfrm>
        <a:graphic>
          <a:graphicData uri="http://schemas.openxmlformats.org/drawingml/2006/table">
            <a:tbl>
              <a:tblPr/>
              <a:tblGrid>
                <a:gridCol w="3028950">
                  <a:extLst>
                    <a:ext uri="{9D8B030D-6E8A-4147-A177-3AD203B41FA5}">
                      <a16:colId xmlns:a16="http://schemas.microsoft.com/office/drawing/2014/main" val="2002134766"/>
                    </a:ext>
                  </a:extLst>
                </a:gridCol>
                <a:gridCol w="9783726">
                  <a:extLst>
                    <a:ext uri="{9D8B030D-6E8A-4147-A177-3AD203B41FA5}">
                      <a16:colId xmlns:a16="http://schemas.microsoft.com/office/drawing/2014/main" val="1891369503"/>
                    </a:ext>
                  </a:extLst>
                </a:gridCol>
              </a:tblGrid>
              <a:tr h="414208">
                <a:tc>
                  <a:txBody>
                    <a:bodyPr/>
                    <a:lstStyle/>
                    <a:p>
                      <a:pPr algn="ct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Time</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4D5"/>
                    </a:solidFill>
                  </a:tcPr>
                </a:tc>
                <a:tc>
                  <a:txBody>
                    <a:bodyPr/>
                    <a:lstStyle/>
                    <a:p>
                      <a:pPr algn="ct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Day 1 </a:t>
                      </a:r>
                    </a:p>
                  </a:txBody>
                  <a:tcPr marL="48370" marR="48370" marT="30284" marB="3028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3970629884"/>
                  </a:ext>
                </a:extLst>
              </a:tr>
              <a:tr h="359088">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8:30 – 9:00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MY" sz="2400" b="0" i="0" u="none" strike="noStrike"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rPr>
                        <a:t>Opening and objectives of workshop</a:t>
                      </a:r>
                      <a:endParaRPr lang="en-MY" sz="240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2118703"/>
                  </a:ext>
                </a:extLst>
              </a:tr>
              <a:tr h="770574">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9:00 – 9:45</a:t>
                      </a:r>
                      <a:endParaRPr lang="en-MY" sz="2400" b="1" dirty="0">
                        <a:effectLst/>
                        <a:latin typeface="Open Sans"/>
                        <a:ea typeface="Open Sans"/>
                        <a:cs typeface="Open Sans"/>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US" sz="2400" b="0" i="0" u="none" strike="noStrike"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rPr>
                        <a:t>Introduction to CVA SOPs</a:t>
                      </a:r>
                      <a:endParaRPr lang="en-US" sz="2400" b="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59596183"/>
                  </a:ext>
                </a:extLst>
              </a:tr>
              <a:tr h="392379">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9:45 – 10:15</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panose="020B0606030504020204" pitchFamily="34" charset="0"/>
                          <a:ea typeface="Open Sans" panose="020B0606030504020204" pitchFamily="34" charset="0"/>
                          <a:cs typeface="Open Sans" panose="020B0606030504020204" pitchFamily="34" charset="0"/>
                        </a:rPr>
                        <a:t>Break</a:t>
                      </a:r>
                      <a:endParaRPr lang="en-MY" sz="2400" b="0"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81526004"/>
                  </a:ext>
                </a:extLst>
              </a:tr>
              <a:tr h="1017843">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10:15 – 11:00</a:t>
                      </a:r>
                      <a:endParaRPr lang="en-MY" sz="2400" b="1" dirty="0">
                        <a:effectLst/>
                        <a:latin typeface="Open Sans"/>
                        <a:ea typeface="Open Sans"/>
                        <a:cs typeface="Open Sans"/>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1000"/>
                        </a:spcAft>
                      </a:pPr>
                      <a:r>
                        <a:rPr lang="en-US" sz="2400" b="0" i="0" u="none" strike="noStrike" dirty="0">
                          <a:solidFill>
                            <a:schemeClr val="accent5">
                              <a:lumMod val="90000"/>
                              <a:lumOff val="10000"/>
                            </a:schemeClr>
                          </a:solidFill>
                          <a:effectLst/>
                          <a:latin typeface="Open Sans"/>
                          <a:ea typeface="Open Sans"/>
                          <a:cs typeface="Open Sans"/>
                        </a:rPr>
                        <a:t>CVA implementation process and decision requirements</a:t>
                      </a:r>
                      <a:endParaRPr lang="en-US" sz="2400" b="0" dirty="0">
                        <a:solidFill>
                          <a:schemeClr val="accent5">
                            <a:lumMod val="90000"/>
                            <a:lumOff val="10000"/>
                          </a:schemeClr>
                        </a:solidFill>
                        <a:effectLst/>
                        <a:latin typeface="Open Sans"/>
                        <a:ea typeface="Open Sans"/>
                        <a:cs typeface="Open Sans"/>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9469864"/>
                  </a:ext>
                </a:extLst>
              </a:tr>
              <a:tr h="1141333">
                <a:tc>
                  <a:txBody>
                    <a:bodyPr/>
                    <a:lstStyle/>
                    <a:p>
                      <a:pPr marL="0" marR="0" lvl="0" indent="0" algn="l" rtl="0" eaLnBrk="1" fontAlgn="t" latinLnBrk="0" hangingPunct="1">
                        <a:lnSpc>
                          <a:spcPct val="100000"/>
                        </a:lnSpc>
                        <a:spcBef>
                          <a:spcPts val="0"/>
                        </a:spcBef>
                        <a:spcAft>
                          <a:spcPts val="1000"/>
                        </a:spcAft>
                        <a:buClrTx/>
                        <a:buSzTx/>
                        <a:buFontTx/>
                        <a:buNone/>
                      </a:pPr>
                      <a:r>
                        <a:rPr lang="en-MY" sz="2400" b="1" i="0" u="none" strike="noStrike" dirty="0">
                          <a:solidFill>
                            <a:srgbClr val="000000"/>
                          </a:solidFill>
                          <a:effectLst/>
                          <a:latin typeface="Open Sans"/>
                          <a:ea typeface="Open Sans"/>
                          <a:cs typeface="Open Sans"/>
                        </a:rPr>
                        <a:t>11:00 – 12.30</a:t>
                      </a:r>
                      <a:endParaRPr lang="en-MY" sz="2400" b="1" dirty="0">
                        <a:effectLst/>
                        <a:latin typeface="Open Sans"/>
                        <a:ea typeface="Open Sans"/>
                        <a:cs typeface="Open Sans"/>
                      </a:endParaRPr>
                    </a:p>
                    <a:p>
                      <a:pPr marL="0" algn="l" defTabSz="1371600" rtl="0" eaLnBrk="1" fontAlgn="t" latinLnBrk="0" hangingPunct="1">
                        <a:spcBef>
                          <a:spcPts val="0"/>
                        </a:spcBef>
                        <a:spcAft>
                          <a:spcPts val="1000"/>
                        </a:spcAft>
                      </a:pPr>
                      <a:endParaRPr lang="en-MY" sz="2400" b="1" i="0" u="none" strike="noStrike" kern="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algn="l" rtl="0" eaLnBrk="1" fontAlgn="t" latinLnBrk="0" hangingPunct="1">
                        <a:spcBef>
                          <a:spcPts val="0"/>
                        </a:spcBef>
                        <a:spcAft>
                          <a:spcPts val="1000"/>
                        </a:spcAft>
                      </a:pPr>
                      <a:r>
                        <a:rPr lang="en-MY" sz="2400" b="0" i="0" u="none" strike="noStrike" kern="1200" dirty="0">
                          <a:solidFill>
                            <a:schemeClr val="accent5">
                              <a:lumMod val="90000"/>
                              <a:lumOff val="10000"/>
                            </a:schemeClr>
                          </a:solidFill>
                          <a:effectLst/>
                          <a:latin typeface="Open Sans"/>
                          <a:ea typeface="Open Sans"/>
                          <a:cs typeface="Open Sans"/>
                        </a:rPr>
                        <a:t>Review of SOPs/key CVA steps in an emergency response</a:t>
                      </a: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8194186"/>
                  </a:ext>
                </a:extLst>
              </a:tr>
              <a:tr h="359088">
                <a:tc>
                  <a:txBody>
                    <a:bodyPr/>
                    <a:lstStyle/>
                    <a:p>
                      <a:pPr rtl="0" fontAlgn="t">
                        <a:spcBef>
                          <a:spcPts val="0"/>
                        </a:spcBef>
                        <a:spcAft>
                          <a:spcPts val="1000"/>
                        </a:spcAft>
                      </a:pPr>
                      <a:r>
                        <a:rPr lang="en-MY" sz="2400" b="1" dirty="0">
                          <a:effectLst/>
                          <a:latin typeface="Open Sans" panose="020B0606030504020204" pitchFamily="34" charset="0"/>
                          <a:ea typeface="Open Sans" panose="020B0606030504020204" pitchFamily="34" charset="0"/>
                          <a:cs typeface="Open Sans" panose="020B0606030504020204" pitchFamily="34" charset="0"/>
                        </a:rPr>
                        <a:t>12.30 – 13.30</a:t>
                      </a: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panose="020B0606030504020204" pitchFamily="34" charset="0"/>
                          <a:ea typeface="Open Sans" panose="020B0606030504020204" pitchFamily="34" charset="0"/>
                          <a:cs typeface="Open Sans" panose="020B0606030504020204" pitchFamily="34" charset="0"/>
                        </a:rPr>
                        <a:t>Lunch</a:t>
                      </a:r>
                      <a:endParaRPr lang="en-MY" sz="2400" b="0"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23836812"/>
                  </a:ext>
                </a:extLst>
              </a:tr>
              <a:tr h="615579">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13:30 -15:30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US" sz="2400" b="0" i="0" u="none" strike="noStrike" dirty="0">
                          <a:solidFill>
                            <a:schemeClr val="accent1">
                              <a:lumMod val="90000"/>
                              <a:lumOff val="10000"/>
                            </a:schemeClr>
                          </a:solidFill>
                          <a:effectLst/>
                          <a:latin typeface="Open Sans"/>
                          <a:ea typeface="Open Sans"/>
                          <a:cs typeface="Open Sans"/>
                        </a:rPr>
                        <a:t>Drafting CVA steps and actions</a:t>
                      </a:r>
                    </a:p>
                    <a:p>
                      <a:pPr rtl="0" fontAlgn="t">
                        <a:spcBef>
                          <a:spcPts val="0"/>
                        </a:spcBef>
                        <a:spcAft>
                          <a:spcPts val="1000"/>
                        </a:spcAft>
                      </a:pPr>
                      <a:endParaRPr lang="en-US" sz="2400" b="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48715717"/>
                  </a:ext>
                </a:extLst>
              </a:tr>
              <a:tr h="359088">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15:30 – 15:45</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a:ea typeface="Open Sans"/>
                          <a:cs typeface="Open Sans"/>
                        </a:rPr>
                        <a:t>Break / End of day (participants)</a:t>
                      </a:r>
                      <a:endParaRPr lang="en-MY" sz="2400" b="0"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71155342"/>
                  </a:ext>
                </a:extLst>
              </a:tr>
              <a:tr h="1236418">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15:45 – 17:15</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400" b="0" dirty="0">
                          <a:effectLst/>
                          <a:latin typeface="Open Sans" panose="020B0606030504020204" pitchFamily="34" charset="0"/>
                          <a:ea typeface="Open Sans" panose="020B0606030504020204" pitchFamily="34" charset="0"/>
                          <a:cs typeface="Open Sans" panose="020B0606030504020204" pitchFamily="34" charset="0"/>
                        </a:rPr>
                        <a:t>Agreement and finalizing key SOP steps (</a:t>
                      </a:r>
                      <a:r>
                        <a:rPr lang="en-US" sz="2400" b="0" dirty="0" err="1">
                          <a:effectLst/>
                          <a:latin typeface="Open Sans" panose="020B0606030504020204" pitchFamily="34" charset="0"/>
                          <a:ea typeface="Open Sans" panose="020B0606030504020204" pitchFamily="34" charset="0"/>
                          <a:cs typeface="Open Sans" panose="020B0606030504020204" pitchFamily="34" charset="0"/>
                        </a:rPr>
                        <a:t>faciliators</a:t>
                      </a:r>
                      <a:r>
                        <a:rPr lang="en-US" sz="2400" b="0" dirty="0">
                          <a:effectLst/>
                          <a:latin typeface="Open Sans" panose="020B0606030504020204" pitchFamily="34" charset="0"/>
                          <a:ea typeface="Open Sans" panose="020B0606030504020204" pitchFamily="34" charset="0"/>
                          <a:cs typeface="Open Sans" panose="020B0606030504020204" pitchFamily="34" charset="0"/>
                        </a:rPr>
                        <a:t> and CVA Focal Point only)</a:t>
                      </a:r>
                      <a:br>
                        <a:rPr lang="en-US" sz="2400" b="0" dirty="0">
                          <a:effectLst/>
                          <a:latin typeface="Open Sans" panose="020B0606030504020204" pitchFamily="34" charset="0"/>
                          <a:ea typeface="Open Sans" panose="020B0606030504020204" pitchFamily="34" charset="0"/>
                          <a:cs typeface="Open Sans" panose="020B0606030504020204" pitchFamily="34" charset="0"/>
                        </a:rPr>
                      </a:br>
                      <a:endParaRPr lang="en-US" sz="2400" b="0"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7314972"/>
                  </a:ext>
                </a:extLst>
              </a:tr>
            </a:tbl>
          </a:graphicData>
        </a:graphic>
      </p:graphicFrame>
    </p:spTree>
    <p:extLst>
      <p:ext uri="{BB962C8B-B14F-4D97-AF65-F5344CB8AC3E}">
        <p14:creationId xmlns:p14="http://schemas.microsoft.com/office/powerpoint/2010/main" val="17851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pic>
        <p:nvPicPr>
          <p:cNvPr id="822" name="Google Shape;822;p25"/>
          <p:cNvPicPr preferRelativeResize="0"/>
          <p:nvPr/>
        </p:nvPicPr>
        <p:blipFill rotWithShape="1">
          <a:blip r:embed="rId3">
            <a:alphaModFix/>
          </a:blip>
          <a:srcRect/>
          <a:stretch/>
        </p:blipFill>
        <p:spPr>
          <a:xfrm>
            <a:off x="5" y="72420"/>
            <a:ext cx="1353728" cy="1116875"/>
          </a:xfrm>
          <a:prstGeom prst="rect">
            <a:avLst/>
          </a:prstGeom>
          <a:noFill/>
          <a:ln>
            <a:noFill/>
          </a:ln>
        </p:spPr>
      </p:pic>
      <p:sp>
        <p:nvSpPr>
          <p:cNvPr id="823" name="Google Shape;823;p25"/>
          <p:cNvSpPr/>
          <p:nvPr/>
        </p:nvSpPr>
        <p:spPr>
          <a:xfrm>
            <a:off x="1927452" y="72419"/>
            <a:ext cx="14769000" cy="2154600"/>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SOPs Brainstorm:</a:t>
            </a:r>
            <a:r>
              <a:rPr lang="en-GB" sz="3000" dirty="0">
                <a:solidFill>
                  <a:schemeClr val="dk1"/>
                </a:solidFill>
                <a:latin typeface="Arial"/>
                <a:ea typeface="Arial"/>
                <a:cs typeface="Arial"/>
                <a:sym typeface="Arial"/>
              </a:rPr>
              <a:t> While reviewing, think, what is good and what could use improvement? </a:t>
            </a:r>
            <a:r>
              <a:rPr lang="en-GB" sz="3200" i="1" dirty="0">
                <a:solidFill>
                  <a:schemeClr val="dk1"/>
                </a:solidFill>
                <a:latin typeface="Arial"/>
                <a:ea typeface="Arial"/>
                <a:cs typeface="Arial"/>
                <a:sym typeface="Arial"/>
              </a:rPr>
              <a:t>Double-click a post-it to edit </a:t>
            </a:r>
            <a:r>
              <a:rPr lang="en-GB" sz="3600" b="1" i="1" dirty="0">
                <a:solidFill>
                  <a:srgbClr val="FF0000"/>
                </a:solidFill>
                <a:latin typeface="Arial"/>
                <a:ea typeface="Arial"/>
                <a:cs typeface="Arial"/>
                <a:sym typeface="Arial"/>
              </a:rPr>
              <a:t>Monitoring &amp; Evaluation</a:t>
            </a:r>
            <a:endParaRPr sz="3600" b="1" dirty="0">
              <a:solidFill>
                <a:srgbClr val="FF0000"/>
              </a:solidFill>
              <a:latin typeface="Arial"/>
              <a:ea typeface="Arial"/>
              <a:cs typeface="Arial"/>
              <a:sym typeface="Arial"/>
            </a:endParaRPr>
          </a:p>
          <a:p>
            <a:pPr>
              <a:spcBef>
                <a:spcPts val="0"/>
              </a:spcBef>
              <a:spcAft>
                <a:spcPts val="0"/>
              </a:spcAft>
            </a:pPr>
            <a:endParaRPr sz="3200" i="1" dirty="0">
              <a:solidFill>
                <a:schemeClr val="accent1"/>
              </a:solidFill>
              <a:latin typeface="Short Stack"/>
              <a:ea typeface="Short Stack"/>
              <a:cs typeface="Short Stack"/>
              <a:sym typeface="Short Stack"/>
            </a:endParaRPr>
          </a:p>
        </p:txBody>
      </p:sp>
      <p:sp>
        <p:nvSpPr>
          <p:cNvPr id="824" name="Google Shape;824;p25" descr="Post-it" title="Post-it"/>
          <p:cNvSpPr/>
          <p:nvPr/>
        </p:nvSpPr>
        <p:spPr>
          <a:xfrm>
            <a:off x="91694" y="1358653"/>
            <a:ext cx="5230350" cy="868500"/>
          </a:xfrm>
          <a:prstGeom prst="foldedCorner">
            <a:avLst>
              <a:gd name="adj" fmla="val 16667"/>
            </a:avLst>
          </a:prstGeom>
          <a:solidFill>
            <a:srgbClr val="CFE2F3"/>
          </a:solidFill>
          <a:ln w="19050" cap="flat" cmpd="sng">
            <a:solidFill>
              <a:schemeClr val="accent1"/>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do you like/what is good</a:t>
            </a:r>
            <a:endParaRPr sz="2599" b="1">
              <a:solidFill>
                <a:srgbClr val="000000"/>
              </a:solidFill>
              <a:latin typeface="Arial"/>
              <a:ea typeface="Arial"/>
              <a:cs typeface="Arial"/>
              <a:sym typeface="Arial"/>
            </a:endParaRPr>
          </a:p>
        </p:txBody>
      </p:sp>
      <p:sp>
        <p:nvSpPr>
          <p:cNvPr id="825" name="Google Shape;825;p25" descr="Post-it" title="Post-it"/>
          <p:cNvSpPr/>
          <p:nvPr/>
        </p:nvSpPr>
        <p:spPr>
          <a:xfrm>
            <a:off x="261707" y="2346118"/>
            <a:ext cx="5013900" cy="2553300"/>
          </a:xfrm>
          <a:prstGeom prst="foldedCorner">
            <a:avLst>
              <a:gd name="adj" fmla="val 16667"/>
            </a:avLst>
          </a:prstGeom>
          <a:solidFill>
            <a:srgbClr val="CFE2F3"/>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3499"/>
              <a:t>Group 3</a:t>
            </a:r>
            <a:endParaRPr sz="3499"/>
          </a:p>
          <a:p>
            <a:pPr>
              <a:spcBef>
                <a:spcPts val="0"/>
              </a:spcBef>
              <a:spcAft>
                <a:spcPts val="0"/>
              </a:spcAft>
            </a:pPr>
            <a:r>
              <a:rPr lang="en-GB" sz="2750"/>
              <a:t>All steps are for monitoring for cva purpose are covered</a:t>
            </a:r>
            <a:endParaRPr sz="2750"/>
          </a:p>
        </p:txBody>
      </p:sp>
      <p:sp>
        <p:nvSpPr>
          <p:cNvPr id="826" name="Google Shape;826;p25" descr="Post-it" title="Post-it"/>
          <p:cNvSpPr/>
          <p:nvPr/>
        </p:nvSpPr>
        <p:spPr>
          <a:xfrm>
            <a:off x="6491402" y="1358653"/>
            <a:ext cx="5230350" cy="868500"/>
          </a:xfrm>
          <a:prstGeom prst="foldedCorner">
            <a:avLst>
              <a:gd name="adj" fmla="val 16667"/>
            </a:avLst>
          </a:prstGeom>
          <a:solidFill>
            <a:srgbClr val="F9CEC9"/>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Are there any gaps or incorrect information</a:t>
            </a:r>
            <a:endParaRPr sz="2599" b="1">
              <a:solidFill>
                <a:srgbClr val="000000"/>
              </a:solidFill>
              <a:latin typeface="Arial"/>
              <a:ea typeface="Arial"/>
              <a:cs typeface="Arial"/>
              <a:sym typeface="Arial"/>
            </a:endParaRPr>
          </a:p>
        </p:txBody>
      </p:sp>
      <p:sp>
        <p:nvSpPr>
          <p:cNvPr id="827" name="Google Shape;827;p25" descr="Post-it" title="Post-it"/>
          <p:cNvSpPr/>
          <p:nvPr/>
        </p:nvSpPr>
        <p:spPr>
          <a:xfrm>
            <a:off x="5322038" y="2346119"/>
            <a:ext cx="700155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a:t>Group 3 It should state the systemes that are reconciled and should state the frequency of reconciliation</a:t>
            </a:r>
            <a:r>
              <a:rPr lang="en-GB" sz="2400"/>
              <a:t> and cut of date for reconciliation</a:t>
            </a:r>
            <a:endParaRPr sz="2400">
              <a:solidFill>
                <a:srgbClr val="000000"/>
              </a:solidFill>
              <a:latin typeface="Arial"/>
              <a:ea typeface="Arial"/>
              <a:cs typeface="Arial"/>
              <a:sym typeface="Arial"/>
            </a:endParaRPr>
          </a:p>
        </p:txBody>
      </p:sp>
      <p:sp>
        <p:nvSpPr>
          <p:cNvPr id="828" name="Google Shape;828;p25" descr="Post-it" title="Post-it"/>
          <p:cNvSpPr/>
          <p:nvPr/>
        </p:nvSpPr>
        <p:spPr>
          <a:xfrm>
            <a:off x="5750175" y="3998819"/>
            <a:ext cx="65736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a:t>Group</a:t>
            </a:r>
            <a:r>
              <a:rPr lang="en-GB" sz="2599"/>
              <a:t>2:PDM_Target beneficiaries receiving funds using proxies</a:t>
            </a:r>
            <a:endParaRPr sz="2599">
              <a:solidFill>
                <a:srgbClr val="000000"/>
              </a:solidFill>
              <a:latin typeface="Arial"/>
              <a:ea typeface="Arial"/>
              <a:cs typeface="Arial"/>
              <a:sym typeface="Arial"/>
            </a:endParaRPr>
          </a:p>
        </p:txBody>
      </p:sp>
      <p:sp>
        <p:nvSpPr>
          <p:cNvPr id="829" name="Google Shape;829;p25" descr="Post-it" title="Post-it"/>
          <p:cNvSpPr/>
          <p:nvPr/>
        </p:nvSpPr>
        <p:spPr>
          <a:xfrm>
            <a:off x="4970175" y="7028426"/>
            <a:ext cx="74610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49"/>
              <a:t>Group2: Data analysis_verification of data with beneficiaries. Verifying the data inconsistencies</a:t>
            </a:r>
            <a:endParaRPr sz="2449">
              <a:solidFill>
                <a:srgbClr val="000000"/>
              </a:solidFill>
              <a:latin typeface="Arial"/>
              <a:ea typeface="Arial"/>
              <a:cs typeface="Arial"/>
              <a:sym typeface="Arial"/>
            </a:endParaRPr>
          </a:p>
        </p:txBody>
      </p:sp>
      <p:sp>
        <p:nvSpPr>
          <p:cNvPr id="830" name="Google Shape;830;p25" descr="Post-it" title="Post-it"/>
          <p:cNvSpPr/>
          <p:nvPr/>
        </p:nvSpPr>
        <p:spPr>
          <a:xfrm>
            <a:off x="4970175" y="8641207"/>
            <a:ext cx="74610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 1: There are no involvement of external stakeholders to measure the  social impact of the program </a:t>
            </a:r>
            <a:endParaRPr sz="2599">
              <a:solidFill>
                <a:srgbClr val="000000"/>
              </a:solidFill>
              <a:latin typeface="Arial"/>
              <a:ea typeface="Arial"/>
              <a:cs typeface="Arial"/>
              <a:sym typeface="Arial"/>
            </a:endParaRPr>
          </a:p>
        </p:txBody>
      </p:sp>
      <p:sp>
        <p:nvSpPr>
          <p:cNvPr id="831" name="Google Shape;831;p25" descr="Post-it" title="Post-it"/>
          <p:cNvSpPr/>
          <p:nvPr/>
        </p:nvSpPr>
        <p:spPr>
          <a:xfrm>
            <a:off x="12694340" y="1358653"/>
            <a:ext cx="5230350" cy="868500"/>
          </a:xfrm>
          <a:prstGeom prst="foldedCorner">
            <a:avLst>
              <a:gd name="adj" fmla="val 16667"/>
            </a:avLst>
          </a:prstGeom>
          <a:solidFill>
            <a:srgbClr val="5AE4E4"/>
          </a:solidFill>
          <a:ln w="19050"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lgn="ctr">
              <a:spcBef>
                <a:spcPts val="0"/>
              </a:spcBef>
              <a:spcAft>
                <a:spcPts val="0"/>
              </a:spcAft>
            </a:pPr>
            <a:r>
              <a:rPr lang="en-GB" sz="2599" b="1">
                <a:solidFill>
                  <a:srgbClr val="000000"/>
                </a:solidFill>
                <a:latin typeface="Arial"/>
                <a:ea typeface="Arial"/>
                <a:cs typeface="Arial"/>
                <a:sym typeface="Arial"/>
              </a:rPr>
              <a:t>What recommendations would you make to improve it?</a:t>
            </a:r>
            <a:endParaRPr sz="2599" b="1">
              <a:solidFill>
                <a:srgbClr val="000000"/>
              </a:solidFill>
              <a:latin typeface="Arial"/>
              <a:ea typeface="Arial"/>
              <a:cs typeface="Arial"/>
              <a:sym typeface="Arial"/>
            </a:endParaRPr>
          </a:p>
        </p:txBody>
      </p:sp>
      <p:sp>
        <p:nvSpPr>
          <p:cNvPr id="832" name="Google Shape;832;p25" descr="Post-it" title="Post-it"/>
          <p:cNvSpPr/>
          <p:nvPr/>
        </p:nvSpPr>
        <p:spPr>
          <a:xfrm>
            <a:off x="12815813" y="2346119"/>
            <a:ext cx="5368950" cy="18864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750"/>
              <a:t>Group 3 Steps should detail all necessary information</a:t>
            </a:r>
            <a:endParaRPr sz="2750">
              <a:solidFill>
                <a:srgbClr val="000000"/>
              </a:solidFill>
              <a:latin typeface="Arial"/>
              <a:ea typeface="Arial"/>
              <a:cs typeface="Arial"/>
              <a:sym typeface="Arial"/>
            </a:endParaRPr>
          </a:p>
        </p:txBody>
      </p:sp>
      <p:sp>
        <p:nvSpPr>
          <p:cNvPr id="833" name="Google Shape;833;p25" descr="Post-it" title="Post-it"/>
          <p:cNvSpPr/>
          <p:nvPr/>
        </p:nvSpPr>
        <p:spPr>
          <a:xfrm>
            <a:off x="12694350" y="4493969"/>
            <a:ext cx="5400450" cy="196560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buClr>
                <a:schemeClr val="dk1"/>
              </a:buClr>
            </a:pPr>
            <a:r>
              <a:rPr lang="en-GB" sz="2449">
                <a:solidFill>
                  <a:schemeClr val="dk1"/>
                </a:solidFill>
              </a:rPr>
              <a:t>Group2: Develop a central database of vulnerable households in the communities </a:t>
            </a:r>
            <a:endParaRPr sz="2449">
              <a:solidFill>
                <a:schemeClr val="dk1"/>
              </a:solidFill>
            </a:endParaRPr>
          </a:p>
        </p:txBody>
      </p:sp>
      <p:sp>
        <p:nvSpPr>
          <p:cNvPr id="834" name="Google Shape;834;p25" descr="Post-it" title="Post-it"/>
          <p:cNvSpPr/>
          <p:nvPr/>
        </p:nvSpPr>
        <p:spPr>
          <a:xfrm>
            <a:off x="12581288" y="6618457"/>
            <a:ext cx="5368950" cy="2022750"/>
          </a:xfrm>
          <a:prstGeom prst="foldedCorner">
            <a:avLst>
              <a:gd name="adj" fmla="val 16667"/>
            </a:avLst>
          </a:prstGeom>
          <a:solidFill>
            <a:srgbClr val="5AE4E4"/>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300"/>
              <a:t>Group 1: Consider involving other stakeholders to measure the impact of the program e.g clinics, police, church leadership</a:t>
            </a:r>
            <a:endParaRPr sz="2300">
              <a:solidFill>
                <a:srgbClr val="000000"/>
              </a:solidFill>
              <a:latin typeface="Arial"/>
              <a:ea typeface="Arial"/>
              <a:cs typeface="Arial"/>
              <a:sym typeface="Arial"/>
            </a:endParaRPr>
          </a:p>
        </p:txBody>
      </p:sp>
      <p:sp>
        <p:nvSpPr>
          <p:cNvPr id="835" name="Google Shape;835;p25"/>
          <p:cNvSpPr/>
          <p:nvPr/>
        </p:nvSpPr>
        <p:spPr>
          <a:xfrm>
            <a:off x="13949243" y="9255461"/>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36" name="Google Shape;836;p25"/>
          <p:cNvSpPr/>
          <p:nvPr/>
        </p:nvSpPr>
        <p:spPr>
          <a:xfrm>
            <a:off x="15762638" y="9255461"/>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37" name="Google Shape;837;p25"/>
          <p:cNvSpPr/>
          <p:nvPr/>
        </p:nvSpPr>
        <p:spPr>
          <a:xfrm>
            <a:off x="17019659" y="9255461"/>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38" name="Google Shape;838;p25" descr="Post-it" title="Post-it"/>
          <p:cNvSpPr/>
          <p:nvPr/>
        </p:nvSpPr>
        <p:spPr>
          <a:xfrm>
            <a:off x="5071839" y="5415644"/>
            <a:ext cx="7461000" cy="1533600"/>
          </a:xfrm>
          <a:prstGeom prst="foldedCorner">
            <a:avLst>
              <a:gd name="adj" fmla="val 16667"/>
            </a:avLst>
          </a:prstGeom>
          <a:solidFill>
            <a:srgbClr val="F9CEC9"/>
          </a:solidFill>
          <a:ln w="9525" cap="flat" cmpd="sng">
            <a:solidFill>
              <a:srgbClr val="F9CEC9"/>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599"/>
              <a:t>Group2: Missing information on predistribution sensitization and exit survey</a:t>
            </a:r>
            <a:endParaRPr sz="2599">
              <a:solidFill>
                <a:srgbClr val="000000"/>
              </a:solidFill>
              <a:latin typeface="Arial"/>
              <a:ea typeface="Arial"/>
              <a:cs typeface="Arial"/>
              <a:sym typeface="Arial"/>
            </a:endParaRPr>
          </a:p>
        </p:txBody>
      </p:sp>
      <p:sp>
        <p:nvSpPr>
          <p:cNvPr id="839" name="Google Shape;839;p25"/>
          <p:cNvSpPr/>
          <p:nvPr/>
        </p:nvSpPr>
        <p:spPr>
          <a:xfrm>
            <a:off x="10316055" y="6125336"/>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40" name="Google Shape;840;p25"/>
          <p:cNvSpPr/>
          <p:nvPr/>
        </p:nvSpPr>
        <p:spPr>
          <a:xfrm>
            <a:off x="15991238" y="9484061"/>
            <a:ext cx="839484" cy="665577"/>
          </a:xfrm>
          <a:prstGeom prst="lightningBolt">
            <a:avLst/>
          </a:prstGeom>
          <a:solidFill>
            <a:srgbClr val="F4B081"/>
          </a:solidFill>
          <a:ln w="12700" cap="flat" cmpd="sng">
            <a:solidFill>
              <a:srgbClr val="C55A11"/>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41" name="Google Shape;841;p25"/>
          <p:cNvSpPr/>
          <p:nvPr/>
        </p:nvSpPr>
        <p:spPr>
          <a:xfrm>
            <a:off x="17248259" y="9484061"/>
            <a:ext cx="711450" cy="665550"/>
          </a:xfrm>
          <a:prstGeom prst="smileyFace">
            <a:avLst>
              <a:gd name="adj" fmla="val 4653"/>
            </a:avLst>
          </a:prstGeom>
          <a:solidFill>
            <a:srgbClr val="C4E0B2"/>
          </a:solidFill>
          <a:ln w="12700" cap="flat" cmpd="sng">
            <a:solidFill>
              <a:srgbClr val="548135"/>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842" name="Google Shape;842;p25"/>
          <p:cNvSpPr/>
          <p:nvPr/>
        </p:nvSpPr>
        <p:spPr>
          <a:xfrm>
            <a:off x="2996693" y="2450111"/>
            <a:ext cx="790650" cy="665550"/>
          </a:xfrm>
          <a:prstGeom prst="star5">
            <a:avLst>
              <a:gd name="adj" fmla="val 19098"/>
              <a:gd name="hf" fmla="val 105146"/>
              <a:gd name="vf" fmla="val 11055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566153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27"/>
          <p:cNvSpPr txBox="1">
            <a:spLocks noGrp="1"/>
          </p:cNvSpPr>
          <p:nvPr>
            <p:ph type="title"/>
          </p:nvPr>
        </p:nvSpPr>
        <p:spPr>
          <a:xfrm>
            <a:off x="2288897" y="3753259"/>
            <a:ext cx="14301788" cy="1128713"/>
          </a:xfrm>
          <a:prstGeom prst="rect">
            <a:avLst/>
          </a:prstGeom>
          <a:noFill/>
          <a:ln>
            <a:noFill/>
          </a:ln>
        </p:spPr>
        <p:txBody>
          <a:bodyPr spcFirstLastPara="1" wrap="square" lIns="137138" tIns="68550" rIns="137138" bIns="68550" anchor="ctr" anchorCtr="0">
            <a:noAutofit/>
          </a:bodyPr>
          <a:lstStyle/>
          <a:p>
            <a:pPr>
              <a:buClr>
                <a:srgbClr val="FF0000"/>
              </a:buClr>
              <a:buSzPts val="2800"/>
            </a:pPr>
            <a:r>
              <a:rPr lang="en-GB" sz="4200">
                <a:solidFill>
                  <a:srgbClr val="FF0000"/>
                </a:solidFill>
              </a:rPr>
              <a:t>Plenary summary of groupwork – go back to present groupwork on slides</a:t>
            </a:r>
            <a:endParaRPr sz="4200"/>
          </a:p>
        </p:txBody>
      </p:sp>
    </p:spTree>
    <p:extLst>
      <p:ext uri="{BB962C8B-B14F-4D97-AF65-F5344CB8AC3E}">
        <p14:creationId xmlns:p14="http://schemas.microsoft.com/office/powerpoint/2010/main" val="4024946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Drafting CVA steps and actions (SOPs)</a:t>
            </a:r>
            <a:endParaRPr lang="en-MY" dirty="0"/>
          </a:p>
        </p:txBody>
      </p:sp>
    </p:spTree>
    <p:extLst>
      <p:ext uri="{BB962C8B-B14F-4D97-AF65-F5344CB8AC3E}">
        <p14:creationId xmlns:p14="http://schemas.microsoft.com/office/powerpoint/2010/main" val="3305115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7" y="1163806"/>
            <a:ext cx="14186826"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Medium" panose="00000600000000000000" pitchFamily="2" charset="0"/>
                <a:ea typeface="ＭＳ Ｐゴシック" panose="020B0600070205080204" pitchFamily="34" charset="-128"/>
              </a:rPr>
              <a:t>Group work 3 : Key steps and procedures on CVA (Drafting new SOPs) </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703379"/>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fontAlgn="auto">
              <a:spcAft>
                <a:spcPts val="0"/>
              </a:spcAft>
              <a:buNone/>
            </a:pPr>
            <a:r>
              <a:rPr lang="en-US" altLang="en-US" sz="4000" dirty="0">
                <a:latin typeface="Montserrat" panose="00000500000000000000" pitchFamily="2" charset="0"/>
                <a:ea typeface="ＭＳ Ｐゴシック" panose="020B0600070205080204" pitchFamily="34" charset="-128"/>
              </a:rPr>
              <a:t>What are the key steps from assessment of needs to identification and reporting?</a:t>
            </a:r>
          </a:p>
          <a:p>
            <a:pPr marL="0" indent="0" fontAlgn="auto">
              <a:spcAft>
                <a:spcPts val="0"/>
              </a:spcAft>
              <a:buNone/>
            </a:pPr>
            <a:endParaRPr lang="en-US" altLang="en-US" sz="4000" dirty="0">
              <a:latin typeface="Montserrat" panose="00000500000000000000" pitchFamily="2" charset="0"/>
              <a:ea typeface="ＭＳ Ｐゴシック" panose="020B0600070205080204" pitchFamily="34" charset="-128"/>
            </a:endParaRPr>
          </a:p>
          <a:p>
            <a:pPr fontAlgn="auto">
              <a:spcAft>
                <a:spcPts val="0"/>
              </a:spcAft>
            </a:pPr>
            <a:r>
              <a:rPr lang="en-US" altLang="en-US" sz="4000" dirty="0">
                <a:latin typeface="Montserrat" panose="00000500000000000000" pitchFamily="2" charset="0"/>
                <a:ea typeface="ＭＳ Ｐゴシック" panose="020B0600070205080204" pitchFamily="34" charset="-128"/>
              </a:rPr>
              <a:t>List down in table the key steps and sub-steps (using findings from previous sessions) </a:t>
            </a:r>
          </a:p>
          <a:p>
            <a:pPr fontAlgn="auto">
              <a:spcAft>
                <a:spcPts val="0"/>
              </a:spcAft>
            </a:pPr>
            <a:r>
              <a:rPr lang="en-US" altLang="en-US" sz="4000" dirty="0">
                <a:latin typeface="Montserrat" panose="00000500000000000000" pitchFamily="2" charset="0"/>
                <a:ea typeface="ＭＳ Ｐゴシック" panose="020B0600070205080204" pitchFamily="34" charset="-128"/>
              </a:rPr>
              <a:t>Define documentary requirements </a:t>
            </a:r>
          </a:p>
          <a:p>
            <a:pPr fontAlgn="auto">
              <a:spcAft>
                <a:spcPts val="0"/>
              </a:spcAft>
            </a:pPr>
            <a:r>
              <a:rPr lang="en-US" altLang="en-US" sz="4000" dirty="0">
                <a:latin typeface="Montserrat" panose="00000500000000000000" pitchFamily="2" charset="0"/>
                <a:ea typeface="ＭＳ Ｐゴシック" panose="020B0600070205080204" pitchFamily="34" charset="-128"/>
              </a:rPr>
              <a:t>Who are involved? </a:t>
            </a:r>
          </a:p>
          <a:p>
            <a:pPr marL="0" indent="0" fontAlgn="auto">
              <a:spcAft>
                <a:spcPts val="0"/>
              </a:spcAft>
              <a:buNone/>
            </a:pPr>
            <a:endParaRPr lang="en-US" altLang="en-US" sz="4000" dirty="0">
              <a:ea typeface="ＭＳ Ｐゴシック" panose="020B0600070205080204" pitchFamily="34" charset="-128"/>
            </a:endParaRPr>
          </a:p>
        </p:txBody>
      </p:sp>
    </p:spTree>
    <p:extLst>
      <p:ext uri="{BB962C8B-B14F-4D97-AF65-F5344CB8AC3E}">
        <p14:creationId xmlns:p14="http://schemas.microsoft.com/office/powerpoint/2010/main" val="1163698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pic>
        <p:nvPicPr>
          <p:cNvPr id="508" name="Google Shape;508;p80"/>
          <p:cNvPicPr preferRelativeResize="0"/>
          <p:nvPr/>
        </p:nvPicPr>
        <p:blipFill rotWithShape="1">
          <a:blip r:embed="rId3">
            <a:alphaModFix/>
          </a:blip>
          <a:srcRect/>
          <a:stretch/>
        </p:blipFill>
        <p:spPr>
          <a:xfrm>
            <a:off x="232214" y="159059"/>
            <a:ext cx="2030418" cy="2030418"/>
          </a:xfrm>
          <a:prstGeom prst="rect">
            <a:avLst/>
          </a:prstGeom>
          <a:noFill/>
          <a:ln>
            <a:noFill/>
          </a:ln>
        </p:spPr>
      </p:pic>
      <p:sp>
        <p:nvSpPr>
          <p:cNvPr id="509" name="Google Shape;509;p80"/>
          <p:cNvSpPr/>
          <p:nvPr/>
        </p:nvSpPr>
        <p:spPr>
          <a:xfrm>
            <a:off x="3026228" y="591558"/>
            <a:ext cx="14769000" cy="1165421"/>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Brainstorm:</a:t>
            </a:r>
            <a:r>
              <a:rPr lang="en-GB" sz="3000" dirty="0">
                <a:solidFill>
                  <a:schemeClr val="dk1"/>
                </a:solidFill>
                <a:latin typeface="Arial"/>
                <a:ea typeface="Arial"/>
                <a:cs typeface="Arial"/>
                <a:sym typeface="Arial"/>
              </a:rPr>
              <a:t> SOP steps need to be - Added? Removed? Amended? </a:t>
            </a:r>
            <a:endParaRPr sz="3200" i="1" dirty="0">
              <a:solidFill>
                <a:schemeClr val="accent1"/>
              </a:solidFill>
              <a:latin typeface="Short Stack"/>
              <a:ea typeface="Short Stack"/>
              <a:cs typeface="Short Stack"/>
              <a:sym typeface="Short Stack"/>
            </a:endParaRPr>
          </a:p>
        </p:txBody>
      </p:sp>
      <p:sp>
        <p:nvSpPr>
          <p:cNvPr id="520" name="Google Shape;520;p80" descr="Post-it" title="Post-it"/>
          <p:cNvSpPr/>
          <p:nvPr/>
        </p:nvSpPr>
        <p:spPr>
          <a:xfrm>
            <a:off x="1" y="2298919"/>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6" name="Google Shape;520;p80" descr="Post-it" title="Post-it">
            <a:extLst>
              <a:ext uri="{FF2B5EF4-FFF2-40B4-BE49-F238E27FC236}">
                <a16:creationId xmlns:a16="http://schemas.microsoft.com/office/drawing/2014/main" id="{0918D20F-43A2-94A3-2F9D-6408152CD74A}"/>
              </a:ext>
            </a:extLst>
          </p:cNvPr>
          <p:cNvSpPr/>
          <p:nvPr/>
        </p:nvSpPr>
        <p:spPr>
          <a:xfrm>
            <a:off x="6172203" y="2315429"/>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7" name="Google Shape;520;p80" descr="Post-it" title="Post-it">
            <a:extLst>
              <a:ext uri="{FF2B5EF4-FFF2-40B4-BE49-F238E27FC236}">
                <a16:creationId xmlns:a16="http://schemas.microsoft.com/office/drawing/2014/main" id="{09C78606-0E74-87B6-677A-8458AB85B777}"/>
              </a:ext>
            </a:extLst>
          </p:cNvPr>
          <p:cNvSpPr/>
          <p:nvPr/>
        </p:nvSpPr>
        <p:spPr>
          <a:xfrm>
            <a:off x="12344405" y="2298919"/>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8" name="Google Shape;520;p80" descr="Post-it" title="Post-it">
            <a:extLst>
              <a:ext uri="{FF2B5EF4-FFF2-40B4-BE49-F238E27FC236}">
                <a16:creationId xmlns:a16="http://schemas.microsoft.com/office/drawing/2014/main" id="{11ECDD8B-0FD9-B934-C66A-A759700AB723}"/>
              </a:ext>
            </a:extLst>
          </p:cNvPr>
          <p:cNvSpPr/>
          <p:nvPr/>
        </p:nvSpPr>
        <p:spPr>
          <a:xfrm>
            <a:off x="1" y="3616265"/>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9" name="Google Shape;520;p80" descr="Post-it" title="Post-it">
            <a:extLst>
              <a:ext uri="{FF2B5EF4-FFF2-40B4-BE49-F238E27FC236}">
                <a16:creationId xmlns:a16="http://schemas.microsoft.com/office/drawing/2014/main" id="{FA3C4142-204F-B50A-64FB-6D278ECEA8B0}"/>
              </a:ext>
            </a:extLst>
          </p:cNvPr>
          <p:cNvSpPr/>
          <p:nvPr/>
        </p:nvSpPr>
        <p:spPr>
          <a:xfrm>
            <a:off x="6172203" y="3632775"/>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0" name="Google Shape;520;p80" descr="Post-it" title="Post-it">
            <a:extLst>
              <a:ext uri="{FF2B5EF4-FFF2-40B4-BE49-F238E27FC236}">
                <a16:creationId xmlns:a16="http://schemas.microsoft.com/office/drawing/2014/main" id="{30BB1A0F-D73A-187C-9F43-3891486854D5}"/>
              </a:ext>
            </a:extLst>
          </p:cNvPr>
          <p:cNvSpPr/>
          <p:nvPr/>
        </p:nvSpPr>
        <p:spPr>
          <a:xfrm>
            <a:off x="12344405" y="3616265"/>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11" name="Google Shape;520;p80" descr="Post-it" title="Post-it">
            <a:extLst>
              <a:ext uri="{FF2B5EF4-FFF2-40B4-BE49-F238E27FC236}">
                <a16:creationId xmlns:a16="http://schemas.microsoft.com/office/drawing/2014/main" id="{4BB6B13E-3F57-B9BB-01CB-46D73D0B5E20}"/>
              </a:ext>
            </a:extLst>
          </p:cNvPr>
          <p:cNvSpPr/>
          <p:nvPr/>
        </p:nvSpPr>
        <p:spPr>
          <a:xfrm>
            <a:off x="0" y="4933611"/>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2" name="Google Shape;520;p80" descr="Post-it" title="Post-it">
            <a:extLst>
              <a:ext uri="{FF2B5EF4-FFF2-40B4-BE49-F238E27FC236}">
                <a16:creationId xmlns:a16="http://schemas.microsoft.com/office/drawing/2014/main" id="{CFDE5768-E357-0C04-951C-1EF001A14FC5}"/>
              </a:ext>
            </a:extLst>
          </p:cNvPr>
          <p:cNvSpPr/>
          <p:nvPr/>
        </p:nvSpPr>
        <p:spPr>
          <a:xfrm>
            <a:off x="6172202" y="4950121"/>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3" name="Google Shape;520;p80" descr="Post-it" title="Post-it">
            <a:extLst>
              <a:ext uri="{FF2B5EF4-FFF2-40B4-BE49-F238E27FC236}">
                <a16:creationId xmlns:a16="http://schemas.microsoft.com/office/drawing/2014/main" id="{1DB3FA5D-B962-0121-45C0-6E3E786A4A11}"/>
              </a:ext>
            </a:extLst>
          </p:cNvPr>
          <p:cNvSpPr/>
          <p:nvPr/>
        </p:nvSpPr>
        <p:spPr>
          <a:xfrm>
            <a:off x="12344404" y="4933611"/>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14" name="Google Shape;520;p80" descr="Post-it" title="Post-it">
            <a:extLst>
              <a:ext uri="{FF2B5EF4-FFF2-40B4-BE49-F238E27FC236}">
                <a16:creationId xmlns:a16="http://schemas.microsoft.com/office/drawing/2014/main" id="{8F214ED1-DC5E-9763-3B4C-6F0A0AC48C6B}"/>
              </a:ext>
            </a:extLst>
          </p:cNvPr>
          <p:cNvSpPr/>
          <p:nvPr/>
        </p:nvSpPr>
        <p:spPr>
          <a:xfrm>
            <a:off x="1" y="6286756"/>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5" name="Google Shape;520;p80" descr="Post-it" title="Post-it">
            <a:extLst>
              <a:ext uri="{FF2B5EF4-FFF2-40B4-BE49-F238E27FC236}">
                <a16:creationId xmlns:a16="http://schemas.microsoft.com/office/drawing/2014/main" id="{A3ECF120-9BD7-5A76-2CD0-2DC496AB2AD0}"/>
              </a:ext>
            </a:extLst>
          </p:cNvPr>
          <p:cNvSpPr/>
          <p:nvPr/>
        </p:nvSpPr>
        <p:spPr>
          <a:xfrm>
            <a:off x="6172203" y="6303266"/>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6" name="Google Shape;520;p80" descr="Post-it" title="Post-it">
            <a:extLst>
              <a:ext uri="{FF2B5EF4-FFF2-40B4-BE49-F238E27FC236}">
                <a16:creationId xmlns:a16="http://schemas.microsoft.com/office/drawing/2014/main" id="{2B09406A-FB63-753D-0593-5F04691708FA}"/>
              </a:ext>
            </a:extLst>
          </p:cNvPr>
          <p:cNvSpPr/>
          <p:nvPr/>
        </p:nvSpPr>
        <p:spPr>
          <a:xfrm>
            <a:off x="12344405" y="6286756"/>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17" name="Google Shape;520;p80" descr="Post-it" title="Post-it">
            <a:extLst>
              <a:ext uri="{FF2B5EF4-FFF2-40B4-BE49-F238E27FC236}">
                <a16:creationId xmlns:a16="http://schemas.microsoft.com/office/drawing/2014/main" id="{29561172-8331-AAF0-1AB7-AE9FC1C8E236}"/>
              </a:ext>
            </a:extLst>
          </p:cNvPr>
          <p:cNvSpPr/>
          <p:nvPr/>
        </p:nvSpPr>
        <p:spPr>
          <a:xfrm>
            <a:off x="1" y="7639901"/>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8" name="Google Shape;520;p80" descr="Post-it" title="Post-it">
            <a:extLst>
              <a:ext uri="{FF2B5EF4-FFF2-40B4-BE49-F238E27FC236}">
                <a16:creationId xmlns:a16="http://schemas.microsoft.com/office/drawing/2014/main" id="{54E405E9-ECDB-0828-007F-22FC55CB1892}"/>
              </a:ext>
            </a:extLst>
          </p:cNvPr>
          <p:cNvSpPr/>
          <p:nvPr/>
        </p:nvSpPr>
        <p:spPr>
          <a:xfrm>
            <a:off x="6172203" y="7656411"/>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19" name="Google Shape;520;p80" descr="Post-it" title="Post-it">
            <a:extLst>
              <a:ext uri="{FF2B5EF4-FFF2-40B4-BE49-F238E27FC236}">
                <a16:creationId xmlns:a16="http://schemas.microsoft.com/office/drawing/2014/main" id="{DDD8BB34-7F5A-2FC0-E3A0-92FA8D2BDA4F}"/>
              </a:ext>
            </a:extLst>
          </p:cNvPr>
          <p:cNvSpPr/>
          <p:nvPr/>
        </p:nvSpPr>
        <p:spPr>
          <a:xfrm>
            <a:off x="12344405" y="7639901"/>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20" name="Google Shape;520;p80" descr="Post-it" title="Post-it">
            <a:extLst>
              <a:ext uri="{FF2B5EF4-FFF2-40B4-BE49-F238E27FC236}">
                <a16:creationId xmlns:a16="http://schemas.microsoft.com/office/drawing/2014/main" id="{8B29495D-3D7E-DFD2-14BD-5506A18B2462}"/>
              </a:ext>
            </a:extLst>
          </p:cNvPr>
          <p:cNvSpPr/>
          <p:nvPr/>
        </p:nvSpPr>
        <p:spPr>
          <a:xfrm>
            <a:off x="1" y="8956152"/>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21" name="Google Shape;520;p80" descr="Post-it" title="Post-it">
            <a:extLst>
              <a:ext uri="{FF2B5EF4-FFF2-40B4-BE49-F238E27FC236}">
                <a16:creationId xmlns:a16="http://schemas.microsoft.com/office/drawing/2014/main" id="{04D5C9DB-B801-121A-D7D9-D5BC6F7B671A}"/>
              </a:ext>
            </a:extLst>
          </p:cNvPr>
          <p:cNvSpPr/>
          <p:nvPr/>
        </p:nvSpPr>
        <p:spPr>
          <a:xfrm>
            <a:off x="6172203" y="8972662"/>
            <a:ext cx="6057899"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22" name="Google Shape;520;p80" descr="Post-it" title="Post-it">
            <a:extLst>
              <a:ext uri="{FF2B5EF4-FFF2-40B4-BE49-F238E27FC236}">
                <a16:creationId xmlns:a16="http://schemas.microsoft.com/office/drawing/2014/main" id="{1DBC5E73-D328-29EA-97DD-0CDB199E543B}"/>
              </a:ext>
            </a:extLst>
          </p:cNvPr>
          <p:cNvSpPr/>
          <p:nvPr/>
        </p:nvSpPr>
        <p:spPr>
          <a:xfrm>
            <a:off x="12344405" y="8956152"/>
            <a:ext cx="5943595" cy="1224413"/>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b="1" dirty="0">
              <a:solidFill>
                <a:srgbClr val="000000"/>
              </a:solidFill>
              <a:latin typeface="Arial"/>
              <a:ea typeface="Arial"/>
              <a:cs typeface="Arial"/>
              <a:sym typeface="Arial"/>
            </a:endParaRPr>
          </a:p>
        </p:txBody>
      </p:sp>
      <p:sp>
        <p:nvSpPr>
          <p:cNvPr id="23" name="Google Shape;520;p80" descr="Post-it" title="Post-it">
            <a:extLst>
              <a:ext uri="{FF2B5EF4-FFF2-40B4-BE49-F238E27FC236}">
                <a16:creationId xmlns:a16="http://schemas.microsoft.com/office/drawing/2014/main" id="{69C76036-8CA5-A8FA-0553-6E02D9F6E6DB}"/>
              </a:ext>
            </a:extLst>
          </p:cNvPr>
          <p:cNvSpPr/>
          <p:nvPr/>
        </p:nvSpPr>
        <p:spPr>
          <a:xfrm>
            <a:off x="12702031" y="1495639"/>
            <a:ext cx="3795267" cy="674548"/>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00" b="1" dirty="0">
                <a:solidFill>
                  <a:srgbClr val="000000"/>
                </a:solidFill>
                <a:latin typeface="Arial"/>
                <a:ea typeface="Arial"/>
                <a:cs typeface="Arial"/>
                <a:sym typeface="Arial"/>
              </a:rPr>
              <a:t>What needs amending?</a:t>
            </a:r>
            <a:endParaRPr sz="2400" b="1" dirty="0">
              <a:solidFill>
                <a:srgbClr val="000000"/>
              </a:solidFill>
              <a:latin typeface="Arial"/>
              <a:ea typeface="Arial"/>
              <a:cs typeface="Arial"/>
              <a:sym typeface="Arial"/>
            </a:endParaRPr>
          </a:p>
        </p:txBody>
      </p:sp>
      <p:sp>
        <p:nvSpPr>
          <p:cNvPr id="26" name="Google Shape;520;p80" descr="Post-it" title="Post-it">
            <a:extLst>
              <a:ext uri="{FF2B5EF4-FFF2-40B4-BE49-F238E27FC236}">
                <a16:creationId xmlns:a16="http://schemas.microsoft.com/office/drawing/2014/main" id="{E43D2CA2-BCBF-D93A-ED16-EDC3AB81F5E6}"/>
              </a:ext>
            </a:extLst>
          </p:cNvPr>
          <p:cNvSpPr/>
          <p:nvPr/>
        </p:nvSpPr>
        <p:spPr>
          <a:xfrm>
            <a:off x="6821494" y="1541818"/>
            <a:ext cx="3795267" cy="674548"/>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00" b="1" dirty="0">
                <a:solidFill>
                  <a:srgbClr val="000000"/>
                </a:solidFill>
                <a:latin typeface="Arial"/>
                <a:ea typeface="Arial"/>
                <a:cs typeface="Arial"/>
                <a:sym typeface="Arial"/>
              </a:rPr>
              <a:t>What needs removing?</a:t>
            </a:r>
            <a:endParaRPr sz="2400" b="1" dirty="0">
              <a:solidFill>
                <a:srgbClr val="000000"/>
              </a:solidFill>
              <a:latin typeface="Arial"/>
              <a:ea typeface="Arial"/>
              <a:cs typeface="Arial"/>
              <a:sym typeface="Arial"/>
            </a:endParaRPr>
          </a:p>
        </p:txBody>
      </p:sp>
      <p:sp>
        <p:nvSpPr>
          <p:cNvPr id="27" name="Google Shape;520;p80" descr="Post-it" title="Post-it">
            <a:extLst>
              <a:ext uri="{FF2B5EF4-FFF2-40B4-BE49-F238E27FC236}">
                <a16:creationId xmlns:a16="http://schemas.microsoft.com/office/drawing/2014/main" id="{AC5A4D9C-B013-B5C9-40B8-3E2D667F0539}"/>
              </a:ext>
            </a:extLst>
          </p:cNvPr>
          <p:cNvSpPr/>
          <p:nvPr/>
        </p:nvSpPr>
        <p:spPr>
          <a:xfrm>
            <a:off x="2171229" y="1541818"/>
            <a:ext cx="3795267" cy="674548"/>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r>
              <a:rPr lang="en-GB" sz="2400" b="1" dirty="0">
                <a:solidFill>
                  <a:srgbClr val="000000"/>
                </a:solidFill>
                <a:latin typeface="Arial"/>
                <a:ea typeface="Arial"/>
                <a:cs typeface="Arial"/>
                <a:sym typeface="Arial"/>
              </a:rPr>
              <a:t>What needs adding?</a:t>
            </a:r>
            <a:endParaRPr sz="2400" b="1"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383042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9FBB05CC-3B28-5D2A-E1CC-5D5F427427D5}"/>
              </a:ext>
            </a:extLst>
          </p:cNvPr>
          <p:cNvGraphicFramePr>
            <a:graphicFrameLocks noGrp="1"/>
          </p:cNvGraphicFramePr>
          <p:nvPr>
            <p:extLst>
              <p:ext uri="{D42A27DB-BD31-4B8C-83A1-F6EECF244321}">
                <p14:modId xmlns:p14="http://schemas.microsoft.com/office/powerpoint/2010/main" val="1028617262"/>
              </p:ext>
            </p:extLst>
          </p:nvPr>
        </p:nvGraphicFramePr>
        <p:xfrm>
          <a:off x="952500" y="135414"/>
          <a:ext cx="16516352" cy="9972063"/>
        </p:xfrm>
        <a:graphic>
          <a:graphicData uri="http://schemas.openxmlformats.org/drawingml/2006/table">
            <a:tbl>
              <a:tblPr firstRow="1" bandRow="1">
                <a:tableStyleId>{5C22544A-7EE6-4342-B048-85BDC9FD1C3A}</a:tableStyleId>
              </a:tblPr>
              <a:tblGrid>
                <a:gridCol w="4129088">
                  <a:extLst>
                    <a:ext uri="{9D8B030D-6E8A-4147-A177-3AD203B41FA5}">
                      <a16:colId xmlns:a16="http://schemas.microsoft.com/office/drawing/2014/main" val="2078172995"/>
                    </a:ext>
                  </a:extLst>
                </a:gridCol>
                <a:gridCol w="4129088">
                  <a:extLst>
                    <a:ext uri="{9D8B030D-6E8A-4147-A177-3AD203B41FA5}">
                      <a16:colId xmlns:a16="http://schemas.microsoft.com/office/drawing/2014/main" val="4276363619"/>
                    </a:ext>
                  </a:extLst>
                </a:gridCol>
                <a:gridCol w="4129088">
                  <a:extLst>
                    <a:ext uri="{9D8B030D-6E8A-4147-A177-3AD203B41FA5}">
                      <a16:colId xmlns:a16="http://schemas.microsoft.com/office/drawing/2014/main" val="949979486"/>
                    </a:ext>
                  </a:extLst>
                </a:gridCol>
                <a:gridCol w="4129088">
                  <a:extLst>
                    <a:ext uri="{9D8B030D-6E8A-4147-A177-3AD203B41FA5}">
                      <a16:colId xmlns:a16="http://schemas.microsoft.com/office/drawing/2014/main" val="1883620393"/>
                    </a:ext>
                  </a:extLst>
                </a:gridCol>
              </a:tblGrid>
              <a:tr h="761260">
                <a:tc>
                  <a:txBody>
                    <a:bodyPr/>
                    <a:lstStyle/>
                    <a:p>
                      <a:pPr algn="ctr"/>
                      <a:r>
                        <a:rPr lang="en-MY" dirty="0">
                          <a:solidFill>
                            <a:schemeClr val="bg2"/>
                          </a:solidFill>
                        </a:rPr>
                        <a:t>Activities </a:t>
                      </a:r>
                    </a:p>
                  </a:txBody>
                  <a:tcPr/>
                </a:tc>
                <a:tc>
                  <a:txBody>
                    <a:bodyPr/>
                    <a:lstStyle/>
                    <a:p>
                      <a:pPr algn="ctr"/>
                      <a:r>
                        <a:rPr lang="en-MY" dirty="0">
                          <a:solidFill>
                            <a:schemeClr val="bg2"/>
                          </a:solidFill>
                        </a:rPr>
                        <a:t>Sub-steps</a:t>
                      </a:r>
                    </a:p>
                  </a:txBody>
                  <a:tcPr/>
                </a:tc>
                <a:tc>
                  <a:txBody>
                    <a:bodyPr/>
                    <a:lstStyle/>
                    <a:p>
                      <a:pPr algn="ctr"/>
                      <a:r>
                        <a:rPr lang="en-US" dirty="0">
                          <a:solidFill>
                            <a:schemeClr val="bg2"/>
                          </a:solidFill>
                        </a:rPr>
                        <a:t>Documents required</a:t>
                      </a:r>
                      <a:endParaRPr lang="en-MY" dirty="0">
                        <a:solidFill>
                          <a:schemeClr val="bg2"/>
                        </a:solidFill>
                      </a:endParaRPr>
                    </a:p>
                  </a:txBody>
                  <a:tcPr/>
                </a:tc>
                <a:tc>
                  <a:txBody>
                    <a:bodyPr/>
                    <a:lstStyle/>
                    <a:p>
                      <a:pPr algn="ctr"/>
                      <a:r>
                        <a:rPr lang="en-US" dirty="0">
                          <a:solidFill>
                            <a:schemeClr val="bg2"/>
                          </a:solidFill>
                        </a:rPr>
                        <a:t>Who involved (list)</a:t>
                      </a:r>
                      <a:endParaRPr lang="en-MY" dirty="0">
                        <a:solidFill>
                          <a:schemeClr val="bg2"/>
                        </a:solidFill>
                      </a:endParaRPr>
                    </a:p>
                  </a:txBody>
                  <a:tcPr/>
                </a:tc>
                <a:extLst>
                  <a:ext uri="{0D108BD9-81ED-4DB2-BD59-A6C34878D82A}">
                    <a16:rowId xmlns:a16="http://schemas.microsoft.com/office/drawing/2014/main" val="334626101"/>
                  </a:ext>
                </a:extLst>
              </a:tr>
              <a:tr h="465445">
                <a:tc>
                  <a:txBody>
                    <a:bodyPr/>
                    <a:lstStyle/>
                    <a:p>
                      <a:r>
                        <a:rPr lang="en-MY" dirty="0"/>
                        <a:t>Needs assessment </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3435407042"/>
                  </a:ext>
                </a:extLst>
              </a:tr>
              <a:tr h="846263">
                <a:tc>
                  <a:txBody>
                    <a:bodyPr/>
                    <a:lstStyle/>
                    <a:p>
                      <a:r>
                        <a:rPr lang="en-MY" dirty="0"/>
                        <a:t>Markets Assessment and Cash feasibility</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3300113320"/>
                  </a:ext>
                </a:extLst>
              </a:tr>
              <a:tr h="846263">
                <a:tc>
                  <a:txBody>
                    <a:bodyPr/>
                    <a:lstStyle/>
                    <a:p>
                      <a:r>
                        <a:rPr lang="en-MY" dirty="0"/>
                        <a:t>Determine Cash transfer Value</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851950419"/>
                  </a:ext>
                </a:extLst>
              </a:tr>
              <a:tr h="761260">
                <a:tc>
                  <a:txBody>
                    <a:bodyPr/>
                    <a:lstStyle/>
                    <a:p>
                      <a:r>
                        <a:rPr lang="en-MY" dirty="0"/>
                        <a:t>Define Selection Criteria</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25424484"/>
                  </a:ext>
                </a:extLst>
              </a:tr>
              <a:tr h="761260">
                <a:tc>
                  <a:txBody>
                    <a:bodyPr/>
                    <a:lstStyle/>
                    <a:p>
                      <a:r>
                        <a:rPr lang="en-MY" dirty="0"/>
                        <a:t>Distribution Planning</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814406727"/>
                  </a:ext>
                </a:extLst>
              </a:tr>
              <a:tr h="846263">
                <a:tc>
                  <a:txBody>
                    <a:bodyPr/>
                    <a:lstStyle/>
                    <a:p>
                      <a:r>
                        <a:rPr lang="en-MY" dirty="0"/>
                        <a:t>Submission of List of Beneficiaries</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537068045"/>
                  </a:ext>
                </a:extLst>
              </a:tr>
              <a:tr h="846263">
                <a:tc>
                  <a:txBody>
                    <a:bodyPr/>
                    <a:lstStyle/>
                    <a:p>
                      <a:r>
                        <a:rPr lang="en-MY" dirty="0"/>
                        <a:t>Fund Request and approval</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508853834"/>
                  </a:ext>
                </a:extLst>
              </a:tr>
              <a:tr h="761260">
                <a:tc>
                  <a:txBody>
                    <a:bodyPr/>
                    <a:lstStyle/>
                    <a:p>
                      <a:r>
                        <a:rPr lang="en-MY" dirty="0"/>
                        <a:t>Communication with FSP</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027435350"/>
                  </a:ext>
                </a:extLst>
              </a:tr>
              <a:tr h="465445">
                <a:tc>
                  <a:txBody>
                    <a:bodyPr/>
                    <a:lstStyle/>
                    <a:p>
                      <a:r>
                        <a:rPr lang="en-MY" dirty="0"/>
                        <a:t>Cash Distribution</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2469068300"/>
                  </a:ext>
                </a:extLst>
              </a:tr>
              <a:tr h="846263">
                <a:tc>
                  <a:txBody>
                    <a:bodyPr/>
                    <a:lstStyle/>
                    <a:p>
                      <a:r>
                        <a:rPr lang="en-MY" dirty="0"/>
                        <a:t>Financial reporting and reconciliation </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305399640"/>
                  </a:ext>
                </a:extLst>
              </a:tr>
              <a:tr h="846263">
                <a:tc>
                  <a:txBody>
                    <a:bodyPr/>
                    <a:lstStyle/>
                    <a:p>
                      <a:r>
                        <a:rPr lang="en-MY" dirty="0"/>
                        <a:t>Post Distribution Monitoring</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3868494280"/>
                  </a:ext>
                </a:extLst>
              </a:tr>
              <a:tr h="465445">
                <a:tc>
                  <a:txBody>
                    <a:bodyPr/>
                    <a:lstStyle/>
                    <a:p>
                      <a:r>
                        <a:rPr lang="en-MY" dirty="0"/>
                        <a:t>Final Reporting</a:t>
                      </a:r>
                    </a:p>
                  </a:txBody>
                  <a:tcPr/>
                </a:tc>
                <a:tc>
                  <a:txBody>
                    <a:bodyPr/>
                    <a:lstStyle/>
                    <a:p>
                      <a:endParaRPr lang="en-MY" dirty="0"/>
                    </a:p>
                  </a:txBody>
                  <a:tcPr/>
                </a:tc>
                <a:tc>
                  <a:txBody>
                    <a:bodyPr/>
                    <a:lstStyle/>
                    <a:p>
                      <a:endParaRPr lang="en-MY" dirty="0"/>
                    </a:p>
                  </a:txBody>
                  <a:tcPr/>
                </a:tc>
                <a:tc>
                  <a:txBody>
                    <a:bodyPr/>
                    <a:lstStyle/>
                    <a:p>
                      <a:endParaRPr lang="en-MY" dirty="0"/>
                    </a:p>
                  </a:txBody>
                  <a:tcPr/>
                </a:tc>
                <a:extLst>
                  <a:ext uri="{0D108BD9-81ED-4DB2-BD59-A6C34878D82A}">
                    <a16:rowId xmlns:a16="http://schemas.microsoft.com/office/drawing/2014/main" val="1241914700"/>
                  </a:ext>
                </a:extLst>
              </a:tr>
            </a:tbl>
          </a:graphicData>
        </a:graphic>
      </p:graphicFrame>
    </p:spTree>
    <p:extLst>
      <p:ext uri="{BB962C8B-B14F-4D97-AF65-F5344CB8AC3E}">
        <p14:creationId xmlns:p14="http://schemas.microsoft.com/office/powerpoint/2010/main" val="2323011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55"/>
          <p:cNvSpPr txBox="1">
            <a:spLocks noGrp="1"/>
          </p:cNvSpPr>
          <p:nvPr>
            <p:ph type="title"/>
          </p:nvPr>
        </p:nvSpPr>
        <p:spPr>
          <a:xfrm>
            <a:off x="1257300" y="548482"/>
            <a:ext cx="15773400" cy="1988345"/>
          </a:xfrm>
          <a:prstGeom prst="rect">
            <a:avLst/>
          </a:prstGeom>
          <a:noFill/>
          <a:ln>
            <a:noFill/>
          </a:ln>
        </p:spPr>
        <p:txBody>
          <a:bodyPr spcFirstLastPara="1" wrap="square" lIns="137138" tIns="68550" rIns="137138" bIns="68550" anchor="ctr" anchorCtr="0">
            <a:normAutofit/>
          </a:bodyPr>
          <a:lstStyle/>
          <a:p>
            <a:pPr>
              <a:spcBef>
                <a:spcPts val="0"/>
              </a:spcBef>
              <a:buClr>
                <a:srgbClr val="FF0000"/>
              </a:buClr>
              <a:buSzPts val="3200"/>
            </a:pPr>
            <a:r>
              <a:rPr lang="en-GB" sz="4800" b="1" dirty="0">
                <a:solidFill>
                  <a:srgbClr val="FF0000"/>
                </a:solidFill>
                <a:latin typeface="Arial"/>
                <a:ea typeface="Arial"/>
                <a:cs typeface="Arial"/>
                <a:sym typeface="Arial"/>
              </a:rPr>
              <a:t>Recap</a:t>
            </a:r>
            <a:r>
              <a:rPr lang="en-GB" sz="4800" dirty="0">
                <a:latin typeface="Arial"/>
                <a:ea typeface="Arial"/>
                <a:cs typeface="Arial"/>
                <a:sym typeface="Arial"/>
              </a:rPr>
              <a:t> Day 1</a:t>
            </a:r>
            <a:endParaRPr dirty="0"/>
          </a:p>
        </p:txBody>
      </p:sp>
      <p:sp>
        <p:nvSpPr>
          <p:cNvPr id="105" name="Google Shape;105;p55"/>
          <p:cNvSpPr/>
          <p:nvPr/>
        </p:nvSpPr>
        <p:spPr>
          <a:xfrm rot="5340000">
            <a:off x="7997669" y="-5095542"/>
            <a:ext cx="185970" cy="14104110"/>
          </a:xfrm>
          <a:prstGeom prst="rect">
            <a:avLst/>
          </a:prstGeom>
          <a:solidFill>
            <a:srgbClr val="EE2A24"/>
          </a:solidFill>
          <a:ln>
            <a:noFill/>
          </a:ln>
        </p:spPr>
        <p:txBody>
          <a:bodyPr spcFirstLastPara="1" wrap="square" lIns="137138" tIns="68550" rIns="137138" bIns="68550" anchor="ctr" anchorCtr="0">
            <a:noAutofit/>
          </a:bodyPr>
          <a:lstStyle/>
          <a:p>
            <a:pPr algn="ctr">
              <a:spcBef>
                <a:spcPts val="0"/>
              </a:spcBef>
              <a:spcAft>
                <a:spcPts val="0"/>
              </a:spcAft>
            </a:pPr>
            <a:endParaRPr sz="3600">
              <a:solidFill>
                <a:schemeClr val="lt1"/>
              </a:solidFill>
              <a:latin typeface="Calibri"/>
              <a:ea typeface="Calibri"/>
              <a:cs typeface="Calibri"/>
              <a:sym typeface="Calibri"/>
            </a:endParaRPr>
          </a:p>
        </p:txBody>
      </p:sp>
      <p:pic>
        <p:nvPicPr>
          <p:cNvPr id="106" name="Google Shape;106;p55" descr="ADHD Memory Tricks: 6 Ways to Stop Forgetting"/>
          <p:cNvPicPr preferRelativeResize="0"/>
          <p:nvPr/>
        </p:nvPicPr>
        <p:blipFill rotWithShape="1">
          <a:blip r:embed="rId3">
            <a:alphaModFix/>
          </a:blip>
          <a:srcRect/>
          <a:stretch/>
        </p:blipFill>
        <p:spPr>
          <a:xfrm>
            <a:off x="2994358" y="2926022"/>
            <a:ext cx="10685546" cy="598390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95D397-9AFF-DA81-D619-1B6502E4B7C0}"/>
              </a:ext>
            </a:extLst>
          </p:cNvPr>
          <p:cNvSpPr txBox="1"/>
          <p:nvPr/>
        </p:nvSpPr>
        <p:spPr>
          <a:xfrm>
            <a:off x="1110034" y="1205114"/>
            <a:ext cx="6045200" cy="830997"/>
          </a:xfrm>
          <a:prstGeom prst="rect">
            <a:avLst/>
          </a:prstGeom>
          <a:noFill/>
        </p:spPr>
        <p:txBody>
          <a:bodyPr wrap="square" rtlCol="0">
            <a:spAutoFit/>
          </a:bodyPr>
          <a:lstStyle/>
          <a:p>
            <a:r>
              <a:rPr lang="en-US" sz="4800" b="1" dirty="0">
                <a:latin typeface="Montserrat" panose="00000500000000000000" pitchFamily="2" charset="0"/>
              </a:rPr>
              <a:t>Agenda: Day 2</a:t>
            </a:r>
            <a:endParaRPr lang="en-MY" sz="4800" b="1" dirty="0">
              <a:latin typeface="Montserrat" panose="00000500000000000000" pitchFamily="2" charset="0"/>
            </a:endParaRPr>
          </a:p>
        </p:txBody>
      </p:sp>
      <p:graphicFrame>
        <p:nvGraphicFramePr>
          <p:cNvPr id="3" name="Table 2">
            <a:extLst>
              <a:ext uri="{FF2B5EF4-FFF2-40B4-BE49-F238E27FC236}">
                <a16:creationId xmlns:a16="http://schemas.microsoft.com/office/drawing/2014/main" id="{37CC76C1-2E51-1255-DF2A-2A3134337222}"/>
              </a:ext>
            </a:extLst>
          </p:cNvPr>
          <p:cNvGraphicFramePr>
            <a:graphicFrameLocks noGrp="1"/>
          </p:cNvGraphicFramePr>
          <p:nvPr>
            <p:extLst>
              <p:ext uri="{D42A27DB-BD31-4B8C-83A1-F6EECF244321}">
                <p14:modId xmlns:p14="http://schemas.microsoft.com/office/powerpoint/2010/main" val="1218699192"/>
              </p:ext>
            </p:extLst>
          </p:nvPr>
        </p:nvGraphicFramePr>
        <p:xfrm>
          <a:off x="1732664" y="2395555"/>
          <a:ext cx="12812676" cy="5976503"/>
        </p:xfrm>
        <a:graphic>
          <a:graphicData uri="http://schemas.openxmlformats.org/drawingml/2006/table">
            <a:tbl>
              <a:tblPr/>
              <a:tblGrid>
                <a:gridCol w="3898806">
                  <a:extLst>
                    <a:ext uri="{9D8B030D-6E8A-4147-A177-3AD203B41FA5}">
                      <a16:colId xmlns:a16="http://schemas.microsoft.com/office/drawing/2014/main" val="2002134766"/>
                    </a:ext>
                  </a:extLst>
                </a:gridCol>
                <a:gridCol w="8913870">
                  <a:extLst>
                    <a:ext uri="{9D8B030D-6E8A-4147-A177-3AD203B41FA5}">
                      <a16:colId xmlns:a16="http://schemas.microsoft.com/office/drawing/2014/main" val="1438803622"/>
                    </a:ext>
                  </a:extLst>
                </a:gridCol>
              </a:tblGrid>
              <a:tr h="414208">
                <a:tc>
                  <a:txBody>
                    <a:bodyPr/>
                    <a:lstStyle/>
                    <a:p>
                      <a:pPr algn="ct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Time</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4D5"/>
                    </a:solidFill>
                  </a:tcPr>
                </a:tc>
                <a:tc>
                  <a:txBody>
                    <a:bodyPr/>
                    <a:lstStyle/>
                    <a:p>
                      <a:pPr algn="ct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Day 2</a:t>
                      </a:r>
                      <a:endParaRPr lang="en-MY" sz="2400"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3970629884"/>
                  </a:ext>
                </a:extLst>
              </a:tr>
              <a:tr h="359088">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8:30 – 9.00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MY" sz="2400" b="0" i="0" u="none" strike="noStrike"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rPr>
                        <a:t>Recap of Day 1  </a:t>
                      </a:r>
                      <a:endParaRPr lang="en-MY" sz="240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2118703"/>
                  </a:ext>
                </a:extLst>
              </a:tr>
              <a:tr h="770574">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9:00– 11:00 </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fontAlgn="t"/>
                      <a:r>
                        <a:rPr lang="en-US" sz="2400" b="0" i="0" u="none" strike="noStrike" kern="1200" dirty="0">
                          <a:solidFill>
                            <a:schemeClr val="accent1">
                              <a:lumMod val="90000"/>
                              <a:lumOff val="10000"/>
                            </a:schemeClr>
                          </a:solidFill>
                          <a:effectLst/>
                          <a:latin typeface="Open Sans"/>
                          <a:ea typeface="Open Sans"/>
                          <a:cs typeface="Open Sans"/>
                        </a:rPr>
                        <a:t>Drafting roles and responsibilities matrix (RACI)</a:t>
                      </a:r>
                      <a:br>
                        <a:rPr lang="en-US" sz="2400" b="0" i="0" u="none" strike="noStrike" kern="1200" dirty="0">
                          <a:solidFill>
                            <a:srgbClr val="00316E"/>
                          </a:solidFill>
                          <a:effectLst/>
                          <a:latin typeface="Open Sans"/>
                          <a:ea typeface="Open Sans"/>
                          <a:cs typeface="Open Sans"/>
                        </a:rPr>
                      </a:br>
                      <a:endParaRPr lang="en-US" sz="2400" b="0" i="0" u="none" strike="noStrike" kern="120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59596183"/>
                  </a:ext>
                </a:extLst>
              </a:tr>
              <a:tr h="404037">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11:00– 11:30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panose="020B0606030504020204" pitchFamily="34" charset="0"/>
                          <a:ea typeface="Open Sans" panose="020B0606030504020204" pitchFamily="34" charset="0"/>
                          <a:cs typeface="Open Sans" panose="020B0606030504020204" pitchFamily="34" charset="0"/>
                        </a:rPr>
                        <a:t>Break</a:t>
                      </a:r>
                      <a:endParaRPr lang="en-MY" sz="2400" dirty="0">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81526004"/>
                  </a:ext>
                </a:extLst>
              </a:tr>
              <a:tr h="1017843">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11:30 –12:30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rtl="0" fontAlgn="t">
                        <a:spcBef>
                          <a:spcPts val="0"/>
                        </a:spcBef>
                        <a:spcAft>
                          <a:spcPts val="1000"/>
                        </a:spcAft>
                      </a:pPr>
                      <a:r>
                        <a:rPr lang="en-US" sz="2400" b="0" i="0" u="none" strike="noStrike"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rPr>
                        <a:t>Finalize timeline, decisions and approvals</a:t>
                      </a:r>
                      <a:endParaRPr lang="en-US" sz="240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9469864"/>
                  </a:ext>
                </a:extLst>
              </a:tr>
              <a:tr h="359088">
                <a:tc>
                  <a:txBody>
                    <a:bodyPr/>
                    <a:lstStyle/>
                    <a:p>
                      <a:pPr rtl="0" fontAlgn="t">
                        <a:spcBef>
                          <a:spcPts val="0"/>
                        </a:spcBef>
                        <a:spcAft>
                          <a:spcPts val="1000"/>
                        </a:spcAft>
                      </a:pPr>
                      <a:r>
                        <a:rPr lang="en-MY" sz="2400" b="1" dirty="0">
                          <a:effectLst/>
                          <a:latin typeface="Open Sans" panose="020B0606030504020204" pitchFamily="34" charset="0"/>
                          <a:ea typeface="Open Sans" panose="020B0606030504020204" pitchFamily="34" charset="0"/>
                          <a:cs typeface="Open Sans" panose="020B0606030504020204" pitchFamily="34" charset="0"/>
                        </a:rPr>
                        <a:t>12.30 –13.30</a:t>
                      </a: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panose="020B0606030504020204" pitchFamily="34" charset="0"/>
                          <a:ea typeface="Open Sans" panose="020B0606030504020204" pitchFamily="34" charset="0"/>
                          <a:cs typeface="Open Sans" panose="020B0606030504020204" pitchFamily="34" charset="0"/>
                        </a:rPr>
                        <a:t>Lunch</a:t>
                      </a:r>
                      <a:endParaRPr lang="en-MY" sz="2400" dirty="0">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23836812"/>
                  </a:ext>
                </a:extLst>
              </a:tr>
              <a:tr h="615579">
                <a:tc>
                  <a:txBody>
                    <a:bodyPr/>
                    <a:lstStyle/>
                    <a:p>
                      <a:pPr rtl="0" fontAlgn="t">
                        <a:spcBef>
                          <a:spcPts val="0"/>
                        </a:spcBef>
                        <a:spcAft>
                          <a:spcPts val="1000"/>
                        </a:spcAft>
                      </a:pPr>
                      <a:r>
                        <a:rPr lang="en-MY" sz="24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13:30 - 15:30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MY" sz="2400" b="0" i="0" u="none" strike="noStrike" dirty="0">
                          <a:solidFill>
                            <a:schemeClr val="accent1">
                              <a:lumMod val="90000"/>
                              <a:lumOff val="10000"/>
                            </a:schemeClr>
                          </a:solidFill>
                          <a:effectLst/>
                          <a:latin typeface="Open Sans"/>
                          <a:ea typeface="Open Sans"/>
                          <a:cs typeface="Open Sans"/>
                        </a:rPr>
                        <a:t>Review of NS existing tools – what to adapt  develop?</a:t>
                      </a:r>
                      <a:endParaRPr lang="en-MY" sz="2400" dirty="0">
                        <a:solidFill>
                          <a:schemeClr val="accent1">
                            <a:lumMod val="90000"/>
                            <a:lumOff val="10000"/>
                          </a:schemeClr>
                        </a:solidFill>
                        <a:effectLst/>
                        <a:latin typeface="Open Sans"/>
                        <a:ea typeface="Open Sans"/>
                        <a:cs typeface="Open Sans"/>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48715717"/>
                  </a:ext>
                </a:extLst>
              </a:tr>
              <a:tr h="485775">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15:30 – 16:00</a:t>
                      </a:r>
                      <a:endParaRPr lang="en-MY" sz="2400" b="1" dirty="0">
                        <a:effectLst/>
                        <a:latin typeface="Open Sans" panose="020B0606030504020204" pitchFamily="34" charset="0"/>
                        <a:ea typeface="Open Sans" panose="020B0606030504020204" pitchFamily="34" charset="0"/>
                        <a:cs typeface="Open Sans" panose="020B0606030504020204" pitchFamily="34" charset="0"/>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t">
                        <a:spcBef>
                          <a:spcPts val="0"/>
                        </a:spcBef>
                        <a:spcAft>
                          <a:spcPts val="1000"/>
                        </a:spcAft>
                      </a:pPr>
                      <a:r>
                        <a:rPr lang="en-MY" sz="2400" b="0" i="0" u="none" strike="noStrike" dirty="0">
                          <a:solidFill>
                            <a:srgbClr val="2F5496"/>
                          </a:solidFill>
                          <a:effectLst/>
                          <a:latin typeface="Open Sans" panose="020B0606030504020204" pitchFamily="34" charset="0"/>
                          <a:ea typeface="Open Sans" panose="020B0606030504020204" pitchFamily="34" charset="0"/>
                          <a:cs typeface="Open Sans" panose="020B0606030504020204" pitchFamily="34" charset="0"/>
                        </a:rPr>
                        <a:t>Break</a:t>
                      </a:r>
                      <a:endParaRPr lang="en-MY" sz="2400" dirty="0">
                        <a:effectLst/>
                        <a:latin typeface="Open Sans" panose="020B0606030504020204" pitchFamily="34" charset="0"/>
                        <a:ea typeface="Open Sans" panose="020B0606030504020204" pitchFamily="34" charset="0"/>
                        <a:cs typeface="Open Sans" panose="020B0606030504020204" pitchFamily="34" charset="0"/>
                      </a:endParaRP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71155342"/>
                  </a:ext>
                </a:extLst>
              </a:tr>
              <a:tr h="1236418">
                <a:tc>
                  <a:txBody>
                    <a:bodyPr/>
                    <a:lstStyle/>
                    <a:p>
                      <a:pPr rtl="0" fontAlgn="t">
                        <a:spcBef>
                          <a:spcPts val="0"/>
                        </a:spcBef>
                        <a:spcAft>
                          <a:spcPts val="1000"/>
                        </a:spcAft>
                      </a:pPr>
                      <a:r>
                        <a:rPr lang="en-MY" sz="2400" b="1" i="0" u="none" strike="noStrike" dirty="0">
                          <a:solidFill>
                            <a:srgbClr val="000000"/>
                          </a:solidFill>
                          <a:effectLst/>
                          <a:latin typeface="Open Sans"/>
                          <a:ea typeface="Open Sans"/>
                          <a:cs typeface="Open Sans"/>
                        </a:rPr>
                        <a:t>16:00 – 17:00</a:t>
                      </a:r>
                      <a:endParaRPr lang="en-MY" sz="2400" b="1" dirty="0">
                        <a:effectLst/>
                        <a:latin typeface="Open Sans"/>
                        <a:ea typeface="Open Sans"/>
                        <a:cs typeface="Open Sans"/>
                      </a:endParaRPr>
                    </a:p>
                  </a:txBody>
                  <a:tcPr marL="48370" marR="48370" marT="30284" marB="30284">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rtl="0" fontAlgn="t">
                        <a:spcBef>
                          <a:spcPts val="0"/>
                        </a:spcBef>
                        <a:spcAft>
                          <a:spcPts val="1000"/>
                        </a:spcAft>
                      </a:pPr>
                      <a:r>
                        <a:rPr lang="en-MY" sz="2400" b="0" i="0" u="none" strike="noStrike" kern="1200" dirty="0">
                          <a:solidFill>
                            <a:schemeClr val="accent1">
                              <a:lumMod val="90000"/>
                              <a:lumOff val="10000"/>
                            </a:schemeClr>
                          </a:solidFill>
                          <a:effectLst/>
                          <a:latin typeface="Open Sans" panose="020B0606030504020204" pitchFamily="34" charset="0"/>
                          <a:ea typeface="Open Sans" panose="020B0606030504020204" pitchFamily="34" charset="0"/>
                          <a:cs typeface="Open Sans" panose="020B0606030504020204" pitchFamily="34" charset="0"/>
                        </a:rPr>
                        <a:t>CVA SOPs – what’s next?</a:t>
                      </a:r>
                    </a:p>
                  </a:txBody>
                  <a:tcPr marL="73025" marR="73025">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7314972"/>
                  </a:ext>
                </a:extLst>
              </a:tr>
            </a:tbl>
          </a:graphicData>
        </a:graphic>
      </p:graphicFrame>
    </p:spTree>
    <p:extLst>
      <p:ext uri="{BB962C8B-B14F-4D97-AF65-F5344CB8AC3E}">
        <p14:creationId xmlns:p14="http://schemas.microsoft.com/office/powerpoint/2010/main" val="25537644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Designing a roles and responsibilities matrix (RACI)</a:t>
            </a:r>
            <a:endParaRPr lang="en-MY" dirty="0"/>
          </a:p>
        </p:txBody>
      </p:sp>
    </p:spTree>
    <p:extLst>
      <p:ext uri="{BB962C8B-B14F-4D97-AF65-F5344CB8AC3E}">
        <p14:creationId xmlns:p14="http://schemas.microsoft.com/office/powerpoint/2010/main" val="645916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7" y="1163806"/>
            <a:ext cx="14186826" cy="1143000"/>
          </a:xfrm>
          <a:prstGeom prst="rect">
            <a:avLst/>
          </a:prstGeom>
        </p:spPr>
        <p:txBody>
          <a:bodyPr lIns="91440" tIns="45720" rIns="91440" bIns="45720" anchor="t"/>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Medium"/>
                <a:ea typeface="ＭＳ Ｐゴシック"/>
              </a:rPr>
              <a:t>Group work 4: Designing a RACI across the steps</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227129"/>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fontAlgn="auto">
              <a:spcAft>
                <a:spcPts val="0"/>
              </a:spcAft>
              <a:buNone/>
            </a:pPr>
            <a:r>
              <a:rPr lang="en-US" altLang="en-US" sz="4000" dirty="0">
                <a:latin typeface="Montserrat" panose="00000500000000000000" pitchFamily="2" charset="0"/>
                <a:ea typeface="ＭＳ Ｐゴシック" panose="020B0600070205080204" pitchFamily="34" charset="-128"/>
              </a:rPr>
              <a:t>Who should be responsible, accountable, communicated and informed in each step?</a:t>
            </a:r>
          </a:p>
          <a:p>
            <a:pPr marL="0" indent="0" fontAlgn="auto">
              <a:spcAft>
                <a:spcPts val="0"/>
              </a:spcAft>
              <a:buNone/>
            </a:pPr>
            <a:endParaRPr lang="en-US" altLang="en-US" sz="4000" dirty="0">
              <a:latin typeface="Montserrat" panose="00000500000000000000" pitchFamily="2" charset="0"/>
              <a:ea typeface="ＭＳ Ｐゴシック" panose="020B0600070205080204" pitchFamily="34" charset="-128"/>
            </a:endParaRPr>
          </a:p>
          <a:p>
            <a:pPr fontAlgn="auto">
              <a:spcAft>
                <a:spcPts val="0"/>
              </a:spcAft>
            </a:pPr>
            <a:r>
              <a:rPr lang="en-US" altLang="en-US" sz="4000" dirty="0">
                <a:latin typeface="Montserrat" panose="00000500000000000000" pitchFamily="2" charset="0"/>
                <a:ea typeface="ＭＳ Ｐゴシック" panose="020B0600070205080204" pitchFamily="34" charset="-128"/>
              </a:rPr>
              <a:t>In groups, develop a RACI matrix</a:t>
            </a:r>
          </a:p>
          <a:p>
            <a:pPr marL="0" indent="0" fontAlgn="auto">
              <a:spcAft>
                <a:spcPts val="0"/>
              </a:spcAft>
              <a:buNone/>
            </a:pPr>
            <a:endParaRPr lang="en-US" altLang="en-US" sz="4000" dirty="0">
              <a:latin typeface="Montserrat" panose="00000500000000000000" pitchFamily="2" charset="0"/>
              <a:ea typeface="ＭＳ Ｐゴシック" panose="020B0600070205080204" pitchFamily="34" charset="-128"/>
            </a:endParaRPr>
          </a:p>
          <a:p>
            <a:pPr fontAlgn="auto">
              <a:spcAft>
                <a:spcPts val="0"/>
              </a:spcAft>
            </a:pPr>
            <a:r>
              <a:rPr lang="en-US" altLang="en-US" sz="4000" dirty="0">
                <a:latin typeface="Montserrat" panose="00000500000000000000" pitchFamily="2" charset="0"/>
                <a:ea typeface="ＭＳ Ｐゴシック" panose="020B0600070205080204" pitchFamily="34" charset="-128"/>
              </a:rPr>
              <a:t>If time, group whoever finishes first can also include pre-crisis phase and refine roles against the CVAP RACI steps</a:t>
            </a:r>
          </a:p>
          <a:p>
            <a:pPr fontAlgn="auto">
              <a:spcAft>
                <a:spcPts val="0"/>
              </a:spcAft>
            </a:pPr>
            <a:endParaRPr lang="en-US" altLang="en-US" sz="4000" dirty="0">
              <a:latin typeface="Montserrat" panose="00000500000000000000" pitchFamily="2" charset="0"/>
              <a:ea typeface="ＭＳ Ｐゴシック" panose="020B0600070205080204" pitchFamily="34" charset="-128"/>
            </a:endParaRPr>
          </a:p>
        </p:txBody>
      </p:sp>
    </p:spTree>
    <p:extLst>
      <p:ext uri="{BB962C8B-B14F-4D97-AF65-F5344CB8AC3E}">
        <p14:creationId xmlns:p14="http://schemas.microsoft.com/office/powerpoint/2010/main" val="2982905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6EB17D9-DD9B-4C5A-8526-B3BC52AB62B5}"/>
              </a:ext>
            </a:extLst>
          </p:cNvPr>
          <p:cNvSpPr>
            <a:spLocks noGrp="1"/>
          </p:cNvSpPr>
          <p:nvPr>
            <p:ph type="pic" sz="quarter" idx="10"/>
          </p:nvPr>
        </p:nvSpPr>
        <p:spPr/>
      </p:sp>
      <p:sp>
        <p:nvSpPr>
          <p:cNvPr id="4" name="Title 3">
            <a:extLst>
              <a:ext uri="{FF2B5EF4-FFF2-40B4-BE49-F238E27FC236}">
                <a16:creationId xmlns:a16="http://schemas.microsoft.com/office/drawing/2014/main" id="{78720746-2690-4AFD-B628-EA7140AC48D1}"/>
              </a:ext>
            </a:extLst>
          </p:cNvPr>
          <p:cNvSpPr>
            <a:spLocks noGrp="1"/>
          </p:cNvSpPr>
          <p:nvPr>
            <p:ph type="title"/>
          </p:nvPr>
        </p:nvSpPr>
        <p:spPr>
          <a:xfrm>
            <a:off x="797668" y="3986784"/>
            <a:ext cx="16344545" cy="4308789"/>
          </a:xfrm>
        </p:spPr>
        <p:txBody>
          <a:bodyPr/>
          <a:lstStyle/>
          <a:p>
            <a:r>
              <a:rPr lang="en-US" dirty="0"/>
              <a:t>Introduction to SOPs</a:t>
            </a:r>
            <a:br>
              <a:rPr lang="en-US" dirty="0"/>
            </a:br>
            <a:br>
              <a:rPr lang="en-US" dirty="0"/>
            </a:br>
            <a:r>
              <a:rPr lang="en-US" sz="4000" dirty="0"/>
              <a:t>What should be included? </a:t>
            </a:r>
            <a:br>
              <a:rPr lang="en-US" sz="4000" dirty="0"/>
            </a:br>
            <a:endParaRPr lang="en-MY" dirty="0"/>
          </a:p>
        </p:txBody>
      </p:sp>
    </p:spTree>
    <p:extLst>
      <p:ext uri="{BB962C8B-B14F-4D97-AF65-F5344CB8AC3E}">
        <p14:creationId xmlns:p14="http://schemas.microsoft.com/office/powerpoint/2010/main" val="3035503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1FCD447-814C-A17E-62C7-24414B4113F0}"/>
              </a:ext>
            </a:extLst>
          </p:cNvPr>
          <p:cNvGraphicFramePr>
            <a:graphicFrameLocks noGrp="1"/>
          </p:cNvGraphicFramePr>
          <p:nvPr>
            <p:extLst>
              <p:ext uri="{D42A27DB-BD31-4B8C-83A1-F6EECF244321}">
                <p14:modId xmlns:p14="http://schemas.microsoft.com/office/powerpoint/2010/main" val="398658096"/>
              </p:ext>
            </p:extLst>
          </p:nvPr>
        </p:nvGraphicFramePr>
        <p:xfrm>
          <a:off x="214009" y="1186776"/>
          <a:ext cx="15861516" cy="8684763"/>
        </p:xfrm>
        <a:graphic>
          <a:graphicData uri="http://schemas.openxmlformats.org/drawingml/2006/table">
            <a:tbl>
              <a:tblPr firstRow="1" firstCol="1" bandRow="1">
                <a:tableStyleId>{5C22544A-7EE6-4342-B048-85BDC9FD1C3A}</a:tableStyleId>
              </a:tblPr>
              <a:tblGrid>
                <a:gridCol w="4502077">
                  <a:extLst>
                    <a:ext uri="{9D8B030D-6E8A-4147-A177-3AD203B41FA5}">
                      <a16:colId xmlns:a16="http://schemas.microsoft.com/office/drawing/2014/main" val="1619579969"/>
                    </a:ext>
                  </a:extLst>
                </a:gridCol>
                <a:gridCol w="2764121">
                  <a:extLst>
                    <a:ext uri="{9D8B030D-6E8A-4147-A177-3AD203B41FA5}">
                      <a16:colId xmlns:a16="http://schemas.microsoft.com/office/drawing/2014/main" val="624430584"/>
                    </a:ext>
                  </a:extLst>
                </a:gridCol>
                <a:gridCol w="2764121">
                  <a:extLst>
                    <a:ext uri="{9D8B030D-6E8A-4147-A177-3AD203B41FA5}">
                      <a16:colId xmlns:a16="http://schemas.microsoft.com/office/drawing/2014/main" val="3454288517"/>
                    </a:ext>
                  </a:extLst>
                </a:gridCol>
                <a:gridCol w="2296644">
                  <a:extLst>
                    <a:ext uri="{9D8B030D-6E8A-4147-A177-3AD203B41FA5}">
                      <a16:colId xmlns:a16="http://schemas.microsoft.com/office/drawing/2014/main" val="352901986"/>
                    </a:ext>
                  </a:extLst>
                </a:gridCol>
                <a:gridCol w="3534553">
                  <a:extLst>
                    <a:ext uri="{9D8B030D-6E8A-4147-A177-3AD203B41FA5}">
                      <a16:colId xmlns:a16="http://schemas.microsoft.com/office/drawing/2014/main" val="2609889709"/>
                    </a:ext>
                  </a:extLst>
                </a:gridCol>
              </a:tblGrid>
              <a:tr h="320288">
                <a:tc>
                  <a:txBody>
                    <a:bodyPr/>
                    <a:lstStyle/>
                    <a:p>
                      <a:pPr marL="777240" indent="-320040" algn="just">
                        <a:spcAft>
                          <a:spcPts val="1200"/>
                        </a:spcAft>
                      </a:pPr>
                      <a:r>
                        <a:rPr lang="x-none" sz="1600">
                          <a:solidFill>
                            <a:schemeClr val="bg2"/>
                          </a:solidFill>
                          <a:effectLst/>
                          <a:latin typeface="Open Sans" panose="020B0606030504020204" pitchFamily="34" charset="0"/>
                          <a:ea typeface="Open Sans" panose="020B0606030504020204" pitchFamily="34" charset="0"/>
                          <a:cs typeface="Open Sans" panose="020B0606030504020204" pitchFamily="34" charset="0"/>
                        </a:rPr>
                        <a:t>Steps/Activities </a:t>
                      </a:r>
                      <a:endParaRPr lang="en-MY" sz="1600" dirty="0">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solidFill>
                            <a:schemeClr val="bg2"/>
                          </a:solidFill>
                          <a:effectLst/>
                          <a:latin typeface="Open Sans" panose="020B0606030504020204" pitchFamily="34" charset="0"/>
                          <a:ea typeface="Open Sans" panose="020B0606030504020204" pitchFamily="34" charset="0"/>
                          <a:cs typeface="Open Sans" panose="020B0606030504020204" pitchFamily="34" charset="0"/>
                        </a:rPr>
                        <a:t>Responsible</a:t>
                      </a:r>
                      <a:endParaRPr lang="en-MY" sz="1600" dirty="0">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tc>
                <a:tc>
                  <a:txBody>
                    <a:bodyPr/>
                    <a:lstStyle/>
                    <a:p>
                      <a:pPr marL="777240" indent="-320040" algn="just">
                        <a:spcAft>
                          <a:spcPts val="1200"/>
                        </a:spcAft>
                      </a:pPr>
                      <a:r>
                        <a:rPr lang="x-none" sz="1600">
                          <a:solidFill>
                            <a:schemeClr val="bg2"/>
                          </a:solidFill>
                          <a:effectLst/>
                          <a:latin typeface="Open Sans" panose="020B0606030504020204" pitchFamily="34" charset="0"/>
                          <a:ea typeface="Open Sans" panose="020B0606030504020204" pitchFamily="34" charset="0"/>
                          <a:cs typeface="Open Sans" panose="020B0606030504020204" pitchFamily="34" charset="0"/>
                        </a:rPr>
                        <a:t>Accountable</a:t>
                      </a:r>
                      <a:endParaRPr lang="en-MY" sz="1600" dirty="0">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tc>
                <a:tc>
                  <a:txBody>
                    <a:bodyPr/>
                    <a:lstStyle/>
                    <a:p>
                      <a:pPr marL="777240" indent="-320040" algn="just">
                        <a:spcAft>
                          <a:spcPts val="1200"/>
                        </a:spcAft>
                      </a:pPr>
                      <a:r>
                        <a:rPr lang="x-none" sz="1600">
                          <a:solidFill>
                            <a:schemeClr val="bg2"/>
                          </a:solidFill>
                          <a:effectLst/>
                          <a:latin typeface="Open Sans" panose="020B0606030504020204" pitchFamily="34" charset="0"/>
                          <a:ea typeface="Open Sans" panose="020B0606030504020204" pitchFamily="34" charset="0"/>
                          <a:cs typeface="Open Sans" panose="020B0606030504020204" pitchFamily="34" charset="0"/>
                        </a:rPr>
                        <a:t>Consulted</a:t>
                      </a:r>
                      <a:endParaRPr lang="en-MY" sz="1600" dirty="0">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tc>
                <a:tc>
                  <a:txBody>
                    <a:bodyPr/>
                    <a:lstStyle/>
                    <a:p>
                      <a:pPr marL="777240" indent="-320040" algn="just">
                        <a:spcAft>
                          <a:spcPts val="1200"/>
                        </a:spcAft>
                      </a:pPr>
                      <a:r>
                        <a:rPr lang="x-none" sz="1600">
                          <a:solidFill>
                            <a:schemeClr val="bg2"/>
                          </a:solidFill>
                          <a:effectLst/>
                          <a:latin typeface="Open Sans" panose="020B0606030504020204" pitchFamily="34" charset="0"/>
                          <a:ea typeface="Open Sans" panose="020B0606030504020204" pitchFamily="34" charset="0"/>
                          <a:cs typeface="Open Sans" panose="020B0606030504020204" pitchFamily="34" charset="0"/>
                        </a:rPr>
                        <a:t>Informed </a:t>
                      </a:r>
                      <a:endParaRPr lang="en-MY" sz="1600" dirty="0">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tc>
                <a:extLst>
                  <a:ext uri="{0D108BD9-81ED-4DB2-BD59-A6C34878D82A}">
                    <a16:rowId xmlns:a16="http://schemas.microsoft.com/office/drawing/2014/main" val="1690727624"/>
                  </a:ext>
                </a:extLst>
              </a:tr>
              <a:tr h="669985">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Collect secondary information at National level</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r>
                        <a:rPr lang="en-US" sz="1600" dirty="0">
                          <a:effectLst/>
                          <a:latin typeface="Open Sans" panose="020B0606030504020204" pitchFamily="34" charset="0"/>
                          <a:ea typeface="Open Sans" panose="020B0606030504020204" pitchFamily="34" charset="0"/>
                          <a:cs typeface="Open Sans" panose="020B0606030504020204" pitchFamily="34" charset="0"/>
                        </a:rPr>
                        <a:t>, Cash focal </a:t>
                      </a:r>
                      <a:r>
                        <a:rPr lang="en-US"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 (Lead)</a:t>
                      </a:r>
                      <a:endParaRPr lang="en-MY"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Director- DR</a:t>
                      </a:r>
                      <a:r>
                        <a:rPr lang="en-US"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 (Support)</a:t>
                      </a:r>
                      <a:endParaRPr lang="en-MY"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Comms, PMER, DRM</a:t>
                      </a:r>
                      <a:r>
                        <a:rPr lang="en-US" sz="1600" dirty="0">
                          <a:effectLst/>
                          <a:latin typeface="Open Sans" panose="020B0606030504020204" pitchFamily="34" charset="0"/>
                          <a:ea typeface="Open Sans" panose="020B0606030504020204" pitchFamily="34" charset="0"/>
                          <a:cs typeface="Open Sans" panose="020B0606030504020204" pitchFamily="34" charset="0"/>
                        </a:rPr>
                        <a:t> </a:t>
                      </a:r>
                      <a:r>
                        <a:rPr lang="en-US"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(S)</a:t>
                      </a:r>
                      <a:endParaRPr lang="en-MY"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Comms, PMER, DRM, management, IFRC, PNSs</a:t>
                      </a:r>
                      <a:r>
                        <a:rPr lang="en-US" sz="1600" dirty="0">
                          <a:effectLst/>
                          <a:latin typeface="Open Sans" panose="020B0606030504020204" pitchFamily="34" charset="0"/>
                          <a:ea typeface="Open Sans" panose="020B0606030504020204" pitchFamily="34" charset="0"/>
                          <a:cs typeface="Open Sans" panose="020B0606030504020204" pitchFamily="34" charset="0"/>
                        </a:rPr>
                        <a:t> </a:t>
                      </a:r>
                      <a:r>
                        <a:rPr lang="en-US"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(S)</a:t>
                      </a:r>
                      <a:endParaRPr lang="en-MY"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2191554503"/>
                  </a:ext>
                </a:extLst>
              </a:tr>
              <a:tr h="669985">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Collect secondary information at field level</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en-US"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rPr>
                        <a:t>Chapter </a:t>
                      </a:r>
                      <a:r>
                        <a:rPr lang="en-US"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(Lead)</a:t>
                      </a:r>
                      <a:endParaRPr lang="en-MY" sz="1600" dirty="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en-US"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rPr>
                        <a:t>Chapter Leaders (Lead)</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 UA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 UA, PMER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2891035859"/>
                  </a:ext>
                </a:extLst>
              </a:tr>
              <a:tr h="907480">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Coordination at national level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r>
                        <a:rPr lang="en-US" sz="1600" dirty="0">
                          <a:effectLst/>
                          <a:latin typeface="Open Sans" panose="020B0606030504020204" pitchFamily="34" charset="0"/>
                          <a:ea typeface="Open Sans" panose="020B0606030504020204" pitchFamily="34" charset="0"/>
                          <a:cs typeface="Open Sans" panose="020B0606030504020204" pitchFamily="34" charset="0"/>
                        </a:rPr>
                        <a:t>, Cash focal</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Director- 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SG/DSG, Coms, PMER, DRM</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SG/DSG, PMER, DRM, management, IFRC, PNS</a:t>
                      </a:r>
                      <a:r>
                        <a:rPr lang="en-US" sz="1600" dirty="0">
                          <a:effectLst/>
                          <a:latin typeface="Open Sans" panose="020B0606030504020204" pitchFamily="34" charset="0"/>
                          <a:ea typeface="Open Sans" panose="020B0606030504020204" pitchFamily="34" charset="0"/>
                          <a:cs typeface="Open Sans" panose="020B0606030504020204" pitchFamily="34" charset="0"/>
                        </a:rPr>
                        <a:t>s </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99046489"/>
                  </a:ext>
                </a:extLst>
              </a:tr>
              <a:tr h="669985">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Coordination at local level (District/ sub-districts, UP)</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ULO</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Unit Secretary/EC</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 UA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 UA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1553628708"/>
                  </a:ext>
                </a:extLst>
              </a:tr>
              <a:tr h="669985">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Questionnaire development &amp; finalize for assessment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 PMER, IM &amp; IT</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Director- 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DRM, CEA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SG/DSG, IFRC, PNSs</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3362458829"/>
                  </a:ext>
                </a:extLst>
              </a:tr>
              <a:tr h="533812">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Team deployment (NDRT/NDWRT/UDRT)</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Director- 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SG/DSG, UA, Y&amp;A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Units</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3322719482"/>
                  </a:ext>
                </a:extLst>
              </a:tr>
              <a:tr h="446657">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Orientation on questionnaire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PMER/IM</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UA, Y&amp;A</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SG/DSG</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2337467144"/>
                  </a:ext>
                </a:extLst>
              </a:tr>
              <a:tr h="669985">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Community consultation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ULO, NDRT/NDWRT</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Unit Secretary</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Unit EC</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2423470603"/>
                  </a:ext>
                </a:extLst>
              </a:tr>
              <a:tr h="446657">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Assessment conduction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RC volunteers</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NDRT/NDWRT, ULO</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Unit EC</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643187333"/>
                  </a:ext>
                </a:extLst>
              </a:tr>
              <a:tr h="1339972">
                <a:tc>
                  <a:txBody>
                    <a:bodyPr/>
                    <a:lstStyle/>
                    <a:p>
                      <a:pPr marL="777240" indent="-320040" algn="l">
                        <a:spcAft>
                          <a:spcPts val="1200"/>
                        </a:spcAft>
                      </a:pPr>
                      <a:r>
                        <a:rPr lang="x-none" sz="1600" b="0">
                          <a:solidFill>
                            <a:schemeClr val="bg2"/>
                          </a:solidFill>
                          <a:effectLst/>
                          <a:latin typeface="+mn-lt"/>
                          <a:ea typeface="Open Sans" panose="020B0606030504020204" pitchFamily="34" charset="0"/>
                          <a:cs typeface="Open Sans" panose="020B0606030504020204" pitchFamily="34" charset="0"/>
                        </a:rPr>
                        <a:t>Report generation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NDRT/NDWRT, PMER, IM</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ULO</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All departments, Units, Management, IFRC, PNSs and external stakeholders</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2118883571"/>
                  </a:ext>
                </a:extLst>
              </a:tr>
              <a:tr h="1339972">
                <a:tc>
                  <a:txBody>
                    <a:bodyPr/>
                    <a:lstStyle/>
                    <a:p>
                      <a:pPr marL="777240" indent="-320040" algn="l">
                        <a:spcAft>
                          <a:spcPts val="1200"/>
                        </a:spcAft>
                      </a:pPr>
                      <a:r>
                        <a:rPr lang="en-US" sz="1600" b="0" dirty="0">
                          <a:solidFill>
                            <a:schemeClr val="bg2"/>
                          </a:solidFill>
                          <a:effectLst/>
                          <a:latin typeface="+mn-lt"/>
                          <a:ea typeface="Open Sans" panose="020B0606030504020204" pitchFamily="34" charset="0"/>
                          <a:cs typeface="Open Sans" panose="020B0606030504020204" pitchFamily="34" charset="0"/>
                        </a:rPr>
                        <a:t>Report Sharing </a:t>
                      </a:r>
                      <a:endParaRPr lang="en-MY" sz="1600" b="0" dirty="0">
                        <a:solidFill>
                          <a:schemeClr val="bg2"/>
                        </a:solidFill>
                        <a:effectLst/>
                        <a:latin typeface="+mn-lt"/>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just">
                        <a:spcAft>
                          <a:spcPts val="1200"/>
                        </a:spcAft>
                      </a:pPr>
                      <a:r>
                        <a:rPr lang="en-US" sz="1600" dirty="0">
                          <a:effectLst/>
                          <a:latin typeface="Open Sans" panose="020B0606030504020204" pitchFamily="34" charset="0"/>
                          <a:ea typeface="Open Sans" panose="020B0606030504020204" pitchFamily="34" charset="0"/>
                          <a:cs typeface="Open Sans" panose="020B0606030504020204" pitchFamily="34" charset="0"/>
                        </a:rPr>
                        <a:t>DR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en-US" sz="1600" dirty="0">
                          <a:effectLst/>
                          <a:latin typeface="Open Sans" panose="020B0606030504020204" pitchFamily="34" charset="0"/>
                          <a:ea typeface="Open Sans" panose="020B0606030504020204" pitchFamily="34" charset="0"/>
                          <a:cs typeface="Open Sans" panose="020B0606030504020204" pitchFamily="34" charset="0"/>
                        </a:rPr>
                        <a:t>Director- DR </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en-US" sz="1600" dirty="0">
                          <a:effectLst/>
                          <a:latin typeface="Open Sans" panose="020B0606030504020204" pitchFamily="34" charset="0"/>
                          <a:ea typeface="Open Sans" panose="020B0606030504020204" pitchFamily="34" charset="0"/>
                          <a:cs typeface="Open Sans" panose="020B0606030504020204" pitchFamily="34" charset="0"/>
                        </a:rPr>
                        <a:t>PMER</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tc>
                  <a:txBody>
                    <a:bodyPr/>
                    <a:lstStyle/>
                    <a:p>
                      <a:pPr marL="777240" indent="-320040" algn="l">
                        <a:spcAft>
                          <a:spcPts val="1200"/>
                        </a:spcAft>
                      </a:pPr>
                      <a:r>
                        <a:rPr lang="x-none" sz="1600">
                          <a:effectLst/>
                          <a:latin typeface="Open Sans" panose="020B0606030504020204" pitchFamily="34" charset="0"/>
                          <a:ea typeface="Open Sans" panose="020B0606030504020204" pitchFamily="34" charset="0"/>
                          <a:cs typeface="Open Sans" panose="020B0606030504020204" pitchFamily="34" charset="0"/>
                        </a:rPr>
                        <a:t>All departments, Units, Management, IFRC, PNSs and external stakeholders</a:t>
                      </a:r>
                      <a:endParaRPr lang="en-MY" sz="1600" dirty="0">
                        <a:solidFill>
                          <a:srgbClr val="3B3838"/>
                        </a:solidFill>
                        <a:effectLst/>
                        <a:latin typeface="Open Sans" panose="020B0606030504020204" pitchFamily="34" charset="0"/>
                        <a:ea typeface="Open Sans" panose="020B0606030504020204" pitchFamily="34" charset="0"/>
                        <a:cs typeface="Open Sans" panose="020B0606030504020204" pitchFamily="34" charset="0"/>
                      </a:endParaRPr>
                    </a:p>
                  </a:txBody>
                  <a:tcPr marL="23843" marR="23843" marT="0" marB="0" anchor="ctr"/>
                </a:tc>
                <a:extLst>
                  <a:ext uri="{0D108BD9-81ED-4DB2-BD59-A6C34878D82A}">
                    <a16:rowId xmlns:a16="http://schemas.microsoft.com/office/drawing/2014/main" val="1484876070"/>
                  </a:ext>
                </a:extLst>
              </a:tr>
            </a:tbl>
          </a:graphicData>
        </a:graphic>
      </p:graphicFrame>
    </p:spTree>
    <p:extLst>
      <p:ext uri="{BB962C8B-B14F-4D97-AF65-F5344CB8AC3E}">
        <p14:creationId xmlns:p14="http://schemas.microsoft.com/office/powerpoint/2010/main" val="2399235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Agree timeline, decisions and approvals </a:t>
            </a:r>
            <a:endParaRPr lang="en-MY" dirty="0"/>
          </a:p>
        </p:txBody>
      </p:sp>
    </p:spTree>
    <p:extLst>
      <p:ext uri="{BB962C8B-B14F-4D97-AF65-F5344CB8AC3E}">
        <p14:creationId xmlns:p14="http://schemas.microsoft.com/office/powerpoint/2010/main" val="24722394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7" y="1163806"/>
            <a:ext cx="14186826" cy="1143000"/>
          </a:xfrm>
          <a:prstGeom prst="rect">
            <a:avLst/>
          </a:prstGeom>
        </p:spPr>
        <p:txBody>
          <a:bodyPr lIns="91440" tIns="45720" rIns="91440" bIns="45720" anchor="t"/>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Medium"/>
                <a:ea typeface="ＭＳ Ｐゴシック"/>
              </a:rPr>
              <a:t>Group work 5: Timeline, decisions and approvals</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227129"/>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0" indent="0" fontAlgn="auto">
              <a:spcAft>
                <a:spcPts val="0"/>
              </a:spcAft>
              <a:buNone/>
            </a:pPr>
            <a:endParaRPr lang="en-US" altLang="en-US" sz="4000" dirty="0">
              <a:latin typeface="Montserrat" panose="00000500000000000000" pitchFamily="2" charset="0"/>
              <a:ea typeface="ＭＳ Ｐゴシック" panose="020B0600070205080204" pitchFamily="34" charset="-128"/>
            </a:endParaRPr>
          </a:p>
          <a:p>
            <a:pPr fontAlgn="auto">
              <a:spcAft>
                <a:spcPts val="0"/>
              </a:spcAft>
            </a:pPr>
            <a:r>
              <a:rPr lang="en-US" altLang="en-US" sz="4000" dirty="0">
                <a:latin typeface="Montserrat" panose="00000500000000000000" pitchFamily="2" charset="0"/>
                <a:ea typeface="ＭＳ Ｐゴシック" panose="020B0600070205080204" pitchFamily="34" charset="-128"/>
              </a:rPr>
              <a:t>Referring back to earlier discussions in group work 1, </a:t>
            </a:r>
            <a:r>
              <a:rPr lang="en-US" altLang="en-US" sz="4000" dirty="0" err="1">
                <a:latin typeface="Montserrat" panose="00000500000000000000" pitchFamily="2" charset="0"/>
                <a:ea typeface="ＭＳ Ｐゴシック" panose="020B0600070205080204" pitchFamily="34" charset="-128"/>
              </a:rPr>
              <a:t>finalise</a:t>
            </a:r>
            <a:r>
              <a:rPr lang="en-US" altLang="en-US" sz="4000" dirty="0">
                <a:latin typeface="Montserrat" panose="00000500000000000000" pitchFamily="2" charset="0"/>
                <a:ea typeface="ＭＳ Ｐゴシック" panose="020B0600070205080204" pitchFamily="34" charset="-128"/>
              </a:rPr>
              <a:t> in groups which drafted SOP steps require management decisions or approvals</a:t>
            </a:r>
          </a:p>
          <a:p>
            <a:pPr fontAlgn="auto">
              <a:spcAft>
                <a:spcPts val="0"/>
              </a:spcAft>
            </a:pPr>
            <a:r>
              <a:rPr lang="en-US" altLang="en-US" sz="4000" dirty="0">
                <a:latin typeface="Montserrat" panose="00000500000000000000" pitchFamily="2" charset="0"/>
                <a:ea typeface="ＭＳ Ｐゴシック" panose="020B0600070205080204" pitchFamily="34" charset="-128"/>
              </a:rPr>
              <a:t>Make a timeline and calculate how many days it takes to deliver CVA in a typical response (if CVAP has been done)</a:t>
            </a:r>
          </a:p>
          <a:p>
            <a:pPr marL="0" indent="0" fontAlgn="auto">
              <a:spcAft>
                <a:spcPts val="0"/>
              </a:spcAft>
              <a:buNone/>
            </a:pPr>
            <a:endParaRPr lang="en-US" altLang="en-US" sz="4000" dirty="0">
              <a:latin typeface="Montserrat" panose="00000500000000000000" pitchFamily="2" charset="0"/>
              <a:ea typeface="ＭＳ Ｐゴシック" panose="020B0600070205080204" pitchFamily="34" charset="-128"/>
            </a:endParaRPr>
          </a:p>
          <a:p>
            <a:pPr fontAlgn="auto">
              <a:spcAft>
                <a:spcPts val="0"/>
              </a:spcAft>
            </a:pPr>
            <a:r>
              <a:rPr lang="en-US" altLang="en-US" sz="4000" dirty="0">
                <a:latin typeface="Montserrat" panose="00000500000000000000" pitchFamily="2" charset="0"/>
                <a:ea typeface="ＭＳ Ｐゴシック" panose="020B0600070205080204" pitchFamily="34" charset="-128"/>
              </a:rPr>
              <a:t>Option to make flow charts also</a:t>
            </a:r>
            <a:endParaRPr lang="en-US" altLang="en-US" sz="3400" dirty="0">
              <a:latin typeface="Montserrat" panose="00000500000000000000" pitchFamily="2" charset="0"/>
              <a:ea typeface="ＭＳ Ｐゴシック" panose="020B0600070205080204" pitchFamily="34" charset="-128"/>
            </a:endParaRPr>
          </a:p>
        </p:txBody>
      </p:sp>
    </p:spTree>
    <p:extLst>
      <p:ext uri="{BB962C8B-B14F-4D97-AF65-F5344CB8AC3E}">
        <p14:creationId xmlns:p14="http://schemas.microsoft.com/office/powerpoint/2010/main" val="5067242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CVA tools review and mapping</a:t>
            </a:r>
            <a:endParaRPr lang="en-MY" dirty="0"/>
          </a:p>
        </p:txBody>
      </p:sp>
    </p:spTree>
    <p:extLst>
      <p:ext uri="{BB962C8B-B14F-4D97-AF65-F5344CB8AC3E}">
        <p14:creationId xmlns:p14="http://schemas.microsoft.com/office/powerpoint/2010/main" val="268840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58"/>
          <p:cNvSpPr txBox="1">
            <a:spLocks noGrp="1"/>
          </p:cNvSpPr>
          <p:nvPr>
            <p:ph type="title"/>
          </p:nvPr>
        </p:nvSpPr>
        <p:spPr>
          <a:xfrm>
            <a:off x="1093574" y="548482"/>
            <a:ext cx="15937127" cy="1988345"/>
          </a:xfrm>
          <a:prstGeom prst="rect">
            <a:avLst/>
          </a:prstGeom>
          <a:noFill/>
          <a:ln>
            <a:noFill/>
          </a:ln>
        </p:spPr>
        <p:txBody>
          <a:bodyPr spcFirstLastPara="1" wrap="square" lIns="137138" tIns="68550" rIns="137138" bIns="68550" anchor="ctr" anchorCtr="0">
            <a:normAutofit/>
          </a:bodyPr>
          <a:lstStyle/>
          <a:p>
            <a:pPr>
              <a:spcBef>
                <a:spcPts val="0"/>
              </a:spcBef>
              <a:buClr>
                <a:schemeClr val="dk1"/>
              </a:buClr>
              <a:buSzPts val="3200"/>
            </a:pPr>
            <a:r>
              <a:rPr lang="en-GB" sz="6000" b="1" dirty="0">
                <a:latin typeface="Montserrat" pitchFamily="2" charset="77"/>
              </a:rPr>
              <a:t>CVA tools</a:t>
            </a:r>
            <a:endParaRPr sz="6000" b="1" dirty="0">
              <a:latin typeface="Montserrat" pitchFamily="2" charset="77"/>
            </a:endParaRPr>
          </a:p>
        </p:txBody>
      </p:sp>
      <p:sp>
        <p:nvSpPr>
          <p:cNvPr id="168" name="Google Shape;168;p58"/>
          <p:cNvSpPr txBox="1"/>
          <p:nvPr/>
        </p:nvSpPr>
        <p:spPr>
          <a:xfrm>
            <a:off x="1093574" y="2484503"/>
            <a:ext cx="15495374" cy="2215931"/>
          </a:xfrm>
          <a:prstGeom prst="rect">
            <a:avLst/>
          </a:prstGeom>
          <a:noFill/>
          <a:ln>
            <a:noFill/>
          </a:ln>
        </p:spPr>
        <p:txBody>
          <a:bodyPr spcFirstLastPara="1" wrap="square" lIns="137138" tIns="68550" rIns="137138" bIns="68550" anchor="t" anchorCtr="0">
            <a:spAutoFit/>
          </a:bodyPr>
          <a:lstStyle/>
          <a:p>
            <a:pPr marL="428625" indent="-428625">
              <a:spcBef>
                <a:spcPts val="0"/>
              </a:spcBef>
              <a:spcAft>
                <a:spcPts val="0"/>
              </a:spcAft>
              <a:buClr>
                <a:schemeClr val="dk1"/>
              </a:buClr>
              <a:buSzPts val="2400"/>
              <a:buFont typeface="Arial"/>
              <a:buChar char="•"/>
            </a:pPr>
            <a:r>
              <a:rPr lang="en-GB" sz="3600" dirty="0">
                <a:solidFill>
                  <a:schemeClr val="dk1"/>
                </a:solidFill>
                <a:latin typeface="Arial"/>
                <a:ea typeface="Arial"/>
                <a:cs typeface="Arial"/>
                <a:sym typeface="Arial"/>
              </a:rPr>
              <a:t>Annexes will be included to the SOPs, some of which will link to practical tools that are used for CVA. </a:t>
            </a:r>
            <a:endParaRPr dirty="0"/>
          </a:p>
          <a:p>
            <a:pPr marL="428625" indent="-200025">
              <a:spcBef>
                <a:spcPts val="0"/>
              </a:spcBef>
              <a:spcAft>
                <a:spcPts val="0"/>
              </a:spcAft>
              <a:buClr>
                <a:schemeClr val="dk1"/>
              </a:buClr>
              <a:buSzPts val="2400"/>
            </a:pPr>
            <a:endParaRPr sz="3600" dirty="0">
              <a:solidFill>
                <a:schemeClr val="dk1"/>
              </a:solidFill>
              <a:latin typeface="Arial"/>
              <a:ea typeface="Arial"/>
              <a:cs typeface="Arial"/>
              <a:sym typeface="Arial"/>
            </a:endParaRPr>
          </a:p>
          <a:p>
            <a:pPr marL="428625" indent="-257175">
              <a:spcBef>
                <a:spcPts val="0"/>
              </a:spcBef>
              <a:spcAft>
                <a:spcPts val="0"/>
              </a:spcAft>
              <a:buClr>
                <a:schemeClr val="dk1"/>
              </a:buClr>
              <a:buSzPts val="1800"/>
            </a:pPr>
            <a:endParaRPr sz="2700" dirty="0">
              <a:solidFill>
                <a:schemeClr val="dk1"/>
              </a:solidFill>
              <a:latin typeface="Arial"/>
              <a:ea typeface="Arial"/>
              <a:cs typeface="Arial"/>
              <a:sym typeface="Arial"/>
            </a:endParaRPr>
          </a:p>
        </p:txBody>
      </p:sp>
      <p:pic>
        <p:nvPicPr>
          <p:cNvPr id="169" name="Google Shape;169;p58" descr="24 Must-Have Tools for Running a Growing Company Today | Inc.com"/>
          <p:cNvPicPr preferRelativeResize="0"/>
          <p:nvPr/>
        </p:nvPicPr>
        <p:blipFill rotWithShape="1">
          <a:blip r:embed="rId3">
            <a:alphaModFix/>
          </a:blip>
          <a:srcRect/>
          <a:stretch/>
        </p:blipFill>
        <p:spPr>
          <a:xfrm>
            <a:off x="4047224" y="4031718"/>
            <a:ext cx="10193552" cy="570839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59"/>
          <p:cNvSpPr txBox="1">
            <a:spLocks noGrp="1"/>
          </p:cNvSpPr>
          <p:nvPr>
            <p:ph type="title"/>
          </p:nvPr>
        </p:nvSpPr>
        <p:spPr>
          <a:xfrm>
            <a:off x="441755" y="795"/>
            <a:ext cx="15773400" cy="1988345"/>
          </a:xfrm>
          <a:prstGeom prst="rect">
            <a:avLst/>
          </a:prstGeom>
          <a:noFill/>
          <a:ln>
            <a:noFill/>
          </a:ln>
        </p:spPr>
        <p:txBody>
          <a:bodyPr spcFirstLastPara="1" wrap="square" lIns="137138" tIns="68550" rIns="137138" bIns="68550" anchor="ctr" anchorCtr="0">
            <a:normAutofit/>
          </a:bodyPr>
          <a:lstStyle/>
          <a:p>
            <a:pPr>
              <a:spcBef>
                <a:spcPts val="0"/>
              </a:spcBef>
              <a:buClr>
                <a:schemeClr val="dk1"/>
              </a:buClr>
              <a:buSzPts val="3200"/>
            </a:pPr>
            <a:r>
              <a:rPr lang="en-GB" sz="4800">
                <a:latin typeface="Arial"/>
                <a:ea typeface="Arial"/>
                <a:cs typeface="Arial"/>
                <a:sym typeface="Arial"/>
              </a:rPr>
              <a:t>CiE toolkit overview</a:t>
            </a:r>
            <a:endParaRPr sz="4800">
              <a:latin typeface="Arial"/>
              <a:ea typeface="Arial"/>
              <a:cs typeface="Arial"/>
              <a:sym typeface="Arial"/>
            </a:endParaRPr>
          </a:p>
        </p:txBody>
      </p:sp>
      <p:pic>
        <p:nvPicPr>
          <p:cNvPr id="176" name="Google Shape;176;p59"/>
          <p:cNvPicPr preferRelativeResize="0"/>
          <p:nvPr/>
        </p:nvPicPr>
        <p:blipFill rotWithShape="1">
          <a:blip r:embed="rId3">
            <a:alphaModFix/>
          </a:blip>
          <a:srcRect/>
          <a:stretch/>
        </p:blipFill>
        <p:spPr>
          <a:xfrm>
            <a:off x="302384" y="1620307"/>
            <a:ext cx="17683233" cy="7926084"/>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79"/>
          <p:cNvSpPr/>
          <p:nvPr/>
        </p:nvSpPr>
        <p:spPr>
          <a:xfrm>
            <a:off x="97956" y="1720346"/>
            <a:ext cx="18288000" cy="1104827"/>
          </a:xfrm>
          <a:prstGeom prst="rect">
            <a:avLst/>
          </a:prstGeom>
          <a:solidFill>
            <a:schemeClr val="dk1"/>
          </a:solidFill>
          <a:ln>
            <a:noFill/>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
        <p:nvSpPr>
          <p:cNvPr id="452" name="Google Shape;452;p79"/>
          <p:cNvSpPr/>
          <p:nvPr/>
        </p:nvSpPr>
        <p:spPr>
          <a:xfrm>
            <a:off x="735806" y="1724247"/>
            <a:ext cx="16816388" cy="1117254"/>
          </a:xfrm>
          <a:prstGeom prst="rect">
            <a:avLst/>
          </a:prstGeom>
          <a:noFill/>
          <a:ln>
            <a:noFill/>
          </a:ln>
        </p:spPr>
        <p:txBody>
          <a:bodyPr spcFirstLastPara="1" wrap="square" lIns="137138" tIns="68550" rIns="137138" bIns="68550" anchor="ctr" anchorCtr="0">
            <a:normAutofit/>
          </a:bodyPr>
          <a:lstStyle/>
          <a:p>
            <a:pPr algn="ctr">
              <a:lnSpc>
                <a:spcPct val="90000"/>
              </a:lnSpc>
              <a:spcBef>
                <a:spcPts val="0"/>
              </a:spcBef>
              <a:spcAft>
                <a:spcPts val="900"/>
              </a:spcAft>
            </a:pPr>
            <a:r>
              <a:rPr lang="en-GB" sz="4500" dirty="0">
                <a:solidFill>
                  <a:schemeClr val="bg2"/>
                </a:solidFill>
                <a:latin typeface="Calibri"/>
                <a:ea typeface="Calibri"/>
                <a:cs typeface="Calibri"/>
                <a:sym typeface="Calibri"/>
              </a:rPr>
              <a:t>What CVA tools are currently used by the NS for CVA?</a:t>
            </a:r>
            <a:endParaRPr sz="4500" i="1" dirty="0">
              <a:solidFill>
                <a:schemeClr val="bg2"/>
              </a:solidFill>
              <a:latin typeface="Calibri"/>
              <a:ea typeface="Calibri"/>
              <a:cs typeface="Calibri"/>
              <a:sym typeface="Calibri"/>
            </a:endParaRPr>
          </a:p>
        </p:txBody>
      </p:sp>
      <p:graphicFrame>
        <p:nvGraphicFramePr>
          <p:cNvPr id="453" name="Google Shape;453;p79"/>
          <p:cNvGraphicFramePr/>
          <p:nvPr>
            <p:extLst>
              <p:ext uri="{D42A27DB-BD31-4B8C-83A1-F6EECF244321}">
                <p14:modId xmlns:p14="http://schemas.microsoft.com/office/powerpoint/2010/main" val="3816026693"/>
              </p:ext>
            </p:extLst>
          </p:nvPr>
        </p:nvGraphicFramePr>
        <p:xfrm>
          <a:off x="965201" y="3206970"/>
          <a:ext cx="16357613" cy="5715117"/>
        </p:xfrm>
        <a:graphic>
          <a:graphicData uri="http://schemas.openxmlformats.org/drawingml/2006/table">
            <a:tbl>
              <a:tblPr>
                <a:noFill/>
              </a:tblPr>
              <a:tblGrid>
                <a:gridCol w="3944729">
                  <a:extLst>
                    <a:ext uri="{9D8B030D-6E8A-4147-A177-3AD203B41FA5}">
                      <a16:colId xmlns:a16="http://schemas.microsoft.com/office/drawing/2014/main" val="20000"/>
                    </a:ext>
                  </a:extLst>
                </a:gridCol>
                <a:gridCol w="3319670">
                  <a:extLst>
                    <a:ext uri="{9D8B030D-6E8A-4147-A177-3AD203B41FA5}">
                      <a16:colId xmlns:a16="http://schemas.microsoft.com/office/drawing/2014/main" val="20001"/>
                    </a:ext>
                  </a:extLst>
                </a:gridCol>
                <a:gridCol w="3752876">
                  <a:extLst>
                    <a:ext uri="{9D8B030D-6E8A-4147-A177-3AD203B41FA5}">
                      <a16:colId xmlns:a16="http://schemas.microsoft.com/office/drawing/2014/main" val="20002"/>
                    </a:ext>
                  </a:extLst>
                </a:gridCol>
                <a:gridCol w="2975025">
                  <a:extLst>
                    <a:ext uri="{9D8B030D-6E8A-4147-A177-3AD203B41FA5}">
                      <a16:colId xmlns:a16="http://schemas.microsoft.com/office/drawing/2014/main" val="20003"/>
                    </a:ext>
                  </a:extLst>
                </a:gridCol>
                <a:gridCol w="2365313">
                  <a:extLst>
                    <a:ext uri="{9D8B030D-6E8A-4147-A177-3AD203B41FA5}">
                      <a16:colId xmlns:a16="http://schemas.microsoft.com/office/drawing/2014/main" val="20004"/>
                    </a:ext>
                  </a:extLst>
                </a:gridCol>
              </a:tblGrid>
              <a:tr h="453863">
                <a:tc>
                  <a:txBody>
                    <a:bodyPr/>
                    <a:lstStyle/>
                    <a:p>
                      <a:pPr marL="0" marR="0" lvl="0" indent="0" algn="ctr" rtl="0">
                        <a:spcBef>
                          <a:spcPts val="0"/>
                        </a:spcBef>
                        <a:spcAft>
                          <a:spcPts val="0"/>
                        </a:spcAft>
                        <a:buNone/>
                      </a:pPr>
                      <a:r>
                        <a:rPr lang="en-GB" sz="2400" b="1" i="0" u="none" strike="noStrike" dirty="0">
                          <a:solidFill>
                            <a:srgbClr val="000000"/>
                          </a:solidFill>
                          <a:latin typeface="Calibri"/>
                          <a:ea typeface="Calibri"/>
                          <a:cs typeface="Calibri"/>
                          <a:sym typeface="Calibri"/>
                        </a:rPr>
                        <a:t>Step</a:t>
                      </a:r>
                      <a:endParaRPr sz="3900" b="0" i="0" u="none" strike="noStrike" dirty="0">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GB" sz="2400" b="1" i="0" u="none" strike="noStrike">
                          <a:solidFill>
                            <a:srgbClr val="000000"/>
                          </a:solidFill>
                          <a:latin typeface="Calibri"/>
                          <a:ea typeface="Calibri"/>
                          <a:cs typeface="Calibri"/>
                          <a:sym typeface="Calibri"/>
                        </a:rPr>
                        <a:t>Tool</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GB" sz="2400" b="1" i="0" u="none" strike="noStrike" dirty="0">
                          <a:solidFill>
                            <a:srgbClr val="000000"/>
                          </a:solidFill>
                          <a:latin typeface="Calibri"/>
                          <a:ea typeface="Calibri"/>
                          <a:cs typeface="Calibri"/>
                          <a:sym typeface="Calibri"/>
                        </a:rPr>
                        <a:t>Status </a:t>
                      </a:r>
                      <a:endParaRPr sz="3900" b="0" i="0" u="none" strike="noStrike" dirty="0">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GB" sz="2400" b="1" i="0" u="none" strike="noStrike">
                          <a:solidFill>
                            <a:srgbClr val="000000"/>
                          </a:solidFill>
                          <a:latin typeface="Calibri"/>
                          <a:ea typeface="Calibri"/>
                          <a:cs typeface="Calibri"/>
                          <a:sym typeface="Calibri"/>
                        </a:rPr>
                        <a:t>Responsible</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tc>
                  <a:txBody>
                    <a:bodyPr/>
                    <a:lstStyle/>
                    <a:p>
                      <a:pPr marL="0" marR="0" lvl="0" indent="0" algn="ctr" rtl="0">
                        <a:spcBef>
                          <a:spcPts val="0"/>
                        </a:spcBef>
                        <a:spcAft>
                          <a:spcPts val="0"/>
                        </a:spcAft>
                        <a:buNone/>
                      </a:pPr>
                      <a:r>
                        <a:rPr lang="en-GB" sz="2400" b="1" i="0" u="none" strike="noStrike" dirty="0">
                          <a:solidFill>
                            <a:srgbClr val="000000"/>
                          </a:solidFill>
                          <a:latin typeface="Calibri"/>
                          <a:ea typeface="Calibri"/>
                          <a:cs typeface="Calibri"/>
                          <a:sym typeface="Calibri"/>
                        </a:rPr>
                        <a:t>Notes</a:t>
                      </a:r>
                      <a:endParaRPr sz="3900" b="0" i="0" u="none" strike="noStrike" dirty="0">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453863">
                <a:tc>
                  <a:txBody>
                    <a:bodyPr/>
                    <a:lstStyle/>
                    <a:p>
                      <a:pPr marL="0" marR="0" lvl="0" indent="0" algn="l" rtl="0">
                        <a:spcBef>
                          <a:spcPts val="0"/>
                        </a:spcBef>
                        <a:spcAft>
                          <a:spcPts val="0"/>
                        </a:spcAft>
                        <a:buNone/>
                      </a:pPr>
                      <a:r>
                        <a:rPr lang="en-GB" sz="2400" b="0" i="0" u="none" strike="noStrike" dirty="0">
                          <a:solidFill>
                            <a:srgbClr val="000000"/>
                          </a:solidFill>
                          <a:latin typeface="Calibri"/>
                          <a:ea typeface="Calibri"/>
                          <a:cs typeface="Calibri"/>
                          <a:sym typeface="Calibri"/>
                        </a:rPr>
                        <a:t>Cash feasibility</a:t>
                      </a:r>
                      <a:endParaRPr sz="3900" b="0" i="0" u="none" strike="noStrike" dirty="0">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Market assessment</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extLst>
                  <a:ext uri="{0D108BD9-81ED-4DB2-BD59-A6C34878D82A}">
                    <a16:rowId xmlns:a16="http://schemas.microsoft.com/office/drawing/2014/main" val="10001"/>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Cash feasibility</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FS and Nutrition ranking</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DE9D9"/>
                    </a:solidFill>
                  </a:tcPr>
                </a:tc>
                <a:extLst>
                  <a:ext uri="{0D108BD9-81ED-4DB2-BD59-A6C34878D82A}">
                    <a16:rowId xmlns:a16="http://schemas.microsoft.com/office/drawing/2014/main" val="10002"/>
                  </a:ext>
                </a:extLst>
              </a:tr>
              <a:tr h="815175">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Targeting, selection, registration, </a:t>
                      </a:r>
                      <a:r>
                        <a:rPr lang="en-GB" sz="2400">
                          <a:latin typeface="Calibri"/>
                          <a:ea typeface="Calibri"/>
                          <a:cs typeface="Calibri"/>
                          <a:sym typeface="Calibri"/>
                        </a:rPr>
                        <a:t>verification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Registration form</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extLst>
                  <a:ext uri="{0D108BD9-81ED-4DB2-BD59-A6C34878D82A}">
                    <a16:rowId xmlns:a16="http://schemas.microsoft.com/office/drawing/2014/main" val="10003"/>
                  </a:ext>
                </a:extLst>
              </a:tr>
              <a:tr h="815175">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Targeting, selection, registration, </a:t>
                      </a:r>
                      <a:r>
                        <a:rPr lang="en-GB" sz="2400">
                          <a:latin typeface="Calibri"/>
                          <a:ea typeface="Calibri"/>
                          <a:cs typeface="Calibri"/>
                          <a:sym typeface="Calibri"/>
                        </a:rPr>
                        <a:t>verification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8E4BC"/>
                    </a:solidFill>
                  </a:tcPr>
                </a:tc>
                <a:extLst>
                  <a:ext uri="{0D108BD9-81ED-4DB2-BD59-A6C34878D82A}">
                    <a16:rowId xmlns:a16="http://schemas.microsoft.com/office/drawing/2014/main" val="10004"/>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Design &amp; implementation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extLst>
                  <a:ext uri="{0D108BD9-81ED-4DB2-BD59-A6C34878D82A}">
                    <a16:rowId xmlns:a16="http://schemas.microsoft.com/office/drawing/2014/main" val="10005"/>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Design &amp; implementation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C0DA"/>
                    </a:solidFill>
                  </a:tcPr>
                </a:tc>
                <a:extLst>
                  <a:ext uri="{0D108BD9-81ED-4DB2-BD59-A6C34878D82A}">
                    <a16:rowId xmlns:a16="http://schemas.microsoft.com/office/drawing/2014/main" val="10006"/>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Monitoring &amp; Evaluation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Exit survey</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extLst>
                  <a:ext uri="{0D108BD9-81ED-4DB2-BD59-A6C34878D82A}">
                    <a16:rowId xmlns:a16="http://schemas.microsoft.com/office/drawing/2014/main" val="10007"/>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Monitoring &amp; Evaluation</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PDM</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D9C4"/>
                    </a:solidFill>
                  </a:tcPr>
                </a:tc>
                <a:extLst>
                  <a:ext uri="{0D108BD9-81ED-4DB2-BD59-A6C34878D82A}">
                    <a16:rowId xmlns:a16="http://schemas.microsoft.com/office/drawing/2014/main" val="10008"/>
                  </a:ext>
                </a:extLst>
              </a:tr>
              <a:tr h="453863">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CEA</a:t>
                      </a:r>
                      <a:endParaRPr sz="3900" b="0" i="0" u="none" strike="noStrike">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extLst>
                  <a:ext uri="{0D108BD9-81ED-4DB2-BD59-A6C34878D82A}">
                    <a16:rowId xmlns:a16="http://schemas.microsoft.com/office/drawing/2014/main" val="10009"/>
                  </a:ext>
                </a:extLst>
              </a:tr>
              <a:tr h="453863">
                <a:tc>
                  <a:txBody>
                    <a:bodyPr/>
                    <a:lstStyle/>
                    <a:p>
                      <a:pPr marL="0" marR="0" lvl="0" indent="0" algn="l" rtl="0">
                        <a:spcBef>
                          <a:spcPts val="0"/>
                        </a:spcBef>
                        <a:spcAft>
                          <a:spcPts val="0"/>
                        </a:spcAft>
                        <a:buNone/>
                      </a:pPr>
                      <a:r>
                        <a:rPr lang="en-GB" sz="2400" b="0" i="0" u="none" strike="noStrike" dirty="0">
                          <a:solidFill>
                            <a:srgbClr val="000000"/>
                          </a:solidFill>
                          <a:latin typeface="Calibri"/>
                          <a:ea typeface="Calibri"/>
                          <a:cs typeface="Calibri"/>
                          <a:sym typeface="Calibri"/>
                        </a:rPr>
                        <a:t>CEA</a:t>
                      </a:r>
                      <a:endParaRPr sz="3900" b="0" i="0" u="none" strike="noStrike" dirty="0">
                        <a:latin typeface="Arial"/>
                        <a:ea typeface="Arial"/>
                        <a:cs typeface="Arial"/>
                        <a:sym typeface="Arial"/>
                      </a:endParaRPr>
                    </a:p>
                  </a:txBody>
                  <a:tcPr marL="13688" marR="13688" marT="13688" marB="0" anchor="b">
                    <a:lnL w="12700"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a:solidFill>
                            <a:srgbClr val="000000"/>
                          </a:solidFill>
                          <a:latin typeface="Calibri"/>
                          <a:ea typeface="Calibri"/>
                          <a:cs typeface="Calibri"/>
                          <a:sym typeface="Calibri"/>
                        </a:rPr>
                        <a:t> </a:t>
                      </a:r>
                      <a:endParaRPr sz="3900" b="0" i="0" u="none" strike="noStrike">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tc>
                  <a:txBody>
                    <a:bodyPr/>
                    <a:lstStyle/>
                    <a:p>
                      <a:pPr marL="0" marR="0" lvl="0" indent="0" algn="l" rtl="0">
                        <a:spcBef>
                          <a:spcPts val="0"/>
                        </a:spcBef>
                        <a:spcAft>
                          <a:spcPts val="0"/>
                        </a:spcAft>
                        <a:buNone/>
                      </a:pPr>
                      <a:r>
                        <a:rPr lang="en-GB" sz="2400" b="0" i="0" u="none" strike="noStrike" dirty="0">
                          <a:solidFill>
                            <a:srgbClr val="000000"/>
                          </a:solidFill>
                          <a:latin typeface="Calibri"/>
                          <a:ea typeface="Calibri"/>
                          <a:cs typeface="Calibri"/>
                          <a:sym typeface="Calibri"/>
                        </a:rPr>
                        <a:t> </a:t>
                      </a:r>
                      <a:endParaRPr sz="3900" b="0" i="0" u="none" strike="noStrike" dirty="0">
                        <a:latin typeface="Arial"/>
                        <a:ea typeface="Arial"/>
                        <a:cs typeface="Arial"/>
                        <a:sym typeface="Arial"/>
                      </a:endParaRPr>
                    </a:p>
                  </a:txBody>
                  <a:tcPr marL="13688" marR="13688" marT="13688" marB="0" anchor="b">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92CDDC"/>
                    </a:solidFill>
                  </a:tcPr>
                </a:tc>
                <a:extLst>
                  <a:ext uri="{0D108BD9-81ED-4DB2-BD59-A6C34878D82A}">
                    <a16:rowId xmlns:a16="http://schemas.microsoft.com/office/drawing/2014/main" val="10010"/>
                  </a:ext>
                </a:extLst>
              </a:tr>
            </a:tbl>
          </a:graphicData>
        </a:graphic>
      </p:graphicFrame>
      <p:sp>
        <p:nvSpPr>
          <p:cNvPr id="3" name="TextBox 2">
            <a:extLst>
              <a:ext uri="{FF2B5EF4-FFF2-40B4-BE49-F238E27FC236}">
                <a16:creationId xmlns:a16="http://schemas.microsoft.com/office/drawing/2014/main" id="{2B8F6B6E-2C70-F9BA-7343-450E8ED1ED83}"/>
              </a:ext>
            </a:extLst>
          </p:cNvPr>
          <p:cNvSpPr txBox="1"/>
          <p:nvPr/>
        </p:nvSpPr>
        <p:spPr>
          <a:xfrm>
            <a:off x="965201" y="555430"/>
            <a:ext cx="14862501" cy="707886"/>
          </a:xfrm>
          <a:prstGeom prst="rect">
            <a:avLst/>
          </a:prstGeom>
          <a:noFill/>
        </p:spPr>
        <p:txBody>
          <a:bodyPr wrap="square" lIns="91440" tIns="45720" rIns="91440" bIns="45720" anchor="t">
            <a:spAutoFit/>
          </a:bodyPr>
          <a:lstStyle/>
          <a:p>
            <a:r>
              <a:rPr lang="en-GB" sz="4000" b="1" dirty="0">
                <a:latin typeface="Montserrat"/>
              </a:rPr>
              <a:t>Group work 6:  Review of mapping of NS CVA tools</a:t>
            </a:r>
            <a:endParaRPr lang="en-US" sz="4000" b="1" dirty="0">
              <a:latin typeface="Montserra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pic>
        <p:nvPicPr>
          <p:cNvPr id="508" name="Google Shape;508;p80"/>
          <p:cNvPicPr preferRelativeResize="0"/>
          <p:nvPr/>
        </p:nvPicPr>
        <p:blipFill rotWithShape="1">
          <a:blip r:embed="rId3">
            <a:alphaModFix/>
          </a:blip>
          <a:srcRect/>
          <a:stretch/>
        </p:blipFill>
        <p:spPr>
          <a:xfrm>
            <a:off x="232214" y="159059"/>
            <a:ext cx="2030418" cy="2030418"/>
          </a:xfrm>
          <a:prstGeom prst="rect">
            <a:avLst/>
          </a:prstGeom>
          <a:noFill/>
          <a:ln>
            <a:noFill/>
          </a:ln>
        </p:spPr>
      </p:pic>
      <p:sp>
        <p:nvSpPr>
          <p:cNvPr id="509" name="Google Shape;509;p80"/>
          <p:cNvSpPr/>
          <p:nvPr/>
        </p:nvSpPr>
        <p:spPr>
          <a:xfrm>
            <a:off x="3026228" y="591558"/>
            <a:ext cx="14769000" cy="1165421"/>
          </a:xfrm>
          <a:prstGeom prst="rect">
            <a:avLst/>
          </a:prstGeom>
          <a:noFill/>
          <a:ln>
            <a:noFill/>
          </a:ln>
        </p:spPr>
        <p:txBody>
          <a:bodyPr spcFirstLastPara="1" wrap="square" lIns="182850" tIns="91388" rIns="182850" bIns="91388" anchor="t" anchorCtr="0">
            <a:noAutofit/>
          </a:bodyPr>
          <a:lstStyle/>
          <a:p>
            <a:pPr>
              <a:spcBef>
                <a:spcPts val="0"/>
              </a:spcBef>
              <a:spcAft>
                <a:spcPts val="0"/>
              </a:spcAft>
            </a:pPr>
            <a:r>
              <a:rPr lang="en-GB" sz="3000" b="1" dirty="0">
                <a:solidFill>
                  <a:schemeClr val="dk1"/>
                </a:solidFill>
                <a:latin typeface="Arial"/>
                <a:ea typeface="Arial"/>
                <a:cs typeface="Arial"/>
                <a:sym typeface="Arial"/>
              </a:rPr>
              <a:t>Brainstorm:</a:t>
            </a:r>
            <a:r>
              <a:rPr lang="en-GB" sz="3000" dirty="0">
                <a:solidFill>
                  <a:schemeClr val="dk1"/>
                </a:solidFill>
                <a:latin typeface="Arial"/>
                <a:ea typeface="Arial"/>
                <a:cs typeface="Arial"/>
                <a:sym typeface="Arial"/>
              </a:rPr>
              <a:t> What additional tools would be useful that the NS does not have?</a:t>
            </a:r>
            <a:endParaRPr sz="3200" i="1" dirty="0">
              <a:solidFill>
                <a:schemeClr val="accent1"/>
              </a:solidFill>
              <a:latin typeface="Short Stack"/>
              <a:ea typeface="Short Stack"/>
              <a:cs typeface="Short Stack"/>
              <a:sym typeface="Short Stack"/>
            </a:endParaRPr>
          </a:p>
        </p:txBody>
      </p:sp>
      <p:sp>
        <p:nvSpPr>
          <p:cNvPr id="510" name="Google Shape;510;p80" descr="Post-it" title="Post-it"/>
          <p:cNvSpPr/>
          <p:nvPr/>
        </p:nvSpPr>
        <p:spPr>
          <a:xfrm>
            <a:off x="0" y="3632774"/>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1" name="Google Shape;511;p80" descr="Post-it" title="Post-it"/>
          <p:cNvSpPr/>
          <p:nvPr/>
        </p:nvSpPr>
        <p:spPr>
          <a:xfrm>
            <a:off x="0" y="4933609"/>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2" name="Google Shape;512;p80" descr="Post-it" title="Post-it"/>
          <p:cNvSpPr/>
          <p:nvPr/>
        </p:nvSpPr>
        <p:spPr>
          <a:xfrm>
            <a:off x="0" y="6202381"/>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3" name="Google Shape;513;p80" descr="Post-it" title="Post-it"/>
          <p:cNvSpPr/>
          <p:nvPr/>
        </p:nvSpPr>
        <p:spPr>
          <a:xfrm>
            <a:off x="0" y="7503215"/>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4" name="Google Shape;514;p80" descr="Post-it" title="Post-it"/>
          <p:cNvSpPr/>
          <p:nvPr/>
        </p:nvSpPr>
        <p:spPr>
          <a:xfrm>
            <a:off x="-37466" y="8837071"/>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5" name="Google Shape;515;p80" descr="Post-it" title="Post-it"/>
          <p:cNvSpPr/>
          <p:nvPr/>
        </p:nvSpPr>
        <p:spPr>
          <a:xfrm>
            <a:off x="9069068" y="3632774"/>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6" name="Google Shape;516;p80" descr="Post-it" title="Post-it"/>
          <p:cNvSpPr/>
          <p:nvPr/>
        </p:nvSpPr>
        <p:spPr>
          <a:xfrm>
            <a:off x="9069068" y="4933609"/>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7" name="Google Shape;517;p80" descr="Post-it" title="Post-it"/>
          <p:cNvSpPr/>
          <p:nvPr/>
        </p:nvSpPr>
        <p:spPr>
          <a:xfrm>
            <a:off x="9069068" y="6202381"/>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8" name="Google Shape;518;p80" descr="Post-it" title="Post-it"/>
          <p:cNvSpPr/>
          <p:nvPr/>
        </p:nvSpPr>
        <p:spPr>
          <a:xfrm>
            <a:off x="9069068" y="7503215"/>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19" name="Google Shape;519;p80" descr="Post-it" title="Post-it"/>
          <p:cNvSpPr/>
          <p:nvPr/>
        </p:nvSpPr>
        <p:spPr>
          <a:xfrm>
            <a:off x="9031602" y="8837071"/>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20" name="Google Shape;520;p80" descr="Post-it" title="Post-it"/>
          <p:cNvSpPr/>
          <p:nvPr/>
        </p:nvSpPr>
        <p:spPr>
          <a:xfrm>
            <a:off x="0" y="2298919"/>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
        <p:nvSpPr>
          <p:cNvPr id="521" name="Google Shape;521;p80" descr="Post-it" title="Post-it"/>
          <p:cNvSpPr/>
          <p:nvPr/>
        </p:nvSpPr>
        <p:spPr>
          <a:xfrm>
            <a:off x="9069068" y="2298919"/>
            <a:ext cx="9106533" cy="1224414"/>
          </a:xfrm>
          <a:prstGeom prst="foldedCorner">
            <a:avLst>
              <a:gd name="adj" fmla="val 16667"/>
            </a:avLst>
          </a:prstGeom>
          <a:solidFill>
            <a:srgbClr val="F4B081"/>
          </a:solidFill>
          <a:ln w="9525" cap="flat" cmpd="sng">
            <a:solidFill>
              <a:srgbClr val="FFFFFF"/>
            </a:solidFill>
            <a:prstDash val="solid"/>
            <a:round/>
            <a:headEnd type="none" w="sm" len="sm"/>
            <a:tailEnd type="none" w="sm" len="sm"/>
          </a:ln>
        </p:spPr>
        <p:txBody>
          <a:bodyPr spcFirstLastPara="1" wrap="square" lIns="182850" tIns="182850" rIns="182850" bIns="182850" anchor="ctr" anchorCtr="0">
            <a:noAutofit/>
          </a:bodyPr>
          <a:lstStyle/>
          <a:p>
            <a:pPr>
              <a:spcBef>
                <a:spcPts val="0"/>
              </a:spcBef>
              <a:spcAft>
                <a:spcPts val="0"/>
              </a:spcAft>
            </a:pPr>
            <a:endParaRPr sz="2599">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SOPs – what next?</a:t>
            </a:r>
            <a:endParaRPr lang="en-MY" dirty="0"/>
          </a:p>
        </p:txBody>
      </p:sp>
    </p:spTree>
    <p:extLst>
      <p:ext uri="{BB962C8B-B14F-4D97-AF65-F5344CB8AC3E}">
        <p14:creationId xmlns:p14="http://schemas.microsoft.com/office/powerpoint/2010/main" val="3811535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49"/>
          <p:cNvSpPr txBox="1">
            <a:spLocks noGrp="1"/>
          </p:cNvSpPr>
          <p:nvPr>
            <p:ph type="body" idx="1"/>
          </p:nvPr>
        </p:nvSpPr>
        <p:spPr>
          <a:xfrm>
            <a:off x="1512276" y="2190655"/>
            <a:ext cx="15263445" cy="1151856"/>
          </a:xfrm>
          <a:prstGeom prst="rect">
            <a:avLst/>
          </a:prstGeom>
          <a:noFill/>
          <a:ln>
            <a:noFill/>
          </a:ln>
        </p:spPr>
        <p:txBody>
          <a:bodyPr spcFirstLastPara="1" wrap="square" lIns="137138" tIns="68550" rIns="137138" bIns="68550" anchor="ctr" anchorCtr="0">
            <a:normAutofit/>
          </a:bodyPr>
          <a:lstStyle/>
          <a:p>
            <a:pPr marL="571485" indent="-152400" algn="ctr">
              <a:spcBef>
                <a:spcPts val="0"/>
              </a:spcBef>
              <a:buSzPts val="2000"/>
              <a:buNone/>
            </a:pPr>
            <a:endParaRPr sz="3000"/>
          </a:p>
          <a:p>
            <a:pPr marL="571485" indent="-152400" algn="ctr">
              <a:buSzPts val="2000"/>
              <a:buNone/>
            </a:pPr>
            <a:endParaRPr sz="3000"/>
          </a:p>
          <a:p>
            <a:pPr marL="571485" indent="-152400" algn="ctr">
              <a:buSzPts val="2000"/>
              <a:buNone/>
            </a:pPr>
            <a:endParaRPr sz="3000"/>
          </a:p>
          <a:p>
            <a:pPr marL="571485" indent="-152400" algn="ctr">
              <a:buSzPts val="2000"/>
              <a:buNone/>
            </a:pPr>
            <a:endParaRPr sz="3000"/>
          </a:p>
        </p:txBody>
      </p:sp>
      <p:sp>
        <p:nvSpPr>
          <p:cNvPr id="136" name="Google Shape;136;p49"/>
          <p:cNvSpPr txBox="1"/>
          <p:nvPr/>
        </p:nvSpPr>
        <p:spPr>
          <a:xfrm>
            <a:off x="494219" y="323107"/>
            <a:ext cx="15121680" cy="1130351"/>
          </a:xfrm>
          <a:prstGeom prst="rect">
            <a:avLst/>
          </a:prstGeom>
          <a:noFill/>
          <a:ln>
            <a:noFill/>
          </a:ln>
        </p:spPr>
        <p:txBody>
          <a:bodyPr spcFirstLastPara="1" wrap="square" lIns="137138" tIns="68550" rIns="137138" bIns="68550" anchor="ctr" anchorCtr="0">
            <a:normAutofit/>
          </a:bodyPr>
          <a:lstStyle/>
          <a:p>
            <a:pPr>
              <a:lnSpc>
                <a:spcPct val="90000"/>
              </a:lnSpc>
              <a:spcBef>
                <a:spcPts val="0"/>
              </a:spcBef>
              <a:spcAft>
                <a:spcPts val="0"/>
              </a:spcAft>
              <a:buClr>
                <a:schemeClr val="dk1"/>
              </a:buClr>
              <a:buSzPts val="3700"/>
            </a:pPr>
            <a:endParaRPr sz="5550" b="1">
              <a:solidFill>
                <a:schemeClr val="dk1"/>
              </a:solidFill>
              <a:latin typeface="Arial"/>
              <a:ea typeface="Arial"/>
              <a:cs typeface="Arial"/>
              <a:sym typeface="Arial"/>
            </a:endParaRPr>
          </a:p>
        </p:txBody>
      </p:sp>
      <p:pic>
        <p:nvPicPr>
          <p:cNvPr id="137" name="Google Shape;137;p49"/>
          <p:cNvPicPr preferRelativeResize="0"/>
          <p:nvPr/>
        </p:nvPicPr>
        <p:blipFill rotWithShape="1">
          <a:blip r:embed="rId3">
            <a:alphaModFix/>
          </a:blip>
          <a:srcRect/>
          <a:stretch/>
        </p:blipFill>
        <p:spPr>
          <a:xfrm>
            <a:off x="2672102" y="914250"/>
            <a:ext cx="10459910" cy="7759196"/>
          </a:xfrm>
          <a:prstGeom prst="rect">
            <a:avLst/>
          </a:prstGeom>
          <a:noFill/>
          <a:ln>
            <a:noFill/>
          </a:ln>
        </p:spPr>
      </p:pic>
      <p:sp>
        <p:nvSpPr>
          <p:cNvPr id="138" name="Google Shape;138;p49"/>
          <p:cNvSpPr/>
          <p:nvPr/>
        </p:nvSpPr>
        <p:spPr>
          <a:xfrm>
            <a:off x="8337884" y="6245184"/>
            <a:ext cx="5919537" cy="3483143"/>
          </a:xfrm>
          <a:prstGeom prst="ellipse">
            <a:avLst/>
          </a:prstGeom>
          <a:noFill/>
          <a:ln w="12700" cap="flat" cmpd="sng">
            <a:solidFill>
              <a:srgbClr val="FF0000"/>
            </a:solidFill>
            <a:prstDash val="solid"/>
            <a:miter lim="800000"/>
            <a:headEnd type="none" w="sm" len="sm"/>
            <a:tailEnd type="none" w="sm" len="sm"/>
          </a:ln>
        </p:spPr>
        <p:txBody>
          <a:bodyPr spcFirstLastPara="1" wrap="square" lIns="137138" tIns="68550" rIns="137138" bIns="68550" anchor="ctr" anchorCtr="0">
            <a:noAutofit/>
          </a:bodyPr>
          <a:lstStyle/>
          <a:p>
            <a:pPr algn="ctr">
              <a:spcBef>
                <a:spcPts val="0"/>
              </a:spcBef>
              <a:spcAft>
                <a:spcPts val="0"/>
              </a:spcAft>
            </a:pPr>
            <a:endParaRPr sz="27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4"/>
        <p:cNvGrpSpPr/>
        <p:nvPr/>
      </p:nvGrpSpPr>
      <p:grpSpPr>
        <a:xfrm>
          <a:off x="0" y="0"/>
          <a:ext cx="0" cy="0"/>
          <a:chOff x="0" y="0"/>
          <a:chExt cx="0" cy="0"/>
        </a:xfrm>
      </p:grpSpPr>
      <p:pic>
        <p:nvPicPr>
          <p:cNvPr id="2" name="Imagen 1">
            <a:extLst>
              <a:ext uri="{FF2B5EF4-FFF2-40B4-BE49-F238E27FC236}">
                <a16:creationId xmlns:a16="http://schemas.microsoft.com/office/drawing/2014/main" id="{820D0403-F415-4712-BE5E-E92EE34F9DFE}"/>
              </a:ext>
            </a:extLst>
          </p:cNvPr>
          <p:cNvPicPr>
            <a:picLocks noChangeAspect="1"/>
          </p:cNvPicPr>
          <p:nvPr/>
        </p:nvPicPr>
        <p:blipFill>
          <a:blip r:embed="rId3">
            <a:extLst>
              <a:ext uri="{28A0092B-C50C-407E-A947-70E740481C1C}">
                <a14:useLocalDpi xmlns:a14="http://schemas.microsoft.com/office/drawing/2010/main" val="0"/>
              </a:ext>
            </a:extLst>
          </a:blip>
          <a:srcRect l="16835" r="16835"/>
          <a:stretch/>
        </p:blipFill>
        <p:spPr>
          <a:xfrm>
            <a:off x="-283865" y="1994440"/>
            <a:ext cx="8491286" cy="9601256"/>
          </a:xfrm>
          <a:prstGeom prst="ellipse">
            <a:avLst/>
          </a:prstGeom>
          <a:ln>
            <a:noFill/>
          </a:ln>
          <a:effectLst>
            <a:softEdge rad="112500"/>
          </a:effectLst>
        </p:spPr>
      </p:pic>
      <p:sp>
        <p:nvSpPr>
          <p:cNvPr id="935" name="Google Shape;935;p12"/>
          <p:cNvSpPr txBox="1">
            <a:spLocks noGrp="1"/>
          </p:cNvSpPr>
          <p:nvPr>
            <p:ph type="title"/>
          </p:nvPr>
        </p:nvSpPr>
        <p:spPr>
          <a:xfrm>
            <a:off x="592653" y="164742"/>
            <a:ext cx="16502567" cy="1923806"/>
          </a:xfrm>
          <a:prstGeom prst="rect">
            <a:avLst/>
          </a:prstGeom>
          <a:noFill/>
          <a:ln>
            <a:noFill/>
          </a:ln>
        </p:spPr>
        <p:txBody>
          <a:bodyPr spcFirstLastPara="1" vert="horz" wrap="square" lIns="182850" tIns="91400" rIns="182850" bIns="91400" rtlCol="0" anchor="ctr" anchorCtr="0">
            <a:noAutofit/>
          </a:bodyPr>
          <a:lstStyle/>
          <a:p>
            <a:pPr>
              <a:spcBef>
                <a:spcPts val="0"/>
              </a:spcBef>
              <a:buClr>
                <a:srgbClr val="E60005"/>
              </a:buClr>
              <a:buSzPts val="2400"/>
            </a:pPr>
            <a:r>
              <a:rPr lang="en-GB" sz="4800" dirty="0">
                <a:solidFill>
                  <a:srgbClr val="E60005"/>
                </a:solidFill>
                <a:latin typeface="Montserrat" panose="00000500000000000000" pitchFamily="2" charset="0"/>
                <a:ea typeface="Helvetica Neue Light"/>
                <a:cs typeface="Helvetica Neue Light"/>
                <a:sym typeface="Helvetica Neue Light"/>
              </a:rPr>
              <a:t>What are Standard Operating Procedures (SOPs)?</a:t>
            </a:r>
            <a:endParaRPr sz="4800" dirty="0">
              <a:solidFill>
                <a:srgbClr val="E60005"/>
              </a:solidFill>
              <a:latin typeface="Montserrat" panose="00000500000000000000" pitchFamily="2" charset="0"/>
              <a:ea typeface="Helvetica Neue Light"/>
              <a:cs typeface="Helvetica Neue Light"/>
              <a:sym typeface="Helvetica Neue Light"/>
            </a:endParaRPr>
          </a:p>
        </p:txBody>
      </p:sp>
      <p:sp>
        <p:nvSpPr>
          <p:cNvPr id="936" name="Google Shape;936;p12"/>
          <p:cNvSpPr txBox="1">
            <a:spLocks noGrp="1"/>
          </p:cNvSpPr>
          <p:nvPr>
            <p:ph type="sldNum" idx="12"/>
          </p:nvPr>
        </p:nvSpPr>
        <p:spPr>
          <a:xfrm>
            <a:off x="17095220" y="9585451"/>
            <a:ext cx="996911" cy="547688"/>
          </a:xfrm>
          <a:prstGeom prst="rect">
            <a:avLst/>
          </a:prstGeom>
          <a:noFill/>
          <a:ln>
            <a:noFill/>
          </a:ln>
        </p:spPr>
        <p:txBody>
          <a:bodyPr spcFirstLastPara="1" vert="horz" wrap="square" lIns="182850" tIns="91400" rIns="182850" bIns="91400" rtlCol="0" anchor="ctr" anchorCtr="0">
            <a:noAutofit/>
          </a:bodyPr>
          <a:lstStyle/>
          <a:p>
            <a:fld id="{00000000-1234-1234-1234-123412341234}" type="slidenum">
              <a:rPr lang="de-DE"/>
              <a:pPr/>
              <a:t>4</a:t>
            </a:fld>
            <a:endParaRPr dirty="0"/>
          </a:p>
        </p:txBody>
      </p:sp>
      <p:sp>
        <p:nvSpPr>
          <p:cNvPr id="940" name="Google Shape;940;p12"/>
          <p:cNvSpPr/>
          <p:nvPr/>
        </p:nvSpPr>
        <p:spPr>
          <a:xfrm>
            <a:off x="13438639" y="2385367"/>
            <a:ext cx="4777362" cy="7220357"/>
          </a:xfrm>
          <a:prstGeom prst="rect">
            <a:avLst/>
          </a:prstGeom>
          <a:noFill/>
          <a:ln>
            <a:noFill/>
          </a:ln>
        </p:spPr>
        <p:txBody>
          <a:bodyPr spcFirstLastPara="1" wrap="square" lIns="182850" tIns="91400" rIns="182850" bIns="91400" anchor="t" anchorCtr="0">
            <a:spAutoFit/>
          </a:bodyPr>
          <a:lstStyle/>
          <a:p>
            <a:r>
              <a:rPr lang="en-US" sz="3600" dirty="0">
                <a:solidFill>
                  <a:srgbClr val="E60005"/>
                </a:solidFill>
                <a:latin typeface="Open Sans" panose="020B0606030504020204" pitchFamily="34" charset="0"/>
                <a:ea typeface="Open Sans" panose="020B0606030504020204" pitchFamily="34" charset="0"/>
                <a:cs typeface="Open Sans" panose="020B0606030504020204" pitchFamily="34" charset="0"/>
                <a:sym typeface="Helvetica Neue Light"/>
              </a:rPr>
              <a:t>Role of the NS CVA Technical </a:t>
            </a:r>
            <a:r>
              <a:rPr lang="en-GB" sz="3600" dirty="0">
                <a:solidFill>
                  <a:srgbClr val="E60005"/>
                </a:solidFill>
                <a:latin typeface="Open Sans" panose="020B0606030504020204" pitchFamily="34" charset="0"/>
                <a:ea typeface="Open Sans" panose="020B0606030504020204" pitchFamily="34" charset="0"/>
                <a:cs typeface="Open Sans" panose="020B0606030504020204" pitchFamily="34" charset="0"/>
                <a:sym typeface="Helvetica Neue Light"/>
              </a:rPr>
              <a:t>Working Group</a:t>
            </a:r>
            <a:endParaRPr sz="3600" dirty="0">
              <a:latin typeface="Open Sans" panose="020B0606030504020204" pitchFamily="34" charset="0"/>
              <a:ea typeface="Open Sans" panose="020B0606030504020204" pitchFamily="34" charset="0"/>
              <a:cs typeface="Open Sans" panose="020B0606030504020204" pitchFamily="34" charset="0"/>
            </a:endParaRPr>
          </a:p>
          <a:p>
            <a:endParaRPr sz="3600" i="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Helvetica Neue Light"/>
            </a:endParaRPr>
          </a:p>
          <a:p>
            <a:pPr>
              <a:lnSpc>
                <a:spcPct val="110000"/>
              </a:lnSpc>
              <a:buClr>
                <a:srgbClr val="554F4A"/>
              </a:buClr>
              <a:buSzPts val="1400"/>
            </a:pPr>
            <a:endParaRPr lang="en-GB" sz="2800" dirty="0">
              <a:solidFill>
                <a:srgbClr val="554F4A"/>
              </a:solidFill>
              <a:latin typeface="Open Sans" panose="020B0606030504020204" pitchFamily="34" charset="0"/>
              <a:ea typeface="Open Sans" panose="020B0606030504020204" pitchFamily="34" charset="0"/>
              <a:cs typeface="Open Sans" panose="020B0606030504020204" pitchFamily="34" charset="0"/>
            </a:endParaRPr>
          </a:p>
          <a:p>
            <a:pPr>
              <a:lnSpc>
                <a:spcPct val="110000"/>
              </a:lnSpc>
              <a:buClr>
                <a:srgbClr val="554F4A"/>
              </a:buClr>
              <a:buSzPts val="1400"/>
            </a:pPr>
            <a:r>
              <a:rPr lang="en-GB" sz="2800" dirty="0">
                <a:latin typeface="Open Sans" panose="020B0606030504020204" pitchFamily="34" charset="0"/>
                <a:ea typeface="Open Sans" panose="020B0606030504020204" pitchFamily="34" charset="0"/>
                <a:cs typeface="Open Sans" panose="020B0606030504020204" pitchFamily="34" charset="0"/>
              </a:rPr>
              <a:t>Management and further development of the </a:t>
            </a:r>
            <a:r>
              <a:rPr lang="en-GB" sz="2800" dirty="0">
                <a:effectLst/>
                <a:latin typeface="Open Sans" panose="020B0606030504020204" pitchFamily="34" charset="0"/>
                <a:ea typeface="Open Sans" panose="020B0606030504020204" pitchFamily="34" charset="0"/>
                <a:cs typeface="Open Sans" panose="020B0606030504020204" pitchFamily="34" charset="0"/>
              </a:rPr>
              <a:t>CVA SOPs will be guided by the CVA Technical Working </a:t>
            </a:r>
            <a:r>
              <a:rPr lang="en-GB" sz="2800" dirty="0">
                <a:latin typeface="Open Sans" panose="020B0606030504020204" pitchFamily="34" charset="0"/>
                <a:ea typeface="Open Sans" panose="020B0606030504020204" pitchFamily="34" charset="0"/>
                <a:cs typeface="Open Sans" panose="020B0606030504020204" pitchFamily="34" charset="0"/>
              </a:rPr>
              <a:t>G</a:t>
            </a:r>
            <a:r>
              <a:rPr lang="en-GB" sz="2800" dirty="0">
                <a:effectLst/>
                <a:latin typeface="Open Sans" panose="020B0606030504020204" pitchFamily="34" charset="0"/>
                <a:ea typeface="Open Sans" panose="020B0606030504020204" pitchFamily="34" charset="0"/>
                <a:cs typeface="Open Sans" panose="020B0606030504020204" pitchFamily="34" charset="0"/>
              </a:rPr>
              <a:t>roup, that represents all the main functions relevant for CVA, within a National Society</a:t>
            </a:r>
            <a:endParaRPr lang="en-GB" sz="2800" dirty="0">
              <a:solidFill>
                <a:srgbClr val="554F4A"/>
              </a:solidFill>
              <a:latin typeface="Open Sans" panose="020B0606030504020204" pitchFamily="34" charset="0"/>
              <a:ea typeface="Open Sans" panose="020B0606030504020204" pitchFamily="34" charset="0"/>
              <a:cs typeface="Open Sans" panose="020B0606030504020204" pitchFamily="34" charset="0"/>
            </a:endParaRPr>
          </a:p>
          <a:p>
            <a:endParaRPr sz="3600" dirty="0"/>
          </a:p>
        </p:txBody>
      </p:sp>
      <p:grpSp>
        <p:nvGrpSpPr>
          <p:cNvPr id="943" name="Google Shape;943;p12"/>
          <p:cNvGrpSpPr/>
          <p:nvPr/>
        </p:nvGrpSpPr>
        <p:grpSpPr>
          <a:xfrm rot="-5400000">
            <a:off x="9282810" y="5753886"/>
            <a:ext cx="7632000" cy="760148"/>
            <a:chOff x="236125" y="3228629"/>
            <a:chExt cx="8166899" cy="380074"/>
          </a:xfrm>
        </p:grpSpPr>
        <p:grpSp>
          <p:nvGrpSpPr>
            <p:cNvPr id="944" name="Google Shape;944;p12"/>
            <p:cNvGrpSpPr/>
            <p:nvPr/>
          </p:nvGrpSpPr>
          <p:grpSpPr>
            <a:xfrm rot="10800000" flipH="1">
              <a:off x="236125" y="3228629"/>
              <a:ext cx="8166899" cy="380074"/>
              <a:chOff x="6260554" y="1078634"/>
              <a:chExt cx="8166899" cy="380074"/>
            </a:xfrm>
          </p:grpSpPr>
          <p:grpSp>
            <p:nvGrpSpPr>
              <p:cNvPr id="945" name="Google Shape;945;p12"/>
              <p:cNvGrpSpPr/>
              <p:nvPr/>
            </p:nvGrpSpPr>
            <p:grpSpPr>
              <a:xfrm flipH="1">
                <a:off x="6278552" y="1098757"/>
                <a:ext cx="8148901" cy="359951"/>
                <a:chOff x="-5502311" y="265871"/>
                <a:chExt cx="8148901" cy="359951"/>
              </a:xfrm>
            </p:grpSpPr>
            <p:grpSp>
              <p:nvGrpSpPr>
                <p:cNvPr id="946" name="Google Shape;946;p12"/>
                <p:cNvGrpSpPr/>
                <p:nvPr/>
              </p:nvGrpSpPr>
              <p:grpSpPr>
                <a:xfrm>
                  <a:off x="-5120267" y="265871"/>
                  <a:ext cx="7766857" cy="170429"/>
                  <a:chOff x="-10729691" y="1770929"/>
                  <a:chExt cx="7766857" cy="170429"/>
                </a:xfrm>
              </p:grpSpPr>
              <p:cxnSp>
                <p:nvCxnSpPr>
                  <p:cNvPr id="947" name="Google Shape;947;p12"/>
                  <p:cNvCxnSpPr/>
                  <p:nvPr/>
                </p:nvCxnSpPr>
                <p:spPr>
                  <a:xfrm>
                    <a:off x="-10729691" y="1941358"/>
                    <a:ext cx="7416495" cy="0"/>
                  </a:xfrm>
                  <a:prstGeom prst="straightConnector1">
                    <a:avLst/>
                  </a:prstGeom>
                  <a:noFill/>
                  <a:ln w="9525" cap="flat" cmpd="sng">
                    <a:solidFill>
                      <a:srgbClr val="554F4A"/>
                    </a:solidFill>
                    <a:prstDash val="solid"/>
                    <a:round/>
                    <a:headEnd type="none" w="sm" len="sm"/>
                    <a:tailEnd type="none" w="sm" len="sm"/>
                  </a:ln>
                </p:spPr>
              </p:cxnSp>
              <p:cxnSp>
                <p:nvCxnSpPr>
                  <p:cNvPr id="948" name="Google Shape;948;p12"/>
                  <p:cNvCxnSpPr/>
                  <p:nvPr/>
                </p:nvCxnSpPr>
                <p:spPr>
                  <a:xfrm rot="10800000" flipH="1">
                    <a:off x="-3313196" y="1770929"/>
                    <a:ext cx="350362" cy="169351"/>
                  </a:xfrm>
                  <a:prstGeom prst="straightConnector1">
                    <a:avLst/>
                  </a:prstGeom>
                  <a:noFill/>
                  <a:ln w="9525" cap="flat" cmpd="sng">
                    <a:solidFill>
                      <a:srgbClr val="554F4A"/>
                    </a:solidFill>
                    <a:prstDash val="solid"/>
                    <a:round/>
                    <a:headEnd type="none" w="sm" len="sm"/>
                    <a:tailEnd type="none" w="sm" len="sm"/>
                  </a:ln>
                </p:spPr>
              </p:cxnSp>
            </p:grpSp>
            <p:cxnSp>
              <p:nvCxnSpPr>
                <p:cNvPr id="949" name="Google Shape;949;p12"/>
                <p:cNvCxnSpPr/>
                <p:nvPr/>
              </p:nvCxnSpPr>
              <p:spPr>
                <a:xfrm flipH="1">
                  <a:off x="-5470627" y="435223"/>
                  <a:ext cx="350362" cy="169351"/>
                </a:xfrm>
                <a:prstGeom prst="straightConnector1">
                  <a:avLst/>
                </a:prstGeom>
                <a:noFill/>
                <a:ln w="9525" cap="flat" cmpd="sng">
                  <a:solidFill>
                    <a:srgbClr val="554F4A"/>
                  </a:solidFill>
                  <a:prstDash val="solid"/>
                  <a:round/>
                  <a:headEnd type="none" w="sm" len="sm"/>
                  <a:tailEnd type="none" w="sm" len="sm"/>
                </a:ln>
              </p:spPr>
            </p:cxnSp>
            <p:sp>
              <p:nvSpPr>
                <p:cNvPr id="950" name="Google Shape;950;p12"/>
                <p:cNvSpPr/>
                <p:nvPr/>
              </p:nvSpPr>
              <p:spPr>
                <a:xfrm>
                  <a:off x="-5502311" y="589822"/>
                  <a:ext cx="36000" cy="36000"/>
                </a:xfrm>
                <a:prstGeom prst="ellipse">
                  <a:avLst/>
                </a:prstGeom>
                <a:solidFill>
                  <a:srgbClr val="554F4A"/>
                </a:solidFill>
                <a:ln>
                  <a:noFill/>
                </a:ln>
              </p:spPr>
              <p:txBody>
                <a:bodyPr spcFirstLastPara="1" wrap="square" lIns="182850" tIns="91400" rIns="182850" bIns="91400" anchor="ctr" anchorCtr="0">
                  <a:noAutofit/>
                </a:bodyPr>
                <a:lstStyle/>
                <a:p>
                  <a:pPr algn="ctr"/>
                  <a:endParaRPr sz="3600" dirty="0">
                    <a:solidFill>
                      <a:schemeClr val="lt1"/>
                    </a:solidFill>
                    <a:latin typeface="Calibri"/>
                    <a:ea typeface="Calibri"/>
                    <a:cs typeface="Calibri"/>
                    <a:sym typeface="Calibri"/>
                  </a:endParaRPr>
                </a:p>
              </p:txBody>
            </p:sp>
            <p:cxnSp>
              <p:nvCxnSpPr>
                <p:cNvPr id="951" name="Google Shape;951;p12"/>
                <p:cNvCxnSpPr/>
                <p:nvPr/>
              </p:nvCxnSpPr>
              <p:spPr>
                <a:xfrm rot="10800000">
                  <a:off x="-4344788" y="497319"/>
                  <a:ext cx="517858" cy="0"/>
                </a:xfrm>
                <a:prstGeom prst="straightConnector1">
                  <a:avLst/>
                </a:prstGeom>
                <a:noFill/>
                <a:ln w="9525" cap="flat" cmpd="sng">
                  <a:solidFill>
                    <a:srgbClr val="554F4A"/>
                  </a:solidFill>
                  <a:prstDash val="dash"/>
                  <a:round/>
                  <a:headEnd type="none" w="sm" len="sm"/>
                  <a:tailEnd type="none" w="sm" len="sm"/>
                </a:ln>
              </p:spPr>
            </p:cxnSp>
            <p:cxnSp>
              <p:nvCxnSpPr>
                <p:cNvPr id="952" name="Google Shape;952;p12"/>
                <p:cNvCxnSpPr/>
                <p:nvPr/>
              </p:nvCxnSpPr>
              <p:spPr>
                <a:xfrm rot="10800000">
                  <a:off x="-5121944" y="497319"/>
                  <a:ext cx="777156" cy="0"/>
                </a:xfrm>
                <a:prstGeom prst="straightConnector1">
                  <a:avLst/>
                </a:prstGeom>
                <a:noFill/>
                <a:ln w="9525" cap="flat" cmpd="sng">
                  <a:solidFill>
                    <a:srgbClr val="554F4A"/>
                  </a:solidFill>
                  <a:prstDash val="solid"/>
                  <a:round/>
                  <a:headEnd type="none" w="sm" len="sm"/>
                  <a:tailEnd type="none" w="sm" len="sm"/>
                </a:ln>
              </p:spPr>
            </p:cxnSp>
          </p:grpSp>
          <p:sp>
            <p:nvSpPr>
              <p:cNvPr id="953" name="Google Shape;953;p12"/>
              <p:cNvSpPr/>
              <p:nvPr/>
            </p:nvSpPr>
            <p:spPr>
              <a:xfrm flipH="1">
                <a:off x="6260554" y="1078634"/>
                <a:ext cx="36000" cy="36000"/>
              </a:xfrm>
              <a:prstGeom prst="ellipse">
                <a:avLst/>
              </a:prstGeom>
              <a:solidFill>
                <a:srgbClr val="554F4A"/>
              </a:solidFill>
              <a:ln>
                <a:noFill/>
              </a:ln>
            </p:spPr>
            <p:txBody>
              <a:bodyPr spcFirstLastPara="1" wrap="square" lIns="182850" tIns="91400" rIns="182850" bIns="91400" anchor="ctr" anchorCtr="0">
                <a:noAutofit/>
              </a:bodyPr>
              <a:lstStyle/>
              <a:p>
                <a:pPr algn="ctr"/>
                <a:endParaRPr sz="3600" dirty="0">
                  <a:solidFill>
                    <a:schemeClr val="lt1"/>
                  </a:solidFill>
                  <a:latin typeface="Calibri"/>
                  <a:ea typeface="Calibri"/>
                  <a:cs typeface="Calibri"/>
                  <a:sym typeface="Calibri"/>
                </a:endParaRPr>
              </a:p>
            </p:txBody>
          </p:sp>
        </p:grpSp>
        <p:cxnSp>
          <p:nvCxnSpPr>
            <p:cNvPr id="954" name="Google Shape;954;p12"/>
            <p:cNvCxnSpPr/>
            <p:nvPr/>
          </p:nvCxnSpPr>
          <p:spPr>
            <a:xfrm>
              <a:off x="1404732" y="3478458"/>
              <a:ext cx="517858" cy="0"/>
            </a:xfrm>
            <a:prstGeom prst="straightConnector1">
              <a:avLst/>
            </a:prstGeom>
            <a:noFill/>
            <a:ln w="9525" cap="flat" cmpd="sng">
              <a:solidFill>
                <a:srgbClr val="554F4A"/>
              </a:solidFill>
              <a:prstDash val="dash"/>
              <a:round/>
              <a:headEnd type="none" w="sm" len="sm"/>
              <a:tailEnd type="none" w="sm" len="sm"/>
            </a:ln>
          </p:spPr>
        </p:cxnSp>
        <p:cxnSp>
          <p:nvCxnSpPr>
            <p:cNvPr id="955" name="Google Shape;955;p12"/>
            <p:cNvCxnSpPr/>
            <p:nvPr/>
          </p:nvCxnSpPr>
          <p:spPr>
            <a:xfrm>
              <a:off x="604485" y="3478458"/>
              <a:ext cx="777156" cy="0"/>
            </a:xfrm>
            <a:prstGeom prst="straightConnector1">
              <a:avLst/>
            </a:prstGeom>
            <a:noFill/>
            <a:ln w="9525" cap="flat" cmpd="sng">
              <a:solidFill>
                <a:srgbClr val="554F4A"/>
              </a:solidFill>
              <a:prstDash val="solid"/>
              <a:round/>
              <a:headEnd type="none" w="sm" len="sm"/>
              <a:tailEnd type="none" w="sm" len="sm"/>
            </a:ln>
          </p:spPr>
        </p:cxnSp>
      </p:grpSp>
      <p:sp>
        <p:nvSpPr>
          <p:cNvPr id="956" name="Google Shape;956;p12"/>
          <p:cNvSpPr/>
          <p:nvPr/>
        </p:nvSpPr>
        <p:spPr>
          <a:xfrm>
            <a:off x="7872475" y="2608893"/>
            <a:ext cx="5456042" cy="4690562"/>
          </a:xfrm>
          <a:prstGeom prst="rect">
            <a:avLst/>
          </a:prstGeom>
          <a:noFill/>
          <a:ln>
            <a:noFill/>
          </a:ln>
        </p:spPr>
        <p:txBody>
          <a:bodyPr spcFirstLastPara="1" wrap="square" lIns="182850" tIns="91400" rIns="182850" bIns="91400" anchor="t" anchorCtr="0">
            <a:spAutoFit/>
          </a:bodyPr>
          <a:lstStyle/>
          <a:p>
            <a:r>
              <a:rPr lang="en-US" sz="3600" dirty="0">
                <a:solidFill>
                  <a:srgbClr val="E60005"/>
                </a:solidFill>
                <a:latin typeface="Open Sans" panose="020B0606030504020204" pitchFamily="34" charset="0"/>
                <a:ea typeface="Open Sans" panose="020B0606030504020204" pitchFamily="34" charset="0"/>
                <a:cs typeface="Open Sans" panose="020B0606030504020204" pitchFamily="34" charset="0"/>
                <a:sym typeface="Helvetica Neue Light"/>
              </a:rPr>
              <a:t>CVA SOPs</a:t>
            </a:r>
            <a:endParaRPr sz="3600" dirty="0">
              <a:latin typeface="Open Sans" panose="020B0606030504020204" pitchFamily="34" charset="0"/>
              <a:ea typeface="Open Sans" panose="020B0606030504020204" pitchFamily="34" charset="0"/>
              <a:cs typeface="Open Sans" panose="020B0606030504020204" pitchFamily="34" charset="0"/>
            </a:endParaRPr>
          </a:p>
          <a:p>
            <a:endParaRPr sz="3600" dirty="0">
              <a:solidFill>
                <a:srgbClr val="E60005"/>
              </a:solidFill>
              <a:latin typeface="Open Sans" panose="020B0606030504020204" pitchFamily="34" charset="0"/>
              <a:ea typeface="Open Sans" panose="020B0606030504020204" pitchFamily="34" charset="0"/>
              <a:cs typeface="Open Sans" panose="020B0606030504020204" pitchFamily="34" charset="0"/>
              <a:sym typeface="Helvetica Neue Light"/>
            </a:endParaRPr>
          </a:p>
          <a:p>
            <a:pPr marL="634995" indent="-457200">
              <a:lnSpc>
                <a:spcPct val="110000"/>
              </a:lnSpc>
              <a:buClr>
                <a:schemeClr val="dk1"/>
              </a:buClr>
              <a:buSzPts val="1400"/>
              <a:buFontTx/>
              <a:buChar char="-"/>
            </a:pPr>
            <a:r>
              <a:rPr lang="en-GB" sz="2800" dirty="0">
                <a:effectLst/>
                <a:latin typeface="Open Sans" panose="020B0606030504020204" pitchFamily="34" charset="0"/>
                <a:ea typeface="Open Sans" panose="020B0606030504020204" pitchFamily="34" charset="0"/>
                <a:cs typeface="Open Sans" panose="020B0606030504020204" pitchFamily="34" charset="0"/>
              </a:rPr>
              <a:t>Standard operating procedures (SOPs) are a tool to support effective programming</a:t>
            </a:r>
          </a:p>
          <a:p>
            <a:pPr marL="634995" indent="-457200">
              <a:lnSpc>
                <a:spcPct val="110000"/>
              </a:lnSpc>
              <a:buClr>
                <a:schemeClr val="dk1"/>
              </a:buClr>
              <a:buSzPts val="1400"/>
              <a:buFontTx/>
              <a:buChar char="-"/>
            </a:pPr>
            <a:endParaRPr lang="en-GB" sz="2800" dirty="0">
              <a:effectLst/>
              <a:latin typeface="Open Sans" panose="020B0606030504020204" pitchFamily="34" charset="0"/>
              <a:ea typeface="Open Sans" panose="020B0606030504020204" pitchFamily="34" charset="0"/>
              <a:cs typeface="Open Sans" panose="020B0606030504020204" pitchFamily="34" charset="0"/>
            </a:endParaRPr>
          </a:p>
          <a:p>
            <a:pPr marL="342891" indent="-165096">
              <a:lnSpc>
                <a:spcPct val="110000"/>
              </a:lnSpc>
              <a:buClr>
                <a:schemeClr val="dk1"/>
              </a:buClr>
              <a:buSzPts val="1400"/>
            </a:pPr>
            <a:endParaRPr sz="2801" dirty="0">
              <a:solidFill>
                <a:srgbClr val="554F4A"/>
              </a:solidFill>
              <a:latin typeface="Helvetica Neue Light"/>
              <a:ea typeface="Helvetica Neue Light"/>
              <a:cs typeface="Helvetica Neue Light"/>
              <a:sym typeface="Helvetica Neue Light"/>
            </a:endParaRPr>
          </a:p>
          <a:p>
            <a:endParaRPr sz="3600" dirty="0">
              <a:solidFill>
                <a:srgbClr val="E60005"/>
              </a:solidFill>
              <a:latin typeface="Helvetica Neue Light"/>
              <a:ea typeface="Helvetica Neue Light"/>
              <a:cs typeface="Helvetica Neue Light"/>
              <a:sym typeface="Helvetica Neue Light"/>
            </a:endParaRPr>
          </a:p>
        </p:txBody>
      </p:sp>
    </p:spTree>
    <p:extLst>
      <p:ext uri="{BB962C8B-B14F-4D97-AF65-F5344CB8AC3E}">
        <p14:creationId xmlns:p14="http://schemas.microsoft.com/office/powerpoint/2010/main" val="386647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50"/>
          <p:cNvSpPr txBox="1">
            <a:spLocks noGrp="1"/>
          </p:cNvSpPr>
          <p:nvPr>
            <p:ph type="body" idx="1"/>
          </p:nvPr>
        </p:nvSpPr>
        <p:spPr>
          <a:xfrm>
            <a:off x="1512276" y="2190655"/>
            <a:ext cx="15263445" cy="1151856"/>
          </a:xfrm>
          <a:prstGeom prst="rect">
            <a:avLst/>
          </a:prstGeom>
          <a:noFill/>
          <a:ln>
            <a:noFill/>
          </a:ln>
        </p:spPr>
        <p:txBody>
          <a:bodyPr spcFirstLastPara="1" wrap="square" lIns="137138" tIns="68550" rIns="137138" bIns="68550" anchor="ctr" anchorCtr="0">
            <a:normAutofit/>
          </a:bodyPr>
          <a:lstStyle/>
          <a:p>
            <a:pPr marL="571485" indent="-152400" algn="ctr">
              <a:spcBef>
                <a:spcPts val="0"/>
              </a:spcBef>
              <a:buSzPts val="2000"/>
              <a:buNone/>
            </a:pPr>
            <a:endParaRPr sz="3000"/>
          </a:p>
          <a:p>
            <a:pPr marL="571485" indent="-152400" algn="ctr">
              <a:buSzPts val="2000"/>
              <a:buNone/>
            </a:pPr>
            <a:endParaRPr sz="3000"/>
          </a:p>
          <a:p>
            <a:pPr marL="571485" indent="-152400" algn="ctr">
              <a:buSzPts val="2000"/>
              <a:buNone/>
            </a:pPr>
            <a:endParaRPr sz="3000"/>
          </a:p>
          <a:p>
            <a:pPr marL="571485" indent="-152400" algn="ctr">
              <a:buSzPts val="2000"/>
              <a:buNone/>
            </a:pPr>
            <a:endParaRPr sz="3000"/>
          </a:p>
        </p:txBody>
      </p:sp>
      <p:sp>
        <p:nvSpPr>
          <p:cNvPr id="145" name="Google Shape;145;p50"/>
          <p:cNvSpPr txBox="1"/>
          <p:nvPr/>
        </p:nvSpPr>
        <p:spPr>
          <a:xfrm>
            <a:off x="494219" y="323107"/>
            <a:ext cx="15121680" cy="1130351"/>
          </a:xfrm>
          <a:prstGeom prst="rect">
            <a:avLst/>
          </a:prstGeom>
          <a:noFill/>
          <a:ln>
            <a:noFill/>
          </a:ln>
        </p:spPr>
        <p:txBody>
          <a:bodyPr spcFirstLastPara="1" wrap="square" lIns="137138" tIns="68550" rIns="137138" bIns="68550" anchor="ctr" anchorCtr="0">
            <a:normAutofit/>
          </a:bodyPr>
          <a:lstStyle/>
          <a:p>
            <a:pPr>
              <a:lnSpc>
                <a:spcPct val="90000"/>
              </a:lnSpc>
              <a:spcBef>
                <a:spcPts val="0"/>
              </a:spcBef>
              <a:spcAft>
                <a:spcPts val="0"/>
              </a:spcAft>
              <a:buClr>
                <a:schemeClr val="dk1"/>
              </a:buClr>
              <a:buSzPts val="3700"/>
            </a:pPr>
            <a:endParaRPr sz="5550" b="1">
              <a:solidFill>
                <a:schemeClr val="dk1"/>
              </a:solidFill>
              <a:latin typeface="Arial"/>
              <a:ea typeface="Arial"/>
              <a:cs typeface="Arial"/>
              <a:sym typeface="Arial"/>
            </a:endParaRPr>
          </a:p>
        </p:txBody>
      </p:sp>
      <p:pic>
        <p:nvPicPr>
          <p:cNvPr id="146" name="Google Shape;146;p50" descr="Missing Information Puzzle Fill Gap Knowledge 3d Illustration Stock Photo,  Picture And Royalty Free Image. Image 92270446."/>
          <p:cNvPicPr preferRelativeResize="0"/>
          <p:nvPr/>
        </p:nvPicPr>
        <p:blipFill rotWithShape="1">
          <a:blip r:embed="rId3">
            <a:alphaModFix/>
          </a:blip>
          <a:srcRect/>
          <a:stretch/>
        </p:blipFill>
        <p:spPr>
          <a:xfrm>
            <a:off x="936209" y="2483443"/>
            <a:ext cx="7368548" cy="5126913"/>
          </a:xfrm>
          <a:prstGeom prst="rect">
            <a:avLst/>
          </a:prstGeom>
          <a:noFill/>
          <a:ln>
            <a:noFill/>
          </a:ln>
        </p:spPr>
      </p:pic>
      <p:sp>
        <p:nvSpPr>
          <p:cNvPr id="147" name="Google Shape;147;p50"/>
          <p:cNvSpPr txBox="1"/>
          <p:nvPr/>
        </p:nvSpPr>
        <p:spPr>
          <a:xfrm>
            <a:off x="9143999" y="1179460"/>
            <a:ext cx="7714350" cy="8448406"/>
          </a:xfrm>
          <a:prstGeom prst="rect">
            <a:avLst/>
          </a:prstGeom>
          <a:noFill/>
          <a:ln>
            <a:noFill/>
          </a:ln>
        </p:spPr>
        <p:txBody>
          <a:bodyPr spcFirstLastPara="1" wrap="square" lIns="137138" tIns="68550" rIns="137138" bIns="68550" anchor="t" anchorCtr="0">
            <a:spAutoFit/>
          </a:bodyPr>
          <a:lstStyle/>
          <a:p>
            <a:pPr>
              <a:spcBef>
                <a:spcPts val="0"/>
              </a:spcBef>
              <a:spcAft>
                <a:spcPts val="0"/>
              </a:spcAft>
            </a:pPr>
            <a:r>
              <a:rPr lang="en-GB" sz="3600" i="1" dirty="0">
                <a:solidFill>
                  <a:srgbClr val="000000"/>
                </a:solidFill>
                <a:latin typeface="Arial"/>
                <a:ea typeface="Arial"/>
                <a:cs typeface="Arial"/>
                <a:sym typeface="Arial"/>
              </a:rPr>
              <a:t>“Where there is a need to deviate from the SOPs, this must be highlighted with an explanation of why the deviation must be made, a proposal for an alternative and sought written approval from senior leadership.</a:t>
            </a:r>
          </a:p>
          <a:p>
            <a:pPr>
              <a:spcBef>
                <a:spcPts val="0"/>
              </a:spcBef>
              <a:spcAft>
                <a:spcPts val="0"/>
              </a:spcAft>
            </a:pPr>
            <a:endParaRPr lang="en-GB" sz="3600" i="1" dirty="0"/>
          </a:p>
          <a:p>
            <a:pPr>
              <a:spcBef>
                <a:spcPts val="0"/>
              </a:spcBef>
              <a:spcAft>
                <a:spcPts val="0"/>
              </a:spcAft>
            </a:pPr>
            <a:r>
              <a:rPr lang="en-GB" sz="3600" i="1" dirty="0">
                <a:solidFill>
                  <a:srgbClr val="000000"/>
                </a:solidFill>
                <a:latin typeface="Arial"/>
                <a:ea typeface="Arial"/>
                <a:cs typeface="Arial"/>
                <a:sym typeface="Arial"/>
              </a:rPr>
              <a:t>Thereafter, the CVA Focal Point will revise the SOPs accordingly, </a:t>
            </a:r>
            <a:r>
              <a:rPr lang="en-GB" sz="3600" i="1" dirty="0"/>
              <a:t>particularly after the simulation exercise and pilots.  </a:t>
            </a:r>
            <a:r>
              <a:rPr lang="en-GB" sz="3600" i="1" dirty="0">
                <a:solidFill>
                  <a:srgbClr val="000000"/>
                </a:solidFill>
                <a:latin typeface="Arial"/>
                <a:ea typeface="Arial"/>
                <a:cs typeface="Arial"/>
                <a:sym typeface="Arial"/>
              </a:rPr>
              <a:t>Revisions to SOPs will be endorsed by the SG/USG and approved by the Board.”</a:t>
            </a:r>
            <a:endParaRPr sz="3600" i="1" dirty="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51"/>
          <p:cNvSpPr txBox="1">
            <a:spLocks noGrp="1"/>
          </p:cNvSpPr>
          <p:nvPr>
            <p:ph type="title"/>
          </p:nvPr>
        </p:nvSpPr>
        <p:spPr>
          <a:xfrm>
            <a:off x="1257300" y="548482"/>
            <a:ext cx="15773400" cy="1988345"/>
          </a:xfrm>
          <a:prstGeom prst="rect">
            <a:avLst/>
          </a:prstGeom>
          <a:noFill/>
          <a:ln>
            <a:noFill/>
          </a:ln>
        </p:spPr>
        <p:txBody>
          <a:bodyPr spcFirstLastPara="1" wrap="square" lIns="137138" tIns="68550" rIns="137138" bIns="68550" anchor="ctr" anchorCtr="0">
            <a:normAutofit/>
          </a:bodyPr>
          <a:lstStyle/>
          <a:p>
            <a:pPr>
              <a:spcBef>
                <a:spcPts val="0"/>
              </a:spcBef>
              <a:buClr>
                <a:schemeClr val="dk1"/>
              </a:buClr>
              <a:buSzPts val="4400"/>
            </a:pPr>
            <a:r>
              <a:rPr lang="en-GB" dirty="0">
                <a:latin typeface="Calibri"/>
                <a:ea typeface="Calibri"/>
                <a:cs typeface="Calibri"/>
                <a:sym typeface="Calibri"/>
              </a:rPr>
              <a:t>Annexes and further guidance/tools….</a:t>
            </a:r>
            <a:endParaRPr dirty="0">
              <a:solidFill>
                <a:srgbClr val="FF0000"/>
              </a:solidFill>
              <a:latin typeface="Calibri"/>
              <a:ea typeface="Calibri"/>
              <a:cs typeface="Calibri"/>
              <a:sym typeface="Calibri"/>
            </a:endParaRPr>
          </a:p>
        </p:txBody>
      </p:sp>
      <p:sp>
        <p:nvSpPr>
          <p:cNvPr id="153" name="Google Shape;153;p51"/>
          <p:cNvSpPr txBox="1">
            <a:spLocks noGrp="1"/>
          </p:cNvSpPr>
          <p:nvPr>
            <p:ph type="body" idx="1"/>
          </p:nvPr>
        </p:nvSpPr>
        <p:spPr>
          <a:xfrm>
            <a:off x="1257300" y="2983489"/>
            <a:ext cx="15773400" cy="6527007"/>
          </a:xfrm>
          <a:prstGeom prst="rect">
            <a:avLst/>
          </a:prstGeom>
          <a:noFill/>
          <a:ln>
            <a:noFill/>
          </a:ln>
        </p:spPr>
        <p:txBody>
          <a:bodyPr spcFirstLastPara="1" wrap="square" lIns="137138" tIns="68550" rIns="137138" bIns="68550" anchor="t" anchorCtr="0">
            <a:normAutofit/>
          </a:bodyPr>
          <a:lstStyle/>
          <a:p>
            <a:pPr>
              <a:spcBef>
                <a:spcPts val="0"/>
              </a:spcBef>
              <a:buClr>
                <a:schemeClr val="dk1"/>
              </a:buClr>
              <a:buSzPts val="2800"/>
            </a:pPr>
            <a:r>
              <a:rPr lang="en-GB" dirty="0"/>
              <a:t>Important to note that the SOPs are a guide for CVA overall – individual departments may have other documents, such as checklists, policies etc, which underpin how specific tasks are completed</a:t>
            </a:r>
            <a:endParaRPr dirty="0"/>
          </a:p>
          <a:p>
            <a:pPr lvl="1">
              <a:buClr>
                <a:schemeClr val="dk1"/>
              </a:buClr>
              <a:buSzPts val="2400"/>
            </a:pPr>
            <a:r>
              <a:rPr lang="en-GB" dirty="0"/>
              <a:t>For example: CVA guidelines for finance staff</a:t>
            </a:r>
          </a:p>
          <a:p>
            <a:pPr marL="685800" lvl="1" indent="0">
              <a:buClr>
                <a:schemeClr val="dk1"/>
              </a:buClr>
              <a:buSzPts val="2400"/>
              <a:buNone/>
            </a:pPr>
            <a:endParaRPr dirty="0"/>
          </a:p>
          <a:p>
            <a:pPr>
              <a:buClr>
                <a:schemeClr val="dk1"/>
              </a:buClr>
              <a:buSzPts val="2800"/>
            </a:pPr>
            <a:r>
              <a:rPr lang="en-GB" dirty="0"/>
              <a:t>All such documents should be flagged with the CVA Focal Point and they can be included as annexes to the SOPs, where necessary</a:t>
            </a:r>
            <a:endParaRPr dirty="0"/>
          </a:p>
          <a:p>
            <a:pPr lvl="1" indent="-114300">
              <a:buClr>
                <a:schemeClr val="dk1"/>
              </a:buClr>
              <a:buSzPts val="2400"/>
              <a:buNone/>
            </a:pPr>
            <a:endParaRPr dirty="0"/>
          </a:p>
        </p:txBody>
      </p:sp>
      <p:sp>
        <p:nvSpPr>
          <p:cNvPr id="154" name="Google Shape;154;p51"/>
          <p:cNvSpPr/>
          <p:nvPr/>
        </p:nvSpPr>
        <p:spPr>
          <a:xfrm rot="5340000">
            <a:off x="8379633" y="-4887196"/>
            <a:ext cx="185970" cy="14104110"/>
          </a:xfrm>
          <a:prstGeom prst="rect">
            <a:avLst/>
          </a:prstGeom>
          <a:solidFill>
            <a:srgbClr val="EE2A24"/>
          </a:solidFill>
          <a:ln>
            <a:noFill/>
          </a:ln>
        </p:spPr>
        <p:txBody>
          <a:bodyPr spcFirstLastPara="1" wrap="square" lIns="137138" tIns="68550" rIns="137138" bIns="68550" anchor="ctr" anchorCtr="0">
            <a:noAutofit/>
          </a:bodyPr>
          <a:lstStyle/>
          <a:p>
            <a:pPr algn="ctr">
              <a:spcBef>
                <a:spcPts val="0"/>
              </a:spcBef>
              <a:spcAft>
                <a:spcPts val="0"/>
              </a:spcAft>
            </a:pPr>
            <a:endParaRPr sz="3600">
              <a:solidFill>
                <a:schemeClr val="lt1"/>
              </a:solidFill>
              <a:latin typeface="Calibri"/>
              <a:ea typeface="Calibri"/>
              <a:cs typeface="Calibri"/>
              <a:sym typeface="Calibri"/>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51"/>
          <p:cNvSpPr txBox="1">
            <a:spLocks noGrp="1"/>
          </p:cNvSpPr>
          <p:nvPr>
            <p:ph type="title"/>
          </p:nvPr>
        </p:nvSpPr>
        <p:spPr>
          <a:xfrm>
            <a:off x="1257300" y="548482"/>
            <a:ext cx="15773400" cy="1988345"/>
          </a:xfrm>
          <a:prstGeom prst="rect">
            <a:avLst/>
          </a:prstGeom>
          <a:noFill/>
          <a:ln>
            <a:noFill/>
          </a:ln>
        </p:spPr>
        <p:txBody>
          <a:bodyPr spcFirstLastPara="1" wrap="square" lIns="137138" tIns="68550" rIns="137138" bIns="68550" anchor="ctr" anchorCtr="0">
            <a:normAutofit/>
          </a:bodyPr>
          <a:lstStyle/>
          <a:p>
            <a:pPr>
              <a:spcBef>
                <a:spcPts val="0"/>
              </a:spcBef>
              <a:buClr>
                <a:schemeClr val="dk1"/>
              </a:buClr>
              <a:buSzPts val="4400"/>
            </a:pPr>
            <a:r>
              <a:rPr lang="en-GB" dirty="0">
                <a:latin typeface="Calibri"/>
                <a:ea typeface="Calibri"/>
                <a:cs typeface="Calibri"/>
                <a:sym typeface="Calibri"/>
              </a:rPr>
              <a:t>Next steps following workshop</a:t>
            </a:r>
            <a:endParaRPr dirty="0">
              <a:solidFill>
                <a:srgbClr val="FF0000"/>
              </a:solidFill>
              <a:latin typeface="Calibri"/>
              <a:ea typeface="Calibri"/>
              <a:cs typeface="Calibri"/>
              <a:sym typeface="Calibri"/>
            </a:endParaRPr>
          </a:p>
        </p:txBody>
      </p:sp>
      <p:sp>
        <p:nvSpPr>
          <p:cNvPr id="153" name="Google Shape;153;p51"/>
          <p:cNvSpPr txBox="1">
            <a:spLocks noGrp="1"/>
          </p:cNvSpPr>
          <p:nvPr>
            <p:ph type="body" idx="1"/>
          </p:nvPr>
        </p:nvSpPr>
        <p:spPr>
          <a:xfrm>
            <a:off x="1257300" y="3213099"/>
            <a:ext cx="15773400" cy="6527007"/>
          </a:xfrm>
          <a:prstGeom prst="rect">
            <a:avLst/>
          </a:prstGeom>
          <a:noFill/>
          <a:ln>
            <a:noFill/>
          </a:ln>
        </p:spPr>
        <p:txBody>
          <a:bodyPr spcFirstLastPara="1" wrap="square" lIns="137138" tIns="68550" rIns="137138" bIns="68550" anchor="t" anchorCtr="0">
            <a:normAutofit/>
          </a:bodyPr>
          <a:lstStyle/>
          <a:p>
            <a:pPr>
              <a:spcBef>
                <a:spcPts val="0"/>
              </a:spcBef>
              <a:buClr>
                <a:schemeClr val="dk1"/>
              </a:buClr>
              <a:buSzPts val="2800"/>
            </a:pPr>
            <a:r>
              <a:rPr lang="en-GB" sz="4400" dirty="0"/>
              <a:t>CVA Focal Point to finalise SOPs document</a:t>
            </a:r>
          </a:p>
          <a:p>
            <a:pPr>
              <a:spcBef>
                <a:spcPts val="0"/>
              </a:spcBef>
              <a:buClr>
                <a:schemeClr val="dk1"/>
              </a:buClr>
              <a:buSzPts val="2800"/>
            </a:pPr>
            <a:endParaRPr lang="en-GB" sz="4400" dirty="0"/>
          </a:p>
          <a:p>
            <a:pPr>
              <a:spcBef>
                <a:spcPts val="0"/>
              </a:spcBef>
              <a:buClr>
                <a:schemeClr val="dk1"/>
              </a:buClr>
              <a:buSzPts val="2800"/>
            </a:pPr>
            <a:r>
              <a:rPr lang="en-GB" sz="4400" dirty="0"/>
              <a:t>Submit to leadership for approval</a:t>
            </a:r>
          </a:p>
          <a:p>
            <a:pPr>
              <a:spcBef>
                <a:spcPts val="0"/>
              </a:spcBef>
              <a:buClr>
                <a:schemeClr val="dk1"/>
              </a:buClr>
              <a:buSzPts val="2800"/>
            </a:pPr>
            <a:endParaRPr lang="en-GB" sz="4400" dirty="0"/>
          </a:p>
          <a:p>
            <a:pPr>
              <a:spcBef>
                <a:spcPts val="0"/>
              </a:spcBef>
              <a:buClr>
                <a:schemeClr val="dk1"/>
              </a:buClr>
              <a:buSzPts val="2800"/>
            </a:pPr>
            <a:r>
              <a:rPr lang="en-GB" sz="4400" dirty="0"/>
              <a:t>Tool development alongside to continue</a:t>
            </a:r>
          </a:p>
          <a:p>
            <a:pPr marL="0" indent="0">
              <a:spcBef>
                <a:spcPts val="0"/>
              </a:spcBef>
              <a:buClr>
                <a:schemeClr val="dk1"/>
              </a:buClr>
              <a:buSzPts val="2800"/>
              <a:buNone/>
            </a:pPr>
            <a:endParaRPr lang="en-GB" sz="4400" dirty="0"/>
          </a:p>
          <a:p>
            <a:pPr>
              <a:buClr>
                <a:schemeClr val="dk1"/>
              </a:buClr>
              <a:buSzPts val="2800"/>
            </a:pPr>
            <a:r>
              <a:rPr lang="en-GB" sz="4400" dirty="0"/>
              <a:t>Trainings on SOPs and tools at HQ and branch level</a:t>
            </a:r>
          </a:p>
          <a:p>
            <a:pPr marL="0" indent="0">
              <a:buClr>
                <a:schemeClr val="dk1"/>
              </a:buClr>
              <a:buSzPts val="2800"/>
              <a:buNone/>
            </a:pPr>
            <a:endParaRPr lang="en-GB" sz="4400" dirty="0"/>
          </a:p>
          <a:p>
            <a:pPr>
              <a:buClr>
                <a:schemeClr val="dk1"/>
              </a:buClr>
              <a:buSzPts val="2800"/>
            </a:pPr>
            <a:r>
              <a:rPr lang="en-GB" sz="4400" dirty="0"/>
              <a:t>Testing SOPs in simulation and pilot projects</a:t>
            </a:r>
            <a:endParaRPr sz="4400" dirty="0"/>
          </a:p>
        </p:txBody>
      </p:sp>
      <p:sp>
        <p:nvSpPr>
          <p:cNvPr id="154" name="Google Shape;154;p51"/>
          <p:cNvSpPr/>
          <p:nvPr/>
        </p:nvSpPr>
        <p:spPr>
          <a:xfrm rot="5340000">
            <a:off x="8379633" y="-4887196"/>
            <a:ext cx="185970" cy="14104110"/>
          </a:xfrm>
          <a:prstGeom prst="rect">
            <a:avLst/>
          </a:prstGeom>
          <a:solidFill>
            <a:srgbClr val="EE2A24"/>
          </a:solidFill>
          <a:ln>
            <a:noFill/>
          </a:ln>
        </p:spPr>
        <p:txBody>
          <a:bodyPr spcFirstLastPara="1" wrap="square" lIns="137138" tIns="68550" rIns="137138" bIns="68550" anchor="ctr" anchorCtr="0">
            <a:noAutofit/>
          </a:bodyPr>
          <a:lstStyle/>
          <a:p>
            <a:pPr algn="ctr">
              <a:spcBef>
                <a:spcPts val="0"/>
              </a:spcBef>
              <a:spcAft>
                <a:spcPts val="0"/>
              </a:spcAft>
            </a:pPr>
            <a:endParaRPr sz="360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8460080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 y="0"/>
            <a:ext cx="9407353" cy="10288587"/>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8288000" cy="10288587"/>
          </a:xfrm>
          <a:prstGeom prst="rect">
            <a:avLst/>
          </a:prstGeom>
        </p:spPr>
      </p:pic>
      <p:sp>
        <p:nvSpPr>
          <p:cNvPr id="4" name="Title 3">
            <a:extLst>
              <a:ext uri="{FF2B5EF4-FFF2-40B4-BE49-F238E27FC236}">
                <a16:creationId xmlns:a16="http://schemas.microsoft.com/office/drawing/2014/main" id="{1DF95B70-DB19-C449-848A-6680F4CA191A}"/>
              </a:ext>
            </a:extLst>
          </p:cNvPr>
          <p:cNvSpPr>
            <a:spLocks noGrp="1"/>
          </p:cNvSpPr>
          <p:nvPr>
            <p:ph type="title"/>
          </p:nvPr>
        </p:nvSpPr>
        <p:spPr>
          <a:xfrm>
            <a:off x="10649967" y="4543197"/>
            <a:ext cx="7208994" cy="2102497"/>
          </a:xfrm>
        </p:spPr>
        <p:txBody>
          <a:bodyPr vert="horz" lIns="91440" tIns="45720" rIns="91440" bIns="45720" rtlCol="0" anchor="t">
            <a:normAutofit fontScale="90000"/>
          </a:bodyPr>
          <a:lstStyle/>
          <a:p>
            <a:pPr algn="l" defTabSz="914400">
              <a:lnSpc>
                <a:spcPct val="90000"/>
              </a:lnSpc>
            </a:pPr>
            <a:r>
              <a:rPr lang="en-US">
                <a:solidFill>
                  <a:srgbClr val="C00000"/>
                </a:solidFill>
                <a:latin typeface="Montserrat" panose="020B0604020202020204" charset="0"/>
              </a:rPr>
              <a:t>Thank you!</a:t>
            </a:r>
            <a:br>
              <a:rPr lang="en-US">
                <a:solidFill>
                  <a:srgbClr val="C00000"/>
                </a:solidFill>
                <a:latin typeface="Montserrat" panose="020B0604020202020204" charset="0"/>
              </a:rPr>
            </a:br>
            <a:br>
              <a:rPr lang="en-US">
                <a:solidFill>
                  <a:srgbClr val="C00000"/>
                </a:solidFill>
                <a:latin typeface="Montserrat" panose="020B0604020202020204" charset="0"/>
              </a:rPr>
            </a:br>
            <a:r>
              <a:rPr lang="en-US">
                <a:solidFill>
                  <a:srgbClr val="C00000"/>
                </a:solidFill>
                <a:latin typeface="Montserrat" panose="020B0604020202020204" charset="0"/>
              </a:rPr>
              <a:t>Questions?</a:t>
            </a:r>
          </a:p>
        </p:txBody>
      </p:sp>
      <p:sp>
        <p:nvSpPr>
          <p:cNvPr id="22"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886089"/>
            <a:ext cx="8217128" cy="9416714"/>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erson with the mouth open&#10;&#10;Description automatically generated with low confidence">
            <a:extLst>
              <a:ext uri="{FF2B5EF4-FFF2-40B4-BE49-F238E27FC236}">
                <a16:creationId xmlns:a16="http://schemas.microsoft.com/office/drawing/2014/main" id="{009D97F9-43A6-424E-B444-0087E750CD4C}"/>
              </a:ext>
            </a:extLst>
          </p:cNvPr>
          <p:cNvPicPr>
            <a:picLocks noChangeAspect="1"/>
          </p:cNvPicPr>
          <p:nvPr/>
        </p:nvPicPr>
        <p:blipFill>
          <a:blip r:embed="rId3" cstate="print">
            <a:extLst>
              <a:ext uri="{28A0092B-C50C-407E-A947-70E740481C1C}">
                <a14:useLocalDpi xmlns:a14="http://schemas.microsoft.com/office/drawing/2010/main" val="0"/>
              </a:ext>
            </a:extLst>
          </a:blip>
          <a:srcRect l="21042" r="21042"/>
          <a:stretch/>
        </p:blipFill>
        <p:spPr>
          <a:xfrm>
            <a:off x="1" y="1155233"/>
            <a:ext cx="7948025" cy="9147569"/>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Tree>
    <p:extLst>
      <p:ext uri="{BB962C8B-B14F-4D97-AF65-F5344CB8AC3E}">
        <p14:creationId xmlns:p14="http://schemas.microsoft.com/office/powerpoint/2010/main" val="1322964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A05B4BF7-B4F4-9A61-15DA-5AD7F6EF3BCE}"/>
              </a:ext>
            </a:extLst>
          </p:cNvPr>
          <p:cNvSpPr txBox="1">
            <a:spLocks/>
          </p:cNvSpPr>
          <p:nvPr/>
        </p:nvSpPr>
        <p:spPr>
          <a:xfrm>
            <a:off x="913185" y="2684532"/>
            <a:ext cx="16596602" cy="6535938"/>
          </a:xfrm>
          <a:prstGeom prst="rect">
            <a:avLst/>
          </a:prstGeom>
        </p:spPr>
        <p:txBody>
          <a:bodyPr lIns="91440" tIns="45720" rIns="91440" bIns="45720" anchor="t"/>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fontAlgn="auto">
              <a:spcAft>
                <a:spcPts val="100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Linking contingency plans and operational response</a:t>
            </a:r>
          </a:p>
          <a:p>
            <a:pPr fontAlgn="auto">
              <a:spcAft>
                <a:spcPts val="100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Ensures tasks listed in the contingency plan are carried out quickly and according to pre-agreed criteria</a:t>
            </a:r>
          </a:p>
          <a:p>
            <a:pPr fontAlgn="auto">
              <a:spcAft>
                <a:spcPts val="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SOPs should be simple (checklist format)</a:t>
            </a:r>
          </a:p>
          <a:p>
            <a:pPr fontAlgn="auto">
              <a:spcAft>
                <a:spcPts val="100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Indicates how task is done</a:t>
            </a:r>
          </a:p>
          <a:p>
            <a:pPr fontAlgn="auto">
              <a:spcAft>
                <a:spcPts val="100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Indicates who is responsible for completion of the task</a:t>
            </a:r>
          </a:p>
          <a:p>
            <a:pPr fontAlgn="auto">
              <a:spcAft>
                <a:spcPts val="1000"/>
              </a:spcAft>
            </a:pPr>
            <a:r>
              <a:rPr lang="en-US" altLang="en-US" sz="3600" dirty="0">
                <a:latin typeface="Open Sans" panose="020B0606030504020204" pitchFamily="34" charset="0"/>
                <a:ea typeface="Open Sans" panose="020B0606030504020204" pitchFamily="34" charset="0"/>
                <a:cs typeface="Open Sans" panose="020B0606030504020204" pitchFamily="34" charset="0"/>
              </a:rPr>
              <a:t>A RACI further defines roles and responsibilities</a:t>
            </a:r>
          </a:p>
          <a:p>
            <a:pPr fontAlgn="auto">
              <a:spcAft>
                <a:spcPts val="1000"/>
              </a:spcAft>
            </a:pPr>
            <a:r>
              <a:rPr lang="en-US" altLang="en-US" sz="3600" dirty="0">
                <a:latin typeface="Open Sans"/>
                <a:ea typeface="Open Sans"/>
                <a:cs typeface="Open Sans"/>
              </a:rPr>
              <a:t>SOPs must be approved, disseminated through trainings and refined based on simulations and pilots</a:t>
            </a:r>
          </a:p>
          <a:p>
            <a:pPr marL="0" indent="0" fontAlgn="auto">
              <a:spcAft>
                <a:spcPts val="0"/>
              </a:spcAft>
              <a:buNone/>
            </a:pPr>
            <a:endParaRPr lang="en-US" altLang="en-US" sz="3200" dirty="0">
              <a:latin typeface="Montserrat" panose="00000500000000000000" pitchFamily="2" charset="0"/>
              <a:ea typeface="ＭＳ Ｐゴシック" panose="020B0600070205080204" pitchFamily="34" charset="-128"/>
            </a:endParaRPr>
          </a:p>
          <a:p>
            <a:pPr fontAlgn="auto">
              <a:spcAft>
                <a:spcPts val="0"/>
              </a:spcAft>
            </a:pPr>
            <a:endParaRPr lang="en-US" altLang="en-US" dirty="0">
              <a:latin typeface="Montserrat" panose="00000500000000000000" pitchFamily="2" charset="0"/>
              <a:ea typeface="ＭＳ Ｐゴシック" panose="020B0600070205080204" pitchFamily="34" charset="-128"/>
            </a:endParaRPr>
          </a:p>
        </p:txBody>
      </p:sp>
      <p:sp>
        <p:nvSpPr>
          <p:cNvPr id="7" name="Google Shape;935;p12">
            <a:extLst>
              <a:ext uri="{FF2B5EF4-FFF2-40B4-BE49-F238E27FC236}">
                <a16:creationId xmlns:a16="http://schemas.microsoft.com/office/drawing/2014/main" id="{5FB4C6E1-11D5-BD9A-D0C8-FAD4365DCF9B}"/>
              </a:ext>
            </a:extLst>
          </p:cNvPr>
          <p:cNvSpPr txBox="1">
            <a:spLocks/>
          </p:cNvSpPr>
          <p:nvPr/>
        </p:nvSpPr>
        <p:spPr>
          <a:xfrm>
            <a:off x="179251" y="795"/>
            <a:ext cx="12056147" cy="1923806"/>
          </a:xfrm>
          <a:prstGeom prst="rect">
            <a:avLst/>
          </a:prstGeom>
          <a:noFill/>
          <a:ln>
            <a:noFill/>
          </a:ln>
        </p:spPr>
        <p:txBody>
          <a:bodyPr spcFirstLastPara="1" vert="horz" wrap="square" lIns="182850" tIns="91400" rIns="182850" bIns="91400" rtlCol="0" anchor="ctr" anchorCtr="0">
            <a:noAutofit/>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Bef>
                <a:spcPts val="0"/>
              </a:spcBef>
              <a:spcAft>
                <a:spcPts val="0"/>
              </a:spcAft>
              <a:buClr>
                <a:srgbClr val="E60005"/>
              </a:buClr>
              <a:buSzPts val="2400"/>
            </a:pPr>
            <a:r>
              <a:rPr lang="en-US" sz="4800" dirty="0">
                <a:solidFill>
                  <a:srgbClr val="E60005"/>
                </a:solidFill>
                <a:latin typeface="Montserrat Medium" panose="00000600000000000000" pitchFamily="2" charset="0"/>
                <a:ea typeface="Helvetica Neue Light"/>
                <a:cs typeface="Helvetica Neue Light"/>
                <a:sym typeface="Helvetica Neue Light"/>
              </a:rPr>
              <a:t>Standard Operating Procedures</a:t>
            </a:r>
          </a:p>
        </p:txBody>
      </p:sp>
    </p:spTree>
    <p:extLst>
      <p:ext uri="{BB962C8B-B14F-4D97-AF65-F5344CB8AC3E}">
        <p14:creationId xmlns:p14="http://schemas.microsoft.com/office/powerpoint/2010/main" val="1506809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6" y="1163806"/>
            <a:ext cx="11267163"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panose="00000500000000000000" pitchFamily="2" charset="0"/>
                <a:ea typeface="ＭＳ Ｐゴシック" panose="020B0600070205080204" pitchFamily="34" charset="-128"/>
              </a:rPr>
              <a:t>Overview of CVA SOPs template</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518720"/>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fontAlgn="auto">
              <a:spcAft>
                <a:spcPts val="0"/>
              </a:spcAft>
            </a:pPr>
            <a:endParaRPr lang="en-US" altLang="en-US" sz="2000" dirty="0">
              <a:ea typeface="ＭＳ Ｐゴシック" panose="020B0600070205080204" pitchFamily="34" charset="-128"/>
            </a:endParaRPr>
          </a:p>
          <a:p>
            <a:pPr fontAlgn="auto">
              <a:spcAft>
                <a:spcPts val="0"/>
              </a:spcAft>
            </a:pPr>
            <a:endParaRPr lang="en-US" altLang="en-US" sz="2000" dirty="0">
              <a:ea typeface="ＭＳ Ｐゴシック" panose="020B0600070205080204" pitchFamily="34" charset="-128"/>
            </a:endParaRPr>
          </a:p>
        </p:txBody>
      </p:sp>
      <p:graphicFrame>
        <p:nvGraphicFramePr>
          <p:cNvPr id="6" name="Table 6">
            <a:extLst>
              <a:ext uri="{FF2B5EF4-FFF2-40B4-BE49-F238E27FC236}">
                <a16:creationId xmlns:a16="http://schemas.microsoft.com/office/drawing/2014/main" id="{085A2C92-A30E-3220-6A01-B6B37A11ED3C}"/>
              </a:ext>
            </a:extLst>
          </p:cNvPr>
          <p:cNvGraphicFramePr>
            <a:graphicFrameLocks noGrp="1"/>
          </p:cNvGraphicFramePr>
          <p:nvPr>
            <p:extLst>
              <p:ext uri="{D42A27DB-BD31-4B8C-83A1-F6EECF244321}">
                <p14:modId xmlns:p14="http://schemas.microsoft.com/office/powerpoint/2010/main" val="3787479546"/>
              </p:ext>
            </p:extLst>
          </p:nvPr>
        </p:nvGraphicFramePr>
        <p:xfrm>
          <a:off x="1016985" y="2550159"/>
          <a:ext cx="14761731" cy="7010400"/>
        </p:xfrm>
        <a:graphic>
          <a:graphicData uri="http://schemas.openxmlformats.org/drawingml/2006/table">
            <a:tbl>
              <a:tblPr firstRow="1" bandRow="1">
                <a:tableStyleId>{5C22544A-7EE6-4342-B048-85BDC9FD1C3A}</a:tableStyleId>
              </a:tblPr>
              <a:tblGrid>
                <a:gridCol w="4384355">
                  <a:extLst>
                    <a:ext uri="{9D8B030D-6E8A-4147-A177-3AD203B41FA5}">
                      <a16:colId xmlns:a16="http://schemas.microsoft.com/office/drawing/2014/main" val="2374036340"/>
                    </a:ext>
                  </a:extLst>
                </a:gridCol>
                <a:gridCol w="8335925">
                  <a:extLst>
                    <a:ext uri="{9D8B030D-6E8A-4147-A177-3AD203B41FA5}">
                      <a16:colId xmlns:a16="http://schemas.microsoft.com/office/drawing/2014/main" val="574358077"/>
                    </a:ext>
                  </a:extLst>
                </a:gridCol>
                <a:gridCol w="2041451">
                  <a:extLst>
                    <a:ext uri="{9D8B030D-6E8A-4147-A177-3AD203B41FA5}">
                      <a16:colId xmlns:a16="http://schemas.microsoft.com/office/drawing/2014/main" val="98195778"/>
                    </a:ext>
                  </a:extLst>
                </a:gridCol>
              </a:tblGrid>
              <a:tr h="0">
                <a:tc>
                  <a:txBody>
                    <a:bodyPr/>
                    <a:lstStyle/>
                    <a:p>
                      <a:r>
                        <a:rPr lang="en-US" sz="2400" dirty="0">
                          <a:solidFill>
                            <a:schemeClr val="bg2"/>
                          </a:solidFill>
                        </a:rPr>
                        <a:t>Section</a:t>
                      </a:r>
                    </a:p>
                  </a:txBody>
                  <a:tcPr/>
                </a:tc>
                <a:tc>
                  <a:txBody>
                    <a:bodyPr/>
                    <a:lstStyle/>
                    <a:p>
                      <a:r>
                        <a:rPr lang="en-US" sz="2400" dirty="0">
                          <a:solidFill>
                            <a:schemeClr val="bg2"/>
                          </a:solidFill>
                        </a:rPr>
                        <a:t>Content</a:t>
                      </a:r>
                    </a:p>
                  </a:txBody>
                  <a:tcPr/>
                </a:tc>
                <a:tc>
                  <a:txBody>
                    <a:bodyPr/>
                    <a:lstStyle/>
                    <a:p>
                      <a:r>
                        <a:rPr lang="en-US" sz="2400" dirty="0">
                          <a:solidFill>
                            <a:schemeClr val="bg2"/>
                          </a:solidFill>
                        </a:rPr>
                        <a:t>Relevant annexes</a:t>
                      </a:r>
                    </a:p>
                  </a:txBody>
                  <a:tcPr/>
                </a:tc>
                <a:extLst>
                  <a:ext uri="{0D108BD9-81ED-4DB2-BD59-A6C34878D82A}">
                    <a16:rowId xmlns:a16="http://schemas.microsoft.com/office/drawing/2014/main" val="3150533127"/>
                  </a:ext>
                </a:extLst>
              </a:tr>
              <a:tr h="370840">
                <a:tc>
                  <a:txBody>
                    <a:bodyPr/>
                    <a:lstStyle/>
                    <a:p>
                      <a:r>
                        <a:rPr lang="en-US" sz="2200" dirty="0"/>
                        <a:t>Section 1 - Background</a:t>
                      </a:r>
                    </a:p>
                  </a:txBody>
                  <a:tcPr/>
                </a:tc>
                <a:tc>
                  <a:txBody>
                    <a:bodyPr/>
                    <a:lstStyle/>
                    <a:p>
                      <a:r>
                        <a:rPr lang="en-US" sz="2200" dirty="0"/>
                        <a:t>Purpose of SOPs, when they apply, who is document for, how to use SOPs, guide to using the document</a:t>
                      </a:r>
                    </a:p>
                  </a:txBody>
                  <a:tcPr/>
                </a:tc>
                <a:tc>
                  <a:txBody>
                    <a:bodyPr/>
                    <a:lstStyle/>
                    <a:p>
                      <a:endParaRPr lang="en-US" sz="2200" dirty="0"/>
                    </a:p>
                  </a:txBody>
                  <a:tcPr/>
                </a:tc>
                <a:extLst>
                  <a:ext uri="{0D108BD9-81ED-4DB2-BD59-A6C34878D82A}">
                    <a16:rowId xmlns:a16="http://schemas.microsoft.com/office/drawing/2014/main" val="2047738774"/>
                  </a:ext>
                </a:extLst>
              </a:tr>
              <a:tr h="370840">
                <a:tc>
                  <a:txBody>
                    <a:bodyPr/>
                    <a:lstStyle/>
                    <a:p>
                      <a:r>
                        <a:rPr lang="en-US" sz="2200" dirty="0"/>
                        <a:t>Section 2 - Brief overview of CVA</a:t>
                      </a:r>
                    </a:p>
                  </a:txBody>
                  <a:tcPr/>
                </a:tc>
                <a:tc>
                  <a:txBody>
                    <a:bodyPr/>
                    <a:lstStyle/>
                    <a:p>
                      <a:r>
                        <a:rPr lang="en-US" sz="2200" dirty="0"/>
                        <a:t>Overview of CVA in country and by NS</a:t>
                      </a:r>
                    </a:p>
                  </a:txBody>
                  <a:tcPr/>
                </a:tc>
                <a:tc>
                  <a:txBody>
                    <a:bodyPr/>
                    <a:lstStyle/>
                    <a:p>
                      <a:r>
                        <a:rPr lang="en-US" sz="2200" dirty="0"/>
                        <a:t>Other NS guidelines</a:t>
                      </a:r>
                    </a:p>
                  </a:txBody>
                  <a:tcPr/>
                </a:tc>
                <a:extLst>
                  <a:ext uri="{0D108BD9-81ED-4DB2-BD59-A6C34878D82A}">
                    <a16:rowId xmlns:a16="http://schemas.microsoft.com/office/drawing/2014/main" val="3053433332"/>
                  </a:ext>
                </a:extLst>
              </a:tr>
              <a:tr h="370840">
                <a:tc>
                  <a:txBody>
                    <a:bodyPr/>
                    <a:lstStyle/>
                    <a:p>
                      <a:r>
                        <a:rPr lang="en-US" sz="2200" dirty="0"/>
                        <a:t>Section 3 – Roles and responsibilities</a:t>
                      </a:r>
                    </a:p>
                  </a:txBody>
                  <a:tcPr/>
                </a:tc>
                <a:tc>
                  <a:txBody>
                    <a:bodyPr/>
                    <a:lstStyle/>
                    <a:p>
                      <a:r>
                        <a:rPr lang="en-US" sz="2200" dirty="0"/>
                        <a:t>Summary table of functions and roles, overview of decision-making process, flow chart with decision making</a:t>
                      </a:r>
                    </a:p>
                  </a:txBody>
                  <a:tcPr/>
                </a:tc>
                <a:tc>
                  <a:txBody>
                    <a:bodyPr/>
                    <a:lstStyle/>
                    <a:p>
                      <a:r>
                        <a:rPr lang="en-US" sz="2200" dirty="0"/>
                        <a:t>RACI matrix</a:t>
                      </a:r>
                    </a:p>
                  </a:txBody>
                  <a:tcPr/>
                </a:tc>
                <a:extLst>
                  <a:ext uri="{0D108BD9-81ED-4DB2-BD59-A6C34878D82A}">
                    <a16:rowId xmlns:a16="http://schemas.microsoft.com/office/drawing/2014/main" val="2435844870"/>
                  </a:ext>
                </a:extLst>
              </a:tr>
              <a:tr h="370840">
                <a:tc>
                  <a:txBody>
                    <a:bodyPr/>
                    <a:lstStyle/>
                    <a:p>
                      <a:r>
                        <a:rPr lang="en-US" sz="2200" dirty="0"/>
                        <a:t>Section 4 -  Timeline</a:t>
                      </a:r>
                    </a:p>
                  </a:txBody>
                  <a:tcPr/>
                </a:tc>
                <a:tc>
                  <a:txBody>
                    <a:bodyPr/>
                    <a:lstStyle/>
                    <a:p>
                      <a:r>
                        <a:rPr lang="en-US" sz="2200" dirty="0"/>
                        <a:t>Summary of key steps with estimated timeline</a:t>
                      </a:r>
                    </a:p>
                  </a:txBody>
                  <a:tcPr/>
                </a:tc>
                <a:tc>
                  <a:txBody>
                    <a:bodyPr/>
                    <a:lstStyle/>
                    <a:p>
                      <a:endParaRPr lang="en-US" sz="2200" dirty="0"/>
                    </a:p>
                  </a:txBody>
                  <a:tcPr/>
                </a:tc>
                <a:extLst>
                  <a:ext uri="{0D108BD9-81ED-4DB2-BD59-A6C34878D82A}">
                    <a16:rowId xmlns:a16="http://schemas.microsoft.com/office/drawing/2014/main" val="3995356157"/>
                  </a:ext>
                </a:extLst>
              </a:tr>
              <a:tr h="370840">
                <a:tc>
                  <a:txBody>
                    <a:bodyPr/>
                    <a:lstStyle/>
                    <a:p>
                      <a:r>
                        <a:rPr lang="en-US" sz="2200" dirty="0"/>
                        <a:t>Section 5 – SOPs for preparedness</a:t>
                      </a:r>
                    </a:p>
                  </a:txBody>
                  <a:tcPr/>
                </a:tc>
                <a:tc>
                  <a:txBody>
                    <a:bodyPr/>
                    <a:lstStyle/>
                    <a:p>
                      <a:r>
                        <a:rPr lang="en-US" sz="2200" dirty="0"/>
                        <a:t>Key steps, actions and links to tools;  flowchart</a:t>
                      </a:r>
                    </a:p>
                  </a:txBody>
                  <a:tcPr/>
                </a:tc>
                <a:tc>
                  <a:txBody>
                    <a:bodyPr/>
                    <a:lstStyle/>
                    <a:p>
                      <a:r>
                        <a:rPr lang="en-US" sz="2200" dirty="0"/>
                        <a:t>Key tools</a:t>
                      </a:r>
                    </a:p>
                  </a:txBody>
                  <a:tcPr/>
                </a:tc>
                <a:extLst>
                  <a:ext uri="{0D108BD9-81ED-4DB2-BD59-A6C34878D82A}">
                    <a16:rowId xmlns:a16="http://schemas.microsoft.com/office/drawing/2014/main" val="2150132168"/>
                  </a:ext>
                </a:extLst>
              </a:tr>
              <a:tr h="370840">
                <a:tc>
                  <a:txBody>
                    <a:bodyPr/>
                    <a:lstStyle/>
                    <a:p>
                      <a:r>
                        <a:rPr lang="en-US" sz="2200" dirty="0"/>
                        <a:t>Section 6 – SOPs for assessment</a:t>
                      </a:r>
                    </a:p>
                  </a:txBody>
                  <a:tcPr/>
                </a:tc>
                <a:tc>
                  <a:txBody>
                    <a:bodyPr/>
                    <a:lstStyle/>
                    <a:p>
                      <a:r>
                        <a:rPr lang="en-US" sz="2200" dirty="0"/>
                        <a:t>Key steps, actions and links to tools;  flowchart</a:t>
                      </a:r>
                    </a:p>
                  </a:txBody>
                  <a:tcPr/>
                </a:tc>
                <a:tc>
                  <a:txBody>
                    <a:bodyPr/>
                    <a:lstStyle/>
                    <a:p>
                      <a:r>
                        <a:rPr lang="en-US" sz="2200" dirty="0"/>
                        <a:t>Key tools</a:t>
                      </a:r>
                    </a:p>
                  </a:txBody>
                  <a:tcPr/>
                </a:tc>
                <a:extLst>
                  <a:ext uri="{0D108BD9-81ED-4DB2-BD59-A6C34878D82A}">
                    <a16:rowId xmlns:a16="http://schemas.microsoft.com/office/drawing/2014/main" val="4034098473"/>
                  </a:ext>
                </a:extLst>
              </a:tr>
              <a:tr h="370840">
                <a:tc>
                  <a:txBody>
                    <a:bodyPr/>
                    <a:lstStyle/>
                    <a:p>
                      <a:r>
                        <a:rPr lang="en-US" sz="2200" dirty="0"/>
                        <a:t>Section 7 – SOPs for response analysis &amp; planning</a:t>
                      </a:r>
                    </a:p>
                  </a:txBody>
                  <a:tcPr/>
                </a:tc>
                <a:tc>
                  <a:txBody>
                    <a:bodyPr/>
                    <a:lstStyle/>
                    <a:p>
                      <a:r>
                        <a:rPr lang="en-US" sz="2200" dirty="0"/>
                        <a:t>Key steps, actions and links to tools;  flowchart</a:t>
                      </a:r>
                    </a:p>
                  </a:txBody>
                  <a:tcPr/>
                </a:tc>
                <a:tc>
                  <a:txBody>
                    <a:bodyPr/>
                    <a:lstStyle/>
                    <a:p>
                      <a:r>
                        <a:rPr lang="en-US" sz="2200" dirty="0"/>
                        <a:t>Key tools</a:t>
                      </a:r>
                    </a:p>
                  </a:txBody>
                  <a:tcPr/>
                </a:tc>
                <a:extLst>
                  <a:ext uri="{0D108BD9-81ED-4DB2-BD59-A6C34878D82A}">
                    <a16:rowId xmlns:a16="http://schemas.microsoft.com/office/drawing/2014/main" val="1360164944"/>
                  </a:ext>
                </a:extLst>
              </a:tr>
              <a:tr h="370840">
                <a:tc>
                  <a:txBody>
                    <a:bodyPr/>
                    <a:lstStyle/>
                    <a:p>
                      <a:r>
                        <a:rPr lang="en-US" sz="2200" dirty="0"/>
                        <a:t>Section 8 – SOPs for set up  &amp; implementation</a:t>
                      </a:r>
                    </a:p>
                  </a:txBody>
                  <a:tcPr/>
                </a:tc>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sz="2200" dirty="0"/>
                        <a:t>Key steps, actions and links to tools;  flowchart – per delivery mechanism (FSPs, vouchers, by hand,  using IM platform, </a:t>
                      </a:r>
                      <a:r>
                        <a:rPr lang="en-US" sz="2200" dirty="0" err="1"/>
                        <a:t>e.g</a:t>
                      </a:r>
                      <a:r>
                        <a:rPr lang="en-US" sz="2200" dirty="0"/>
                        <a:t> </a:t>
                      </a:r>
                      <a:r>
                        <a:rPr lang="en-US" sz="2200" dirty="0" err="1"/>
                        <a:t>RedRose</a:t>
                      </a:r>
                      <a:r>
                        <a:rPr lang="en-US" sz="2200" dirty="0"/>
                        <a:t>)</a:t>
                      </a:r>
                    </a:p>
                    <a:p>
                      <a:endParaRPr lang="en-US" sz="2200" dirty="0"/>
                    </a:p>
                  </a:txBody>
                  <a:tcPr/>
                </a:tc>
                <a:tc>
                  <a:txBody>
                    <a:bodyPr/>
                    <a:lstStyle/>
                    <a:p>
                      <a:r>
                        <a:rPr lang="en-US" sz="2200" dirty="0"/>
                        <a:t>Key tools</a:t>
                      </a:r>
                    </a:p>
                  </a:txBody>
                  <a:tcPr/>
                </a:tc>
                <a:extLst>
                  <a:ext uri="{0D108BD9-81ED-4DB2-BD59-A6C34878D82A}">
                    <a16:rowId xmlns:a16="http://schemas.microsoft.com/office/drawing/2014/main" val="3079600325"/>
                  </a:ext>
                </a:extLst>
              </a:tr>
              <a:tr h="0">
                <a:tc>
                  <a:txBody>
                    <a:bodyPr/>
                    <a:lstStyle/>
                    <a:p>
                      <a:r>
                        <a:rPr lang="en-US" sz="2200" dirty="0"/>
                        <a:t>Section 9 – SOPs for monitoring &amp; evaluation</a:t>
                      </a:r>
                    </a:p>
                  </a:txBody>
                  <a:tcPr/>
                </a:tc>
                <a:tc>
                  <a:txBody>
                    <a:bodyPr/>
                    <a:lstStyle/>
                    <a:p>
                      <a:r>
                        <a:rPr lang="en-US" sz="2200" dirty="0"/>
                        <a:t>Steps, actions and relevant tools + flowchart</a:t>
                      </a:r>
                    </a:p>
                  </a:txBody>
                  <a:tcPr/>
                </a:tc>
                <a:tc>
                  <a:txBody>
                    <a:bodyPr/>
                    <a:lstStyle/>
                    <a:p>
                      <a:r>
                        <a:rPr lang="en-US" sz="2200" dirty="0"/>
                        <a:t>Key tools</a:t>
                      </a:r>
                    </a:p>
                  </a:txBody>
                  <a:tcPr/>
                </a:tc>
                <a:extLst>
                  <a:ext uri="{0D108BD9-81ED-4DB2-BD59-A6C34878D82A}">
                    <a16:rowId xmlns:a16="http://schemas.microsoft.com/office/drawing/2014/main" val="2079010819"/>
                  </a:ext>
                </a:extLst>
              </a:tr>
            </a:tbl>
          </a:graphicData>
        </a:graphic>
      </p:graphicFrame>
    </p:spTree>
    <p:extLst>
      <p:ext uri="{BB962C8B-B14F-4D97-AF65-F5344CB8AC3E}">
        <p14:creationId xmlns:p14="http://schemas.microsoft.com/office/powerpoint/2010/main" val="3007275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AAFA6F0-1980-3ADC-CE3C-3B5A8CEF8E0B}"/>
              </a:ext>
            </a:extLst>
          </p:cNvPr>
          <p:cNvSpPr>
            <a:spLocks noGrp="1"/>
          </p:cNvSpPr>
          <p:nvPr>
            <p:ph type="pic" sz="quarter" idx="10"/>
          </p:nvPr>
        </p:nvSpPr>
        <p:spPr/>
      </p:sp>
      <p:sp>
        <p:nvSpPr>
          <p:cNvPr id="2" name="Title 1">
            <a:extLst>
              <a:ext uri="{FF2B5EF4-FFF2-40B4-BE49-F238E27FC236}">
                <a16:creationId xmlns:a16="http://schemas.microsoft.com/office/drawing/2014/main" id="{0AEE265D-D5A1-3FAA-45E3-8E1CBE14EBC8}"/>
              </a:ext>
            </a:extLst>
          </p:cNvPr>
          <p:cNvSpPr>
            <a:spLocks noGrp="1"/>
          </p:cNvSpPr>
          <p:nvPr>
            <p:ph type="title"/>
          </p:nvPr>
        </p:nvSpPr>
        <p:spPr/>
        <p:txBody>
          <a:bodyPr/>
          <a:lstStyle/>
          <a:p>
            <a:r>
              <a:rPr lang="en-US" dirty="0"/>
              <a:t>CVA process and decision requirements</a:t>
            </a:r>
            <a:endParaRPr lang="en-MY" dirty="0"/>
          </a:p>
        </p:txBody>
      </p:sp>
    </p:spTree>
    <p:extLst>
      <p:ext uri="{BB962C8B-B14F-4D97-AF65-F5344CB8AC3E}">
        <p14:creationId xmlns:p14="http://schemas.microsoft.com/office/powerpoint/2010/main" val="247913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6" y="1163806"/>
            <a:ext cx="14467564"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Medium" panose="00000600000000000000" pitchFamily="2" charset="0"/>
                <a:ea typeface="ＭＳ Ｐゴシック" panose="020B0600070205080204" pitchFamily="34" charset="-128"/>
              </a:rPr>
              <a:t>Group work 1: CVA process and decision requirements</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030853" y="2065881"/>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742950" indent="-742950" fontAlgn="auto">
              <a:spcAft>
                <a:spcPts val="0"/>
              </a:spcAft>
              <a:buAutoNum type="arabicPeriod"/>
            </a:pPr>
            <a:r>
              <a:rPr lang="en-US" altLang="en-US" sz="4000" b="1" dirty="0">
                <a:latin typeface="Open Sans" panose="020B0606030504020204" pitchFamily="34" charset="0"/>
                <a:ea typeface="Open Sans" panose="020B0606030504020204" pitchFamily="34" charset="0"/>
                <a:cs typeface="Open Sans" panose="020B0606030504020204" pitchFamily="34" charset="0"/>
              </a:rPr>
              <a:t>What are the main processes in a CVA response in terms of assessment, response analysis and set-up, implementation, and monitoring?</a:t>
            </a:r>
          </a:p>
          <a:p>
            <a:pPr marL="742950" indent="-742950" fontAlgn="auto">
              <a:spcAft>
                <a:spcPts val="0"/>
              </a:spcAft>
              <a:buAutoNum type="arabicPeriod"/>
            </a:pPr>
            <a:r>
              <a:rPr lang="en-US" altLang="en-US" sz="4000" b="1" dirty="0">
                <a:latin typeface="Open Sans" panose="020B0606030504020204" pitchFamily="34" charset="0"/>
                <a:ea typeface="Open Sans" panose="020B0606030504020204" pitchFamily="34" charset="0"/>
                <a:cs typeface="Open Sans" panose="020B0606030504020204" pitchFamily="34" charset="0"/>
              </a:rPr>
              <a:t>Where are key decisions and approvals needed? </a:t>
            </a:r>
            <a:endParaRPr lang="en-US" altLang="en-US" sz="3400" dirty="0">
              <a:latin typeface="Open Sans" panose="020B0606030504020204" pitchFamily="34" charset="0"/>
              <a:ea typeface="Open Sans" panose="020B0606030504020204" pitchFamily="34" charset="0"/>
              <a:cs typeface="Open Sans" panose="020B0606030504020204" pitchFamily="34" charset="0"/>
            </a:endParaRPr>
          </a:p>
          <a:p>
            <a:pPr lvl="1" fontAlgn="auto">
              <a:spcAft>
                <a:spcPts val="0"/>
              </a:spcAft>
            </a:pPr>
            <a:r>
              <a:rPr lang="en-US" altLang="en-US" sz="3400" dirty="0">
                <a:latin typeface="Open Sans" panose="020B0606030504020204" pitchFamily="34" charset="0"/>
                <a:ea typeface="Open Sans" panose="020B0606030504020204" pitchFamily="34" charset="0"/>
                <a:cs typeface="Open Sans" panose="020B0606030504020204" pitchFamily="34" charset="0"/>
              </a:rPr>
              <a:t>1st group : assessment, response analysis and set-up), 2</a:t>
            </a:r>
            <a:r>
              <a:rPr lang="en-US" altLang="en-US" sz="3400" baseline="30000" dirty="0">
                <a:latin typeface="Open Sans" panose="020B0606030504020204" pitchFamily="34" charset="0"/>
                <a:ea typeface="Open Sans" panose="020B0606030504020204" pitchFamily="34" charset="0"/>
                <a:cs typeface="Open Sans" panose="020B0606030504020204" pitchFamily="34" charset="0"/>
              </a:rPr>
              <a:t>nd</a:t>
            </a:r>
            <a:r>
              <a:rPr lang="en-US" altLang="en-US" sz="3400" dirty="0">
                <a:latin typeface="Open Sans" panose="020B0606030504020204" pitchFamily="34" charset="0"/>
                <a:ea typeface="Open Sans" panose="020B0606030504020204" pitchFamily="34" charset="0"/>
                <a:cs typeface="Open Sans" panose="020B0606030504020204" pitchFamily="34" charset="0"/>
              </a:rPr>
              <a:t> group: implementation and monitoring</a:t>
            </a:r>
          </a:p>
          <a:p>
            <a:pPr lvl="1" fontAlgn="auto">
              <a:spcAft>
                <a:spcPts val="0"/>
              </a:spcAft>
            </a:pPr>
            <a:r>
              <a:rPr lang="en-US" altLang="en-US" sz="3400" dirty="0">
                <a:latin typeface="Open Sans" panose="020B0606030504020204" pitchFamily="34" charset="0"/>
                <a:ea typeface="Open Sans" panose="020B0606030504020204" pitchFamily="34" charset="0"/>
                <a:cs typeface="Open Sans" panose="020B0606030504020204" pitchFamily="34" charset="0"/>
              </a:rPr>
              <a:t>List down steps in starting up CVA operations at NHQ</a:t>
            </a:r>
          </a:p>
          <a:p>
            <a:pPr lvl="2" fontAlgn="auto">
              <a:spcAft>
                <a:spcPts val="0"/>
              </a:spcAft>
            </a:pPr>
            <a:r>
              <a:rPr lang="en-US" altLang="en-US" sz="2800" dirty="0">
                <a:latin typeface="Open Sans" panose="020B0606030504020204" pitchFamily="34" charset="0"/>
                <a:ea typeface="Open Sans" panose="020B0606030504020204" pitchFamily="34" charset="0"/>
                <a:cs typeface="Open Sans" panose="020B0606030504020204" pitchFamily="34" charset="0"/>
              </a:rPr>
              <a:t>Define which steps require a management decision? </a:t>
            </a:r>
          </a:p>
          <a:p>
            <a:pPr lvl="2" fontAlgn="auto">
              <a:spcAft>
                <a:spcPts val="0"/>
              </a:spcAft>
            </a:pPr>
            <a:r>
              <a:rPr lang="en-US" altLang="en-US" sz="2800" dirty="0">
                <a:latin typeface="Open Sans" panose="020B0606030504020204" pitchFamily="34" charset="0"/>
                <a:ea typeface="Open Sans" panose="020B0606030504020204" pitchFamily="34" charset="0"/>
                <a:cs typeface="Open Sans" panose="020B0606030504020204" pitchFamily="34" charset="0"/>
              </a:rPr>
              <a:t>What is the ideal timeframe for approval?</a:t>
            </a:r>
          </a:p>
          <a:p>
            <a:pPr lvl="1" fontAlgn="auto">
              <a:spcAft>
                <a:spcPts val="0"/>
              </a:spcAft>
            </a:pPr>
            <a:r>
              <a:rPr lang="en-US" altLang="en-US" sz="3400" dirty="0">
                <a:latin typeface="Open Sans" panose="020B0606030504020204" pitchFamily="34" charset="0"/>
                <a:ea typeface="Open Sans" panose="020B0606030504020204" pitchFamily="34" charset="0"/>
                <a:cs typeface="Open Sans" panose="020B0606030504020204" pitchFamily="34" charset="0"/>
              </a:rPr>
              <a:t>30 mins group work</a:t>
            </a:r>
          </a:p>
          <a:p>
            <a:pPr marL="685800" lvl="1" indent="0" fontAlgn="auto">
              <a:spcAft>
                <a:spcPts val="0"/>
              </a:spcAft>
              <a:buNone/>
            </a:pPr>
            <a:endParaRPr lang="en-US" altLang="en-US" sz="3400" dirty="0">
              <a:latin typeface="Open Sans" panose="020B0606030504020204" pitchFamily="34" charset="0"/>
              <a:ea typeface="Open Sans" panose="020B0606030504020204" pitchFamily="34" charset="0"/>
              <a:cs typeface="Open Sans" panose="020B0606030504020204" pitchFamily="34" charset="0"/>
            </a:endParaRPr>
          </a:p>
          <a:p>
            <a:pPr marL="0" indent="0" fontAlgn="auto">
              <a:spcAft>
                <a:spcPts val="0"/>
              </a:spcAft>
              <a:buNone/>
            </a:pPr>
            <a:r>
              <a:rPr lang="en-US" altLang="en-US" sz="4000" b="1" dirty="0">
                <a:latin typeface="Open Sans" panose="020B0606030504020204" pitchFamily="34" charset="0"/>
                <a:ea typeface="Open Sans" panose="020B0606030504020204" pitchFamily="34" charset="0"/>
                <a:cs typeface="Open Sans" panose="020B0606030504020204" pitchFamily="34" charset="0"/>
              </a:rPr>
              <a:t>3. Estimate after how many days following the start of a response can the NS implement CVA?</a:t>
            </a:r>
          </a:p>
          <a:p>
            <a:pPr marL="0" indent="0" fontAlgn="auto">
              <a:spcAft>
                <a:spcPts val="0"/>
              </a:spcAft>
              <a:buNone/>
            </a:pPr>
            <a:endParaRPr lang="en-US" altLang="en-US" sz="4000" dirty="0">
              <a:ea typeface="ＭＳ Ｐゴシック" panose="020B0600070205080204" pitchFamily="34" charset="-128"/>
            </a:endParaRPr>
          </a:p>
        </p:txBody>
      </p:sp>
    </p:spTree>
    <p:extLst>
      <p:ext uri="{BB962C8B-B14F-4D97-AF65-F5344CB8AC3E}">
        <p14:creationId xmlns:p14="http://schemas.microsoft.com/office/powerpoint/2010/main" val="489668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8EC55-B325-C610-BF0D-FAD98FDAFDD9}"/>
              </a:ext>
            </a:extLst>
          </p:cNvPr>
          <p:cNvSpPr txBox="1">
            <a:spLocks/>
          </p:cNvSpPr>
          <p:nvPr/>
        </p:nvSpPr>
        <p:spPr>
          <a:xfrm>
            <a:off x="1229636" y="1163806"/>
            <a:ext cx="13038813" cy="1143000"/>
          </a:xfrm>
          <a:prstGeom prst="rect">
            <a:avLst/>
          </a:prstGeom>
        </p:spPr>
        <p:txBody>
          <a:bodyPr/>
          <a:lst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a:lstStyle>
          <a:p>
            <a:pPr fontAlgn="auto">
              <a:spcAft>
                <a:spcPts val="0"/>
              </a:spcAft>
            </a:pPr>
            <a:r>
              <a:rPr lang="en-US" altLang="en-US" sz="4000" b="1" dirty="0">
                <a:latin typeface="Montserrat Medium" panose="00000600000000000000" pitchFamily="2" charset="0"/>
                <a:ea typeface="ＭＳ Ｐゴシック" panose="020B0600070205080204" pitchFamily="34" charset="-128"/>
              </a:rPr>
              <a:t>Group work 1: Overview of CVA and decisions</a:t>
            </a:r>
          </a:p>
        </p:txBody>
      </p:sp>
      <p:sp>
        <p:nvSpPr>
          <p:cNvPr id="3" name="Content Placeholder 2">
            <a:extLst>
              <a:ext uri="{FF2B5EF4-FFF2-40B4-BE49-F238E27FC236}">
                <a16:creationId xmlns:a16="http://schemas.microsoft.com/office/drawing/2014/main" id="{B1A40E6B-2CC0-E80A-C5EF-5916F2C61C71}"/>
              </a:ext>
            </a:extLst>
          </p:cNvPr>
          <p:cNvSpPr txBox="1">
            <a:spLocks/>
          </p:cNvSpPr>
          <p:nvPr/>
        </p:nvSpPr>
        <p:spPr>
          <a:xfrm>
            <a:off x="1229637" y="2227129"/>
            <a:ext cx="15287929" cy="6897653"/>
          </a:xfrm>
          <a:prstGeom prst="rect">
            <a:avLst/>
          </a:prstGeom>
        </p:spPr>
        <p:txBody>
          <a:bodyPr/>
          <a:lst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fontAlgn="auto">
              <a:spcAft>
                <a:spcPts val="0"/>
              </a:spcAft>
            </a:pPr>
            <a:r>
              <a:rPr lang="en-US" altLang="en-US" sz="4000" dirty="0">
                <a:latin typeface="Montserrat" panose="00000500000000000000" pitchFamily="2" charset="0"/>
                <a:ea typeface="ＭＳ Ｐゴシック" panose="020B0600070205080204" pitchFamily="34" charset="-128"/>
              </a:rPr>
              <a:t>Timeline /decision-making process flow example</a:t>
            </a:r>
          </a:p>
        </p:txBody>
      </p:sp>
    </p:spTree>
    <p:extLst>
      <p:ext uri="{BB962C8B-B14F-4D97-AF65-F5344CB8AC3E}">
        <p14:creationId xmlns:p14="http://schemas.microsoft.com/office/powerpoint/2010/main" val="640196342"/>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f0e0d46-bfc3-4fcf-89a2-869473193083">
      <Terms xmlns="http://schemas.microsoft.com/office/infopath/2007/PartnerControls"/>
    </lcf76f155ced4ddcb4097134ff3c332f>
    <TaxCatchAll xmlns="2022f264-a01a-479c-9a1f-db50914a676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41CBEE5444AC4294686EA8E7761EF7" ma:contentTypeVersion="14" ma:contentTypeDescription="Create a new document." ma:contentTypeScope="" ma:versionID="604a6a96af103908af6777cdd2526e0d">
  <xsd:schema xmlns:xsd="http://www.w3.org/2001/XMLSchema" xmlns:xs="http://www.w3.org/2001/XMLSchema" xmlns:p="http://schemas.microsoft.com/office/2006/metadata/properties" xmlns:ns2="1f0e0d46-bfc3-4fcf-89a2-869473193083" xmlns:ns3="2022f264-a01a-479c-9a1f-db50914a6761" targetNamespace="http://schemas.microsoft.com/office/2006/metadata/properties" ma:root="true" ma:fieldsID="c2e176ba61fa24234a2357b9a6519e7d" ns2:_="" ns3:_="">
    <xsd:import namespace="1f0e0d46-bfc3-4fcf-89a2-869473193083"/>
    <xsd:import namespace="2022f264-a01a-479c-9a1f-db50914a67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0e0d46-bfc3-4fcf-89a2-8694731930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022f264-a01a-479c-9a1f-db50914a676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fb4525b-e024-493e-b786-78cbbff08576}" ma:internalName="TaxCatchAll" ma:showField="CatchAllData" ma:web="2022f264-a01a-479c-9a1f-db50914a676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ECB3BD-EEDA-455D-BAD1-EBC54DA8DA1C}">
  <ds:schemaRefs>
    <ds:schemaRef ds:uri="http://www.w3.org/XML/1998/namespace"/>
    <ds:schemaRef ds:uri="http://schemas.microsoft.com/office/2006/documentManagement/types"/>
    <ds:schemaRef ds:uri="http://schemas.microsoft.com/office/2006/metadata/properties"/>
    <ds:schemaRef ds:uri="http://purl.org/dc/dcmitype/"/>
    <ds:schemaRef ds:uri="http://purl.org/dc/elements/1.1/"/>
    <ds:schemaRef ds:uri="http://purl.org/dc/terms/"/>
    <ds:schemaRef ds:uri="2022f264-a01a-479c-9a1f-db50914a6761"/>
    <ds:schemaRef ds:uri="http://schemas.microsoft.com/office/infopath/2007/PartnerControls"/>
    <ds:schemaRef ds:uri="http://schemas.openxmlformats.org/package/2006/metadata/core-properties"/>
    <ds:schemaRef ds:uri="1f0e0d46-bfc3-4fcf-89a2-869473193083"/>
  </ds:schemaRefs>
</ds:datastoreItem>
</file>

<file path=customXml/itemProps2.xml><?xml version="1.0" encoding="utf-8"?>
<ds:datastoreItem xmlns:ds="http://schemas.openxmlformats.org/officeDocument/2006/customXml" ds:itemID="{161C0D10-7629-4AA3-9829-EAAA7B16D2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0e0d46-bfc3-4fcf-89a2-869473193083"/>
    <ds:schemaRef ds:uri="2022f264-a01a-479c-9a1f-db50914a67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200A3E1-B73D-4FAB-AA37-D608A6C5A72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9263</TotalTime>
  <Words>3107</Words>
  <Application>Microsoft Office PowerPoint</Application>
  <PresentationFormat>Custom</PresentationFormat>
  <Paragraphs>460</Paragraphs>
  <Slides>43</Slides>
  <Notes>36</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Cash and Voucher Assistance  Standard Operating Procedures (SOPs) Workshop</vt:lpstr>
      <vt:lpstr>PowerPoint Presentation</vt:lpstr>
      <vt:lpstr>Introduction to SOPs  What should be included?  </vt:lpstr>
      <vt:lpstr>What are Standard Operating Procedures (SOPs)?</vt:lpstr>
      <vt:lpstr>PowerPoint Presentation</vt:lpstr>
      <vt:lpstr>PowerPoint Presentation</vt:lpstr>
      <vt:lpstr>CVA process and decision requirements</vt:lpstr>
      <vt:lpstr>PowerPoint Presentation</vt:lpstr>
      <vt:lpstr>PowerPoint Presentation</vt:lpstr>
      <vt:lpstr>Review of existing SOPs/key CVA steps during emergency response   </vt:lpstr>
      <vt:lpstr>CVA project cycle</vt:lpstr>
      <vt:lpstr>PowerPoint Presentation</vt:lpstr>
      <vt:lpstr>What do the existing NS CVA SOPs or guidelines cover?</vt:lpstr>
      <vt:lpstr>PowerPoint Presentation</vt:lpstr>
      <vt:lpstr>Group work 2  - Review of SOPs</vt:lpstr>
      <vt:lpstr>PowerPoint Presentation</vt:lpstr>
      <vt:lpstr>Group work 2  - Review of SOPs</vt:lpstr>
      <vt:lpstr>PowerPoint Presentation</vt:lpstr>
      <vt:lpstr>PowerPoint Presentation</vt:lpstr>
      <vt:lpstr>PowerPoint Presentation</vt:lpstr>
      <vt:lpstr>Plenary summary of groupwork – go back to present groupwork on slides</vt:lpstr>
      <vt:lpstr>Drafting CVA steps and actions (SOPs)</vt:lpstr>
      <vt:lpstr>PowerPoint Presentation</vt:lpstr>
      <vt:lpstr>PowerPoint Presentation</vt:lpstr>
      <vt:lpstr>PowerPoint Presentation</vt:lpstr>
      <vt:lpstr>Recap Day 1</vt:lpstr>
      <vt:lpstr>PowerPoint Presentation</vt:lpstr>
      <vt:lpstr>Designing a roles and responsibilities matrix (RACI)</vt:lpstr>
      <vt:lpstr>PowerPoint Presentation</vt:lpstr>
      <vt:lpstr>PowerPoint Presentation</vt:lpstr>
      <vt:lpstr>Agree timeline, decisions and approvals </vt:lpstr>
      <vt:lpstr>PowerPoint Presentation</vt:lpstr>
      <vt:lpstr>CVA tools review and mapping</vt:lpstr>
      <vt:lpstr>CVA tools</vt:lpstr>
      <vt:lpstr>CiE toolkit overview</vt:lpstr>
      <vt:lpstr>PowerPoint Presentation</vt:lpstr>
      <vt:lpstr>PowerPoint Presentation</vt:lpstr>
      <vt:lpstr>SOPs – what next?</vt:lpstr>
      <vt:lpstr>PowerPoint Presentation</vt:lpstr>
      <vt:lpstr>PowerPoint Presentation</vt:lpstr>
      <vt:lpstr>Annexes and further guidance/tools….</vt:lpstr>
      <vt:lpstr>Next steps following workshop</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Cash and Voucher Assistance (CVA) Readiness</dc:title>
  <dc:creator>Michael BELARO</dc:creator>
  <cp:lastModifiedBy>CVACo Slovenia</cp:lastModifiedBy>
  <cp:revision>139</cp:revision>
  <dcterms:created xsi:type="dcterms:W3CDTF">2020-10-18T06:40:43Z</dcterms:created>
  <dcterms:modified xsi:type="dcterms:W3CDTF">2024-04-01T12:40:09Z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0843f49-ba84-4571-b1b5-bbf501ecdde5_Enabled">
    <vt:lpwstr>true</vt:lpwstr>
  </property>
  <property fmtid="{D5CDD505-2E9C-101B-9397-08002B2CF9AE}" pid="3" name="MSIP_Label_60843f49-ba84-4571-b1b5-bbf501ecdde5_SetDate">
    <vt:lpwstr>2022-11-02T10:04:08Z</vt:lpwstr>
  </property>
  <property fmtid="{D5CDD505-2E9C-101B-9397-08002B2CF9AE}" pid="4" name="MSIP_Label_60843f49-ba84-4571-b1b5-bbf501ecdde5_Method">
    <vt:lpwstr>Privileged</vt:lpwstr>
  </property>
  <property fmtid="{D5CDD505-2E9C-101B-9397-08002B2CF9AE}" pid="5" name="MSIP_Label_60843f49-ba84-4571-b1b5-bbf501ecdde5_Name">
    <vt:lpwstr>Red Cross - Red Crescent Internal</vt:lpwstr>
  </property>
  <property fmtid="{D5CDD505-2E9C-101B-9397-08002B2CF9AE}" pid="6" name="MSIP_Label_60843f49-ba84-4571-b1b5-bbf501ecdde5_SiteId">
    <vt:lpwstr>a2b53be5-734e-4e6c-ab0d-d184f60fd917</vt:lpwstr>
  </property>
  <property fmtid="{D5CDD505-2E9C-101B-9397-08002B2CF9AE}" pid="7" name="MSIP_Label_60843f49-ba84-4571-b1b5-bbf501ecdde5_ActionId">
    <vt:lpwstr>942c441f-18af-4438-8979-e4dd1d82a117</vt:lpwstr>
  </property>
  <property fmtid="{D5CDD505-2E9C-101B-9397-08002B2CF9AE}" pid="8" name="MSIP_Label_60843f49-ba84-4571-b1b5-bbf501ecdde5_ContentBits">
    <vt:lpwstr>2</vt:lpwstr>
  </property>
  <property fmtid="{D5CDD505-2E9C-101B-9397-08002B2CF9AE}" pid="9" name="ContentTypeId">
    <vt:lpwstr>0x010100E041CBEE5444AC4294686EA8E7761EF7</vt:lpwstr>
  </property>
  <property fmtid="{D5CDD505-2E9C-101B-9397-08002B2CF9AE}" pid="10" name="MediaServiceImageTags">
    <vt:lpwstr/>
  </property>
</Properties>
</file>