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0" r:id="rId4"/>
    <p:sldId id="258" r:id="rId5"/>
    <p:sldId id="261" r:id="rId6"/>
    <p:sldId id="265" r:id="rId7"/>
    <p:sldId id="268" r:id="rId8"/>
    <p:sldId id="300" r:id="rId9"/>
    <p:sldId id="271" r:id="rId10"/>
    <p:sldId id="304" r:id="rId11"/>
    <p:sldId id="272" r:id="rId12"/>
    <p:sldId id="301" r:id="rId13"/>
    <p:sldId id="279" r:id="rId14"/>
    <p:sldId id="280" r:id="rId15"/>
    <p:sldId id="303" r:id="rId16"/>
    <p:sldId id="294" r:id="rId17"/>
    <p:sldId id="295" r:id="rId18"/>
    <p:sldId id="297" r:id="rId19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3829" autoAdjust="0"/>
  </p:normalViewPr>
  <p:slideViewPr>
    <p:cSldViewPr snapToGrid="0" snapToObjects="1">
      <p:cViewPr>
        <p:scale>
          <a:sx n="64" d="100"/>
          <a:sy n="64" d="100"/>
        </p:scale>
        <p:origin x="-1560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AC8C6-B6E6-4722-9F44-E743255ABED5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D0054-A191-49FF-A585-786CEC910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85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1DE3F-49E5-4E34-9992-FF67E910E257}" type="slidenum">
              <a:rPr lang="es-ES_tradnl" smtClean="0"/>
              <a:t>15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BD252-92CA-EE42-9235-853FFF9B13D7}" type="datetimeFigureOut">
              <a:rPr lang="it-IT" smtClean="0"/>
              <a:pPr/>
              <a:t>29/07/2015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31DF3-6495-1944-ABBD-3F3C6FF06FB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421687" cy="1362075"/>
          </a:xfrm>
        </p:spPr>
        <p:txBody>
          <a:bodyPr>
            <a:normAutofit fontScale="90000"/>
          </a:bodyPr>
          <a:lstStyle/>
          <a:p>
            <a:r>
              <a:rPr lang="en-GB" sz="4400" cap="none" dirty="0" smtClean="0">
                <a:solidFill>
                  <a:schemeClr val="accent6"/>
                </a:solidFill>
              </a:rPr>
              <a:t>Cash in Emergencies (CiE) Toolkit</a:t>
            </a:r>
            <a:br>
              <a:rPr lang="en-GB" sz="4400" cap="none" dirty="0" smtClean="0">
                <a:solidFill>
                  <a:schemeClr val="accent6"/>
                </a:solidFill>
              </a:rPr>
            </a:br>
            <a:r>
              <a:rPr lang="en-GB" sz="2200" cap="none" dirty="0" smtClean="0">
                <a:solidFill>
                  <a:schemeClr val="accent6"/>
                </a:solidFill>
              </a:rPr>
              <a:t/>
            </a:r>
            <a:br>
              <a:rPr lang="en-GB" sz="2200" cap="none" dirty="0" smtClean="0">
                <a:solidFill>
                  <a:schemeClr val="accent6"/>
                </a:solidFill>
              </a:rPr>
            </a:br>
            <a:r>
              <a:rPr lang="en-GB" sz="3100" cap="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International Red Cross and Red Crescent Movement</a:t>
            </a:r>
            <a:endParaRPr lang="en-GB" sz="3100" cap="non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906" y="707072"/>
            <a:ext cx="633730" cy="719455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71" y="767079"/>
            <a:ext cx="320040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5" t="17213" r="20276" b="6250"/>
          <a:stretch/>
        </p:blipFill>
        <p:spPr bwMode="auto">
          <a:xfrm>
            <a:off x="14991" y="29980"/>
            <a:ext cx="9126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590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en-GB" sz="4324" dirty="0" smtClean="0">
                <a:solidFill>
                  <a:srgbClr val="C00000"/>
                </a:solidFill>
              </a:rPr>
              <a:t/>
            </a:r>
            <a:br>
              <a:rPr lang="en-GB" sz="4324" dirty="0" smtClean="0">
                <a:solidFill>
                  <a:srgbClr val="C00000"/>
                </a:solidFill>
              </a:rPr>
            </a:br>
            <a:endParaRPr lang="en-GB" dirty="0"/>
          </a:p>
        </p:txBody>
      </p:sp>
      <p:sp>
        <p:nvSpPr>
          <p:cNvPr id="4" name="Sottotitolo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GB" sz="4000" dirty="0" err="1" smtClean="0">
                <a:solidFill>
                  <a:schemeClr val="accent6"/>
                </a:solidFill>
              </a:rPr>
              <a:t>CiE</a:t>
            </a:r>
            <a:r>
              <a:rPr lang="en-GB" sz="4000" dirty="0" smtClean="0">
                <a:solidFill>
                  <a:schemeClr val="accent6"/>
                </a:solidFill>
              </a:rPr>
              <a:t> </a:t>
            </a:r>
          </a:p>
          <a:p>
            <a:pPr lvl="1">
              <a:buNone/>
            </a:pPr>
            <a:r>
              <a:rPr lang="en-GB" sz="4000" dirty="0" smtClean="0">
                <a:solidFill>
                  <a:schemeClr val="accent6"/>
                </a:solidFill>
              </a:rPr>
              <a:t>Toolkit</a:t>
            </a:r>
          </a:p>
          <a:p>
            <a:pPr lvl="1">
              <a:buNone/>
            </a:pPr>
            <a:r>
              <a:rPr lang="en-GB" sz="4000" dirty="0" smtClean="0">
                <a:solidFill>
                  <a:schemeClr val="accent6"/>
                </a:solidFill>
              </a:rPr>
              <a:t>resources</a:t>
            </a:r>
            <a:endParaRPr lang="en-GB" sz="4000" dirty="0">
              <a:solidFill>
                <a:schemeClr val="accent6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4648200" y="914401"/>
            <a:ext cx="4038600" cy="5481586"/>
          </a:xfrm>
        </p:spPr>
        <p:txBody>
          <a:bodyPr>
            <a:normAutofit/>
          </a:bodyPr>
          <a:lstStyle/>
          <a:p>
            <a:pPr lvl="1">
              <a:spcAft>
                <a:spcPts val="3600"/>
              </a:spcAft>
              <a:buFont typeface="Arial"/>
              <a:buChar char="•"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 modules with road maps and core tools</a:t>
            </a:r>
          </a:p>
          <a:p>
            <a:pPr lvl="1">
              <a:spcAft>
                <a:spcPts val="3600"/>
              </a:spcAft>
              <a:buFont typeface="Arial"/>
              <a:buChar char="•"/>
            </a:pP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RCRC Movement Key documents</a:t>
            </a:r>
          </a:p>
          <a:p>
            <a:pPr lvl="1">
              <a:spcAft>
                <a:spcPts val="3600"/>
              </a:spcAft>
              <a:buFont typeface="Arial"/>
              <a:buChar char="•"/>
            </a:pP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Reference Box with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additional CTP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Guidance</a:t>
            </a:r>
          </a:p>
          <a:p>
            <a:pPr lvl="1">
              <a:spcAft>
                <a:spcPts val="3600"/>
              </a:spcAft>
              <a:buFont typeface="Arial"/>
              <a:buChar char="•"/>
            </a:pP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Modalities Box (Cash for Work and Vouchers)</a:t>
            </a:r>
          </a:p>
          <a:p>
            <a:pPr lvl="1">
              <a:spcAft>
                <a:spcPts val="3600"/>
              </a:spcAft>
              <a:buFont typeface="Arial"/>
              <a:buChar char="•"/>
            </a:pP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spcAft>
                <a:spcPts val="3600"/>
              </a:spcAft>
              <a:buFont typeface="Arial"/>
              <a:buChar char="•"/>
            </a:pP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spcAft>
                <a:spcPts val="3600"/>
              </a:spcAft>
              <a:buFont typeface="Arial"/>
              <a:buChar char="•"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Aft>
                <a:spcPts val="3600"/>
              </a:spcAft>
              <a:buFont typeface="Arial"/>
              <a:buChar char="•"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0" y="2958353"/>
            <a:ext cx="9144000" cy="3532094"/>
          </a:xfrm>
        </p:spPr>
        <p:txBody>
          <a:bodyPr>
            <a:normAutofit lnSpcReduction="10000"/>
          </a:bodyPr>
          <a:lstStyle/>
          <a:p>
            <a:pPr lvl="1" algn="l">
              <a:spcAft>
                <a:spcPts val="600"/>
              </a:spcAft>
            </a:pPr>
            <a:r>
              <a:rPr lang="en-GB" sz="4324" dirty="0" smtClean="0">
                <a:solidFill>
                  <a:schemeClr val="tx1"/>
                </a:solidFill>
              </a:rPr>
              <a:t>Road maps </a:t>
            </a:r>
            <a:endParaRPr lang="en-GB" sz="4324" dirty="0">
              <a:solidFill>
                <a:schemeClr val="tx1"/>
              </a:solidFill>
            </a:endParaRPr>
          </a:p>
          <a:p>
            <a:pPr lvl="1" algn="l">
              <a:spcAft>
                <a:spcPts val="600"/>
              </a:spcAft>
            </a:pPr>
            <a:r>
              <a:rPr lang="en-GB" sz="3600" dirty="0" smtClean="0">
                <a:solidFill>
                  <a:schemeClr val="accent6"/>
                </a:solidFill>
              </a:rPr>
              <a:t>provide brief</a:t>
            </a:r>
            <a:r>
              <a:rPr lang="en-GB" sz="3600" dirty="0">
                <a:solidFill>
                  <a:schemeClr val="accent6"/>
                </a:solidFill>
              </a:rPr>
              <a:t> </a:t>
            </a:r>
            <a:r>
              <a:rPr lang="en-GB" sz="3600" dirty="0" smtClean="0">
                <a:solidFill>
                  <a:schemeClr val="accent6"/>
                </a:solidFill>
              </a:rPr>
              <a:t>guidance on how to move through the process</a:t>
            </a:r>
          </a:p>
          <a:p>
            <a:pPr lvl="1" algn="l">
              <a:spcAft>
                <a:spcPts val="600"/>
              </a:spcAft>
            </a:pPr>
            <a:r>
              <a:rPr lang="en-GB" sz="3027" dirty="0" smtClean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GB" sz="3027" dirty="0" smtClean="0"/>
              <a:t>nclude </a:t>
            </a:r>
            <a:r>
              <a:rPr lang="en-GB" sz="3027" b="1" dirty="0" smtClean="0">
                <a:solidFill>
                  <a:schemeClr val="bg1">
                    <a:lumMod val="50000"/>
                  </a:schemeClr>
                </a:solidFill>
              </a:rPr>
              <a:t>minimum standards</a:t>
            </a:r>
            <a:r>
              <a:rPr lang="en-GB" sz="3027" dirty="0" smtClean="0">
                <a:solidFill>
                  <a:schemeClr val="bg1">
                    <a:lumMod val="50000"/>
                  </a:schemeClr>
                </a:solidFill>
              </a:rPr>
              <a:t>, description of the </a:t>
            </a:r>
            <a:r>
              <a:rPr lang="en-GB" sz="3027" b="1" dirty="0" smtClean="0">
                <a:solidFill>
                  <a:schemeClr val="bg1">
                    <a:lumMod val="50000"/>
                  </a:schemeClr>
                </a:solidFill>
              </a:rPr>
              <a:t>sub-steps</a:t>
            </a:r>
            <a:r>
              <a:rPr lang="it-IT" sz="3027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3027" dirty="0" smtClean="0">
                <a:solidFill>
                  <a:schemeClr val="bg1">
                    <a:lumMod val="50000"/>
                  </a:schemeClr>
                </a:solidFill>
              </a:rPr>
              <a:t>introduction to </a:t>
            </a:r>
            <a:r>
              <a:rPr lang="en-GB" sz="3027" b="1" dirty="0" smtClean="0">
                <a:solidFill>
                  <a:schemeClr val="bg1">
                    <a:lumMod val="50000"/>
                  </a:schemeClr>
                </a:solidFill>
              </a:rPr>
              <a:t>tools</a:t>
            </a:r>
            <a:r>
              <a:rPr lang="en-GB" sz="3027" dirty="0" smtClean="0">
                <a:solidFill>
                  <a:schemeClr val="bg1">
                    <a:lumMod val="50000"/>
                  </a:schemeClr>
                </a:solidFill>
              </a:rPr>
              <a:t>, list of </a:t>
            </a:r>
            <a:r>
              <a:rPr lang="en-GB" sz="3027" b="1" dirty="0" smtClean="0">
                <a:solidFill>
                  <a:schemeClr val="bg1">
                    <a:lumMod val="50000"/>
                  </a:schemeClr>
                </a:solidFill>
              </a:rPr>
              <a:t>reference documents</a:t>
            </a:r>
            <a:endParaRPr lang="it-IT" sz="3027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75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0" y="2725272"/>
            <a:ext cx="9144000" cy="3248454"/>
          </a:xfrm>
        </p:spPr>
        <p:txBody>
          <a:bodyPr>
            <a:normAutofit fontScale="92500" lnSpcReduction="10000"/>
          </a:bodyPr>
          <a:lstStyle/>
          <a:p>
            <a:pPr lvl="1" algn="l">
              <a:spcAft>
                <a:spcPts val="600"/>
              </a:spcAft>
            </a:pPr>
            <a:r>
              <a:rPr lang="en-GB" sz="4300" dirty="0" smtClean="0">
                <a:solidFill>
                  <a:schemeClr val="tx1"/>
                </a:solidFill>
              </a:rPr>
              <a:t>Minimum standards</a:t>
            </a:r>
            <a:br>
              <a:rPr lang="en-GB" sz="4300" dirty="0" smtClean="0">
                <a:solidFill>
                  <a:schemeClr val="tx1"/>
                </a:solidFill>
              </a:rPr>
            </a:br>
            <a:r>
              <a:rPr lang="en-GB" sz="3900" dirty="0" smtClean="0">
                <a:solidFill>
                  <a:schemeClr val="accent6"/>
                </a:solidFill>
              </a:rPr>
              <a:t>what the programme cannot do without</a:t>
            </a:r>
          </a:p>
          <a:p>
            <a:pPr lvl="1" algn="l">
              <a:spcAft>
                <a:spcPts val="600"/>
              </a:spcAft>
            </a:pPr>
            <a:endParaRPr lang="en-GB" sz="3900" dirty="0" smtClean="0">
              <a:solidFill>
                <a:schemeClr val="accent6"/>
              </a:solidFill>
            </a:endParaRPr>
          </a:p>
          <a:p>
            <a:pPr lvl="1" algn="l">
              <a:spcAft>
                <a:spcPts val="600"/>
              </a:spcAft>
            </a:pPr>
            <a:r>
              <a:rPr lang="en-GB" sz="3000" dirty="0" smtClean="0"/>
              <a:t>based on </a:t>
            </a:r>
            <a:r>
              <a:rPr lang="en-GB" sz="3000" b="1" dirty="0" smtClean="0">
                <a:solidFill>
                  <a:srgbClr val="7F7F7F"/>
                </a:solidFill>
              </a:rPr>
              <a:t>good practice </a:t>
            </a:r>
            <a:r>
              <a:rPr lang="en-GB" sz="3000" dirty="0" smtClean="0"/>
              <a:t>in the humanitarian sector when </a:t>
            </a:r>
            <a:r>
              <a:rPr lang="en-GB" sz="3000" b="1" dirty="0" smtClean="0">
                <a:solidFill>
                  <a:srgbClr val="7F7F7F"/>
                </a:solidFill>
              </a:rPr>
              <a:t>time and resource constraints </a:t>
            </a:r>
            <a:r>
              <a:rPr lang="en-GB" sz="3000" dirty="0" smtClean="0"/>
              <a:t>do not allow to follow all the steps and sub-steps proposed</a:t>
            </a:r>
            <a:endParaRPr lang="it-IT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0" y="2277036"/>
            <a:ext cx="9144000" cy="3481536"/>
          </a:xfrm>
        </p:spPr>
        <p:txBody>
          <a:bodyPr>
            <a:normAutofit fontScale="92500"/>
          </a:bodyPr>
          <a:lstStyle/>
          <a:p>
            <a:pPr lvl="1" algn="l">
              <a:spcAft>
                <a:spcPts val="600"/>
              </a:spcAft>
            </a:pPr>
            <a:r>
              <a:rPr lang="en-GB" sz="4324" dirty="0" smtClean="0">
                <a:solidFill>
                  <a:schemeClr val="tx1"/>
                </a:solidFill>
              </a:rPr>
              <a:t>Tools</a:t>
            </a:r>
            <a:r>
              <a:rPr lang="en-GB" sz="5714" dirty="0">
                <a:solidFill>
                  <a:schemeClr val="tx1"/>
                </a:solidFill>
              </a:rPr>
              <a:t> </a:t>
            </a:r>
            <a:endParaRPr lang="en-GB" sz="5714" dirty="0" smtClean="0">
              <a:solidFill>
                <a:schemeClr val="tx1"/>
              </a:solidFill>
            </a:endParaRPr>
          </a:p>
          <a:p>
            <a:pPr lvl="1" algn="l">
              <a:spcAft>
                <a:spcPts val="600"/>
              </a:spcAft>
            </a:pPr>
            <a:r>
              <a:rPr lang="en-GB" sz="3600" dirty="0" smtClean="0">
                <a:solidFill>
                  <a:srgbClr val="C00000"/>
                </a:solidFill>
              </a:rPr>
              <a:t>Templates, checklists</a:t>
            </a:r>
            <a:r>
              <a:rPr lang="en-GB" sz="3600" dirty="0">
                <a:solidFill>
                  <a:srgbClr val="C00000"/>
                </a:solidFill>
              </a:rPr>
              <a:t> </a:t>
            </a:r>
            <a:r>
              <a:rPr lang="en-GB" sz="3600" dirty="0" smtClean="0">
                <a:solidFill>
                  <a:srgbClr val="C00000"/>
                </a:solidFill>
              </a:rPr>
              <a:t>and guidance tools</a:t>
            </a:r>
          </a:p>
          <a:p>
            <a:pPr lvl="1" algn="l">
              <a:spcAft>
                <a:spcPts val="600"/>
              </a:spcAft>
            </a:pPr>
            <a:endParaRPr lang="en-GB" sz="3600" dirty="0" smtClean="0">
              <a:solidFill>
                <a:srgbClr val="C00000"/>
              </a:solidFill>
            </a:endParaRPr>
          </a:p>
          <a:p>
            <a:pPr lvl="1" algn="l"/>
            <a:r>
              <a:rPr lang="en-GB" sz="3600" b="1" dirty="0"/>
              <a:t>a</a:t>
            </a:r>
            <a:r>
              <a:rPr lang="en-GB" sz="3600" b="1" dirty="0" smtClean="0"/>
              <a:t>daptable </a:t>
            </a:r>
            <a:r>
              <a:rPr lang="en-GB" sz="3600" dirty="0" smtClean="0"/>
              <a:t>to be </a:t>
            </a:r>
            <a:r>
              <a:rPr lang="en-GB" sz="3600" dirty="0"/>
              <a:t>used in different </a:t>
            </a:r>
            <a:r>
              <a:rPr lang="en-GB" sz="3600" dirty="0" smtClean="0"/>
              <a:t>contexts and CTP </a:t>
            </a:r>
            <a:r>
              <a:rPr lang="en-GB" sz="3600" dirty="0"/>
              <a:t>programmes, by different </a:t>
            </a:r>
            <a:r>
              <a:rPr lang="en-GB" sz="3600" dirty="0" smtClean="0"/>
              <a:t>organizations</a:t>
            </a:r>
            <a:endParaRPr lang="it-IT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0" y="3115233"/>
            <a:ext cx="9144000" cy="3124201"/>
          </a:xfrm>
        </p:spPr>
        <p:txBody>
          <a:bodyPr>
            <a:normAutofit/>
          </a:bodyPr>
          <a:lstStyle/>
          <a:p>
            <a:pPr lvl="1" algn="l">
              <a:spcAft>
                <a:spcPts val="600"/>
              </a:spcAft>
            </a:pPr>
            <a:r>
              <a:rPr lang="en-GB" sz="4000" dirty="0" smtClean="0">
                <a:solidFill>
                  <a:schemeClr val="tx1"/>
                </a:solidFill>
              </a:rPr>
              <a:t>Additional Boxes</a:t>
            </a:r>
            <a:br>
              <a:rPr lang="en-GB" sz="4000" dirty="0" smtClean="0">
                <a:solidFill>
                  <a:schemeClr val="tx1"/>
                </a:solidFill>
              </a:rPr>
            </a:br>
            <a:r>
              <a:rPr lang="en-GB" sz="3600" dirty="0" smtClean="0">
                <a:solidFill>
                  <a:srgbClr val="C00000"/>
                </a:solidFill>
              </a:rPr>
              <a:t>Reference Box and Modalities Box</a:t>
            </a:r>
          </a:p>
          <a:p>
            <a:pPr lvl="1" algn="l">
              <a:spcAft>
                <a:spcPts val="600"/>
              </a:spcAft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Grouped for easy access to relevant CTP guidance and access to a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specific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modality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GB" dirty="0" err="1" smtClean="0">
                <a:solidFill>
                  <a:schemeClr val="bg1">
                    <a:lumMod val="50000"/>
                  </a:schemeClr>
                </a:solidFill>
              </a:rPr>
              <a:t>CfW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, Vouchers)</a:t>
            </a:r>
          </a:p>
        </p:txBody>
      </p:sp>
    </p:spTree>
    <p:extLst>
      <p:ext uri="{BB962C8B-B14F-4D97-AF65-F5344CB8AC3E}">
        <p14:creationId xmlns:p14="http://schemas.microsoft.com/office/powerpoint/2010/main" val="371472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0" y="3330388"/>
            <a:ext cx="9144000" cy="2464043"/>
          </a:xfrm>
        </p:spPr>
        <p:txBody>
          <a:bodyPr anchor="b">
            <a:normAutofit/>
          </a:bodyPr>
          <a:lstStyle/>
          <a:p>
            <a:pPr lvl="1" algn="l">
              <a:spcAft>
                <a:spcPts val="600"/>
              </a:spcAft>
            </a:pPr>
            <a:r>
              <a:rPr lang="en-GB" sz="4000" dirty="0" smtClean="0">
                <a:solidFill>
                  <a:schemeClr val="tx1"/>
                </a:solidFill>
              </a:rPr>
              <a:t>The CiE Toolkit offers more 200 tools </a:t>
            </a:r>
            <a:endParaRPr lang="en-GB" sz="4706" dirty="0">
              <a:solidFill>
                <a:schemeClr val="tx1"/>
              </a:solidFill>
            </a:endParaRPr>
          </a:p>
          <a:p>
            <a:pPr lvl="1" algn="l">
              <a:spcAft>
                <a:spcPts val="600"/>
              </a:spcAft>
            </a:pPr>
            <a:r>
              <a:rPr lang="en-GB" sz="3600" dirty="0" smtClean="0">
                <a:solidFill>
                  <a:schemeClr val="accent6"/>
                </a:solidFill>
              </a:rPr>
              <a:t>and is expected to grow and improve.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0" y="3671046"/>
            <a:ext cx="9144000" cy="2464043"/>
          </a:xfrm>
        </p:spPr>
        <p:txBody>
          <a:bodyPr anchor="b">
            <a:normAutofit/>
          </a:bodyPr>
          <a:lstStyle/>
          <a:p>
            <a:pPr lvl="1" algn="l">
              <a:spcAft>
                <a:spcPts val="600"/>
              </a:spcAft>
            </a:pPr>
            <a:r>
              <a:rPr lang="en-GB" sz="4000" dirty="0" smtClean="0">
                <a:solidFill>
                  <a:schemeClr val="tx1"/>
                </a:solidFill>
              </a:rPr>
              <a:t>Feedback is welcome</a:t>
            </a:r>
          </a:p>
          <a:p>
            <a:pPr lvl="1" algn="l">
              <a:spcAft>
                <a:spcPts val="600"/>
              </a:spcAft>
            </a:pPr>
            <a:r>
              <a:rPr lang="en-GB" sz="3600" dirty="0" smtClean="0">
                <a:solidFill>
                  <a:schemeClr val="accent6"/>
                </a:solidFill>
              </a:rPr>
              <a:t>and will inform the periodic updates of the toolkit.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-17640" y="3135084"/>
            <a:ext cx="9144000" cy="3058887"/>
          </a:xfrm>
        </p:spPr>
        <p:txBody>
          <a:bodyPr anchor="b">
            <a:normAutofit fontScale="77500" lnSpcReduction="20000"/>
          </a:bodyPr>
          <a:lstStyle/>
          <a:p>
            <a:pPr marL="349200" lvl="1" algn="l"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The CiE Toolkit was made possible 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thanks to the support of: 		</a:t>
            </a:r>
          </a:p>
          <a:p>
            <a:pPr marL="349200" lvl="1" algn="l"/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		</a:t>
            </a:r>
            <a:r>
              <a:rPr lang="en-GB" dirty="0">
                <a:solidFill>
                  <a:schemeClr val="accent6"/>
                </a:solidFill>
              </a:rPr>
              <a:t>International Federation </a:t>
            </a:r>
            <a:r>
              <a:rPr lang="en-GB" dirty="0" smtClean="0">
                <a:solidFill>
                  <a:schemeClr val="accent6"/>
                </a:solidFill>
              </a:rPr>
              <a:t>Red </a:t>
            </a:r>
            <a:r>
              <a:rPr lang="en-GB" dirty="0">
                <a:solidFill>
                  <a:schemeClr val="accent6"/>
                </a:solidFill>
              </a:rPr>
              <a:t>Cross and Red Crescent Societies</a:t>
            </a:r>
          </a:p>
          <a:p>
            <a:pPr marL="349200" lvl="1" algn="l"/>
            <a:r>
              <a:rPr lang="en-GB" dirty="0">
                <a:solidFill>
                  <a:schemeClr val="accent6"/>
                </a:solidFill>
              </a:rPr>
              <a:t>	</a:t>
            </a:r>
            <a:r>
              <a:rPr lang="en-GB" dirty="0" smtClean="0">
                <a:solidFill>
                  <a:schemeClr val="accent6"/>
                </a:solidFill>
              </a:rPr>
              <a:t>	International Committee of the Red Cross</a:t>
            </a:r>
          </a:p>
          <a:p>
            <a:pPr marL="349200" lvl="1" algn="l"/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	</a:t>
            </a:r>
            <a:r>
              <a:rPr lang="en-GB" dirty="0">
                <a:solidFill>
                  <a:schemeClr val="accent6"/>
                </a:solidFill>
              </a:rPr>
              <a:t>	</a:t>
            </a:r>
            <a:r>
              <a:rPr lang="en-GB" dirty="0" smtClean="0">
                <a:solidFill>
                  <a:schemeClr val="accent6"/>
                </a:solidFill>
              </a:rPr>
              <a:t>American Red Cross	</a:t>
            </a:r>
            <a:r>
              <a:rPr lang="en-GB" dirty="0">
                <a:solidFill>
                  <a:schemeClr val="accent6"/>
                </a:solidFill>
              </a:rPr>
              <a:t>		</a:t>
            </a:r>
          </a:p>
          <a:p>
            <a:pPr marL="349200" lvl="1" algn="l">
              <a:spcBef>
                <a:spcPts val="600"/>
              </a:spcBef>
              <a:spcAft>
                <a:spcPts val="1800"/>
              </a:spcAft>
            </a:pPr>
            <a:r>
              <a:rPr lang="en-GB" dirty="0">
                <a:solidFill>
                  <a:schemeClr val="accent6"/>
                </a:solidFill>
              </a:rPr>
              <a:t> 		</a:t>
            </a:r>
            <a:r>
              <a:rPr lang="en-GB" dirty="0" smtClean="0">
                <a:solidFill>
                  <a:srgbClr val="C00000"/>
                </a:solidFill>
              </a:rPr>
              <a:t>British Red Cross </a:t>
            </a:r>
          </a:p>
          <a:p>
            <a:pPr marL="349200" lvl="1" algn="l">
              <a:spcAft>
                <a:spcPts val="1200"/>
              </a:spcAft>
            </a:pPr>
            <a:r>
              <a:rPr lang="en-GB" dirty="0" smtClean="0">
                <a:solidFill>
                  <a:schemeClr val="tx1"/>
                </a:solidFill>
              </a:rPr>
              <a:t>		and the </a:t>
            </a:r>
            <a:r>
              <a:rPr lang="en-GB" dirty="0" smtClean="0">
                <a:solidFill>
                  <a:srgbClr val="C00000"/>
                </a:solidFill>
              </a:rPr>
              <a:t>Red Cross Red Crescent Movement Cash Peer Working Group. </a:t>
            </a:r>
          </a:p>
        </p:txBody>
      </p:sp>
    </p:spTree>
    <p:extLst>
      <p:ext uri="{BB962C8B-B14F-4D97-AF65-F5344CB8AC3E}">
        <p14:creationId xmlns:p14="http://schemas.microsoft.com/office/powerpoint/2010/main" val="40318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626779" y="1543311"/>
            <a:ext cx="7772400" cy="1362075"/>
          </a:xfrm>
        </p:spPr>
        <p:txBody>
          <a:bodyPr/>
          <a:lstStyle/>
          <a:p>
            <a:r>
              <a:rPr lang="en-GB" b="0" cap="none" dirty="0">
                <a:solidFill>
                  <a:srgbClr val="C00000"/>
                </a:solidFill>
              </a:rPr>
              <a:t>P</a:t>
            </a:r>
            <a:r>
              <a:rPr lang="en-GB" b="0" cap="none" dirty="0" smtClean="0">
                <a:solidFill>
                  <a:srgbClr val="C00000"/>
                </a:solidFill>
              </a:rPr>
              <a:t>urpose</a:t>
            </a:r>
            <a:endParaRPr lang="en-GB" b="0" cap="none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Make cash transfer programing tools</a:t>
            </a:r>
            <a:r>
              <a:rPr lang="en-GB" sz="2800" dirty="0"/>
              <a:t>, practical guidance, minimum standards and good practice</a:t>
            </a:r>
            <a:r>
              <a:rPr lang="en-GB" sz="2800" dirty="0" smtClean="0"/>
              <a:t> easily accessible to field staff and volunteers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22313" y="1731939"/>
            <a:ext cx="7772400" cy="1362075"/>
          </a:xfrm>
        </p:spPr>
        <p:txBody>
          <a:bodyPr/>
          <a:lstStyle/>
          <a:p>
            <a:r>
              <a:rPr lang="en-GB" b="0" cap="none" dirty="0">
                <a:solidFill>
                  <a:schemeClr val="accent6"/>
                </a:solidFill>
              </a:rPr>
              <a:t>G</a:t>
            </a:r>
            <a:r>
              <a:rPr lang="en-GB" b="0" cap="none" dirty="0" smtClean="0">
                <a:solidFill>
                  <a:schemeClr val="accent6"/>
                </a:solidFill>
              </a:rPr>
              <a:t>oal</a:t>
            </a:r>
            <a:endParaRPr lang="en-GB" b="0" cap="none" dirty="0">
              <a:solidFill>
                <a:schemeClr val="accent6"/>
              </a:solidFill>
            </a:endParaRPr>
          </a:p>
        </p:txBody>
      </p:sp>
      <p:sp>
        <p:nvSpPr>
          <p:cNvPr id="8" name="Sottotitolo 7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r>
              <a:rPr lang="en-GB" sz="2800" dirty="0" smtClean="0"/>
              <a:t>Improve</a:t>
            </a:r>
            <a:r>
              <a:rPr lang="it-IT" sz="2800" dirty="0" smtClean="0"/>
              <a:t> </a:t>
            </a:r>
            <a:r>
              <a:rPr lang="en-GB" sz="2800" dirty="0" smtClean="0"/>
              <a:t>the quality of cash transfer programming (CTP) in emergencies</a:t>
            </a:r>
            <a:endParaRPr lang="it-IT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2" y="1597901"/>
            <a:ext cx="7772400" cy="1362075"/>
          </a:xfrm>
        </p:spPr>
        <p:txBody>
          <a:bodyPr>
            <a:normAutofit/>
          </a:bodyPr>
          <a:lstStyle/>
          <a:p>
            <a:r>
              <a:rPr lang="en-GB" b="0" cap="none" dirty="0">
                <a:solidFill>
                  <a:srgbClr val="C00000"/>
                </a:solidFill>
              </a:rPr>
              <a:t>I</a:t>
            </a:r>
            <a:r>
              <a:rPr lang="en-GB" b="0" cap="none" dirty="0" smtClean="0">
                <a:solidFill>
                  <a:srgbClr val="C00000"/>
                </a:solidFill>
              </a:rPr>
              <a:t>nternal dissemination</a:t>
            </a:r>
            <a:endParaRPr lang="en-GB" b="0" cap="none" dirty="0">
              <a:solidFill>
                <a:srgbClr val="C00000"/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8278253" cy="1500187"/>
          </a:xfrm>
        </p:spPr>
        <p:txBody>
          <a:bodyPr anchor="ctr">
            <a:normAutofit/>
          </a:bodyPr>
          <a:lstStyle/>
          <a:p>
            <a:pPr lvl="0"/>
            <a:r>
              <a:rPr lang="en-GB" sz="2800" dirty="0" smtClean="0"/>
              <a:t>Within the international Red Cross and Red Crescent Movement the CiE Toolkit will inform and guide cash transfer programming.</a:t>
            </a:r>
            <a:endParaRPr lang="it-IT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8664" y="1786530"/>
            <a:ext cx="7772400" cy="1362075"/>
          </a:xfrm>
        </p:spPr>
        <p:txBody>
          <a:bodyPr>
            <a:normAutofit/>
          </a:bodyPr>
          <a:lstStyle/>
          <a:p>
            <a:r>
              <a:rPr lang="en-GB" b="0" cap="none" dirty="0">
                <a:solidFill>
                  <a:srgbClr val="C00000"/>
                </a:solidFill>
              </a:rPr>
              <a:t>T</a:t>
            </a:r>
            <a:r>
              <a:rPr lang="en-GB" b="0" cap="none" dirty="0" smtClean="0">
                <a:solidFill>
                  <a:srgbClr val="C00000"/>
                </a:solidFill>
              </a:rPr>
              <a:t>ransparency and collaboration</a:t>
            </a:r>
            <a:endParaRPr lang="en-GB" b="0" cap="none" dirty="0">
              <a:solidFill>
                <a:srgbClr val="C00000"/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8421687" cy="1500187"/>
          </a:xfrm>
        </p:spPr>
        <p:txBody>
          <a:bodyPr anchor="ctr">
            <a:normAutofit/>
          </a:bodyPr>
          <a:lstStyle/>
          <a:p>
            <a:pPr lvl="0"/>
            <a:r>
              <a:rPr lang="en-GB" sz="2800" dirty="0" smtClean="0"/>
              <a:t>The CiE Toolkit will be made available to other organizations and CTP networks.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0" cap="none" dirty="0" err="1" smtClean="0">
                <a:solidFill>
                  <a:srgbClr val="C00000"/>
                </a:solidFill>
              </a:rPr>
              <a:t>CiE</a:t>
            </a:r>
            <a:r>
              <a:rPr lang="en-GB" b="0" cap="none" dirty="0" smtClean="0">
                <a:solidFill>
                  <a:srgbClr val="C00000"/>
                </a:solidFill>
              </a:rPr>
              <a:t> Toolkit structure</a:t>
            </a:r>
            <a:endParaRPr lang="en-GB" b="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722313" y="4120029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GB" b="0" cap="none" dirty="0">
                <a:solidFill>
                  <a:schemeClr val="accent6"/>
                </a:solidFill>
              </a:rPr>
              <a:t>5 modules</a:t>
            </a:r>
            <a:r>
              <a:rPr lang="en-GB" b="0" cap="none" dirty="0" smtClean="0"/>
              <a:t/>
            </a:r>
            <a:br>
              <a:rPr lang="en-GB" b="0" cap="none" dirty="0" smtClean="0"/>
            </a:br>
            <a:r>
              <a:rPr lang="en-GB" b="0" cap="none" dirty="0" smtClean="0"/>
              <a:t>One </a:t>
            </a:r>
            <a:r>
              <a:rPr lang="en-GB" b="0" cap="none" dirty="0" smtClean="0">
                <a:solidFill>
                  <a:schemeClr val="accent6"/>
                </a:solidFill>
              </a:rPr>
              <a:t>module </a:t>
            </a:r>
            <a:r>
              <a:rPr lang="en-GB" b="0" cap="none" dirty="0" smtClean="0"/>
              <a:t>for each phase of the project cycle</a:t>
            </a:r>
            <a:endParaRPr lang="en-GB" b="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3"/>
          <p:cNvSpPr>
            <a:spLocks noGrp="1"/>
          </p:cNvSpPr>
          <p:nvPr>
            <p:ph type="title"/>
          </p:nvPr>
        </p:nvSpPr>
        <p:spPr>
          <a:xfrm>
            <a:off x="967972" y="176094"/>
            <a:ext cx="7772400" cy="1362075"/>
          </a:xfrm>
        </p:spPr>
        <p:txBody>
          <a:bodyPr>
            <a:normAutofit/>
          </a:bodyPr>
          <a:lstStyle/>
          <a:p>
            <a:r>
              <a:rPr lang="en-GB" b="0" cap="none" dirty="0" err="1" smtClean="0">
                <a:solidFill>
                  <a:srgbClr val="C00000"/>
                </a:solidFill>
              </a:rPr>
              <a:t>CiE</a:t>
            </a:r>
            <a:r>
              <a:rPr lang="en-GB" b="0" cap="none" dirty="0" smtClean="0">
                <a:solidFill>
                  <a:srgbClr val="C00000"/>
                </a:solidFill>
              </a:rPr>
              <a:t> Toolkit structure</a:t>
            </a:r>
            <a:endParaRPr lang="en-GB" b="0" cap="non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8" t="18336" r="15014" b="26797"/>
          <a:stretch/>
        </p:blipFill>
        <p:spPr bwMode="auto">
          <a:xfrm>
            <a:off x="0" y="1478209"/>
            <a:ext cx="9082933" cy="46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9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>
            <a:normAutofit lnSpcReduction="10000"/>
          </a:bodyPr>
          <a:lstStyle/>
          <a:p>
            <a:pPr lvl="1" algn="l"/>
            <a:r>
              <a:rPr lang="en-GB" sz="4000" dirty="0" smtClean="0">
                <a:solidFill>
                  <a:schemeClr val="tx1"/>
                </a:solidFill>
              </a:rPr>
              <a:t>Modules are divided</a:t>
            </a:r>
          </a:p>
          <a:p>
            <a:pPr lvl="1" algn="l"/>
            <a:r>
              <a:rPr lang="en-GB" sz="3600" dirty="0" smtClean="0">
                <a:solidFill>
                  <a:schemeClr val="accent6"/>
                </a:solidFill>
              </a:rPr>
              <a:t>into steps and sub-steps</a:t>
            </a:r>
          </a:p>
          <a:p>
            <a:pPr lvl="1" algn="l"/>
            <a:r>
              <a:rPr lang="en-GB" dirty="0" smtClean="0"/>
              <a:t>which are indicative and not necessarily sequential.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theme/theme1.xml><?xml version="1.0" encoding="utf-8"?>
<a:theme xmlns:a="http://schemas.openxmlformats.org/drawingml/2006/main" name="Tema di Office">
  <a:themeElements>
    <a:clrScheme name="Brezza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Solstizio.thmx</Template>
  <TotalTime>672</TotalTime>
  <Words>223</Words>
  <Application>Microsoft Office PowerPoint</Application>
  <PresentationFormat>On-screen Show (4:3)</PresentationFormat>
  <Paragraphs>48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Tema di Office</vt:lpstr>
      <vt:lpstr>Cash in Emergencies (CiE) Toolkit  International Red Cross and Red Crescent Movement</vt:lpstr>
      <vt:lpstr>Purpose</vt:lpstr>
      <vt:lpstr>Goal</vt:lpstr>
      <vt:lpstr>Internal dissemination</vt:lpstr>
      <vt:lpstr>Transparency and collaboration</vt:lpstr>
      <vt:lpstr>CiE Toolkit structure</vt:lpstr>
      <vt:lpstr>5 modules One module for each phase of the project cycle</vt:lpstr>
      <vt:lpstr>CiE Toolkit structure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Independent Consultant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Cash in Emergencies (CiE)  Toolkit</dc:title>
  <dc:creator>Creti Pantaleo</dc:creator>
  <cp:lastModifiedBy>Claire HOLMAN</cp:lastModifiedBy>
  <cp:revision>50</cp:revision>
  <dcterms:created xsi:type="dcterms:W3CDTF">2014-12-13T09:45:53Z</dcterms:created>
  <dcterms:modified xsi:type="dcterms:W3CDTF">2015-07-29T08:15:47Z</dcterms:modified>
</cp:coreProperties>
</file>