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9" r:id="rId2"/>
    <p:sldId id="312" r:id="rId3"/>
    <p:sldId id="314" r:id="rId4"/>
    <p:sldId id="315" r:id="rId5"/>
    <p:sldId id="311" r:id="rId6"/>
    <p:sldId id="282" r:id="rId7"/>
    <p:sldId id="283" r:id="rId8"/>
    <p:sldId id="313" r:id="rId9"/>
    <p:sldId id="289" r:id="rId10"/>
    <p:sldId id="336" r:id="rId11"/>
    <p:sldId id="288" r:id="rId12"/>
    <p:sldId id="293" r:id="rId13"/>
    <p:sldId id="320" r:id="rId14"/>
    <p:sldId id="286" r:id="rId15"/>
    <p:sldId id="298" r:id="rId16"/>
    <p:sldId id="317" r:id="rId17"/>
    <p:sldId id="287" r:id="rId18"/>
    <p:sldId id="337" r:id="rId19"/>
    <p:sldId id="329" r:id="rId20"/>
    <p:sldId id="326" r:id="rId21"/>
    <p:sldId id="318" r:id="rId22"/>
    <p:sldId id="308" r:id="rId23"/>
    <p:sldId id="294" r:id="rId24"/>
    <p:sldId id="335" r:id="rId25"/>
    <p:sldId id="330" r:id="rId26"/>
    <p:sldId id="331" r:id="rId27"/>
    <p:sldId id="332" r:id="rId28"/>
    <p:sldId id="333" r:id="rId29"/>
    <p:sldId id="325" r:id="rId30"/>
    <p:sldId id="290" r:id="rId31"/>
    <p:sldId id="321" r:id="rId32"/>
    <p:sldId id="322" r:id="rId33"/>
    <p:sldId id="323" r:id="rId34"/>
    <p:sldId id="278" r:id="rId35"/>
    <p:sldId id="334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>
          <p15:clr>
            <a:srgbClr val="A4A3A4"/>
          </p15:clr>
        </p15:guide>
        <p15:guide id="2" pos="52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9" autoAdjust="0"/>
    <p:restoredTop sz="85256" autoAdjust="0"/>
  </p:normalViewPr>
  <p:slideViewPr>
    <p:cSldViewPr>
      <p:cViewPr>
        <p:scale>
          <a:sx n="100" d="100"/>
          <a:sy n="100" d="100"/>
        </p:scale>
        <p:origin x="1376" y="-208"/>
      </p:cViewPr>
      <p:guideLst>
        <p:guide orient="horz" pos="346"/>
        <p:guide pos="521"/>
      </p:guideLst>
    </p:cSldViewPr>
  </p:slideViewPr>
  <p:outlineViewPr>
    <p:cViewPr>
      <p:scale>
        <a:sx n="33" d="100"/>
        <a:sy n="33" d="100"/>
      </p:scale>
      <p:origin x="0" y="42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HRC/ARC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5EFDD-5E7A-4D2E-ABC5-0E7CD4BEE376}" type="datetimeFigureOut">
              <a:rPr lang="en-US" smtClean="0"/>
              <a:pPr/>
              <a:t>9/20/16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Relocation Cash Grants (RCG)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355A8-B1C6-45A1-8378-E534EC80AEA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18806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HRC/ARC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12ED8-FDAC-4018-B257-6EEE6DD65E63}" type="datetimeFigureOut">
              <a:rPr lang="en-US" smtClean="0"/>
              <a:pPr/>
              <a:t>9/20/16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Relocation Cash Grants (RCG)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AEF584-1B21-4E67-B698-59A001964D5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6230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0" kern="1200" dirty="0" smtClean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The following agenda is intended for the training of Red Cross Red Crescent partners for conducting emergency relief distributions during emergency situations.</a:t>
            </a:r>
          </a:p>
          <a:p>
            <a:r>
              <a:rPr lang="en-GB" sz="1200" i="0" kern="1200" dirty="0" smtClean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Local staff and volunteers are the primary intended audience for this field training. </a:t>
            </a:r>
            <a:endParaRPr lang="en-US" sz="1200" i="0" kern="1200" dirty="0" smtClean="0"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  <a:p>
            <a:r>
              <a:rPr lang="en-GB" sz="1200" i="0" u="sng" kern="1200" dirty="0" smtClean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**National Society staff are responsible for facilitating the majority of the training with relief ERU technical support as necessary.**</a:t>
            </a:r>
            <a:endParaRPr lang="en-US" sz="1200" i="0" kern="1200" dirty="0" smtClean="0">
              <a:solidFill>
                <a:schemeClr val="tx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8671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IFRC 2</a:t>
            </a:r>
            <a:r>
              <a:rPr lang="en-US" baseline="0" dirty="0" smtClean="0"/>
              <a:t> minutes video ‘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Beneficiary Communication - Listen, Act, Now’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the image to launch the video with an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internet connection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https://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=PlmGkU7qKxQ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1807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exercise, use and put into practice the communication material available.</a:t>
            </a:r>
            <a:endParaRPr lang="en-US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28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Principles, tools and guidance for conducting mission specific relief distribution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targeted beneficiary selection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 be presented and discussed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854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 examples: photocopies, pictures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C560F7-CBEE-411A-A48E-9D08A0EE220D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9689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exercise, practice the assessment with the relevant form.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454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Participants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 learn key principles, tools and guidance necessary to deliver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relief supplies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(cash and/or in-kind)</a:t>
            </a: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C560F7-CBEE-411A-A48E-9D08A0EE220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79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C560F7-CBEE-411A-A48E-9D08A0EE220D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5663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 : M4_5_2_2 Distribution site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organisation.docx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C560F7-CBEE-411A-A48E-9D08A0EE220D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4861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envelopes preparation example: https://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youtu.be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/7MnlgnIx6io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C560F7-CBEE-411A-A48E-9D08A0EE220D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165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Describe the operation specifics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C560F7-CBEE-411A-A48E-9D08A0EE220D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14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charset="0"/>
              <a:buNone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slide is intended as an ice-breaker activity.</a:t>
            </a:r>
          </a:p>
          <a:p>
            <a:pPr marL="171450" lvl="0" indent="-171450">
              <a:buFont typeface="Arial" charset="0"/>
              <a:buChar char="•"/>
            </a:pP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Participants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Selected host NS Staff and Volunteers (previous distribution and CTP experience highly desirable)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+ invited: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Host NS District Leadership &amp; Community representatives participating in distribution process</a:t>
            </a:r>
          </a:p>
          <a:p>
            <a:pPr marL="171450" lvl="0" indent="-171450">
              <a:buFont typeface="Arial" charset="0"/>
              <a:buChar char="•"/>
            </a:pP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Facilitators	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Host NS &amp;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IFRC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Programming Staff</a:t>
            </a:r>
          </a:p>
          <a:p>
            <a:pPr marL="171450" lvl="0" indent="-171450">
              <a:buFont typeface="Arial" charset="0"/>
              <a:buChar char="•"/>
            </a:pP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Materials	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NFI/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CTP Manual in Binder, clipboards, notebooks, pen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Flip Chart, White sheets, markers,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 Board or Chalkboard (if available)</a:t>
            </a:r>
          </a:p>
          <a:p>
            <a:pPr marL="171450" lvl="0" indent="-171450">
              <a:buFont typeface="Arial" charset="0"/>
              <a:buChar char="•"/>
            </a:pP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Handouts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materials and forms that will be examined and worked with should be bound in single Pre-Distribution Training Manual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130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Participants</a:t>
            </a:r>
            <a:r>
              <a:rPr lang="en-US" baseline="0" dirty="0" smtClean="0"/>
              <a:t> will learn key principles, tools and guidance necessary to conduct relevant procedures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2796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5523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975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Display</a:t>
            </a:r>
            <a:r>
              <a:rPr lang="en-US" baseline="0" dirty="0" smtClean="0"/>
              <a:t> prompts for data collection. Show how to use: touch gestures, </a:t>
            </a:r>
            <a:r>
              <a:rPr lang="is-IS" baseline="0" dirty="0" smtClean="0"/>
              <a:t>…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3527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097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It is recommended to name a ‘technical’ responsible in each team who will be in charge of backing up any issue with regards to ODK.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See details in ‘ODK instructions guide for users’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0299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Provide the FAQs handout – to be kept by field staff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535F73-C57A-45A4-940C-B3047FCF6693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662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Mix </a:t>
            </a:r>
            <a:r>
              <a:rPr lang="en-US" baseline="0" dirty="0" smtClean="0"/>
              <a:t>the teams by gender, age, profile, </a:t>
            </a:r>
            <a:r>
              <a:rPr lang="is-IS" baseline="0" dirty="0" smtClean="0"/>
              <a:t>…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HRC/ARC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Relocation Cash Grants (RCG)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5089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Facilitator to prepare material,</a:t>
            </a:r>
            <a:r>
              <a:rPr lang="en-US" baseline="0" dirty="0" smtClean="0"/>
              <a:t> forms, distribution functions and series of situations:</a:t>
            </a: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baseline="0" dirty="0" smtClean="0"/>
              <a:t>elderly beneficiary (should be treated with priority)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non-beneficiaries group come to complain (should be taken away from the distribution site and given attention to explain the selection criteria)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armed policeman (should be requested not to enter in the distribution site)</a:t>
            </a:r>
          </a:p>
          <a:p>
            <a:pPr marL="171450" indent="-171450">
              <a:buFontTx/>
              <a:buChar char="-"/>
            </a:pPr>
            <a:r>
              <a:rPr lang="is-IS" baseline="0" dirty="0" smtClean="0"/>
              <a:t>…</a:t>
            </a:r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HRC/ARC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Relocation Cash Grants (RCG)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5466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End of training questionnaire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HRC/ARC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Relocation Cash Grants (RCG)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44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Participants are introduced to the training materials and agenda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Proposed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 timing: Part 1 = 2 hours, Part 2 = 3 hours, Part 3 = 3 hours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C560F7-CBEE-411A-A48E-9D08A0EE220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6978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Participants will be oriented as to the necessary steps for personal preparedness and have the opportunity to address outstanding personnel issues.</a:t>
            </a:r>
            <a:endParaRPr lang="en-US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HRC/ARC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Relocation Cash Grants (RCG)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2773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Facilitator</a:t>
            </a:r>
            <a:r>
              <a:rPr lang="en-US" baseline="0" dirty="0" smtClean="0"/>
              <a:t> to prepare material: RCRC flag, camera and chairs</a:t>
            </a:r>
            <a:endParaRPr lang="en-US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HRC/ARC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Relocation Cash Grants (RCG)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193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C560F7-CBEE-411A-A48E-9D08A0EE220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554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Participants will review aspects of the Movement, fundamental principles, the emblem, the code of conduct, Sphere standards and other industry principles and how they directly relate to conducting relief distributions.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CB357F9-387D-4D58-8108-B58C9C169CC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52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Participants will review operational security procedures and discuss strategies for responding to a spectrum of security threats.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63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Volunteers and staff are to be briefed as to the Movement’s mission, objectives and the overall disaster situation.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available, insert the up-dated disaster map</a:t>
            </a:r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CB357F9-387D-4D58-8108-B58C9C169CC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823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 smtClean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Relief distribution staff and volunteers will be familiarized with the different roles and duties of the Movement’s partners.</a:t>
            </a:r>
          </a:p>
          <a:p>
            <a:r>
              <a:rPr lang="en-GB" sz="1200" b="0" kern="1200" dirty="0" smtClean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The different relationships directly affecting operations will be discussed, including other Movement partner relationships and other organization relationships.</a:t>
            </a:r>
            <a:r>
              <a:rPr lang="en-US" b="0" dirty="0" smtClean="0">
                <a:effectLst/>
                <a:latin typeface="Arial" charset="0"/>
                <a:ea typeface="Arial" charset="0"/>
                <a:cs typeface="Arial" charset="0"/>
              </a:rPr>
              <a:t> </a:t>
            </a:r>
            <a:endParaRPr lang="en-US" b="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HRC/ARC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912ED8-FDAC-4018-B257-6EEE6DD65E63}" type="datetimeFigureOut">
              <a:rPr lang="en-US" smtClean="0"/>
              <a:pPr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Relocation Cash Grants (RCG)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9AEF584-1B21-4E67-B698-59A001964D5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111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HT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535F73-C57A-45A4-940C-B3047FCF669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98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5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92075"/>
            <a:ext cx="6334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 14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58763"/>
            <a:ext cx="37369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1356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56E2E-F9FA-4432-B996-66739987E1E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09801-E204-4E90-9511-682A47A9808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56E2E-F9FA-4432-B996-66739987E1E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09801-E204-4E90-9511-682A47A9808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77B0C-636D-4AB9-A79B-CD08F834487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DDACD-264A-4B30-85F0-3EAB44E353B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8CD42-B149-4CE7-AE29-5749A8CBB84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22947-36FC-49CC-AFF9-46A1C244C06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F3339-4144-444A-8C31-AD752F59790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D302-526A-4DBD-97CA-B4BED86B08B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56E2E-F9FA-4432-B996-66739987E1E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9/20/16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09801-E204-4E90-9511-682A47A9808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2/9/2011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HRCNS/ARC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D691-7935-4DE7-89B0-7EA22442ED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7"/>
          <p:cNvSpPr txBox="1">
            <a:spLocks noChangeArrowheads="1"/>
          </p:cNvSpPr>
          <p:nvPr userDrawn="1"/>
        </p:nvSpPr>
        <p:spPr bwMode="auto">
          <a:xfrm>
            <a:off x="611188" y="188913"/>
            <a:ext cx="7897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 sz="1200" dirty="0" smtClean="0">
                <a:solidFill>
                  <a:srgbClr val="DC281E"/>
                </a:solidFill>
                <a:cs typeface="Arial" panose="020B0604020202020204" pitchFamily="34" charset="0"/>
              </a:rPr>
              <a:t>International Red Cross and Red Crescent Movement</a:t>
            </a:r>
            <a:r>
              <a:rPr lang="en-GB" altLang="en-US" sz="1200" dirty="0" smtClean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GB" altLang="en-US" sz="1200" b="1" dirty="0" smtClean="0">
                <a:solidFill>
                  <a:srgbClr val="000000"/>
                </a:solidFill>
                <a:cs typeface="Arial" panose="020B0604020202020204" pitchFamily="34" charset="0"/>
              </a:rPr>
              <a:t>I Cash in Emergencies Toolkit</a:t>
            </a:r>
            <a:endParaRPr lang="en-CA" altLang="en-US" sz="12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685" r:id="rId2"/>
    <p:sldLayoutId id="2147483649" r:id="rId3"/>
    <p:sldLayoutId id="2147483678" r:id="rId4"/>
    <p:sldLayoutId id="2147483650" r:id="rId5"/>
    <p:sldLayoutId id="2147483709" r:id="rId6"/>
    <p:sldLayoutId id="2147483698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86" r:id="rId15"/>
    <p:sldLayoutId id="2147483658" r:id="rId16"/>
    <p:sldLayoutId id="2147483659" r:id="rId17"/>
    <p:sldLayoutId id="2147483662" r:id="rId18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lmGkU7qKxQ" TargetMode="External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15.tiff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4" Type="http://schemas.openxmlformats.org/officeDocument/2006/relationships/image" Target="../media/image19.tiff"/><Relationship Id="rId5" Type="http://schemas.openxmlformats.org/officeDocument/2006/relationships/image" Target="../media/image20.tiff"/><Relationship Id="rId6" Type="http://schemas.openxmlformats.org/officeDocument/2006/relationships/image" Target="../media/image21.tiff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4" Type="http://schemas.openxmlformats.org/officeDocument/2006/relationships/image" Target="../media/image24.tiff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6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4" Type="http://schemas.openxmlformats.org/officeDocument/2006/relationships/image" Target="../media/image8.tiff"/><Relationship Id="rId5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D691-7935-4DE7-89B0-7EA22442ED27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1219200"/>
            <a:ext cx="4402832" cy="45720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fr-FR" sz="2800" kern="0" dirty="0" smtClean="0">
                <a:solidFill>
                  <a:schemeClr val="bg1"/>
                </a:solidFill>
              </a:rPr>
              <a:t/>
            </a:r>
            <a:br>
              <a:rPr lang="fr-FR" sz="2800" kern="0" dirty="0" smtClean="0">
                <a:solidFill>
                  <a:schemeClr val="bg1"/>
                </a:solidFill>
              </a:rPr>
            </a:br>
            <a:r>
              <a:rPr lang="fr-FR" altLang="en-US" sz="2400" dirty="0" smtClean="0">
                <a:solidFill>
                  <a:schemeClr val="bg1"/>
                </a:solidFill>
              </a:rPr>
              <a:t>Name of the programme</a:t>
            </a:r>
            <a:r>
              <a:rPr lang="fr-FR" sz="2400" kern="0" dirty="0" smtClean="0">
                <a:solidFill>
                  <a:schemeClr val="bg1"/>
                </a:solidFill>
              </a:rPr>
              <a:t/>
            </a:r>
            <a:br>
              <a:rPr lang="fr-FR" sz="2400" kern="0" dirty="0" smtClean="0">
                <a:solidFill>
                  <a:schemeClr val="bg1"/>
                </a:solidFill>
              </a:rPr>
            </a:br>
            <a:r>
              <a:rPr lang="fr-FR" sz="2400" kern="0" dirty="0" smtClean="0">
                <a:solidFill>
                  <a:schemeClr val="bg1"/>
                </a:solidFill>
              </a:rPr>
              <a:t/>
            </a:r>
            <a:br>
              <a:rPr lang="fr-FR" sz="2400" kern="0" dirty="0" smtClean="0">
                <a:solidFill>
                  <a:schemeClr val="bg1"/>
                </a:solidFill>
              </a:rPr>
            </a:br>
            <a:r>
              <a:rPr lang="fr-FR" sz="2400" kern="0" dirty="0" smtClean="0">
                <a:solidFill>
                  <a:schemeClr val="bg1"/>
                </a:solidFill>
              </a:rPr>
              <a:t/>
            </a:r>
            <a:br>
              <a:rPr lang="fr-FR" sz="2400" kern="0" dirty="0" smtClean="0">
                <a:solidFill>
                  <a:schemeClr val="bg1"/>
                </a:solidFill>
              </a:rPr>
            </a:br>
            <a:r>
              <a:rPr lang="fr-FR" sz="2400" kern="0" dirty="0" smtClean="0">
                <a:solidFill>
                  <a:schemeClr val="bg1"/>
                </a:solidFill>
              </a:rPr>
              <a:t/>
            </a:r>
            <a:br>
              <a:rPr lang="fr-FR" sz="2400" kern="0" dirty="0" smtClean="0">
                <a:solidFill>
                  <a:schemeClr val="bg1"/>
                </a:solidFill>
              </a:rPr>
            </a:br>
            <a:r>
              <a:rPr lang="fr-FR" sz="2400" kern="0" dirty="0" smtClean="0">
                <a:solidFill>
                  <a:schemeClr val="bg1"/>
                </a:solidFill>
              </a:rPr>
              <a:t>Training for </a:t>
            </a:r>
            <a:r>
              <a:rPr lang="fr-FR" sz="2400" kern="0" dirty="0" err="1" smtClean="0">
                <a:solidFill>
                  <a:schemeClr val="bg1"/>
                </a:solidFill>
              </a:rPr>
              <a:t>field</a:t>
            </a:r>
            <a:r>
              <a:rPr lang="fr-FR" sz="2400" kern="0" dirty="0" smtClean="0">
                <a:solidFill>
                  <a:schemeClr val="bg1"/>
                </a:solidFill>
              </a:rPr>
              <a:t> staff</a:t>
            </a:r>
            <a:br>
              <a:rPr lang="fr-FR" sz="2400" kern="0" dirty="0" smtClean="0">
                <a:solidFill>
                  <a:schemeClr val="bg1"/>
                </a:solidFill>
              </a:rPr>
            </a:br>
            <a:r>
              <a:rPr lang="fr-FR" sz="2800" kern="0" dirty="0" smtClean="0">
                <a:solidFill>
                  <a:schemeClr val="bg1"/>
                </a:solidFill>
              </a:rPr>
              <a:t/>
            </a:r>
            <a:br>
              <a:rPr lang="fr-FR" sz="2800" kern="0" dirty="0" smtClean="0">
                <a:solidFill>
                  <a:schemeClr val="bg1"/>
                </a:solidFill>
              </a:rPr>
            </a:br>
            <a:endParaRPr lang="fr-FR" sz="2800" kern="0" dirty="0" smtClean="0">
              <a:solidFill>
                <a:schemeClr val="bg1"/>
              </a:solidFill>
            </a:endParaRPr>
          </a:p>
        </p:txBody>
      </p:sp>
      <p:sp>
        <p:nvSpPr>
          <p:cNvPr id="8" name="ZoneTexte 5"/>
          <p:cNvSpPr txBox="1">
            <a:spLocks noChangeArrowheads="1"/>
          </p:cNvSpPr>
          <p:nvPr/>
        </p:nvSpPr>
        <p:spPr bwMode="auto">
          <a:xfrm>
            <a:off x="4967808" y="2971800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3600" dirty="0" smtClean="0">
                <a:solidFill>
                  <a:srgbClr val="FF0000"/>
                </a:solidFill>
                <a:latin typeface="Berlin Sans FB" pitchFamily="34" charset="0"/>
                <a:cs typeface="+mn-cs"/>
              </a:rPr>
              <a:t>WELCOME ! </a:t>
            </a:r>
          </a:p>
        </p:txBody>
      </p:sp>
    </p:spTree>
    <p:extLst>
      <p:ext uri="{BB962C8B-B14F-4D97-AF65-F5344CB8AC3E}">
        <p14:creationId xmlns:p14="http://schemas.microsoft.com/office/powerpoint/2010/main" val="242005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980728"/>
            <a:ext cx="7340948" cy="489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12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548680"/>
            <a:ext cx="9144000" cy="66153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2/ </a:t>
            </a:r>
            <a:r>
              <a:rPr lang="en-US" sz="3200" b="1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Programme</a:t>
            </a:r>
            <a:r>
              <a:rPr 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step by step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52400" y="1791072"/>
            <a:ext cx="8991600" cy="4590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dirty="0">
                <a:solidFill>
                  <a:schemeClr val="tx1"/>
                </a:solidFill>
              </a:rPr>
              <a:t>2</a:t>
            </a:r>
            <a:r>
              <a:rPr lang="en-GB" sz="2800" dirty="0" smtClean="0">
                <a:solidFill>
                  <a:schemeClr val="tx1"/>
                </a:solidFill>
              </a:rPr>
              <a:t>.1/ Beneficiary communication</a:t>
            </a:r>
          </a:p>
          <a:p>
            <a:pPr algn="l"/>
            <a:endParaRPr lang="en-GB" sz="2800" dirty="0">
              <a:solidFill>
                <a:schemeClr val="tx1"/>
              </a:solidFill>
            </a:endParaRPr>
          </a:p>
          <a:p>
            <a:pPr algn="l"/>
            <a:r>
              <a:rPr lang="en-GB" sz="2800" dirty="0" smtClean="0">
                <a:solidFill>
                  <a:schemeClr val="tx1"/>
                </a:solidFill>
              </a:rPr>
              <a:t>2.2/ Beneficiary selection and identification</a:t>
            </a: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GB" sz="2800" dirty="0" smtClean="0">
                <a:solidFill>
                  <a:schemeClr val="tx1"/>
                </a:solidFill>
              </a:rPr>
              <a:t>2.3/ Distribution</a:t>
            </a:r>
          </a:p>
          <a:p>
            <a:pPr algn="l"/>
            <a:endParaRPr lang="en-GB" sz="2800" dirty="0">
              <a:solidFill>
                <a:schemeClr val="tx1"/>
              </a:solidFill>
            </a:endParaRPr>
          </a:p>
          <a:p>
            <a:pPr algn="l"/>
            <a:r>
              <a:rPr lang="en-GB" sz="2800" dirty="0" smtClean="0">
                <a:solidFill>
                  <a:schemeClr val="tx1"/>
                </a:solidFill>
              </a:rPr>
              <a:t>2.4/ Collect </a:t>
            </a:r>
            <a:r>
              <a:rPr lang="en-GB" sz="2800" dirty="0" smtClean="0">
                <a:solidFill>
                  <a:schemeClr val="tx1"/>
                </a:solidFill>
              </a:rPr>
              <a:t>data</a:t>
            </a:r>
            <a:endParaRPr lang="en-GB" sz="2800" dirty="0" smtClean="0">
              <a:solidFill>
                <a:schemeClr val="tx1"/>
              </a:solidFill>
            </a:endParaRPr>
          </a:p>
          <a:p>
            <a:pPr algn="l"/>
            <a:endParaRPr lang="en-GB" sz="2800" dirty="0">
              <a:solidFill>
                <a:schemeClr val="tx1"/>
              </a:solidFill>
            </a:endParaRPr>
          </a:p>
          <a:p>
            <a:pPr algn="l"/>
            <a:r>
              <a:rPr lang="en-GB" sz="2800" dirty="0">
                <a:solidFill>
                  <a:schemeClr val="tx1"/>
                </a:solidFill>
              </a:rPr>
              <a:t>2.5/ </a:t>
            </a:r>
            <a:r>
              <a:rPr lang="en-GB" sz="2800" dirty="0" smtClean="0">
                <a:solidFill>
                  <a:schemeClr val="tx1"/>
                </a:solidFill>
              </a:rPr>
              <a:t>Mobile data collection</a:t>
            </a:r>
            <a:endParaRPr lang="en-GB" sz="2800" dirty="0" smtClean="0">
              <a:solidFill>
                <a:schemeClr val="tx1"/>
              </a:solidFill>
            </a:endParaRPr>
          </a:p>
          <a:p>
            <a:pPr algn="l"/>
            <a:endParaRPr lang="en-GB" sz="2800" dirty="0">
              <a:solidFill>
                <a:schemeClr val="tx1"/>
              </a:solidFill>
            </a:endParaRPr>
          </a:p>
          <a:p>
            <a:pPr algn="l"/>
            <a:r>
              <a:rPr lang="en-GB" sz="2800" dirty="0" smtClean="0">
                <a:solidFill>
                  <a:schemeClr val="tx1"/>
                </a:solidFill>
              </a:rPr>
              <a:t>2.6/ Questions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6377"/>
            <a:ext cx="9144000" cy="588960"/>
          </a:xfrm>
          <a:solidFill>
            <a:srgbClr val="C00000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bg1"/>
                </a:solidFill>
                <a:latin typeface="+mn-lt"/>
              </a:rPr>
              <a:t>2.1/ Beneficiary communication</a:t>
            </a:r>
            <a:endParaRPr lang="en-US" sz="3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3508" y="1487681"/>
            <a:ext cx="8989837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GB" sz="3200" b="1" dirty="0" smtClean="0">
                <a:solidFill>
                  <a:srgbClr val="FFC000"/>
                </a:solidFill>
                <a:cs typeface="Times New Roman" pitchFamily="18" charset="0"/>
              </a:rPr>
              <a:t>Why? </a:t>
            </a:r>
            <a:r>
              <a:rPr lang="en-GB" sz="2000" dirty="0" smtClean="0">
                <a:cs typeface="Times New Roman" pitchFamily="18" charset="0"/>
              </a:rPr>
              <a:t>save lives, prevent problems and show respect</a:t>
            </a:r>
          </a:p>
          <a:p>
            <a:pPr marL="342900" indent="-342900">
              <a:buFont typeface="Arial" charset="0"/>
              <a:buChar char="•"/>
            </a:pPr>
            <a:endParaRPr lang="en-GB" sz="2800" b="1" dirty="0">
              <a:cs typeface="Times New Roman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3200" b="1" dirty="0" smtClean="0">
                <a:solidFill>
                  <a:srgbClr val="00B0F0"/>
                </a:solidFill>
                <a:cs typeface="Times New Roman" pitchFamily="18" charset="0"/>
              </a:rPr>
              <a:t>How? </a:t>
            </a:r>
            <a:r>
              <a:rPr lang="en-GB" sz="2000" dirty="0">
                <a:cs typeface="Times New Roman" pitchFamily="18" charset="0"/>
              </a:rPr>
              <a:t>d</a:t>
            </a:r>
            <a:r>
              <a:rPr lang="en-GB" sz="2000" dirty="0" smtClean="0">
                <a:cs typeface="Times New Roman" pitchFamily="18" charset="0"/>
              </a:rPr>
              <a:t>irect: face to face, flyers, list, community meeting, </a:t>
            </a:r>
            <a:r>
              <a:rPr lang="is-IS" sz="2000" dirty="0" smtClean="0">
                <a:cs typeface="Times New Roman" pitchFamily="18" charset="0"/>
              </a:rPr>
              <a:t>…</a:t>
            </a:r>
          </a:p>
          <a:p>
            <a:r>
              <a:rPr lang="is-IS" sz="2000" dirty="0">
                <a:cs typeface="Times New Roman" pitchFamily="18" charset="0"/>
              </a:rPr>
              <a:t>	 </a:t>
            </a:r>
            <a:r>
              <a:rPr lang="is-IS" sz="2000" dirty="0" smtClean="0">
                <a:cs typeface="Times New Roman" pitchFamily="18" charset="0"/>
              </a:rPr>
              <a:t>        </a:t>
            </a:r>
            <a:r>
              <a:rPr lang="en-GB" sz="2000" dirty="0" smtClean="0">
                <a:cs typeface="Times New Roman" pitchFamily="18" charset="0"/>
              </a:rPr>
              <a:t>indirect: radio, word of mouth, informal gathering, info kiosk, </a:t>
            </a:r>
            <a:r>
              <a:rPr lang="is-IS" sz="2000" dirty="0" smtClean="0">
                <a:cs typeface="Times New Roman" pitchFamily="18" charset="0"/>
              </a:rPr>
              <a:t>…</a:t>
            </a:r>
          </a:p>
          <a:p>
            <a:pPr lvl="2"/>
            <a:r>
              <a:rPr lang="is-IS" sz="2000" dirty="0">
                <a:cs typeface="Times New Roman" pitchFamily="18" charset="0"/>
              </a:rPr>
              <a:t> </a:t>
            </a:r>
            <a:r>
              <a:rPr lang="is-IS" sz="2000" dirty="0" smtClean="0">
                <a:cs typeface="Times New Roman" pitchFamily="18" charset="0"/>
              </a:rPr>
              <a:t>        2 ways: explain, ask ↔ listen</a:t>
            </a:r>
            <a:endParaRPr lang="en-GB" sz="2000" dirty="0" smtClean="0">
              <a:cs typeface="Times New Roman" pitchFamily="18" charset="0"/>
            </a:endParaRPr>
          </a:p>
          <a:p>
            <a:pPr marL="342900" indent="-342900">
              <a:buFont typeface="Arial" charset="0"/>
              <a:buChar char="•"/>
            </a:pPr>
            <a:endParaRPr lang="en-GB" sz="2800" b="1" dirty="0">
              <a:cs typeface="Times New Roman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3200" b="1" dirty="0" smtClean="0">
                <a:solidFill>
                  <a:srgbClr val="92D050"/>
                </a:solidFill>
                <a:cs typeface="Times New Roman" pitchFamily="18" charset="0"/>
              </a:rPr>
              <a:t>What? </a:t>
            </a:r>
            <a:r>
              <a:rPr lang="en-GB" sz="2000" dirty="0" smtClean="0">
                <a:cs typeface="Times New Roman" pitchFamily="18" charset="0"/>
              </a:rPr>
              <a:t>clear &amp; precise unique simple message</a:t>
            </a:r>
          </a:p>
          <a:p>
            <a:pPr marL="342900" indent="-342900">
              <a:buFont typeface="Arial" charset="0"/>
              <a:buChar char="•"/>
            </a:pPr>
            <a:endParaRPr lang="en-GB" sz="2800" b="1" dirty="0">
              <a:cs typeface="Times New Roman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3200" b="1" dirty="0" smtClean="0">
                <a:solidFill>
                  <a:srgbClr val="7030A0"/>
                </a:solidFill>
                <a:cs typeface="Times New Roman" pitchFamily="18" charset="0"/>
              </a:rPr>
              <a:t>To whom? </a:t>
            </a:r>
            <a:r>
              <a:rPr lang="en-GB" sz="2000" dirty="0" smtClean="0">
                <a:cs typeface="Times New Roman" pitchFamily="18" charset="0"/>
              </a:rPr>
              <a:t>beneficiaries, non-beneficiaries, communities, </a:t>
            </a:r>
            <a:r>
              <a:rPr lang="is-IS" sz="2000" dirty="0" smtClean="0">
                <a:cs typeface="Times New Roman" pitchFamily="18" charset="0"/>
              </a:rPr>
              <a:t>…</a:t>
            </a:r>
          </a:p>
          <a:p>
            <a:pPr marL="342900" indent="-342900">
              <a:buFont typeface="Arial" charset="0"/>
              <a:buChar char="•"/>
            </a:pPr>
            <a:endParaRPr lang="is-IS" sz="2800" dirty="0">
              <a:cs typeface="Times New Roman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is-IS" sz="3200" b="1" dirty="0" smtClean="0">
                <a:solidFill>
                  <a:srgbClr val="C00000"/>
                </a:solidFill>
                <a:cs typeface="Times New Roman" pitchFamily="18" charset="0"/>
              </a:rPr>
              <a:t>When? </a:t>
            </a:r>
            <a:r>
              <a:rPr lang="en-US" sz="2000" dirty="0">
                <a:cs typeface="Times New Roman" pitchFamily="18" charset="0"/>
              </a:rPr>
              <a:t>a</a:t>
            </a:r>
            <a:r>
              <a:rPr lang="is-IS" sz="2000" dirty="0" smtClean="0">
                <a:cs typeface="Times New Roman" pitchFamily="18" charset="0"/>
              </a:rPr>
              <a:t>lways, at all stages</a:t>
            </a:r>
            <a:endParaRPr lang="en-GB" sz="2000" dirty="0" smtClean="0">
              <a:cs typeface="Times New Roman" pitchFamily="18" charset="0"/>
            </a:endParaRPr>
          </a:p>
        </p:txBody>
      </p:sp>
      <p:pic>
        <p:nvPicPr>
          <p:cNvPr id="3" name="Picture 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3341" y="5550674"/>
            <a:ext cx="3457151" cy="118319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863588" y="1165337"/>
            <a:ext cx="7775884" cy="5501438"/>
          </a:xfrm>
          <a:prstGeom prst="rect">
            <a:avLst/>
          </a:prstGeom>
          <a:effectLst>
            <a:glow rad="127000">
              <a:schemeClr val="bg1">
                <a:alpha val="99000"/>
              </a:schemeClr>
            </a:glo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76377"/>
            <a:ext cx="9144000" cy="588960"/>
          </a:xfrm>
          <a:solidFill>
            <a:srgbClr val="C00000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bg1"/>
                </a:solidFill>
                <a:latin typeface="+mn-lt"/>
              </a:rPr>
              <a:t>2.1/ Beneficiary communication</a:t>
            </a:r>
            <a:endParaRPr lang="en-US" sz="3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3588" y="1448780"/>
            <a:ext cx="777686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 smtClean="0">
                <a:cs typeface="Times New Roman" pitchFamily="18" charset="0"/>
              </a:rPr>
              <a:t>Promotional materials:</a:t>
            </a:r>
          </a:p>
          <a:p>
            <a:pPr marL="342900" indent="-342900">
              <a:buFont typeface="Arial" charset="0"/>
              <a:buChar char="•"/>
            </a:pPr>
            <a:endParaRPr lang="en-GB" sz="2800" dirty="0" smtClean="0">
              <a:cs typeface="Times New Roman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2800" dirty="0" smtClean="0">
                <a:cs typeface="Times New Roman" pitchFamily="18" charset="0"/>
              </a:rPr>
              <a:t>Tools and messages: </a:t>
            </a:r>
            <a:r>
              <a:rPr lang="en-GB" sz="2000" dirty="0" smtClean="0">
                <a:cs typeface="Times New Roman" pitchFamily="18" charset="0"/>
              </a:rPr>
              <a:t>purpose, eligibility, modalities</a:t>
            </a:r>
          </a:p>
          <a:p>
            <a:pPr marL="342900" indent="-342900">
              <a:buFont typeface="Arial" charset="0"/>
              <a:buChar char="•"/>
            </a:pPr>
            <a:endParaRPr lang="en-GB" sz="2800" dirty="0">
              <a:cs typeface="Times New Roman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2800" dirty="0" smtClean="0">
                <a:cs typeface="Times New Roman" pitchFamily="18" charset="0"/>
              </a:rPr>
              <a:t>Hot line: </a:t>
            </a:r>
            <a:r>
              <a:rPr lang="en-GB" sz="2000" dirty="0" smtClean="0">
                <a:cs typeface="Times New Roman" pitchFamily="18" charset="0"/>
              </a:rPr>
              <a:t>function and number</a:t>
            </a:r>
          </a:p>
          <a:p>
            <a:pPr marL="342900" indent="-342900">
              <a:buFont typeface="Arial" charset="0"/>
              <a:buChar char="•"/>
            </a:pPr>
            <a:endParaRPr lang="en-GB" sz="2800" dirty="0">
              <a:cs typeface="Times New Roman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2800" dirty="0" smtClean="0">
                <a:cs typeface="Times New Roman" pitchFamily="18" charset="0"/>
              </a:rPr>
              <a:t>Sensitization – orientation</a:t>
            </a:r>
          </a:p>
          <a:p>
            <a:pPr marL="342900" indent="-342900">
              <a:buFont typeface="Arial" charset="0"/>
              <a:buChar char="•"/>
            </a:pPr>
            <a:endParaRPr lang="en-GB" sz="2800" dirty="0">
              <a:cs typeface="Times New Roman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2800" dirty="0" smtClean="0">
                <a:cs typeface="Times New Roman" pitchFamily="18" charset="0"/>
              </a:rPr>
              <a:t>Feed-back:</a:t>
            </a:r>
            <a:r>
              <a:rPr lang="en-GB" sz="2000" dirty="0" smtClean="0">
                <a:cs typeface="Times New Roman" pitchFamily="18" charset="0"/>
              </a:rPr>
              <a:t> collect, resolve and retro-feed</a:t>
            </a:r>
          </a:p>
          <a:p>
            <a:pPr marL="342900" indent="-342900">
              <a:buFont typeface="Arial" charset="0"/>
              <a:buChar char="•"/>
            </a:pPr>
            <a:endParaRPr lang="en-GB" sz="2800" dirty="0">
              <a:cs typeface="Times New Roman" pitchFamily="18" charset="0"/>
            </a:endParaRPr>
          </a:p>
          <a:p>
            <a:r>
              <a:rPr lang="en-GB" sz="3200" dirty="0" smtClean="0">
                <a:cs typeface="Times New Roman" pitchFamily="18" charset="0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21446416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64726"/>
            <a:ext cx="9144000" cy="588960"/>
          </a:xfrm>
          <a:solidFill>
            <a:srgbClr val="C00000"/>
          </a:solidFill>
        </p:spPr>
        <p:txBody>
          <a:bodyPr>
            <a:noAutofit/>
          </a:bodyPr>
          <a:lstStyle/>
          <a:p>
            <a:pPr lvl="2" algn="ctr"/>
            <a:r>
              <a:rPr lang="en-GB" sz="28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2.2/ Beneficiary selection and identification</a:t>
            </a:r>
            <a:endParaRPr lang="en-US" sz="28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3384" y="1339300"/>
            <a:ext cx="9000492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charset="0"/>
              <a:buChar char="•"/>
            </a:pPr>
            <a:r>
              <a:rPr lang="en-GB" sz="2800" dirty="0"/>
              <a:t>G</a:t>
            </a:r>
            <a:r>
              <a:rPr lang="en-GB" sz="2800" dirty="0" smtClean="0"/>
              <a:t>eneral </a:t>
            </a:r>
            <a:r>
              <a:rPr lang="en-GB" sz="2800" b="1" dirty="0"/>
              <a:t>assessment</a:t>
            </a:r>
            <a:r>
              <a:rPr lang="en-GB" sz="2800" dirty="0"/>
              <a:t> </a:t>
            </a:r>
            <a:r>
              <a:rPr lang="en-GB" sz="2800" dirty="0" smtClean="0"/>
              <a:t>principles</a:t>
            </a:r>
            <a:endParaRPr lang="en-GB" sz="2000" dirty="0"/>
          </a:p>
          <a:p>
            <a:pPr marL="800100" lvl="1" indent="-342900">
              <a:buFont typeface="Arial" charset="0"/>
              <a:buChar char="•"/>
            </a:pPr>
            <a:r>
              <a:rPr lang="en-GB" sz="2000" dirty="0"/>
              <a:t>m</a:t>
            </a:r>
            <a:r>
              <a:rPr lang="en-GB" sz="2000" dirty="0" smtClean="0"/>
              <a:t>ethodology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2000" dirty="0" smtClean="0"/>
              <a:t>quality of data</a:t>
            </a:r>
          </a:p>
          <a:p>
            <a:pPr marL="342900" lvl="0" indent="-342900">
              <a:buFont typeface="Arial" charset="0"/>
              <a:buChar char="•"/>
            </a:pPr>
            <a:endParaRPr lang="en-GB" sz="2800" dirty="0" smtClean="0"/>
          </a:p>
          <a:p>
            <a:pPr marL="342900" lvl="0" indent="-342900">
              <a:buFont typeface="Arial" charset="0"/>
              <a:buChar char="•"/>
            </a:pPr>
            <a:r>
              <a:rPr lang="en-GB" sz="2800" dirty="0" smtClean="0"/>
              <a:t>Emergency </a:t>
            </a:r>
            <a:r>
              <a:rPr lang="en-GB" sz="2800" dirty="0"/>
              <a:t>beneficiary </a:t>
            </a:r>
            <a:r>
              <a:rPr lang="en-GB" sz="2800" b="1" dirty="0"/>
              <a:t>selection</a:t>
            </a:r>
            <a:r>
              <a:rPr lang="en-GB" sz="2800" dirty="0"/>
              <a:t> </a:t>
            </a:r>
            <a:r>
              <a:rPr lang="en-GB" sz="2800" dirty="0" smtClean="0"/>
              <a:t>tool: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2000" dirty="0" smtClean="0"/>
              <a:t>vulnerability criteria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2000" dirty="0"/>
              <a:t>c</a:t>
            </a:r>
            <a:r>
              <a:rPr lang="en-GB" sz="2000" dirty="0" smtClean="0"/>
              <a:t>apacity to resist the impact</a:t>
            </a:r>
          </a:p>
          <a:p>
            <a:pPr marL="800100" lvl="1" indent="-342900">
              <a:buFont typeface="Arial" charset="0"/>
              <a:buChar char="•"/>
            </a:pPr>
            <a:r>
              <a:rPr lang="en-GB" sz="2000" dirty="0"/>
              <a:t>c</a:t>
            </a:r>
            <a:r>
              <a:rPr lang="en-GB" sz="2000" dirty="0" smtClean="0"/>
              <a:t>oping mechanism, with relevant impact on livelihoods </a:t>
            </a:r>
            <a:r>
              <a:rPr lang="en-GB" dirty="0" smtClean="0"/>
              <a:t>(reversible or not)</a:t>
            </a:r>
            <a:endParaRPr lang="en-US" dirty="0"/>
          </a:p>
          <a:p>
            <a:pPr marL="342900" lvl="0" indent="-342900">
              <a:buFont typeface="Arial" charset="0"/>
              <a:buChar char="•"/>
            </a:pPr>
            <a:endParaRPr lang="en-GB" sz="2800" dirty="0" smtClean="0"/>
          </a:p>
          <a:p>
            <a:pPr marL="342900" lvl="0" indent="-342900">
              <a:buFont typeface="Arial" charset="0"/>
              <a:buChar char="•"/>
            </a:pPr>
            <a:r>
              <a:rPr lang="en-GB" sz="2800" b="1" dirty="0" smtClean="0"/>
              <a:t>Registration</a:t>
            </a:r>
            <a:r>
              <a:rPr lang="en-GB" sz="2800" dirty="0" smtClean="0"/>
              <a:t> of the selected beneficiaries</a:t>
            </a:r>
            <a:endParaRPr lang="en-GB" sz="2800" dirty="0" smtClean="0"/>
          </a:p>
          <a:p>
            <a:pPr marL="342900" lvl="0" indent="-342900">
              <a:buFont typeface="Arial" charset="0"/>
              <a:buChar char="•"/>
            </a:pPr>
            <a:endParaRPr lang="en-GB" sz="2800" dirty="0"/>
          </a:p>
          <a:p>
            <a:pPr marL="342900" lvl="0" indent="-342900">
              <a:buFont typeface="Arial" charset="0"/>
              <a:buChar char="•"/>
            </a:pPr>
            <a:r>
              <a:rPr lang="en-GB" sz="2800" b="1" dirty="0" smtClean="0"/>
              <a:t>Confidentiality</a:t>
            </a:r>
            <a:r>
              <a:rPr lang="en-GB" sz="2800" dirty="0" smtClean="0"/>
              <a:t> of Beneficiary </a:t>
            </a:r>
            <a:r>
              <a:rPr lang="en-GB" sz="2800" dirty="0" smtClean="0"/>
              <a:t>information</a:t>
            </a:r>
            <a:endParaRPr lang="en-GB" sz="2000" dirty="0"/>
          </a:p>
          <a:p>
            <a:pPr marL="800100" lvl="1" indent="-342900">
              <a:buFont typeface="Arial" charset="0"/>
              <a:buChar char="•"/>
            </a:pPr>
            <a:r>
              <a:rPr lang="en-GB" sz="2000" dirty="0" smtClean="0"/>
              <a:t>ex</a:t>
            </a:r>
            <a:r>
              <a:rPr lang="en-GB" sz="2000" dirty="0" smtClean="0"/>
              <a:t>. social media</a:t>
            </a:r>
            <a:endParaRPr lang="en-US" sz="2000" dirty="0"/>
          </a:p>
        </p:txBody>
      </p:sp>
      <p:sp>
        <p:nvSpPr>
          <p:cNvPr id="24" name="Rectangle 23"/>
          <p:cNvSpPr/>
          <p:nvPr/>
        </p:nvSpPr>
        <p:spPr>
          <a:xfrm>
            <a:off x="304800" y="2601486"/>
            <a:ext cx="8839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6956"/>
            <a:ext cx="9144000" cy="685800"/>
          </a:xfrm>
          <a:solidFill>
            <a:srgbClr val="C00000"/>
          </a:solidFill>
        </p:spPr>
        <p:txBody>
          <a:bodyPr/>
          <a:lstStyle/>
          <a:p>
            <a:r>
              <a:rPr lang="en-GB" sz="32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2.2/ </a:t>
            </a:r>
            <a:r>
              <a:rPr lang="en-GB" sz="3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Beneficiary selection and identification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737574" y="1484784"/>
            <a:ext cx="7686854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marL="342900" indent="-342900" eaLnBrk="1" hangingPunct="1">
              <a:buFont typeface="Arial" charset="0"/>
              <a:buChar char="•"/>
            </a:pPr>
            <a:r>
              <a:rPr lang="en-US" altLang="en-US" sz="2000" b="1" dirty="0" smtClean="0">
                <a:latin typeface="Arial" charset="0"/>
                <a:ea typeface="Arial" charset="0"/>
                <a:cs typeface="Arial" charset="0"/>
              </a:rPr>
              <a:t>Only </a:t>
            </a:r>
            <a:r>
              <a:rPr lang="en-US" altLang="en-US" sz="20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originals</a:t>
            </a:r>
            <a:r>
              <a:rPr lang="en-US" altLang="en-US" sz="2000" b="1" dirty="0" smtClean="0">
                <a:latin typeface="Arial" charset="0"/>
                <a:ea typeface="Arial" charset="0"/>
                <a:cs typeface="Arial" charset="0"/>
              </a:rPr>
              <a:t> with picture are valid forms of identification:</a:t>
            </a:r>
          </a:p>
          <a:p>
            <a:pPr eaLnBrk="1" hangingPunct="1"/>
            <a:endParaRPr lang="en-US" altLang="en-US" sz="2000" dirty="0">
              <a:latin typeface="Arial" charset="0"/>
              <a:ea typeface="Arial" charset="0"/>
              <a:cs typeface="Arial" charset="0"/>
            </a:endParaRPr>
          </a:p>
          <a:p>
            <a:pPr marL="1085850" lvl="1" indent="-342900">
              <a:buFont typeface="Wingdings" charset="2"/>
              <a:buChar char="ü"/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National ID card</a:t>
            </a:r>
          </a:p>
          <a:p>
            <a:pPr marL="1085850" lvl="1" indent="-342900">
              <a:buFont typeface="Wingdings" charset="2"/>
              <a:buChar char="ü"/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Government card</a:t>
            </a:r>
          </a:p>
          <a:p>
            <a:pPr marL="1085850" lvl="1" indent="-342900">
              <a:buFont typeface="Wingdings" charset="2"/>
              <a:buChar char="ü"/>
            </a:pP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Company </a:t>
            </a: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ID</a:t>
            </a:r>
          </a:p>
          <a:p>
            <a:pPr marL="1085850" lvl="1" indent="-342900">
              <a:buFont typeface="Wingdings" charset="2"/>
              <a:buChar char="ü"/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Senior Citizen ID</a:t>
            </a:r>
          </a:p>
          <a:p>
            <a:pPr marL="1085850" lvl="1" indent="-342900">
              <a:buFont typeface="Wingdings" charset="2"/>
              <a:buChar char="ü"/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Marriage Certificate</a:t>
            </a:r>
          </a:p>
          <a:p>
            <a:pPr marL="1085850" lvl="1" indent="-342900">
              <a:buFont typeface="Wingdings" charset="2"/>
              <a:buChar char="ü"/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Passport</a:t>
            </a:r>
          </a:p>
          <a:p>
            <a:pPr marL="1085850" lvl="1" indent="-342900">
              <a:buFont typeface="Wingdings" charset="2"/>
              <a:buChar char="ü"/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School ID</a:t>
            </a:r>
          </a:p>
          <a:p>
            <a:pPr marL="1085850" lvl="1" indent="-342900">
              <a:buFont typeface="Wingdings" charset="2"/>
              <a:buChar char="ü"/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Voter ID</a:t>
            </a:r>
          </a:p>
          <a:p>
            <a:pPr marL="1085850" lvl="1" indent="-342900">
              <a:buFont typeface="Wingdings" charset="2"/>
              <a:buChar char="ü"/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Driver’s License </a:t>
            </a:r>
          </a:p>
          <a:p>
            <a:pPr marL="1085850" lvl="1" indent="-342900">
              <a:buFont typeface="Wingdings" charset="2"/>
              <a:buChar char="ü"/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Physician Health Card</a:t>
            </a:r>
          </a:p>
          <a:p>
            <a:pPr marL="1085850" lvl="1" indent="-342900">
              <a:buFont typeface="Wingdings" charset="2"/>
              <a:buChar char="ü"/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Professional Regulation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Card</a:t>
            </a:r>
          </a:p>
          <a:p>
            <a:pPr marL="1085850" lvl="1" indent="-342900">
              <a:buFont typeface="Arial" charset="0"/>
              <a:buChar char="•"/>
            </a:pPr>
            <a:endParaRPr lang="en-US" sz="2000" b="1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What is a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proxy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? How to handle?</a:t>
            </a:r>
            <a:endParaRPr lang="en-US" sz="2000" b="1" dirty="0"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64726"/>
            <a:ext cx="9144000" cy="588960"/>
          </a:xfrm>
          <a:solidFill>
            <a:srgbClr val="C00000"/>
          </a:solidFill>
        </p:spPr>
        <p:txBody>
          <a:bodyPr>
            <a:noAutofit/>
          </a:bodyPr>
          <a:lstStyle/>
          <a:p>
            <a:pPr lvl="2" algn="ctr"/>
            <a:r>
              <a:rPr lang="en-GB" sz="28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2.2/ Beneficiary selection and identification</a:t>
            </a:r>
            <a:endParaRPr lang="en-US" sz="28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59632" y="1164134"/>
            <a:ext cx="59766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 smtClean="0"/>
              <a:t>Xxx programme </a:t>
            </a:r>
            <a:r>
              <a:rPr lang="en-GB" sz="2800" dirty="0" smtClean="0">
                <a:solidFill>
                  <a:srgbClr val="FF0000"/>
                </a:solidFill>
              </a:rPr>
              <a:t>details</a:t>
            </a:r>
            <a:r>
              <a:rPr lang="en-GB" sz="2800" dirty="0" smtClean="0"/>
              <a:t>:</a:t>
            </a:r>
          </a:p>
          <a:p>
            <a:pPr lvl="0"/>
            <a:endParaRPr lang="en-GB" sz="2800" dirty="0" smtClean="0"/>
          </a:p>
          <a:p>
            <a:pPr marL="342900" lvl="0" indent="-342900">
              <a:buFont typeface="Arial" charset="0"/>
              <a:buChar char="•"/>
            </a:pPr>
            <a:r>
              <a:rPr lang="en-GB" sz="2800" dirty="0" smtClean="0"/>
              <a:t>Vulnerability criteria:</a:t>
            </a:r>
          </a:p>
          <a:p>
            <a:pPr marL="1371600" lvl="2" indent="-457200">
              <a:buFont typeface="Wingdings" charset="2"/>
              <a:buChar char="ü"/>
            </a:pPr>
            <a:r>
              <a:rPr lang="en-GB" sz="2800" dirty="0" smtClean="0"/>
              <a:t>…</a:t>
            </a:r>
          </a:p>
          <a:p>
            <a:pPr marL="1371600" lvl="2" indent="-457200">
              <a:buFont typeface="Wingdings" charset="2"/>
              <a:buChar char="ü"/>
            </a:pPr>
            <a:r>
              <a:rPr lang="en-GB" sz="2800" dirty="0" smtClean="0"/>
              <a:t>...</a:t>
            </a:r>
          </a:p>
          <a:p>
            <a:pPr marL="1371600" lvl="2" indent="-457200">
              <a:buFont typeface="Wingdings" charset="2"/>
              <a:buChar char="ü"/>
            </a:pPr>
            <a:r>
              <a:rPr lang="en-GB" sz="2800" dirty="0" smtClean="0"/>
              <a:t>...</a:t>
            </a:r>
          </a:p>
          <a:p>
            <a:pPr marL="457200" indent="-457200">
              <a:buFont typeface="Arial" charset="0"/>
              <a:buChar char="•"/>
            </a:pPr>
            <a:endParaRPr lang="en-GB" sz="2800" dirty="0" smtClean="0"/>
          </a:p>
          <a:p>
            <a:pPr marL="457200" indent="-457200">
              <a:buFont typeface="Arial" charset="0"/>
              <a:buChar char="•"/>
            </a:pPr>
            <a:r>
              <a:rPr lang="en-GB" sz="2800" dirty="0" smtClean="0"/>
              <a:t>Form to collect assessment data</a:t>
            </a:r>
          </a:p>
          <a:p>
            <a:pPr marL="457200" indent="-457200">
              <a:buFont typeface="Arial" charset="0"/>
              <a:buChar char="•"/>
            </a:pPr>
            <a:endParaRPr lang="en-GB" sz="2800" dirty="0"/>
          </a:p>
          <a:p>
            <a:pPr marL="457200" indent="-457200">
              <a:buFont typeface="Arial" charset="0"/>
              <a:buChar char="•"/>
            </a:pPr>
            <a:r>
              <a:rPr lang="en-GB" sz="2800" dirty="0" smtClean="0"/>
              <a:t>How to behave in the field</a:t>
            </a:r>
          </a:p>
          <a:p>
            <a:pPr marL="457200" indent="-457200">
              <a:buFont typeface="Arial" charset="0"/>
              <a:buChar char="•"/>
            </a:pPr>
            <a:endParaRPr lang="en-GB" sz="2800" dirty="0" smtClean="0"/>
          </a:p>
          <a:p>
            <a:pPr marL="457200" indent="-457200">
              <a:buFont typeface="Arial" charset="0"/>
              <a:buChar char="•"/>
            </a:pPr>
            <a:r>
              <a:rPr lang="en-GB" sz="2800" dirty="0" smtClean="0"/>
              <a:t>Exercise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04800" y="2601486"/>
            <a:ext cx="8839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6044939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1148"/>
            <a:ext cx="9144000" cy="609600"/>
          </a:xfrm>
          <a:solidFill>
            <a:srgbClr val="C00000"/>
          </a:solidFill>
        </p:spPr>
        <p:txBody>
          <a:bodyPr/>
          <a:lstStyle/>
          <a:p>
            <a:r>
              <a:rPr lang="fr-HT" sz="3200" b="1" dirty="0" smtClean="0">
                <a:solidFill>
                  <a:schemeClr val="bg1"/>
                </a:solidFill>
              </a:rPr>
              <a:t>2.3/ Distribution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9572" y="1484784"/>
            <a:ext cx="792037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charset="0"/>
              <a:buChar char="•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Distribution best practices:</a:t>
            </a:r>
          </a:p>
          <a:p>
            <a:pPr lvl="0"/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		- distribution with dignity</a:t>
            </a:r>
          </a:p>
          <a:p>
            <a:pPr lvl="0"/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		- weaving gender</a:t>
            </a:r>
          </a:p>
          <a:p>
            <a:pPr lvl="0"/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		- distribution messaging</a:t>
            </a:r>
          </a:p>
          <a:p>
            <a:pPr lvl="0"/>
            <a:r>
              <a:rPr lang="en-GB" sz="2000" dirty="0">
                <a:latin typeface="Arial" charset="0"/>
                <a:ea typeface="Arial" charset="0"/>
                <a:cs typeface="Arial" charset="0"/>
              </a:rPr>
              <a:t>	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	- segregation of duties</a:t>
            </a:r>
          </a:p>
          <a:p>
            <a:pPr lvl="0"/>
            <a:r>
              <a:rPr lang="en-GB" sz="2000" dirty="0">
                <a:latin typeface="Arial" charset="0"/>
                <a:ea typeface="Arial" charset="0"/>
                <a:cs typeface="Arial" charset="0"/>
              </a:rPr>
              <a:t>	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	- security (see details next slide)</a:t>
            </a:r>
          </a:p>
          <a:p>
            <a:pPr marL="285750" lvl="0" indent="-285750">
              <a:buFont typeface="Arial" charset="0"/>
              <a:buChar char="•"/>
            </a:pPr>
            <a:endParaRPr lang="en-GB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buFont typeface="Arial" charset="0"/>
              <a:buChar char="•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Distribution preparation, set-up, steps, roles &amp; responsibilities</a:t>
            </a: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buFont typeface="Arial" charset="0"/>
              <a:buChar char="•"/>
            </a:pPr>
            <a:endParaRPr lang="en-GB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buFont typeface="Arial" charset="0"/>
              <a:buChar char="•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Explanation of all necessary forms, correct and incorrect usage:</a:t>
            </a:r>
          </a:p>
          <a:p>
            <a:pPr lvl="1"/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		- beneficiary list</a:t>
            </a:r>
          </a:p>
          <a:p>
            <a:pPr lvl="1"/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		- beneficiary card</a:t>
            </a:r>
          </a:p>
          <a:p>
            <a:pPr lvl="1"/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		- distribution list</a:t>
            </a:r>
          </a:p>
          <a:p>
            <a:pPr lvl="1"/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		- distribution report</a:t>
            </a:r>
          </a:p>
          <a:p>
            <a:pPr marL="285750" lvl="0" indent="-285750">
              <a:buFont typeface="Arial" charset="0"/>
              <a:buChar char="•"/>
            </a:pPr>
            <a:endParaRPr lang="en-GB" sz="2000" dirty="0" smtClean="0"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buFont typeface="Arial" charset="0"/>
              <a:buChar char="•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Handling </a:t>
            </a:r>
            <a:r>
              <a:rPr lang="en-GB" sz="2000" dirty="0"/>
              <a:t>feedback/complaint 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during distributions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1148"/>
            <a:ext cx="9144000" cy="609600"/>
          </a:xfrm>
          <a:solidFill>
            <a:srgbClr val="C00000"/>
          </a:solidFill>
        </p:spPr>
        <p:txBody>
          <a:bodyPr/>
          <a:lstStyle/>
          <a:p>
            <a:r>
              <a:rPr lang="fr-HT" sz="3200" b="1" dirty="0" smtClean="0">
                <a:solidFill>
                  <a:schemeClr val="bg1"/>
                </a:solidFill>
              </a:rPr>
              <a:t>2.3/ Distribution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448780"/>
            <a:ext cx="831692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en-GB" sz="1000" b="1" dirty="0" smtClean="0">
              <a:latin typeface="Arial" charset="0"/>
              <a:ea typeface="Arial" charset="0"/>
              <a:cs typeface="Arial" charset="0"/>
            </a:endParaRPr>
          </a:p>
          <a:p>
            <a:pPr lvl="0"/>
            <a:r>
              <a:rPr lang="en-GB" sz="2800" b="1" dirty="0" smtClean="0">
                <a:latin typeface="Arial" charset="0"/>
                <a:ea typeface="Arial" charset="0"/>
                <a:cs typeface="Arial" charset="0"/>
              </a:rPr>
              <a:t>Security</a:t>
            </a:r>
          </a:p>
          <a:p>
            <a:pPr lvl="0"/>
            <a:endParaRPr lang="en-GB" sz="2800" b="1" dirty="0" smtClean="0">
              <a:latin typeface="Arial" charset="0"/>
              <a:ea typeface="Arial" charset="0"/>
              <a:cs typeface="Arial" charset="0"/>
            </a:endParaRPr>
          </a:p>
          <a:p>
            <a:pPr marL="285750" lvl="0" indent="-285750">
              <a:buFont typeface="Arial" charset="0"/>
              <a:buChar char="•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Crowd control</a:t>
            </a:r>
          </a:p>
          <a:p>
            <a:pPr marL="285750" lvl="0" indent="-285750">
              <a:buFont typeface="Arial" charset="0"/>
              <a:buChar char="•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Singling out agitators and troublemakers</a:t>
            </a:r>
          </a:p>
          <a:p>
            <a:pPr marL="285750" lvl="0" indent="-285750">
              <a:buFont typeface="Arial" charset="0"/>
              <a:buChar char="•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Organize an exit plan in case of emergency</a:t>
            </a:r>
          </a:p>
          <a:p>
            <a:pPr marL="285750" lvl="0" indent="-285750">
              <a:buFont typeface="Arial" charset="0"/>
              <a:buChar char="•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Choose a spacious, safe and secure distribution area</a:t>
            </a:r>
          </a:p>
          <a:p>
            <a:pPr marL="285750" lvl="0" indent="-285750">
              <a:buFont typeface="Arial" charset="0"/>
              <a:buChar char="•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Plan the distribution time in order for beneficiaries to come back home with daylight</a:t>
            </a:r>
          </a:p>
          <a:p>
            <a:pPr marL="285750" lvl="0" indent="-285750">
              <a:buFont typeface="Arial" charset="0"/>
              <a:buChar char="•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Encourage beneficiaries to travel in groups and not to keep large sums of cash at home</a:t>
            </a:r>
          </a:p>
        </p:txBody>
      </p:sp>
    </p:spTree>
    <p:extLst>
      <p:ext uri="{BB962C8B-B14F-4D97-AF65-F5344CB8AC3E}">
        <p14:creationId xmlns:p14="http://schemas.microsoft.com/office/powerpoint/2010/main" val="4496937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08" y="457672"/>
            <a:ext cx="9144000" cy="609600"/>
          </a:xfrm>
          <a:solidFill>
            <a:srgbClr val="C00000"/>
          </a:solidFill>
        </p:spPr>
        <p:txBody>
          <a:bodyPr/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2.3/ Distribution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8" name="Text Box 11"/>
          <p:cNvSpPr txBox="1"/>
          <p:nvPr/>
        </p:nvSpPr>
        <p:spPr>
          <a:xfrm>
            <a:off x="506095" y="8857615"/>
            <a:ext cx="1372235" cy="140335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000" b="1">
                <a:effectLst/>
                <a:latin typeface="Arial" charset="0"/>
                <a:ea typeface="Calibri" charset="0"/>
                <a:cs typeface="Times New Roman" charset="0"/>
              </a:rPr>
              <a:t>Legend: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control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US" sz="1000">
                <a:effectLst/>
                <a:latin typeface="Arial" charset="0"/>
                <a:ea typeface="Calibri" charset="0"/>
                <a:cs typeface="Times New Roman" charset="0"/>
              </a:rPr>
              <a:t> </a:t>
            </a: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 document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 material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solidFill>
                  <a:srgbClr val="70AD47"/>
                </a:solidFill>
                <a:effectLst/>
                <a:latin typeface="Arial" charset="0"/>
                <a:ea typeface="Calibri" charset="0"/>
                <a:cs typeface="Times New Roman" charset="0"/>
              </a:rPr>
              <a:t>1V</a:t>
            </a: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 1 RC volunteer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solidFill>
                  <a:srgbClr val="ED7D31"/>
                </a:solidFill>
                <a:effectLst/>
                <a:latin typeface="Arial" charset="0"/>
                <a:ea typeface="Calibri" charset="0"/>
                <a:cs typeface="Times New Roman" charset="0"/>
              </a:rPr>
              <a:t>1S</a:t>
            </a: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 1 RC staff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solidFill>
                  <a:srgbClr val="4472C4"/>
                </a:solidFill>
                <a:effectLst/>
                <a:latin typeface="Arial" charset="0"/>
                <a:ea typeface="Calibri" charset="0"/>
                <a:cs typeface="Times New Roman" charset="0"/>
              </a:rPr>
              <a:t>1A</a:t>
            </a: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 1 local authority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      beneficiary (B)</a:t>
            </a:r>
            <a:endParaRPr lang="en-US" sz="1200">
              <a:effectLst/>
              <a:ea typeface="Calibri" charset="0"/>
              <a:cs typeface="Times New Roman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15697" y="10059670"/>
            <a:ext cx="228600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Box 933"/>
          <p:cNvSpPr txBox="1"/>
          <p:nvPr/>
        </p:nvSpPr>
        <p:spPr>
          <a:xfrm>
            <a:off x="3364865" y="9086215"/>
            <a:ext cx="1371600" cy="1174115"/>
          </a:xfrm>
          <a:prstGeom prst="rect">
            <a:avLst/>
          </a:prstGeom>
          <a:solidFill>
            <a:srgbClr val="52C5F9">
              <a:alpha val="11000"/>
            </a:srgbClr>
          </a:solidFill>
          <a:ln>
            <a:solidFill>
              <a:schemeClr val="tx1">
                <a:alpha val="99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000" b="1">
                <a:effectLst/>
                <a:latin typeface="Arial" charset="0"/>
                <a:ea typeface="Calibri" charset="0"/>
                <a:cs typeface="Times New Roman" charset="0"/>
              </a:rPr>
              <a:t>* Multiply desks: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Depending on the number of B,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</a:t>
            </a:r>
            <a:r>
              <a:rPr lang="en-GB" sz="1000" b="1">
                <a:effectLst/>
                <a:latin typeface="Arial" charset="0"/>
                <a:ea typeface="Calibri" charset="0"/>
                <a:cs typeface="Times New Roman" charset="0"/>
              </a:rPr>
              <a:t>3/</a:t>
            </a: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Verification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</a:t>
            </a:r>
            <a:r>
              <a:rPr lang="en-GB" sz="1000" b="1">
                <a:effectLst/>
                <a:latin typeface="Arial" charset="0"/>
                <a:ea typeface="Calibri" charset="0"/>
                <a:cs typeface="Times New Roman" charset="0"/>
              </a:rPr>
              <a:t>4/</a:t>
            </a: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Encashment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</a:t>
            </a:r>
            <a:r>
              <a:rPr lang="en-GB" sz="1000" b="1">
                <a:effectLst/>
                <a:latin typeface="Arial" charset="0"/>
                <a:ea typeface="Calibri" charset="0"/>
                <a:cs typeface="Times New Roman" charset="0"/>
              </a:rPr>
              <a:t>5/</a:t>
            </a: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NFI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desks are multiplied</a:t>
            </a:r>
            <a:endParaRPr lang="en-US" sz="1200">
              <a:effectLst/>
              <a:ea typeface="Calibri" charset="0"/>
              <a:cs typeface="Times New Roman" charset="0"/>
            </a:endParaRPr>
          </a:p>
        </p:txBody>
      </p:sp>
      <p:sp>
        <p:nvSpPr>
          <p:cNvPr id="61" name="Text Box 8"/>
          <p:cNvSpPr txBox="1"/>
          <p:nvPr/>
        </p:nvSpPr>
        <p:spPr>
          <a:xfrm>
            <a:off x="1993265" y="9086215"/>
            <a:ext cx="1257935" cy="117602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GB" sz="1000" b="1">
                <a:effectLst/>
                <a:latin typeface="Arial" charset="0"/>
                <a:ea typeface="Calibri" charset="0"/>
                <a:cs typeface="Times New Roman" charset="0"/>
              </a:rPr>
              <a:t>Support team: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solidFill>
                  <a:srgbClr val="70AD47"/>
                </a:solidFill>
                <a:effectLst/>
                <a:latin typeface="Arial" charset="0"/>
                <a:ea typeface="Calibri" charset="0"/>
                <a:cs typeface="Times New Roman" charset="0"/>
              </a:rPr>
              <a:t>V</a:t>
            </a: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to rotate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solidFill>
                  <a:srgbClr val="70AD47"/>
                </a:solidFill>
                <a:effectLst/>
                <a:latin typeface="Arial" charset="0"/>
                <a:ea typeface="Calibri" charset="0"/>
                <a:cs typeface="Times New Roman" charset="0"/>
              </a:rPr>
              <a:t>V</a:t>
            </a: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to supply water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 &amp; food to team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solidFill>
                  <a:srgbClr val="ED7D31"/>
                </a:solidFill>
                <a:effectLst/>
                <a:latin typeface="Arial" charset="0"/>
                <a:ea typeface="Calibri" charset="0"/>
                <a:cs typeface="Times New Roman" charset="0"/>
              </a:rPr>
              <a:t>S</a:t>
            </a: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to coordinate +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 time keeper +</a:t>
            </a:r>
            <a:endParaRPr lang="en-US" sz="1200">
              <a:effectLst/>
              <a:ea typeface="Calibri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GB" sz="1000">
                <a:effectLst/>
                <a:latin typeface="Arial" charset="0"/>
                <a:ea typeface="Calibri" charset="0"/>
                <a:cs typeface="Times New Roman" charset="0"/>
              </a:rPr>
              <a:t>    move around</a:t>
            </a:r>
            <a:endParaRPr lang="en-US" sz="1200">
              <a:effectLst/>
              <a:ea typeface="Calibri" charset="0"/>
              <a:cs typeface="Times New Roman" charset="0"/>
            </a:endParaRPr>
          </a:p>
        </p:txBody>
      </p:sp>
      <p:sp>
        <p:nvSpPr>
          <p:cNvPr id="44" name="Rectangle 9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06095" y="1412776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Example</a:t>
            </a:r>
            <a:endParaRPr lang="en-US" sz="3200" b="1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2232" y="1067272"/>
            <a:ext cx="4052403" cy="31898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2231" y="4221088"/>
            <a:ext cx="4052403" cy="253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648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548680"/>
            <a:ext cx="9144000" cy="66153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Participants and facilitators presentation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9300" y="1772816"/>
            <a:ext cx="88924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180340" algn="l"/>
              </a:tabLst>
            </a:pPr>
            <a:r>
              <a:rPr lang="en-US" sz="2800" b="1" dirty="0" smtClean="0">
                <a:latin typeface="Arial" charset="0"/>
                <a:ea typeface="Arial" charset="0"/>
                <a:cs typeface="Arial" charset="0"/>
              </a:rPr>
              <a:t>Who is the </a:t>
            </a:r>
            <a:r>
              <a:rPr lang="en-US" sz="2800" b="1" smtClean="0">
                <a:latin typeface="Arial" charset="0"/>
                <a:ea typeface="Arial" charset="0"/>
                <a:cs typeface="Arial" charset="0"/>
              </a:rPr>
              <a:t>person sitting </a:t>
            </a:r>
            <a:r>
              <a:rPr lang="en-US" sz="2800" b="1" dirty="0" smtClean="0">
                <a:latin typeface="Arial" charset="0"/>
                <a:ea typeface="Arial" charset="0"/>
                <a:cs typeface="Arial" charset="0"/>
              </a:rPr>
              <a:t>next to you?</a:t>
            </a: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  <a:tabLst>
                <a:tab pos="180340" algn="l"/>
              </a:tabLst>
            </a:pPr>
            <a:endParaRPr lang="en-US" sz="2800" b="1" dirty="0" smtClean="0">
              <a:latin typeface="Arial" charset="0"/>
              <a:ea typeface="Arial" charset="0"/>
              <a:cs typeface="Arial" charset="0"/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  <a:tabLst>
                <a:tab pos="180340" algn="l"/>
              </a:tabLst>
            </a:pPr>
            <a:endParaRPr lang="en-US" sz="2800" b="1" dirty="0">
              <a:latin typeface="Arial" charset="0"/>
              <a:ea typeface="Arial" charset="0"/>
              <a:cs typeface="Arial" charset="0"/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  <a:tabLst>
                <a:tab pos="180340" algn="l"/>
              </a:tabLst>
            </a:pPr>
            <a:endParaRPr lang="en-US" sz="2800" b="1" dirty="0">
              <a:latin typeface="Arial" charset="0"/>
              <a:ea typeface="Arial" charset="0"/>
              <a:cs typeface="Arial" charset="0"/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  <a:tabLst>
                <a:tab pos="180340" algn="l"/>
              </a:tabLst>
            </a:pPr>
            <a:r>
              <a:rPr lang="en-US" sz="2000" b="1" dirty="0">
                <a:latin typeface="Arial" charset="0"/>
                <a:ea typeface="Arial" charset="0"/>
                <a:cs typeface="Arial" charset="0"/>
              </a:rPr>
              <a:t>n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ame?</a:t>
            </a:r>
          </a:p>
          <a:p>
            <a:pPr lvl="0">
              <a:spcAft>
                <a:spcPts val="0"/>
              </a:spcAft>
              <a:tabLst>
                <a:tab pos="180340" algn="l"/>
              </a:tabLst>
            </a:pPr>
            <a:endParaRPr lang="en-US" sz="2000" b="1" dirty="0" smtClean="0">
              <a:latin typeface="Arial" charset="0"/>
              <a:ea typeface="Arial" charset="0"/>
              <a:cs typeface="Arial" charset="0"/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  <a:tabLst>
                <a:tab pos="180340" algn="l"/>
              </a:tabLst>
            </a:pPr>
            <a:r>
              <a:rPr lang="en-US" sz="2000" b="1" dirty="0">
                <a:latin typeface="Arial" charset="0"/>
                <a:ea typeface="Arial" charset="0"/>
                <a:cs typeface="Arial" charset="0"/>
              </a:rPr>
              <a:t>h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umanitarian experience?</a:t>
            </a:r>
          </a:p>
          <a:p>
            <a:pPr lvl="0">
              <a:spcAft>
                <a:spcPts val="0"/>
              </a:spcAft>
              <a:tabLst>
                <a:tab pos="180340" algn="l"/>
              </a:tabLst>
            </a:pPr>
            <a:endParaRPr lang="en-US" sz="2000" b="1" dirty="0" smtClean="0">
              <a:latin typeface="Arial" charset="0"/>
              <a:ea typeface="Arial" charset="0"/>
              <a:cs typeface="Arial" charset="0"/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  <a:tabLst>
                <a:tab pos="180340" algn="l"/>
              </a:tabLst>
            </a:pPr>
            <a:r>
              <a:rPr lang="en-US" sz="2000" b="1" dirty="0">
                <a:latin typeface="Arial" charset="0"/>
                <a:ea typeface="Arial" charset="0"/>
                <a:cs typeface="Arial" charset="0"/>
              </a:rPr>
              <a:t>d</a:t>
            </a: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istribution experience?</a:t>
            </a: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  <a:tabLst>
                <a:tab pos="180340" algn="l"/>
              </a:tabLst>
            </a:pPr>
            <a:endParaRPr lang="en-US" sz="2000" b="1" dirty="0">
              <a:latin typeface="Arial" charset="0"/>
              <a:ea typeface="Arial" charset="0"/>
              <a:cs typeface="Arial" charset="0"/>
            </a:endParaRPr>
          </a:p>
          <a:p>
            <a:pPr marL="342900" lvl="0" indent="-342900">
              <a:spcAft>
                <a:spcPts val="0"/>
              </a:spcAft>
              <a:buFont typeface="Symbol" charset="2"/>
              <a:buChar char=""/>
              <a:tabLst>
                <a:tab pos="180340" algn="l"/>
              </a:tabLst>
            </a:pPr>
            <a:r>
              <a:rPr lang="en-US" sz="2000" b="1" dirty="0" smtClean="0">
                <a:latin typeface="Arial" charset="0"/>
                <a:ea typeface="Arial" charset="0"/>
                <a:cs typeface="Arial" charset="0"/>
              </a:rPr>
              <a:t>any specific question / expectation for the training?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036" y="2557884"/>
            <a:ext cx="2540000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165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1148"/>
            <a:ext cx="9144000" cy="609600"/>
          </a:xfrm>
          <a:solidFill>
            <a:srgbClr val="C00000"/>
          </a:solidFill>
        </p:spPr>
        <p:txBody>
          <a:bodyPr/>
          <a:lstStyle/>
          <a:p>
            <a:r>
              <a:rPr lang="fr-HT" sz="3200" b="1" dirty="0" smtClean="0">
                <a:solidFill>
                  <a:schemeClr val="bg1"/>
                </a:solidFill>
              </a:rPr>
              <a:t>2.3/ Distribution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60748"/>
            <a:ext cx="9143999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atin typeface="Arial" charset="0"/>
                <a:ea typeface="Arial" charset="0"/>
                <a:cs typeface="Arial" charset="0"/>
              </a:rPr>
              <a:t>Specific distribution guidelines for:</a:t>
            </a:r>
            <a:endParaRPr lang="en-GB" sz="2000" dirty="0" smtClean="0">
              <a:latin typeface="Arial" charset="0"/>
              <a:ea typeface="Arial" charset="0"/>
              <a:cs typeface="Arial" charset="0"/>
            </a:endParaRPr>
          </a:p>
          <a:p>
            <a:pPr marL="342900" lvl="0" indent="-342900">
              <a:buFont typeface="Arial" charset="0"/>
              <a:buChar char="•"/>
            </a:pPr>
            <a:r>
              <a:rPr lang="en-GB" sz="2800" b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NFI</a:t>
            </a:r>
            <a:r>
              <a:rPr lang="en-GB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800" dirty="0">
                <a:latin typeface="Arial" charset="0"/>
                <a:ea typeface="Arial" charset="0"/>
                <a:cs typeface="Arial" charset="0"/>
              </a:rPr>
              <a:t>‘Non Food Items’:</a:t>
            </a:r>
          </a:p>
          <a:p>
            <a:pPr marL="914400" lvl="1" indent="-457200">
              <a:buFont typeface="Wingdings" charset="2"/>
              <a:buChar char="ü"/>
            </a:pPr>
            <a:r>
              <a:rPr lang="en-GB" sz="2800" dirty="0" smtClean="0">
                <a:latin typeface="Arial" charset="0"/>
                <a:ea typeface="Arial" charset="0"/>
                <a:cs typeface="Arial" charset="0"/>
              </a:rPr>
              <a:t>count items when unloading the trucks and double check waybill in every truck</a:t>
            </a:r>
          </a:p>
          <a:p>
            <a:pPr marL="914400" lvl="1" indent="-457200">
              <a:buFont typeface="Wingdings" charset="2"/>
              <a:buChar char="ü"/>
            </a:pPr>
            <a:r>
              <a:rPr lang="en-GB" sz="2800" dirty="0" smtClean="0">
                <a:latin typeface="Arial" charset="0"/>
                <a:ea typeface="Arial" charset="0"/>
                <a:cs typeface="Arial" charset="0"/>
              </a:rPr>
              <a:t>NFI set-up options:</a:t>
            </a:r>
          </a:p>
          <a:p>
            <a:pPr marL="1371600" lvl="2" indent="-457200">
              <a:buFont typeface="Wingdings" charset="2"/>
              <a:buChar char="Ø"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p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repare full kits, </a:t>
            </a:r>
            <a:r>
              <a:rPr lang="en-GB" sz="2000" b="1" dirty="0" smtClean="0">
                <a:latin typeface="Arial" charset="0"/>
                <a:ea typeface="Arial" charset="0"/>
                <a:cs typeface="Arial" charset="0"/>
              </a:rPr>
              <a:t>or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 give items 1 by 1</a:t>
            </a:r>
          </a:p>
          <a:p>
            <a:pPr marL="1371600" lvl="2" indent="-457200">
              <a:buFont typeface="Wingdings" charset="2"/>
              <a:buChar char="Ø"/>
            </a:pPr>
            <a:endParaRPr lang="en-GB" sz="2000" dirty="0" smtClean="0">
              <a:latin typeface="Arial" charset="0"/>
              <a:ea typeface="Arial" charset="0"/>
              <a:cs typeface="Arial" charset="0"/>
            </a:endParaRPr>
          </a:p>
          <a:p>
            <a:pPr marL="1371600" lvl="2" indent="-457200">
              <a:buFont typeface="Wingdings" charset="2"/>
              <a:buChar char="Ø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if small area, distribute directly from truck,</a:t>
            </a:r>
          </a:p>
          <a:p>
            <a:pPr lvl="1"/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	       or in large area, unload all</a:t>
            </a:r>
          </a:p>
          <a:p>
            <a:pPr marL="1371600" lvl="2" indent="-457200">
              <a:buFont typeface="Wingdings" charset="2"/>
              <a:buChar char="Ø"/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p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repare lines of 10 kits to ease the counting and follow-up</a:t>
            </a:r>
          </a:p>
          <a:p>
            <a:pPr marL="914400" lvl="1" indent="-457200">
              <a:buFont typeface="Wingdings" charset="2"/>
              <a:buChar char="ü"/>
            </a:pPr>
            <a:endParaRPr lang="en-GB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2800" b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CTP</a:t>
            </a:r>
            <a:r>
              <a:rPr lang="en-GB" sz="28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800" dirty="0">
                <a:latin typeface="Arial" charset="0"/>
                <a:ea typeface="Arial" charset="0"/>
                <a:cs typeface="Arial" charset="0"/>
              </a:rPr>
              <a:t>‘Cash Transfer Program’:</a:t>
            </a:r>
          </a:p>
          <a:p>
            <a:pPr marL="914400" lvl="1" indent="-457200">
              <a:buFont typeface="Wingdings" charset="2"/>
              <a:buChar char="ü"/>
            </a:pPr>
            <a:r>
              <a:rPr lang="en-GB" sz="2800" dirty="0" smtClean="0">
                <a:latin typeface="Arial" charset="0"/>
                <a:ea typeface="Arial" charset="0"/>
                <a:cs typeface="Arial" charset="0"/>
              </a:rPr>
              <a:t>preparation process: 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envelopes, PIN, vouchers,</a:t>
            </a:r>
            <a:r>
              <a:rPr lang="is-IS" sz="2000" dirty="0" smtClean="0">
                <a:latin typeface="Arial" charset="0"/>
                <a:ea typeface="Arial" charset="0"/>
                <a:cs typeface="Arial" charset="0"/>
              </a:rPr>
              <a:t>…</a:t>
            </a:r>
            <a:endParaRPr lang="en-GB" sz="2000" dirty="0" smtClean="0">
              <a:latin typeface="Arial" charset="0"/>
              <a:ea typeface="Arial" charset="0"/>
              <a:cs typeface="Arial" charset="0"/>
            </a:endParaRPr>
          </a:p>
          <a:p>
            <a:pPr marL="914400" lvl="1" indent="-457200">
              <a:buFont typeface="Wingdings" charset="2"/>
              <a:buChar char="ü"/>
            </a:pPr>
            <a:r>
              <a:rPr lang="en-GB" sz="2800" dirty="0">
                <a:latin typeface="Arial" charset="0"/>
                <a:ea typeface="Arial" charset="0"/>
                <a:cs typeface="Arial" charset="0"/>
              </a:rPr>
              <a:t>e</a:t>
            </a:r>
            <a:r>
              <a:rPr lang="en-GB" sz="2800" dirty="0" smtClean="0">
                <a:latin typeface="Arial" charset="0"/>
                <a:ea typeface="Arial" charset="0"/>
                <a:cs typeface="Arial" charset="0"/>
              </a:rPr>
              <a:t>quipment needed: 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envelopes, stickers, counting machine</a:t>
            </a:r>
            <a:r>
              <a:rPr lang="is-IS" sz="2000" dirty="0" smtClean="0">
                <a:latin typeface="Arial" charset="0"/>
                <a:ea typeface="Arial" charset="0"/>
                <a:cs typeface="Arial" charset="0"/>
              </a:rPr>
              <a:t>…</a:t>
            </a:r>
          </a:p>
          <a:p>
            <a:pPr marL="914400" lvl="1" indent="-457200">
              <a:buFont typeface="Wingdings" charset="2"/>
              <a:buChar char="ü"/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h</a:t>
            </a:r>
            <a:r>
              <a:rPr lang="en-US" sz="2800" dirty="0" smtClean="0">
                <a:latin typeface="Arial" charset="0"/>
                <a:ea typeface="Arial" charset="0"/>
                <a:cs typeface="Arial" charset="0"/>
              </a:rPr>
              <a:t>anding out cash to beneficiaries: </a:t>
            </a:r>
            <a:r>
              <a:rPr lang="en-US" sz="2000" dirty="0" smtClean="0">
                <a:latin typeface="Arial" charset="0"/>
                <a:ea typeface="Arial" charset="0"/>
                <a:cs typeface="Arial" charset="0"/>
              </a:rPr>
              <a:t>direct counting</a:t>
            </a:r>
            <a:endParaRPr lang="en-GB" sz="2000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3590436"/>
            <a:ext cx="75608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1234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83968" y="3599728"/>
            <a:ext cx="36003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16015" y="3599728"/>
            <a:ext cx="36003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8062" y="3599728"/>
            <a:ext cx="36003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0111" y="3599728"/>
            <a:ext cx="36003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25559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1148"/>
            <a:ext cx="9144000" cy="609600"/>
          </a:xfrm>
          <a:solidFill>
            <a:srgbClr val="C00000"/>
          </a:solidFill>
        </p:spPr>
        <p:txBody>
          <a:bodyPr/>
          <a:lstStyle/>
          <a:p>
            <a:r>
              <a:rPr lang="fr-HT" sz="3200" b="1" dirty="0" smtClean="0">
                <a:solidFill>
                  <a:schemeClr val="bg1"/>
                </a:solidFill>
              </a:rPr>
              <a:t>2.3/ Distribution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635" y="1160748"/>
            <a:ext cx="7524837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en-GB" sz="1000" b="1" dirty="0" smtClean="0">
              <a:latin typeface="Arial" charset="0"/>
              <a:ea typeface="Arial" charset="0"/>
              <a:cs typeface="Arial" charset="0"/>
            </a:endParaRPr>
          </a:p>
          <a:p>
            <a:pPr lvl="0"/>
            <a:r>
              <a:rPr lang="en-GB" sz="2800" b="1" dirty="0" smtClean="0">
                <a:latin typeface="Arial" charset="0"/>
                <a:ea typeface="Arial" charset="0"/>
                <a:cs typeface="Arial" charset="0"/>
              </a:rPr>
              <a:t>2 types of items to distribute:</a:t>
            </a:r>
          </a:p>
          <a:p>
            <a:pPr marL="285750" lvl="0" indent="-285750">
              <a:buFont typeface="Arial" charset="0"/>
              <a:buChar char="•"/>
            </a:pPr>
            <a:endParaRPr lang="en-GB" sz="2800" dirty="0" smtClean="0">
              <a:latin typeface="Arial" charset="0"/>
              <a:ea typeface="Arial" charset="0"/>
              <a:cs typeface="Arial" charset="0"/>
            </a:endParaRPr>
          </a:p>
          <a:p>
            <a:pPr marL="342900" lvl="0" indent="-342900">
              <a:buFont typeface="Arial" charset="0"/>
              <a:buChar char="•"/>
            </a:pPr>
            <a:r>
              <a:rPr lang="en-GB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NFI</a:t>
            </a:r>
            <a:r>
              <a:rPr lang="en-GB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800" dirty="0" smtClean="0">
                <a:latin typeface="Arial" charset="0"/>
                <a:ea typeface="Arial" charset="0"/>
                <a:cs typeface="Arial" charset="0"/>
              </a:rPr>
              <a:t>‘Non Food Items’:</a:t>
            </a:r>
          </a:p>
          <a:p>
            <a:r>
              <a:rPr lang="en-GB" sz="2800" dirty="0" smtClean="0">
                <a:latin typeface="Arial" charset="0"/>
                <a:ea typeface="Arial" charset="0"/>
                <a:cs typeface="Arial" charset="0"/>
              </a:rPr>
              <a:t>Kit composed of:</a:t>
            </a:r>
          </a:p>
          <a:p>
            <a:pPr marL="914400" lvl="1" indent="-457200">
              <a:buFont typeface="Wingdings" charset="2"/>
              <a:buChar char="ü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2 tarpaulins</a:t>
            </a:r>
          </a:p>
          <a:p>
            <a:pPr marL="914400" lvl="1" indent="-457200">
              <a:buFont typeface="Wingdings" charset="2"/>
              <a:buChar char="ü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2 jerry cans (20 </a:t>
            </a:r>
            <a:r>
              <a:rPr lang="en-GB" sz="2000" dirty="0" err="1" smtClean="0">
                <a:latin typeface="Arial" charset="0"/>
                <a:ea typeface="Arial" charset="0"/>
                <a:cs typeface="Arial" charset="0"/>
              </a:rPr>
              <a:t>liters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marL="914400" lvl="1" indent="-457200">
              <a:buFont typeface="Wingdings" charset="2"/>
              <a:buChar char="ü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2 blankets</a:t>
            </a:r>
          </a:p>
          <a:p>
            <a:pPr marL="914400" lvl="1" indent="-457200">
              <a:buFont typeface="Wingdings" charset="2"/>
              <a:buChar char="ü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2 mosquito nets</a:t>
            </a:r>
          </a:p>
          <a:p>
            <a:pPr marL="914400" lvl="1" indent="-457200">
              <a:buFont typeface="Wingdings" charset="2"/>
              <a:buChar char="ü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1 </a:t>
            </a:r>
            <a:r>
              <a:rPr lang="en-GB" sz="2000" smtClean="0">
                <a:latin typeface="Arial" charset="0"/>
                <a:ea typeface="Arial" charset="0"/>
                <a:cs typeface="Arial" charset="0"/>
              </a:rPr>
              <a:t>kitchen set</a:t>
            </a:r>
            <a:endParaRPr lang="en-GB" sz="2000" dirty="0" smtClean="0">
              <a:latin typeface="Arial" charset="0"/>
              <a:ea typeface="Arial" charset="0"/>
              <a:cs typeface="Arial" charset="0"/>
            </a:endParaRPr>
          </a:p>
          <a:p>
            <a:pPr marL="914400" lvl="1" indent="-457200">
              <a:buFont typeface="Wingdings" charset="2"/>
              <a:buChar char="ü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1 hygiene kit</a:t>
            </a:r>
          </a:p>
          <a:p>
            <a:pPr marL="914400" lvl="1" indent="-457200">
              <a:buFont typeface="Wingdings" charset="2"/>
              <a:buChar char="ü"/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1 shelter tool kit</a:t>
            </a:r>
          </a:p>
          <a:p>
            <a:pPr marL="914400" lvl="1" indent="-457200">
              <a:buFont typeface="Wingdings" charset="2"/>
              <a:buChar char="ü"/>
            </a:pPr>
            <a:r>
              <a:rPr lang="is-IS" sz="2000" dirty="0" smtClean="0">
                <a:latin typeface="Arial" charset="0"/>
                <a:ea typeface="Arial" charset="0"/>
                <a:cs typeface="Arial" charset="0"/>
              </a:rPr>
              <a:t>…</a:t>
            </a:r>
            <a:endParaRPr lang="en-GB" sz="2000" dirty="0" smtClean="0">
              <a:latin typeface="Arial" charset="0"/>
              <a:ea typeface="Arial" charset="0"/>
              <a:cs typeface="Arial" charset="0"/>
            </a:endParaRPr>
          </a:p>
          <a:p>
            <a:endParaRPr lang="en-GB" sz="280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28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CTP</a:t>
            </a:r>
            <a:r>
              <a:rPr lang="en-GB" sz="28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GB" sz="2800" dirty="0" smtClean="0">
                <a:latin typeface="Arial" charset="0"/>
                <a:ea typeface="Arial" charset="0"/>
                <a:cs typeface="Arial" charset="0"/>
              </a:rPr>
              <a:t>‘Cash Transfer Program’:</a:t>
            </a:r>
          </a:p>
          <a:p>
            <a:r>
              <a:rPr lang="en-GB" sz="2800" dirty="0" smtClean="0">
                <a:latin typeface="Arial" charset="0"/>
                <a:ea typeface="Arial" charset="0"/>
                <a:cs typeface="Arial" charset="0"/>
              </a:rPr>
              <a:t>Grant of xxx currency in xxx modality</a:t>
            </a:r>
          </a:p>
        </p:txBody>
      </p:sp>
    </p:spTree>
    <p:extLst>
      <p:ext uri="{BB962C8B-B14F-4D97-AF65-F5344CB8AC3E}">
        <p14:creationId xmlns:p14="http://schemas.microsoft.com/office/powerpoint/2010/main" val="16214564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145267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 smtClean="0">
              <a:cs typeface="Times New Roman" pitchFamily="18" charset="0"/>
            </a:endParaRPr>
          </a:p>
          <a:p>
            <a:r>
              <a:rPr lang="en-US" sz="2000" dirty="0" smtClean="0">
                <a:cs typeface="Times New Roman" pitchFamily="18" charset="0"/>
              </a:rPr>
              <a:t>“</a:t>
            </a:r>
            <a:r>
              <a:rPr lang="en-GB" sz="2000" dirty="0" smtClean="0">
                <a:cs typeface="Times New Roman" pitchFamily="18" charset="0"/>
              </a:rPr>
              <a:t>We </a:t>
            </a:r>
            <a:r>
              <a:rPr lang="en-GB" sz="2000" dirty="0">
                <a:cs typeface="Times New Roman" pitchFamily="18" charset="0"/>
              </a:rPr>
              <a:t>hold ourselves </a:t>
            </a:r>
            <a:r>
              <a:rPr lang="en-GB" sz="2000" dirty="0">
                <a:solidFill>
                  <a:srgbClr val="FF0000"/>
                </a:solidFill>
                <a:cs typeface="Times New Roman" pitchFamily="18" charset="0"/>
              </a:rPr>
              <a:t>accountable</a:t>
            </a:r>
            <a:r>
              <a:rPr lang="en-GB" sz="2000" dirty="0">
                <a:cs typeface="Times New Roman" pitchFamily="18" charset="0"/>
              </a:rPr>
              <a:t> to both those we seek to assist and those from whom we accept </a:t>
            </a:r>
            <a:r>
              <a:rPr lang="en-GB" sz="2000" dirty="0" smtClean="0">
                <a:cs typeface="Times New Roman" pitchFamily="18" charset="0"/>
              </a:rPr>
              <a:t>resources</a:t>
            </a:r>
            <a:r>
              <a:rPr lang="en-US" sz="2000" dirty="0" smtClean="0">
                <a:cs typeface="Times New Roman" pitchFamily="18" charset="0"/>
              </a:rPr>
              <a:t>” - </a:t>
            </a:r>
            <a:r>
              <a:rPr lang="en-US" sz="1600" dirty="0" smtClean="0">
                <a:cs typeface="Times New Roman" pitchFamily="18" charset="0"/>
              </a:rPr>
              <a:t>Red Cross Code of Conduct, Principle 9</a:t>
            </a:r>
          </a:p>
          <a:p>
            <a:endParaRPr lang="en-US" sz="2000" dirty="0" smtClean="0">
              <a:cs typeface="Times New Roman" pitchFamily="18" charset="0"/>
            </a:endParaRPr>
          </a:p>
          <a:p>
            <a:endParaRPr lang="en-GB" sz="2000" dirty="0" smtClean="0"/>
          </a:p>
          <a:p>
            <a:pPr marL="342900" indent="-342900">
              <a:buFont typeface="Arial" charset="0"/>
              <a:buChar char="•"/>
            </a:pPr>
            <a:r>
              <a:rPr lang="en-GB" sz="2000" dirty="0" smtClean="0"/>
              <a:t>provide </a:t>
            </a:r>
            <a:r>
              <a:rPr lang="en-GB" sz="2000" dirty="0" smtClean="0">
                <a:solidFill>
                  <a:srgbClr val="FF0000"/>
                </a:solidFill>
              </a:rPr>
              <a:t>beneficiaries</a:t>
            </a:r>
            <a:r>
              <a:rPr lang="en-GB" sz="2000" dirty="0" smtClean="0"/>
              <a:t> the opportunity to understand the programme and participate in the activities:</a:t>
            </a:r>
          </a:p>
          <a:p>
            <a:pPr marL="800100" lvl="1" indent="-342900">
              <a:buFont typeface="Wingdings" charset="2"/>
              <a:buChar char="ü"/>
            </a:pPr>
            <a:r>
              <a:rPr lang="en-GB" sz="2000" dirty="0"/>
              <a:t>p</a:t>
            </a:r>
            <a:r>
              <a:rPr lang="en-GB" sz="2000" dirty="0" smtClean="0"/>
              <a:t>rovide good communication</a:t>
            </a:r>
          </a:p>
          <a:p>
            <a:pPr marL="800100" lvl="1" indent="-342900">
              <a:buFont typeface="Wingdings" charset="2"/>
              <a:buChar char="ü"/>
            </a:pPr>
            <a:r>
              <a:rPr lang="en-GB" sz="2000" dirty="0"/>
              <a:t>w</a:t>
            </a:r>
            <a:r>
              <a:rPr lang="en-GB" sz="2000" dirty="0" smtClean="0"/>
              <a:t>ork with the National Society and the local authorities</a:t>
            </a:r>
            <a:endParaRPr lang="en-GB" sz="2000" dirty="0"/>
          </a:p>
          <a:p>
            <a:pPr marL="800100" lvl="1" indent="-342900">
              <a:buFont typeface="Wingdings" charset="2"/>
              <a:buChar char="ü"/>
            </a:pPr>
            <a:r>
              <a:rPr lang="en-GB" sz="2000" dirty="0"/>
              <a:t>h</a:t>
            </a:r>
            <a:r>
              <a:rPr lang="en-GB" sz="2000" dirty="0" smtClean="0"/>
              <a:t>ave a feedback/complaint procedure (see feedback/complaint form)</a:t>
            </a:r>
            <a:endParaRPr lang="en-GB" sz="2000" dirty="0"/>
          </a:p>
          <a:p>
            <a:pPr marL="800100" lvl="1" indent="-342900">
              <a:buFont typeface="Wingdings" charset="2"/>
              <a:buChar char="ü"/>
            </a:pPr>
            <a:r>
              <a:rPr lang="en-US" sz="2000" dirty="0"/>
              <a:t>h</a:t>
            </a:r>
            <a:r>
              <a:rPr lang="en-US" sz="2000" dirty="0" smtClean="0"/>
              <a:t>ave a nice attitude to the beneficiaries:</a:t>
            </a:r>
          </a:p>
          <a:p>
            <a:pPr lvl="1"/>
            <a:r>
              <a:rPr lang="en-US" sz="2000" dirty="0" smtClean="0">
                <a:cs typeface="Times New Roman" pitchFamily="18" charset="0"/>
              </a:rPr>
              <a:t>     Be nice. No violence. Listen. Listen. Listen.</a:t>
            </a:r>
          </a:p>
          <a:p>
            <a:pPr lvl="1"/>
            <a:endParaRPr lang="en-US" sz="2000" dirty="0">
              <a:cs typeface="Times New Roman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>
                <a:cs typeface="Times New Roman" pitchFamily="18" charset="0"/>
              </a:rPr>
              <a:t>provide </a:t>
            </a:r>
            <a:r>
              <a:rPr lang="en-US" sz="2000" dirty="0" smtClean="0">
                <a:solidFill>
                  <a:srgbClr val="FF0000"/>
                </a:solidFill>
                <a:cs typeface="Times New Roman" pitchFamily="18" charset="0"/>
              </a:rPr>
              <a:t>stakeholders</a:t>
            </a:r>
            <a:r>
              <a:rPr lang="en-US" sz="2000" dirty="0" smtClean="0">
                <a:cs typeface="Times New Roman" pitchFamily="18" charset="0"/>
              </a:rPr>
              <a:t> clear information by systematically filling in reports timely and accurately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556307"/>
            <a:ext cx="9144000" cy="588960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+mn-lt"/>
              </a:rPr>
              <a:t>2.4/ Collect </a:t>
            </a:r>
            <a:r>
              <a:rPr lang="en-US" sz="3200" b="1" dirty="0" smtClean="0">
                <a:solidFill>
                  <a:schemeClr val="bg1"/>
                </a:solidFill>
                <a:latin typeface="+mn-lt"/>
              </a:rPr>
              <a:t>data</a:t>
            </a:r>
            <a:endParaRPr lang="en-US" sz="32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04148" y="2943550"/>
            <a:ext cx="2592288" cy="26096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6307"/>
            <a:ext cx="9144000" cy="588960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+mn-lt"/>
              </a:rPr>
              <a:t>2.4/ Collect </a:t>
            </a:r>
            <a:r>
              <a:rPr lang="en-US" sz="3200" b="1" dirty="0" smtClean="0">
                <a:solidFill>
                  <a:schemeClr val="bg1"/>
                </a:solidFill>
                <a:latin typeface="+mn-lt"/>
              </a:rPr>
              <a:t>data</a:t>
            </a:r>
            <a:endParaRPr lang="en-US" sz="3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373867"/>
            <a:ext cx="89284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smtClean="0">
                <a:cs typeface="Times New Roman" pitchFamily="18" charset="0"/>
              </a:rPr>
              <a:t>Data collection is a continuous process aimed at </a:t>
            </a:r>
            <a:r>
              <a:rPr lang="en-GB" sz="2800" dirty="0" smtClean="0">
                <a:solidFill>
                  <a:srgbClr val="FF0000"/>
                </a:solidFill>
                <a:cs typeface="Times New Roman" pitchFamily="18" charset="0"/>
              </a:rPr>
              <a:t>improving </a:t>
            </a:r>
            <a:r>
              <a:rPr lang="en-GB" sz="2800" dirty="0" smtClean="0">
                <a:cs typeface="Times New Roman" pitchFamily="18" charset="0"/>
              </a:rPr>
              <a:t>and being </a:t>
            </a:r>
            <a:r>
              <a:rPr lang="en-GB" sz="2800" dirty="0" smtClean="0">
                <a:solidFill>
                  <a:srgbClr val="FF0000"/>
                </a:solidFill>
                <a:cs typeface="Times New Roman" pitchFamily="18" charset="0"/>
              </a:rPr>
              <a:t>transparent </a:t>
            </a:r>
            <a:r>
              <a:rPr lang="en-GB" sz="2800" dirty="0" smtClean="0">
                <a:cs typeface="Times New Roman" pitchFamily="18" charset="0"/>
              </a:rPr>
              <a:t>at all stages.</a:t>
            </a:r>
          </a:p>
          <a:p>
            <a:pPr algn="ctr"/>
            <a:r>
              <a:rPr lang="en-GB" sz="2800" dirty="0" smtClean="0">
                <a:cs typeface="Times New Roman" pitchFamily="18" charset="0"/>
              </a:rPr>
              <a:t>Multi sources allow info triangulation.</a:t>
            </a:r>
          </a:p>
          <a:p>
            <a:endParaRPr lang="en-GB" sz="2800" dirty="0">
              <a:cs typeface="Times New Roman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GB" sz="2800" dirty="0">
                <a:cs typeface="Times New Roman" pitchFamily="18" charset="0"/>
              </a:rPr>
              <a:t>r</a:t>
            </a:r>
            <a:r>
              <a:rPr lang="en-GB" sz="2800" dirty="0" smtClean="0">
                <a:cs typeface="Times New Roman" pitchFamily="18" charset="0"/>
              </a:rPr>
              <a:t>econciliation: </a:t>
            </a:r>
            <a:r>
              <a:rPr lang="en-GB" sz="2000" dirty="0" smtClean="0">
                <a:cs typeface="Times New Roman" pitchFamily="18" charset="0"/>
              </a:rPr>
              <a:t>key documents</a:t>
            </a:r>
          </a:p>
          <a:p>
            <a:pPr marL="342900" indent="-342900">
              <a:buFont typeface="Arial" charset="0"/>
              <a:buChar char="•"/>
            </a:pPr>
            <a:r>
              <a:rPr lang="en-GB" sz="2800" dirty="0">
                <a:cs typeface="Times New Roman" pitchFamily="18" charset="0"/>
              </a:rPr>
              <a:t>m</a:t>
            </a:r>
            <a:r>
              <a:rPr lang="en-GB" sz="2800" dirty="0" smtClean="0">
                <a:cs typeface="Times New Roman" pitchFamily="18" charset="0"/>
              </a:rPr>
              <a:t>onitoring and evaluation:</a:t>
            </a:r>
          </a:p>
          <a:p>
            <a:pPr marL="800100" lvl="1" indent="-342900">
              <a:buFont typeface="Wingdings" charset="2"/>
              <a:buChar char="ü"/>
            </a:pPr>
            <a:r>
              <a:rPr lang="en-GB" sz="2000" dirty="0" smtClean="0">
                <a:cs typeface="Times New Roman" pitchFamily="18" charset="0"/>
              </a:rPr>
              <a:t>distribution exit survey</a:t>
            </a:r>
          </a:p>
          <a:p>
            <a:pPr marL="800100" lvl="1" indent="-342900">
              <a:buFont typeface="Wingdings" charset="2"/>
              <a:buChar char="ü"/>
            </a:pPr>
            <a:r>
              <a:rPr lang="en-GB" sz="2000" dirty="0"/>
              <a:t>feedback/complaint </a:t>
            </a:r>
            <a:r>
              <a:rPr lang="en-GB" sz="2000" dirty="0" smtClean="0">
                <a:cs typeface="Times New Roman" pitchFamily="18" charset="0"/>
              </a:rPr>
              <a:t>desk</a:t>
            </a:r>
          </a:p>
          <a:p>
            <a:pPr marL="800100" lvl="1" indent="-342900">
              <a:buFont typeface="Wingdings" charset="2"/>
              <a:buChar char="ü"/>
            </a:pPr>
            <a:r>
              <a:rPr lang="en-GB" sz="2000" dirty="0" smtClean="0">
                <a:cs typeface="Times New Roman" pitchFamily="18" charset="0"/>
              </a:rPr>
              <a:t>post distribution monitoring (PDM)</a:t>
            </a:r>
          </a:p>
          <a:p>
            <a:pPr marL="342900" indent="-342900">
              <a:buFont typeface="Arial" charset="0"/>
              <a:buChar char="•"/>
            </a:pPr>
            <a:r>
              <a:rPr lang="en-GB" sz="2800" dirty="0">
                <a:cs typeface="Times New Roman" pitchFamily="18" charset="0"/>
              </a:rPr>
              <a:t>f</a:t>
            </a:r>
            <a:r>
              <a:rPr lang="en-GB" sz="2800" dirty="0" smtClean="0">
                <a:cs typeface="Times New Roman" pitchFamily="18" charset="0"/>
              </a:rPr>
              <a:t>inance procedures and systems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56307"/>
            <a:ext cx="9144000" cy="588960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+mn-lt"/>
              </a:rPr>
              <a:t>2.4/ Collect </a:t>
            </a:r>
            <a:r>
              <a:rPr lang="en-US" sz="3200" b="1" dirty="0" smtClean="0">
                <a:solidFill>
                  <a:schemeClr val="bg1"/>
                </a:solidFill>
                <a:latin typeface="+mn-lt"/>
              </a:rPr>
              <a:t>data</a:t>
            </a:r>
            <a:endParaRPr lang="en-US" sz="32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799" y="1588486"/>
            <a:ext cx="5910402" cy="443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4378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64726"/>
            <a:ext cx="9144000" cy="588960"/>
          </a:xfrm>
          <a:solidFill>
            <a:srgbClr val="C00000"/>
          </a:solidFill>
        </p:spPr>
        <p:txBody>
          <a:bodyPr>
            <a:noAutofit/>
          </a:bodyPr>
          <a:lstStyle/>
          <a:p>
            <a:pPr lvl="2" algn="ctr"/>
            <a:r>
              <a:rPr lang="en-GB" sz="28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2.5/ </a:t>
            </a:r>
            <a:r>
              <a:rPr lang="en-GB" sz="28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Mobile data collection</a:t>
            </a:r>
            <a:endParaRPr lang="en-US" sz="28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04800" y="2601486"/>
            <a:ext cx="8839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</p:txBody>
      </p:sp>
      <p:sp>
        <p:nvSpPr>
          <p:cNvPr id="5" name="Rectangle 4"/>
          <p:cNvSpPr/>
          <p:nvPr/>
        </p:nvSpPr>
        <p:spPr>
          <a:xfrm>
            <a:off x="0" y="1373867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200" b="1" dirty="0" smtClean="0">
                <a:cs typeface="Times New Roman" pitchFamily="18" charset="0"/>
              </a:rPr>
              <a:t>To ease the collection and processing of a large number of data,</a:t>
            </a:r>
          </a:p>
          <a:p>
            <a:pPr algn="ctr"/>
            <a:r>
              <a:rPr lang="en-GB" sz="2200" b="1" dirty="0" smtClean="0">
                <a:cs typeface="Times New Roman" pitchFamily="18" charset="0"/>
              </a:rPr>
              <a:t>replace paper forms with </a:t>
            </a:r>
            <a:r>
              <a:rPr lang="en-GB" sz="2200" b="1" dirty="0" smtClean="0">
                <a:solidFill>
                  <a:srgbClr val="FF0000"/>
                </a:solidFill>
                <a:cs typeface="Times New Roman" pitchFamily="18" charset="0"/>
              </a:rPr>
              <a:t>smart forms </a:t>
            </a:r>
            <a:r>
              <a:rPr lang="en-GB" sz="2200" b="1" dirty="0" smtClean="0">
                <a:cs typeface="Times New Roman" pitchFamily="18" charset="0"/>
              </a:rPr>
              <a:t>on phones &amp;/or tablets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264" y="2636912"/>
            <a:ext cx="5263265" cy="3600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980" y="2725040"/>
            <a:ext cx="1764196" cy="34241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670" y="2440860"/>
            <a:ext cx="741806" cy="7442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2177" y="2325329"/>
            <a:ext cx="791572" cy="79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425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64726"/>
            <a:ext cx="9144000" cy="588960"/>
          </a:xfrm>
          <a:solidFill>
            <a:srgbClr val="C00000"/>
          </a:solidFill>
        </p:spPr>
        <p:txBody>
          <a:bodyPr>
            <a:noAutofit/>
          </a:bodyPr>
          <a:lstStyle/>
          <a:p>
            <a:pPr lvl="2" algn="ctr"/>
            <a:r>
              <a:rPr lang="en-GB" sz="28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2.5/ </a:t>
            </a:r>
            <a:r>
              <a:rPr lang="en-GB" sz="28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Mobile d</a:t>
            </a:r>
            <a:r>
              <a:rPr lang="en-GB" sz="28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ata collection</a:t>
            </a:r>
            <a:endParaRPr lang="en-US" sz="28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04800" y="2601486"/>
            <a:ext cx="8839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04399"/>
            <a:ext cx="8966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355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64726"/>
            <a:ext cx="9144000" cy="588960"/>
          </a:xfrm>
          <a:solidFill>
            <a:srgbClr val="C00000"/>
          </a:solidFill>
        </p:spPr>
        <p:txBody>
          <a:bodyPr>
            <a:noAutofit/>
          </a:bodyPr>
          <a:lstStyle/>
          <a:p>
            <a:pPr lvl="2" algn="ctr"/>
            <a:r>
              <a:rPr lang="en-GB" sz="28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2.5/ </a:t>
            </a:r>
            <a:r>
              <a:rPr lang="en-GB" sz="28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Mobile data collection</a:t>
            </a:r>
            <a:endParaRPr lang="en-US" sz="28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59632" y="1573626"/>
            <a:ext cx="63007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 smtClean="0"/>
              <a:t>Xxx programme </a:t>
            </a:r>
            <a:r>
              <a:rPr lang="en-GB" sz="2800" dirty="0" smtClean="0">
                <a:solidFill>
                  <a:srgbClr val="FF0000"/>
                </a:solidFill>
              </a:rPr>
              <a:t>details</a:t>
            </a:r>
            <a:r>
              <a:rPr lang="en-GB" sz="2800" dirty="0" smtClean="0"/>
              <a:t>:</a:t>
            </a:r>
          </a:p>
          <a:p>
            <a:pPr lvl="0"/>
            <a:endParaRPr lang="en-GB" sz="2800" dirty="0" smtClean="0"/>
          </a:p>
          <a:p>
            <a:pPr marL="457200" lvl="0" indent="-457200">
              <a:buFont typeface="Arial" charset="0"/>
              <a:buChar char="•"/>
            </a:pPr>
            <a:r>
              <a:rPr lang="en-GB" sz="2800" dirty="0" smtClean="0"/>
              <a:t>Mobile d</a:t>
            </a:r>
            <a:r>
              <a:rPr lang="en-GB" sz="2800" dirty="0" smtClean="0"/>
              <a:t>ata </a:t>
            </a:r>
            <a:r>
              <a:rPr lang="en-GB" sz="2800" dirty="0" smtClean="0"/>
              <a:t>collection </a:t>
            </a:r>
            <a:r>
              <a:rPr lang="en-GB" sz="2800" dirty="0" smtClean="0"/>
              <a:t>tool used: </a:t>
            </a:r>
            <a:r>
              <a:rPr lang="en-GB" sz="2800" dirty="0" smtClean="0"/>
              <a:t>ODK</a:t>
            </a:r>
          </a:p>
          <a:p>
            <a:pPr marL="457200" lvl="0" indent="-457200">
              <a:buFont typeface="Arial" charset="0"/>
              <a:buChar char="•"/>
            </a:pPr>
            <a:endParaRPr lang="en-GB" sz="2800" dirty="0"/>
          </a:p>
          <a:p>
            <a:pPr marL="457200" lvl="0" indent="-457200">
              <a:buFont typeface="Arial" charset="0"/>
              <a:buChar char="•"/>
            </a:pPr>
            <a:r>
              <a:rPr lang="en-GB" sz="2800" dirty="0" smtClean="0"/>
              <a:t>Present forms available:</a:t>
            </a:r>
          </a:p>
          <a:p>
            <a:pPr marL="1371600" lvl="2" indent="-457200">
              <a:buFont typeface="Wingdings" charset="2"/>
              <a:buChar char="ü"/>
            </a:pPr>
            <a:r>
              <a:rPr lang="en-GB" sz="2000" dirty="0" smtClean="0"/>
              <a:t>Exit survey</a:t>
            </a:r>
          </a:p>
          <a:p>
            <a:pPr marL="1371600" lvl="2" indent="-457200">
              <a:buFont typeface="Wingdings" charset="2"/>
              <a:buChar char="ü"/>
            </a:pPr>
            <a:r>
              <a:rPr lang="en-GB" sz="2000" dirty="0" smtClean="0"/>
              <a:t>Distribution report</a:t>
            </a:r>
          </a:p>
          <a:p>
            <a:pPr marL="1371600" lvl="2" indent="-457200">
              <a:buFont typeface="Wingdings" charset="2"/>
              <a:buChar char="ü"/>
            </a:pPr>
            <a:r>
              <a:rPr lang="en-GB" sz="2000" dirty="0" smtClean="0"/>
              <a:t>Proxy confirmation</a:t>
            </a:r>
          </a:p>
          <a:p>
            <a:pPr marL="1371600" lvl="2" indent="-457200">
              <a:buFont typeface="Wingdings" charset="2"/>
              <a:buChar char="ü"/>
            </a:pPr>
            <a:r>
              <a:rPr lang="is-IS" sz="2000" dirty="0" smtClean="0"/>
              <a:t>…</a:t>
            </a:r>
          </a:p>
          <a:p>
            <a:pPr marL="1371600" lvl="2" indent="-457200">
              <a:buFont typeface="Wingdings" charset="2"/>
              <a:buChar char="ü"/>
            </a:pPr>
            <a:endParaRPr lang="is-IS" sz="2800" dirty="0" smtClean="0"/>
          </a:p>
          <a:p>
            <a:r>
              <a:rPr lang="en-GB" sz="2800" dirty="0" smtClean="0"/>
              <a:t>Put into practice</a:t>
            </a:r>
          </a:p>
        </p:txBody>
      </p:sp>
    </p:spTree>
    <p:extLst>
      <p:ext uri="{BB962C8B-B14F-4D97-AF65-F5344CB8AC3E}">
        <p14:creationId xmlns:p14="http://schemas.microsoft.com/office/powerpoint/2010/main" val="17397112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64726"/>
            <a:ext cx="9144000" cy="588960"/>
          </a:xfrm>
          <a:solidFill>
            <a:srgbClr val="C00000"/>
          </a:solidFill>
        </p:spPr>
        <p:txBody>
          <a:bodyPr>
            <a:noAutofit/>
          </a:bodyPr>
          <a:lstStyle/>
          <a:p>
            <a:pPr lvl="2" algn="ctr"/>
            <a:r>
              <a:rPr lang="en-GB" sz="28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2.5/ </a:t>
            </a:r>
            <a:r>
              <a:rPr lang="en-GB" sz="28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Mobile data collection</a:t>
            </a:r>
            <a:endParaRPr lang="en-US" sz="28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04800" y="2601486"/>
            <a:ext cx="8839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  <a:p>
            <a:pPr>
              <a:buClr>
                <a:srgbClr val="C00000"/>
              </a:buClr>
            </a:pPr>
            <a:endParaRPr lang="en-US" sz="2200" dirty="0" smtClean="0"/>
          </a:p>
          <a:p>
            <a:pPr>
              <a:buClr>
                <a:srgbClr val="C00000"/>
              </a:buClr>
            </a:pPr>
            <a:endParaRPr lang="en-US" sz="2200" dirty="0"/>
          </a:p>
        </p:txBody>
      </p:sp>
      <p:sp>
        <p:nvSpPr>
          <p:cNvPr id="5" name="Rectangle 4"/>
          <p:cNvSpPr/>
          <p:nvPr/>
        </p:nvSpPr>
        <p:spPr>
          <a:xfrm>
            <a:off x="0" y="1164134"/>
            <a:ext cx="91440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GB" sz="2800" dirty="0"/>
              <a:t>ODK is intuitive and easy to </a:t>
            </a:r>
            <a:r>
              <a:rPr lang="en-GB" sz="2800" dirty="0" smtClean="0"/>
              <a:t>use</a:t>
            </a:r>
          </a:p>
          <a:p>
            <a:pPr algn="ctr" fontAlgn="base"/>
            <a:r>
              <a:rPr lang="en-GB" sz="2800" dirty="0" smtClean="0"/>
              <a:t>but requires </a:t>
            </a:r>
            <a:r>
              <a:rPr lang="en-GB" sz="2800" dirty="0"/>
              <a:t>to be systematic and </a:t>
            </a:r>
            <a:r>
              <a:rPr lang="en-GB" sz="2800" dirty="0" smtClean="0"/>
              <a:t>rigorous</a:t>
            </a:r>
            <a:endParaRPr lang="en-US" sz="2800" dirty="0"/>
          </a:p>
          <a:p>
            <a:pPr marL="342900" lvl="0" indent="-342900" fontAlgn="base">
              <a:buFont typeface="Arial" charset="0"/>
              <a:buChar char="•"/>
            </a:pPr>
            <a:endParaRPr lang="en-US" sz="2800" dirty="0" smtClean="0"/>
          </a:p>
          <a:p>
            <a:pPr marL="342900" lvl="0" indent="-342900" fontAlgn="base">
              <a:buFont typeface="Arial" charset="0"/>
              <a:buChar char="•"/>
            </a:pPr>
            <a:r>
              <a:rPr lang="en-US" dirty="0" smtClean="0"/>
              <a:t>ODK </a:t>
            </a:r>
            <a:r>
              <a:rPr lang="en-US" dirty="0"/>
              <a:t>Collect will appear in your application drawer. Select it to launch the </a:t>
            </a:r>
            <a:r>
              <a:rPr lang="en-US" dirty="0" smtClean="0"/>
              <a:t>application</a:t>
            </a:r>
          </a:p>
          <a:p>
            <a:pPr marL="342900" lvl="0" indent="-342900" fontAlgn="base">
              <a:buFont typeface="Arial" charset="0"/>
              <a:buChar char="•"/>
            </a:pPr>
            <a:endParaRPr lang="en-US" dirty="0"/>
          </a:p>
          <a:p>
            <a:pPr marL="342900" lvl="0" indent="-342900">
              <a:buFont typeface="Arial" charset="0"/>
              <a:buChar char="•"/>
            </a:pPr>
            <a:r>
              <a:rPr lang="en-US" dirty="0"/>
              <a:t>Press “Fill Blank Form” and select the required one</a:t>
            </a:r>
          </a:p>
          <a:p>
            <a:pPr marL="342900" lvl="0" indent="-342900">
              <a:buFont typeface="Arial" charset="0"/>
              <a:buChar char="•"/>
            </a:pPr>
            <a:endParaRPr lang="en-US" dirty="0" smtClean="0"/>
          </a:p>
          <a:p>
            <a:pPr marL="342900" lvl="0" indent="-342900">
              <a:buFont typeface="Arial" charset="0"/>
              <a:buChar char="•"/>
            </a:pPr>
            <a:r>
              <a:rPr lang="en-US" dirty="0" smtClean="0"/>
              <a:t>Swipe </a:t>
            </a:r>
            <a:r>
              <a:rPr lang="en-US" dirty="0"/>
              <a:t>the screen from right to left to go to the next page, or left to right to go to the previous page</a:t>
            </a:r>
          </a:p>
          <a:p>
            <a:pPr marL="342900" lvl="0" indent="-342900">
              <a:buFont typeface="Arial" charset="0"/>
              <a:buChar char="•"/>
            </a:pPr>
            <a:endParaRPr lang="en-US" dirty="0" smtClean="0"/>
          </a:p>
          <a:p>
            <a:pPr marL="342900" lvl="0" indent="-342900">
              <a:buFont typeface="Arial" charset="0"/>
              <a:buChar char="•"/>
            </a:pPr>
            <a:r>
              <a:rPr lang="en-US" dirty="0" smtClean="0"/>
              <a:t>When </a:t>
            </a:r>
            <a:r>
              <a:rPr lang="en-US" dirty="0"/>
              <a:t>you reach the end of the form, make sure “Mark form as finalized” is checked </a:t>
            </a:r>
            <a:r>
              <a:rPr lang="en-US" dirty="0" smtClean="0"/>
              <a:t>and click </a:t>
            </a:r>
            <a:r>
              <a:rPr lang="en-US" dirty="0"/>
              <a:t>on “Save Form and Exit</a:t>
            </a:r>
            <a:r>
              <a:rPr lang="en-US" dirty="0" smtClean="0"/>
              <a:t>”. </a:t>
            </a:r>
            <a:r>
              <a:rPr lang="en-US" dirty="0"/>
              <a:t>Data is saved in the mobile device till it finds a </a:t>
            </a:r>
            <a:r>
              <a:rPr lang="en-US" dirty="0" err="1"/>
              <a:t>wifi</a:t>
            </a:r>
            <a:r>
              <a:rPr lang="en-US" dirty="0"/>
              <a:t> </a:t>
            </a:r>
            <a:r>
              <a:rPr lang="en-US" dirty="0" smtClean="0"/>
              <a:t>connection</a:t>
            </a:r>
          </a:p>
          <a:p>
            <a:pPr marL="342900" lvl="0" indent="-342900">
              <a:buFont typeface="Arial" charset="0"/>
              <a:buChar char="•"/>
            </a:pPr>
            <a:endParaRPr lang="en-US" dirty="0"/>
          </a:p>
          <a:p>
            <a:pPr marL="342900" lvl="0" indent="-342900">
              <a:buFont typeface="Arial" charset="0"/>
              <a:buChar char="•"/>
            </a:pPr>
            <a:r>
              <a:rPr lang="en-US" dirty="0"/>
              <a:t>To enter a new form, press “Fill Blank Form</a:t>
            </a:r>
            <a:r>
              <a:rPr lang="en-US" dirty="0" smtClean="0"/>
              <a:t>”</a:t>
            </a:r>
          </a:p>
          <a:p>
            <a:pPr marL="342900" lvl="0" indent="-342900">
              <a:buFont typeface="Arial" charset="0"/>
              <a:buChar char="•"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r>
              <a:rPr lang="en-US" dirty="0"/>
              <a:t>The small size of the mobile phone allows to be closer to the respondents. Use this face-to-face opportunity to communicate with her/ him, read the body language, </a:t>
            </a:r>
            <a:r>
              <a:rPr lang="en-US" dirty="0" smtClean="0"/>
              <a:t>etc</a:t>
            </a:r>
            <a:r>
              <a:rPr lang="en-US" dirty="0"/>
              <a:t>.</a:t>
            </a:r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6876256" y="2780928"/>
            <a:ext cx="462280" cy="4622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236" y="5019496"/>
            <a:ext cx="16256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302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mlansakara\AppData\Local\Microsoft\Windows\Temporary Internet Files\Content.IE5\828UOZQ8\MC90043485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052" y="275278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079612" y="2240868"/>
            <a:ext cx="7607188" cy="2880320"/>
          </a:xfrm>
        </p:spPr>
        <p:txBody>
          <a:bodyPr>
            <a:normAutofit fontScale="25000" lnSpcReduction="20000"/>
          </a:bodyPr>
          <a:lstStyle/>
          <a:p>
            <a:pPr algn="just"/>
            <a:endParaRPr lang="en-US" sz="3000" dirty="0" smtClean="0"/>
          </a:p>
          <a:p>
            <a:r>
              <a:rPr lang="en-US" sz="12800" dirty="0" smtClean="0"/>
              <a:t>Questions?</a:t>
            </a:r>
          </a:p>
          <a:p>
            <a:endParaRPr lang="en-US" sz="12800" dirty="0" smtClean="0"/>
          </a:p>
          <a:p>
            <a:r>
              <a:rPr lang="en-US" sz="12800" dirty="0" smtClean="0"/>
              <a:t>Comments?</a:t>
            </a:r>
          </a:p>
          <a:p>
            <a:endParaRPr lang="en-US" sz="12800" dirty="0"/>
          </a:p>
          <a:p>
            <a:r>
              <a:rPr lang="en-US" sz="12800" dirty="0" smtClean="0"/>
              <a:t>Suggestions</a:t>
            </a:r>
            <a:r>
              <a:rPr lang="en-US" sz="16000" dirty="0" smtClean="0"/>
              <a:t>? </a:t>
            </a:r>
          </a:p>
          <a:p>
            <a:endParaRPr lang="en-US" sz="16000" dirty="0" smtClean="0"/>
          </a:p>
          <a:p>
            <a:pPr algn="just">
              <a:buNone/>
            </a:pPr>
            <a:endParaRPr lang="en-US" sz="3000" dirty="0" smtClean="0"/>
          </a:p>
          <a:p>
            <a:pPr algn="ctr" eaLnBrk="1" hangingPunct="1">
              <a:buFont typeface="Arial" pitchFamily="34" charset="0"/>
              <a:buNone/>
              <a:defRPr/>
            </a:pPr>
            <a:r>
              <a:rPr lang="fr-HT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fr-HT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549188"/>
            <a:ext cx="9144000" cy="6096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3200" b="1" dirty="0" smtClean="0">
                <a:solidFill>
                  <a:schemeClr val="bg1"/>
                </a:solidFill>
                <a:ea typeface="+mj-ea"/>
                <a:cs typeface="+mj-cs"/>
              </a:rPr>
              <a:t>2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.6/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Questions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675764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639762"/>
          </a:xfrm>
          <a:solidFill>
            <a:srgbClr val="C00000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Training agenda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88442"/>
            <a:ext cx="8991600" cy="530089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en-US" b="1" dirty="0" smtClean="0"/>
          </a:p>
          <a:p>
            <a:pPr marL="514350" indent="-514350" algn="just">
              <a:buNone/>
            </a:pPr>
            <a:r>
              <a:rPr lang="en-US" b="1" dirty="0" smtClean="0"/>
              <a:t>1/ General overview</a:t>
            </a:r>
          </a:p>
          <a:p>
            <a:pPr marL="514350" indent="-514350" algn="just">
              <a:buNone/>
            </a:pPr>
            <a:endParaRPr lang="en-US" b="1" dirty="0" smtClean="0"/>
          </a:p>
          <a:p>
            <a:pPr marL="514350" indent="-514350" algn="just">
              <a:buNone/>
            </a:pPr>
            <a:r>
              <a:rPr lang="en-US" b="1" dirty="0" smtClean="0"/>
              <a:t>2/ </a:t>
            </a:r>
            <a:r>
              <a:rPr lang="en-US" b="1" dirty="0" err="1" smtClean="0"/>
              <a:t>Programme</a:t>
            </a:r>
            <a:r>
              <a:rPr lang="en-US" b="1" dirty="0" smtClean="0"/>
              <a:t> step by step</a:t>
            </a:r>
          </a:p>
          <a:p>
            <a:pPr marL="514350" indent="-514350" algn="just">
              <a:buNone/>
            </a:pPr>
            <a:endParaRPr lang="en-US" b="1" dirty="0" smtClean="0"/>
          </a:p>
          <a:p>
            <a:pPr marL="514350" indent="-514350" algn="just">
              <a:buNone/>
            </a:pPr>
            <a:r>
              <a:rPr lang="en-US" b="1" dirty="0" smtClean="0"/>
              <a:t>3/ Role play</a:t>
            </a:r>
          </a:p>
          <a:p>
            <a:pPr marL="514350" indent="-514350" algn="just">
              <a:buNone/>
            </a:pPr>
            <a:endParaRPr lang="en-US" b="1" u="sng" dirty="0" smtClean="0"/>
          </a:p>
          <a:p>
            <a:pPr marL="514350" indent="-514350" algn="just">
              <a:buNone/>
            </a:pPr>
            <a:endParaRPr lang="en-US" b="1" u="sng" dirty="0"/>
          </a:p>
          <a:p>
            <a:pPr marL="514350" indent="-514350" algn="ctr">
              <a:buNone/>
            </a:pPr>
            <a:r>
              <a:rPr lang="en-US" b="1" dirty="0"/>
              <a:t>📌 Feel </a:t>
            </a:r>
            <a:r>
              <a:rPr lang="en-US" b="1" dirty="0" smtClean="0"/>
              <a:t>free to </a:t>
            </a:r>
            <a:r>
              <a:rPr lang="en-US" b="1" dirty="0" smtClean="0">
                <a:solidFill>
                  <a:srgbClr val="FF0000"/>
                </a:solidFill>
              </a:rPr>
              <a:t>ask</a:t>
            </a:r>
            <a:r>
              <a:rPr lang="en-US" b="1" dirty="0" smtClean="0"/>
              <a:t> question </a:t>
            </a:r>
            <a:r>
              <a:rPr lang="en-US" b="1" dirty="0"/>
              <a:t>anytime ! </a:t>
            </a:r>
            <a:r>
              <a:rPr lang="en-US" b="1" dirty="0" smtClean="0"/>
              <a:t>📌</a:t>
            </a:r>
          </a:p>
        </p:txBody>
      </p:sp>
    </p:spTree>
    <p:extLst>
      <p:ext uri="{BB962C8B-B14F-4D97-AF65-F5344CB8AC3E}">
        <p14:creationId xmlns:p14="http://schemas.microsoft.com/office/powerpoint/2010/main" val="8164093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980728"/>
            <a:ext cx="7340948" cy="489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548680"/>
            <a:ext cx="9144000" cy="66153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3</a:t>
            </a:r>
            <a:r>
              <a:rPr 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/ Role play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0" y="1952836"/>
            <a:ext cx="9144000" cy="3960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>
                <a:solidFill>
                  <a:schemeClr val="tx1"/>
                </a:solidFill>
              </a:rPr>
              <a:t>Split into 2 teams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smtClean="0">
                <a:solidFill>
                  <a:schemeClr val="tx1"/>
                </a:solidFill>
              </a:rPr>
              <a:t>that will rotate:</a:t>
            </a:r>
          </a:p>
          <a:p>
            <a:endParaRPr lang="en-GB" b="1" dirty="0">
              <a:solidFill>
                <a:schemeClr val="tx1"/>
              </a:solidFill>
            </a:endParaRPr>
          </a:p>
          <a:p>
            <a:r>
              <a:rPr lang="en-GB" b="1" dirty="0" smtClean="0">
                <a:solidFill>
                  <a:schemeClr val="tx1"/>
                </a:solidFill>
              </a:rPr>
              <a:t>Team </a:t>
            </a:r>
            <a:r>
              <a:rPr lang="en-GB" b="1" dirty="0" smtClean="0">
                <a:solidFill>
                  <a:srgbClr val="FF0000"/>
                </a:solidFill>
              </a:rPr>
              <a:t>Beneficiaries</a:t>
            </a:r>
          </a:p>
          <a:p>
            <a:r>
              <a:rPr lang="en-GB" b="1" dirty="0" smtClean="0">
                <a:solidFill>
                  <a:schemeClr val="tx1"/>
                </a:solidFill>
              </a:rPr>
              <a:t>&amp;</a:t>
            </a:r>
            <a:endParaRPr lang="en-GB" b="1" dirty="0">
              <a:solidFill>
                <a:schemeClr val="tx1"/>
              </a:solidFill>
            </a:endParaRPr>
          </a:p>
          <a:p>
            <a:r>
              <a:rPr lang="en-GB" b="1" dirty="0" smtClean="0">
                <a:solidFill>
                  <a:schemeClr val="tx1"/>
                </a:solidFill>
              </a:rPr>
              <a:t>Team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smtClean="0">
                <a:solidFill>
                  <a:srgbClr val="FF0000"/>
                </a:solidFill>
              </a:rPr>
              <a:t>Distribution</a:t>
            </a:r>
          </a:p>
        </p:txBody>
      </p:sp>
    </p:spTree>
    <p:extLst>
      <p:ext uri="{BB962C8B-B14F-4D97-AF65-F5344CB8AC3E}">
        <p14:creationId xmlns:p14="http://schemas.microsoft.com/office/powerpoint/2010/main" val="1454747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548680"/>
            <a:ext cx="9144000" cy="66153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3</a:t>
            </a:r>
            <a:r>
              <a:rPr 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/ Role play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0" y="1210210"/>
            <a:ext cx="9144000" cy="5647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schemeClr val="tx1"/>
                </a:solidFill>
              </a:rPr>
              <a:t>Select roles randomly:</a:t>
            </a: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en-US" sz="2800" b="1" dirty="0" smtClean="0">
                <a:solidFill>
                  <a:schemeClr val="tx1"/>
                </a:solidFill>
              </a:rPr>
              <a:t>Team </a:t>
            </a:r>
            <a:r>
              <a:rPr lang="en-US" sz="2800" b="1" dirty="0">
                <a:solidFill>
                  <a:schemeClr val="tx1"/>
                </a:solidFill>
              </a:rPr>
              <a:t>B</a:t>
            </a:r>
            <a:r>
              <a:rPr lang="en-US" sz="2800" b="1" dirty="0" smtClean="0">
                <a:solidFill>
                  <a:schemeClr val="tx1"/>
                </a:solidFill>
              </a:rPr>
              <a:t>eneficiaries</a:t>
            </a:r>
            <a:r>
              <a:rPr lang="en-US" sz="2800" dirty="0">
                <a:solidFill>
                  <a:schemeClr val="tx1"/>
                </a:solidFill>
              </a:rPr>
              <a:t>: situations to act with </a:t>
            </a:r>
            <a:r>
              <a:rPr lang="en-US" sz="2800" dirty="0" smtClean="0">
                <a:solidFill>
                  <a:schemeClr val="tx1"/>
                </a:solidFill>
              </a:rPr>
              <a:t>specific </a:t>
            </a:r>
            <a:r>
              <a:rPr lang="en-US" sz="2800" dirty="0">
                <a:solidFill>
                  <a:schemeClr val="tx1"/>
                </a:solidFill>
              </a:rPr>
              <a:t>problem or </a:t>
            </a:r>
            <a:r>
              <a:rPr lang="en-US" sz="2800" dirty="0" smtClean="0">
                <a:solidFill>
                  <a:schemeClr val="tx1"/>
                </a:solidFill>
              </a:rPr>
              <a:t>complaint</a:t>
            </a:r>
          </a:p>
          <a:p>
            <a:pPr marL="457200" indent="-457200" algn="l">
              <a:buFont typeface="Arial" charset="0"/>
              <a:buChar char="•"/>
            </a:pPr>
            <a:endParaRPr lang="en-US" sz="2800" dirty="0">
              <a:solidFill>
                <a:schemeClr val="tx1"/>
              </a:solidFill>
            </a:endParaRPr>
          </a:p>
          <a:p>
            <a:pPr marL="457200" indent="-457200" algn="l">
              <a:buFont typeface="Arial" charset="0"/>
              <a:buChar char="•"/>
            </a:pPr>
            <a:r>
              <a:rPr lang="en-US" sz="2800" b="1" dirty="0" smtClean="0">
                <a:solidFill>
                  <a:schemeClr val="tx1"/>
                </a:solidFill>
              </a:rPr>
              <a:t>Team Distribution</a:t>
            </a:r>
            <a:r>
              <a:rPr lang="en-US" sz="2800" dirty="0" smtClean="0">
                <a:solidFill>
                  <a:schemeClr val="tx1"/>
                </a:solidFill>
              </a:rPr>
              <a:t>: different distribution roles to discuss and organize to manage a secure distribution, </a:t>
            </a:r>
            <a:r>
              <a:rPr lang="en-US" sz="2800" dirty="0">
                <a:solidFill>
                  <a:schemeClr val="tx1"/>
                </a:solidFill>
              </a:rPr>
              <a:t>u</a:t>
            </a:r>
            <a:r>
              <a:rPr lang="en-US" sz="2800" dirty="0" smtClean="0">
                <a:solidFill>
                  <a:schemeClr val="tx1"/>
                </a:solidFill>
              </a:rPr>
              <a:t>sing play money &amp; NFI and smartphones</a:t>
            </a:r>
          </a:p>
          <a:p>
            <a:pPr marL="457200" indent="-457200" algn="l">
              <a:buFont typeface="Arial" charset="0"/>
              <a:buChar char="•"/>
            </a:pPr>
            <a:endParaRPr lang="en-US" sz="2800" dirty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Ready ? </a:t>
            </a:r>
            <a:r>
              <a:rPr lang="en-US" b="1" dirty="0" smtClean="0">
                <a:solidFill>
                  <a:srgbClr val="FF0000"/>
                </a:solidFill>
              </a:rPr>
              <a:t>Go !</a:t>
            </a:r>
          </a:p>
        </p:txBody>
      </p:sp>
    </p:spTree>
    <p:extLst>
      <p:ext uri="{BB962C8B-B14F-4D97-AF65-F5344CB8AC3E}">
        <p14:creationId xmlns:p14="http://schemas.microsoft.com/office/powerpoint/2010/main" val="1322387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548680"/>
            <a:ext cx="9144000" cy="66153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3</a:t>
            </a:r>
            <a:r>
              <a:rPr 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/ Role play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39552" y="1376772"/>
            <a:ext cx="8100900" cy="54812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Once the role play is completed, sit all together to: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Review the process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Address questions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Analyze the actions</a:t>
            </a:r>
          </a:p>
          <a:p>
            <a:pPr marL="457200" indent="-457200" algn="l">
              <a:buFont typeface="Arial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Propose alternatives</a:t>
            </a:r>
          </a:p>
          <a:p>
            <a:pPr marL="457200" indent="-457200" algn="l">
              <a:buFont typeface="Arial" charset="0"/>
              <a:buChar char="•"/>
            </a:pPr>
            <a:r>
              <a:rPr lang="is-IS" sz="2800" dirty="0" smtClean="0">
                <a:solidFill>
                  <a:schemeClr val="tx1"/>
                </a:solidFill>
              </a:rPr>
              <a:t>…</a:t>
            </a:r>
            <a:endParaRPr lang="fr-FR" sz="2800" dirty="0">
              <a:solidFill>
                <a:schemeClr val="tx1"/>
              </a:solidFill>
            </a:endParaRP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And then, </a:t>
            </a:r>
            <a:r>
              <a:rPr lang="en-US" sz="2800" b="1" dirty="0" smtClean="0">
                <a:solidFill>
                  <a:srgbClr val="FF0000"/>
                </a:solidFill>
              </a:rPr>
              <a:t>reverse</a:t>
            </a:r>
            <a:r>
              <a:rPr lang="en-US" sz="2800" b="1" dirty="0" smtClean="0">
                <a:solidFill>
                  <a:schemeClr val="tx1"/>
                </a:solidFill>
              </a:rPr>
              <a:t> the roles</a:t>
            </a:r>
            <a:endParaRPr lang="en-GB" sz="2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290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18609"/>
            <a:ext cx="9139713" cy="6030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0" y="845421"/>
            <a:ext cx="43919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Thank you team!</a:t>
            </a:r>
          </a:p>
          <a:p>
            <a:r>
              <a:rPr lang="en-GB" sz="40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Any question?</a:t>
            </a:r>
            <a:endParaRPr lang="en-US" sz="4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018" y="1844824"/>
            <a:ext cx="4901964" cy="40594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05273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TIME FOR A</a:t>
            </a:r>
            <a:r>
              <a:rPr lang="is-IS" sz="3200" dirty="0" smtClean="0"/>
              <a:t>… </a:t>
            </a:r>
            <a:r>
              <a:rPr lang="en-US" sz="3200" dirty="0" smtClean="0"/>
              <a:t>GROUP PICTURE 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4843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639762"/>
          </a:xfrm>
          <a:solidFill>
            <a:srgbClr val="C00000"/>
          </a:solidFill>
        </p:spPr>
        <p:txBody>
          <a:bodyPr/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1/ General overview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91072"/>
            <a:ext cx="8991600" cy="459025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GB" sz="2800" dirty="0" smtClean="0"/>
              <a:t>1.1/ Introduction </a:t>
            </a:r>
            <a:r>
              <a:rPr lang="en-GB" sz="2800" dirty="0"/>
              <a:t>to the Movement </a:t>
            </a:r>
            <a:endParaRPr lang="en-US" sz="2800" dirty="0">
              <a:cs typeface="Arial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en-US" sz="2800" u="sng" dirty="0" smtClean="0"/>
          </a:p>
          <a:p>
            <a:pPr marL="0" lvl="0" indent="0">
              <a:buNone/>
            </a:pPr>
            <a:r>
              <a:rPr lang="en-US" sz="2800" dirty="0" smtClean="0"/>
              <a:t>1.2/ Security </a:t>
            </a:r>
            <a:r>
              <a:rPr lang="en-US" sz="2800" dirty="0"/>
              <a:t>and safety</a:t>
            </a:r>
          </a:p>
          <a:p>
            <a:endParaRPr lang="en-US" sz="2800" dirty="0" smtClean="0"/>
          </a:p>
          <a:p>
            <a:pPr marL="0" indent="0">
              <a:buNone/>
            </a:pPr>
            <a:r>
              <a:rPr lang="en-GB" sz="2800" dirty="0" smtClean="0"/>
              <a:t>1.3/ Red </a:t>
            </a:r>
            <a:r>
              <a:rPr lang="en-GB" sz="2800" dirty="0"/>
              <a:t>Cross Red Crescent </a:t>
            </a:r>
            <a:r>
              <a:rPr lang="en-GB" sz="2800" dirty="0" smtClean="0"/>
              <a:t>response</a:t>
            </a:r>
          </a:p>
          <a:p>
            <a:pPr marL="0" indent="0">
              <a:buNone/>
            </a:pPr>
            <a:endParaRPr lang="en-GB" sz="2800" dirty="0">
              <a:cs typeface="Arial" charset="0"/>
            </a:endParaRPr>
          </a:p>
          <a:p>
            <a:pPr marL="0" lvl="0" indent="0">
              <a:buNone/>
            </a:pPr>
            <a:r>
              <a:rPr lang="en-GB" sz="2800" dirty="0"/>
              <a:t>1.4/ Roles, responsibilities and field relationships</a:t>
            </a:r>
          </a:p>
          <a:p>
            <a:pPr marL="0" lvl="0" indent="0">
              <a:buNone/>
            </a:pPr>
            <a:endParaRPr lang="en-GB" sz="2800" dirty="0"/>
          </a:p>
          <a:p>
            <a:pPr marL="0" lvl="0" indent="0">
              <a:buNone/>
            </a:pPr>
            <a:r>
              <a:rPr lang="en-GB" sz="2800" dirty="0"/>
              <a:t>1.5/ Questions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060812" y="26749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8270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412961"/>
            <a:ext cx="9067800" cy="4572323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0" y="551148"/>
            <a:ext cx="9144000" cy="6096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b="1" dirty="0" smtClean="0">
                <a:solidFill>
                  <a:schemeClr val="bg1"/>
                </a:solidFill>
              </a:rPr>
              <a:t>1.1/ Introduction </a:t>
            </a:r>
            <a:r>
              <a:rPr lang="en-GB" sz="3200" b="1" dirty="0">
                <a:solidFill>
                  <a:schemeClr val="bg1"/>
                </a:solidFill>
              </a:rPr>
              <a:t>to </a:t>
            </a:r>
            <a:r>
              <a:rPr lang="en-GB" sz="3200" b="1" dirty="0" smtClean="0">
                <a:solidFill>
                  <a:schemeClr val="bg1"/>
                </a:solidFill>
              </a:rPr>
              <a:t>the Movement </a:t>
            </a:r>
            <a:endParaRPr lang="en-US" sz="32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158" y="1412776"/>
            <a:ext cx="9067801" cy="4716524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GB" sz="2800" dirty="0">
                <a:solidFill>
                  <a:schemeClr val="tx1"/>
                </a:solidFill>
              </a:rPr>
              <a:t>The </a:t>
            </a:r>
            <a:r>
              <a:rPr lang="en-GB" sz="2800" dirty="0" smtClean="0">
                <a:solidFill>
                  <a:schemeClr val="tx1"/>
                </a:solidFill>
              </a:rPr>
              <a:t>Movement </a:t>
            </a:r>
            <a:r>
              <a:rPr lang="en-GB" sz="3200" dirty="0" smtClean="0">
                <a:solidFill>
                  <a:schemeClr val="tx1"/>
                </a:solidFill>
              </a:rPr>
              <a:t>- </a:t>
            </a:r>
            <a:r>
              <a:rPr lang="en-GB" sz="2000" dirty="0" smtClean="0">
                <a:solidFill>
                  <a:schemeClr val="tx1"/>
                </a:solidFill>
              </a:rPr>
              <a:t>ICRC, IFRC, 190 NS, </a:t>
            </a:r>
            <a:r>
              <a:rPr lang="en-GB" sz="2000" dirty="0">
                <a:solidFill>
                  <a:schemeClr val="tx1"/>
                </a:solidFill>
              </a:rPr>
              <a:t>100 million </a:t>
            </a:r>
            <a:r>
              <a:rPr lang="en-GB" sz="2000" dirty="0" smtClean="0">
                <a:solidFill>
                  <a:schemeClr val="tx1"/>
                </a:solidFill>
              </a:rPr>
              <a:t>members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dirty="0" smtClean="0">
              <a:solidFill>
                <a:schemeClr val="tx1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GB" sz="2800" dirty="0" smtClean="0">
                <a:solidFill>
                  <a:schemeClr val="tx1"/>
                </a:solidFill>
              </a:rPr>
              <a:t>7 fundamental principles </a:t>
            </a:r>
            <a:r>
              <a:rPr lang="en-GB" sz="3200" dirty="0" smtClean="0">
                <a:solidFill>
                  <a:schemeClr val="tx1"/>
                </a:solidFill>
              </a:rPr>
              <a:t>- </a:t>
            </a:r>
            <a:r>
              <a:rPr lang="en-GB" sz="2000" dirty="0" smtClean="0">
                <a:solidFill>
                  <a:schemeClr val="tx1"/>
                </a:solidFill>
              </a:rPr>
              <a:t>Humanity</a:t>
            </a:r>
            <a:r>
              <a:rPr lang="en-GB" sz="2000" dirty="0">
                <a:solidFill>
                  <a:schemeClr val="tx1"/>
                </a:solidFill>
              </a:rPr>
              <a:t>, Impartiality, Neutrality, Independence, Voluntary service, Unity, </a:t>
            </a:r>
            <a:r>
              <a:rPr lang="en-GB" sz="2000" dirty="0" smtClean="0">
                <a:solidFill>
                  <a:schemeClr val="tx1"/>
                </a:solidFill>
              </a:rPr>
              <a:t>Universality</a:t>
            </a:r>
            <a:endParaRPr lang="en-GB" sz="2000" dirty="0">
              <a:solidFill>
                <a:schemeClr val="tx1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dirty="0" smtClean="0">
              <a:solidFill>
                <a:schemeClr val="tx1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GB" sz="2800" dirty="0">
                <a:solidFill>
                  <a:schemeClr val="tx1"/>
                </a:solidFill>
              </a:rPr>
              <a:t>Emblem</a:t>
            </a:r>
            <a:r>
              <a:rPr lang="en-GB" sz="2800" dirty="0" smtClean="0">
                <a:solidFill>
                  <a:schemeClr val="tx1"/>
                </a:solidFill>
              </a:rPr>
              <a:t> - </a:t>
            </a:r>
            <a:r>
              <a:rPr lang="en-GB" sz="2000" dirty="0" smtClean="0">
                <a:solidFill>
                  <a:schemeClr val="tx1"/>
                </a:solidFill>
              </a:rPr>
              <a:t>red </a:t>
            </a:r>
            <a:r>
              <a:rPr lang="en-GB" sz="2000" dirty="0">
                <a:solidFill>
                  <a:schemeClr val="tx1"/>
                </a:solidFill>
              </a:rPr>
              <a:t>cross, red crescent, red </a:t>
            </a:r>
            <a:r>
              <a:rPr lang="en-GB" sz="2000" dirty="0" smtClean="0">
                <a:solidFill>
                  <a:schemeClr val="tx1"/>
                </a:solidFill>
              </a:rPr>
              <a:t>crystal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sz="2800" dirty="0" smtClean="0">
              <a:solidFill>
                <a:schemeClr val="tx1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GB" sz="2800" dirty="0">
                <a:solidFill>
                  <a:schemeClr val="tx1"/>
                </a:solidFill>
              </a:rPr>
              <a:t>Code of conduct </a:t>
            </a:r>
            <a:r>
              <a:rPr lang="en-GB" sz="2000" dirty="0">
                <a:solidFill>
                  <a:schemeClr val="tx1"/>
                </a:solidFill>
              </a:rPr>
              <a:t>- ten points of principle</a:t>
            </a:r>
            <a:endParaRPr lang="en-US" sz="2000" dirty="0">
              <a:solidFill>
                <a:schemeClr val="tx1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endParaRPr lang="en-GB" sz="2800" dirty="0" smtClean="0">
              <a:solidFill>
                <a:schemeClr val="tx1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en-GB" sz="2800" dirty="0" smtClean="0">
                <a:solidFill>
                  <a:schemeClr val="tx1"/>
                </a:solidFill>
              </a:rPr>
              <a:t>Sphere standards - </a:t>
            </a:r>
            <a:r>
              <a:rPr lang="en-GB" sz="2000" dirty="0" smtClean="0">
                <a:solidFill>
                  <a:schemeClr val="tx1"/>
                </a:solidFill>
              </a:rPr>
              <a:t>Humanitarian Charter and minimum standards </a:t>
            </a:r>
          </a:p>
        </p:txBody>
      </p:sp>
    </p:spTree>
    <p:extLst>
      <p:ext uri="{BB962C8B-B14F-4D97-AF65-F5344CB8AC3E}">
        <p14:creationId xmlns:p14="http://schemas.microsoft.com/office/powerpoint/2010/main" val="17621260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548680"/>
            <a:ext cx="9144000" cy="66153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1.2/ Security and safety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240868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charset="0"/>
              <a:buChar char="•"/>
            </a:pPr>
            <a:r>
              <a:rPr lang="en-GB" sz="2800" dirty="0"/>
              <a:t>Red Cross Red Crescent security </a:t>
            </a:r>
            <a:r>
              <a:rPr lang="en-GB" sz="2800" dirty="0" smtClean="0"/>
              <a:t>procedures</a:t>
            </a:r>
          </a:p>
          <a:p>
            <a:pPr marL="457200" lvl="0" indent="-457200">
              <a:buFont typeface="Arial" charset="0"/>
              <a:buChar char="•"/>
            </a:pPr>
            <a:endParaRPr lang="en-US" sz="2800" dirty="0"/>
          </a:p>
          <a:p>
            <a:pPr marL="457200" lvl="0" indent="-457200">
              <a:buFont typeface="Arial" charset="0"/>
              <a:buChar char="•"/>
            </a:pPr>
            <a:r>
              <a:rPr lang="en-GB" sz="2800" dirty="0" smtClean="0"/>
              <a:t>Signage</a:t>
            </a:r>
          </a:p>
          <a:p>
            <a:pPr marL="457200" lvl="0" indent="-457200">
              <a:buFont typeface="Arial" charset="0"/>
              <a:buChar char="•"/>
            </a:pPr>
            <a:endParaRPr lang="en-US" sz="2800" dirty="0"/>
          </a:p>
          <a:p>
            <a:pPr marL="457200" lvl="0" indent="-457200">
              <a:buFont typeface="Arial" charset="0"/>
              <a:buChar char="•"/>
            </a:pPr>
            <a:r>
              <a:rPr lang="en-GB" sz="2800" dirty="0" smtClean="0"/>
              <a:t>Driving</a:t>
            </a:r>
          </a:p>
          <a:p>
            <a:pPr lvl="0"/>
            <a:r>
              <a:rPr lang="en-GB" sz="2800" dirty="0" smtClean="0"/>
              <a:t> </a:t>
            </a:r>
            <a:endParaRPr lang="en-US" sz="2800" dirty="0"/>
          </a:p>
          <a:p>
            <a:pPr marL="457200" lvl="0" indent="-457200">
              <a:buFont typeface="Arial" charset="0"/>
              <a:buChar char="•"/>
            </a:pPr>
            <a:r>
              <a:rPr lang="en-GB" sz="2800" dirty="0" smtClean="0"/>
              <a:t>Hours </a:t>
            </a:r>
            <a:r>
              <a:rPr lang="en-GB" sz="2800" dirty="0"/>
              <a:t>of operation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4068" y="3032956"/>
            <a:ext cx="2442530" cy="244253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361" y="1571191"/>
            <a:ext cx="9144000" cy="450770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0" y="551148"/>
            <a:ext cx="9144000" cy="6096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b="1" dirty="0" smtClean="0">
                <a:solidFill>
                  <a:schemeClr val="bg1"/>
                </a:solidFill>
              </a:rPr>
              <a:t>1.3/ Red </a:t>
            </a:r>
            <a:r>
              <a:rPr lang="en-GB" sz="3200" b="1" dirty="0">
                <a:solidFill>
                  <a:schemeClr val="bg1"/>
                </a:solidFill>
              </a:rPr>
              <a:t>Cross Red Crescent response</a:t>
            </a:r>
            <a:endParaRPr lang="en-US" sz="32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361" y="1772816"/>
            <a:ext cx="9144000" cy="410445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charset="0"/>
              <a:buChar char="•"/>
            </a:pPr>
            <a:r>
              <a:rPr lang="en-GB" sz="2800" dirty="0" smtClean="0">
                <a:solidFill>
                  <a:schemeClr val="tx1"/>
                </a:solidFill>
              </a:rPr>
              <a:t>Operational update - </a:t>
            </a:r>
            <a:r>
              <a:rPr lang="en-US" sz="2000" dirty="0" smtClean="0">
                <a:solidFill>
                  <a:schemeClr val="tx1"/>
                </a:solidFill>
              </a:rPr>
              <a:t>Objective, location, when, who, what, how ?</a:t>
            </a:r>
          </a:p>
          <a:p>
            <a:pPr lvl="0"/>
            <a:endParaRPr lang="en-US" sz="2800" dirty="0" smtClean="0">
              <a:solidFill>
                <a:schemeClr val="tx1"/>
              </a:solidFill>
            </a:endParaRPr>
          </a:p>
          <a:p>
            <a:pPr marL="342900" lvl="0" indent="-342900">
              <a:buFont typeface="Arial" charset="0"/>
              <a:buChar char="•"/>
            </a:pPr>
            <a:r>
              <a:rPr lang="en-GB" sz="2800" dirty="0" smtClean="0">
                <a:solidFill>
                  <a:schemeClr val="tx1"/>
                </a:solidFill>
              </a:rPr>
              <a:t>National Society HQ and branch response tools</a:t>
            </a:r>
          </a:p>
          <a:p>
            <a:pPr lvl="0"/>
            <a:endParaRPr lang="en-US" sz="2800" dirty="0" smtClean="0">
              <a:solidFill>
                <a:schemeClr val="tx1"/>
              </a:solidFill>
            </a:endParaRPr>
          </a:p>
          <a:p>
            <a:pPr marL="342900" lvl="0" indent="-342900">
              <a:buFont typeface="Arial" charset="0"/>
              <a:buChar char="•"/>
            </a:pPr>
            <a:r>
              <a:rPr lang="en-GB" sz="2800" dirty="0" smtClean="0">
                <a:solidFill>
                  <a:schemeClr val="tx1"/>
                </a:solidFill>
              </a:rPr>
              <a:t>International Federation response tools (as applicable)</a:t>
            </a:r>
          </a:p>
          <a:p>
            <a:pPr lvl="0"/>
            <a:endParaRPr lang="en-US" sz="2800" dirty="0" smtClean="0">
              <a:solidFill>
                <a:schemeClr val="tx1"/>
              </a:solidFill>
            </a:endParaRPr>
          </a:p>
          <a:p>
            <a:pPr marL="342900" lvl="0" indent="-342900">
              <a:buFont typeface="Arial" charset="0"/>
              <a:buChar char="•"/>
            </a:pPr>
            <a:r>
              <a:rPr lang="en-GB" sz="2800" dirty="0" smtClean="0">
                <a:solidFill>
                  <a:schemeClr val="tx1"/>
                </a:solidFill>
              </a:rPr>
              <a:t>Delegation/FACT</a:t>
            </a:r>
          </a:p>
          <a:p>
            <a:pPr marL="342900" lvl="0" indent="-342900">
              <a:buFont typeface="Arial" charset="0"/>
              <a:buChar char="•"/>
            </a:pPr>
            <a:endParaRPr lang="en-GB" sz="2800" dirty="0" smtClean="0">
              <a:solidFill>
                <a:schemeClr val="tx1"/>
              </a:solidFill>
            </a:endParaRPr>
          </a:p>
          <a:p>
            <a:pPr marL="342900" lvl="0" indent="-342900">
              <a:buFont typeface="Arial" charset="0"/>
              <a:buChar char="•"/>
            </a:pPr>
            <a:r>
              <a:rPr lang="en-GB" sz="2800" dirty="0" smtClean="0">
                <a:solidFill>
                  <a:schemeClr val="tx1"/>
                </a:solidFill>
              </a:rPr>
              <a:t>Partnerships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0" y="548680"/>
            <a:ext cx="9144000" cy="66153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 smtClean="0">
                <a:solidFill>
                  <a:schemeClr val="bg1"/>
                </a:solidFill>
              </a:rPr>
              <a:t>1.4/ Roles</a:t>
            </a:r>
            <a:r>
              <a:rPr lang="en-GB" sz="3200" dirty="0">
                <a:solidFill>
                  <a:schemeClr val="bg1"/>
                </a:solidFill>
              </a:rPr>
              <a:t>, responsibilities and field relationships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19572" y="1642149"/>
            <a:ext cx="7956884" cy="4955203"/>
          </a:xfrm>
          <a:prstGeom prst="rect">
            <a:avLst/>
          </a:prstGeom>
        </p:spPr>
        <p:txBody>
          <a:bodyPr wrap="square" lIns="90000">
            <a:spAutoFit/>
          </a:bodyPr>
          <a:lstStyle/>
          <a:p>
            <a:pPr>
              <a:tabLst>
                <a:tab pos="1371600" algn="l"/>
              </a:tabLst>
            </a:pPr>
            <a:r>
              <a:rPr lang="en-GB" sz="2800" dirty="0" smtClean="0">
                <a:latin typeface="Arial" charset="0"/>
                <a:ea typeface="Arial" charset="0"/>
                <a:cs typeface="Arial" charset="0"/>
              </a:rPr>
              <a:t>Roles and responsibilities for:</a:t>
            </a:r>
          </a:p>
          <a:p>
            <a:pPr marL="342900" indent="-342900">
              <a:buFont typeface="Arial" charset="0"/>
              <a:buChar char="•"/>
              <a:tabLst>
                <a:tab pos="1371600" algn="l"/>
              </a:tabLst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distribution </a:t>
            </a: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team leader 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  <a:tabLst>
                <a:tab pos="1371600" algn="l"/>
              </a:tabLst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distribution team members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  <a:tabLst>
                <a:tab pos="1371600" algn="l"/>
              </a:tabLst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beneficiary selection and identification team leader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  <a:tabLst>
                <a:tab pos="1371600" algn="l"/>
              </a:tabLst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beneficiary selection and registration team members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  <a:tabLst>
                <a:tab pos="1371600" algn="l"/>
              </a:tabLst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monitoring and evaluation (as applicable)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  <a:tabLst>
                <a:tab pos="1371600" algn="l"/>
              </a:tabLst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administration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  <a:tabLst>
                <a:tab pos="1371600" algn="l"/>
              </a:tabLst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drivers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  <a:tabLst>
                <a:tab pos="1371600" algn="l"/>
              </a:tabLst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translators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algn="just"/>
            <a:endParaRPr lang="en-GB" sz="2000" dirty="0" smtClean="0">
              <a:latin typeface="Arial" charset="0"/>
              <a:ea typeface="Arial" charset="0"/>
              <a:cs typeface="Arial" charset="0"/>
            </a:endParaRPr>
          </a:p>
          <a:p>
            <a:pPr algn="just"/>
            <a:r>
              <a:rPr lang="en-GB" sz="2800" dirty="0">
                <a:latin typeface="Arial" charset="0"/>
                <a:ea typeface="Arial" charset="0"/>
                <a:cs typeface="Arial" charset="0"/>
              </a:rPr>
              <a:t>Key players for relief distributions: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  <a:tabLst>
                <a:tab pos="1371600" algn="l"/>
              </a:tabLst>
            </a:pP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local </a:t>
            </a: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government (ministries, community authorities, etc.)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  <a:tabLst>
                <a:tab pos="1371600" algn="l"/>
              </a:tabLst>
            </a:pPr>
            <a:r>
              <a:rPr lang="en-GB" sz="2000" dirty="0">
                <a:latin typeface="Arial" charset="0"/>
                <a:ea typeface="Arial" charset="0"/>
                <a:cs typeface="Arial" charset="0"/>
              </a:rPr>
              <a:t>UN</a:t>
            </a:r>
            <a:endParaRPr lang="en-US" sz="2000" dirty="0">
              <a:latin typeface="Arial" charset="0"/>
              <a:ea typeface="Arial" charset="0"/>
              <a:cs typeface="Arial" charset="0"/>
            </a:endParaRPr>
          </a:p>
          <a:p>
            <a:pPr marL="342900" indent="-342900">
              <a:buFont typeface="Arial" charset="0"/>
              <a:buChar char="•"/>
              <a:tabLst>
                <a:tab pos="1371600" algn="l"/>
              </a:tabLst>
            </a:pPr>
            <a:r>
              <a:rPr lang="en-US" sz="2000" dirty="0">
                <a:latin typeface="Arial" charset="0"/>
                <a:ea typeface="Arial" charset="0"/>
                <a:cs typeface="Arial" charset="0"/>
              </a:rPr>
              <a:t>c</a:t>
            </a:r>
            <a:r>
              <a:rPr lang="en-GB" sz="2000" dirty="0" err="1" smtClean="0">
                <a:latin typeface="Arial" charset="0"/>
                <a:ea typeface="Arial" charset="0"/>
                <a:cs typeface="Arial" charset="0"/>
              </a:rPr>
              <a:t>lusters</a:t>
            </a:r>
            <a:r>
              <a:rPr lang="en-GB" sz="2000" dirty="0" smtClean="0">
                <a:latin typeface="Arial" charset="0"/>
                <a:ea typeface="Arial" charset="0"/>
                <a:cs typeface="Arial" charset="0"/>
              </a:rPr>
              <a:t> and other organizations</a:t>
            </a:r>
          </a:p>
          <a:p>
            <a:pPr>
              <a:tabLst>
                <a:tab pos="1371600" algn="l"/>
              </a:tabLst>
            </a:pPr>
            <a:endParaRPr lang="en-US" sz="2000" dirty="0"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276" y="5807673"/>
            <a:ext cx="1436948" cy="10777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3719" y="6043056"/>
            <a:ext cx="1598541" cy="6069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3172" y="6298454"/>
            <a:ext cx="1730896" cy="37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024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mlansakara\AppData\Local\Microsoft\Windows\Temporary Internet Files\Content.IE5\828UOZQ8\MC90043485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052" y="275278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1043608" y="2240868"/>
            <a:ext cx="7643192" cy="2880320"/>
          </a:xfrm>
        </p:spPr>
        <p:txBody>
          <a:bodyPr>
            <a:normAutofit fontScale="25000" lnSpcReduction="20000"/>
          </a:bodyPr>
          <a:lstStyle/>
          <a:p>
            <a:pPr algn="just"/>
            <a:endParaRPr lang="en-US" sz="3000" dirty="0" smtClean="0"/>
          </a:p>
          <a:p>
            <a:r>
              <a:rPr lang="en-US" sz="12800" dirty="0" smtClean="0"/>
              <a:t>Questions</a:t>
            </a:r>
          </a:p>
          <a:p>
            <a:endParaRPr lang="en-US" sz="12800" dirty="0" smtClean="0"/>
          </a:p>
          <a:p>
            <a:r>
              <a:rPr lang="en-US" sz="12800" dirty="0" smtClean="0"/>
              <a:t>Comments</a:t>
            </a:r>
          </a:p>
          <a:p>
            <a:endParaRPr lang="en-US" sz="12800" dirty="0"/>
          </a:p>
          <a:p>
            <a:r>
              <a:rPr lang="en-US" sz="12800" dirty="0" smtClean="0"/>
              <a:t>Suggestions</a:t>
            </a:r>
            <a:r>
              <a:rPr lang="en-US" sz="16000" dirty="0" smtClean="0"/>
              <a:t> </a:t>
            </a:r>
          </a:p>
          <a:p>
            <a:endParaRPr lang="en-US" sz="16000" dirty="0" smtClean="0"/>
          </a:p>
          <a:p>
            <a:pPr algn="just">
              <a:buNone/>
            </a:pPr>
            <a:endParaRPr lang="en-US" sz="3000" dirty="0" smtClean="0"/>
          </a:p>
          <a:p>
            <a:pPr algn="ctr" eaLnBrk="1" hangingPunct="1">
              <a:buFont typeface="Arial" pitchFamily="34" charset="0"/>
              <a:buNone/>
              <a:defRPr/>
            </a:pPr>
            <a:r>
              <a:rPr lang="fr-HT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fr-HT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549188"/>
            <a:ext cx="9144000" cy="6096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1.5/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Questions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21166</TotalTime>
  <Words>1916</Words>
  <Application>Microsoft Macintosh PowerPoint</Application>
  <PresentationFormat>On-screen Show (4:3)</PresentationFormat>
  <Paragraphs>497</Paragraphs>
  <Slides>35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Berlin Sans FB</vt:lpstr>
      <vt:lpstr>Calibri</vt:lpstr>
      <vt:lpstr>ＭＳ Ｐゴシック</vt:lpstr>
      <vt:lpstr>Symbol</vt:lpstr>
      <vt:lpstr>Times New Roman</vt:lpstr>
      <vt:lpstr>Wingdings</vt:lpstr>
      <vt:lpstr>Arial</vt:lpstr>
      <vt:lpstr>Office Theme</vt:lpstr>
      <vt:lpstr>PowerPoint Presentation</vt:lpstr>
      <vt:lpstr>PowerPoint Presentation</vt:lpstr>
      <vt:lpstr>Training agenda</vt:lpstr>
      <vt:lpstr>1/ General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2.1/ Beneficiary communication</vt:lpstr>
      <vt:lpstr>2.1/ Beneficiary communication</vt:lpstr>
      <vt:lpstr>2.2/ Beneficiary selection and identification</vt:lpstr>
      <vt:lpstr>2.2/ Beneficiary selection and identification</vt:lpstr>
      <vt:lpstr>2.2/ Beneficiary selection and identification</vt:lpstr>
      <vt:lpstr>2.3/ Distribution</vt:lpstr>
      <vt:lpstr>2.3/ Distribution</vt:lpstr>
      <vt:lpstr>2.3/ Distribution</vt:lpstr>
      <vt:lpstr>2.3/ Distribution</vt:lpstr>
      <vt:lpstr>2.3/ Distribution</vt:lpstr>
      <vt:lpstr>2.4/ Collect data</vt:lpstr>
      <vt:lpstr>2.4/ Collect data</vt:lpstr>
      <vt:lpstr>2.4/ Collect data</vt:lpstr>
      <vt:lpstr>2.5/ Mobile data collection</vt:lpstr>
      <vt:lpstr>2.5/ Mobile data collection</vt:lpstr>
      <vt:lpstr>2.5/ Mobile data collection</vt:lpstr>
      <vt:lpstr>2.5/ Mobile data collection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petienne</dc:creator>
  <cp:lastModifiedBy>Jordane Hesse</cp:lastModifiedBy>
  <cp:revision>356</cp:revision>
  <dcterms:created xsi:type="dcterms:W3CDTF">2011-02-09T14:45:04Z</dcterms:created>
  <dcterms:modified xsi:type="dcterms:W3CDTF">2016-09-20T18:36:24Z</dcterms:modified>
</cp:coreProperties>
</file>