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09" r:id="rId2"/>
    <p:sldId id="281" r:id="rId3"/>
    <p:sldId id="282" r:id="rId4"/>
    <p:sldId id="283" r:id="rId5"/>
    <p:sldId id="284" r:id="rId6"/>
    <p:sldId id="285" r:id="rId7"/>
    <p:sldId id="289" r:id="rId8"/>
    <p:sldId id="288" r:id="rId9"/>
    <p:sldId id="286" r:id="rId10"/>
    <p:sldId id="293" r:id="rId11"/>
    <p:sldId id="287" r:id="rId12"/>
    <p:sldId id="298" r:id="rId13"/>
    <p:sldId id="294" r:id="rId14"/>
    <p:sldId id="297" r:id="rId15"/>
    <p:sldId id="296" r:id="rId16"/>
    <p:sldId id="306" r:id="rId17"/>
    <p:sldId id="299" r:id="rId18"/>
    <p:sldId id="301" r:id="rId19"/>
    <p:sldId id="302" r:id="rId20"/>
    <p:sldId id="304" r:id="rId21"/>
    <p:sldId id="300" r:id="rId22"/>
    <p:sldId id="308" r:id="rId23"/>
    <p:sldId id="292" r:id="rId24"/>
    <p:sldId id="290" r:id="rId25"/>
    <p:sldId id="291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6">
          <p15:clr>
            <a:srgbClr val="A4A3A4"/>
          </p15:clr>
        </p15:guide>
        <p15:guide id="2" pos="52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7" autoAdjust="0"/>
    <p:restoredTop sz="85286" autoAdjust="0"/>
  </p:normalViewPr>
  <p:slideViewPr>
    <p:cSldViewPr>
      <p:cViewPr>
        <p:scale>
          <a:sx n="106" d="100"/>
          <a:sy n="106" d="100"/>
        </p:scale>
        <p:origin x="-480" y="618"/>
      </p:cViewPr>
      <p:guideLst>
        <p:guide orient="horz" pos="346"/>
        <p:guide pos="521"/>
      </p:guideLst>
    </p:cSldViewPr>
  </p:slideViewPr>
  <p:outlineViewPr>
    <p:cViewPr>
      <p:scale>
        <a:sx n="33" d="100"/>
        <a:sy n="33" d="100"/>
      </p:scale>
      <p:origin x="0" y="42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dirty="0" smtClean="0"/>
              <a:t>HRC/ARC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5EFDD-5E7A-4D2E-ABC5-0E7CD4BEE376}" type="datetimeFigureOut">
              <a:rPr lang="en-US" smtClean="0"/>
              <a:pPr/>
              <a:t>4/29/2016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dirty="0" smtClean="0"/>
              <a:t>Subventions de réinstallation en espèces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355A8-B1C6-45A1-8378-E534EC80AEAE}" type="slidenum">
              <a:rPr lang="en-US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18806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dirty="0" smtClean="0"/>
              <a:t>HRC/ARC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12ED8-FDAC-4018-B257-6EEE6DD65E63}" type="datetimeFigureOut">
              <a:rPr lang="en-US" smtClean="0"/>
              <a:pPr/>
              <a:t>4/29/2016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dirty="0" smtClean="0"/>
              <a:t>Subventions de réinstallation en espèces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EF584-1B21-4E67-B698-59A001964D56}" type="slidenum">
              <a:rPr lang="en-US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623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560F7-CBEE-411A-A48E-9D08A0EE220D}" type="slidenum">
              <a:rPr lang="en-US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338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B357F9-387D-4D58-8108-B58C9C169CC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5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560F7-CBEE-411A-A48E-9D08A0EE220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2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HT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535F73-C57A-45A4-940C-B3047FCF6693}" type="slidenum">
              <a:rPr lang="en-US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748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97301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  <a:p>
            <a:pPr defTabSz="897301" eaLnBrk="0" fontAlgn="base" hangingPunct="0">
              <a:spcBef>
                <a:spcPct val="30000"/>
              </a:spcBef>
              <a:spcAft>
                <a:spcPct val="0"/>
              </a:spcAft>
              <a:buFontTx/>
              <a:buChar char="-"/>
              <a:defRPr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560F7-CBEE-411A-A48E-9D08A0EE220D}" type="slidenum">
              <a:rPr lang="en-US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278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noProof="0" dirty="0" smtClean="0"/>
              <a:t>Seuls les documents d’identification, spéciaux ou papier, qui seront fournis au bénéficiaire en fonction du PARTENAIRE seront acceptés au point de</a:t>
            </a:r>
            <a:r>
              <a:rPr lang="fr-CH" baseline="0" noProof="0" dirty="0" smtClean="0"/>
              <a:t> versement</a:t>
            </a:r>
            <a:r>
              <a:rPr lang="fr-CH" noProof="0" dirty="0" smtClean="0"/>
              <a:t>.</a:t>
            </a:r>
            <a:endParaRPr lang="fr-CH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560F7-CBEE-411A-A48E-9D08A0EE220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97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HT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535F73-C57A-45A4-940C-B3047FCF6693}" type="slidenum">
              <a:rPr lang="en-US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335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HT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535F73-C57A-45A4-940C-B3047FCF6693}" type="slidenum">
              <a:rPr lang="en-US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135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C560F7-CBEE-411A-A48E-9D08A0EE220D}" type="slidenum">
              <a:rPr lang="en-US" smtClean="0"/>
              <a:pPr>
                <a:defRPr/>
              </a:pPr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885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T:\Language\2015\French\Z_Jonathan\Références\Cash in emergencies\CICR logo-FR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6652"/>
            <a:ext cx="630555" cy="735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367" y="512676"/>
            <a:ext cx="3187065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56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6E2E-F9FA-4432-B996-66739987E1E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09801-E204-4E90-9511-682A47A980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6E2E-F9FA-4432-B996-66739987E1E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09801-E204-4E90-9511-682A47A980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77B0C-636D-4AB9-A79B-CD08F83448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DDACD-264A-4B30-85F0-3EAB44E353B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8CD42-B149-4CE7-AE29-5749A8CBB84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22947-36FC-49CC-AFF9-46A1C244C06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F3339-4144-444A-8C31-AD752F59790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D302-526A-4DBD-97CA-B4BED86B08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6E2E-F9FA-4432-B996-66739987E1E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09801-E204-4E90-9511-682A47A980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HRCNS/ARC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6D691-7935-4DE7-89B0-7EA22442ED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7"/>
          <p:cNvSpPr txBox="1">
            <a:spLocks noChangeArrowheads="1"/>
          </p:cNvSpPr>
          <p:nvPr userDrawn="1"/>
        </p:nvSpPr>
        <p:spPr bwMode="auto">
          <a:xfrm>
            <a:off x="611188" y="188913"/>
            <a:ext cx="78978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CH" altLang="en-US" sz="900" noProof="0" dirty="0" smtClean="0">
                <a:solidFill>
                  <a:srgbClr val="DC281E"/>
                </a:solidFill>
              </a:rPr>
              <a:t>Mouvement international de la Croix-Rouge et du Croissant-Rouge</a:t>
            </a:r>
            <a:r>
              <a:rPr lang="fr-CH" altLang="en-US" sz="900" b="1" noProof="0" dirty="0" smtClean="0">
                <a:solidFill>
                  <a:srgbClr val="000000"/>
                </a:solidFill>
              </a:rPr>
              <a:t> I</a:t>
            </a:r>
            <a:r>
              <a:rPr lang="fr-CH" altLang="en-US" sz="900" noProof="0" dirty="0" smtClean="0">
                <a:solidFill>
                  <a:srgbClr val="DC281E"/>
                </a:solidFill>
              </a:rPr>
              <a:t> </a:t>
            </a:r>
            <a:r>
              <a:rPr lang="fr-CH" altLang="en-US" sz="900" b="1" noProof="0" dirty="0" smtClean="0">
                <a:solidFill>
                  <a:srgbClr val="000000"/>
                </a:solidFill>
              </a:rPr>
              <a:t>Boîte</a:t>
            </a:r>
            <a:r>
              <a:rPr lang="fr-CH" altLang="en-US" sz="900" b="1" baseline="0" noProof="0" dirty="0" smtClean="0">
                <a:solidFill>
                  <a:srgbClr val="000000"/>
                </a:solidFill>
              </a:rPr>
              <a:t> à outils pour l</a:t>
            </a:r>
            <a:r>
              <a:rPr lang="fr-CH" altLang="en-US" sz="900" b="1" noProof="0" dirty="0" smtClean="0">
                <a:solidFill>
                  <a:srgbClr val="000000"/>
                </a:solidFill>
              </a:rPr>
              <a:t>es transferts monétaires dans les situations d'urgence</a:t>
            </a:r>
            <a:endParaRPr lang="fr-CH" altLang="en-US" sz="900" noProof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85" r:id="rId2"/>
    <p:sldLayoutId id="2147483649" r:id="rId3"/>
    <p:sldLayoutId id="2147483678" r:id="rId4"/>
    <p:sldLayoutId id="2147483650" r:id="rId5"/>
    <p:sldLayoutId id="2147483709" r:id="rId6"/>
    <p:sldLayoutId id="2147483698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86" r:id="rId15"/>
    <p:sldLayoutId id="2147483658" r:id="rId16"/>
    <p:sldLayoutId id="2147483659" r:id="rId17"/>
    <p:sldLayoutId id="2147483662" r:id="rId18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D691-7935-4DE7-89B0-7EA22442ED27}" type="slidenum">
              <a:rPr lang="en-US" smtClean="0"/>
              <a:pPr/>
              <a:t>1</a:t>
            </a:fld>
            <a:endParaRPr lang="fr-FR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1219200"/>
            <a:ext cx="3429000" cy="45720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dirty="0"/>
              <a:t/>
            </a:r>
            <a:br>
              <a:rPr dirty="0"/>
            </a:br>
            <a:r>
              <a:rPr lang="fr-FR" altLang="en-US" sz="2400" dirty="0" smtClean="0">
                <a:solidFill>
                  <a:schemeClr val="bg1"/>
                </a:solidFill>
              </a:rPr>
              <a:t>Nom du programme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fr-FR" sz="2400" kern="0" dirty="0" smtClean="0">
                <a:solidFill>
                  <a:schemeClr val="bg1"/>
                </a:solidFill>
              </a:rPr>
              <a:t>Formation du </a:t>
            </a:r>
            <a:r>
              <a:rPr lang="fr-FR" sz="2400" kern="0" smtClean="0">
                <a:solidFill>
                  <a:schemeClr val="bg1"/>
                </a:solidFill>
              </a:rPr>
              <a:t>personnel de </a:t>
            </a:r>
            <a:r>
              <a:rPr lang="fr-FR" sz="2400" kern="0" dirty="0" smtClean="0">
                <a:solidFill>
                  <a:schemeClr val="bg1"/>
                </a:solidFill>
              </a:rPr>
              <a:t>terrain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lang="fr-FR" sz="2800" kern="0" dirty="0" smtClean="0">
              <a:solidFill>
                <a:schemeClr val="bg1"/>
              </a:solidFill>
            </a:endParaRPr>
          </a:p>
        </p:txBody>
      </p:sp>
      <p:sp>
        <p:nvSpPr>
          <p:cNvPr id="8" name="ZoneTexte 5"/>
          <p:cNvSpPr txBox="1">
            <a:spLocks noChangeArrowheads="1"/>
          </p:cNvSpPr>
          <p:nvPr/>
        </p:nvSpPr>
        <p:spPr bwMode="auto">
          <a:xfrm>
            <a:off x="4648200" y="2971800"/>
            <a:ext cx="3276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FF0000"/>
                </a:solidFill>
                <a:latin typeface="Berlin Sans FB" pitchFamily="34" charset="0"/>
              </a:rPr>
              <a:t>BIENVENUE ! </a:t>
            </a:r>
          </a:p>
        </p:txBody>
      </p:sp>
    </p:spTree>
    <p:extLst>
      <p:ext uri="{BB962C8B-B14F-4D97-AF65-F5344CB8AC3E}">
        <p14:creationId xmlns:p14="http://schemas.microsoft.com/office/powerpoint/2010/main" val="24200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89934"/>
            <a:ext cx="9144000" cy="588960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Étape 1 = Communication avec les bénéficiaires</a:t>
            </a:r>
            <a:endParaRPr lang="fr-FR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5556" y="1546337"/>
            <a:ext cx="838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/>
              <a:t>Campagne de communication :</a:t>
            </a:r>
          </a:p>
          <a:p>
            <a:endParaRPr lang="fr-CH" sz="2400" dirty="0" smtClean="0">
              <a:cs typeface="Times New Roman" pitchFamily="18" charset="0"/>
            </a:endParaRPr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200" b="1" dirty="0" smtClean="0"/>
              <a:t>L'objectif</a:t>
            </a:r>
            <a:r>
              <a:rPr lang="fr-CH" sz="2200" dirty="0" smtClean="0"/>
              <a:t> est de s'assurer que les bénéficiaires connaissent l'objectif du programme, savent qui sont les bénéficiaires admissibles et comprennent les modalités de mise en œuvre.</a:t>
            </a:r>
            <a:endParaRPr lang="fr-CH" sz="2200" dirty="0" smtClean="0">
              <a:cs typeface="Times New Roman" pitchFamily="18" charset="0"/>
            </a:endParaRPr>
          </a:p>
        </p:txBody>
      </p:sp>
      <p:pic>
        <p:nvPicPr>
          <p:cNvPr id="1026" name="Picture 2" descr="http://researchers.in.th/file/sudjai/Communication.jpg"/>
          <p:cNvPicPr>
            <a:picLocks noChangeAspect="1" noChangeArrowheads="1"/>
          </p:cNvPicPr>
          <p:nvPr/>
        </p:nvPicPr>
        <p:blipFill>
          <a:blip r:embed="rId2" cstate="print"/>
          <a:srcRect l="1695" t="18644" b="15255"/>
          <a:stretch>
            <a:fillRect/>
          </a:stretch>
        </p:blipFill>
        <p:spPr bwMode="auto">
          <a:xfrm>
            <a:off x="4724400" y="3886200"/>
            <a:ext cx="4419600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700"/>
            <a:ext cx="9144000" cy="609600"/>
          </a:xfrm>
          <a:solidFill>
            <a:srgbClr val="C00000"/>
          </a:solidFill>
        </p:spPr>
        <p:txBody>
          <a:bodyPr/>
          <a:lstStyle/>
          <a:p>
            <a:r>
              <a:rPr lang="fr-HT" sz="3200" b="1" dirty="0" smtClean="0">
                <a:solidFill>
                  <a:schemeClr val="bg1"/>
                </a:solidFill>
              </a:rPr>
              <a:t>Étape 2 = Modalités (Exemple)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6692"/>
            <a:ext cx="9144000" cy="685800"/>
          </a:xfrm>
          <a:solidFill>
            <a:srgbClr val="C00000"/>
          </a:solidFill>
        </p:spPr>
        <p:txBody>
          <a:bodyPr/>
          <a:lstStyle/>
          <a:p>
            <a:r>
              <a:rPr lang="fr-CH" sz="3200" b="1" dirty="0" smtClean="0">
                <a:solidFill>
                  <a:schemeClr val="bg1"/>
                </a:solidFill>
              </a:rPr>
              <a:t>Documents d’identification valides</a:t>
            </a:r>
            <a:endParaRPr lang="fr-CH" sz="3200" dirty="0">
              <a:solidFill>
                <a:schemeClr val="bg1"/>
              </a:solidFill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843808" y="2867819"/>
            <a:ext cx="4824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CH" altLang="en-US" dirty="0" smtClean="0"/>
              <a:t>Insérer des photos des documents d’identification valides</a:t>
            </a:r>
            <a:endParaRPr lang="fr-CH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1750"/>
            <a:ext cx="9144000" cy="58896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fr-CH" sz="3200" b="1" dirty="0" smtClean="0">
                <a:solidFill>
                  <a:schemeClr val="bg1"/>
                </a:solidFill>
                <a:latin typeface="+mn-lt"/>
              </a:rPr>
              <a:t>Étape 3 = Suivi des versements </a:t>
            </a:r>
            <a:endParaRPr lang="fr-CH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373867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/>
              <a:t>Comment les bénéficiaires peuvent-ils recevoir leurs subventions en espèces :</a:t>
            </a:r>
          </a:p>
          <a:p>
            <a:endParaRPr lang="fr-FR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6692"/>
            <a:ext cx="9144000" cy="58896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fr-CH" sz="3200" b="1" dirty="0" smtClean="0">
                <a:solidFill>
                  <a:schemeClr val="bg1"/>
                </a:solidFill>
                <a:latin typeface="+mn-lt"/>
              </a:rPr>
              <a:t>Étape 4 = Enquêtes post-distribution</a:t>
            </a:r>
            <a:endParaRPr lang="fr-CH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366240"/>
            <a:ext cx="8382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/>
              <a:t>Suivi : </a:t>
            </a:r>
          </a:p>
          <a:p>
            <a:endParaRPr lang="fr-CH" sz="2400" dirty="0" smtClean="0">
              <a:cs typeface="Times New Roman" pitchFamily="18" charset="0"/>
            </a:endParaRPr>
          </a:p>
          <a:p>
            <a:pPr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200" dirty="0" smtClean="0"/>
              <a:t>Mener des enquêtes post-distribution dans les communautés cibles. 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fr-CH" sz="2200" dirty="0" smtClean="0">
              <a:cs typeface="Times New Roman" pitchFamily="18" charset="0"/>
            </a:endParaRPr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  <a:tabLst>
                <a:tab pos="457200" algn="l"/>
              </a:tabLst>
            </a:pPr>
            <a:r>
              <a:rPr lang="fr-CH" sz="2200" dirty="0" smtClean="0"/>
              <a:t>L'objectif de ces enquêtes est de s'assurer que l'argent </a:t>
            </a:r>
            <a:r>
              <a:rPr lang="fr-CH" sz="2200" dirty="0" smtClean="0"/>
              <a:t>est </a:t>
            </a:r>
            <a:r>
              <a:rPr lang="fr-CH" sz="2200" smtClean="0"/>
              <a:t>bien parvenu aux </a:t>
            </a:r>
            <a:r>
              <a:rPr lang="fr-CH" sz="2200" dirty="0" smtClean="0"/>
              <a:t>bénéficiaires afin d'évaluer l'impact du programme et d'être tenu informé de tout problème de sécurité.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4185640"/>
            <a:ext cx="8305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/>
          </a:p>
          <a:p>
            <a:r>
              <a:rPr lang="fr-CH" sz="2400" b="1" dirty="0" smtClean="0"/>
              <a:t>Collecte de données :</a:t>
            </a:r>
          </a:p>
          <a:p>
            <a:endParaRPr lang="fr-CH" sz="2400" b="1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200" dirty="0" smtClean="0"/>
              <a:t>   XXX membres du personnel formés se chargeront de mener les enquêtes.</a:t>
            </a:r>
          </a:p>
          <a:p>
            <a:pPr>
              <a:buClr>
                <a:srgbClr val="C00000"/>
              </a:buClr>
            </a:pPr>
            <a:endParaRPr lang="fr-CH" sz="22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mlansakara\AppData\Local\Microsoft\Windows\Temporary Internet Files\Content.IE5\828UOZQ8\MC90043485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758988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51520" y="1162484"/>
            <a:ext cx="8458200" cy="1295400"/>
          </a:xfrm>
        </p:spPr>
        <p:txBody>
          <a:bodyPr>
            <a:noAutofit/>
          </a:bodyPr>
          <a:lstStyle/>
          <a:p>
            <a:pPr algn="just"/>
            <a:endParaRPr lang="fr-FR" sz="3000" dirty="0" smtClean="0"/>
          </a:p>
          <a:p>
            <a:pPr algn="just"/>
            <a:r>
              <a:rPr lang="fr-CH" sz="3000" dirty="0" smtClean="0"/>
              <a:t>Des questions ? Des commentaires ? Des suggestions ? </a:t>
            </a:r>
          </a:p>
          <a:p>
            <a:pPr algn="just"/>
            <a:endParaRPr lang="fr-CH" sz="3000" dirty="0" smtClean="0"/>
          </a:p>
          <a:p>
            <a:pPr algn="just">
              <a:buNone/>
            </a:pPr>
            <a:endParaRPr lang="fr-CH" sz="3000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dirty="0" smtClean="0"/>
              <a:t> 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fr-FR" sz="3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707132"/>
            <a:ext cx="9144000" cy="6096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/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Questions ?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Espace réservé du contenu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13573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fr-FR" sz="8000" dirty="0" smtClean="0">
                <a:solidFill>
                  <a:srgbClr val="FF0000"/>
                </a:solidFill>
                <a:latin typeface="Berlin Sans FB" pitchFamily="34" charset="0"/>
              </a:rPr>
              <a:t>PAUSE ! </a:t>
            </a:r>
          </a:p>
        </p:txBody>
      </p:sp>
      <p:pic>
        <p:nvPicPr>
          <p:cNvPr id="25605" name="Picture 4" descr="http://www.ilodeco.com/images/petit-salon-ca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286125"/>
            <a:ext cx="3222625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692696"/>
            <a:ext cx="9144000" cy="104411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3200" b="1" dirty="0" smtClean="0">
                <a:solidFill>
                  <a:schemeClr val="bg1"/>
                </a:solidFill>
                <a:latin typeface="+mj-lt"/>
              </a:rPr>
              <a:t>Partie III — Comment mettre le programme</a:t>
            </a:r>
            <a:endParaRPr lang="fr-CH" sz="32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3200" b="1" dirty="0" smtClean="0">
                <a:solidFill>
                  <a:schemeClr val="bg1"/>
                </a:solidFill>
                <a:latin typeface="+mj-lt"/>
              </a:rPr>
              <a:t>en œuvre</a:t>
            </a:r>
            <a:endParaRPr kumimoji="0" lang="fr-CH" sz="32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1983608"/>
            <a:ext cx="838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/>
              <a:t>Dans cette partie, vous apprendrez à :</a:t>
            </a:r>
          </a:p>
          <a:p>
            <a:endParaRPr lang="fr-CH" sz="2400" dirty="0" smtClean="0"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400" dirty="0" smtClean="0"/>
              <a:t>    Lancer une campagne de communication</a:t>
            </a:r>
          </a:p>
          <a:p>
            <a:pPr>
              <a:buClr>
                <a:srgbClr val="C00000"/>
              </a:buClr>
            </a:pPr>
            <a:endParaRPr lang="fr-CH" sz="2400" dirty="0" smtClean="0">
              <a:cs typeface="Times New Roman" pitchFamily="18" charset="0"/>
            </a:endParaRPr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400" dirty="0" smtClean="0"/>
              <a:t>Mettre en place une distribution de bons (exemple d'une situation où cette modalité de transfert monétaire est appropriée)</a:t>
            </a:r>
          </a:p>
          <a:p>
            <a:pPr>
              <a:buClr>
                <a:srgbClr val="C00000"/>
              </a:buClr>
            </a:pPr>
            <a:endParaRPr lang="fr-CH" sz="2400" dirty="0" smtClean="0"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400" dirty="0" smtClean="0"/>
              <a:t>    Assurer le suivi des versements </a:t>
            </a:r>
          </a:p>
          <a:p>
            <a:pPr>
              <a:buClr>
                <a:srgbClr val="C00000"/>
              </a:buClr>
            </a:pPr>
            <a:endParaRPr lang="fr-CH" sz="2400" dirty="0" smtClean="0"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400" dirty="0" smtClean="0"/>
              <a:t>    Traiter les problèmes et rendre compte aux bénéficiaires.</a:t>
            </a:r>
            <a:endParaRPr lang="fr-CH" sz="22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725350"/>
            <a:ext cx="9144000" cy="104746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3200" b="1" dirty="0" smtClean="0">
                <a:solidFill>
                  <a:schemeClr val="bg1"/>
                </a:solidFill>
                <a:latin typeface="+mj-lt"/>
              </a:rPr>
              <a:t>Lancer une campagne de communication</a:t>
            </a:r>
            <a:endParaRPr kumimoji="0" lang="fr-CH" sz="32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2064" y="4671717"/>
            <a:ext cx="80528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Outils de communication :</a:t>
            </a:r>
          </a:p>
          <a:p>
            <a:endParaRPr lang="fr-FR" sz="2400" b="1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fr-FR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" y="198884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Comment communiquer avec les bénéficiaires ?</a:t>
            </a:r>
          </a:p>
          <a:p>
            <a:endParaRPr lang="fr-CH" sz="2400" b="1" dirty="0" smtClean="0"/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fr-CH" sz="2200" dirty="0" smtClean="0"/>
              <a:t>Il existe plusieurs façons de communiquer avec les bénéficiaires : réunions communautaires, activités de sensibilisation porte-à-porte, réunions informelles, kiosques d'information...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fr-CH" sz="2200" dirty="0" smtClean="0"/>
          </a:p>
          <a:p>
            <a:pPr>
              <a:buClr>
                <a:srgbClr val="C00000"/>
              </a:buClr>
            </a:pPr>
            <a:endParaRPr lang="fr-CH" sz="22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728700"/>
            <a:ext cx="9144000" cy="187220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3200" b="1" dirty="0" smtClean="0">
                <a:solidFill>
                  <a:schemeClr val="bg1"/>
                </a:solidFill>
                <a:latin typeface="+mj-lt"/>
              </a:rPr>
              <a:t>Mettre en place une distribution de bons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3200" b="1" dirty="0" smtClean="0">
                <a:solidFill>
                  <a:schemeClr val="bg1"/>
                </a:solidFill>
                <a:latin typeface="+mj-lt"/>
              </a:rPr>
              <a:t>(exemple d'une modalité de transfert monétaire)</a:t>
            </a:r>
            <a:endParaRPr kumimoji="0" lang="fr-CH" sz="32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356401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Tx/>
              <a:buChar char="-"/>
            </a:pPr>
            <a:endParaRPr lang="en-US" sz="2000" dirty="0" smtClean="0"/>
          </a:p>
          <a:p>
            <a:pPr marL="457200" indent="-457200">
              <a:buClr>
                <a:srgbClr val="C00000"/>
              </a:buClr>
              <a:buFontTx/>
              <a:buChar char="-"/>
            </a:pPr>
            <a:endParaRPr lang="en-US" sz="20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639762"/>
          </a:xfrm>
          <a:solidFill>
            <a:srgbClr val="C00000"/>
          </a:solidFill>
        </p:spPr>
        <p:txBody>
          <a:bodyPr/>
          <a:lstStyle/>
          <a:p>
            <a:r>
              <a:rPr lang="fr-CH" sz="3200" b="1" dirty="0" smtClean="0">
                <a:solidFill>
                  <a:schemeClr val="bg1"/>
                </a:solidFill>
              </a:rPr>
              <a:t>Vue d'ensemble de la formation</a:t>
            </a:r>
            <a:endParaRPr lang="fr-CH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endParaRPr lang="fr-FR" sz="900" dirty="0" smtClean="0"/>
          </a:p>
          <a:p>
            <a:pPr marL="514350" indent="-514350" algn="just">
              <a:buNone/>
            </a:pPr>
            <a:r>
              <a:rPr lang="en-US" sz="2800" b="1" dirty="0" smtClean="0"/>
              <a:t>1. </a:t>
            </a:r>
            <a:r>
              <a:rPr lang="fr-CH" sz="2800" b="1" dirty="0" smtClean="0"/>
              <a:t>Programme XXX</a:t>
            </a:r>
            <a:endParaRPr lang="fr-CH" sz="900" b="1" dirty="0" smtClean="0"/>
          </a:p>
          <a:p>
            <a:r>
              <a:rPr lang="fr-CH" sz="2800" dirty="0" smtClean="0"/>
              <a:t>Quel est l’objet du programme ?</a:t>
            </a:r>
          </a:p>
          <a:p>
            <a:r>
              <a:rPr lang="fr-CH" sz="2800" dirty="0" smtClean="0"/>
              <a:t>Comment fonctionne le programme ?</a:t>
            </a:r>
          </a:p>
          <a:p>
            <a:r>
              <a:rPr lang="fr-CH" sz="2800" dirty="0" smtClean="0"/>
              <a:t>Comment le programme est-il mis en œuvre dans les communautés ?</a:t>
            </a:r>
          </a:p>
          <a:p>
            <a:pPr marL="514350" indent="-514350" algn="just">
              <a:buFont typeface="+mj-lt"/>
              <a:buAutoNum type="arabicPeriod"/>
            </a:pPr>
            <a:endParaRPr lang="fr-CH" sz="2800" b="1" u="sng" dirty="0" smtClean="0"/>
          </a:p>
          <a:p>
            <a:pPr marL="514350" indent="-514350" algn="just">
              <a:buNone/>
            </a:pPr>
            <a:r>
              <a:rPr lang="fr-CH" sz="2800" b="1" dirty="0" smtClean="0"/>
              <a:t>2.   </a:t>
            </a:r>
            <a:r>
              <a:rPr lang="fr-CH" sz="2800" b="1" u="sng" dirty="0" smtClean="0"/>
              <a:t>EXERCICES</a:t>
            </a:r>
          </a:p>
          <a:p>
            <a:pPr marL="514350" indent="-514350" algn="just">
              <a:buNone/>
            </a:pPr>
            <a:endParaRPr lang="fr-CH" sz="900" b="1" u="sng" dirty="0" smtClean="0"/>
          </a:p>
          <a:p>
            <a:r>
              <a:rPr lang="fr-CH" sz="2800" dirty="0" smtClean="0"/>
              <a:t>Jeu interactif </a:t>
            </a:r>
          </a:p>
          <a:p>
            <a:r>
              <a:rPr lang="fr-CH" sz="2800" dirty="0" smtClean="0"/>
              <a:t>Questionnaire de fin de formation </a:t>
            </a:r>
          </a:p>
          <a:p>
            <a:pPr marL="514350" indent="-514350" algn="just">
              <a:buFont typeface="+mj-lt"/>
              <a:buAutoNum type="arabicPeriod"/>
            </a:pPr>
            <a:endParaRPr lang="fr-FR" sz="2800" b="1" u="sng" dirty="0" smtClean="0"/>
          </a:p>
          <a:p>
            <a:endParaRPr lang="fr-FR" sz="26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1066800" y="1028342"/>
            <a:ext cx="289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705100" y="2285642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6200" y="2552342"/>
            <a:ext cx="198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066800" y="3542942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3124200" y="3542942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905000" y="1333142"/>
            <a:ext cx="1295400" cy="3048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1447800" y="2399942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1905000" y="2399942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2362200" y="2399942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0"/>
            <a:endCxn id="22" idx="2"/>
          </p:cNvCxnSpPr>
          <p:nvPr/>
        </p:nvCxnSpPr>
        <p:spPr>
          <a:xfrm rot="16200000" flipH="1">
            <a:off x="2400300" y="1485542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828800" y="3923942"/>
            <a:ext cx="1371600" cy="3048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2133600" y="4076342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590800" y="4076342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762000" y="5600342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219200" y="5600342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1676400" y="5600342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2133600" y="5600342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Manual Input 37"/>
          <p:cNvSpPr/>
          <p:nvPr/>
        </p:nvSpPr>
        <p:spPr>
          <a:xfrm>
            <a:off x="1143000" y="2095142"/>
            <a:ext cx="152400" cy="914400"/>
          </a:xfrm>
          <a:prstGeom prst="flowChartManualInp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Flowchart: Process 38"/>
          <p:cNvSpPr/>
          <p:nvPr/>
        </p:nvSpPr>
        <p:spPr>
          <a:xfrm>
            <a:off x="6934200" y="1556792"/>
            <a:ext cx="990600" cy="38100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Smiley Face 39"/>
          <p:cNvSpPr/>
          <p:nvPr/>
        </p:nvSpPr>
        <p:spPr>
          <a:xfrm>
            <a:off x="2133600" y="14093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Smiley Face 40"/>
          <p:cNvSpPr/>
          <p:nvPr/>
        </p:nvSpPr>
        <p:spPr>
          <a:xfrm>
            <a:off x="2819400" y="14093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Smiley Face 42"/>
          <p:cNvSpPr/>
          <p:nvPr/>
        </p:nvSpPr>
        <p:spPr>
          <a:xfrm>
            <a:off x="1981200" y="40001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5" name="Smiley Face 44"/>
          <p:cNvSpPr/>
          <p:nvPr/>
        </p:nvSpPr>
        <p:spPr>
          <a:xfrm>
            <a:off x="2438400" y="40001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6" name="Smiley Face 45"/>
          <p:cNvSpPr/>
          <p:nvPr/>
        </p:nvSpPr>
        <p:spPr>
          <a:xfrm>
            <a:off x="2895600" y="40001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Smiley Face 46"/>
          <p:cNvSpPr/>
          <p:nvPr/>
        </p:nvSpPr>
        <p:spPr>
          <a:xfrm>
            <a:off x="1524000" y="57527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Smiley Face 47"/>
          <p:cNvSpPr/>
          <p:nvPr/>
        </p:nvSpPr>
        <p:spPr>
          <a:xfrm>
            <a:off x="3276600" y="45335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Smiley Face 48"/>
          <p:cNvSpPr/>
          <p:nvPr/>
        </p:nvSpPr>
        <p:spPr>
          <a:xfrm>
            <a:off x="7391400" y="1709192"/>
            <a:ext cx="152400" cy="152400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0" name="Smiley Face 49"/>
          <p:cNvSpPr/>
          <p:nvPr/>
        </p:nvSpPr>
        <p:spPr>
          <a:xfrm>
            <a:off x="1905000" y="33143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Smiley Face 50"/>
          <p:cNvSpPr/>
          <p:nvPr/>
        </p:nvSpPr>
        <p:spPr>
          <a:xfrm>
            <a:off x="3048000" y="33143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Smiley Face 51"/>
          <p:cNvSpPr/>
          <p:nvPr/>
        </p:nvSpPr>
        <p:spPr>
          <a:xfrm>
            <a:off x="1143000" y="14855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3" name="Smiley Face 52"/>
          <p:cNvSpPr/>
          <p:nvPr/>
        </p:nvSpPr>
        <p:spPr>
          <a:xfrm>
            <a:off x="3886200" y="5219342"/>
            <a:ext cx="152400" cy="152400"/>
          </a:xfrm>
          <a:prstGeom prst="smileyFac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6" name="Up Ribbon 55"/>
          <p:cNvSpPr/>
          <p:nvPr/>
        </p:nvSpPr>
        <p:spPr>
          <a:xfrm>
            <a:off x="1752600" y="875942"/>
            <a:ext cx="1447800" cy="228600"/>
          </a:xfrm>
          <a:prstGeom prst="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7" name="Up Ribbon 56"/>
          <p:cNvSpPr/>
          <p:nvPr/>
        </p:nvSpPr>
        <p:spPr>
          <a:xfrm rot="19066539" flipH="1">
            <a:off x="559516" y="3965289"/>
            <a:ext cx="1143000" cy="292275"/>
          </a:xfrm>
          <a:prstGeom prst="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59" name="Up Ribbon 58"/>
          <p:cNvSpPr/>
          <p:nvPr/>
        </p:nvSpPr>
        <p:spPr>
          <a:xfrm rot="2285211" flipH="1">
            <a:off x="3549860" y="3940559"/>
            <a:ext cx="1143000" cy="292275"/>
          </a:xfrm>
          <a:prstGeom prst="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0" name="Cross 59"/>
          <p:cNvSpPr/>
          <p:nvPr/>
        </p:nvSpPr>
        <p:spPr>
          <a:xfrm>
            <a:off x="2371165" y="889387"/>
            <a:ext cx="152400" cy="152400"/>
          </a:xfrm>
          <a:prstGeom prst="pl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Cross 60"/>
          <p:cNvSpPr/>
          <p:nvPr/>
        </p:nvSpPr>
        <p:spPr>
          <a:xfrm>
            <a:off x="1048870" y="4004627"/>
            <a:ext cx="152400" cy="152400"/>
          </a:xfrm>
          <a:prstGeom prst="pl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Cross 61"/>
          <p:cNvSpPr/>
          <p:nvPr/>
        </p:nvSpPr>
        <p:spPr>
          <a:xfrm>
            <a:off x="4038600" y="3964282"/>
            <a:ext cx="152400" cy="152400"/>
          </a:xfrm>
          <a:prstGeom prst="pl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rot="5400000" flipH="1" flipV="1">
            <a:off x="2629694" y="548524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 flipH="1" flipV="1">
            <a:off x="2248694" y="518044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5400000" flipH="1" flipV="1">
            <a:off x="1791494" y="533284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1" name="Action Button: Sound 70">
            <a:hlinkClick r:id="" action="ppaction://noaction" highlightClick="1"/>
          </p:cNvPr>
          <p:cNvSpPr/>
          <p:nvPr/>
        </p:nvSpPr>
        <p:spPr>
          <a:xfrm>
            <a:off x="3581400" y="5143142"/>
            <a:ext cx="228600" cy="304800"/>
          </a:xfrm>
          <a:prstGeom prst="actionButtonSoun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black"/>
              </a:solidFill>
            </a:endParaRPr>
          </a:p>
        </p:txBody>
      </p:sp>
      <p:cxnSp>
        <p:nvCxnSpPr>
          <p:cNvPr id="85" name="Elbow Connector 84"/>
          <p:cNvCxnSpPr/>
          <p:nvPr/>
        </p:nvCxnSpPr>
        <p:spPr>
          <a:xfrm rot="5400000" flipH="1" flipV="1">
            <a:off x="1295400" y="3466742"/>
            <a:ext cx="1447800" cy="5334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4" name="Elbow Connector 93"/>
          <p:cNvCxnSpPr/>
          <p:nvPr/>
        </p:nvCxnSpPr>
        <p:spPr>
          <a:xfrm rot="16200000" flipH="1">
            <a:off x="2286000" y="3466742"/>
            <a:ext cx="1447800" cy="5334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>
            <a:off x="1066800" y="1333143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4896036" y="3501008"/>
            <a:ext cx="4194768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1. Comptoir de distribution 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2. Bureau de vérification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3. File d'attente — vérification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4. File d'attente — distribution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5. Bannières de la Croix-Rouge et du Croissant-Rouge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6. File d'attente — vérification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1500" dirty="0" smtClean="0">
                <a:solidFill>
                  <a:prstClr val="black"/>
                </a:solidFill>
              </a:rPr>
              <a:t>(pour les personnes handicapées)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7. Chaise d'attente pour personnes handicapées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8. Contrôle de foule 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9. Bureau des réclamations</a:t>
            </a:r>
          </a:p>
          <a:p>
            <a:pPr marL="225425" indent="-225425"/>
            <a:r>
              <a:rPr lang="fr-CH" sz="1500" dirty="0" smtClean="0">
                <a:solidFill>
                  <a:prstClr val="black"/>
                </a:solidFill>
              </a:rPr>
              <a:t>10. File d'attente — bureau des réclamations</a:t>
            </a:r>
            <a:endParaRPr lang="fr-CH" sz="1500" dirty="0">
              <a:solidFill>
                <a:prstClr val="black"/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 rot="5400000" flipH="1" flipV="1">
            <a:off x="1943894" y="213244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 flipH="1" flipV="1">
            <a:off x="2401094" y="213244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3203514" y="12686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1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362200" y="36191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2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590800" y="56765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3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048000" y="22475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4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267200" y="38477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905000" y="57527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6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371600" y="2399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7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657600" y="5447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8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934200" y="15567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9</a:t>
            </a:r>
            <a:endParaRPr lang="fr-FR" b="1" dirty="0">
              <a:solidFill>
                <a:prstClr val="black"/>
              </a:solidFill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 flipH="1">
            <a:off x="7235886" y="2132842"/>
            <a:ext cx="3114" cy="1764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696200" y="2132842"/>
            <a:ext cx="0" cy="1764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6629400" y="289484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10</a:t>
            </a:r>
            <a:endParaRPr lang="fr-FR" b="1" dirty="0">
              <a:solidFill>
                <a:prstClr val="black"/>
              </a:solidFill>
            </a:endParaRPr>
          </a:p>
        </p:txBody>
      </p:sp>
      <p:cxnSp>
        <p:nvCxnSpPr>
          <p:cNvPr id="119" name="Straight Arrow Connector 118"/>
          <p:cNvCxnSpPr/>
          <p:nvPr/>
        </p:nvCxnSpPr>
        <p:spPr>
          <a:xfrm rot="5400000" flipH="1" flipV="1">
            <a:off x="7125494" y="3008348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4" name="Title 1"/>
          <p:cNvSpPr txBox="1">
            <a:spLocks/>
          </p:cNvSpPr>
          <p:nvPr/>
        </p:nvSpPr>
        <p:spPr bwMode="auto">
          <a:xfrm>
            <a:off x="4191000" y="571142"/>
            <a:ext cx="4953000" cy="8382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600" b="1" dirty="0" smtClean="0">
                <a:solidFill>
                  <a:schemeClr val="bg1"/>
                </a:solidFill>
                <a:latin typeface="+mj-lt"/>
              </a:rPr>
              <a:t>Exemple de configuration d’un site de distribution</a:t>
            </a:r>
            <a:endParaRPr kumimoji="0" lang="fr-FR" sz="2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1256"/>
            <a:ext cx="9144000" cy="58896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fr-CH" sz="3200" b="1" dirty="0" smtClean="0">
                <a:solidFill>
                  <a:schemeClr val="bg1"/>
                </a:solidFill>
                <a:latin typeface="+mn-lt"/>
              </a:rPr>
              <a:t>Assurer le suivi des versements</a:t>
            </a:r>
            <a:endParaRPr lang="fr-CH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292567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/>
              <a:t>Ce qu'il faut vérifier auprès des agents de versements :</a:t>
            </a:r>
          </a:p>
          <a:p>
            <a:endParaRPr lang="fr-FR" sz="2400" dirty="0" smtClean="0">
              <a:cs typeface="Times New Roman" pitchFamily="18" charset="0"/>
            </a:endParaRPr>
          </a:p>
          <a:p>
            <a:pPr>
              <a:buClr>
                <a:srgbClr val="C00000"/>
              </a:buClr>
            </a:pPr>
            <a:endParaRPr lang="fr-FR" sz="22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2836"/>
            <a:ext cx="9144000" cy="58896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Traiter les problèmes et assurer la </a:t>
            </a:r>
            <a:r>
              <a:rPr lang="en-US" sz="3200" b="1" dirty="0" err="1" smtClean="0">
                <a:solidFill>
                  <a:schemeClr val="bg1"/>
                </a:solidFill>
                <a:latin typeface="+mn-lt"/>
              </a:rPr>
              <a:t>redevabilité</a:t>
            </a:r>
            <a:endParaRPr lang="fr-FR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368091"/>
            <a:ext cx="838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smtClean="0">
                <a:solidFill>
                  <a:srgbClr val="C00000"/>
                </a:solidFill>
              </a:rPr>
              <a:t>Qu'est-ce que la redevabilité ? </a:t>
            </a:r>
          </a:p>
          <a:p>
            <a:endParaRPr lang="fr-CH" sz="1000" b="1" dirty="0" smtClean="0">
              <a:cs typeface="Times New Roman" pitchFamily="18" charset="0"/>
            </a:endParaRPr>
          </a:p>
          <a:p>
            <a:r>
              <a:rPr lang="fr-CH" b="1" dirty="0" smtClean="0"/>
              <a:t>« Nous nous considérons responsables, tant à l’égard des bénéficiaires potentiels de nos activités que vis-à-vis de nos donateurs ; » </a:t>
            </a:r>
            <a:endParaRPr lang="fr-CH" dirty="0" smtClean="0">
              <a:cs typeface="Times New Roman" pitchFamily="18" charset="0"/>
            </a:endParaRPr>
          </a:p>
          <a:p>
            <a:r>
              <a:rPr lang="fr-CH" i="1" dirty="0" smtClean="0"/>
              <a:t>Code de conduite de la Croix-Rouge et du Croissant-Rouge</a:t>
            </a:r>
            <a:r>
              <a:rPr lang="fr-CH" dirty="0" smtClean="0"/>
              <a:t>, Principe 9.</a:t>
            </a:r>
          </a:p>
          <a:p>
            <a:endParaRPr lang="fr-CH" sz="1000" dirty="0" smtClean="0">
              <a:cs typeface="Times New Roman" pitchFamily="18" charset="0"/>
            </a:endParaRPr>
          </a:p>
          <a:p>
            <a:r>
              <a:rPr lang="fr-CH" b="1" dirty="0" smtClean="0"/>
              <a:t>La « redevabilité » </a:t>
            </a:r>
            <a:r>
              <a:rPr lang="fr-CH" dirty="0" smtClean="0"/>
              <a:t> consiste à donner aux bénéficiaires la possibilité de comprendre le programme et de participer aux activités.</a:t>
            </a:r>
            <a:endParaRPr lang="fr-CH" dirty="0" smtClean="0">
              <a:cs typeface="Times New Roman" pitchFamily="18" charset="0"/>
            </a:endParaRPr>
          </a:p>
          <a:p>
            <a:endParaRPr lang="fr-CH" sz="1000" dirty="0" smtClean="0">
              <a:cs typeface="Times New Roman" pitchFamily="18" charset="0"/>
            </a:endParaRPr>
          </a:p>
          <a:p>
            <a:r>
              <a:rPr lang="fr-CH" b="1" dirty="0" smtClean="0">
                <a:solidFill>
                  <a:srgbClr val="C00000"/>
                </a:solidFill>
              </a:rPr>
              <a:t>Comment pouvons-nous rendre compte aux bénéficiaires ?</a:t>
            </a:r>
          </a:p>
          <a:p>
            <a:r>
              <a:rPr lang="fr-CH" dirty="0" smtClean="0"/>
              <a:t>Dans notre programme, nous pouvons :</a:t>
            </a:r>
          </a:p>
          <a:p>
            <a:r>
              <a:rPr lang="fr-CH" dirty="0" smtClean="0"/>
              <a:t>  - garantir une bonne communication ;</a:t>
            </a:r>
          </a:p>
          <a:p>
            <a:pPr lvl="0"/>
            <a:endParaRPr lang="fr-CH" sz="1000" dirty="0" smtClean="0"/>
          </a:p>
          <a:p>
            <a:pPr lvl="0"/>
            <a:r>
              <a:rPr lang="fr-CH" dirty="0" smtClean="0"/>
              <a:t> - travailler avec la Société nationale et les autorités locales ;</a:t>
            </a:r>
          </a:p>
          <a:p>
            <a:pPr lvl="0"/>
            <a:endParaRPr lang="fr-CH" sz="1000" dirty="0" smtClean="0"/>
          </a:p>
          <a:p>
            <a:pPr lvl="0">
              <a:buFontTx/>
              <a:buChar char="-"/>
            </a:pPr>
            <a:r>
              <a:rPr lang="fr-CH" dirty="0" smtClean="0"/>
              <a:t>   avoir un mécanisme de commentaires/réclamations (voir le formulaire de commentaires/réclamations);</a:t>
            </a:r>
          </a:p>
          <a:p>
            <a:pPr lvl="0">
              <a:buFontTx/>
              <a:buChar char="-"/>
            </a:pPr>
            <a:endParaRPr lang="fr-CH" sz="1000" dirty="0" smtClean="0"/>
          </a:p>
          <a:p>
            <a:pPr lvl="0">
              <a:buFontTx/>
              <a:buChar char="-"/>
            </a:pPr>
            <a:r>
              <a:rPr lang="fr-CH" dirty="0" smtClean="0"/>
              <a:t>   avoir une bonne attitude envers les bénéficiaires : </a:t>
            </a:r>
          </a:p>
          <a:p>
            <a:pPr lvl="0"/>
            <a:r>
              <a:rPr lang="fr-CH" b="1" dirty="0" smtClean="0">
                <a:latin typeface="Times New Roman" pitchFamily="18" charset="0"/>
              </a:rPr>
              <a:t>    Faire preuve de gentillesse. Pas de violence. Écouter. Écouter. Écouter. </a:t>
            </a:r>
            <a:endParaRPr lang="fr-CH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mlansakara\AppData\Local\Microsoft\Windows\Temporary Internet Files\Content.IE5\828UOZQ8\MC90043485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67288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8600" y="1158280"/>
            <a:ext cx="8458200" cy="3566864"/>
          </a:xfrm>
        </p:spPr>
        <p:txBody>
          <a:bodyPr>
            <a:noAutofit/>
          </a:bodyPr>
          <a:lstStyle/>
          <a:p>
            <a:pPr algn="just"/>
            <a:endParaRPr lang="fr-FR" sz="3000" dirty="0" smtClean="0"/>
          </a:p>
          <a:p>
            <a:pPr algn="just"/>
            <a:r>
              <a:rPr lang="fr-CH" sz="3000" dirty="0" smtClean="0"/>
              <a:t>Distribuer le document « Questions fréquemment posées » — à conserver par le personnel sur le terrain</a:t>
            </a:r>
          </a:p>
          <a:p>
            <a:pPr algn="just"/>
            <a:r>
              <a:rPr lang="fr-CH" sz="3000" dirty="0" smtClean="0"/>
              <a:t>Des questions ? Des commentaires ? Des suggestions ? </a:t>
            </a:r>
          </a:p>
          <a:p>
            <a:pPr algn="just"/>
            <a:endParaRPr lang="fr-FR" sz="3000" dirty="0" smtClean="0"/>
          </a:p>
          <a:p>
            <a:pPr algn="just">
              <a:buNone/>
            </a:pPr>
            <a:endParaRPr lang="fr-FR" sz="3000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dirty="0" smtClean="0"/>
              <a:t> 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fr-FR" sz="3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692696"/>
            <a:ext cx="9144000" cy="6096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/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Questions ?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Espace réservé du contenu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13573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fr-FR" sz="8000" dirty="0" smtClean="0">
                <a:solidFill>
                  <a:srgbClr val="FF0000"/>
                </a:solidFill>
                <a:latin typeface="Berlin Sans FB" pitchFamily="34" charset="0"/>
              </a:rPr>
              <a:t>PAUSE ! </a:t>
            </a:r>
          </a:p>
        </p:txBody>
      </p:sp>
      <p:pic>
        <p:nvPicPr>
          <p:cNvPr id="25605" name="Picture 4" descr="http://www.ilodeco.com/images/petit-salon-ca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286125"/>
            <a:ext cx="3222625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6479"/>
            <a:ext cx="9144000" cy="639762"/>
          </a:xfrm>
          <a:solidFill>
            <a:srgbClr val="C00000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Exercices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23317"/>
            <a:ext cx="8610600" cy="4525963"/>
          </a:xfrm>
        </p:spPr>
        <p:txBody>
          <a:bodyPr/>
          <a:lstStyle/>
          <a:p>
            <a:pPr marL="514350" indent="-514350" algn="just">
              <a:buNone/>
            </a:pPr>
            <a:endParaRPr lang="fr-FR" sz="2800" b="1" u="sng" dirty="0" smtClean="0"/>
          </a:p>
          <a:p>
            <a:pPr marL="514350" indent="-514350" algn="just">
              <a:buNone/>
            </a:pPr>
            <a:endParaRPr lang="fr-FR" sz="900" b="1" u="sng" dirty="0" smtClean="0"/>
          </a:p>
          <a:p>
            <a:r>
              <a:rPr lang="en-US" sz="2800" dirty="0" smtClean="0"/>
              <a:t>Jeu interactif </a:t>
            </a:r>
          </a:p>
          <a:p>
            <a:endParaRPr lang="fr-FR" sz="2800" dirty="0" smtClean="0"/>
          </a:p>
          <a:p>
            <a:r>
              <a:rPr lang="en-US" sz="2800" dirty="0" smtClean="0"/>
              <a:t>Questionnaire de fin de formation </a:t>
            </a:r>
          </a:p>
          <a:p>
            <a:pPr marL="0" indent="0" algn="just">
              <a:buNone/>
            </a:pPr>
            <a:endParaRPr lang="fr-FR" sz="2800" b="1" u="sng" dirty="0" smtClean="0"/>
          </a:p>
          <a:p>
            <a:endParaRPr lang="fr-FR" sz="26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676400" y="2209800"/>
            <a:ext cx="580158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800" b="1" dirty="0" smtClean="0">
                <a:solidFill>
                  <a:srgbClr val="FF0000"/>
                </a:solidFill>
                <a:latin typeface="Times New Roman" pitchFamily="18" charset="0"/>
              </a:rPr>
              <a:t>Merci !</a:t>
            </a:r>
            <a:endParaRPr lang="fr-FR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692696"/>
            <a:ext cx="9144000" cy="66153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Partie I - </a:t>
            </a:r>
            <a:r>
              <a:rPr lang="en-US" sz="3200" b="1" noProof="0" dirty="0" smtClean="0">
                <a:solidFill>
                  <a:schemeClr val="bg1"/>
                </a:solidFill>
                <a:latin typeface="+mj-lt"/>
              </a:rPr>
              <a:t>Introduction au programme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1600200"/>
          </a:xfrm>
        </p:spPr>
        <p:txBody>
          <a:bodyPr/>
          <a:lstStyle/>
          <a:p>
            <a:pPr algn="just" eaLnBrk="1" hangingPunct="1">
              <a:buNone/>
            </a:pPr>
            <a:r>
              <a:rPr dirty="0" smtClean="0"/>
              <a:t>   </a:t>
            </a:r>
            <a:endParaRPr lang="fr-FR" b="1" i="1" dirty="0" smtClean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669087"/>
            <a:ext cx="9144000" cy="6096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white"/>
                </a:solidFill>
              </a:rPr>
              <a:t>Aperçu du programme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491" y="1491171"/>
            <a:ext cx="3084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prstClr val="black"/>
                </a:solidFill>
              </a:rPr>
              <a:t>    </a:t>
            </a:r>
            <a:r>
              <a:rPr lang="fr-CH" sz="2400" b="1" dirty="0" smtClean="0">
                <a:solidFill>
                  <a:prstClr val="black"/>
                </a:solidFill>
              </a:rPr>
              <a:t>De quoi s’agit-il ?</a:t>
            </a:r>
            <a:endParaRPr lang="fr-CH" sz="2400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581400"/>
            <a:ext cx="85344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390" y="2743200"/>
            <a:ext cx="1552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</a:rPr>
              <a:t>Objectif</a:t>
            </a:r>
            <a:r>
              <a:rPr lang="en-US" sz="2400" dirty="0" smtClean="0">
                <a:solidFill>
                  <a:prstClr val="black"/>
                </a:solidFill>
              </a:rPr>
              <a:t> : </a:t>
            </a:r>
            <a:endParaRPr lang="fr-FR" sz="2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4648200"/>
            <a:ext cx="8458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4186535"/>
            <a:ext cx="1242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CH" sz="2400" b="1" dirty="0" smtClean="0">
                <a:solidFill>
                  <a:prstClr val="black"/>
                </a:solidFill>
              </a:rPr>
              <a:t>Lieux</a:t>
            </a:r>
            <a:r>
              <a:rPr lang="en-US" sz="2400" dirty="0" smtClean="0">
                <a:solidFill>
                  <a:prstClr val="black"/>
                </a:solidFill>
              </a:rPr>
              <a:t> : </a:t>
            </a:r>
            <a:endParaRPr lang="fr-FR" sz="2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5486399"/>
            <a:ext cx="1099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prstClr val="black"/>
                </a:solidFill>
              </a:rPr>
              <a:t>Date</a:t>
            </a:r>
            <a:r>
              <a:rPr lang="en-US" sz="2400" dirty="0" smtClean="0">
                <a:solidFill>
                  <a:prstClr val="black"/>
                </a:solidFill>
              </a:rPr>
              <a:t> : </a:t>
            </a:r>
            <a:endParaRPr lang="fr-FR" sz="2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5867400"/>
            <a:ext cx="85344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8711" y="730265"/>
            <a:ext cx="9144000" cy="7254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HT" sz="3200" b="1" dirty="0" smtClean="0">
                <a:solidFill>
                  <a:prstClr val="white"/>
                </a:solidFill>
              </a:rPr>
              <a:t>Aperçu du programme (2)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1571883"/>
            <a:ext cx="8305800" cy="48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HT" sz="2800" b="1" dirty="0" smtClean="0">
                <a:solidFill>
                  <a:prstClr val="black"/>
                </a:solidFill>
              </a:rPr>
              <a:t>Qui ?</a:t>
            </a:r>
            <a:r>
              <a:rPr dirty="0" smtClean="0"/>
              <a:t> </a:t>
            </a:r>
            <a:endParaRPr lang="fr-FR" sz="28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HT" sz="2800" b="1" dirty="0" smtClean="0">
                <a:solidFill>
                  <a:prstClr val="black"/>
                </a:solidFill>
              </a:rPr>
              <a:t>Quoi ? </a:t>
            </a:r>
            <a:r>
              <a:rPr lang="en-US" dirty="0" smtClean="0"/>
              <a:t>		</a:t>
            </a:r>
            <a:endParaRPr lang="fr-FR" sz="24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14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HT" sz="2800" b="1" dirty="0" smtClean="0">
                <a:solidFill>
                  <a:prstClr val="black"/>
                </a:solidFill>
              </a:rPr>
              <a:t>Comment 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b="1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/>
              <a:t> </a:t>
            </a:r>
            <a:r>
              <a:rPr lang="en-US" dirty="0" smtClean="0"/>
              <a:t>	</a:t>
            </a:r>
            <a:endParaRPr lang="fr-FR" sz="24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2800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7800" y="2057400"/>
            <a:ext cx="4572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700"/>
            <a:ext cx="9144000" cy="588960"/>
          </a:xfrm>
          <a:solidFill>
            <a:srgbClr val="C00000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Partenariats</a:t>
            </a:r>
            <a:endParaRPr lang="fr-FR" sz="32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mlansakara\AppData\Local\Microsoft\Windows\Temporary Internet Files\Content.IE5\828UOZQ8\MC90043485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758988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8600" y="1629544"/>
            <a:ext cx="8458200" cy="1295400"/>
          </a:xfrm>
        </p:spPr>
        <p:txBody>
          <a:bodyPr>
            <a:normAutofit fontScale="25000" lnSpcReduction="20000"/>
          </a:bodyPr>
          <a:lstStyle/>
          <a:p>
            <a:pPr algn="just"/>
            <a:endParaRPr lang="fr-FR" sz="3000" dirty="0" smtClean="0"/>
          </a:p>
          <a:p>
            <a:r>
              <a:rPr lang="fr-CH" sz="12800" dirty="0" smtClean="0"/>
              <a:t>Des questions ? Des commentaires ? Des suggestions</a:t>
            </a:r>
            <a:r>
              <a:rPr lang="fr-CH" sz="16000" dirty="0" smtClean="0"/>
              <a:t> ? </a:t>
            </a:r>
          </a:p>
          <a:p>
            <a:endParaRPr lang="fr-FR" sz="16000" dirty="0" smtClean="0"/>
          </a:p>
          <a:p>
            <a:pPr algn="just">
              <a:buNone/>
            </a:pPr>
            <a:endParaRPr lang="fr-FR" sz="3000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dirty="0" smtClean="0"/>
              <a:t> 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fr-FR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770021"/>
            <a:ext cx="9144000" cy="6096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/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Questions ? 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800708"/>
            <a:ext cx="9144000" cy="66153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Partie II — Le programme pas à pas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9673"/>
            <a:ext cx="9144000" cy="588960"/>
          </a:xfrm>
          <a:solidFill>
            <a:srgbClr val="C00000"/>
          </a:solidFill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latin typeface="+mn-lt"/>
              </a:rPr>
              <a:t>Admissibilité</a:t>
            </a:r>
            <a:endParaRPr lang="fr-FR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687086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/>
              <a:t>Qui peut </a:t>
            </a:r>
            <a:r>
              <a:rPr lang="fr-CH" sz="2400" b="1" dirty="0" smtClean="0"/>
              <a:t>recevoir </a:t>
            </a:r>
            <a:r>
              <a:rPr lang="fr-CH" sz="2400" b="1" dirty="0" smtClean="0"/>
              <a:t>des transferts monétaires ? </a:t>
            </a:r>
            <a:endParaRPr lang="fr-CH" sz="2400" dirty="0" smtClean="0"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4800" y="2601486"/>
            <a:ext cx="8839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endParaRPr lang="en-US" sz="2200" dirty="0" smtClean="0"/>
          </a:p>
          <a:p>
            <a:pPr>
              <a:buClr>
                <a:srgbClr val="C00000"/>
              </a:buClr>
            </a:pPr>
            <a:endParaRPr lang="en-US" sz="2200" dirty="0"/>
          </a:p>
          <a:p>
            <a:pPr>
              <a:buClr>
                <a:srgbClr val="C00000"/>
              </a:buClr>
            </a:pPr>
            <a:endParaRPr lang="en-US" sz="2200" dirty="0" smtClean="0"/>
          </a:p>
          <a:p>
            <a:pPr>
              <a:buClr>
                <a:srgbClr val="C00000"/>
              </a:buClr>
            </a:pPr>
            <a:endParaRPr lang="en-US" sz="2200" dirty="0"/>
          </a:p>
          <a:p>
            <a:pPr>
              <a:buClr>
                <a:srgbClr val="C00000"/>
              </a:buClr>
            </a:pPr>
            <a:endParaRPr lang="en-US" sz="2200" dirty="0" smtClean="0"/>
          </a:p>
          <a:p>
            <a:pPr>
              <a:buClr>
                <a:srgbClr val="C00000"/>
              </a:buClr>
            </a:pPr>
            <a:endParaRPr lang="en-US" sz="2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237</Words>
  <Application>Microsoft Office PowerPoint</Application>
  <PresentationFormat>On-screen Show (4:3)</PresentationFormat>
  <Paragraphs>159</Paragraphs>
  <Slides>26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Vue d'ensemble de la formation</vt:lpstr>
      <vt:lpstr>PowerPoint Presentation</vt:lpstr>
      <vt:lpstr>PowerPoint Presentation</vt:lpstr>
      <vt:lpstr>PowerPoint Presentation</vt:lpstr>
      <vt:lpstr>Partenariats</vt:lpstr>
      <vt:lpstr>PowerPoint Presentation</vt:lpstr>
      <vt:lpstr>PowerPoint Presentation</vt:lpstr>
      <vt:lpstr>Admissibilité</vt:lpstr>
      <vt:lpstr>Étape 1 = Communication avec les bénéficiaires</vt:lpstr>
      <vt:lpstr>Étape 2 = Modalités (Exemple)</vt:lpstr>
      <vt:lpstr>Documents d’identification valides</vt:lpstr>
      <vt:lpstr>Étape 3 = Suivi des versements </vt:lpstr>
      <vt:lpstr>Étape 4 = Enquêtes post-distribution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Assurer le suivi des versements</vt:lpstr>
      <vt:lpstr>Traiter les problèmes et assurer la redevabilité</vt:lpstr>
      <vt:lpstr>PowerPoint Presentation</vt:lpstr>
      <vt:lpstr>PowerPoint Presentation</vt:lpstr>
      <vt:lpstr>Exercices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petienne</dc:creator>
  <cp:lastModifiedBy>Florence MAROT</cp:lastModifiedBy>
  <cp:revision>278</cp:revision>
  <dcterms:created xsi:type="dcterms:W3CDTF">2011-02-09T14:45:04Z</dcterms:created>
  <dcterms:modified xsi:type="dcterms:W3CDTF">2016-04-29T13:21:51Z</dcterms:modified>
</cp:coreProperties>
</file>