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6" r:id="rId2"/>
    <p:sldId id="257" r:id="rId3"/>
    <p:sldId id="260" r:id="rId4"/>
    <p:sldId id="258" r:id="rId5"/>
    <p:sldId id="261" r:id="rId6"/>
    <p:sldId id="265" r:id="rId7"/>
    <p:sldId id="268" r:id="rId8"/>
    <p:sldId id="300" r:id="rId9"/>
    <p:sldId id="271" r:id="rId10"/>
    <p:sldId id="304" r:id="rId11"/>
    <p:sldId id="272" r:id="rId12"/>
    <p:sldId id="301" r:id="rId13"/>
    <p:sldId id="279" r:id="rId14"/>
    <p:sldId id="280" r:id="rId15"/>
    <p:sldId id="303" r:id="rId16"/>
    <p:sldId id="294" r:id="rId17"/>
    <p:sldId id="295" r:id="rId18"/>
    <p:sldId id="297" r:id="rId19"/>
  </p:sldIdLst>
  <p:sldSz cx="9144000" cy="6858000" type="screen4x3"/>
  <p:notesSz cx="6858000" cy="9144000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28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421" autoAdjust="0"/>
    <p:restoredTop sz="93833" autoAdjust="0"/>
  </p:normalViewPr>
  <p:slideViewPr>
    <p:cSldViewPr snapToGrid="0">
      <p:cViewPr>
        <p:scale>
          <a:sx n="98" d="100"/>
          <a:sy n="98" d="100"/>
        </p:scale>
        <p:origin x="-210" y="-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-2904" y="-102"/>
      </p:cViewPr>
      <p:guideLst>
        <p:guide orient="horz" pos="2880"/>
        <p:guide pos="216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0968D9-BFBE-46C8-9644-0F4580F7B758}" type="datetimeFigureOut">
              <a:rPr lang="fr-CH" smtClean="0"/>
              <a:pPr/>
              <a:t>15.03.2016</a:t>
            </a:fld>
            <a:endParaRPr lang="fr-CH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F2C65C-AF2C-4967-B751-CD846C1471D4}" type="slidenum">
              <a:rPr lang="fr-CH" smtClean="0"/>
              <a:pPr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9698643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6AC8C6-B6E6-4722-9F44-E743255ABED5}" type="datetimeFigureOut">
              <a:rPr lang="en-GB" smtClean="0"/>
              <a:pPr/>
              <a:t>15/03/2016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AD0054-A191-49FF-A585-786CEC910A7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8501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AD0054-A191-49FF-A585-786CEC910A7B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9623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CH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AD0054-A191-49FF-A585-786CEC910A7B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_tradn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1DE3F-49E5-4E34-9992-FF67E910E257}" type="slidenum">
              <a:rPr lang="es-ES_tradnl" smtClean="0"/>
              <a:pPr/>
              <a:t>15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1192198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stile</a:t>
            </a:r>
            <a:endParaRPr lang="en-GB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pic>
        <p:nvPicPr>
          <p:cNvPr id="6" name="Picture 5" descr="CICR logo-FR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466" y="259671"/>
            <a:ext cx="630555" cy="735330"/>
          </a:xfrm>
          <a:prstGeom prst="rect">
            <a:avLst/>
          </a:prstGeom>
          <a:noFill/>
        </p:spPr>
      </p:pic>
      <p:pic>
        <p:nvPicPr>
          <p:cNvPr id="7" name="Picture 6"/>
          <p:cNvPicPr/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3460" y="657863"/>
            <a:ext cx="3187065" cy="30861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148699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en-GB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28860895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en-GB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71627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en-GB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32019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99592" y="4228157"/>
            <a:ext cx="7772400" cy="1362075"/>
          </a:xfrm>
        </p:spPr>
        <p:txBody>
          <a:bodyPr anchor="t">
            <a:normAutofit/>
          </a:bodyPr>
          <a:lstStyle>
            <a:lvl1pPr algn="l">
              <a:defRPr sz="3200" b="1" cap="all"/>
            </a:lvl1pPr>
          </a:lstStyle>
          <a:p>
            <a:r>
              <a:rPr lang="it-IT" dirty="0" smtClean="0"/>
              <a:t>Fare clic per modificare stile</a:t>
            </a:r>
            <a:endParaRPr lang="en-GB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99592" y="2646790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dirty="0" smtClean="0"/>
              <a:t>Fare clic per modificare gli stili del testo dello schema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en-GB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en-GB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67923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en-GB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stile</a:t>
            </a:r>
            <a:endParaRPr lang="en-GB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25636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233969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88222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en-GB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818574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8461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dirty="0" smtClean="0"/>
              <a:t>Fare clic per modificare stile</a:t>
            </a:r>
            <a:endParaRPr lang="en-GB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2305538"/>
            <a:ext cx="8229600" cy="38206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7" name="TextBox 6"/>
          <p:cNvSpPr txBox="1"/>
          <p:nvPr userDrawn="1"/>
        </p:nvSpPr>
        <p:spPr>
          <a:xfrm>
            <a:off x="231821" y="207031"/>
            <a:ext cx="86674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CH" sz="1000" kern="1200" noProof="0" dirty="0" smtClean="0">
                <a:solidFill>
                  <a:schemeClr val="accent6"/>
                </a:solidFill>
                <a:effectLst/>
                <a:latin typeface="Arial" charset="0"/>
                <a:ea typeface="+mn-ea"/>
                <a:cs typeface="Arial" charset="0"/>
              </a:rPr>
              <a:t>Mouvement international de la Croix-Rouge et du Croissant-Rouge </a:t>
            </a:r>
            <a:r>
              <a:rPr lang="fr-CH" sz="1000" b="1" kern="1200" noProof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I Boîte</a:t>
            </a:r>
            <a:r>
              <a:rPr lang="fr-CH" sz="1000" b="1" kern="1200" baseline="0" noProof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 à outils pour les transferts monétaires dans les situations d’urgence</a:t>
            </a:r>
            <a:endParaRPr lang="fr-CH" sz="1000" kern="1200" noProof="0" dirty="0" smtClean="0">
              <a:solidFill>
                <a:schemeClr val="tx1"/>
              </a:solidFill>
              <a:effectLst/>
              <a:latin typeface="Arial" charset="0"/>
              <a:ea typeface="+mn-ea"/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1" r:id="rId2"/>
    <p:sldLayoutId id="2147483649" r:id="rId3"/>
    <p:sldLayoutId id="2147483656" r:id="rId4"/>
    <p:sldLayoutId id="2147483652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21552" y="3797029"/>
            <a:ext cx="8299939" cy="1545936"/>
          </a:xfrm>
        </p:spPr>
        <p:txBody>
          <a:bodyPr>
            <a:noAutofit/>
          </a:bodyPr>
          <a:lstStyle/>
          <a:p>
            <a:r>
              <a:rPr lang="fr-CH" sz="3200" cap="none" dirty="0" smtClean="0">
                <a:solidFill>
                  <a:schemeClr val="accent6"/>
                </a:solidFill>
              </a:rPr>
              <a:t>Boîte à outils pour les transferts monétaires dans les situations d’urgence</a:t>
            </a:r>
            <a:r>
              <a:rPr lang="en-GB" sz="3200" cap="none" dirty="0" smtClean="0">
                <a:solidFill>
                  <a:schemeClr val="accent6"/>
                </a:solidFill>
              </a:rPr>
              <a:t/>
            </a:r>
            <a:br>
              <a:rPr lang="en-GB" sz="3200" cap="none" dirty="0" smtClean="0">
                <a:solidFill>
                  <a:schemeClr val="accent6"/>
                </a:solidFill>
              </a:rPr>
            </a:br>
            <a:r>
              <a:rPr lang="en-GB" sz="3200" cap="none" dirty="0" smtClean="0">
                <a:solidFill>
                  <a:schemeClr val="accent6"/>
                </a:solidFill>
              </a:rPr>
              <a:t/>
            </a:r>
            <a:br>
              <a:rPr lang="en-GB" sz="3200" cap="none" dirty="0" smtClean="0">
                <a:solidFill>
                  <a:schemeClr val="accent6"/>
                </a:solidFill>
              </a:rPr>
            </a:br>
            <a:r>
              <a:rPr lang="fr-CH" sz="2000" cap="non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Mouvement international de la Croix-Rouge et du Croissant-Rouge</a:t>
            </a:r>
            <a:endParaRPr lang="fr-CH" sz="2000" cap="none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>
                <a:solidFill>
                  <a:schemeClr val="tx1"/>
                </a:solidFill>
              </a:rPr>
              <a:t> </a:t>
            </a:r>
            <a:endParaRPr lang="en-CA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65" t="17213" r="20276" b="8386"/>
          <a:stretch/>
        </p:blipFill>
        <p:spPr bwMode="auto">
          <a:xfrm>
            <a:off x="14991" y="538384"/>
            <a:ext cx="9126001" cy="62719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05904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 algn="ctr" defTabSz="457200" rtl="0">
              <a:spcBef>
                <a:spcPct val="0"/>
              </a:spcBef>
            </a:pPr>
            <a:r>
              <a:rPr lang="en-GB" sz="4324" dirty="0" smtClean="0">
                <a:solidFill>
                  <a:srgbClr val="C00000"/>
                </a:solidFill>
              </a:rPr>
              <a:t/>
            </a:r>
            <a:br>
              <a:rPr lang="en-GB" sz="4324" dirty="0" smtClean="0">
                <a:solidFill>
                  <a:srgbClr val="C00000"/>
                </a:solidFill>
              </a:rPr>
            </a:br>
            <a:endParaRPr lang="en-GB" dirty="0"/>
          </a:p>
        </p:txBody>
      </p:sp>
      <p:sp>
        <p:nvSpPr>
          <p:cNvPr id="4" name="Sottotitolo 8"/>
          <p:cNvSpPr>
            <a:spLocks noGrp="1"/>
          </p:cNvSpPr>
          <p:nvPr>
            <p:ph sz="half" idx="1"/>
          </p:nvPr>
        </p:nvSpPr>
        <p:spPr>
          <a:xfrm>
            <a:off x="503548" y="1448780"/>
            <a:ext cx="4038600" cy="3694730"/>
          </a:xfrm>
        </p:spPr>
        <p:txBody>
          <a:bodyPr>
            <a:noAutofit/>
          </a:bodyPr>
          <a:lstStyle/>
          <a:p>
            <a:pPr lvl="1">
              <a:lnSpc>
                <a:spcPct val="110000"/>
              </a:lnSpc>
              <a:spcBef>
                <a:spcPts val="3000"/>
              </a:spcBef>
              <a:buNone/>
            </a:pPr>
            <a:r>
              <a:rPr lang="fr-CH" sz="4000" b="1" dirty="0" smtClean="0">
                <a:solidFill>
                  <a:schemeClr val="accent6"/>
                </a:solidFill>
              </a:rPr>
              <a:t>Ressources </a:t>
            </a:r>
          </a:p>
          <a:p>
            <a:pPr lvl="1">
              <a:lnSpc>
                <a:spcPct val="110000"/>
              </a:lnSpc>
              <a:spcBef>
                <a:spcPts val="3000"/>
              </a:spcBef>
              <a:buNone/>
            </a:pPr>
            <a:r>
              <a:rPr lang="fr-CH" sz="4000" b="1" dirty="0" smtClean="0">
                <a:solidFill>
                  <a:schemeClr val="accent6"/>
                </a:solidFill>
              </a:rPr>
              <a:t>de la </a:t>
            </a:r>
          </a:p>
          <a:p>
            <a:pPr lvl="1">
              <a:lnSpc>
                <a:spcPct val="110000"/>
              </a:lnSpc>
              <a:spcBef>
                <a:spcPts val="3000"/>
              </a:spcBef>
              <a:buNone/>
            </a:pPr>
            <a:r>
              <a:rPr lang="fr-CH" sz="4000" b="1" dirty="0" smtClean="0">
                <a:solidFill>
                  <a:schemeClr val="accent6"/>
                </a:solidFill>
              </a:rPr>
              <a:t>Boîte à outils</a:t>
            </a:r>
            <a:endParaRPr lang="fr-CH" sz="4000" b="1" dirty="0">
              <a:solidFill>
                <a:schemeClr val="accent6"/>
              </a:solidFill>
            </a:endParaRPr>
          </a:p>
        </p:txBody>
      </p:sp>
      <p:sp>
        <p:nvSpPr>
          <p:cNvPr id="6" name="Segnaposto contenuto 5"/>
          <p:cNvSpPr>
            <a:spLocks noGrp="1"/>
          </p:cNvSpPr>
          <p:nvPr>
            <p:ph sz="half" idx="2"/>
          </p:nvPr>
        </p:nvSpPr>
        <p:spPr>
          <a:xfrm>
            <a:off x="3840481" y="563812"/>
            <a:ext cx="5303520" cy="5778622"/>
          </a:xfrm>
        </p:spPr>
        <p:txBody>
          <a:bodyPr>
            <a:noAutofit/>
          </a:bodyPr>
          <a:lstStyle/>
          <a:p>
            <a:pPr lvl="1">
              <a:spcAft>
                <a:spcPts val="3600"/>
              </a:spcAft>
              <a:buFont typeface="Arial"/>
              <a:buChar char="•"/>
            </a:pPr>
            <a:r>
              <a:rPr lang="fr-CH" dirty="0" smtClean="0">
                <a:solidFill>
                  <a:schemeClr val="bg1">
                    <a:lumMod val="50000"/>
                  </a:schemeClr>
                </a:solidFill>
              </a:rPr>
              <a:t>5 modules contenant des feuilles de route et des outils de base</a:t>
            </a:r>
          </a:p>
          <a:p>
            <a:pPr lvl="1">
              <a:spcAft>
                <a:spcPts val="3600"/>
              </a:spcAft>
              <a:buFont typeface="Arial"/>
              <a:buChar char="•"/>
            </a:pPr>
            <a:r>
              <a:rPr lang="fr-CH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Des documents clés du Mouvement</a:t>
            </a:r>
          </a:p>
          <a:p>
            <a:pPr lvl="1">
              <a:spcAft>
                <a:spcPts val="3600"/>
              </a:spcAft>
              <a:buFont typeface="Arial"/>
              <a:buChar char="•"/>
            </a:pPr>
            <a:r>
              <a:rPr lang="fr-CH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Un dossier « Références » contenant des informations supplémentaires sur les PTM</a:t>
            </a:r>
          </a:p>
          <a:p>
            <a:pPr lvl="1">
              <a:spcAft>
                <a:spcPts val="3600"/>
              </a:spcAft>
              <a:buFont typeface="Arial"/>
              <a:buChar char="•"/>
            </a:pPr>
            <a:r>
              <a:rPr lang="fr-CH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Un dossier « Modalités » (programmes </a:t>
            </a:r>
            <a:r>
              <a:rPr lang="fr-CH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</a:rPr>
              <a:t>« </a:t>
            </a:r>
            <a:r>
              <a:rPr lang="fr-CH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argent contre travail </a:t>
            </a:r>
            <a:r>
              <a:rPr lang="fr-CH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</a:rPr>
              <a:t>»</a:t>
            </a:r>
            <a:r>
              <a:rPr lang="fr-CH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et bons)</a:t>
            </a:r>
          </a:p>
          <a:p>
            <a:pPr lvl="1">
              <a:spcAft>
                <a:spcPts val="3600"/>
              </a:spcAft>
              <a:buFont typeface="Arial"/>
              <a:buChar char="•"/>
            </a:pPr>
            <a:endParaRPr lang="en-GB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lvl="1">
              <a:spcAft>
                <a:spcPts val="3600"/>
              </a:spcAft>
              <a:buFont typeface="Arial"/>
              <a:buChar char="•"/>
            </a:pPr>
            <a:endParaRPr lang="en-GB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lvl="1">
              <a:spcAft>
                <a:spcPts val="3600"/>
              </a:spcAft>
              <a:buFont typeface="Arial"/>
              <a:buChar char="•"/>
            </a:pPr>
            <a:endParaRPr lang="en-GB" dirty="0" smtClean="0">
              <a:solidFill>
                <a:schemeClr val="bg1">
                  <a:lumMod val="50000"/>
                </a:schemeClr>
              </a:solidFill>
            </a:endParaRPr>
          </a:p>
          <a:p>
            <a:pPr lvl="1">
              <a:spcAft>
                <a:spcPts val="3600"/>
              </a:spcAft>
              <a:buFont typeface="Arial"/>
              <a:buChar char="•"/>
            </a:pPr>
            <a:endParaRPr lang="en-GB" dirty="0" smtClean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475412" y="573955"/>
            <a:ext cx="8077201" cy="5447982"/>
          </a:xfrm>
        </p:spPr>
        <p:txBody>
          <a:bodyPr>
            <a:noAutofit/>
          </a:bodyPr>
          <a:lstStyle/>
          <a:p>
            <a:pPr lvl="1" algn="l">
              <a:spcAft>
                <a:spcPts val="3000"/>
              </a:spcAft>
            </a:pPr>
            <a:r>
              <a:rPr lang="fr-CH" sz="4000" b="1" dirty="0" smtClean="0">
                <a:solidFill>
                  <a:schemeClr val="tx1"/>
                </a:solidFill>
              </a:rPr>
              <a:t>Les feuilles de route</a:t>
            </a:r>
            <a:r>
              <a:rPr lang="fr-CH" sz="10000" b="1" dirty="0" smtClean="0">
                <a:solidFill>
                  <a:schemeClr val="tx1"/>
                </a:solidFill>
              </a:rPr>
              <a:t> </a:t>
            </a:r>
          </a:p>
          <a:p>
            <a:pPr lvl="1" algn="l">
              <a:spcAft>
                <a:spcPts val="1800"/>
              </a:spcAft>
            </a:pPr>
            <a:r>
              <a:rPr lang="fr-CH" b="1" dirty="0" smtClean="0">
                <a:solidFill>
                  <a:schemeClr val="accent6"/>
                </a:solidFill>
              </a:rPr>
              <a:t>fournissent de brèves indications sur le processus.</a:t>
            </a:r>
          </a:p>
          <a:p>
            <a:pPr lvl="1" algn="l">
              <a:lnSpc>
                <a:spcPct val="110000"/>
              </a:lnSpc>
              <a:spcBef>
                <a:spcPts val="1800"/>
              </a:spcBef>
              <a:spcAft>
                <a:spcPts val="600"/>
              </a:spcAft>
            </a:pPr>
            <a:r>
              <a:rPr lang="fr-CH" sz="2800" dirty="0" smtClean="0">
                <a:solidFill>
                  <a:schemeClr val="bg1">
                    <a:lumMod val="50000"/>
                  </a:schemeClr>
                </a:solidFill>
              </a:rPr>
              <a:t>Elles incluent des </a:t>
            </a:r>
            <a:r>
              <a:rPr lang="fr-CH" sz="2800" b="1" dirty="0" smtClean="0">
                <a:solidFill>
                  <a:schemeClr val="bg1">
                    <a:lumMod val="50000"/>
                  </a:schemeClr>
                </a:solidFill>
              </a:rPr>
              <a:t>normes minimales</a:t>
            </a:r>
            <a:r>
              <a:rPr lang="fr-CH" sz="2800" dirty="0" smtClean="0">
                <a:solidFill>
                  <a:schemeClr val="bg1">
                    <a:lumMod val="50000"/>
                  </a:schemeClr>
                </a:solidFill>
              </a:rPr>
              <a:t>, une description des </a:t>
            </a:r>
            <a:r>
              <a:rPr lang="fr-CH" sz="2800" b="1" dirty="0" smtClean="0">
                <a:solidFill>
                  <a:schemeClr val="bg1">
                    <a:lumMod val="50000"/>
                  </a:schemeClr>
                </a:solidFill>
              </a:rPr>
              <a:t>étapes subsidiaires</a:t>
            </a:r>
            <a:r>
              <a:rPr lang="fr-CH" sz="2800" dirty="0" smtClean="0">
                <a:solidFill>
                  <a:schemeClr val="bg1">
                    <a:lumMod val="50000"/>
                  </a:schemeClr>
                </a:solidFill>
              </a:rPr>
              <a:t>, une présentation des </a:t>
            </a:r>
            <a:r>
              <a:rPr lang="fr-CH" sz="2800" b="1" dirty="0" smtClean="0">
                <a:solidFill>
                  <a:schemeClr val="bg1">
                    <a:lumMod val="50000"/>
                  </a:schemeClr>
                </a:solidFill>
              </a:rPr>
              <a:t>outils</a:t>
            </a:r>
            <a:r>
              <a:rPr lang="fr-CH" sz="2800" dirty="0" smtClean="0">
                <a:solidFill>
                  <a:schemeClr val="bg1">
                    <a:lumMod val="50000"/>
                  </a:schemeClr>
                </a:solidFill>
              </a:rPr>
              <a:t> et une liste de </a:t>
            </a:r>
            <a:r>
              <a:rPr lang="fr-CH" sz="2800" b="1" dirty="0" smtClean="0">
                <a:solidFill>
                  <a:schemeClr val="bg1">
                    <a:lumMod val="50000"/>
                  </a:schemeClr>
                </a:solidFill>
              </a:rPr>
              <a:t>documents de référence</a:t>
            </a:r>
            <a:r>
              <a:rPr lang="fr-CH" sz="2800" dirty="0" smtClean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fr-CH" sz="2800" b="1" dirty="0" smtClean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4751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467544" y="1448780"/>
            <a:ext cx="8373036" cy="4518212"/>
          </a:xfrm>
        </p:spPr>
        <p:txBody>
          <a:bodyPr>
            <a:normAutofit lnSpcReduction="10000"/>
          </a:bodyPr>
          <a:lstStyle/>
          <a:p>
            <a:pPr lvl="1" algn="l">
              <a:spcAft>
                <a:spcPts val="600"/>
              </a:spcAft>
            </a:pPr>
            <a:r>
              <a:rPr lang="fr-CH" sz="4000" b="1" dirty="0" smtClean="0">
                <a:solidFill>
                  <a:schemeClr val="tx1"/>
                </a:solidFill>
              </a:rPr>
              <a:t>Les normes minimales</a:t>
            </a:r>
          </a:p>
          <a:p>
            <a:pPr lvl="1" algn="l">
              <a:spcBef>
                <a:spcPts val="3600"/>
              </a:spcBef>
              <a:spcAft>
                <a:spcPts val="600"/>
              </a:spcAft>
            </a:pPr>
            <a:r>
              <a:rPr lang="fr-CH" b="1" dirty="0" smtClean="0">
                <a:solidFill>
                  <a:schemeClr val="accent6"/>
                </a:solidFill>
              </a:rPr>
              <a:t>sont les éléments dont les programmes ne peuvent pas se dispenser.</a:t>
            </a:r>
          </a:p>
          <a:p>
            <a:pPr lvl="1" algn="l">
              <a:spcBef>
                <a:spcPts val="3000"/>
              </a:spcBef>
              <a:spcAft>
                <a:spcPts val="600"/>
              </a:spcAft>
            </a:pPr>
            <a:r>
              <a:rPr lang="fr-CH" sz="2800" dirty="0" smtClean="0"/>
              <a:t>Elles sont fondées sur les </a:t>
            </a:r>
            <a:r>
              <a:rPr lang="fr-CH" sz="2800" b="1" dirty="0" smtClean="0"/>
              <a:t>bonnes pratiques </a:t>
            </a:r>
            <a:r>
              <a:rPr lang="fr-CH" sz="2800" dirty="0" smtClean="0"/>
              <a:t>appliquées dans le secteur humanitaire lorsque </a:t>
            </a:r>
            <a:r>
              <a:rPr lang="fr-CH" sz="2800" b="1" dirty="0" smtClean="0"/>
              <a:t>le manque de temps et de ressources</a:t>
            </a:r>
            <a:r>
              <a:rPr lang="fr-CH" sz="2800" dirty="0" smtClean="0"/>
              <a:t> ne permet pas de suivre toutes les étapes et les étapes subsidiaires proposées.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412376" y="896470"/>
            <a:ext cx="8516470" cy="4769224"/>
          </a:xfrm>
        </p:spPr>
        <p:txBody>
          <a:bodyPr>
            <a:noAutofit/>
          </a:bodyPr>
          <a:lstStyle/>
          <a:p>
            <a:pPr lvl="1" algn="l">
              <a:spcBef>
                <a:spcPts val="3000"/>
              </a:spcBef>
              <a:spcAft>
                <a:spcPts val="1800"/>
              </a:spcAft>
            </a:pPr>
            <a:r>
              <a:rPr lang="fr-CH" sz="4000" b="1" dirty="0" smtClean="0">
                <a:solidFill>
                  <a:schemeClr val="tx1"/>
                </a:solidFill>
              </a:rPr>
              <a:t>Les outils</a:t>
            </a:r>
            <a:r>
              <a:rPr lang="fr-CH" sz="8400" b="1" dirty="0" smtClean="0">
                <a:solidFill>
                  <a:schemeClr val="tx1"/>
                </a:solidFill>
              </a:rPr>
              <a:t> </a:t>
            </a:r>
          </a:p>
          <a:p>
            <a:pPr lvl="1" algn="l">
              <a:spcBef>
                <a:spcPts val="3000"/>
              </a:spcBef>
              <a:spcAft>
                <a:spcPts val="1800"/>
              </a:spcAft>
            </a:pPr>
            <a:r>
              <a:rPr lang="fr-CH" b="1" dirty="0" smtClean="0">
                <a:solidFill>
                  <a:schemeClr val="accent6"/>
                </a:solidFill>
              </a:rPr>
              <a:t>Modèles, listes de contrôle et outils d’orientation</a:t>
            </a:r>
          </a:p>
          <a:p>
            <a:pPr lvl="1" algn="l">
              <a:spcBef>
                <a:spcPts val="3000"/>
              </a:spcBef>
            </a:pPr>
            <a:r>
              <a:rPr lang="fr-CH" sz="2800" dirty="0" smtClean="0"/>
              <a:t>Les outils peuvent être </a:t>
            </a:r>
            <a:r>
              <a:rPr lang="fr-CH" sz="2800" b="1" dirty="0" smtClean="0"/>
              <a:t>adaptés </a:t>
            </a:r>
            <a:r>
              <a:rPr lang="fr-CH" sz="2800" dirty="0" smtClean="0"/>
              <a:t>aux différents contextes et programmes de transferts monétaires, par différentes organisations.</a:t>
            </a:r>
            <a:endParaRPr lang="fr-CH" sz="28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301557" y="1205751"/>
            <a:ext cx="8564538" cy="4038601"/>
          </a:xfrm>
        </p:spPr>
        <p:txBody>
          <a:bodyPr>
            <a:noAutofit/>
          </a:bodyPr>
          <a:lstStyle/>
          <a:p>
            <a:pPr lvl="1" algn="l">
              <a:lnSpc>
                <a:spcPct val="160000"/>
              </a:lnSpc>
              <a:spcBef>
                <a:spcPts val="3000"/>
              </a:spcBef>
              <a:spcAft>
                <a:spcPts val="1800"/>
              </a:spcAft>
            </a:pPr>
            <a:r>
              <a:rPr lang="fr-CH" sz="4000" b="1" dirty="0" smtClean="0">
                <a:solidFill>
                  <a:schemeClr val="tx1"/>
                </a:solidFill>
              </a:rPr>
              <a:t>Ressources supplémentaires</a:t>
            </a:r>
          </a:p>
          <a:p>
            <a:pPr lvl="1" algn="l">
              <a:lnSpc>
                <a:spcPct val="160000"/>
              </a:lnSpc>
              <a:spcBef>
                <a:spcPts val="0"/>
              </a:spcBef>
            </a:pPr>
            <a:r>
              <a:rPr lang="fr-CH" b="1" dirty="0" smtClean="0">
                <a:solidFill>
                  <a:schemeClr val="accent6"/>
                </a:solidFill>
              </a:rPr>
              <a:t>Dossiers « Références » et « Modalités » </a:t>
            </a:r>
            <a:r>
              <a:rPr lang="fr-CH" sz="2800" dirty="0" smtClean="0">
                <a:solidFill>
                  <a:schemeClr val="bg1">
                    <a:lumMod val="50000"/>
                  </a:schemeClr>
                </a:solidFill>
              </a:rPr>
              <a:t>Ces ressources sont regroupées afin de faciliter l’accès à des orientations utiles sur les PTM et des modalités spécifiques (programmes </a:t>
            </a:r>
            <a:r>
              <a:rPr lang="fr-CH" sz="2800" dirty="0" smtClean="0">
                <a:solidFill>
                  <a:schemeClr val="bg1">
                    <a:lumMod val="50000"/>
                  </a:schemeClr>
                </a:solidFill>
                <a:latin typeface="Calibri"/>
              </a:rPr>
              <a:t>« </a:t>
            </a:r>
            <a:r>
              <a:rPr lang="fr-CH" sz="2800" dirty="0" smtClean="0">
                <a:solidFill>
                  <a:schemeClr val="bg1">
                    <a:lumMod val="50000"/>
                  </a:schemeClr>
                </a:solidFill>
              </a:rPr>
              <a:t>argent contre travail </a:t>
            </a:r>
            <a:r>
              <a:rPr lang="fr-CH" sz="2800" dirty="0" smtClean="0">
                <a:solidFill>
                  <a:schemeClr val="bg1">
                    <a:lumMod val="50000"/>
                  </a:schemeClr>
                </a:solidFill>
                <a:latin typeface="Calibri"/>
              </a:rPr>
              <a:t>»</a:t>
            </a:r>
            <a:r>
              <a:rPr lang="fr-CH" sz="2800" dirty="0" smtClean="0">
                <a:solidFill>
                  <a:schemeClr val="bg1">
                    <a:lumMod val="50000"/>
                  </a:schemeClr>
                </a:solidFill>
              </a:rPr>
              <a:t>, bons). </a:t>
            </a:r>
          </a:p>
        </p:txBody>
      </p:sp>
    </p:spTree>
    <p:extLst>
      <p:ext uri="{BB962C8B-B14F-4D97-AF65-F5344CB8AC3E}">
        <p14:creationId xmlns:p14="http://schemas.microsoft.com/office/powerpoint/2010/main" val="3714724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351692" y="3263704"/>
            <a:ext cx="8041458" cy="1887277"/>
          </a:xfrm>
        </p:spPr>
        <p:txBody>
          <a:bodyPr anchor="b">
            <a:noAutofit/>
          </a:bodyPr>
          <a:lstStyle/>
          <a:p>
            <a:pPr lvl="1" algn="l">
              <a:spcBef>
                <a:spcPts val="3000"/>
              </a:spcBef>
              <a:spcAft>
                <a:spcPts val="3000"/>
              </a:spcAft>
            </a:pPr>
            <a:endParaRPr lang="en-GB" sz="4000" b="1" dirty="0" smtClean="0">
              <a:solidFill>
                <a:schemeClr val="tx1"/>
              </a:solidFill>
            </a:endParaRPr>
          </a:p>
          <a:p>
            <a:pPr lvl="1" algn="l">
              <a:spcBef>
                <a:spcPts val="3000"/>
              </a:spcBef>
              <a:spcAft>
                <a:spcPts val="3000"/>
              </a:spcAft>
            </a:pPr>
            <a:endParaRPr lang="en-GB" sz="4000" b="1" dirty="0" smtClean="0">
              <a:solidFill>
                <a:schemeClr val="tx1"/>
              </a:solidFill>
            </a:endParaRPr>
          </a:p>
          <a:p>
            <a:pPr lvl="1" algn="l">
              <a:spcBef>
                <a:spcPts val="3000"/>
              </a:spcBef>
              <a:spcAft>
                <a:spcPts val="3000"/>
              </a:spcAft>
            </a:pPr>
            <a:endParaRPr lang="en-GB" sz="4000" b="1" dirty="0" smtClean="0">
              <a:solidFill>
                <a:schemeClr val="tx1"/>
              </a:solidFill>
            </a:endParaRPr>
          </a:p>
          <a:p>
            <a:pPr lvl="1" algn="l">
              <a:spcBef>
                <a:spcPts val="3000"/>
              </a:spcBef>
              <a:spcAft>
                <a:spcPts val="3000"/>
              </a:spcAft>
            </a:pPr>
            <a:endParaRPr lang="en-GB" sz="4000" b="1" dirty="0" smtClean="0">
              <a:solidFill>
                <a:schemeClr val="tx1"/>
              </a:solidFill>
            </a:endParaRPr>
          </a:p>
          <a:p>
            <a:pPr lvl="1" algn="l">
              <a:spcBef>
                <a:spcPts val="3000"/>
              </a:spcBef>
              <a:spcAft>
                <a:spcPts val="3000"/>
              </a:spcAft>
            </a:pPr>
            <a:endParaRPr lang="en-GB" sz="4000" b="1" dirty="0" smtClean="0">
              <a:solidFill>
                <a:schemeClr val="tx1"/>
              </a:solidFill>
            </a:endParaRPr>
          </a:p>
          <a:p>
            <a:pPr lvl="1" algn="l">
              <a:spcBef>
                <a:spcPts val="3000"/>
              </a:spcBef>
              <a:spcAft>
                <a:spcPts val="3000"/>
              </a:spcAft>
            </a:pPr>
            <a:endParaRPr lang="en-GB" sz="4000" b="1" dirty="0" smtClean="0">
              <a:solidFill>
                <a:schemeClr val="tx1"/>
              </a:solidFill>
            </a:endParaRPr>
          </a:p>
          <a:p>
            <a:pPr lvl="1" algn="l">
              <a:spcBef>
                <a:spcPts val="3000"/>
              </a:spcBef>
              <a:spcAft>
                <a:spcPts val="3000"/>
              </a:spcAft>
            </a:pPr>
            <a:endParaRPr lang="en-GB" sz="4000" b="1" dirty="0" smtClean="0">
              <a:solidFill>
                <a:schemeClr val="tx1"/>
              </a:solidFill>
            </a:endParaRPr>
          </a:p>
          <a:p>
            <a:pPr lvl="1" algn="l">
              <a:spcBef>
                <a:spcPts val="3000"/>
              </a:spcBef>
              <a:spcAft>
                <a:spcPts val="3000"/>
              </a:spcAft>
            </a:pPr>
            <a:endParaRPr lang="en-GB" sz="4000" b="1" dirty="0" smtClean="0">
              <a:solidFill>
                <a:schemeClr val="tx1"/>
              </a:solidFill>
            </a:endParaRPr>
          </a:p>
          <a:p>
            <a:pPr lvl="1" algn="l">
              <a:spcBef>
                <a:spcPts val="3000"/>
              </a:spcBef>
              <a:spcAft>
                <a:spcPts val="3000"/>
              </a:spcAft>
            </a:pPr>
            <a:endParaRPr lang="en-GB" sz="4000" b="1" dirty="0" smtClean="0">
              <a:solidFill>
                <a:schemeClr val="tx1"/>
              </a:solidFill>
            </a:endParaRPr>
          </a:p>
          <a:p>
            <a:pPr lvl="1" algn="l">
              <a:spcBef>
                <a:spcPts val="3000"/>
              </a:spcBef>
              <a:spcAft>
                <a:spcPts val="3000"/>
              </a:spcAft>
            </a:pPr>
            <a:r>
              <a:rPr lang="fr-CH" sz="4000" b="1" dirty="0" smtClean="0">
                <a:solidFill>
                  <a:schemeClr val="tx1"/>
                </a:solidFill>
              </a:rPr>
              <a:t>La Boîte à outils pour les transferts monétaires dans les situations d’urgence offre plus de 200 outils</a:t>
            </a:r>
            <a:endParaRPr lang="fr-CH" sz="2800" b="1" dirty="0" smtClean="0">
              <a:solidFill>
                <a:schemeClr val="accent6"/>
              </a:solidFill>
            </a:endParaRPr>
          </a:p>
          <a:p>
            <a:pPr lvl="1" algn="l">
              <a:spcBef>
                <a:spcPts val="3000"/>
              </a:spcBef>
              <a:spcAft>
                <a:spcPts val="3000"/>
              </a:spcAft>
            </a:pPr>
            <a:r>
              <a:rPr lang="fr-CH" sz="2800" b="1" dirty="0" smtClean="0">
                <a:solidFill>
                  <a:schemeClr val="accent6"/>
                </a:solidFill>
              </a:rPr>
              <a:t>et sera étoffée et améliorée au fil du temps.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494438" y="1685364"/>
            <a:ext cx="8525435" cy="2106705"/>
          </a:xfrm>
        </p:spPr>
        <p:txBody>
          <a:bodyPr anchor="b">
            <a:noAutofit/>
          </a:bodyPr>
          <a:lstStyle/>
          <a:p>
            <a:pPr lvl="1" algn="l">
              <a:spcBef>
                <a:spcPts val="3000"/>
              </a:spcBef>
              <a:spcAft>
                <a:spcPts val="3000"/>
              </a:spcAft>
            </a:pPr>
            <a:r>
              <a:rPr lang="fr-CH" sz="4000" b="1" dirty="0" smtClean="0">
                <a:solidFill>
                  <a:schemeClr val="tx1"/>
                </a:solidFill>
              </a:rPr>
              <a:t>Vos commentaires sont les bienvenus.</a:t>
            </a:r>
          </a:p>
          <a:p>
            <a:pPr lvl="1" algn="l">
              <a:spcAft>
                <a:spcPts val="600"/>
              </a:spcAft>
            </a:pPr>
            <a:r>
              <a:rPr lang="fr-CH" sz="2800" b="1" dirty="0" smtClean="0">
                <a:solidFill>
                  <a:schemeClr val="accent6"/>
                </a:solidFill>
              </a:rPr>
              <a:t>Ils orienteront les mises à jour périodiques de la Boîte à outils.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267286" y="1421183"/>
            <a:ext cx="8623496" cy="3907972"/>
          </a:xfrm>
        </p:spPr>
        <p:txBody>
          <a:bodyPr anchor="b">
            <a:noAutofit/>
          </a:bodyPr>
          <a:lstStyle/>
          <a:p>
            <a:pPr marL="349200" lvl="1" algn="l">
              <a:spcAft>
                <a:spcPts val="1800"/>
              </a:spcAft>
            </a:pPr>
            <a:r>
              <a:rPr lang="fr-CH" b="1" dirty="0" smtClean="0">
                <a:solidFill>
                  <a:schemeClr val="tx1"/>
                </a:solidFill>
              </a:rPr>
              <a:t>L’élaboration de la Boîte à outils a été rendue possible grâce au soutien :</a:t>
            </a:r>
            <a:r>
              <a:rPr lang="fr-CH" sz="1800" b="1" dirty="0" smtClean="0">
                <a:solidFill>
                  <a:schemeClr val="tx1"/>
                </a:solidFill>
              </a:rPr>
              <a:t>		</a:t>
            </a:r>
          </a:p>
          <a:p>
            <a:pPr marL="349200" lvl="1" algn="l"/>
            <a:r>
              <a:rPr lang="fr-CH" sz="1800" b="1" dirty="0" smtClean="0">
                <a:solidFill>
                  <a:schemeClr val="tx1"/>
                </a:solidFill>
              </a:rPr>
              <a:t> </a:t>
            </a:r>
            <a:r>
              <a:rPr lang="fr-CH" sz="1800" b="1" dirty="0" smtClean="0">
                <a:solidFill>
                  <a:schemeClr val="accent6"/>
                </a:solidFill>
              </a:rPr>
              <a:t>		de la Fédération internationale des Sociétés de la Croix-Rouge et du 		Croissant-Rouge</a:t>
            </a:r>
          </a:p>
          <a:p>
            <a:pPr marL="349200" lvl="1" algn="l"/>
            <a:r>
              <a:rPr lang="fr-CH" sz="1800" b="1" dirty="0" smtClean="0">
                <a:solidFill>
                  <a:schemeClr val="accent6"/>
                </a:solidFill>
              </a:rPr>
              <a:t>		du Comité international de la Croix-Rouge</a:t>
            </a:r>
          </a:p>
          <a:p>
            <a:pPr marL="349200" lvl="1" algn="l"/>
            <a:r>
              <a:rPr lang="fr-CH" sz="1800" b="1" dirty="0" smtClean="0">
                <a:solidFill>
                  <a:schemeClr val="accent6"/>
                </a:solidFill>
              </a:rPr>
              <a:t> 		de la Croix-Rouge américaine		</a:t>
            </a:r>
          </a:p>
          <a:p>
            <a:pPr marL="349200" lvl="1" algn="l">
              <a:spcBef>
                <a:spcPts val="600"/>
              </a:spcBef>
              <a:spcAft>
                <a:spcPts val="600"/>
              </a:spcAft>
            </a:pPr>
            <a:r>
              <a:rPr lang="fr-CH" sz="1800" b="1" dirty="0" smtClean="0">
                <a:solidFill>
                  <a:schemeClr val="accent6"/>
                </a:solidFill>
              </a:rPr>
              <a:t> 		de la Croix-Rouge britannique</a:t>
            </a:r>
          </a:p>
          <a:p>
            <a:pPr marL="896938" lvl="1" indent="-549275" algn="l">
              <a:spcAft>
                <a:spcPts val="1200"/>
              </a:spcAft>
              <a:tabLst>
                <a:tab pos="180000" algn="l"/>
              </a:tabLst>
            </a:pPr>
            <a:r>
              <a:rPr lang="fr-CH" sz="1800" b="1" dirty="0" smtClean="0">
                <a:solidFill>
                  <a:schemeClr val="tx1"/>
                </a:solidFill>
              </a:rPr>
              <a:t>		Et du </a:t>
            </a:r>
            <a:r>
              <a:rPr lang="fr-CH" sz="1800" b="1" dirty="0" smtClean="0">
                <a:solidFill>
                  <a:schemeClr val="accent6"/>
                </a:solidFill>
              </a:rPr>
              <a:t>Groupe de travail de pairs sur les transferts monétaires du Mouvement international de la Croix-Rouge et du Croissant-Rouge</a:t>
            </a:r>
            <a:endParaRPr lang="fr-CH" sz="1800" b="1" dirty="0" smtClean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1839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890628" y="1444699"/>
            <a:ext cx="7772400" cy="1362075"/>
          </a:xfrm>
        </p:spPr>
        <p:txBody>
          <a:bodyPr>
            <a:normAutofit/>
          </a:bodyPr>
          <a:lstStyle/>
          <a:p>
            <a:r>
              <a:rPr lang="en-GB" sz="4000" b="0" cap="none" dirty="0" smtClean="0">
                <a:solidFill>
                  <a:schemeClr val="accent6"/>
                </a:solidFill>
              </a:rPr>
              <a:t>But</a:t>
            </a:r>
            <a:endParaRPr lang="en-GB" sz="4000" b="0" cap="none" dirty="0">
              <a:solidFill>
                <a:schemeClr val="accent6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type="body" idx="1"/>
          </p:nvPr>
        </p:nvSpPr>
        <p:spPr>
          <a:xfrm>
            <a:off x="914400" y="3260947"/>
            <a:ext cx="8044462" cy="1806856"/>
          </a:xfrm>
        </p:spPr>
        <p:txBody>
          <a:bodyPr>
            <a:noAutofit/>
          </a:bodyPr>
          <a:lstStyle/>
          <a:p>
            <a:endParaRPr lang="en-GB" sz="2800" dirty="0" smtClean="0"/>
          </a:p>
          <a:p>
            <a:r>
              <a:rPr lang="fr-CH" sz="2800" dirty="0" smtClean="0"/>
              <a:t>Rendre les outils, les directives pratiques, les normes minimales et les bonnes pratiques en matière de programmes de transferts monétaires aisément accessibles aux volontaires et au personnel sur le terrain.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890627" y="1449215"/>
            <a:ext cx="7772400" cy="1362075"/>
          </a:xfrm>
        </p:spPr>
        <p:txBody>
          <a:bodyPr>
            <a:normAutofit/>
          </a:bodyPr>
          <a:lstStyle/>
          <a:p>
            <a:r>
              <a:rPr lang="fr-CH" sz="4000" b="0" cap="none" dirty="0" smtClean="0">
                <a:solidFill>
                  <a:schemeClr val="accent6"/>
                </a:solidFill>
              </a:rPr>
              <a:t>Objectif</a:t>
            </a:r>
            <a:endParaRPr lang="fr-CH" sz="4000" b="0" cap="none" dirty="0">
              <a:solidFill>
                <a:schemeClr val="accent6"/>
              </a:solidFill>
            </a:endParaRPr>
          </a:p>
        </p:txBody>
      </p:sp>
      <p:sp>
        <p:nvSpPr>
          <p:cNvPr id="8" name="Sottotitolo 7"/>
          <p:cNvSpPr>
            <a:spLocks noGrp="1"/>
          </p:cNvSpPr>
          <p:nvPr>
            <p:ph type="body" idx="1"/>
          </p:nvPr>
        </p:nvSpPr>
        <p:spPr>
          <a:xfrm>
            <a:off x="899592" y="2755903"/>
            <a:ext cx="7772400" cy="1500187"/>
          </a:xfrm>
        </p:spPr>
        <p:txBody>
          <a:bodyPr anchor="ctr">
            <a:normAutofit/>
          </a:bodyPr>
          <a:lstStyle/>
          <a:p>
            <a:r>
              <a:rPr lang="fr-CH" sz="2800" dirty="0" smtClean="0"/>
              <a:t>Améliorer la qualité des programmes de transferts monétaires (PTM) mis en place dans les situations d’urgence.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99737" y="1464370"/>
            <a:ext cx="7700392" cy="1254063"/>
          </a:xfrm>
        </p:spPr>
        <p:txBody>
          <a:bodyPr>
            <a:noAutofit/>
          </a:bodyPr>
          <a:lstStyle/>
          <a:p>
            <a:r>
              <a:rPr lang="en-GB" sz="4000" b="0" cap="none" dirty="0" smtClean="0">
                <a:solidFill>
                  <a:schemeClr val="accent6"/>
                </a:solidFill>
              </a:rPr>
              <a:t>Diffusion interne</a:t>
            </a:r>
            <a:endParaRPr lang="en-GB" sz="4000" b="0" cap="none" dirty="0">
              <a:solidFill>
                <a:schemeClr val="accent6"/>
              </a:solidFill>
            </a:endParaRPr>
          </a:p>
        </p:txBody>
      </p:sp>
      <p:sp>
        <p:nvSpPr>
          <p:cNvPr id="5" name="Sottotitolo 4"/>
          <p:cNvSpPr>
            <a:spLocks noGrp="1"/>
          </p:cNvSpPr>
          <p:nvPr>
            <p:ph type="body" idx="1"/>
          </p:nvPr>
        </p:nvSpPr>
        <p:spPr>
          <a:xfrm>
            <a:off x="899592" y="3068960"/>
            <a:ext cx="7822922" cy="1331444"/>
          </a:xfrm>
        </p:spPr>
        <p:txBody>
          <a:bodyPr anchor="ctr">
            <a:noAutofit/>
          </a:bodyPr>
          <a:lstStyle/>
          <a:p>
            <a:pPr lvl="0"/>
            <a:r>
              <a:rPr lang="fr-CH" sz="2800" dirty="0" smtClean="0"/>
              <a:t>La Boîte à outils pour les transferts monétaires dans les situations d’urgence orientera les composantes du Mouvement international de la Croix-Rouge et du Croissant-Rouge dans la mise en œuvre de programmes de transferts monétaires.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27729" y="1449215"/>
            <a:ext cx="7772400" cy="1362075"/>
          </a:xfrm>
        </p:spPr>
        <p:txBody>
          <a:bodyPr>
            <a:normAutofit/>
          </a:bodyPr>
          <a:lstStyle/>
          <a:p>
            <a:r>
              <a:rPr lang="fr-CH" sz="4000" b="0" cap="none" dirty="0" smtClean="0">
                <a:solidFill>
                  <a:schemeClr val="accent6"/>
                </a:solidFill>
              </a:rPr>
              <a:t>Transparence et collaboration</a:t>
            </a:r>
            <a:endParaRPr lang="fr-CH" sz="4000" b="0" cap="none" dirty="0">
              <a:solidFill>
                <a:schemeClr val="accent6"/>
              </a:solidFill>
            </a:endParaRPr>
          </a:p>
        </p:txBody>
      </p:sp>
      <p:sp>
        <p:nvSpPr>
          <p:cNvPr id="5" name="Sottotitolo 4"/>
          <p:cNvSpPr>
            <a:spLocks noGrp="1"/>
          </p:cNvSpPr>
          <p:nvPr>
            <p:ph type="body" idx="1"/>
          </p:nvPr>
        </p:nvSpPr>
        <p:spPr>
          <a:xfrm>
            <a:off x="863588" y="2780928"/>
            <a:ext cx="7789205" cy="1439011"/>
          </a:xfrm>
        </p:spPr>
        <p:txBody>
          <a:bodyPr anchor="ctr">
            <a:normAutofit fontScale="92500"/>
          </a:bodyPr>
          <a:lstStyle/>
          <a:p>
            <a:pPr lvl="0"/>
            <a:r>
              <a:rPr lang="fr-CH" sz="2800" dirty="0" smtClean="0"/>
              <a:t>La Boîte à outils sera mise à disposition d’autres organisations et réseaux mettant en œuvre des programmes de transferts monétaires.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899592" y="1448780"/>
            <a:ext cx="7772400" cy="1362075"/>
          </a:xfrm>
        </p:spPr>
        <p:txBody>
          <a:bodyPr>
            <a:normAutofit/>
          </a:bodyPr>
          <a:lstStyle/>
          <a:p>
            <a:r>
              <a:rPr lang="fr-CH" sz="4000" b="0" cap="none" dirty="0" smtClean="0">
                <a:solidFill>
                  <a:schemeClr val="accent6"/>
                </a:solidFill>
              </a:rPr>
              <a:t>Structure de la Boîte à outils</a:t>
            </a:r>
            <a:endParaRPr lang="fr-CH" sz="4000" b="0" cap="none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901734" y="1490971"/>
            <a:ext cx="7955396" cy="2695547"/>
          </a:xfrm>
        </p:spPr>
        <p:txBody>
          <a:bodyPr>
            <a:normAutofit/>
          </a:bodyPr>
          <a:lstStyle/>
          <a:p>
            <a:r>
              <a:rPr lang="fr-CH" sz="4000" b="0" cap="none" dirty="0" smtClean="0">
                <a:solidFill>
                  <a:schemeClr val="accent6"/>
                </a:solidFill>
              </a:rPr>
              <a:t>5 modules</a:t>
            </a:r>
            <a:r>
              <a:rPr lang="fr-CH" b="0" cap="none" dirty="0" smtClean="0">
                <a:solidFill>
                  <a:schemeClr val="accent6"/>
                </a:solidFill>
              </a:rPr>
              <a:t/>
            </a:r>
            <a:br>
              <a:rPr lang="fr-CH" b="0" cap="none" dirty="0" smtClean="0">
                <a:solidFill>
                  <a:schemeClr val="accent6"/>
                </a:solidFill>
              </a:rPr>
            </a:br>
            <a:r>
              <a:rPr lang="fr-CH" b="0" cap="none" dirty="0" smtClean="0">
                <a:solidFill>
                  <a:schemeClr val="accent6"/>
                </a:solidFill>
              </a:rPr>
              <a:t/>
            </a:r>
            <a:br>
              <a:rPr lang="fr-CH" b="0" cap="none" dirty="0" smtClean="0">
                <a:solidFill>
                  <a:schemeClr val="accent6"/>
                </a:solidFill>
              </a:rPr>
            </a:br>
            <a:r>
              <a:rPr lang="fr-CH" b="0" cap="none" dirty="0" smtClean="0"/>
              <a:t/>
            </a:r>
            <a:br>
              <a:rPr lang="fr-CH" b="0" cap="none" dirty="0" smtClean="0"/>
            </a:br>
            <a:r>
              <a:rPr lang="fr-CH" sz="2800" b="0" cap="none" dirty="0" smtClean="0"/>
              <a:t>Un </a:t>
            </a:r>
            <a:r>
              <a:rPr lang="fr-CH" sz="2800" b="0" cap="none" dirty="0" smtClean="0">
                <a:solidFill>
                  <a:schemeClr val="accent6"/>
                </a:solidFill>
              </a:rPr>
              <a:t>module </a:t>
            </a:r>
            <a:r>
              <a:rPr lang="fr-CH" sz="2800" b="0" cap="none" dirty="0" smtClean="0"/>
              <a:t>pour chaque phase du cycle de projet.</a:t>
            </a:r>
            <a:endParaRPr lang="fr-CH" sz="2800" b="0" cap="non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3"/>
          <p:cNvSpPr>
            <a:spLocks noGrp="1"/>
          </p:cNvSpPr>
          <p:nvPr>
            <p:ph type="title"/>
          </p:nvPr>
        </p:nvSpPr>
        <p:spPr>
          <a:xfrm>
            <a:off x="921369" y="971327"/>
            <a:ext cx="7772400" cy="745067"/>
          </a:xfrm>
        </p:spPr>
        <p:txBody>
          <a:bodyPr>
            <a:normAutofit/>
          </a:bodyPr>
          <a:lstStyle/>
          <a:p>
            <a:r>
              <a:rPr lang="fr-CH" sz="4000" b="0" cap="none" dirty="0" smtClean="0">
                <a:solidFill>
                  <a:schemeClr val="accent6"/>
                </a:solidFill>
              </a:rPr>
              <a:t>Structure de la Boîte à outils</a:t>
            </a:r>
            <a:endParaRPr lang="fr-CH" sz="4000" b="0" cap="none" dirty="0">
              <a:solidFill>
                <a:schemeClr val="accent6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08" t="18336" r="15014" b="26797"/>
          <a:stretch/>
        </p:blipFill>
        <p:spPr bwMode="auto">
          <a:xfrm>
            <a:off x="179312" y="2234191"/>
            <a:ext cx="8776429" cy="4466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53971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503548" y="1376772"/>
            <a:ext cx="8416480" cy="3140859"/>
          </a:xfrm>
        </p:spPr>
        <p:txBody>
          <a:bodyPr>
            <a:normAutofit fontScale="92500" lnSpcReduction="20000"/>
          </a:bodyPr>
          <a:lstStyle/>
          <a:p>
            <a:pPr lvl="1" algn="l">
              <a:lnSpc>
                <a:spcPct val="120000"/>
              </a:lnSpc>
              <a:spcBef>
                <a:spcPts val="0"/>
              </a:spcBef>
            </a:pPr>
            <a:r>
              <a:rPr lang="fr-CH" sz="4000" b="1" dirty="0" smtClean="0">
                <a:solidFill>
                  <a:schemeClr val="tx1"/>
                </a:solidFill>
              </a:rPr>
              <a:t>Les modules sont divisés </a:t>
            </a:r>
          </a:p>
          <a:p>
            <a:pPr lvl="1" algn="l">
              <a:lnSpc>
                <a:spcPct val="120000"/>
              </a:lnSpc>
              <a:spcBef>
                <a:spcPts val="3000"/>
              </a:spcBef>
            </a:pPr>
            <a:r>
              <a:rPr lang="fr-CH" sz="2800" b="1" dirty="0" smtClean="0">
                <a:solidFill>
                  <a:schemeClr val="accent6"/>
                </a:solidFill>
              </a:rPr>
              <a:t>en plusieurs étapes, elles-mêmes divisées en étapes subsidiaires.</a:t>
            </a:r>
          </a:p>
          <a:p>
            <a:pPr lvl="1" algn="l">
              <a:lnSpc>
                <a:spcPct val="120000"/>
              </a:lnSpc>
              <a:spcBef>
                <a:spcPts val="3000"/>
              </a:spcBef>
            </a:pPr>
            <a:r>
              <a:rPr lang="fr-CH" sz="2800" dirty="0" smtClean="0"/>
              <a:t>Ces étapes sont indicatives et ne sont pas nécessairement successives.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p"/>
    </p:bldLst>
  </p:timing>
</p:sld>
</file>

<file path=ppt/theme/theme1.xml><?xml version="1.0" encoding="utf-8"?>
<a:theme xmlns:a="http://schemas.openxmlformats.org/drawingml/2006/main" name="Tema di Office">
  <a:themeElements>
    <a:clrScheme name="Test 1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DC281E"/>
      </a:accent6>
      <a:hlink>
        <a:srgbClr val="7030A0"/>
      </a:hlink>
      <a:folHlink>
        <a:srgbClr val="00B0F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1314</TotalTime>
  <Words>406</Words>
  <Application>Microsoft Office PowerPoint</Application>
  <PresentationFormat>On-screen Show (4:3)</PresentationFormat>
  <Paragraphs>60</Paragraphs>
  <Slides>18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Tema di Office</vt:lpstr>
      <vt:lpstr>Boîte à outils pour les transferts monétaires dans les situations d’urgence  Mouvement international de la Croix-Rouge et du Croissant-Rouge</vt:lpstr>
      <vt:lpstr>But</vt:lpstr>
      <vt:lpstr>Objectif</vt:lpstr>
      <vt:lpstr>Diffusion interne</vt:lpstr>
      <vt:lpstr>Transparence et collaboration</vt:lpstr>
      <vt:lpstr>Structure de la Boîte à outils</vt:lpstr>
      <vt:lpstr>5 modules   Un module pour chaque phase du cycle de projet.</vt:lpstr>
      <vt:lpstr>Structure de la Boîte à outils</vt:lpstr>
      <vt:lpstr>PowerPoint Presentation</vt:lpstr>
      <vt:lpstr>PowerPoint Presentation</vt:lpstr>
      <vt:lpstr>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Independent Consultant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Cash in Emergencies (CiE)  Toolkit</dc:title>
  <dc:creator>Creti Pantaleo</dc:creator>
  <cp:lastModifiedBy>Florence MAROT</cp:lastModifiedBy>
  <cp:revision>136</cp:revision>
  <dcterms:created xsi:type="dcterms:W3CDTF">2014-12-13T09:45:53Z</dcterms:created>
  <dcterms:modified xsi:type="dcterms:W3CDTF">2016-03-15T09:11:50Z</dcterms:modified>
</cp:coreProperties>
</file>