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67F218-98FA-7BF3-934A-BF5B097321A9}" name="Michelle Dextre" initials="MD" userId="S::michelle.dextre@ifrc.org::1d7cb267-e9c2-43dd-bb66-b3ca610f1614" providerId="AD"/>
  <p188:author id="{0917276A-8192-6BE7-6A69-70B4CD816DD9}" name="Marta Alejano" initials="" userId="S::MAlejano@redcross.org.uk::eb6a8385-176a-4022-980a-6bb1cee2a661" providerId="AD"/>
  <p188:author id="{A11863D6-FB7C-AE30-31C4-ED2A0EE535F2}" name="Ines Dalmau Gutsens" initials="IG" userId="S::idalmau_redcross.org.uk#ext#@ifrcorg.onmicrosoft.com::3a99f684-13f8-423c-9e76-e1ac88ffc4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1F1B"/>
    <a:srgbClr val="EE5D59"/>
    <a:srgbClr val="59777D"/>
    <a:srgbClr val="F5333F"/>
    <a:srgbClr val="C8D9E9"/>
    <a:srgbClr val="BED8BE"/>
    <a:srgbClr val="FBCBBF"/>
    <a:srgbClr val="F3BAA9"/>
    <a:srgbClr val="FEF2EF"/>
    <a:srgbClr val="F0F5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6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elle.dextre\Downloads\CVA%20Workshop%20RRC%20-%20CVA%20Capacity%20Assessment_Consolidated_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v>Self Assessment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Visualization!$B$110:$F$110</c:f>
              <c:strCache>
                <c:ptCount val="5"/>
                <c:pt idx="0">
                  <c:v>Leadership Commitment </c:v>
                </c:pt>
                <c:pt idx="1">
                  <c:v>Processes, Systems and Tools</c:v>
                </c:pt>
                <c:pt idx="2">
                  <c:v>Financial and Human Resources and Capacities </c:v>
                </c:pt>
                <c:pt idx="3">
                  <c:v>CEA, Coordination and Partnership </c:v>
                </c:pt>
                <c:pt idx="4">
                  <c:v>Test, Learn and Improve</c:v>
                </c:pt>
              </c:strCache>
            </c:strRef>
          </c:cat>
          <c:val>
            <c:numRef>
              <c:f>Visualization!$B$112:$F$112</c:f>
              <c:numCache>
                <c:formatCode>_(* #,##0.00_);_(* \(#,##0.00\);_(* "-"??_);_(@_)</c:formatCode>
                <c:ptCount val="5"/>
                <c:pt idx="0">
                  <c:v>1.3912698412698412</c:v>
                </c:pt>
                <c:pt idx="1">
                  <c:v>1.3712121212121211</c:v>
                </c:pt>
                <c:pt idx="2">
                  <c:v>2.2444444444444445</c:v>
                </c:pt>
                <c:pt idx="3">
                  <c:v>1.9333333333333331</c:v>
                </c:pt>
                <c:pt idx="4">
                  <c:v>1.4222222222222223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0F-42A7-97AA-077FDF494B79}"/>
            </c:ext>
          </c:extLst>
        </c:ser>
        <c:ser>
          <c:idx val="1"/>
          <c:order val="1"/>
          <c:tx>
            <c:v>Mid-Term Review</c:v>
          </c:tx>
          <c:marker>
            <c:symbol val="none"/>
          </c:marker>
          <c:cat>
            <c:strRef>
              <c:f>Visualization!$B$110:$F$110</c:f>
              <c:strCache>
                <c:ptCount val="5"/>
                <c:pt idx="0">
                  <c:v>Leadership Commitment </c:v>
                </c:pt>
                <c:pt idx="1">
                  <c:v>Processes, Systems and Tools</c:v>
                </c:pt>
                <c:pt idx="2">
                  <c:v>Financial and Human Resources and Capacities </c:v>
                </c:pt>
                <c:pt idx="3">
                  <c:v>CEA, Coordination and Partnership </c:v>
                </c:pt>
                <c:pt idx="4">
                  <c:v>Test, Learn and Improve</c:v>
                </c:pt>
              </c:strCache>
            </c:strRef>
          </c:cat>
          <c:val>
            <c:numRef>
              <c:f>Visualization!#REF!</c:f>
              <c:numCache>
                <c:formatCode>_(* #,##0.00_);_(* \(#,##0.00\);_(* "-"??_);_(@_)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0F-42A7-97AA-077FDF494B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0411000"/>
        <c:axId val="2070414120"/>
      </c:radarChart>
      <c:catAx>
        <c:axId val="20704110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070414120"/>
        <c:crosses val="autoZero"/>
        <c:auto val="0"/>
        <c:lblAlgn val="ctr"/>
        <c:lblOffset val="100"/>
        <c:noMultiLvlLbl val="0"/>
      </c:catAx>
      <c:valAx>
        <c:axId val="2070414120"/>
        <c:scaling>
          <c:orientation val="minMax"/>
          <c:max val="4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crossAx val="20704110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0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6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1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8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0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2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0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6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5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1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2A1B-1ECE-4D64-A596-C6ACC657CE3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15D3-049F-4B03-8197-77E32642CA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2774F-18BA-C307-8B8A-3E0E0942A0A8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9690100"/>
            <a:ext cx="4333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50082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DBE758-409D-86C7-C254-BA857E9153DB}"/>
              </a:ext>
            </a:extLst>
          </p:cNvPr>
          <p:cNvSpPr txBox="1"/>
          <p:nvPr/>
        </p:nvSpPr>
        <p:spPr>
          <a:xfrm>
            <a:off x="127465" y="115804"/>
            <a:ext cx="5564144" cy="430887"/>
          </a:xfrm>
          <a:prstGeom prst="rect">
            <a:avLst/>
          </a:prstGeom>
          <a:solidFill>
            <a:srgbClr val="00206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CVA visioning and planning workshop</a:t>
            </a:r>
            <a:endParaRPr lang="en-US"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BA5E0-41E0-DDB3-A1B1-5E7037299496}"/>
              </a:ext>
            </a:extLst>
          </p:cNvPr>
          <p:cNvSpPr txBox="1"/>
          <p:nvPr/>
        </p:nvSpPr>
        <p:spPr>
          <a:xfrm>
            <a:off x="127906" y="562986"/>
            <a:ext cx="4088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Montserrat" pitchFamily="2" charset="77"/>
              </a:rPr>
              <a:t>Results | XXX 202X</a:t>
            </a:r>
          </a:p>
        </p:txBody>
      </p:sp>
      <p:sp>
        <p:nvSpPr>
          <p:cNvPr id="24" name="Google Shape;389;p23">
            <a:extLst>
              <a:ext uri="{FF2B5EF4-FFF2-40B4-BE49-F238E27FC236}">
                <a16:creationId xmlns:a16="http://schemas.microsoft.com/office/drawing/2014/main" id="{5EE8CA33-1B22-21DF-1A6F-C850C019DE31}"/>
              </a:ext>
            </a:extLst>
          </p:cNvPr>
          <p:cNvSpPr/>
          <p:nvPr/>
        </p:nvSpPr>
        <p:spPr>
          <a:xfrm rot="21444392" flipH="1">
            <a:off x="417478" y="1600697"/>
            <a:ext cx="6058896" cy="1338048"/>
          </a:xfrm>
          <a:custGeom>
            <a:avLst/>
            <a:gdLst/>
            <a:ahLst/>
            <a:cxnLst/>
            <a:rect l="l" t="t" r="r" b="b"/>
            <a:pathLst>
              <a:path w="28648" h="12839" extrusionOk="0">
                <a:moveTo>
                  <a:pt x="28429" y="1"/>
                </a:moveTo>
                <a:cubicBezTo>
                  <a:pt x="22404" y="231"/>
                  <a:pt x="12415" y="253"/>
                  <a:pt x="4852" y="253"/>
                </a:cubicBezTo>
                <a:cubicBezTo>
                  <a:pt x="3073" y="253"/>
                  <a:pt x="1428" y="252"/>
                  <a:pt x="1" y="252"/>
                </a:cubicBezTo>
                <a:lnTo>
                  <a:pt x="76" y="12839"/>
                </a:lnTo>
                <a:cubicBezTo>
                  <a:pt x="3407" y="12780"/>
                  <a:pt x="28647" y="12729"/>
                  <a:pt x="28647" y="12729"/>
                </a:cubicBezTo>
                <a:lnTo>
                  <a:pt x="28429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" name="Google Shape;390;p23">
            <a:extLst>
              <a:ext uri="{FF2B5EF4-FFF2-40B4-BE49-F238E27FC236}">
                <a16:creationId xmlns:a16="http://schemas.microsoft.com/office/drawing/2014/main" id="{BFA3BD28-A132-19A2-179E-9A4E4C4B2EA7}"/>
              </a:ext>
            </a:extLst>
          </p:cNvPr>
          <p:cNvSpPr/>
          <p:nvPr/>
        </p:nvSpPr>
        <p:spPr>
          <a:xfrm flipH="1">
            <a:off x="430185" y="1598945"/>
            <a:ext cx="6082164" cy="1336860"/>
          </a:xfrm>
          <a:custGeom>
            <a:avLst/>
            <a:gdLst/>
            <a:ahLst/>
            <a:cxnLst/>
            <a:rect l="l" t="t" r="r" b="b"/>
            <a:pathLst>
              <a:path w="28648" h="12839" extrusionOk="0">
                <a:moveTo>
                  <a:pt x="28429" y="1"/>
                </a:moveTo>
                <a:cubicBezTo>
                  <a:pt x="22404" y="231"/>
                  <a:pt x="12415" y="253"/>
                  <a:pt x="4852" y="253"/>
                </a:cubicBezTo>
                <a:cubicBezTo>
                  <a:pt x="3073" y="253"/>
                  <a:pt x="1428" y="252"/>
                  <a:pt x="1" y="252"/>
                </a:cubicBezTo>
                <a:lnTo>
                  <a:pt x="76" y="12839"/>
                </a:lnTo>
                <a:cubicBezTo>
                  <a:pt x="3407" y="12780"/>
                  <a:pt x="28647" y="12729"/>
                  <a:pt x="28647" y="12729"/>
                </a:cubicBezTo>
                <a:lnTo>
                  <a:pt x="28429" y="1"/>
                </a:lnTo>
                <a:close/>
              </a:path>
            </a:pathLst>
          </a:custGeom>
          <a:noFill/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44F0FB8-6ACE-10B0-D899-0037940F9EAF}"/>
              </a:ext>
            </a:extLst>
          </p:cNvPr>
          <p:cNvSpPr/>
          <p:nvPr/>
        </p:nvSpPr>
        <p:spPr>
          <a:xfrm>
            <a:off x="1258096" y="1015545"/>
            <a:ext cx="365760" cy="365580"/>
          </a:xfrm>
          <a:prstGeom prst="ellipse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20B4E1-4C72-DD72-9879-118BE49A3626}"/>
              </a:ext>
            </a:extLst>
          </p:cNvPr>
          <p:cNvSpPr/>
          <p:nvPr/>
        </p:nvSpPr>
        <p:spPr>
          <a:xfrm>
            <a:off x="-7315" y="1016191"/>
            <a:ext cx="1455725" cy="36558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latin typeface="Montserrat" pitchFamily="2" charset="0"/>
              </a:rPr>
              <a:t>   The vision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FA8F290-32C0-6CF6-7205-45372B007B59}"/>
              </a:ext>
            </a:extLst>
          </p:cNvPr>
          <p:cNvSpPr/>
          <p:nvPr/>
        </p:nvSpPr>
        <p:spPr>
          <a:xfrm>
            <a:off x="4257132" y="5935942"/>
            <a:ext cx="365760" cy="365760"/>
          </a:xfrm>
          <a:prstGeom prst="ellipse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3E26A2-0C34-3C89-78F1-302D01EAB869}"/>
              </a:ext>
            </a:extLst>
          </p:cNvPr>
          <p:cNvSpPr/>
          <p:nvPr/>
        </p:nvSpPr>
        <p:spPr>
          <a:xfrm>
            <a:off x="-12143" y="5936384"/>
            <a:ext cx="4446732" cy="365760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latin typeface="Montserrat" pitchFamily="2" charset="0"/>
              </a:rPr>
              <a:t>Operational Indicators  2022/23 – 2028*</a:t>
            </a:r>
            <a:r>
              <a:rPr lang="en-US" sz="16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grpSp>
        <p:nvGrpSpPr>
          <p:cNvPr id="1038" name="Google Shape;28;p6">
            <a:extLst>
              <a:ext uri="{FF2B5EF4-FFF2-40B4-BE49-F238E27FC236}">
                <a16:creationId xmlns:a16="http://schemas.microsoft.com/office/drawing/2014/main" id="{FA5D9C48-52ED-0272-8BA5-1D13B0753F1D}"/>
              </a:ext>
            </a:extLst>
          </p:cNvPr>
          <p:cNvGrpSpPr/>
          <p:nvPr/>
        </p:nvGrpSpPr>
        <p:grpSpPr>
          <a:xfrm rot="5400000">
            <a:off x="5806619" y="2319122"/>
            <a:ext cx="673700" cy="905299"/>
            <a:chOff x="7336409" y="105825"/>
            <a:chExt cx="1685019" cy="2405475"/>
          </a:xfrm>
          <a:solidFill>
            <a:schemeClr val="bg1">
              <a:lumMod val="85000"/>
            </a:schemeClr>
          </a:solidFill>
        </p:grpSpPr>
        <p:sp>
          <p:nvSpPr>
            <p:cNvPr id="1039" name="Google Shape;29;p6">
              <a:extLst>
                <a:ext uri="{FF2B5EF4-FFF2-40B4-BE49-F238E27FC236}">
                  <a16:creationId xmlns:a16="http://schemas.microsoft.com/office/drawing/2014/main" id="{40EC0297-48A1-14AE-8EB4-25F656B669B4}"/>
                </a:ext>
              </a:extLst>
            </p:cNvPr>
            <p:cNvSpPr/>
            <p:nvPr/>
          </p:nvSpPr>
          <p:spPr>
            <a:xfrm>
              <a:off x="7336409" y="161701"/>
              <a:ext cx="264710" cy="134652"/>
            </a:xfrm>
            <a:custGeom>
              <a:avLst/>
              <a:gdLst/>
              <a:ahLst/>
              <a:cxnLst/>
              <a:rect l="l" t="t" r="r" b="b"/>
              <a:pathLst>
                <a:path w="3861" h="1964" extrusionOk="0">
                  <a:moveTo>
                    <a:pt x="1883" y="0"/>
                  </a:moveTo>
                  <a:cubicBezTo>
                    <a:pt x="1816" y="0"/>
                    <a:pt x="1745" y="27"/>
                    <a:pt x="1680" y="88"/>
                  </a:cubicBezTo>
                  <a:cubicBezTo>
                    <a:pt x="1560" y="184"/>
                    <a:pt x="1488" y="329"/>
                    <a:pt x="1440" y="485"/>
                  </a:cubicBezTo>
                  <a:cubicBezTo>
                    <a:pt x="1043" y="449"/>
                    <a:pt x="658" y="425"/>
                    <a:pt x="262" y="413"/>
                  </a:cubicBezTo>
                  <a:cubicBezTo>
                    <a:pt x="258" y="413"/>
                    <a:pt x="255" y="413"/>
                    <a:pt x="251" y="413"/>
                  </a:cubicBezTo>
                  <a:cubicBezTo>
                    <a:pt x="55" y="413"/>
                    <a:pt x="1" y="750"/>
                    <a:pt x="213" y="786"/>
                  </a:cubicBezTo>
                  <a:cubicBezTo>
                    <a:pt x="598" y="846"/>
                    <a:pt x="971" y="882"/>
                    <a:pt x="1355" y="930"/>
                  </a:cubicBezTo>
                  <a:cubicBezTo>
                    <a:pt x="1355" y="978"/>
                    <a:pt x="1343" y="1026"/>
                    <a:pt x="1343" y="1074"/>
                  </a:cubicBezTo>
                  <a:cubicBezTo>
                    <a:pt x="1343" y="1326"/>
                    <a:pt x="1367" y="1687"/>
                    <a:pt x="1584" y="1831"/>
                  </a:cubicBezTo>
                  <a:lnTo>
                    <a:pt x="1584" y="1843"/>
                  </a:lnTo>
                  <a:cubicBezTo>
                    <a:pt x="1623" y="1926"/>
                    <a:pt x="1697" y="1964"/>
                    <a:pt x="1768" y="1964"/>
                  </a:cubicBezTo>
                  <a:cubicBezTo>
                    <a:pt x="1872" y="1964"/>
                    <a:pt x="1968" y="1883"/>
                    <a:pt x="1932" y="1747"/>
                  </a:cubicBezTo>
                  <a:cubicBezTo>
                    <a:pt x="1932" y="1747"/>
                    <a:pt x="1932" y="1735"/>
                    <a:pt x="1920" y="1735"/>
                  </a:cubicBezTo>
                  <a:cubicBezTo>
                    <a:pt x="2005" y="1567"/>
                    <a:pt x="1944" y="1375"/>
                    <a:pt x="1957" y="1170"/>
                  </a:cubicBezTo>
                  <a:cubicBezTo>
                    <a:pt x="1957" y="1110"/>
                    <a:pt x="1969" y="1062"/>
                    <a:pt x="1981" y="1002"/>
                  </a:cubicBezTo>
                  <a:cubicBezTo>
                    <a:pt x="2449" y="1050"/>
                    <a:pt x="2918" y="1098"/>
                    <a:pt x="3387" y="1182"/>
                  </a:cubicBezTo>
                  <a:cubicBezTo>
                    <a:pt x="3406" y="1185"/>
                    <a:pt x="3424" y="1186"/>
                    <a:pt x="3442" y="1186"/>
                  </a:cubicBezTo>
                  <a:cubicBezTo>
                    <a:pt x="3802" y="1186"/>
                    <a:pt x="3860" y="629"/>
                    <a:pt x="3459" y="617"/>
                  </a:cubicBezTo>
                  <a:cubicBezTo>
                    <a:pt x="3014" y="605"/>
                    <a:pt x="2570" y="569"/>
                    <a:pt x="2125" y="533"/>
                  </a:cubicBezTo>
                  <a:cubicBezTo>
                    <a:pt x="2137" y="485"/>
                    <a:pt x="2149" y="425"/>
                    <a:pt x="2161" y="365"/>
                  </a:cubicBezTo>
                  <a:cubicBezTo>
                    <a:pt x="2195" y="167"/>
                    <a:pt x="2051" y="0"/>
                    <a:pt x="18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30;p6">
              <a:extLst>
                <a:ext uri="{FF2B5EF4-FFF2-40B4-BE49-F238E27FC236}">
                  <a16:creationId xmlns:a16="http://schemas.microsoft.com/office/drawing/2014/main" id="{8B14AA65-720D-394F-6038-9AED851857F6}"/>
                </a:ext>
              </a:extLst>
            </p:cNvPr>
            <p:cNvSpPr/>
            <p:nvPr/>
          </p:nvSpPr>
          <p:spPr>
            <a:xfrm>
              <a:off x="8022989" y="105825"/>
              <a:ext cx="220695" cy="178667"/>
            </a:xfrm>
            <a:custGeom>
              <a:avLst/>
              <a:gdLst/>
              <a:ahLst/>
              <a:cxnLst/>
              <a:rect l="l" t="t" r="r" b="b"/>
              <a:pathLst>
                <a:path w="3219" h="2606" extrusionOk="0">
                  <a:moveTo>
                    <a:pt x="1661" y="0"/>
                  </a:moveTo>
                  <a:cubicBezTo>
                    <a:pt x="1570" y="0"/>
                    <a:pt x="1478" y="41"/>
                    <a:pt x="1419" y="134"/>
                  </a:cubicBezTo>
                  <a:cubicBezTo>
                    <a:pt x="1251" y="374"/>
                    <a:pt x="1155" y="651"/>
                    <a:pt x="1095" y="951"/>
                  </a:cubicBezTo>
                  <a:cubicBezTo>
                    <a:pt x="818" y="951"/>
                    <a:pt x="542" y="963"/>
                    <a:pt x="265" y="975"/>
                  </a:cubicBezTo>
                  <a:cubicBezTo>
                    <a:pt x="1" y="987"/>
                    <a:pt x="1" y="1360"/>
                    <a:pt x="265" y="1372"/>
                  </a:cubicBezTo>
                  <a:cubicBezTo>
                    <a:pt x="530" y="1384"/>
                    <a:pt x="794" y="1396"/>
                    <a:pt x="1071" y="1396"/>
                  </a:cubicBezTo>
                  <a:cubicBezTo>
                    <a:pt x="1059" y="1745"/>
                    <a:pt x="1107" y="2093"/>
                    <a:pt x="1191" y="2406"/>
                  </a:cubicBezTo>
                  <a:cubicBezTo>
                    <a:pt x="1224" y="2545"/>
                    <a:pt x="1328" y="2605"/>
                    <a:pt x="1437" y="2605"/>
                  </a:cubicBezTo>
                  <a:cubicBezTo>
                    <a:pt x="1601" y="2605"/>
                    <a:pt x="1775" y="2467"/>
                    <a:pt x="1732" y="2250"/>
                  </a:cubicBezTo>
                  <a:cubicBezTo>
                    <a:pt x="1672" y="1949"/>
                    <a:pt x="1672" y="1685"/>
                    <a:pt x="1696" y="1408"/>
                  </a:cubicBezTo>
                  <a:lnTo>
                    <a:pt x="1696" y="1408"/>
                  </a:lnTo>
                  <a:cubicBezTo>
                    <a:pt x="2092" y="1420"/>
                    <a:pt x="2489" y="1420"/>
                    <a:pt x="2886" y="1432"/>
                  </a:cubicBezTo>
                  <a:cubicBezTo>
                    <a:pt x="2889" y="1432"/>
                    <a:pt x="2893" y="1432"/>
                    <a:pt x="2897" y="1432"/>
                  </a:cubicBezTo>
                  <a:cubicBezTo>
                    <a:pt x="3215" y="1432"/>
                    <a:pt x="3219" y="915"/>
                    <a:pt x="2907" y="915"/>
                  </a:cubicBezTo>
                  <a:cubicBezTo>
                    <a:pt x="2900" y="915"/>
                    <a:pt x="2893" y="915"/>
                    <a:pt x="2886" y="915"/>
                  </a:cubicBezTo>
                  <a:cubicBezTo>
                    <a:pt x="2513" y="927"/>
                    <a:pt x="2153" y="927"/>
                    <a:pt x="1780" y="939"/>
                  </a:cubicBezTo>
                  <a:cubicBezTo>
                    <a:pt x="1828" y="747"/>
                    <a:pt x="1876" y="555"/>
                    <a:pt x="1936" y="350"/>
                  </a:cubicBezTo>
                  <a:cubicBezTo>
                    <a:pt x="1991" y="140"/>
                    <a:pt x="1828" y="0"/>
                    <a:pt x="16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31;p6">
              <a:extLst>
                <a:ext uri="{FF2B5EF4-FFF2-40B4-BE49-F238E27FC236}">
                  <a16:creationId xmlns:a16="http://schemas.microsoft.com/office/drawing/2014/main" id="{22EA2253-7520-F7F8-FEA3-C5ECE9432956}"/>
                </a:ext>
              </a:extLst>
            </p:cNvPr>
            <p:cNvSpPr/>
            <p:nvPr/>
          </p:nvSpPr>
          <p:spPr>
            <a:xfrm>
              <a:off x="8442508" y="127147"/>
              <a:ext cx="206708" cy="175376"/>
            </a:xfrm>
            <a:custGeom>
              <a:avLst/>
              <a:gdLst/>
              <a:ahLst/>
              <a:cxnLst/>
              <a:rect l="l" t="t" r="r" b="b"/>
              <a:pathLst>
                <a:path w="3015" h="2558" extrusionOk="0">
                  <a:moveTo>
                    <a:pt x="1413" y="0"/>
                  </a:moveTo>
                  <a:cubicBezTo>
                    <a:pt x="1278" y="0"/>
                    <a:pt x="1142" y="93"/>
                    <a:pt x="1118" y="280"/>
                  </a:cubicBezTo>
                  <a:cubicBezTo>
                    <a:pt x="1094" y="496"/>
                    <a:pt x="1094" y="712"/>
                    <a:pt x="1094" y="929"/>
                  </a:cubicBezTo>
                  <a:cubicBezTo>
                    <a:pt x="806" y="929"/>
                    <a:pt x="529" y="941"/>
                    <a:pt x="253" y="953"/>
                  </a:cubicBezTo>
                  <a:cubicBezTo>
                    <a:pt x="0" y="965"/>
                    <a:pt x="0" y="1338"/>
                    <a:pt x="253" y="1350"/>
                  </a:cubicBezTo>
                  <a:cubicBezTo>
                    <a:pt x="541" y="1374"/>
                    <a:pt x="818" y="1374"/>
                    <a:pt x="1106" y="1386"/>
                  </a:cubicBezTo>
                  <a:cubicBezTo>
                    <a:pt x="1118" y="1698"/>
                    <a:pt x="1154" y="2011"/>
                    <a:pt x="1166" y="2323"/>
                  </a:cubicBezTo>
                  <a:cubicBezTo>
                    <a:pt x="1179" y="2480"/>
                    <a:pt x="1296" y="2558"/>
                    <a:pt x="1413" y="2558"/>
                  </a:cubicBezTo>
                  <a:cubicBezTo>
                    <a:pt x="1530" y="2558"/>
                    <a:pt x="1647" y="2480"/>
                    <a:pt x="1659" y="2323"/>
                  </a:cubicBezTo>
                  <a:cubicBezTo>
                    <a:pt x="1683" y="2023"/>
                    <a:pt x="1707" y="1710"/>
                    <a:pt x="1731" y="1398"/>
                  </a:cubicBezTo>
                  <a:cubicBezTo>
                    <a:pt x="2044" y="1410"/>
                    <a:pt x="2369" y="1410"/>
                    <a:pt x="2693" y="1410"/>
                  </a:cubicBezTo>
                  <a:cubicBezTo>
                    <a:pt x="2697" y="1410"/>
                    <a:pt x="2700" y="1410"/>
                    <a:pt x="2704" y="1410"/>
                  </a:cubicBezTo>
                  <a:cubicBezTo>
                    <a:pt x="3014" y="1410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700"/>
                    <a:pt x="1731" y="484"/>
                    <a:pt x="1707" y="280"/>
                  </a:cubicBezTo>
                  <a:cubicBezTo>
                    <a:pt x="1683" y="93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32;p6">
              <a:extLst>
                <a:ext uri="{FF2B5EF4-FFF2-40B4-BE49-F238E27FC236}">
                  <a16:creationId xmlns:a16="http://schemas.microsoft.com/office/drawing/2014/main" id="{937F20DF-EE74-5A81-5F03-F28A22ECD0BA}"/>
                </a:ext>
              </a:extLst>
            </p:cNvPr>
            <p:cNvSpPr/>
            <p:nvPr/>
          </p:nvSpPr>
          <p:spPr>
            <a:xfrm>
              <a:off x="8800665" y="128107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2" y="1"/>
                  </a:moveTo>
                  <a:cubicBezTo>
                    <a:pt x="1668" y="1"/>
                    <a:pt x="1558" y="63"/>
                    <a:pt x="1520" y="206"/>
                  </a:cubicBezTo>
                  <a:cubicBezTo>
                    <a:pt x="1436" y="482"/>
                    <a:pt x="1376" y="759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2"/>
                    <a:pt x="250" y="902"/>
                  </a:cubicBezTo>
                  <a:cubicBezTo>
                    <a:pt x="50" y="902"/>
                    <a:pt x="1" y="1253"/>
                    <a:pt x="222" y="1288"/>
                  </a:cubicBezTo>
                  <a:cubicBezTo>
                    <a:pt x="559" y="1348"/>
                    <a:pt x="895" y="1396"/>
                    <a:pt x="1232" y="1456"/>
                  </a:cubicBezTo>
                  <a:cubicBezTo>
                    <a:pt x="1148" y="1816"/>
                    <a:pt x="1075" y="2189"/>
                    <a:pt x="1003" y="2550"/>
                  </a:cubicBezTo>
                  <a:cubicBezTo>
                    <a:pt x="967" y="2725"/>
                    <a:pt x="1109" y="2843"/>
                    <a:pt x="1244" y="2843"/>
                  </a:cubicBezTo>
                  <a:cubicBezTo>
                    <a:pt x="1331" y="2843"/>
                    <a:pt x="1415" y="2795"/>
                    <a:pt x="1448" y="2682"/>
                  </a:cubicBezTo>
                  <a:cubicBezTo>
                    <a:pt x="1556" y="2297"/>
                    <a:pt x="1677" y="1925"/>
                    <a:pt x="1785" y="1540"/>
                  </a:cubicBezTo>
                  <a:cubicBezTo>
                    <a:pt x="2121" y="1588"/>
                    <a:pt x="2470" y="1648"/>
                    <a:pt x="2806" y="1708"/>
                  </a:cubicBezTo>
                  <a:cubicBezTo>
                    <a:pt x="2826" y="1712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5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33;p6">
              <a:extLst>
                <a:ext uri="{FF2B5EF4-FFF2-40B4-BE49-F238E27FC236}">
                  <a16:creationId xmlns:a16="http://schemas.microsoft.com/office/drawing/2014/main" id="{D223FC89-338B-67C7-3689-55CAD84EEFB2}"/>
                </a:ext>
              </a:extLst>
            </p:cNvPr>
            <p:cNvSpPr/>
            <p:nvPr/>
          </p:nvSpPr>
          <p:spPr>
            <a:xfrm>
              <a:off x="8564476" y="369848"/>
              <a:ext cx="234955" cy="169206"/>
            </a:xfrm>
            <a:custGeom>
              <a:avLst/>
              <a:gdLst/>
              <a:ahLst/>
              <a:cxnLst/>
              <a:rect l="l" t="t" r="r" b="b"/>
              <a:pathLst>
                <a:path w="3427" h="2468" extrusionOk="0">
                  <a:moveTo>
                    <a:pt x="1387" y="0"/>
                  </a:moveTo>
                  <a:cubicBezTo>
                    <a:pt x="1278" y="0"/>
                    <a:pt x="1167" y="76"/>
                    <a:pt x="1143" y="226"/>
                  </a:cubicBezTo>
                  <a:cubicBezTo>
                    <a:pt x="1119" y="454"/>
                    <a:pt x="1106" y="683"/>
                    <a:pt x="1119" y="911"/>
                  </a:cubicBezTo>
                  <a:cubicBezTo>
                    <a:pt x="818" y="911"/>
                    <a:pt x="517" y="923"/>
                    <a:pt x="217" y="935"/>
                  </a:cubicBezTo>
                  <a:cubicBezTo>
                    <a:pt x="1" y="935"/>
                    <a:pt x="1" y="1272"/>
                    <a:pt x="217" y="1272"/>
                  </a:cubicBezTo>
                  <a:cubicBezTo>
                    <a:pt x="517" y="1284"/>
                    <a:pt x="830" y="1296"/>
                    <a:pt x="1131" y="1296"/>
                  </a:cubicBezTo>
                  <a:cubicBezTo>
                    <a:pt x="1143" y="1620"/>
                    <a:pt x="1167" y="1957"/>
                    <a:pt x="1179" y="2269"/>
                  </a:cubicBezTo>
                  <a:cubicBezTo>
                    <a:pt x="1185" y="2402"/>
                    <a:pt x="1287" y="2468"/>
                    <a:pt x="1387" y="2468"/>
                  </a:cubicBezTo>
                  <a:cubicBezTo>
                    <a:pt x="1488" y="2468"/>
                    <a:pt x="1587" y="2402"/>
                    <a:pt x="1587" y="2269"/>
                  </a:cubicBezTo>
                  <a:cubicBezTo>
                    <a:pt x="1599" y="1957"/>
                    <a:pt x="1623" y="1632"/>
                    <a:pt x="1647" y="1308"/>
                  </a:cubicBezTo>
                  <a:cubicBezTo>
                    <a:pt x="2140" y="1320"/>
                    <a:pt x="2633" y="1332"/>
                    <a:pt x="3126" y="1344"/>
                  </a:cubicBezTo>
                  <a:cubicBezTo>
                    <a:pt x="3427" y="1344"/>
                    <a:pt x="3427" y="863"/>
                    <a:pt x="3126" y="863"/>
                  </a:cubicBezTo>
                  <a:cubicBezTo>
                    <a:pt x="2633" y="875"/>
                    <a:pt x="2152" y="887"/>
                    <a:pt x="1659" y="899"/>
                  </a:cubicBezTo>
                  <a:cubicBezTo>
                    <a:pt x="1659" y="671"/>
                    <a:pt x="1647" y="442"/>
                    <a:pt x="1623" y="226"/>
                  </a:cubicBezTo>
                  <a:cubicBezTo>
                    <a:pt x="1605" y="76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34;p6">
              <a:extLst>
                <a:ext uri="{FF2B5EF4-FFF2-40B4-BE49-F238E27FC236}">
                  <a16:creationId xmlns:a16="http://schemas.microsoft.com/office/drawing/2014/main" id="{6DACE507-BFF2-EA09-233F-9F1762937995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35;p6">
              <a:extLst>
                <a:ext uri="{FF2B5EF4-FFF2-40B4-BE49-F238E27FC236}">
                  <a16:creationId xmlns:a16="http://schemas.microsoft.com/office/drawing/2014/main" id="{1F8138A4-4906-07EA-AC34-23DAC5172AC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36;p6">
              <a:extLst>
                <a:ext uri="{FF2B5EF4-FFF2-40B4-BE49-F238E27FC236}">
                  <a16:creationId xmlns:a16="http://schemas.microsoft.com/office/drawing/2014/main" id="{28A39E6E-F544-379A-DC49-7C6776A49998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37;p6">
              <a:extLst>
                <a:ext uri="{FF2B5EF4-FFF2-40B4-BE49-F238E27FC236}">
                  <a16:creationId xmlns:a16="http://schemas.microsoft.com/office/drawing/2014/main" id="{ABAD7158-5E3E-2F6B-F4D6-364C457C67D6}"/>
                </a:ext>
              </a:extLst>
            </p:cNvPr>
            <p:cNvSpPr/>
            <p:nvPr/>
          </p:nvSpPr>
          <p:spPr>
            <a:xfrm>
              <a:off x="8564476" y="834066"/>
              <a:ext cx="234955" cy="169000"/>
            </a:xfrm>
            <a:custGeom>
              <a:avLst/>
              <a:gdLst/>
              <a:ahLst/>
              <a:cxnLst/>
              <a:rect l="l" t="t" r="r" b="b"/>
              <a:pathLst>
                <a:path w="3427" h="2465" extrusionOk="0">
                  <a:moveTo>
                    <a:pt x="1387" y="0"/>
                  </a:moveTo>
                  <a:cubicBezTo>
                    <a:pt x="1278" y="0"/>
                    <a:pt x="1167" y="78"/>
                    <a:pt x="1143" y="235"/>
                  </a:cubicBezTo>
                  <a:cubicBezTo>
                    <a:pt x="1119" y="451"/>
                    <a:pt x="1106" y="679"/>
                    <a:pt x="1119" y="908"/>
                  </a:cubicBezTo>
                  <a:cubicBezTo>
                    <a:pt x="818" y="920"/>
                    <a:pt x="517" y="920"/>
                    <a:pt x="217" y="932"/>
                  </a:cubicBezTo>
                  <a:cubicBezTo>
                    <a:pt x="1" y="944"/>
                    <a:pt x="1" y="1268"/>
                    <a:pt x="217" y="1280"/>
                  </a:cubicBezTo>
                  <a:cubicBezTo>
                    <a:pt x="517" y="1293"/>
                    <a:pt x="830" y="1293"/>
                    <a:pt x="1131" y="1305"/>
                  </a:cubicBezTo>
                  <a:cubicBezTo>
                    <a:pt x="1143" y="1629"/>
                    <a:pt x="1167" y="1954"/>
                    <a:pt x="1179" y="2266"/>
                  </a:cubicBezTo>
                  <a:cubicBezTo>
                    <a:pt x="1185" y="2398"/>
                    <a:pt x="1287" y="2465"/>
                    <a:pt x="1387" y="2465"/>
                  </a:cubicBezTo>
                  <a:cubicBezTo>
                    <a:pt x="1488" y="2465"/>
                    <a:pt x="1587" y="2398"/>
                    <a:pt x="1587" y="2266"/>
                  </a:cubicBezTo>
                  <a:cubicBezTo>
                    <a:pt x="1599" y="1954"/>
                    <a:pt x="1623" y="1641"/>
                    <a:pt x="1647" y="1317"/>
                  </a:cubicBezTo>
                  <a:cubicBezTo>
                    <a:pt x="2140" y="1329"/>
                    <a:pt x="2633" y="1329"/>
                    <a:pt x="3126" y="1341"/>
                  </a:cubicBezTo>
                  <a:cubicBezTo>
                    <a:pt x="3427" y="1341"/>
                    <a:pt x="3427" y="872"/>
                    <a:pt x="3126" y="872"/>
                  </a:cubicBezTo>
                  <a:cubicBezTo>
                    <a:pt x="2633" y="872"/>
                    <a:pt x="2152" y="884"/>
                    <a:pt x="1659" y="896"/>
                  </a:cubicBezTo>
                  <a:cubicBezTo>
                    <a:pt x="1659" y="667"/>
                    <a:pt x="1647" y="451"/>
                    <a:pt x="1623" y="235"/>
                  </a:cubicBezTo>
                  <a:cubicBezTo>
                    <a:pt x="1605" y="78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38;p6">
              <a:extLst>
                <a:ext uri="{FF2B5EF4-FFF2-40B4-BE49-F238E27FC236}">
                  <a16:creationId xmlns:a16="http://schemas.microsoft.com/office/drawing/2014/main" id="{EF448C36-DCD6-08D5-5048-89DB13A70C04}"/>
                </a:ext>
              </a:extLst>
            </p:cNvPr>
            <p:cNvSpPr/>
            <p:nvPr/>
          </p:nvSpPr>
          <p:spPr>
            <a:xfrm>
              <a:off x="8716878" y="2375963"/>
              <a:ext cx="264847" cy="135337"/>
            </a:xfrm>
            <a:custGeom>
              <a:avLst/>
              <a:gdLst/>
              <a:ahLst/>
              <a:cxnLst/>
              <a:rect l="l" t="t" r="r" b="b"/>
              <a:pathLst>
                <a:path w="3863" h="1974" extrusionOk="0">
                  <a:moveTo>
                    <a:pt x="1881" y="0"/>
                  </a:moveTo>
                  <a:cubicBezTo>
                    <a:pt x="1815" y="0"/>
                    <a:pt x="1746" y="26"/>
                    <a:pt x="1683" y="86"/>
                  </a:cubicBezTo>
                  <a:cubicBezTo>
                    <a:pt x="1563" y="194"/>
                    <a:pt x="1491" y="339"/>
                    <a:pt x="1443" y="483"/>
                  </a:cubicBezTo>
                  <a:cubicBezTo>
                    <a:pt x="1046" y="459"/>
                    <a:pt x="661" y="423"/>
                    <a:pt x="265" y="411"/>
                  </a:cubicBezTo>
                  <a:cubicBezTo>
                    <a:pt x="60" y="411"/>
                    <a:pt x="0" y="747"/>
                    <a:pt x="216" y="783"/>
                  </a:cubicBezTo>
                  <a:cubicBezTo>
                    <a:pt x="601" y="843"/>
                    <a:pt x="974" y="892"/>
                    <a:pt x="1358" y="928"/>
                  </a:cubicBezTo>
                  <a:cubicBezTo>
                    <a:pt x="1358" y="988"/>
                    <a:pt x="1346" y="1036"/>
                    <a:pt x="1346" y="1084"/>
                  </a:cubicBezTo>
                  <a:cubicBezTo>
                    <a:pt x="1346" y="1336"/>
                    <a:pt x="1370" y="1685"/>
                    <a:pt x="1587" y="1841"/>
                  </a:cubicBezTo>
                  <a:lnTo>
                    <a:pt x="1587" y="1853"/>
                  </a:lnTo>
                  <a:cubicBezTo>
                    <a:pt x="1626" y="1936"/>
                    <a:pt x="1700" y="1973"/>
                    <a:pt x="1771" y="1973"/>
                  </a:cubicBezTo>
                  <a:cubicBezTo>
                    <a:pt x="1875" y="1973"/>
                    <a:pt x="1971" y="1893"/>
                    <a:pt x="1935" y="1757"/>
                  </a:cubicBezTo>
                  <a:cubicBezTo>
                    <a:pt x="1935" y="1745"/>
                    <a:pt x="1935" y="1745"/>
                    <a:pt x="1923" y="1733"/>
                  </a:cubicBezTo>
                  <a:cubicBezTo>
                    <a:pt x="2008" y="1565"/>
                    <a:pt x="1947" y="1372"/>
                    <a:pt x="1960" y="1180"/>
                  </a:cubicBezTo>
                  <a:cubicBezTo>
                    <a:pt x="1960" y="1120"/>
                    <a:pt x="1972" y="1060"/>
                    <a:pt x="1984" y="1000"/>
                  </a:cubicBezTo>
                  <a:cubicBezTo>
                    <a:pt x="2452" y="1060"/>
                    <a:pt x="2921" y="1108"/>
                    <a:pt x="3390" y="1180"/>
                  </a:cubicBezTo>
                  <a:cubicBezTo>
                    <a:pt x="3409" y="1183"/>
                    <a:pt x="3428" y="1184"/>
                    <a:pt x="3446" y="1184"/>
                  </a:cubicBezTo>
                  <a:cubicBezTo>
                    <a:pt x="3806" y="1184"/>
                    <a:pt x="3863" y="638"/>
                    <a:pt x="3462" y="627"/>
                  </a:cubicBezTo>
                  <a:cubicBezTo>
                    <a:pt x="3017" y="603"/>
                    <a:pt x="2573" y="579"/>
                    <a:pt x="2128" y="543"/>
                  </a:cubicBezTo>
                  <a:cubicBezTo>
                    <a:pt x="2140" y="483"/>
                    <a:pt x="2152" y="423"/>
                    <a:pt x="2164" y="375"/>
                  </a:cubicBezTo>
                  <a:cubicBezTo>
                    <a:pt x="2199" y="175"/>
                    <a:pt x="2051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39;p6">
              <a:extLst>
                <a:ext uri="{FF2B5EF4-FFF2-40B4-BE49-F238E27FC236}">
                  <a16:creationId xmlns:a16="http://schemas.microsoft.com/office/drawing/2014/main" id="{F748A961-3FF6-B6C6-6A0F-43E4E9E3C660}"/>
                </a:ext>
              </a:extLst>
            </p:cNvPr>
            <p:cNvSpPr/>
            <p:nvPr/>
          </p:nvSpPr>
          <p:spPr>
            <a:xfrm>
              <a:off x="7965464" y="458661"/>
              <a:ext cx="220695" cy="178942"/>
            </a:xfrm>
            <a:custGeom>
              <a:avLst/>
              <a:gdLst/>
              <a:ahLst/>
              <a:cxnLst/>
              <a:rect l="l" t="t" r="r" b="b"/>
              <a:pathLst>
                <a:path w="3219" h="2610" extrusionOk="0">
                  <a:moveTo>
                    <a:pt x="1656" y="1"/>
                  </a:moveTo>
                  <a:cubicBezTo>
                    <a:pt x="1567" y="1"/>
                    <a:pt x="1477" y="40"/>
                    <a:pt x="1419" y="132"/>
                  </a:cubicBezTo>
                  <a:cubicBezTo>
                    <a:pt x="1251" y="372"/>
                    <a:pt x="1155" y="661"/>
                    <a:pt x="1095" y="949"/>
                  </a:cubicBezTo>
                  <a:cubicBezTo>
                    <a:pt x="818" y="961"/>
                    <a:pt x="542" y="961"/>
                    <a:pt x="265" y="973"/>
                  </a:cubicBezTo>
                  <a:cubicBezTo>
                    <a:pt x="1" y="985"/>
                    <a:pt x="1" y="1370"/>
                    <a:pt x="265" y="1382"/>
                  </a:cubicBezTo>
                  <a:cubicBezTo>
                    <a:pt x="530" y="1394"/>
                    <a:pt x="794" y="1394"/>
                    <a:pt x="1071" y="1406"/>
                  </a:cubicBezTo>
                  <a:cubicBezTo>
                    <a:pt x="1059" y="1755"/>
                    <a:pt x="1107" y="2091"/>
                    <a:pt x="1191" y="2404"/>
                  </a:cubicBezTo>
                  <a:cubicBezTo>
                    <a:pt x="1224" y="2548"/>
                    <a:pt x="1329" y="2609"/>
                    <a:pt x="1437" y="2609"/>
                  </a:cubicBezTo>
                  <a:cubicBezTo>
                    <a:pt x="1601" y="2609"/>
                    <a:pt x="1775" y="2469"/>
                    <a:pt x="1732" y="2259"/>
                  </a:cubicBezTo>
                  <a:cubicBezTo>
                    <a:pt x="1672" y="1959"/>
                    <a:pt x="1672" y="1682"/>
                    <a:pt x="1696" y="1418"/>
                  </a:cubicBezTo>
                  <a:cubicBezTo>
                    <a:pt x="2092" y="1418"/>
                    <a:pt x="2489" y="1430"/>
                    <a:pt x="2886" y="1442"/>
                  </a:cubicBezTo>
                  <a:cubicBezTo>
                    <a:pt x="2889" y="1442"/>
                    <a:pt x="2893" y="1442"/>
                    <a:pt x="2897" y="1442"/>
                  </a:cubicBezTo>
                  <a:cubicBezTo>
                    <a:pt x="3219" y="1442"/>
                    <a:pt x="3219" y="913"/>
                    <a:pt x="2897" y="913"/>
                  </a:cubicBezTo>
                  <a:cubicBezTo>
                    <a:pt x="2893" y="913"/>
                    <a:pt x="2889" y="913"/>
                    <a:pt x="2886" y="913"/>
                  </a:cubicBezTo>
                  <a:cubicBezTo>
                    <a:pt x="2513" y="925"/>
                    <a:pt x="2153" y="937"/>
                    <a:pt x="1780" y="937"/>
                  </a:cubicBezTo>
                  <a:cubicBezTo>
                    <a:pt x="1828" y="745"/>
                    <a:pt x="1876" y="552"/>
                    <a:pt x="1936" y="348"/>
                  </a:cubicBezTo>
                  <a:cubicBezTo>
                    <a:pt x="1991" y="144"/>
                    <a:pt x="1825" y="1"/>
                    <a:pt x="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40;p6">
              <a:extLst>
                <a:ext uri="{FF2B5EF4-FFF2-40B4-BE49-F238E27FC236}">
                  <a16:creationId xmlns:a16="http://schemas.microsoft.com/office/drawing/2014/main" id="{F81B6ED5-2E56-406C-BBEE-43C53139139B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41;p6">
              <a:extLst>
                <a:ext uri="{FF2B5EF4-FFF2-40B4-BE49-F238E27FC236}">
                  <a16:creationId xmlns:a16="http://schemas.microsoft.com/office/drawing/2014/main" id="{E2DED655-73DA-0E16-1BE2-ED157ACA6F8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42;p6">
              <a:extLst>
                <a:ext uri="{FF2B5EF4-FFF2-40B4-BE49-F238E27FC236}">
                  <a16:creationId xmlns:a16="http://schemas.microsoft.com/office/drawing/2014/main" id="{C4011F5F-F07A-6D68-F3A6-85DCC2FFD8FE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43;p6">
              <a:extLst>
                <a:ext uri="{FF2B5EF4-FFF2-40B4-BE49-F238E27FC236}">
                  <a16:creationId xmlns:a16="http://schemas.microsoft.com/office/drawing/2014/main" id="{91B710EB-5179-6CC3-087F-C5E462B1A851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44;p6">
              <a:extLst>
                <a:ext uri="{FF2B5EF4-FFF2-40B4-BE49-F238E27FC236}">
                  <a16:creationId xmlns:a16="http://schemas.microsoft.com/office/drawing/2014/main" id="{5BF834F4-02F7-81AC-9044-C223ED92C486}"/>
                </a:ext>
              </a:extLst>
            </p:cNvPr>
            <p:cNvSpPr/>
            <p:nvPr/>
          </p:nvSpPr>
          <p:spPr>
            <a:xfrm>
              <a:off x="8262362" y="1124013"/>
              <a:ext cx="256414" cy="191282"/>
            </a:xfrm>
            <a:custGeom>
              <a:avLst/>
              <a:gdLst/>
              <a:ahLst/>
              <a:cxnLst/>
              <a:rect l="l" t="t" r="r" b="b"/>
              <a:pathLst>
                <a:path w="3740" h="2790" extrusionOk="0">
                  <a:moveTo>
                    <a:pt x="1666" y="1"/>
                  </a:moveTo>
                  <a:cubicBezTo>
                    <a:pt x="1534" y="1"/>
                    <a:pt x="1401" y="88"/>
                    <a:pt x="1395" y="262"/>
                  </a:cubicBezTo>
                  <a:cubicBezTo>
                    <a:pt x="1383" y="370"/>
                    <a:pt x="1383" y="478"/>
                    <a:pt x="1383" y="587"/>
                  </a:cubicBezTo>
                  <a:cubicBezTo>
                    <a:pt x="987" y="599"/>
                    <a:pt x="590" y="623"/>
                    <a:pt x="217" y="683"/>
                  </a:cubicBezTo>
                  <a:cubicBezTo>
                    <a:pt x="1" y="707"/>
                    <a:pt x="1" y="983"/>
                    <a:pt x="217" y="1007"/>
                  </a:cubicBezTo>
                  <a:cubicBezTo>
                    <a:pt x="590" y="1055"/>
                    <a:pt x="987" y="1079"/>
                    <a:pt x="1383" y="1091"/>
                  </a:cubicBezTo>
                  <a:cubicBezTo>
                    <a:pt x="1395" y="1596"/>
                    <a:pt x="1431" y="2089"/>
                    <a:pt x="1455" y="2582"/>
                  </a:cubicBezTo>
                  <a:cubicBezTo>
                    <a:pt x="1461" y="2720"/>
                    <a:pt x="1564" y="2789"/>
                    <a:pt x="1666" y="2789"/>
                  </a:cubicBezTo>
                  <a:cubicBezTo>
                    <a:pt x="1768" y="2789"/>
                    <a:pt x="1870" y="2720"/>
                    <a:pt x="1876" y="2582"/>
                  </a:cubicBezTo>
                  <a:cubicBezTo>
                    <a:pt x="1900" y="2101"/>
                    <a:pt x="1936" y="1596"/>
                    <a:pt x="1948" y="1103"/>
                  </a:cubicBezTo>
                  <a:cubicBezTo>
                    <a:pt x="2441" y="1103"/>
                    <a:pt x="2934" y="1091"/>
                    <a:pt x="3415" y="1091"/>
                  </a:cubicBezTo>
                  <a:cubicBezTo>
                    <a:pt x="3419" y="1092"/>
                    <a:pt x="3422" y="1092"/>
                    <a:pt x="3426" y="1092"/>
                  </a:cubicBezTo>
                  <a:cubicBezTo>
                    <a:pt x="3739" y="1092"/>
                    <a:pt x="3736" y="587"/>
                    <a:pt x="3415" y="587"/>
                  </a:cubicBezTo>
                  <a:lnTo>
                    <a:pt x="1948" y="587"/>
                  </a:lnTo>
                  <a:cubicBezTo>
                    <a:pt x="1948" y="478"/>
                    <a:pt x="1948" y="370"/>
                    <a:pt x="1936" y="262"/>
                  </a:cubicBezTo>
                  <a:cubicBezTo>
                    <a:pt x="1930" y="88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45;p6">
              <a:extLst>
                <a:ext uri="{FF2B5EF4-FFF2-40B4-BE49-F238E27FC236}">
                  <a16:creationId xmlns:a16="http://schemas.microsoft.com/office/drawing/2014/main" id="{A9470598-F382-0089-CC05-ED53AB5DFFC4}"/>
                </a:ext>
              </a:extLst>
            </p:cNvPr>
            <p:cNvSpPr/>
            <p:nvPr/>
          </p:nvSpPr>
          <p:spPr>
            <a:xfrm rot="-5564026">
              <a:off x="8740852" y="1665828"/>
              <a:ext cx="264644" cy="134996"/>
            </a:xfrm>
            <a:custGeom>
              <a:avLst/>
              <a:gdLst/>
              <a:ahLst/>
              <a:cxnLst/>
              <a:rect l="l" t="t" r="r" b="b"/>
              <a:pathLst>
                <a:path w="3860" h="1969" extrusionOk="0">
                  <a:moveTo>
                    <a:pt x="1879" y="0"/>
                  </a:moveTo>
                  <a:cubicBezTo>
                    <a:pt x="1814" y="0"/>
                    <a:pt x="1746" y="25"/>
                    <a:pt x="1683" y="81"/>
                  </a:cubicBezTo>
                  <a:cubicBezTo>
                    <a:pt x="1563" y="189"/>
                    <a:pt x="1491" y="333"/>
                    <a:pt x="1443" y="478"/>
                  </a:cubicBezTo>
                  <a:cubicBezTo>
                    <a:pt x="1046" y="454"/>
                    <a:pt x="661" y="430"/>
                    <a:pt x="265" y="405"/>
                  </a:cubicBezTo>
                  <a:cubicBezTo>
                    <a:pt x="60" y="405"/>
                    <a:pt x="0" y="754"/>
                    <a:pt x="216" y="778"/>
                  </a:cubicBezTo>
                  <a:cubicBezTo>
                    <a:pt x="601" y="838"/>
                    <a:pt x="974" y="886"/>
                    <a:pt x="1358" y="934"/>
                  </a:cubicBezTo>
                  <a:cubicBezTo>
                    <a:pt x="1358" y="983"/>
                    <a:pt x="1346" y="1031"/>
                    <a:pt x="1346" y="1079"/>
                  </a:cubicBezTo>
                  <a:cubicBezTo>
                    <a:pt x="1346" y="1331"/>
                    <a:pt x="1370" y="1692"/>
                    <a:pt x="1587" y="1836"/>
                  </a:cubicBezTo>
                  <a:lnTo>
                    <a:pt x="1587" y="1848"/>
                  </a:lnTo>
                  <a:cubicBezTo>
                    <a:pt x="1626" y="1931"/>
                    <a:pt x="1700" y="1968"/>
                    <a:pt x="1771" y="1968"/>
                  </a:cubicBezTo>
                  <a:cubicBezTo>
                    <a:pt x="1875" y="1968"/>
                    <a:pt x="1971" y="1888"/>
                    <a:pt x="1935" y="1752"/>
                  </a:cubicBezTo>
                  <a:cubicBezTo>
                    <a:pt x="1935" y="1752"/>
                    <a:pt x="1935" y="1740"/>
                    <a:pt x="1923" y="1728"/>
                  </a:cubicBezTo>
                  <a:cubicBezTo>
                    <a:pt x="2008" y="1560"/>
                    <a:pt x="1947" y="1379"/>
                    <a:pt x="1960" y="1175"/>
                  </a:cubicBezTo>
                  <a:cubicBezTo>
                    <a:pt x="1960" y="1115"/>
                    <a:pt x="1972" y="1055"/>
                    <a:pt x="1984" y="1007"/>
                  </a:cubicBezTo>
                  <a:cubicBezTo>
                    <a:pt x="2452" y="1055"/>
                    <a:pt x="2921" y="1103"/>
                    <a:pt x="3390" y="1175"/>
                  </a:cubicBezTo>
                  <a:cubicBezTo>
                    <a:pt x="3413" y="1179"/>
                    <a:pt x="3434" y="1181"/>
                    <a:pt x="3455" y="1181"/>
                  </a:cubicBezTo>
                  <a:cubicBezTo>
                    <a:pt x="3807" y="1181"/>
                    <a:pt x="3860" y="633"/>
                    <a:pt x="3462" y="622"/>
                  </a:cubicBezTo>
                  <a:cubicBezTo>
                    <a:pt x="3017" y="610"/>
                    <a:pt x="2573" y="574"/>
                    <a:pt x="2128" y="538"/>
                  </a:cubicBezTo>
                  <a:cubicBezTo>
                    <a:pt x="2140" y="478"/>
                    <a:pt x="2152" y="430"/>
                    <a:pt x="2164" y="369"/>
                  </a:cubicBezTo>
                  <a:cubicBezTo>
                    <a:pt x="2199" y="169"/>
                    <a:pt x="2050" y="0"/>
                    <a:pt x="18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46;p6">
              <a:extLst>
                <a:ext uri="{FF2B5EF4-FFF2-40B4-BE49-F238E27FC236}">
                  <a16:creationId xmlns:a16="http://schemas.microsoft.com/office/drawing/2014/main" id="{A74013D5-9985-9C10-367B-0405C32DAA15}"/>
                </a:ext>
              </a:extLst>
            </p:cNvPr>
            <p:cNvSpPr/>
            <p:nvPr/>
          </p:nvSpPr>
          <p:spPr>
            <a:xfrm>
              <a:off x="8501133" y="1350150"/>
              <a:ext cx="206708" cy="175239"/>
            </a:xfrm>
            <a:custGeom>
              <a:avLst/>
              <a:gdLst/>
              <a:ahLst/>
              <a:cxnLst/>
              <a:rect l="l" t="t" r="r" b="b"/>
              <a:pathLst>
                <a:path w="3015" h="2556" extrusionOk="0">
                  <a:moveTo>
                    <a:pt x="1413" y="1"/>
                  </a:moveTo>
                  <a:cubicBezTo>
                    <a:pt x="1278" y="1"/>
                    <a:pt x="1142" y="94"/>
                    <a:pt x="1118" y="280"/>
                  </a:cubicBezTo>
                  <a:cubicBezTo>
                    <a:pt x="1094" y="485"/>
                    <a:pt x="1094" y="701"/>
                    <a:pt x="1094" y="930"/>
                  </a:cubicBezTo>
                  <a:cubicBezTo>
                    <a:pt x="806" y="930"/>
                    <a:pt x="529" y="942"/>
                    <a:pt x="253" y="954"/>
                  </a:cubicBezTo>
                  <a:cubicBezTo>
                    <a:pt x="0" y="966"/>
                    <a:pt x="0" y="1338"/>
                    <a:pt x="253" y="1350"/>
                  </a:cubicBezTo>
                  <a:cubicBezTo>
                    <a:pt x="541" y="1362"/>
                    <a:pt x="818" y="1374"/>
                    <a:pt x="1106" y="1386"/>
                  </a:cubicBezTo>
                  <a:cubicBezTo>
                    <a:pt x="1118" y="1699"/>
                    <a:pt x="1154" y="2011"/>
                    <a:pt x="1166" y="2312"/>
                  </a:cubicBezTo>
                  <a:cubicBezTo>
                    <a:pt x="1179" y="2474"/>
                    <a:pt x="1296" y="2555"/>
                    <a:pt x="1413" y="2555"/>
                  </a:cubicBezTo>
                  <a:cubicBezTo>
                    <a:pt x="1530" y="2555"/>
                    <a:pt x="1647" y="2474"/>
                    <a:pt x="1659" y="2312"/>
                  </a:cubicBezTo>
                  <a:cubicBezTo>
                    <a:pt x="1683" y="2023"/>
                    <a:pt x="1707" y="1711"/>
                    <a:pt x="1731" y="1398"/>
                  </a:cubicBezTo>
                  <a:cubicBezTo>
                    <a:pt x="2044" y="1398"/>
                    <a:pt x="2369" y="1410"/>
                    <a:pt x="2693" y="1410"/>
                  </a:cubicBezTo>
                  <a:cubicBezTo>
                    <a:pt x="2697" y="1411"/>
                    <a:pt x="2700" y="1411"/>
                    <a:pt x="2704" y="1411"/>
                  </a:cubicBezTo>
                  <a:cubicBezTo>
                    <a:pt x="3014" y="1411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689"/>
                    <a:pt x="1731" y="485"/>
                    <a:pt x="1707" y="280"/>
                  </a:cubicBezTo>
                  <a:cubicBezTo>
                    <a:pt x="1683" y="94"/>
                    <a:pt x="1548" y="1"/>
                    <a:pt x="14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47;p6">
              <a:extLst>
                <a:ext uri="{FF2B5EF4-FFF2-40B4-BE49-F238E27FC236}">
                  <a16:creationId xmlns:a16="http://schemas.microsoft.com/office/drawing/2014/main" id="{CB1E474A-09E7-4576-2D21-AC299229A539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48;p6">
              <a:extLst>
                <a:ext uri="{FF2B5EF4-FFF2-40B4-BE49-F238E27FC236}">
                  <a16:creationId xmlns:a16="http://schemas.microsoft.com/office/drawing/2014/main" id="{F487D38A-5605-A310-8DF5-D2187791940D}"/>
                </a:ext>
              </a:extLst>
            </p:cNvPr>
            <p:cNvSpPr/>
            <p:nvPr/>
          </p:nvSpPr>
          <p:spPr>
            <a:xfrm>
              <a:off x="8426329" y="1812799"/>
              <a:ext cx="239069" cy="169000"/>
            </a:xfrm>
            <a:custGeom>
              <a:avLst/>
              <a:gdLst/>
              <a:ahLst/>
              <a:cxnLst/>
              <a:rect l="l" t="t" r="r" b="b"/>
              <a:pathLst>
                <a:path w="3487" h="2465" extrusionOk="0">
                  <a:moveTo>
                    <a:pt x="2219" y="0"/>
                  </a:moveTo>
                  <a:cubicBezTo>
                    <a:pt x="2135" y="0"/>
                    <a:pt x="2050" y="38"/>
                    <a:pt x="1996" y="126"/>
                  </a:cubicBezTo>
                  <a:cubicBezTo>
                    <a:pt x="1839" y="355"/>
                    <a:pt x="1755" y="631"/>
                    <a:pt x="1707" y="920"/>
                  </a:cubicBezTo>
                  <a:cubicBezTo>
                    <a:pt x="1226" y="920"/>
                    <a:pt x="733" y="944"/>
                    <a:pt x="253" y="968"/>
                  </a:cubicBezTo>
                  <a:cubicBezTo>
                    <a:pt x="0" y="980"/>
                    <a:pt x="0" y="1340"/>
                    <a:pt x="253" y="1352"/>
                  </a:cubicBezTo>
                  <a:cubicBezTo>
                    <a:pt x="721" y="1376"/>
                    <a:pt x="1202" y="1388"/>
                    <a:pt x="1683" y="1400"/>
                  </a:cubicBezTo>
                  <a:cubicBezTo>
                    <a:pt x="1695" y="1749"/>
                    <a:pt x="1767" y="2086"/>
                    <a:pt x="1900" y="2386"/>
                  </a:cubicBezTo>
                  <a:cubicBezTo>
                    <a:pt x="1922" y="2441"/>
                    <a:pt x="1968" y="2465"/>
                    <a:pt x="2016" y="2465"/>
                  </a:cubicBezTo>
                  <a:cubicBezTo>
                    <a:pt x="2093" y="2465"/>
                    <a:pt x="2176" y="2403"/>
                    <a:pt x="2176" y="2314"/>
                  </a:cubicBezTo>
                  <a:cubicBezTo>
                    <a:pt x="2164" y="2014"/>
                    <a:pt x="2152" y="1701"/>
                    <a:pt x="2188" y="1412"/>
                  </a:cubicBezTo>
                  <a:lnTo>
                    <a:pt x="3162" y="1412"/>
                  </a:lnTo>
                  <a:cubicBezTo>
                    <a:pt x="3486" y="1412"/>
                    <a:pt x="3486" y="908"/>
                    <a:pt x="3162" y="908"/>
                  </a:cubicBezTo>
                  <a:lnTo>
                    <a:pt x="2296" y="908"/>
                  </a:lnTo>
                  <a:cubicBezTo>
                    <a:pt x="2344" y="715"/>
                    <a:pt x="2416" y="523"/>
                    <a:pt x="2477" y="331"/>
                  </a:cubicBezTo>
                  <a:cubicBezTo>
                    <a:pt x="2531" y="135"/>
                    <a:pt x="2377" y="0"/>
                    <a:pt x="2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9" name="Google Shape;28;p6">
            <a:extLst>
              <a:ext uri="{FF2B5EF4-FFF2-40B4-BE49-F238E27FC236}">
                <a16:creationId xmlns:a16="http://schemas.microsoft.com/office/drawing/2014/main" id="{00249430-6340-8D69-05B3-F8F7AC3D2056}"/>
              </a:ext>
            </a:extLst>
          </p:cNvPr>
          <p:cNvGrpSpPr/>
          <p:nvPr/>
        </p:nvGrpSpPr>
        <p:grpSpPr>
          <a:xfrm rot="16200000">
            <a:off x="477104" y="1359105"/>
            <a:ext cx="673700" cy="905299"/>
            <a:chOff x="7336409" y="105825"/>
            <a:chExt cx="1685019" cy="2405475"/>
          </a:xfrm>
          <a:solidFill>
            <a:schemeClr val="bg1">
              <a:lumMod val="85000"/>
            </a:schemeClr>
          </a:solidFill>
        </p:grpSpPr>
        <p:sp>
          <p:nvSpPr>
            <p:cNvPr id="1060" name="Google Shape;29;p6">
              <a:extLst>
                <a:ext uri="{FF2B5EF4-FFF2-40B4-BE49-F238E27FC236}">
                  <a16:creationId xmlns:a16="http://schemas.microsoft.com/office/drawing/2014/main" id="{97D95CF0-953D-4813-435D-195FB6B9B6AB}"/>
                </a:ext>
              </a:extLst>
            </p:cNvPr>
            <p:cNvSpPr/>
            <p:nvPr/>
          </p:nvSpPr>
          <p:spPr>
            <a:xfrm>
              <a:off x="7336409" y="161701"/>
              <a:ext cx="264710" cy="134652"/>
            </a:xfrm>
            <a:custGeom>
              <a:avLst/>
              <a:gdLst/>
              <a:ahLst/>
              <a:cxnLst/>
              <a:rect l="l" t="t" r="r" b="b"/>
              <a:pathLst>
                <a:path w="3861" h="1964" extrusionOk="0">
                  <a:moveTo>
                    <a:pt x="1883" y="0"/>
                  </a:moveTo>
                  <a:cubicBezTo>
                    <a:pt x="1816" y="0"/>
                    <a:pt x="1745" y="27"/>
                    <a:pt x="1680" y="88"/>
                  </a:cubicBezTo>
                  <a:cubicBezTo>
                    <a:pt x="1560" y="184"/>
                    <a:pt x="1488" y="329"/>
                    <a:pt x="1440" y="485"/>
                  </a:cubicBezTo>
                  <a:cubicBezTo>
                    <a:pt x="1043" y="449"/>
                    <a:pt x="658" y="425"/>
                    <a:pt x="262" y="413"/>
                  </a:cubicBezTo>
                  <a:cubicBezTo>
                    <a:pt x="258" y="413"/>
                    <a:pt x="255" y="413"/>
                    <a:pt x="251" y="413"/>
                  </a:cubicBezTo>
                  <a:cubicBezTo>
                    <a:pt x="55" y="413"/>
                    <a:pt x="1" y="750"/>
                    <a:pt x="213" y="786"/>
                  </a:cubicBezTo>
                  <a:cubicBezTo>
                    <a:pt x="598" y="846"/>
                    <a:pt x="971" y="882"/>
                    <a:pt x="1355" y="930"/>
                  </a:cubicBezTo>
                  <a:cubicBezTo>
                    <a:pt x="1355" y="978"/>
                    <a:pt x="1343" y="1026"/>
                    <a:pt x="1343" y="1074"/>
                  </a:cubicBezTo>
                  <a:cubicBezTo>
                    <a:pt x="1343" y="1326"/>
                    <a:pt x="1367" y="1687"/>
                    <a:pt x="1584" y="1831"/>
                  </a:cubicBezTo>
                  <a:lnTo>
                    <a:pt x="1584" y="1843"/>
                  </a:lnTo>
                  <a:cubicBezTo>
                    <a:pt x="1623" y="1926"/>
                    <a:pt x="1697" y="1964"/>
                    <a:pt x="1768" y="1964"/>
                  </a:cubicBezTo>
                  <a:cubicBezTo>
                    <a:pt x="1872" y="1964"/>
                    <a:pt x="1968" y="1883"/>
                    <a:pt x="1932" y="1747"/>
                  </a:cubicBezTo>
                  <a:cubicBezTo>
                    <a:pt x="1932" y="1747"/>
                    <a:pt x="1932" y="1735"/>
                    <a:pt x="1920" y="1735"/>
                  </a:cubicBezTo>
                  <a:cubicBezTo>
                    <a:pt x="2005" y="1567"/>
                    <a:pt x="1944" y="1375"/>
                    <a:pt x="1957" y="1170"/>
                  </a:cubicBezTo>
                  <a:cubicBezTo>
                    <a:pt x="1957" y="1110"/>
                    <a:pt x="1969" y="1062"/>
                    <a:pt x="1981" y="1002"/>
                  </a:cubicBezTo>
                  <a:cubicBezTo>
                    <a:pt x="2449" y="1050"/>
                    <a:pt x="2918" y="1098"/>
                    <a:pt x="3387" y="1182"/>
                  </a:cubicBezTo>
                  <a:cubicBezTo>
                    <a:pt x="3406" y="1185"/>
                    <a:pt x="3424" y="1186"/>
                    <a:pt x="3442" y="1186"/>
                  </a:cubicBezTo>
                  <a:cubicBezTo>
                    <a:pt x="3802" y="1186"/>
                    <a:pt x="3860" y="629"/>
                    <a:pt x="3459" y="617"/>
                  </a:cubicBezTo>
                  <a:cubicBezTo>
                    <a:pt x="3014" y="605"/>
                    <a:pt x="2570" y="569"/>
                    <a:pt x="2125" y="533"/>
                  </a:cubicBezTo>
                  <a:cubicBezTo>
                    <a:pt x="2137" y="485"/>
                    <a:pt x="2149" y="425"/>
                    <a:pt x="2161" y="365"/>
                  </a:cubicBezTo>
                  <a:cubicBezTo>
                    <a:pt x="2195" y="167"/>
                    <a:pt x="2051" y="0"/>
                    <a:pt x="188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30;p6">
              <a:extLst>
                <a:ext uri="{FF2B5EF4-FFF2-40B4-BE49-F238E27FC236}">
                  <a16:creationId xmlns:a16="http://schemas.microsoft.com/office/drawing/2014/main" id="{6FFFEEAC-9A97-E780-4FD2-ECBFAD35C8D9}"/>
                </a:ext>
              </a:extLst>
            </p:cNvPr>
            <p:cNvSpPr/>
            <p:nvPr/>
          </p:nvSpPr>
          <p:spPr>
            <a:xfrm>
              <a:off x="8022989" y="105825"/>
              <a:ext cx="220695" cy="178667"/>
            </a:xfrm>
            <a:custGeom>
              <a:avLst/>
              <a:gdLst/>
              <a:ahLst/>
              <a:cxnLst/>
              <a:rect l="l" t="t" r="r" b="b"/>
              <a:pathLst>
                <a:path w="3219" h="2606" extrusionOk="0">
                  <a:moveTo>
                    <a:pt x="1661" y="0"/>
                  </a:moveTo>
                  <a:cubicBezTo>
                    <a:pt x="1570" y="0"/>
                    <a:pt x="1478" y="41"/>
                    <a:pt x="1419" y="134"/>
                  </a:cubicBezTo>
                  <a:cubicBezTo>
                    <a:pt x="1251" y="374"/>
                    <a:pt x="1155" y="651"/>
                    <a:pt x="1095" y="951"/>
                  </a:cubicBezTo>
                  <a:cubicBezTo>
                    <a:pt x="818" y="951"/>
                    <a:pt x="542" y="963"/>
                    <a:pt x="265" y="975"/>
                  </a:cubicBezTo>
                  <a:cubicBezTo>
                    <a:pt x="1" y="987"/>
                    <a:pt x="1" y="1360"/>
                    <a:pt x="265" y="1372"/>
                  </a:cubicBezTo>
                  <a:cubicBezTo>
                    <a:pt x="530" y="1384"/>
                    <a:pt x="794" y="1396"/>
                    <a:pt x="1071" y="1396"/>
                  </a:cubicBezTo>
                  <a:cubicBezTo>
                    <a:pt x="1059" y="1745"/>
                    <a:pt x="1107" y="2093"/>
                    <a:pt x="1191" y="2406"/>
                  </a:cubicBezTo>
                  <a:cubicBezTo>
                    <a:pt x="1224" y="2545"/>
                    <a:pt x="1328" y="2605"/>
                    <a:pt x="1437" y="2605"/>
                  </a:cubicBezTo>
                  <a:cubicBezTo>
                    <a:pt x="1601" y="2605"/>
                    <a:pt x="1775" y="2467"/>
                    <a:pt x="1732" y="2250"/>
                  </a:cubicBezTo>
                  <a:cubicBezTo>
                    <a:pt x="1672" y="1949"/>
                    <a:pt x="1672" y="1685"/>
                    <a:pt x="1696" y="1408"/>
                  </a:cubicBezTo>
                  <a:lnTo>
                    <a:pt x="1696" y="1408"/>
                  </a:lnTo>
                  <a:cubicBezTo>
                    <a:pt x="2092" y="1420"/>
                    <a:pt x="2489" y="1420"/>
                    <a:pt x="2886" y="1432"/>
                  </a:cubicBezTo>
                  <a:cubicBezTo>
                    <a:pt x="2889" y="1432"/>
                    <a:pt x="2893" y="1432"/>
                    <a:pt x="2897" y="1432"/>
                  </a:cubicBezTo>
                  <a:cubicBezTo>
                    <a:pt x="3215" y="1432"/>
                    <a:pt x="3219" y="915"/>
                    <a:pt x="2907" y="915"/>
                  </a:cubicBezTo>
                  <a:cubicBezTo>
                    <a:pt x="2900" y="915"/>
                    <a:pt x="2893" y="915"/>
                    <a:pt x="2886" y="915"/>
                  </a:cubicBezTo>
                  <a:cubicBezTo>
                    <a:pt x="2513" y="927"/>
                    <a:pt x="2153" y="927"/>
                    <a:pt x="1780" y="939"/>
                  </a:cubicBezTo>
                  <a:cubicBezTo>
                    <a:pt x="1828" y="747"/>
                    <a:pt x="1876" y="555"/>
                    <a:pt x="1936" y="350"/>
                  </a:cubicBezTo>
                  <a:cubicBezTo>
                    <a:pt x="1991" y="140"/>
                    <a:pt x="1828" y="0"/>
                    <a:pt x="166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31;p6">
              <a:extLst>
                <a:ext uri="{FF2B5EF4-FFF2-40B4-BE49-F238E27FC236}">
                  <a16:creationId xmlns:a16="http://schemas.microsoft.com/office/drawing/2014/main" id="{0F2588EF-9563-7582-2DAE-6FC1D023F56B}"/>
                </a:ext>
              </a:extLst>
            </p:cNvPr>
            <p:cNvSpPr/>
            <p:nvPr/>
          </p:nvSpPr>
          <p:spPr>
            <a:xfrm>
              <a:off x="8442508" y="127147"/>
              <a:ext cx="206708" cy="175376"/>
            </a:xfrm>
            <a:custGeom>
              <a:avLst/>
              <a:gdLst/>
              <a:ahLst/>
              <a:cxnLst/>
              <a:rect l="l" t="t" r="r" b="b"/>
              <a:pathLst>
                <a:path w="3015" h="2558" extrusionOk="0">
                  <a:moveTo>
                    <a:pt x="1413" y="0"/>
                  </a:moveTo>
                  <a:cubicBezTo>
                    <a:pt x="1278" y="0"/>
                    <a:pt x="1142" y="93"/>
                    <a:pt x="1118" y="280"/>
                  </a:cubicBezTo>
                  <a:cubicBezTo>
                    <a:pt x="1094" y="496"/>
                    <a:pt x="1094" y="712"/>
                    <a:pt x="1094" y="929"/>
                  </a:cubicBezTo>
                  <a:cubicBezTo>
                    <a:pt x="806" y="929"/>
                    <a:pt x="529" y="941"/>
                    <a:pt x="253" y="953"/>
                  </a:cubicBezTo>
                  <a:cubicBezTo>
                    <a:pt x="0" y="965"/>
                    <a:pt x="0" y="1338"/>
                    <a:pt x="253" y="1350"/>
                  </a:cubicBezTo>
                  <a:cubicBezTo>
                    <a:pt x="541" y="1374"/>
                    <a:pt x="818" y="1374"/>
                    <a:pt x="1106" y="1386"/>
                  </a:cubicBezTo>
                  <a:cubicBezTo>
                    <a:pt x="1118" y="1698"/>
                    <a:pt x="1154" y="2011"/>
                    <a:pt x="1166" y="2323"/>
                  </a:cubicBezTo>
                  <a:cubicBezTo>
                    <a:pt x="1179" y="2480"/>
                    <a:pt x="1296" y="2558"/>
                    <a:pt x="1413" y="2558"/>
                  </a:cubicBezTo>
                  <a:cubicBezTo>
                    <a:pt x="1530" y="2558"/>
                    <a:pt x="1647" y="2480"/>
                    <a:pt x="1659" y="2323"/>
                  </a:cubicBezTo>
                  <a:cubicBezTo>
                    <a:pt x="1683" y="2023"/>
                    <a:pt x="1707" y="1710"/>
                    <a:pt x="1731" y="1398"/>
                  </a:cubicBezTo>
                  <a:cubicBezTo>
                    <a:pt x="2044" y="1410"/>
                    <a:pt x="2369" y="1410"/>
                    <a:pt x="2693" y="1410"/>
                  </a:cubicBezTo>
                  <a:cubicBezTo>
                    <a:pt x="2697" y="1410"/>
                    <a:pt x="2700" y="1410"/>
                    <a:pt x="2704" y="1410"/>
                  </a:cubicBezTo>
                  <a:cubicBezTo>
                    <a:pt x="3014" y="1410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700"/>
                    <a:pt x="1731" y="484"/>
                    <a:pt x="1707" y="280"/>
                  </a:cubicBezTo>
                  <a:cubicBezTo>
                    <a:pt x="1683" y="93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32;p6">
              <a:extLst>
                <a:ext uri="{FF2B5EF4-FFF2-40B4-BE49-F238E27FC236}">
                  <a16:creationId xmlns:a16="http://schemas.microsoft.com/office/drawing/2014/main" id="{597A451A-E831-F682-D8CA-3170C212E641}"/>
                </a:ext>
              </a:extLst>
            </p:cNvPr>
            <p:cNvSpPr/>
            <p:nvPr/>
          </p:nvSpPr>
          <p:spPr>
            <a:xfrm>
              <a:off x="8800665" y="128107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2" y="1"/>
                  </a:moveTo>
                  <a:cubicBezTo>
                    <a:pt x="1668" y="1"/>
                    <a:pt x="1558" y="63"/>
                    <a:pt x="1520" y="206"/>
                  </a:cubicBezTo>
                  <a:cubicBezTo>
                    <a:pt x="1436" y="482"/>
                    <a:pt x="1376" y="759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2"/>
                    <a:pt x="250" y="902"/>
                  </a:cubicBezTo>
                  <a:cubicBezTo>
                    <a:pt x="50" y="902"/>
                    <a:pt x="1" y="1253"/>
                    <a:pt x="222" y="1288"/>
                  </a:cubicBezTo>
                  <a:cubicBezTo>
                    <a:pt x="559" y="1348"/>
                    <a:pt x="895" y="1396"/>
                    <a:pt x="1232" y="1456"/>
                  </a:cubicBezTo>
                  <a:cubicBezTo>
                    <a:pt x="1148" y="1816"/>
                    <a:pt x="1075" y="2189"/>
                    <a:pt x="1003" y="2550"/>
                  </a:cubicBezTo>
                  <a:cubicBezTo>
                    <a:pt x="967" y="2725"/>
                    <a:pt x="1109" y="2843"/>
                    <a:pt x="1244" y="2843"/>
                  </a:cubicBezTo>
                  <a:cubicBezTo>
                    <a:pt x="1331" y="2843"/>
                    <a:pt x="1415" y="2795"/>
                    <a:pt x="1448" y="2682"/>
                  </a:cubicBezTo>
                  <a:cubicBezTo>
                    <a:pt x="1556" y="2297"/>
                    <a:pt x="1677" y="1925"/>
                    <a:pt x="1785" y="1540"/>
                  </a:cubicBezTo>
                  <a:cubicBezTo>
                    <a:pt x="2121" y="1588"/>
                    <a:pt x="2470" y="1648"/>
                    <a:pt x="2806" y="1708"/>
                  </a:cubicBezTo>
                  <a:cubicBezTo>
                    <a:pt x="2826" y="1712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5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33;p6">
              <a:extLst>
                <a:ext uri="{FF2B5EF4-FFF2-40B4-BE49-F238E27FC236}">
                  <a16:creationId xmlns:a16="http://schemas.microsoft.com/office/drawing/2014/main" id="{8308D243-C808-5070-5416-98CA306A74B0}"/>
                </a:ext>
              </a:extLst>
            </p:cNvPr>
            <p:cNvSpPr/>
            <p:nvPr/>
          </p:nvSpPr>
          <p:spPr>
            <a:xfrm>
              <a:off x="8564476" y="369848"/>
              <a:ext cx="234955" cy="169206"/>
            </a:xfrm>
            <a:custGeom>
              <a:avLst/>
              <a:gdLst/>
              <a:ahLst/>
              <a:cxnLst/>
              <a:rect l="l" t="t" r="r" b="b"/>
              <a:pathLst>
                <a:path w="3427" h="2468" extrusionOk="0">
                  <a:moveTo>
                    <a:pt x="1387" y="0"/>
                  </a:moveTo>
                  <a:cubicBezTo>
                    <a:pt x="1278" y="0"/>
                    <a:pt x="1167" y="76"/>
                    <a:pt x="1143" y="226"/>
                  </a:cubicBezTo>
                  <a:cubicBezTo>
                    <a:pt x="1119" y="454"/>
                    <a:pt x="1106" y="683"/>
                    <a:pt x="1119" y="911"/>
                  </a:cubicBezTo>
                  <a:cubicBezTo>
                    <a:pt x="818" y="911"/>
                    <a:pt x="517" y="923"/>
                    <a:pt x="217" y="935"/>
                  </a:cubicBezTo>
                  <a:cubicBezTo>
                    <a:pt x="1" y="935"/>
                    <a:pt x="1" y="1272"/>
                    <a:pt x="217" y="1272"/>
                  </a:cubicBezTo>
                  <a:cubicBezTo>
                    <a:pt x="517" y="1284"/>
                    <a:pt x="830" y="1296"/>
                    <a:pt x="1131" y="1296"/>
                  </a:cubicBezTo>
                  <a:cubicBezTo>
                    <a:pt x="1143" y="1620"/>
                    <a:pt x="1167" y="1957"/>
                    <a:pt x="1179" y="2269"/>
                  </a:cubicBezTo>
                  <a:cubicBezTo>
                    <a:pt x="1185" y="2402"/>
                    <a:pt x="1287" y="2468"/>
                    <a:pt x="1387" y="2468"/>
                  </a:cubicBezTo>
                  <a:cubicBezTo>
                    <a:pt x="1488" y="2468"/>
                    <a:pt x="1587" y="2402"/>
                    <a:pt x="1587" y="2269"/>
                  </a:cubicBezTo>
                  <a:cubicBezTo>
                    <a:pt x="1599" y="1957"/>
                    <a:pt x="1623" y="1632"/>
                    <a:pt x="1647" y="1308"/>
                  </a:cubicBezTo>
                  <a:cubicBezTo>
                    <a:pt x="2140" y="1320"/>
                    <a:pt x="2633" y="1332"/>
                    <a:pt x="3126" y="1344"/>
                  </a:cubicBezTo>
                  <a:cubicBezTo>
                    <a:pt x="3427" y="1344"/>
                    <a:pt x="3427" y="863"/>
                    <a:pt x="3126" y="863"/>
                  </a:cubicBezTo>
                  <a:cubicBezTo>
                    <a:pt x="2633" y="875"/>
                    <a:pt x="2152" y="887"/>
                    <a:pt x="1659" y="899"/>
                  </a:cubicBezTo>
                  <a:cubicBezTo>
                    <a:pt x="1659" y="671"/>
                    <a:pt x="1647" y="442"/>
                    <a:pt x="1623" y="226"/>
                  </a:cubicBezTo>
                  <a:cubicBezTo>
                    <a:pt x="1605" y="76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34;p6">
              <a:extLst>
                <a:ext uri="{FF2B5EF4-FFF2-40B4-BE49-F238E27FC236}">
                  <a16:creationId xmlns:a16="http://schemas.microsoft.com/office/drawing/2014/main" id="{FCA2C5E2-D823-010B-2F18-A96F8C69C938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35;p6">
              <a:extLst>
                <a:ext uri="{FF2B5EF4-FFF2-40B4-BE49-F238E27FC236}">
                  <a16:creationId xmlns:a16="http://schemas.microsoft.com/office/drawing/2014/main" id="{BD3312AE-7ACF-551C-7B35-FCE6E7192D5C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36;p6">
              <a:extLst>
                <a:ext uri="{FF2B5EF4-FFF2-40B4-BE49-F238E27FC236}">
                  <a16:creationId xmlns:a16="http://schemas.microsoft.com/office/drawing/2014/main" id="{63BB2A28-A492-65FA-A099-8327CB8F4DC7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37;p6">
              <a:extLst>
                <a:ext uri="{FF2B5EF4-FFF2-40B4-BE49-F238E27FC236}">
                  <a16:creationId xmlns:a16="http://schemas.microsoft.com/office/drawing/2014/main" id="{023B5088-C65C-1571-7449-E3FFAD9B9338}"/>
                </a:ext>
              </a:extLst>
            </p:cNvPr>
            <p:cNvSpPr/>
            <p:nvPr/>
          </p:nvSpPr>
          <p:spPr>
            <a:xfrm>
              <a:off x="8564476" y="834066"/>
              <a:ext cx="234955" cy="169000"/>
            </a:xfrm>
            <a:custGeom>
              <a:avLst/>
              <a:gdLst/>
              <a:ahLst/>
              <a:cxnLst/>
              <a:rect l="l" t="t" r="r" b="b"/>
              <a:pathLst>
                <a:path w="3427" h="2465" extrusionOk="0">
                  <a:moveTo>
                    <a:pt x="1387" y="0"/>
                  </a:moveTo>
                  <a:cubicBezTo>
                    <a:pt x="1278" y="0"/>
                    <a:pt x="1167" y="78"/>
                    <a:pt x="1143" y="235"/>
                  </a:cubicBezTo>
                  <a:cubicBezTo>
                    <a:pt x="1119" y="451"/>
                    <a:pt x="1106" y="679"/>
                    <a:pt x="1119" y="908"/>
                  </a:cubicBezTo>
                  <a:cubicBezTo>
                    <a:pt x="818" y="920"/>
                    <a:pt x="517" y="920"/>
                    <a:pt x="217" y="932"/>
                  </a:cubicBezTo>
                  <a:cubicBezTo>
                    <a:pt x="1" y="944"/>
                    <a:pt x="1" y="1268"/>
                    <a:pt x="217" y="1280"/>
                  </a:cubicBezTo>
                  <a:cubicBezTo>
                    <a:pt x="517" y="1293"/>
                    <a:pt x="830" y="1293"/>
                    <a:pt x="1131" y="1305"/>
                  </a:cubicBezTo>
                  <a:cubicBezTo>
                    <a:pt x="1143" y="1629"/>
                    <a:pt x="1167" y="1954"/>
                    <a:pt x="1179" y="2266"/>
                  </a:cubicBezTo>
                  <a:cubicBezTo>
                    <a:pt x="1185" y="2398"/>
                    <a:pt x="1287" y="2465"/>
                    <a:pt x="1387" y="2465"/>
                  </a:cubicBezTo>
                  <a:cubicBezTo>
                    <a:pt x="1488" y="2465"/>
                    <a:pt x="1587" y="2398"/>
                    <a:pt x="1587" y="2266"/>
                  </a:cubicBezTo>
                  <a:cubicBezTo>
                    <a:pt x="1599" y="1954"/>
                    <a:pt x="1623" y="1641"/>
                    <a:pt x="1647" y="1317"/>
                  </a:cubicBezTo>
                  <a:cubicBezTo>
                    <a:pt x="2140" y="1329"/>
                    <a:pt x="2633" y="1329"/>
                    <a:pt x="3126" y="1341"/>
                  </a:cubicBezTo>
                  <a:cubicBezTo>
                    <a:pt x="3427" y="1341"/>
                    <a:pt x="3427" y="872"/>
                    <a:pt x="3126" y="872"/>
                  </a:cubicBezTo>
                  <a:cubicBezTo>
                    <a:pt x="2633" y="872"/>
                    <a:pt x="2152" y="884"/>
                    <a:pt x="1659" y="896"/>
                  </a:cubicBezTo>
                  <a:cubicBezTo>
                    <a:pt x="1659" y="667"/>
                    <a:pt x="1647" y="451"/>
                    <a:pt x="1623" y="235"/>
                  </a:cubicBezTo>
                  <a:cubicBezTo>
                    <a:pt x="1605" y="78"/>
                    <a:pt x="1497" y="0"/>
                    <a:pt x="13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38;p6">
              <a:extLst>
                <a:ext uri="{FF2B5EF4-FFF2-40B4-BE49-F238E27FC236}">
                  <a16:creationId xmlns:a16="http://schemas.microsoft.com/office/drawing/2014/main" id="{7C1CBEB8-33C0-70E6-1669-68E151B79DC8}"/>
                </a:ext>
              </a:extLst>
            </p:cNvPr>
            <p:cNvSpPr/>
            <p:nvPr/>
          </p:nvSpPr>
          <p:spPr>
            <a:xfrm>
              <a:off x="8716878" y="2375963"/>
              <a:ext cx="264847" cy="135337"/>
            </a:xfrm>
            <a:custGeom>
              <a:avLst/>
              <a:gdLst/>
              <a:ahLst/>
              <a:cxnLst/>
              <a:rect l="l" t="t" r="r" b="b"/>
              <a:pathLst>
                <a:path w="3863" h="1974" extrusionOk="0">
                  <a:moveTo>
                    <a:pt x="1881" y="0"/>
                  </a:moveTo>
                  <a:cubicBezTo>
                    <a:pt x="1815" y="0"/>
                    <a:pt x="1746" y="26"/>
                    <a:pt x="1683" y="86"/>
                  </a:cubicBezTo>
                  <a:cubicBezTo>
                    <a:pt x="1563" y="194"/>
                    <a:pt x="1491" y="339"/>
                    <a:pt x="1443" y="483"/>
                  </a:cubicBezTo>
                  <a:cubicBezTo>
                    <a:pt x="1046" y="459"/>
                    <a:pt x="661" y="423"/>
                    <a:pt x="265" y="411"/>
                  </a:cubicBezTo>
                  <a:cubicBezTo>
                    <a:pt x="60" y="411"/>
                    <a:pt x="0" y="747"/>
                    <a:pt x="216" y="783"/>
                  </a:cubicBezTo>
                  <a:cubicBezTo>
                    <a:pt x="601" y="843"/>
                    <a:pt x="974" y="892"/>
                    <a:pt x="1358" y="928"/>
                  </a:cubicBezTo>
                  <a:cubicBezTo>
                    <a:pt x="1358" y="988"/>
                    <a:pt x="1346" y="1036"/>
                    <a:pt x="1346" y="1084"/>
                  </a:cubicBezTo>
                  <a:cubicBezTo>
                    <a:pt x="1346" y="1336"/>
                    <a:pt x="1370" y="1685"/>
                    <a:pt x="1587" y="1841"/>
                  </a:cubicBezTo>
                  <a:lnTo>
                    <a:pt x="1587" y="1853"/>
                  </a:lnTo>
                  <a:cubicBezTo>
                    <a:pt x="1626" y="1936"/>
                    <a:pt x="1700" y="1973"/>
                    <a:pt x="1771" y="1973"/>
                  </a:cubicBezTo>
                  <a:cubicBezTo>
                    <a:pt x="1875" y="1973"/>
                    <a:pt x="1971" y="1893"/>
                    <a:pt x="1935" y="1757"/>
                  </a:cubicBezTo>
                  <a:cubicBezTo>
                    <a:pt x="1935" y="1745"/>
                    <a:pt x="1935" y="1745"/>
                    <a:pt x="1923" y="1733"/>
                  </a:cubicBezTo>
                  <a:cubicBezTo>
                    <a:pt x="2008" y="1565"/>
                    <a:pt x="1947" y="1372"/>
                    <a:pt x="1960" y="1180"/>
                  </a:cubicBezTo>
                  <a:cubicBezTo>
                    <a:pt x="1960" y="1120"/>
                    <a:pt x="1972" y="1060"/>
                    <a:pt x="1984" y="1000"/>
                  </a:cubicBezTo>
                  <a:cubicBezTo>
                    <a:pt x="2452" y="1060"/>
                    <a:pt x="2921" y="1108"/>
                    <a:pt x="3390" y="1180"/>
                  </a:cubicBezTo>
                  <a:cubicBezTo>
                    <a:pt x="3409" y="1183"/>
                    <a:pt x="3428" y="1184"/>
                    <a:pt x="3446" y="1184"/>
                  </a:cubicBezTo>
                  <a:cubicBezTo>
                    <a:pt x="3806" y="1184"/>
                    <a:pt x="3863" y="638"/>
                    <a:pt x="3462" y="627"/>
                  </a:cubicBezTo>
                  <a:cubicBezTo>
                    <a:pt x="3017" y="603"/>
                    <a:pt x="2573" y="579"/>
                    <a:pt x="2128" y="543"/>
                  </a:cubicBezTo>
                  <a:cubicBezTo>
                    <a:pt x="2140" y="483"/>
                    <a:pt x="2152" y="423"/>
                    <a:pt x="2164" y="375"/>
                  </a:cubicBezTo>
                  <a:cubicBezTo>
                    <a:pt x="2199" y="175"/>
                    <a:pt x="2051" y="0"/>
                    <a:pt x="188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39;p6">
              <a:extLst>
                <a:ext uri="{FF2B5EF4-FFF2-40B4-BE49-F238E27FC236}">
                  <a16:creationId xmlns:a16="http://schemas.microsoft.com/office/drawing/2014/main" id="{370EAFA9-4209-4878-25E2-B97F1FB32251}"/>
                </a:ext>
              </a:extLst>
            </p:cNvPr>
            <p:cNvSpPr/>
            <p:nvPr/>
          </p:nvSpPr>
          <p:spPr>
            <a:xfrm>
              <a:off x="7965464" y="458661"/>
              <a:ext cx="220695" cy="178942"/>
            </a:xfrm>
            <a:custGeom>
              <a:avLst/>
              <a:gdLst/>
              <a:ahLst/>
              <a:cxnLst/>
              <a:rect l="l" t="t" r="r" b="b"/>
              <a:pathLst>
                <a:path w="3219" h="2610" extrusionOk="0">
                  <a:moveTo>
                    <a:pt x="1656" y="1"/>
                  </a:moveTo>
                  <a:cubicBezTo>
                    <a:pt x="1567" y="1"/>
                    <a:pt x="1477" y="40"/>
                    <a:pt x="1419" y="132"/>
                  </a:cubicBezTo>
                  <a:cubicBezTo>
                    <a:pt x="1251" y="372"/>
                    <a:pt x="1155" y="661"/>
                    <a:pt x="1095" y="949"/>
                  </a:cubicBezTo>
                  <a:cubicBezTo>
                    <a:pt x="818" y="961"/>
                    <a:pt x="542" y="961"/>
                    <a:pt x="265" y="973"/>
                  </a:cubicBezTo>
                  <a:cubicBezTo>
                    <a:pt x="1" y="985"/>
                    <a:pt x="1" y="1370"/>
                    <a:pt x="265" y="1382"/>
                  </a:cubicBezTo>
                  <a:cubicBezTo>
                    <a:pt x="530" y="1394"/>
                    <a:pt x="794" y="1394"/>
                    <a:pt x="1071" y="1406"/>
                  </a:cubicBezTo>
                  <a:cubicBezTo>
                    <a:pt x="1059" y="1755"/>
                    <a:pt x="1107" y="2091"/>
                    <a:pt x="1191" y="2404"/>
                  </a:cubicBezTo>
                  <a:cubicBezTo>
                    <a:pt x="1224" y="2548"/>
                    <a:pt x="1329" y="2609"/>
                    <a:pt x="1437" y="2609"/>
                  </a:cubicBezTo>
                  <a:cubicBezTo>
                    <a:pt x="1601" y="2609"/>
                    <a:pt x="1775" y="2469"/>
                    <a:pt x="1732" y="2259"/>
                  </a:cubicBezTo>
                  <a:cubicBezTo>
                    <a:pt x="1672" y="1959"/>
                    <a:pt x="1672" y="1682"/>
                    <a:pt x="1696" y="1418"/>
                  </a:cubicBezTo>
                  <a:cubicBezTo>
                    <a:pt x="2092" y="1418"/>
                    <a:pt x="2489" y="1430"/>
                    <a:pt x="2886" y="1442"/>
                  </a:cubicBezTo>
                  <a:cubicBezTo>
                    <a:pt x="2889" y="1442"/>
                    <a:pt x="2893" y="1442"/>
                    <a:pt x="2897" y="1442"/>
                  </a:cubicBezTo>
                  <a:cubicBezTo>
                    <a:pt x="3219" y="1442"/>
                    <a:pt x="3219" y="913"/>
                    <a:pt x="2897" y="913"/>
                  </a:cubicBezTo>
                  <a:cubicBezTo>
                    <a:pt x="2893" y="913"/>
                    <a:pt x="2889" y="913"/>
                    <a:pt x="2886" y="913"/>
                  </a:cubicBezTo>
                  <a:cubicBezTo>
                    <a:pt x="2513" y="925"/>
                    <a:pt x="2153" y="937"/>
                    <a:pt x="1780" y="937"/>
                  </a:cubicBezTo>
                  <a:cubicBezTo>
                    <a:pt x="1828" y="745"/>
                    <a:pt x="1876" y="552"/>
                    <a:pt x="1936" y="348"/>
                  </a:cubicBezTo>
                  <a:cubicBezTo>
                    <a:pt x="1991" y="144"/>
                    <a:pt x="1825" y="1"/>
                    <a:pt x="165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40;p6">
              <a:extLst>
                <a:ext uri="{FF2B5EF4-FFF2-40B4-BE49-F238E27FC236}">
                  <a16:creationId xmlns:a16="http://schemas.microsoft.com/office/drawing/2014/main" id="{38D0AA17-A8DE-6249-8884-5886B456BAE0}"/>
                </a:ext>
              </a:extLst>
            </p:cNvPr>
            <p:cNvSpPr/>
            <p:nvPr/>
          </p:nvSpPr>
          <p:spPr>
            <a:xfrm>
              <a:off x="8442508" y="591365"/>
              <a:ext cx="206914" cy="175171"/>
            </a:xfrm>
            <a:custGeom>
              <a:avLst/>
              <a:gdLst/>
              <a:ahLst/>
              <a:cxnLst/>
              <a:rect l="l" t="t" r="r" b="b"/>
              <a:pathLst>
                <a:path w="3018" h="2555" extrusionOk="0">
                  <a:moveTo>
                    <a:pt x="1413" y="0"/>
                  </a:moveTo>
                  <a:cubicBezTo>
                    <a:pt x="1278" y="0"/>
                    <a:pt x="1142" y="96"/>
                    <a:pt x="1118" y="289"/>
                  </a:cubicBezTo>
                  <a:cubicBezTo>
                    <a:pt x="1094" y="493"/>
                    <a:pt x="1094" y="709"/>
                    <a:pt x="1094" y="926"/>
                  </a:cubicBezTo>
                  <a:cubicBezTo>
                    <a:pt x="806" y="938"/>
                    <a:pt x="529" y="938"/>
                    <a:pt x="253" y="962"/>
                  </a:cubicBezTo>
                  <a:cubicBezTo>
                    <a:pt x="0" y="974"/>
                    <a:pt x="0" y="1346"/>
                    <a:pt x="253" y="1358"/>
                  </a:cubicBezTo>
                  <a:cubicBezTo>
                    <a:pt x="541" y="1370"/>
                    <a:pt x="818" y="1382"/>
                    <a:pt x="1106" y="1382"/>
                  </a:cubicBezTo>
                  <a:cubicBezTo>
                    <a:pt x="1118" y="1707"/>
                    <a:pt x="1154" y="2020"/>
                    <a:pt x="1166" y="2320"/>
                  </a:cubicBezTo>
                  <a:cubicBezTo>
                    <a:pt x="1179" y="2476"/>
                    <a:pt x="1296" y="2555"/>
                    <a:pt x="1413" y="2555"/>
                  </a:cubicBezTo>
                  <a:cubicBezTo>
                    <a:pt x="1530" y="2555"/>
                    <a:pt x="1647" y="2476"/>
                    <a:pt x="1659" y="2320"/>
                  </a:cubicBezTo>
                  <a:cubicBezTo>
                    <a:pt x="1683" y="2020"/>
                    <a:pt x="1707" y="1719"/>
                    <a:pt x="1731" y="1407"/>
                  </a:cubicBezTo>
                  <a:cubicBezTo>
                    <a:pt x="2044" y="1407"/>
                    <a:pt x="2369" y="1407"/>
                    <a:pt x="2693" y="1419"/>
                  </a:cubicBezTo>
                  <a:cubicBezTo>
                    <a:pt x="3014" y="1419"/>
                    <a:pt x="3018" y="901"/>
                    <a:pt x="2704" y="901"/>
                  </a:cubicBezTo>
                  <a:cubicBezTo>
                    <a:pt x="2700" y="901"/>
                    <a:pt x="2697" y="902"/>
                    <a:pt x="2693" y="902"/>
                  </a:cubicBezTo>
                  <a:lnTo>
                    <a:pt x="1743" y="914"/>
                  </a:lnTo>
                  <a:cubicBezTo>
                    <a:pt x="1743" y="697"/>
                    <a:pt x="1731" y="493"/>
                    <a:pt x="1707" y="289"/>
                  </a:cubicBezTo>
                  <a:cubicBezTo>
                    <a:pt x="1683" y="96"/>
                    <a:pt x="1548" y="0"/>
                    <a:pt x="14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41;p6">
              <a:extLst>
                <a:ext uri="{FF2B5EF4-FFF2-40B4-BE49-F238E27FC236}">
                  <a16:creationId xmlns:a16="http://schemas.microsoft.com/office/drawing/2014/main" id="{7141D415-C231-A6CD-483D-920E411D2156}"/>
                </a:ext>
              </a:extLst>
            </p:cNvPr>
            <p:cNvSpPr/>
            <p:nvPr/>
          </p:nvSpPr>
          <p:spPr>
            <a:xfrm>
              <a:off x="8800665" y="592393"/>
              <a:ext cx="220763" cy="194985"/>
            </a:xfrm>
            <a:custGeom>
              <a:avLst/>
              <a:gdLst/>
              <a:ahLst/>
              <a:cxnLst/>
              <a:rect l="l" t="t" r="r" b="b"/>
              <a:pathLst>
                <a:path w="3220" h="2844" extrusionOk="0">
                  <a:moveTo>
                    <a:pt x="1784" y="0"/>
                  </a:moveTo>
                  <a:cubicBezTo>
                    <a:pt x="1670" y="0"/>
                    <a:pt x="1559" y="65"/>
                    <a:pt x="1520" y="213"/>
                  </a:cubicBezTo>
                  <a:cubicBezTo>
                    <a:pt x="1436" y="478"/>
                    <a:pt x="1376" y="754"/>
                    <a:pt x="1316" y="1031"/>
                  </a:cubicBezTo>
                  <a:cubicBezTo>
                    <a:pt x="967" y="995"/>
                    <a:pt x="619" y="947"/>
                    <a:pt x="270" y="911"/>
                  </a:cubicBezTo>
                  <a:cubicBezTo>
                    <a:pt x="263" y="910"/>
                    <a:pt x="257" y="910"/>
                    <a:pt x="250" y="910"/>
                  </a:cubicBezTo>
                  <a:cubicBezTo>
                    <a:pt x="50" y="910"/>
                    <a:pt x="1" y="1260"/>
                    <a:pt x="222" y="1295"/>
                  </a:cubicBezTo>
                  <a:cubicBezTo>
                    <a:pt x="559" y="1343"/>
                    <a:pt x="895" y="1404"/>
                    <a:pt x="1232" y="1452"/>
                  </a:cubicBezTo>
                  <a:cubicBezTo>
                    <a:pt x="1148" y="1824"/>
                    <a:pt x="1075" y="2185"/>
                    <a:pt x="1003" y="2558"/>
                  </a:cubicBezTo>
                  <a:cubicBezTo>
                    <a:pt x="967" y="2731"/>
                    <a:pt x="1104" y="2843"/>
                    <a:pt x="1238" y="2843"/>
                  </a:cubicBezTo>
                  <a:cubicBezTo>
                    <a:pt x="1327" y="2843"/>
                    <a:pt x="1414" y="2793"/>
                    <a:pt x="1448" y="2678"/>
                  </a:cubicBezTo>
                  <a:cubicBezTo>
                    <a:pt x="1556" y="2305"/>
                    <a:pt x="1677" y="1920"/>
                    <a:pt x="1785" y="1548"/>
                  </a:cubicBezTo>
                  <a:cubicBezTo>
                    <a:pt x="2121" y="1596"/>
                    <a:pt x="2470" y="1656"/>
                    <a:pt x="2806" y="1704"/>
                  </a:cubicBezTo>
                  <a:cubicBezTo>
                    <a:pt x="2826" y="1707"/>
                    <a:pt x="2845" y="1709"/>
                    <a:pt x="2863" y="1709"/>
                  </a:cubicBezTo>
                  <a:cubicBezTo>
                    <a:pt x="3174" y="1709"/>
                    <a:pt x="3219" y="1245"/>
                    <a:pt x="2879" y="1211"/>
                  </a:cubicBezTo>
                  <a:cubicBezTo>
                    <a:pt x="2554" y="1175"/>
                    <a:pt x="2229" y="1139"/>
                    <a:pt x="1905" y="1103"/>
                  </a:cubicBezTo>
                  <a:cubicBezTo>
                    <a:pt x="1965" y="851"/>
                    <a:pt x="2025" y="610"/>
                    <a:pt x="2085" y="370"/>
                  </a:cubicBezTo>
                  <a:cubicBezTo>
                    <a:pt x="2136" y="146"/>
                    <a:pt x="1956" y="0"/>
                    <a:pt x="178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42;p6">
              <a:extLst>
                <a:ext uri="{FF2B5EF4-FFF2-40B4-BE49-F238E27FC236}">
                  <a16:creationId xmlns:a16="http://schemas.microsoft.com/office/drawing/2014/main" id="{CB1557DF-EE0C-0853-5BF1-458EB631C4F7}"/>
                </a:ext>
              </a:extLst>
            </p:cNvPr>
            <p:cNvSpPr/>
            <p:nvPr/>
          </p:nvSpPr>
          <p:spPr>
            <a:xfrm>
              <a:off x="8186162" y="811784"/>
              <a:ext cx="256414" cy="191899"/>
            </a:xfrm>
            <a:custGeom>
              <a:avLst/>
              <a:gdLst/>
              <a:ahLst/>
              <a:cxnLst/>
              <a:rect l="l" t="t" r="r" b="b"/>
              <a:pathLst>
                <a:path w="3740" h="2799" extrusionOk="0">
                  <a:moveTo>
                    <a:pt x="1666" y="1"/>
                  </a:moveTo>
                  <a:cubicBezTo>
                    <a:pt x="1534" y="1"/>
                    <a:pt x="1401" y="91"/>
                    <a:pt x="1395" y="271"/>
                  </a:cubicBezTo>
                  <a:cubicBezTo>
                    <a:pt x="1383" y="379"/>
                    <a:pt x="1383" y="488"/>
                    <a:pt x="1383" y="596"/>
                  </a:cubicBezTo>
                  <a:cubicBezTo>
                    <a:pt x="987" y="608"/>
                    <a:pt x="590" y="632"/>
                    <a:pt x="217" y="680"/>
                  </a:cubicBezTo>
                  <a:cubicBezTo>
                    <a:pt x="1" y="716"/>
                    <a:pt x="1" y="980"/>
                    <a:pt x="217" y="1016"/>
                  </a:cubicBezTo>
                  <a:cubicBezTo>
                    <a:pt x="590" y="1065"/>
                    <a:pt x="987" y="1089"/>
                    <a:pt x="1383" y="1101"/>
                  </a:cubicBezTo>
                  <a:cubicBezTo>
                    <a:pt x="1395" y="1593"/>
                    <a:pt x="1431" y="2098"/>
                    <a:pt x="1455" y="2591"/>
                  </a:cubicBezTo>
                  <a:cubicBezTo>
                    <a:pt x="1461" y="2729"/>
                    <a:pt x="1564" y="2799"/>
                    <a:pt x="1666" y="2799"/>
                  </a:cubicBezTo>
                  <a:cubicBezTo>
                    <a:pt x="1768" y="2799"/>
                    <a:pt x="1870" y="2729"/>
                    <a:pt x="1876" y="2591"/>
                  </a:cubicBezTo>
                  <a:cubicBezTo>
                    <a:pt x="1900" y="2098"/>
                    <a:pt x="1936" y="1605"/>
                    <a:pt x="1948" y="1113"/>
                  </a:cubicBezTo>
                  <a:cubicBezTo>
                    <a:pt x="2441" y="1113"/>
                    <a:pt x="2934" y="1101"/>
                    <a:pt x="3415" y="1101"/>
                  </a:cubicBezTo>
                  <a:cubicBezTo>
                    <a:pt x="3739" y="1101"/>
                    <a:pt x="3739" y="596"/>
                    <a:pt x="3415" y="596"/>
                  </a:cubicBezTo>
                  <a:cubicBezTo>
                    <a:pt x="2934" y="596"/>
                    <a:pt x="2441" y="584"/>
                    <a:pt x="1948" y="584"/>
                  </a:cubicBezTo>
                  <a:cubicBezTo>
                    <a:pt x="1948" y="476"/>
                    <a:pt x="1948" y="367"/>
                    <a:pt x="1936" y="271"/>
                  </a:cubicBezTo>
                  <a:cubicBezTo>
                    <a:pt x="1930" y="91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43;p6">
              <a:extLst>
                <a:ext uri="{FF2B5EF4-FFF2-40B4-BE49-F238E27FC236}">
                  <a16:creationId xmlns:a16="http://schemas.microsoft.com/office/drawing/2014/main" id="{8E1A4044-1F56-7C57-6F08-598663A7601B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44;p6">
              <a:extLst>
                <a:ext uri="{FF2B5EF4-FFF2-40B4-BE49-F238E27FC236}">
                  <a16:creationId xmlns:a16="http://schemas.microsoft.com/office/drawing/2014/main" id="{790EBD00-AE4F-AB0D-CD7A-60E808301768}"/>
                </a:ext>
              </a:extLst>
            </p:cNvPr>
            <p:cNvSpPr/>
            <p:nvPr/>
          </p:nvSpPr>
          <p:spPr>
            <a:xfrm>
              <a:off x="8262362" y="1124013"/>
              <a:ext cx="256414" cy="191282"/>
            </a:xfrm>
            <a:custGeom>
              <a:avLst/>
              <a:gdLst/>
              <a:ahLst/>
              <a:cxnLst/>
              <a:rect l="l" t="t" r="r" b="b"/>
              <a:pathLst>
                <a:path w="3740" h="2790" extrusionOk="0">
                  <a:moveTo>
                    <a:pt x="1666" y="1"/>
                  </a:moveTo>
                  <a:cubicBezTo>
                    <a:pt x="1534" y="1"/>
                    <a:pt x="1401" y="88"/>
                    <a:pt x="1395" y="262"/>
                  </a:cubicBezTo>
                  <a:cubicBezTo>
                    <a:pt x="1383" y="370"/>
                    <a:pt x="1383" y="478"/>
                    <a:pt x="1383" y="587"/>
                  </a:cubicBezTo>
                  <a:cubicBezTo>
                    <a:pt x="987" y="599"/>
                    <a:pt x="590" y="623"/>
                    <a:pt x="217" y="683"/>
                  </a:cubicBezTo>
                  <a:cubicBezTo>
                    <a:pt x="1" y="707"/>
                    <a:pt x="1" y="983"/>
                    <a:pt x="217" y="1007"/>
                  </a:cubicBezTo>
                  <a:cubicBezTo>
                    <a:pt x="590" y="1055"/>
                    <a:pt x="987" y="1079"/>
                    <a:pt x="1383" y="1091"/>
                  </a:cubicBezTo>
                  <a:cubicBezTo>
                    <a:pt x="1395" y="1596"/>
                    <a:pt x="1431" y="2089"/>
                    <a:pt x="1455" y="2582"/>
                  </a:cubicBezTo>
                  <a:cubicBezTo>
                    <a:pt x="1461" y="2720"/>
                    <a:pt x="1564" y="2789"/>
                    <a:pt x="1666" y="2789"/>
                  </a:cubicBezTo>
                  <a:cubicBezTo>
                    <a:pt x="1768" y="2789"/>
                    <a:pt x="1870" y="2720"/>
                    <a:pt x="1876" y="2582"/>
                  </a:cubicBezTo>
                  <a:cubicBezTo>
                    <a:pt x="1900" y="2101"/>
                    <a:pt x="1936" y="1596"/>
                    <a:pt x="1948" y="1103"/>
                  </a:cubicBezTo>
                  <a:cubicBezTo>
                    <a:pt x="2441" y="1103"/>
                    <a:pt x="2934" y="1091"/>
                    <a:pt x="3415" y="1091"/>
                  </a:cubicBezTo>
                  <a:cubicBezTo>
                    <a:pt x="3419" y="1092"/>
                    <a:pt x="3422" y="1092"/>
                    <a:pt x="3426" y="1092"/>
                  </a:cubicBezTo>
                  <a:cubicBezTo>
                    <a:pt x="3739" y="1092"/>
                    <a:pt x="3736" y="587"/>
                    <a:pt x="3415" y="587"/>
                  </a:cubicBezTo>
                  <a:lnTo>
                    <a:pt x="1948" y="587"/>
                  </a:lnTo>
                  <a:cubicBezTo>
                    <a:pt x="1948" y="478"/>
                    <a:pt x="1948" y="370"/>
                    <a:pt x="1936" y="262"/>
                  </a:cubicBezTo>
                  <a:cubicBezTo>
                    <a:pt x="1930" y="88"/>
                    <a:pt x="1798" y="1"/>
                    <a:pt x="166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45;p6">
              <a:extLst>
                <a:ext uri="{FF2B5EF4-FFF2-40B4-BE49-F238E27FC236}">
                  <a16:creationId xmlns:a16="http://schemas.microsoft.com/office/drawing/2014/main" id="{EC77E6F5-CD38-8BF3-5298-822B336608E9}"/>
                </a:ext>
              </a:extLst>
            </p:cNvPr>
            <p:cNvSpPr/>
            <p:nvPr/>
          </p:nvSpPr>
          <p:spPr>
            <a:xfrm rot="-5564026">
              <a:off x="8740852" y="1665828"/>
              <a:ext cx="264644" cy="134996"/>
            </a:xfrm>
            <a:custGeom>
              <a:avLst/>
              <a:gdLst/>
              <a:ahLst/>
              <a:cxnLst/>
              <a:rect l="l" t="t" r="r" b="b"/>
              <a:pathLst>
                <a:path w="3860" h="1969" extrusionOk="0">
                  <a:moveTo>
                    <a:pt x="1879" y="0"/>
                  </a:moveTo>
                  <a:cubicBezTo>
                    <a:pt x="1814" y="0"/>
                    <a:pt x="1746" y="25"/>
                    <a:pt x="1683" y="81"/>
                  </a:cubicBezTo>
                  <a:cubicBezTo>
                    <a:pt x="1563" y="189"/>
                    <a:pt x="1491" y="333"/>
                    <a:pt x="1443" y="478"/>
                  </a:cubicBezTo>
                  <a:cubicBezTo>
                    <a:pt x="1046" y="454"/>
                    <a:pt x="661" y="430"/>
                    <a:pt x="265" y="405"/>
                  </a:cubicBezTo>
                  <a:cubicBezTo>
                    <a:pt x="60" y="405"/>
                    <a:pt x="0" y="754"/>
                    <a:pt x="216" y="778"/>
                  </a:cubicBezTo>
                  <a:cubicBezTo>
                    <a:pt x="601" y="838"/>
                    <a:pt x="974" y="886"/>
                    <a:pt x="1358" y="934"/>
                  </a:cubicBezTo>
                  <a:cubicBezTo>
                    <a:pt x="1358" y="983"/>
                    <a:pt x="1346" y="1031"/>
                    <a:pt x="1346" y="1079"/>
                  </a:cubicBezTo>
                  <a:cubicBezTo>
                    <a:pt x="1346" y="1331"/>
                    <a:pt x="1370" y="1692"/>
                    <a:pt x="1587" y="1836"/>
                  </a:cubicBezTo>
                  <a:lnTo>
                    <a:pt x="1587" y="1848"/>
                  </a:lnTo>
                  <a:cubicBezTo>
                    <a:pt x="1626" y="1931"/>
                    <a:pt x="1700" y="1968"/>
                    <a:pt x="1771" y="1968"/>
                  </a:cubicBezTo>
                  <a:cubicBezTo>
                    <a:pt x="1875" y="1968"/>
                    <a:pt x="1971" y="1888"/>
                    <a:pt x="1935" y="1752"/>
                  </a:cubicBezTo>
                  <a:cubicBezTo>
                    <a:pt x="1935" y="1752"/>
                    <a:pt x="1935" y="1740"/>
                    <a:pt x="1923" y="1728"/>
                  </a:cubicBezTo>
                  <a:cubicBezTo>
                    <a:pt x="2008" y="1560"/>
                    <a:pt x="1947" y="1379"/>
                    <a:pt x="1960" y="1175"/>
                  </a:cubicBezTo>
                  <a:cubicBezTo>
                    <a:pt x="1960" y="1115"/>
                    <a:pt x="1972" y="1055"/>
                    <a:pt x="1984" y="1007"/>
                  </a:cubicBezTo>
                  <a:cubicBezTo>
                    <a:pt x="2452" y="1055"/>
                    <a:pt x="2921" y="1103"/>
                    <a:pt x="3390" y="1175"/>
                  </a:cubicBezTo>
                  <a:cubicBezTo>
                    <a:pt x="3413" y="1179"/>
                    <a:pt x="3434" y="1181"/>
                    <a:pt x="3455" y="1181"/>
                  </a:cubicBezTo>
                  <a:cubicBezTo>
                    <a:pt x="3807" y="1181"/>
                    <a:pt x="3860" y="633"/>
                    <a:pt x="3462" y="622"/>
                  </a:cubicBezTo>
                  <a:cubicBezTo>
                    <a:pt x="3017" y="610"/>
                    <a:pt x="2573" y="574"/>
                    <a:pt x="2128" y="538"/>
                  </a:cubicBezTo>
                  <a:cubicBezTo>
                    <a:pt x="2140" y="478"/>
                    <a:pt x="2152" y="430"/>
                    <a:pt x="2164" y="369"/>
                  </a:cubicBezTo>
                  <a:cubicBezTo>
                    <a:pt x="2199" y="169"/>
                    <a:pt x="2050" y="0"/>
                    <a:pt x="187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46;p6">
              <a:extLst>
                <a:ext uri="{FF2B5EF4-FFF2-40B4-BE49-F238E27FC236}">
                  <a16:creationId xmlns:a16="http://schemas.microsoft.com/office/drawing/2014/main" id="{4D7316A1-8950-8832-B971-C50B0D5252F4}"/>
                </a:ext>
              </a:extLst>
            </p:cNvPr>
            <p:cNvSpPr/>
            <p:nvPr/>
          </p:nvSpPr>
          <p:spPr>
            <a:xfrm>
              <a:off x="8501133" y="1350150"/>
              <a:ext cx="206708" cy="175239"/>
            </a:xfrm>
            <a:custGeom>
              <a:avLst/>
              <a:gdLst/>
              <a:ahLst/>
              <a:cxnLst/>
              <a:rect l="l" t="t" r="r" b="b"/>
              <a:pathLst>
                <a:path w="3015" h="2556" extrusionOk="0">
                  <a:moveTo>
                    <a:pt x="1413" y="1"/>
                  </a:moveTo>
                  <a:cubicBezTo>
                    <a:pt x="1278" y="1"/>
                    <a:pt x="1142" y="94"/>
                    <a:pt x="1118" y="280"/>
                  </a:cubicBezTo>
                  <a:cubicBezTo>
                    <a:pt x="1094" y="485"/>
                    <a:pt x="1094" y="701"/>
                    <a:pt x="1094" y="930"/>
                  </a:cubicBezTo>
                  <a:cubicBezTo>
                    <a:pt x="806" y="930"/>
                    <a:pt x="529" y="942"/>
                    <a:pt x="253" y="954"/>
                  </a:cubicBezTo>
                  <a:cubicBezTo>
                    <a:pt x="0" y="966"/>
                    <a:pt x="0" y="1338"/>
                    <a:pt x="253" y="1350"/>
                  </a:cubicBezTo>
                  <a:cubicBezTo>
                    <a:pt x="541" y="1362"/>
                    <a:pt x="818" y="1374"/>
                    <a:pt x="1106" y="1386"/>
                  </a:cubicBezTo>
                  <a:cubicBezTo>
                    <a:pt x="1118" y="1699"/>
                    <a:pt x="1154" y="2011"/>
                    <a:pt x="1166" y="2312"/>
                  </a:cubicBezTo>
                  <a:cubicBezTo>
                    <a:pt x="1179" y="2474"/>
                    <a:pt x="1296" y="2555"/>
                    <a:pt x="1413" y="2555"/>
                  </a:cubicBezTo>
                  <a:cubicBezTo>
                    <a:pt x="1530" y="2555"/>
                    <a:pt x="1647" y="2474"/>
                    <a:pt x="1659" y="2312"/>
                  </a:cubicBezTo>
                  <a:cubicBezTo>
                    <a:pt x="1683" y="2023"/>
                    <a:pt x="1707" y="1711"/>
                    <a:pt x="1731" y="1398"/>
                  </a:cubicBezTo>
                  <a:cubicBezTo>
                    <a:pt x="2044" y="1398"/>
                    <a:pt x="2369" y="1410"/>
                    <a:pt x="2693" y="1410"/>
                  </a:cubicBezTo>
                  <a:cubicBezTo>
                    <a:pt x="2697" y="1411"/>
                    <a:pt x="2700" y="1411"/>
                    <a:pt x="2704" y="1411"/>
                  </a:cubicBezTo>
                  <a:cubicBezTo>
                    <a:pt x="3014" y="1411"/>
                    <a:pt x="3014" y="893"/>
                    <a:pt x="2704" y="893"/>
                  </a:cubicBezTo>
                  <a:cubicBezTo>
                    <a:pt x="2700" y="893"/>
                    <a:pt x="2697" y="893"/>
                    <a:pt x="2693" y="893"/>
                  </a:cubicBezTo>
                  <a:lnTo>
                    <a:pt x="1743" y="905"/>
                  </a:lnTo>
                  <a:cubicBezTo>
                    <a:pt x="1743" y="689"/>
                    <a:pt x="1731" y="485"/>
                    <a:pt x="1707" y="280"/>
                  </a:cubicBezTo>
                  <a:cubicBezTo>
                    <a:pt x="1683" y="94"/>
                    <a:pt x="1548" y="1"/>
                    <a:pt x="141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47;p6">
              <a:extLst>
                <a:ext uri="{FF2B5EF4-FFF2-40B4-BE49-F238E27FC236}">
                  <a16:creationId xmlns:a16="http://schemas.microsoft.com/office/drawing/2014/main" id="{EE9F23E8-32AB-B6F7-1AA3-DC3D53377552}"/>
                </a:ext>
              </a:extLst>
            </p:cNvPr>
            <p:cNvSpPr/>
            <p:nvPr/>
          </p:nvSpPr>
          <p:spPr>
            <a:xfrm>
              <a:off x="8800665" y="1056953"/>
              <a:ext cx="220763" cy="195190"/>
            </a:xfrm>
            <a:custGeom>
              <a:avLst/>
              <a:gdLst/>
              <a:ahLst/>
              <a:cxnLst/>
              <a:rect l="l" t="t" r="r" b="b"/>
              <a:pathLst>
                <a:path w="3220" h="2847" extrusionOk="0">
                  <a:moveTo>
                    <a:pt x="1782" y="1"/>
                  </a:moveTo>
                  <a:cubicBezTo>
                    <a:pt x="1668" y="1"/>
                    <a:pt x="1558" y="62"/>
                    <a:pt x="1520" y="205"/>
                  </a:cubicBezTo>
                  <a:cubicBezTo>
                    <a:pt x="1436" y="482"/>
                    <a:pt x="1376" y="758"/>
                    <a:pt x="1316" y="1035"/>
                  </a:cubicBezTo>
                  <a:cubicBezTo>
                    <a:pt x="967" y="987"/>
                    <a:pt x="619" y="951"/>
                    <a:pt x="270" y="903"/>
                  </a:cubicBezTo>
                  <a:cubicBezTo>
                    <a:pt x="263" y="902"/>
                    <a:pt x="257" y="901"/>
                    <a:pt x="250" y="901"/>
                  </a:cubicBezTo>
                  <a:cubicBezTo>
                    <a:pt x="50" y="901"/>
                    <a:pt x="1" y="1252"/>
                    <a:pt x="222" y="1287"/>
                  </a:cubicBezTo>
                  <a:cubicBezTo>
                    <a:pt x="559" y="1347"/>
                    <a:pt x="895" y="1395"/>
                    <a:pt x="1232" y="1455"/>
                  </a:cubicBezTo>
                  <a:cubicBezTo>
                    <a:pt x="1148" y="1816"/>
                    <a:pt x="1075" y="2189"/>
                    <a:pt x="1003" y="2549"/>
                  </a:cubicBezTo>
                  <a:cubicBezTo>
                    <a:pt x="967" y="2731"/>
                    <a:pt x="1106" y="2846"/>
                    <a:pt x="1240" y="2846"/>
                  </a:cubicBezTo>
                  <a:cubicBezTo>
                    <a:pt x="1328" y="2846"/>
                    <a:pt x="1415" y="2796"/>
                    <a:pt x="1448" y="2682"/>
                  </a:cubicBezTo>
                  <a:cubicBezTo>
                    <a:pt x="1556" y="2297"/>
                    <a:pt x="1677" y="1924"/>
                    <a:pt x="1785" y="1540"/>
                  </a:cubicBezTo>
                  <a:cubicBezTo>
                    <a:pt x="2121" y="1600"/>
                    <a:pt x="2470" y="1648"/>
                    <a:pt x="2806" y="1708"/>
                  </a:cubicBezTo>
                  <a:cubicBezTo>
                    <a:pt x="2826" y="1711"/>
                    <a:pt x="2845" y="1713"/>
                    <a:pt x="2863" y="1713"/>
                  </a:cubicBezTo>
                  <a:cubicBezTo>
                    <a:pt x="3174" y="1713"/>
                    <a:pt x="3219" y="1249"/>
                    <a:pt x="2879" y="1215"/>
                  </a:cubicBezTo>
                  <a:cubicBezTo>
                    <a:pt x="2554" y="1179"/>
                    <a:pt x="2229" y="1143"/>
                    <a:pt x="1905" y="1095"/>
                  </a:cubicBezTo>
                  <a:cubicBezTo>
                    <a:pt x="1965" y="854"/>
                    <a:pt x="2025" y="614"/>
                    <a:pt x="2085" y="362"/>
                  </a:cubicBezTo>
                  <a:cubicBezTo>
                    <a:pt x="2136" y="144"/>
                    <a:pt x="1955" y="1"/>
                    <a:pt x="17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48;p6">
              <a:extLst>
                <a:ext uri="{FF2B5EF4-FFF2-40B4-BE49-F238E27FC236}">
                  <a16:creationId xmlns:a16="http://schemas.microsoft.com/office/drawing/2014/main" id="{AB210F79-236D-4136-F2FA-D9D7A1656094}"/>
                </a:ext>
              </a:extLst>
            </p:cNvPr>
            <p:cNvSpPr/>
            <p:nvPr/>
          </p:nvSpPr>
          <p:spPr>
            <a:xfrm>
              <a:off x="8426329" y="1812799"/>
              <a:ext cx="239069" cy="169000"/>
            </a:xfrm>
            <a:custGeom>
              <a:avLst/>
              <a:gdLst/>
              <a:ahLst/>
              <a:cxnLst/>
              <a:rect l="l" t="t" r="r" b="b"/>
              <a:pathLst>
                <a:path w="3487" h="2465" extrusionOk="0">
                  <a:moveTo>
                    <a:pt x="2219" y="0"/>
                  </a:moveTo>
                  <a:cubicBezTo>
                    <a:pt x="2135" y="0"/>
                    <a:pt x="2050" y="38"/>
                    <a:pt x="1996" y="126"/>
                  </a:cubicBezTo>
                  <a:cubicBezTo>
                    <a:pt x="1839" y="355"/>
                    <a:pt x="1755" y="631"/>
                    <a:pt x="1707" y="920"/>
                  </a:cubicBezTo>
                  <a:cubicBezTo>
                    <a:pt x="1226" y="920"/>
                    <a:pt x="733" y="944"/>
                    <a:pt x="253" y="968"/>
                  </a:cubicBezTo>
                  <a:cubicBezTo>
                    <a:pt x="0" y="980"/>
                    <a:pt x="0" y="1340"/>
                    <a:pt x="253" y="1352"/>
                  </a:cubicBezTo>
                  <a:cubicBezTo>
                    <a:pt x="721" y="1376"/>
                    <a:pt x="1202" y="1388"/>
                    <a:pt x="1683" y="1400"/>
                  </a:cubicBezTo>
                  <a:cubicBezTo>
                    <a:pt x="1695" y="1749"/>
                    <a:pt x="1767" y="2086"/>
                    <a:pt x="1900" y="2386"/>
                  </a:cubicBezTo>
                  <a:cubicBezTo>
                    <a:pt x="1922" y="2441"/>
                    <a:pt x="1968" y="2465"/>
                    <a:pt x="2016" y="2465"/>
                  </a:cubicBezTo>
                  <a:cubicBezTo>
                    <a:pt x="2093" y="2465"/>
                    <a:pt x="2176" y="2403"/>
                    <a:pt x="2176" y="2314"/>
                  </a:cubicBezTo>
                  <a:cubicBezTo>
                    <a:pt x="2164" y="2014"/>
                    <a:pt x="2152" y="1701"/>
                    <a:pt x="2188" y="1412"/>
                  </a:cubicBezTo>
                  <a:lnTo>
                    <a:pt x="3162" y="1412"/>
                  </a:lnTo>
                  <a:cubicBezTo>
                    <a:pt x="3486" y="1412"/>
                    <a:pt x="3486" y="908"/>
                    <a:pt x="3162" y="908"/>
                  </a:cubicBezTo>
                  <a:lnTo>
                    <a:pt x="2296" y="908"/>
                  </a:lnTo>
                  <a:cubicBezTo>
                    <a:pt x="2344" y="715"/>
                    <a:pt x="2416" y="523"/>
                    <a:pt x="2477" y="331"/>
                  </a:cubicBezTo>
                  <a:cubicBezTo>
                    <a:pt x="2531" y="135"/>
                    <a:pt x="2377" y="0"/>
                    <a:pt x="22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9" name="Group 1178">
            <a:extLst>
              <a:ext uri="{FF2B5EF4-FFF2-40B4-BE49-F238E27FC236}">
                <a16:creationId xmlns:a16="http://schemas.microsoft.com/office/drawing/2014/main" id="{24C5EC54-22D7-2463-CDC9-12613BD1B06A}"/>
              </a:ext>
            </a:extLst>
          </p:cNvPr>
          <p:cNvGrpSpPr/>
          <p:nvPr/>
        </p:nvGrpSpPr>
        <p:grpSpPr>
          <a:xfrm>
            <a:off x="93532" y="7050228"/>
            <a:ext cx="2850507" cy="482334"/>
            <a:chOff x="92321" y="4213836"/>
            <a:chExt cx="2850507" cy="482334"/>
          </a:xfrm>
        </p:grpSpPr>
        <p:sp>
          <p:nvSpPr>
            <p:cNvPr id="35" name="Google Shape;610;p27">
              <a:extLst>
                <a:ext uri="{FF2B5EF4-FFF2-40B4-BE49-F238E27FC236}">
                  <a16:creationId xmlns:a16="http://schemas.microsoft.com/office/drawing/2014/main" id="{07B5CEAF-EDDD-200D-F2BF-F37D99B66549}"/>
                </a:ext>
              </a:extLst>
            </p:cNvPr>
            <p:cNvSpPr/>
            <p:nvPr/>
          </p:nvSpPr>
          <p:spPr>
            <a:xfrm>
              <a:off x="92321" y="4248115"/>
              <a:ext cx="2843762" cy="433344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11;p27">
              <a:extLst>
                <a:ext uri="{FF2B5EF4-FFF2-40B4-BE49-F238E27FC236}">
                  <a16:creationId xmlns:a16="http://schemas.microsoft.com/office/drawing/2014/main" id="{F15588BE-7947-D01D-4A1F-185E61396A1C}"/>
                </a:ext>
              </a:extLst>
            </p:cNvPr>
            <p:cNvSpPr/>
            <p:nvPr/>
          </p:nvSpPr>
          <p:spPr>
            <a:xfrm>
              <a:off x="96650" y="4231999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19;p27">
              <a:extLst>
                <a:ext uri="{FF2B5EF4-FFF2-40B4-BE49-F238E27FC236}">
                  <a16:creationId xmlns:a16="http://schemas.microsoft.com/office/drawing/2014/main" id="{3EB63C86-C6FE-670A-D017-528D3AE3D4E1}"/>
                </a:ext>
              </a:extLst>
            </p:cNvPr>
            <p:cNvSpPr txBox="1"/>
            <p:nvPr/>
          </p:nvSpPr>
          <p:spPr>
            <a:xfrm>
              <a:off x="912839" y="4213836"/>
              <a:ext cx="198117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% CVA through a framework agreement delivery mechanism </a:t>
              </a:r>
              <a:endParaRPr sz="10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  <p:pic>
          <p:nvPicPr>
            <p:cNvPr id="1081" name="Graphic 1080">
              <a:extLst>
                <a:ext uri="{FF2B5EF4-FFF2-40B4-BE49-F238E27FC236}">
                  <a16:creationId xmlns:a16="http://schemas.microsoft.com/office/drawing/2014/main" id="{B55F4168-1DA4-EB98-7F08-FF3D770873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8342" b="30552"/>
            <a:stretch/>
          </p:blipFill>
          <p:spPr>
            <a:xfrm>
              <a:off x="602769" y="4310397"/>
              <a:ext cx="359142" cy="274320"/>
            </a:xfrm>
            <a:prstGeom prst="rect">
              <a:avLst/>
            </a:prstGeom>
          </p:spPr>
        </p:pic>
      </p:grpSp>
      <p:grpSp>
        <p:nvGrpSpPr>
          <p:cNvPr id="1180" name="Group 1179">
            <a:extLst>
              <a:ext uri="{FF2B5EF4-FFF2-40B4-BE49-F238E27FC236}">
                <a16:creationId xmlns:a16="http://schemas.microsoft.com/office/drawing/2014/main" id="{BE221F37-3F75-5AAE-EA4D-5C8938773CA9}"/>
              </a:ext>
            </a:extLst>
          </p:cNvPr>
          <p:cNvGrpSpPr/>
          <p:nvPr/>
        </p:nvGrpSpPr>
        <p:grpSpPr>
          <a:xfrm>
            <a:off x="92321" y="7579023"/>
            <a:ext cx="2852928" cy="457200"/>
            <a:chOff x="92321" y="4742996"/>
            <a:chExt cx="2852928" cy="457200"/>
          </a:xfrm>
        </p:grpSpPr>
        <p:sp>
          <p:nvSpPr>
            <p:cNvPr id="1084" name="Google Shape;610;p27">
              <a:extLst>
                <a:ext uri="{FF2B5EF4-FFF2-40B4-BE49-F238E27FC236}">
                  <a16:creationId xmlns:a16="http://schemas.microsoft.com/office/drawing/2014/main" id="{C606AF84-557F-BA0F-8295-404877A236F0}"/>
                </a:ext>
              </a:extLst>
            </p:cNvPr>
            <p:cNvSpPr/>
            <p:nvPr/>
          </p:nvSpPr>
          <p:spPr>
            <a:xfrm>
              <a:off x="92321" y="4767992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611;p27">
              <a:extLst>
                <a:ext uri="{FF2B5EF4-FFF2-40B4-BE49-F238E27FC236}">
                  <a16:creationId xmlns:a16="http://schemas.microsoft.com/office/drawing/2014/main" id="{E1C1BB55-1549-8D32-7200-4D650A5A5DDB}"/>
                </a:ext>
              </a:extLst>
            </p:cNvPr>
            <p:cNvSpPr/>
            <p:nvPr/>
          </p:nvSpPr>
          <p:spPr>
            <a:xfrm>
              <a:off x="99071" y="4742996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619;p27">
              <a:extLst>
                <a:ext uri="{FF2B5EF4-FFF2-40B4-BE49-F238E27FC236}">
                  <a16:creationId xmlns:a16="http://schemas.microsoft.com/office/drawing/2014/main" id="{4983CABF-AB5E-C819-359A-2B2406D9AC8C}"/>
                </a:ext>
              </a:extLst>
            </p:cNvPr>
            <p:cNvSpPr txBox="1"/>
            <p:nvPr/>
          </p:nvSpPr>
          <p:spPr>
            <a:xfrm>
              <a:off x="1195762" y="4782488"/>
              <a:ext cx="1546160" cy="3914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% CVA expenditure</a:t>
              </a:r>
            </a:p>
          </p:txBody>
        </p:sp>
      </p:grpSp>
      <p:grpSp>
        <p:nvGrpSpPr>
          <p:cNvPr id="1181" name="Group 1180">
            <a:extLst>
              <a:ext uri="{FF2B5EF4-FFF2-40B4-BE49-F238E27FC236}">
                <a16:creationId xmlns:a16="http://schemas.microsoft.com/office/drawing/2014/main" id="{32E7DFA2-8F84-CBAD-04E6-A5E82210F305}"/>
              </a:ext>
            </a:extLst>
          </p:cNvPr>
          <p:cNvGrpSpPr/>
          <p:nvPr/>
        </p:nvGrpSpPr>
        <p:grpSpPr>
          <a:xfrm>
            <a:off x="92321" y="8082684"/>
            <a:ext cx="2852928" cy="457200"/>
            <a:chOff x="92321" y="5270830"/>
            <a:chExt cx="2852928" cy="457200"/>
          </a:xfrm>
        </p:grpSpPr>
        <p:sp>
          <p:nvSpPr>
            <p:cNvPr id="1088" name="Google Shape;610;p27">
              <a:extLst>
                <a:ext uri="{FF2B5EF4-FFF2-40B4-BE49-F238E27FC236}">
                  <a16:creationId xmlns:a16="http://schemas.microsoft.com/office/drawing/2014/main" id="{EE03F060-3E6D-E026-E965-CD573274E8AC}"/>
                </a:ext>
              </a:extLst>
            </p:cNvPr>
            <p:cNvSpPr/>
            <p:nvPr/>
          </p:nvSpPr>
          <p:spPr>
            <a:xfrm>
              <a:off x="92321" y="5295825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611;p27">
              <a:extLst>
                <a:ext uri="{FF2B5EF4-FFF2-40B4-BE49-F238E27FC236}">
                  <a16:creationId xmlns:a16="http://schemas.microsoft.com/office/drawing/2014/main" id="{8B022274-FC12-8160-07AE-82510EA873F1}"/>
                </a:ext>
              </a:extLst>
            </p:cNvPr>
            <p:cNvSpPr/>
            <p:nvPr/>
          </p:nvSpPr>
          <p:spPr>
            <a:xfrm>
              <a:off x="99071" y="5270830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619;p27">
              <a:extLst>
                <a:ext uri="{FF2B5EF4-FFF2-40B4-BE49-F238E27FC236}">
                  <a16:creationId xmlns:a16="http://schemas.microsoft.com/office/drawing/2014/main" id="{E1DA3127-FA17-036B-D29B-D17C6AEDA2C6}"/>
                </a:ext>
              </a:extLst>
            </p:cNvPr>
            <p:cNvSpPr txBox="1"/>
            <p:nvPr/>
          </p:nvSpPr>
          <p:spPr>
            <a:xfrm>
              <a:off x="1110155" y="5287062"/>
              <a:ext cx="1702053" cy="4297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# days from disaster to CVA delivery</a:t>
              </a:r>
              <a:endParaRPr sz="105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82" name="Group 1181">
            <a:extLst>
              <a:ext uri="{FF2B5EF4-FFF2-40B4-BE49-F238E27FC236}">
                <a16:creationId xmlns:a16="http://schemas.microsoft.com/office/drawing/2014/main" id="{88250DCA-952B-7212-6244-286DB994C660}"/>
              </a:ext>
            </a:extLst>
          </p:cNvPr>
          <p:cNvGrpSpPr/>
          <p:nvPr/>
        </p:nvGrpSpPr>
        <p:grpSpPr>
          <a:xfrm>
            <a:off x="92321" y="8586345"/>
            <a:ext cx="2852928" cy="457200"/>
            <a:chOff x="92321" y="5831391"/>
            <a:chExt cx="2852928" cy="457200"/>
          </a:xfrm>
        </p:grpSpPr>
        <p:sp>
          <p:nvSpPr>
            <p:cNvPr id="1092" name="Google Shape;610;p27">
              <a:extLst>
                <a:ext uri="{FF2B5EF4-FFF2-40B4-BE49-F238E27FC236}">
                  <a16:creationId xmlns:a16="http://schemas.microsoft.com/office/drawing/2014/main" id="{47343458-AB3B-C63F-426F-B30AA4280E15}"/>
                </a:ext>
              </a:extLst>
            </p:cNvPr>
            <p:cNvSpPr/>
            <p:nvPr/>
          </p:nvSpPr>
          <p:spPr>
            <a:xfrm>
              <a:off x="92321" y="5847508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611;p27">
              <a:extLst>
                <a:ext uri="{FF2B5EF4-FFF2-40B4-BE49-F238E27FC236}">
                  <a16:creationId xmlns:a16="http://schemas.microsoft.com/office/drawing/2014/main" id="{888BBB90-8B62-20E1-61A2-9E92879AA8D0}"/>
                </a:ext>
              </a:extLst>
            </p:cNvPr>
            <p:cNvSpPr/>
            <p:nvPr/>
          </p:nvSpPr>
          <p:spPr>
            <a:xfrm>
              <a:off x="99071" y="5831391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619;p27">
              <a:extLst>
                <a:ext uri="{FF2B5EF4-FFF2-40B4-BE49-F238E27FC236}">
                  <a16:creationId xmlns:a16="http://schemas.microsoft.com/office/drawing/2014/main" id="{7EB20851-A342-55B5-F12E-B6258D11DC7E}"/>
                </a:ext>
              </a:extLst>
            </p:cNvPr>
            <p:cNvSpPr txBox="1"/>
            <p:nvPr/>
          </p:nvSpPr>
          <p:spPr>
            <a:xfrm>
              <a:off x="1123272" y="5853945"/>
              <a:ext cx="1688936" cy="423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# of CVA with key CEA/AAP activities</a:t>
              </a:r>
            </a:p>
          </p:txBody>
        </p:sp>
      </p:grpSp>
      <p:grpSp>
        <p:nvGrpSpPr>
          <p:cNvPr id="1183" name="Group 1182">
            <a:extLst>
              <a:ext uri="{FF2B5EF4-FFF2-40B4-BE49-F238E27FC236}">
                <a16:creationId xmlns:a16="http://schemas.microsoft.com/office/drawing/2014/main" id="{32153AF5-0F05-6982-1420-01FBD99284E6}"/>
              </a:ext>
            </a:extLst>
          </p:cNvPr>
          <p:cNvGrpSpPr/>
          <p:nvPr/>
        </p:nvGrpSpPr>
        <p:grpSpPr>
          <a:xfrm>
            <a:off x="92321" y="9090006"/>
            <a:ext cx="2852928" cy="457200"/>
            <a:chOff x="92321" y="6351271"/>
            <a:chExt cx="2852928" cy="457200"/>
          </a:xfrm>
        </p:grpSpPr>
        <p:sp>
          <p:nvSpPr>
            <p:cNvPr id="1096" name="Google Shape;610;p27">
              <a:extLst>
                <a:ext uri="{FF2B5EF4-FFF2-40B4-BE49-F238E27FC236}">
                  <a16:creationId xmlns:a16="http://schemas.microsoft.com/office/drawing/2014/main" id="{51BEEC15-FBD7-2563-2DAB-FE2562BAF9AD}"/>
                </a:ext>
              </a:extLst>
            </p:cNvPr>
            <p:cNvSpPr/>
            <p:nvPr/>
          </p:nvSpPr>
          <p:spPr>
            <a:xfrm>
              <a:off x="92321" y="6367388"/>
              <a:ext cx="2846178" cy="429768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611;p27">
              <a:extLst>
                <a:ext uri="{FF2B5EF4-FFF2-40B4-BE49-F238E27FC236}">
                  <a16:creationId xmlns:a16="http://schemas.microsoft.com/office/drawing/2014/main" id="{3DF80A84-C01C-18EA-5C0D-446B2B4EABE3}"/>
                </a:ext>
              </a:extLst>
            </p:cNvPr>
            <p:cNvSpPr/>
            <p:nvPr/>
          </p:nvSpPr>
          <p:spPr>
            <a:xfrm>
              <a:off x="99071" y="6351271"/>
              <a:ext cx="2846178" cy="457200"/>
            </a:xfrm>
            <a:custGeom>
              <a:avLst/>
              <a:gdLst/>
              <a:ahLst/>
              <a:cxnLst/>
              <a:rect l="l" t="t" r="r" b="b"/>
              <a:pathLst>
                <a:path w="94719" h="43100" extrusionOk="0">
                  <a:moveTo>
                    <a:pt x="34083" y="1586"/>
                  </a:moveTo>
                  <a:lnTo>
                    <a:pt x="39928" y="1685"/>
                  </a:lnTo>
                  <a:lnTo>
                    <a:pt x="42207" y="1685"/>
                  </a:lnTo>
                  <a:lnTo>
                    <a:pt x="44486" y="1784"/>
                  </a:lnTo>
                  <a:lnTo>
                    <a:pt x="45675" y="1883"/>
                  </a:lnTo>
                  <a:lnTo>
                    <a:pt x="50133" y="1883"/>
                  </a:lnTo>
                  <a:lnTo>
                    <a:pt x="51719" y="1982"/>
                  </a:lnTo>
                  <a:lnTo>
                    <a:pt x="53205" y="1982"/>
                  </a:lnTo>
                  <a:lnTo>
                    <a:pt x="54889" y="2081"/>
                  </a:lnTo>
                  <a:lnTo>
                    <a:pt x="56474" y="2081"/>
                  </a:lnTo>
                  <a:lnTo>
                    <a:pt x="57960" y="2180"/>
                  </a:lnTo>
                  <a:lnTo>
                    <a:pt x="65391" y="2180"/>
                  </a:lnTo>
                  <a:lnTo>
                    <a:pt x="67670" y="2279"/>
                  </a:lnTo>
                  <a:lnTo>
                    <a:pt x="69850" y="2378"/>
                  </a:lnTo>
                  <a:lnTo>
                    <a:pt x="70048" y="2378"/>
                  </a:lnTo>
                  <a:lnTo>
                    <a:pt x="70246" y="2279"/>
                  </a:lnTo>
                  <a:lnTo>
                    <a:pt x="70345" y="2180"/>
                  </a:lnTo>
                  <a:lnTo>
                    <a:pt x="70543" y="2180"/>
                  </a:lnTo>
                  <a:lnTo>
                    <a:pt x="71039" y="2279"/>
                  </a:lnTo>
                  <a:lnTo>
                    <a:pt x="71633" y="2378"/>
                  </a:lnTo>
                  <a:lnTo>
                    <a:pt x="74903" y="2378"/>
                  </a:lnTo>
                  <a:lnTo>
                    <a:pt x="77082" y="2279"/>
                  </a:lnTo>
                  <a:lnTo>
                    <a:pt x="79361" y="2279"/>
                  </a:lnTo>
                  <a:lnTo>
                    <a:pt x="80154" y="2378"/>
                  </a:lnTo>
                  <a:lnTo>
                    <a:pt x="80352" y="2378"/>
                  </a:lnTo>
                  <a:lnTo>
                    <a:pt x="80451" y="2279"/>
                  </a:lnTo>
                  <a:lnTo>
                    <a:pt x="80649" y="2180"/>
                  </a:lnTo>
                  <a:lnTo>
                    <a:pt x="80748" y="2279"/>
                  </a:lnTo>
                  <a:lnTo>
                    <a:pt x="81145" y="2378"/>
                  </a:lnTo>
                  <a:lnTo>
                    <a:pt x="81442" y="2477"/>
                  </a:lnTo>
                  <a:lnTo>
                    <a:pt x="82235" y="2378"/>
                  </a:lnTo>
                  <a:lnTo>
                    <a:pt x="83721" y="2378"/>
                  </a:lnTo>
                  <a:lnTo>
                    <a:pt x="85306" y="2577"/>
                  </a:lnTo>
                  <a:lnTo>
                    <a:pt x="85900" y="2577"/>
                  </a:lnTo>
                  <a:lnTo>
                    <a:pt x="86594" y="2775"/>
                  </a:lnTo>
                  <a:lnTo>
                    <a:pt x="87783" y="3072"/>
                  </a:lnTo>
                  <a:lnTo>
                    <a:pt x="88179" y="3171"/>
                  </a:lnTo>
                  <a:lnTo>
                    <a:pt x="88476" y="3369"/>
                  </a:lnTo>
                  <a:lnTo>
                    <a:pt x="88675" y="3567"/>
                  </a:lnTo>
                  <a:lnTo>
                    <a:pt x="88774" y="3865"/>
                  </a:lnTo>
                  <a:lnTo>
                    <a:pt x="89269" y="5747"/>
                  </a:lnTo>
                  <a:lnTo>
                    <a:pt x="89764" y="7630"/>
                  </a:lnTo>
                  <a:lnTo>
                    <a:pt x="89963" y="9116"/>
                  </a:lnTo>
                  <a:lnTo>
                    <a:pt x="90161" y="10602"/>
                  </a:lnTo>
                  <a:lnTo>
                    <a:pt x="90359" y="11989"/>
                  </a:lnTo>
                  <a:lnTo>
                    <a:pt x="90656" y="13376"/>
                  </a:lnTo>
                  <a:lnTo>
                    <a:pt x="91052" y="15655"/>
                  </a:lnTo>
                  <a:lnTo>
                    <a:pt x="91350" y="17934"/>
                  </a:lnTo>
                  <a:lnTo>
                    <a:pt x="91746" y="21699"/>
                  </a:lnTo>
                  <a:lnTo>
                    <a:pt x="92043" y="23779"/>
                  </a:lnTo>
                  <a:lnTo>
                    <a:pt x="92241" y="25860"/>
                  </a:lnTo>
                  <a:lnTo>
                    <a:pt x="92440" y="28337"/>
                  </a:lnTo>
                  <a:lnTo>
                    <a:pt x="92737" y="30715"/>
                  </a:lnTo>
                  <a:lnTo>
                    <a:pt x="92836" y="32201"/>
                  </a:lnTo>
                  <a:lnTo>
                    <a:pt x="92935" y="33786"/>
                  </a:lnTo>
                  <a:lnTo>
                    <a:pt x="93034" y="35669"/>
                  </a:lnTo>
                  <a:lnTo>
                    <a:pt x="93133" y="37551"/>
                  </a:lnTo>
                  <a:lnTo>
                    <a:pt x="93232" y="38938"/>
                  </a:lnTo>
                  <a:lnTo>
                    <a:pt x="93133" y="40226"/>
                  </a:lnTo>
                  <a:lnTo>
                    <a:pt x="93133" y="40424"/>
                  </a:lnTo>
                  <a:lnTo>
                    <a:pt x="93034" y="40622"/>
                  </a:lnTo>
                  <a:lnTo>
                    <a:pt x="92935" y="40821"/>
                  </a:lnTo>
                  <a:lnTo>
                    <a:pt x="92737" y="40821"/>
                  </a:lnTo>
                  <a:lnTo>
                    <a:pt x="92340" y="40722"/>
                  </a:lnTo>
                  <a:lnTo>
                    <a:pt x="91944" y="40622"/>
                  </a:lnTo>
                  <a:lnTo>
                    <a:pt x="91152" y="40622"/>
                  </a:lnTo>
                  <a:lnTo>
                    <a:pt x="90161" y="40722"/>
                  </a:lnTo>
                  <a:lnTo>
                    <a:pt x="87387" y="40722"/>
                  </a:lnTo>
                  <a:lnTo>
                    <a:pt x="85603" y="40920"/>
                  </a:lnTo>
                  <a:lnTo>
                    <a:pt x="84117" y="40920"/>
                  </a:lnTo>
                  <a:lnTo>
                    <a:pt x="82730" y="41019"/>
                  </a:lnTo>
                  <a:lnTo>
                    <a:pt x="81739" y="41019"/>
                  </a:lnTo>
                  <a:lnTo>
                    <a:pt x="80748" y="40920"/>
                  </a:lnTo>
                  <a:lnTo>
                    <a:pt x="79460" y="40920"/>
                  </a:lnTo>
                  <a:lnTo>
                    <a:pt x="78073" y="40821"/>
                  </a:lnTo>
                  <a:lnTo>
                    <a:pt x="75398" y="40821"/>
                  </a:lnTo>
                  <a:lnTo>
                    <a:pt x="73417" y="40722"/>
                  </a:lnTo>
                  <a:lnTo>
                    <a:pt x="71435" y="40821"/>
                  </a:lnTo>
                  <a:lnTo>
                    <a:pt x="69850" y="40821"/>
                  </a:lnTo>
                  <a:lnTo>
                    <a:pt x="68265" y="40722"/>
                  </a:lnTo>
                  <a:lnTo>
                    <a:pt x="66481" y="40821"/>
                  </a:lnTo>
                  <a:lnTo>
                    <a:pt x="64599" y="40722"/>
                  </a:lnTo>
                  <a:lnTo>
                    <a:pt x="63608" y="40622"/>
                  </a:lnTo>
                  <a:lnTo>
                    <a:pt x="62617" y="40722"/>
                  </a:lnTo>
                  <a:lnTo>
                    <a:pt x="60636" y="40722"/>
                  </a:lnTo>
                  <a:lnTo>
                    <a:pt x="59744" y="40622"/>
                  </a:lnTo>
                  <a:lnTo>
                    <a:pt x="58753" y="40722"/>
                  </a:lnTo>
                  <a:lnTo>
                    <a:pt x="57762" y="40722"/>
                  </a:lnTo>
                  <a:lnTo>
                    <a:pt x="56871" y="40622"/>
                  </a:lnTo>
                  <a:lnTo>
                    <a:pt x="54096" y="40622"/>
                  </a:lnTo>
                  <a:lnTo>
                    <a:pt x="53304" y="40523"/>
                  </a:lnTo>
                  <a:lnTo>
                    <a:pt x="52412" y="40523"/>
                  </a:lnTo>
                  <a:lnTo>
                    <a:pt x="51025" y="40622"/>
                  </a:lnTo>
                  <a:lnTo>
                    <a:pt x="41613" y="40622"/>
                  </a:lnTo>
                  <a:lnTo>
                    <a:pt x="40721" y="40722"/>
                  </a:lnTo>
                  <a:lnTo>
                    <a:pt x="39829" y="40722"/>
                  </a:lnTo>
                  <a:lnTo>
                    <a:pt x="38343" y="40622"/>
                  </a:lnTo>
                  <a:lnTo>
                    <a:pt x="28832" y="40622"/>
                  </a:lnTo>
                  <a:lnTo>
                    <a:pt x="27643" y="40722"/>
                  </a:lnTo>
                  <a:lnTo>
                    <a:pt x="26157" y="40622"/>
                  </a:lnTo>
                  <a:lnTo>
                    <a:pt x="24670" y="40722"/>
                  </a:lnTo>
                  <a:lnTo>
                    <a:pt x="18329" y="40722"/>
                  </a:lnTo>
                  <a:lnTo>
                    <a:pt x="17140" y="40821"/>
                  </a:lnTo>
                  <a:lnTo>
                    <a:pt x="15753" y="41019"/>
                  </a:lnTo>
                  <a:lnTo>
                    <a:pt x="12583" y="41019"/>
                  </a:lnTo>
                  <a:lnTo>
                    <a:pt x="10799" y="41118"/>
                  </a:lnTo>
                  <a:lnTo>
                    <a:pt x="9115" y="41217"/>
                  </a:lnTo>
                  <a:lnTo>
                    <a:pt x="7431" y="41316"/>
                  </a:lnTo>
                  <a:lnTo>
                    <a:pt x="6440" y="41415"/>
                  </a:lnTo>
                  <a:lnTo>
                    <a:pt x="4855" y="41415"/>
                  </a:lnTo>
                  <a:lnTo>
                    <a:pt x="3270" y="41514"/>
                  </a:lnTo>
                  <a:lnTo>
                    <a:pt x="2675" y="41514"/>
                  </a:lnTo>
                  <a:lnTo>
                    <a:pt x="2279" y="41316"/>
                  </a:lnTo>
                  <a:lnTo>
                    <a:pt x="2180" y="41118"/>
                  </a:lnTo>
                  <a:lnTo>
                    <a:pt x="2180" y="40722"/>
                  </a:lnTo>
                  <a:lnTo>
                    <a:pt x="2378" y="40028"/>
                  </a:lnTo>
                  <a:lnTo>
                    <a:pt x="2675" y="39434"/>
                  </a:lnTo>
                  <a:lnTo>
                    <a:pt x="3170" y="38641"/>
                  </a:lnTo>
                  <a:lnTo>
                    <a:pt x="3666" y="37848"/>
                  </a:lnTo>
                  <a:lnTo>
                    <a:pt x="4161" y="36957"/>
                  </a:lnTo>
                  <a:lnTo>
                    <a:pt x="4657" y="35966"/>
                  </a:lnTo>
                  <a:lnTo>
                    <a:pt x="4855" y="35768"/>
                  </a:lnTo>
                  <a:lnTo>
                    <a:pt x="4954" y="35570"/>
                  </a:lnTo>
                  <a:lnTo>
                    <a:pt x="5152" y="35371"/>
                  </a:lnTo>
                  <a:lnTo>
                    <a:pt x="5251" y="35173"/>
                  </a:lnTo>
                  <a:lnTo>
                    <a:pt x="5251" y="34777"/>
                  </a:lnTo>
                  <a:lnTo>
                    <a:pt x="5449" y="34381"/>
                  </a:lnTo>
                  <a:lnTo>
                    <a:pt x="5846" y="33786"/>
                  </a:lnTo>
                  <a:lnTo>
                    <a:pt x="6242" y="33093"/>
                  </a:lnTo>
                  <a:lnTo>
                    <a:pt x="6539" y="32597"/>
                  </a:lnTo>
                  <a:lnTo>
                    <a:pt x="6737" y="32003"/>
                  </a:lnTo>
                  <a:lnTo>
                    <a:pt x="6935" y="31606"/>
                  </a:lnTo>
                  <a:lnTo>
                    <a:pt x="7233" y="31111"/>
                  </a:lnTo>
                  <a:lnTo>
                    <a:pt x="7530" y="30517"/>
                  </a:lnTo>
                  <a:lnTo>
                    <a:pt x="7827" y="30021"/>
                  </a:lnTo>
                  <a:lnTo>
                    <a:pt x="8422" y="28931"/>
                  </a:lnTo>
                  <a:lnTo>
                    <a:pt x="9214" y="27841"/>
                  </a:lnTo>
                  <a:lnTo>
                    <a:pt x="9611" y="27247"/>
                  </a:lnTo>
                  <a:lnTo>
                    <a:pt x="9908" y="26652"/>
                  </a:lnTo>
                  <a:lnTo>
                    <a:pt x="10007" y="26256"/>
                  </a:lnTo>
                  <a:lnTo>
                    <a:pt x="10205" y="26058"/>
                  </a:lnTo>
                  <a:lnTo>
                    <a:pt x="10403" y="25860"/>
                  </a:lnTo>
                  <a:lnTo>
                    <a:pt x="10502" y="25662"/>
                  </a:lnTo>
                  <a:lnTo>
                    <a:pt x="10502" y="25364"/>
                  </a:lnTo>
                  <a:lnTo>
                    <a:pt x="10502" y="25265"/>
                  </a:lnTo>
                  <a:lnTo>
                    <a:pt x="10502" y="25166"/>
                  </a:lnTo>
                  <a:lnTo>
                    <a:pt x="10799" y="24869"/>
                  </a:lnTo>
                  <a:lnTo>
                    <a:pt x="10998" y="24671"/>
                  </a:lnTo>
                  <a:lnTo>
                    <a:pt x="11196" y="24176"/>
                  </a:lnTo>
                  <a:lnTo>
                    <a:pt x="11394" y="23581"/>
                  </a:lnTo>
                  <a:lnTo>
                    <a:pt x="11691" y="23086"/>
                  </a:lnTo>
                  <a:lnTo>
                    <a:pt x="11988" y="22590"/>
                  </a:lnTo>
                  <a:lnTo>
                    <a:pt x="12187" y="21996"/>
                  </a:lnTo>
                  <a:lnTo>
                    <a:pt x="12385" y="21500"/>
                  </a:lnTo>
                  <a:lnTo>
                    <a:pt x="12781" y="21104"/>
                  </a:lnTo>
                  <a:lnTo>
                    <a:pt x="12979" y="20906"/>
                  </a:lnTo>
                  <a:lnTo>
                    <a:pt x="12979" y="20708"/>
                  </a:lnTo>
                  <a:lnTo>
                    <a:pt x="12979" y="20510"/>
                  </a:lnTo>
                  <a:lnTo>
                    <a:pt x="13177" y="20312"/>
                  </a:lnTo>
                  <a:lnTo>
                    <a:pt x="12880" y="19915"/>
                  </a:lnTo>
                  <a:lnTo>
                    <a:pt x="12781" y="19618"/>
                  </a:lnTo>
                  <a:lnTo>
                    <a:pt x="12583" y="18825"/>
                  </a:lnTo>
                  <a:lnTo>
                    <a:pt x="12385" y="18528"/>
                  </a:lnTo>
                  <a:lnTo>
                    <a:pt x="12385" y="18429"/>
                  </a:lnTo>
                  <a:lnTo>
                    <a:pt x="12385" y="18231"/>
                  </a:lnTo>
                  <a:lnTo>
                    <a:pt x="12087" y="17934"/>
                  </a:lnTo>
                  <a:lnTo>
                    <a:pt x="11889" y="17636"/>
                  </a:lnTo>
                  <a:lnTo>
                    <a:pt x="11592" y="16844"/>
                  </a:lnTo>
                  <a:lnTo>
                    <a:pt x="11394" y="16249"/>
                  </a:lnTo>
                  <a:lnTo>
                    <a:pt x="11097" y="15655"/>
                  </a:lnTo>
                  <a:lnTo>
                    <a:pt x="10700" y="15159"/>
                  </a:lnTo>
                  <a:lnTo>
                    <a:pt x="10502" y="14565"/>
                  </a:lnTo>
                  <a:lnTo>
                    <a:pt x="10106" y="13871"/>
                  </a:lnTo>
                  <a:lnTo>
                    <a:pt x="9710" y="13178"/>
                  </a:lnTo>
                  <a:lnTo>
                    <a:pt x="9214" y="12286"/>
                  </a:lnTo>
                  <a:lnTo>
                    <a:pt x="9016" y="11890"/>
                  </a:lnTo>
                  <a:lnTo>
                    <a:pt x="8620" y="11494"/>
                  </a:lnTo>
                  <a:lnTo>
                    <a:pt x="8323" y="11196"/>
                  </a:lnTo>
                  <a:lnTo>
                    <a:pt x="8223" y="10899"/>
                  </a:lnTo>
                  <a:lnTo>
                    <a:pt x="8124" y="10701"/>
                  </a:lnTo>
                  <a:lnTo>
                    <a:pt x="8025" y="10206"/>
                  </a:lnTo>
                  <a:lnTo>
                    <a:pt x="7827" y="9908"/>
                  </a:lnTo>
                  <a:lnTo>
                    <a:pt x="7530" y="9512"/>
                  </a:lnTo>
                  <a:lnTo>
                    <a:pt x="7332" y="9116"/>
                  </a:lnTo>
                  <a:lnTo>
                    <a:pt x="7134" y="9017"/>
                  </a:lnTo>
                  <a:lnTo>
                    <a:pt x="7035" y="8818"/>
                  </a:lnTo>
                  <a:lnTo>
                    <a:pt x="6836" y="8719"/>
                  </a:lnTo>
                  <a:lnTo>
                    <a:pt x="6737" y="8521"/>
                  </a:lnTo>
                  <a:lnTo>
                    <a:pt x="6539" y="8125"/>
                  </a:lnTo>
                  <a:lnTo>
                    <a:pt x="6242" y="7729"/>
                  </a:lnTo>
                  <a:lnTo>
                    <a:pt x="5747" y="6936"/>
                  </a:lnTo>
                  <a:lnTo>
                    <a:pt x="5152" y="6143"/>
                  </a:lnTo>
                  <a:lnTo>
                    <a:pt x="4657" y="5450"/>
                  </a:lnTo>
                  <a:lnTo>
                    <a:pt x="4062" y="4855"/>
                  </a:lnTo>
                  <a:lnTo>
                    <a:pt x="3666" y="4360"/>
                  </a:lnTo>
                  <a:lnTo>
                    <a:pt x="3270" y="3865"/>
                  </a:lnTo>
                  <a:lnTo>
                    <a:pt x="2477" y="2874"/>
                  </a:lnTo>
                  <a:lnTo>
                    <a:pt x="2081" y="2378"/>
                  </a:lnTo>
                  <a:lnTo>
                    <a:pt x="1783" y="1784"/>
                  </a:lnTo>
                  <a:lnTo>
                    <a:pt x="2180" y="1685"/>
                  </a:lnTo>
                  <a:lnTo>
                    <a:pt x="2576" y="1586"/>
                  </a:lnTo>
                  <a:lnTo>
                    <a:pt x="4359" y="1784"/>
                  </a:lnTo>
                  <a:lnTo>
                    <a:pt x="6044" y="1784"/>
                  </a:lnTo>
                  <a:lnTo>
                    <a:pt x="7926" y="1883"/>
                  </a:lnTo>
                  <a:lnTo>
                    <a:pt x="9809" y="1883"/>
                  </a:lnTo>
                  <a:lnTo>
                    <a:pt x="10700" y="1784"/>
                  </a:lnTo>
                  <a:lnTo>
                    <a:pt x="11592" y="1883"/>
                  </a:lnTo>
                  <a:lnTo>
                    <a:pt x="15456" y="1883"/>
                  </a:lnTo>
                  <a:lnTo>
                    <a:pt x="17438" y="1784"/>
                  </a:lnTo>
                  <a:lnTo>
                    <a:pt x="19320" y="1784"/>
                  </a:lnTo>
                  <a:lnTo>
                    <a:pt x="21203" y="1685"/>
                  </a:lnTo>
                  <a:lnTo>
                    <a:pt x="23779" y="1685"/>
                  </a:lnTo>
                  <a:lnTo>
                    <a:pt x="26256" y="1586"/>
                  </a:lnTo>
                  <a:close/>
                  <a:moveTo>
                    <a:pt x="22788" y="1"/>
                  </a:moveTo>
                  <a:lnTo>
                    <a:pt x="21995" y="199"/>
                  </a:lnTo>
                  <a:lnTo>
                    <a:pt x="21896" y="298"/>
                  </a:lnTo>
                  <a:lnTo>
                    <a:pt x="21698" y="397"/>
                  </a:lnTo>
                  <a:lnTo>
                    <a:pt x="21500" y="496"/>
                  </a:lnTo>
                  <a:lnTo>
                    <a:pt x="21302" y="397"/>
                  </a:lnTo>
                  <a:lnTo>
                    <a:pt x="20905" y="298"/>
                  </a:lnTo>
                  <a:lnTo>
                    <a:pt x="20509" y="298"/>
                  </a:lnTo>
                  <a:lnTo>
                    <a:pt x="19816" y="397"/>
                  </a:lnTo>
                  <a:lnTo>
                    <a:pt x="19617" y="397"/>
                  </a:lnTo>
                  <a:lnTo>
                    <a:pt x="19617" y="298"/>
                  </a:lnTo>
                  <a:lnTo>
                    <a:pt x="19518" y="199"/>
                  </a:lnTo>
                  <a:lnTo>
                    <a:pt x="19320" y="100"/>
                  </a:lnTo>
                  <a:lnTo>
                    <a:pt x="19320" y="199"/>
                  </a:lnTo>
                  <a:lnTo>
                    <a:pt x="19221" y="298"/>
                  </a:lnTo>
                  <a:lnTo>
                    <a:pt x="19221" y="397"/>
                  </a:lnTo>
                  <a:lnTo>
                    <a:pt x="19221" y="496"/>
                  </a:lnTo>
                  <a:lnTo>
                    <a:pt x="19122" y="496"/>
                  </a:lnTo>
                  <a:lnTo>
                    <a:pt x="19023" y="397"/>
                  </a:lnTo>
                  <a:lnTo>
                    <a:pt x="18924" y="298"/>
                  </a:lnTo>
                  <a:lnTo>
                    <a:pt x="18825" y="199"/>
                  </a:lnTo>
                  <a:lnTo>
                    <a:pt x="18528" y="199"/>
                  </a:lnTo>
                  <a:lnTo>
                    <a:pt x="18131" y="298"/>
                  </a:lnTo>
                  <a:lnTo>
                    <a:pt x="16249" y="298"/>
                  </a:lnTo>
                  <a:lnTo>
                    <a:pt x="15753" y="397"/>
                  </a:lnTo>
                  <a:lnTo>
                    <a:pt x="15258" y="595"/>
                  </a:lnTo>
                  <a:lnTo>
                    <a:pt x="15060" y="397"/>
                  </a:lnTo>
                  <a:lnTo>
                    <a:pt x="14763" y="397"/>
                  </a:lnTo>
                  <a:lnTo>
                    <a:pt x="14564" y="298"/>
                  </a:lnTo>
                  <a:lnTo>
                    <a:pt x="14465" y="298"/>
                  </a:lnTo>
                  <a:lnTo>
                    <a:pt x="14069" y="496"/>
                  </a:lnTo>
                  <a:lnTo>
                    <a:pt x="13673" y="496"/>
                  </a:lnTo>
                  <a:lnTo>
                    <a:pt x="12979" y="397"/>
                  </a:lnTo>
                  <a:lnTo>
                    <a:pt x="12484" y="298"/>
                  </a:lnTo>
                  <a:lnTo>
                    <a:pt x="11889" y="397"/>
                  </a:lnTo>
                  <a:lnTo>
                    <a:pt x="11790" y="397"/>
                  </a:lnTo>
                  <a:lnTo>
                    <a:pt x="11691" y="496"/>
                  </a:lnTo>
                  <a:lnTo>
                    <a:pt x="11592" y="694"/>
                  </a:lnTo>
                  <a:lnTo>
                    <a:pt x="11394" y="496"/>
                  </a:lnTo>
                  <a:lnTo>
                    <a:pt x="11097" y="298"/>
                  </a:lnTo>
                  <a:lnTo>
                    <a:pt x="10601" y="298"/>
                  </a:lnTo>
                  <a:lnTo>
                    <a:pt x="10205" y="397"/>
                  </a:lnTo>
                  <a:lnTo>
                    <a:pt x="9412" y="397"/>
                  </a:lnTo>
                  <a:lnTo>
                    <a:pt x="9016" y="595"/>
                  </a:lnTo>
                  <a:lnTo>
                    <a:pt x="8818" y="496"/>
                  </a:lnTo>
                  <a:lnTo>
                    <a:pt x="8521" y="397"/>
                  </a:lnTo>
                  <a:lnTo>
                    <a:pt x="8323" y="397"/>
                  </a:lnTo>
                  <a:lnTo>
                    <a:pt x="8223" y="595"/>
                  </a:lnTo>
                  <a:lnTo>
                    <a:pt x="7926" y="595"/>
                  </a:lnTo>
                  <a:lnTo>
                    <a:pt x="7827" y="397"/>
                  </a:lnTo>
                  <a:lnTo>
                    <a:pt x="7728" y="496"/>
                  </a:lnTo>
                  <a:lnTo>
                    <a:pt x="7629" y="595"/>
                  </a:lnTo>
                  <a:lnTo>
                    <a:pt x="7431" y="496"/>
                  </a:lnTo>
                  <a:lnTo>
                    <a:pt x="7233" y="298"/>
                  </a:lnTo>
                  <a:lnTo>
                    <a:pt x="6737" y="298"/>
                  </a:lnTo>
                  <a:lnTo>
                    <a:pt x="6440" y="496"/>
                  </a:lnTo>
                  <a:lnTo>
                    <a:pt x="6242" y="595"/>
                  </a:lnTo>
                  <a:lnTo>
                    <a:pt x="6143" y="595"/>
                  </a:lnTo>
                  <a:lnTo>
                    <a:pt x="5945" y="496"/>
                  </a:lnTo>
                  <a:lnTo>
                    <a:pt x="5647" y="298"/>
                  </a:lnTo>
                  <a:lnTo>
                    <a:pt x="5251" y="199"/>
                  </a:lnTo>
                  <a:lnTo>
                    <a:pt x="4756" y="199"/>
                  </a:lnTo>
                  <a:lnTo>
                    <a:pt x="4359" y="397"/>
                  </a:lnTo>
                  <a:lnTo>
                    <a:pt x="4260" y="397"/>
                  </a:lnTo>
                  <a:lnTo>
                    <a:pt x="4260" y="298"/>
                  </a:lnTo>
                  <a:lnTo>
                    <a:pt x="4260" y="100"/>
                  </a:lnTo>
                  <a:lnTo>
                    <a:pt x="4062" y="100"/>
                  </a:lnTo>
                  <a:lnTo>
                    <a:pt x="3963" y="199"/>
                  </a:lnTo>
                  <a:lnTo>
                    <a:pt x="3864" y="298"/>
                  </a:lnTo>
                  <a:lnTo>
                    <a:pt x="3765" y="397"/>
                  </a:lnTo>
                  <a:lnTo>
                    <a:pt x="3666" y="298"/>
                  </a:lnTo>
                  <a:lnTo>
                    <a:pt x="3468" y="298"/>
                  </a:lnTo>
                  <a:lnTo>
                    <a:pt x="3270" y="199"/>
                  </a:lnTo>
                  <a:lnTo>
                    <a:pt x="2972" y="298"/>
                  </a:lnTo>
                  <a:lnTo>
                    <a:pt x="2081" y="100"/>
                  </a:lnTo>
                  <a:lnTo>
                    <a:pt x="1288" y="100"/>
                  </a:lnTo>
                  <a:lnTo>
                    <a:pt x="1189" y="298"/>
                  </a:lnTo>
                  <a:lnTo>
                    <a:pt x="1090" y="397"/>
                  </a:lnTo>
                  <a:lnTo>
                    <a:pt x="793" y="397"/>
                  </a:lnTo>
                  <a:lnTo>
                    <a:pt x="495" y="496"/>
                  </a:lnTo>
                  <a:lnTo>
                    <a:pt x="198" y="595"/>
                  </a:lnTo>
                  <a:lnTo>
                    <a:pt x="99" y="694"/>
                  </a:lnTo>
                  <a:lnTo>
                    <a:pt x="99" y="892"/>
                  </a:lnTo>
                  <a:lnTo>
                    <a:pt x="0" y="1388"/>
                  </a:lnTo>
                  <a:lnTo>
                    <a:pt x="99" y="1784"/>
                  </a:lnTo>
                  <a:lnTo>
                    <a:pt x="297" y="2180"/>
                  </a:lnTo>
                  <a:lnTo>
                    <a:pt x="594" y="2477"/>
                  </a:lnTo>
                  <a:lnTo>
                    <a:pt x="1090" y="3171"/>
                  </a:lnTo>
                  <a:lnTo>
                    <a:pt x="1684" y="3765"/>
                  </a:lnTo>
                  <a:lnTo>
                    <a:pt x="2180" y="4558"/>
                  </a:lnTo>
                  <a:lnTo>
                    <a:pt x="2774" y="5252"/>
                  </a:lnTo>
                  <a:lnTo>
                    <a:pt x="3369" y="5945"/>
                  </a:lnTo>
                  <a:lnTo>
                    <a:pt x="3864" y="6639"/>
                  </a:lnTo>
                  <a:lnTo>
                    <a:pt x="4756" y="7927"/>
                  </a:lnTo>
                  <a:lnTo>
                    <a:pt x="5647" y="9215"/>
                  </a:lnTo>
                  <a:lnTo>
                    <a:pt x="6143" y="10106"/>
                  </a:lnTo>
                  <a:lnTo>
                    <a:pt x="6440" y="10503"/>
                  </a:lnTo>
                  <a:lnTo>
                    <a:pt x="6737" y="10800"/>
                  </a:lnTo>
                  <a:lnTo>
                    <a:pt x="6935" y="11097"/>
                  </a:lnTo>
                  <a:lnTo>
                    <a:pt x="7134" y="11394"/>
                  </a:lnTo>
                  <a:lnTo>
                    <a:pt x="7233" y="11692"/>
                  </a:lnTo>
                  <a:lnTo>
                    <a:pt x="7431" y="11989"/>
                  </a:lnTo>
                  <a:lnTo>
                    <a:pt x="7926" y="12782"/>
                  </a:lnTo>
                  <a:lnTo>
                    <a:pt x="8323" y="13574"/>
                  </a:lnTo>
                  <a:lnTo>
                    <a:pt x="9016" y="14763"/>
                  </a:lnTo>
                  <a:lnTo>
                    <a:pt x="9313" y="15358"/>
                  </a:lnTo>
                  <a:lnTo>
                    <a:pt x="9611" y="15952"/>
                  </a:lnTo>
                  <a:lnTo>
                    <a:pt x="9908" y="16547"/>
                  </a:lnTo>
                  <a:lnTo>
                    <a:pt x="10007" y="16745"/>
                  </a:lnTo>
                  <a:lnTo>
                    <a:pt x="10304" y="17042"/>
                  </a:lnTo>
                  <a:lnTo>
                    <a:pt x="10403" y="17141"/>
                  </a:lnTo>
                  <a:lnTo>
                    <a:pt x="10403" y="17339"/>
                  </a:lnTo>
                  <a:lnTo>
                    <a:pt x="10403" y="17537"/>
                  </a:lnTo>
                  <a:lnTo>
                    <a:pt x="10502" y="17735"/>
                  </a:lnTo>
                  <a:lnTo>
                    <a:pt x="10799" y="18231"/>
                  </a:lnTo>
                  <a:lnTo>
                    <a:pt x="10998" y="18528"/>
                  </a:lnTo>
                  <a:lnTo>
                    <a:pt x="10899" y="18825"/>
                  </a:lnTo>
                  <a:lnTo>
                    <a:pt x="10899" y="18924"/>
                  </a:lnTo>
                  <a:lnTo>
                    <a:pt x="10998" y="18924"/>
                  </a:lnTo>
                  <a:lnTo>
                    <a:pt x="11196" y="19023"/>
                  </a:lnTo>
                  <a:lnTo>
                    <a:pt x="11295" y="19123"/>
                  </a:lnTo>
                  <a:lnTo>
                    <a:pt x="11295" y="19222"/>
                  </a:lnTo>
                  <a:lnTo>
                    <a:pt x="11295" y="19321"/>
                  </a:lnTo>
                  <a:lnTo>
                    <a:pt x="11196" y="19519"/>
                  </a:lnTo>
                  <a:lnTo>
                    <a:pt x="11196" y="19618"/>
                  </a:lnTo>
                  <a:lnTo>
                    <a:pt x="11394" y="19816"/>
                  </a:lnTo>
                  <a:lnTo>
                    <a:pt x="11592" y="19915"/>
                  </a:lnTo>
                  <a:lnTo>
                    <a:pt x="11691" y="20113"/>
                  </a:lnTo>
                  <a:lnTo>
                    <a:pt x="11691" y="20212"/>
                  </a:lnTo>
                  <a:lnTo>
                    <a:pt x="11592" y="20411"/>
                  </a:lnTo>
                  <a:lnTo>
                    <a:pt x="11196" y="21104"/>
                  </a:lnTo>
                  <a:lnTo>
                    <a:pt x="10799" y="21897"/>
                  </a:lnTo>
                  <a:lnTo>
                    <a:pt x="10502" y="22590"/>
                  </a:lnTo>
                  <a:lnTo>
                    <a:pt x="10106" y="23383"/>
                  </a:lnTo>
                  <a:lnTo>
                    <a:pt x="9214" y="24968"/>
                  </a:lnTo>
                  <a:lnTo>
                    <a:pt x="8323" y="26652"/>
                  </a:lnTo>
                  <a:lnTo>
                    <a:pt x="8025" y="27049"/>
                  </a:lnTo>
                  <a:lnTo>
                    <a:pt x="7728" y="27544"/>
                  </a:lnTo>
                  <a:lnTo>
                    <a:pt x="6638" y="29229"/>
                  </a:lnTo>
                  <a:lnTo>
                    <a:pt x="5647" y="31111"/>
                  </a:lnTo>
                  <a:lnTo>
                    <a:pt x="5152" y="32102"/>
                  </a:lnTo>
                  <a:lnTo>
                    <a:pt x="4459" y="33192"/>
                  </a:lnTo>
                  <a:lnTo>
                    <a:pt x="4161" y="33786"/>
                  </a:lnTo>
                  <a:lnTo>
                    <a:pt x="3765" y="34480"/>
                  </a:lnTo>
                  <a:lnTo>
                    <a:pt x="3270" y="35768"/>
                  </a:lnTo>
                  <a:lnTo>
                    <a:pt x="2873" y="36461"/>
                  </a:lnTo>
                  <a:lnTo>
                    <a:pt x="2576" y="37056"/>
                  </a:lnTo>
                  <a:lnTo>
                    <a:pt x="1882" y="38046"/>
                  </a:lnTo>
                  <a:lnTo>
                    <a:pt x="1288" y="39235"/>
                  </a:lnTo>
                  <a:lnTo>
                    <a:pt x="991" y="39830"/>
                  </a:lnTo>
                  <a:lnTo>
                    <a:pt x="793" y="40424"/>
                  </a:lnTo>
                  <a:lnTo>
                    <a:pt x="694" y="41118"/>
                  </a:lnTo>
                  <a:lnTo>
                    <a:pt x="694" y="41415"/>
                  </a:lnTo>
                  <a:lnTo>
                    <a:pt x="793" y="41811"/>
                  </a:lnTo>
                  <a:lnTo>
                    <a:pt x="793" y="42010"/>
                  </a:lnTo>
                  <a:lnTo>
                    <a:pt x="892" y="42208"/>
                  </a:lnTo>
                  <a:lnTo>
                    <a:pt x="1090" y="42406"/>
                  </a:lnTo>
                  <a:lnTo>
                    <a:pt x="1486" y="42307"/>
                  </a:lnTo>
                  <a:lnTo>
                    <a:pt x="1585" y="42307"/>
                  </a:lnTo>
                  <a:lnTo>
                    <a:pt x="1783" y="42505"/>
                  </a:lnTo>
                  <a:lnTo>
                    <a:pt x="1882" y="42703"/>
                  </a:lnTo>
                  <a:lnTo>
                    <a:pt x="1882" y="43099"/>
                  </a:lnTo>
                  <a:lnTo>
                    <a:pt x="2081" y="42901"/>
                  </a:lnTo>
                  <a:lnTo>
                    <a:pt x="2378" y="42802"/>
                  </a:lnTo>
                  <a:lnTo>
                    <a:pt x="2576" y="42802"/>
                  </a:lnTo>
                  <a:lnTo>
                    <a:pt x="2873" y="42901"/>
                  </a:lnTo>
                  <a:lnTo>
                    <a:pt x="3270" y="43000"/>
                  </a:lnTo>
                  <a:lnTo>
                    <a:pt x="3468" y="43000"/>
                  </a:lnTo>
                  <a:lnTo>
                    <a:pt x="3666" y="42802"/>
                  </a:lnTo>
                  <a:lnTo>
                    <a:pt x="3864" y="42703"/>
                  </a:lnTo>
                  <a:lnTo>
                    <a:pt x="3963" y="42802"/>
                  </a:lnTo>
                  <a:lnTo>
                    <a:pt x="4260" y="43000"/>
                  </a:lnTo>
                  <a:lnTo>
                    <a:pt x="4855" y="43000"/>
                  </a:lnTo>
                  <a:lnTo>
                    <a:pt x="5053" y="42901"/>
                  </a:lnTo>
                  <a:lnTo>
                    <a:pt x="5152" y="42802"/>
                  </a:lnTo>
                  <a:lnTo>
                    <a:pt x="5548" y="42802"/>
                  </a:lnTo>
                  <a:lnTo>
                    <a:pt x="5846" y="42901"/>
                  </a:lnTo>
                  <a:lnTo>
                    <a:pt x="5945" y="42802"/>
                  </a:lnTo>
                  <a:lnTo>
                    <a:pt x="5945" y="42703"/>
                  </a:lnTo>
                  <a:lnTo>
                    <a:pt x="6143" y="42802"/>
                  </a:lnTo>
                  <a:lnTo>
                    <a:pt x="6341" y="42802"/>
                  </a:lnTo>
                  <a:lnTo>
                    <a:pt x="6737" y="42901"/>
                  </a:lnTo>
                  <a:lnTo>
                    <a:pt x="7530" y="42802"/>
                  </a:lnTo>
                  <a:lnTo>
                    <a:pt x="7926" y="42703"/>
                  </a:lnTo>
                  <a:lnTo>
                    <a:pt x="8223" y="42505"/>
                  </a:lnTo>
                  <a:lnTo>
                    <a:pt x="8422" y="42505"/>
                  </a:lnTo>
                  <a:lnTo>
                    <a:pt x="8521" y="42604"/>
                  </a:lnTo>
                  <a:lnTo>
                    <a:pt x="9313" y="42604"/>
                  </a:lnTo>
                  <a:lnTo>
                    <a:pt x="10007" y="42505"/>
                  </a:lnTo>
                  <a:lnTo>
                    <a:pt x="11790" y="42505"/>
                  </a:lnTo>
                  <a:lnTo>
                    <a:pt x="12583" y="42406"/>
                  </a:lnTo>
                  <a:lnTo>
                    <a:pt x="14069" y="42406"/>
                  </a:lnTo>
                  <a:lnTo>
                    <a:pt x="14664" y="42307"/>
                  </a:lnTo>
                  <a:lnTo>
                    <a:pt x="15258" y="42208"/>
                  </a:lnTo>
                  <a:lnTo>
                    <a:pt x="15555" y="42307"/>
                  </a:lnTo>
                  <a:lnTo>
                    <a:pt x="15852" y="42406"/>
                  </a:lnTo>
                  <a:lnTo>
                    <a:pt x="16249" y="42406"/>
                  </a:lnTo>
                  <a:lnTo>
                    <a:pt x="16744" y="42307"/>
                  </a:lnTo>
                  <a:lnTo>
                    <a:pt x="17339" y="42208"/>
                  </a:lnTo>
                  <a:lnTo>
                    <a:pt x="18825" y="42208"/>
                  </a:lnTo>
                  <a:lnTo>
                    <a:pt x="19518" y="42109"/>
                  </a:lnTo>
                  <a:lnTo>
                    <a:pt x="20311" y="42109"/>
                  </a:lnTo>
                  <a:lnTo>
                    <a:pt x="20608" y="42208"/>
                  </a:lnTo>
                  <a:lnTo>
                    <a:pt x="20707" y="42208"/>
                  </a:lnTo>
                  <a:lnTo>
                    <a:pt x="20905" y="42010"/>
                  </a:lnTo>
                  <a:lnTo>
                    <a:pt x="21104" y="42010"/>
                  </a:lnTo>
                  <a:lnTo>
                    <a:pt x="21302" y="42109"/>
                  </a:lnTo>
                  <a:lnTo>
                    <a:pt x="21698" y="42208"/>
                  </a:lnTo>
                  <a:lnTo>
                    <a:pt x="22590" y="42208"/>
                  </a:lnTo>
                  <a:lnTo>
                    <a:pt x="22986" y="42010"/>
                  </a:lnTo>
                  <a:lnTo>
                    <a:pt x="23184" y="42010"/>
                  </a:lnTo>
                  <a:lnTo>
                    <a:pt x="23283" y="42109"/>
                  </a:lnTo>
                  <a:lnTo>
                    <a:pt x="23283" y="42208"/>
                  </a:lnTo>
                  <a:lnTo>
                    <a:pt x="23382" y="42208"/>
                  </a:lnTo>
                  <a:lnTo>
                    <a:pt x="23581" y="42010"/>
                  </a:lnTo>
                  <a:lnTo>
                    <a:pt x="23977" y="42010"/>
                  </a:lnTo>
                  <a:lnTo>
                    <a:pt x="24274" y="42109"/>
                  </a:lnTo>
                  <a:lnTo>
                    <a:pt x="24472" y="42208"/>
                  </a:lnTo>
                  <a:lnTo>
                    <a:pt x="26355" y="42208"/>
                  </a:lnTo>
                  <a:lnTo>
                    <a:pt x="26652" y="42109"/>
                  </a:lnTo>
                  <a:lnTo>
                    <a:pt x="26850" y="42010"/>
                  </a:lnTo>
                  <a:lnTo>
                    <a:pt x="27048" y="42010"/>
                  </a:lnTo>
                  <a:lnTo>
                    <a:pt x="27246" y="42109"/>
                  </a:lnTo>
                  <a:lnTo>
                    <a:pt x="27643" y="42010"/>
                  </a:lnTo>
                  <a:lnTo>
                    <a:pt x="28039" y="41911"/>
                  </a:lnTo>
                  <a:lnTo>
                    <a:pt x="28237" y="42010"/>
                  </a:lnTo>
                  <a:lnTo>
                    <a:pt x="28435" y="42010"/>
                  </a:lnTo>
                  <a:lnTo>
                    <a:pt x="28733" y="42109"/>
                  </a:lnTo>
                  <a:lnTo>
                    <a:pt x="29030" y="42109"/>
                  </a:lnTo>
                  <a:lnTo>
                    <a:pt x="29327" y="42010"/>
                  </a:lnTo>
                  <a:lnTo>
                    <a:pt x="29624" y="42010"/>
                  </a:lnTo>
                  <a:lnTo>
                    <a:pt x="29921" y="41911"/>
                  </a:lnTo>
                  <a:lnTo>
                    <a:pt x="30120" y="42010"/>
                  </a:lnTo>
                  <a:lnTo>
                    <a:pt x="30219" y="42109"/>
                  </a:lnTo>
                  <a:lnTo>
                    <a:pt x="30219" y="42208"/>
                  </a:lnTo>
                  <a:lnTo>
                    <a:pt x="30318" y="42109"/>
                  </a:lnTo>
                  <a:lnTo>
                    <a:pt x="30417" y="42010"/>
                  </a:lnTo>
                  <a:lnTo>
                    <a:pt x="30714" y="42109"/>
                  </a:lnTo>
                  <a:lnTo>
                    <a:pt x="31110" y="42109"/>
                  </a:lnTo>
                  <a:lnTo>
                    <a:pt x="31209" y="42010"/>
                  </a:lnTo>
                  <a:lnTo>
                    <a:pt x="31408" y="42010"/>
                  </a:lnTo>
                  <a:lnTo>
                    <a:pt x="31705" y="42109"/>
                  </a:lnTo>
                  <a:lnTo>
                    <a:pt x="32101" y="42109"/>
                  </a:lnTo>
                  <a:lnTo>
                    <a:pt x="32795" y="42010"/>
                  </a:lnTo>
                  <a:lnTo>
                    <a:pt x="33389" y="41911"/>
                  </a:lnTo>
                  <a:lnTo>
                    <a:pt x="33786" y="41911"/>
                  </a:lnTo>
                  <a:lnTo>
                    <a:pt x="34083" y="42010"/>
                  </a:lnTo>
                  <a:lnTo>
                    <a:pt x="34479" y="42010"/>
                  </a:lnTo>
                  <a:lnTo>
                    <a:pt x="35371" y="41911"/>
                  </a:lnTo>
                  <a:lnTo>
                    <a:pt x="36163" y="42010"/>
                  </a:lnTo>
                  <a:lnTo>
                    <a:pt x="36758" y="42010"/>
                  </a:lnTo>
                  <a:lnTo>
                    <a:pt x="37253" y="42109"/>
                  </a:lnTo>
                  <a:lnTo>
                    <a:pt x="37550" y="42010"/>
                  </a:lnTo>
                  <a:lnTo>
                    <a:pt x="37848" y="42109"/>
                  </a:lnTo>
                  <a:lnTo>
                    <a:pt x="38244" y="42109"/>
                  </a:lnTo>
                  <a:lnTo>
                    <a:pt x="38343" y="42010"/>
                  </a:lnTo>
                  <a:lnTo>
                    <a:pt x="38442" y="42109"/>
                  </a:lnTo>
                  <a:lnTo>
                    <a:pt x="38640" y="42208"/>
                  </a:lnTo>
                  <a:lnTo>
                    <a:pt x="38938" y="42109"/>
                  </a:lnTo>
                  <a:lnTo>
                    <a:pt x="39631" y="42109"/>
                  </a:lnTo>
                  <a:lnTo>
                    <a:pt x="40027" y="42208"/>
                  </a:lnTo>
                  <a:lnTo>
                    <a:pt x="40820" y="42208"/>
                  </a:lnTo>
                  <a:lnTo>
                    <a:pt x="41216" y="41911"/>
                  </a:lnTo>
                  <a:lnTo>
                    <a:pt x="41514" y="41911"/>
                  </a:lnTo>
                  <a:lnTo>
                    <a:pt x="41811" y="42109"/>
                  </a:lnTo>
                  <a:lnTo>
                    <a:pt x="42108" y="42109"/>
                  </a:lnTo>
                  <a:lnTo>
                    <a:pt x="42603" y="41911"/>
                  </a:lnTo>
                  <a:lnTo>
                    <a:pt x="45179" y="41911"/>
                  </a:lnTo>
                  <a:lnTo>
                    <a:pt x="45675" y="42010"/>
                  </a:lnTo>
                  <a:lnTo>
                    <a:pt x="46269" y="42109"/>
                  </a:lnTo>
                  <a:lnTo>
                    <a:pt x="46368" y="42208"/>
                  </a:lnTo>
                  <a:lnTo>
                    <a:pt x="46567" y="42208"/>
                  </a:lnTo>
                  <a:lnTo>
                    <a:pt x="47062" y="42109"/>
                  </a:lnTo>
                  <a:lnTo>
                    <a:pt x="47557" y="42109"/>
                  </a:lnTo>
                  <a:lnTo>
                    <a:pt x="48053" y="42010"/>
                  </a:lnTo>
                  <a:lnTo>
                    <a:pt x="48548" y="41911"/>
                  </a:lnTo>
                  <a:lnTo>
                    <a:pt x="48845" y="41911"/>
                  </a:lnTo>
                  <a:lnTo>
                    <a:pt x="49043" y="42010"/>
                  </a:lnTo>
                  <a:lnTo>
                    <a:pt x="49143" y="42109"/>
                  </a:lnTo>
                  <a:lnTo>
                    <a:pt x="49341" y="42208"/>
                  </a:lnTo>
                  <a:lnTo>
                    <a:pt x="49638" y="42109"/>
                  </a:lnTo>
                  <a:lnTo>
                    <a:pt x="50629" y="42109"/>
                  </a:lnTo>
                  <a:lnTo>
                    <a:pt x="51025" y="42010"/>
                  </a:lnTo>
                  <a:lnTo>
                    <a:pt x="51322" y="41911"/>
                  </a:lnTo>
                  <a:lnTo>
                    <a:pt x="51719" y="42010"/>
                  </a:lnTo>
                  <a:lnTo>
                    <a:pt x="51917" y="42010"/>
                  </a:lnTo>
                  <a:lnTo>
                    <a:pt x="52115" y="41911"/>
                  </a:lnTo>
                  <a:lnTo>
                    <a:pt x="52313" y="41811"/>
                  </a:lnTo>
                  <a:lnTo>
                    <a:pt x="52610" y="41911"/>
                  </a:lnTo>
                  <a:lnTo>
                    <a:pt x="52808" y="42010"/>
                  </a:lnTo>
                  <a:lnTo>
                    <a:pt x="54394" y="42010"/>
                  </a:lnTo>
                  <a:lnTo>
                    <a:pt x="55087" y="42208"/>
                  </a:lnTo>
                  <a:lnTo>
                    <a:pt x="55384" y="42208"/>
                  </a:lnTo>
                  <a:lnTo>
                    <a:pt x="56276" y="42010"/>
                  </a:lnTo>
                  <a:lnTo>
                    <a:pt x="58951" y="42010"/>
                  </a:lnTo>
                  <a:lnTo>
                    <a:pt x="59744" y="42109"/>
                  </a:lnTo>
                  <a:lnTo>
                    <a:pt x="60140" y="42010"/>
                  </a:lnTo>
                  <a:lnTo>
                    <a:pt x="60537" y="41911"/>
                  </a:lnTo>
                  <a:lnTo>
                    <a:pt x="60834" y="41911"/>
                  </a:lnTo>
                  <a:lnTo>
                    <a:pt x="60933" y="42010"/>
                  </a:lnTo>
                  <a:lnTo>
                    <a:pt x="60933" y="42109"/>
                  </a:lnTo>
                  <a:lnTo>
                    <a:pt x="60933" y="42208"/>
                  </a:lnTo>
                  <a:lnTo>
                    <a:pt x="61131" y="42109"/>
                  </a:lnTo>
                  <a:lnTo>
                    <a:pt x="61329" y="42010"/>
                  </a:lnTo>
                  <a:lnTo>
                    <a:pt x="61428" y="42010"/>
                  </a:lnTo>
                  <a:lnTo>
                    <a:pt x="61725" y="42109"/>
                  </a:lnTo>
                  <a:lnTo>
                    <a:pt x="62023" y="42109"/>
                  </a:lnTo>
                  <a:lnTo>
                    <a:pt x="62122" y="42010"/>
                  </a:lnTo>
                  <a:lnTo>
                    <a:pt x="62320" y="42010"/>
                  </a:lnTo>
                  <a:lnTo>
                    <a:pt x="62815" y="42109"/>
                  </a:lnTo>
                  <a:lnTo>
                    <a:pt x="63608" y="42109"/>
                  </a:lnTo>
                  <a:lnTo>
                    <a:pt x="63707" y="41911"/>
                  </a:lnTo>
                  <a:lnTo>
                    <a:pt x="63707" y="41811"/>
                  </a:lnTo>
                  <a:lnTo>
                    <a:pt x="63806" y="41811"/>
                  </a:lnTo>
                  <a:lnTo>
                    <a:pt x="64004" y="41911"/>
                  </a:lnTo>
                  <a:lnTo>
                    <a:pt x="64103" y="42208"/>
                  </a:lnTo>
                  <a:lnTo>
                    <a:pt x="64797" y="42208"/>
                  </a:lnTo>
                  <a:lnTo>
                    <a:pt x="65788" y="42109"/>
                  </a:lnTo>
                  <a:lnTo>
                    <a:pt x="66679" y="42208"/>
                  </a:lnTo>
                  <a:lnTo>
                    <a:pt x="68463" y="42208"/>
                  </a:lnTo>
                  <a:lnTo>
                    <a:pt x="69057" y="42010"/>
                  </a:lnTo>
                  <a:lnTo>
                    <a:pt x="69156" y="42010"/>
                  </a:lnTo>
                  <a:lnTo>
                    <a:pt x="69255" y="42109"/>
                  </a:lnTo>
                  <a:lnTo>
                    <a:pt x="69354" y="42307"/>
                  </a:lnTo>
                  <a:lnTo>
                    <a:pt x="69652" y="42307"/>
                  </a:lnTo>
                  <a:lnTo>
                    <a:pt x="69751" y="42109"/>
                  </a:lnTo>
                  <a:lnTo>
                    <a:pt x="69850" y="42010"/>
                  </a:lnTo>
                  <a:lnTo>
                    <a:pt x="69949" y="42010"/>
                  </a:lnTo>
                  <a:lnTo>
                    <a:pt x="70345" y="42208"/>
                  </a:lnTo>
                  <a:lnTo>
                    <a:pt x="70543" y="42307"/>
                  </a:lnTo>
                  <a:lnTo>
                    <a:pt x="70841" y="42307"/>
                  </a:lnTo>
                  <a:lnTo>
                    <a:pt x="71534" y="42208"/>
                  </a:lnTo>
                  <a:lnTo>
                    <a:pt x="72327" y="42208"/>
                  </a:lnTo>
                  <a:lnTo>
                    <a:pt x="73813" y="42406"/>
                  </a:lnTo>
                  <a:lnTo>
                    <a:pt x="74407" y="42406"/>
                  </a:lnTo>
                  <a:lnTo>
                    <a:pt x="74705" y="42307"/>
                  </a:lnTo>
                  <a:lnTo>
                    <a:pt x="74903" y="42208"/>
                  </a:lnTo>
                  <a:lnTo>
                    <a:pt x="75101" y="42109"/>
                  </a:lnTo>
                  <a:lnTo>
                    <a:pt x="75299" y="42109"/>
                  </a:lnTo>
                  <a:lnTo>
                    <a:pt x="75596" y="42208"/>
                  </a:lnTo>
                  <a:lnTo>
                    <a:pt x="76092" y="42307"/>
                  </a:lnTo>
                  <a:lnTo>
                    <a:pt x="77479" y="42307"/>
                  </a:lnTo>
                  <a:lnTo>
                    <a:pt x="77974" y="42406"/>
                  </a:lnTo>
                  <a:lnTo>
                    <a:pt x="78569" y="42406"/>
                  </a:lnTo>
                  <a:lnTo>
                    <a:pt x="79659" y="42307"/>
                  </a:lnTo>
                  <a:lnTo>
                    <a:pt x="80451" y="42208"/>
                  </a:lnTo>
                  <a:lnTo>
                    <a:pt x="81145" y="42307"/>
                  </a:lnTo>
                  <a:lnTo>
                    <a:pt x="82532" y="42307"/>
                  </a:lnTo>
                  <a:lnTo>
                    <a:pt x="83523" y="42208"/>
                  </a:lnTo>
                  <a:lnTo>
                    <a:pt x="84018" y="42208"/>
                  </a:lnTo>
                  <a:lnTo>
                    <a:pt x="84513" y="42307"/>
                  </a:lnTo>
                  <a:lnTo>
                    <a:pt x="84811" y="42307"/>
                  </a:lnTo>
                  <a:lnTo>
                    <a:pt x="85009" y="42208"/>
                  </a:lnTo>
                  <a:lnTo>
                    <a:pt x="85207" y="42109"/>
                  </a:lnTo>
                  <a:lnTo>
                    <a:pt x="85603" y="42109"/>
                  </a:lnTo>
                  <a:lnTo>
                    <a:pt x="85999" y="42208"/>
                  </a:lnTo>
                  <a:lnTo>
                    <a:pt x="87089" y="42208"/>
                  </a:lnTo>
                  <a:lnTo>
                    <a:pt x="87188" y="42109"/>
                  </a:lnTo>
                  <a:lnTo>
                    <a:pt x="87288" y="41911"/>
                  </a:lnTo>
                  <a:lnTo>
                    <a:pt x="87387" y="41911"/>
                  </a:lnTo>
                  <a:lnTo>
                    <a:pt x="87684" y="42010"/>
                  </a:lnTo>
                  <a:lnTo>
                    <a:pt x="87882" y="42010"/>
                  </a:lnTo>
                  <a:lnTo>
                    <a:pt x="88476" y="41911"/>
                  </a:lnTo>
                  <a:lnTo>
                    <a:pt x="89368" y="41811"/>
                  </a:lnTo>
                  <a:lnTo>
                    <a:pt x="89864" y="41811"/>
                  </a:lnTo>
                  <a:lnTo>
                    <a:pt x="90260" y="41712"/>
                  </a:lnTo>
                  <a:lnTo>
                    <a:pt x="90953" y="41712"/>
                  </a:lnTo>
                  <a:lnTo>
                    <a:pt x="91548" y="41911"/>
                  </a:lnTo>
                  <a:lnTo>
                    <a:pt x="92043" y="42010"/>
                  </a:lnTo>
                  <a:lnTo>
                    <a:pt x="92241" y="41911"/>
                  </a:lnTo>
                  <a:lnTo>
                    <a:pt x="92340" y="41712"/>
                  </a:lnTo>
                  <a:lnTo>
                    <a:pt x="92539" y="41514"/>
                  </a:lnTo>
                  <a:lnTo>
                    <a:pt x="92737" y="41514"/>
                  </a:lnTo>
                  <a:lnTo>
                    <a:pt x="92935" y="41613"/>
                  </a:lnTo>
                  <a:lnTo>
                    <a:pt x="93034" y="41811"/>
                  </a:lnTo>
                  <a:lnTo>
                    <a:pt x="93232" y="42010"/>
                  </a:lnTo>
                  <a:lnTo>
                    <a:pt x="93331" y="42109"/>
                  </a:lnTo>
                  <a:lnTo>
                    <a:pt x="93529" y="42109"/>
                  </a:lnTo>
                  <a:lnTo>
                    <a:pt x="93728" y="41911"/>
                  </a:lnTo>
                  <a:lnTo>
                    <a:pt x="94124" y="41415"/>
                  </a:lnTo>
                  <a:lnTo>
                    <a:pt x="94421" y="40821"/>
                  </a:lnTo>
                  <a:lnTo>
                    <a:pt x="94520" y="40226"/>
                  </a:lnTo>
                  <a:lnTo>
                    <a:pt x="94619" y="39632"/>
                  </a:lnTo>
                  <a:lnTo>
                    <a:pt x="94718" y="38542"/>
                  </a:lnTo>
                  <a:lnTo>
                    <a:pt x="94718" y="38046"/>
                  </a:lnTo>
                  <a:lnTo>
                    <a:pt x="94619" y="37551"/>
                  </a:lnTo>
                  <a:lnTo>
                    <a:pt x="94520" y="36957"/>
                  </a:lnTo>
                  <a:lnTo>
                    <a:pt x="94520" y="36263"/>
                  </a:lnTo>
                  <a:lnTo>
                    <a:pt x="94520" y="35669"/>
                  </a:lnTo>
                  <a:lnTo>
                    <a:pt x="94421" y="35371"/>
                  </a:lnTo>
                  <a:lnTo>
                    <a:pt x="94322" y="35074"/>
                  </a:lnTo>
                  <a:lnTo>
                    <a:pt x="94223" y="34975"/>
                  </a:lnTo>
                  <a:lnTo>
                    <a:pt x="94322" y="34876"/>
                  </a:lnTo>
                  <a:lnTo>
                    <a:pt x="94322" y="34678"/>
                  </a:lnTo>
                  <a:lnTo>
                    <a:pt x="94223" y="33687"/>
                  </a:lnTo>
                  <a:lnTo>
                    <a:pt x="94223" y="32795"/>
                  </a:lnTo>
                  <a:lnTo>
                    <a:pt x="94223" y="31805"/>
                  </a:lnTo>
                  <a:lnTo>
                    <a:pt x="94124" y="30913"/>
                  </a:lnTo>
                  <a:lnTo>
                    <a:pt x="93926" y="28832"/>
                  </a:lnTo>
                  <a:lnTo>
                    <a:pt x="93827" y="27742"/>
                  </a:lnTo>
                  <a:lnTo>
                    <a:pt x="93827" y="27247"/>
                  </a:lnTo>
                  <a:lnTo>
                    <a:pt x="93728" y="26752"/>
                  </a:lnTo>
                  <a:lnTo>
                    <a:pt x="93728" y="26454"/>
                  </a:lnTo>
                  <a:lnTo>
                    <a:pt x="93628" y="26058"/>
                  </a:lnTo>
                  <a:lnTo>
                    <a:pt x="93529" y="25464"/>
                  </a:lnTo>
                  <a:lnTo>
                    <a:pt x="93331" y="23185"/>
                  </a:lnTo>
                  <a:lnTo>
                    <a:pt x="93331" y="21798"/>
                  </a:lnTo>
                  <a:lnTo>
                    <a:pt x="93232" y="21203"/>
                  </a:lnTo>
                  <a:lnTo>
                    <a:pt x="92935" y="20510"/>
                  </a:lnTo>
                  <a:lnTo>
                    <a:pt x="92836" y="20411"/>
                  </a:lnTo>
                  <a:lnTo>
                    <a:pt x="92836" y="20312"/>
                  </a:lnTo>
                  <a:lnTo>
                    <a:pt x="92935" y="20212"/>
                  </a:lnTo>
                  <a:lnTo>
                    <a:pt x="93034" y="20113"/>
                  </a:lnTo>
                  <a:lnTo>
                    <a:pt x="93034" y="20014"/>
                  </a:lnTo>
                  <a:lnTo>
                    <a:pt x="92836" y="19915"/>
                  </a:lnTo>
                  <a:lnTo>
                    <a:pt x="92737" y="19915"/>
                  </a:lnTo>
                  <a:lnTo>
                    <a:pt x="92737" y="19816"/>
                  </a:lnTo>
                  <a:lnTo>
                    <a:pt x="92935" y="19717"/>
                  </a:lnTo>
                  <a:lnTo>
                    <a:pt x="93034" y="19618"/>
                  </a:lnTo>
                  <a:lnTo>
                    <a:pt x="93034" y="19519"/>
                  </a:lnTo>
                  <a:lnTo>
                    <a:pt x="92935" y="19420"/>
                  </a:lnTo>
                  <a:lnTo>
                    <a:pt x="92737" y="19123"/>
                  </a:lnTo>
                  <a:lnTo>
                    <a:pt x="92737" y="19023"/>
                  </a:lnTo>
                  <a:lnTo>
                    <a:pt x="92935" y="18924"/>
                  </a:lnTo>
                  <a:lnTo>
                    <a:pt x="92935" y="18825"/>
                  </a:lnTo>
                  <a:lnTo>
                    <a:pt x="92935" y="18627"/>
                  </a:lnTo>
                  <a:lnTo>
                    <a:pt x="92737" y="18033"/>
                  </a:lnTo>
                  <a:lnTo>
                    <a:pt x="92638" y="17438"/>
                  </a:lnTo>
                  <a:lnTo>
                    <a:pt x="92638" y="16844"/>
                  </a:lnTo>
                  <a:lnTo>
                    <a:pt x="92539" y="16249"/>
                  </a:lnTo>
                  <a:lnTo>
                    <a:pt x="92440" y="15159"/>
                  </a:lnTo>
                  <a:lnTo>
                    <a:pt x="92241" y="14070"/>
                  </a:lnTo>
                  <a:lnTo>
                    <a:pt x="92043" y="12881"/>
                  </a:lnTo>
                  <a:lnTo>
                    <a:pt x="91944" y="12286"/>
                  </a:lnTo>
                  <a:lnTo>
                    <a:pt x="91746" y="11692"/>
                  </a:lnTo>
                  <a:lnTo>
                    <a:pt x="91746" y="11394"/>
                  </a:lnTo>
                  <a:lnTo>
                    <a:pt x="91845" y="11097"/>
                  </a:lnTo>
                  <a:lnTo>
                    <a:pt x="91746" y="10800"/>
                  </a:lnTo>
                  <a:lnTo>
                    <a:pt x="91647" y="10701"/>
                  </a:lnTo>
                  <a:lnTo>
                    <a:pt x="91449" y="10602"/>
                  </a:lnTo>
                  <a:lnTo>
                    <a:pt x="91548" y="10305"/>
                  </a:lnTo>
                  <a:lnTo>
                    <a:pt x="91449" y="9908"/>
                  </a:lnTo>
                  <a:lnTo>
                    <a:pt x="91251" y="9314"/>
                  </a:lnTo>
                  <a:lnTo>
                    <a:pt x="91052" y="7332"/>
                  </a:lnTo>
                  <a:lnTo>
                    <a:pt x="90854" y="6341"/>
                  </a:lnTo>
                  <a:lnTo>
                    <a:pt x="90557" y="5450"/>
                  </a:lnTo>
                  <a:lnTo>
                    <a:pt x="90359" y="4657"/>
                  </a:lnTo>
                  <a:lnTo>
                    <a:pt x="90260" y="4162"/>
                  </a:lnTo>
                  <a:lnTo>
                    <a:pt x="90260" y="3765"/>
                  </a:lnTo>
                  <a:lnTo>
                    <a:pt x="90161" y="3567"/>
                  </a:lnTo>
                  <a:lnTo>
                    <a:pt x="90062" y="3369"/>
                  </a:lnTo>
                  <a:lnTo>
                    <a:pt x="89963" y="3171"/>
                  </a:lnTo>
                  <a:lnTo>
                    <a:pt x="89864" y="2973"/>
                  </a:lnTo>
                  <a:lnTo>
                    <a:pt x="89864" y="2676"/>
                  </a:lnTo>
                  <a:lnTo>
                    <a:pt x="89665" y="2477"/>
                  </a:lnTo>
                  <a:lnTo>
                    <a:pt x="89467" y="2279"/>
                  </a:lnTo>
                  <a:lnTo>
                    <a:pt x="89170" y="2081"/>
                  </a:lnTo>
                  <a:lnTo>
                    <a:pt x="88576" y="1883"/>
                  </a:lnTo>
                  <a:lnTo>
                    <a:pt x="88080" y="1685"/>
                  </a:lnTo>
                  <a:lnTo>
                    <a:pt x="87684" y="1586"/>
                  </a:lnTo>
                  <a:lnTo>
                    <a:pt x="87387" y="1487"/>
                  </a:lnTo>
                  <a:lnTo>
                    <a:pt x="86594" y="1388"/>
                  </a:lnTo>
                  <a:lnTo>
                    <a:pt x="85900" y="1289"/>
                  </a:lnTo>
                  <a:lnTo>
                    <a:pt x="85207" y="1090"/>
                  </a:lnTo>
                  <a:lnTo>
                    <a:pt x="84811" y="991"/>
                  </a:lnTo>
                  <a:lnTo>
                    <a:pt x="84513" y="991"/>
                  </a:lnTo>
                  <a:lnTo>
                    <a:pt x="84216" y="1090"/>
                  </a:lnTo>
                  <a:lnTo>
                    <a:pt x="83820" y="991"/>
                  </a:lnTo>
                  <a:lnTo>
                    <a:pt x="83423" y="892"/>
                  </a:lnTo>
                  <a:lnTo>
                    <a:pt x="83027" y="892"/>
                  </a:lnTo>
                  <a:lnTo>
                    <a:pt x="82829" y="991"/>
                  </a:lnTo>
                  <a:lnTo>
                    <a:pt x="82433" y="1189"/>
                  </a:lnTo>
                  <a:lnTo>
                    <a:pt x="82433" y="1090"/>
                  </a:lnTo>
                  <a:lnTo>
                    <a:pt x="82433" y="991"/>
                  </a:lnTo>
                  <a:lnTo>
                    <a:pt x="82433" y="892"/>
                  </a:lnTo>
                  <a:lnTo>
                    <a:pt x="82235" y="892"/>
                  </a:lnTo>
                  <a:lnTo>
                    <a:pt x="82135" y="1090"/>
                  </a:lnTo>
                  <a:lnTo>
                    <a:pt x="82036" y="1189"/>
                  </a:lnTo>
                  <a:lnTo>
                    <a:pt x="81937" y="1189"/>
                  </a:lnTo>
                  <a:lnTo>
                    <a:pt x="81838" y="1090"/>
                  </a:lnTo>
                  <a:lnTo>
                    <a:pt x="81739" y="991"/>
                  </a:lnTo>
                  <a:lnTo>
                    <a:pt x="81442" y="991"/>
                  </a:lnTo>
                  <a:lnTo>
                    <a:pt x="81244" y="892"/>
                  </a:lnTo>
                  <a:lnTo>
                    <a:pt x="80947" y="793"/>
                  </a:lnTo>
                  <a:lnTo>
                    <a:pt x="80847" y="793"/>
                  </a:lnTo>
                  <a:lnTo>
                    <a:pt x="80649" y="991"/>
                  </a:lnTo>
                  <a:lnTo>
                    <a:pt x="80550" y="1090"/>
                  </a:lnTo>
                  <a:lnTo>
                    <a:pt x="80352" y="1090"/>
                  </a:lnTo>
                  <a:lnTo>
                    <a:pt x="80055" y="991"/>
                  </a:lnTo>
                  <a:lnTo>
                    <a:pt x="79956" y="892"/>
                  </a:lnTo>
                  <a:lnTo>
                    <a:pt x="80154" y="892"/>
                  </a:lnTo>
                  <a:lnTo>
                    <a:pt x="80253" y="793"/>
                  </a:lnTo>
                  <a:lnTo>
                    <a:pt x="79659" y="892"/>
                  </a:lnTo>
                  <a:lnTo>
                    <a:pt x="79361" y="991"/>
                  </a:lnTo>
                  <a:lnTo>
                    <a:pt x="79064" y="991"/>
                  </a:lnTo>
                  <a:lnTo>
                    <a:pt x="78767" y="892"/>
                  </a:lnTo>
                  <a:lnTo>
                    <a:pt x="78569" y="892"/>
                  </a:lnTo>
                  <a:lnTo>
                    <a:pt x="78271" y="793"/>
                  </a:lnTo>
                  <a:lnTo>
                    <a:pt x="77776" y="793"/>
                  </a:lnTo>
                  <a:lnTo>
                    <a:pt x="76983" y="991"/>
                  </a:lnTo>
                  <a:lnTo>
                    <a:pt x="76785" y="991"/>
                  </a:lnTo>
                  <a:lnTo>
                    <a:pt x="76587" y="892"/>
                  </a:lnTo>
                  <a:lnTo>
                    <a:pt x="76290" y="793"/>
                  </a:lnTo>
                  <a:lnTo>
                    <a:pt x="75695" y="892"/>
                  </a:lnTo>
                  <a:lnTo>
                    <a:pt x="75398" y="991"/>
                  </a:lnTo>
                  <a:lnTo>
                    <a:pt x="74903" y="991"/>
                  </a:lnTo>
                  <a:lnTo>
                    <a:pt x="74804" y="892"/>
                  </a:lnTo>
                  <a:lnTo>
                    <a:pt x="74705" y="793"/>
                  </a:lnTo>
                  <a:lnTo>
                    <a:pt x="74606" y="793"/>
                  </a:lnTo>
                  <a:lnTo>
                    <a:pt x="74506" y="991"/>
                  </a:lnTo>
                  <a:lnTo>
                    <a:pt x="74308" y="1189"/>
                  </a:lnTo>
                  <a:lnTo>
                    <a:pt x="74209" y="991"/>
                  </a:lnTo>
                  <a:lnTo>
                    <a:pt x="74011" y="892"/>
                  </a:lnTo>
                  <a:lnTo>
                    <a:pt x="73714" y="793"/>
                  </a:lnTo>
                  <a:lnTo>
                    <a:pt x="73218" y="793"/>
                  </a:lnTo>
                  <a:lnTo>
                    <a:pt x="71930" y="694"/>
                  </a:lnTo>
                  <a:lnTo>
                    <a:pt x="71237" y="694"/>
                  </a:lnTo>
                  <a:lnTo>
                    <a:pt x="70543" y="793"/>
                  </a:lnTo>
                  <a:lnTo>
                    <a:pt x="70147" y="892"/>
                  </a:lnTo>
                  <a:lnTo>
                    <a:pt x="69850" y="793"/>
                  </a:lnTo>
                  <a:lnTo>
                    <a:pt x="68859" y="793"/>
                  </a:lnTo>
                  <a:lnTo>
                    <a:pt x="68760" y="892"/>
                  </a:lnTo>
                  <a:lnTo>
                    <a:pt x="68760" y="991"/>
                  </a:lnTo>
                  <a:lnTo>
                    <a:pt x="68562" y="1090"/>
                  </a:lnTo>
                  <a:lnTo>
                    <a:pt x="68364" y="892"/>
                  </a:lnTo>
                  <a:lnTo>
                    <a:pt x="68165" y="793"/>
                  </a:lnTo>
                  <a:lnTo>
                    <a:pt x="67769" y="793"/>
                  </a:lnTo>
                  <a:lnTo>
                    <a:pt x="67373" y="892"/>
                  </a:lnTo>
                  <a:lnTo>
                    <a:pt x="66977" y="793"/>
                  </a:lnTo>
                  <a:lnTo>
                    <a:pt x="66580" y="694"/>
                  </a:lnTo>
                  <a:lnTo>
                    <a:pt x="66184" y="793"/>
                  </a:lnTo>
                  <a:lnTo>
                    <a:pt x="65788" y="892"/>
                  </a:lnTo>
                  <a:lnTo>
                    <a:pt x="65292" y="793"/>
                  </a:lnTo>
                  <a:lnTo>
                    <a:pt x="64401" y="793"/>
                  </a:lnTo>
                  <a:lnTo>
                    <a:pt x="63905" y="892"/>
                  </a:lnTo>
                  <a:lnTo>
                    <a:pt x="63509" y="892"/>
                  </a:lnTo>
                  <a:lnTo>
                    <a:pt x="62815" y="694"/>
                  </a:lnTo>
                  <a:lnTo>
                    <a:pt x="62122" y="793"/>
                  </a:lnTo>
                  <a:lnTo>
                    <a:pt x="60735" y="793"/>
                  </a:lnTo>
                  <a:lnTo>
                    <a:pt x="59942" y="694"/>
                  </a:lnTo>
                  <a:lnTo>
                    <a:pt x="56573" y="694"/>
                  </a:lnTo>
                  <a:lnTo>
                    <a:pt x="55979" y="595"/>
                  </a:lnTo>
                  <a:lnTo>
                    <a:pt x="55583" y="595"/>
                  </a:lnTo>
                  <a:lnTo>
                    <a:pt x="55186" y="694"/>
                  </a:lnTo>
                  <a:lnTo>
                    <a:pt x="53700" y="694"/>
                  </a:lnTo>
                  <a:lnTo>
                    <a:pt x="53403" y="496"/>
                  </a:lnTo>
                  <a:lnTo>
                    <a:pt x="53106" y="496"/>
                  </a:lnTo>
                  <a:lnTo>
                    <a:pt x="52511" y="595"/>
                  </a:lnTo>
                  <a:lnTo>
                    <a:pt x="52016" y="595"/>
                  </a:lnTo>
                  <a:lnTo>
                    <a:pt x="51025" y="496"/>
                  </a:lnTo>
                  <a:lnTo>
                    <a:pt x="50728" y="496"/>
                  </a:lnTo>
                  <a:lnTo>
                    <a:pt x="50332" y="595"/>
                  </a:lnTo>
                  <a:lnTo>
                    <a:pt x="50133" y="595"/>
                  </a:lnTo>
                  <a:lnTo>
                    <a:pt x="50034" y="496"/>
                  </a:lnTo>
                  <a:lnTo>
                    <a:pt x="49836" y="397"/>
                  </a:lnTo>
                  <a:lnTo>
                    <a:pt x="48746" y="397"/>
                  </a:lnTo>
                  <a:lnTo>
                    <a:pt x="48152" y="496"/>
                  </a:lnTo>
                  <a:lnTo>
                    <a:pt x="47557" y="496"/>
                  </a:lnTo>
                  <a:lnTo>
                    <a:pt x="47062" y="397"/>
                  </a:lnTo>
                  <a:lnTo>
                    <a:pt x="46765" y="298"/>
                  </a:lnTo>
                  <a:lnTo>
                    <a:pt x="46467" y="397"/>
                  </a:lnTo>
                  <a:lnTo>
                    <a:pt x="46269" y="496"/>
                  </a:lnTo>
                  <a:lnTo>
                    <a:pt x="45576" y="496"/>
                  </a:lnTo>
                  <a:lnTo>
                    <a:pt x="45279" y="298"/>
                  </a:lnTo>
                  <a:lnTo>
                    <a:pt x="45080" y="199"/>
                  </a:lnTo>
                  <a:lnTo>
                    <a:pt x="44981" y="298"/>
                  </a:lnTo>
                  <a:lnTo>
                    <a:pt x="44882" y="397"/>
                  </a:lnTo>
                  <a:lnTo>
                    <a:pt x="45080" y="496"/>
                  </a:lnTo>
                  <a:lnTo>
                    <a:pt x="45080" y="595"/>
                  </a:lnTo>
                  <a:lnTo>
                    <a:pt x="44783" y="595"/>
                  </a:lnTo>
                  <a:lnTo>
                    <a:pt x="44684" y="496"/>
                  </a:lnTo>
                  <a:lnTo>
                    <a:pt x="44684" y="298"/>
                  </a:lnTo>
                  <a:lnTo>
                    <a:pt x="44387" y="298"/>
                  </a:lnTo>
                  <a:lnTo>
                    <a:pt x="44486" y="496"/>
                  </a:lnTo>
                  <a:lnTo>
                    <a:pt x="44387" y="496"/>
                  </a:lnTo>
                  <a:lnTo>
                    <a:pt x="44090" y="397"/>
                  </a:lnTo>
                  <a:lnTo>
                    <a:pt x="43396" y="397"/>
                  </a:lnTo>
                  <a:lnTo>
                    <a:pt x="42703" y="199"/>
                  </a:lnTo>
                  <a:lnTo>
                    <a:pt x="40226" y="199"/>
                  </a:lnTo>
                  <a:lnTo>
                    <a:pt x="39829" y="100"/>
                  </a:lnTo>
                  <a:lnTo>
                    <a:pt x="39532" y="100"/>
                  </a:lnTo>
                  <a:lnTo>
                    <a:pt x="39136" y="199"/>
                  </a:lnTo>
                  <a:lnTo>
                    <a:pt x="38938" y="298"/>
                  </a:lnTo>
                  <a:lnTo>
                    <a:pt x="38838" y="298"/>
                  </a:lnTo>
                  <a:lnTo>
                    <a:pt x="38739" y="100"/>
                  </a:lnTo>
                  <a:lnTo>
                    <a:pt x="38640" y="199"/>
                  </a:lnTo>
                  <a:lnTo>
                    <a:pt x="38442" y="298"/>
                  </a:lnTo>
                  <a:lnTo>
                    <a:pt x="38244" y="199"/>
                  </a:lnTo>
                  <a:lnTo>
                    <a:pt x="38046" y="100"/>
                  </a:lnTo>
                  <a:lnTo>
                    <a:pt x="37749" y="100"/>
                  </a:lnTo>
                  <a:lnTo>
                    <a:pt x="37550" y="199"/>
                  </a:lnTo>
                  <a:lnTo>
                    <a:pt x="37253" y="199"/>
                  </a:lnTo>
                  <a:lnTo>
                    <a:pt x="36758" y="100"/>
                  </a:lnTo>
                  <a:lnTo>
                    <a:pt x="35470" y="100"/>
                  </a:lnTo>
                  <a:lnTo>
                    <a:pt x="35272" y="199"/>
                  </a:lnTo>
                  <a:lnTo>
                    <a:pt x="35074" y="397"/>
                  </a:lnTo>
                  <a:lnTo>
                    <a:pt x="34974" y="199"/>
                  </a:lnTo>
                  <a:lnTo>
                    <a:pt x="34875" y="100"/>
                  </a:lnTo>
                  <a:lnTo>
                    <a:pt x="34677" y="1"/>
                  </a:lnTo>
                  <a:lnTo>
                    <a:pt x="34380" y="1"/>
                  </a:lnTo>
                  <a:lnTo>
                    <a:pt x="34182" y="100"/>
                  </a:lnTo>
                  <a:lnTo>
                    <a:pt x="33786" y="199"/>
                  </a:lnTo>
                  <a:lnTo>
                    <a:pt x="33488" y="199"/>
                  </a:lnTo>
                  <a:lnTo>
                    <a:pt x="33191" y="100"/>
                  </a:lnTo>
                  <a:lnTo>
                    <a:pt x="32101" y="100"/>
                  </a:lnTo>
                  <a:lnTo>
                    <a:pt x="31804" y="199"/>
                  </a:lnTo>
                  <a:lnTo>
                    <a:pt x="31408" y="199"/>
                  </a:lnTo>
                  <a:lnTo>
                    <a:pt x="30912" y="100"/>
                  </a:lnTo>
                  <a:lnTo>
                    <a:pt x="29228" y="100"/>
                  </a:lnTo>
                  <a:lnTo>
                    <a:pt x="27544" y="1"/>
                  </a:lnTo>
                  <a:lnTo>
                    <a:pt x="25859" y="1"/>
                  </a:lnTo>
                  <a:lnTo>
                    <a:pt x="25661" y="100"/>
                  </a:lnTo>
                  <a:lnTo>
                    <a:pt x="25463" y="298"/>
                  </a:lnTo>
                  <a:lnTo>
                    <a:pt x="25166" y="397"/>
                  </a:lnTo>
                  <a:lnTo>
                    <a:pt x="24968" y="397"/>
                  </a:lnTo>
                  <a:lnTo>
                    <a:pt x="24769" y="298"/>
                  </a:lnTo>
                  <a:lnTo>
                    <a:pt x="24869" y="199"/>
                  </a:lnTo>
                  <a:lnTo>
                    <a:pt x="24968" y="199"/>
                  </a:lnTo>
                  <a:lnTo>
                    <a:pt x="25067" y="100"/>
                  </a:lnTo>
                  <a:lnTo>
                    <a:pt x="25067" y="1"/>
                  </a:lnTo>
                  <a:lnTo>
                    <a:pt x="24769" y="100"/>
                  </a:lnTo>
                  <a:lnTo>
                    <a:pt x="24373" y="100"/>
                  </a:lnTo>
                  <a:lnTo>
                    <a:pt x="23977" y="199"/>
                  </a:lnTo>
                  <a:lnTo>
                    <a:pt x="23581" y="298"/>
                  </a:lnTo>
                  <a:lnTo>
                    <a:pt x="23481" y="298"/>
                  </a:lnTo>
                  <a:lnTo>
                    <a:pt x="23283" y="199"/>
                  </a:lnTo>
                  <a:lnTo>
                    <a:pt x="23184" y="100"/>
                  </a:lnTo>
                  <a:lnTo>
                    <a:pt x="22788" y="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619;p27">
              <a:extLst>
                <a:ext uri="{FF2B5EF4-FFF2-40B4-BE49-F238E27FC236}">
                  <a16:creationId xmlns:a16="http://schemas.microsoft.com/office/drawing/2014/main" id="{02E90112-DB6F-8953-DA4C-CBB71E3E9A25}"/>
                </a:ext>
              </a:extLst>
            </p:cNvPr>
            <p:cNvSpPr txBox="1"/>
            <p:nvPr/>
          </p:nvSpPr>
          <p:spPr>
            <a:xfrm>
              <a:off x="1189223" y="6371495"/>
              <a:ext cx="1622985" cy="4268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dirty="0">
                  <a:solidFill>
                    <a:schemeClr val="dk1"/>
                  </a:solidFill>
                  <a:latin typeface="+mj-lt"/>
                  <a:ea typeface="Lato"/>
                  <a:cs typeface="Lato"/>
                  <a:sym typeface="Lato"/>
                </a:rPr>
                <a:t># of people supported with CVA</a:t>
              </a:r>
            </a:p>
          </p:txBody>
        </p:sp>
      </p:grpSp>
      <p:grpSp>
        <p:nvGrpSpPr>
          <p:cNvPr id="1125" name="Group 1124">
            <a:extLst>
              <a:ext uri="{FF2B5EF4-FFF2-40B4-BE49-F238E27FC236}">
                <a16:creationId xmlns:a16="http://schemas.microsoft.com/office/drawing/2014/main" id="{76BD35FB-DCB5-8EF9-3F53-021778B164C5}"/>
              </a:ext>
            </a:extLst>
          </p:cNvPr>
          <p:cNvGrpSpPr/>
          <p:nvPr/>
        </p:nvGrpSpPr>
        <p:grpSpPr>
          <a:xfrm>
            <a:off x="3069653" y="6482428"/>
            <a:ext cx="3699341" cy="155689"/>
            <a:chOff x="3072375" y="4114300"/>
            <a:chExt cx="3699341" cy="365580"/>
          </a:xfrm>
        </p:grpSpPr>
        <p:sp>
          <p:nvSpPr>
            <p:cNvPr id="1126" name="Rectangle 1125">
              <a:extLst>
                <a:ext uri="{FF2B5EF4-FFF2-40B4-BE49-F238E27FC236}">
                  <a16:creationId xmlns:a16="http://schemas.microsoft.com/office/drawing/2014/main" id="{659A64D7-08D2-B6E4-B551-4DF5B6B4CF09}"/>
                </a:ext>
              </a:extLst>
            </p:cNvPr>
            <p:cNvSpPr/>
            <p:nvPr/>
          </p:nvSpPr>
          <p:spPr>
            <a:xfrm>
              <a:off x="3072375" y="4114300"/>
              <a:ext cx="914400" cy="365580"/>
            </a:xfrm>
            <a:prstGeom prst="rect">
              <a:avLst/>
            </a:prstGeom>
            <a:solidFill>
              <a:srgbClr val="C8D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LEVEL 1</a:t>
              </a:r>
            </a:p>
          </p:txBody>
        </p:sp>
        <p:sp>
          <p:nvSpPr>
            <p:cNvPr id="1127" name="Rectangle 1126">
              <a:extLst>
                <a:ext uri="{FF2B5EF4-FFF2-40B4-BE49-F238E27FC236}">
                  <a16:creationId xmlns:a16="http://schemas.microsoft.com/office/drawing/2014/main" id="{0A816BB4-3C82-CB0E-6054-528A387D7EBF}"/>
                </a:ext>
              </a:extLst>
            </p:cNvPr>
            <p:cNvSpPr/>
            <p:nvPr/>
          </p:nvSpPr>
          <p:spPr>
            <a:xfrm>
              <a:off x="4000689" y="4114300"/>
              <a:ext cx="914400" cy="365580"/>
            </a:xfrm>
            <a:prstGeom prst="rect">
              <a:avLst/>
            </a:prstGeom>
            <a:solidFill>
              <a:srgbClr val="BED8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LEVEL 2</a:t>
              </a:r>
            </a:p>
          </p:txBody>
        </p:sp>
        <p:sp>
          <p:nvSpPr>
            <p:cNvPr id="1128" name="Rectangle 1127">
              <a:extLst>
                <a:ext uri="{FF2B5EF4-FFF2-40B4-BE49-F238E27FC236}">
                  <a16:creationId xmlns:a16="http://schemas.microsoft.com/office/drawing/2014/main" id="{D0974CD6-0737-59B0-E2CB-2416C960772F}"/>
                </a:ext>
              </a:extLst>
            </p:cNvPr>
            <p:cNvSpPr/>
            <p:nvPr/>
          </p:nvSpPr>
          <p:spPr>
            <a:xfrm>
              <a:off x="4929003" y="4114300"/>
              <a:ext cx="914400" cy="365580"/>
            </a:xfrm>
            <a:prstGeom prst="rect">
              <a:avLst/>
            </a:prstGeom>
            <a:solidFill>
              <a:srgbClr val="FBCB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LEVEL 3</a:t>
              </a:r>
            </a:p>
          </p:txBody>
        </p:sp>
        <p:sp>
          <p:nvSpPr>
            <p:cNvPr id="1129" name="Rectangle 1128">
              <a:extLst>
                <a:ext uri="{FF2B5EF4-FFF2-40B4-BE49-F238E27FC236}">
                  <a16:creationId xmlns:a16="http://schemas.microsoft.com/office/drawing/2014/main" id="{24D0BD70-1411-84AC-3A5C-4AE5700BF983}"/>
                </a:ext>
              </a:extLst>
            </p:cNvPr>
            <p:cNvSpPr/>
            <p:nvPr/>
          </p:nvSpPr>
          <p:spPr>
            <a:xfrm>
              <a:off x="5857316" y="4114300"/>
              <a:ext cx="914400" cy="365580"/>
            </a:xfrm>
            <a:prstGeom prst="rect">
              <a:avLst/>
            </a:prstGeom>
            <a:solidFill>
              <a:srgbClr val="F3BAA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rgbClr val="002060"/>
                  </a:solidFill>
                  <a:latin typeface="Montserrat" pitchFamily="2" charset="0"/>
                </a:rPr>
                <a:t>LEVEL 3+</a:t>
              </a:r>
            </a:p>
          </p:txBody>
        </p:sp>
      </p:grpSp>
      <p:sp>
        <p:nvSpPr>
          <p:cNvPr id="1170" name="TextBox 1169">
            <a:extLst>
              <a:ext uri="{FF2B5EF4-FFF2-40B4-BE49-F238E27FC236}">
                <a16:creationId xmlns:a16="http://schemas.microsoft.com/office/drawing/2014/main" id="{76ABD275-C553-2D6D-1349-C2216F04402A}"/>
              </a:ext>
            </a:extLst>
          </p:cNvPr>
          <p:cNvSpPr txBox="1"/>
          <p:nvPr/>
        </p:nvSpPr>
        <p:spPr>
          <a:xfrm>
            <a:off x="528898" y="1669714"/>
            <a:ext cx="588811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latin typeface="+mj-lt"/>
                <a:ea typeface="Times New Roman" panose="02020603050405020304" pitchFamily="18" charset="0"/>
              </a:rPr>
              <a:t>The XXX RC will seek to 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provide up to XX% of it’s programming through CVA by the end of 202X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. Where appropriate and driven by the needs of the most vulnerable, this will be through </a:t>
            </a:r>
            <a:r>
              <a:rPr lang="en-US" sz="1200" b="1" dirty="0">
                <a:latin typeface="+mj-lt"/>
                <a:ea typeface="Times New Roman" panose="02020603050405020304" pitchFamily="18" charset="0"/>
              </a:rPr>
              <a:t>National Voucher Program, combined with multipurpose cash assistance and cash mainstreaming to sectoral activities during emergency and recovery</a:t>
            </a:r>
            <a:r>
              <a:rPr lang="en-US" sz="12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en-US" sz="12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</a:rPr>
              <a:t>We will seek to strengthen coordination with Government to reach the most vulnerable people with social protection system using CVA as default modality</a:t>
            </a:r>
          </a:p>
        </p:txBody>
      </p:sp>
      <p:sp>
        <p:nvSpPr>
          <p:cNvPr id="1099" name="Rectangle 1098">
            <a:extLst>
              <a:ext uri="{FF2B5EF4-FFF2-40B4-BE49-F238E27FC236}">
                <a16:creationId xmlns:a16="http://schemas.microsoft.com/office/drawing/2014/main" id="{BA705814-1F9F-0114-F184-26673D5E0124}"/>
              </a:ext>
            </a:extLst>
          </p:cNvPr>
          <p:cNvSpPr/>
          <p:nvPr/>
        </p:nvSpPr>
        <p:spPr>
          <a:xfrm>
            <a:off x="3067260" y="7130966"/>
            <a:ext cx="914400" cy="365580"/>
          </a:xfrm>
          <a:prstGeom prst="rect">
            <a:avLst/>
          </a:prstGeom>
          <a:solidFill>
            <a:srgbClr val="C8D9E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Rectangle 1099">
            <a:extLst>
              <a:ext uri="{FF2B5EF4-FFF2-40B4-BE49-F238E27FC236}">
                <a16:creationId xmlns:a16="http://schemas.microsoft.com/office/drawing/2014/main" id="{F89D40D1-5BB8-CB6D-CAC2-C61DFD75D8F4}"/>
              </a:ext>
            </a:extLst>
          </p:cNvPr>
          <p:cNvSpPr/>
          <p:nvPr/>
        </p:nvSpPr>
        <p:spPr>
          <a:xfrm>
            <a:off x="3995574" y="7130966"/>
            <a:ext cx="914400" cy="365580"/>
          </a:xfrm>
          <a:prstGeom prst="rect">
            <a:avLst/>
          </a:prstGeom>
          <a:solidFill>
            <a:srgbClr val="BED8B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Rectangle 1100">
            <a:extLst>
              <a:ext uri="{FF2B5EF4-FFF2-40B4-BE49-F238E27FC236}">
                <a16:creationId xmlns:a16="http://schemas.microsoft.com/office/drawing/2014/main" id="{AB6F5274-DBBA-D283-3162-B7AEEE8B6A26}"/>
              </a:ext>
            </a:extLst>
          </p:cNvPr>
          <p:cNvSpPr/>
          <p:nvPr/>
        </p:nvSpPr>
        <p:spPr>
          <a:xfrm>
            <a:off x="4923888" y="7130966"/>
            <a:ext cx="914400" cy="365580"/>
          </a:xfrm>
          <a:prstGeom prst="rect">
            <a:avLst/>
          </a:prstGeom>
          <a:solidFill>
            <a:srgbClr val="FBCBB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>
            <a:extLst>
              <a:ext uri="{FF2B5EF4-FFF2-40B4-BE49-F238E27FC236}">
                <a16:creationId xmlns:a16="http://schemas.microsoft.com/office/drawing/2014/main" id="{F66742F4-86F7-1E60-5834-A0EC77DC09B3}"/>
              </a:ext>
            </a:extLst>
          </p:cNvPr>
          <p:cNvSpPr/>
          <p:nvPr/>
        </p:nvSpPr>
        <p:spPr>
          <a:xfrm>
            <a:off x="5852201" y="7130966"/>
            <a:ext cx="914400" cy="365580"/>
          </a:xfrm>
          <a:prstGeom prst="rect">
            <a:avLst/>
          </a:prstGeom>
          <a:solidFill>
            <a:srgbClr val="F3BAA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Google Shape;619;p27">
            <a:extLst>
              <a:ext uri="{FF2B5EF4-FFF2-40B4-BE49-F238E27FC236}">
                <a16:creationId xmlns:a16="http://schemas.microsoft.com/office/drawing/2014/main" id="{D6C26ABE-4AAB-B483-668F-9FEB8C0C0B5C}"/>
              </a:ext>
            </a:extLst>
          </p:cNvPr>
          <p:cNvSpPr txBox="1"/>
          <p:nvPr/>
        </p:nvSpPr>
        <p:spPr>
          <a:xfrm>
            <a:off x="3077754" y="7073451"/>
            <a:ext cx="641498" cy="482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&lt; 10% </a:t>
            </a:r>
            <a:r>
              <a:rPr lang="en-GB" sz="50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650/6.720</a:t>
            </a:r>
            <a:endParaRPr sz="1050" b="1" dirty="0">
              <a:solidFill>
                <a:srgbClr val="002060"/>
              </a:solidFill>
              <a:latin typeface="Montserrat" pitchFamily="2" charset="0"/>
              <a:ea typeface="Lato"/>
              <a:cs typeface="Lato"/>
              <a:sym typeface="Lato"/>
            </a:endParaRPr>
          </a:p>
        </p:txBody>
      </p:sp>
      <p:cxnSp>
        <p:nvCxnSpPr>
          <p:cNvPr id="1173" name="Straight Connector 1172">
            <a:extLst>
              <a:ext uri="{FF2B5EF4-FFF2-40B4-BE49-F238E27FC236}">
                <a16:creationId xmlns:a16="http://schemas.microsoft.com/office/drawing/2014/main" id="{93037A6C-C8D5-4F78-88F9-88965D22AD82}"/>
              </a:ext>
            </a:extLst>
          </p:cNvPr>
          <p:cNvCxnSpPr>
            <a:cxnSpLocks/>
          </p:cNvCxnSpPr>
          <p:nvPr/>
        </p:nvCxnSpPr>
        <p:spPr>
          <a:xfrm>
            <a:off x="3648800" y="7221818"/>
            <a:ext cx="0" cy="18288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7" name="Group 1186">
            <a:extLst>
              <a:ext uri="{FF2B5EF4-FFF2-40B4-BE49-F238E27FC236}">
                <a16:creationId xmlns:a16="http://schemas.microsoft.com/office/drawing/2014/main" id="{92DE0DF5-F0CC-995B-3227-254A1B5354E1}"/>
              </a:ext>
            </a:extLst>
          </p:cNvPr>
          <p:cNvGrpSpPr/>
          <p:nvPr/>
        </p:nvGrpSpPr>
        <p:grpSpPr>
          <a:xfrm>
            <a:off x="3052666" y="7577265"/>
            <a:ext cx="3713935" cy="505419"/>
            <a:chOff x="3052666" y="4741460"/>
            <a:chExt cx="3713935" cy="505419"/>
          </a:xfrm>
        </p:grpSpPr>
        <p:sp>
          <p:nvSpPr>
            <p:cNvPr id="1104" name="Rectangle 1103">
              <a:extLst>
                <a:ext uri="{FF2B5EF4-FFF2-40B4-BE49-F238E27FC236}">
                  <a16:creationId xmlns:a16="http://schemas.microsoft.com/office/drawing/2014/main" id="{68C8AAEB-10D6-04B1-C3BD-3C3424A7085B}"/>
                </a:ext>
              </a:extLst>
            </p:cNvPr>
            <p:cNvSpPr/>
            <p:nvPr/>
          </p:nvSpPr>
          <p:spPr>
            <a:xfrm>
              <a:off x="3067260" y="4799837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5" name="Rectangle 1104">
              <a:extLst>
                <a:ext uri="{FF2B5EF4-FFF2-40B4-BE49-F238E27FC236}">
                  <a16:creationId xmlns:a16="http://schemas.microsoft.com/office/drawing/2014/main" id="{76761E80-F913-2CD7-DBFA-9267C3D1D6B3}"/>
                </a:ext>
              </a:extLst>
            </p:cNvPr>
            <p:cNvSpPr/>
            <p:nvPr/>
          </p:nvSpPr>
          <p:spPr>
            <a:xfrm>
              <a:off x="3995574" y="4799837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6" name="Rectangle 1105">
              <a:extLst>
                <a:ext uri="{FF2B5EF4-FFF2-40B4-BE49-F238E27FC236}">
                  <a16:creationId xmlns:a16="http://schemas.microsoft.com/office/drawing/2014/main" id="{972D6673-7FAA-053E-35CD-32849729C69C}"/>
                </a:ext>
              </a:extLst>
            </p:cNvPr>
            <p:cNvSpPr/>
            <p:nvPr/>
          </p:nvSpPr>
          <p:spPr>
            <a:xfrm>
              <a:off x="4923888" y="4799837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7" name="Rectangle 1106">
              <a:extLst>
                <a:ext uri="{FF2B5EF4-FFF2-40B4-BE49-F238E27FC236}">
                  <a16:creationId xmlns:a16="http://schemas.microsoft.com/office/drawing/2014/main" id="{079CF634-3B14-C5AA-A577-F9C840100E16}"/>
                </a:ext>
              </a:extLst>
            </p:cNvPr>
            <p:cNvSpPr/>
            <p:nvPr/>
          </p:nvSpPr>
          <p:spPr>
            <a:xfrm>
              <a:off x="5852201" y="4799837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8" name="Google Shape;619;p27">
              <a:extLst>
                <a:ext uri="{FF2B5EF4-FFF2-40B4-BE49-F238E27FC236}">
                  <a16:creationId xmlns:a16="http://schemas.microsoft.com/office/drawing/2014/main" id="{3A3B16F0-3B08-E586-C923-EAC680267984}"/>
                </a:ext>
              </a:extLst>
            </p:cNvPr>
            <p:cNvSpPr txBox="1"/>
            <p:nvPr/>
          </p:nvSpPr>
          <p:spPr>
            <a:xfrm>
              <a:off x="3052666" y="4764545"/>
              <a:ext cx="641498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&lt; 10%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325.000/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60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3.987.000</a:t>
              </a:r>
              <a:endParaRPr sz="60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59" name="Google Shape;619;p27">
              <a:extLst>
                <a:ext uri="{FF2B5EF4-FFF2-40B4-BE49-F238E27FC236}">
                  <a16:creationId xmlns:a16="http://schemas.microsoft.com/office/drawing/2014/main" id="{87BDF6A1-8172-32FF-6BD6-77ABD8F93842}"/>
                </a:ext>
              </a:extLst>
            </p:cNvPr>
            <p:cNvSpPr txBox="1"/>
            <p:nvPr/>
          </p:nvSpPr>
          <p:spPr>
            <a:xfrm>
              <a:off x="4308393" y="4741460"/>
              <a:ext cx="641498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11-40%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0" name="Arrow: Right 1159">
              <a:extLst>
                <a:ext uri="{FF2B5EF4-FFF2-40B4-BE49-F238E27FC236}">
                  <a16:creationId xmlns:a16="http://schemas.microsoft.com/office/drawing/2014/main" id="{686D6D15-AD3E-7EB8-1995-EB4A1F8960CC}"/>
                </a:ext>
              </a:extLst>
            </p:cNvPr>
            <p:cNvSpPr/>
            <p:nvPr/>
          </p:nvSpPr>
          <p:spPr>
            <a:xfrm>
              <a:off x="3650370" y="4887387"/>
              <a:ext cx="685800" cy="190481"/>
            </a:xfrm>
            <a:prstGeom prst="rightArrow">
              <a:avLst/>
            </a:prstGeom>
            <a:gradFill flip="none" rotWithShape="1">
              <a:gsLst>
                <a:gs pos="65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5" name="Straight Connector 1174">
              <a:extLst>
                <a:ext uri="{FF2B5EF4-FFF2-40B4-BE49-F238E27FC236}">
                  <a16:creationId xmlns:a16="http://schemas.microsoft.com/office/drawing/2014/main" id="{3F282AD5-B3E1-1E08-507E-31C6360F200C}"/>
                </a:ext>
              </a:extLst>
            </p:cNvPr>
            <p:cNvCxnSpPr>
              <a:cxnSpLocks/>
            </p:cNvCxnSpPr>
            <p:nvPr/>
          </p:nvCxnSpPr>
          <p:spPr>
            <a:xfrm>
              <a:off x="3648800" y="4887387"/>
              <a:ext cx="0" cy="18288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6" name="Group 1185">
            <a:extLst>
              <a:ext uri="{FF2B5EF4-FFF2-40B4-BE49-F238E27FC236}">
                <a16:creationId xmlns:a16="http://schemas.microsoft.com/office/drawing/2014/main" id="{4C81852C-6D2C-F660-3C3C-B7412E8EBF80}"/>
              </a:ext>
            </a:extLst>
          </p:cNvPr>
          <p:cNvGrpSpPr/>
          <p:nvPr/>
        </p:nvGrpSpPr>
        <p:grpSpPr>
          <a:xfrm>
            <a:off x="3067260" y="8081077"/>
            <a:ext cx="3699341" cy="483024"/>
            <a:chOff x="3067260" y="5270508"/>
            <a:chExt cx="3699341" cy="483024"/>
          </a:xfrm>
        </p:grpSpPr>
        <p:sp>
          <p:nvSpPr>
            <p:cNvPr id="1108" name="Rectangle 1107">
              <a:extLst>
                <a:ext uri="{FF2B5EF4-FFF2-40B4-BE49-F238E27FC236}">
                  <a16:creationId xmlns:a16="http://schemas.microsoft.com/office/drawing/2014/main" id="{38B16948-9E6B-ADD8-DF1D-9E63E4095124}"/>
                </a:ext>
              </a:extLst>
            </p:cNvPr>
            <p:cNvSpPr/>
            <p:nvPr/>
          </p:nvSpPr>
          <p:spPr>
            <a:xfrm>
              <a:off x="3067260" y="5322164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9" name="Rectangle 1108">
              <a:extLst>
                <a:ext uri="{FF2B5EF4-FFF2-40B4-BE49-F238E27FC236}">
                  <a16:creationId xmlns:a16="http://schemas.microsoft.com/office/drawing/2014/main" id="{9D9D506E-70A0-2E61-9017-F6EE4E229F5C}"/>
                </a:ext>
              </a:extLst>
            </p:cNvPr>
            <p:cNvSpPr/>
            <p:nvPr/>
          </p:nvSpPr>
          <p:spPr>
            <a:xfrm>
              <a:off x="3995574" y="5322164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0" name="Rectangle 1109">
              <a:extLst>
                <a:ext uri="{FF2B5EF4-FFF2-40B4-BE49-F238E27FC236}">
                  <a16:creationId xmlns:a16="http://schemas.microsoft.com/office/drawing/2014/main" id="{2F1647CE-6990-093E-7430-68C4E8D9B7F6}"/>
                </a:ext>
              </a:extLst>
            </p:cNvPr>
            <p:cNvSpPr/>
            <p:nvPr/>
          </p:nvSpPr>
          <p:spPr>
            <a:xfrm>
              <a:off x="4923888" y="5322164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1" name="Rectangle 1110">
              <a:extLst>
                <a:ext uri="{FF2B5EF4-FFF2-40B4-BE49-F238E27FC236}">
                  <a16:creationId xmlns:a16="http://schemas.microsoft.com/office/drawing/2014/main" id="{91CB7969-684D-DDDA-6EAC-4BB8C9E42D02}"/>
                </a:ext>
              </a:extLst>
            </p:cNvPr>
            <p:cNvSpPr/>
            <p:nvPr/>
          </p:nvSpPr>
          <p:spPr>
            <a:xfrm>
              <a:off x="5852201" y="5322164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1" name="Google Shape;619;p27">
              <a:extLst>
                <a:ext uri="{FF2B5EF4-FFF2-40B4-BE49-F238E27FC236}">
                  <a16:creationId xmlns:a16="http://schemas.microsoft.com/office/drawing/2014/main" id="{B0A6040C-AF9E-6A31-5D98-7CAEA0885492}"/>
                </a:ext>
              </a:extLst>
            </p:cNvPr>
            <p:cNvSpPr txBox="1"/>
            <p:nvPr/>
          </p:nvSpPr>
          <p:spPr>
            <a:xfrm>
              <a:off x="3076185" y="5271198"/>
              <a:ext cx="641498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40 days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2" name="Google Shape;619;p27">
              <a:extLst>
                <a:ext uri="{FF2B5EF4-FFF2-40B4-BE49-F238E27FC236}">
                  <a16:creationId xmlns:a16="http://schemas.microsoft.com/office/drawing/2014/main" id="{6E6448DE-79F6-BA8E-3562-F25D07480FD0}"/>
                </a:ext>
              </a:extLst>
            </p:cNvPr>
            <p:cNvSpPr txBox="1"/>
            <p:nvPr/>
          </p:nvSpPr>
          <p:spPr>
            <a:xfrm>
              <a:off x="5319617" y="5270508"/>
              <a:ext cx="54347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7 days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3" name="Arrow: Right 1162">
              <a:extLst>
                <a:ext uri="{FF2B5EF4-FFF2-40B4-BE49-F238E27FC236}">
                  <a16:creationId xmlns:a16="http://schemas.microsoft.com/office/drawing/2014/main" id="{A4A8298A-CA66-F974-882F-7A815DD38347}"/>
                </a:ext>
              </a:extLst>
            </p:cNvPr>
            <p:cNvSpPr/>
            <p:nvPr/>
          </p:nvSpPr>
          <p:spPr>
            <a:xfrm>
              <a:off x="3648800" y="5425076"/>
              <a:ext cx="1727375" cy="190481"/>
            </a:xfrm>
            <a:prstGeom prst="rightArrow">
              <a:avLst/>
            </a:prstGeom>
            <a:gradFill flip="none" rotWithShape="1">
              <a:gsLst>
                <a:gs pos="65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6" name="Straight Connector 1175">
              <a:extLst>
                <a:ext uri="{FF2B5EF4-FFF2-40B4-BE49-F238E27FC236}">
                  <a16:creationId xmlns:a16="http://schemas.microsoft.com/office/drawing/2014/main" id="{D88418E2-376A-ED3F-80F2-920D19A26C10}"/>
                </a:ext>
              </a:extLst>
            </p:cNvPr>
            <p:cNvCxnSpPr>
              <a:cxnSpLocks/>
            </p:cNvCxnSpPr>
            <p:nvPr/>
          </p:nvCxnSpPr>
          <p:spPr>
            <a:xfrm>
              <a:off x="3648800" y="5432677"/>
              <a:ext cx="0" cy="18288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5" name="Group 1184">
            <a:extLst>
              <a:ext uri="{FF2B5EF4-FFF2-40B4-BE49-F238E27FC236}">
                <a16:creationId xmlns:a16="http://schemas.microsoft.com/office/drawing/2014/main" id="{AAD4A919-2944-BB3F-56B2-FCCC667D0F47}"/>
              </a:ext>
            </a:extLst>
          </p:cNvPr>
          <p:cNvGrpSpPr/>
          <p:nvPr/>
        </p:nvGrpSpPr>
        <p:grpSpPr>
          <a:xfrm>
            <a:off x="3067260" y="8585581"/>
            <a:ext cx="3699341" cy="483024"/>
            <a:chOff x="3067260" y="5815517"/>
            <a:chExt cx="3699341" cy="483024"/>
          </a:xfrm>
        </p:grpSpPr>
        <p:sp>
          <p:nvSpPr>
            <p:cNvPr id="1112" name="Rectangle 1111">
              <a:extLst>
                <a:ext uri="{FF2B5EF4-FFF2-40B4-BE49-F238E27FC236}">
                  <a16:creationId xmlns:a16="http://schemas.microsoft.com/office/drawing/2014/main" id="{A67033D7-7517-B8D1-78C9-BDBAC5EBB381}"/>
                </a:ext>
              </a:extLst>
            </p:cNvPr>
            <p:cNvSpPr/>
            <p:nvPr/>
          </p:nvSpPr>
          <p:spPr>
            <a:xfrm>
              <a:off x="3067260" y="5868231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3" name="Rectangle 1112">
              <a:extLst>
                <a:ext uri="{FF2B5EF4-FFF2-40B4-BE49-F238E27FC236}">
                  <a16:creationId xmlns:a16="http://schemas.microsoft.com/office/drawing/2014/main" id="{C5E3E54C-34B8-EE13-41EE-2DDA5BC524EB}"/>
                </a:ext>
              </a:extLst>
            </p:cNvPr>
            <p:cNvSpPr/>
            <p:nvPr/>
          </p:nvSpPr>
          <p:spPr>
            <a:xfrm>
              <a:off x="3995574" y="5868231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4" name="Rectangle 1113">
              <a:extLst>
                <a:ext uri="{FF2B5EF4-FFF2-40B4-BE49-F238E27FC236}">
                  <a16:creationId xmlns:a16="http://schemas.microsoft.com/office/drawing/2014/main" id="{CC150B78-2F5F-0F57-04ED-470658988CA4}"/>
                </a:ext>
              </a:extLst>
            </p:cNvPr>
            <p:cNvSpPr/>
            <p:nvPr/>
          </p:nvSpPr>
          <p:spPr>
            <a:xfrm>
              <a:off x="4923888" y="5868231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5" name="Rectangle 1114">
              <a:extLst>
                <a:ext uri="{FF2B5EF4-FFF2-40B4-BE49-F238E27FC236}">
                  <a16:creationId xmlns:a16="http://schemas.microsoft.com/office/drawing/2014/main" id="{C22A8DC3-EB7C-88B5-57E4-8B5DFB853985}"/>
                </a:ext>
              </a:extLst>
            </p:cNvPr>
            <p:cNvSpPr/>
            <p:nvPr/>
          </p:nvSpPr>
          <p:spPr>
            <a:xfrm>
              <a:off x="5852201" y="5868231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4" name="Google Shape;619;p27">
              <a:extLst>
                <a:ext uri="{FF2B5EF4-FFF2-40B4-BE49-F238E27FC236}">
                  <a16:creationId xmlns:a16="http://schemas.microsoft.com/office/drawing/2014/main" id="{747267CC-5FC7-F1F6-20A3-58136B9C47D9}"/>
                </a:ext>
              </a:extLst>
            </p:cNvPr>
            <p:cNvSpPr txBox="1"/>
            <p:nvPr/>
          </p:nvSpPr>
          <p:spPr>
            <a:xfrm>
              <a:off x="3956275" y="5816207"/>
              <a:ext cx="54347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2 act.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5" name="Google Shape;619;p27">
              <a:extLst>
                <a:ext uri="{FF2B5EF4-FFF2-40B4-BE49-F238E27FC236}">
                  <a16:creationId xmlns:a16="http://schemas.microsoft.com/office/drawing/2014/main" id="{C63E9EF6-1A41-922C-B67A-768BBD73164E}"/>
                </a:ext>
              </a:extLst>
            </p:cNvPr>
            <p:cNvSpPr txBox="1"/>
            <p:nvPr/>
          </p:nvSpPr>
          <p:spPr>
            <a:xfrm>
              <a:off x="5319617" y="5815517"/>
              <a:ext cx="54347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3 act.</a:t>
              </a: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6" name="Arrow: Right 1165">
              <a:extLst>
                <a:ext uri="{FF2B5EF4-FFF2-40B4-BE49-F238E27FC236}">
                  <a16:creationId xmlns:a16="http://schemas.microsoft.com/office/drawing/2014/main" id="{6DE77512-2FC4-9DE9-8900-C912B56A8B1D}"/>
                </a:ext>
              </a:extLst>
            </p:cNvPr>
            <p:cNvSpPr/>
            <p:nvPr/>
          </p:nvSpPr>
          <p:spPr>
            <a:xfrm>
              <a:off x="4434589" y="5949329"/>
              <a:ext cx="954173" cy="190481"/>
            </a:xfrm>
            <a:prstGeom prst="rightArrow">
              <a:avLst/>
            </a:prstGeom>
            <a:gradFill flip="none" rotWithShape="1">
              <a:gsLst>
                <a:gs pos="65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7" name="Straight Connector 1176">
              <a:extLst>
                <a:ext uri="{FF2B5EF4-FFF2-40B4-BE49-F238E27FC236}">
                  <a16:creationId xmlns:a16="http://schemas.microsoft.com/office/drawing/2014/main" id="{8ECB110C-09DE-7026-9F72-B79B845A358F}"/>
                </a:ext>
              </a:extLst>
            </p:cNvPr>
            <p:cNvCxnSpPr>
              <a:cxnSpLocks/>
            </p:cNvCxnSpPr>
            <p:nvPr/>
          </p:nvCxnSpPr>
          <p:spPr>
            <a:xfrm>
              <a:off x="4444040" y="5956930"/>
              <a:ext cx="0" cy="18288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4" name="Group 1183">
            <a:extLst>
              <a:ext uri="{FF2B5EF4-FFF2-40B4-BE49-F238E27FC236}">
                <a16:creationId xmlns:a16="http://schemas.microsoft.com/office/drawing/2014/main" id="{D055B17C-EE55-EB40-35ED-2F333CC4F950}"/>
              </a:ext>
            </a:extLst>
          </p:cNvPr>
          <p:cNvGrpSpPr/>
          <p:nvPr/>
        </p:nvGrpSpPr>
        <p:grpSpPr>
          <a:xfrm>
            <a:off x="3067260" y="9098783"/>
            <a:ext cx="3699341" cy="568048"/>
            <a:chOff x="3067260" y="6360514"/>
            <a:chExt cx="3699341" cy="568048"/>
          </a:xfrm>
        </p:grpSpPr>
        <p:sp>
          <p:nvSpPr>
            <p:cNvPr id="1116" name="Rectangle 1115">
              <a:extLst>
                <a:ext uri="{FF2B5EF4-FFF2-40B4-BE49-F238E27FC236}">
                  <a16:creationId xmlns:a16="http://schemas.microsoft.com/office/drawing/2014/main" id="{A97E8C54-671E-4E22-645F-7B616FC239B5}"/>
                </a:ext>
              </a:extLst>
            </p:cNvPr>
            <p:cNvSpPr/>
            <p:nvPr/>
          </p:nvSpPr>
          <p:spPr>
            <a:xfrm>
              <a:off x="3067260" y="6414294"/>
              <a:ext cx="914400" cy="365580"/>
            </a:xfrm>
            <a:prstGeom prst="rect">
              <a:avLst/>
            </a:prstGeom>
            <a:solidFill>
              <a:srgbClr val="C8D9E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7" name="Rectangle 1116">
              <a:extLst>
                <a:ext uri="{FF2B5EF4-FFF2-40B4-BE49-F238E27FC236}">
                  <a16:creationId xmlns:a16="http://schemas.microsoft.com/office/drawing/2014/main" id="{85DAC077-A74E-7181-9D1A-D3AFFCC44FB5}"/>
                </a:ext>
              </a:extLst>
            </p:cNvPr>
            <p:cNvSpPr/>
            <p:nvPr/>
          </p:nvSpPr>
          <p:spPr>
            <a:xfrm>
              <a:off x="3995574" y="6414294"/>
              <a:ext cx="914400" cy="365580"/>
            </a:xfrm>
            <a:prstGeom prst="rect">
              <a:avLst/>
            </a:prstGeom>
            <a:solidFill>
              <a:srgbClr val="BED8BE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8" name="Rectangle 1117">
              <a:extLst>
                <a:ext uri="{FF2B5EF4-FFF2-40B4-BE49-F238E27FC236}">
                  <a16:creationId xmlns:a16="http://schemas.microsoft.com/office/drawing/2014/main" id="{DCBC8B9C-4CD7-32D4-4FB7-432D04FDDE32}"/>
                </a:ext>
              </a:extLst>
            </p:cNvPr>
            <p:cNvSpPr/>
            <p:nvPr/>
          </p:nvSpPr>
          <p:spPr>
            <a:xfrm>
              <a:off x="4923888" y="6414294"/>
              <a:ext cx="914400" cy="365580"/>
            </a:xfrm>
            <a:prstGeom prst="rect">
              <a:avLst/>
            </a:prstGeom>
            <a:solidFill>
              <a:srgbClr val="FBCBB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9" name="Rectangle 1118">
              <a:extLst>
                <a:ext uri="{FF2B5EF4-FFF2-40B4-BE49-F238E27FC236}">
                  <a16:creationId xmlns:a16="http://schemas.microsoft.com/office/drawing/2014/main" id="{5DCF81D4-1939-89F6-4496-32161A460519}"/>
                </a:ext>
              </a:extLst>
            </p:cNvPr>
            <p:cNvSpPr/>
            <p:nvPr/>
          </p:nvSpPr>
          <p:spPr>
            <a:xfrm>
              <a:off x="5852201" y="6414294"/>
              <a:ext cx="914400" cy="365580"/>
            </a:xfrm>
            <a:prstGeom prst="rect">
              <a:avLst/>
            </a:prstGeom>
            <a:solidFill>
              <a:srgbClr val="F3BAA9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7" name="Google Shape;619;p27">
              <a:extLst>
                <a:ext uri="{FF2B5EF4-FFF2-40B4-BE49-F238E27FC236}">
                  <a16:creationId xmlns:a16="http://schemas.microsoft.com/office/drawing/2014/main" id="{FCD03E33-05D4-451F-882E-5DB0888B9B24}"/>
                </a:ext>
              </a:extLst>
            </p:cNvPr>
            <p:cNvSpPr txBox="1"/>
            <p:nvPr/>
          </p:nvSpPr>
          <p:spPr>
            <a:xfrm>
              <a:off x="3901689" y="6446228"/>
              <a:ext cx="656212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650  </a:t>
              </a:r>
            </a:p>
            <a:p>
              <a:pPr algn="ctr"/>
              <a:r>
                <a:rPr lang="en-GB" sz="80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people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8" name="Google Shape;619;p27">
              <a:extLst>
                <a:ext uri="{FF2B5EF4-FFF2-40B4-BE49-F238E27FC236}">
                  <a16:creationId xmlns:a16="http://schemas.microsoft.com/office/drawing/2014/main" id="{42D91C7C-A8E8-6D31-9646-B2919608421E}"/>
                </a:ext>
              </a:extLst>
            </p:cNvPr>
            <p:cNvSpPr txBox="1"/>
            <p:nvPr/>
          </p:nvSpPr>
          <p:spPr>
            <a:xfrm>
              <a:off x="5298794" y="6360514"/>
              <a:ext cx="634440" cy="4823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5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&gt;1001</a:t>
              </a: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00" b="1" dirty="0">
                  <a:solidFill>
                    <a:srgbClr val="002060"/>
                  </a:solidFill>
                  <a:latin typeface="Montserrat" pitchFamily="2" charset="0"/>
                  <a:ea typeface="Lato"/>
                  <a:cs typeface="Lato"/>
                  <a:sym typeface="Lato"/>
                </a:rPr>
                <a:t>people</a:t>
              </a:r>
              <a:endParaRPr sz="90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endParaRPr>
            </a:p>
          </p:txBody>
        </p:sp>
        <p:sp>
          <p:nvSpPr>
            <p:cNvPr id="1169" name="Arrow: Right 1168">
              <a:extLst>
                <a:ext uri="{FF2B5EF4-FFF2-40B4-BE49-F238E27FC236}">
                  <a16:creationId xmlns:a16="http://schemas.microsoft.com/office/drawing/2014/main" id="{3238AA65-C240-5239-5B0A-9B601A73B259}"/>
                </a:ext>
              </a:extLst>
            </p:cNvPr>
            <p:cNvSpPr/>
            <p:nvPr/>
          </p:nvSpPr>
          <p:spPr>
            <a:xfrm>
              <a:off x="4428116" y="6518151"/>
              <a:ext cx="954173" cy="177281"/>
            </a:xfrm>
            <a:prstGeom prst="rightArrow">
              <a:avLst/>
            </a:prstGeom>
            <a:gradFill flip="none" rotWithShape="1">
              <a:gsLst>
                <a:gs pos="65000">
                  <a:schemeClr val="bg1">
                    <a:lumMod val="75000"/>
                  </a:schemeClr>
                </a:gs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8" name="Straight Connector 1177">
              <a:extLst>
                <a:ext uri="{FF2B5EF4-FFF2-40B4-BE49-F238E27FC236}">
                  <a16:creationId xmlns:a16="http://schemas.microsoft.com/office/drawing/2014/main" id="{CD08B1CE-2BC8-FB93-4536-CB7210749BC6}"/>
                </a:ext>
              </a:extLst>
            </p:cNvPr>
            <p:cNvCxnSpPr>
              <a:cxnSpLocks/>
            </p:cNvCxnSpPr>
            <p:nvPr/>
          </p:nvCxnSpPr>
          <p:spPr>
            <a:xfrm>
              <a:off x="4444040" y="6512552"/>
              <a:ext cx="0" cy="18288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2" name="TextBox 1191">
            <a:extLst>
              <a:ext uri="{FF2B5EF4-FFF2-40B4-BE49-F238E27FC236}">
                <a16:creationId xmlns:a16="http://schemas.microsoft.com/office/drawing/2014/main" id="{8548DE41-F896-8084-F168-DE7772EEF545}"/>
              </a:ext>
            </a:extLst>
          </p:cNvPr>
          <p:cNvSpPr txBox="1"/>
          <p:nvPr/>
        </p:nvSpPr>
        <p:spPr>
          <a:xfrm>
            <a:off x="667178" y="3925656"/>
            <a:ext cx="256032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Undertaking CVAP as a key step to improve standardization of CVA activities</a:t>
            </a:r>
            <a:r>
              <a:rPr lang="en-US" sz="1200" kern="100" dirty="0">
                <a:effectLst/>
                <a:latin typeface="+mj-lt"/>
              </a:rPr>
              <a:t>, institutional preparedness at scale and improved technical capacity</a:t>
            </a:r>
          </a:p>
          <a:p>
            <a:endParaRPr lang="en-US" sz="600" kern="100" dirty="0">
              <a:effectLst/>
              <a:latin typeface="+mj-lt"/>
            </a:endParaRPr>
          </a:p>
          <a:p>
            <a:r>
              <a:rPr lang="en-US" sz="1200" kern="100" dirty="0">
                <a:effectLst/>
                <a:latin typeface="+mj-lt"/>
              </a:rPr>
              <a:t>A gradual </a:t>
            </a:r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shift from paper based to electronic cash </a:t>
            </a:r>
            <a:r>
              <a:rPr lang="en-US" sz="1200" kern="100" dirty="0">
                <a:effectLst/>
                <a:latin typeface="+mj-lt"/>
              </a:rPr>
              <a:t>through investments into beneficiary management and </a:t>
            </a:r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new Financial Service Providers</a:t>
            </a:r>
            <a:endParaRPr lang="en-US" sz="1200" kern="100" dirty="0">
              <a:solidFill>
                <a:srgbClr val="002060"/>
              </a:solidFill>
              <a:effectLst/>
              <a:latin typeface="+mj-lt"/>
            </a:endParaRPr>
          </a:p>
        </p:txBody>
      </p:sp>
      <p:pic>
        <p:nvPicPr>
          <p:cNvPr id="1194" name="Graphic 1193">
            <a:extLst>
              <a:ext uri="{FF2B5EF4-FFF2-40B4-BE49-F238E27FC236}">
                <a16:creationId xmlns:a16="http://schemas.microsoft.com/office/drawing/2014/main" id="{C444C390-2B51-D53E-C4F5-55991FDBE2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5202" y="9221483"/>
            <a:ext cx="342900" cy="228600"/>
          </a:xfrm>
          <a:prstGeom prst="rect">
            <a:avLst/>
          </a:prstGeom>
        </p:spPr>
      </p:pic>
      <p:pic>
        <p:nvPicPr>
          <p:cNvPr id="1195" name="Graphic 1194">
            <a:extLst>
              <a:ext uri="{FF2B5EF4-FFF2-40B4-BE49-F238E27FC236}">
                <a16:creationId xmlns:a16="http://schemas.microsoft.com/office/drawing/2014/main" id="{402726BC-465F-DB9F-C875-43C9CF62EF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9492" y="8677473"/>
            <a:ext cx="274320" cy="274320"/>
          </a:xfrm>
          <a:prstGeom prst="rect">
            <a:avLst/>
          </a:prstGeom>
        </p:spPr>
      </p:pic>
      <p:pic>
        <p:nvPicPr>
          <p:cNvPr id="1196" name="Graphic 1195">
            <a:extLst>
              <a:ext uri="{FF2B5EF4-FFF2-40B4-BE49-F238E27FC236}">
                <a16:creationId xmlns:a16="http://schemas.microsoft.com/office/drawing/2014/main" id="{C55E504F-6E3E-04F5-FFCC-302DF68D4F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3435" y="7709301"/>
            <a:ext cx="321869" cy="201168"/>
          </a:xfrm>
          <a:prstGeom prst="rect">
            <a:avLst/>
          </a:prstGeom>
        </p:spPr>
      </p:pic>
      <p:pic>
        <p:nvPicPr>
          <p:cNvPr id="1197" name="Graphic 1196">
            <a:extLst>
              <a:ext uri="{FF2B5EF4-FFF2-40B4-BE49-F238E27FC236}">
                <a16:creationId xmlns:a16="http://schemas.microsoft.com/office/drawing/2014/main" id="{9B9AE0F1-E532-E51A-E3EC-8448A17AB9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6637" y="8159603"/>
            <a:ext cx="240030" cy="27432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E299E3CA-77E4-693E-1194-26759E30D889}"/>
              </a:ext>
            </a:extLst>
          </p:cNvPr>
          <p:cNvSpPr/>
          <p:nvPr/>
        </p:nvSpPr>
        <p:spPr>
          <a:xfrm>
            <a:off x="5100945" y="3275907"/>
            <a:ext cx="365760" cy="365760"/>
          </a:xfrm>
          <a:prstGeom prst="ellipse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BCF428-A773-F2D1-5A2C-2B64F5E4C6D2}"/>
              </a:ext>
            </a:extLst>
          </p:cNvPr>
          <p:cNvSpPr/>
          <p:nvPr/>
        </p:nvSpPr>
        <p:spPr>
          <a:xfrm>
            <a:off x="5298794" y="3275907"/>
            <a:ext cx="1559206" cy="36576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latin typeface="Montserrat" pitchFamily="2" charset="0"/>
              </a:rPr>
              <a:t>Vision Goals</a:t>
            </a:r>
            <a:r>
              <a:rPr lang="en-US" sz="16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090AA54-7168-8DAC-8B55-E19A074472B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50882" y="4163748"/>
            <a:ext cx="274320" cy="27432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B4DAEA26-89AB-1020-B3E6-D8051121764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50882" y="5031454"/>
            <a:ext cx="274320" cy="24574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7B77F55-DED6-C20E-6543-C55C59F676B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739144" y="4516457"/>
            <a:ext cx="274320" cy="27432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5BAA3E0-22CE-58C0-8006-57D4976FF4B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739144" y="5208975"/>
            <a:ext cx="274320" cy="2743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D2CCE11-D05A-77B2-408F-3BE25BE8A0D2}"/>
              </a:ext>
            </a:extLst>
          </p:cNvPr>
          <p:cNvSpPr txBox="1"/>
          <p:nvPr/>
        </p:nvSpPr>
        <p:spPr>
          <a:xfrm>
            <a:off x="4041923" y="3772847"/>
            <a:ext cx="256032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00" dirty="0">
                <a:effectLst/>
                <a:latin typeface="+mj-lt"/>
              </a:rPr>
              <a:t>Improve accountability through </a:t>
            </a:r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expansion of National Call Center</a:t>
            </a:r>
          </a:p>
          <a:p>
            <a:endParaRPr lang="en-US" sz="600" kern="100" dirty="0">
              <a:effectLst/>
              <a:latin typeface="+mj-lt"/>
            </a:endParaRPr>
          </a:p>
          <a:p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Strengthen internal communication and coordination</a:t>
            </a:r>
            <a:r>
              <a:rPr lang="en-US" sz="1200" b="1" kern="100" dirty="0">
                <a:effectLst/>
                <a:latin typeface="+mj-lt"/>
              </a:rPr>
              <a:t> </a:t>
            </a:r>
            <a:r>
              <a:rPr lang="en-US" sz="1200" kern="100" dirty="0">
                <a:effectLst/>
                <a:latin typeface="+mj-lt"/>
              </a:rPr>
              <a:t>between NHQ and Branches: </a:t>
            </a:r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Internal Cash WG and development of SOP</a:t>
            </a:r>
          </a:p>
          <a:p>
            <a:endParaRPr lang="en-US" sz="600" kern="100" dirty="0">
              <a:effectLst/>
              <a:latin typeface="+mj-lt"/>
            </a:endParaRPr>
          </a:p>
          <a:p>
            <a:r>
              <a:rPr lang="en-US" sz="1200" b="1" kern="100" dirty="0">
                <a:solidFill>
                  <a:srgbClr val="002060"/>
                </a:solidFill>
                <a:effectLst/>
                <a:latin typeface="+mj-lt"/>
              </a:rPr>
              <a:t>Promote and advocate with government </a:t>
            </a:r>
            <a:r>
              <a:rPr lang="en-US" sz="1200" kern="100" dirty="0">
                <a:effectLst/>
                <a:latin typeface="+mj-lt"/>
              </a:rPr>
              <a:t>about the role of the RRC and the relevance of CVA in response </a:t>
            </a:r>
            <a:endParaRPr lang="en-US" sz="1150" kern="100" dirty="0">
              <a:latin typeface="+mj-lt"/>
            </a:endParaRP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CE1D3138-29CB-E344-657C-61207AE9385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739144" y="3903449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F9847847-76F8-EB80-A8D9-DF269D2063FA}"/>
              </a:ext>
            </a:extLst>
          </p:cNvPr>
          <p:cNvSpPr/>
          <p:nvPr/>
        </p:nvSpPr>
        <p:spPr>
          <a:xfrm>
            <a:off x="3069653" y="6650912"/>
            <a:ext cx="914400" cy="411480"/>
          </a:xfrm>
          <a:prstGeom prst="rect">
            <a:avLst/>
          </a:prstGeom>
          <a:solidFill>
            <a:srgbClr val="C8D9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498B7A-29EE-1985-5FDD-94180DE43B1D}"/>
              </a:ext>
            </a:extLst>
          </p:cNvPr>
          <p:cNvSpPr/>
          <p:nvPr/>
        </p:nvSpPr>
        <p:spPr>
          <a:xfrm>
            <a:off x="3997967" y="6650912"/>
            <a:ext cx="914400" cy="411480"/>
          </a:xfrm>
          <a:prstGeom prst="rect">
            <a:avLst/>
          </a:prstGeom>
          <a:solidFill>
            <a:srgbClr val="BED8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07A6FA3-D1CD-5479-B31A-4583405BA1D5}"/>
              </a:ext>
            </a:extLst>
          </p:cNvPr>
          <p:cNvSpPr/>
          <p:nvPr/>
        </p:nvSpPr>
        <p:spPr>
          <a:xfrm>
            <a:off x="4926281" y="6650912"/>
            <a:ext cx="914400" cy="411480"/>
          </a:xfrm>
          <a:prstGeom prst="rect">
            <a:avLst/>
          </a:prstGeom>
          <a:solidFill>
            <a:srgbClr val="FBCB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7C21D4-7AD9-CC94-30BC-F433EAC56DE7}"/>
              </a:ext>
            </a:extLst>
          </p:cNvPr>
          <p:cNvSpPr/>
          <p:nvPr/>
        </p:nvSpPr>
        <p:spPr>
          <a:xfrm>
            <a:off x="5854594" y="6650912"/>
            <a:ext cx="914400" cy="411480"/>
          </a:xfrm>
          <a:prstGeom prst="rect">
            <a:avLst/>
          </a:prstGeom>
          <a:solidFill>
            <a:srgbClr val="F3BAA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rgbClr val="002060"/>
              </a:solidFill>
              <a:latin typeface="Montserrat" pitchFamily="2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A6A4BC5-8916-87FF-4673-04BA2BEEA94E}"/>
              </a:ext>
            </a:extLst>
          </p:cNvPr>
          <p:cNvGrpSpPr/>
          <p:nvPr/>
        </p:nvGrpSpPr>
        <p:grpSpPr>
          <a:xfrm>
            <a:off x="2974925" y="6632522"/>
            <a:ext cx="1120990" cy="427936"/>
            <a:chOff x="2974925" y="6657291"/>
            <a:chExt cx="1120990" cy="42793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C637034-A12B-876F-9C17-4485AB86A8FB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NS able to deliver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2C45030-1DD3-F34D-72E6-712E612274FF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CVA with 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significant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31805C5-E0BB-081F-4DAD-9AA824A630CA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external support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E15AB22-B181-B806-905A-9D2F5C946B7D}"/>
              </a:ext>
            </a:extLst>
          </p:cNvPr>
          <p:cNvGrpSpPr/>
          <p:nvPr/>
        </p:nvGrpSpPr>
        <p:grpSpPr>
          <a:xfrm>
            <a:off x="3897667" y="6629824"/>
            <a:ext cx="1120990" cy="427936"/>
            <a:chOff x="2974925" y="6657291"/>
            <a:chExt cx="1120990" cy="42793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4BB6620-D272-E5AE-0400-F7E47D61B79E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NS able to deliver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F209A06-EA2B-7C44-9AF6-21151DAAFABD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CVA with 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limited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0150A3F-C58F-A1A5-6D11-0D3F97BCA051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external support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B1CDD55-2826-903C-3E0E-CF4229235B88}"/>
              </a:ext>
            </a:extLst>
          </p:cNvPr>
          <p:cNvGrpSpPr/>
          <p:nvPr/>
        </p:nvGrpSpPr>
        <p:grpSpPr>
          <a:xfrm>
            <a:off x="4819211" y="6633683"/>
            <a:ext cx="1120990" cy="427936"/>
            <a:chOff x="2974925" y="6657291"/>
            <a:chExt cx="1120990" cy="427936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B5D1735-1409-DC1D-3738-50B82F344FD2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NS able to deliver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749DA84-C952-E5C6-F79B-4422062AF406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CVA 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without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198796A-7C97-241B-FADF-3814EEEF5C06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external support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76C97C4-925E-E835-CC0B-399D2CD3E439}"/>
              </a:ext>
            </a:extLst>
          </p:cNvPr>
          <p:cNvGrpSpPr/>
          <p:nvPr/>
        </p:nvGrpSpPr>
        <p:grpSpPr>
          <a:xfrm>
            <a:off x="5761550" y="6630569"/>
            <a:ext cx="1120990" cy="427936"/>
            <a:chOff x="2974925" y="6657291"/>
            <a:chExt cx="1120990" cy="42793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AADF551-3086-2106-17B9-E922DA786D7A}"/>
                </a:ext>
              </a:extLst>
            </p:cNvPr>
            <p:cNvSpPr txBox="1"/>
            <p:nvPr/>
          </p:nvSpPr>
          <p:spPr>
            <a:xfrm>
              <a:off x="3025324" y="6657291"/>
              <a:ext cx="10201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NS able to deliver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FE593B-6578-B8BE-0C2D-96EF40543611}"/>
                </a:ext>
              </a:extLst>
            </p:cNvPr>
            <p:cNvSpPr txBox="1"/>
            <p:nvPr/>
          </p:nvSpPr>
          <p:spPr>
            <a:xfrm>
              <a:off x="2974925" y="6763537"/>
              <a:ext cx="11209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CVA </a:t>
              </a:r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without ext. +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FFAC896-8252-515B-1A46-A77EF3278EE9}"/>
                </a:ext>
              </a:extLst>
            </p:cNvPr>
            <p:cNvSpPr txBox="1"/>
            <p:nvPr/>
          </p:nvSpPr>
          <p:spPr>
            <a:xfrm>
              <a:off x="3025324" y="6869783"/>
              <a:ext cx="10201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support others org.</a:t>
              </a:r>
            </a:p>
          </p:txBody>
        </p:sp>
      </p:grp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7993FC8C-3E1F-CEAA-022E-406A15975BF8}"/>
              </a:ext>
            </a:extLst>
          </p:cNvPr>
          <p:cNvSpPr/>
          <p:nvPr/>
        </p:nvSpPr>
        <p:spPr>
          <a:xfrm>
            <a:off x="1015041" y="6632014"/>
            <a:ext cx="923304" cy="215444"/>
          </a:xfrm>
          <a:prstGeom prst="rightArrow">
            <a:avLst/>
          </a:prstGeom>
          <a:gradFill flip="none" rotWithShape="1">
            <a:gsLst>
              <a:gs pos="6500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6ED27C-F512-0440-3D26-2B936DE1F7C0}"/>
              </a:ext>
            </a:extLst>
          </p:cNvPr>
          <p:cNvSpPr txBox="1"/>
          <p:nvPr/>
        </p:nvSpPr>
        <p:spPr>
          <a:xfrm>
            <a:off x="136180" y="6551778"/>
            <a:ext cx="87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kern="100" dirty="0">
                <a:solidFill>
                  <a:srgbClr val="002060"/>
                </a:solidFill>
                <a:latin typeface="Montserrat" pitchFamily="2" charset="0"/>
              </a:rPr>
              <a:t>Baseline 20XX</a:t>
            </a:r>
            <a:endParaRPr lang="en-US" sz="900" kern="100" dirty="0">
              <a:solidFill>
                <a:srgbClr val="002060"/>
              </a:solidFill>
              <a:effectLst/>
              <a:latin typeface="Montserrat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4831B08-347D-EBB3-AC2E-95C1ADFC88C2}"/>
              </a:ext>
            </a:extLst>
          </p:cNvPr>
          <p:cNvSpPr txBox="1"/>
          <p:nvPr/>
        </p:nvSpPr>
        <p:spPr>
          <a:xfrm>
            <a:off x="1938064" y="6544267"/>
            <a:ext cx="952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kern="100" dirty="0">
                <a:solidFill>
                  <a:srgbClr val="002060"/>
                </a:solidFill>
                <a:latin typeface="Montserrat" pitchFamily="2" charset="0"/>
              </a:rPr>
              <a:t>Aspiration 20XX</a:t>
            </a:r>
            <a:endParaRPr lang="en-US" sz="900" kern="100" dirty="0">
              <a:solidFill>
                <a:srgbClr val="002060"/>
              </a:solidFill>
              <a:effectLst/>
              <a:latin typeface="Montserrat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C13D8-A402-E1F2-97CF-C75F8979DAA2}"/>
              </a:ext>
            </a:extLst>
          </p:cNvPr>
          <p:cNvSpPr txBox="1"/>
          <p:nvPr/>
        </p:nvSpPr>
        <p:spPr>
          <a:xfrm>
            <a:off x="5741495" y="249375"/>
            <a:ext cx="963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NS logo insert here</a:t>
            </a:r>
          </a:p>
        </p:txBody>
      </p:sp>
      <p:sp>
        <p:nvSpPr>
          <p:cNvPr id="7" name="TextBox 105">
            <a:extLst>
              <a:ext uri="{FF2B5EF4-FFF2-40B4-BE49-F238E27FC236}">
                <a16:creationId xmlns:a16="http://schemas.microsoft.com/office/drawing/2014/main" id="{A40450F0-86C4-BDF2-11DF-F99B981A7D7F}"/>
              </a:ext>
            </a:extLst>
          </p:cNvPr>
          <p:cNvSpPr txBox="1"/>
          <p:nvPr/>
        </p:nvSpPr>
        <p:spPr>
          <a:xfrm>
            <a:off x="544860" y="9672278"/>
            <a:ext cx="579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Montserrat" pitchFamily="2" charset="0"/>
              </a:rPr>
              <a:t>* Include the real figures/information on the baseline </a:t>
            </a:r>
          </a:p>
        </p:txBody>
      </p:sp>
      <p:sp>
        <p:nvSpPr>
          <p:cNvPr id="9" name="Google Shape;619;p27">
            <a:extLst>
              <a:ext uri="{FF2B5EF4-FFF2-40B4-BE49-F238E27FC236}">
                <a16:creationId xmlns:a16="http://schemas.microsoft.com/office/drawing/2014/main" id="{C16C6AC1-76CB-E033-6DAD-9F49B60E1B09}"/>
              </a:ext>
            </a:extLst>
          </p:cNvPr>
          <p:cNvSpPr txBox="1"/>
          <p:nvPr/>
        </p:nvSpPr>
        <p:spPr>
          <a:xfrm>
            <a:off x="5283825" y="7073451"/>
            <a:ext cx="641498" cy="4823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rgbClr val="002060"/>
                </a:solidFill>
                <a:latin typeface="Montserrat" pitchFamily="2" charset="0"/>
                <a:ea typeface="Lato"/>
                <a:cs typeface="Lato"/>
                <a:sym typeface="Lato"/>
              </a:rPr>
              <a:t>&gt; 81%</a:t>
            </a:r>
            <a:endParaRPr sz="1050" b="1" dirty="0">
              <a:solidFill>
                <a:srgbClr val="002060"/>
              </a:solidFill>
              <a:latin typeface="Montserrat" pitchFamily="2" charset="0"/>
              <a:ea typeface="Lato"/>
              <a:cs typeface="Lato"/>
              <a:sym typeface="Lato"/>
            </a:endParaRPr>
          </a:p>
        </p:txBody>
      </p:sp>
      <p:sp>
        <p:nvSpPr>
          <p:cNvPr id="13" name="Arrow: Right 1162">
            <a:extLst>
              <a:ext uri="{FF2B5EF4-FFF2-40B4-BE49-F238E27FC236}">
                <a16:creationId xmlns:a16="http://schemas.microsoft.com/office/drawing/2014/main" id="{358C4F7E-19DB-5502-350C-E46E1224D948}"/>
              </a:ext>
            </a:extLst>
          </p:cNvPr>
          <p:cNvSpPr/>
          <p:nvPr/>
        </p:nvSpPr>
        <p:spPr>
          <a:xfrm>
            <a:off x="3666579" y="7217905"/>
            <a:ext cx="1727375" cy="190481"/>
          </a:xfrm>
          <a:prstGeom prst="rightArrow">
            <a:avLst/>
          </a:prstGeom>
          <a:gradFill flip="none" rotWithShape="1">
            <a:gsLst>
              <a:gs pos="6500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7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699;p43">
            <a:extLst>
              <a:ext uri="{FF2B5EF4-FFF2-40B4-BE49-F238E27FC236}">
                <a16:creationId xmlns:a16="http://schemas.microsoft.com/office/drawing/2014/main" id="{67E9CDA7-1B81-F7F5-536E-684CD7B1B3CF}"/>
              </a:ext>
            </a:extLst>
          </p:cNvPr>
          <p:cNvSpPr/>
          <p:nvPr/>
        </p:nvSpPr>
        <p:spPr>
          <a:xfrm>
            <a:off x="1236442" y="5954750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699;p43">
            <a:extLst>
              <a:ext uri="{FF2B5EF4-FFF2-40B4-BE49-F238E27FC236}">
                <a16:creationId xmlns:a16="http://schemas.microsoft.com/office/drawing/2014/main" id="{31B74E48-D262-21AF-403D-C4CDB2AB3796}"/>
              </a:ext>
            </a:extLst>
          </p:cNvPr>
          <p:cNvSpPr/>
          <p:nvPr/>
        </p:nvSpPr>
        <p:spPr>
          <a:xfrm>
            <a:off x="3488860" y="5940158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699;p43">
            <a:extLst>
              <a:ext uri="{FF2B5EF4-FFF2-40B4-BE49-F238E27FC236}">
                <a16:creationId xmlns:a16="http://schemas.microsoft.com/office/drawing/2014/main" id="{7CCC09E1-0627-11FF-7078-EE4421085EB9}"/>
              </a:ext>
            </a:extLst>
          </p:cNvPr>
          <p:cNvSpPr/>
          <p:nvPr/>
        </p:nvSpPr>
        <p:spPr>
          <a:xfrm>
            <a:off x="2366884" y="4195494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699;p43">
            <a:extLst>
              <a:ext uri="{FF2B5EF4-FFF2-40B4-BE49-F238E27FC236}">
                <a16:creationId xmlns:a16="http://schemas.microsoft.com/office/drawing/2014/main" id="{8CE0DE30-0E98-AE57-41D8-1C3681353FDA}"/>
              </a:ext>
            </a:extLst>
          </p:cNvPr>
          <p:cNvSpPr/>
          <p:nvPr/>
        </p:nvSpPr>
        <p:spPr>
          <a:xfrm>
            <a:off x="4576967" y="4171608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F1069CCE-6132-2E38-C46E-611566B5E455}"/>
              </a:ext>
            </a:extLst>
          </p:cNvPr>
          <p:cNvSpPr/>
          <p:nvPr/>
        </p:nvSpPr>
        <p:spPr>
          <a:xfrm>
            <a:off x="385580" y="1353681"/>
            <a:ext cx="1412223" cy="11039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6BC622-7346-1275-D10F-A2461E54E1DF}"/>
              </a:ext>
            </a:extLst>
          </p:cNvPr>
          <p:cNvSpPr/>
          <p:nvPr/>
        </p:nvSpPr>
        <p:spPr>
          <a:xfrm>
            <a:off x="4033519" y="150175"/>
            <a:ext cx="365760" cy="36558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99292A-DAD5-057D-25CE-4E37FC26CFB1}"/>
              </a:ext>
            </a:extLst>
          </p:cNvPr>
          <p:cNvSpPr/>
          <p:nvPr/>
        </p:nvSpPr>
        <p:spPr>
          <a:xfrm>
            <a:off x="-7315" y="151092"/>
            <a:ext cx="4223714" cy="3655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latin typeface="Montserrat" pitchFamily="2" charset="0"/>
              </a:rPr>
              <a:t>   CVA Organizational Capacity Level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752315E-1758-4C4D-8A6C-9E94EF955A87}"/>
              </a:ext>
              <a:ext uri="{147F2762-F138-4A5C-976F-8EAC2B608ADB}">
                <a16:predDERef xmlns:a16="http://schemas.microsoft.com/office/drawing/2014/main" pred="{59E6F70A-2DE0-4157-A941-419F1B871B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525219"/>
              </p:ext>
            </p:extLst>
          </p:nvPr>
        </p:nvGraphicFramePr>
        <p:xfrm>
          <a:off x="1153252" y="545994"/>
          <a:ext cx="6141190" cy="2632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15C8E7D4-6ACD-FE6B-87AB-A2773BE8BE61}"/>
              </a:ext>
            </a:extLst>
          </p:cNvPr>
          <p:cNvGrpSpPr/>
          <p:nvPr/>
        </p:nvGrpSpPr>
        <p:grpSpPr>
          <a:xfrm>
            <a:off x="346835" y="1471741"/>
            <a:ext cx="1536192" cy="857409"/>
            <a:chOff x="4892040" y="1886615"/>
            <a:chExt cx="1536192" cy="85740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90B90BB-CF7C-759F-E58F-4670531A0CCE}"/>
                </a:ext>
              </a:extLst>
            </p:cNvPr>
            <p:cNvSpPr txBox="1"/>
            <p:nvPr/>
          </p:nvSpPr>
          <p:spPr>
            <a:xfrm>
              <a:off x="5111496" y="1886615"/>
              <a:ext cx="10607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  <a:latin typeface="Montserrat" pitchFamily="2" charset="0"/>
                </a:rPr>
                <a:t>1.36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9F8D79D-E85D-BEA8-330D-BE245BA42587}"/>
                </a:ext>
              </a:extLst>
            </p:cNvPr>
            <p:cNvSpPr txBox="1"/>
            <p:nvPr/>
          </p:nvSpPr>
          <p:spPr>
            <a:xfrm>
              <a:off x="4892040" y="2282359"/>
              <a:ext cx="1536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Montserrat" pitchFamily="2" charset="0"/>
                </a:rPr>
                <a:t>Baseline score</a:t>
              </a:r>
            </a:p>
            <a:p>
              <a:pPr algn="ctr"/>
              <a:r>
                <a:rPr lang="en-US" sz="1200" dirty="0">
                  <a:latin typeface="Montserrat" pitchFamily="2" charset="0"/>
                </a:rPr>
                <a:t>(out of 3+)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AD03FF3-DBBF-F613-04C7-E02C21EE6B22}"/>
              </a:ext>
            </a:extLst>
          </p:cNvPr>
          <p:cNvSpPr txBox="1"/>
          <p:nvPr/>
        </p:nvSpPr>
        <p:spPr>
          <a:xfrm>
            <a:off x="4913592" y="729618"/>
            <a:ext cx="1107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| Area 1 </a:t>
            </a:r>
            <a:r>
              <a:rPr lang="en-US" sz="1200" dirty="0">
                <a:solidFill>
                  <a:srgbClr val="002060"/>
                </a:solidFill>
              </a:rPr>
              <a:t>(1.41)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64CD2E-E738-63BD-D4EC-DAC75ED348E9}"/>
              </a:ext>
            </a:extLst>
          </p:cNvPr>
          <p:cNvSpPr txBox="1"/>
          <p:nvPr/>
        </p:nvSpPr>
        <p:spPr>
          <a:xfrm>
            <a:off x="4091363" y="1849714"/>
            <a:ext cx="284965" cy="25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BF1A1D-7712-EE29-1F46-E9F0F99C92AD}"/>
              </a:ext>
            </a:extLst>
          </p:cNvPr>
          <p:cNvSpPr txBox="1"/>
          <p:nvPr/>
        </p:nvSpPr>
        <p:spPr>
          <a:xfrm>
            <a:off x="4091363" y="2023815"/>
            <a:ext cx="284965" cy="25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AA7A51-2B6F-4555-ADEB-87F141FF0877}"/>
              </a:ext>
            </a:extLst>
          </p:cNvPr>
          <p:cNvSpPr txBox="1"/>
          <p:nvPr/>
        </p:nvSpPr>
        <p:spPr>
          <a:xfrm>
            <a:off x="4091363" y="2203212"/>
            <a:ext cx="284965" cy="25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56B8B0-8CBE-5B6C-E1CF-5D6805F780B6}"/>
              </a:ext>
            </a:extLst>
          </p:cNvPr>
          <p:cNvSpPr txBox="1"/>
          <p:nvPr/>
        </p:nvSpPr>
        <p:spPr>
          <a:xfrm>
            <a:off x="4091363" y="2376125"/>
            <a:ext cx="284965" cy="25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58EB0C-88D3-DE87-5F21-4519ACF012C3}"/>
              </a:ext>
            </a:extLst>
          </p:cNvPr>
          <p:cNvSpPr txBox="1"/>
          <p:nvPr/>
        </p:nvSpPr>
        <p:spPr>
          <a:xfrm>
            <a:off x="5314180" y="1715780"/>
            <a:ext cx="1039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2060"/>
                </a:solidFill>
              </a:rPr>
              <a:t>Area 2 </a:t>
            </a:r>
            <a:r>
              <a:rPr lang="en-US" sz="1200" dirty="0">
                <a:solidFill>
                  <a:srgbClr val="002060"/>
                </a:solidFill>
              </a:rPr>
              <a:t>(1.27)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A1E5AAD-F569-9657-7CC0-FEED34E216DE}"/>
              </a:ext>
            </a:extLst>
          </p:cNvPr>
          <p:cNvSpPr/>
          <p:nvPr/>
        </p:nvSpPr>
        <p:spPr>
          <a:xfrm>
            <a:off x="4038399" y="3343536"/>
            <a:ext cx="365760" cy="36576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D4E0C86-44AB-F95A-BF30-72F82D1DDFAD}"/>
              </a:ext>
            </a:extLst>
          </p:cNvPr>
          <p:cNvSpPr/>
          <p:nvPr/>
        </p:nvSpPr>
        <p:spPr>
          <a:xfrm>
            <a:off x="4183959" y="3347017"/>
            <a:ext cx="2684922" cy="35879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latin typeface="Montserrat" pitchFamily="2" charset="0"/>
              </a:rPr>
              <a:t>Plan of Action by area*</a:t>
            </a:r>
            <a:r>
              <a:rPr lang="en-US" sz="1600" b="1" dirty="0">
                <a:solidFill>
                  <a:srgbClr val="002060"/>
                </a:solidFill>
                <a:latin typeface="Montserrat" pitchFamily="2" charset="0"/>
              </a:rPr>
              <a:t>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A74115-062C-5D2C-46FB-83CE52FD32E7}"/>
              </a:ext>
            </a:extLst>
          </p:cNvPr>
          <p:cNvSpPr txBox="1"/>
          <p:nvPr/>
        </p:nvSpPr>
        <p:spPr>
          <a:xfrm>
            <a:off x="4985468" y="2724458"/>
            <a:ext cx="1039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2060"/>
                </a:solidFill>
              </a:rPr>
              <a:t>Area 3 </a:t>
            </a:r>
            <a:r>
              <a:rPr lang="en-US" sz="1200" dirty="0">
                <a:solidFill>
                  <a:srgbClr val="002060"/>
                </a:solidFill>
              </a:rPr>
              <a:t>(1.63)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63081A4-2E1B-A617-A500-340DE10E4C8B}"/>
              </a:ext>
            </a:extLst>
          </p:cNvPr>
          <p:cNvSpPr txBox="1"/>
          <p:nvPr/>
        </p:nvSpPr>
        <p:spPr>
          <a:xfrm>
            <a:off x="2572551" y="2724458"/>
            <a:ext cx="1039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2060"/>
                </a:solidFill>
              </a:rPr>
              <a:t>Area 4 </a:t>
            </a:r>
            <a:r>
              <a:rPr lang="en-US" sz="1200" dirty="0">
                <a:solidFill>
                  <a:srgbClr val="002060"/>
                </a:solidFill>
              </a:rPr>
              <a:t>(1.37)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ACA71D2-41DC-D276-D667-8CE398A7665E}"/>
              </a:ext>
            </a:extLst>
          </p:cNvPr>
          <p:cNvSpPr txBox="1"/>
          <p:nvPr/>
        </p:nvSpPr>
        <p:spPr>
          <a:xfrm>
            <a:off x="2243485" y="1646306"/>
            <a:ext cx="1039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2060"/>
                </a:solidFill>
              </a:rPr>
              <a:t>Area 5 </a:t>
            </a:r>
            <a:r>
              <a:rPr lang="en-US" sz="1200" dirty="0">
                <a:solidFill>
                  <a:srgbClr val="002060"/>
                </a:solidFill>
              </a:rPr>
              <a:t>(1.11)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C209400-1160-5BA6-F841-029D8B546FA4}"/>
              </a:ext>
            </a:extLst>
          </p:cNvPr>
          <p:cNvSpPr txBox="1"/>
          <p:nvPr/>
        </p:nvSpPr>
        <p:spPr>
          <a:xfrm>
            <a:off x="2494105" y="4310028"/>
            <a:ext cx="1936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SoPs – role segregation structure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FSP mapping assessment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Framework agreement.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CVA toolkit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5BD653C-C13D-2AA9-02DD-DE8734F8BE9D}"/>
              </a:ext>
            </a:extLst>
          </p:cNvPr>
          <p:cNvSpPr txBox="1"/>
          <p:nvPr/>
        </p:nvSpPr>
        <p:spPr>
          <a:xfrm>
            <a:off x="4655394" y="4277527"/>
            <a:ext cx="2012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Beneficiary data protection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HR analysis – assess all CVA staff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Trainings for branches and volunteers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9529528-AFEB-A423-12DF-8DBB3B82FCCD}"/>
              </a:ext>
            </a:extLst>
          </p:cNvPr>
          <p:cNvSpPr txBox="1"/>
          <p:nvPr/>
        </p:nvSpPr>
        <p:spPr>
          <a:xfrm>
            <a:off x="1314129" y="5971684"/>
            <a:ext cx="1962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Extending the feedback mechanism (Call Center)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Peer to peer learning (Partnership)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Government advocacy and partnership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AFEF9B1-174C-A9B0-D904-D365F9EAD1F2}"/>
              </a:ext>
            </a:extLst>
          </p:cNvPr>
          <p:cNvSpPr txBox="1"/>
          <p:nvPr/>
        </p:nvSpPr>
        <p:spPr>
          <a:xfrm>
            <a:off x="3604356" y="6053222"/>
            <a:ext cx="1929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Testing CVA – pilots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Nation wide workshop – lessons learned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5D0F08F-064C-51B4-F64D-DB1845C2E7D3}"/>
              </a:ext>
            </a:extLst>
          </p:cNvPr>
          <p:cNvSpPr/>
          <p:nvPr/>
        </p:nvSpPr>
        <p:spPr>
          <a:xfrm>
            <a:off x="3818198" y="7646052"/>
            <a:ext cx="558130" cy="365580"/>
          </a:xfrm>
          <a:prstGeom prst="ellipse">
            <a:avLst/>
          </a:prstGeom>
          <a:solidFill>
            <a:srgbClr val="002060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E64D63-D589-CE59-AE38-EA4B3B08E8B3}"/>
              </a:ext>
            </a:extLst>
          </p:cNvPr>
          <p:cNvSpPr/>
          <p:nvPr/>
        </p:nvSpPr>
        <p:spPr>
          <a:xfrm>
            <a:off x="-1" y="7646968"/>
            <a:ext cx="4091363" cy="36557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latin typeface="Montserrat" pitchFamily="2" charset="0"/>
              </a:rPr>
              <a:t>   Next steps and recommendations*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94E5FE3-0F5F-9801-B606-A868261EA40B}"/>
              </a:ext>
            </a:extLst>
          </p:cNvPr>
          <p:cNvSpPr txBox="1"/>
          <p:nvPr/>
        </p:nvSpPr>
        <p:spPr>
          <a:xfrm>
            <a:off x="237664" y="8083481"/>
            <a:ext cx="63009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endParaRPr lang="en-US" sz="1400" dirty="0">
              <a:latin typeface="+mj-lt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Appointment of the CVA Technical Working Group to guide and oversee the CVA Preparedness </a:t>
            </a:r>
            <a:r>
              <a:rPr lang="en-US" sz="1400" dirty="0" err="1">
                <a:latin typeface="+mj-lt"/>
              </a:rPr>
              <a:t>programme</a:t>
            </a:r>
            <a:r>
              <a:rPr lang="en-US" sz="1400" dirty="0">
                <a:latin typeface="+mj-lt"/>
              </a:rPr>
              <a:t>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Endorsement of CVA Vision statement and finalization of the Plan of Action (</a:t>
            </a:r>
            <a:r>
              <a:rPr lang="en-US" sz="1400" dirty="0" err="1">
                <a:latin typeface="+mj-lt"/>
              </a:rPr>
              <a:t>PoA</a:t>
            </a:r>
            <a:r>
              <a:rPr lang="en-US" sz="1400" dirty="0">
                <a:latin typeface="+mj-lt"/>
              </a:rPr>
              <a:t>).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Identify key partners to support technically and financially.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Embed the CVAP </a:t>
            </a:r>
            <a:r>
              <a:rPr lang="en-US" sz="1400" dirty="0" err="1">
                <a:latin typeface="+mj-lt"/>
              </a:rPr>
              <a:t>PoA</a:t>
            </a:r>
            <a:r>
              <a:rPr lang="en-US" sz="1400" dirty="0">
                <a:latin typeface="+mj-lt"/>
              </a:rPr>
              <a:t> within RRC NS development plan, looking at synergies and overlaps.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Start CVAP </a:t>
            </a:r>
            <a:r>
              <a:rPr lang="en-US" sz="1400" dirty="0" err="1">
                <a:latin typeface="+mj-lt"/>
              </a:rPr>
              <a:t>PoA</a:t>
            </a:r>
            <a:r>
              <a:rPr lang="en-US" sz="1400" dirty="0">
                <a:latin typeface="+mj-lt"/>
              </a:rPr>
              <a:t> implementation as soon as possible to gain momentum.</a:t>
            </a:r>
          </a:p>
        </p:txBody>
      </p:sp>
      <p:grpSp>
        <p:nvGrpSpPr>
          <p:cNvPr id="74" name="Google Shape;518;p25">
            <a:extLst>
              <a:ext uri="{FF2B5EF4-FFF2-40B4-BE49-F238E27FC236}">
                <a16:creationId xmlns:a16="http://schemas.microsoft.com/office/drawing/2014/main" id="{1FB1512F-A3CF-12D7-2A34-56FB3781546F}"/>
              </a:ext>
            </a:extLst>
          </p:cNvPr>
          <p:cNvGrpSpPr/>
          <p:nvPr/>
        </p:nvGrpSpPr>
        <p:grpSpPr>
          <a:xfrm>
            <a:off x="7294442" y="5985237"/>
            <a:ext cx="2644672" cy="1693447"/>
            <a:chOff x="4553652" y="2391126"/>
            <a:chExt cx="2063208" cy="2009933"/>
          </a:xfrm>
        </p:grpSpPr>
        <p:sp>
          <p:nvSpPr>
            <p:cNvPr id="75" name="Google Shape;519;p25">
              <a:extLst>
                <a:ext uri="{FF2B5EF4-FFF2-40B4-BE49-F238E27FC236}">
                  <a16:creationId xmlns:a16="http://schemas.microsoft.com/office/drawing/2014/main" id="{925E2549-5869-9AB6-06FF-42FD2085DF7C}"/>
                </a:ext>
              </a:extLst>
            </p:cNvPr>
            <p:cNvSpPr/>
            <p:nvPr/>
          </p:nvSpPr>
          <p:spPr>
            <a:xfrm>
              <a:off x="4578286" y="2412249"/>
              <a:ext cx="496080" cy="452733"/>
            </a:xfrm>
            <a:custGeom>
              <a:avLst/>
              <a:gdLst/>
              <a:ahLst/>
              <a:cxnLst/>
              <a:rect l="l" t="t" r="r" b="b"/>
              <a:pathLst>
                <a:path w="51514" h="47025" extrusionOk="0">
                  <a:moveTo>
                    <a:pt x="32049" y="23185"/>
                  </a:moveTo>
                  <a:cubicBezTo>
                    <a:pt x="32818" y="23185"/>
                    <a:pt x="33403" y="24236"/>
                    <a:pt x="32620" y="24896"/>
                  </a:cubicBezTo>
                  <a:cubicBezTo>
                    <a:pt x="31002" y="26096"/>
                    <a:pt x="29280" y="27192"/>
                    <a:pt x="27453" y="28079"/>
                  </a:cubicBezTo>
                  <a:cubicBezTo>
                    <a:pt x="26774" y="28497"/>
                    <a:pt x="26044" y="28862"/>
                    <a:pt x="25417" y="29227"/>
                  </a:cubicBezTo>
                  <a:cubicBezTo>
                    <a:pt x="25261" y="29332"/>
                    <a:pt x="25104" y="29332"/>
                    <a:pt x="24948" y="29384"/>
                  </a:cubicBezTo>
                  <a:lnTo>
                    <a:pt x="24895" y="29384"/>
                  </a:lnTo>
                  <a:cubicBezTo>
                    <a:pt x="23956" y="29384"/>
                    <a:pt x="23591" y="28079"/>
                    <a:pt x="24426" y="27610"/>
                  </a:cubicBezTo>
                  <a:cubicBezTo>
                    <a:pt x="25104" y="27192"/>
                    <a:pt x="25835" y="26827"/>
                    <a:pt x="26566" y="26409"/>
                  </a:cubicBezTo>
                  <a:cubicBezTo>
                    <a:pt x="28288" y="25574"/>
                    <a:pt x="29906" y="24582"/>
                    <a:pt x="31419" y="23434"/>
                  </a:cubicBezTo>
                  <a:cubicBezTo>
                    <a:pt x="31628" y="23259"/>
                    <a:pt x="31845" y="23185"/>
                    <a:pt x="32049" y="23185"/>
                  </a:cubicBezTo>
                  <a:close/>
                  <a:moveTo>
                    <a:pt x="24913" y="23178"/>
                  </a:moveTo>
                  <a:cubicBezTo>
                    <a:pt x="25812" y="23178"/>
                    <a:pt x="26310" y="24502"/>
                    <a:pt x="25313" y="25000"/>
                  </a:cubicBezTo>
                  <a:cubicBezTo>
                    <a:pt x="22912" y="26305"/>
                    <a:pt x="20616" y="27870"/>
                    <a:pt x="18528" y="29645"/>
                  </a:cubicBezTo>
                  <a:lnTo>
                    <a:pt x="17902" y="30115"/>
                  </a:lnTo>
                  <a:cubicBezTo>
                    <a:pt x="17745" y="30219"/>
                    <a:pt x="17536" y="30323"/>
                    <a:pt x="17328" y="30323"/>
                  </a:cubicBezTo>
                  <a:cubicBezTo>
                    <a:pt x="16388" y="30323"/>
                    <a:pt x="16023" y="29175"/>
                    <a:pt x="16754" y="28601"/>
                  </a:cubicBezTo>
                  <a:lnTo>
                    <a:pt x="17328" y="28131"/>
                  </a:lnTo>
                  <a:cubicBezTo>
                    <a:pt x="19572" y="26253"/>
                    <a:pt x="21921" y="24635"/>
                    <a:pt x="24478" y="23278"/>
                  </a:cubicBezTo>
                  <a:cubicBezTo>
                    <a:pt x="24630" y="23209"/>
                    <a:pt x="24776" y="23178"/>
                    <a:pt x="24913" y="23178"/>
                  </a:cubicBezTo>
                  <a:close/>
                  <a:moveTo>
                    <a:pt x="36065" y="0"/>
                  </a:moveTo>
                  <a:lnTo>
                    <a:pt x="0" y="32672"/>
                  </a:lnTo>
                  <a:lnTo>
                    <a:pt x="18789" y="47025"/>
                  </a:lnTo>
                  <a:cubicBezTo>
                    <a:pt x="30167" y="36378"/>
                    <a:pt x="41179" y="25156"/>
                    <a:pt x="51513" y="13570"/>
                  </a:cubicBezTo>
                  <a:cubicBezTo>
                    <a:pt x="46920" y="8507"/>
                    <a:pt x="41388" y="4175"/>
                    <a:pt x="36065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520;p25">
              <a:extLst>
                <a:ext uri="{FF2B5EF4-FFF2-40B4-BE49-F238E27FC236}">
                  <a16:creationId xmlns:a16="http://schemas.microsoft.com/office/drawing/2014/main" id="{15CBCE59-636B-CC6F-C737-D573E2CF8383}"/>
                </a:ext>
              </a:extLst>
            </p:cNvPr>
            <p:cNvSpPr/>
            <p:nvPr/>
          </p:nvSpPr>
          <p:spPr>
            <a:xfrm>
              <a:off x="6095646" y="2412249"/>
              <a:ext cx="496089" cy="452233"/>
            </a:xfrm>
            <a:custGeom>
              <a:avLst/>
              <a:gdLst/>
              <a:ahLst/>
              <a:cxnLst/>
              <a:rect l="l" t="t" r="r" b="b"/>
              <a:pathLst>
                <a:path w="51515" h="46973" extrusionOk="0">
                  <a:moveTo>
                    <a:pt x="27478" y="21746"/>
                  </a:moveTo>
                  <a:cubicBezTo>
                    <a:pt x="27934" y="21746"/>
                    <a:pt x="28353" y="22085"/>
                    <a:pt x="28446" y="22547"/>
                  </a:cubicBezTo>
                  <a:lnTo>
                    <a:pt x="28393" y="22547"/>
                  </a:lnTo>
                  <a:cubicBezTo>
                    <a:pt x="28498" y="23069"/>
                    <a:pt x="28185" y="23539"/>
                    <a:pt x="27663" y="23643"/>
                  </a:cubicBezTo>
                  <a:cubicBezTo>
                    <a:pt x="26514" y="23904"/>
                    <a:pt x="25418" y="24269"/>
                    <a:pt x="24375" y="24687"/>
                  </a:cubicBezTo>
                  <a:cubicBezTo>
                    <a:pt x="23644" y="25000"/>
                    <a:pt x="22861" y="25313"/>
                    <a:pt x="22078" y="25522"/>
                  </a:cubicBezTo>
                  <a:cubicBezTo>
                    <a:pt x="21974" y="25522"/>
                    <a:pt x="21869" y="25574"/>
                    <a:pt x="21817" y="25574"/>
                  </a:cubicBezTo>
                  <a:cubicBezTo>
                    <a:pt x="20721" y="25522"/>
                    <a:pt x="20512" y="24008"/>
                    <a:pt x="21504" y="23695"/>
                  </a:cubicBezTo>
                  <a:cubicBezTo>
                    <a:pt x="22235" y="23486"/>
                    <a:pt x="22965" y="23225"/>
                    <a:pt x="23696" y="22912"/>
                  </a:cubicBezTo>
                  <a:cubicBezTo>
                    <a:pt x="24844" y="22443"/>
                    <a:pt x="26045" y="22025"/>
                    <a:pt x="27297" y="21764"/>
                  </a:cubicBezTo>
                  <a:cubicBezTo>
                    <a:pt x="27358" y="21752"/>
                    <a:pt x="27418" y="21746"/>
                    <a:pt x="27478" y="21746"/>
                  </a:cubicBezTo>
                  <a:close/>
                  <a:moveTo>
                    <a:pt x="33189" y="25099"/>
                  </a:moveTo>
                  <a:cubicBezTo>
                    <a:pt x="33670" y="25099"/>
                    <a:pt x="34086" y="25454"/>
                    <a:pt x="34134" y="25992"/>
                  </a:cubicBezTo>
                  <a:lnTo>
                    <a:pt x="34082" y="25939"/>
                  </a:lnTo>
                  <a:lnTo>
                    <a:pt x="34082" y="25939"/>
                  </a:lnTo>
                  <a:cubicBezTo>
                    <a:pt x="34134" y="26461"/>
                    <a:pt x="33769" y="26931"/>
                    <a:pt x="33247" y="26983"/>
                  </a:cubicBezTo>
                  <a:cubicBezTo>
                    <a:pt x="31681" y="27192"/>
                    <a:pt x="30168" y="27610"/>
                    <a:pt x="28759" y="28288"/>
                  </a:cubicBezTo>
                  <a:cubicBezTo>
                    <a:pt x="27819" y="28706"/>
                    <a:pt x="26828" y="29019"/>
                    <a:pt x="25836" y="29332"/>
                  </a:cubicBezTo>
                  <a:lnTo>
                    <a:pt x="25575" y="29332"/>
                  </a:lnTo>
                  <a:cubicBezTo>
                    <a:pt x="24479" y="29280"/>
                    <a:pt x="24270" y="27766"/>
                    <a:pt x="25314" y="27453"/>
                  </a:cubicBezTo>
                  <a:cubicBezTo>
                    <a:pt x="26253" y="27192"/>
                    <a:pt x="27193" y="26879"/>
                    <a:pt x="28080" y="26513"/>
                  </a:cubicBezTo>
                  <a:cubicBezTo>
                    <a:pt x="29698" y="25783"/>
                    <a:pt x="31368" y="25313"/>
                    <a:pt x="33091" y="25104"/>
                  </a:cubicBezTo>
                  <a:cubicBezTo>
                    <a:pt x="33124" y="25101"/>
                    <a:pt x="33157" y="25099"/>
                    <a:pt x="33189" y="25099"/>
                  </a:cubicBezTo>
                  <a:close/>
                  <a:moveTo>
                    <a:pt x="37929" y="27460"/>
                  </a:moveTo>
                  <a:cubicBezTo>
                    <a:pt x="38215" y="27460"/>
                    <a:pt x="38496" y="27580"/>
                    <a:pt x="38675" y="27818"/>
                  </a:cubicBezTo>
                  <a:cubicBezTo>
                    <a:pt x="38988" y="28236"/>
                    <a:pt x="38884" y="28810"/>
                    <a:pt x="38519" y="29123"/>
                  </a:cubicBezTo>
                  <a:cubicBezTo>
                    <a:pt x="37162" y="30219"/>
                    <a:pt x="35491" y="30793"/>
                    <a:pt x="33769" y="30793"/>
                  </a:cubicBezTo>
                  <a:lnTo>
                    <a:pt x="33091" y="30793"/>
                  </a:lnTo>
                  <a:cubicBezTo>
                    <a:pt x="32569" y="30741"/>
                    <a:pt x="32203" y="30271"/>
                    <a:pt x="32256" y="29802"/>
                  </a:cubicBezTo>
                  <a:cubicBezTo>
                    <a:pt x="32305" y="29309"/>
                    <a:pt x="32679" y="28910"/>
                    <a:pt x="33159" y="28910"/>
                  </a:cubicBezTo>
                  <a:cubicBezTo>
                    <a:pt x="33188" y="28910"/>
                    <a:pt x="33217" y="28911"/>
                    <a:pt x="33247" y="28914"/>
                  </a:cubicBezTo>
                  <a:cubicBezTo>
                    <a:pt x="33393" y="28925"/>
                    <a:pt x="33539" y="28930"/>
                    <a:pt x="33685" y="28930"/>
                  </a:cubicBezTo>
                  <a:cubicBezTo>
                    <a:pt x="34998" y="28930"/>
                    <a:pt x="36285" y="28507"/>
                    <a:pt x="37318" y="27662"/>
                  </a:cubicBezTo>
                  <a:cubicBezTo>
                    <a:pt x="37497" y="27527"/>
                    <a:pt x="37714" y="27460"/>
                    <a:pt x="37929" y="27460"/>
                  </a:cubicBezTo>
                  <a:close/>
                  <a:moveTo>
                    <a:pt x="15502" y="0"/>
                  </a:moveTo>
                  <a:cubicBezTo>
                    <a:pt x="10126" y="4175"/>
                    <a:pt x="4646" y="8507"/>
                    <a:pt x="1" y="13570"/>
                  </a:cubicBezTo>
                  <a:cubicBezTo>
                    <a:pt x="10335" y="25156"/>
                    <a:pt x="21347" y="36378"/>
                    <a:pt x="32725" y="46973"/>
                  </a:cubicBezTo>
                  <a:lnTo>
                    <a:pt x="51514" y="32620"/>
                  </a:lnTo>
                  <a:lnTo>
                    <a:pt x="1550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521;p25">
              <a:extLst>
                <a:ext uri="{FF2B5EF4-FFF2-40B4-BE49-F238E27FC236}">
                  <a16:creationId xmlns:a16="http://schemas.microsoft.com/office/drawing/2014/main" id="{FD53B2A8-A312-7C05-CA90-A1D74017563F}"/>
                </a:ext>
              </a:extLst>
            </p:cNvPr>
            <p:cNvSpPr/>
            <p:nvPr/>
          </p:nvSpPr>
          <p:spPr>
            <a:xfrm>
              <a:off x="4553652" y="2391126"/>
              <a:ext cx="2063208" cy="2009933"/>
            </a:xfrm>
            <a:custGeom>
              <a:avLst/>
              <a:gdLst/>
              <a:ahLst/>
              <a:cxnLst/>
              <a:rect l="l" t="t" r="r" b="b"/>
              <a:pathLst>
                <a:path w="214248" h="208770" extrusionOk="0">
                  <a:moveTo>
                    <a:pt x="38623" y="2194"/>
                  </a:moveTo>
                  <a:cubicBezTo>
                    <a:pt x="43946" y="6369"/>
                    <a:pt x="49478" y="10649"/>
                    <a:pt x="54123" y="15764"/>
                  </a:cubicBezTo>
                  <a:cubicBezTo>
                    <a:pt x="43737" y="27350"/>
                    <a:pt x="32725" y="38572"/>
                    <a:pt x="21347" y="49167"/>
                  </a:cubicBezTo>
                  <a:lnTo>
                    <a:pt x="2558" y="34866"/>
                  </a:lnTo>
                  <a:lnTo>
                    <a:pt x="38623" y="2194"/>
                  </a:lnTo>
                  <a:close/>
                  <a:moveTo>
                    <a:pt x="175626" y="2194"/>
                  </a:moveTo>
                  <a:lnTo>
                    <a:pt x="211638" y="34866"/>
                  </a:lnTo>
                  <a:lnTo>
                    <a:pt x="192849" y="49219"/>
                  </a:lnTo>
                  <a:cubicBezTo>
                    <a:pt x="181471" y="38572"/>
                    <a:pt x="170459" y="27350"/>
                    <a:pt x="160125" y="15764"/>
                  </a:cubicBezTo>
                  <a:cubicBezTo>
                    <a:pt x="164770" y="10701"/>
                    <a:pt x="170250" y="6369"/>
                    <a:pt x="175626" y="2194"/>
                  </a:cubicBezTo>
                  <a:close/>
                  <a:moveTo>
                    <a:pt x="44781" y="28655"/>
                  </a:moveTo>
                  <a:cubicBezTo>
                    <a:pt x="61326" y="31108"/>
                    <a:pt x="89353" y="34449"/>
                    <a:pt x="118580" y="34449"/>
                  </a:cubicBezTo>
                  <a:cubicBezTo>
                    <a:pt x="138309" y="34449"/>
                    <a:pt x="155741" y="32935"/>
                    <a:pt x="170563" y="29960"/>
                  </a:cubicBezTo>
                  <a:cubicBezTo>
                    <a:pt x="175208" y="34762"/>
                    <a:pt x="179958" y="39511"/>
                    <a:pt x="184812" y="44208"/>
                  </a:cubicBezTo>
                  <a:cubicBezTo>
                    <a:pt x="186012" y="85179"/>
                    <a:pt x="188465" y="179959"/>
                    <a:pt x="186743" y="196922"/>
                  </a:cubicBezTo>
                  <a:cubicBezTo>
                    <a:pt x="181576" y="198226"/>
                    <a:pt x="145250" y="206942"/>
                    <a:pt x="103132" y="206942"/>
                  </a:cubicBezTo>
                  <a:cubicBezTo>
                    <a:pt x="74478" y="206942"/>
                    <a:pt x="49322" y="202976"/>
                    <a:pt x="28341" y="195199"/>
                  </a:cubicBezTo>
                  <a:cubicBezTo>
                    <a:pt x="28445" y="186222"/>
                    <a:pt x="29593" y="90137"/>
                    <a:pt x="30428" y="43217"/>
                  </a:cubicBezTo>
                  <a:cubicBezTo>
                    <a:pt x="35282" y="38467"/>
                    <a:pt x="40084" y="33614"/>
                    <a:pt x="44781" y="28655"/>
                  </a:cubicBezTo>
                  <a:close/>
                  <a:moveTo>
                    <a:pt x="38513" y="0"/>
                  </a:moveTo>
                  <a:cubicBezTo>
                    <a:pt x="38281" y="0"/>
                    <a:pt x="38037" y="93"/>
                    <a:pt x="37840" y="263"/>
                  </a:cubicBezTo>
                  <a:lnTo>
                    <a:pt x="418" y="34240"/>
                  </a:lnTo>
                  <a:cubicBezTo>
                    <a:pt x="1" y="34605"/>
                    <a:pt x="1" y="35284"/>
                    <a:pt x="470" y="35649"/>
                  </a:cubicBezTo>
                  <a:lnTo>
                    <a:pt x="20825" y="51202"/>
                  </a:lnTo>
                  <a:cubicBezTo>
                    <a:pt x="20990" y="51320"/>
                    <a:pt x="21186" y="51374"/>
                    <a:pt x="21381" y="51374"/>
                  </a:cubicBezTo>
                  <a:cubicBezTo>
                    <a:pt x="21618" y="51374"/>
                    <a:pt x="21853" y="51293"/>
                    <a:pt x="22026" y="51150"/>
                  </a:cubicBezTo>
                  <a:cubicBezTo>
                    <a:pt x="24218" y="49114"/>
                    <a:pt x="26357" y="47079"/>
                    <a:pt x="28497" y="45044"/>
                  </a:cubicBezTo>
                  <a:lnTo>
                    <a:pt x="28497" y="45044"/>
                  </a:lnTo>
                  <a:cubicBezTo>
                    <a:pt x="27662" y="94730"/>
                    <a:pt x="26462" y="194625"/>
                    <a:pt x="26462" y="195773"/>
                  </a:cubicBezTo>
                  <a:cubicBezTo>
                    <a:pt x="26462" y="196191"/>
                    <a:pt x="26723" y="196556"/>
                    <a:pt x="27088" y="196713"/>
                  </a:cubicBezTo>
                  <a:cubicBezTo>
                    <a:pt x="48382" y="204698"/>
                    <a:pt x="73956" y="208769"/>
                    <a:pt x="103132" y="208769"/>
                  </a:cubicBezTo>
                  <a:cubicBezTo>
                    <a:pt x="148643" y="208769"/>
                    <a:pt x="187473" y="198644"/>
                    <a:pt x="187839" y="198540"/>
                  </a:cubicBezTo>
                  <a:cubicBezTo>
                    <a:pt x="188256" y="198435"/>
                    <a:pt x="188517" y="198122"/>
                    <a:pt x="188570" y="197757"/>
                  </a:cubicBezTo>
                  <a:cubicBezTo>
                    <a:pt x="190448" y="182621"/>
                    <a:pt x="187995" y="88728"/>
                    <a:pt x="186795" y="46035"/>
                  </a:cubicBezTo>
                  <a:lnTo>
                    <a:pt x="186795" y="46035"/>
                  </a:lnTo>
                  <a:cubicBezTo>
                    <a:pt x="188570" y="47757"/>
                    <a:pt x="190344" y="49428"/>
                    <a:pt x="192171" y="51150"/>
                  </a:cubicBezTo>
                  <a:cubicBezTo>
                    <a:pt x="192327" y="51307"/>
                    <a:pt x="192588" y="51359"/>
                    <a:pt x="192797" y="51359"/>
                  </a:cubicBezTo>
                  <a:cubicBezTo>
                    <a:pt x="193006" y="51359"/>
                    <a:pt x="193215" y="51307"/>
                    <a:pt x="193371" y="51202"/>
                  </a:cubicBezTo>
                  <a:lnTo>
                    <a:pt x="213726" y="35649"/>
                  </a:lnTo>
                  <a:cubicBezTo>
                    <a:pt x="214196" y="35284"/>
                    <a:pt x="214248" y="34605"/>
                    <a:pt x="213778" y="34240"/>
                  </a:cubicBezTo>
                  <a:lnTo>
                    <a:pt x="176304" y="263"/>
                  </a:lnTo>
                  <a:cubicBezTo>
                    <a:pt x="176135" y="93"/>
                    <a:pt x="175904" y="0"/>
                    <a:pt x="175670" y="0"/>
                  </a:cubicBezTo>
                  <a:cubicBezTo>
                    <a:pt x="175472" y="0"/>
                    <a:pt x="175272" y="67"/>
                    <a:pt x="175104" y="211"/>
                  </a:cubicBezTo>
                  <a:cubicBezTo>
                    <a:pt x="169206" y="4751"/>
                    <a:pt x="163152" y="9449"/>
                    <a:pt x="158142" y="15138"/>
                  </a:cubicBezTo>
                  <a:cubicBezTo>
                    <a:pt x="157829" y="15451"/>
                    <a:pt x="157829" y="16025"/>
                    <a:pt x="158142" y="16390"/>
                  </a:cubicBezTo>
                  <a:cubicBezTo>
                    <a:pt x="161691" y="20409"/>
                    <a:pt x="165292" y="24376"/>
                    <a:pt x="169050" y="28238"/>
                  </a:cubicBezTo>
                  <a:cubicBezTo>
                    <a:pt x="154593" y="31056"/>
                    <a:pt x="137683" y="32517"/>
                    <a:pt x="118580" y="32517"/>
                  </a:cubicBezTo>
                  <a:cubicBezTo>
                    <a:pt x="90240" y="32517"/>
                    <a:pt x="62996" y="29334"/>
                    <a:pt x="46347" y="26933"/>
                  </a:cubicBezTo>
                  <a:cubicBezTo>
                    <a:pt x="49635" y="23488"/>
                    <a:pt x="52871" y="19939"/>
                    <a:pt x="56002" y="16390"/>
                  </a:cubicBezTo>
                  <a:cubicBezTo>
                    <a:pt x="56368" y="16025"/>
                    <a:pt x="56368" y="15451"/>
                    <a:pt x="56002" y="15138"/>
                  </a:cubicBezTo>
                  <a:cubicBezTo>
                    <a:pt x="50992" y="9449"/>
                    <a:pt x="44938" y="4751"/>
                    <a:pt x="39040" y="211"/>
                  </a:cubicBezTo>
                  <a:cubicBezTo>
                    <a:pt x="38896" y="67"/>
                    <a:pt x="38709" y="0"/>
                    <a:pt x="385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522;p25">
              <a:extLst>
                <a:ext uri="{FF2B5EF4-FFF2-40B4-BE49-F238E27FC236}">
                  <a16:creationId xmlns:a16="http://schemas.microsoft.com/office/drawing/2014/main" id="{1CF3AB7C-A2B4-770F-B0A3-13C09BA98341}"/>
                </a:ext>
              </a:extLst>
            </p:cNvPr>
            <p:cNvSpPr/>
            <p:nvPr/>
          </p:nvSpPr>
          <p:spPr>
            <a:xfrm>
              <a:off x="6293177" y="2622042"/>
              <a:ext cx="80150" cy="36430"/>
            </a:xfrm>
            <a:custGeom>
              <a:avLst/>
              <a:gdLst/>
              <a:ahLst/>
              <a:cxnLst/>
              <a:rect l="l" t="t" r="r" b="b"/>
              <a:pathLst>
                <a:path w="8323" h="3784" extrusionOk="0">
                  <a:moveTo>
                    <a:pt x="7017" y="0"/>
                  </a:moveTo>
                  <a:cubicBezTo>
                    <a:pt x="6944" y="0"/>
                    <a:pt x="6866" y="8"/>
                    <a:pt x="6785" y="25"/>
                  </a:cubicBezTo>
                  <a:cubicBezTo>
                    <a:pt x="5585" y="286"/>
                    <a:pt x="4332" y="652"/>
                    <a:pt x="3184" y="1173"/>
                  </a:cubicBezTo>
                  <a:cubicBezTo>
                    <a:pt x="2453" y="1434"/>
                    <a:pt x="1723" y="1695"/>
                    <a:pt x="1044" y="1904"/>
                  </a:cubicBezTo>
                  <a:cubicBezTo>
                    <a:pt x="0" y="2269"/>
                    <a:pt x="209" y="3731"/>
                    <a:pt x="1305" y="3783"/>
                  </a:cubicBezTo>
                  <a:cubicBezTo>
                    <a:pt x="1410" y="3783"/>
                    <a:pt x="1462" y="3783"/>
                    <a:pt x="1566" y="3731"/>
                  </a:cubicBezTo>
                  <a:cubicBezTo>
                    <a:pt x="2349" y="3522"/>
                    <a:pt x="3132" y="3209"/>
                    <a:pt x="3863" y="2896"/>
                  </a:cubicBezTo>
                  <a:cubicBezTo>
                    <a:pt x="4959" y="2478"/>
                    <a:pt x="6002" y="2113"/>
                    <a:pt x="7151" y="1852"/>
                  </a:cubicBezTo>
                  <a:cubicBezTo>
                    <a:pt x="8322" y="1657"/>
                    <a:pt x="8078" y="0"/>
                    <a:pt x="701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523;p25">
              <a:extLst>
                <a:ext uri="{FF2B5EF4-FFF2-40B4-BE49-F238E27FC236}">
                  <a16:creationId xmlns:a16="http://schemas.microsoft.com/office/drawing/2014/main" id="{B079C8FB-0C15-87E3-2AAE-3B648D1095FC}"/>
                </a:ext>
              </a:extLst>
            </p:cNvPr>
            <p:cNvSpPr/>
            <p:nvPr/>
          </p:nvSpPr>
          <p:spPr>
            <a:xfrm>
              <a:off x="6329867" y="2653899"/>
              <a:ext cx="97696" cy="41254"/>
            </a:xfrm>
            <a:custGeom>
              <a:avLst/>
              <a:gdLst/>
              <a:ahLst/>
              <a:cxnLst/>
              <a:rect l="l" t="t" r="r" b="b"/>
              <a:pathLst>
                <a:path w="10145" h="4285" extrusionOk="0">
                  <a:moveTo>
                    <a:pt x="8869" y="0"/>
                  </a:moveTo>
                  <a:cubicBezTo>
                    <a:pt x="8836" y="0"/>
                    <a:pt x="8803" y="2"/>
                    <a:pt x="8769" y="4"/>
                  </a:cubicBezTo>
                  <a:cubicBezTo>
                    <a:pt x="7046" y="213"/>
                    <a:pt x="5376" y="735"/>
                    <a:pt x="3758" y="1466"/>
                  </a:cubicBezTo>
                  <a:cubicBezTo>
                    <a:pt x="2871" y="1831"/>
                    <a:pt x="1984" y="2144"/>
                    <a:pt x="1044" y="2405"/>
                  </a:cubicBezTo>
                  <a:cubicBezTo>
                    <a:pt x="0" y="2718"/>
                    <a:pt x="209" y="4232"/>
                    <a:pt x="1305" y="4284"/>
                  </a:cubicBezTo>
                  <a:lnTo>
                    <a:pt x="1514" y="4284"/>
                  </a:lnTo>
                  <a:cubicBezTo>
                    <a:pt x="2506" y="3971"/>
                    <a:pt x="3497" y="3606"/>
                    <a:pt x="4489" y="3240"/>
                  </a:cubicBezTo>
                  <a:cubicBezTo>
                    <a:pt x="5898" y="2562"/>
                    <a:pt x="7412" y="2144"/>
                    <a:pt x="8925" y="1935"/>
                  </a:cubicBezTo>
                  <a:cubicBezTo>
                    <a:pt x="10145" y="1834"/>
                    <a:pt x="10078" y="0"/>
                    <a:pt x="88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524;p25">
              <a:extLst>
                <a:ext uri="{FF2B5EF4-FFF2-40B4-BE49-F238E27FC236}">
                  <a16:creationId xmlns:a16="http://schemas.microsoft.com/office/drawing/2014/main" id="{10630F6B-5429-3C01-3CEE-BA243CC8274D}"/>
                </a:ext>
              </a:extLst>
            </p:cNvPr>
            <p:cNvSpPr/>
            <p:nvPr/>
          </p:nvSpPr>
          <p:spPr>
            <a:xfrm>
              <a:off x="6405761" y="2676399"/>
              <a:ext cx="68460" cy="32320"/>
            </a:xfrm>
            <a:custGeom>
              <a:avLst/>
              <a:gdLst/>
              <a:ahLst/>
              <a:cxnLst/>
              <a:rect l="l" t="t" r="r" b="b"/>
              <a:pathLst>
                <a:path w="7109" h="3357" extrusionOk="0">
                  <a:moveTo>
                    <a:pt x="5765" y="1"/>
                  </a:moveTo>
                  <a:cubicBezTo>
                    <a:pt x="5572" y="1"/>
                    <a:pt x="5366" y="68"/>
                    <a:pt x="5167" y="225"/>
                  </a:cubicBezTo>
                  <a:cubicBezTo>
                    <a:pt x="4088" y="1023"/>
                    <a:pt x="2839" y="1441"/>
                    <a:pt x="1535" y="1441"/>
                  </a:cubicBezTo>
                  <a:cubicBezTo>
                    <a:pt x="1390" y="1441"/>
                    <a:pt x="1243" y="1436"/>
                    <a:pt x="1096" y="1425"/>
                  </a:cubicBezTo>
                  <a:cubicBezTo>
                    <a:pt x="1064" y="1422"/>
                    <a:pt x="1032" y="1421"/>
                    <a:pt x="1000" y="1421"/>
                  </a:cubicBezTo>
                  <a:cubicBezTo>
                    <a:pt x="471" y="1421"/>
                    <a:pt x="53" y="1823"/>
                    <a:pt x="53" y="2365"/>
                  </a:cubicBezTo>
                  <a:cubicBezTo>
                    <a:pt x="0" y="2834"/>
                    <a:pt x="366" y="3304"/>
                    <a:pt x="888" y="3356"/>
                  </a:cubicBezTo>
                  <a:lnTo>
                    <a:pt x="1566" y="3356"/>
                  </a:lnTo>
                  <a:cubicBezTo>
                    <a:pt x="3288" y="3356"/>
                    <a:pt x="4959" y="2730"/>
                    <a:pt x="6316" y="1686"/>
                  </a:cubicBezTo>
                  <a:cubicBezTo>
                    <a:pt x="7108" y="1060"/>
                    <a:pt x="6534" y="1"/>
                    <a:pt x="576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525;p25">
              <a:extLst>
                <a:ext uri="{FF2B5EF4-FFF2-40B4-BE49-F238E27FC236}">
                  <a16:creationId xmlns:a16="http://schemas.microsoft.com/office/drawing/2014/main" id="{8C728E55-00CA-F024-0785-CCCA02A137FC}"/>
                </a:ext>
              </a:extLst>
            </p:cNvPr>
            <p:cNvSpPr/>
            <p:nvPr/>
          </p:nvSpPr>
          <p:spPr>
            <a:xfrm>
              <a:off x="4732578" y="2635568"/>
              <a:ext cx="96011" cy="68625"/>
            </a:xfrm>
            <a:custGeom>
              <a:avLst/>
              <a:gdLst/>
              <a:ahLst/>
              <a:cxnLst/>
              <a:rect l="l" t="t" r="r" b="b"/>
              <a:pathLst>
                <a:path w="9970" h="7128" extrusionOk="0">
                  <a:moveTo>
                    <a:pt x="8841" y="1"/>
                  </a:moveTo>
                  <a:cubicBezTo>
                    <a:pt x="8710" y="1"/>
                    <a:pt x="8579" y="27"/>
                    <a:pt x="8456" y="82"/>
                  </a:cubicBezTo>
                  <a:cubicBezTo>
                    <a:pt x="5951" y="1439"/>
                    <a:pt x="3550" y="3057"/>
                    <a:pt x="1358" y="4935"/>
                  </a:cubicBezTo>
                  <a:lnTo>
                    <a:pt x="732" y="5405"/>
                  </a:lnTo>
                  <a:cubicBezTo>
                    <a:pt x="1" y="5979"/>
                    <a:pt x="418" y="7127"/>
                    <a:pt x="1306" y="7127"/>
                  </a:cubicBezTo>
                  <a:cubicBezTo>
                    <a:pt x="1514" y="7127"/>
                    <a:pt x="1723" y="7023"/>
                    <a:pt x="1880" y="6919"/>
                  </a:cubicBezTo>
                  <a:lnTo>
                    <a:pt x="2558" y="6449"/>
                  </a:lnTo>
                  <a:cubicBezTo>
                    <a:pt x="4646" y="4674"/>
                    <a:pt x="6942" y="3109"/>
                    <a:pt x="9343" y="1804"/>
                  </a:cubicBezTo>
                  <a:cubicBezTo>
                    <a:pt x="9813" y="1543"/>
                    <a:pt x="9970" y="969"/>
                    <a:pt x="9761" y="551"/>
                  </a:cubicBezTo>
                  <a:cubicBezTo>
                    <a:pt x="9568" y="205"/>
                    <a:pt x="9206" y="1"/>
                    <a:pt x="88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526;p25">
              <a:extLst>
                <a:ext uri="{FF2B5EF4-FFF2-40B4-BE49-F238E27FC236}">
                  <a16:creationId xmlns:a16="http://schemas.microsoft.com/office/drawing/2014/main" id="{D852C6C3-02D3-38FE-65AB-D1DF68C0DCD5}"/>
                </a:ext>
              </a:extLst>
            </p:cNvPr>
            <p:cNvSpPr/>
            <p:nvPr/>
          </p:nvSpPr>
          <p:spPr>
            <a:xfrm>
              <a:off x="4805457" y="2635453"/>
              <a:ext cx="94509" cy="59700"/>
            </a:xfrm>
            <a:custGeom>
              <a:avLst/>
              <a:gdLst/>
              <a:ahLst/>
              <a:cxnLst/>
              <a:rect l="l" t="t" r="r" b="b"/>
              <a:pathLst>
                <a:path w="9814" h="6201" extrusionOk="0">
                  <a:moveTo>
                    <a:pt x="8459" y="1"/>
                  </a:moveTo>
                  <a:cubicBezTo>
                    <a:pt x="8255" y="1"/>
                    <a:pt x="8038" y="75"/>
                    <a:pt x="7829" y="250"/>
                  </a:cubicBezTo>
                  <a:cubicBezTo>
                    <a:pt x="6316" y="1398"/>
                    <a:pt x="4698" y="2390"/>
                    <a:pt x="2976" y="3225"/>
                  </a:cubicBezTo>
                  <a:cubicBezTo>
                    <a:pt x="2245" y="3643"/>
                    <a:pt x="1514" y="4008"/>
                    <a:pt x="836" y="4426"/>
                  </a:cubicBezTo>
                  <a:cubicBezTo>
                    <a:pt x="1" y="4895"/>
                    <a:pt x="366" y="6200"/>
                    <a:pt x="1358" y="6200"/>
                  </a:cubicBezTo>
                  <a:cubicBezTo>
                    <a:pt x="1514" y="6148"/>
                    <a:pt x="1671" y="6148"/>
                    <a:pt x="1827" y="6043"/>
                  </a:cubicBezTo>
                  <a:cubicBezTo>
                    <a:pt x="2454" y="5678"/>
                    <a:pt x="3184" y="5313"/>
                    <a:pt x="3863" y="4895"/>
                  </a:cubicBezTo>
                  <a:cubicBezTo>
                    <a:pt x="5690" y="4008"/>
                    <a:pt x="7412" y="2912"/>
                    <a:pt x="9030" y="1712"/>
                  </a:cubicBezTo>
                  <a:cubicBezTo>
                    <a:pt x="9813" y="1052"/>
                    <a:pt x="9228" y="1"/>
                    <a:pt x="84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527;p25">
              <a:extLst>
                <a:ext uri="{FF2B5EF4-FFF2-40B4-BE49-F238E27FC236}">
                  <a16:creationId xmlns:a16="http://schemas.microsoft.com/office/drawing/2014/main" id="{164FF14F-E457-189D-63D3-AF8A80E86854}"/>
                </a:ext>
              </a:extLst>
            </p:cNvPr>
            <p:cNvSpPr/>
            <p:nvPr/>
          </p:nvSpPr>
          <p:spPr>
            <a:xfrm>
              <a:off x="6167525" y="4172714"/>
              <a:ext cx="64434" cy="64033"/>
            </a:xfrm>
            <a:custGeom>
              <a:avLst/>
              <a:gdLst/>
              <a:ahLst/>
              <a:cxnLst/>
              <a:rect l="l" t="t" r="r" b="b"/>
              <a:pathLst>
                <a:path w="6691" h="6651" extrusionOk="0">
                  <a:moveTo>
                    <a:pt x="5330" y="0"/>
                  </a:moveTo>
                  <a:cubicBezTo>
                    <a:pt x="5118" y="0"/>
                    <a:pt x="4897" y="84"/>
                    <a:pt x="4698" y="283"/>
                  </a:cubicBezTo>
                  <a:cubicBezTo>
                    <a:pt x="4280" y="648"/>
                    <a:pt x="3863" y="1014"/>
                    <a:pt x="3445" y="1379"/>
                  </a:cubicBezTo>
                  <a:cubicBezTo>
                    <a:pt x="2088" y="2475"/>
                    <a:pt x="731" y="3675"/>
                    <a:pt x="157" y="5398"/>
                  </a:cubicBezTo>
                  <a:cubicBezTo>
                    <a:pt x="0" y="5920"/>
                    <a:pt x="314" y="6442"/>
                    <a:pt x="783" y="6598"/>
                  </a:cubicBezTo>
                  <a:cubicBezTo>
                    <a:pt x="888" y="6650"/>
                    <a:pt x="992" y="6650"/>
                    <a:pt x="1096" y="6650"/>
                  </a:cubicBezTo>
                  <a:cubicBezTo>
                    <a:pt x="1514" y="6650"/>
                    <a:pt x="1879" y="6389"/>
                    <a:pt x="1984" y="5972"/>
                  </a:cubicBezTo>
                  <a:cubicBezTo>
                    <a:pt x="2401" y="4719"/>
                    <a:pt x="3497" y="3780"/>
                    <a:pt x="4698" y="2788"/>
                  </a:cubicBezTo>
                  <a:cubicBezTo>
                    <a:pt x="5115" y="2423"/>
                    <a:pt x="5585" y="2058"/>
                    <a:pt x="6002" y="1640"/>
                  </a:cubicBezTo>
                  <a:cubicBezTo>
                    <a:pt x="6690" y="993"/>
                    <a:pt x="6061" y="0"/>
                    <a:pt x="53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528;p25">
              <a:extLst>
                <a:ext uri="{FF2B5EF4-FFF2-40B4-BE49-F238E27FC236}">
                  <a16:creationId xmlns:a16="http://schemas.microsoft.com/office/drawing/2014/main" id="{AD5290BE-4F46-7922-9038-EEB4BD14BEF8}"/>
                </a:ext>
              </a:extLst>
            </p:cNvPr>
            <p:cNvSpPr/>
            <p:nvPr/>
          </p:nvSpPr>
          <p:spPr>
            <a:xfrm>
              <a:off x="6172551" y="4159130"/>
              <a:ext cx="134204" cy="123059"/>
            </a:xfrm>
            <a:custGeom>
              <a:avLst/>
              <a:gdLst/>
              <a:ahLst/>
              <a:cxnLst/>
              <a:rect l="l" t="t" r="r" b="b"/>
              <a:pathLst>
                <a:path w="13936" h="12782" extrusionOk="0">
                  <a:moveTo>
                    <a:pt x="12836" y="1"/>
                  </a:moveTo>
                  <a:cubicBezTo>
                    <a:pt x="12671" y="1"/>
                    <a:pt x="12509" y="41"/>
                    <a:pt x="12370" y="128"/>
                  </a:cubicBezTo>
                  <a:cubicBezTo>
                    <a:pt x="7359" y="3364"/>
                    <a:pt x="2662" y="8479"/>
                    <a:pt x="313" y="11245"/>
                  </a:cubicBezTo>
                  <a:cubicBezTo>
                    <a:pt x="0" y="11663"/>
                    <a:pt x="53" y="12237"/>
                    <a:pt x="418" y="12602"/>
                  </a:cubicBezTo>
                  <a:cubicBezTo>
                    <a:pt x="602" y="12717"/>
                    <a:pt x="817" y="12782"/>
                    <a:pt x="1027" y="12782"/>
                  </a:cubicBezTo>
                  <a:cubicBezTo>
                    <a:pt x="1291" y="12782"/>
                    <a:pt x="1548" y="12679"/>
                    <a:pt x="1723" y="12446"/>
                  </a:cubicBezTo>
                  <a:cubicBezTo>
                    <a:pt x="4019" y="9784"/>
                    <a:pt x="8560" y="4826"/>
                    <a:pt x="13361" y="1746"/>
                  </a:cubicBezTo>
                  <a:cubicBezTo>
                    <a:pt x="13831" y="1485"/>
                    <a:pt x="13936" y="859"/>
                    <a:pt x="13675" y="441"/>
                  </a:cubicBezTo>
                  <a:cubicBezTo>
                    <a:pt x="13501" y="163"/>
                    <a:pt x="13164" y="1"/>
                    <a:pt x="128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529;p25">
              <a:extLst>
                <a:ext uri="{FF2B5EF4-FFF2-40B4-BE49-F238E27FC236}">
                  <a16:creationId xmlns:a16="http://schemas.microsoft.com/office/drawing/2014/main" id="{F534F9DC-686B-2549-AE96-1A20433D3F27}"/>
                </a:ext>
              </a:extLst>
            </p:cNvPr>
            <p:cNvSpPr/>
            <p:nvPr/>
          </p:nvSpPr>
          <p:spPr>
            <a:xfrm>
              <a:off x="6263526" y="4204466"/>
              <a:ext cx="60284" cy="54896"/>
            </a:xfrm>
            <a:custGeom>
              <a:avLst/>
              <a:gdLst/>
              <a:ahLst/>
              <a:cxnLst/>
              <a:rect l="l" t="t" r="r" b="b"/>
              <a:pathLst>
                <a:path w="6260" h="5702" extrusionOk="0">
                  <a:moveTo>
                    <a:pt x="4878" y="1"/>
                  </a:moveTo>
                  <a:cubicBezTo>
                    <a:pt x="4738" y="1"/>
                    <a:pt x="4589" y="36"/>
                    <a:pt x="4436" y="117"/>
                  </a:cubicBezTo>
                  <a:cubicBezTo>
                    <a:pt x="2662" y="1108"/>
                    <a:pt x="1253" y="2517"/>
                    <a:pt x="261" y="4292"/>
                  </a:cubicBezTo>
                  <a:cubicBezTo>
                    <a:pt x="0" y="4709"/>
                    <a:pt x="104" y="5284"/>
                    <a:pt x="574" y="5597"/>
                  </a:cubicBezTo>
                  <a:cubicBezTo>
                    <a:pt x="731" y="5649"/>
                    <a:pt x="887" y="5701"/>
                    <a:pt x="1044" y="5701"/>
                  </a:cubicBezTo>
                  <a:cubicBezTo>
                    <a:pt x="1409" y="5701"/>
                    <a:pt x="1670" y="5544"/>
                    <a:pt x="1879" y="5284"/>
                  </a:cubicBezTo>
                  <a:cubicBezTo>
                    <a:pt x="2662" y="3822"/>
                    <a:pt x="3862" y="2622"/>
                    <a:pt x="5271" y="1839"/>
                  </a:cubicBezTo>
                  <a:cubicBezTo>
                    <a:pt x="6259" y="1345"/>
                    <a:pt x="5740" y="1"/>
                    <a:pt x="48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1699;p43">
            <a:extLst>
              <a:ext uri="{FF2B5EF4-FFF2-40B4-BE49-F238E27FC236}">
                <a16:creationId xmlns:a16="http://schemas.microsoft.com/office/drawing/2014/main" id="{626F8223-85CB-7160-8818-6A516376B1B0}"/>
              </a:ext>
            </a:extLst>
          </p:cNvPr>
          <p:cNvSpPr/>
          <p:nvPr/>
        </p:nvSpPr>
        <p:spPr>
          <a:xfrm>
            <a:off x="156802" y="4211396"/>
            <a:ext cx="2103120" cy="1188720"/>
          </a:xfrm>
          <a:custGeom>
            <a:avLst/>
            <a:gdLst/>
            <a:ahLst/>
            <a:cxnLst/>
            <a:rect l="l" t="t" r="r" b="b"/>
            <a:pathLst>
              <a:path w="56508" h="75984" fill="none" extrusionOk="0">
                <a:moveTo>
                  <a:pt x="1609" y="1469"/>
                </a:moveTo>
                <a:cubicBezTo>
                  <a:pt x="385" y="2448"/>
                  <a:pt x="735" y="11714"/>
                  <a:pt x="560" y="20875"/>
                </a:cubicBezTo>
                <a:cubicBezTo>
                  <a:pt x="420" y="30037"/>
                  <a:pt x="420" y="51961"/>
                  <a:pt x="560" y="56262"/>
                </a:cubicBezTo>
                <a:cubicBezTo>
                  <a:pt x="735" y="60563"/>
                  <a:pt x="1" y="72976"/>
                  <a:pt x="1015" y="74445"/>
                </a:cubicBezTo>
                <a:cubicBezTo>
                  <a:pt x="2064" y="75878"/>
                  <a:pt x="14092" y="75703"/>
                  <a:pt x="17064" y="75703"/>
                </a:cubicBezTo>
                <a:cubicBezTo>
                  <a:pt x="20037" y="75703"/>
                  <a:pt x="30876" y="75878"/>
                  <a:pt x="34093" y="75494"/>
                </a:cubicBezTo>
                <a:cubicBezTo>
                  <a:pt x="37310" y="75144"/>
                  <a:pt x="54304" y="75983"/>
                  <a:pt x="55213" y="74550"/>
                </a:cubicBezTo>
                <a:cubicBezTo>
                  <a:pt x="56088" y="73116"/>
                  <a:pt x="55948" y="60213"/>
                  <a:pt x="55913" y="52870"/>
                </a:cubicBezTo>
                <a:cubicBezTo>
                  <a:pt x="55878" y="43149"/>
                  <a:pt x="56262" y="29687"/>
                  <a:pt x="56367" y="22869"/>
                </a:cubicBezTo>
                <a:cubicBezTo>
                  <a:pt x="56507" y="16015"/>
                  <a:pt x="56193" y="2343"/>
                  <a:pt x="55458" y="1434"/>
                </a:cubicBezTo>
                <a:cubicBezTo>
                  <a:pt x="54724" y="525"/>
                  <a:pt x="35247" y="1084"/>
                  <a:pt x="29967" y="1434"/>
                </a:cubicBezTo>
                <a:cubicBezTo>
                  <a:pt x="24652" y="1784"/>
                  <a:pt x="3392" y="0"/>
                  <a:pt x="1609" y="146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706;p43">
            <a:extLst>
              <a:ext uri="{FF2B5EF4-FFF2-40B4-BE49-F238E27FC236}">
                <a16:creationId xmlns:a16="http://schemas.microsoft.com/office/drawing/2014/main" id="{E2DFCAC7-66E9-ABF1-FD8E-A82805F1817C}"/>
              </a:ext>
            </a:extLst>
          </p:cNvPr>
          <p:cNvSpPr/>
          <p:nvPr/>
        </p:nvSpPr>
        <p:spPr>
          <a:xfrm>
            <a:off x="156802" y="3826430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1707;p43">
            <a:extLst>
              <a:ext uri="{FF2B5EF4-FFF2-40B4-BE49-F238E27FC236}">
                <a16:creationId xmlns:a16="http://schemas.microsoft.com/office/drawing/2014/main" id="{2703F0FF-3C65-A390-3133-65A63939A1DD}"/>
              </a:ext>
            </a:extLst>
          </p:cNvPr>
          <p:cNvSpPr/>
          <p:nvPr/>
        </p:nvSpPr>
        <p:spPr>
          <a:xfrm>
            <a:off x="190448" y="3853740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708;p43">
            <a:extLst>
              <a:ext uri="{FF2B5EF4-FFF2-40B4-BE49-F238E27FC236}">
                <a16:creationId xmlns:a16="http://schemas.microsoft.com/office/drawing/2014/main" id="{5064A70B-2102-877A-6E8A-08744AE11063}"/>
              </a:ext>
            </a:extLst>
          </p:cNvPr>
          <p:cNvSpPr/>
          <p:nvPr/>
        </p:nvSpPr>
        <p:spPr>
          <a:xfrm>
            <a:off x="156802" y="3820252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710;p43">
            <a:extLst>
              <a:ext uri="{FF2B5EF4-FFF2-40B4-BE49-F238E27FC236}">
                <a16:creationId xmlns:a16="http://schemas.microsoft.com/office/drawing/2014/main" id="{C4A870BC-0D17-773F-B7C7-E223C97FC7A5}"/>
              </a:ext>
            </a:extLst>
          </p:cNvPr>
          <p:cNvSpPr txBox="1"/>
          <p:nvPr/>
        </p:nvSpPr>
        <p:spPr>
          <a:xfrm>
            <a:off x="483046" y="3821300"/>
            <a:ext cx="16638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Area 1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Leadership Commitment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52E1DF60-4F1C-E111-3ED0-0AD9A2F08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356" y="3880899"/>
            <a:ext cx="342330" cy="320040"/>
          </a:xfrm>
          <a:prstGeom prst="rect">
            <a:avLst/>
          </a:prstGeom>
          <a:noFill/>
        </p:spPr>
      </p:pic>
      <p:sp>
        <p:nvSpPr>
          <p:cNvPr id="35" name="Google Shape;1706;p43">
            <a:extLst>
              <a:ext uri="{FF2B5EF4-FFF2-40B4-BE49-F238E27FC236}">
                <a16:creationId xmlns:a16="http://schemas.microsoft.com/office/drawing/2014/main" id="{548E37F2-A9BE-8286-B6A0-74D0AE916EC3}"/>
              </a:ext>
            </a:extLst>
          </p:cNvPr>
          <p:cNvSpPr/>
          <p:nvPr/>
        </p:nvSpPr>
        <p:spPr>
          <a:xfrm>
            <a:off x="2359656" y="3826430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1707;p43">
            <a:extLst>
              <a:ext uri="{FF2B5EF4-FFF2-40B4-BE49-F238E27FC236}">
                <a16:creationId xmlns:a16="http://schemas.microsoft.com/office/drawing/2014/main" id="{0A07EDF8-A092-ACCF-EE91-B259C97A88D5}"/>
              </a:ext>
            </a:extLst>
          </p:cNvPr>
          <p:cNvSpPr/>
          <p:nvPr/>
        </p:nvSpPr>
        <p:spPr>
          <a:xfrm>
            <a:off x="2393302" y="3853740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5977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1708;p43">
            <a:extLst>
              <a:ext uri="{FF2B5EF4-FFF2-40B4-BE49-F238E27FC236}">
                <a16:creationId xmlns:a16="http://schemas.microsoft.com/office/drawing/2014/main" id="{7E3482B1-A241-4117-40EF-68E6D20A1A07}"/>
              </a:ext>
            </a:extLst>
          </p:cNvPr>
          <p:cNvSpPr/>
          <p:nvPr/>
        </p:nvSpPr>
        <p:spPr>
          <a:xfrm>
            <a:off x="2359656" y="3820252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710;p43">
            <a:extLst>
              <a:ext uri="{FF2B5EF4-FFF2-40B4-BE49-F238E27FC236}">
                <a16:creationId xmlns:a16="http://schemas.microsoft.com/office/drawing/2014/main" id="{259F33F4-E6C7-AA1F-23CE-C04BFC3AFF03}"/>
              </a:ext>
            </a:extLst>
          </p:cNvPr>
          <p:cNvSpPr txBox="1"/>
          <p:nvPr/>
        </p:nvSpPr>
        <p:spPr>
          <a:xfrm>
            <a:off x="2671041" y="3829134"/>
            <a:ext cx="199799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Area 2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Process, system and tools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7" name="Google Shape;1706;p43">
            <a:extLst>
              <a:ext uri="{FF2B5EF4-FFF2-40B4-BE49-F238E27FC236}">
                <a16:creationId xmlns:a16="http://schemas.microsoft.com/office/drawing/2014/main" id="{D93915C6-4FC8-0EA3-757C-CCEFABD82E85}"/>
              </a:ext>
            </a:extLst>
          </p:cNvPr>
          <p:cNvSpPr/>
          <p:nvPr/>
        </p:nvSpPr>
        <p:spPr>
          <a:xfrm>
            <a:off x="4569738" y="3828307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707;p43">
            <a:extLst>
              <a:ext uri="{FF2B5EF4-FFF2-40B4-BE49-F238E27FC236}">
                <a16:creationId xmlns:a16="http://schemas.microsoft.com/office/drawing/2014/main" id="{4B687F02-C1F9-0284-1597-7E790EC33343}"/>
              </a:ext>
            </a:extLst>
          </p:cNvPr>
          <p:cNvSpPr/>
          <p:nvPr/>
        </p:nvSpPr>
        <p:spPr>
          <a:xfrm>
            <a:off x="4603384" y="3855617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EE5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708;p43">
            <a:extLst>
              <a:ext uri="{FF2B5EF4-FFF2-40B4-BE49-F238E27FC236}">
                <a16:creationId xmlns:a16="http://schemas.microsoft.com/office/drawing/2014/main" id="{5FA28DCC-FE93-756B-28BD-83462EDDC4A6}"/>
              </a:ext>
            </a:extLst>
          </p:cNvPr>
          <p:cNvSpPr/>
          <p:nvPr/>
        </p:nvSpPr>
        <p:spPr>
          <a:xfrm>
            <a:off x="4569738" y="3822129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1710;p43">
            <a:extLst>
              <a:ext uri="{FF2B5EF4-FFF2-40B4-BE49-F238E27FC236}">
                <a16:creationId xmlns:a16="http://schemas.microsoft.com/office/drawing/2014/main" id="{B3300437-3CA4-ADAC-0094-03C208979395}"/>
              </a:ext>
            </a:extLst>
          </p:cNvPr>
          <p:cNvSpPr txBox="1"/>
          <p:nvPr/>
        </p:nvSpPr>
        <p:spPr>
          <a:xfrm>
            <a:off x="4861650" y="3814304"/>
            <a:ext cx="195879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Area 3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Financial &amp; HR &amp; Capacities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2" name="Google Shape;1706;p43">
            <a:extLst>
              <a:ext uri="{FF2B5EF4-FFF2-40B4-BE49-F238E27FC236}">
                <a16:creationId xmlns:a16="http://schemas.microsoft.com/office/drawing/2014/main" id="{A0ADE8FF-6A11-597D-D1C5-1507E8E255D6}"/>
              </a:ext>
            </a:extLst>
          </p:cNvPr>
          <p:cNvSpPr/>
          <p:nvPr/>
        </p:nvSpPr>
        <p:spPr>
          <a:xfrm>
            <a:off x="1240883" y="5579015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707;p43">
            <a:extLst>
              <a:ext uri="{FF2B5EF4-FFF2-40B4-BE49-F238E27FC236}">
                <a16:creationId xmlns:a16="http://schemas.microsoft.com/office/drawing/2014/main" id="{B2AD055D-30E0-273F-AC25-94D2DE606C4F}"/>
              </a:ext>
            </a:extLst>
          </p:cNvPr>
          <p:cNvSpPr/>
          <p:nvPr/>
        </p:nvSpPr>
        <p:spPr>
          <a:xfrm>
            <a:off x="1274529" y="5606325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D31F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708;p43">
            <a:extLst>
              <a:ext uri="{FF2B5EF4-FFF2-40B4-BE49-F238E27FC236}">
                <a16:creationId xmlns:a16="http://schemas.microsoft.com/office/drawing/2014/main" id="{82ED26C3-8C0B-3E2F-F1AA-21D5760AFF77}"/>
              </a:ext>
            </a:extLst>
          </p:cNvPr>
          <p:cNvSpPr/>
          <p:nvPr/>
        </p:nvSpPr>
        <p:spPr>
          <a:xfrm>
            <a:off x="1240883" y="5572837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710;p43">
            <a:extLst>
              <a:ext uri="{FF2B5EF4-FFF2-40B4-BE49-F238E27FC236}">
                <a16:creationId xmlns:a16="http://schemas.microsoft.com/office/drawing/2014/main" id="{6C77B94F-DCE6-F170-93C4-775954F1F517}"/>
              </a:ext>
            </a:extLst>
          </p:cNvPr>
          <p:cNvSpPr txBox="1"/>
          <p:nvPr/>
        </p:nvSpPr>
        <p:spPr>
          <a:xfrm>
            <a:off x="1526113" y="5573885"/>
            <a:ext cx="188518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Area 4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CEA, Coord. &amp; Partnerships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6" name="Google Shape;1706;p43">
            <a:extLst>
              <a:ext uri="{FF2B5EF4-FFF2-40B4-BE49-F238E27FC236}">
                <a16:creationId xmlns:a16="http://schemas.microsoft.com/office/drawing/2014/main" id="{37C6203A-21FB-96AA-0E99-C53B94F33FCB}"/>
              </a:ext>
            </a:extLst>
          </p:cNvPr>
          <p:cNvSpPr/>
          <p:nvPr/>
        </p:nvSpPr>
        <p:spPr>
          <a:xfrm>
            <a:off x="3471884" y="5584145"/>
            <a:ext cx="2103120" cy="399069"/>
          </a:xfrm>
          <a:custGeom>
            <a:avLst/>
            <a:gdLst/>
            <a:ahLst/>
            <a:cxnLst/>
            <a:rect l="l" t="t" r="r" b="b"/>
            <a:pathLst>
              <a:path w="61263" h="19186" extrusionOk="0">
                <a:moveTo>
                  <a:pt x="43264" y="0"/>
                </a:moveTo>
                <a:cubicBezTo>
                  <a:pt x="39280" y="0"/>
                  <a:pt x="35120" y="46"/>
                  <a:pt x="31401" y="123"/>
                </a:cubicBezTo>
                <a:cubicBezTo>
                  <a:pt x="29624" y="167"/>
                  <a:pt x="27560" y="182"/>
                  <a:pt x="25361" y="182"/>
                </a:cubicBezTo>
                <a:cubicBezTo>
                  <a:pt x="21419" y="182"/>
                  <a:pt x="17041" y="136"/>
                  <a:pt x="13095" y="136"/>
                </a:cubicBezTo>
                <a:cubicBezTo>
                  <a:pt x="7200" y="136"/>
                  <a:pt x="2268" y="239"/>
                  <a:pt x="1190" y="752"/>
                </a:cubicBezTo>
                <a:cubicBezTo>
                  <a:pt x="1" y="1312"/>
                  <a:pt x="141" y="7815"/>
                  <a:pt x="280" y="10438"/>
                </a:cubicBezTo>
                <a:cubicBezTo>
                  <a:pt x="315" y="11417"/>
                  <a:pt x="106" y="16103"/>
                  <a:pt x="980" y="18375"/>
                </a:cubicBezTo>
                <a:cubicBezTo>
                  <a:pt x="1210" y="19016"/>
                  <a:pt x="4443" y="19186"/>
                  <a:pt x="9058" y="19186"/>
                </a:cubicBezTo>
                <a:cubicBezTo>
                  <a:pt x="14264" y="19186"/>
                  <a:pt x="21229" y="18970"/>
                  <a:pt x="27625" y="18970"/>
                </a:cubicBezTo>
                <a:cubicBezTo>
                  <a:pt x="31844" y="18970"/>
                  <a:pt x="39110" y="19079"/>
                  <a:pt x="45749" y="19079"/>
                </a:cubicBezTo>
                <a:cubicBezTo>
                  <a:pt x="52642" y="19079"/>
                  <a:pt x="58859" y="18961"/>
                  <a:pt x="60284" y="18480"/>
                </a:cubicBezTo>
                <a:cubicBezTo>
                  <a:pt x="61228" y="18166"/>
                  <a:pt x="61088" y="13585"/>
                  <a:pt x="61053" y="11137"/>
                </a:cubicBezTo>
                <a:cubicBezTo>
                  <a:pt x="61018" y="7885"/>
                  <a:pt x="61263" y="1836"/>
                  <a:pt x="60424" y="822"/>
                </a:cubicBezTo>
                <a:cubicBezTo>
                  <a:pt x="59919" y="221"/>
                  <a:pt x="52016" y="0"/>
                  <a:pt x="4326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07;p43">
            <a:extLst>
              <a:ext uri="{FF2B5EF4-FFF2-40B4-BE49-F238E27FC236}">
                <a16:creationId xmlns:a16="http://schemas.microsoft.com/office/drawing/2014/main" id="{00A9FDA8-9B3C-E7D3-3F64-C588EC9CBDDF}"/>
              </a:ext>
            </a:extLst>
          </p:cNvPr>
          <p:cNvSpPr/>
          <p:nvPr/>
        </p:nvSpPr>
        <p:spPr>
          <a:xfrm>
            <a:off x="3505530" y="5611455"/>
            <a:ext cx="2103120" cy="403229"/>
          </a:xfrm>
          <a:custGeom>
            <a:avLst/>
            <a:gdLst/>
            <a:ahLst/>
            <a:cxnLst/>
            <a:rect l="l" t="t" r="r" b="b"/>
            <a:pathLst>
              <a:path w="61263" h="19386" extrusionOk="0">
                <a:moveTo>
                  <a:pt x="43319" y="1"/>
                </a:moveTo>
                <a:cubicBezTo>
                  <a:pt x="39318" y="1"/>
                  <a:pt x="35137" y="51"/>
                  <a:pt x="31401" y="138"/>
                </a:cubicBezTo>
                <a:cubicBezTo>
                  <a:pt x="29617" y="183"/>
                  <a:pt x="27549" y="198"/>
                  <a:pt x="25348" y="198"/>
                </a:cubicBezTo>
                <a:cubicBezTo>
                  <a:pt x="21402" y="198"/>
                  <a:pt x="17025" y="151"/>
                  <a:pt x="13082" y="151"/>
                </a:cubicBezTo>
                <a:cubicBezTo>
                  <a:pt x="7191" y="151"/>
                  <a:pt x="2268" y="254"/>
                  <a:pt x="1189" y="768"/>
                </a:cubicBezTo>
                <a:cubicBezTo>
                  <a:pt x="0" y="1362"/>
                  <a:pt x="105" y="7901"/>
                  <a:pt x="245" y="10559"/>
                </a:cubicBezTo>
                <a:cubicBezTo>
                  <a:pt x="315" y="11538"/>
                  <a:pt x="105" y="16223"/>
                  <a:pt x="944" y="18531"/>
                </a:cubicBezTo>
                <a:cubicBezTo>
                  <a:pt x="1192" y="19207"/>
                  <a:pt x="4452" y="19385"/>
                  <a:pt x="9093" y="19385"/>
                </a:cubicBezTo>
                <a:cubicBezTo>
                  <a:pt x="14300" y="19385"/>
                  <a:pt x="21246" y="19160"/>
                  <a:pt x="27624" y="19160"/>
                </a:cubicBezTo>
                <a:cubicBezTo>
                  <a:pt x="31827" y="19160"/>
                  <a:pt x="39093" y="19270"/>
                  <a:pt x="45735" y="19270"/>
                </a:cubicBezTo>
                <a:cubicBezTo>
                  <a:pt x="52633" y="19270"/>
                  <a:pt x="58858" y="19152"/>
                  <a:pt x="60283" y="18671"/>
                </a:cubicBezTo>
                <a:cubicBezTo>
                  <a:pt x="61227" y="18356"/>
                  <a:pt x="61088" y="13741"/>
                  <a:pt x="61053" y="11258"/>
                </a:cubicBezTo>
                <a:cubicBezTo>
                  <a:pt x="60983" y="7971"/>
                  <a:pt x="61262" y="1852"/>
                  <a:pt x="60423" y="838"/>
                </a:cubicBezTo>
                <a:cubicBezTo>
                  <a:pt x="59920" y="238"/>
                  <a:pt x="52050" y="1"/>
                  <a:pt x="43319" y="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708;p43">
            <a:extLst>
              <a:ext uri="{FF2B5EF4-FFF2-40B4-BE49-F238E27FC236}">
                <a16:creationId xmlns:a16="http://schemas.microsoft.com/office/drawing/2014/main" id="{9783EB59-0F53-F3DC-6E37-ECA6110EB283}"/>
              </a:ext>
            </a:extLst>
          </p:cNvPr>
          <p:cNvSpPr/>
          <p:nvPr/>
        </p:nvSpPr>
        <p:spPr>
          <a:xfrm>
            <a:off x="3471884" y="5577967"/>
            <a:ext cx="2103120" cy="457200"/>
          </a:xfrm>
          <a:custGeom>
            <a:avLst/>
            <a:gdLst/>
            <a:ahLst/>
            <a:cxnLst/>
            <a:rect l="l" t="t" r="r" b="b"/>
            <a:pathLst>
              <a:path w="61263" h="20037" fill="none" extrusionOk="0">
                <a:moveTo>
                  <a:pt x="1190" y="1049"/>
                </a:moveTo>
                <a:cubicBezTo>
                  <a:pt x="1" y="1609"/>
                  <a:pt x="141" y="8112"/>
                  <a:pt x="280" y="10735"/>
                </a:cubicBezTo>
                <a:cubicBezTo>
                  <a:pt x="315" y="11714"/>
                  <a:pt x="106" y="16400"/>
                  <a:pt x="980" y="18672"/>
                </a:cubicBezTo>
                <a:cubicBezTo>
                  <a:pt x="1469" y="20036"/>
                  <a:pt x="15561" y="19267"/>
                  <a:pt x="27625" y="19267"/>
                </a:cubicBezTo>
                <a:cubicBezTo>
                  <a:pt x="36226" y="19267"/>
                  <a:pt x="57486" y="19721"/>
                  <a:pt x="60284" y="18777"/>
                </a:cubicBezTo>
                <a:cubicBezTo>
                  <a:pt x="61228" y="18463"/>
                  <a:pt x="61088" y="13882"/>
                  <a:pt x="61053" y="11434"/>
                </a:cubicBezTo>
                <a:cubicBezTo>
                  <a:pt x="61018" y="8182"/>
                  <a:pt x="61263" y="2133"/>
                  <a:pt x="60424" y="1119"/>
                </a:cubicBezTo>
                <a:cubicBezTo>
                  <a:pt x="59689" y="245"/>
                  <a:pt x="43290" y="175"/>
                  <a:pt x="31401" y="420"/>
                </a:cubicBezTo>
                <a:cubicBezTo>
                  <a:pt x="21680" y="664"/>
                  <a:pt x="3392" y="0"/>
                  <a:pt x="1190" y="1049"/>
                </a:cubicBezTo>
                <a:close/>
              </a:path>
            </a:pathLst>
          </a:custGeom>
          <a:noFill/>
          <a:ln w="28575" cap="rnd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710;p43">
            <a:extLst>
              <a:ext uri="{FF2B5EF4-FFF2-40B4-BE49-F238E27FC236}">
                <a16:creationId xmlns:a16="http://schemas.microsoft.com/office/drawing/2014/main" id="{B1D884F7-AA15-7995-A8DD-3EB87972CA84}"/>
              </a:ext>
            </a:extLst>
          </p:cNvPr>
          <p:cNvSpPr txBox="1"/>
          <p:nvPr/>
        </p:nvSpPr>
        <p:spPr>
          <a:xfrm>
            <a:off x="3750522" y="5579015"/>
            <a:ext cx="1612919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Area 5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chemeClr val="bg1"/>
                </a:solidFill>
                <a:latin typeface="Lato"/>
                <a:ea typeface="Lato"/>
                <a:cs typeface="Lato"/>
                <a:sym typeface="Lato"/>
              </a:rPr>
              <a:t>Test, learn and improve</a:t>
            </a:r>
            <a:endParaRPr sz="1050" b="1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0FEA91FE-2412-06ED-6E24-7F826B44C0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821" y="3889118"/>
            <a:ext cx="318257" cy="32004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0047522C-56CF-3B06-CBC3-6ADF0789C7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1183" y="3886583"/>
            <a:ext cx="320795" cy="32004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008B8941-64A5-BD46-88B8-7F2B379C017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292457" y="5648494"/>
            <a:ext cx="326247" cy="32004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61CE6654-4695-3B4A-BF6A-79895E4D850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533878" y="5658888"/>
            <a:ext cx="316030" cy="32004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CF9F8734-73F5-83D3-FA2E-E22DB2714A38}"/>
              </a:ext>
            </a:extLst>
          </p:cNvPr>
          <p:cNvSpPr txBox="1"/>
          <p:nvPr/>
        </p:nvSpPr>
        <p:spPr>
          <a:xfrm>
            <a:off x="258499" y="4230002"/>
            <a:ext cx="1899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Appointment of CASH WG (NHQ).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Top management training (lvl1)</a:t>
            </a:r>
          </a:p>
          <a:p>
            <a:pPr marL="111125" lvl="0" indent="-11112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dk1"/>
                </a:solidFill>
                <a:latin typeface="+mj-lt"/>
                <a:ea typeface="Lato"/>
                <a:cs typeface="Lato"/>
                <a:sym typeface="Lato"/>
              </a:rPr>
              <a:t>CWG embeds CVA into 5-year strategic plans</a:t>
            </a:r>
            <a:endParaRPr lang="en-US" sz="1100" dirty="0">
              <a:latin typeface="+mj-lt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0CD77D0-B86E-6E2E-DE75-5DBFDCAD91FC}"/>
              </a:ext>
            </a:extLst>
          </p:cNvPr>
          <p:cNvSpPr txBox="1"/>
          <p:nvPr/>
        </p:nvSpPr>
        <p:spPr>
          <a:xfrm>
            <a:off x="156802" y="7258392"/>
            <a:ext cx="579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Montserrat" pitchFamily="2" charset="0"/>
              </a:rPr>
              <a:t>*Note that these are some of the key activities in the Plan of Action</a:t>
            </a:r>
          </a:p>
        </p:txBody>
      </p:sp>
      <p:sp>
        <p:nvSpPr>
          <p:cNvPr id="2" name="TextBox 105">
            <a:extLst>
              <a:ext uri="{FF2B5EF4-FFF2-40B4-BE49-F238E27FC236}">
                <a16:creationId xmlns:a16="http://schemas.microsoft.com/office/drawing/2014/main" id="{90282623-496B-49A1-4D80-CB563B901BA7}"/>
              </a:ext>
            </a:extLst>
          </p:cNvPr>
          <p:cNvSpPr txBox="1"/>
          <p:nvPr/>
        </p:nvSpPr>
        <p:spPr>
          <a:xfrm>
            <a:off x="189101" y="8039456"/>
            <a:ext cx="6478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Montserrat" pitchFamily="2" charset="0"/>
              </a:rPr>
              <a:t>* To take place asap after the Visioning workshop to lead towards the implementation of the </a:t>
            </a:r>
            <a:r>
              <a:rPr lang="en-US" sz="1000" i="1" dirty="0" err="1">
                <a:latin typeface="Montserrat" pitchFamily="2" charset="0"/>
              </a:rPr>
              <a:t>PoA</a:t>
            </a:r>
            <a:r>
              <a:rPr lang="en-US" sz="1000" i="1" dirty="0">
                <a:latin typeface="Montserrat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433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41CBEE5444AC4294686EA8E7761EF7" ma:contentTypeVersion="14" ma:contentTypeDescription="Create a new document." ma:contentTypeScope="" ma:versionID="604a6a96af103908af6777cdd2526e0d">
  <xsd:schema xmlns:xsd="http://www.w3.org/2001/XMLSchema" xmlns:xs="http://www.w3.org/2001/XMLSchema" xmlns:p="http://schemas.microsoft.com/office/2006/metadata/properties" xmlns:ns2="1f0e0d46-bfc3-4fcf-89a2-869473193083" xmlns:ns3="2022f264-a01a-479c-9a1f-db50914a6761" targetNamespace="http://schemas.microsoft.com/office/2006/metadata/properties" ma:root="true" ma:fieldsID="c2e176ba61fa24234a2357b9a6519e7d" ns2:_="" ns3:_="">
    <xsd:import namespace="1f0e0d46-bfc3-4fcf-89a2-869473193083"/>
    <xsd:import namespace="2022f264-a01a-479c-9a1f-db50914a67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e0d46-bfc3-4fcf-89a2-86947319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14f832c-f6f1-485d-8901-6765a4832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2f264-a01a-479c-9a1f-db50914a676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fb4525b-e024-493e-b786-78cbbff08576}" ma:internalName="TaxCatchAll" ma:showField="CatchAllData" ma:web="2022f264-a01a-479c-9a1f-db50914a67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22f264-a01a-479c-9a1f-db50914a6761" xsi:nil="true"/>
    <lcf76f155ced4ddcb4097134ff3c332f xmlns="1f0e0d46-bfc3-4fcf-89a2-8694731930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F97CE9F-A4A2-43FB-99D4-48A10EAEE5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F6C122-E2BE-4A00-8FF3-C801FE4B8A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e0d46-bfc3-4fcf-89a2-869473193083"/>
    <ds:schemaRef ds:uri="2022f264-a01a-479c-9a1f-db50914a67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9EDB30-3492-4E97-8080-6E89C2052647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67bd97f6-f5f5-4f29-8f0d-e757ed3ec3ad"/>
    <ds:schemaRef ds:uri="http://schemas.openxmlformats.org/package/2006/metadata/core-properties"/>
    <ds:schemaRef ds:uri="ffb314bc-7b2d-45ce-a517-7d370eafd82d"/>
    <ds:schemaRef ds:uri="http://schemas.microsoft.com/office/2006/metadata/properties"/>
    <ds:schemaRef ds:uri="http://www.w3.org/XML/1998/namespace"/>
    <ds:schemaRef ds:uri="http://purl.org/dc/elements/1.1/"/>
    <ds:schemaRef ds:uri="2022f264-a01a-479c-9a1f-db50914a6761"/>
    <ds:schemaRef ds:uri="1f0e0d46-bfc3-4fcf-89a2-86947319308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10467</TotalTime>
  <Words>579</Words>
  <Application>Microsoft Office PowerPoint</Application>
  <PresentationFormat>A4 Paper (210x297 mm)</PresentationFormat>
  <Paragraphs>101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American Red Cross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Dextre, Michelle</dc:creator>
  <cp:lastModifiedBy>Ines Dalmau Gutsens</cp:lastModifiedBy>
  <cp:revision>70</cp:revision>
  <dcterms:created xsi:type="dcterms:W3CDTF">2023-09-21T09:18:33Z</dcterms:created>
  <dcterms:modified xsi:type="dcterms:W3CDTF">2024-11-05T15:55:12Z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0x010100E041CBEE5444AC4294686EA8E7761EF7</vt:lpwstr>
  </property>
  <property fmtid="{D5CDD505-2E9C-101B-9397-08002B2CF9AE}" pid="3" name="MSIP_Label_6627b15a-80ec-4ef7-8353-f32e3c89bf3e_Enabled">
    <vt:lpwstr>true</vt:lpwstr>
  </property>
  <property fmtid="{D5CDD505-2E9C-101B-9397-08002B2CF9AE}" pid="4" name="MSIP_Label_6627b15a-80ec-4ef7-8353-f32e3c89bf3e_SetDate">
    <vt:lpwstr>2023-09-25T09:21:45Z</vt:lpwstr>
  </property>
  <property fmtid="{D5CDD505-2E9C-101B-9397-08002B2CF9AE}" pid="5" name="MSIP_Label_6627b15a-80ec-4ef7-8353-f32e3c89bf3e_Method">
    <vt:lpwstr>Privileged</vt:lpwstr>
  </property>
  <property fmtid="{D5CDD505-2E9C-101B-9397-08002B2CF9AE}" pid="6" name="MSIP_Label_6627b15a-80ec-4ef7-8353-f32e3c89bf3e_Name">
    <vt:lpwstr>IFRC Internal</vt:lpwstr>
  </property>
  <property fmtid="{D5CDD505-2E9C-101B-9397-08002B2CF9AE}" pid="7" name="MSIP_Label_6627b15a-80ec-4ef7-8353-f32e3c89bf3e_SiteId">
    <vt:lpwstr>a2b53be5-734e-4e6c-ab0d-d184f60fd917</vt:lpwstr>
  </property>
  <property fmtid="{D5CDD505-2E9C-101B-9397-08002B2CF9AE}" pid="8" name="MSIP_Label_6627b15a-80ec-4ef7-8353-f32e3c89bf3e_ActionId">
    <vt:lpwstr>644f7639-1678-4251-b5fd-549cb6abb2ee</vt:lpwstr>
  </property>
  <property fmtid="{D5CDD505-2E9C-101B-9397-08002B2CF9AE}" pid="9" name="MSIP_Label_6627b15a-80ec-4ef7-8353-f32e3c89bf3e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  <property fmtid="{D5CDD505-2E9C-101B-9397-08002B2CF9AE}" pid="12" name="MediaServiceImageTags">
    <vt:lpwstr/>
  </property>
</Properties>
</file>