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248" r:id="rId4"/>
  </p:sldMasterIdLst>
  <p:notesMasterIdLst>
    <p:notesMasterId r:id="rId48"/>
  </p:notesMasterIdLst>
  <p:handoutMasterIdLst>
    <p:handoutMasterId r:id="rId49"/>
  </p:handoutMasterIdLst>
  <p:sldIdLst>
    <p:sldId id="3957" r:id="rId5"/>
    <p:sldId id="4014" r:id="rId6"/>
    <p:sldId id="4013" r:id="rId7"/>
    <p:sldId id="3978" r:id="rId8"/>
    <p:sldId id="3977" r:id="rId9"/>
    <p:sldId id="3958" r:id="rId10"/>
    <p:sldId id="3979" r:id="rId11"/>
    <p:sldId id="3980" r:id="rId12"/>
    <p:sldId id="3981" r:id="rId13"/>
    <p:sldId id="3982" r:id="rId14"/>
    <p:sldId id="4015" r:id="rId15"/>
    <p:sldId id="3984" r:id="rId16"/>
    <p:sldId id="4010" r:id="rId17"/>
    <p:sldId id="3985" r:id="rId18"/>
    <p:sldId id="3986" r:id="rId19"/>
    <p:sldId id="3987" r:id="rId20"/>
    <p:sldId id="4022" r:id="rId21"/>
    <p:sldId id="3988" r:id="rId22"/>
    <p:sldId id="3989" r:id="rId23"/>
    <p:sldId id="3990" r:id="rId24"/>
    <p:sldId id="3991" r:id="rId25"/>
    <p:sldId id="3992" r:id="rId26"/>
    <p:sldId id="4016" r:id="rId27"/>
    <p:sldId id="3994" r:id="rId28"/>
    <p:sldId id="4009" r:id="rId29"/>
    <p:sldId id="4021" r:id="rId30"/>
    <p:sldId id="3995" r:id="rId31"/>
    <p:sldId id="3996" r:id="rId32"/>
    <p:sldId id="3997" r:id="rId33"/>
    <p:sldId id="3998" r:id="rId34"/>
    <p:sldId id="4017" r:id="rId35"/>
    <p:sldId id="4000" r:id="rId36"/>
    <p:sldId id="4001" r:id="rId37"/>
    <p:sldId id="4003" r:id="rId38"/>
    <p:sldId id="4006" r:id="rId39"/>
    <p:sldId id="4002" r:id="rId40"/>
    <p:sldId id="4004" r:id="rId41"/>
    <p:sldId id="4012" r:id="rId42"/>
    <p:sldId id="4005" r:id="rId43"/>
    <p:sldId id="4018" r:id="rId44"/>
    <p:sldId id="4019" r:id="rId45"/>
    <p:sldId id="4020" r:id="rId46"/>
    <p:sldId id="3953" r:id="rId47"/>
  </p:sldIdLst>
  <p:sldSz cx="18288000" cy="10288588"/>
  <p:notesSz cx="6858000" cy="9144000"/>
  <p:embeddedFontLst>
    <p:embeddedFont>
      <p:font typeface="Cambria" panose="02040503050406030204" pitchFamily="18" charset="0"/>
      <p:regular r:id="rId50"/>
      <p:bold r:id="rId51"/>
      <p:italic r:id="rId52"/>
      <p:boldItalic r:id="rId53"/>
    </p:embeddedFont>
    <p:embeddedFont>
      <p:font typeface="Mangal" panose="02040503050203030202" pitchFamily="18" charset="0"/>
      <p:regular r:id="rId54"/>
      <p:bold r:id="rId55"/>
    </p:embeddedFont>
    <p:embeddedFont>
      <p:font typeface="Montserrat" panose="00000500000000000000" pitchFamily="2" charset="0"/>
      <p:regular r:id="rId56"/>
      <p:bold r:id="rId57"/>
      <p:italic r:id="rId58"/>
      <p:boldItalic r:id="rId59"/>
    </p:embeddedFont>
    <p:embeddedFont>
      <p:font typeface="Montserrat Medium" panose="00000600000000000000" pitchFamily="2" charset="0"/>
      <p:regular r:id="rId60"/>
      <p:italic r:id="rId61"/>
    </p:embeddedFont>
    <p:embeddedFont>
      <p:font typeface="Montserrat SemiBold" panose="00000700000000000000" pitchFamily="2" charset="0"/>
      <p:regular r:id="rId62"/>
      <p:bold r:id="rId63"/>
      <p:italic r:id="rId64"/>
      <p:boldItalic r:id="rId65"/>
    </p:embeddedFont>
    <p:embeddedFont>
      <p:font typeface="MS PGothic" panose="020B0600070205080204" pitchFamily="34" charset="-128"/>
      <p:regular r:id="rId66"/>
    </p:embeddedFont>
    <p:embeddedFont>
      <p:font typeface="Open Sans" panose="020B0606030504020204" pitchFamily="34" charset="0"/>
      <p:regular r:id="rId67"/>
      <p:bold r:id="rId68"/>
      <p:italic r:id="rId69"/>
      <p:boldItalic r:id="rId70"/>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388" indent="-2301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4775" indent="-46037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163" indent="-6905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49550" indent="-92075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92B5"/>
    <a:srgbClr val="007033"/>
    <a:srgbClr val="FFFFFF"/>
    <a:srgbClr val="B0C688"/>
    <a:srgbClr val="FF9900"/>
    <a:srgbClr val="21C98D"/>
    <a:srgbClr val="F9C15D"/>
    <a:srgbClr val="FF5050"/>
    <a:srgbClr val="B10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395" autoAdjust="0"/>
  </p:normalViewPr>
  <p:slideViewPr>
    <p:cSldViewPr snapToGrid="0">
      <p:cViewPr varScale="1">
        <p:scale>
          <a:sx n="37" d="100"/>
          <a:sy n="37" d="100"/>
        </p:scale>
        <p:origin x="1044" y="36"/>
      </p:cViewPr>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osa SHIFAZ" userId="e11b4210-9556-40a7-a384-51d27cdbe6d7" providerId="ADAL" clId="{3A124161-3FDA-4F27-96E4-B4111DE96DFC}"/>
    <pc:docChg chg="undo redo custSel addSld modSld">
      <pc:chgData name="Moosa SHIFAZ" userId="e11b4210-9556-40a7-a384-51d27cdbe6d7" providerId="ADAL" clId="{3A124161-3FDA-4F27-96E4-B4111DE96DFC}" dt="2023-09-08T09:10:27.608" v="1218"/>
      <pc:docMkLst>
        <pc:docMk/>
      </pc:docMkLst>
      <pc:sldChg chg="modSp">
        <pc:chgData name="Moosa SHIFAZ" userId="e11b4210-9556-40a7-a384-51d27cdbe6d7" providerId="ADAL" clId="{3A124161-3FDA-4F27-96E4-B4111DE96DFC}" dt="2023-09-08T07:16:34.786" v="0" actId="14100"/>
        <pc:sldMkLst>
          <pc:docMk/>
          <pc:sldMk cId="0" sldId="3985"/>
        </pc:sldMkLst>
        <pc:spChg chg="mod">
          <ac:chgData name="Moosa SHIFAZ" userId="e11b4210-9556-40a7-a384-51d27cdbe6d7" providerId="ADAL" clId="{3A124161-3FDA-4F27-96E4-B4111DE96DFC}" dt="2023-09-08T07:16:34.786" v="0" actId="14100"/>
          <ac:spMkLst>
            <pc:docMk/>
            <pc:sldMk cId="0" sldId="3985"/>
            <ac:spMk id="66566" creationId="{9199EFDE-1F0F-E4DF-1E83-5FAE95780842}"/>
          </ac:spMkLst>
        </pc:spChg>
        <pc:spChg chg="mod">
          <ac:chgData name="Moosa SHIFAZ" userId="e11b4210-9556-40a7-a384-51d27cdbe6d7" providerId="ADAL" clId="{3A124161-3FDA-4F27-96E4-B4111DE96DFC}" dt="2023-09-08T07:16:34.786" v="0" actId="14100"/>
          <ac:spMkLst>
            <pc:docMk/>
            <pc:sldMk cId="0" sldId="3985"/>
            <ac:spMk id="66567" creationId="{E31BC574-6D3E-3FBE-AF90-1B52122E3894}"/>
          </ac:spMkLst>
        </pc:spChg>
        <pc:spChg chg="mod">
          <ac:chgData name="Moosa SHIFAZ" userId="e11b4210-9556-40a7-a384-51d27cdbe6d7" providerId="ADAL" clId="{3A124161-3FDA-4F27-96E4-B4111DE96DFC}" dt="2023-09-08T07:16:34.786" v="0" actId="14100"/>
          <ac:spMkLst>
            <pc:docMk/>
            <pc:sldMk cId="0" sldId="3985"/>
            <ac:spMk id="66568" creationId="{E4241E3D-26C5-4AF1-D9CD-0A7E06D4A878}"/>
          </ac:spMkLst>
        </pc:spChg>
        <pc:spChg chg="mod">
          <ac:chgData name="Moosa SHIFAZ" userId="e11b4210-9556-40a7-a384-51d27cdbe6d7" providerId="ADAL" clId="{3A124161-3FDA-4F27-96E4-B4111DE96DFC}" dt="2023-09-08T07:16:34.786" v="0" actId="14100"/>
          <ac:spMkLst>
            <pc:docMk/>
            <pc:sldMk cId="0" sldId="3985"/>
            <ac:spMk id="66569" creationId="{9BCA062A-81F9-5E76-0AAF-A4CB84E4076D}"/>
          </ac:spMkLst>
        </pc:spChg>
        <pc:spChg chg="mod">
          <ac:chgData name="Moosa SHIFAZ" userId="e11b4210-9556-40a7-a384-51d27cdbe6d7" providerId="ADAL" clId="{3A124161-3FDA-4F27-96E4-B4111DE96DFC}" dt="2023-09-08T07:16:34.786" v="0" actId="14100"/>
          <ac:spMkLst>
            <pc:docMk/>
            <pc:sldMk cId="0" sldId="3985"/>
            <ac:spMk id="66570" creationId="{2EB5BBDC-9E04-2435-7AB8-04AB5F6EC027}"/>
          </ac:spMkLst>
        </pc:spChg>
        <pc:spChg chg="mod">
          <ac:chgData name="Moosa SHIFAZ" userId="e11b4210-9556-40a7-a384-51d27cdbe6d7" providerId="ADAL" clId="{3A124161-3FDA-4F27-96E4-B4111DE96DFC}" dt="2023-09-08T07:16:34.786" v="0" actId="14100"/>
          <ac:spMkLst>
            <pc:docMk/>
            <pc:sldMk cId="0" sldId="3985"/>
            <ac:spMk id="66571" creationId="{3AFCA3FC-5D03-2433-3C4A-5D59D58747E8}"/>
          </ac:spMkLst>
        </pc:spChg>
        <pc:spChg chg="mod">
          <ac:chgData name="Moosa SHIFAZ" userId="e11b4210-9556-40a7-a384-51d27cdbe6d7" providerId="ADAL" clId="{3A124161-3FDA-4F27-96E4-B4111DE96DFC}" dt="2023-09-08T07:16:34.786" v="0" actId="14100"/>
          <ac:spMkLst>
            <pc:docMk/>
            <pc:sldMk cId="0" sldId="3985"/>
            <ac:spMk id="66572" creationId="{D15E92E5-B85A-ACA8-6B37-163B98A5FDBE}"/>
          </ac:spMkLst>
        </pc:spChg>
        <pc:spChg chg="mod">
          <ac:chgData name="Moosa SHIFAZ" userId="e11b4210-9556-40a7-a384-51d27cdbe6d7" providerId="ADAL" clId="{3A124161-3FDA-4F27-96E4-B4111DE96DFC}" dt="2023-09-08T07:16:34.786" v="0" actId="14100"/>
          <ac:spMkLst>
            <pc:docMk/>
            <pc:sldMk cId="0" sldId="3985"/>
            <ac:spMk id="66573" creationId="{BFCB4A8F-4A27-9FEC-CBAF-D87E19A2B8B5}"/>
          </ac:spMkLst>
        </pc:spChg>
        <pc:spChg chg="mod">
          <ac:chgData name="Moosa SHIFAZ" userId="e11b4210-9556-40a7-a384-51d27cdbe6d7" providerId="ADAL" clId="{3A124161-3FDA-4F27-96E4-B4111DE96DFC}" dt="2023-09-08T07:16:34.786" v="0" actId="14100"/>
          <ac:spMkLst>
            <pc:docMk/>
            <pc:sldMk cId="0" sldId="3985"/>
            <ac:spMk id="66574" creationId="{ADFA9789-6068-5A5D-90D8-531924D23415}"/>
          </ac:spMkLst>
        </pc:spChg>
        <pc:spChg chg="mod">
          <ac:chgData name="Moosa SHIFAZ" userId="e11b4210-9556-40a7-a384-51d27cdbe6d7" providerId="ADAL" clId="{3A124161-3FDA-4F27-96E4-B4111DE96DFC}" dt="2023-09-08T07:16:34.786" v="0" actId="14100"/>
          <ac:spMkLst>
            <pc:docMk/>
            <pc:sldMk cId="0" sldId="3985"/>
            <ac:spMk id="66580" creationId="{AE3EBEAF-0F31-AB3A-F89A-52EADFD3CCF5}"/>
          </ac:spMkLst>
        </pc:spChg>
        <pc:spChg chg="mod">
          <ac:chgData name="Moosa SHIFAZ" userId="e11b4210-9556-40a7-a384-51d27cdbe6d7" providerId="ADAL" clId="{3A124161-3FDA-4F27-96E4-B4111DE96DFC}" dt="2023-09-08T07:16:34.786" v="0" actId="14100"/>
          <ac:spMkLst>
            <pc:docMk/>
            <pc:sldMk cId="0" sldId="3985"/>
            <ac:spMk id="66581" creationId="{ED912BC9-E3C3-EDBA-35F0-A379030BD005}"/>
          </ac:spMkLst>
        </pc:spChg>
        <pc:spChg chg="mod">
          <ac:chgData name="Moosa SHIFAZ" userId="e11b4210-9556-40a7-a384-51d27cdbe6d7" providerId="ADAL" clId="{3A124161-3FDA-4F27-96E4-B4111DE96DFC}" dt="2023-09-08T07:16:34.786" v="0" actId="14100"/>
          <ac:spMkLst>
            <pc:docMk/>
            <pc:sldMk cId="0" sldId="3985"/>
            <ac:spMk id="66582" creationId="{279B57FB-D5D6-BFFF-618F-67ED9D56186C}"/>
          </ac:spMkLst>
        </pc:spChg>
        <pc:spChg chg="mod">
          <ac:chgData name="Moosa SHIFAZ" userId="e11b4210-9556-40a7-a384-51d27cdbe6d7" providerId="ADAL" clId="{3A124161-3FDA-4F27-96E4-B4111DE96DFC}" dt="2023-09-08T07:16:34.786" v="0" actId="14100"/>
          <ac:spMkLst>
            <pc:docMk/>
            <pc:sldMk cId="0" sldId="3985"/>
            <ac:spMk id="66583" creationId="{7247DF7F-9B03-42F7-0956-5AE4462EA781}"/>
          </ac:spMkLst>
        </pc:spChg>
        <pc:grpChg chg="mod">
          <ac:chgData name="Moosa SHIFAZ" userId="e11b4210-9556-40a7-a384-51d27cdbe6d7" providerId="ADAL" clId="{3A124161-3FDA-4F27-96E4-B4111DE96DFC}" dt="2023-09-08T07:16:34.786" v="0" actId="14100"/>
          <ac:grpSpMkLst>
            <pc:docMk/>
            <pc:sldMk cId="0" sldId="3985"/>
            <ac:grpSpMk id="66564" creationId="{2A84DFE6-3848-0B0A-1137-FE63E2A9A025}"/>
          </ac:grpSpMkLst>
        </pc:grpChg>
        <pc:picChg chg="mod">
          <ac:chgData name="Moosa SHIFAZ" userId="e11b4210-9556-40a7-a384-51d27cdbe6d7" providerId="ADAL" clId="{3A124161-3FDA-4F27-96E4-B4111DE96DFC}" dt="2023-09-08T07:16:34.786" v="0" actId="14100"/>
          <ac:picMkLst>
            <pc:docMk/>
            <pc:sldMk cId="0" sldId="3985"/>
            <ac:picMk id="66575" creationId="{7A75F31D-BA1C-551B-EF14-C6720BE42084}"/>
          </ac:picMkLst>
        </pc:picChg>
        <pc:picChg chg="mod">
          <ac:chgData name="Moosa SHIFAZ" userId="e11b4210-9556-40a7-a384-51d27cdbe6d7" providerId="ADAL" clId="{3A124161-3FDA-4F27-96E4-B4111DE96DFC}" dt="2023-09-08T07:16:34.786" v="0" actId="14100"/>
          <ac:picMkLst>
            <pc:docMk/>
            <pc:sldMk cId="0" sldId="3985"/>
            <ac:picMk id="66576" creationId="{626DE009-C5FA-E2CB-9E89-599456D03FA0}"/>
          </ac:picMkLst>
        </pc:picChg>
        <pc:picChg chg="mod">
          <ac:chgData name="Moosa SHIFAZ" userId="e11b4210-9556-40a7-a384-51d27cdbe6d7" providerId="ADAL" clId="{3A124161-3FDA-4F27-96E4-B4111DE96DFC}" dt="2023-09-08T07:16:34.786" v="0" actId="14100"/>
          <ac:picMkLst>
            <pc:docMk/>
            <pc:sldMk cId="0" sldId="3985"/>
            <ac:picMk id="66577" creationId="{9FB65EA2-E5C6-5EE0-3FDF-825ECD69ECA9}"/>
          </ac:picMkLst>
        </pc:picChg>
        <pc:picChg chg="mod">
          <ac:chgData name="Moosa SHIFAZ" userId="e11b4210-9556-40a7-a384-51d27cdbe6d7" providerId="ADAL" clId="{3A124161-3FDA-4F27-96E4-B4111DE96DFC}" dt="2023-09-08T07:16:34.786" v="0" actId="14100"/>
          <ac:picMkLst>
            <pc:docMk/>
            <pc:sldMk cId="0" sldId="3985"/>
            <ac:picMk id="66578" creationId="{D633BCCC-A1D9-D540-56E6-AD4CF2EE1878}"/>
          </ac:picMkLst>
        </pc:picChg>
        <pc:picChg chg="mod">
          <ac:chgData name="Moosa SHIFAZ" userId="e11b4210-9556-40a7-a384-51d27cdbe6d7" providerId="ADAL" clId="{3A124161-3FDA-4F27-96E4-B4111DE96DFC}" dt="2023-09-08T07:16:34.786" v="0" actId="14100"/>
          <ac:picMkLst>
            <pc:docMk/>
            <pc:sldMk cId="0" sldId="3985"/>
            <ac:picMk id="66579" creationId="{C596E2A8-2D6D-43C7-5673-F2FD71EF088F}"/>
          </ac:picMkLst>
        </pc:picChg>
        <pc:picChg chg="mod">
          <ac:chgData name="Moosa SHIFAZ" userId="e11b4210-9556-40a7-a384-51d27cdbe6d7" providerId="ADAL" clId="{3A124161-3FDA-4F27-96E4-B4111DE96DFC}" dt="2023-09-08T07:16:34.786" v="0" actId="14100"/>
          <ac:picMkLst>
            <pc:docMk/>
            <pc:sldMk cId="0" sldId="3985"/>
            <ac:picMk id="66584" creationId="{8ADED047-F262-AE5C-8217-4D9307235B23}"/>
          </ac:picMkLst>
        </pc:picChg>
      </pc:sldChg>
      <pc:sldChg chg="modSp mod modNotesTx">
        <pc:chgData name="Moosa SHIFAZ" userId="e11b4210-9556-40a7-a384-51d27cdbe6d7" providerId="ADAL" clId="{3A124161-3FDA-4F27-96E4-B4111DE96DFC}" dt="2023-09-08T09:10:27.608" v="1218"/>
        <pc:sldMkLst>
          <pc:docMk/>
          <pc:sldMk cId="0" sldId="3991"/>
        </pc:sldMkLst>
        <pc:spChg chg="mod">
          <ac:chgData name="Moosa SHIFAZ" userId="e11b4210-9556-40a7-a384-51d27cdbe6d7" providerId="ADAL" clId="{3A124161-3FDA-4F27-96E4-B4111DE96DFC}" dt="2023-09-08T09:10:22.925" v="1217" actId="120"/>
          <ac:spMkLst>
            <pc:docMk/>
            <pc:sldMk cId="0" sldId="3991"/>
            <ac:spMk id="2" creationId="{19D490F6-46C1-0BF5-2691-8550B4013C5B}"/>
          </ac:spMkLst>
        </pc:spChg>
        <pc:spChg chg="mod">
          <ac:chgData name="Moosa SHIFAZ" userId="e11b4210-9556-40a7-a384-51d27cdbe6d7" providerId="ADAL" clId="{3A124161-3FDA-4F27-96E4-B4111DE96DFC}" dt="2023-09-08T09:10:08.442" v="1211" actId="1076"/>
          <ac:spMkLst>
            <pc:docMk/>
            <pc:sldMk cId="0" sldId="3991"/>
            <ac:spMk id="5" creationId="{F68EFB40-CFFE-801C-E7F0-15485921EFA0}"/>
          </ac:spMkLst>
        </pc:spChg>
        <pc:graphicFrameChg chg="mod">
          <ac:chgData name="Moosa SHIFAZ" userId="e11b4210-9556-40a7-a384-51d27cdbe6d7" providerId="ADAL" clId="{3A124161-3FDA-4F27-96E4-B4111DE96DFC}" dt="2023-09-08T09:10:27.608" v="1218"/>
          <ac:graphicFrameMkLst>
            <pc:docMk/>
            <pc:sldMk cId="0" sldId="3991"/>
            <ac:graphicFrameMk id="78854" creationId="{643FF619-9248-3B20-7578-E079B386471B}"/>
          </ac:graphicFrameMkLst>
        </pc:graphicFrameChg>
      </pc:sldChg>
      <pc:sldChg chg="addSp delSp modSp mod modNotesTx">
        <pc:chgData name="Moosa SHIFAZ" userId="e11b4210-9556-40a7-a384-51d27cdbe6d7" providerId="ADAL" clId="{3A124161-3FDA-4F27-96E4-B4111DE96DFC}" dt="2023-09-08T08:40:35.344" v="1067" actId="113"/>
        <pc:sldMkLst>
          <pc:docMk/>
          <pc:sldMk cId="0" sldId="4009"/>
        </pc:sldMkLst>
        <pc:spChg chg="add mod">
          <ac:chgData name="Moosa SHIFAZ" userId="e11b4210-9556-40a7-a384-51d27cdbe6d7" providerId="ADAL" clId="{3A124161-3FDA-4F27-96E4-B4111DE96DFC}" dt="2023-09-08T07:54:07.704" v="521" actId="14100"/>
          <ac:spMkLst>
            <pc:docMk/>
            <pc:sldMk cId="0" sldId="4009"/>
            <ac:spMk id="2" creationId="{D4AC9506-BD4C-3D20-0BB8-73BBBCE9C71D}"/>
          </ac:spMkLst>
        </pc:spChg>
        <pc:spChg chg="add mod">
          <ac:chgData name="Moosa SHIFAZ" userId="e11b4210-9556-40a7-a384-51d27cdbe6d7" providerId="ADAL" clId="{3A124161-3FDA-4F27-96E4-B4111DE96DFC}" dt="2023-09-08T07:54:34.639" v="526" actId="164"/>
          <ac:spMkLst>
            <pc:docMk/>
            <pc:sldMk cId="0" sldId="4009"/>
            <ac:spMk id="59400" creationId="{7A3A3EC2-9E3D-FD60-68DD-993F920AFD54}"/>
          </ac:spMkLst>
        </pc:spChg>
        <pc:spChg chg="add mod">
          <ac:chgData name="Moosa SHIFAZ" userId="e11b4210-9556-40a7-a384-51d27cdbe6d7" providerId="ADAL" clId="{3A124161-3FDA-4F27-96E4-B4111DE96DFC}" dt="2023-09-08T07:54:34.639" v="526" actId="164"/>
          <ac:spMkLst>
            <pc:docMk/>
            <pc:sldMk cId="0" sldId="4009"/>
            <ac:spMk id="59418" creationId="{C8EB759F-944B-28BE-78C0-6EDBEEAE1760}"/>
          </ac:spMkLst>
        </pc:spChg>
        <pc:spChg chg="add mod">
          <ac:chgData name="Moosa SHIFAZ" userId="e11b4210-9556-40a7-a384-51d27cdbe6d7" providerId="ADAL" clId="{3A124161-3FDA-4F27-96E4-B4111DE96DFC}" dt="2023-09-08T07:54:34.639" v="526" actId="164"/>
          <ac:spMkLst>
            <pc:docMk/>
            <pc:sldMk cId="0" sldId="4009"/>
            <ac:spMk id="59419" creationId="{15858338-FA1D-C0A6-9A96-B18113C9811F}"/>
          </ac:spMkLst>
        </pc:spChg>
        <pc:spChg chg="add mod">
          <ac:chgData name="Moosa SHIFAZ" userId="e11b4210-9556-40a7-a384-51d27cdbe6d7" providerId="ADAL" clId="{3A124161-3FDA-4F27-96E4-B4111DE96DFC}" dt="2023-09-08T07:55:34.014" v="542" actId="1076"/>
          <ac:spMkLst>
            <pc:docMk/>
            <pc:sldMk cId="0" sldId="4009"/>
            <ac:spMk id="59423" creationId="{CE9C9C71-1240-3EEF-5752-8B5EB731F001}"/>
          </ac:spMkLst>
        </pc:spChg>
        <pc:spChg chg="add mod">
          <ac:chgData name="Moosa SHIFAZ" userId="e11b4210-9556-40a7-a384-51d27cdbe6d7" providerId="ADAL" clId="{3A124161-3FDA-4F27-96E4-B4111DE96DFC}" dt="2023-09-08T07:56:04.621" v="557" actId="14100"/>
          <ac:spMkLst>
            <pc:docMk/>
            <pc:sldMk cId="0" sldId="4009"/>
            <ac:spMk id="62464" creationId="{E3F2C6B2-75A9-3D41-172E-35863111669A}"/>
          </ac:spMkLst>
        </pc:spChg>
        <pc:spChg chg="mod">
          <ac:chgData name="Moosa SHIFAZ" userId="e11b4210-9556-40a7-a384-51d27cdbe6d7" providerId="ADAL" clId="{3A124161-3FDA-4F27-96E4-B4111DE96DFC}" dt="2023-09-08T08:36:59.003" v="963" actId="20577"/>
          <ac:spMkLst>
            <pc:docMk/>
            <pc:sldMk cId="0" sldId="4009"/>
            <ac:spMk id="62466" creationId="{97E70C3D-E9DE-30A5-11E0-B2727B9D5BA4}"/>
          </ac:spMkLst>
        </pc:spChg>
        <pc:spChg chg="add mod">
          <ac:chgData name="Moosa SHIFAZ" userId="e11b4210-9556-40a7-a384-51d27cdbe6d7" providerId="ADAL" clId="{3A124161-3FDA-4F27-96E4-B4111DE96DFC}" dt="2023-09-08T08:12:33.924" v="795" actId="164"/>
          <ac:spMkLst>
            <pc:docMk/>
            <pc:sldMk cId="0" sldId="4009"/>
            <ac:spMk id="62481" creationId="{87D214C7-C447-C361-BF4E-A6E5D1C42FEF}"/>
          </ac:spMkLst>
        </pc:spChg>
        <pc:spChg chg="add mod">
          <ac:chgData name="Moosa SHIFAZ" userId="e11b4210-9556-40a7-a384-51d27cdbe6d7" providerId="ADAL" clId="{3A124161-3FDA-4F27-96E4-B4111DE96DFC}" dt="2023-09-08T08:12:33.924" v="795" actId="164"/>
          <ac:spMkLst>
            <pc:docMk/>
            <pc:sldMk cId="0" sldId="4009"/>
            <ac:spMk id="62482" creationId="{F2EAE3AB-D046-FD43-F7D5-0DD7F6EB831F}"/>
          </ac:spMkLst>
        </pc:spChg>
        <pc:spChg chg="add mod">
          <ac:chgData name="Moosa SHIFAZ" userId="e11b4210-9556-40a7-a384-51d27cdbe6d7" providerId="ADAL" clId="{3A124161-3FDA-4F27-96E4-B4111DE96DFC}" dt="2023-09-08T08:12:33.924" v="795" actId="164"/>
          <ac:spMkLst>
            <pc:docMk/>
            <pc:sldMk cId="0" sldId="4009"/>
            <ac:spMk id="62483" creationId="{C1E0F8BF-DA4D-EEEE-952A-BD4748F684FC}"/>
          </ac:spMkLst>
        </pc:spChg>
        <pc:spChg chg="add mod">
          <ac:chgData name="Moosa SHIFAZ" userId="e11b4210-9556-40a7-a384-51d27cdbe6d7" providerId="ADAL" clId="{3A124161-3FDA-4F27-96E4-B4111DE96DFC}" dt="2023-09-08T08:12:33.924" v="795" actId="164"/>
          <ac:spMkLst>
            <pc:docMk/>
            <pc:sldMk cId="0" sldId="4009"/>
            <ac:spMk id="62484" creationId="{A72E3336-6578-4520-A567-45B80A8AAB5D}"/>
          </ac:spMkLst>
        </pc:spChg>
        <pc:spChg chg="add mod">
          <ac:chgData name="Moosa SHIFAZ" userId="e11b4210-9556-40a7-a384-51d27cdbe6d7" providerId="ADAL" clId="{3A124161-3FDA-4F27-96E4-B4111DE96DFC}" dt="2023-09-08T08:12:33.924" v="795" actId="164"/>
          <ac:spMkLst>
            <pc:docMk/>
            <pc:sldMk cId="0" sldId="4009"/>
            <ac:spMk id="62485" creationId="{A2D7648D-CFEB-DC4F-25DF-01A89816E5F4}"/>
          </ac:spMkLst>
        </pc:spChg>
        <pc:grpChg chg="add mod">
          <ac:chgData name="Moosa SHIFAZ" userId="e11b4210-9556-40a7-a384-51d27cdbe6d7" providerId="ADAL" clId="{3A124161-3FDA-4F27-96E4-B4111DE96DFC}" dt="2023-09-08T07:55:38.772" v="545" actId="1036"/>
          <ac:grpSpMkLst>
            <pc:docMk/>
            <pc:sldMk cId="0" sldId="4009"/>
            <ac:grpSpMk id="59420" creationId="{636EAD84-073D-1E60-7816-EEA2774577B8}"/>
          </ac:grpSpMkLst>
        </pc:grpChg>
        <pc:grpChg chg="add mod">
          <ac:chgData name="Moosa SHIFAZ" userId="e11b4210-9556-40a7-a384-51d27cdbe6d7" providerId="ADAL" clId="{3A124161-3FDA-4F27-96E4-B4111DE96DFC}" dt="2023-09-08T07:54:34.639" v="526" actId="164"/>
          <ac:grpSpMkLst>
            <pc:docMk/>
            <pc:sldMk cId="0" sldId="4009"/>
            <ac:grpSpMk id="59421" creationId="{5E4F7F58-939C-50E9-9407-AF2B96FEEC0C}"/>
          </ac:grpSpMkLst>
        </pc:grpChg>
        <pc:grpChg chg="del">
          <ac:chgData name="Moosa SHIFAZ" userId="e11b4210-9556-40a7-a384-51d27cdbe6d7" providerId="ADAL" clId="{3A124161-3FDA-4F27-96E4-B4111DE96DFC}" dt="2023-09-08T07:26:30.382" v="312" actId="478"/>
          <ac:grpSpMkLst>
            <pc:docMk/>
            <pc:sldMk cId="0" sldId="4009"/>
            <ac:grpSpMk id="62467" creationId="{40909899-C2B4-BBF4-91AB-5943ACCA842F}"/>
          </ac:grpSpMkLst>
        </pc:grpChg>
        <pc:grpChg chg="add mod">
          <ac:chgData name="Moosa SHIFAZ" userId="e11b4210-9556-40a7-a384-51d27cdbe6d7" providerId="ADAL" clId="{3A124161-3FDA-4F27-96E4-B4111DE96DFC}" dt="2023-09-08T08:12:41.299" v="803" actId="1035"/>
          <ac:grpSpMkLst>
            <pc:docMk/>
            <pc:sldMk cId="0" sldId="4009"/>
            <ac:grpSpMk id="62480" creationId="{E5565C0A-EEB2-132C-7F94-DC9C4A7D075A}"/>
          </ac:grpSpMkLst>
        </pc:grpChg>
        <pc:grpChg chg="add mod">
          <ac:chgData name="Moosa SHIFAZ" userId="e11b4210-9556-40a7-a384-51d27cdbe6d7" providerId="ADAL" clId="{3A124161-3FDA-4F27-96E4-B4111DE96DFC}" dt="2023-09-08T08:12:47.540" v="812" actId="1035"/>
          <ac:grpSpMkLst>
            <pc:docMk/>
            <pc:sldMk cId="0" sldId="4009"/>
            <ac:grpSpMk id="62486" creationId="{8BEE09A7-FA2C-6429-3C14-2FE327A9D254}"/>
          </ac:grpSpMkLst>
        </pc:grpChg>
        <pc:picChg chg="add mod">
          <ac:chgData name="Moosa SHIFAZ" userId="e11b4210-9556-40a7-a384-51d27cdbe6d7" providerId="ADAL" clId="{3A124161-3FDA-4F27-96E4-B4111DE96DFC}" dt="2023-09-08T07:54:19.469" v="523" actId="164"/>
          <ac:picMkLst>
            <pc:docMk/>
            <pc:sldMk cId="0" sldId="4009"/>
            <ac:picMk id="6" creationId="{50050ED3-22E3-D37B-05D1-4B1625374A0A}"/>
          </ac:picMkLst>
        </pc:picChg>
        <pc:picChg chg="add mod">
          <ac:chgData name="Moosa SHIFAZ" userId="e11b4210-9556-40a7-a384-51d27cdbe6d7" providerId="ADAL" clId="{3A124161-3FDA-4F27-96E4-B4111DE96DFC}" dt="2023-09-08T07:54:19.469" v="523" actId="164"/>
          <ac:picMkLst>
            <pc:docMk/>
            <pc:sldMk cId="0" sldId="4009"/>
            <ac:picMk id="59397" creationId="{BEB8868F-AE4D-9A35-ED30-CA777DAEACCE}"/>
          </ac:picMkLst>
        </pc:picChg>
        <pc:picChg chg="add mod">
          <ac:chgData name="Moosa SHIFAZ" userId="e11b4210-9556-40a7-a384-51d27cdbe6d7" providerId="ADAL" clId="{3A124161-3FDA-4F27-96E4-B4111DE96DFC}" dt="2023-09-08T07:54:19.469" v="523" actId="164"/>
          <ac:picMkLst>
            <pc:docMk/>
            <pc:sldMk cId="0" sldId="4009"/>
            <ac:picMk id="59399" creationId="{1C7338FB-2290-533C-3EC8-1A6BC98E39AF}"/>
          </ac:picMkLst>
        </pc:picChg>
        <pc:picChg chg="add mod">
          <ac:chgData name="Moosa SHIFAZ" userId="e11b4210-9556-40a7-a384-51d27cdbe6d7" providerId="ADAL" clId="{3A124161-3FDA-4F27-96E4-B4111DE96DFC}" dt="2023-09-08T08:09:32.534" v="585" actId="164"/>
          <ac:picMkLst>
            <pc:docMk/>
            <pc:sldMk cId="0" sldId="4009"/>
            <ac:picMk id="62470" creationId="{A00445EB-AA4E-C6DE-FCB6-A9991B1C366B}"/>
          </ac:picMkLst>
        </pc:picChg>
        <pc:picChg chg="add mod">
          <ac:chgData name="Moosa SHIFAZ" userId="e11b4210-9556-40a7-a384-51d27cdbe6d7" providerId="ADAL" clId="{3A124161-3FDA-4F27-96E4-B4111DE96DFC}" dt="2023-09-08T08:09:32.534" v="585" actId="164"/>
          <ac:picMkLst>
            <pc:docMk/>
            <pc:sldMk cId="0" sldId="4009"/>
            <ac:picMk id="62473" creationId="{52294D36-3B46-EC45-5A3B-9AD40ECCDABA}"/>
          </ac:picMkLst>
        </pc:picChg>
        <pc:picChg chg="add mod">
          <ac:chgData name="Moosa SHIFAZ" userId="e11b4210-9556-40a7-a384-51d27cdbe6d7" providerId="ADAL" clId="{3A124161-3FDA-4F27-96E4-B4111DE96DFC}" dt="2023-09-08T08:09:32.534" v="585" actId="164"/>
          <ac:picMkLst>
            <pc:docMk/>
            <pc:sldMk cId="0" sldId="4009"/>
            <ac:picMk id="62475" creationId="{66CC67B2-B44C-ED44-D621-D7E2BC0429C9}"/>
          </ac:picMkLst>
        </pc:picChg>
        <pc:picChg chg="add mod">
          <ac:chgData name="Moosa SHIFAZ" userId="e11b4210-9556-40a7-a384-51d27cdbe6d7" providerId="ADAL" clId="{3A124161-3FDA-4F27-96E4-B4111DE96DFC}" dt="2023-09-08T08:09:32.534" v="585" actId="164"/>
          <ac:picMkLst>
            <pc:docMk/>
            <pc:sldMk cId="0" sldId="4009"/>
            <ac:picMk id="62477" creationId="{36F923CC-3BB4-14B0-A154-12BD30655F92}"/>
          </ac:picMkLst>
        </pc:picChg>
        <pc:picChg chg="add mod">
          <ac:chgData name="Moosa SHIFAZ" userId="e11b4210-9556-40a7-a384-51d27cdbe6d7" providerId="ADAL" clId="{3A124161-3FDA-4F27-96E4-B4111DE96DFC}" dt="2023-09-08T08:09:32.534" v="585" actId="164"/>
          <ac:picMkLst>
            <pc:docMk/>
            <pc:sldMk cId="0" sldId="4009"/>
            <ac:picMk id="62479" creationId="{4073BAFA-90F6-CDCC-E658-9A8DA2024B27}"/>
          </ac:picMkLst>
        </pc:picChg>
      </pc:sldChg>
      <pc:sldChg chg="addSp delSp modSp mod modNotesTx">
        <pc:chgData name="Moosa SHIFAZ" userId="e11b4210-9556-40a7-a384-51d27cdbe6d7" providerId="ADAL" clId="{3A124161-3FDA-4F27-96E4-B4111DE96DFC}" dt="2023-09-08T08:54:40.934" v="1152" actId="1037"/>
        <pc:sldMkLst>
          <pc:docMk/>
          <pc:sldMk cId="2251274106" sldId="4021"/>
        </pc:sldMkLst>
        <pc:spChg chg="mod">
          <ac:chgData name="Moosa SHIFAZ" userId="e11b4210-9556-40a7-a384-51d27cdbe6d7" providerId="ADAL" clId="{3A124161-3FDA-4F27-96E4-B4111DE96DFC}" dt="2023-09-08T08:15:30.339" v="813" actId="6549"/>
          <ac:spMkLst>
            <pc:docMk/>
            <pc:sldMk cId="2251274106" sldId="4021"/>
            <ac:spMk id="59410" creationId="{6CE621A6-2161-85CB-9DFB-92D55053F1A1}"/>
          </ac:spMkLst>
        </pc:spChg>
        <pc:spChg chg="mod">
          <ac:chgData name="Moosa SHIFAZ" userId="e11b4210-9556-40a7-a384-51d27cdbe6d7" providerId="ADAL" clId="{3A124161-3FDA-4F27-96E4-B4111DE96DFC}" dt="2023-09-08T08:19:39.337" v="841" actId="27803"/>
          <ac:spMkLst>
            <pc:docMk/>
            <pc:sldMk cId="2251274106" sldId="4021"/>
            <ac:spMk id="59420" creationId="{5E93DA23-1D3A-CAEA-88B4-CF294443CEDA}"/>
          </ac:spMkLst>
        </pc:spChg>
        <pc:spChg chg="mod">
          <ac:chgData name="Moosa SHIFAZ" userId="e11b4210-9556-40a7-a384-51d27cdbe6d7" providerId="ADAL" clId="{3A124161-3FDA-4F27-96E4-B4111DE96DFC}" dt="2023-09-08T08:19:39.337" v="841" actId="27803"/>
          <ac:spMkLst>
            <pc:docMk/>
            <pc:sldMk cId="2251274106" sldId="4021"/>
            <ac:spMk id="59421" creationId="{DB3B1243-68A9-6B64-9212-2176DEB91B69}"/>
          </ac:spMkLst>
        </pc:spChg>
        <pc:spChg chg="mod">
          <ac:chgData name="Moosa SHIFAZ" userId="e11b4210-9556-40a7-a384-51d27cdbe6d7" providerId="ADAL" clId="{3A124161-3FDA-4F27-96E4-B4111DE96DFC}" dt="2023-09-08T08:19:39.337" v="841" actId="27803"/>
          <ac:spMkLst>
            <pc:docMk/>
            <pc:sldMk cId="2251274106" sldId="4021"/>
            <ac:spMk id="59422" creationId="{AE109BC6-D1D8-81BF-2617-F07CEA7E3B7D}"/>
          </ac:spMkLst>
        </pc:spChg>
        <pc:spChg chg="mod">
          <ac:chgData name="Moosa SHIFAZ" userId="e11b4210-9556-40a7-a384-51d27cdbe6d7" providerId="ADAL" clId="{3A124161-3FDA-4F27-96E4-B4111DE96DFC}" dt="2023-09-08T08:15:47.402" v="824" actId="20577"/>
          <ac:spMkLst>
            <pc:docMk/>
            <pc:sldMk cId="2251274106" sldId="4021"/>
            <ac:spMk id="62466" creationId="{97E70C3D-E9DE-30A5-11E0-B2727B9D5BA4}"/>
          </ac:spMkLst>
        </pc:spChg>
        <pc:spChg chg="add mod">
          <ac:chgData name="Moosa SHIFAZ" userId="e11b4210-9556-40a7-a384-51d27cdbe6d7" providerId="ADAL" clId="{3A124161-3FDA-4F27-96E4-B4111DE96DFC}" dt="2023-09-08T08:54:40.934" v="1152" actId="1037"/>
          <ac:spMkLst>
            <pc:docMk/>
            <pc:sldMk cId="2251274106" sldId="4021"/>
            <ac:spMk id="62471" creationId="{E8A11ABB-C022-69E0-BF6F-5652150879FE}"/>
          </ac:spMkLst>
        </pc:spChg>
        <pc:spChg chg="add mod">
          <ac:chgData name="Moosa SHIFAZ" userId="e11b4210-9556-40a7-a384-51d27cdbe6d7" providerId="ADAL" clId="{3A124161-3FDA-4F27-96E4-B4111DE96DFC}" dt="2023-09-08T08:54:40.934" v="1152" actId="1037"/>
          <ac:spMkLst>
            <pc:docMk/>
            <pc:sldMk cId="2251274106" sldId="4021"/>
            <ac:spMk id="62473" creationId="{F53C2747-FEE3-B6AA-D344-FA0651250E90}"/>
          </ac:spMkLst>
        </pc:spChg>
        <pc:spChg chg="add mod">
          <ac:chgData name="Moosa SHIFAZ" userId="e11b4210-9556-40a7-a384-51d27cdbe6d7" providerId="ADAL" clId="{3A124161-3FDA-4F27-96E4-B4111DE96DFC}" dt="2023-09-08T08:54:40.934" v="1152" actId="1037"/>
          <ac:spMkLst>
            <pc:docMk/>
            <pc:sldMk cId="2251274106" sldId="4021"/>
            <ac:spMk id="62474" creationId="{F392F837-B6C7-12A9-6A75-5CE36BD4BFFA}"/>
          </ac:spMkLst>
        </pc:spChg>
        <pc:spChg chg="add mod">
          <ac:chgData name="Moosa SHIFAZ" userId="e11b4210-9556-40a7-a384-51d27cdbe6d7" providerId="ADAL" clId="{3A124161-3FDA-4F27-96E4-B4111DE96DFC}" dt="2023-09-08T08:54:40.934" v="1152" actId="1037"/>
          <ac:spMkLst>
            <pc:docMk/>
            <pc:sldMk cId="2251274106" sldId="4021"/>
            <ac:spMk id="62475" creationId="{DDAFE6F1-2D5B-0AEF-BB03-7A38030A1E6B}"/>
          </ac:spMkLst>
        </pc:spChg>
        <pc:grpChg chg="mod">
          <ac:chgData name="Moosa SHIFAZ" userId="e11b4210-9556-40a7-a384-51d27cdbe6d7" providerId="ADAL" clId="{3A124161-3FDA-4F27-96E4-B4111DE96DFC}" dt="2023-09-08T08:19:39.337" v="841" actId="27803"/>
          <ac:grpSpMkLst>
            <pc:docMk/>
            <pc:sldMk cId="2251274106" sldId="4021"/>
            <ac:grpSpMk id="59419" creationId="{9BEE50FA-D301-C793-E99C-C7E3DDD99C8A}"/>
          </ac:grpSpMkLst>
        </pc:grpChg>
        <pc:grpChg chg="del">
          <ac:chgData name="Moosa SHIFAZ" userId="e11b4210-9556-40a7-a384-51d27cdbe6d7" providerId="ADAL" clId="{3A124161-3FDA-4F27-96E4-B4111DE96DFC}" dt="2023-09-08T08:15:32.274" v="814" actId="478"/>
          <ac:grpSpMkLst>
            <pc:docMk/>
            <pc:sldMk cId="2251274106" sldId="4021"/>
            <ac:grpSpMk id="62467" creationId="{40909899-C2B4-BBF4-91AB-5943ACCA842F}"/>
          </ac:grpSpMkLst>
        </pc:grpChg>
        <pc:picChg chg="add del mod">
          <ac:chgData name="Moosa SHIFAZ" userId="e11b4210-9556-40a7-a384-51d27cdbe6d7" providerId="ADAL" clId="{3A124161-3FDA-4F27-96E4-B4111DE96DFC}" dt="2023-09-08T08:16:57.321" v="831" actId="478"/>
          <ac:picMkLst>
            <pc:docMk/>
            <pc:sldMk cId="2251274106" sldId="4021"/>
            <ac:picMk id="3" creationId="{A15E2FCA-5A92-0A31-EC09-FDEC35E5CE43}"/>
          </ac:picMkLst>
        </pc:picChg>
        <pc:picChg chg="add mod">
          <ac:chgData name="Moosa SHIFAZ" userId="e11b4210-9556-40a7-a384-51d27cdbe6d7" providerId="ADAL" clId="{3A124161-3FDA-4F27-96E4-B4111DE96DFC}" dt="2023-09-08T08:31:11.171" v="867" actId="207"/>
          <ac:picMkLst>
            <pc:docMk/>
            <pc:sldMk cId="2251274106" sldId="4021"/>
            <ac:picMk id="59394" creationId="{2ED7EA29-63F8-E0D8-3F80-656D8CE95638}"/>
          </ac:picMkLst>
        </pc:picChg>
        <pc:picChg chg="add mod">
          <ac:chgData name="Moosa SHIFAZ" userId="e11b4210-9556-40a7-a384-51d27cdbe6d7" providerId="ADAL" clId="{3A124161-3FDA-4F27-96E4-B4111DE96DFC}" dt="2023-09-08T08:31:56.211" v="870" actId="207"/>
          <ac:picMkLst>
            <pc:docMk/>
            <pc:sldMk cId="2251274106" sldId="4021"/>
            <ac:picMk id="59398" creationId="{8954F91F-1363-8250-6408-8F66C2F519DB}"/>
          </ac:picMkLst>
        </pc:picChg>
        <pc:picChg chg="add del mod">
          <ac:chgData name="Moosa SHIFAZ" userId="e11b4210-9556-40a7-a384-51d27cdbe6d7" providerId="ADAL" clId="{3A124161-3FDA-4F27-96E4-B4111DE96DFC}" dt="2023-09-08T08:21:19.673" v="845" actId="478"/>
          <ac:picMkLst>
            <pc:docMk/>
            <pc:sldMk cId="2251274106" sldId="4021"/>
            <ac:picMk id="59400" creationId="{AE109BC6-D1D8-81BF-2617-F07CEA7E3B7D}"/>
          </ac:picMkLst>
        </pc:picChg>
        <pc:picChg chg="add del mod">
          <ac:chgData name="Moosa SHIFAZ" userId="e11b4210-9556-40a7-a384-51d27cdbe6d7" providerId="ADAL" clId="{3A124161-3FDA-4F27-96E4-B4111DE96DFC}" dt="2023-09-08T08:21:18.900" v="844" actId="478"/>
          <ac:picMkLst>
            <pc:docMk/>
            <pc:sldMk cId="2251274106" sldId="4021"/>
            <ac:picMk id="59418" creationId="{D7AB4133-4084-8C36-31BF-CD810DD7D179}"/>
          </ac:picMkLst>
        </pc:picChg>
        <pc:picChg chg="add mod">
          <ac:chgData name="Moosa SHIFAZ" userId="e11b4210-9556-40a7-a384-51d27cdbe6d7" providerId="ADAL" clId="{3A124161-3FDA-4F27-96E4-B4111DE96DFC}" dt="2023-09-08T08:32:17.373" v="871" actId="1076"/>
          <ac:picMkLst>
            <pc:docMk/>
            <pc:sldMk cId="2251274106" sldId="4021"/>
            <ac:picMk id="62464" creationId="{5D2132A2-6FAF-19E9-5E2E-E3860F2FF11E}"/>
          </ac:picMkLst>
        </pc:picChg>
        <pc:picChg chg="add mod">
          <ac:chgData name="Moosa SHIFAZ" userId="e11b4210-9556-40a7-a384-51d27cdbe6d7" providerId="ADAL" clId="{3A124161-3FDA-4F27-96E4-B4111DE96DFC}" dt="2023-09-08T08:30:56.809" v="866" actId="14100"/>
          <ac:picMkLst>
            <pc:docMk/>
            <pc:sldMk cId="2251274106" sldId="4021"/>
            <ac:picMk id="62470" creationId="{4300FF7D-6368-B3EE-077C-423334B6310F}"/>
          </ac:picMkLst>
        </pc:picChg>
      </pc:sldChg>
      <pc:sldChg chg="add modNotesTx">
        <pc:chgData name="Moosa SHIFAZ" userId="e11b4210-9556-40a7-a384-51d27cdbe6d7" providerId="ADAL" clId="{3A124161-3FDA-4F27-96E4-B4111DE96DFC}" dt="2023-09-08T07:23:47.493" v="311" actId="20577"/>
        <pc:sldMkLst>
          <pc:docMk/>
          <pc:sldMk cId="87854288" sldId="4022"/>
        </pc:sldMkLst>
      </pc:sldChg>
    </pc:docChg>
  </pc:docChgLst>
  <pc:docChgLst>
    <pc:chgData name="Moosa SHIFAZ" userId="e11b4210-9556-40a7-a384-51d27cdbe6d7" providerId="ADAL" clId="{308673B5-880D-4561-9D1E-45AB6965182C}"/>
    <pc:docChg chg="undo custSel modSld">
      <pc:chgData name="Moosa SHIFAZ" userId="e11b4210-9556-40a7-a384-51d27cdbe6d7" providerId="ADAL" clId="{308673B5-880D-4561-9D1E-45AB6965182C}" dt="2023-08-11T15:21:15.693" v="793" actId="5793"/>
      <pc:docMkLst>
        <pc:docMk/>
      </pc:docMkLst>
      <pc:sldChg chg="modNotesTx">
        <pc:chgData name="Moosa SHIFAZ" userId="e11b4210-9556-40a7-a384-51d27cdbe6d7" providerId="ADAL" clId="{308673B5-880D-4561-9D1E-45AB6965182C}" dt="2023-08-11T15:16:57.483" v="783" actId="20577"/>
        <pc:sldMkLst>
          <pc:docMk/>
          <pc:sldMk cId="0" sldId="3977"/>
        </pc:sldMkLst>
      </pc:sldChg>
      <pc:sldChg chg="modNotesTx">
        <pc:chgData name="Moosa SHIFAZ" userId="e11b4210-9556-40a7-a384-51d27cdbe6d7" providerId="ADAL" clId="{308673B5-880D-4561-9D1E-45AB6965182C}" dt="2023-08-11T15:21:15.693" v="793" actId="5793"/>
        <pc:sldMkLst>
          <pc:docMk/>
          <pc:sldMk cId="0" sldId="39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8F2B9F5E-459F-657A-CBA2-FDA36BDF8C9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a:extLst>
              <a:ext uri="{FF2B5EF4-FFF2-40B4-BE49-F238E27FC236}">
                <a16:creationId xmlns:a16="http://schemas.microsoft.com/office/drawing/2014/main" id="{0D4E9608-CBCE-1180-D1E9-F5A6ECB287DB}"/>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B982AEA-C959-4E21-BD8A-34F29B4C19F7}" type="datetimeFigureOut">
              <a:rPr lang="ru-RU"/>
              <a:pPr>
                <a:defRPr/>
              </a:pPr>
              <a:t>17.11.2024</a:t>
            </a:fld>
            <a:endParaRPr lang="ru-RU"/>
          </a:p>
        </p:txBody>
      </p:sp>
      <p:sp>
        <p:nvSpPr>
          <p:cNvPr id="4" name="Нижний колонтитул 3">
            <a:extLst>
              <a:ext uri="{FF2B5EF4-FFF2-40B4-BE49-F238E27FC236}">
                <a16:creationId xmlns:a16="http://schemas.microsoft.com/office/drawing/2014/main" id="{C6312B17-9B51-5FF1-8EA7-13C99F6E2322}"/>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a:extLst>
              <a:ext uri="{FF2B5EF4-FFF2-40B4-BE49-F238E27FC236}">
                <a16:creationId xmlns:a16="http://schemas.microsoft.com/office/drawing/2014/main" id="{15E69BE2-B1B4-30B0-751A-BD226B80B9FA}"/>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C98C149-1E0C-4332-8525-F42F047AB37F}" type="slidenum">
              <a:rPr lang="ru-RU" altLang="ru-RU"/>
              <a:pPr>
                <a:defRPr/>
              </a:pPr>
              <a:t>‹N°›</a:t>
            </a:fld>
            <a:endParaRPr lang="ru-RU" altLang="ru-R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FB3C66-264F-5560-3768-D27C8ACEBF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64854AD-99BB-B0D2-A647-05F5DE91079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9090D65-A3CB-48A6-BE19-6C8E49EB670F}" type="datetimeFigureOut">
              <a:rPr lang="en-US"/>
              <a:t>11/17/2024</a:t>
            </a:fld>
            <a:endParaRPr lang="en-US"/>
          </a:p>
        </p:txBody>
      </p:sp>
      <p:sp>
        <p:nvSpPr>
          <p:cNvPr id="4" name="Slide Image Placeholder 3">
            <a:extLst>
              <a:ext uri="{FF2B5EF4-FFF2-40B4-BE49-F238E27FC236}">
                <a16:creationId xmlns:a16="http://schemas.microsoft.com/office/drawing/2014/main" id="{18C01FB6-8CA1-7CF9-5213-E85CACDB392E}"/>
              </a:ext>
            </a:extLst>
          </p:cNvPr>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6549A8C-431C-01F9-69BE-22584F9CEF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Cliquez pour modifier les styles de texte du Master</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6" name="Footer Placeholder 5">
            <a:extLst>
              <a:ext uri="{FF2B5EF4-FFF2-40B4-BE49-F238E27FC236}">
                <a16:creationId xmlns:a16="http://schemas.microsoft.com/office/drawing/2014/main" id="{F5FCD3E3-FA2E-3B42-E4B3-ED3AA85FE9C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B03D482-D13B-F990-BA98-B223969DFA3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456499F-BF88-47E4-A28B-341B16C94FD9}" type="slidenum">
              <a:rPr lang="en-US" altLang="ru-RU"/>
              <a:t>‹N°›</a:t>
            </a:fld>
            <a:endParaRPr lang="en-US"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ern="1200">
        <a:solidFill>
          <a:schemeClr val="tx1"/>
        </a:solidFill>
        <a:latin typeface="+mn-lt"/>
        <a:ea typeface="+mn-ea"/>
        <a:cs typeface="+mn-cs"/>
      </a:defRPr>
    </a:lvl1pPr>
    <a:lvl2pPr marL="687388" algn="l" rtl="0" eaLnBrk="0" fontAlgn="base" hangingPunct="0">
      <a:spcBef>
        <a:spcPct val="30000"/>
      </a:spcBef>
      <a:spcAft>
        <a:spcPct val="0"/>
      </a:spcAft>
      <a:defRPr kern="1200">
        <a:solidFill>
          <a:schemeClr val="tx1"/>
        </a:solidFill>
        <a:latin typeface="+mn-lt"/>
        <a:ea typeface="+mn-ea"/>
        <a:cs typeface="+mn-cs"/>
      </a:defRPr>
    </a:lvl2pPr>
    <a:lvl3pPr marL="1374775" algn="l" rtl="0" eaLnBrk="0" fontAlgn="base" hangingPunct="0">
      <a:spcBef>
        <a:spcPct val="30000"/>
      </a:spcBef>
      <a:spcAft>
        <a:spcPct val="0"/>
      </a:spcAft>
      <a:defRPr kern="1200">
        <a:solidFill>
          <a:schemeClr val="tx1"/>
        </a:solidFill>
        <a:latin typeface="+mn-lt"/>
        <a:ea typeface="+mn-ea"/>
        <a:cs typeface="+mn-cs"/>
      </a:defRPr>
    </a:lvl3pPr>
    <a:lvl4pPr marL="2062163" algn="l" rtl="0" eaLnBrk="0" fontAlgn="base" hangingPunct="0">
      <a:spcBef>
        <a:spcPct val="30000"/>
      </a:spcBef>
      <a:spcAft>
        <a:spcPct val="0"/>
      </a:spcAft>
      <a:defRPr kern="1200">
        <a:solidFill>
          <a:schemeClr val="tx1"/>
        </a:solidFill>
        <a:latin typeface="+mn-lt"/>
        <a:ea typeface="+mn-ea"/>
        <a:cs typeface="+mn-cs"/>
      </a:defRPr>
    </a:lvl4pPr>
    <a:lvl5pPr marL="2749550" algn="l" rtl="0" eaLnBrk="0" fontAlgn="base" hangingPunct="0">
      <a:spcBef>
        <a:spcPct val="30000"/>
      </a:spcBef>
      <a:spcAft>
        <a:spcPct val="0"/>
      </a:spcAft>
      <a:defRPr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lo.org/wcmsp5/groups/public/@ed_protect/@soc_sec/documents/publication/wcms_817572.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lo.org/wcmsp5/groups/public/@ed_protect/@soc_sec/documents/publication/wcms_817572.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ash-hub.org/wp-content/uploads/sites/3/2022/05/Red-Cross-Cash-Community_v11-1.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456499F-BF88-47E4-A28B-341B16C94FD9}" type="slidenum">
              <a:rPr lang="en-US" altLang="ru-RU" smtClean="0"/>
              <a:t>3</a:t>
            </a:fld>
            <a:endParaRPr lang="en-US" altLang="ru-RU"/>
          </a:p>
        </p:txBody>
      </p:sp>
    </p:spTree>
    <p:extLst>
      <p:ext uri="{BB962C8B-B14F-4D97-AF65-F5344CB8AC3E}">
        <p14:creationId xmlns:p14="http://schemas.microsoft.com/office/powerpoint/2010/main" val="3214624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C810CA74-C885-4586-BCCE-EB8502BC27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0D1A894-BA67-5640-10FA-57455C9E4A7C}"/>
              </a:ext>
            </a:extLst>
          </p:cNvPr>
          <p:cNvSpPr>
            <a:spLocks noGrp="1"/>
          </p:cNvSpPr>
          <p:nvPr>
            <p:ph type="body" idx="1"/>
          </p:nvPr>
        </p:nvSpPr>
        <p:spPr/>
        <p:txBody>
          <a:bodyPr/>
          <a:lstStyle/>
          <a:p>
            <a:pPr>
              <a:lnSpc>
                <a:spcPct val="90000"/>
              </a:lnSpc>
              <a:defRPr/>
            </a:pPr>
            <a:r>
              <a:rPr lang="en-US" altLang="en-US" sz="1050" dirty="0"/>
              <a:t>Mentionner les dernières initiatives de la CALP à ce moment-là </a:t>
            </a:r>
            <a:r>
              <a:rPr lang="mr-IN" altLang="en-US" sz="1050" dirty="0">
                <a:latin typeface="Mangal" panose="02040503050203030202" pitchFamily="18" charset="0"/>
              </a:rPr>
              <a:t>- </a:t>
            </a:r>
            <a:r>
              <a:rPr lang="en-US" altLang="en-US" sz="1050" dirty="0"/>
              <a:t>peut-être spécifiques à une région, adaptées au contexte. Au minimum, expliquez ce qu'est la CALP et comment elle peut être une ressource utile.</a:t>
            </a:r>
          </a:p>
          <a:p>
            <a:pPr>
              <a:lnSpc>
                <a:spcPct val="90000"/>
              </a:lnSpc>
              <a:defRPr/>
            </a:pPr>
            <a:endParaRPr lang="en-US" altLang="en-US" sz="1050" dirty="0"/>
          </a:p>
          <a:p>
            <a:pPr>
              <a:lnSpc>
                <a:spcPct val="90000"/>
              </a:lnSpc>
              <a:defRPr/>
            </a:pPr>
            <a:r>
              <a:rPr lang="en-US" altLang="en-US" sz="1050" u="sng" dirty="0"/>
              <a:t>Le grand marchandage : </a:t>
            </a:r>
            <a:r>
              <a:rPr lang="en-US" altLang="en-US" sz="1050" dirty="0"/>
              <a:t>Le Grand Bargain compte 62 signataires, dont des donateurs humanitaires internationaux, les Nations unies, le Mouvement de la Croix-Rouge et du Croissant-Rouge, des ONG et des partenaires humanitaires locaux. Il comprend 51 engagements communs visant à rendre l'aide humanitaire plus efficace et 8 axes de travail. Il existe un groupe de travail sur les TM, dirigé par le DFID et le PAM.  La FICR, le CICR et le BRC en sont membres. Ce groupe de travail a pris plusieurs engagements, notamment celui d'accroître l'utilisation </a:t>
            </a:r>
            <a:r>
              <a:rPr lang="en-US" altLang="en-US" sz="1050" dirty="0" err="1"/>
              <a:t>appropriée</a:t>
            </a:r>
            <a:r>
              <a:rPr lang="en-US" altLang="en-US" sz="1050" dirty="0"/>
              <a:t> des TM (de nombreuses agences, y compris le Mouvement, ont établi leurs propres marqueurs), d'investir dans de nouveaux modèles de prestation et d'améliorer la base de données probantes sur les TM.</a:t>
            </a:r>
          </a:p>
          <a:p>
            <a:pPr>
              <a:lnSpc>
                <a:spcPct val="90000"/>
              </a:lnSpc>
              <a:defRPr/>
            </a:pPr>
            <a:endParaRPr lang="en-US" altLang="en-US" sz="1050" dirty="0"/>
          </a:p>
          <a:p>
            <a:pPr>
              <a:spcBef>
                <a:spcPts val="200"/>
              </a:spcBef>
              <a:spcAft>
                <a:spcPts val="200"/>
              </a:spcAft>
              <a:buFont typeface="Wingdings" panose="05000000000000000000" pitchFamily="2" charset="2"/>
              <a:buNone/>
              <a:defRPr/>
            </a:pPr>
            <a:r>
              <a:rPr lang="en-US" altLang="en-US" sz="1050" u="sng" dirty="0"/>
              <a:t>Donateurs :</a:t>
            </a:r>
          </a:p>
          <a:p>
            <a:pPr>
              <a:spcBef>
                <a:spcPts val="200"/>
              </a:spcBef>
              <a:spcAft>
                <a:spcPts val="200"/>
              </a:spcAft>
              <a:buFont typeface="Wingdings" panose="05000000000000000000" pitchFamily="2" charset="2"/>
              <a:buNone/>
              <a:defRPr/>
            </a:pPr>
            <a:endParaRPr lang="en-US" altLang="en-US" sz="1400" b="1" u="sng" dirty="0"/>
          </a:p>
          <a:p>
            <a:pPr>
              <a:spcBef>
                <a:spcPts val="200"/>
              </a:spcBef>
              <a:spcAft>
                <a:spcPts val="200"/>
              </a:spcAft>
              <a:buFont typeface="Wingdings" panose="05000000000000000000" pitchFamily="2" charset="2"/>
              <a:buNone/>
              <a:defRPr/>
            </a:pPr>
            <a:r>
              <a:rPr lang="en-GB" altLang="en-US" sz="1400" dirty="0"/>
              <a:t>ECHO dispose d'une politique TM, de 10 principes communs pour l'argent liquide à usage multiple et de lignes directrices pour les TM à moyenne et grande échelle. L'UE s'est engagée à fournir 35 % de son aide humanitaire sous forme de TM.</a:t>
            </a:r>
          </a:p>
          <a:p>
            <a:pPr>
              <a:lnSpc>
                <a:spcPct val="90000"/>
              </a:lnSpc>
              <a:defRPr/>
            </a:pPr>
            <a:r>
              <a:rPr lang="en-GB" altLang="en-US" sz="1400" dirty="0"/>
              <a:t>Le FCDO (anciennement DFID) encourage l'utilisation d'approches innovantes, y compris l'argent liquide numérique.</a:t>
            </a:r>
          </a:p>
          <a:p>
            <a:pPr>
              <a:lnSpc>
                <a:spcPct val="90000"/>
              </a:lnSpc>
              <a:defRPr/>
            </a:pPr>
            <a:endParaRPr lang="en-US" altLang="en-US" sz="1050" u="sng" dirty="0"/>
          </a:p>
          <a:p>
            <a:pPr>
              <a:lnSpc>
                <a:spcPct val="90000"/>
              </a:lnSpc>
              <a:defRPr/>
            </a:pPr>
            <a:r>
              <a:rPr lang="en-US" altLang="en-US" sz="1050" dirty="0"/>
              <a:t>Dans l'ensemble, les grands donateurs sont très favorables à des approches plus collaboratives en matière d'argent liquide, afin d'accroître l'impact collectif et d'améliorer l'efficacité, y compris l'utilisation de modèles opérationnels ou de plates-formes d'argent liquide. </a:t>
            </a:r>
          </a:p>
          <a:p>
            <a:pPr>
              <a:lnSpc>
                <a:spcPct val="90000"/>
              </a:lnSpc>
              <a:defRPr/>
            </a:pPr>
            <a:r>
              <a:rPr lang="en-US" altLang="en-US" sz="1050" dirty="0">
                <a:ea typeface="MS PGothic"/>
                <a:cs typeface="Calibri"/>
              </a:rPr>
              <a:t>Mentionner les exemples </a:t>
            </a:r>
            <a:r>
              <a:rPr lang="mr-IN" altLang="en-US" sz="1050" dirty="0">
                <a:latin typeface="Mangal"/>
                <a:ea typeface="MS PGothic"/>
              </a:rPr>
              <a:t>de</a:t>
            </a:r>
            <a:r>
              <a:rPr lang="en-US" altLang="en-US" sz="1050" dirty="0">
                <a:ea typeface="MS PGothic"/>
                <a:cs typeface="Calibri"/>
              </a:rPr>
              <a:t> la Croix-Rouge - par exemple, ESSN, Turquie (le principal dans le Mouvement) ou toute autre plateforme/consortium plus petite dans la région/pays du SN.</a:t>
            </a:r>
          </a:p>
          <a:p>
            <a:pPr>
              <a:lnSpc>
                <a:spcPct val="90000"/>
              </a:lnSpc>
              <a:defRPr/>
            </a:pPr>
            <a:endParaRPr lang="en-US" altLang="en-US" sz="1050" dirty="0"/>
          </a:p>
          <a:p>
            <a:pPr>
              <a:lnSpc>
                <a:spcPct val="90000"/>
              </a:lnSpc>
              <a:defRPr/>
            </a:pPr>
            <a:r>
              <a:rPr lang="en-US" altLang="en-US" sz="1050" u="sng" dirty="0">
                <a:ea typeface="MS PGothic"/>
                <a:cs typeface="Calibri"/>
              </a:rPr>
              <a:t>Volumes mondiaux de TM </a:t>
            </a:r>
            <a:r>
              <a:rPr lang="en-US" altLang="en-US" sz="1050" dirty="0">
                <a:ea typeface="MS PGothic"/>
                <a:cs typeface="Calibri"/>
              </a:rPr>
              <a:t>: Comme indiqué ici et sur la diapositive sur l'état de l'argent liquide dans le monde, bien que le Mouvement augmente le volume de TM qu'il fournit, le pourcentage de ce volume en termes de TM dans le monde n'augmente pas (graphique : 24% en 2017, mais 19% en 2019). (Graphique : 24% en 2017 mais en baisse à 19% en 2019) La principale raison en est l'augmentation très rapide de la capacité opérationnelle des Nations Unies. Les donateurs adoptent également une approche plus opérationnelle et attribuent moins de contrats à des agences individuelles, mais préfèrent une approche de livraison unique/un contrat qui est généralement attribué à l'ONU car elle dispose de la capacité opérationnelle. Le PAM est désormais le principal acteur au niveau mondial. Il est peu probable que le Mouvement puisse un jour rivaliser avec l'ONU, mais il est bon d'être conscient de l'environnement externe. </a:t>
            </a:r>
            <a:endParaRPr lang="en-US" altLang="en-US" sz="1050" dirty="0">
              <a:cs typeface="Calibri"/>
            </a:endParaRPr>
          </a:p>
          <a:p>
            <a:pPr>
              <a:lnSpc>
                <a:spcPct val="90000"/>
              </a:lnSpc>
              <a:defRPr/>
            </a:pPr>
            <a:endParaRPr lang="en-US" altLang="en-US" sz="1050" dirty="0"/>
          </a:p>
          <a:p>
            <a:pPr>
              <a:lnSpc>
                <a:spcPct val="90000"/>
              </a:lnSpc>
              <a:defRPr/>
            </a:pPr>
            <a:r>
              <a:rPr lang="en-US" altLang="en-US" sz="1050" dirty="0"/>
              <a:t>Le Mouvement devrait plutôt jouer sur ses points forts et sa valeur ajoutée </a:t>
            </a:r>
            <a:r>
              <a:rPr lang="mr-IN" altLang="en-US" sz="1050" dirty="0">
                <a:latin typeface="Mangal" panose="02040503050203030202" pitchFamily="18" charset="0"/>
              </a:rPr>
              <a:t>- </a:t>
            </a:r>
            <a:r>
              <a:rPr lang="en-US" altLang="en-US" sz="1050" dirty="0"/>
              <a:t>local, basé sur la communauté, atteignant des endroits où beaucoup d'autres ne peuvent pas aller, auxiliaire du gouvernement, etc. Pour rester pertinents dans de tels modèles de donateurs, les Sociétés nationales peuvent envisager d'être sélectionnées comme partenaires des agences plus importantes basées sur la livraison dans des modèles de collaboration et peuvent fournir une programmation de base dans des activités telles que le ciblage, l'engagement communautaire et le suivi et l'évaluation (sans livraison).</a:t>
            </a:r>
          </a:p>
        </p:txBody>
      </p:sp>
      <p:sp>
        <p:nvSpPr>
          <p:cNvPr id="65540" name="Slide Number Placeholder 3">
            <a:extLst>
              <a:ext uri="{FF2B5EF4-FFF2-40B4-BE49-F238E27FC236}">
                <a16:creationId xmlns:a16="http://schemas.microsoft.com/office/drawing/2014/main" id="{5DD17F60-F7CE-4186-2248-7786A808B3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63A3542-C9B6-4BD4-A5A3-E55BB1F387F9}" type="slidenum">
              <a:rPr lang="en-US" altLang="ru-RU" smtClean="0"/>
              <a:t>13</a:t>
            </a:fld>
            <a:endParaRPr lang="en-US"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D7F6D34-059F-2F4E-4AFC-A9EF916D0A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D262D72-F485-9A95-E043-78229646AECE}"/>
              </a:ext>
            </a:extLst>
          </p:cNvPr>
          <p:cNvSpPr>
            <a:spLocks noGrp="1"/>
          </p:cNvSpPr>
          <p:nvPr>
            <p:ph type="body" idx="1"/>
          </p:nvPr>
        </p:nvSpPr>
        <p:spPr/>
        <p:txBody>
          <a:bodyPr/>
          <a:lstStyle/>
          <a:p>
            <a:pPr>
              <a:defRPr/>
            </a:pPr>
            <a:endParaRPr lang="en-CA" sz="1805" dirty="0">
              <a:ea typeface="MS PGothic"/>
              <a:cs typeface="Calibri"/>
            </a:endParaRPr>
          </a:p>
        </p:txBody>
      </p:sp>
      <p:sp>
        <p:nvSpPr>
          <p:cNvPr id="67588" name="Slide Number Placeholder 3">
            <a:extLst>
              <a:ext uri="{FF2B5EF4-FFF2-40B4-BE49-F238E27FC236}">
                <a16:creationId xmlns:a16="http://schemas.microsoft.com/office/drawing/2014/main" id="{C5879271-6C9D-8045-934E-B361BA33B0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9F5CC1A-256B-4756-AB27-6E565F1B59C8}" type="slidenum">
              <a:rPr lang="en-US" altLang="ru-RU" smtClean="0"/>
              <a:t>14</a:t>
            </a:fld>
            <a:endParaRPr lang="en-US"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ADAE6111-0F40-6CA0-26E5-798CFA01B0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3726FB1-C373-14BE-1421-74D9F82647F2}"/>
              </a:ext>
            </a:extLst>
          </p:cNvPr>
          <p:cNvSpPr>
            <a:spLocks noGrp="1"/>
          </p:cNvSpPr>
          <p:nvPr>
            <p:ph type="body" idx="1"/>
          </p:nvPr>
        </p:nvSpPr>
        <p:spPr/>
        <p:txBody>
          <a:bodyPr/>
          <a:lstStyle/>
          <a:p>
            <a:pPr>
              <a:lnSpc>
                <a:spcPct val="90000"/>
              </a:lnSpc>
              <a:defRPr/>
            </a:pPr>
            <a:r>
              <a:rPr lang="en-GB" altLang="en-US" sz="1400" dirty="0">
                <a:ea typeface="MS PGothic"/>
                <a:cs typeface="Calibri"/>
              </a:rPr>
              <a:t>COVID 19 a accéléré les efforts en faveur de nouveaux partenariats innovants entre les acteurs internationaux et la société civile locale. Il crée également la nécessité d'un passage rapide à des options de programmation à distance, y compris des canaux numériques pour l'enregistrement, la distribution et le </a:t>
            </a:r>
            <a:r>
              <a:rPr lang="en-GB" altLang="en-US" sz="1400" dirty="0" err="1">
                <a:ea typeface="MS PGothic"/>
                <a:cs typeface="Calibri"/>
              </a:rPr>
              <a:t>suivi</a:t>
            </a:r>
            <a:r>
              <a:rPr lang="en-GB" altLang="en-US" sz="1400" dirty="0">
                <a:ea typeface="MS PGothic"/>
                <a:cs typeface="Calibri"/>
              </a:rPr>
              <a:t> des TM.</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L'importance de l'évaluation et de l'analyse du marché est primordiale pour les TM, mais COVID en particulier souligne la nécessité d'une meilleure analyse du marché et d'une meilleure compréhension de la manière dont la réponse humanitaire peut renforcer les systèmes de marché.</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Le secteur privé joue un rôle de plus en plus important dans le contexte de l'intensification de la distribution d'argent liquide. La récente feuille de route de la Fédération internationale des Sociétés de la Croix-Rouge et du Croissant-Rouge indique en particulier que le Mouvement devrait investir davantage dans le développement de relations plus étroites avec le secteur privé (ainsi qu'avec d'autres acteurs), afin que les Sociétés nationales puissent être des partenaires de choix dans le cadre d'interventions coordonnées au niveau international et national.</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Les TM </a:t>
            </a:r>
            <a:r>
              <a:rPr lang="en-GB" altLang="en-US" sz="1400" dirty="0" err="1">
                <a:ea typeface="MS PGothic"/>
                <a:cs typeface="Calibri"/>
              </a:rPr>
              <a:t>étaient</a:t>
            </a:r>
            <a:r>
              <a:rPr lang="en-GB" altLang="en-US" sz="1400" dirty="0">
                <a:ea typeface="MS PGothic"/>
                <a:cs typeface="Calibri"/>
              </a:rPr>
              <a:t> </a:t>
            </a:r>
            <a:r>
              <a:rPr lang="en-GB" altLang="en-US" sz="1400" dirty="0" err="1">
                <a:ea typeface="MS PGothic"/>
                <a:cs typeface="Calibri"/>
              </a:rPr>
              <a:t>principalement</a:t>
            </a:r>
            <a:r>
              <a:rPr lang="en-GB" altLang="en-US" sz="1400" dirty="0">
                <a:ea typeface="MS PGothic"/>
                <a:cs typeface="Calibri"/>
              </a:rPr>
              <a:t> </a:t>
            </a:r>
            <a:r>
              <a:rPr lang="en-GB" altLang="en-US" sz="1400" dirty="0" err="1">
                <a:ea typeface="MS PGothic"/>
                <a:cs typeface="Calibri"/>
              </a:rPr>
              <a:t>utilisés</a:t>
            </a:r>
            <a:r>
              <a:rPr lang="en-GB" altLang="en-US" sz="1400" dirty="0">
                <a:ea typeface="MS PGothic"/>
                <a:cs typeface="Calibri"/>
              </a:rPr>
              <a:t> dans le </a:t>
            </a:r>
            <a:r>
              <a:rPr lang="en-GB" altLang="en-US" sz="1400" dirty="0" err="1">
                <a:ea typeface="MS PGothic"/>
                <a:cs typeface="Calibri"/>
              </a:rPr>
              <a:t>secteur</a:t>
            </a:r>
            <a:r>
              <a:rPr lang="en-GB" altLang="en-US" sz="1400" dirty="0">
                <a:ea typeface="MS PGothic"/>
                <a:cs typeface="Calibri"/>
              </a:rPr>
              <a:t> de la </a:t>
            </a:r>
            <a:r>
              <a:rPr lang="en-GB" altLang="en-US" sz="1400" dirty="0" err="1">
                <a:ea typeface="MS PGothic"/>
                <a:cs typeface="Calibri"/>
              </a:rPr>
              <a:t>sécurité</a:t>
            </a:r>
            <a:r>
              <a:rPr lang="en-GB" altLang="en-US" sz="1400" dirty="0">
                <a:ea typeface="MS PGothic"/>
                <a:cs typeface="Calibri"/>
              </a:rPr>
              <a:t> </a:t>
            </a:r>
            <a:r>
              <a:rPr lang="en-GB" altLang="en-US" sz="1400" dirty="0" err="1">
                <a:ea typeface="MS PGothic"/>
                <a:cs typeface="Calibri"/>
              </a:rPr>
              <a:t>alimentaire</a:t>
            </a:r>
            <a:r>
              <a:rPr lang="en-GB" altLang="en-US" sz="1400" dirty="0">
                <a:ea typeface="MS PGothic"/>
                <a:cs typeface="Calibri"/>
              </a:rPr>
              <a:t> et des livelihoods, mais ces dernières années, elle s'est développée pour inclure une utilisation multisectorielle, notamment pour les abris, l'eau, l'assainissement et l'hygiène, la santé, les moyens de subsistance, l'éducation, la protection et, de plus en plus, la nutrition. Cette évolution se reflète également dans </a:t>
            </a:r>
            <a:r>
              <a:rPr lang="en-GB" altLang="en-US" sz="1400" dirty="0" err="1">
                <a:ea typeface="MS PGothic"/>
                <a:cs typeface="Calibri"/>
              </a:rPr>
              <a:t>l'utilisation</a:t>
            </a:r>
            <a:r>
              <a:rPr lang="en-GB" altLang="en-US" sz="1400" dirty="0">
                <a:ea typeface="MS PGothic"/>
                <a:cs typeface="Calibri"/>
              </a:rPr>
              <a:t> des TM par les États membres.</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Le Mouvement constate également que les TM </a:t>
            </a:r>
            <a:r>
              <a:rPr lang="en-GB" altLang="en-US" sz="1400" dirty="0" err="1">
                <a:ea typeface="MS PGothic"/>
                <a:cs typeface="Calibri"/>
              </a:rPr>
              <a:t>sont</a:t>
            </a:r>
            <a:r>
              <a:rPr lang="en-GB" altLang="en-US" sz="1400" dirty="0">
                <a:ea typeface="MS PGothic"/>
                <a:cs typeface="Calibri"/>
              </a:rPr>
              <a:t> de plus </a:t>
            </a:r>
            <a:r>
              <a:rPr lang="en-GB" altLang="en-US" sz="1400" dirty="0" err="1">
                <a:ea typeface="MS PGothic"/>
                <a:cs typeface="Calibri"/>
              </a:rPr>
              <a:t>en</a:t>
            </a:r>
            <a:r>
              <a:rPr lang="en-GB" altLang="en-US" sz="1400" dirty="0">
                <a:ea typeface="MS PGothic"/>
                <a:cs typeface="Calibri"/>
              </a:rPr>
              <a:t> plus </a:t>
            </a:r>
            <a:r>
              <a:rPr lang="en-GB" altLang="en-US" sz="1400" dirty="0" err="1">
                <a:ea typeface="MS PGothic"/>
                <a:cs typeface="Calibri"/>
              </a:rPr>
              <a:t>utilisés</a:t>
            </a:r>
            <a:r>
              <a:rPr lang="en-GB" altLang="en-US" sz="1400" dirty="0">
                <a:ea typeface="MS PGothic"/>
                <a:cs typeface="Calibri"/>
              </a:rPr>
              <a:t> pour le relèvement précoce et le redressement, et il s'agit là d'un domaine en pleine expansion. Il faut encore mieux comprendre en quoi les TM dans le cadre du relèvement peut </a:t>
            </a:r>
            <a:r>
              <a:rPr lang="en-GB" altLang="en-US" sz="1400" dirty="0" err="1">
                <a:ea typeface="MS PGothic"/>
                <a:cs typeface="Calibri"/>
              </a:rPr>
              <a:t>différer</a:t>
            </a:r>
            <a:r>
              <a:rPr lang="en-GB" altLang="en-US" sz="1400" dirty="0">
                <a:ea typeface="MS PGothic"/>
                <a:cs typeface="Calibri"/>
              </a:rPr>
              <a:t> des TM dans les situations d'urgence et en quoi les TM </a:t>
            </a:r>
            <a:r>
              <a:rPr lang="en-GB" altLang="en-US" sz="1400" dirty="0" err="1">
                <a:ea typeface="MS PGothic"/>
                <a:cs typeface="Calibri"/>
              </a:rPr>
              <a:t>sont</a:t>
            </a:r>
            <a:r>
              <a:rPr lang="en-GB" altLang="en-US" sz="1400" dirty="0">
                <a:ea typeface="MS PGothic"/>
                <a:cs typeface="Calibri"/>
              </a:rPr>
              <a:t> </a:t>
            </a:r>
            <a:r>
              <a:rPr lang="en-GB" altLang="en-US" sz="1400" dirty="0" err="1">
                <a:ea typeface="MS PGothic"/>
                <a:cs typeface="Calibri"/>
              </a:rPr>
              <a:t>pertinents</a:t>
            </a:r>
            <a:r>
              <a:rPr lang="en-GB" altLang="en-US" sz="1400" dirty="0">
                <a:ea typeface="MS PGothic"/>
                <a:cs typeface="Calibri"/>
              </a:rPr>
              <a:t> dans les deux contextes (ainsi que dans la programmation à plus long terme).</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Le Mouvement ne se contente pas de mettre l'accent sur l'importance de la préparation en matière d'argent liquide : ..... L'importance de la préparation est largement reconnue, même si l'investissement des donateurs dans le financement de la préparation reste un domaine à améliorer.</a:t>
            </a:r>
            <a:endParaRPr lang="en-US" altLang="en-US" sz="1400" dirty="0">
              <a:ea typeface="MS PGothic"/>
              <a:cs typeface="Calibri"/>
            </a:endParaRPr>
          </a:p>
          <a:p>
            <a:pPr>
              <a:defRPr/>
            </a:pPr>
            <a:endParaRPr lang="en-CA" sz="1805" dirty="0">
              <a:ea typeface="MS PGothic"/>
              <a:cs typeface="Calibri"/>
            </a:endParaRPr>
          </a:p>
        </p:txBody>
      </p:sp>
      <p:sp>
        <p:nvSpPr>
          <p:cNvPr id="69636" name="Slide Number Placeholder 3">
            <a:extLst>
              <a:ext uri="{FF2B5EF4-FFF2-40B4-BE49-F238E27FC236}">
                <a16:creationId xmlns:a16="http://schemas.microsoft.com/office/drawing/2014/main" id="{3E0C5EB9-3F7A-A4D1-FB43-83AC7413BB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AA2C95D-8C89-4A64-A34A-B613B5DBB281}" type="slidenum">
              <a:rPr lang="en-US" altLang="ru-RU" smtClean="0"/>
              <a:t>15</a:t>
            </a:fld>
            <a:endParaRPr lang="en-US"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9C5817C4-7556-2E82-CE69-7748D86AE1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A9FDC19-AD28-FDD5-93CC-9837EB2BCD32}"/>
              </a:ext>
            </a:extLst>
          </p:cNvPr>
          <p:cNvSpPr>
            <a:spLocks noGrp="1"/>
          </p:cNvSpPr>
          <p:nvPr>
            <p:ph type="body" idx="1"/>
          </p:nvPr>
        </p:nvSpPr>
        <p:spPr/>
        <p:txBody>
          <a:bodyPr/>
          <a:lstStyle/>
          <a:p>
            <a:pPr marL="171450" indent="-171450">
              <a:buFontTx/>
              <a:buChar char="-"/>
              <a:defRPr/>
            </a:pPr>
            <a:r>
              <a:rPr lang="en-US" sz="1100" dirty="0">
                <a:solidFill>
                  <a:srgbClr val="FF0000"/>
                </a:solidFill>
                <a:ea typeface="MS PGothic" charset="0"/>
              </a:rPr>
              <a:t>Cette diapositive donne un aperçu des raisons pour lesquelles la protection sociale et l'argent liquide sont importants. En fonction du niveau d'expérience/d'engagement des SN dans ce domaine, cette diapositive peut être </a:t>
            </a:r>
            <a:r>
              <a:rPr lang="en-US" sz="1100" dirty="0" err="1">
                <a:solidFill>
                  <a:srgbClr val="FF0000"/>
                </a:solidFill>
                <a:ea typeface="MS PGothic" charset="0"/>
              </a:rPr>
              <a:t>contextualisée </a:t>
            </a:r>
            <a:r>
              <a:rPr lang="en-US" sz="1100" dirty="0">
                <a:solidFill>
                  <a:srgbClr val="FF0000"/>
                </a:solidFill>
                <a:ea typeface="MS PGothic" charset="0"/>
              </a:rPr>
              <a:t>pour s'adapter au public.</a:t>
            </a:r>
            <a:endParaRPr lang="en-CH" sz="1100" dirty="0">
              <a:solidFill>
                <a:srgbClr val="FF0000"/>
              </a:solidFill>
              <a:ea typeface="MS PGothic" charset="0"/>
            </a:endParaRPr>
          </a:p>
          <a:p>
            <a:pPr marL="171450" indent="-171450">
              <a:buFontTx/>
              <a:buChar char="-"/>
              <a:defRPr/>
            </a:pPr>
            <a:endParaRPr lang="en-US" sz="1100" dirty="0">
              <a:solidFill>
                <a:srgbClr val="FF0000"/>
              </a:solidFill>
              <a:ea typeface="MS PGothic" charset="0"/>
              <a:cs typeface="Calibri"/>
            </a:endParaRPr>
          </a:p>
          <a:p>
            <a:pPr>
              <a:defRPr/>
            </a:pPr>
            <a:r>
              <a:rPr lang="fi-FI" sz="1100" dirty="0">
                <a:hlinkClick r:id="rId3"/>
              </a:rPr>
              <a:t>wcms_817572.pdf (ilo.org)</a:t>
            </a:r>
            <a:endParaRPr lang="en-CH" sz="1100" dirty="0"/>
          </a:p>
          <a:p>
            <a:pPr>
              <a:defRPr/>
            </a:pPr>
            <a:endParaRPr lang="en-CH" sz="1100" dirty="0">
              <a:ea typeface="MS PGothic"/>
              <a:cs typeface="Calibri"/>
            </a:endParaRPr>
          </a:p>
          <a:p>
            <a:pPr>
              <a:defRPr/>
            </a:pPr>
            <a:r>
              <a:rPr lang="en-GB" sz="1100" dirty="0">
                <a:ea typeface="MS PGothic"/>
                <a:cs typeface="Calibri"/>
              </a:rPr>
              <a:t>Des données spécifiques à chaque pays seront fournies et pourront être ajoutées pour le contexte des États membres, ainsi que toute donnée globale utile.</a:t>
            </a:r>
          </a:p>
          <a:p>
            <a:pPr>
              <a:defRPr/>
            </a:pPr>
            <a:endParaRPr lang="en-US" sz="1100" dirty="0">
              <a:ea typeface="MS PGothic" charset="0"/>
            </a:endParaRPr>
          </a:p>
          <a:p>
            <a:pPr>
              <a:defRPr/>
            </a:pPr>
            <a:r>
              <a:rPr lang="en-US" sz="1100" dirty="0">
                <a:ea typeface="MS PGothic" charset="0"/>
              </a:rPr>
              <a:t>Quelques points généraux qui s'ajoutent à la diapositive ci-dessus et qui peuvent être utiles aux présentateurs, en particulier si les États membres posent la question suivante et tentent d'y répondre : "</a:t>
            </a:r>
            <a:r>
              <a:rPr lang="en-US" sz="1100" b="1" dirty="0">
                <a:ea typeface="MS PGothic" charset="0"/>
              </a:rPr>
              <a:t>Pourquoi devrions-nous nous préoccuper de la protection sociale en tant que CRR ? </a:t>
            </a:r>
          </a:p>
          <a:p>
            <a:pPr>
              <a:defRPr/>
            </a:pPr>
            <a:endParaRPr lang="en-US" sz="1100" b="1" dirty="0">
              <a:ea typeface="MS PGothic" charset="0"/>
            </a:endParaRPr>
          </a:p>
          <a:p>
            <a:pPr>
              <a:buFontTx/>
              <a:buAutoNum type="arabicPeriod"/>
              <a:defRPr/>
            </a:pPr>
            <a:r>
              <a:rPr lang="en-US" sz="1100" dirty="0">
                <a:ea typeface="MS PGothic" charset="0"/>
              </a:rPr>
              <a:t> Le COVID-19 a mis la protection sociale au premier plan des discussions sur le lien entre l'humanitaire et le développement, et il semble prudent de prévoir que la protection sociale continuera à être un élément central des efforts actuels et futurs d'atténuation des effets du COVID-19 et de relèvement (rapide) déployés par les gouvernements, les donateurs, les Nations unies et d'autres ONG (I) - il est donc crucial que nous, en tant que Croix-Rouge et Croissant-Rouge, ayons un siège à la table, en notre qualité d'auxiliaire des autorités publiques et d'acteurs humanitaires de principe.</a:t>
            </a:r>
          </a:p>
          <a:p>
            <a:pPr>
              <a:defRPr/>
            </a:pPr>
            <a:endParaRPr lang="en-US" sz="1100" dirty="0">
              <a:ea typeface="MS PGothic" charset="0"/>
            </a:endParaRPr>
          </a:p>
          <a:p>
            <a:pPr>
              <a:buFontTx/>
              <a:buAutoNum type="arabicPeriod"/>
              <a:defRPr/>
            </a:pPr>
            <a:r>
              <a:rPr lang="en-US" sz="1100" dirty="0">
                <a:ea typeface="MS PGothic"/>
                <a:cs typeface="Calibri"/>
              </a:rPr>
              <a:t> Dans le même ordre d'idées, les donateurs expriment de plus en plus clairement leur intérêt, voire leur préférence, pour la protection sociale et les liens entre l'argent liquide et la protection sociale. Lors d'un séminaire en ligne organisé par ECHO en juin 2021 et intitulé "</a:t>
            </a:r>
            <a:r>
              <a:rPr lang="en-GB" sz="1100" dirty="0">
                <a:ea typeface="MS PGothic"/>
                <a:cs typeface="Calibri"/>
              </a:rPr>
              <a:t>Linking humanitarian cash and social protection - ECHO's vision</a:t>
            </a:r>
            <a:r>
              <a:rPr lang="en-US" sz="1100" dirty="0">
                <a:ea typeface="MS PGothic"/>
                <a:cs typeface="Calibri"/>
              </a:rPr>
              <a:t>" (https://socialprotection.org/linking-humanitarian-cash-and-social-protection-%E2%80%93-echo%E2%80%99s-vision-and-practical-examples-somalia-and Voir l'enregistrement, le PowerPoint et le résumé sur ce lien), ECHO a clairement indiqué qu'il souhaitait évoluer vers une approche continue et qu'il donnait la priorité aux systèmes de protection sociale durables et réactifs aux chocs mis en place par les gouvernements. Ou, lorsque cela n'est pas possible, son souhait est de voir au moins des liens explicites entre les </a:t>
            </a:r>
            <a:r>
              <a:rPr lang="en-US" sz="1100" dirty="0" err="1">
                <a:ea typeface="MS PGothic"/>
                <a:cs typeface="Calibri"/>
              </a:rPr>
              <a:t>programmes d'</a:t>
            </a:r>
            <a:r>
              <a:rPr lang="en-US" sz="1100" dirty="0">
                <a:ea typeface="MS PGothic"/>
                <a:cs typeface="Calibri"/>
              </a:rPr>
              <a:t>argent liquide qui devraient être conçus et mis en œuvre 1. dans l'optique d'une transition vers des </a:t>
            </a:r>
            <a:r>
              <a:rPr lang="en-US" sz="1100" dirty="0" err="1">
                <a:ea typeface="MS PGothic"/>
                <a:cs typeface="Calibri"/>
              </a:rPr>
              <a:t>programmes de </a:t>
            </a:r>
            <a:r>
              <a:rPr lang="en-US" sz="1100" dirty="0">
                <a:ea typeface="MS PGothic"/>
                <a:cs typeface="Calibri"/>
              </a:rPr>
              <a:t>protection sociale à l'avenir ; 2. dans l'optique d'un alignement tout au long de la chaîne de mise en œuvre ; et 3. dans l'optique d'efforts visant à adapter les </a:t>
            </a:r>
            <a:r>
              <a:rPr lang="en-US" sz="1100" dirty="0" err="1">
                <a:ea typeface="MS PGothic"/>
                <a:cs typeface="Calibri"/>
              </a:rPr>
              <a:t>systèmes/programmes</a:t>
            </a:r>
            <a:r>
              <a:rPr lang="en-US" sz="1100" dirty="0">
                <a:ea typeface="MS PGothic"/>
                <a:cs typeface="Calibri"/>
              </a:rPr>
              <a:t> de protection sociale existants afin de mieux faire face aux chocs. Il est intéressant de noter qu'ils ont également déclaré qu'ils avaient désormais un objectif transversal - à insérer dans leur "politique thématique de la DG ECHO sur les transferts monétaires" - qui est d'"influencer les autres donateurs" sur les points susmentionnés. Si nous prenons au sérieux nos engagements concernant la mise en </a:t>
            </a:r>
            <a:r>
              <a:rPr lang="en-US" sz="1100" dirty="0" err="1">
                <a:ea typeface="MS PGothic"/>
                <a:cs typeface="Calibri"/>
              </a:rPr>
              <a:t>œuvre</a:t>
            </a:r>
            <a:r>
              <a:rPr lang="en-US" sz="1100" dirty="0">
                <a:ea typeface="MS PGothic"/>
                <a:cs typeface="Calibri"/>
              </a:rPr>
              <a:t> des TM en tant que Fédération, et si nous souhaitons obtenir des financements de la part des donateurs à cette fin, la PS et les liens avec la PS deviendront de plus en plus importants. Nous devons être prêts.</a:t>
            </a:r>
          </a:p>
          <a:p>
            <a:pPr>
              <a:defRPr/>
            </a:pPr>
            <a:endParaRPr lang="en-US" sz="1100" dirty="0">
              <a:ea typeface="MS PGothic" charset="0"/>
            </a:endParaRPr>
          </a:p>
          <a:p>
            <a:pPr>
              <a:buFontTx/>
              <a:buAutoNum type="arabicPeriod"/>
              <a:defRPr/>
            </a:pPr>
            <a:r>
              <a:rPr lang="en-US" sz="1100" dirty="0">
                <a:ea typeface="MS PGothic"/>
                <a:cs typeface="Calibri"/>
              </a:rPr>
              <a:t> Enfin, nous devrions nous préoccuper de la PS, en raison des preuves croissantes de son efficacité à répondre aux besoins multisectoriels des personnes que nous soutenons, à la fois dans les contextes de développement et, de plus en plus, dans les contextes humanitaires. Nombre de nos contemporains, tels que l'UNICEF, le PAM, la FAO, le PNUD, le HCR, Save, Oxfam, CRS et Care, sont tous en train d'explorer leur rôle et leur contribution à la PS. Bien que le rôle de contribution ou de liaison d'un SN soit spécifique à chaque pays et qu'une évaluation complète des risques doive être effectuée lors de la planification de tout engagement (comme cela devrait être le cas pour tous les </a:t>
            </a:r>
            <a:r>
              <a:rPr lang="en-US" sz="1100" dirty="0" err="1">
                <a:ea typeface="MS PGothic"/>
                <a:cs typeface="Calibri"/>
              </a:rPr>
              <a:t>programmes</a:t>
            </a:r>
            <a:r>
              <a:rPr lang="en-US" sz="1100" dirty="0">
                <a:ea typeface="MS PGothic"/>
                <a:cs typeface="Calibri"/>
              </a:rPr>
              <a:t>) d'un SN dans des activités liées au SP, il reste un certain nombre d'opportunités disponibles pour les SN en ce qui concerne leur contribution et leur participation :</a:t>
            </a:r>
          </a:p>
          <a:p>
            <a:pPr marL="685800" lvl="1" indent="-228600">
              <a:buFontTx/>
              <a:buChar char="•"/>
              <a:defRPr/>
            </a:pPr>
            <a:r>
              <a:rPr lang="en-US" sz="1100" dirty="0">
                <a:ea typeface="MS PGothic" charset="0"/>
              </a:rPr>
              <a:t>Combler les lacunes des TM </a:t>
            </a:r>
            <a:r>
              <a:rPr lang="en-US" sz="1100" dirty="0" err="1">
                <a:ea typeface="MS PGothic" charset="0"/>
              </a:rPr>
              <a:t>humanitaires</a:t>
            </a:r>
            <a:endParaRPr lang="en-US" sz="1100" dirty="0">
              <a:ea typeface="MS PGothic" charset="0"/>
            </a:endParaRPr>
          </a:p>
          <a:p>
            <a:pPr marL="685800" lvl="1" indent="-228600">
              <a:buFontTx/>
              <a:buChar char="•"/>
              <a:defRPr/>
            </a:pPr>
            <a:r>
              <a:rPr lang="en-US" sz="1100" dirty="0">
                <a:ea typeface="MS PGothic" charset="0"/>
              </a:rPr>
              <a:t>Soutien à l'expansion d'urgence/temporaire des régimes de protection sociale (expansion horizontale/verticale, voir diapositive suivante)</a:t>
            </a:r>
          </a:p>
          <a:p>
            <a:pPr marL="685800" lvl="1" indent="-228600">
              <a:buFontTx/>
              <a:buChar char="•"/>
              <a:defRPr/>
            </a:pPr>
            <a:r>
              <a:rPr lang="en-US" sz="1100" dirty="0">
                <a:ea typeface="MS PGothic" charset="0"/>
              </a:rPr>
              <a:t>Campagnes de sensibilisation et d'information du public visant à améliorer l'accès/l'équité/le ciblage/les systèmes de retour d'information</a:t>
            </a:r>
            <a:r>
              <a:rPr lang="en-US" sz="1100" dirty="0" err="1">
                <a:ea typeface="MS PGothic" charset="0"/>
              </a:rPr>
              <a:t>, etc.</a:t>
            </a:r>
            <a:endParaRPr lang="en-US" sz="1100" dirty="0">
              <a:ea typeface="MS PGothic" charset="0"/>
            </a:endParaRPr>
          </a:p>
          <a:p>
            <a:pPr marL="685800" lvl="1" indent="-228600">
              <a:buFontTx/>
              <a:buChar char="•"/>
              <a:defRPr/>
            </a:pPr>
            <a:r>
              <a:rPr lang="en-US" sz="1100" dirty="0">
                <a:ea typeface="MS PGothic"/>
                <a:cs typeface="Calibri"/>
              </a:rPr>
              <a:t>Activités contribuant à améliorer la conception et la mise en œuvre des programmes actuels</a:t>
            </a:r>
          </a:p>
          <a:p>
            <a:pPr marL="685800" lvl="1" indent="-228600">
              <a:buFontTx/>
              <a:buChar char="•"/>
              <a:defRPr/>
            </a:pPr>
            <a:r>
              <a:rPr lang="en-US" sz="1100" dirty="0">
                <a:ea typeface="MS PGothic" charset="0"/>
              </a:rPr>
              <a:t>Alignement et/ou intégration des activités complémentaires "cash </a:t>
            </a:r>
            <a:r>
              <a:rPr lang="en-US" sz="1100" dirty="0" err="1">
                <a:ea typeface="MS PGothic" charset="0"/>
              </a:rPr>
              <a:t>plus" </a:t>
            </a:r>
            <a:r>
              <a:rPr lang="en-US" sz="1100" dirty="0">
                <a:ea typeface="MS PGothic" charset="0"/>
              </a:rPr>
              <a:t>dans les </a:t>
            </a:r>
            <a:r>
              <a:rPr lang="en-US" sz="1100" dirty="0" err="1">
                <a:ea typeface="MS PGothic" charset="0"/>
              </a:rPr>
              <a:t>programmes </a:t>
            </a:r>
            <a:r>
              <a:rPr lang="en-US" sz="1100" dirty="0">
                <a:ea typeface="MS PGothic" charset="0"/>
              </a:rPr>
              <a:t>SP</a:t>
            </a:r>
          </a:p>
          <a:p>
            <a:pPr>
              <a:defRPr/>
            </a:pPr>
            <a:endParaRPr lang="en-US" sz="1100" dirty="0">
              <a:ea typeface="MS PGothic" charset="0"/>
            </a:endParaRPr>
          </a:p>
          <a:p>
            <a:pPr>
              <a:defRPr/>
            </a:pPr>
            <a:endParaRPr lang="en-CA" sz="1805" dirty="0">
              <a:ea typeface="MS PGothic"/>
              <a:cs typeface="Calibri"/>
            </a:endParaRPr>
          </a:p>
        </p:txBody>
      </p:sp>
      <p:sp>
        <p:nvSpPr>
          <p:cNvPr id="71684" name="Slide Number Placeholder 3">
            <a:extLst>
              <a:ext uri="{FF2B5EF4-FFF2-40B4-BE49-F238E27FC236}">
                <a16:creationId xmlns:a16="http://schemas.microsoft.com/office/drawing/2014/main" id="{CA01C392-E6BE-987E-C38C-DDEFC6AA74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8386F48-5986-48CD-862B-363B2F364981}" type="slidenum">
              <a:rPr lang="en-US" altLang="ru-RU" smtClean="0"/>
              <a:t>16</a:t>
            </a:fld>
            <a:endParaRPr lang="en-US"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9C5817C4-7556-2E82-CE69-7748D86AE1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A9FDC19-AD28-FDD5-93CC-9837EB2BCD32}"/>
              </a:ext>
            </a:extLst>
          </p:cNvPr>
          <p:cNvSpPr>
            <a:spLocks noGrp="1"/>
          </p:cNvSpPr>
          <p:nvPr>
            <p:ph type="body" idx="1"/>
          </p:nvPr>
        </p:nvSpPr>
        <p:spPr/>
        <p:txBody>
          <a:bodyPr/>
          <a:lstStyle/>
          <a:p>
            <a:pPr marL="0" indent="0">
              <a:buFontTx/>
              <a:buNone/>
              <a:defRPr/>
            </a:pPr>
            <a:r>
              <a:rPr lang="en-US" sz="1100" dirty="0">
                <a:solidFill>
                  <a:srgbClr val="FF0000"/>
                </a:solidFill>
                <a:ea typeface="MS PGothic" charset="0"/>
              </a:rPr>
              <a:t>Cette diapositive donne un aperçu de </a:t>
            </a:r>
            <a:r>
              <a:rPr lang="en-CH" sz="1100" dirty="0">
                <a:solidFill>
                  <a:srgbClr val="FF0000"/>
                </a:solidFill>
                <a:ea typeface="MS PGothic" charset="0"/>
              </a:rPr>
              <a:t>la couverture des programmes de </a:t>
            </a:r>
            <a:r>
              <a:rPr lang="en-CH" sz="1100" dirty="0" err="1">
                <a:solidFill>
                  <a:srgbClr val="FF0000"/>
                </a:solidFill>
                <a:ea typeface="MS PGothic" charset="0"/>
              </a:rPr>
              <a:t>protection sociale </a:t>
            </a:r>
            <a:r>
              <a:rPr lang="en-CH" sz="1100" dirty="0">
                <a:solidFill>
                  <a:srgbClr val="FF0000"/>
                </a:solidFill>
                <a:ea typeface="MS PGothic" charset="0"/>
              </a:rPr>
              <a:t>et des données désagrégées sur le déficit de financement. Cela montre qu'il existe des possibilités pour les </a:t>
            </a:r>
            <a:r>
              <a:rPr lang="en-CH" sz="1100" dirty="0" err="1">
                <a:solidFill>
                  <a:srgbClr val="FF0000"/>
                </a:solidFill>
                <a:ea typeface="MS PGothic" charset="0"/>
              </a:rPr>
              <a:t>Sociétés nationales d'</a:t>
            </a:r>
            <a:r>
              <a:rPr lang="en-CH" sz="1100" dirty="0">
                <a:solidFill>
                  <a:srgbClr val="FF0000"/>
                </a:solidFill>
                <a:ea typeface="MS PGothic" charset="0"/>
              </a:rPr>
              <a:t>aider les autorités à fournir un soutien à la protection sociale en tant qu'auxiliaire</a:t>
            </a:r>
            <a:r>
              <a:rPr lang="en-US" sz="1100" dirty="0" err="1">
                <a:solidFill>
                  <a:srgbClr val="FF0000"/>
                </a:solidFill>
                <a:ea typeface="MS PGothic" charset="0"/>
              </a:rPr>
              <a:t>, en fonction </a:t>
            </a:r>
            <a:r>
              <a:rPr lang="en-US" sz="1100" dirty="0">
                <a:solidFill>
                  <a:srgbClr val="FF0000"/>
                </a:solidFill>
                <a:ea typeface="MS PGothic" charset="0"/>
              </a:rPr>
              <a:t>du niveau d'expérience/d'engagement des Sociétés nationales</a:t>
            </a:r>
            <a:r>
              <a:rPr lang="en-CH" sz="1100" dirty="0">
                <a:solidFill>
                  <a:srgbClr val="FF0000"/>
                </a:solidFill>
                <a:ea typeface="MS PGothic" charset="0"/>
              </a:rPr>
              <a:t>.</a:t>
            </a:r>
          </a:p>
          <a:p>
            <a:pPr marL="171450" indent="-171450">
              <a:buFontTx/>
              <a:buChar char="-"/>
              <a:defRPr/>
            </a:pPr>
            <a:endParaRPr lang="en-US" sz="1100" dirty="0">
              <a:solidFill>
                <a:srgbClr val="FF0000"/>
              </a:solidFill>
              <a:ea typeface="MS PGothic" charset="0"/>
              <a:cs typeface="Calibri"/>
            </a:endParaRPr>
          </a:p>
          <a:p>
            <a:pPr>
              <a:defRPr/>
            </a:pPr>
            <a:r>
              <a:rPr lang="fi-FI" sz="1100" dirty="0">
                <a:hlinkClick r:id="rId3"/>
              </a:rPr>
              <a:t>wcms_817572.pdf (ilo.org)</a:t>
            </a:r>
            <a:endParaRPr lang="en-CH" sz="1100" dirty="0">
              <a:ea typeface="MS PGothic"/>
              <a:cs typeface="Calibri"/>
            </a:endParaRPr>
          </a:p>
          <a:p>
            <a:pPr>
              <a:defRPr/>
            </a:pPr>
            <a:endParaRPr lang="en-US" sz="1100" dirty="0">
              <a:ea typeface="MS PGothic" charset="0"/>
            </a:endParaRPr>
          </a:p>
          <a:p>
            <a:pPr>
              <a:defRPr/>
            </a:pPr>
            <a:r>
              <a:rPr lang="en-US" sz="1100" dirty="0">
                <a:ea typeface="MS PGothic" charset="0"/>
              </a:rPr>
              <a:t>Quelques points généraux qui s'ajoutent à la diapositive ci-dessus et qui peuvent être utiles aux présentateurs, en particulier si les États membres posent la question suivante et tentent d'y répondre : "</a:t>
            </a:r>
            <a:r>
              <a:rPr lang="en-US" sz="1100" b="1" dirty="0">
                <a:ea typeface="MS PGothic" charset="0"/>
              </a:rPr>
              <a:t>Pourquoi devrions-nous nous préoccuper de la protection sociale en tant que CRR ? </a:t>
            </a:r>
          </a:p>
          <a:p>
            <a:pPr>
              <a:defRPr/>
            </a:pPr>
            <a:endParaRPr lang="en-US" sz="1100" b="1" dirty="0">
              <a:ea typeface="MS PGothic" charset="0"/>
            </a:endParaRPr>
          </a:p>
          <a:p>
            <a:pPr>
              <a:buFontTx/>
              <a:buAutoNum type="arabicPeriod"/>
              <a:defRPr/>
            </a:pPr>
            <a:r>
              <a:rPr lang="en-US" sz="1100" dirty="0"/>
              <a:t> Il existe une tendance historique indéniable à la croissance du nombre de pays qui mettent en place leurs systèmes de protection sociale, mais il subsiste d'importantes lacunes en termes de couverture, d'exhaustivité et d'adéquation.</a:t>
            </a:r>
            <a:endParaRPr lang="en-CH" sz="1100" dirty="0"/>
          </a:p>
          <a:p>
            <a:pPr>
              <a:buFontTx/>
              <a:buAutoNum type="arabicPeriod"/>
              <a:defRPr/>
            </a:pPr>
            <a:endParaRPr lang="en-US" sz="1100" dirty="0">
              <a:ea typeface="MS PGothic" charset="0"/>
            </a:endParaRPr>
          </a:p>
          <a:p>
            <a:pPr>
              <a:buFontTx/>
              <a:buAutoNum type="arabicPeriod"/>
              <a:defRPr/>
            </a:pPr>
            <a:r>
              <a:rPr lang="en-US" sz="1100" dirty="0"/>
              <a:t> Seuls 46,9 % de la population mondiale sont effectivement couverts par au moins une prestation de protection sociale* (indicateur 1.3.1 des ODD), tandis que les 53,1 % restants - soit 4,1 milliards de personnes - sont totalement dépourvus de protection. Derrière cette moyenne mondiale, il existe des variations significatives entre et au sein des régions, avec des taux de couverture moyens en Europe et en Asie centrale (83,9 %) et dans les Amériques (64,3 %) supérieurs à la moyenne mondiale, tandis que l'Asie et le Pacifique (44,1 %), les États arabes (40,0 %) et l'Afrique (17,4 %) affichent des écarts de couverture prononcés.</a:t>
            </a:r>
            <a:endParaRPr lang="en-CH" sz="1100" dirty="0"/>
          </a:p>
          <a:p>
            <a:pPr>
              <a:buFontTx/>
              <a:buAutoNum type="arabicPeriod"/>
              <a:defRPr/>
            </a:pPr>
            <a:endParaRPr lang="en-US" sz="1100" dirty="0">
              <a:ea typeface="MS PGothic" charset="0"/>
            </a:endParaRPr>
          </a:p>
          <a:p>
            <a:pPr>
              <a:buFontTx/>
              <a:buAutoNum type="arabicPeriod"/>
              <a:defRPr/>
            </a:pPr>
            <a:r>
              <a:rPr lang="en-US" sz="1100" dirty="0"/>
              <a:t> Le manque de protection rend les gens vulnérables, en particulier les travailleurs informels, les migrants et les personnes déplacées de force, et surtout les femmes de ces groupes qui sont confrontées à de multiples discriminations. L'extension rapide de la couverture sociale à ceux qui ne sont pas encore couverts de manière adéquate, par le biais de l'assurance sociale, de régimes financés par l'impôt ou d'une combinaison des deux, est essentielle pour réduire leur vulnérabilité et promouvoir le travail décent.</a:t>
            </a:r>
            <a:endParaRPr lang="en-CH" sz="1100" dirty="0"/>
          </a:p>
          <a:p>
            <a:pPr>
              <a:buFontTx/>
              <a:buAutoNum type="arabicPeriod"/>
              <a:defRPr/>
            </a:pPr>
            <a:endParaRPr lang="en-CH" sz="1100" dirty="0">
              <a:ea typeface="+mn-ea"/>
            </a:endParaRPr>
          </a:p>
          <a:p>
            <a:pPr>
              <a:buFontTx/>
              <a:buAutoNum type="arabicPeriod"/>
              <a:defRPr/>
            </a:pPr>
            <a:r>
              <a:rPr lang="en-US" sz="1100" dirty="0"/>
              <a:t>Il est essentiel de garantir progressivement une protection sociale complète contre l'ensemble des risques et des éventualités pour réaliser le droit de l'homme à la sécurité sociale. À l'heure actuelle, seuls 30,6 % de la population en âge de travailler sont légalement couverts par des systèmes de sécurité sociale complets comprenant l'ensemble des prestations.</a:t>
            </a:r>
            <a:endParaRPr lang="en-CH" sz="1100" dirty="0"/>
          </a:p>
          <a:p>
            <a:pPr>
              <a:buFontTx/>
              <a:buAutoNum type="arabicPeriod"/>
              <a:defRPr/>
            </a:pPr>
            <a:endParaRPr lang="en-CH" sz="1100" dirty="0">
              <a:ea typeface="MS PGothic" charset="0"/>
            </a:endParaRPr>
          </a:p>
          <a:p>
            <a:pPr>
              <a:buFontTx/>
              <a:buAutoNum type="arabicPeriod"/>
              <a:defRPr/>
            </a:pPr>
            <a:r>
              <a:rPr lang="en-US" sz="1100" dirty="0"/>
              <a:t>Outre la couverture universelle, des prestations de protection sociale adéquates et complètes sont essentielles pour atteindre les ODD. Il est essentiel d'étendre la protection sociale aux travailleurs de l'économie informelle et de faciliter leur transition vers l'économie formelle pour remédier aux déficits de travail décent et alléger la pression qui pèse sur les prestations de protection sociale non contributives. Pour garantir une protection sociale adéquate aux femmes et aux hommes, il faut s'attaquer à l'insécurité et aux inégalités sur le marché du </a:t>
            </a:r>
            <a:r>
              <a:rPr lang="en-US" sz="1100" dirty="0" err="1"/>
              <a:t>travail</a:t>
            </a:r>
            <a:r>
              <a:rPr lang="en-US" sz="1100" dirty="0"/>
              <a:t>, y compris les écarts d'emploi et de salaire entre les hommes et les femmes, qui ont une incidence négative sur la capacité à cotiser et donc sur le niveau des prestations. Les garanties de prestations minimales ou les crédits de prise en charge peuvent contribuer à fournir des niveaux de prestations adéquats aux personnes dont l'historique de cotisations est interrompu ou dont les revenus sont faibles.</a:t>
            </a:r>
            <a:endParaRPr lang="en-US" sz="1100" dirty="0">
              <a:ea typeface="MS PGothic" charset="0"/>
            </a:endParaRPr>
          </a:p>
          <a:p>
            <a:pPr>
              <a:defRPr/>
            </a:pPr>
            <a:endParaRPr lang="en-CA" sz="1805" dirty="0">
              <a:ea typeface="MS PGothic"/>
              <a:cs typeface="Calibri"/>
            </a:endParaRPr>
          </a:p>
        </p:txBody>
      </p:sp>
      <p:sp>
        <p:nvSpPr>
          <p:cNvPr id="71684" name="Slide Number Placeholder 3">
            <a:extLst>
              <a:ext uri="{FF2B5EF4-FFF2-40B4-BE49-F238E27FC236}">
                <a16:creationId xmlns:a16="http://schemas.microsoft.com/office/drawing/2014/main" id="{CA01C392-E6BE-987E-C38C-DDEFC6AA74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8386F48-5986-48CD-862B-363B2F364981}" type="slidenum">
              <a:rPr lang="en-US" altLang="ru-RU" smtClean="0"/>
              <a:t>17</a:t>
            </a:fld>
            <a:endParaRPr lang="en-US" altLang="ru-RU"/>
          </a:p>
        </p:txBody>
      </p:sp>
    </p:spTree>
    <p:extLst>
      <p:ext uri="{BB962C8B-B14F-4D97-AF65-F5344CB8AC3E}">
        <p14:creationId xmlns:p14="http://schemas.microsoft.com/office/powerpoint/2010/main" val="222490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ACF1D782-4DE4-32EC-D0AF-15AA7C58CB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7DFE232D-F7B0-CFFA-0FD3-11D80D8241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Aft>
                <a:spcPts val="600"/>
              </a:spcAft>
              <a:buClr>
                <a:srgbClr val="C8161A"/>
              </a:buClr>
              <a:buSzPct val="150000"/>
              <a:buFont typeface="Wingdings" panose="05000000000000000000" pitchFamily="2" charset="2"/>
              <a:buNone/>
            </a:pPr>
            <a:r>
              <a:rPr lang="en-GB" altLang="en-CH" sz="2000" dirty="0">
                <a:ea typeface="MS PGothic" panose="020B0600070205080204" pitchFamily="34" charset="-128"/>
                <a:cs typeface="Calibri" panose="020F0502020204030204" pitchFamily="34" charset="0"/>
              </a:rPr>
              <a:t>Les notes suivantes donnent un bref aperçu de chacune des cinq options de protection sociale répondant aux chocs, telles qu'elles ont été développées par Oxford Policy Management dans leur boîte à outils SRSP, disponible ici : https://www.opml.co.uk/projects/shock-responsive-social-protection-systems.</a:t>
            </a:r>
          </a:p>
          <a:p>
            <a:pPr>
              <a:lnSpc>
                <a:spcPct val="80000"/>
              </a:lnSpc>
              <a:spcAft>
                <a:spcPts val="600"/>
              </a:spcAft>
              <a:buClr>
                <a:srgbClr val="C8161A"/>
              </a:buClr>
              <a:buSzPct val="150000"/>
              <a:buFont typeface="Wingdings" panose="05000000000000000000" pitchFamily="2" charset="2"/>
              <a:buNone/>
            </a:pPr>
            <a:endParaRPr lang="en-GB" altLang="en-CH"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CH" sz="2000" b="1" dirty="0">
                <a:ea typeface="MS PGothic" panose="020B0600070205080204" pitchFamily="34" charset="-128"/>
                <a:cs typeface="Calibri" panose="020F0502020204030204" pitchFamily="34" charset="0"/>
              </a:rPr>
              <a:t>Le "piggybacking" </a:t>
            </a:r>
            <a:r>
              <a:rPr lang="en-US" altLang="en-CH" sz="2000" dirty="0">
                <a:ea typeface="MS PGothic" panose="020B0600070205080204" pitchFamily="34" charset="-128"/>
                <a:cs typeface="Calibri" panose="020F0502020204030204" pitchFamily="34" charset="0"/>
              </a:rPr>
              <a:t>est actuellement très répandu - il s'agit de l'utilisation par les organisations humanitaires de l'infrastructure d'</a:t>
            </a:r>
            <a:r>
              <a:rPr lang="en-US" altLang="en-CH" sz="2000" dirty="0" err="1">
                <a:ea typeface="MS PGothic" panose="020B0600070205080204" pitchFamily="34" charset="-128"/>
                <a:cs typeface="Calibri" panose="020F0502020204030204" pitchFamily="34" charset="0"/>
              </a:rPr>
              <a:t>un programme </a:t>
            </a:r>
            <a:r>
              <a:rPr lang="en-US" altLang="en-CH" sz="2000" dirty="0">
                <a:ea typeface="MS PGothic" panose="020B0600070205080204" pitchFamily="34" charset="-128"/>
                <a:cs typeface="Calibri" panose="020F0502020204030204" pitchFamily="34" charset="0"/>
              </a:rPr>
              <a:t>existant pour apporter un soutien ponctuel afin d'aider les communautés à faire face à une situation d'urgence, </a:t>
            </a:r>
            <a:r>
              <a:rPr lang="en-US" altLang="en-CH" sz="2000" b="1" dirty="0">
                <a:ea typeface="MS PGothic" panose="020B0600070205080204" pitchFamily="34" charset="-128"/>
                <a:cs typeface="Calibri" panose="020F0502020204030204" pitchFamily="34" charset="0"/>
              </a:rPr>
              <a:t>par </a:t>
            </a:r>
            <a:r>
              <a:rPr lang="en-US" altLang="en-CH" sz="2000" dirty="0" err="1">
                <a:ea typeface="MS PGothic" panose="020B0600070205080204" pitchFamily="34" charset="-128"/>
                <a:cs typeface="Calibri" panose="020F0502020204030204" pitchFamily="34" charset="0"/>
              </a:rPr>
              <a:t>exemple</a:t>
            </a:r>
            <a:r>
              <a:rPr lang="en-US" altLang="en-CH" sz="2000" b="1" dirty="0">
                <a:ea typeface="MS PGothic" panose="020B0600070205080204" pitchFamily="34" charset="-128"/>
                <a:cs typeface="Calibri" panose="020F0502020204030204" pitchFamily="34" charset="0"/>
              </a:rPr>
              <a:t> </a:t>
            </a:r>
            <a:r>
              <a:rPr lang="en-US" altLang="en-CH" sz="2000" dirty="0">
                <a:ea typeface="MS PGothic" panose="020B0600070205080204" pitchFamily="34" charset="-128"/>
                <a:cs typeface="Calibri" panose="020F0502020204030204" pitchFamily="34" charset="0"/>
              </a:rPr>
              <a:t>en empruntant la liste des bénéficiaires d'un </a:t>
            </a:r>
            <a:r>
              <a:rPr lang="en-US" altLang="en-CH" sz="2000" dirty="0" err="1">
                <a:ea typeface="MS PGothic" panose="020B0600070205080204" pitchFamily="34" charset="-128"/>
                <a:cs typeface="Calibri" panose="020F0502020204030204" pitchFamily="34" charset="0"/>
              </a:rPr>
              <a:t>programme </a:t>
            </a:r>
            <a:r>
              <a:rPr lang="en-US" altLang="en-CH" sz="2000" dirty="0">
                <a:ea typeface="MS PGothic" panose="020B0600070205080204" pitchFamily="34" charset="-128"/>
                <a:cs typeface="Calibri" panose="020F0502020204030204" pitchFamily="34" charset="0"/>
              </a:rPr>
              <a:t>spécifique, son personnel, une base de données nationale et/ou un mécanisme de paiement particulier.</a:t>
            </a:r>
          </a:p>
          <a:p>
            <a:pPr eaLnBrk="1" hangingPunct="1">
              <a:lnSpc>
                <a:spcPct val="80000"/>
              </a:lnSpc>
              <a:spcBef>
                <a:spcPct val="0"/>
              </a:spcBef>
              <a:buClr>
                <a:srgbClr val="000000"/>
              </a:buClr>
            </a:pPr>
            <a:endParaRPr lang="en-US" altLang="en-CH"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Exemples :</a:t>
            </a:r>
          </a:p>
          <a:p>
            <a:pPr>
              <a:lnSpc>
                <a:spcPct val="80000"/>
              </a:lnSpc>
              <a:buFontTx/>
              <a:buChar char="•"/>
            </a:pPr>
            <a:r>
              <a:rPr lang="en-GB" altLang="en-CH" sz="2000" dirty="0">
                <a:ea typeface="MS PGothic" panose="020B0600070205080204" pitchFamily="34" charset="-128"/>
                <a:cs typeface="Calibri" panose="020F0502020204030204" pitchFamily="34" charset="0"/>
              </a:rPr>
              <a:t>en </a:t>
            </a:r>
            <a:r>
              <a:rPr lang="en-GB" altLang="en-CH" sz="2000" b="1" dirty="0">
                <a:ea typeface="MS PGothic" panose="020B0600070205080204" pitchFamily="34" charset="-128"/>
                <a:cs typeface="Calibri" panose="020F0502020204030204" pitchFamily="34" charset="0"/>
              </a:rPr>
              <a:t>Irak</a:t>
            </a:r>
            <a:r>
              <a:rPr lang="en-GB" altLang="en-CH" sz="2000" dirty="0">
                <a:ea typeface="MS PGothic" panose="020B0600070205080204" pitchFamily="34" charset="-128"/>
                <a:cs typeface="Calibri" panose="020F0502020204030204" pitchFamily="34" charset="0"/>
              </a:rPr>
              <a:t>, le </a:t>
            </a:r>
            <a:r>
              <a:rPr lang="en-GB" altLang="en-CH" sz="2000" b="1" dirty="0">
                <a:ea typeface="MS PGothic" panose="020B0600070205080204" pitchFamily="34" charset="-128"/>
                <a:cs typeface="Calibri" panose="020F0502020204030204" pitchFamily="34" charset="0"/>
              </a:rPr>
              <a:t>CICR </a:t>
            </a:r>
            <a:r>
              <a:rPr lang="en-GB" altLang="en-CH" sz="2000" dirty="0">
                <a:ea typeface="MS PGothic" panose="020B0600070205080204" pitchFamily="34" charset="-128"/>
                <a:cs typeface="Calibri" panose="020F0502020204030204" pitchFamily="34" charset="0"/>
              </a:rPr>
              <a:t>s'est associé à cette initiative en fournissant des "subventions de transition" jusqu'à ce que les veuves soient en mesure d'accéder aux systèmes de protection sociale du gouvernement. </a:t>
            </a:r>
            <a:endParaRPr lang="en-US" altLang="en-CH" sz="2000" dirty="0">
              <a:ea typeface="MS PGothic" panose="020B0600070205080204" pitchFamily="34" charset="-128"/>
              <a:cs typeface="Calibri" panose="020F0502020204030204" pitchFamily="34" charset="0"/>
            </a:endParaRPr>
          </a:p>
          <a:p>
            <a:pPr>
              <a:lnSpc>
                <a:spcPct val="80000"/>
              </a:lnSpc>
              <a:buFontTx/>
              <a:buChar char="•"/>
            </a:pPr>
            <a:r>
              <a:rPr lang="en-GB" altLang="en-CH" sz="2000" b="1" u="sng" dirty="0">
                <a:ea typeface="MS PGothic" panose="020B0600070205080204" pitchFamily="34" charset="-128"/>
                <a:cs typeface="Calibri" panose="020F0502020204030204" pitchFamily="34" charset="0"/>
              </a:rPr>
              <a:t>Le Kenya RC </a:t>
            </a:r>
            <a:r>
              <a:rPr lang="en-GB" altLang="en-CH" sz="2000" u="sng" dirty="0">
                <a:ea typeface="MS PGothic" panose="020B0600070205080204" pitchFamily="34" charset="-128"/>
                <a:cs typeface="Calibri" panose="020F0502020204030204" pitchFamily="34" charset="0"/>
              </a:rPr>
              <a:t>s'appuie sur le </a:t>
            </a:r>
            <a:r>
              <a:rPr lang="en-GB" altLang="en-CH" sz="2000" dirty="0">
                <a:ea typeface="MS PGothic" panose="020B0600070205080204" pitchFamily="34" charset="-128"/>
                <a:cs typeface="Calibri" panose="020F0502020204030204" pitchFamily="34" charset="0"/>
              </a:rPr>
              <a:t>programme SP prog Hunger Safety Net du </a:t>
            </a:r>
            <a:r>
              <a:rPr lang="en-GB" altLang="en-CH" sz="2000" b="1" u="sng" dirty="0">
                <a:ea typeface="MS PGothic" panose="020B0600070205080204" pitchFamily="34" charset="-128"/>
                <a:cs typeface="Calibri" panose="020F0502020204030204" pitchFamily="34" charset="0"/>
              </a:rPr>
              <a:t>gouvernement kenyan </a:t>
            </a:r>
            <a:r>
              <a:rPr lang="en-GB" altLang="en-CH" sz="2000" dirty="0">
                <a:ea typeface="MS PGothic" panose="020B0600070205080204" pitchFamily="34" charset="-128"/>
                <a:cs typeface="Calibri" panose="020F0502020204030204" pitchFamily="34" charset="0"/>
              </a:rPr>
              <a:t>pour atteindre les communautés les plus vulnérables touchées par la sécheresse. </a:t>
            </a:r>
            <a:endParaRPr lang="en-US" altLang="en-CH" sz="2000" dirty="0">
              <a:ea typeface="MS PGothic" panose="020B0600070205080204" pitchFamily="34" charset="-128"/>
              <a:cs typeface="Calibri" panose="020F0502020204030204" pitchFamily="34" charset="0"/>
            </a:endParaRPr>
          </a:p>
          <a:p>
            <a:pPr>
              <a:lnSpc>
                <a:spcPct val="80000"/>
              </a:lnSpc>
              <a:buFontTx/>
              <a:buChar char="•"/>
            </a:pPr>
            <a:r>
              <a:rPr lang="en-GB" altLang="en-CH" sz="2000" dirty="0">
                <a:ea typeface="MS PGothic" panose="020B0600070205080204" pitchFamily="34" charset="-128"/>
                <a:cs typeface="Calibri" panose="020F0502020204030204" pitchFamily="34" charset="0"/>
              </a:rPr>
              <a:t>(KRC a engagé le processus de révision de la politique nationale de protection sociale (pilier de réaction aux chocs et utilisation d'une plateforme de registre unique des bénéficiaires - KRCS prévoit de participer au processus de registre, d'avoir accès aux données collectées et de les utiliser pour fournir ses services).</a:t>
            </a:r>
            <a:endParaRPr lang="en-US" altLang="en-CH" sz="2000" dirty="0">
              <a:ea typeface="MS PGothic" panose="020B0600070205080204" pitchFamily="34" charset="-128"/>
              <a:cs typeface="Calibri" panose="020F0502020204030204" pitchFamily="34" charset="0"/>
            </a:endParaRPr>
          </a:p>
          <a:p>
            <a:pPr>
              <a:lnSpc>
                <a:spcPct val="80000"/>
              </a:lnSpc>
              <a:buFontTx/>
              <a:buChar char="•"/>
            </a:pPr>
            <a:r>
              <a:rPr lang="en-GB" altLang="en-CH" sz="2000" b="1" dirty="0">
                <a:ea typeface="MS PGothic" panose="020B0600070205080204" pitchFamily="34" charset="-128"/>
                <a:cs typeface="Calibri" panose="020F0502020204030204" pitchFamily="34" charset="0"/>
              </a:rPr>
              <a:t>Lesotho </a:t>
            </a:r>
            <a:r>
              <a:rPr lang="en-GB" altLang="en-CH" sz="2000" dirty="0">
                <a:ea typeface="MS PGothic" panose="020B0600070205080204" pitchFamily="34" charset="-128"/>
                <a:cs typeface="Calibri" panose="020F0502020204030204" pitchFamily="34" charset="0"/>
              </a:rPr>
              <a:t>Sécheresse induite par El Niño '16, FAO/CRS ont utilisé la liste des bénéficiaires du Child Grant Prog pour distribuer des semences, des formations et des bons d'achat.</a:t>
            </a:r>
          </a:p>
          <a:p>
            <a:pPr>
              <a:lnSpc>
                <a:spcPct val="80000"/>
              </a:lnSpc>
            </a:pPr>
            <a:endParaRPr lang="en-US" altLang="en-CH"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endParaRPr lang="en-US" altLang="en-CH"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Dans le cadre de l'expansion verticale et horizontale, un programme existant est modifié afin d'offrir davantage d'assistance ou d'intégrer de nouvelles personnes au </a:t>
            </a:r>
            <a:r>
              <a:rPr lang="en-US" altLang="en-CH" sz="2000" dirty="0" err="1">
                <a:ea typeface="MS PGothic" panose="020B0600070205080204" pitchFamily="34" charset="-128"/>
                <a:cs typeface="Calibri" panose="020F0502020204030204" pitchFamily="34" charset="0"/>
              </a:rPr>
              <a:t>programme. </a:t>
            </a:r>
          </a:p>
          <a:p>
            <a:pPr eaLnBrk="1" hangingPunct="1">
              <a:lnSpc>
                <a:spcPct val="80000"/>
              </a:lnSpc>
              <a:spcBef>
                <a:spcPct val="0"/>
              </a:spcBef>
              <a:buClr>
                <a:srgbClr val="000000"/>
              </a:buClr>
            </a:pPr>
            <a:endParaRPr lang="en-US" altLang="en-CH" sz="2000" dirty="0">
              <a:ea typeface="MS PGothic" panose="020B0600070205080204" pitchFamily="34" charset="-128"/>
              <a:cs typeface="Calibri" panose="020F0502020204030204" pitchFamily="34" charset="0"/>
            </a:endParaRPr>
          </a:p>
          <a:p>
            <a:pPr>
              <a:lnSpc>
                <a:spcPct val="80000"/>
              </a:lnSpc>
            </a:pPr>
            <a:r>
              <a:rPr lang="en-US" altLang="en-CH" sz="2000" dirty="0">
                <a:ea typeface="MS PGothic" panose="020B0600070205080204" pitchFamily="34" charset="-128"/>
                <a:cs typeface="Calibri" panose="020F0502020204030204" pitchFamily="34" charset="0"/>
              </a:rPr>
              <a:t>L</a:t>
            </a:r>
            <a:r>
              <a:rPr lang="en-US" altLang="en-CH" sz="2000" b="1" dirty="0">
                <a:ea typeface="MS PGothic" panose="020B0600070205080204" pitchFamily="34" charset="-128"/>
                <a:cs typeface="Calibri" panose="020F0502020204030204" pitchFamily="34" charset="0"/>
              </a:rPr>
              <a:t>'expansion verticale </a:t>
            </a:r>
            <a:r>
              <a:rPr lang="en-US" altLang="en-CH" sz="2000" dirty="0">
                <a:ea typeface="MS PGothic" panose="020B0600070205080204" pitchFamily="34" charset="-128"/>
                <a:cs typeface="Calibri" panose="020F0502020204030204" pitchFamily="34" charset="0"/>
              </a:rPr>
              <a:t>est populaire car elle est relativement facile à gérer - elle utilise les bénéficiaires et les mécanismes de transfert existants - les bénéficiaires peuvent recevoir un complément de TM ou la durée du </a:t>
            </a:r>
            <a:r>
              <a:rPr lang="en-US" altLang="en-CH" sz="2000" dirty="0" err="1">
                <a:ea typeface="MS PGothic" panose="020B0600070205080204" pitchFamily="34" charset="-128"/>
                <a:cs typeface="Calibri" panose="020F0502020204030204" pitchFamily="34" charset="0"/>
              </a:rPr>
              <a:t>programme</a:t>
            </a:r>
            <a:r>
              <a:rPr lang="en-US" altLang="en-CH" sz="2000" dirty="0">
                <a:ea typeface="MS PGothic" panose="020B0600070205080204" pitchFamily="34" charset="-128"/>
                <a:cs typeface="Calibri" panose="020F0502020204030204" pitchFamily="34" charset="0"/>
              </a:rPr>
              <a:t> est temporairement augmentée pour une partie ou la totalité des bénéficiaires existants. </a:t>
            </a:r>
          </a:p>
          <a:p>
            <a:pPr>
              <a:lnSpc>
                <a:spcPct val="80000"/>
              </a:lnSpc>
              <a:buFontTx/>
              <a:buChar char="•"/>
            </a:pPr>
            <a:r>
              <a:rPr lang="en-GB" altLang="en-CH" sz="2000" dirty="0">
                <a:ea typeface="MS PGothic" panose="020B0600070205080204" pitchFamily="34" charset="-128"/>
                <a:cs typeface="Calibri" panose="020F0502020204030204" pitchFamily="34" charset="0"/>
              </a:rPr>
              <a:t>le plus grand programme humanitaire d'aide en espèces au monde - </a:t>
            </a:r>
            <a:r>
              <a:rPr lang="en-US" altLang="en-CH" sz="2000" dirty="0">
                <a:ea typeface="MS PGothic" panose="020B0600070205080204" pitchFamily="34" charset="-128"/>
                <a:cs typeface="Calibri" panose="020F0502020204030204" pitchFamily="34" charset="0"/>
              </a:rPr>
              <a:t>Turkish RC ou </a:t>
            </a:r>
            <a:r>
              <a:rPr lang="en-GB" altLang="en-CH" sz="2000" b="1" dirty="0">
                <a:ea typeface="MS PGothic" panose="020B0600070205080204" pitchFamily="34" charset="-128"/>
                <a:cs typeface="Calibri" panose="020F0502020204030204" pitchFamily="34" charset="0"/>
              </a:rPr>
              <a:t>Turk </a:t>
            </a:r>
            <a:r>
              <a:rPr lang="en-GB" altLang="en-CH" sz="2000" b="1" dirty="0" err="1">
                <a:ea typeface="MS PGothic" panose="020B0600070205080204" pitchFamily="34" charset="-128"/>
                <a:cs typeface="Calibri" panose="020F0502020204030204" pitchFamily="34" charset="0"/>
              </a:rPr>
              <a:t>Kizilay </a:t>
            </a:r>
            <a:r>
              <a:rPr lang="en-GB" altLang="en-CH" sz="2000" b="1" dirty="0">
                <a:ea typeface="MS PGothic" panose="020B0600070205080204" pitchFamily="34" charset="-128"/>
                <a:cs typeface="Calibri" panose="020F0502020204030204" pitchFamily="34" charset="0"/>
              </a:rPr>
              <a:t>- </a:t>
            </a:r>
            <a:r>
              <a:rPr lang="en-GB" altLang="en-CH" sz="2000" dirty="0">
                <a:ea typeface="MS PGothic" panose="020B0600070205080204" pitchFamily="34" charset="-128"/>
                <a:cs typeface="Calibri" panose="020F0502020204030204" pitchFamily="34" charset="0"/>
              </a:rPr>
              <a:t>le programme de filet de sécurité sociale d'urgence (ESSN) - </a:t>
            </a:r>
            <a:r>
              <a:rPr lang="en-GB" altLang="en-CH" sz="2000" b="1" dirty="0">
                <a:ea typeface="MS PGothic" panose="020B0600070205080204" pitchFamily="34" charset="-128"/>
                <a:cs typeface="Calibri" panose="020F0502020204030204" pitchFamily="34" charset="0"/>
              </a:rPr>
              <a:t>expansion horizontale et verticale </a:t>
            </a:r>
            <a:r>
              <a:rPr lang="en-GB" altLang="en-CH" sz="2000" dirty="0">
                <a:ea typeface="MS PGothic" panose="020B0600070205080204" pitchFamily="34" charset="-128"/>
                <a:cs typeface="Calibri" panose="020F0502020204030204" pitchFamily="34" charset="0"/>
              </a:rPr>
              <a:t>d'un programme gouvernemental de filet de sécurité existant, qui fournit de l'argent liquide pour répondre aux besoins de base - migrants vivant en Turquie </a:t>
            </a:r>
            <a:endParaRPr lang="en-US" altLang="en-CH" sz="2000" dirty="0">
              <a:ea typeface="MS PGothic" panose="020B0600070205080204" pitchFamily="34" charset="-128"/>
              <a:cs typeface="Calibri" panose="020F0502020204030204" pitchFamily="34" charset="0"/>
            </a:endParaRPr>
          </a:p>
          <a:p>
            <a:pPr>
              <a:lnSpc>
                <a:spcPct val="80000"/>
              </a:lnSpc>
              <a:buFontTx/>
              <a:buChar char="•"/>
            </a:pPr>
            <a:r>
              <a:rPr lang="en-GB" altLang="en-CH" sz="2000" b="1" dirty="0">
                <a:ea typeface="MS PGothic" panose="020B0600070205080204" pitchFamily="34" charset="-128"/>
                <a:cs typeface="Calibri" panose="020F0502020204030204" pitchFamily="34" charset="0"/>
              </a:rPr>
              <a:t>Au Népal, </a:t>
            </a:r>
            <a:r>
              <a:rPr lang="en-GB" altLang="en-CH" sz="2000" dirty="0">
                <a:ea typeface="MS PGothic" panose="020B0600070205080204" pitchFamily="34" charset="-128"/>
                <a:cs typeface="Calibri" panose="020F0502020204030204" pitchFamily="34" charset="0"/>
              </a:rPr>
              <a:t>après le tremblement de terre de 2015, l'UNICEF et le gouvernement ont fourni des compléments en espèces dans le cadre de l'allocation gouvernementale pour les enfants.</a:t>
            </a:r>
          </a:p>
          <a:p>
            <a:pPr>
              <a:lnSpc>
                <a:spcPct val="80000"/>
              </a:lnSpc>
              <a:buFontTx/>
              <a:buChar char="•"/>
            </a:pPr>
            <a:r>
              <a:rPr lang="en-GB" altLang="en-CH" sz="2000" b="1" dirty="0" err="1">
                <a:ea typeface="MS PGothic" panose="020B0600070205080204" pitchFamily="34" charset="-128"/>
                <a:cs typeface="Calibri" panose="020F0502020204030204" pitchFamily="34" charset="0"/>
              </a:rPr>
              <a:t>Philippines </a:t>
            </a:r>
            <a:r>
              <a:rPr lang="en-GB" altLang="en-CH" sz="2000" dirty="0">
                <a:ea typeface="MS PGothic" panose="020B0600070205080204" pitchFamily="34" charset="-128"/>
                <a:cs typeface="Calibri" panose="020F0502020204030204" pitchFamily="34" charset="0"/>
              </a:rPr>
              <a:t>- Typhon Haiyan, le PAM et le complément du partenariat </a:t>
            </a:r>
            <a:r>
              <a:rPr lang="en-GB" altLang="en-CH" sz="2000" dirty="0" err="1">
                <a:ea typeface="MS PGothic" panose="020B0600070205080204" pitchFamily="34" charset="-128"/>
                <a:cs typeface="Calibri" panose="020F0502020204030204" pitchFamily="34" charset="0"/>
              </a:rPr>
              <a:t>Pantawid</a:t>
            </a:r>
          </a:p>
          <a:p>
            <a:pPr>
              <a:lnSpc>
                <a:spcPct val="80000"/>
              </a:lnSpc>
            </a:pPr>
            <a:endParaRPr lang="en-US" altLang="en-CH" sz="2000" b="1" dirty="0">
              <a:ea typeface="MS PGothic" panose="020B0600070205080204" pitchFamily="34" charset="-128"/>
              <a:cs typeface="Calibri" panose="020F0502020204030204" pitchFamily="34" charset="0"/>
            </a:endParaRPr>
          </a:p>
          <a:p>
            <a:pPr>
              <a:lnSpc>
                <a:spcPct val="80000"/>
              </a:lnSpc>
            </a:pPr>
            <a:r>
              <a:rPr lang="en-US" altLang="en-CH" sz="2000" b="1" dirty="0">
                <a:ea typeface="MS PGothic" panose="020B0600070205080204" pitchFamily="34" charset="-128"/>
                <a:cs typeface="Calibri" panose="020F0502020204030204" pitchFamily="34" charset="0"/>
              </a:rPr>
              <a:t>Expansion horizontale - </a:t>
            </a:r>
            <a:r>
              <a:rPr lang="en-US" altLang="en-CH" sz="2000" dirty="0">
                <a:ea typeface="MS PGothic" panose="020B0600070205080204" pitchFamily="34" charset="-128"/>
                <a:cs typeface="Calibri" panose="020F0502020204030204" pitchFamily="34" charset="0"/>
              </a:rPr>
              <a:t>lorsque le </a:t>
            </a:r>
            <a:r>
              <a:rPr lang="en-US" altLang="en-CH" sz="2000" dirty="0" err="1">
                <a:ea typeface="MS PGothic" panose="020B0600070205080204" pitchFamily="34" charset="-128"/>
                <a:cs typeface="Calibri" panose="020F0502020204030204" pitchFamily="34" charset="0"/>
              </a:rPr>
              <a:t>programme </a:t>
            </a:r>
            <a:r>
              <a:rPr lang="en-US" altLang="en-CH" sz="2000" dirty="0">
                <a:ea typeface="MS PGothic" panose="020B0600070205080204" pitchFamily="34" charset="-128"/>
                <a:cs typeface="Calibri" panose="020F0502020204030204" pitchFamily="34" charset="0"/>
              </a:rPr>
              <a:t>existant étend sa couverture géographique, il peut également ajouter des bénéficiaires (c'est-à-dire des personnes </a:t>
            </a:r>
            <a:r>
              <a:rPr lang="ja-JP" altLang="en-US" sz="2000" dirty="0">
                <a:cs typeface="Calibri" panose="020F0502020204030204" pitchFamily="34" charset="0"/>
              </a:rPr>
              <a:t>"</a:t>
            </a:r>
            <a:r>
              <a:rPr lang="en-US" altLang="en-CH" sz="2000" dirty="0">
                <a:ea typeface="MS PGothic" panose="020B0600070205080204" pitchFamily="34" charset="-128"/>
                <a:cs typeface="Calibri" panose="020F0502020204030204" pitchFamily="34" charset="0"/>
              </a:rPr>
              <a:t>presque pauvres</a:t>
            </a:r>
            <a:r>
              <a:rPr lang="ja-JP" altLang="en-US" sz="2000" dirty="0">
                <a:cs typeface="Calibri" panose="020F0502020204030204" pitchFamily="34" charset="0"/>
              </a:rPr>
              <a:t>" </a:t>
            </a:r>
            <a:r>
              <a:rPr lang="en-US" altLang="en-CH" sz="2000" dirty="0">
                <a:ea typeface="MS PGothic" panose="020B0600070205080204" pitchFamily="34" charset="-128"/>
                <a:cs typeface="Calibri" panose="020F0502020204030204" pitchFamily="34" charset="0"/>
              </a:rPr>
              <a:t>ou </a:t>
            </a:r>
            <a:r>
              <a:rPr lang="ja-JP" altLang="en-US" sz="2000" dirty="0">
                <a:cs typeface="Calibri" panose="020F0502020204030204" pitchFamily="34" charset="0"/>
              </a:rPr>
              <a:t>"</a:t>
            </a:r>
            <a:r>
              <a:rPr lang="en-US" altLang="en-CH" sz="2000" dirty="0">
                <a:ea typeface="MS PGothic" panose="020B0600070205080204" pitchFamily="34" charset="-128"/>
                <a:cs typeface="Calibri" panose="020F0502020204030204" pitchFamily="34" charset="0"/>
              </a:rPr>
              <a:t>presque éligibles</a:t>
            </a:r>
            <a:r>
              <a:rPr lang="ja-JP" altLang="en-US" sz="2000" dirty="0">
                <a:cs typeface="Calibri" panose="020F0502020204030204" pitchFamily="34" charset="0"/>
              </a:rPr>
              <a:t>" </a:t>
            </a:r>
            <a:r>
              <a:rPr lang="en-US" altLang="en-CH" sz="2000" dirty="0">
                <a:ea typeface="MS PGothic" panose="020B0600070205080204" pitchFamily="34" charset="-128"/>
                <a:cs typeface="Calibri" panose="020F0502020204030204" pitchFamily="34" charset="0"/>
              </a:rPr>
              <a:t>dans les zones déjà couvertes) et, en cas d'urgence, lorsque les critères d'éligibilité sont modifiés et simplifiés pour permettre temporairement l'inclusion de nouveaux bénéficiaires.</a:t>
            </a:r>
            <a:endParaRPr lang="en-US" altLang="en-CH" sz="2000" b="1" dirty="0">
              <a:ea typeface="MS PGothic" panose="020B0600070205080204" pitchFamily="34" charset="-128"/>
              <a:cs typeface="Calibri" panose="020F0502020204030204" pitchFamily="34" charset="0"/>
            </a:endParaRPr>
          </a:p>
          <a:p>
            <a:pPr>
              <a:lnSpc>
                <a:spcPct val="80000"/>
              </a:lnSpc>
              <a:buFontTx/>
              <a:buChar char="•"/>
            </a:pPr>
            <a:r>
              <a:rPr lang="en-US" altLang="en-CH" sz="2000" dirty="0">
                <a:ea typeface="MS PGothic" panose="020B0600070205080204" pitchFamily="34" charset="-128"/>
                <a:cs typeface="Calibri" panose="020F0502020204030204" pitchFamily="34" charset="0"/>
              </a:rPr>
              <a:t>En 2008, de nombreux pays d'</a:t>
            </a:r>
            <a:r>
              <a:rPr lang="en-US" altLang="en-CH" sz="2000" b="1" dirty="0">
                <a:ea typeface="MS PGothic" panose="020B0600070205080204" pitchFamily="34" charset="-128"/>
                <a:cs typeface="Calibri" panose="020F0502020204030204" pitchFamily="34" charset="0"/>
              </a:rPr>
              <a:t>Amérique latine et des Caraïbes ont étendu la couverture de leurs </a:t>
            </a:r>
            <a:r>
              <a:rPr lang="en-US" altLang="en-CH" sz="2000" b="1" dirty="0" err="1">
                <a:ea typeface="MS PGothic" panose="020B0600070205080204" pitchFamily="34" charset="-128"/>
                <a:cs typeface="Calibri" panose="020F0502020204030204" pitchFamily="34" charset="0"/>
              </a:rPr>
              <a:t>programmes de </a:t>
            </a:r>
            <a:r>
              <a:rPr lang="en-US" altLang="en-CH" sz="2000" b="1" dirty="0">
                <a:ea typeface="MS PGothic" panose="020B0600070205080204" pitchFamily="34" charset="-128"/>
                <a:cs typeface="Calibri" panose="020F0502020204030204" pitchFamily="34" charset="0"/>
              </a:rPr>
              <a:t>transferts monétaires</a:t>
            </a:r>
            <a:r>
              <a:rPr lang="en-US" altLang="en-CH" sz="2000" dirty="0">
                <a:ea typeface="MS PGothic" panose="020B0600070205080204" pitchFamily="34" charset="-128"/>
                <a:cs typeface="Calibri" panose="020F0502020204030204" pitchFamily="34" charset="0"/>
              </a:rPr>
              <a:t>.</a:t>
            </a:r>
          </a:p>
          <a:p>
            <a:pPr>
              <a:lnSpc>
                <a:spcPct val="80000"/>
              </a:lnSpc>
              <a:buFontTx/>
              <a:buChar char="•"/>
            </a:pPr>
            <a:r>
              <a:rPr lang="en-US" altLang="en-CH" sz="2000" b="1" dirty="0">
                <a:ea typeface="MS PGothic" panose="020B0600070205080204" pitchFamily="34" charset="-128"/>
                <a:cs typeface="Calibri" panose="020F0502020204030204" pitchFamily="34" charset="0"/>
              </a:rPr>
              <a:t>En Équateur</a:t>
            </a:r>
            <a:r>
              <a:rPr lang="en-US" altLang="en-CH" sz="2000" dirty="0">
                <a:ea typeface="MS PGothic" panose="020B0600070205080204" pitchFamily="34" charset="-128"/>
                <a:cs typeface="Calibri" panose="020F0502020204030204" pitchFamily="34" charset="0"/>
              </a:rPr>
              <a:t>, la couverture du BDH, une subvention pour le développement humain, est passée de 1 million à 1,2 million entre 2008 et 2009.</a:t>
            </a:r>
          </a:p>
          <a:p>
            <a:pPr>
              <a:lnSpc>
                <a:spcPct val="80000"/>
              </a:lnSpc>
              <a:buFontTx/>
              <a:buChar char="•"/>
            </a:pPr>
            <a:r>
              <a:rPr lang="en-US" altLang="en-CH" sz="2000" b="1" dirty="0">
                <a:ea typeface="MS PGothic" panose="020B0600070205080204" pitchFamily="34" charset="-128"/>
                <a:cs typeface="Calibri" panose="020F0502020204030204" pitchFamily="34" charset="0"/>
              </a:rPr>
              <a:t>À la suite du tremblement de terre de 2015 au Népal</a:t>
            </a:r>
            <a:r>
              <a:rPr lang="en-US" altLang="en-CH" sz="2000" dirty="0">
                <a:ea typeface="MS PGothic" panose="020B0600070205080204" pitchFamily="34" charset="-128"/>
                <a:cs typeface="Calibri" panose="020F0502020204030204" pitchFamily="34" charset="0"/>
              </a:rPr>
              <a:t>, l'allocation familiale, qui n'était accessible qu'à certaines familles, a été étendue à tous les enfants de moins de cinq ans dans les zones particulièrement touchées. Aujourd'hui, en 2021, des progrès sont réalisés en vue d'étendre cette aide à tous les enfants népalais de moins de cinq ans.</a:t>
            </a:r>
          </a:p>
          <a:p>
            <a:pPr>
              <a:lnSpc>
                <a:spcPct val="80000"/>
              </a:lnSpc>
            </a:pPr>
            <a:endParaRPr lang="en-US" altLang="en-CH" sz="2000" dirty="0">
              <a:ea typeface="MS PGothic" panose="020B0600070205080204" pitchFamily="34" charset="-128"/>
              <a:cs typeface="Calibri" panose="020F0502020204030204" pitchFamily="34" charset="0"/>
            </a:endParaRPr>
          </a:p>
          <a:p>
            <a:pPr>
              <a:lnSpc>
                <a:spcPct val="80000"/>
              </a:lnSpc>
            </a:pPr>
            <a:r>
              <a:rPr lang="en-US" altLang="en-CH" sz="2000" b="1" dirty="0">
                <a:ea typeface="MS PGothic" panose="020B0600070205080204" pitchFamily="34" charset="-128"/>
                <a:cs typeface="Calibri" panose="020F0502020204030204" pitchFamily="34" charset="0"/>
              </a:rPr>
              <a:t>Modifications du design</a:t>
            </a:r>
          </a:p>
          <a:p>
            <a:pPr>
              <a:lnSpc>
                <a:spcPct val="80000"/>
              </a:lnSpc>
            </a:pPr>
            <a:r>
              <a:rPr lang="en-US" altLang="en-CH" sz="2000" dirty="0">
                <a:ea typeface="MS PGothic" panose="020B0600070205080204" pitchFamily="34" charset="-128"/>
                <a:cs typeface="Calibri" panose="020F0502020204030204" pitchFamily="34" charset="0"/>
              </a:rPr>
              <a:t>Quelques exemples de </a:t>
            </a:r>
            <a:r>
              <a:rPr lang="en-US" altLang="en-CH" sz="2000" b="1" dirty="0">
                <a:ea typeface="MS PGothic" panose="020B0600070205080204" pitchFamily="34" charset="-128"/>
                <a:cs typeface="Calibri" panose="020F0502020204030204" pitchFamily="34" charset="0"/>
              </a:rPr>
              <a:t>modifications de la conception : </a:t>
            </a:r>
            <a:r>
              <a:rPr lang="en-US" altLang="en-CH" sz="2000" dirty="0">
                <a:ea typeface="MS PGothic" panose="020B0600070205080204" pitchFamily="34" charset="-128"/>
                <a:cs typeface="Calibri" panose="020F0502020204030204" pitchFamily="34" charset="0"/>
              </a:rPr>
              <a:t>si le </a:t>
            </a:r>
            <a:r>
              <a:rPr lang="en-US" altLang="en-CH" sz="2000" b="1" dirty="0">
                <a:ea typeface="MS PGothic" panose="020B0600070205080204" pitchFamily="34" charset="-128"/>
                <a:cs typeface="Calibri" panose="020F0502020204030204" pitchFamily="34" charset="0"/>
              </a:rPr>
              <a:t>système de paiement électronique </a:t>
            </a:r>
            <a:r>
              <a:rPr lang="en-US" altLang="en-CH" sz="2000" dirty="0">
                <a:ea typeface="MS PGothic" panose="020B0600070205080204" pitchFamily="34" charset="-128"/>
                <a:cs typeface="Calibri" panose="020F0502020204030204" pitchFamily="34" charset="0"/>
              </a:rPr>
              <a:t>habituel </a:t>
            </a:r>
            <a:r>
              <a:rPr lang="en-US" altLang="en-CH" sz="2000" b="1" dirty="0">
                <a:ea typeface="MS PGothic" panose="020B0600070205080204" pitchFamily="34" charset="-128"/>
                <a:cs typeface="Calibri" panose="020F0502020204030204" pitchFamily="34" charset="0"/>
              </a:rPr>
              <a:t>ne fonctionne plus, l'</a:t>
            </a:r>
            <a:r>
              <a:rPr lang="en-US" altLang="en-CH" sz="2000" dirty="0">
                <a:ea typeface="MS PGothic" panose="020B0600070205080204" pitchFamily="34" charset="-128"/>
                <a:cs typeface="Calibri" panose="020F0502020204030204" pitchFamily="34" charset="0"/>
              </a:rPr>
              <a:t>argent liquide peut être remis au comptoir, ou lorsque </a:t>
            </a:r>
            <a:r>
              <a:rPr lang="en-US" altLang="en-CH" sz="2000" b="1" dirty="0">
                <a:ea typeface="MS PGothic" panose="020B0600070205080204" pitchFamily="34" charset="-128"/>
                <a:cs typeface="Calibri" panose="020F0502020204030204" pitchFamily="34" charset="0"/>
              </a:rPr>
              <a:t>les conditions sont levées</a:t>
            </a:r>
            <a:r>
              <a:rPr lang="en-US" altLang="en-CH" sz="2000" dirty="0">
                <a:ea typeface="MS PGothic" panose="020B0600070205080204" pitchFamily="34" charset="-128"/>
                <a:cs typeface="Calibri" panose="020F0502020204030204" pitchFamily="34" charset="0"/>
              </a:rPr>
              <a:t>, comme la fréquentation de l'école. La conception du programme est alors modifiée, afin d'améliorer la couverture, la rapidité d'exécution et la prévisibilité en cas de crise. </a:t>
            </a:r>
          </a:p>
          <a:p>
            <a:pPr>
              <a:lnSpc>
                <a:spcPct val="80000"/>
              </a:lnSpc>
            </a:pPr>
            <a:r>
              <a:rPr lang="en-US" altLang="en-CH" sz="2000" dirty="0">
                <a:ea typeface="MS PGothic" panose="020B0600070205080204" pitchFamily="34" charset="-128"/>
                <a:cs typeface="Calibri" panose="020F0502020204030204" pitchFamily="34" charset="0"/>
              </a:rPr>
              <a:t>Exemple</a:t>
            </a:r>
          </a:p>
          <a:p>
            <a:pPr>
              <a:lnSpc>
                <a:spcPct val="80000"/>
              </a:lnSpc>
              <a:buFontTx/>
              <a:buChar char="•"/>
            </a:pPr>
            <a:r>
              <a:rPr lang="en-US" altLang="en-CH" sz="2000" b="1" dirty="0">
                <a:ea typeface="MS PGothic" panose="020B0600070205080204" pitchFamily="34" charset="-128"/>
                <a:cs typeface="Calibri" panose="020F0502020204030204" pitchFamily="34" charset="0"/>
              </a:rPr>
              <a:t>Mozambique - </a:t>
            </a:r>
            <a:r>
              <a:rPr lang="en-US" altLang="en-CH" sz="2000" dirty="0" err="1">
                <a:ea typeface="MS PGothic" panose="020B0600070205080204" pitchFamily="34" charset="-128"/>
                <a:cs typeface="Calibri" panose="020F0502020204030204" pitchFamily="34" charset="0"/>
              </a:rPr>
              <a:t>Programme de </a:t>
            </a:r>
            <a:r>
              <a:rPr lang="en-US" altLang="en-CH" sz="2000" dirty="0">
                <a:ea typeface="MS PGothic" panose="020B0600070205080204" pitchFamily="34" charset="-128"/>
                <a:cs typeface="Calibri" panose="020F0502020204030204" pitchFamily="34" charset="0"/>
              </a:rPr>
              <a:t>subventions sociales de base (PSSB) du CTP - retards de décaissement (nouvel exercice financier en janvier/cyclones et inondations) : modification de la conception - sous la forme d'un double paiement en décembre. Source : </a:t>
            </a:r>
            <a:r>
              <a:rPr lang="en-US" altLang="en-CH" sz="2000" dirty="0" err="1">
                <a:ea typeface="MS PGothic" panose="020B0600070205080204" pitchFamily="34" charset="-128"/>
                <a:cs typeface="Calibri" panose="020F0502020204030204" pitchFamily="34" charset="0"/>
              </a:rPr>
              <a:t>Kardan </a:t>
            </a:r>
            <a:r>
              <a:rPr lang="en-US" altLang="en-CH" sz="2000" dirty="0">
                <a:ea typeface="MS PGothic" panose="020B0600070205080204" pitchFamily="34" charset="-128"/>
                <a:cs typeface="Calibri" panose="020F0502020204030204" pitchFamily="34" charset="0"/>
              </a:rPr>
              <a:t>et al. (2017)</a:t>
            </a:r>
          </a:p>
          <a:p>
            <a:pPr>
              <a:lnSpc>
                <a:spcPct val="80000"/>
              </a:lnSpc>
              <a:buFontTx/>
              <a:buChar char="•"/>
            </a:pPr>
            <a:endParaRPr lang="en-US" altLang="en-CH" sz="2000" dirty="0">
              <a:ea typeface="MS PGothic" panose="020B0600070205080204" pitchFamily="34" charset="-128"/>
              <a:cs typeface="Calibri" panose="020F0502020204030204" pitchFamily="34" charset="0"/>
            </a:endParaRPr>
          </a:p>
          <a:p>
            <a:pPr>
              <a:lnSpc>
                <a:spcPct val="80000"/>
              </a:lnSpc>
            </a:pPr>
            <a:r>
              <a:rPr lang="en-US" altLang="en-CH" sz="2000" b="1" dirty="0">
                <a:ea typeface="MS PGothic" panose="020B0600070205080204" pitchFamily="34" charset="-128"/>
                <a:cs typeface="Calibri" panose="020F0502020204030204" pitchFamily="34" charset="0"/>
              </a:rPr>
              <a:t>Alignement</a:t>
            </a: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Enfin, avec l'</a:t>
            </a:r>
            <a:r>
              <a:rPr lang="en-US" altLang="en-CH" sz="2000" b="1" dirty="0">
                <a:ea typeface="MS PGothic" panose="020B0600070205080204" pitchFamily="34" charset="-128"/>
                <a:cs typeface="Calibri" panose="020F0502020204030204" pitchFamily="34" charset="0"/>
              </a:rPr>
              <a:t>alignement, les </a:t>
            </a:r>
            <a:r>
              <a:rPr lang="en-US" altLang="en-CH" sz="2000" dirty="0">
                <a:ea typeface="MS PGothic" panose="020B0600070205080204" pitchFamily="34" charset="-128"/>
                <a:cs typeface="Calibri" panose="020F0502020204030204" pitchFamily="34" charset="0"/>
              </a:rPr>
              <a:t>interventions sont planifiées pour s'aligner sur les </a:t>
            </a:r>
            <a:r>
              <a:rPr lang="en-US" altLang="en-CH" sz="2000" dirty="0" err="1">
                <a:ea typeface="MS PGothic" panose="020B0600070205080204" pitchFamily="34" charset="-128"/>
                <a:cs typeface="Calibri" panose="020F0502020204030204" pitchFamily="34" charset="0"/>
              </a:rPr>
              <a:t>programmes de </a:t>
            </a:r>
            <a:r>
              <a:rPr lang="en-US" altLang="en-CH" sz="2000" dirty="0">
                <a:ea typeface="MS PGothic" panose="020B0600070205080204" pitchFamily="34" charset="-128"/>
                <a:cs typeface="Calibri" panose="020F0502020204030204" pitchFamily="34" charset="0"/>
              </a:rPr>
              <a:t>protection sociale existants, souvent utilisés lorsque le gouvernement n'est pas en mesure de prendre en charge un plus grand nombre de cas. Il s'agit de la programmation humanitaire classique, mais en plus, avec l'</a:t>
            </a:r>
            <a:r>
              <a:rPr lang="en-US" altLang="en-CH" sz="2000" b="1" dirty="0">
                <a:ea typeface="MS PGothic" panose="020B0600070205080204" pitchFamily="34" charset="-128"/>
                <a:cs typeface="Calibri" panose="020F0502020204030204" pitchFamily="34" charset="0"/>
              </a:rPr>
              <a:t>alignement, </a:t>
            </a:r>
            <a:r>
              <a:rPr lang="en-US" altLang="en-CH" sz="2000" dirty="0">
                <a:ea typeface="MS PGothic" panose="020B0600070205080204" pitchFamily="34" charset="-128"/>
                <a:cs typeface="Calibri" panose="020F0502020204030204" pitchFamily="34" charset="0"/>
              </a:rPr>
              <a:t>les humanitaires essaient de concevoir des </a:t>
            </a:r>
            <a:r>
              <a:rPr lang="en-US" altLang="en-CH" sz="2000" dirty="0" err="1">
                <a:ea typeface="MS PGothic" panose="020B0600070205080204" pitchFamily="34" charset="-128"/>
                <a:cs typeface="Calibri" panose="020F0502020204030204" pitchFamily="34" charset="0"/>
              </a:rPr>
              <a:t>programmes de </a:t>
            </a:r>
            <a:r>
              <a:rPr lang="en-US" altLang="en-CH" sz="2000" dirty="0">
                <a:ea typeface="MS PGothic" panose="020B0600070205080204" pitchFamily="34" charset="-128"/>
                <a:cs typeface="Calibri" panose="020F0502020204030204" pitchFamily="34" charset="0"/>
              </a:rPr>
              <a:t>manière à ce qu'ils soient parallèles/reproduits avec les </a:t>
            </a:r>
            <a:r>
              <a:rPr lang="en-US" altLang="en-CH" sz="2000" dirty="0" err="1">
                <a:ea typeface="MS PGothic" panose="020B0600070205080204" pitchFamily="34" charset="-128"/>
                <a:cs typeface="Calibri" panose="020F0502020204030204" pitchFamily="34" charset="0"/>
              </a:rPr>
              <a:t>programmes de </a:t>
            </a:r>
            <a:r>
              <a:rPr lang="en-US" altLang="en-CH" sz="2000" dirty="0">
                <a:ea typeface="MS PGothic" panose="020B0600070205080204" pitchFamily="34" charset="-128"/>
                <a:cs typeface="Calibri" panose="020F0502020204030204" pitchFamily="34" charset="0"/>
              </a:rPr>
              <a:t>protection sociale existants. Il s'agit donc d'aligner les objectifs, la méthode de ciblage, la valeur de transfert ou le mécanisme de mise en œuvre. Il est ainsi plus facile pour un gouvernement de reprendre le </a:t>
            </a:r>
            <a:r>
              <a:rPr lang="en-US" altLang="en-CH" sz="2000" dirty="0" err="1">
                <a:ea typeface="MS PGothic" panose="020B0600070205080204" pitchFamily="34" charset="-128"/>
                <a:cs typeface="Calibri" panose="020F0502020204030204" pitchFamily="34" charset="0"/>
              </a:rPr>
              <a:t>programme </a:t>
            </a:r>
            <a:r>
              <a:rPr lang="en-US" altLang="en-CH" sz="2000" dirty="0">
                <a:ea typeface="MS PGothic" panose="020B0600070205080204" pitchFamily="34" charset="-128"/>
                <a:cs typeface="Calibri" panose="020F0502020204030204" pitchFamily="34" charset="0"/>
              </a:rPr>
              <a:t>lorsqu'il est en mesure de le faire.</a:t>
            </a: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Exemple :</a:t>
            </a:r>
          </a:p>
          <a:p>
            <a:pPr>
              <a:lnSpc>
                <a:spcPct val="80000"/>
              </a:lnSpc>
              <a:buFontTx/>
              <a:buChar char="•"/>
            </a:pPr>
            <a:r>
              <a:rPr lang="en-US" altLang="en-CH" sz="2000" dirty="0">
                <a:ea typeface="MS PGothic" panose="020B0600070205080204" pitchFamily="34" charset="-128"/>
                <a:cs typeface="Calibri" panose="020F0502020204030204" pitchFamily="34" charset="0"/>
              </a:rPr>
              <a:t>Consortium, CARE, ACF, WFP et WV soutiennent le gouvernement d'Haïti dans la </a:t>
            </a:r>
            <a:r>
              <a:rPr lang="en-US" altLang="en-CH" sz="2000" dirty="0" err="1">
                <a:ea typeface="MS PGothic" panose="020B0600070205080204" pitchFamily="34" charset="-128"/>
                <a:cs typeface="Calibri" panose="020F0502020204030204" pitchFamily="34" charset="0"/>
              </a:rPr>
              <a:t>mise en place </a:t>
            </a:r>
            <a:r>
              <a:rPr lang="en-US" altLang="en-CH" sz="2000" dirty="0">
                <a:ea typeface="MS PGothic" panose="020B0600070205080204" pitchFamily="34" charset="-128"/>
                <a:cs typeface="Calibri" panose="020F0502020204030204" pitchFamily="34" charset="0"/>
              </a:rPr>
              <a:t>d'un système de filet de sécurité reproductible pour réduire l'insécurité alimentaire et la vulnérabilité tout en renforçant la résilience. </a:t>
            </a:r>
            <a:r>
              <a:rPr lang="en-US" altLang="en-CH" sz="2000" dirty="0" err="1">
                <a:ea typeface="MS PGothic" panose="020B0600070205080204" pitchFamily="34" charset="-128"/>
                <a:cs typeface="Calibri" panose="020F0502020204030204" pitchFamily="34" charset="0"/>
              </a:rPr>
              <a:t>Le programme </a:t>
            </a:r>
            <a:r>
              <a:rPr lang="en-US" altLang="en-CH" sz="2000" dirty="0">
                <a:ea typeface="MS PGothic" panose="020B0600070205080204" pitchFamily="34" charset="-128"/>
                <a:cs typeface="Calibri" panose="020F0502020204030204" pitchFamily="34" charset="0"/>
              </a:rPr>
              <a:t>Kore Lavi est mis en œuvre dans 24 communes.</a:t>
            </a:r>
          </a:p>
          <a:p>
            <a:pPr>
              <a:lnSpc>
                <a:spcPct val="80000"/>
              </a:lnSpc>
            </a:pP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GB"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GB" altLang="en-CH" sz="2000" b="1" dirty="0">
                <a:ea typeface="MS PGothic" panose="020B0600070205080204" pitchFamily="34" charset="-128"/>
                <a:cs typeface="Calibri" panose="020F0502020204030204" pitchFamily="34" charset="0"/>
              </a:rPr>
              <a:t>Note sur les modifications de conception</a:t>
            </a:r>
          </a:p>
          <a:p>
            <a:pPr>
              <a:lnSpc>
                <a:spcPct val="80000"/>
              </a:lnSpc>
              <a:spcAft>
                <a:spcPts val="600"/>
              </a:spcAft>
              <a:buClr>
                <a:srgbClr val="C8161A"/>
              </a:buClr>
              <a:buSzPct val="150000"/>
              <a:buFont typeface="Wingdings" panose="05000000000000000000" pitchFamily="2" charset="2"/>
              <a:buNone/>
            </a:pPr>
            <a:r>
              <a:rPr lang="en-US" altLang="en-CH" sz="2000" dirty="0">
                <a:ea typeface="MS PGothic" panose="020B0600070205080204" pitchFamily="34" charset="-128"/>
                <a:cs typeface="Calibri" panose="020F0502020204030204" pitchFamily="34" charset="0"/>
              </a:rPr>
              <a:t>En ce qui concerne les ajustements de conception, il pourrait être utile d'encourager les Sociétés nationales à explorer les moyens de s'impliquer dans la conception et la mise en œuvre des </a:t>
            </a:r>
            <a:r>
              <a:rPr lang="en-US" altLang="en-CH" sz="2000" dirty="0" err="1">
                <a:ea typeface="MS PGothic" panose="020B0600070205080204" pitchFamily="34" charset="-128"/>
                <a:cs typeface="Calibri" panose="020F0502020204030204" pitchFamily="34" charset="0"/>
              </a:rPr>
              <a:t>programmes de </a:t>
            </a:r>
            <a:r>
              <a:rPr lang="en-US" altLang="en-CH" sz="2000" dirty="0">
                <a:ea typeface="MS PGothic" panose="020B0600070205080204" pitchFamily="34" charset="-128"/>
                <a:cs typeface="Calibri" panose="020F0502020204030204" pitchFamily="34" charset="0"/>
              </a:rPr>
              <a:t>PS (le cas échéant, bien sûr, conformément aux principes et au rôle d'auxiliaire), et d'utiliser, par exemple, les registres sociaux et d'identité nationaux, la capacité des services financiers, les mécanismes de communication et de retour d'information</a:t>
            </a:r>
            <a:r>
              <a:rPr lang="en-US" altLang="en-CH" sz="2000" dirty="0" err="1">
                <a:ea typeface="MS PGothic" panose="020B0600070205080204" pitchFamily="34" charset="-128"/>
                <a:cs typeface="Calibri" panose="020F0502020204030204" pitchFamily="34" charset="0"/>
              </a:rPr>
              <a:t>, etc</a:t>
            </a:r>
            <a:r>
              <a:rPr lang="en-US" altLang="en-CH" sz="2000" dirty="0">
                <a:ea typeface="MS PGothic" panose="020B0600070205080204" pitchFamily="34" charset="-128"/>
                <a:cs typeface="Calibri" panose="020F0502020204030204" pitchFamily="34" charset="0"/>
              </a:rPr>
              <a:t>. Il y a tant de choses que les Sociétés nationales pourraient faire en termes d'alignement, de comblement des lacunes et d'expansion d'urgence avec les TM, bien sûr, mais aussi en termes d'utilisation de ces systèmes et de leurs caractéristiques, et de contribution au renforcement de leur conception et de leur mise en œuvre, en termes de promotion de l'accessibilité (campagnes d'orientation et d'information publique), d'équité (plaidoyer pour les groupes exclus), d'efficacité (soutien aux processus opérationnels des PS), etc.</a:t>
            </a:r>
          </a:p>
          <a:p>
            <a:pPr>
              <a:lnSpc>
                <a:spcPct val="80000"/>
              </a:lnSpc>
              <a:spcAft>
                <a:spcPts val="600"/>
              </a:spcAft>
              <a:buClr>
                <a:srgbClr val="C8161A"/>
              </a:buClr>
              <a:buSzPct val="150000"/>
              <a:buFont typeface="Wingdings" panose="05000000000000000000" pitchFamily="2" charset="2"/>
              <a:buNone/>
            </a:pP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US" altLang="en-CH" sz="2000" dirty="0">
                <a:ea typeface="MS PGothic" panose="020B0600070205080204" pitchFamily="34" charset="-128"/>
                <a:cs typeface="Calibri" panose="020F0502020204030204" pitchFamily="34" charset="0"/>
              </a:rPr>
              <a:t>------------</a:t>
            </a:r>
          </a:p>
          <a:p>
            <a:pPr>
              <a:lnSpc>
                <a:spcPct val="80000"/>
              </a:lnSpc>
              <a:spcAft>
                <a:spcPts val="600"/>
              </a:spcAft>
              <a:buClr>
                <a:srgbClr val="C8161A"/>
              </a:buClr>
              <a:buSzPct val="150000"/>
              <a:buFont typeface="Wingdings" panose="05000000000000000000" pitchFamily="2" charset="2"/>
              <a:buNone/>
            </a:pP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GB" altLang="en-CH" sz="2000" dirty="0">
                <a:ea typeface="MS PGothic" panose="020B0600070205080204" pitchFamily="34" charset="-128"/>
                <a:cs typeface="Calibri" panose="020F0502020204030204" pitchFamily="34" charset="0"/>
              </a:rPr>
              <a:t>Après avoir décrit les approches, en fonction de l'expérience et du niveau d'engagement des SN dans le domaine de la protection sociale, discuter brièvement des approches ci-dessus que les SN utilisent ou sont susceptibles d'utiliser.</a:t>
            </a: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GB" altLang="en-CH" sz="2000" dirty="0">
              <a:ea typeface="MS PGothic" panose="020B0600070205080204" pitchFamily="34" charset="-128"/>
              <a:cs typeface="Calibri" panose="020F0502020204030204" pitchFamily="34" charset="0"/>
            </a:endParaRPr>
          </a:p>
          <a:p>
            <a:endParaRPr lang="en-CA" altLang="en-CH" dirty="0">
              <a:ea typeface="MS PGothic" panose="020B0600070205080204" pitchFamily="34" charset="-128"/>
              <a:cs typeface="Calibri" panose="020F0502020204030204" pitchFamily="34" charset="0"/>
            </a:endParaRPr>
          </a:p>
        </p:txBody>
      </p:sp>
      <p:sp>
        <p:nvSpPr>
          <p:cNvPr id="73732" name="Slide Number Placeholder 3">
            <a:extLst>
              <a:ext uri="{FF2B5EF4-FFF2-40B4-BE49-F238E27FC236}">
                <a16:creationId xmlns:a16="http://schemas.microsoft.com/office/drawing/2014/main" id="{2D94B582-14A6-FB2F-147A-61D510DBDD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8A167D-D49B-47DB-8C66-56DE654FD74A}" type="slidenum">
              <a:rPr lang="en-US" altLang="ru-RU" smtClean="0"/>
              <a:t>18</a:t>
            </a:fld>
            <a:endParaRPr lang="en-US"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D8F473B7-A0D9-05C7-A591-E3C2C80911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7D06EE3-4DD3-C0B2-01F9-9269CD1D03DA}"/>
              </a:ext>
            </a:extLst>
          </p:cNvPr>
          <p:cNvSpPr>
            <a:spLocks noGrp="1"/>
          </p:cNvSpPr>
          <p:nvPr>
            <p:ph type="body" idx="1"/>
          </p:nvPr>
        </p:nvSpPr>
        <p:spPr/>
        <p:txBody>
          <a:bodyPr/>
          <a:lstStyle/>
          <a:p>
            <a:pPr>
              <a:defRPr/>
            </a:pPr>
            <a:r>
              <a:rPr lang="en-US" sz="1400" dirty="0">
                <a:solidFill>
                  <a:srgbClr val="FF0000"/>
                </a:solidFill>
                <a:ea typeface="MS PGothic" charset="0"/>
              </a:rPr>
              <a:t>Le </a:t>
            </a:r>
            <a:r>
              <a:rPr lang="en-US" sz="1400" dirty="0" err="1">
                <a:solidFill>
                  <a:srgbClr val="FF0000"/>
                </a:solidFill>
                <a:ea typeface="MS PGothic" charset="0"/>
              </a:rPr>
              <a:t>CashHub</a:t>
            </a:r>
            <a:r>
              <a:rPr lang="en-US" sz="1400" dirty="0">
                <a:solidFill>
                  <a:srgbClr val="FF0000"/>
                </a:solidFill>
                <a:ea typeface="MS PGothic" charset="0"/>
              </a:rPr>
              <a:t> dispose d'une page </a:t>
            </a:r>
            <a:r>
              <a:rPr lang="en-US" sz="1400" dirty="0" err="1">
                <a:solidFill>
                  <a:srgbClr val="FF0000"/>
                </a:solidFill>
                <a:ea typeface="MS PGothic" charset="0"/>
              </a:rPr>
              <a:t>dédiée</a:t>
            </a:r>
            <a:r>
              <a:rPr lang="en-US" sz="1400" dirty="0">
                <a:solidFill>
                  <a:srgbClr val="FF0000"/>
                </a:solidFill>
                <a:ea typeface="MS PGothic" charset="0"/>
              </a:rPr>
              <a:t> aux TM et à la protection sociale qui contient diverses ressources sur le thème de la protection sociale, notamment des documents de plaidoyer, des lignes directrices et d'autres études de cas avec des exemples pratiques d'engagement des Sociétés Nationales avec les programmes gouvernementaux de protection sociale et de filets de sécurité. </a:t>
            </a:r>
          </a:p>
          <a:p>
            <a:pPr>
              <a:defRPr/>
            </a:pPr>
            <a:endParaRPr lang="en-CA" sz="1805" dirty="0">
              <a:ea typeface="MS PGothic"/>
              <a:cs typeface="Calibri"/>
            </a:endParaRPr>
          </a:p>
        </p:txBody>
      </p:sp>
      <p:sp>
        <p:nvSpPr>
          <p:cNvPr id="75780" name="Slide Number Placeholder 3">
            <a:extLst>
              <a:ext uri="{FF2B5EF4-FFF2-40B4-BE49-F238E27FC236}">
                <a16:creationId xmlns:a16="http://schemas.microsoft.com/office/drawing/2014/main" id="{A280DFF4-A30B-A2A0-359D-A5FC7972AC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D321A5-7EDF-4983-95EC-02492AA8EDAF}" type="slidenum">
              <a:rPr lang="en-US" altLang="ru-RU" smtClean="0"/>
              <a:t>19</a:t>
            </a:fld>
            <a:endParaRPr lang="en-US" alt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B7BB163D-09A3-BDB6-2D08-629E45C0C7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8271251-484D-2168-8337-4F5269F100C7}"/>
              </a:ext>
            </a:extLst>
          </p:cNvPr>
          <p:cNvSpPr>
            <a:spLocks noGrp="1"/>
          </p:cNvSpPr>
          <p:nvPr>
            <p:ph type="body" idx="1"/>
          </p:nvPr>
        </p:nvSpPr>
        <p:spPr/>
        <p:txBody>
          <a:bodyPr/>
          <a:lstStyle/>
          <a:p>
            <a:pPr>
              <a:defRPr/>
            </a:pPr>
            <a:r>
              <a:rPr lang="en-US" altLang="en-US" sz="1400" dirty="0"/>
              <a:t>Diapositives sur le travail avec le secteur privé </a:t>
            </a:r>
            <a:r>
              <a:rPr lang="mr-IN" altLang="en-US" sz="1400" dirty="0">
                <a:latin typeface="Mangal" panose="02040503050203030202" pitchFamily="18" charset="0"/>
              </a:rPr>
              <a:t>- </a:t>
            </a:r>
            <a:r>
              <a:rPr lang="en-US" altLang="en-US" sz="1400" dirty="0"/>
              <a:t>pourraient être davantage </a:t>
            </a:r>
            <a:r>
              <a:rPr lang="en-US" altLang="en-US" sz="1400" dirty="0" err="1"/>
              <a:t>contextualisées </a:t>
            </a:r>
            <a:r>
              <a:rPr lang="en-US" altLang="en-US" sz="1400" dirty="0"/>
              <a:t>pour le contexte de la N.-É.</a:t>
            </a:r>
          </a:p>
          <a:p>
            <a:pPr>
              <a:defRPr/>
            </a:pPr>
            <a:endParaRPr lang="en-CA" sz="1805" dirty="0">
              <a:ea typeface="MS PGothic"/>
              <a:cs typeface="Calibri"/>
            </a:endParaRPr>
          </a:p>
        </p:txBody>
      </p:sp>
      <p:sp>
        <p:nvSpPr>
          <p:cNvPr id="77828" name="Slide Number Placeholder 3">
            <a:extLst>
              <a:ext uri="{FF2B5EF4-FFF2-40B4-BE49-F238E27FC236}">
                <a16:creationId xmlns:a16="http://schemas.microsoft.com/office/drawing/2014/main" id="{6AA8D006-FD97-22E2-C536-9965C89CEA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66F1786-5A00-4C1C-97A1-2C724CFFFF44}" type="slidenum">
              <a:rPr lang="en-US" altLang="ru-RU" smtClean="0"/>
              <a:t>20</a:t>
            </a:fld>
            <a:endParaRPr lang="en-US" alt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DF5E59CF-F5D1-91E2-1EC3-D829DB6412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0C8B288-9644-5E11-F908-D8F5E31F90BD}"/>
              </a:ext>
            </a:extLst>
          </p:cNvPr>
          <p:cNvSpPr>
            <a:spLocks noGrp="1"/>
          </p:cNvSpPr>
          <p:nvPr>
            <p:ph type="body" idx="1"/>
          </p:nvPr>
        </p:nvSpPr>
        <p:spPr/>
        <p:txBody>
          <a:bodyPr/>
          <a:lstStyle/>
          <a:p>
            <a:pPr>
              <a:defRPr/>
            </a:pPr>
            <a:r>
              <a:rPr lang="en-CH" sz="1805" dirty="0">
                <a:ea typeface="MS PGothic"/>
                <a:cs typeface="Calibri"/>
              </a:rPr>
              <a:t>Veuillez mettre à jour ce document et le classer par région s'il y a lieu.</a:t>
            </a:r>
          </a:p>
          <a:p>
            <a:pPr>
              <a:defRPr/>
            </a:pPr>
            <a:endParaRPr lang="en-CH" sz="1805" dirty="0">
              <a:ea typeface="MS PGothic"/>
              <a:cs typeface="Calibri"/>
            </a:endParaRPr>
          </a:p>
          <a:p>
            <a:pPr>
              <a:defRPr/>
            </a:pPr>
            <a:r>
              <a:rPr lang="en-CH" sz="1805" dirty="0" err="1">
                <a:ea typeface="MS PGothic"/>
                <a:cs typeface="Calibri"/>
              </a:rPr>
              <a:t>Mise à jour </a:t>
            </a:r>
            <a:r>
              <a:rPr lang="en-CH" sz="1805" dirty="0">
                <a:ea typeface="MS PGothic"/>
                <a:cs typeface="Calibri"/>
              </a:rPr>
              <a:t>avec 2021 - 2022</a:t>
            </a:r>
            <a:endParaRPr lang="en-CA" sz="1805" dirty="0">
              <a:ea typeface="MS PGothic"/>
              <a:cs typeface="Calibri"/>
            </a:endParaRPr>
          </a:p>
        </p:txBody>
      </p:sp>
      <p:sp>
        <p:nvSpPr>
          <p:cNvPr id="79876" name="Slide Number Placeholder 3">
            <a:extLst>
              <a:ext uri="{FF2B5EF4-FFF2-40B4-BE49-F238E27FC236}">
                <a16:creationId xmlns:a16="http://schemas.microsoft.com/office/drawing/2014/main" id="{39AFEBD3-CF86-F236-65BC-43F156FA3C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1100089-498D-4068-A99C-3F29BA6F56E2}" type="slidenum">
              <a:rPr lang="en-US" altLang="ru-RU" smtClean="0"/>
              <a:t>21</a:t>
            </a:fld>
            <a:endParaRPr lang="en-US" alt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63918C22-6F34-4730-950F-C07C0D20DB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120A96F-128F-CBDA-1A17-97BD2C1F5CAF}"/>
              </a:ext>
            </a:extLst>
          </p:cNvPr>
          <p:cNvSpPr>
            <a:spLocks noGrp="1"/>
          </p:cNvSpPr>
          <p:nvPr>
            <p:ph type="body" idx="1"/>
          </p:nvPr>
        </p:nvSpPr>
        <p:spPr/>
        <p:txBody>
          <a:bodyPr/>
          <a:lstStyle/>
          <a:p>
            <a:pPr>
              <a:defRPr/>
            </a:pPr>
            <a:r>
              <a:rPr lang="en-US" altLang="en-US" sz="1400" dirty="0"/>
              <a:t>Diapositive facultative (si le SN est plus expérimenté en matière de TM) sur l'utilisation des systèmes et plateformes technologiques et de l'argent liquide numérique.</a:t>
            </a:r>
          </a:p>
          <a:p>
            <a:pPr>
              <a:defRPr/>
            </a:pPr>
            <a:endParaRPr lang="en-CA" sz="1805" dirty="0">
              <a:ea typeface="MS PGothic"/>
              <a:cs typeface="Calibri"/>
            </a:endParaRPr>
          </a:p>
        </p:txBody>
      </p:sp>
      <p:sp>
        <p:nvSpPr>
          <p:cNvPr id="81924" name="Slide Number Placeholder 3">
            <a:extLst>
              <a:ext uri="{FF2B5EF4-FFF2-40B4-BE49-F238E27FC236}">
                <a16:creationId xmlns:a16="http://schemas.microsoft.com/office/drawing/2014/main" id="{27A22082-1B15-AD86-7C36-EA3E934F25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65F76EB-D26E-478E-8323-1B4A1932C814}" type="slidenum">
              <a:rPr lang="en-US" altLang="ru-RU" smtClean="0"/>
              <a:t>22</a:t>
            </a:fld>
            <a:endParaRPr lang="en-US"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CD817F97-B4F5-30B5-86DE-D382E71E95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012B08E5-55CC-571E-8393-4C6A9797DF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cs typeface="Calibri" panose="020F0502020204030204" pitchFamily="34" charset="0"/>
              </a:rPr>
              <a:t>Lien vers une courte vidéo YouTube (hyperlien dans la diapositive de présentation)</a:t>
            </a:r>
          </a:p>
          <a:p>
            <a:endParaRPr lang="en-CA" altLang="en-US" dirty="0">
              <a:cs typeface="Calibri" panose="020F0502020204030204" pitchFamily="34" charset="0"/>
            </a:endParaRPr>
          </a:p>
          <a:p>
            <a:r>
              <a:rPr lang="en-CA" altLang="en-US" dirty="0">
                <a:cs typeface="Calibri" panose="020F0502020204030204" pitchFamily="34" charset="0"/>
              </a:rPr>
              <a:t>https://www.youtube.com/watch?v=V08DZytvjXg</a:t>
            </a:r>
          </a:p>
          <a:p>
            <a:endParaRPr lang="en-CH" altLang="en-CH" dirty="0"/>
          </a:p>
        </p:txBody>
      </p:sp>
      <p:sp>
        <p:nvSpPr>
          <p:cNvPr id="47108" name="Slide Number Placeholder 3">
            <a:extLst>
              <a:ext uri="{FF2B5EF4-FFF2-40B4-BE49-F238E27FC236}">
                <a16:creationId xmlns:a16="http://schemas.microsoft.com/office/drawing/2014/main" id="{69B0458B-7FCA-3A42-6A09-3E076BB221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B7DC98F-8FF8-4B6F-B316-5A93F4CB997A}" type="slidenum">
              <a:rPr lang="en-US" altLang="ru-RU" smtClean="0"/>
              <a:t>4</a:t>
            </a:fld>
            <a:endParaRPr lang="en-US" alt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15560074-A77A-6D19-35EB-3A2F16F603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70CEB62-782B-461E-BB5E-502315B8F675}"/>
              </a:ext>
            </a:extLst>
          </p:cNvPr>
          <p:cNvSpPr>
            <a:spLocks noGrp="1"/>
          </p:cNvSpPr>
          <p:nvPr>
            <p:ph type="body" idx="1"/>
          </p:nvPr>
        </p:nvSpPr>
        <p:spPr/>
        <p:txBody>
          <a:bodyPr/>
          <a:lstStyle/>
          <a:p>
            <a:pPr>
              <a:defRPr/>
            </a:pPr>
            <a:r>
              <a:rPr lang="fr-FR" altLang="en-US" sz="1805" dirty="0">
                <a:ea typeface="MS PGothic"/>
                <a:cs typeface="Calibri"/>
              </a:rPr>
              <a:t>Dans le cadre du Plan mondial 2021-2025 de la FICR, un </a:t>
            </a:r>
            <a:r>
              <a:rPr lang="fr-FR" altLang="en-US" sz="1805" dirty="0" err="1">
                <a:ea typeface="MS PGothic"/>
                <a:cs typeface="Calibri"/>
              </a:rPr>
              <a:t>certain nombre d'</a:t>
            </a:r>
            <a:r>
              <a:rPr lang="fr-FR" altLang="en-US" sz="1805" dirty="0">
                <a:ea typeface="MS PGothic"/>
                <a:cs typeface="Calibri"/>
              </a:rPr>
              <a:t>initiatives phares </a:t>
            </a:r>
            <a:r>
              <a:rPr lang="fr-FR" altLang="en-US" sz="1805" dirty="0" err="1">
                <a:ea typeface="MS PGothic"/>
                <a:cs typeface="Calibri"/>
              </a:rPr>
              <a:t>ont été formulées</a:t>
            </a:r>
            <a:r>
              <a:rPr lang="fr-FR" altLang="en-US" sz="1805" dirty="0">
                <a:ea typeface="MS PGothic"/>
                <a:cs typeface="Calibri"/>
              </a:rPr>
              <a:t>. L'un des objectifs de ces initiatives phares est que 50 % de l'aide humanitaire directe (à l'exclusion des services) soit fournie par l'intermédiaire des TM d'ici à 2025.</a:t>
            </a:r>
          </a:p>
          <a:p>
            <a:pPr>
              <a:defRPr/>
            </a:pPr>
            <a:endParaRPr lang="fr-FR" altLang="en-US" sz="1805" dirty="0">
              <a:ea typeface="MS PGothic"/>
              <a:cs typeface="Calibri"/>
            </a:endParaRPr>
          </a:p>
          <a:p>
            <a:pPr>
              <a:defRPr/>
            </a:pPr>
            <a:r>
              <a:rPr lang="fr-FR" altLang="en-US" sz="1805" dirty="0">
                <a:ea typeface="MS PGothic"/>
                <a:cs typeface="Calibri"/>
              </a:rPr>
              <a:t>Avant cela, </a:t>
            </a:r>
            <a:r>
              <a:rPr lang="fr-FR" sz="1805" dirty="0">
                <a:ea typeface="MS PGothic"/>
                <a:cs typeface="Calibri"/>
              </a:rPr>
              <a:t>la FICR et le CICR ont pris des engagements au nom du Mouvement pour </a:t>
            </a:r>
            <a:r>
              <a:rPr lang="fr-FR" sz="1805" u="sng" dirty="0">
                <a:ea typeface="MS PGothic"/>
                <a:cs typeface="Calibri"/>
              </a:rPr>
              <a:t>le Grand </a:t>
            </a:r>
            <a:r>
              <a:rPr lang="fr-FR" sz="1805" u="sng" dirty="0" err="1">
                <a:ea typeface="MS PGothic"/>
                <a:cs typeface="Calibri"/>
              </a:rPr>
              <a:t>Bargain</a:t>
            </a:r>
            <a:r>
              <a:rPr lang="fr-FR" sz="1805" u="sng" dirty="0">
                <a:ea typeface="MS PGothic"/>
                <a:cs typeface="Calibri"/>
              </a:rPr>
              <a:t> lors du Sommet humanitaire mondial de 2016, où ils se sont engagés à intensifier l'utilisation des TM.</a:t>
            </a:r>
            <a:endParaRPr lang="fr-FR" sz="1805" dirty="0">
              <a:ea typeface="MS PGothic"/>
              <a:cs typeface="Calibri"/>
            </a:endParaRPr>
          </a:p>
          <a:p>
            <a:pPr>
              <a:defRPr/>
            </a:pPr>
            <a:endParaRPr lang="fr-FR" sz="1805" dirty="0"/>
          </a:p>
          <a:p>
            <a:pPr>
              <a:defRPr/>
            </a:pPr>
            <a:r>
              <a:rPr lang="fr-FR" altLang="en-US" sz="1805" u="sng" dirty="0">
                <a:ea typeface="MS PGothic"/>
                <a:cs typeface="Calibri"/>
              </a:rPr>
              <a:t>Une feuille de route quinquennale de la FICR pour les TM a été élaborée en 2017 sur la base de cette feuille de route (dont </a:t>
            </a:r>
            <a:r>
              <a:rPr lang="fr-FR" altLang="en-US" sz="1805" dirty="0">
                <a:ea typeface="MS PGothic"/>
                <a:cs typeface="Calibri"/>
              </a:rPr>
              <a:t>la mise à jour est prévue pour la fin de l'année 2021), qui définit les investissements nécessaires pour que la FICR puisse aider les Sociétés nationales à fournir davantage d'ACV. La feuille de route a été élaborée à un moment où les donateurs commençaient de plus en plus à demander des programmes d'aide en espèces à plus grande échelle et où d'autres organisations (par exemple le PAM et le HCR) réalisaient également des investissements majeurs dans leur capacité à fournir des TM à grande échelle.</a:t>
            </a:r>
          </a:p>
          <a:p>
            <a:pPr>
              <a:defRPr/>
            </a:pPr>
            <a:endParaRPr lang="fr-FR" altLang="en-US" sz="1805" dirty="0"/>
          </a:p>
          <a:p>
            <a:pPr>
              <a:defRPr/>
            </a:pPr>
            <a:r>
              <a:rPr lang="fr-FR" altLang="en-US" sz="1805" dirty="0"/>
              <a:t>Le processus de consultation sur la feuille de route </a:t>
            </a:r>
            <a:r>
              <a:rPr lang="fr-FR" altLang="en-US" sz="1805" dirty="0" err="1"/>
              <a:t>a reconnu que </a:t>
            </a:r>
            <a:r>
              <a:rPr lang="fr-FR" altLang="en-US" sz="1805" dirty="0"/>
              <a:t>le </a:t>
            </a:r>
            <a:r>
              <a:rPr lang="fr-FR" altLang="en-US" sz="1805" dirty="0" err="1"/>
              <a:t>Mouvement est bien placé au sein </a:t>
            </a:r>
            <a:r>
              <a:rPr lang="fr-FR" altLang="en-US" sz="1805" dirty="0"/>
              <a:t>du système </a:t>
            </a:r>
            <a:r>
              <a:rPr lang="fr-FR" altLang="en-US" sz="1805" dirty="0" err="1"/>
              <a:t>humanitaire </a:t>
            </a:r>
            <a:r>
              <a:rPr lang="fr-FR" altLang="en-US" sz="1805" dirty="0"/>
              <a:t>et qu'il </a:t>
            </a:r>
            <a:r>
              <a:rPr lang="fr-FR" altLang="en-US" sz="1805" dirty="0" err="1"/>
              <a:t>devrait </a:t>
            </a:r>
            <a:r>
              <a:rPr lang="fr-FR" altLang="en-US" sz="1805" dirty="0"/>
              <a:t>faire davantage d'ACV et </a:t>
            </a:r>
            <a:r>
              <a:rPr lang="fr-FR" altLang="en-US" sz="1805" dirty="0" err="1"/>
              <a:t>rester </a:t>
            </a:r>
            <a:r>
              <a:rPr lang="fr-FR" altLang="en-US" sz="1805" dirty="0"/>
              <a:t>un </a:t>
            </a:r>
            <a:r>
              <a:rPr lang="fr-FR" altLang="en-US" sz="1805" dirty="0" err="1"/>
              <a:t>acteur </a:t>
            </a:r>
            <a:r>
              <a:rPr lang="fr-FR" altLang="en-US" sz="1805" dirty="0"/>
              <a:t>viable et un chef de file dans ce domaine. La portée mondiale du Mouvement, combinée à une présence locale grâce au rôle unique du personnel et des volontaires des Sociétés nationales, signifie que le Mouvement dispose d'un créneau clair et d'une valeur ajoutée en ce qui concerne la fourniture de TM.</a:t>
            </a:r>
          </a:p>
          <a:p>
            <a:pPr>
              <a:defRPr/>
            </a:pPr>
            <a:endParaRPr lang="fr-FR" altLang="en-US" sz="1805" dirty="0"/>
          </a:p>
          <a:p>
            <a:pPr>
              <a:defRPr/>
            </a:pPr>
            <a:endParaRPr lang="fr-FR" altLang="en-US" sz="1805" dirty="0"/>
          </a:p>
          <a:p>
            <a:pPr>
              <a:defRPr/>
            </a:pPr>
            <a:endParaRPr lang="en-CH" sz="1805" dirty="0"/>
          </a:p>
        </p:txBody>
      </p:sp>
      <p:sp>
        <p:nvSpPr>
          <p:cNvPr id="84996" name="Slide Number Placeholder 3">
            <a:extLst>
              <a:ext uri="{FF2B5EF4-FFF2-40B4-BE49-F238E27FC236}">
                <a16:creationId xmlns:a16="http://schemas.microsoft.com/office/drawing/2014/main" id="{09C79A14-F42E-B2E5-5CBB-0F9FE94A6A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DD67A01-DC85-484A-8A68-E74065FA7EA2}" type="slidenum">
              <a:rPr lang="en-US" altLang="ru-RU" smtClean="0"/>
              <a:t>24</a:t>
            </a:fld>
            <a:endParaRPr lang="en-US" alt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53F68EE5-04A8-D0A1-B78F-31927D71D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448B4FD9-632F-8F8C-9DA3-9C508C000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H" altLang="en-CH" sz="1400" dirty="0"/>
              <a:t>Cadre stratégique 2030 du mouvement </a:t>
            </a:r>
            <a:r>
              <a:rPr lang="fr-FR" altLang="en-CH" sz="1400" dirty="0"/>
              <a:t>TM</a:t>
            </a:r>
            <a:endParaRPr lang="en-US" altLang="en-CH" sz="1400" dirty="0">
              <a:ea typeface="MS PGothic" panose="020B0600070205080204" pitchFamily="34" charset="-128"/>
              <a:cs typeface="Calibri" panose="020F0502020204030204" pitchFamily="34" charset="0"/>
            </a:endParaRPr>
          </a:p>
          <a:p>
            <a:endParaRPr lang="en-US" altLang="en-US" sz="1400" dirty="0"/>
          </a:p>
          <a:p>
            <a:r>
              <a:rPr lang="en-US" sz="1800" b="0" i="0" u="none" strike="noStrike" baseline="0" dirty="0">
                <a:solidFill>
                  <a:srgbClr val="000000"/>
                </a:solidFill>
                <a:latin typeface="Calibri" panose="020F0502020204030204" pitchFamily="34" charset="0"/>
              </a:rPr>
              <a:t>Ce </a:t>
            </a:r>
            <a:r>
              <a:rPr lang="en-CH" sz="1800" b="0" i="0" u="none" strike="noStrike" baseline="0" dirty="0">
                <a:solidFill>
                  <a:srgbClr val="000000"/>
                </a:solidFill>
                <a:latin typeface="Calibri" panose="020F0502020204030204" pitchFamily="34" charset="0"/>
              </a:rPr>
              <a:t>cadre répond à l'</a:t>
            </a:r>
            <a:r>
              <a:rPr lang="en-US" sz="1800" b="0" i="0" u="none" strike="noStrike" baseline="0" dirty="0">
                <a:solidFill>
                  <a:srgbClr val="000000"/>
                </a:solidFill>
                <a:latin typeface="Calibri" panose="020F0502020204030204" pitchFamily="34" charset="0"/>
              </a:rPr>
              <a:t>ambition du Mouvement de faire des TM une option de réponse par défaut pour et à travers tous les secteurs, capable de </a:t>
            </a:r>
            <a:r>
              <a:rPr lang="en-US" sz="1800" b="0" i="0" u="none" strike="noStrike" baseline="0" dirty="0" err="1">
                <a:solidFill>
                  <a:srgbClr val="000000"/>
                </a:solidFill>
                <a:latin typeface="Calibri" panose="020F0502020204030204" pitchFamily="34" charset="0"/>
              </a:rPr>
              <a:t>fournir</a:t>
            </a:r>
            <a:r>
              <a:rPr lang="en-US" sz="1800" b="0" i="0" u="none" strike="noStrike" baseline="0" dirty="0">
                <a:solidFill>
                  <a:srgbClr val="000000"/>
                </a:solidFill>
                <a:latin typeface="Calibri" panose="020F0502020204030204" pitchFamily="34" charset="0"/>
              </a:rPr>
              <a:t> des TM </a:t>
            </a:r>
            <a:r>
              <a:rPr lang="en-US" sz="1800" b="0" i="0" u="none" strike="noStrike" baseline="0" dirty="0" err="1">
                <a:solidFill>
                  <a:srgbClr val="000000"/>
                </a:solidFill>
                <a:latin typeface="Calibri" panose="020F0502020204030204" pitchFamily="34" charset="0"/>
              </a:rPr>
              <a:t>dirigés</a:t>
            </a:r>
            <a:r>
              <a:rPr lang="en-US" sz="1800" b="0" i="0" u="none" strike="noStrike" baseline="0" dirty="0">
                <a:solidFill>
                  <a:srgbClr val="000000"/>
                </a:solidFill>
                <a:latin typeface="Calibri" panose="020F0502020204030204" pitchFamily="34" charset="0"/>
              </a:rPr>
              <a:t> localement et par la communauté, renforcée par son réseau mondial unique.</a:t>
            </a:r>
            <a:endParaRPr lang="en-CH" altLang="en-US" sz="1400" dirty="0">
              <a:ea typeface="MS PGothic" panose="020B0600070205080204" pitchFamily="34" charset="-128"/>
            </a:endParaRPr>
          </a:p>
          <a:p>
            <a:endParaRPr lang="en-CH" altLang="en-US" sz="1400" dirty="0">
              <a:ea typeface="MS PGothic" panose="020B0600070205080204" pitchFamily="34" charset="-128"/>
            </a:endParaRPr>
          </a:p>
          <a:p>
            <a:r>
              <a:rPr lang="en-CH" altLang="en-US" sz="1400" dirty="0">
                <a:ea typeface="MS PGothic" panose="020B0600070205080204" pitchFamily="34" charset="-128"/>
              </a:rPr>
              <a:t>Définition des objectifs :</a:t>
            </a:r>
          </a:p>
          <a:p>
            <a:endParaRPr lang="en-CH" altLang="en-US" sz="1400" dirty="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Localisation </a:t>
            </a:r>
            <a:r>
              <a:rPr lang="en-CH" sz="1800" b="1" i="0" u="none" strike="noStrike" baseline="0" dirty="0">
                <a:solidFill>
                  <a:srgbClr val="C00000"/>
                </a:solidFill>
                <a:latin typeface="Calibri" panose="020F0502020204030204" pitchFamily="34" charset="0"/>
              </a:rPr>
              <a:t>- </a:t>
            </a:r>
            <a:r>
              <a:rPr lang="en-US" sz="1800" b="0" i="0" u="none" strike="noStrike" baseline="0" dirty="0">
                <a:solidFill>
                  <a:srgbClr val="000000"/>
                </a:solidFill>
                <a:latin typeface="Calibri" panose="020F0502020204030204" pitchFamily="34" charset="0"/>
              </a:rPr>
              <a:t>Les Sociétés nationales sont des acteurs locaux qui s'engagent à investir dans une présence permanente, un accès et des relations de confiance enracinées dans les communautés. Les Sociétés nationales du monde entier ont pour mandat légal de servir les communautés en jouant un rôle d'auxiliaire, aux côtés des autorités nationales et locales. Pour garantir l'efficacité, l'efficience et la responsabilité des Sociétés nationales, il est essentiel de maintenir et d'améliorer en permanence la force institutionnelle de base au niveau national et au niveau des branches, par le biais du développement des Sociétés nationales et de la préparation à l'assistance sous forme d'argent et de bons (PTM). L'un des principaux objectifs du présent cadre stratégique est que les dirigeants des Sociétés nationales s'engagent à </a:t>
            </a:r>
            <a:r>
              <a:rPr lang="en-US" sz="1800" b="0" i="0" u="none" strike="noStrike" baseline="0" dirty="0" err="1">
                <a:solidFill>
                  <a:srgbClr val="000000"/>
                </a:solidFill>
                <a:latin typeface="Calibri" panose="020F0502020204030204" pitchFamily="34" charset="0"/>
              </a:rPr>
              <a:t>intégrer</a:t>
            </a:r>
            <a:r>
              <a:rPr lang="en-US" sz="1800" b="0" i="0" u="none" strike="noStrike" baseline="0" dirty="0">
                <a:solidFill>
                  <a:srgbClr val="000000"/>
                </a:solidFill>
                <a:latin typeface="Calibri" panose="020F0502020204030204" pitchFamily="34" charset="0"/>
              </a:rPr>
              <a:t> les TM, à la fois par une action locale prête à recevoir des fonds et par une portée mondiale, et, dans la mesure du possible, en reliant l'aide humanitaire aux structures nationales de protection sociale préexistantes. </a:t>
            </a:r>
            <a:endParaRPr lang="en-CH" sz="1800" b="0" i="0" u="none" strike="noStrike" baseline="0" dirty="0">
              <a:solidFill>
                <a:srgbClr val="000000"/>
              </a:solidFill>
              <a:latin typeface="Calibri" panose="020F0502020204030204" pitchFamily="34" charset="0"/>
            </a:endParaRPr>
          </a:p>
          <a:p>
            <a:endParaRPr lang="en-CH"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fi-FI" sz="1800" b="1" i="0" u="none" strike="noStrike" baseline="0" dirty="0">
                <a:solidFill>
                  <a:srgbClr val="000000"/>
                </a:solidFill>
              </a:rPr>
              <a:t>Portée mondiale </a:t>
            </a:r>
            <a:r>
              <a:rPr lang="en-CH" sz="1800" b="1" i="0" u="none" strike="noStrike" baseline="0" dirty="0">
                <a:solidFill>
                  <a:srgbClr val="000000"/>
                </a:solidFill>
              </a:rPr>
              <a:t>- </a:t>
            </a:r>
            <a:r>
              <a:rPr lang="en-US" sz="1800" b="0" i="0" u="none" strike="noStrike" baseline="0" dirty="0">
                <a:solidFill>
                  <a:srgbClr val="000000"/>
                </a:solidFill>
                <a:latin typeface="Calibri" panose="020F0502020204030204" pitchFamily="34" charset="0"/>
              </a:rPr>
              <a:t>Le Mouvement peut fournir une assistance humanitaire par le </a:t>
            </a:r>
            <a:r>
              <a:rPr lang="en-US" sz="1800" b="0" i="0" u="none" strike="noStrike" baseline="0" dirty="0" err="1">
                <a:solidFill>
                  <a:srgbClr val="000000"/>
                </a:solidFill>
                <a:latin typeface="Calibri" panose="020F0502020204030204" pitchFamily="34" charset="0"/>
              </a:rPr>
              <a:t>biais</a:t>
            </a:r>
            <a:r>
              <a:rPr lang="en-US" sz="1800" b="0" i="0" u="none" strike="noStrike" baseline="0" dirty="0">
                <a:solidFill>
                  <a:srgbClr val="000000"/>
                </a:solidFill>
                <a:latin typeface="Calibri" panose="020F0502020204030204" pitchFamily="34" charset="0"/>
              </a:rPr>
              <a:t> des TM à travers les pays et les contextes, offrant ainsi une action locale avec une portée mondiale. En s'engageant dans cette voie, la Fédération internationale des Sociétés de la Croix-Rouge et du Croissant-Rouge (FICR) et le Comité international de la Croix-Rouge (CICR) ont tous deux pour objectif de mettre en place une gamme de systèmes appropriés, adaptés à l'objectif visé et pouvant être exploités par le réseau du Mouvement afin de mener des opérations évolutives, opportunes et responsables par le </a:t>
            </a:r>
            <a:r>
              <a:rPr lang="en-US" sz="1800" b="0" i="0" u="none" strike="noStrike" baseline="0" dirty="0" err="1">
                <a:solidFill>
                  <a:srgbClr val="000000"/>
                </a:solidFill>
                <a:latin typeface="Calibri" panose="020F0502020204030204" pitchFamily="34" charset="0"/>
              </a:rPr>
              <a:t>biais</a:t>
            </a:r>
            <a:r>
              <a:rPr lang="en-US" sz="1800" b="0" i="0" u="none" strike="noStrike" baseline="0" dirty="0">
                <a:solidFill>
                  <a:srgbClr val="000000"/>
                </a:solidFill>
                <a:latin typeface="Calibri" panose="020F0502020204030204" pitchFamily="34" charset="0"/>
              </a:rPr>
              <a:t> des TM. </a:t>
            </a:r>
          </a:p>
          <a:p>
            <a:r>
              <a:rPr lang="en-US" sz="1800" b="0" i="0" u="none" strike="noStrike" baseline="0" dirty="0">
                <a:solidFill>
                  <a:srgbClr val="000000"/>
                </a:solidFill>
                <a:latin typeface="Calibri" panose="020F0502020204030204" pitchFamily="34" charset="0"/>
              </a:rPr>
              <a:t>La force de </a:t>
            </a:r>
            <a:r>
              <a:rPr lang="en-US" sz="1800" b="0" i="0" u="none" strike="noStrike" baseline="0" dirty="0" err="1">
                <a:solidFill>
                  <a:srgbClr val="000000"/>
                </a:solidFill>
                <a:latin typeface="Calibri" panose="020F0502020204030204" pitchFamily="34" charset="0"/>
              </a:rPr>
              <a:t>l'empreinte</a:t>
            </a:r>
            <a:r>
              <a:rPr lang="en-US" sz="1800" b="0" i="0" u="none" strike="noStrike" baseline="0" dirty="0">
                <a:solidFill>
                  <a:srgbClr val="000000"/>
                </a:solidFill>
                <a:latin typeface="Calibri" panose="020F0502020204030204" pitchFamily="34" charset="0"/>
              </a:rPr>
              <a:t> TM du Mouvement est enracinée dans des processus adaptés à l'objectif, socialisés, qui répondent aux normes et aux exigences des fonctions de soutien, et qui garantissent des rôles et des responsabilités clairs, promouvant ainsi la qualité et la responsabilité dans la conception et la mise en œuvre des opérations </a:t>
            </a:r>
            <a:r>
              <a:rPr lang="en-US" sz="1800" b="0" i="0" u="none" strike="noStrike" baseline="0" dirty="0" err="1">
                <a:solidFill>
                  <a:srgbClr val="000000"/>
                </a:solidFill>
                <a:latin typeface="Calibri" panose="020F0502020204030204" pitchFamily="34" charset="0"/>
              </a:rPr>
              <a:t>faisant</a:t>
            </a:r>
            <a:r>
              <a:rPr lang="en-US" sz="1800" b="0" i="0" u="none" strike="noStrike" baseline="0" dirty="0">
                <a:solidFill>
                  <a:srgbClr val="000000"/>
                </a:solidFill>
                <a:latin typeface="Calibri" panose="020F0502020204030204" pitchFamily="34" charset="0"/>
              </a:rPr>
              <a:t> </a:t>
            </a:r>
            <a:r>
              <a:rPr lang="en-US" sz="1800" b="0" i="0" u="none" strike="noStrike" baseline="0" dirty="0" err="1">
                <a:solidFill>
                  <a:srgbClr val="000000"/>
                </a:solidFill>
                <a:latin typeface="Calibri" panose="020F0502020204030204" pitchFamily="34" charset="0"/>
              </a:rPr>
              <a:t>appel</a:t>
            </a:r>
            <a:r>
              <a:rPr lang="en-US" sz="1800" b="0" i="0" u="none" strike="noStrike" baseline="0" dirty="0">
                <a:solidFill>
                  <a:srgbClr val="000000"/>
                </a:solidFill>
                <a:latin typeface="Calibri" panose="020F0502020204030204" pitchFamily="34" charset="0"/>
              </a:rPr>
              <a:t> aux TM. </a:t>
            </a:r>
            <a:endParaRPr lang="en-CH" sz="1800" b="0" i="0" u="none" strike="noStrike" baseline="0" dirty="0">
              <a:solidFill>
                <a:srgbClr val="000000"/>
              </a:solidFill>
              <a:latin typeface="Calibri" panose="020F0502020204030204" pitchFamily="34" charset="0"/>
            </a:endParaRPr>
          </a:p>
          <a:p>
            <a:endParaRPr lang="en-CH"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fi-FI" sz="1800" b="1" i="0" u="none" strike="noStrike" baseline="0" dirty="0">
                <a:solidFill>
                  <a:srgbClr val="000000"/>
                </a:solidFill>
              </a:rPr>
              <a:t>Intégration </a:t>
            </a:r>
            <a:r>
              <a:rPr lang="en-CH" sz="1800" b="1" i="0" u="none" strike="noStrike" baseline="0" dirty="0">
                <a:solidFill>
                  <a:srgbClr val="000000"/>
                </a:solidFill>
              </a:rPr>
              <a:t>- L</a:t>
            </a:r>
            <a:r>
              <a:rPr lang="en-US" sz="1800" b="0" i="0" u="none" strike="noStrike" baseline="0" dirty="0">
                <a:solidFill>
                  <a:srgbClr val="000000"/>
                </a:solidFill>
                <a:latin typeface="Calibri" panose="020F0502020204030204" pitchFamily="34" charset="0"/>
              </a:rPr>
              <a:t>'ACV est considérée comme une modalité par défaut dans l'ensemble du Mouvement, à toutes les phases de l'action humanitaire, y compris l'action anticipative, la réponse, le relèvement et le renforcement de la résilience. La qualité et la responsabilité sont assurées par </a:t>
            </a:r>
            <a:r>
              <a:rPr lang="en-US" sz="1800" b="0" i="0" u="none" strike="noStrike" baseline="0" dirty="0" err="1">
                <a:solidFill>
                  <a:srgbClr val="000000"/>
                </a:solidFill>
                <a:latin typeface="Calibri" panose="020F0502020204030204" pitchFamily="34" charset="0"/>
              </a:rPr>
              <a:t>l'intégration</a:t>
            </a:r>
            <a:r>
              <a:rPr lang="en-US" sz="1800" b="0" i="0" u="none" strike="noStrike" baseline="0" dirty="0">
                <a:solidFill>
                  <a:srgbClr val="000000"/>
                </a:solidFill>
                <a:latin typeface="Calibri" panose="020F0502020204030204" pitchFamily="34" charset="0"/>
              </a:rPr>
              <a:t> des TM dans un large éventail de profils de fonctions de soutien dans la conception, la mise en œuvre et le suivi des </a:t>
            </a:r>
            <a:r>
              <a:rPr lang="en-US" sz="1800" b="0" i="0" u="none" strike="noStrike" baseline="0" dirty="0" err="1">
                <a:solidFill>
                  <a:srgbClr val="000000"/>
                </a:solidFill>
                <a:latin typeface="Calibri" panose="020F0502020204030204" pitchFamily="34" charset="0"/>
              </a:rPr>
              <a:t>programmes</a:t>
            </a:r>
            <a:r>
              <a:rPr lang="en-US" sz="1800" b="0" i="0" u="none" strike="noStrike" baseline="0" dirty="0">
                <a:solidFill>
                  <a:srgbClr val="000000"/>
                </a:solidFill>
                <a:latin typeface="Calibri" panose="020F0502020204030204" pitchFamily="34" charset="0"/>
              </a:rPr>
              <a:t>. </a:t>
            </a:r>
          </a:p>
          <a:p>
            <a:r>
              <a:rPr lang="en-US" sz="1800" b="0" i="0" u="none" strike="noStrike" baseline="0" dirty="0">
                <a:solidFill>
                  <a:srgbClr val="000000"/>
                </a:solidFill>
                <a:latin typeface="Calibri" panose="020F0502020204030204" pitchFamily="34" charset="0"/>
              </a:rPr>
              <a:t>Pour que les TM </a:t>
            </a:r>
            <a:r>
              <a:rPr lang="en-US" sz="1800" b="0" i="0" u="none" strike="noStrike" baseline="0" dirty="0" err="1">
                <a:solidFill>
                  <a:srgbClr val="000000"/>
                </a:solidFill>
                <a:latin typeface="Calibri" panose="020F0502020204030204" pitchFamily="34" charset="0"/>
              </a:rPr>
              <a:t>deviennent</a:t>
            </a:r>
            <a:r>
              <a:rPr lang="en-US" sz="1800" b="0" i="0" u="none" strike="noStrike" baseline="0" dirty="0">
                <a:solidFill>
                  <a:srgbClr val="000000"/>
                </a:solidFill>
                <a:latin typeface="Calibri" panose="020F0502020204030204" pitchFamily="34" charset="0"/>
              </a:rPr>
              <a:t> la modalité par défaut, il est essentiel de l'intégrer dans tous les processus et systèmes du Mouvement, en faisant de les TM une option de réponse multisectorielle et polyvalente. </a:t>
            </a:r>
            <a:endParaRPr lang="en-CH" sz="1800" b="0" i="0" u="none" strike="noStrike" baseline="0" dirty="0">
              <a:solidFill>
                <a:srgbClr val="000000"/>
              </a:solidFill>
              <a:latin typeface="Calibri" panose="020F0502020204030204" pitchFamily="34" charset="0"/>
            </a:endParaRPr>
          </a:p>
          <a:p>
            <a:endParaRPr lang="en-CH"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en-CH" altLang="en-US" sz="1800" b="0" i="0" u="none" strike="noStrike" baseline="0" dirty="0">
                <a:solidFill>
                  <a:srgbClr val="000000"/>
                </a:solidFill>
                <a:latin typeface="Calibri" panose="020F0502020204030204" pitchFamily="34" charset="0"/>
                <a:ea typeface="MS PGothic" panose="020B0600070205080204" pitchFamily="34" charset="-128"/>
              </a:rPr>
              <a:t>Facilitateurs :</a:t>
            </a:r>
          </a:p>
          <a:p>
            <a:r>
              <a:rPr lang="fi-FI" sz="1800" b="1" i="0" u="none" strike="noStrike" baseline="0" dirty="0">
                <a:solidFill>
                  <a:srgbClr val="C00000"/>
                </a:solidFill>
                <a:latin typeface="Calibri" panose="020F0502020204030204" pitchFamily="34" charset="0"/>
              </a:rPr>
              <a:t>CONDUIRE LE CHANGEMENT </a:t>
            </a:r>
            <a:endParaRPr lang="fi-FI"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Les dirigeants du mouvement démontrent leur engagement à renforcer et à </a:t>
            </a:r>
            <a:r>
              <a:rPr lang="en-US" sz="1800" b="0" i="1" u="none" strike="noStrike" baseline="0" dirty="0" err="1">
                <a:solidFill>
                  <a:srgbClr val="000000"/>
                </a:solidFill>
                <a:latin typeface="Calibri" panose="020F0502020204030204" pitchFamily="34" charset="0"/>
              </a:rPr>
              <a:t>intégrer</a:t>
            </a:r>
            <a:r>
              <a:rPr lang="en-US" sz="1800" b="0" i="1" u="none" strike="noStrike" baseline="0" dirty="0">
                <a:solidFill>
                  <a:srgbClr val="000000"/>
                </a:solidFill>
                <a:latin typeface="Calibri" panose="020F0502020204030204" pitchFamily="34" charset="0"/>
              </a:rPr>
              <a:t> les TM en allouant les ressources nécessaires à la préparation à l'argent liquide et en défendant à l'extérieur le rôle </a:t>
            </a:r>
            <a:r>
              <a:rPr lang="en-US" sz="1800" b="0" i="1" u="none" strike="noStrike" baseline="0" dirty="0" err="1">
                <a:solidFill>
                  <a:srgbClr val="000000"/>
                </a:solidFill>
                <a:latin typeface="Calibri" panose="020F0502020204030204" pitchFamily="34" charset="0"/>
              </a:rPr>
              <a:t>transformateur</a:t>
            </a:r>
            <a:r>
              <a:rPr lang="en-US" sz="1800" b="0" i="1" u="none" strike="noStrike" baseline="0" dirty="0">
                <a:solidFill>
                  <a:srgbClr val="000000"/>
                </a:solidFill>
                <a:latin typeface="Calibri" panose="020F0502020204030204" pitchFamily="34" charset="0"/>
              </a:rPr>
              <a:t> des TM.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Les Sociétés nationales font de la PTM un thème prioritaire de leur plan de développement </a:t>
            </a:r>
            <a:r>
              <a:rPr lang="en-US" sz="1800" b="0" i="0" u="none" strike="noStrike" baseline="0" dirty="0" err="1">
                <a:solidFill>
                  <a:srgbClr val="006FC0"/>
                </a:solidFill>
                <a:latin typeface="Calibri" panose="020F0502020204030204" pitchFamily="34" charset="0"/>
              </a:rPr>
              <a:t>organisationnel</a:t>
            </a:r>
            <a:r>
              <a:rPr lang="en-US" sz="1800" b="0" i="0" u="none" strike="noStrike" baseline="0" dirty="0">
                <a:solidFill>
                  <a:srgbClr val="006FC0"/>
                </a:solidFill>
                <a:latin typeface="Calibri" panose="020F0502020204030204" pitchFamily="34" charset="0"/>
              </a:rPr>
              <a:t>, en engageant les fonds et les ressources humaines nécessaires pour les activités de préparation à la distribution d'argent.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Les Sociétés nationales font des TM une composante </a:t>
            </a:r>
            <a:r>
              <a:rPr lang="en-US" sz="1800" b="0" i="0" u="none" strike="noStrike" baseline="0" dirty="0" err="1">
                <a:solidFill>
                  <a:srgbClr val="006FC0"/>
                </a:solidFill>
                <a:latin typeface="Calibri" panose="020F0502020204030204" pitchFamily="34" charset="0"/>
              </a:rPr>
              <a:t>reconnue</a:t>
            </a:r>
            <a:r>
              <a:rPr lang="en-US" sz="1800" b="0" i="0" u="none" strike="noStrike" baseline="0" dirty="0">
                <a:solidFill>
                  <a:srgbClr val="006FC0"/>
                </a:solidFill>
                <a:latin typeface="Calibri" panose="020F0502020204030204" pitchFamily="34" charset="0"/>
              </a:rPr>
              <a:t> de leur rôle d'auxiliaire auprès des autorités publiques et une partie intégrante de leur engagement en faveur de la </a:t>
            </a:r>
            <a:r>
              <a:rPr lang="en-US" sz="1800" b="0" i="0" u="none" strike="noStrike" baseline="0" dirty="0" err="1">
                <a:solidFill>
                  <a:srgbClr val="006FC0"/>
                </a:solidFill>
                <a:latin typeface="Calibri" panose="020F0502020204030204" pitchFamily="34" charset="0"/>
              </a:rPr>
              <a:t>localisation</a:t>
            </a:r>
            <a:r>
              <a:rPr lang="en-US" sz="1800" b="0" i="0" u="none" strike="noStrike" baseline="0" dirty="0">
                <a:solidFill>
                  <a:srgbClr val="006FC0"/>
                </a:solidFill>
                <a:latin typeface="Calibri" panose="020F0502020204030204" pitchFamily="34" charset="0"/>
              </a:rPr>
              <a:t> avec d'autres acteurs humanitaires.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(L&amp;M) les TM </a:t>
            </a:r>
            <a:r>
              <a:rPr lang="en-US" sz="1800" b="0" i="0" u="none" strike="noStrike" baseline="0" dirty="0" err="1">
                <a:solidFill>
                  <a:srgbClr val="006FC0"/>
                </a:solidFill>
                <a:latin typeface="Calibri" panose="020F0502020204030204" pitchFamily="34" charset="0"/>
              </a:rPr>
              <a:t>sont</a:t>
            </a:r>
            <a:r>
              <a:rPr lang="en-US" sz="1800" b="0" i="0" u="none" strike="noStrike" baseline="0" dirty="0">
                <a:solidFill>
                  <a:srgbClr val="006FC0"/>
                </a:solidFill>
                <a:latin typeface="Calibri" panose="020F0502020204030204" pitchFamily="34" charset="0"/>
              </a:rPr>
              <a:t> </a:t>
            </a:r>
            <a:r>
              <a:rPr lang="en-US" sz="1800" b="0" i="0" u="none" strike="noStrike" baseline="0" dirty="0" err="1">
                <a:solidFill>
                  <a:srgbClr val="006FC0"/>
                </a:solidFill>
                <a:latin typeface="Calibri" panose="020F0502020204030204" pitchFamily="34" charset="0"/>
              </a:rPr>
              <a:t>considérés</a:t>
            </a:r>
            <a:r>
              <a:rPr lang="en-US" sz="1800" b="0" i="0" u="none" strike="noStrike" baseline="0" dirty="0">
                <a:solidFill>
                  <a:srgbClr val="006FC0"/>
                </a:solidFill>
                <a:latin typeface="Calibri" panose="020F0502020204030204" pitchFamily="34" charset="0"/>
              </a:rPr>
              <a:t> </a:t>
            </a:r>
            <a:r>
              <a:rPr lang="en-US" sz="1800" b="0" i="0" u="none" strike="noStrike" baseline="0" dirty="0" err="1">
                <a:solidFill>
                  <a:srgbClr val="006FC0"/>
                </a:solidFill>
                <a:latin typeface="Calibri" panose="020F0502020204030204" pitchFamily="34" charset="0"/>
              </a:rPr>
              <a:t>comme</a:t>
            </a:r>
            <a:r>
              <a:rPr lang="en-US" sz="1800" b="0" i="0" u="none" strike="noStrike" baseline="0" dirty="0">
                <a:solidFill>
                  <a:srgbClr val="006FC0"/>
                </a:solidFill>
                <a:latin typeface="Calibri" panose="020F0502020204030204" pitchFamily="34" charset="0"/>
              </a:rPr>
              <a:t> une option de réponse par défaut pour et dans tous les secteurs, la direction de la Société nationale soutenant l'</a:t>
            </a:r>
            <a:r>
              <a:rPr lang="en-US" sz="1800" b="0" i="0" u="none" strike="noStrike" baseline="0" dirty="0">
                <a:solidFill>
                  <a:srgbClr val="6F2F9F"/>
                </a:solidFill>
                <a:latin typeface="Calibri" panose="020F0502020204030204" pitchFamily="34" charset="0"/>
              </a:rPr>
              <a:t>intégration d'une AVC responsable et opportune dans les services de la branche locale.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La FICR et le CICR plaident auprès des donateurs et d'autres partenaires internationaux pour qu'ils investissent dans les </a:t>
            </a:r>
            <a:r>
              <a:rPr lang="en-US" sz="1800" b="0" i="0" u="none" strike="noStrike" baseline="0" dirty="0" err="1">
                <a:solidFill>
                  <a:srgbClr val="00AF50"/>
                </a:solidFill>
                <a:latin typeface="Calibri" panose="020F0502020204030204" pitchFamily="34" charset="0"/>
              </a:rPr>
              <a:t>capacités</a:t>
            </a:r>
            <a:r>
              <a:rPr lang="en-US" sz="1800" b="0" i="0" u="none" strike="noStrike" baseline="0" dirty="0">
                <a:solidFill>
                  <a:srgbClr val="00AF50"/>
                </a:solidFill>
                <a:latin typeface="Calibri" panose="020F0502020204030204" pitchFamily="34" charset="0"/>
              </a:rPr>
              <a:t> des TM du Mouvement en tant qu'investissement clé pour la </a:t>
            </a:r>
            <a:r>
              <a:rPr lang="en-US" sz="1800" b="0" i="0" u="none" strike="noStrike" baseline="0" dirty="0" err="1">
                <a:solidFill>
                  <a:srgbClr val="00AF50"/>
                </a:solidFill>
                <a:latin typeface="Calibri" panose="020F0502020204030204" pitchFamily="34" charset="0"/>
              </a:rPr>
              <a:t>localisation</a:t>
            </a:r>
            <a:r>
              <a:rPr lang="en-US" sz="1800" b="0" i="0" u="none" strike="noStrike" baseline="0" dirty="0">
                <a:solidFill>
                  <a:srgbClr val="00AF5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(L/G/M) Un leadership fondé sur des principes guide la prise de décision sur </a:t>
            </a:r>
            <a:r>
              <a:rPr lang="en-US" sz="1800" b="0" i="0" u="none" strike="noStrike" baseline="0" dirty="0" err="1">
                <a:solidFill>
                  <a:srgbClr val="00AF50"/>
                </a:solidFill>
                <a:latin typeface="Calibri" panose="020F0502020204030204" pitchFamily="34" charset="0"/>
              </a:rPr>
              <a:t>l'intégration</a:t>
            </a:r>
            <a:r>
              <a:rPr lang="en-US" sz="1800" b="0" i="0" u="none" strike="noStrike" baseline="0" dirty="0">
                <a:solidFill>
                  <a:srgbClr val="00AF50"/>
                </a:solidFill>
                <a:latin typeface="Calibri" panose="020F0502020204030204" pitchFamily="34" charset="0"/>
              </a:rPr>
              <a:t> des TM et positionne le Mouvement comme un </a:t>
            </a:r>
            <a:r>
              <a:rPr lang="en-US" sz="1800" b="0" i="0" u="none" strike="noStrike" baseline="0" dirty="0">
                <a:solidFill>
                  <a:srgbClr val="006FC0"/>
                </a:solidFill>
                <a:latin typeface="Calibri" panose="020F0502020204030204" pitchFamily="34" charset="0"/>
              </a:rPr>
              <a:t>leader d'opinion clé en matière </a:t>
            </a:r>
            <a:r>
              <a:rPr lang="en-US" sz="1800" b="0" i="0" u="none" strike="noStrike" baseline="0" dirty="0">
                <a:solidFill>
                  <a:srgbClr val="00AF50"/>
                </a:solidFill>
                <a:latin typeface="Calibri" panose="020F0502020204030204" pitchFamily="34" charset="0"/>
              </a:rPr>
              <a:t>de TM </a:t>
            </a:r>
            <a:r>
              <a:rPr lang="en-US" sz="1800" b="0" i="0" u="none" strike="noStrike" baseline="0" dirty="0">
                <a:solidFill>
                  <a:srgbClr val="006FC0"/>
                </a:solidFill>
                <a:latin typeface="Calibri" panose="020F0502020204030204" pitchFamily="34" charset="0"/>
              </a:rPr>
              <a:t>dans les contextes humanitaires et de développement. </a:t>
            </a:r>
            <a:endParaRPr lang="en-CH" sz="1800" b="0" i="0" u="none" strike="noStrike" baseline="0" dirty="0">
              <a:solidFill>
                <a:srgbClr val="006FC0"/>
              </a:solidFill>
              <a:latin typeface="Calibri" panose="020F0502020204030204" pitchFamily="34" charset="0"/>
            </a:endParaRPr>
          </a:p>
          <a:p>
            <a:endParaRPr lang="en-CH" altLang="en-US" sz="1800" b="0" i="0" u="none" strike="noStrike" baseline="0" dirty="0">
              <a:solidFill>
                <a:srgbClr val="006FC0"/>
              </a:solidFill>
              <a:latin typeface="Calibri" panose="020F0502020204030204" pitchFamily="34" charset="0"/>
              <a:ea typeface="MS PGothic" panose="020B0600070205080204" pitchFamily="34" charset="-128"/>
            </a:endParaRPr>
          </a:p>
          <a:p>
            <a:r>
              <a:rPr lang="en-US" sz="1800" b="1" i="0" u="none" strike="noStrike" baseline="0" dirty="0">
                <a:solidFill>
                  <a:srgbClr val="C00000"/>
                </a:solidFill>
                <a:latin typeface="Calibri" panose="020F0502020204030204" pitchFamily="34" charset="0"/>
              </a:rPr>
              <a:t>TRANSFORMER LES SYSTÈMES, LES PROCESSUS ET LES OUTILS </a:t>
            </a:r>
            <a:endParaRPr lang="en-US"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Grâce à la transformation des systèmes, des processus et des </a:t>
            </a:r>
            <a:r>
              <a:rPr lang="en-US" sz="1800" b="0" i="1" u="none" strike="noStrike" baseline="0" dirty="0" err="1">
                <a:solidFill>
                  <a:srgbClr val="000000"/>
                </a:solidFill>
                <a:latin typeface="Calibri" panose="020F0502020204030204" pitchFamily="34" charset="0"/>
              </a:rPr>
              <a:t>outils</a:t>
            </a:r>
            <a:r>
              <a:rPr lang="en-US" sz="1800" b="0" i="1" u="none" strike="noStrike" baseline="0" dirty="0">
                <a:solidFill>
                  <a:srgbClr val="000000"/>
                </a:solidFill>
                <a:latin typeface="Calibri" panose="020F0502020204030204" pitchFamily="34" charset="0"/>
              </a:rPr>
              <a:t>, les TM </a:t>
            </a:r>
            <a:r>
              <a:rPr lang="en-US" sz="1800" b="0" i="1" u="none" strike="noStrike" baseline="0" dirty="0" err="1">
                <a:solidFill>
                  <a:srgbClr val="000000"/>
                </a:solidFill>
                <a:latin typeface="Calibri" panose="020F0502020204030204" pitchFamily="34" charset="0"/>
              </a:rPr>
              <a:t>sont</a:t>
            </a:r>
            <a:r>
              <a:rPr lang="en-US" sz="1800" b="0" i="1" u="none" strike="noStrike" baseline="0" dirty="0">
                <a:solidFill>
                  <a:srgbClr val="000000"/>
                </a:solidFill>
                <a:latin typeface="Calibri" panose="020F0502020204030204" pitchFamily="34" charset="0"/>
              </a:rPr>
              <a:t> </a:t>
            </a:r>
            <a:r>
              <a:rPr lang="en-US" sz="1800" b="0" i="1" u="none" strike="noStrike" baseline="0" dirty="0" err="1">
                <a:solidFill>
                  <a:srgbClr val="000000"/>
                </a:solidFill>
                <a:latin typeface="Calibri" panose="020F0502020204030204" pitchFamily="34" charset="0"/>
              </a:rPr>
              <a:t>intégrés</a:t>
            </a:r>
            <a:r>
              <a:rPr lang="en-US" sz="1800" b="0" i="1" u="none" strike="noStrike" baseline="0" dirty="0">
                <a:solidFill>
                  <a:srgbClr val="000000"/>
                </a:solidFill>
                <a:latin typeface="Calibri" panose="020F0502020204030204" pitchFamily="34" charset="0"/>
              </a:rPr>
              <a:t> dans l'ensemble du Mouvement, les services de soutien jouant un rôle de premier plan dans la conception et la mise en </a:t>
            </a:r>
            <a:r>
              <a:rPr lang="en-US" sz="1800" b="0" i="1" u="none" strike="noStrike" baseline="0" dirty="0" err="1">
                <a:solidFill>
                  <a:srgbClr val="000000"/>
                </a:solidFill>
                <a:latin typeface="Calibri" panose="020F0502020204030204" pitchFamily="34" charset="0"/>
              </a:rPr>
              <a:t>œuvre</a:t>
            </a:r>
            <a:r>
              <a:rPr lang="en-US" sz="1800" b="0" i="1" u="none" strike="noStrike" baseline="0" dirty="0">
                <a:solidFill>
                  <a:srgbClr val="000000"/>
                </a:solidFill>
                <a:latin typeface="Calibri" panose="020F0502020204030204" pitchFamily="34" charset="0"/>
              </a:rPr>
              <a:t> des TM.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(M) Des processus de prise de décision agiles et appropriés sont mis en place, suffisamment souples pour répondre à des contextes et des besoins en évolution rapide sur le terrain, tout en maintenant la responsabilité et la transparence dans la mise en </a:t>
            </a:r>
            <a:r>
              <a:rPr lang="en-US" sz="1800" b="0" i="0" u="none" strike="noStrike" baseline="0" dirty="0" err="1">
                <a:solidFill>
                  <a:srgbClr val="6F2F9F"/>
                </a:solidFill>
                <a:latin typeface="Calibri" panose="020F0502020204030204" pitchFamily="34" charset="0"/>
              </a:rPr>
              <a:t>œuvre</a:t>
            </a:r>
            <a:r>
              <a:rPr lang="en-US" sz="1800" b="0" i="0" u="none" strike="noStrike" baseline="0" dirty="0">
                <a:solidFill>
                  <a:srgbClr val="6F2F9F"/>
                </a:solidFill>
                <a:latin typeface="Calibri" panose="020F0502020204030204" pitchFamily="34" charset="0"/>
              </a:rPr>
              <a:t> des TM.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(G/M) Les rôles et responsabilités des services d'appui sont renforcés, notamment en ce qui concerne les achats, les finances, les questions juridiques et la gestion de l'information, ce qui </a:t>
            </a:r>
            <a:r>
              <a:rPr lang="en-US" sz="1800" b="0" i="0" u="none" strike="noStrike" baseline="0" dirty="0">
                <a:solidFill>
                  <a:srgbClr val="00AF50"/>
                </a:solidFill>
                <a:latin typeface="Calibri" panose="020F0502020204030204" pitchFamily="34" charset="0"/>
              </a:rPr>
              <a:t>permet au Mouvement de répondre à la demande accrue de TM de manière efficace et efficiente grâce à des processus transformés adaptés à l'objectif et à l'échelle.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(G/M) Une plus grande collaboration et une coordination interfonctionnelle sont encouragées entre les différentes parties prenantes impliquées dans la conception et la </a:t>
            </a:r>
            <a:r>
              <a:rPr lang="en-US" sz="1800" b="0" i="0" u="none" strike="noStrike" baseline="0" dirty="0">
                <a:solidFill>
                  <a:srgbClr val="00AF50"/>
                </a:solidFill>
                <a:latin typeface="Calibri" panose="020F0502020204030204" pitchFamily="34" charset="0"/>
              </a:rPr>
              <a:t>mise en </a:t>
            </a:r>
            <a:r>
              <a:rPr lang="en-US" sz="1800" b="0" i="0" u="none" strike="noStrike" baseline="0" dirty="0" err="1">
                <a:solidFill>
                  <a:srgbClr val="00AF50"/>
                </a:solidFill>
                <a:latin typeface="Calibri" panose="020F0502020204030204" pitchFamily="34" charset="0"/>
              </a:rPr>
              <a:t>œuvre</a:t>
            </a:r>
            <a:r>
              <a:rPr lang="en-US" sz="1800" b="0" i="0" u="none" strike="noStrike" baseline="0" dirty="0">
                <a:solidFill>
                  <a:srgbClr val="00AF50"/>
                </a:solidFill>
                <a:latin typeface="Calibri" panose="020F0502020204030204" pitchFamily="34" charset="0"/>
              </a:rPr>
              <a:t> des TM, ce qui permet d'éliminer les silos opérationnels et de promouvoir une approche plus cohérente de la programmation. </a:t>
            </a:r>
            <a:endParaRPr lang="en-CH" sz="1800" b="0" i="0" u="none" strike="noStrike" baseline="0" dirty="0">
              <a:solidFill>
                <a:srgbClr val="00AF50"/>
              </a:solidFill>
              <a:latin typeface="Calibri" panose="020F0502020204030204" pitchFamily="34" charset="0"/>
            </a:endParaRPr>
          </a:p>
          <a:p>
            <a:endParaRPr lang="en-CH" altLang="en-US" sz="1800" b="0" i="0" u="none" strike="noStrike" baseline="0" dirty="0">
              <a:solidFill>
                <a:srgbClr val="00AF50"/>
              </a:solidFill>
              <a:latin typeface="Calibri" panose="020F0502020204030204" pitchFamily="34" charset="0"/>
              <a:ea typeface="MS PGothic" panose="020B0600070205080204" pitchFamily="34" charset="-128"/>
            </a:endParaRPr>
          </a:p>
          <a:p>
            <a:r>
              <a:rPr lang="en-US" sz="1800" b="1" i="0" u="none" strike="noStrike" baseline="0" dirty="0">
                <a:solidFill>
                  <a:srgbClr val="C00000"/>
                </a:solidFill>
                <a:latin typeface="Calibri" panose="020F0502020204030204" pitchFamily="34" charset="0"/>
              </a:rPr>
              <a:t>DES RESSOURCES GRÂCE À L'EXPERTISE ET AU FINANCEMENT </a:t>
            </a:r>
            <a:endParaRPr lang="en-US"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Pour que les TM </a:t>
            </a:r>
            <a:r>
              <a:rPr lang="en-US" sz="1800" b="0" i="1" u="none" strike="noStrike" baseline="0" dirty="0" err="1">
                <a:solidFill>
                  <a:srgbClr val="000000"/>
                </a:solidFill>
                <a:latin typeface="Calibri" panose="020F0502020204030204" pitchFamily="34" charset="0"/>
              </a:rPr>
              <a:t>puissent</a:t>
            </a:r>
            <a:r>
              <a:rPr lang="en-US" sz="1800" b="0" i="1" u="none" strike="noStrike" baseline="0" dirty="0">
                <a:solidFill>
                  <a:srgbClr val="000000"/>
                </a:solidFill>
                <a:latin typeface="Calibri" panose="020F0502020204030204" pitchFamily="34" charset="0"/>
              </a:rPr>
              <a:t> </a:t>
            </a:r>
            <a:r>
              <a:rPr lang="en-US" sz="1800" b="0" i="1" u="none" strike="noStrike" baseline="0" dirty="0" err="1">
                <a:solidFill>
                  <a:srgbClr val="000000"/>
                </a:solidFill>
                <a:latin typeface="Calibri" panose="020F0502020204030204" pitchFamily="34" charset="0"/>
              </a:rPr>
              <a:t>être</a:t>
            </a:r>
            <a:r>
              <a:rPr lang="en-US" sz="1800" b="0" i="1" u="none" strike="noStrike" baseline="0" dirty="0">
                <a:solidFill>
                  <a:srgbClr val="000000"/>
                </a:solidFill>
                <a:latin typeface="Calibri" panose="020F0502020204030204" pitchFamily="34" charset="0"/>
              </a:rPr>
              <a:t> </a:t>
            </a:r>
            <a:r>
              <a:rPr lang="en-US" sz="1800" b="0" i="1" u="none" strike="noStrike" baseline="0" dirty="0" err="1">
                <a:solidFill>
                  <a:srgbClr val="000000"/>
                </a:solidFill>
                <a:latin typeface="Calibri" panose="020F0502020204030204" pitchFamily="34" charset="0"/>
              </a:rPr>
              <a:t>fournis</a:t>
            </a:r>
            <a:r>
              <a:rPr lang="en-US" sz="1800" b="0" i="1" u="none" strike="noStrike" baseline="0" dirty="0">
                <a:solidFill>
                  <a:srgbClr val="000000"/>
                </a:solidFill>
                <a:latin typeface="Calibri" panose="020F0502020204030204" pitchFamily="34" charset="0"/>
              </a:rPr>
              <a:t> à grande échelle en temps voulu et de manière responsable, le Mouvement engagera des ressources financières et humaines suffisantes pour soutenir le renforcement efficace des capacités en matière de TM, tant au niveau mondial que local.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L'action anticipative </a:t>
            </a:r>
            <a:r>
              <a:rPr lang="en-US" sz="1800" b="0" i="0" u="none" strike="noStrike" baseline="0" dirty="0" err="1">
                <a:solidFill>
                  <a:srgbClr val="00AF50"/>
                </a:solidFill>
                <a:latin typeface="Calibri" panose="020F0502020204030204" pitchFamily="34" charset="0"/>
              </a:rPr>
              <a:t>utilisant</a:t>
            </a:r>
            <a:r>
              <a:rPr lang="en-US" sz="1800" b="0" i="0" u="none" strike="noStrike" baseline="0" dirty="0">
                <a:solidFill>
                  <a:srgbClr val="00AF50"/>
                </a:solidFill>
                <a:latin typeface="Calibri" panose="020F0502020204030204" pitchFamily="34" charset="0"/>
              </a:rPr>
              <a:t> les TM </a:t>
            </a:r>
            <a:r>
              <a:rPr lang="en-US" sz="1800" b="0" i="0" u="none" strike="noStrike" baseline="0" dirty="0" err="1">
                <a:solidFill>
                  <a:srgbClr val="00AF50"/>
                </a:solidFill>
                <a:latin typeface="Calibri" panose="020F0502020204030204" pitchFamily="34" charset="0"/>
              </a:rPr>
              <a:t>est</a:t>
            </a:r>
            <a:r>
              <a:rPr lang="en-US" sz="1800" b="0" i="0" u="none" strike="noStrike" baseline="0" dirty="0">
                <a:solidFill>
                  <a:srgbClr val="00AF50"/>
                </a:solidFill>
                <a:latin typeface="Calibri" panose="020F0502020204030204" pitchFamily="34" charset="0"/>
              </a:rPr>
              <a:t> rendue possible par le prépositionnement des fonds du </a:t>
            </a:r>
            <a:r>
              <a:rPr lang="en-US" sz="1800" b="0" i="0" u="none" strike="noStrike" baseline="0" dirty="0" err="1">
                <a:solidFill>
                  <a:srgbClr val="00AF50"/>
                </a:solidFill>
                <a:latin typeface="Calibri" panose="020F0502020204030204" pitchFamily="34" charset="0"/>
              </a:rPr>
              <a:t>programme</a:t>
            </a:r>
            <a:r>
              <a:rPr lang="en-US" sz="1800" b="0" i="0" u="none" strike="noStrike" baseline="0" dirty="0">
                <a:solidFill>
                  <a:srgbClr val="00AF50"/>
                </a:solidFill>
                <a:latin typeface="Calibri" panose="020F0502020204030204" pitchFamily="34" charset="0"/>
              </a:rPr>
              <a:t> au niveau local et par l'investissement du Mouvement dans les mécanismes de reconstitution des fonds.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Les compétences nationales et régionales en matière d'ACV sont assurées par les Sociétés nationales en investissant dans le renforcement des capacités du personnel et dans </a:t>
            </a:r>
            <a:r>
              <a:rPr lang="en-US" sz="1800" b="0" i="0" u="none" strike="noStrike" baseline="0" dirty="0" err="1">
                <a:solidFill>
                  <a:srgbClr val="006FC0"/>
                </a:solidFill>
                <a:latin typeface="Calibri" panose="020F0502020204030204" pitchFamily="34" charset="0"/>
              </a:rPr>
              <a:t>l'intégration</a:t>
            </a:r>
            <a:r>
              <a:rPr lang="en-US" sz="1800" b="0" i="0" u="none" strike="noStrike" baseline="0" dirty="0">
                <a:solidFill>
                  <a:srgbClr val="006FC0"/>
                </a:solidFill>
                <a:latin typeface="Calibri" panose="020F0502020204030204" pitchFamily="34" charset="0"/>
              </a:rPr>
              <a:t> des TM dans les départements et les branches.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(M) Des TM </a:t>
            </a:r>
            <a:r>
              <a:rPr lang="en-US" sz="1800" b="0" i="0" u="none" strike="noStrike" baseline="0" dirty="0" err="1">
                <a:solidFill>
                  <a:srgbClr val="6F2F9F"/>
                </a:solidFill>
                <a:latin typeface="Calibri" panose="020F0502020204030204" pitchFamily="34" charset="0"/>
              </a:rPr>
              <a:t>responsables</a:t>
            </a:r>
            <a:r>
              <a:rPr lang="en-US" sz="1800" b="0" i="0" u="none" strike="noStrike" baseline="0" dirty="0">
                <a:solidFill>
                  <a:srgbClr val="6F2F9F"/>
                </a:solidFill>
                <a:latin typeface="Calibri" panose="020F0502020204030204" pitchFamily="34" charset="0"/>
              </a:rPr>
              <a:t>, opportune et évolutive est conçue et mise en œuvre par le personnel et les volontaires du Mouvement, qui ont accès à une formation financée de manière appropriée et à des parcours d'apprentissage dynamiques.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(G&amp;M) la PTM et les </a:t>
            </a:r>
            <a:r>
              <a:rPr lang="en-US" sz="1800" b="0" i="0" u="none" strike="noStrike" baseline="0" dirty="0" err="1">
                <a:solidFill>
                  <a:srgbClr val="00AF50"/>
                </a:solidFill>
                <a:latin typeface="Calibri" panose="020F0502020204030204" pitchFamily="34" charset="0"/>
              </a:rPr>
              <a:t>programmes</a:t>
            </a:r>
            <a:r>
              <a:rPr lang="en-US" sz="1800" b="0" i="0" u="none" strike="noStrike" baseline="0" dirty="0">
                <a:solidFill>
                  <a:srgbClr val="00AF50"/>
                </a:solidFill>
                <a:latin typeface="Calibri" panose="020F0502020204030204" pitchFamily="34" charset="0"/>
              </a:rPr>
              <a:t> à plus long terme de mise en </a:t>
            </a:r>
            <a:r>
              <a:rPr lang="en-US" sz="1800" b="0" i="0" u="none" strike="noStrike" baseline="0" dirty="0" err="1">
                <a:solidFill>
                  <a:srgbClr val="00AF50"/>
                </a:solidFill>
                <a:latin typeface="Calibri" panose="020F0502020204030204" pitchFamily="34" charset="0"/>
              </a:rPr>
              <a:t>œuvre</a:t>
            </a:r>
            <a:r>
              <a:rPr lang="en-US" sz="1800" b="0" i="0" u="none" strike="noStrike" baseline="0" dirty="0">
                <a:solidFill>
                  <a:srgbClr val="00AF50"/>
                </a:solidFill>
                <a:latin typeface="Calibri" panose="020F0502020204030204" pitchFamily="34" charset="0"/>
              </a:rPr>
              <a:t> des TM sont financés par des </a:t>
            </a:r>
            <a:r>
              <a:rPr lang="en-US" sz="1800" b="0" i="0" u="none" strike="noStrike" baseline="0" dirty="0">
                <a:solidFill>
                  <a:srgbClr val="6F2F9F"/>
                </a:solidFill>
                <a:latin typeface="Calibri" panose="020F0502020204030204" pitchFamily="34" charset="0"/>
              </a:rPr>
              <a:t>propositions conjointes élaborées et défendues par les membres du Mouvement. </a:t>
            </a:r>
            <a:endParaRPr lang="en-CH" altLang="en-US" sz="1800" b="0" i="0" u="none" strike="noStrike" baseline="0" dirty="0">
              <a:solidFill>
                <a:srgbClr val="000000"/>
              </a:solidFill>
              <a:latin typeface="Calibri" panose="020F0502020204030204" pitchFamily="34" charset="0"/>
              <a:ea typeface="MS PGothic" panose="020B0600070205080204" pitchFamily="34" charset="-128"/>
            </a:endParaRPr>
          </a:p>
          <a:p>
            <a:endParaRPr lang="en-CH" altLang="en-US" sz="1400" b="1" dirty="0">
              <a:ea typeface="MS PGothic" panose="020B0600070205080204" pitchFamily="34" charset="-128"/>
            </a:endParaRPr>
          </a:p>
          <a:p>
            <a:r>
              <a:rPr lang="en-US" altLang="en-US" sz="1400" b="1" dirty="0">
                <a:ea typeface="MS PGothic" panose="020B0600070205080204" pitchFamily="34" charset="-128"/>
              </a:rPr>
              <a:t> </a:t>
            </a:r>
            <a:endParaRPr lang="en-CH" altLang="en-US" sz="1400" b="1" dirty="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TIRER PARTI DE NOTRE FORCE COLLECTIVE </a:t>
            </a:r>
            <a:endParaRPr lang="fi-FI"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La collaboration interne du Mouvement et son engagement commun en faveur de la </a:t>
            </a:r>
            <a:r>
              <a:rPr lang="en-US" sz="1800" b="0" i="1" u="none" strike="noStrike" baseline="0" dirty="0" err="1">
                <a:solidFill>
                  <a:srgbClr val="000000"/>
                </a:solidFill>
                <a:latin typeface="Calibri" panose="020F0502020204030204" pitchFamily="34" charset="0"/>
              </a:rPr>
              <a:t>priorisation</a:t>
            </a:r>
            <a:r>
              <a:rPr lang="en-US" sz="1800" b="0" i="1" u="none" strike="noStrike" baseline="0" dirty="0">
                <a:solidFill>
                  <a:srgbClr val="000000"/>
                </a:solidFill>
                <a:latin typeface="Calibri" panose="020F0502020204030204" pitchFamily="34" charset="0"/>
              </a:rPr>
              <a:t> et de </a:t>
            </a:r>
            <a:r>
              <a:rPr lang="en-US" sz="1800" b="0" i="1" u="none" strike="noStrike" baseline="0" dirty="0" err="1">
                <a:solidFill>
                  <a:srgbClr val="000000"/>
                </a:solidFill>
                <a:latin typeface="Calibri" panose="020F0502020204030204" pitchFamily="34" charset="0"/>
              </a:rPr>
              <a:t>l'intensification</a:t>
            </a:r>
            <a:r>
              <a:rPr lang="en-US" sz="1800" b="0" i="1" u="none" strike="noStrike" baseline="0" dirty="0">
                <a:solidFill>
                  <a:srgbClr val="000000"/>
                </a:solidFill>
                <a:latin typeface="Calibri" panose="020F0502020204030204" pitchFamily="34" charset="0"/>
              </a:rPr>
              <a:t> des TM renforcent la fourniture de l'aide humanitaire et positionnent le Mouvement comme un partenaire de choix aux niveaux local et mondial.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La fourniture et </a:t>
            </a:r>
            <a:r>
              <a:rPr lang="en-US" sz="1800" b="0" i="0" u="none" strike="noStrike" baseline="0" dirty="0" err="1">
                <a:solidFill>
                  <a:srgbClr val="006FC0"/>
                </a:solidFill>
                <a:latin typeface="Calibri" panose="020F0502020204030204" pitchFamily="34" charset="0"/>
              </a:rPr>
              <a:t>l'impact</a:t>
            </a:r>
            <a:r>
              <a:rPr lang="en-US" sz="1800" b="0" i="0" u="none" strike="noStrike" baseline="0" dirty="0">
                <a:solidFill>
                  <a:srgbClr val="006FC0"/>
                </a:solidFill>
                <a:latin typeface="Calibri" panose="020F0502020204030204" pitchFamily="34" charset="0"/>
              </a:rPr>
              <a:t> des TM sont renforcés par des partenariats à long terme forgés par les Sociétés nationales avec les acteurs locaux et les autorités publiques, notamment par </a:t>
            </a:r>
            <a:r>
              <a:rPr lang="en-US" sz="1800" b="0" i="0" u="none" strike="noStrike" baseline="0" dirty="0" err="1">
                <a:solidFill>
                  <a:srgbClr val="006FC0"/>
                </a:solidFill>
                <a:latin typeface="Calibri" panose="020F0502020204030204" pitchFamily="34" charset="0"/>
              </a:rPr>
              <a:t>l'utilisation</a:t>
            </a:r>
            <a:r>
              <a:rPr lang="en-US" sz="1800" b="0" i="0" u="none" strike="noStrike" baseline="0" dirty="0">
                <a:solidFill>
                  <a:srgbClr val="006FC0"/>
                </a:solidFill>
                <a:latin typeface="Calibri" panose="020F0502020204030204" pitchFamily="34" charset="0"/>
              </a:rPr>
              <a:t> des TM dans le cadre des mécanismes de protection sociale existants et des systèmes d'intervention en cas de choc.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(L&amp;G) Le personnel du Mouvement est équipé et préparé à jouer un </a:t>
            </a:r>
            <a:r>
              <a:rPr lang="en-US" sz="1800" b="0" i="0" u="none" strike="noStrike" baseline="0" dirty="0">
                <a:solidFill>
                  <a:srgbClr val="00AF50"/>
                </a:solidFill>
                <a:latin typeface="Calibri" panose="020F0502020204030204" pitchFamily="34" charset="0"/>
              </a:rPr>
              <a:t>rôle de coordination des TM aux niveaux national, régional et mondial.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L'ACV est fournie à grande échelle et en complémentarité avec d'autres formes d'assistance, les membres du Mouvement </a:t>
            </a:r>
            <a:r>
              <a:rPr lang="en-US" sz="1800" b="0" i="0" u="none" strike="noStrike" baseline="0" dirty="0" err="1">
                <a:solidFill>
                  <a:srgbClr val="00AF50"/>
                </a:solidFill>
                <a:latin typeface="Calibri" panose="020F0502020204030204" pitchFamily="34" charset="0"/>
              </a:rPr>
              <a:t>donnant la priorité à la </a:t>
            </a:r>
            <a:r>
              <a:rPr lang="en-US" sz="1800" b="0" i="0" u="none" strike="noStrike" baseline="0" dirty="0">
                <a:solidFill>
                  <a:srgbClr val="00AF50"/>
                </a:solidFill>
                <a:latin typeface="Calibri" panose="020F0502020204030204" pitchFamily="34" charset="0"/>
              </a:rPr>
              <a:t>coordination interne dans les opérations bilatérales et multilatérales.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La rapidité, la portée et la responsabilité des réponses </a:t>
            </a:r>
            <a:r>
              <a:rPr lang="en-US" sz="1800" b="0" i="0" u="none" strike="noStrike" baseline="0" dirty="0" err="1">
                <a:solidFill>
                  <a:srgbClr val="00AF50"/>
                </a:solidFill>
                <a:latin typeface="Calibri" panose="020F0502020204030204" pitchFamily="34" charset="0"/>
              </a:rPr>
              <a:t>humanitaires</a:t>
            </a:r>
            <a:r>
              <a:rPr lang="en-US" sz="1800" b="0" i="0" u="none" strike="noStrike" baseline="0" dirty="0">
                <a:solidFill>
                  <a:srgbClr val="00AF50"/>
                </a:solidFill>
                <a:latin typeface="Calibri" panose="020F0502020204030204" pitchFamily="34" charset="0"/>
              </a:rPr>
              <a:t> des TM sont améliorées par le développement et le maintien de partenariats stratégiques, qui sont mis à jour en fonction de l'évolution du contexte mondial. </a:t>
            </a:r>
            <a:endParaRPr lang="en-CH" sz="1800" b="0" i="0" u="none" strike="noStrike" baseline="0" dirty="0">
              <a:solidFill>
                <a:srgbClr val="00AF50"/>
              </a:solidFill>
              <a:latin typeface="Calibri" panose="020F0502020204030204" pitchFamily="34" charset="0"/>
            </a:endParaRPr>
          </a:p>
          <a:p>
            <a:endParaRPr lang="en-CH" altLang="en-US" sz="1800" b="0" i="0" u="none" strike="noStrike" baseline="0" dirty="0">
              <a:solidFill>
                <a:srgbClr val="00AF50"/>
              </a:solidFill>
              <a:latin typeface="Calibri" panose="020F0502020204030204" pitchFamily="34" charset="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FAIRE MIEUX, TOUCHER PLUS </a:t>
            </a:r>
            <a:endParaRPr lang="fi-FI"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S'efforçant d'améliorer la </a:t>
            </a:r>
            <a:r>
              <a:rPr lang="en-US" sz="1800" b="0" i="1" u="none" strike="noStrike" baseline="0" dirty="0" err="1">
                <a:solidFill>
                  <a:srgbClr val="000000"/>
                </a:solidFill>
                <a:latin typeface="Calibri" panose="020F0502020204030204" pitchFamily="34" charset="0"/>
              </a:rPr>
              <a:t>responsabilité</a:t>
            </a:r>
            <a:r>
              <a:rPr lang="en-US" sz="1800" b="0" i="1" u="none" strike="noStrike" baseline="0" dirty="0">
                <a:solidFill>
                  <a:srgbClr val="000000"/>
                </a:solidFill>
                <a:latin typeface="Calibri" panose="020F0502020204030204" pitchFamily="34" charset="0"/>
              </a:rPr>
              <a:t> des TM et d'autonomiser les communautés au cœur de la réponse, le Mouvement investira dans le développement d'un apprentissage fondé sur des preuves et dans l'exploitation d'une innovation </a:t>
            </a:r>
            <a:r>
              <a:rPr lang="en-US" sz="1800" b="0" i="1" u="none" strike="noStrike" baseline="0" dirty="0" err="1">
                <a:solidFill>
                  <a:srgbClr val="000000"/>
                </a:solidFill>
                <a:latin typeface="Calibri" panose="020F0502020204030204" pitchFamily="34" charset="0"/>
              </a:rPr>
              <a:t>centrée</a:t>
            </a:r>
            <a:r>
              <a:rPr lang="en-US" sz="1800" b="0" i="1" u="none" strike="noStrike" baseline="0" dirty="0">
                <a:solidFill>
                  <a:srgbClr val="000000"/>
                </a:solidFill>
                <a:latin typeface="Calibri" panose="020F0502020204030204" pitchFamily="34" charset="0"/>
              </a:rPr>
              <a:t> sur les personnes.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Les populations sont au premier plan - elles conçoivent, dirigent et </a:t>
            </a:r>
            <a:r>
              <a:rPr lang="en-US" sz="1800" b="0" i="0" u="none" strike="noStrike" baseline="0" dirty="0" err="1">
                <a:solidFill>
                  <a:srgbClr val="006FC0"/>
                </a:solidFill>
                <a:latin typeface="Calibri" panose="020F0502020204030204" pitchFamily="34" charset="0"/>
              </a:rPr>
              <a:t>contrôlent</a:t>
            </a:r>
            <a:r>
              <a:rPr lang="en-US" sz="1800" b="0" i="0" u="none" strike="noStrike" baseline="0" dirty="0">
                <a:solidFill>
                  <a:srgbClr val="006FC0"/>
                </a:solidFill>
                <a:latin typeface="Calibri" panose="020F0502020204030204" pitchFamily="34" charset="0"/>
              </a:rPr>
              <a:t> les TM ; elles sont responsabilisées grâce à la participation accrue des volontaires des Sociétés nationales et à la </a:t>
            </a:r>
            <a:r>
              <a:rPr lang="en-US" sz="1800" b="0" i="0" u="none" strike="noStrike" baseline="0" dirty="0" err="1">
                <a:solidFill>
                  <a:srgbClr val="006FC0"/>
                </a:solidFill>
                <a:latin typeface="Calibri" panose="020F0502020204030204" pitchFamily="34" charset="0"/>
              </a:rPr>
              <a:t>priorité</a:t>
            </a:r>
            <a:r>
              <a:rPr lang="en-US" sz="1800" b="0" i="0" u="none" strike="noStrike" baseline="0" dirty="0">
                <a:solidFill>
                  <a:srgbClr val="006FC0"/>
                </a:solidFill>
                <a:latin typeface="Calibri" panose="020F0502020204030204" pitchFamily="34" charset="0"/>
              </a:rPr>
              <a:t> </a:t>
            </a:r>
            <a:r>
              <a:rPr lang="en-US" sz="1800" b="0" i="0" u="none" strike="noStrike" baseline="0" dirty="0" err="1">
                <a:solidFill>
                  <a:srgbClr val="006FC0"/>
                </a:solidFill>
                <a:latin typeface="Calibri" panose="020F0502020204030204" pitchFamily="34" charset="0"/>
              </a:rPr>
              <a:t>accordée</a:t>
            </a:r>
            <a:r>
              <a:rPr lang="en-US" sz="1800" b="0" i="0" u="none" strike="noStrike" baseline="0" dirty="0">
                <a:solidFill>
                  <a:srgbClr val="006FC0"/>
                </a:solidFill>
                <a:latin typeface="Calibri" panose="020F0502020204030204" pitchFamily="34" charset="0"/>
              </a:rPr>
              <a:t> par le Mouvement aux communautés, qui sont au cœur de la réponse.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&amp; M) Les TM de qualité est réalisée grâce à l'investissement dans des pratiques de suivi et d'évaluation inclusives, avec des mécanismes de responsabilité renforcés et des normes minimales en place pour chaque </a:t>
            </a:r>
            <a:r>
              <a:rPr lang="en-US" sz="1800" b="0" i="0" u="none" strike="noStrike" baseline="0" dirty="0" err="1">
                <a:solidFill>
                  <a:srgbClr val="00AF50"/>
                </a:solidFill>
                <a:latin typeface="Calibri" panose="020F0502020204030204" pitchFamily="34" charset="0"/>
              </a:rPr>
              <a:t>programme</a:t>
            </a:r>
            <a:r>
              <a:rPr lang="en-US" sz="1800" b="0" i="0" u="none" strike="noStrike" baseline="0" dirty="0">
                <a:solidFill>
                  <a:srgbClr val="00AF5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L'expertise, les connaissances et les compétences locales sont recueillies et partagées au sein du Mouvement et avec l'ensemble du secteur humanitaire afin d'éclairer les pratiques, les politiques et les activités de plaidoyer des TM.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Le Mouvement favorise un état d'esprit et une culture d'apprentissage fondé sur des données probantes, en s'efforçant d'améliorer en permanence la conception et la mise en œuvre des </a:t>
            </a:r>
            <a:r>
              <a:rPr lang="en-US" sz="1800" b="0" i="0" u="none" strike="noStrike" baseline="0" dirty="0" err="1">
                <a:solidFill>
                  <a:srgbClr val="00AF50"/>
                </a:solidFill>
                <a:latin typeface="Calibri" panose="020F0502020204030204" pitchFamily="34" charset="0"/>
              </a:rPr>
              <a:t>programmes</a:t>
            </a:r>
            <a:r>
              <a:rPr lang="en-US" sz="1800" b="0" i="0" u="none" strike="noStrike" baseline="0" dirty="0">
                <a:solidFill>
                  <a:srgbClr val="00AF50"/>
                </a:solidFill>
                <a:latin typeface="Calibri" panose="020F0502020204030204" pitchFamily="34" charset="0"/>
              </a:rPr>
              <a:t> et en investissant dans un programme de recherche qui identifie les lacunes en matière de connaissances et les tendances émergentes dans le </a:t>
            </a:r>
            <a:r>
              <a:rPr lang="en-US" sz="1800" b="0" i="0" u="none" strike="noStrike" baseline="0" dirty="0" err="1">
                <a:solidFill>
                  <a:srgbClr val="00AF50"/>
                </a:solidFill>
                <a:latin typeface="Calibri" panose="020F0502020204030204" pitchFamily="34" charset="0"/>
              </a:rPr>
              <a:t>domaine</a:t>
            </a:r>
            <a:r>
              <a:rPr lang="en-US" sz="1800" b="0" i="0" u="none" strike="noStrike" baseline="0" dirty="0">
                <a:solidFill>
                  <a:srgbClr val="00AF50"/>
                </a:solidFill>
                <a:latin typeface="Calibri" panose="020F0502020204030204" pitchFamily="34" charset="0"/>
              </a:rPr>
              <a:t> des TM.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Les pôles et </a:t>
            </a:r>
            <a:r>
              <a:rPr lang="en-US" sz="1800" b="0" i="0" u="none" strike="noStrike" baseline="0" dirty="0" err="1">
                <a:solidFill>
                  <a:srgbClr val="00AF50"/>
                </a:solidFill>
                <a:latin typeface="Calibri" panose="020F0502020204030204" pitchFamily="34" charset="0"/>
              </a:rPr>
              <a:t>centres </a:t>
            </a:r>
            <a:r>
              <a:rPr lang="en-US" sz="1800" b="0" i="0" u="none" strike="noStrike" baseline="0" dirty="0">
                <a:solidFill>
                  <a:srgbClr val="00AF50"/>
                </a:solidFill>
                <a:latin typeface="Calibri" panose="020F0502020204030204" pitchFamily="34" charset="0"/>
              </a:rPr>
              <a:t>régionaux et mondiaux veillent à ce que l'expérience et l'apprentissage du Mouvement soient partagés, promus et diffusés par le biais de différents canaux, tels que des publications évaluées par des pairs, des événements d'apprentissage et des plateformes en ligne.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(M+G+L) : La </a:t>
            </a:r>
            <a:r>
              <a:rPr lang="en-US" sz="1800" b="0" i="0" u="none" strike="noStrike" baseline="0" dirty="0" err="1">
                <a:solidFill>
                  <a:srgbClr val="00AF50"/>
                </a:solidFill>
                <a:latin typeface="Calibri" panose="020F0502020204030204" pitchFamily="34" charset="0"/>
              </a:rPr>
              <a:t>qualité</a:t>
            </a:r>
            <a:r>
              <a:rPr lang="en-US" sz="1800" b="0" i="0" u="none" strike="noStrike" baseline="0" dirty="0">
                <a:solidFill>
                  <a:srgbClr val="00AF50"/>
                </a:solidFill>
                <a:latin typeface="Calibri" panose="020F0502020204030204" pitchFamily="34" charset="0"/>
              </a:rPr>
              <a:t> des TM, tant au niveau de la programmation que des systèmes, est continuellement améliorée grâce à l'accent mis par le Mouvement sur l'innovation, </a:t>
            </a:r>
            <a:r>
              <a:rPr lang="en-US" sz="1800" b="0" i="0" u="none" strike="noStrike" baseline="0" dirty="0">
                <a:solidFill>
                  <a:srgbClr val="006FC0"/>
                </a:solidFill>
                <a:latin typeface="Calibri" panose="020F0502020204030204" pitchFamily="34" charset="0"/>
              </a:rPr>
              <a:t>qui est cultivée par une gestion adaptative, une culture de la créativité, une réflexion dynamique sur la conception, et l'utilisation acceptée des nouvelles technologies.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(M+ G+L) : Les innovations numériques sont exploitées pour améliorer la </a:t>
            </a:r>
            <a:r>
              <a:rPr lang="en-US" sz="1800" b="0" i="0" u="none" strike="noStrike" baseline="0" dirty="0" err="1">
                <a:solidFill>
                  <a:srgbClr val="00AF50"/>
                </a:solidFill>
                <a:latin typeface="Calibri" panose="020F0502020204030204" pitchFamily="34" charset="0"/>
              </a:rPr>
              <a:t>fourniture</a:t>
            </a:r>
            <a:r>
              <a:rPr lang="en-US" sz="1800" b="0" i="0" u="none" strike="noStrike" baseline="0" dirty="0">
                <a:solidFill>
                  <a:srgbClr val="00AF50"/>
                </a:solidFill>
                <a:latin typeface="Calibri" panose="020F0502020204030204" pitchFamily="34" charset="0"/>
              </a:rPr>
              <a:t> de TM, contribuer à réduire la fracture numérique et </a:t>
            </a:r>
            <a:r>
              <a:rPr lang="en-US" sz="1800" b="0" i="0" u="none" strike="noStrike" baseline="0" dirty="0">
                <a:solidFill>
                  <a:srgbClr val="006FC0"/>
                </a:solidFill>
                <a:latin typeface="Calibri" panose="020F0502020204030204" pitchFamily="34" charset="0"/>
              </a:rPr>
              <a:t>promouvoir l'inclusion financière lorsque cela est possible et accessible aux communautés touchées par la crise. </a:t>
            </a:r>
            <a:endParaRPr lang="en-US" altLang="en-US" sz="1400" dirty="0">
              <a:ea typeface="MS PGothic" panose="020B0600070205080204" pitchFamily="34" charset="-128"/>
            </a:endParaRPr>
          </a:p>
        </p:txBody>
      </p:sp>
      <p:sp>
        <p:nvSpPr>
          <p:cNvPr id="63492" name="Slide Number Placeholder 3">
            <a:extLst>
              <a:ext uri="{FF2B5EF4-FFF2-40B4-BE49-F238E27FC236}">
                <a16:creationId xmlns:a16="http://schemas.microsoft.com/office/drawing/2014/main" id="{45CBA3B5-CAAB-09E1-F290-5772A1A1B0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0C373B7-20B9-45EA-9369-97EDA8329B0C}" type="slidenum">
              <a:rPr lang="en-US" altLang="ru-RU" smtClean="0"/>
              <a:t>25</a:t>
            </a:fld>
            <a:endParaRPr lang="en-US" alt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53F68EE5-04A8-D0A1-B78F-31927D71D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448B4FD9-632F-8F8C-9DA3-9C508C000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H" altLang="en-CH" sz="1400" dirty="0" err="1"/>
              <a:t>Mouvement </a:t>
            </a:r>
            <a:r>
              <a:rPr lang="en-CH" altLang="en-CH" sz="1400" dirty="0"/>
              <a:t>Cash Community - </a:t>
            </a:r>
            <a:r>
              <a:rPr lang="en-US" sz="1400" dirty="0">
                <a:hlinkClick r:id="rId3"/>
              </a:rPr>
              <a:t>Red-Cross-Cash-Community_v11-1.pdf (cash-hub.org)</a:t>
            </a:r>
            <a:endParaRPr lang="en-US" altLang="en-CH" sz="1400" dirty="0">
              <a:ea typeface="MS PGothic" panose="020B0600070205080204" pitchFamily="34" charset="-128"/>
              <a:cs typeface="Calibri" panose="020F0502020204030204" pitchFamily="34" charset="0"/>
            </a:endParaRPr>
          </a:p>
          <a:p>
            <a:endParaRPr lang="en-CH" altLang="en-US" sz="1400" dirty="0"/>
          </a:p>
          <a:p>
            <a:r>
              <a:rPr lang="en-US" sz="1400" dirty="0"/>
              <a:t>Adhésion et comment s'impliquer Les membres du Mouvement, le personnel, les volontaires et les dirigeants peuvent adhérer à la Communauté Cash. L'adhésion comprend un enregistrement sur le Cash Hub pour participer aux conversations et accéder aux ressources. </a:t>
            </a:r>
            <a:endParaRPr lang="en-CH" sz="1400" dirty="0"/>
          </a:p>
          <a:p>
            <a:r>
              <a:rPr lang="en-US" sz="1400" dirty="0"/>
              <a:t>- Les membres font profiter les autres Sociétés nationales, le Mouvement et d'autres praticiens de l'argent liquide de l'expérience et du savoir-faire qu'ils ont acquis dans le cadre de leur </a:t>
            </a:r>
            <a:r>
              <a:rPr lang="en-US" sz="1400" dirty="0" err="1"/>
              <a:t>programme d'</a:t>
            </a:r>
            <a:r>
              <a:rPr lang="en-US" sz="1400" dirty="0"/>
              <a:t>argent liquide. </a:t>
            </a:r>
            <a:endParaRPr lang="en-CH" sz="1400" dirty="0"/>
          </a:p>
          <a:p>
            <a:r>
              <a:rPr lang="en-US" sz="1400" dirty="0"/>
              <a:t>- Les membres fournissent des informations sur leur </a:t>
            </a:r>
            <a:r>
              <a:rPr lang="en-US" sz="1400" dirty="0" err="1"/>
              <a:t>programme d'</a:t>
            </a:r>
            <a:r>
              <a:rPr lang="en-US" sz="1400" dirty="0"/>
              <a:t>argent liquide afin d'aider les autres et de faire connaître leur Société nationale et le Mouvement. </a:t>
            </a:r>
            <a:endParaRPr lang="en-CH" sz="1400" dirty="0"/>
          </a:p>
          <a:p>
            <a:r>
              <a:rPr lang="en-US" sz="1400" dirty="0"/>
              <a:t>- Les membres apportent un soutien mutuel en partageant leurs connaissances, en posant une question ou en présentant un problème auquel ils sont confrontés dans leurs </a:t>
            </a:r>
            <a:r>
              <a:rPr lang="en-US" sz="1400" dirty="0" err="1"/>
              <a:t>programmes </a:t>
            </a:r>
            <a:r>
              <a:rPr lang="en-US" sz="1400" dirty="0"/>
              <a:t>via le forum en ligne du Cash Hub. Les membres peuvent apprendre avec leurs pairs et lire les discussions existantes. </a:t>
            </a:r>
            <a:endParaRPr lang="en-CH" sz="1400" dirty="0"/>
          </a:p>
          <a:p>
            <a:r>
              <a:rPr lang="en-US" sz="1400" dirty="0"/>
              <a:t>- Les membres peuvent également partager et découvrir des nouvelles, des emplois, des événements et des opportunités de formation dans le domaine de l'argent liquide au sein du Mouvement. Voici une vidéo qui explique plus en détail la plateforme Cash Hub.</a:t>
            </a:r>
            <a:endParaRPr lang="en-CH" sz="1400" dirty="0"/>
          </a:p>
          <a:p>
            <a:r>
              <a:rPr lang="en-US" sz="1400" dirty="0"/>
              <a:t>- Les membres prendront connaissance de l'expérience du Mouvement en matière d'argent liquide dans une série de domaines thématiques ou géographiques, en effectuant une recherche par thème ou par région ou en utilisant des mots clés, l'année de publication ou le type de document (article, étude de cas, évaluation, apprentissage, recherche, outil et vidéo). </a:t>
            </a:r>
            <a:endParaRPr lang="en-CH" sz="1400" dirty="0"/>
          </a:p>
          <a:p>
            <a:r>
              <a:rPr lang="en-US" sz="1400" dirty="0"/>
              <a:t>- Les membres peuvent accéder à la boîte à outils "Argent liquide dans les situations d'urgence" (</a:t>
            </a:r>
            <a:r>
              <a:rPr lang="en-US" sz="1400" dirty="0" err="1"/>
              <a:t>CiE</a:t>
            </a:r>
            <a:r>
              <a:rPr lang="en-US" sz="1400" dirty="0"/>
              <a:t>) et aux dernières orientations du </a:t>
            </a:r>
            <a:r>
              <a:rPr lang="en-US" sz="1400" dirty="0" err="1"/>
              <a:t>programme </a:t>
            </a:r>
            <a:r>
              <a:rPr lang="en-US" sz="1400" dirty="0"/>
              <a:t>sur l'argent liquide au sein du Mouvement.</a:t>
            </a:r>
            <a:endParaRPr lang="en-CH" sz="1400" dirty="0"/>
          </a:p>
          <a:p>
            <a:endParaRPr lang="en-CH" altLang="en-US" sz="1400" dirty="0"/>
          </a:p>
          <a:p>
            <a:r>
              <a:rPr lang="en-US" sz="1400" b="1" dirty="0"/>
              <a:t>Coordination régionale - Communauté de pratiques (COP) </a:t>
            </a:r>
            <a:r>
              <a:rPr lang="en-CH" sz="1400" dirty="0"/>
              <a:t>- </a:t>
            </a:r>
            <a:r>
              <a:rPr lang="en-US" sz="1400" dirty="0"/>
              <a:t>La Communauté de pratiques (COP) a été créée pour apporter une expertise au niveau régional en vue de la réalisation des objectifs du Cadre stratégique relatif à l'argent liquide pour le Mouvement international de la Croix-Rouge et du Croissant-Rouge et pour mettre en place un réseau de Sociétés nationales (SN) et de praticiens afin de partager les connaissances et de plaider en faveur de l'utilisation de l'argent liquide. </a:t>
            </a:r>
            <a:r>
              <a:rPr lang="en-US" sz="1400" dirty="0" err="1"/>
              <a:t>La </a:t>
            </a:r>
            <a:r>
              <a:rPr lang="en-US" sz="1400" dirty="0"/>
              <a:t>COP est censée obtenir des résultats spécifiques </a:t>
            </a:r>
            <a:r>
              <a:rPr lang="en-US" sz="1400" dirty="0" err="1"/>
              <a:t>au niveau régional </a:t>
            </a:r>
            <a:r>
              <a:rPr lang="en-US" sz="1400" dirty="0"/>
              <a:t>qui permettent au Mouvement de se rapprocher des résultats</a:t>
            </a:r>
            <a:r>
              <a:rPr lang="en-US" sz="1400" dirty="0" err="1"/>
              <a:t>.La </a:t>
            </a:r>
            <a:r>
              <a:rPr lang="en-US" sz="1400" dirty="0"/>
              <a:t>COP peut charger le CPWG, ou vice versa, d'obtenir des résultats spécifiques, et/ou le groupe peut recommander des résultats à </a:t>
            </a:r>
            <a:r>
              <a:rPr lang="en-US" sz="1400" dirty="0" err="1"/>
              <a:t>prioriser </a:t>
            </a:r>
            <a:r>
              <a:rPr lang="en-US" sz="1400" dirty="0"/>
              <a:t>de son point de vue</a:t>
            </a:r>
            <a:r>
              <a:rPr lang="en-US" sz="1400" dirty="0" err="1"/>
              <a:t>.Il </a:t>
            </a:r>
            <a:r>
              <a:rPr lang="en-US" sz="1400" dirty="0"/>
              <a:t>est prévu que chacune des cinq (5) régions de la FICR dispose d'un groupe de travail. Il s'agit de l'Afrique, des Amériques, de l'Asie-Pacifique, de l'Europe et du Moyen-Orient/Afrique du Nord. Le CICR sera également représenté dans ces régions. Dans la mesure du possible, le point focal Cash de la FICR dans la région sera chargé de mettre en place la communauté de pratique. Le groupe définira ensuite son mandat, nommera le président et confirmera les critères d'appartenance et la composition du groupe.</a:t>
            </a:r>
            <a:endParaRPr lang="en-CH" sz="1400" dirty="0"/>
          </a:p>
          <a:p>
            <a:endParaRPr lang="en-CH" altLang="en-US" sz="1400" dirty="0"/>
          </a:p>
          <a:p>
            <a:r>
              <a:rPr lang="en-US" sz="1400" b="1" dirty="0"/>
              <a:t>Coordination technique mondiale pour un domaine ou une tâche spécifique - Groupes de travail technique (TWG</a:t>
            </a:r>
            <a:r>
              <a:rPr lang="en-CH" sz="1400" b="1" dirty="0"/>
              <a:t>) - </a:t>
            </a:r>
            <a:r>
              <a:rPr lang="en-US" sz="1400" dirty="0"/>
              <a:t>Un groupe de travail technique (TWG) est créé par le Groupe de travail paritaire sur les espèces (CPWG) pour fournir une expertise technique spécifique en vue d'un résultat spécifique du Cadre stratégique sur les espèces pour le Mouvement international de la Croix-Rouge et du Croissant-Rouge. Un groupe de travail technique est censé obtenir des résultats spécifiques qui permettent au Mouvement de se rapprocher des résultats. Le CPWG peut charger le groupe de travail technique d'obtenir des résultats spécifiques, et/ou le groupe peut recommander des résultats à </a:t>
            </a:r>
            <a:r>
              <a:rPr lang="en-US" sz="1400" dirty="0" err="1"/>
              <a:t>classer par ordre de priorité</a:t>
            </a:r>
            <a:r>
              <a:rPr lang="en-US" sz="1400" dirty="0"/>
              <a:t>. Le groupe de travail technique est établi pour la durée jugée nécessaire par le CPWG. Le GTT est créé ou dissous par le CPWG. Le CPWG examinera et approuvera les résultats identifiés par le groupe de travail technique. Les groupes de travail techniques existants sont les suivants : préparation en matière de cash, gestion des données/gestion de l'information et formation.</a:t>
            </a:r>
            <a:endParaRPr lang="en-CH" sz="1400" dirty="0"/>
          </a:p>
          <a:p>
            <a:endParaRPr lang="en-CH" altLang="en-US" sz="1400" b="1" dirty="0"/>
          </a:p>
          <a:p>
            <a:r>
              <a:rPr lang="en-US" sz="1400" b="1" dirty="0"/>
              <a:t>Coordination technique stratégique mondiale - le Groupe de travail paritaire sur les espèces (CPWG</a:t>
            </a:r>
            <a:r>
              <a:rPr lang="en-CH" sz="1400" b="1" dirty="0"/>
              <a:t>) - </a:t>
            </a:r>
            <a:r>
              <a:rPr lang="en-US" sz="1400" dirty="0"/>
              <a:t>Le Groupe de travail paritaire sur les espèces (CPWG) est un groupe central de parties prenantes du Mouvement international de la Croix-Rouge et du Croissant-Rouge ayant une expertise en matière d'aide sous </a:t>
            </a:r>
            <a:r>
              <a:rPr lang="en-US" sz="1400" dirty="0" err="1"/>
              <a:t>forme</a:t>
            </a:r>
            <a:r>
              <a:rPr lang="en-US" sz="1400" dirty="0"/>
              <a:t> de cash et de bons d'achat. Le groupe se réunit régulièrement entre pairs pour collaborer à l'élaboration de stratégies, d'orientations et d'outils. Il assure un leadership technique, encourage le Mouvement à adopter et à renforcer ses capacités institutionnelles en matière d'assistance sous </a:t>
            </a:r>
            <a:r>
              <a:rPr lang="en-US" sz="1400" dirty="0" err="1"/>
              <a:t>forme</a:t>
            </a:r>
            <a:r>
              <a:rPr lang="en-US" sz="1400" dirty="0"/>
              <a:t> de cash et de bons, et contribue à l'élaboration du cadre stratégique du Mouvement relatif à l'assistance sous </a:t>
            </a:r>
            <a:r>
              <a:rPr lang="en-US" sz="1400" dirty="0" err="1"/>
              <a:t>forme</a:t>
            </a:r>
            <a:r>
              <a:rPr lang="en-US" sz="1400" dirty="0"/>
              <a:t> de cash. Le CPWG est informé par les groupes de travail techniques et régionaux et leur fournit des conseils et une orientation générale. Les membres du CPWG assurent la liaison avec le Groupe consultatif technique des partenariats d'apprentissage sur les espèces afin de garantir l'application des normes et des bonnes pratiques sectorielles et de partager l'expérience du Mouvement.</a:t>
            </a:r>
            <a:endParaRPr lang="en-CH" sz="1400" dirty="0"/>
          </a:p>
          <a:p>
            <a:endParaRPr lang="en-CH" altLang="en-US" sz="1400" b="1" dirty="0"/>
          </a:p>
          <a:p>
            <a:r>
              <a:rPr lang="en-US" sz="1400" b="1" dirty="0"/>
              <a:t>Stratégie globale - Groupe consultatif sur l'argent liquide (AG) </a:t>
            </a:r>
            <a:r>
              <a:rPr lang="en-CH" sz="1400" b="1" dirty="0"/>
              <a:t>- </a:t>
            </a:r>
            <a:r>
              <a:rPr lang="en-US" sz="1400" dirty="0"/>
              <a:t>Le Groupe consultatif sur l'argent liquide (AG) est un groupe de haut niveau composé de dirigeants du Mouvement international de la Croix-Rouge et du Croissant-Rouge. Il a été créé pour fournir une orientation stratégique au Cash Hub hébergé par la Croix-Rouge britannique et pour aider le Mouvement à tenir ses engagements et ses ambitions globales en matière de développement de l'assistance sous forme d'argent liquide et de bons </a:t>
            </a:r>
            <a:r>
              <a:rPr lang="en-US" sz="1400" dirty="0" err="1"/>
              <a:t>d'achat</a:t>
            </a:r>
            <a:r>
              <a:rPr lang="en-US" sz="1400" dirty="0"/>
              <a:t> (TM). Les membres </a:t>
            </a:r>
            <a:r>
              <a:rPr lang="en-US" sz="1400" dirty="0" err="1"/>
              <a:t>défendent</a:t>
            </a:r>
            <a:r>
              <a:rPr lang="en-US" sz="1400" dirty="0"/>
              <a:t> les TM au sein du Mouvement, en influençant l'engagement et le soutien des dirigeants de la Croix-Rouge et du Croissant-Rouge et en renforçant la position du Mouvement en tant qu'acteur mondial de l'aide en espèces et partenaire de choix. Il convient de noter que le Groupe consultatif n'est pas un organe statutaire officiel du Mouvement et qu'il n'a donc pas de responsabilités officielles en matière </a:t>
            </a:r>
            <a:r>
              <a:rPr lang="en-US" sz="1400" dirty="0" err="1"/>
              <a:t>de prise de décision</a:t>
            </a:r>
            <a:r>
              <a:rPr lang="en-US" sz="1400" dirty="0"/>
              <a:t>.</a:t>
            </a:r>
            <a:endParaRPr lang="en-CH" sz="1400" dirty="0"/>
          </a:p>
          <a:p>
            <a:endParaRPr lang="en-US" altLang="en-US" sz="1400" b="1" dirty="0"/>
          </a:p>
        </p:txBody>
      </p:sp>
      <p:sp>
        <p:nvSpPr>
          <p:cNvPr id="63492" name="Slide Number Placeholder 3">
            <a:extLst>
              <a:ext uri="{FF2B5EF4-FFF2-40B4-BE49-F238E27FC236}">
                <a16:creationId xmlns:a16="http://schemas.microsoft.com/office/drawing/2014/main" id="{45CBA3B5-CAAB-09E1-F290-5772A1A1B0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0C373B7-20B9-45EA-9369-97EDA8329B0C}" type="slidenum">
              <a:rPr lang="en-US" altLang="ru-RU" smtClean="0"/>
              <a:t>26</a:t>
            </a:fld>
            <a:endParaRPr lang="en-US" altLang="ru-RU"/>
          </a:p>
        </p:txBody>
      </p:sp>
    </p:spTree>
    <p:extLst>
      <p:ext uri="{BB962C8B-B14F-4D97-AF65-F5344CB8AC3E}">
        <p14:creationId xmlns:p14="http://schemas.microsoft.com/office/powerpoint/2010/main" val="976732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310D791F-E9F6-58B2-2F27-234371DA5B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38E28A7-62BD-0541-70F7-19FAB1E47BA7}"/>
              </a:ext>
            </a:extLst>
          </p:cNvPr>
          <p:cNvSpPr>
            <a:spLocks noGrp="1"/>
          </p:cNvSpPr>
          <p:nvPr>
            <p:ph type="body" idx="1"/>
          </p:nvPr>
        </p:nvSpPr>
        <p:spPr/>
        <p:txBody>
          <a:bodyPr/>
          <a:lstStyle/>
          <a:p>
            <a:pPr>
              <a:defRPr/>
            </a:pPr>
            <a:r>
              <a:rPr lang="en-CH" altLang="en-US" sz="1400" b="1" i="1" dirty="0">
                <a:ea typeface="MS PGothic"/>
                <a:cs typeface="Calibri"/>
              </a:rPr>
              <a:t>La feuille de route </a:t>
            </a:r>
            <a:r>
              <a:rPr lang="fr-FR" altLang="en-US" sz="1400" b="1" i="1" dirty="0">
                <a:ea typeface="MS PGothic"/>
                <a:cs typeface="Calibri"/>
              </a:rPr>
              <a:t>des TM</a:t>
            </a:r>
            <a:r>
              <a:rPr lang="en-CH" altLang="en-US" sz="1400" b="1" i="1" dirty="0">
                <a:ea typeface="MS PGothic"/>
                <a:cs typeface="Calibri"/>
              </a:rPr>
              <a:t> est en cours de mise à jour. </a:t>
            </a:r>
            <a:r>
              <a:rPr lang="fi-FI" altLang="en-US" sz="1400" b="1" i="1" dirty="0">
                <a:ea typeface="MS PGothic"/>
                <a:cs typeface="Calibri"/>
              </a:rPr>
              <a:t>Pour les régions, </a:t>
            </a:r>
            <a:r>
              <a:rPr lang="en-CH" altLang="en-US" sz="1400" b="1" i="1" dirty="0">
                <a:ea typeface="MS PGothic"/>
                <a:cs typeface="Calibri"/>
              </a:rPr>
              <a:t>veuillez utiliser les informations régionales. </a:t>
            </a:r>
          </a:p>
          <a:p>
            <a:pPr>
              <a:defRPr/>
            </a:pPr>
            <a:endParaRPr lang="en-US" altLang="en-US" sz="1400" dirty="0"/>
          </a:p>
          <a:p>
            <a:pPr>
              <a:defRPr/>
            </a:pPr>
            <a:r>
              <a:rPr lang="fr-FR" altLang="en-US" sz="1400" dirty="0">
                <a:ea typeface="MS PGothic"/>
                <a:cs typeface="Calibri"/>
              </a:rPr>
              <a:t>Dans le passé, la FICR et les Sociétés nationales se sont principalement attachées à développer les systèmes et les capacités de la Croix-Rouge pour qu'elle puisse mettre en œuvre les TM de manière indépendante. Bien que cela reste un modèle de réponse essentiel, la feuille de route TM introduit l'idée que le Mouvement doit investir et se positionner fermement pour jouer un rôle central dans les réponses internationales multisectorielles coordonnées et pour soutenir les Sociétés nationales à jouer un rôle auxiliaire auprès des gouvernements dans les réponses menées au niveau national. Les 4 </a:t>
            </a:r>
            <a:r>
              <a:rPr lang="fr-FR" altLang="en-US" sz="1400" dirty="0" err="1">
                <a:ea typeface="MS PGothic"/>
                <a:cs typeface="Calibri"/>
              </a:rPr>
              <a:t>modèles illustrent cette </a:t>
            </a:r>
            <a:r>
              <a:rPr lang="fr-FR" altLang="en-US" sz="1400" dirty="0">
                <a:ea typeface="MS PGothic"/>
                <a:cs typeface="Calibri"/>
              </a:rPr>
              <a:t>vision</a:t>
            </a:r>
            <a:endParaRPr lang="en-US" altLang="en-US" sz="1400" dirty="0">
              <a:ea typeface="MS PGothic"/>
              <a:cs typeface="Calibri"/>
            </a:endParaRPr>
          </a:p>
          <a:p>
            <a:pPr>
              <a:defRPr/>
            </a:pPr>
            <a:endParaRPr lang="en-CH" sz="1805" dirty="0"/>
          </a:p>
        </p:txBody>
      </p:sp>
      <p:sp>
        <p:nvSpPr>
          <p:cNvPr id="87044" name="Slide Number Placeholder 3">
            <a:extLst>
              <a:ext uri="{FF2B5EF4-FFF2-40B4-BE49-F238E27FC236}">
                <a16:creationId xmlns:a16="http://schemas.microsoft.com/office/drawing/2014/main" id="{55B34A84-AA6F-CEEC-19EA-D13879BC52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07ED1E6-5B78-4665-BB56-F3E08BA801D7}" type="slidenum">
              <a:rPr lang="en-US" altLang="ru-RU" smtClean="0"/>
              <a:t>27</a:t>
            </a:fld>
            <a:endParaRPr lang="en-US" alt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EA20D61-3239-8817-C437-84670B2659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ED8AE88A-95BD-BB8C-B6E3-E711268A07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dirty="0"/>
              <a:t>Le Movement Cash Hub </a:t>
            </a:r>
            <a:r>
              <a:rPr lang="en-US" altLang="en-US" sz="1400" dirty="0" err="1"/>
              <a:t>est</a:t>
            </a:r>
            <a:r>
              <a:rPr lang="en-US" altLang="en-US" sz="1400" dirty="0"/>
              <a:t> </a:t>
            </a:r>
            <a:r>
              <a:rPr lang="en-US" altLang="en-US" sz="1400" dirty="0" err="1"/>
              <a:t>hébergé</a:t>
            </a:r>
            <a:r>
              <a:rPr lang="en-US" altLang="en-US" sz="1400" dirty="0"/>
              <a:t> par la Croix-Rouge </a:t>
            </a:r>
            <a:r>
              <a:rPr lang="en-US" altLang="en-US" sz="1400" dirty="0" err="1"/>
              <a:t>britannique</a:t>
            </a:r>
            <a:r>
              <a:rPr lang="en-US" altLang="en-US" sz="1400" dirty="0"/>
              <a:t> (</a:t>
            </a:r>
            <a:r>
              <a:rPr lang="en-US" altLang="en-US" sz="1400" dirty="0" err="1"/>
              <a:t>en</a:t>
            </a:r>
            <a:r>
              <a:rPr lang="en-US" altLang="en-US" sz="1400" dirty="0"/>
              <a:t> </a:t>
            </a:r>
            <a:r>
              <a:rPr lang="en-US" altLang="en-US" sz="1400" dirty="0" err="1"/>
              <a:t>partenariat</a:t>
            </a:r>
            <a:r>
              <a:rPr lang="en-US" altLang="en-US" sz="1400" dirty="0"/>
              <a:t> avec la FICR et le CICR) et vise à </a:t>
            </a:r>
            <a:r>
              <a:rPr lang="en-US" altLang="en-US" sz="1400" dirty="0" err="1"/>
              <a:t>accélérer</a:t>
            </a:r>
            <a:r>
              <a:rPr lang="en-US" altLang="en-US" sz="1400" dirty="0"/>
              <a:t> </a:t>
            </a:r>
            <a:r>
              <a:rPr lang="en-US" altLang="en-US" sz="1400" dirty="0" err="1"/>
              <a:t>l'utilisation</a:t>
            </a:r>
            <a:r>
              <a:rPr lang="en-US" altLang="en-US" sz="1400" dirty="0"/>
              <a:t> et </a:t>
            </a:r>
            <a:r>
              <a:rPr lang="en-US" altLang="en-US" sz="1400" dirty="0" err="1"/>
              <a:t>l'élargissement</a:t>
            </a:r>
            <a:r>
              <a:rPr lang="en-US" altLang="en-US" sz="1400" dirty="0"/>
              <a:t> de </a:t>
            </a:r>
            <a:r>
              <a:rPr lang="en-US" altLang="en-US" sz="1400" dirty="0" err="1"/>
              <a:t>l'assistance</a:t>
            </a:r>
            <a:r>
              <a:rPr lang="en-US" altLang="en-US" sz="1400" dirty="0"/>
              <a:t> </a:t>
            </a:r>
            <a:r>
              <a:rPr lang="en-US" altLang="en-US" sz="1400" dirty="0" err="1"/>
              <a:t>en</a:t>
            </a:r>
            <a:r>
              <a:rPr lang="en-US" altLang="en-US" sz="1400" dirty="0"/>
              <a:t> </a:t>
            </a:r>
            <a:r>
              <a:rPr lang="en-US" altLang="en-US" sz="1400" dirty="0" err="1"/>
              <a:t>espèces</a:t>
            </a:r>
            <a:r>
              <a:rPr lang="en-US" altLang="en-US" sz="1400" dirty="0"/>
              <a:t> au sein du </a:t>
            </a:r>
            <a:r>
              <a:rPr lang="en-US" altLang="en-US" sz="1400" dirty="0" err="1"/>
              <a:t>Mouvement</a:t>
            </a:r>
            <a:r>
              <a:rPr lang="en-US" altLang="en-US" sz="1400" dirty="0"/>
              <a:t> </a:t>
            </a:r>
            <a:r>
              <a:rPr lang="en-US" altLang="en-US" sz="1400" dirty="0" err="1"/>
              <a:t>afin</a:t>
            </a:r>
            <a:r>
              <a:rPr lang="en-US" altLang="en-US" sz="1400" dirty="0"/>
              <a:t> </a:t>
            </a:r>
            <a:r>
              <a:rPr lang="en-US" altLang="en-US" sz="1400" dirty="0" err="1"/>
              <a:t>d'améliorer</a:t>
            </a:r>
            <a:r>
              <a:rPr lang="en-US" altLang="en-US" sz="1400" dirty="0"/>
              <a:t> </a:t>
            </a:r>
            <a:r>
              <a:rPr lang="en-US" altLang="en-US" sz="1400" dirty="0" err="1"/>
              <a:t>l'efficacité</a:t>
            </a:r>
            <a:r>
              <a:rPr lang="en-US" altLang="en-US" sz="1400" dirty="0"/>
              <a:t> et </a:t>
            </a:r>
            <a:r>
              <a:rPr lang="en-US" altLang="en-US" sz="1400" dirty="0" err="1"/>
              <a:t>l'efficience</a:t>
            </a:r>
            <a:r>
              <a:rPr lang="en-US" altLang="en-US" sz="1400" dirty="0"/>
              <a:t> de </a:t>
            </a:r>
            <a:r>
              <a:rPr lang="en-US" altLang="en-US" sz="1400" dirty="0" err="1"/>
              <a:t>l'action</a:t>
            </a:r>
            <a:r>
              <a:rPr lang="en-US" altLang="en-US" sz="1400" dirty="0"/>
              <a:t> </a:t>
            </a:r>
            <a:r>
              <a:rPr lang="en-US" altLang="en-US" sz="1400" dirty="0" err="1"/>
              <a:t>humanitaire</a:t>
            </a:r>
            <a:r>
              <a:rPr lang="en-US" altLang="en-US" sz="1400" dirty="0"/>
              <a:t>.</a:t>
            </a:r>
          </a:p>
          <a:p>
            <a:endParaRPr lang="en-US" altLang="en-US" sz="1400" dirty="0"/>
          </a:p>
          <a:p>
            <a:r>
              <a:rPr lang="en-US" altLang="en-US" sz="1400" dirty="0">
                <a:ea typeface="MS PGothic" panose="020B0600070205080204" pitchFamily="34" charset="-128"/>
                <a:cs typeface="Calibri" panose="020F0502020204030204" pitchFamily="34" charset="0"/>
              </a:rPr>
              <a:t>Le </a:t>
            </a:r>
            <a:r>
              <a:rPr lang="en-US" altLang="en-US" sz="1400" dirty="0" err="1">
                <a:ea typeface="MS PGothic" panose="020B0600070205080204" pitchFamily="34" charset="-128"/>
                <a:cs typeface="Calibri" panose="020F0502020204030204" pitchFamily="34" charset="0"/>
              </a:rPr>
              <a:t>CashHub</a:t>
            </a:r>
            <a:r>
              <a:rPr lang="en-US" altLang="en-US" sz="1400" dirty="0">
                <a:ea typeface="MS PGothic" panose="020B0600070205080204" pitchFamily="34" charset="-128"/>
                <a:cs typeface="Calibri" panose="020F0502020204030204" pitchFamily="34" charset="0"/>
              </a:rPr>
              <a:t> </a:t>
            </a:r>
            <a:r>
              <a:rPr lang="en-US" altLang="en-US" sz="1400" dirty="0" err="1">
                <a:ea typeface="MS PGothic" panose="020B0600070205080204" pitchFamily="34" charset="-128"/>
                <a:cs typeface="Calibri" panose="020F0502020204030204" pitchFamily="34" charset="0"/>
              </a:rPr>
              <a:t>est</a:t>
            </a:r>
            <a:r>
              <a:rPr lang="en-US" altLang="en-US" sz="1400" dirty="0">
                <a:ea typeface="MS PGothic" panose="020B0600070205080204" pitchFamily="34" charset="-128"/>
                <a:cs typeface="Calibri" panose="020F0502020204030204" pitchFamily="34" charset="0"/>
              </a:rPr>
              <a:t> </a:t>
            </a:r>
            <a:r>
              <a:rPr lang="en-US" altLang="en-US" sz="1400" dirty="0" err="1">
                <a:ea typeface="MS PGothic" panose="020B0600070205080204" pitchFamily="34" charset="-128"/>
                <a:cs typeface="Calibri" panose="020F0502020204030204" pitchFamily="34" charset="0"/>
              </a:rPr>
              <a:t>une</a:t>
            </a:r>
            <a:r>
              <a:rPr lang="en-US" altLang="en-US" sz="1400" dirty="0">
                <a:ea typeface="MS PGothic" panose="020B0600070205080204" pitchFamily="34" charset="-128"/>
                <a:cs typeface="Calibri" panose="020F0502020204030204" pitchFamily="34" charset="0"/>
              </a:rPr>
              <a:t> </a:t>
            </a:r>
            <a:r>
              <a:rPr lang="en-US" altLang="en-US" sz="1400" dirty="0" err="1">
                <a:ea typeface="MS PGothic" panose="020B0600070205080204" pitchFamily="34" charset="-128"/>
                <a:cs typeface="Calibri" panose="020F0502020204030204" pitchFamily="34" charset="0"/>
              </a:rPr>
              <a:t>plateforme</a:t>
            </a:r>
            <a:r>
              <a:rPr lang="en-US" altLang="en-US" sz="1400" dirty="0">
                <a:ea typeface="MS PGothic" panose="020B0600070205080204" pitchFamily="34" charset="-128"/>
                <a:cs typeface="Calibri" panose="020F0502020204030204" pitchFamily="34" charset="0"/>
              </a:rPr>
              <a:t> </a:t>
            </a:r>
            <a:r>
              <a:rPr lang="en-US" altLang="en-US" sz="1400" dirty="0" err="1">
                <a:ea typeface="MS PGothic" panose="020B0600070205080204" pitchFamily="34" charset="-128"/>
                <a:cs typeface="Calibri" panose="020F0502020204030204" pitchFamily="34" charset="0"/>
              </a:rPr>
              <a:t>en</a:t>
            </a:r>
            <a:r>
              <a:rPr lang="en-US" altLang="en-US" sz="1400" dirty="0">
                <a:ea typeface="MS PGothic" panose="020B0600070205080204" pitchFamily="34" charset="-128"/>
                <a:cs typeface="Calibri" panose="020F0502020204030204" pitchFamily="34" charset="0"/>
              </a:rPr>
              <a:t> </a:t>
            </a:r>
            <a:r>
              <a:rPr lang="en-US" altLang="en-US" sz="1400" dirty="0" err="1">
                <a:ea typeface="MS PGothic" panose="020B0600070205080204" pitchFamily="34" charset="-128"/>
                <a:cs typeface="Calibri" panose="020F0502020204030204" pitchFamily="34" charset="0"/>
              </a:rPr>
              <a:t>ligne</a:t>
            </a:r>
            <a:r>
              <a:rPr lang="en-US" altLang="en-US" sz="1400" dirty="0">
                <a:ea typeface="MS PGothic" panose="020B0600070205080204" pitchFamily="34" charset="-128"/>
                <a:cs typeface="Calibri" panose="020F0502020204030204" pitchFamily="34" charset="0"/>
              </a:rPr>
              <a:t> qui </a:t>
            </a:r>
            <a:r>
              <a:rPr lang="en-US" altLang="en-US" sz="1400" dirty="0" err="1">
                <a:ea typeface="MS PGothic" panose="020B0600070205080204" pitchFamily="34" charset="-128"/>
                <a:cs typeface="Calibri" panose="020F0502020204030204" pitchFamily="34" charset="0"/>
              </a:rPr>
              <a:t>permet</a:t>
            </a:r>
            <a:r>
              <a:rPr lang="en-US" altLang="en-US" sz="1400" dirty="0">
                <a:ea typeface="MS PGothic" panose="020B0600070205080204" pitchFamily="34" charset="-128"/>
                <a:cs typeface="Calibri" panose="020F0502020204030204" pitchFamily="34" charset="0"/>
              </a:rPr>
              <a:t> le partage des </a:t>
            </a:r>
            <a:r>
              <a:rPr lang="en-US" altLang="en-US" sz="1400" dirty="0" err="1">
                <a:ea typeface="MS PGothic" panose="020B0600070205080204" pitchFamily="34" charset="-128"/>
                <a:cs typeface="Calibri" panose="020F0502020204030204" pitchFamily="34" charset="0"/>
              </a:rPr>
              <a:t>connaissances</a:t>
            </a:r>
            <a:r>
              <a:rPr lang="en-US" altLang="en-US" sz="1400" dirty="0">
                <a:ea typeface="MS PGothic" panose="020B0600070205080204" pitchFamily="34" charset="-128"/>
                <a:cs typeface="Calibri" panose="020F0502020204030204" pitchFamily="34" charset="0"/>
              </a:rPr>
              <a:t> et </a:t>
            </a:r>
            <a:r>
              <a:rPr lang="en-US" altLang="en-US" sz="1400" dirty="0" err="1">
                <a:ea typeface="MS PGothic" panose="020B0600070205080204" pitchFamily="34" charset="-128"/>
                <a:cs typeface="Calibri" panose="020F0502020204030204" pitchFamily="34" charset="0"/>
              </a:rPr>
              <a:t>l'échange</a:t>
            </a:r>
            <a:r>
              <a:rPr lang="en-US" altLang="en-US" sz="1400" dirty="0">
                <a:ea typeface="MS PGothic" panose="020B0600070205080204" pitchFamily="34" charset="-128"/>
                <a:cs typeface="Calibri" panose="020F0502020204030204" pitchFamily="34" charset="0"/>
              </a:rPr>
              <a:t> </a:t>
            </a:r>
            <a:r>
              <a:rPr lang="en-US" altLang="en-US" sz="1400" dirty="0" err="1">
                <a:ea typeface="MS PGothic" panose="020B0600070205080204" pitchFamily="34" charset="-128"/>
                <a:cs typeface="Calibri" panose="020F0502020204030204" pitchFamily="34" charset="0"/>
              </a:rPr>
              <a:t>d'informations</a:t>
            </a:r>
            <a:r>
              <a:rPr lang="en-US" altLang="en-US" sz="1400" dirty="0">
                <a:ea typeface="MS PGothic" panose="020B0600070205080204" pitchFamily="34" charset="-128"/>
                <a:cs typeface="Calibri" panose="020F0502020204030204" pitchFamily="34" charset="0"/>
              </a:rPr>
              <a:t> au sein du réseau des </a:t>
            </a:r>
            <a:r>
              <a:rPr lang="en-US" altLang="en-US" sz="1400" dirty="0" err="1">
                <a:ea typeface="MS PGothic" panose="020B0600070205080204" pitchFamily="34" charset="-128"/>
                <a:cs typeface="Calibri" panose="020F0502020204030204" pitchFamily="34" charset="0"/>
              </a:rPr>
              <a:t>praticiens</a:t>
            </a:r>
            <a:r>
              <a:rPr lang="en-US" altLang="en-US" sz="1400" dirty="0">
                <a:ea typeface="MS PGothic" panose="020B0600070205080204" pitchFamily="34" charset="-128"/>
                <a:cs typeface="Calibri" panose="020F0502020204030204" pitchFamily="34" charset="0"/>
              </a:rPr>
              <a:t> du </a:t>
            </a:r>
            <a:r>
              <a:rPr lang="en-US" altLang="en-US" sz="1400" dirty="0" err="1">
                <a:ea typeface="MS PGothic" panose="020B0600070205080204" pitchFamily="34" charset="-128"/>
                <a:cs typeface="Calibri" panose="020F0502020204030204" pitchFamily="34" charset="0"/>
              </a:rPr>
              <a:t>Mouvement</a:t>
            </a:r>
            <a:r>
              <a:rPr lang="en-US" altLang="en-US" sz="1400" dirty="0">
                <a:ea typeface="MS PGothic" panose="020B0600070205080204" pitchFamily="34" charset="-128"/>
                <a:cs typeface="Calibri" panose="020F0502020204030204" pitchFamily="34" charset="0"/>
              </a:rPr>
              <a:t>. La </a:t>
            </a:r>
            <a:r>
              <a:rPr lang="en-US" altLang="en-US" sz="1400" dirty="0" err="1">
                <a:ea typeface="MS PGothic" panose="020B0600070205080204" pitchFamily="34" charset="-128"/>
                <a:cs typeface="Calibri" panose="020F0502020204030204" pitchFamily="34" charset="0"/>
              </a:rPr>
              <a:t>plateforme</a:t>
            </a:r>
            <a:r>
              <a:rPr lang="en-US" altLang="en-US" sz="1400" dirty="0">
                <a:ea typeface="MS PGothic" panose="020B0600070205080204" pitchFamily="34" charset="-128"/>
                <a:cs typeface="Calibri" panose="020F0502020204030204" pitchFamily="34" charset="0"/>
              </a:rPr>
              <a:t> </a:t>
            </a:r>
            <a:r>
              <a:rPr lang="en-US" altLang="en-US" sz="1400" dirty="0" err="1">
                <a:ea typeface="MS PGothic" panose="020B0600070205080204" pitchFamily="34" charset="-128"/>
                <a:cs typeface="Calibri" panose="020F0502020204030204" pitchFamily="34" charset="0"/>
              </a:rPr>
              <a:t>donne</a:t>
            </a:r>
            <a:r>
              <a:rPr lang="en-US" altLang="en-US" sz="1400" dirty="0">
                <a:ea typeface="MS PGothic" panose="020B0600070205080204" pitchFamily="34" charset="-128"/>
                <a:cs typeface="Calibri" panose="020F0502020204030204" pitchFamily="34" charset="0"/>
              </a:rPr>
              <a:t> </a:t>
            </a:r>
            <a:r>
              <a:rPr lang="en-US" altLang="en-US" sz="1400" dirty="0" err="1">
                <a:ea typeface="MS PGothic" panose="020B0600070205080204" pitchFamily="34" charset="-128"/>
                <a:cs typeface="Calibri" panose="020F0502020204030204" pitchFamily="34" charset="0"/>
              </a:rPr>
              <a:t>accès</a:t>
            </a:r>
            <a:r>
              <a:rPr lang="en-US" altLang="en-US" sz="1400" dirty="0">
                <a:ea typeface="MS PGothic" panose="020B0600070205080204" pitchFamily="34" charset="-128"/>
                <a:cs typeface="Calibri" panose="020F0502020204030204" pitchFamily="34" charset="0"/>
              </a:rPr>
              <a:t> à des </a:t>
            </a:r>
            <a:r>
              <a:rPr lang="en-US" altLang="en-US" sz="1400" b="1" dirty="0" err="1">
                <a:ea typeface="MS PGothic" panose="020B0600070205080204" pitchFamily="34" charset="-128"/>
                <a:cs typeface="Calibri" panose="020F0502020204030204" pitchFamily="34" charset="0"/>
              </a:rPr>
              <a:t>informations</a:t>
            </a:r>
            <a:r>
              <a:rPr lang="en-US" altLang="en-US" sz="1400" b="1" dirty="0">
                <a:ea typeface="MS PGothic" panose="020B0600070205080204" pitchFamily="34" charset="-128"/>
                <a:cs typeface="Calibri" panose="020F0502020204030204" pitchFamily="34" charset="0"/>
              </a:rPr>
              <a:t>, des </a:t>
            </a:r>
            <a:r>
              <a:rPr lang="en-US" altLang="en-US" sz="1400" b="1" dirty="0" err="1">
                <a:ea typeface="MS PGothic" panose="020B0600070205080204" pitchFamily="34" charset="-128"/>
                <a:cs typeface="Calibri" panose="020F0502020204030204" pitchFamily="34" charset="0"/>
              </a:rPr>
              <a:t>outils</a:t>
            </a:r>
            <a:r>
              <a:rPr lang="en-US" altLang="en-US" sz="1400" b="1" dirty="0">
                <a:ea typeface="MS PGothic" panose="020B0600070205080204" pitchFamily="34" charset="-128"/>
                <a:cs typeface="Calibri" panose="020F0502020204030204" pitchFamily="34" charset="0"/>
              </a:rPr>
              <a:t>, des données, des </a:t>
            </a:r>
            <a:r>
              <a:rPr lang="en-US" altLang="en-US" sz="1400" b="1" dirty="0" err="1">
                <a:ea typeface="MS PGothic" panose="020B0600070205080204" pitchFamily="34" charset="-128"/>
                <a:cs typeface="Calibri" panose="020F0502020204030204" pitchFamily="34" charset="0"/>
              </a:rPr>
              <a:t>preuves</a:t>
            </a:r>
            <a:r>
              <a:rPr lang="en-US" altLang="en-US" sz="1400" b="1" dirty="0">
                <a:ea typeface="MS PGothic" panose="020B0600070205080204" pitchFamily="34" charset="-128"/>
                <a:cs typeface="Calibri" panose="020F0502020204030204" pitchFamily="34" charset="0"/>
              </a:rPr>
              <a:t> de </a:t>
            </a:r>
            <a:r>
              <a:rPr lang="en-US" altLang="en-US" sz="1400" b="1" dirty="0" err="1">
                <a:ea typeface="MS PGothic" panose="020B0600070205080204" pitchFamily="34" charset="-128"/>
                <a:cs typeface="Calibri" panose="020F0502020204030204" pitchFamily="34" charset="0"/>
              </a:rPr>
              <a:t>programmes</a:t>
            </a:r>
            <a:r>
              <a:rPr lang="en-US" altLang="en-US" sz="1400" b="1" dirty="0">
                <a:ea typeface="MS PGothic" panose="020B0600070205080204" pitchFamily="34" charset="-128"/>
                <a:cs typeface="Calibri" panose="020F0502020204030204" pitchFamily="34" charset="0"/>
              </a:rPr>
              <a:t>, des </a:t>
            </a:r>
            <a:r>
              <a:rPr lang="en-US" altLang="en-US" sz="1400" b="1" dirty="0" err="1">
                <a:ea typeface="MS PGothic" panose="020B0600070205080204" pitchFamily="34" charset="-128"/>
                <a:cs typeface="Calibri" panose="020F0502020204030204" pitchFamily="34" charset="0"/>
              </a:rPr>
              <a:t>apprentissages</a:t>
            </a:r>
            <a:r>
              <a:rPr lang="en-US" altLang="en-US" sz="1400" b="1" dirty="0">
                <a:ea typeface="MS PGothic" panose="020B0600070205080204" pitchFamily="34" charset="-128"/>
                <a:cs typeface="Calibri" panose="020F0502020204030204" pitchFamily="34" charset="0"/>
              </a:rPr>
              <a:t>, des études de </a:t>
            </a:r>
            <a:r>
              <a:rPr lang="en-US" altLang="en-US" sz="1400" b="1" dirty="0" err="1">
                <a:ea typeface="MS PGothic" panose="020B0600070205080204" pitchFamily="34" charset="-128"/>
                <a:cs typeface="Calibri" panose="020F0502020204030204" pitchFamily="34" charset="0"/>
              </a:rPr>
              <a:t>cas</a:t>
            </a:r>
            <a:r>
              <a:rPr lang="en-US" altLang="en-US" sz="1400" b="1" dirty="0">
                <a:ea typeface="MS PGothic" panose="020B0600070205080204" pitchFamily="34" charset="-128"/>
                <a:cs typeface="Calibri" panose="020F0502020204030204" pitchFamily="34" charset="0"/>
              </a:rPr>
              <a:t> et des conseils techniques</a:t>
            </a:r>
            <a:r>
              <a:rPr lang="en-US" altLang="en-US" sz="1400" dirty="0">
                <a:ea typeface="MS PGothic" panose="020B0600070205080204" pitchFamily="34" charset="-128"/>
                <a:cs typeface="Calibri" panose="020F0502020204030204" pitchFamily="34" charset="0"/>
              </a:rPr>
              <a:t>.</a:t>
            </a:r>
            <a:r>
              <a:rPr lang="en-US" altLang="en-US" sz="1400" b="1" dirty="0">
                <a:ea typeface="MS PGothic" panose="020B0600070205080204" pitchFamily="34" charset="-128"/>
                <a:cs typeface="Calibri" panose="020F0502020204030204" pitchFamily="34" charset="0"/>
              </a:rPr>
              <a:t> (Conserver le </a:t>
            </a:r>
            <a:r>
              <a:rPr lang="en-US" altLang="en-US" sz="1400" b="1" dirty="0" err="1">
                <a:ea typeface="MS PGothic" panose="020B0600070205080204" pitchFamily="34" charset="-128"/>
                <a:cs typeface="Calibri" panose="020F0502020204030204" pitchFamily="34" charset="0"/>
              </a:rPr>
              <a:t>texte</a:t>
            </a:r>
            <a:r>
              <a:rPr lang="en-US" altLang="en-US" sz="1400" b="1" dirty="0">
                <a:ea typeface="MS PGothic" panose="020B0600070205080204" pitchFamily="34" charset="-128"/>
                <a:cs typeface="Calibri" panose="020F0502020204030204" pitchFamily="34" charset="0"/>
              </a:rPr>
              <a:t> - </a:t>
            </a:r>
            <a:r>
              <a:rPr lang="en-US" altLang="en-US" sz="1400" b="1" dirty="0" err="1">
                <a:ea typeface="MS PGothic" panose="020B0600070205080204" pitchFamily="34" charset="-128"/>
                <a:cs typeface="Calibri" panose="020F0502020204030204" pitchFamily="34" charset="0"/>
              </a:rPr>
              <a:t>voir</a:t>
            </a:r>
            <a:r>
              <a:rPr lang="en-US" altLang="en-US" sz="1400" b="1" dirty="0">
                <a:ea typeface="MS PGothic" panose="020B0600070205080204" pitchFamily="34" charset="-128"/>
                <a:cs typeface="Calibri" panose="020F0502020204030204" pitchFamily="34" charset="0"/>
              </a:rPr>
              <a:t> </a:t>
            </a:r>
            <a:r>
              <a:rPr lang="en-US" altLang="en-US" sz="1400" b="1" dirty="0" err="1">
                <a:ea typeface="MS PGothic" panose="020B0600070205080204" pitchFamily="34" charset="-128"/>
                <a:cs typeface="Calibri" panose="020F0502020204030204" pitchFamily="34" charset="0"/>
              </a:rPr>
              <a:t>si</a:t>
            </a:r>
            <a:r>
              <a:rPr lang="en-US" altLang="en-US" sz="1400" b="1" dirty="0">
                <a:ea typeface="MS PGothic" panose="020B0600070205080204" pitchFamily="34" charset="-128"/>
                <a:cs typeface="Calibri" panose="020F0502020204030204" pitchFamily="34" charset="0"/>
              </a:rPr>
              <a:t> BRC </a:t>
            </a:r>
            <a:r>
              <a:rPr lang="en-US" altLang="en-US" sz="1400" b="1" dirty="0" err="1">
                <a:ea typeface="MS PGothic" panose="020B0600070205080204" pitchFamily="34" charset="-128"/>
                <a:cs typeface="Calibri" panose="020F0502020204030204" pitchFamily="34" charset="0"/>
              </a:rPr>
              <a:t>Audiovisuel</a:t>
            </a:r>
            <a:r>
              <a:rPr lang="en-US" altLang="en-US" sz="1400" b="1" dirty="0">
                <a:ea typeface="MS PGothic" panose="020B0600070205080204" pitchFamily="34" charset="-128"/>
                <a:cs typeface="Calibri" panose="020F0502020204030204" pitchFamily="34" charset="0"/>
              </a:rPr>
              <a:t> </a:t>
            </a:r>
            <a:r>
              <a:rPr lang="en-US" altLang="en-US" sz="1400" b="1" dirty="0" err="1">
                <a:ea typeface="MS PGothic" panose="020B0600070205080204" pitchFamily="34" charset="-128"/>
                <a:cs typeface="Calibri" panose="020F0502020204030204" pitchFamily="34" charset="0"/>
              </a:rPr>
              <a:t>peut</a:t>
            </a:r>
            <a:r>
              <a:rPr lang="en-US" altLang="en-US" sz="1400" b="1" dirty="0">
                <a:ea typeface="MS PGothic" panose="020B0600070205080204" pitchFamily="34" charset="-128"/>
                <a:cs typeface="Calibri" panose="020F0502020204030204" pitchFamily="34" charset="0"/>
              </a:rPr>
              <a:t> </a:t>
            </a:r>
            <a:r>
              <a:rPr lang="en-US" altLang="en-US" sz="1400" b="1" dirty="0" err="1">
                <a:ea typeface="MS PGothic" panose="020B0600070205080204" pitchFamily="34" charset="-128"/>
                <a:cs typeface="Calibri" panose="020F0502020204030204" pitchFamily="34" charset="0"/>
              </a:rPr>
              <a:t>fournir</a:t>
            </a:r>
            <a:r>
              <a:rPr lang="en-US" altLang="en-US" sz="1400" b="1" dirty="0">
                <a:ea typeface="MS PGothic" panose="020B0600070205080204" pitchFamily="34" charset="-128"/>
                <a:cs typeface="Calibri" panose="020F0502020204030204" pitchFamily="34" charset="0"/>
              </a:rPr>
              <a:t> des </a:t>
            </a:r>
            <a:r>
              <a:rPr lang="en-US" altLang="en-US" sz="1400" b="1" dirty="0" err="1">
                <a:ea typeface="MS PGothic" panose="020B0600070205080204" pitchFamily="34" charset="-128"/>
                <a:cs typeface="Calibri" panose="020F0502020204030204" pitchFamily="34" charset="0"/>
              </a:rPr>
              <a:t>graphiques</a:t>
            </a:r>
            <a:r>
              <a:rPr lang="en-US" altLang="en-US" sz="1400" b="1" dirty="0">
                <a:ea typeface="MS PGothic" panose="020B0600070205080204" pitchFamily="34" charset="-128"/>
                <a:cs typeface="Calibri" panose="020F0502020204030204" pitchFamily="34" charset="0"/>
              </a:rPr>
              <a:t> pour </a:t>
            </a:r>
            <a:r>
              <a:rPr lang="en-US" altLang="en-US" sz="1400" b="1" dirty="0" err="1">
                <a:ea typeface="MS PGothic" panose="020B0600070205080204" pitchFamily="34" charset="-128"/>
                <a:cs typeface="Calibri" panose="020F0502020204030204" pitchFamily="34" charset="0"/>
              </a:rPr>
              <a:t>certaines</a:t>
            </a:r>
            <a:r>
              <a:rPr lang="en-US" altLang="en-US" sz="1400" b="1" dirty="0">
                <a:ea typeface="MS PGothic" panose="020B0600070205080204" pitchFamily="34" charset="-128"/>
                <a:cs typeface="Calibri" panose="020F0502020204030204" pitchFamily="34" charset="0"/>
              </a:rPr>
              <a:t> des </a:t>
            </a:r>
            <a:r>
              <a:rPr lang="en-US" altLang="en-US" sz="1400" b="1" dirty="0" err="1">
                <a:ea typeface="MS PGothic" panose="020B0600070205080204" pitchFamily="34" charset="-128"/>
                <a:cs typeface="Calibri" panose="020F0502020204030204" pitchFamily="34" charset="0"/>
              </a:rPr>
              <a:t>puces</a:t>
            </a:r>
            <a:r>
              <a:rPr lang="en-US" altLang="en-US" sz="1400" b="1" dirty="0">
                <a:ea typeface="MS PGothic" panose="020B0600070205080204" pitchFamily="34" charset="-128"/>
                <a:cs typeface="Calibri" panose="020F0502020204030204" pitchFamily="34" charset="0"/>
              </a:rPr>
              <a:t> (par ex. </a:t>
            </a:r>
            <a:r>
              <a:rPr lang="en-US" altLang="en-US" sz="1400" b="1" dirty="0" err="1">
                <a:ea typeface="MS PGothic" panose="020B0600070205080204" pitchFamily="34" charset="-128"/>
                <a:cs typeface="Calibri" panose="020F0502020204030204" pitchFamily="34" charset="0"/>
              </a:rPr>
              <a:t>informations</a:t>
            </a:r>
            <a:r>
              <a:rPr lang="en-US" altLang="en-US" sz="1400" b="1" dirty="0">
                <a:ea typeface="MS PGothic" panose="020B0600070205080204" pitchFamily="34" charset="-128"/>
                <a:cs typeface="Calibri" panose="020F0502020204030204" pitchFamily="34" charset="0"/>
              </a:rPr>
              <a:t>, </a:t>
            </a:r>
            <a:r>
              <a:rPr lang="en-US" altLang="en-US" sz="1400" b="1" dirty="0" err="1">
                <a:ea typeface="MS PGothic" panose="020B0600070205080204" pitchFamily="34" charset="-128"/>
                <a:cs typeface="Calibri" panose="020F0502020204030204" pitchFamily="34" charset="0"/>
              </a:rPr>
              <a:t>outils</a:t>
            </a:r>
            <a:r>
              <a:rPr lang="en-US" altLang="en-US" sz="1400" b="1" dirty="0">
                <a:ea typeface="MS PGothic" panose="020B0600070205080204" pitchFamily="34" charset="-128"/>
                <a:cs typeface="Calibri" panose="020F0502020204030204" pitchFamily="34" charset="0"/>
              </a:rPr>
              <a:t> et données et </a:t>
            </a:r>
            <a:r>
              <a:rPr lang="en-US" altLang="en-US" sz="1400" b="1" dirty="0" err="1">
                <a:ea typeface="MS PGothic" panose="020B0600070205080204" pitchFamily="34" charset="-128"/>
                <a:cs typeface="Calibri" panose="020F0502020204030204" pitchFamily="34" charset="0"/>
              </a:rPr>
              <a:t>autres</a:t>
            </a:r>
            <a:r>
              <a:rPr lang="en-US" altLang="en-US" sz="1400" b="1" dirty="0">
                <a:ea typeface="MS PGothic" panose="020B0600070205080204" pitchFamily="34" charset="-128"/>
                <a:cs typeface="Calibri" panose="020F0502020204030204" pitchFamily="34" charset="0"/>
              </a:rPr>
              <a:t> ?).</a:t>
            </a:r>
          </a:p>
          <a:p>
            <a:endParaRPr lang="en-US" altLang="en-US" sz="1400" dirty="0"/>
          </a:p>
          <a:p>
            <a:r>
              <a:rPr lang="en-US" altLang="en-US" sz="1400" dirty="0"/>
              <a:t>Le Cash Hub </a:t>
            </a:r>
            <a:r>
              <a:rPr lang="en-US" altLang="en-US" sz="1400" dirty="0" err="1"/>
              <a:t>héberge</a:t>
            </a:r>
            <a:r>
              <a:rPr lang="en-US" altLang="en-US" sz="1400" dirty="0"/>
              <a:t> </a:t>
            </a:r>
            <a:r>
              <a:rPr lang="en-US" altLang="en-US" sz="1400" dirty="0" err="1"/>
              <a:t>également</a:t>
            </a:r>
            <a:r>
              <a:rPr lang="en-US" altLang="en-US" sz="1400" dirty="0"/>
              <a:t> </a:t>
            </a:r>
            <a:r>
              <a:rPr lang="en-US" altLang="en-US" sz="1400" dirty="0" err="1"/>
              <a:t>une</a:t>
            </a:r>
            <a:r>
              <a:rPr lang="en-US" altLang="en-US" sz="1400" dirty="0"/>
              <a:t> </a:t>
            </a:r>
            <a:r>
              <a:rPr lang="en-US" altLang="en-US" sz="1400" b="1" dirty="0" err="1"/>
              <a:t>communauté</a:t>
            </a:r>
            <a:r>
              <a:rPr lang="en-US" altLang="en-US" sz="1400" b="1" dirty="0"/>
              <a:t> </a:t>
            </a:r>
            <a:r>
              <a:rPr lang="en-US" altLang="en-US" sz="1400" b="1" dirty="0" err="1"/>
              <a:t>en</a:t>
            </a:r>
            <a:r>
              <a:rPr lang="en-US" altLang="en-US" sz="1400" b="1" dirty="0"/>
              <a:t> </a:t>
            </a:r>
            <a:r>
              <a:rPr lang="en-US" altLang="en-US" sz="1400" b="1" dirty="0" err="1"/>
              <a:t>ligne</a:t>
            </a:r>
            <a:r>
              <a:rPr lang="en-US" altLang="en-US" sz="1400" b="1" dirty="0"/>
              <a:t> sur les TM </a:t>
            </a:r>
            <a:r>
              <a:rPr lang="en-US" altLang="en-US" sz="1400" dirty="0"/>
              <a:t>pour le personnel et les </a:t>
            </a:r>
            <a:r>
              <a:rPr lang="en-US" altLang="en-US" sz="1400" dirty="0" err="1"/>
              <a:t>volontaires</a:t>
            </a:r>
            <a:r>
              <a:rPr lang="en-US" altLang="en-US" sz="1400" dirty="0"/>
              <a:t> du </a:t>
            </a:r>
            <a:r>
              <a:rPr lang="en-US" altLang="en-US" sz="1400" dirty="0" err="1"/>
              <a:t>Mouvement</a:t>
            </a:r>
            <a:r>
              <a:rPr lang="en-US" altLang="en-US" sz="1400" dirty="0"/>
              <a:t>, </a:t>
            </a:r>
            <a:r>
              <a:rPr lang="en-US" altLang="en-US" sz="1400" dirty="0" err="1"/>
              <a:t>afin</a:t>
            </a:r>
            <a:r>
              <a:rPr lang="en-US" altLang="en-US" sz="1400" dirty="0"/>
              <a:t> de </a:t>
            </a:r>
            <a:r>
              <a:rPr lang="en-US" altLang="en-US" sz="1400" dirty="0" err="1"/>
              <a:t>discuter</a:t>
            </a:r>
            <a:r>
              <a:rPr lang="en-US" altLang="en-US" sz="1400" dirty="0"/>
              <a:t> et de se connecter avec des </a:t>
            </a:r>
            <a:r>
              <a:rPr lang="en-US" altLang="en-US" sz="1400" dirty="0" err="1"/>
              <a:t>collègues</a:t>
            </a:r>
            <a:r>
              <a:rPr lang="en-US" altLang="en-US" sz="1400" dirty="0"/>
              <a:t>.</a:t>
            </a:r>
            <a:endParaRPr lang="en-US" altLang="en-US" sz="1400" b="1" dirty="0"/>
          </a:p>
          <a:p>
            <a:endParaRPr lang="en-US" altLang="en-US" sz="1400" b="1" dirty="0"/>
          </a:p>
          <a:p>
            <a:r>
              <a:rPr lang="en-US" altLang="en-US" sz="1400" dirty="0" err="1"/>
              <a:t>Outre</a:t>
            </a:r>
            <a:r>
              <a:rPr lang="en-US" altLang="en-US" sz="1400" dirty="0"/>
              <a:t> </a:t>
            </a:r>
            <a:r>
              <a:rPr lang="en-US" altLang="en-US" sz="1400" dirty="0" err="1"/>
              <a:t>l'anglais</a:t>
            </a:r>
            <a:r>
              <a:rPr lang="en-US" altLang="en-US" sz="1400" dirty="0"/>
              <a:t>, le Cash Hub a </a:t>
            </a:r>
            <a:r>
              <a:rPr lang="en-US" altLang="en-US" sz="1400" dirty="0" err="1"/>
              <a:t>été</a:t>
            </a:r>
            <a:r>
              <a:rPr lang="en-US" altLang="en-US" sz="1400" dirty="0"/>
              <a:t> </a:t>
            </a:r>
            <a:r>
              <a:rPr lang="en-US" altLang="en-US" sz="1400" dirty="0" err="1"/>
              <a:t>traduit</a:t>
            </a:r>
            <a:r>
              <a:rPr lang="en-US" altLang="en-US" sz="1400" dirty="0"/>
              <a:t> </a:t>
            </a:r>
            <a:r>
              <a:rPr lang="en-US" altLang="en-US" sz="1400" dirty="0" err="1"/>
              <a:t>en</a:t>
            </a:r>
            <a:r>
              <a:rPr lang="en-US" altLang="en-US" sz="1400" dirty="0"/>
              <a:t> </a:t>
            </a:r>
            <a:r>
              <a:rPr lang="en-US" altLang="en-US" sz="1400" dirty="0" err="1"/>
              <a:t>arabe</a:t>
            </a:r>
            <a:r>
              <a:rPr lang="en-US" altLang="en-US" sz="1400" dirty="0"/>
              <a:t>, </a:t>
            </a:r>
            <a:r>
              <a:rPr lang="en-US" altLang="en-US" sz="1400" dirty="0" err="1"/>
              <a:t>en</a:t>
            </a:r>
            <a:r>
              <a:rPr lang="en-US" altLang="en-US" sz="1400" dirty="0"/>
              <a:t> russe, </a:t>
            </a:r>
            <a:r>
              <a:rPr lang="en-US" altLang="en-US" sz="1400" dirty="0" err="1"/>
              <a:t>en</a:t>
            </a:r>
            <a:r>
              <a:rPr lang="en-US" altLang="en-US" sz="1400" dirty="0"/>
              <a:t> français et </a:t>
            </a:r>
            <a:r>
              <a:rPr lang="en-US" altLang="en-US" sz="1400" dirty="0" err="1"/>
              <a:t>en</a:t>
            </a:r>
            <a:r>
              <a:rPr lang="en-US" altLang="en-US" sz="1400" dirty="0"/>
              <a:t> </a:t>
            </a:r>
            <a:r>
              <a:rPr lang="en-US" altLang="en-US" sz="1400" dirty="0" err="1"/>
              <a:t>espagnol</a:t>
            </a:r>
            <a:r>
              <a:rPr lang="en-US" altLang="en-US" sz="1400" dirty="0"/>
              <a:t>.</a:t>
            </a:r>
          </a:p>
          <a:p>
            <a:endParaRPr lang="en-US" altLang="en-US" sz="1400" dirty="0"/>
          </a:p>
          <a:p>
            <a:r>
              <a:rPr lang="en-US" altLang="en-US" sz="1400" dirty="0"/>
              <a:t>En tant </a:t>
            </a:r>
            <a:r>
              <a:rPr lang="en-US" altLang="en-US" sz="1400" dirty="0" err="1"/>
              <a:t>qu'hôte</a:t>
            </a:r>
            <a:r>
              <a:rPr lang="en-US" altLang="en-US" sz="1400" dirty="0"/>
              <a:t>, la Croix-Rouge </a:t>
            </a:r>
            <a:r>
              <a:rPr lang="en-US" altLang="en-US" sz="1400" dirty="0" err="1"/>
              <a:t>britannique</a:t>
            </a:r>
            <a:r>
              <a:rPr lang="en-US" altLang="en-US" sz="1400" dirty="0"/>
              <a:t> </a:t>
            </a:r>
            <a:r>
              <a:rPr lang="en-US" altLang="en-US" sz="1400" dirty="0" err="1"/>
              <a:t>est</a:t>
            </a:r>
            <a:r>
              <a:rPr lang="en-US" altLang="en-US" sz="1400" dirty="0"/>
              <a:t> </a:t>
            </a:r>
            <a:r>
              <a:rPr lang="en-US" altLang="en-US" sz="1400" dirty="0" err="1"/>
              <a:t>responsable</a:t>
            </a:r>
            <a:r>
              <a:rPr lang="en-US" altLang="en-US" sz="1400" dirty="0"/>
              <a:t> de la supervision du Cash Hub et </a:t>
            </a:r>
            <a:r>
              <a:rPr lang="en-US" altLang="en-US" sz="1400" dirty="0" err="1"/>
              <a:t>soutient</a:t>
            </a:r>
            <a:r>
              <a:rPr lang="en-US" altLang="en-US" sz="1400" dirty="0"/>
              <a:t> le </a:t>
            </a:r>
            <a:r>
              <a:rPr lang="en-US" altLang="en-US" sz="1400" dirty="0" err="1"/>
              <a:t>programme</a:t>
            </a:r>
            <a:r>
              <a:rPr lang="en-US" altLang="en-US" sz="1400" dirty="0"/>
              <a:t> </a:t>
            </a:r>
            <a:r>
              <a:rPr lang="en-US" altLang="en-US" sz="1400" dirty="0" err="1"/>
              <a:t>d'activités</a:t>
            </a:r>
            <a:r>
              <a:rPr lang="en-US" altLang="en-US" sz="1400" dirty="0"/>
              <a:t> avec </a:t>
            </a:r>
            <a:r>
              <a:rPr lang="en-US" altLang="en-US" sz="1400" dirty="0" err="1"/>
              <a:t>une</a:t>
            </a:r>
            <a:r>
              <a:rPr lang="en-US" altLang="en-US" sz="1400" dirty="0"/>
              <a:t> équipe </a:t>
            </a:r>
            <a:r>
              <a:rPr lang="en-US" altLang="en-US" sz="1400" dirty="0" err="1"/>
              <a:t>dédiée</a:t>
            </a:r>
            <a:r>
              <a:rPr lang="en-US" altLang="en-US" sz="1400" dirty="0"/>
              <a:t> au Cash au sein de </a:t>
            </a:r>
            <a:r>
              <a:rPr lang="en-US" altLang="en-US" sz="1400" dirty="0" err="1"/>
              <a:t>sa</a:t>
            </a:r>
            <a:r>
              <a:rPr lang="en-US" altLang="en-US" sz="1400" dirty="0"/>
              <a:t> direction </a:t>
            </a:r>
            <a:r>
              <a:rPr lang="en-US" altLang="en-US" sz="1400" dirty="0" err="1"/>
              <a:t>internationale</a:t>
            </a:r>
            <a:r>
              <a:rPr lang="en-US" altLang="en-US" sz="1400" dirty="0"/>
              <a:t>.</a:t>
            </a:r>
          </a:p>
          <a:p>
            <a:endParaRPr lang="en-US" altLang="en-US" sz="1400" dirty="0"/>
          </a:p>
          <a:p>
            <a:r>
              <a:rPr lang="en-US" altLang="en-US" sz="1400" dirty="0">
                <a:ea typeface="MS PGothic" panose="020B0600070205080204" pitchFamily="34" charset="-128"/>
              </a:rPr>
              <a:t>Site web de la </a:t>
            </a:r>
            <a:r>
              <a:rPr lang="en-US" altLang="en-US" sz="1400" dirty="0" err="1">
                <a:ea typeface="MS PGothic" panose="020B0600070205080204" pitchFamily="34" charset="-128"/>
              </a:rPr>
              <a:t>plateforme</a:t>
            </a:r>
            <a:r>
              <a:rPr lang="en-US" altLang="en-US" sz="1400" dirty="0">
                <a:ea typeface="MS PGothic" panose="020B0600070205080204" pitchFamily="34" charset="-128"/>
              </a:rPr>
              <a:t> de cash : https://cash-hub.org/</a:t>
            </a:r>
          </a:p>
        </p:txBody>
      </p:sp>
      <p:sp>
        <p:nvSpPr>
          <p:cNvPr id="89092" name="Slide Number Placeholder 3">
            <a:extLst>
              <a:ext uri="{FF2B5EF4-FFF2-40B4-BE49-F238E27FC236}">
                <a16:creationId xmlns:a16="http://schemas.microsoft.com/office/drawing/2014/main" id="{37DD2BDB-062B-3EBE-0F12-2806717DB5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FB8386C-67FC-4C41-92F1-0CBE4A03D9EE}" type="slidenum">
              <a:rPr lang="en-US" altLang="ru-RU" smtClean="0"/>
              <a:t>28</a:t>
            </a:fld>
            <a:endParaRPr lang="en-US" alt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35993CF7-17D1-2950-ED6B-B65603D6AB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8C146FD-47C4-4C10-E827-1E4D72C0419D}"/>
              </a:ext>
            </a:extLst>
          </p:cNvPr>
          <p:cNvSpPr>
            <a:spLocks noGrp="1"/>
          </p:cNvSpPr>
          <p:nvPr>
            <p:ph type="body" idx="1"/>
          </p:nvPr>
        </p:nvSpPr>
        <p:spPr/>
        <p:txBody>
          <a:bodyPr/>
          <a:lstStyle/>
          <a:p>
            <a:pPr>
              <a:defRPr/>
            </a:pPr>
            <a:r>
              <a:rPr lang="en-US" altLang="en-US" sz="1400" dirty="0"/>
              <a:t>Notes :</a:t>
            </a:r>
          </a:p>
          <a:p>
            <a:pPr>
              <a:defRPr/>
            </a:pPr>
            <a:endParaRPr lang="en-US" altLang="en-US" sz="1400" dirty="0"/>
          </a:p>
          <a:p>
            <a:pPr>
              <a:defRPr/>
            </a:pPr>
            <a:r>
              <a:rPr lang="en-US" altLang="en-US" sz="1400" dirty="0"/>
              <a:t>L'intervenant décrira les principaux outils et conseils en matière d'ACV actuellement utilisés par le Mouvement - l'argent liquide dans les situations d'urgence (boîte à outils </a:t>
            </a:r>
            <a:r>
              <a:rPr lang="en-US" altLang="en-US" sz="1400" dirty="0" err="1"/>
              <a:t>CiE</a:t>
            </a:r>
            <a:r>
              <a:rPr lang="en-US" altLang="en-US" sz="1400" dirty="0"/>
              <a:t>), l'évaluation rapide des marchés (RAM) et les conseils en matière d'analyse de marché (MAG).</a:t>
            </a:r>
          </a:p>
          <a:p>
            <a:pPr>
              <a:defRPr/>
            </a:pPr>
            <a:endParaRPr lang="en-US" altLang="en-US" sz="1400" dirty="0"/>
          </a:p>
          <a:p>
            <a:pPr>
              <a:defRPr/>
            </a:pPr>
            <a:r>
              <a:rPr lang="en-US" altLang="en-US" sz="1400" dirty="0"/>
              <a:t>Tous ces documents sont disponibles sur le site de l'argent liquide, sous la rubrique "Conseils et outils".</a:t>
            </a:r>
          </a:p>
          <a:p>
            <a:pPr>
              <a:defRPr/>
            </a:pPr>
            <a:endParaRPr lang="en-CH" sz="1805" dirty="0"/>
          </a:p>
        </p:txBody>
      </p:sp>
      <p:sp>
        <p:nvSpPr>
          <p:cNvPr id="91140" name="Slide Number Placeholder 3">
            <a:extLst>
              <a:ext uri="{FF2B5EF4-FFF2-40B4-BE49-F238E27FC236}">
                <a16:creationId xmlns:a16="http://schemas.microsoft.com/office/drawing/2014/main" id="{300BD59B-DAE5-5CFF-40E0-8B605383B0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EAF0267-73D3-4A60-964F-87B46C57878C}" type="slidenum">
              <a:rPr lang="en-US" altLang="ru-RU" smtClean="0"/>
              <a:t>29</a:t>
            </a:fld>
            <a:endParaRPr lang="en-US" alt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92294054-1EA6-B2DE-2E11-0BB5F2D6B3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24D7ABF-57C2-BA76-407C-708FBB01F12A}"/>
              </a:ext>
            </a:extLst>
          </p:cNvPr>
          <p:cNvSpPr>
            <a:spLocks noGrp="1"/>
          </p:cNvSpPr>
          <p:nvPr>
            <p:ph type="body" idx="1"/>
          </p:nvPr>
        </p:nvSpPr>
        <p:spPr/>
        <p:txBody>
          <a:bodyPr/>
          <a:lstStyle/>
          <a:p>
            <a:pPr>
              <a:defRPr/>
            </a:pPr>
            <a:endParaRPr lang="en-CH" sz="1805" dirty="0"/>
          </a:p>
        </p:txBody>
      </p:sp>
      <p:sp>
        <p:nvSpPr>
          <p:cNvPr id="93188" name="Slide Number Placeholder 3">
            <a:extLst>
              <a:ext uri="{FF2B5EF4-FFF2-40B4-BE49-F238E27FC236}">
                <a16:creationId xmlns:a16="http://schemas.microsoft.com/office/drawing/2014/main" id="{CC003CFB-6DC6-3E7B-B483-64CD9B9112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EC6C92-98F2-4C0F-93FA-0F7A0FDBDFFE}" type="slidenum">
              <a:rPr lang="en-US" altLang="ru-RU" smtClean="0"/>
              <a:t>30</a:t>
            </a:fld>
            <a:endParaRPr lang="en-US" alt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213AE421-C043-908F-3BDE-A5A97AFA90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3ADB0D7-FF64-F39D-DFB4-CC19BC0D3155}"/>
              </a:ext>
            </a:extLst>
          </p:cNvPr>
          <p:cNvSpPr>
            <a:spLocks noGrp="1"/>
          </p:cNvSpPr>
          <p:nvPr>
            <p:ph type="body" idx="1"/>
          </p:nvPr>
        </p:nvSpPr>
        <p:spPr/>
        <p:txBody>
          <a:bodyPr/>
          <a:lstStyle/>
          <a:p>
            <a:pPr>
              <a:defRPr/>
            </a:pPr>
            <a:endParaRPr lang="en-CA" sz="1805" dirty="0">
              <a:ea typeface="MS PGothic"/>
              <a:cs typeface="Calibri"/>
            </a:endParaRPr>
          </a:p>
        </p:txBody>
      </p:sp>
      <p:sp>
        <p:nvSpPr>
          <p:cNvPr id="96260" name="Slide Number Placeholder 3">
            <a:extLst>
              <a:ext uri="{FF2B5EF4-FFF2-40B4-BE49-F238E27FC236}">
                <a16:creationId xmlns:a16="http://schemas.microsoft.com/office/drawing/2014/main" id="{F9CD19F8-5DDA-DD68-39D8-D6FCE2DA88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EFFD2E6-9BEB-495B-819A-2B022442A8D6}" type="slidenum">
              <a:rPr lang="en-US" altLang="ru-RU" smtClean="0"/>
              <a:t>32</a:t>
            </a:fld>
            <a:endParaRPr lang="en-US" alt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9D0B8DAA-5A31-55A7-B82D-5A8A4E5B1D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BBC5AEC-7CE0-88EB-300A-2C8D3DC75D2D}"/>
              </a:ext>
            </a:extLst>
          </p:cNvPr>
          <p:cNvSpPr>
            <a:spLocks noGrp="1"/>
          </p:cNvSpPr>
          <p:nvPr>
            <p:ph type="body" idx="1"/>
          </p:nvPr>
        </p:nvSpPr>
        <p:spPr/>
        <p:txBody>
          <a:bodyPr/>
          <a:lstStyle/>
          <a:p>
            <a:pPr>
              <a:defRPr/>
            </a:pPr>
            <a:endParaRPr lang="en-CA" sz="1805" dirty="0">
              <a:ea typeface="MS PGothic"/>
              <a:cs typeface="Calibri"/>
            </a:endParaRPr>
          </a:p>
        </p:txBody>
      </p:sp>
      <p:sp>
        <p:nvSpPr>
          <p:cNvPr id="98308" name="Slide Number Placeholder 3">
            <a:extLst>
              <a:ext uri="{FF2B5EF4-FFF2-40B4-BE49-F238E27FC236}">
                <a16:creationId xmlns:a16="http://schemas.microsoft.com/office/drawing/2014/main" id="{AEC0BB3B-580E-062E-10E2-3CDE36A42A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1C859B-A72E-423F-ADF1-EFA3E8B5725C}" type="slidenum">
              <a:rPr lang="en-US" altLang="ru-RU" smtClean="0"/>
              <a:t>33</a:t>
            </a:fld>
            <a:endParaRPr lang="en-US" alt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55E4E68C-9DCB-EC99-B090-46731B8BFD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E0C75EA-9CC5-45C6-4BF8-E058BF6A2887}"/>
              </a:ext>
            </a:extLst>
          </p:cNvPr>
          <p:cNvSpPr>
            <a:spLocks noGrp="1"/>
          </p:cNvSpPr>
          <p:nvPr>
            <p:ph type="body" idx="1"/>
          </p:nvPr>
        </p:nvSpPr>
        <p:spPr/>
        <p:txBody>
          <a:bodyPr/>
          <a:lstStyle/>
          <a:p>
            <a:pPr>
              <a:spcBef>
                <a:spcPct val="0"/>
              </a:spcBef>
              <a:defRPr/>
            </a:pPr>
            <a:endParaRPr lang="en-CA" sz="1805" dirty="0">
              <a:ea typeface="MS PGothic"/>
              <a:cs typeface="Calibri"/>
            </a:endParaRPr>
          </a:p>
        </p:txBody>
      </p:sp>
      <p:sp>
        <p:nvSpPr>
          <p:cNvPr id="100356" name="Slide Number Placeholder 3">
            <a:extLst>
              <a:ext uri="{FF2B5EF4-FFF2-40B4-BE49-F238E27FC236}">
                <a16:creationId xmlns:a16="http://schemas.microsoft.com/office/drawing/2014/main" id="{582DBBD5-D3D4-681E-4932-EA3D835F0F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D1C3CC1-908E-4263-8F7A-2BD57A85E04F}" type="slidenum">
              <a:rPr lang="en-US" altLang="ru-RU" smtClean="0"/>
              <a:t>34</a:t>
            </a:fld>
            <a:endParaRPr lang="en-US"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La figure 4 montre l'état de préparation des États membres dans le cadre du continuum de la gestion des risques de catastrophes. </a:t>
            </a:r>
          </a:p>
          <a:p>
            <a:endParaRPr lang="en-CH" dirty="0"/>
          </a:p>
          <a:p>
            <a:r>
              <a:rPr lang="en-CH" dirty="0"/>
              <a:t>Avant le choc ou l'aléa, </a:t>
            </a:r>
            <a:r>
              <a:rPr lang="fr-FR" dirty="0"/>
              <a:t>les TM</a:t>
            </a:r>
            <a:r>
              <a:rPr lang="en-CH" dirty="0"/>
              <a:t> </a:t>
            </a:r>
            <a:r>
              <a:rPr lang="fr-FR" dirty="0"/>
              <a:t>sont utilisés</a:t>
            </a:r>
            <a:r>
              <a:rPr lang="en-CH" dirty="0"/>
              <a:t>dans le cadre d'une action d'anticipation visant à réduire l'impact de l'aléa. </a:t>
            </a:r>
            <a:r>
              <a:rPr lang="en-CH" dirty="0" err="1"/>
              <a:t>Par exemple, </a:t>
            </a:r>
            <a:r>
              <a:rPr lang="en-CH" dirty="0"/>
              <a:t>la protection des moyens de subsistance, l'évacuation et le réapprovisionnement en nourriture.</a:t>
            </a:r>
          </a:p>
          <a:p>
            <a:endParaRPr lang="en-CH" dirty="0"/>
          </a:p>
          <a:p>
            <a:r>
              <a:rPr lang="en-CH" dirty="0"/>
              <a:t>Au cours de l'intervention, </a:t>
            </a:r>
            <a:r>
              <a:rPr lang="fr-FR" dirty="0"/>
              <a:t>les TM</a:t>
            </a:r>
            <a:r>
              <a:rPr lang="en-CH" dirty="0"/>
              <a:t> </a:t>
            </a:r>
            <a:r>
              <a:rPr lang="fr-FR" dirty="0"/>
              <a:t>peuvent également </a:t>
            </a:r>
            <a:r>
              <a:rPr lang="en-CH" dirty="0"/>
              <a:t>être utilisé</a:t>
            </a:r>
            <a:r>
              <a:rPr lang="fr-FR" dirty="0"/>
              <a:t>s</a:t>
            </a:r>
            <a:r>
              <a:rPr lang="en-CH" dirty="0"/>
              <a:t> pour répondre aux besoins de la population touchée. </a:t>
            </a:r>
            <a:r>
              <a:rPr lang="en-CH" dirty="0" err="1"/>
              <a:t>C'est surtout </a:t>
            </a:r>
            <a:r>
              <a:rPr lang="en-CH" dirty="0"/>
              <a:t>à ce stade que l'on utilise l'argent liquide à des fins multiples. </a:t>
            </a:r>
          </a:p>
          <a:p>
            <a:endParaRPr lang="en-CH" dirty="0"/>
          </a:p>
          <a:p>
            <a:r>
              <a:rPr lang="en-CH" dirty="0"/>
              <a:t>Lors de la reprise, la</a:t>
            </a:r>
            <a:r>
              <a:rPr lang="fr-FR" dirty="0"/>
              <a:t> TM </a:t>
            </a:r>
            <a:r>
              <a:rPr lang="en-CH" dirty="0"/>
              <a:t>est utilisée au sein des secteurs pour traiter les activités sectorielles.</a:t>
            </a:r>
          </a:p>
          <a:p>
            <a:endParaRPr lang="en-CH" dirty="0"/>
          </a:p>
          <a:p>
            <a:r>
              <a:rPr lang="en-CH" dirty="0"/>
              <a:t>Avant l'intervention, des initiatives de préparation</a:t>
            </a:r>
            <a:r>
              <a:rPr lang="fr-FR" dirty="0"/>
              <a:t> aux TM</a:t>
            </a:r>
            <a:r>
              <a:rPr lang="en-CH" dirty="0"/>
              <a:t> sont mises en œuvre afin d'accroître l'efficacité et la souplesse de l'intervention </a:t>
            </a:r>
            <a:r>
              <a:rPr lang="fr-FR" dirty="0"/>
              <a:t>des TM</a:t>
            </a:r>
            <a:r>
              <a:rPr lang="en-CH" dirty="0"/>
              <a:t>. </a:t>
            </a:r>
          </a:p>
        </p:txBody>
      </p:sp>
      <p:sp>
        <p:nvSpPr>
          <p:cNvPr id="4" name="Slide Number Placeholder 3"/>
          <p:cNvSpPr>
            <a:spLocks noGrp="1"/>
          </p:cNvSpPr>
          <p:nvPr>
            <p:ph type="sldNum" sz="quarter" idx="5"/>
          </p:nvPr>
        </p:nvSpPr>
        <p:spPr/>
        <p:txBody>
          <a:bodyPr/>
          <a:lstStyle/>
          <a:p>
            <a:pPr>
              <a:defRPr/>
            </a:pPr>
            <a:fld id="{4456499F-BF88-47E4-A28B-341B16C94FD9}" type="slidenum">
              <a:rPr lang="en-US" altLang="ru-RU" smtClean="0"/>
              <a:t>5</a:t>
            </a:fld>
            <a:endParaRPr lang="en-US" altLang="ru-RU"/>
          </a:p>
        </p:txBody>
      </p:sp>
    </p:spTree>
    <p:extLst>
      <p:ext uri="{BB962C8B-B14F-4D97-AF65-F5344CB8AC3E}">
        <p14:creationId xmlns:p14="http://schemas.microsoft.com/office/powerpoint/2010/main" val="2062799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F062ACBD-5263-7A24-AA1F-59C48DFEC3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469D293-E44C-3E86-00BC-F05BA672F643}"/>
              </a:ext>
            </a:extLst>
          </p:cNvPr>
          <p:cNvSpPr>
            <a:spLocks noGrp="1"/>
          </p:cNvSpPr>
          <p:nvPr>
            <p:ph type="body" idx="1"/>
          </p:nvPr>
        </p:nvSpPr>
        <p:spPr/>
        <p:txBody>
          <a:bodyPr/>
          <a:lstStyle/>
          <a:p>
            <a:pPr>
              <a:defRPr/>
            </a:pPr>
            <a:r>
              <a:rPr lang="en-US" altLang="en-US" sz="1805" dirty="0"/>
              <a:t>Cette diapositive présente la théorie du </a:t>
            </a:r>
            <a:r>
              <a:rPr lang="en-US" altLang="en-US" sz="1805" dirty="0" err="1"/>
              <a:t>changement</a:t>
            </a:r>
            <a:r>
              <a:rPr lang="en-US" altLang="en-US" sz="1805" dirty="0"/>
              <a:t> de la PTM et montre comment l'investissement dans les cinq </a:t>
            </a:r>
            <a:r>
              <a:rPr lang="en-US" altLang="en-US" sz="1805" dirty="0" err="1"/>
              <a:t>domaines</a:t>
            </a:r>
            <a:r>
              <a:rPr lang="en-US" altLang="en-US" sz="1805" dirty="0"/>
              <a:t> de la PTM pour renforcer et soutenir leur capacité organisationnelle peut stimuler la capacité opérationnelle et </a:t>
            </a:r>
            <a:r>
              <a:rPr lang="en-US" altLang="en-US" sz="1805" dirty="0" err="1"/>
              <a:t>l'impact</a:t>
            </a:r>
            <a:r>
              <a:rPr lang="en-US" altLang="en-US" sz="1805" dirty="0"/>
              <a:t> de la PTM de la SN pour répondre aux besoins.</a:t>
            </a:r>
          </a:p>
          <a:p>
            <a:pPr>
              <a:defRPr/>
            </a:pPr>
            <a:endParaRPr lang="en-US" altLang="en-US" sz="1805" dirty="0"/>
          </a:p>
          <a:p>
            <a:pPr>
              <a:defRPr/>
            </a:pPr>
            <a:r>
              <a:rPr lang="en-US" altLang="en-US" sz="1805" dirty="0"/>
              <a:t>Les SN devront appliquer les investissements réalisés dans les cinq </a:t>
            </a:r>
            <a:r>
              <a:rPr lang="en-US" altLang="en-US" sz="1805" dirty="0" err="1"/>
              <a:t>domaines</a:t>
            </a:r>
            <a:r>
              <a:rPr lang="en-US" altLang="en-US" sz="1805" dirty="0"/>
              <a:t> de la PTM en mettant </a:t>
            </a:r>
            <a:r>
              <a:rPr lang="en-US" altLang="en-US" sz="1805" dirty="0" err="1"/>
              <a:t>en</a:t>
            </a:r>
            <a:r>
              <a:rPr lang="en-US" altLang="en-US" sz="1805" dirty="0"/>
              <a:t> </a:t>
            </a:r>
            <a:r>
              <a:rPr lang="en-US" altLang="en-US" sz="1805" dirty="0" err="1"/>
              <a:t>œuvre</a:t>
            </a:r>
            <a:r>
              <a:rPr lang="en-US" altLang="en-US" sz="1805" dirty="0"/>
              <a:t> les TM dans leurs réponses, le cas échéant. En conséquence, les SN peuvent améliorer l'ampleur, la qualité et la rapidité de leur réponse </a:t>
            </a:r>
            <a:r>
              <a:rPr lang="en-US" altLang="en-US" sz="1805" dirty="0" err="1"/>
              <a:t>opérationnelle</a:t>
            </a:r>
            <a:r>
              <a:rPr lang="en-US" altLang="en-US" sz="1805" dirty="0"/>
              <a:t> TM et être mieux à même de répondre aux besoins des populations touchées par la crise d'une manière digne, responsable et efficace, par le </a:t>
            </a:r>
            <a:r>
              <a:rPr lang="en-US" altLang="en-US" sz="1805" dirty="0" err="1"/>
              <a:t>biais</a:t>
            </a:r>
            <a:r>
              <a:rPr lang="en-US" altLang="en-US" sz="1805" dirty="0"/>
              <a:t> des TM.</a:t>
            </a:r>
          </a:p>
          <a:p>
            <a:pPr>
              <a:spcBef>
                <a:spcPct val="0"/>
              </a:spcBef>
              <a:defRPr/>
            </a:pPr>
            <a:endParaRPr lang="en-CA" sz="1805" dirty="0">
              <a:ea typeface="MS PGothic"/>
              <a:cs typeface="Calibri"/>
            </a:endParaRPr>
          </a:p>
        </p:txBody>
      </p:sp>
      <p:sp>
        <p:nvSpPr>
          <p:cNvPr id="102404" name="Slide Number Placeholder 3">
            <a:extLst>
              <a:ext uri="{FF2B5EF4-FFF2-40B4-BE49-F238E27FC236}">
                <a16:creationId xmlns:a16="http://schemas.microsoft.com/office/drawing/2014/main" id="{A6F4DE7D-BCAB-34C3-0121-FE2BB9E12B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1DF57F4-0435-4945-8EF4-67F4C75D311C}" type="slidenum">
              <a:rPr lang="en-US" altLang="ru-RU" smtClean="0"/>
              <a:t>35</a:t>
            </a:fld>
            <a:endParaRPr lang="en-US" alt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999852EA-28BA-04DB-7A8B-CC07185874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BDC86C6-28FE-30AF-513A-7DF85D3E1EC8}"/>
              </a:ext>
            </a:extLst>
          </p:cNvPr>
          <p:cNvSpPr>
            <a:spLocks noGrp="1"/>
          </p:cNvSpPr>
          <p:nvPr>
            <p:ph type="body" idx="1"/>
          </p:nvPr>
        </p:nvSpPr>
        <p:spPr/>
        <p:txBody>
          <a:bodyPr/>
          <a:lstStyle/>
          <a:p>
            <a:pPr>
              <a:spcBef>
                <a:spcPct val="0"/>
              </a:spcBef>
              <a:defRPr/>
            </a:pPr>
            <a:r>
              <a:rPr lang="en-US" altLang="en-US" sz="1400" dirty="0"/>
              <a:t>Outre l'examen de leur capacité </a:t>
            </a:r>
            <a:r>
              <a:rPr lang="en-US" altLang="en-US" sz="1400" dirty="0" err="1"/>
              <a:t>organisationnelle</a:t>
            </a:r>
            <a:r>
              <a:rPr lang="en-US" altLang="en-US" sz="1400" dirty="0"/>
              <a:t> dans les domaines clés, l'investissement dans le PVA permettra également aux SN de développer leur capacité opérationnelle en matière de TM afin de fournir des AVC de plus en plus responsables et rapides au cours d'une intervention.</a:t>
            </a:r>
          </a:p>
          <a:p>
            <a:pPr>
              <a:spcBef>
                <a:spcPct val="0"/>
              </a:spcBef>
              <a:defRPr/>
            </a:pPr>
            <a:endParaRPr lang="en-US" altLang="en-US" sz="1400" dirty="0"/>
          </a:p>
          <a:p>
            <a:pPr>
              <a:spcBef>
                <a:spcPct val="0"/>
              </a:spcBef>
              <a:defRPr/>
            </a:pPr>
            <a:r>
              <a:rPr lang="en-US" altLang="en-US" sz="1400" dirty="0"/>
              <a:t>Les niveaux opérationnels du </a:t>
            </a:r>
            <a:r>
              <a:rPr lang="en-US" altLang="en-US" sz="1400" dirty="0" err="1"/>
              <a:t>Mouvement</a:t>
            </a:r>
            <a:r>
              <a:rPr lang="en-US" altLang="en-US" sz="1400" dirty="0"/>
              <a:t> TM mesurent l'ampleur, la qualité et la rapidité de </a:t>
            </a:r>
            <a:r>
              <a:rPr lang="en-US" altLang="en-US" sz="1400" dirty="0" err="1"/>
              <a:t>l'action</a:t>
            </a:r>
            <a:r>
              <a:rPr lang="en-US" altLang="en-US" sz="1400" dirty="0"/>
              <a:t> des TM.</a:t>
            </a:r>
          </a:p>
          <a:p>
            <a:pPr>
              <a:spcBef>
                <a:spcPct val="0"/>
              </a:spcBef>
              <a:defRPr/>
            </a:pPr>
            <a:endParaRPr lang="en-US" altLang="en-US" sz="1400" dirty="0"/>
          </a:p>
          <a:p>
            <a:pPr>
              <a:spcBef>
                <a:spcPct val="0"/>
              </a:spcBef>
              <a:defRPr/>
            </a:pPr>
            <a:endParaRPr lang="en-CA" sz="1805" dirty="0">
              <a:ea typeface="MS PGothic"/>
              <a:cs typeface="Calibri"/>
            </a:endParaRPr>
          </a:p>
        </p:txBody>
      </p:sp>
      <p:sp>
        <p:nvSpPr>
          <p:cNvPr id="104452" name="Slide Number Placeholder 3">
            <a:extLst>
              <a:ext uri="{FF2B5EF4-FFF2-40B4-BE49-F238E27FC236}">
                <a16:creationId xmlns:a16="http://schemas.microsoft.com/office/drawing/2014/main" id="{A91DF6C7-3091-37E9-8255-382037C857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CF42A95-C8C1-4638-BAA6-D9FA57DEA7BD}" type="slidenum">
              <a:rPr lang="en-US" altLang="ru-RU" smtClean="0"/>
              <a:t>36</a:t>
            </a:fld>
            <a:endParaRPr lang="en-US" alt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71D00D85-19CE-C14D-451F-682F5233F4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04A71C2-E407-5EDD-7BD6-EACB0007830B}"/>
              </a:ext>
            </a:extLst>
          </p:cNvPr>
          <p:cNvSpPr>
            <a:spLocks noGrp="1"/>
          </p:cNvSpPr>
          <p:nvPr>
            <p:ph type="body" idx="1"/>
          </p:nvPr>
        </p:nvSpPr>
        <p:spPr/>
        <p:txBody>
          <a:bodyPr/>
          <a:lstStyle/>
          <a:p>
            <a:pPr>
              <a:spcBef>
                <a:spcPct val="0"/>
              </a:spcBef>
              <a:defRPr/>
            </a:pPr>
            <a:r>
              <a:rPr lang="en-US" altLang="en-US" sz="1805" dirty="0"/>
              <a:t>La capacité existante en matière de TM est mesurée à travers quatre niveaux </a:t>
            </a:r>
            <a:r>
              <a:rPr lang="en-US" altLang="en-US" sz="1805" dirty="0" err="1"/>
              <a:t>d'organisation</a:t>
            </a:r>
            <a:r>
              <a:rPr lang="en-US" altLang="en-US" sz="1805" dirty="0"/>
              <a:t> des TM. Ceux-ci indiquent les exigences nécessaires en termes de capacité </a:t>
            </a:r>
            <a:r>
              <a:rPr lang="en-US" altLang="en-US" sz="1805" dirty="0" err="1"/>
              <a:t>organisationnelle</a:t>
            </a:r>
            <a:r>
              <a:rPr lang="en-US" altLang="en-US" sz="1805" dirty="0"/>
              <a:t> des SN (systèmes, structures, processus et ressources) pour que les SN soient en mesure de </a:t>
            </a:r>
            <a:r>
              <a:rPr lang="en-US" altLang="en-US" sz="1805" dirty="0" err="1"/>
              <a:t>fournir</a:t>
            </a:r>
            <a:r>
              <a:rPr lang="en-US" altLang="en-US" sz="1805" dirty="0"/>
              <a:t> des TM </a:t>
            </a:r>
            <a:r>
              <a:rPr lang="en-US" altLang="en-US" sz="1805" dirty="0" err="1"/>
              <a:t>évolutifs</a:t>
            </a:r>
            <a:r>
              <a:rPr lang="en-US" altLang="en-US" sz="1805" dirty="0"/>
              <a:t>, opportune et responsable.</a:t>
            </a:r>
          </a:p>
          <a:p>
            <a:pPr>
              <a:spcBef>
                <a:spcPct val="0"/>
              </a:spcBef>
              <a:defRPr/>
            </a:pPr>
            <a:endParaRPr lang="en-US" altLang="en-US" sz="1805" dirty="0"/>
          </a:p>
          <a:p>
            <a:pPr>
              <a:spcBef>
                <a:spcPct val="0"/>
              </a:spcBef>
              <a:defRPr/>
            </a:pPr>
            <a:r>
              <a:rPr lang="en-US" altLang="en-US" sz="1805" dirty="0"/>
              <a:t>Les niveaux </a:t>
            </a:r>
            <a:r>
              <a:rPr lang="en-US" altLang="en-US" sz="1805" dirty="0" err="1"/>
              <a:t>organisationnels</a:t>
            </a:r>
            <a:r>
              <a:rPr lang="en-US" altLang="en-US" sz="1805" dirty="0"/>
              <a:t> des TM sont mesurés par le biais d'une auto-évaluation des </a:t>
            </a:r>
            <a:r>
              <a:rPr lang="en-US" altLang="en-US" sz="1805" dirty="0" err="1"/>
              <a:t>capacités</a:t>
            </a:r>
            <a:r>
              <a:rPr lang="en-US" altLang="en-US" sz="1805" dirty="0"/>
              <a:t> des TM du SN - une étape essentielle du processus PTM qui se déroule sous la direction des SN eux-mêmes, au début, à mi-parcours et à la fin du processus. </a:t>
            </a:r>
          </a:p>
          <a:p>
            <a:pPr>
              <a:spcBef>
                <a:spcPct val="0"/>
              </a:spcBef>
              <a:defRPr/>
            </a:pPr>
            <a:endParaRPr lang="en-US" altLang="en-US" sz="1805" dirty="0"/>
          </a:p>
          <a:p>
            <a:pPr>
              <a:spcBef>
                <a:spcPct val="0"/>
              </a:spcBef>
              <a:defRPr/>
            </a:pPr>
            <a:r>
              <a:rPr lang="en-US" altLang="en-US" sz="1805" dirty="0"/>
              <a:t>Les résultats de l'auto-évaluation des </a:t>
            </a:r>
            <a:r>
              <a:rPr lang="en-US" altLang="en-US" sz="1805" dirty="0" err="1"/>
              <a:t>capacités</a:t>
            </a:r>
            <a:r>
              <a:rPr lang="en-US" altLang="en-US" sz="1805" dirty="0"/>
              <a:t> des TM fournissent ensuite aux SN une image détaillée de leur niveau, ainsi que de leurs capacités et de leurs lacunes. L'auto-évaluation met également en évidence les domaines spécifiques dans lesquels les SN doivent investir pour atteindre </a:t>
            </a:r>
            <a:r>
              <a:rPr lang="en-US" altLang="en-US" sz="1805" dirty="0" err="1"/>
              <a:t>l'objectif</a:t>
            </a:r>
            <a:r>
              <a:rPr lang="en-US" altLang="en-US" sz="1805" dirty="0"/>
              <a:t> de la PTM et le niveau qu'ils souhaitent atteindre.</a:t>
            </a:r>
          </a:p>
          <a:p>
            <a:pPr>
              <a:spcBef>
                <a:spcPct val="0"/>
              </a:spcBef>
              <a:defRPr/>
            </a:pPr>
            <a:endParaRPr lang="en-US" altLang="en-US" sz="1805" dirty="0"/>
          </a:p>
          <a:p>
            <a:pPr>
              <a:spcBef>
                <a:spcPct val="0"/>
              </a:spcBef>
              <a:defRPr/>
            </a:pPr>
            <a:r>
              <a:rPr lang="en-US" altLang="en-US" sz="1805" dirty="0"/>
              <a:t>On s'attend à ce qu'une SN typique augmente d'un ou deux niveaux </a:t>
            </a:r>
            <a:r>
              <a:rPr lang="en-US" altLang="en-US" sz="1805" dirty="0" err="1"/>
              <a:t>organisationnels</a:t>
            </a:r>
            <a:r>
              <a:rPr lang="en-US" altLang="en-US" sz="1805" dirty="0"/>
              <a:t> d'ici la fin de son parcours de </a:t>
            </a:r>
            <a:r>
              <a:rPr lang="en-US" altLang="en-US" sz="1805" dirty="0" err="1"/>
              <a:t>préparation</a:t>
            </a:r>
            <a:r>
              <a:rPr lang="en-US" altLang="en-US" sz="1805" dirty="0"/>
              <a:t> aux TM, sur la base de sa propre vision de la situation qu'elle souhaite atteindre.</a:t>
            </a:r>
          </a:p>
          <a:p>
            <a:pPr>
              <a:spcBef>
                <a:spcPct val="0"/>
              </a:spcBef>
              <a:defRPr/>
            </a:pPr>
            <a:endParaRPr lang="en-CA" sz="1805" dirty="0">
              <a:ea typeface="MS PGothic"/>
              <a:cs typeface="Calibri"/>
            </a:endParaRPr>
          </a:p>
        </p:txBody>
      </p:sp>
      <p:sp>
        <p:nvSpPr>
          <p:cNvPr id="106500" name="Slide Number Placeholder 3">
            <a:extLst>
              <a:ext uri="{FF2B5EF4-FFF2-40B4-BE49-F238E27FC236}">
                <a16:creationId xmlns:a16="http://schemas.microsoft.com/office/drawing/2014/main" id="{59229D59-62EB-738E-2BA1-3CD0D4CA92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80890F3-DEF6-4133-A5D1-AD4664811B79}" type="slidenum">
              <a:rPr lang="en-US" altLang="ru-RU" smtClean="0"/>
              <a:t>37</a:t>
            </a:fld>
            <a:endParaRPr lang="en-US" alt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2FAABC1E-22C4-6285-1BBC-D9366D38C3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2FA778D-16E1-8105-E90F-0875FC21E1BF}"/>
              </a:ext>
            </a:extLst>
          </p:cNvPr>
          <p:cNvSpPr>
            <a:spLocks noGrp="1"/>
          </p:cNvSpPr>
          <p:nvPr>
            <p:ph type="body" idx="1"/>
          </p:nvPr>
        </p:nvSpPr>
        <p:spPr/>
        <p:txBody>
          <a:bodyPr/>
          <a:lstStyle/>
          <a:p>
            <a:pPr>
              <a:spcBef>
                <a:spcPct val="0"/>
              </a:spcBef>
              <a:defRPr/>
            </a:pPr>
            <a:r>
              <a:rPr lang="ca-ES" altLang="en-US" sz="1400" dirty="0"/>
              <a:t>De nouvelles orientations et de nouveaux outils sont disponibles, y compris une approche PTM accélérée. (Le</a:t>
            </a:r>
            <a:r>
              <a:rPr lang="ca-ES" altLang="en-US" sz="1400" dirty="0" err="1"/>
              <a:t> présentateur donnera un aperçu de ces outils</a:t>
            </a:r>
            <a:r>
              <a:rPr lang="ca-ES" altLang="en-US" sz="1400" dirty="0"/>
              <a:t>)</a:t>
            </a:r>
          </a:p>
          <a:p>
            <a:pPr>
              <a:spcBef>
                <a:spcPct val="0"/>
              </a:spcBef>
              <a:defRPr/>
            </a:pPr>
            <a:endParaRPr lang="ca-ES" altLang="en-US" sz="1400" dirty="0"/>
          </a:p>
          <a:p>
            <a:pPr>
              <a:spcBef>
                <a:spcPct val="0"/>
              </a:spcBef>
              <a:defRPr/>
            </a:pPr>
            <a:endParaRPr lang="ca-ES" altLang="en-US" sz="1400" dirty="0"/>
          </a:p>
          <a:p>
            <a:pPr>
              <a:spcBef>
                <a:spcPct val="0"/>
              </a:spcBef>
              <a:defRPr/>
            </a:pPr>
            <a:r>
              <a:rPr lang="ca-ES" altLang="en-US" sz="1400" dirty="0" err="1"/>
              <a:t>Historique de l'évolution du </a:t>
            </a:r>
            <a:r>
              <a:rPr lang="ca-ES" altLang="en-US" sz="1400" dirty="0"/>
              <a:t>PAVC </a:t>
            </a:r>
            <a:r>
              <a:rPr lang="ca-ES" altLang="en-US" sz="1400" dirty="0" err="1"/>
              <a:t>et de son évolution </a:t>
            </a:r>
            <a:r>
              <a:rPr lang="ca-ES" altLang="en-US" sz="1400" dirty="0"/>
              <a:t>à </a:t>
            </a:r>
            <a:r>
              <a:rPr lang="ca-ES" altLang="en-US" sz="1400" dirty="0" err="1"/>
              <a:t>ce jour </a:t>
            </a:r>
            <a:r>
              <a:rPr lang="ca-ES" altLang="en-US" sz="1400" dirty="0"/>
              <a:t>:</a:t>
            </a:r>
          </a:p>
          <a:p>
            <a:pPr>
              <a:spcBef>
                <a:spcPct val="0"/>
              </a:spcBef>
              <a:defRPr/>
            </a:pPr>
            <a:endParaRPr lang="ca-ES" altLang="en-US" sz="1400" dirty="0"/>
          </a:p>
          <a:p>
            <a:pPr>
              <a:defRPr/>
            </a:pPr>
            <a:r>
              <a:rPr lang="en-US" altLang="en-US" sz="2000" b="1" dirty="0"/>
              <a:t>2012- 2013 Projet pilote de préparation des liquidités - </a:t>
            </a:r>
            <a:r>
              <a:rPr lang="en-US" altLang="en-US" sz="2000" dirty="0"/>
              <a:t>Vietnam, Philippines, Sénégal, Chili</a:t>
            </a:r>
          </a:p>
          <a:p>
            <a:pPr>
              <a:defRPr/>
            </a:pPr>
            <a:endParaRPr lang="en-US" altLang="en-US" sz="2000" b="1" dirty="0"/>
          </a:p>
          <a:p>
            <a:pPr>
              <a:defRPr/>
            </a:pPr>
            <a:r>
              <a:rPr lang="en-US" altLang="en-US" sz="2000" b="1" dirty="0"/>
              <a:t>2014 </a:t>
            </a:r>
            <a:r>
              <a:rPr lang="en-US" altLang="en-US" sz="2000" dirty="0"/>
              <a:t>Évaluation</a:t>
            </a:r>
            <a:r>
              <a:rPr lang="en-US" altLang="en-US" sz="2000" b="1" dirty="0"/>
              <a:t> indépendante</a:t>
            </a:r>
          </a:p>
          <a:p>
            <a:pPr>
              <a:defRPr/>
            </a:pPr>
            <a:endParaRPr lang="en-US" altLang="en-US" sz="2000" b="1" dirty="0"/>
          </a:p>
          <a:p>
            <a:pPr>
              <a:defRPr/>
            </a:pPr>
            <a:r>
              <a:rPr lang="en-US" altLang="en-US" sz="2000" b="1" dirty="0"/>
              <a:t>2015 Mise en place d'un groupe de travail sur la préparation aux situations d'urgence - </a:t>
            </a:r>
            <a:r>
              <a:rPr lang="en-US" altLang="en-US" sz="2000" dirty="0"/>
              <a:t>première version des orientations et des outils relatifs à la préparation aux situations d'urgence </a:t>
            </a:r>
          </a:p>
          <a:p>
            <a:pPr>
              <a:defRPr/>
            </a:pPr>
            <a:r>
              <a:rPr lang="en-US" altLang="en-US" sz="2000" dirty="0"/>
              <a:t>développé</a:t>
            </a:r>
          </a:p>
          <a:p>
            <a:pPr>
              <a:defRPr/>
            </a:pPr>
            <a:endParaRPr lang="en-US" altLang="en-US" sz="2000" dirty="0"/>
          </a:p>
          <a:p>
            <a:pPr>
              <a:defRPr/>
            </a:pPr>
            <a:r>
              <a:rPr lang="en-US" altLang="en-US" sz="2000" b="1" dirty="0"/>
              <a:t>2018 Évaluation indépendante - </a:t>
            </a:r>
            <a:r>
              <a:rPr lang="en-US" altLang="en-US" sz="2000" dirty="0"/>
              <a:t>Kenya, Malawi, Myanmar, Pakistan, Philippines, Vietnam</a:t>
            </a:r>
          </a:p>
          <a:p>
            <a:pPr>
              <a:defRPr/>
            </a:pPr>
            <a:endParaRPr lang="en-US" altLang="en-US" sz="2000" dirty="0"/>
          </a:p>
          <a:p>
            <a:pPr>
              <a:defRPr/>
            </a:pPr>
            <a:r>
              <a:rPr lang="en-US" altLang="en-US" sz="2000" b="1" dirty="0"/>
              <a:t>2019-2021 Orientations et outils mis à jour</a:t>
            </a:r>
          </a:p>
          <a:p>
            <a:pPr>
              <a:defRPr/>
            </a:pPr>
            <a:endParaRPr lang="en-US" altLang="en-US" sz="2000" dirty="0"/>
          </a:p>
          <a:p>
            <a:pPr>
              <a:spcBef>
                <a:spcPct val="0"/>
              </a:spcBef>
              <a:defRPr/>
            </a:pPr>
            <a:endParaRPr lang="ca-ES" altLang="en-US" sz="1400" dirty="0"/>
          </a:p>
          <a:p>
            <a:pPr>
              <a:spcBef>
                <a:spcPct val="0"/>
              </a:spcBef>
              <a:defRPr/>
            </a:pPr>
            <a:endParaRPr lang="ca-ES" altLang="en-US" sz="1400" dirty="0"/>
          </a:p>
          <a:p>
            <a:pPr>
              <a:spcBef>
                <a:spcPct val="0"/>
              </a:spcBef>
              <a:defRPr/>
            </a:pPr>
            <a:endParaRPr lang="ca-ES" altLang="en-US" sz="1400" dirty="0"/>
          </a:p>
          <a:p>
            <a:pPr>
              <a:spcBef>
                <a:spcPct val="0"/>
              </a:spcBef>
              <a:defRPr/>
            </a:pPr>
            <a:r>
              <a:rPr lang="ca-ES" altLang="en-US" sz="1400" dirty="0"/>
              <a:t>Pilote PTM 2013- 2014</a:t>
            </a:r>
          </a:p>
          <a:p>
            <a:pPr>
              <a:spcBef>
                <a:spcPct val="0"/>
              </a:spcBef>
              <a:defRPr/>
            </a:pPr>
            <a:r>
              <a:rPr lang="ca-ES" altLang="en-US" sz="1400" dirty="0" err="1"/>
              <a:t>Développement d'</a:t>
            </a:r>
            <a:r>
              <a:rPr lang="ca-ES" altLang="en-US" sz="1400" dirty="0"/>
              <a:t>outils</a:t>
            </a:r>
          </a:p>
          <a:p>
            <a:pPr>
              <a:spcBef>
                <a:spcPct val="0"/>
              </a:spcBef>
              <a:defRPr/>
            </a:pPr>
            <a:r>
              <a:rPr lang="ca-ES" altLang="en-US" sz="1400" dirty="0"/>
              <a:t>Évaluation globale </a:t>
            </a:r>
          </a:p>
          <a:p>
            <a:pPr>
              <a:spcBef>
                <a:spcPct val="0"/>
              </a:spcBef>
              <a:defRPr/>
            </a:pPr>
            <a:r>
              <a:rPr lang="ca-ES" altLang="en-US" sz="1400" dirty="0" err="1"/>
              <a:t>Lignes directrices révisées </a:t>
            </a:r>
            <a:r>
              <a:rPr lang="ca-ES" altLang="en-US" sz="1400" dirty="0"/>
              <a:t>en 2020. </a:t>
            </a:r>
            <a:r>
              <a:rPr lang="ca-ES" altLang="en-US" sz="1400" dirty="0" err="1"/>
              <a:t>Outils révisés en cours</a:t>
            </a:r>
            <a:endParaRPr lang="ca-ES" altLang="en-US" sz="1400" dirty="0"/>
          </a:p>
          <a:p>
            <a:pPr>
              <a:spcBef>
                <a:spcPct val="0"/>
              </a:spcBef>
              <a:defRPr/>
            </a:pPr>
            <a:endParaRPr lang="ca-ES" altLang="en-US" sz="1400" dirty="0"/>
          </a:p>
          <a:p>
            <a:pPr>
              <a:spcBef>
                <a:spcPct val="0"/>
              </a:spcBef>
              <a:defRPr/>
            </a:pPr>
            <a:endParaRPr lang="ca-ES" altLang="en-US" sz="1400" dirty="0"/>
          </a:p>
          <a:p>
            <a:pPr>
              <a:spcBef>
                <a:spcPct val="0"/>
              </a:spcBef>
              <a:defRPr/>
            </a:pPr>
            <a:r>
              <a:rPr lang="ca-ES" altLang="en-US" sz="1400" dirty="0"/>
              <a:t>CPTWG</a:t>
            </a:r>
          </a:p>
          <a:p>
            <a:pPr>
              <a:spcBef>
                <a:spcPct val="0"/>
              </a:spcBef>
              <a:defRPr/>
            </a:pPr>
            <a:r>
              <a:rPr lang="ca-ES" altLang="en-US" sz="1400" dirty="0"/>
              <a:t>Le CPTWG </a:t>
            </a:r>
            <a:r>
              <a:rPr lang="ca-ES" altLang="en-US" sz="1400" dirty="0" err="1"/>
              <a:t>a été </a:t>
            </a:r>
            <a:r>
              <a:rPr lang="en-US" altLang="en-US" sz="1400" dirty="0"/>
              <a:t>créé en tant que point central de discussion et d'engagement pour définir, coordonner, fournir, défendre et améliorer la </a:t>
            </a:r>
            <a:r>
              <a:rPr lang="en-US" altLang="en-US" sz="1400" dirty="0" err="1"/>
              <a:t>qualité</a:t>
            </a:r>
            <a:r>
              <a:rPr lang="en-US" altLang="en-US" sz="1400" dirty="0"/>
              <a:t> des TM appropriée intégrée. </a:t>
            </a:r>
            <a:r>
              <a:rPr lang="en-US" altLang="en-US" sz="1400" dirty="0">
                <a:solidFill>
                  <a:srgbClr val="000000"/>
                </a:solidFill>
                <a:cs typeface="Calibri" panose="020F0502020204030204" pitchFamily="34" charset="0"/>
                <a:sym typeface="Calibri" panose="020F0502020204030204" pitchFamily="34" charset="0"/>
              </a:rPr>
              <a:t> Un noyau de parties prenantes clés de l'ICR, qui forme le comité directeur, se réunit régulièrement entre pairs pour collaborer à l'encouragement et à l'équipement de l'ICR en vue d'adopter et d'accroître ses capacités institutionnelles dans le domaine de la PTP. Le comité directeur informe et oriente également les sous-groupes de travail qui sont formés et chargés d'objectifs spécifiques. </a:t>
            </a:r>
            <a:endParaRPr lang="en-US" altLang="en-US" sz="1400" dirty="0"/>
          </a:p>
          <a:p>
            <a:pPr>
              <a:defRPr/>
            </a:pPr>
            <a:endParaRPr lang="en-US" altLang="en-US" sz="1400" dirty="0"/>
          </a:p>
          <a:p>
            <a:pPr>
              <a:defRPr/>
            </a:pPr>
            <a:endParaRPr lang="en-CA" sz="1805" dirty="0">
              <a:ea typeface="MS PGothic"/>
              <a:cs typeface="Calibri"/>
            </a:endParaRPr>
          </a:p>
        </p:txBody>
      </p:sp>
      <p:sp>
        <p:nvSpPr>
          <p:cNvPr id="108548" name="Slide Number Placeholder 3">
            <a:extLst>
              <a:ext uri="{FF2B5EF4-FFF2-40B4-BE49-F238E27FC236}">
                <a16:creationId xmlns:a16="http://schemas.microsoft.com/office/drawing/2014/main" id="{AFA7204D-FAF0-B9E8-1548-E2C64680FA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1087B90-50D0-44FF-B3BD-66ECBC802289}" type="slidenum">
              <a:rPr lang="en-US" altLang="ru-RU" smtClean="0"/>
              <a:t>38</a:t>
            </a:fld>
            <a:endParaRPr lang="en-US" alt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B46C242D-FF8D-D055-50C9-FE1D9E2C8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F751BDA-4BD4-5199-AA84-5C0982EE39E3}"/>
              </a:ext>
            </a:extLst>
          </p:cNvPr>
          <p:cNvSpPr>
            <a:spLocks noGrp="1"/>
          </p:cNvSpPr>
          <p:nvPr>
            <p:ph type="body" idx="1"/>
          </p:nvPr>
        </p:nvSpPr>
        <p:spPr/>
        <p:txBody>
          <a:bodyPr/>
          <a:lstStyle/>
          <a:p>
            <a:pPr>
              <a:spcBef>
                <a:spcPct val="0"/>
              </a:spcBef>
              <a:defRPr/>
            </a:pPr>
            <a:r>
              <a:rPr lang="en-CH" sz="1805" dirty="0">
                <a:ea typeface="MS PGothic"/>
                <a:cs typeface="Calibri"/>
              </a:rPr>
              <a:t>Remplacer par la feuille de route visuelle </a:t>
            </a:r>
            <a:r>
              <a:rPr lang="fr-FR" sz="1805" dirty="0">
                <a:ea typeface="MS PGothic"/>
                <a:cs typeface="Calibri"/>
              </a:rPr>
              <a:t>des TM</a:t>
            </a:r>
            <a:endParaRPr lang="en-CA" sz="1805" dirty="0">
              <a:ea typeface="MS PGothic"/>
              <a:cs typeface="Calibri"/>
            </a:endParaRPr>
          </a:p>
        </p:txBody>
      </p:sp>
      <p:sp>
        <p:nvSpPr>
          <p:cNvPr id="110596" name="Slide Number Placeholder 3">
            <a:extLst>
              <a:ext uri="{FF2B5EF4-FFF2-40B4-BE49-F238E27FC236}">
                <a16:creationId xmlns:a16="http://schemas.microsoft.com/office/drawing/2014/main" id="{2EC6B3F7-0235-3A72-56DB-9DFD972103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013FD8C-A50C-43B6-83F4-1817FD7347D0}" type="slidenum">
              <a:rPr lang="en-US" altLang="ru-RU" smtClean="0"/>
              <a:t>39</a:t>
            </a:fld>
            <a:endParaRPr lang="en-US" alt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E1BD512F-3453-6108-0D6F-8AE4D519A4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FD28A12-3F5C-16C1-F515-71EB37791D6A}"/>
              </a:ext>
            </a:extLst>
          </p:cNvPr>
          <p:cNvSpPr>
            <a:spLocks noGrp="1"/>
          </p:cNvSpPr>
          <p:nvPr>
            <p:ph type="body" idx="1"/>
          </p:nvPr>
        </p:nvSpPr>
        <p:spPr/>
        <p:txBody>
          <a:bodyPr/>
          <a:lstStyle/>
          <a:p>
            <a:pPr>
              <a:spcBef>
                <a:spcPct val="0"/>
              </a:spcBef>
              <a:defRPr/>
            </a:pPr>
            <a:endParaRPr lang="en-CH" altLang="en-US" sz="1805" dirty="0"/>
          </a:p>
          <a:p>
            <a:pPr>
              <a:spcBef>
                <a:spcPct val="0"/>
              </a:spcBef>
              <a:defRPr/>
            </a:pPr>
            <a:endParaRPr lang="en-CA" sz="1805" dirty="0">
              <a:ea typeface="MS PGothic"/>
              <a:cs typeface="Calibri"/>
            </a:endParaRPr>
          </a:p>
        </p:txBody>
      </p:sp>
      <p:sp>
        <p:nvSpPr>
          <p:cNvPr id="112644" name="Slide Number Placeholder 3">
            <a:extLst>
              <a:ext uri="{FF2B5EF4-FFF2-40B4-BE49-F238E27FC236}">
                <a16:creationId xmlns:a16="http://schemas.microsoft.com/office/drawing/2014/main" id="{A4115660-E1A2-18E1-31CD-455535AA0C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A9DA7A0-A06B-4835-A5C6-8AF1B1592927}" type="slidenum">
              <a:rPr lang="en-US" altLang="ru-RU" smtClean="0"/>
              <a:t>40</a:t>
            </a:fld>
            <a:endParaRPr lang="en-US" alt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1EA58395-154D-6FEF-8270-49A7BD2EAE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FD69260-E722-A16F-19DD-690ACF6766AB}"/>
              </a:ext>
            </a:extLst>
          </p:cNvPr>
          <p:cNvSpPr>
            <a:spLocks noGrp="1"/>
          </p:cNvSpPr>
          <p:nvPr>
            <p:ph type="body" idx="1"/>
          </p:nvPr>
        </p:nvSpPr>
        <p:spPr/>
        <p:txBody>
          <a:bodyPr/>
          <a:lstStyle/>
          <a:p>
            <a:pPr>
              <a:spcBef>
                <a:spcPct val="0"/>
              </a:spcBef>
              <a:defRPr/>
            </a:pPr>
            <a:r>
              <a:rPr lang="en-CH" sz="1805" dirty="0">
                <a:ea typeface="MS PGothic"/>
                <a:cs typeface="Calibri"/>
              </a:rPr>
              <a:t>A mettre à jour</a:t>
            </a:r>
            <a:endParaRPr lang="en-CA" sz="1805" dirty="0">
              <a:ea typeface="MS PGothic"/>
              <a:cs typeface="Calibri"/>
            </a:endParaRPr>
          </a:p>
        </p:txBody>
      </p:sp>
      <p:sp>
        <p:nvSpPr>
          <p:cNvPr id="114692" name="Slide Number Placeholder 3">
            <a:extLst>
              <a:ext uri="{FF2B5EF4-FFF2-40B4-BE49-F238E27FC236}">
                <a16:creationId xmlns:a16="http://schemas.microsoft.com/office/drawing/2014/main" id="{7D0147AC-7959-0F82-9559-AECC312045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80B69E-3943-4A6F-A20E-185507B72ED8}" type="slidenum">
              <a:rPr lang="en-US" altLang="ru-RU" smtClean="0"/>
              <a:t>41</a:t>
            </a:fld>
            <a:endParaRPr lang="en-US" alt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BD78C586-C565-76DF-8B6B-2A478B5339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93FB92F-A2B3-F967-820C-21402891A43D}"/>
              </a:ext>
            </a:extLst>
          </p:cNvPr>
          <p:cNvSpPr>
            <a:spLocks noGrp="1"/>
          </p:cNvSpPr>
          <p:nvPr>
            <p:ph type="body" idx="1"/>
          </p:nvPr>
        </p:nvSpPr>
        <p:spPr/>
        <p:txBody>
          <a:bodyPr/>
          <a:lstStyle/>
          <a:p>
            <a:pPr>
              <a:spcBef>
                <a:spcPct val="0"/>
              </a:spcBef>
              <a:defRPr/>
            </a:pPr>
            <a:r>
              <a:rPr lang="en-CH" sz="1805" dirty="0">
                <a:ea typeface="MS PGothic"/>
                <a:cs typeface="Calibri"/>
              </a:rPr>
              <a:t>A mettre à jour</a:t>
            </a:r>
            <a:endParaRPr lang="en-CA" sz="1805" dirty="0">
              <a:ea typeface="MS PGothic"/>
              <a:cs typeface="Calibri"/>
            </a:endParaRPr>
          </a:p>
          <a:p>
            <a:pPr>
              <a:spcBef>
                <a:spcPct val="0"/>
              </a:spcBef>
              <a:defRPr/>
            </a:pPr>
            <a:endParaRPr lang="en-CA" sz="1805" dirty="0">
              <a:ea typeface="MS PGothic"/>
              <a:cs typeface="Calibri"/>
            </a:endParaRPr>
          </a:p>
        </p:txBody>
      </p:sp>
      <p:sp>
        <p:nvSpPr>
          <p:cNvPr id="116740" name="Slide Number Placeholder 3">
            <a:extLst>
              <a:ext uri="{FF2B5EF4-FFF2-40B4-BE49-F238E27FC236}">
                <a16:creationId xmlns:a16="http://schemas.microsoft.com/office/drawing/2014/main" id="{95EAFBE6-CA39-2676-0CA9-035ADB155D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970F86D-426E-4849-A62A-3B4C23C73EF9}" type="slidenum">
              <a:rPr lang="en-US" altLang="ru-RU" smtClean="0"/>
              <a:t>42</a:t>
            </a:fld>
            <a:endParaRPr lang="en-US"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253E90D-D301-86B0-A9D9-B83061B12D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82BD84F-6E98-5A92-5440-C9F9C22C8043}"/>
              </a:ext>
            </a:extLst>
          </p:cNvPr>
          <p:cNvSpPr>
            <a:spLocks noGrp="1"/>
          </p:cNvSpPr>
          <p:nvPr>
            <p:ph type="body" idx="1"/>
          </p:nvPr>
        </p:nvSpPr>
        <p:spPr/>
        <p:txBody>
          <a:bodyPr/>
          <a:lstStyle/>
          <a:p>
            <a:pPr>
              <a:defRPr/>
            </a:pPr>
            <a:r>
              <a:rPr lang="en-CA" sz="1805" b="1" i="1" dirty="0">
                <a:ea typeface="MS PGothic"/>
                <a:cs typeface="Calibri"/>
              </a:rPr>
              <a:t>Dignité </a:t>
            </a:r>
            <a:r>
              <a:rPr lang="en-CA" sz="1805" dirty="0">
                <a:ea typeface="MS PGothic"/>
                <a:cs typeface="Calibri"/>
              </a:rPr>
              <a:t>- l'argent liquide peut mieux préserver la dignité des bénéficiaires. Il peut, par exemple, être possible d'éviter les longues files d'attente dégradantes</a:t>
            </a:r>
            <a:r>
              <a:rPr lang="en-CA" sz="1805" b="1" i="1" dirty="0">
                <a:ea typeface="MS PGothic"/>
                <a:cs typeface="Calibri"/>
              </a:rPr>
              <a:t>.  </a:t>
            </a:r>
            <a:endParaRPr lang="de-DE" sz="1805" dirty="0"/>
          </a:p>
          <a:p>
            <a:pPr>
              <a:defRPr/>
            </a:pPr>
            <a:r>
              <a:rPr lang="en-CA" sz="1805" b="1" i="1" dirty="0">
                <a:ea typeface="MS PGothic"/>
                <a:cs typeface="Calibri"/>
              </a:rPr>
              <a:t>Choix </a:t>
            </a:r>
            <a:r>
              <a:rPr lang="en-CA" sz="1805" dirty="0">
                <a:ea typeface="MS PGothic"/>
                <a:cs typeface="Calibri"/>
              </a:rPr>
              <a:t>- l'argent liquide permet aux bénéficiaires de décider de l'utilisation de l'argent. Cela permet aux personnes de choisir ce dont elles ont le plus besoin et de varier d'une personne à l'autre.</a:t>
            </a:r>
          </a:p>
          <a:p>
            <a:pPr>
              <a:defRPr/>
            </a:pPr>
            <a:r>
              <a:rPr lang="en-CA" sz="1805" b="1" i="1" dirty="0">
                <a:ea typeface="MS PGothic"/>
                <a:cs typeface="Calibri"/>
              </a:rPr>
              <a:t>Transfert de pouvoir - l'</a:t>
            </a:r>
            <a:r>
              <a:rPr lang="en-CA" sz="1805" dirty="0">
                <a:ea typeface="MS PGothic"/>
                <a:cs typeface="Calibri"/>
              </a:rPr>
              <a:t>argent liquide permet souvent aux bénéficiaires de faire leurs propres choix, ce qui accroît leur pouvoir et leur contrôle sur la manière dont ils réagissent aux catastrophes.</a:t>
            </a:r>
          </a:p>
          <a:p>
            <a:pPr>
              <a:defRPr/>
            </a:pPr>
            <a:r>
              <a:rPr lang="en-CA" sz="1805" b="1" i="1" dirty="0">
                <a:ea typeface="MS PGothic"/>
                <a:cs typeface="Calibri"/>
              </a:rPr>
              <a:t>Liens entre la réponse et le relèvement </a:t>
            </a:r>
            <a:r>
              <a:rPr lang="en-CA" sz="1805" dirty="0">
                <a:ea typeface="MS PGothic"/>
                <a:cs typeface="Calibri"/>
              </a:rPr>
              <a:t>- grâce à l'effet multiplicateur de nombreux projets d'aide financière, l'impact peut se poursuivre au cours de la phase de relèvement. Par exemple, un programme "argent contre travail" peut contribuer à la construction d'infrastructures permettant un meilleur transport vers les marchés, ou un programme de subventions en espèces peut protéger les moyens de subsistance, ce qui permet aux personnes touchées par des catastrophes de se rétablir plus rapidement. Cet aspect de la réponse humanitaire est également connu sous le nom de "Relèvement précoce", représenté aujourd'hui par l'agence chef de file du groupe sectoriel mondial, le PNUD.</a:t>
            </a:r>
          </a:p>
          <a:p>
            <a:pPr>
              <a:defRPr/>
            </a:pPr>
            <a:r>
              <a:rPr lang="en-CA" sz="1805" b="1" i="1" dirty="0">
                <a:ea typeface="MS PGothic"/>
                <a:cs typeface="Calibri"/>
              </a:rPr>
              <a:t>Rentabilité </a:t>
            </a:r>
            <a:r>
              <a:rPr lang="en-CA" sz="1805" dirty="0">
                <a:ea typeface="MS PGothic"/>
                <a:cs typeface="Calibri"/>
              </a:rPr>
              <a:t>- la distribution d'argent liquide est probablement moins coûteuse que les solutions basées sur les produits de base, car les coûts de transport et de logistique sont moindres. Il convient de préciser qu'il n'est pas toujours vrai que les transferts d'argent liquide sont moins coûteux, mais qu'ils peuvent souvent l'être.</a:t>
            </a:r>
          </a:p>
          <a:p>
            <a:pPr>
              <a:defRPr/>
            </a:pPr>
            <a:r>
              <a:rPr lang="en-CA" sz="1805" b="1" i="1" dirty="0">
                <a:ea typeface="MS PGothic"/>
                <a:cs typeface="Calibri"/>
              </a:rPr>
              <a:t>Effets multiplicateurs </a:t>
            </a:r>
            <a:r>
              <a:rPr lang="en-CA" sz="1805" dirty="0">
                <a:ea typeface="MS PGothic"/>
                <a:cs typeface="Calibri"/>
              </a:rPr>
              <a:t>- la distribution d'argent liquide peut avoir des retombées économiques sur les marchés et le commerce locaux si l'argent est dépensé localement, et peut stimuler la production agricole et d'autres domaines des moyens de subsistance.</a:t>
            </a:r>
          </a:p>
          <a:p>
            <a:pPr>
              <a:defRPr/>
            </a:pPr>
            <a:r>
              <a:rPr lang="en-CA" sz="1805" b="1" i="1" dirty="0">
                <a:ea typeface="MS PGothic"/>
                <a:cs typeface="Calibri"/>
              </a:rPr>
              <a:t>Soutien au commerce local </a:t>
            </a:r>
            <a:r>
              <a:rPr lang="en-CA" sz="1805" dirty="0">
                <a:ea typeface="MS PGothic"/>
                <a:cs typeface="Calibri"/>
              </a:rPr>
              <a:t>- contrairement aux produits de base (nourriture, logement), l'argent liquide ne risque pas de décourager le commerce ou la production locale et peut même contribuer à la reprise économique.</a:t>
            </a:r>
          </a:p>
          <a:p>
            <a:pPr>
              <a:defRPr/>
            </a:pPr>
            <a:r>
              <a:rPr lang="en-CA" sz="1805" b="1" i="1" dirty="0">
                <a:ea typeface="MS PGothic"/>
                <a:cs typeface="Calibri"/>
              </a:rPr>
              <a:t>Moins de frais pour les </a:t>
            </a:r>
            <a:r>
              <a:rPr lang="en-CA" sz="1805" dirty="0">
                <a:ea typeface="MS PGothic"/>
                <a:cs typeface="Calibri"/>
              </a:rPr>
              <a:t>bénéficiaires - le transport des denrées alimentaires du lieu de distribution à leur domicile ou leur transformation en un produit utilisable coûtent souvent très cher aux bénéficiaires. L'argent liquide permet d'éviter ou d'intégrer ces coûts.</a:t>
            </a:r>
          </a:p>
        </p:txBody>
      </p:sp>
      <p:sp>
        <p:nvSpPr>
          <p:cNvPr id="50180" name="Slide Number Placeholder 3">
            <a:extLst>
              <a:ext uri="{FF2B5EF4-FFF2-40B4-BE49-F238E27FC236}">
                <a16:creationId xmlns:a16="http://schemas.microsoft.com/office/drawing/2014/main" id="{3966560D-F346-8B70-88E3-9F525832E2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CD2805-BDF5-42CB-B43B-6F30543348AA}" type="slidenum">
              <a:rPr lang="en-US" altLang="ru-RU" smtClean="0"/>
              <a:t>6</a:t>
            </a:fld>
            <a:endParaRPr lang="en-US"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1A9A668-AEE4-01AF-10B1-D8B99D893D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9A7699D-CC3E-4BFB-049B-75E044AE0CEE}"/>
              </a:ext>
            </a:extLst>
          </p:cNvPr>
          <p:cNvSpPr>
            <a:spLocks noGrp="1"/>
          </p:cNvSpPr>
          <p:nvPr>
            <p:ph type="body" idx="1"/>
          </p:nvPr>
        </p:nvSpPr>
        <p:spPr/>
        <p:txBody>
          <a:bodyPr/>
          <a:lstStyle/>
          <a:p>
            <a:pPr>
              <a:defRPr/>
            </a:pPr>
            <a:endParaRPr lang="en-CA" sz="1805" dirty="0">
              <a:ea typeface="MS PGothic"/>
              <a:cs typeface="Calibri"/>
            </a:endParaRPr>
          </a:p>
        </p:txBody>
      </p:sp>
      <p:sp>
        <p:nvSpPr>
          <p:cNvPr id="52228" name="Slide Number Placeholder 3">
            <a:extLst>
              <a:ext uri="{FF2B5EF4-FFF2-40B4-BE49-F238E27FC236}">
                <a16:creationId xmlns:a16="http://schemas.microsoft.com/office/drawing/2014/main" id="{209B8D88-5C08-0089-1206-F1E932EF0E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03ABE9-55E7-4208-8CDF-369931D89A04}" type="slidenum">
              <a:rPr lang="en-US" altLang="ru-RU" smtClean="0"/>
              <a:t>7</a:t>
            </a:fld>
            <a:endParaRPr lang="en-US"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7A472F6A-4D54-F728-2CDD-8F4ED71382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0B1247B-0F6E-B947-F9BF-36940B8BBEC9}"/>
              </a:ext>
            </a:extLst>
          </p:cNvPr>
          <p:cNvSpPr>
            <a:spLocks noGrp="1"/>
          </p:cNvSpPr>
          <p:nvPr>
            <p:ph type="body" idx="1"/>
          </p:nvPr>
        </p:nvSpPr>
        <p:spPr/>
        <p:txBody>
          <a:bodyPr/>
          <a:lstStyle/>
          <a:p>
            <a:pPr>
              <a:defRPr/>
            </a:pPr>
            <a:r>
              <a:rPr lang="en-US" altLang="en-US" sz="1400" dirty="0"/>
              <a:t>CVA est la terminologie standard pour l'assistance en espèces et </a:t>
            </a:r>
            <a:r>
              <a:rPr lang="en-US" altLang="en-US" sz="1400" dirty="0" err="1"/>
              <a:t>en</a:t>
            </a:r>
            <a:r>
              <a:rPr lang="en-US" altLang="en-US" sz="1400" dirty="0"/>
              <a:t> </a:t>
            </a:r>
            <a:r>
              <a:rPr lang="en-US" altLang="en-US" sz="1400" dirty="0" err="1"/>
              <a:t>bonsen</a:t>
            </a:r>
            <a:r>
              <a:rPr lang="en-US" altLang="en-US" sz="1400" dirty="0"/>
              <a:t> </a:t>
            </a:r>
            <a:r>
              <a:rPr lang="en-US" altLang="en-US" sz="1400" dirty="0" err="1"/>
              <a:t>anglais</a:t>
            </a:r>
            <a:r>
              <a:rPr lang="en-US" altLang="en-US" sz="1400" dirty="0"/>
              <a:t>, que le Mouvement RCRC utilise désormais et qui est la terminologie officielle du CALP.</a:t>
            </a:r>
          </a:p>
          <a:p>
            <a:pPr>
              <a:defRPr/>
            </a:pPr>
            <a:r>
              <a:rPr lang="en-US" altLang="en-US" sz="1400" dirty="0"/>
              <a:t>Cependant, les TM</a:t>
            </a:r>
            <a:r>
              <a:rPr lang="en-US" altLang="en-US" sz="1400" b="1" dirty="0"/>
              <a:t> </a:t>
            </a:r>
            <a:r>
              <a:rPr lang="en-US" altLang="en-US" sz="1400" dirty="0"/>
              <a:t>est parfois également appelée </a:t>
            </a:r>
            <a:r>
              <a:rPr lang="en-US" altLang="en-US" sz="1400" b="1" dirty="0"/>
              <a:t>CTP </a:t>
            </a:r>
            <a:r>
              <a:rPr lang="en-US" altLang="en-US" sz="1400" i="1" dirty="0"/>
              <a:t>(programme de transferts monétaires</a:t>
            </a:r>
            <a:r>
              <a:rPr lang="en-US" altLang="en-US" sz="1400" dirty="0"/>
              <a:t>), </a:t>
            </a:r>
            <a:r>
              <a:rPr lang="en-US" altLang="en-US" sz="1400" b="1" dirty="0"/>
              <a:t>CBA </a:t>
            </a:r>
            <a:r>
              <a:rPr lang="en-US" altLang="en-US" sz="1400" i="1" dirty="0"/>
              <a:t>(assistance en espèces) </a:t>
            </a:r>
            <a:r>
              <a:rPr lang="en-US" altLang="en-US" sz="1400" dirty="0"/>
              <a:t>ou </a:t>
            </a:r>
            <a:r>
              <a:rPr lang="en-US" altLang="en-US" sz="1400" b="1" dirty="0"/>
              <a:t>CBI </a:t>
            </a:r>
            <a:r>
              <a:rPr lang="en-US" altLang="en-US" sz="1400" i="1" dirty="0"/>
              <a:t>(interventions en espèces) </a:t>
            </a:r>
            <a:r>
              <a:rPr lang="en-US" altLang="en-US" sz="1400" dirty="0"/>
              <a:t>par d'autres agences. En général, ces termes désignent la même chose.</a:t>
            </a:r>
          </a:p>
          <a:p>
            <a:pPr>
              <a:defRPr/>
            </a:pPr>
            <a:endParaRPr lang="en-CA" sz="1805" dirty="0">
              <a:ea typeface="MS PGothic"/>
              <a:cs typeface="Calibri"/>
            </a:endParaRPr>
          </a:p>
        </p:txBody>
      </p:sp>
      <p:sp>
        <p:nvSpPr>
          <p:cNvPr id="54276" name="Slide Number Placeholder 3">
            <a:extLst>
              <a:ext uri="{FF2B5EF4-FFF2-40B4-BE49-F238E27FC236}">
                <a16:creationId xmlns:a16="http://schemas.microsoft.com/office/drawing/2014/main" id="{89DE5F7A-B92F-22DE-744B-D0AA2EC9C8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3F22867-A88C-490B-B1EC-016921D943B6}" type="slidenum">
              <a:rPr lang="en-US" altLang="ru-RU" smtClean="0"/>
              <a:t>8</a:t>
            </a:fld>
            <a:endParaRPr lang="en-US"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58203BBA-35E4-6E91-290B-11928BF4FE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A37DA03-AE52-1A4D-5595-50833ACE4819}"/>
              </a:ext>
            </a:extLst>
          </p:cNvPr>
          <p:cNvSpPr>
            <a:spLocks noGrp="1"/>
          </p:cNvSpPr>
          <p:nvPr>
            <p:ph type="body" idx="1"/>
          </p:nvPr>
        </p:nvSpPr>
        <p:spPr/>
        <p:txBody>
          <a:bodyPr/>
          <a:lstStyle/>
          <a:p>
            <a:pPr>
              <a:defRPr/>
            </a:pPr>
            <a:endParaRPr lang="en-CA" sz="1805" dirty="0">
              <a:ea typeface="MS PGothic"/>
              <a:cs typeface="Calibri"/>
            </a:endParaRPr>
          </a:p>
        </p:txBody>
      </p:sp>
      <p:sp>
        <p:nvSpPr>
          <p:cNvPr id="56324" name="Slide Number Placeholder 3">
            <a:extLst>
              <a:ext uri="{FF2B5EF4-FFF2-40B4-BE49-F238E27FC236}">
                <a16:creationId xmlns:a16="http://schemas.microsoft.com/office/drawing/2014/main" id="{C6AD2AAE-70E3-D390-D45B-A857151DED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6A519C1-37A4-4E6D-9737-F13E4DCBCF7D}" type="slidenum">
              <a:rPr lang="en-US" altLang="ru-RU" smtClean="0"/>
              <a:t>9</a:t>
            </a:fld>
            <a:endParaRPr lang="en-US" alt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B6D08D6-EECD-1949-8714-E713936A99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F56C88F-5FC7-23CE-51CA-668B0E87D971}"/>
              </a:ext>
            </a:extLst>
          </p:cNvPr>
          <p:cNvSpPr>
            <a:spLocks noGrp="1"/>
          </p:cNvSpPr>
          <p:nvPr>
            <p:ph type="body" idx="1"/>
          </p:nvPr>
        </p:nvSpPr>
        <p:spPr/>
        <p:txBody>
          <a:bodyPr/>
          <a:lstStyle/>
          <a:p>
            <a:pPr>
              <a:defRPr/>
            </a:pPr>
            <a:r>
              <a:rPr lang="en-GB" altLang="en-US" sz="1400" b="1" dirty="0"/>
              <a:t>Faire comme la question/l'exercice.</a:t>
            </a:r>
          </a:p>
          <a:p>
            <a:pPr>
              <a:defRPr/>
            </a:pPr>
            <a:r>
              <a:rPr lang="en-GB" altLang="en-US" sz="1400" i="1" dirty="0"/>
              <a:t> </a:t>
            </a:r>
          </a:p>
          <a:p>
            <a:pPr>
              <a:defRPr/>
            </a:pPr>
            <a:r>
              <a:rPr lang="en-GB" altLang="en-US" sz="1400" i="1" dirty="0"/>
              <a:t>Demandez au groupe quels sont, selon eux, les principaux </a:t>
            </a:r>
            <a:r>
              <a:rPr lang="en-GB" altLang="en-US" sz="1400" i="1" dirty="0" err="1"/>
              <a:t>risques</a:t>
            </a:r>
            <a:r>
              <a:rPr lang="en-GB" altLang="en-US" sz="1400" i="1" dirty="0"/>
              <a:t> </a:t>
            </a:r>
            <a:r>
              <a:rPr lang="en-GB" altLang="en-US" sz="1400" i="1" dirty="0" err="1"/>
              <a:t>associés</a:t>
            </a:r>
            <a:r>
              <a:rPr lang="en-GB" altLang="en-US" sz="1400" i="1" dirty="0"/>
              <a:t> aux TM.</a:t>
            </a:r>
            <a:endParaRPr lang="en-US" altLang="en-US" sz="1400" i="1" dirty="0"/>
          </a:p>
          <a:p>
            <a:pPr>
              <a:defRPr/>
            </a:pPr>
            <a:endParaRPr lang="en-US" altLang="en-US" sz="1400" dirty="0"/>
          </a:p>
          <a:p>
            <a:pPr>
              <a:defRPr/>
            </a:pPr>
            <a:r>
              <a:rPr lang="en-US" altLang="en-US" sz="1400" dirty="0"/>
              <a:t>Montrez ensuite la diapositive et discutez-en.</a:t>
            </a:r>
          </a:p>
          <a:p>
            <a:pPr>
              <a:defRPr/>
            </a:pPr>
            <a:endParaRPr lang="en-US" altLang="en-US" sz="1400" dirty="0"/>
          </a:p>
          <a:p>
            <a:pPr>
              <a:defRPr/>
            </a:pPr>
            <a:r>
              <a:rPr lang="en-US" altLang="en-US" sz="1400" dirty="0"/>
              <a:t>Quelques suggestions de textes :</a:t>
            </a:r>
          </a:p>
          <a:p>
            <a:pPr>
              <a:defRPr/>
            </a:pPr>
            <a:endParaRPr lang="en-US" altLang="en-US" sz="1400" dirty="0"/>
          </a:p>
          <a:p>
            <a:pPr>
              <a:spcAft>
                <a:spcPts val="600"/>
              </a:spcAft>
              <a:buFontTx/>
              <a:buChar char="•"/>
              <a:defRPr/>
            </a:pPr>
            <a:r>
              <a:rPr lang="en-CA" altLang="en-US" sz="1400" dirty="0">
                <a:solidFill>
                  <a:schemeClr val="tx2"/>
                </a:solidFill>
              </a:rPr>
              <a:t>Toutes les formes de programmation comportent des risques, qui doivent être mis en balance avec l'impératif de répondre aux besoins. Les TM ne </a:t>
            </a:r>
            <a:r>
              <a:rPr lang="en-CA" altLang="en-US" sz="1400" dirty="0" err="1">
                <a:solidFill>
                  <a:schemeClr val="tx2"/>
                </a:solidFill>
              </a:rPr>
              <a:t>changent</a:t>
            </a:r>
            <a:r>
              <a:rPr lang="en-CA" altLang="en-US" sz="1400" dirty="0">
                <a:solidFill>
                  <a:schemeClr val="tx2"/>
                </a:solidFill>
              </a:rPr>
              <a:t> pas fondamentalement ce dilemme, mais peut présenter de nouveaux types de risques et de nouvelles possibilités de les atténuer.</a:t>
            </a:r>
          </a:p>
          <a:p>
            <a:pPr>
              <a:spcAft>
                <a:spcPts val="600"/>
              </a:spcAft>
              <a:buFontTx/>
              <a:buChar char="•"/>
              <a:defRPr/>
            </a:pPr>
            <a:r>
              <a:rPr lang="en-CA" altLang="en-US" sz="1400" b="1" dirty="0">
                <a:solidFill>
                  <a:schemeClr val="tx2"/>
                </a:solidFill>
              </a:rPr>
              <a:t>Les études menées jusqu'à présent ont révélé que la CTP n'est pas plus risquée que l'assistance en nature ou autre et que, dans certains cas, elle peut même l'être moins. Les perceptions continuent d'entraver </a:t>
            </a:r>
            <a:r>
              <a:rPr lang="en-CA" altLang="en-US" sz="1400" b="1" dirty="0" err="1">
                <a:solidFill>
                  <a:schemeClr val="tx2"/>
                </a:solidFill>
              </a:rPr>
              <a:t>l'adoption</a:t>
            </a:r>
            <a:r>
              <a:rPr lang="en-CA" altLang="en-US" sz="1400" b="1" dirty="0">
                <a:solidFill>
                  <a:schemeClr val="tx2"/>
                </a:solidFill>
              </a:rPr>
              <a:t> des TM. Bon nombre des risques perçus sont liés à la qualité des programmes.</a:t>
            </a:r>
          </a:p>
          <a:p>
            <a:pPr algn="just">
              <a:lnSpc>
                <a:spcPct val="115000"/>
              </a:lnSpc>
              <a:spcBef>
                <a:spcPts val="300"/>
              </a:spcBef>
              <a:spcAft>
                <a:spcPts val="600"/>
              </a:spcAft>
              <a:buFontTx/>
              <a:buChar char="•"/>
              <a:defRPr/>
            </a:pPr>
            <a:r>
              <a:rPr lang="en-GB" altLang="en-US" sz="1400" dirty="0">
                <a:solidFill>
                  <a:schemeClr val="tx2"/>
                </a:solidFill>
                <a:ea typeface="Arial Unicode MS" pitchFamily="122" charset="0"/>
              </a:rPr>
              <a:t>Les SN devraient procéder à leur propre analyse et gestion des risques dans leur contexte. La gestion des risques vise à permettre l'action plutôt qu'à la contraindre. Une meilleure connaissance des risques ne doit pas nécessairement conduire à une aversion pour le risque, mais peut au contraire renforcer la qualité de la réponse.</a:t>
            </a:r>
            <a:endParaRPr lang="en-CA" altLang="en-US" sz="1400" dirty="0">
              <a:solidFill>
                <a:schemeClr val="tx2"/>
              </a:solidFill>
              <a:ea typeface="Cambria" panose="02040503050406030204" pitchFamily="18" charset="0"/>
            </a:endParaRPr>
          </a:p>
          <a:p>
            <a:pPr>
              <a:defRPr/>
            </a:pPr>
            <a:endParaRPr lang="en-US" altLang="en-US" sz="1400" dirty="0"/>
          </a:p>
          <a:p>
            <a:pPr>
              <a:defRPr/>
            </a:pPr>
            <a:endParaRPr lang="en-CA" sz="1805" dirty="0">
              <a:ea typeface="MS PGothic"/>
              <a:cs typeface="Calibri"/>
            </a:endParaRPr>
          </a:p>
        </p:txBody>
      </p:sp>
      <p:sp>
        <p:nvSpPr>
          <p:cNvPr id="58372" name="Slide Number Placeholder 3">
            <a:extLst>
              <a:ext uri="{FF2B5EF4-FFF2-40B4-BE49-F238E27FC236}">
                <a16:creationId xmlns:a16="http://schemas.microsoft.com/office/drawing/2014/main" id="{B7644C64-7B5C-3C2D-65D1-B3A9025A7D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3323B88-5984-4F29-A515-6F0F9490653B}" type="slidenum">
              <a:rPr lang="en-US" altLang="ru-RU" smtClean="0"/>
              <a:t>10</a:t>
            </a:fld>
            <a:endParaRPr lang="en-US"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B9E5701-0588-494A-27C4-456B350192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A4DAC56E-92C3-5387-96B0-B6CB5BECF9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400" dirty="0"/>
              <a:t>Le rapport sur la situation de </a:t>
            </a:r>
            <a:r>
              <a:rPr lang="en-GB" altLang="en-US" sz="1400" dirty="0" err="1"/>
              <a:t>l'argent</a:t>
            </a:r>
            <a:r>
              <a:rPr lang="en-GB" altLang="en-US" sz="1400" dirty="0"/>
              <a:t> </a:t>
            </a:r>
            <a:r>
              <a:rPr lang="en-GB" altLang="en-US" sz="1400" dirty="0" err="1"/>
              <a:t>liquide</a:t>
            </a:r>
            <a:r>
              <a:rPr lang="en-GB" altLang="en-US" sz="1400" dirty="0"/>
              <a:t> dans le monde a </a:t>
            </a:r>
            <a:r>
              <a:rPr lang="en-GB" altLang="en-US" sz="1400" dirty="0" err="1"/>
              <a:t>été</a:t>
            </a:r>
            <a:r>
              <a:rPr lang="en-GB" altLang="en-US" sz="1400" dirty="0"/>
              <a:t> </a:t>
            </a:r>
            <a:r>
              <a:rPr lang="en-GB" altLang="en-US" sz="1400" dirty="0" err="1"/>
              <a:t>produit</a:t>
            </a:r>
            <a:r>
              <a:rPr lang="en-GB" altLang="en-US" sz="1400" dirty="0"/>
              <a:t> </a:t>
            </a:r>
            <a:r>
              <a:rPr lang="en-GB" altLang="en-US" sz="1400" dirty="0" err="1"/>
              <a:t>en</a:t>
            </a:r>
            <a:r>
              <a:rPr lang="en-GB" altLang="en-US" sz="1400" dirty="0"/>
              <a:t> 2018 et mis à jour </a:t>
            </a:r>
            <a:r>
              <a:rPr lang="en-GB" altLang="en-US" sz="1400" dirty="0" err="1"/>
              <a:t>en</a:t>
            </a:r>
            <a:r>
              <a:rPr lang="en-GB" altLang="en-US" sz="1400" dirty="0"/>
              <a:t> 2020. Il </a:t>
            </a:r>
            <a:r>
              <a:rPr lang="en-GB" altLang="en-US" sz="1400" dirty="0" err="1"/>
              <a:t>fournit</a:t>
            </a:r>
            <a:r>
              <a:rPr lang="en-GB" altLang="en-US" sz="1400" dirty="0"/>
              <a:t> </a:t>
            </a:r>
            <a:r>
              <a:rPr lang="en-GB" altLang="en-US" sz="1400" dirty="0" err="1"/>
              <a:t>une</a:t>
            </a:r>
            <a:r>
              <a:rPr lang="en-GB" altLang="en-US" sz="1400" dirty="0"/>
              <a:t> analyse </a:t>
            </a:r>
            <a:r>
              <a:rPr lang="en-GB" altLang="en-US" sz="1400" dirty="0" err="1"/>
              <a:t>neutre</a:t>
            </a:r>
            <a:r>
              <a:rPr lang="en-GB" altLang="en-US" sz="1400" dirty="0"/>
              <a:t> et critique de </a:t>
            </a:r>
            <a:r>
              <a:rPr lang="en-GB" altLang="en-US" sz="1400" dirty="0" err="1"/>
              <a:t>l'état</a:t>
            </a:r>
            <a:r>
              <a:rPr lang="en-GB" altLang="en-US" sz="1400" dirty="0"/>
              <a:t> </a:t>
            </a:r>
            <a:r>
              <a:rPr lang="en-GB" altLang="en-US" sz="1400" dirty="0" err="1"/>
              <a:t>actuel</a:t>
            </a:r>
            <a:r>
              <a:rPr lang="en-GB" altLang="en-US" sz="1400" dirty="0"/>
              <a:t> des TM dans le monde, sur la base de </a:t>
            </a:r>
            <a:r>
              <a:rPr lang="en-GB" altLang="en-US" sz="1400" dirty="0" err="1"/>
              <a:t>vastes</a:t>
            </a:r>
            <a:r>
              <a:rPr lang="en-GB" altLang="en-US" sz="1400" dirty="0"/>
              <a:t> consultations </a:t>
            </a:r>
            <a:r>
              <a:rPr lang="en-GB" altLang="en-US" sz="1400" dirty="0" err="1"/>
              <a:t>régionales</a:t>
            </a:r>
            <a:r>
              <a:rPr lang="en-GB" altLang="en-US" sz="1400" dirty="0"/>
              <a:t> et </a:t>
            </a:r>
            <a:r>
              <a:rPr lang="en-GB" altLang="en-US" sz="1400" dirty="0" err="1"/>
              <a:t>nationales</a:t>
            </a:r>
            <a:r>
              <a:rPr lang="en-GB" altLang="en-US" sz="1400" dirty="0"/>
              <a:t> avec des organisations et des </a:t>
            </a:r>
            <a:r>
              <a:rPr lang="en-GB" altLang="en-US" sz="1400" dirty="0" err="1"/>
              <a:t>praticiens</a:t>
            </a:r>
            <a:r>
              <a:rPr lang="en-GB" altLang="en-US" sz="1400" dirty="0"/>
              <a:t> des TM dans le monde </a:t>
            </a:r>
            <a:r>
              <a:rPr lang="en-GB" altLang="en-US" sz="1400" dirty="0" err="1"/>
              <a:t>entier</a:t>
            </a:r>
            <a:r>
              <a:rPr lang="en-GB" altLang="en-US" sz="1400" dirty="0"/>
              <a:t> + </a:t>
            </a:r>
            <a:r>
              <a:rPr lang="en-GB" altLang="en-US" sz="1400" dirty="0" err="1"/>
              <a:t>l'analyse</a:t>
            </a:r>
            <a:r>
              <a:rPr lang="en-GB" altLang="en-US" sz="1400" dirty="0"/>
              <a:t> des données sur la perception des </a:t>
            </a:r>
            <a:r>
              <a:rPr lang="en-GB" altLang="en-US" sz="1400" dirty="0" err="1"/>
              <a:t>bénéficiaires</a:t>
            </a:r>
            <a:r>
              <a:rPr lang="en-GB" altLang="en-US" sz="1400" dirty="0"/>
              <a:t>.</a:t>
            </a:r>
          </a:p>
          <a:p>
            <a:pPr>
              <a:buFontTx/>
              <a:buChar char="-"/>
            </a:pPr>
            <a:endParaRPr lang="en-GB" altLang="en-US" sz="1400" dirty="0">
              <a:cs typeface="Calibri" panose="020F0502020204030204" pitchFamily="34" charset="0"/>
            </a:endParaRPr>
          </a:p>
          <a:p>
            <a:r>
              <a:rPr lang="en-GB" altLang="en-US" sz="1400" dirty="0">
                <a:cs typeface="Calibri" panose="020F0502020204030204" pitchFamily="34" charset="0"/>
              </a:rPr>
              <a:t>L'ACV continue de prendre de </a:t>
            </a:r>
            <a:r>
              <a:rPr lang="en-GB" altLang="en-US" sz="1400" dirty="0" err="1">
                <a:cs typeface="Calibri" panose="020F0502020204030204" pitchFamily="34" charset="0"/>
              </a:rPr>
              <a:t>l'ampleur</a:t>
            </a:r>
            <a:r>
              <a:rPr lang="en-GB" altLang="en-US" sz="1400" dirty="0">
                <a:cs typeface="Calibri" panose="020F0502020204030204" pitchFamily="34" charset="0"/>
              </a:rPr>
              <a:t> et </a:t>
            </a:r>
            <a:r>
              <a:rPr lang="en-GB" altLang="en-US" sz="1400" dirty="0" err="1">
                <a:cs typeface="Calibri" panose="020F0502020204030204" pitchFamily="34" charset="0"/>
              </a:rPr>
              <a:t>constitue</a:t>
            </a:r>
            <a:r>
              <a:rPr lang="en-GB" altLang="en-US" sz="1400" dirty="0">
                <a:cs typeface="Calibri" panose="020F0502020204030204" pitchFamily="34" charset="0"/>
              </a:rPr>
              <a:t> </a:t>
            </a:r>
            <a:r>
              <a:rPr lang="en-GB" altLang="en-US" sz="1400" dirty="0" err="1">
                <a:cs typeface="Calibri" panose="020F0502020204030204" pitchFamily="34" charset="0"/>
              </a:rPr>
              <a:t>désormais</a:t>
            </a:r>
            <a:r>
              <a:rPr lang="en-GB" altLang="en-US" sz="1400" dirty="0">
                <a:cs typeface="Calibri" panose="020F0502020204030204" pitchFamily="34" charset="0"/>
              </a:rPr>
              <a:t> un </a:t>
            </a:r>
            <a:r>
              <a:rPr lang="en-GB" altLang="en-US" sz="1400" dirty="0" err="1">
                <a:cs typeface="Calibri" panose="020F0502020204030204" pitchFamily="34" charset="0"/>
              </a:rPr>
              <a:t>élément</a:t>
            </a:r>
            <a:r>
              <a:rPr lang="en-GB" altLang="en-US" sz="1400" dirty="0">
                <a:cs typeface="Calibri" panose="020F0502020204030204" pitchFamily="34" charset="0"/>
              </a:rPr>
              <a:t> </a:t>
            </a:r>
            <a:r>
              <a:rPr lang="en-GB" altLang="en-US" sz="1400" dirty="0" err="1">
                <a:cs typeface="Calibri" panose="020F0502020204030204" pitchFamily="34" charset="0"/>
              </a:rPr>
              <a:t>majeur</a:t>
            </a:r>
            <a:r>
              <a:rPr lang="en-GB" altLang="en-US" sz="1400" dirty="0">
                <a:cs typeface="Calibri" panose="020F0502020204030204" pitchFamily="34" charset="0"/>
              </a:rPr>
              <a:t> de la quasi-</a:t>
            </a:r>
            <a:r>
              <a:rPr lang="en-GB" altLang="en-US" sz="1400" dirty="0" err="1">
                <a:cs typeface="Calibri" panose="020F0502020204030204" pitchFamily="34" charset="0"/>
              </a:rPr>
              <a:t>totalité</a:t>
            </a:r>
            <a:r>
              <a:rPr lang="en-GB" altLang="en-US" sz="1400" dirty="0">
                <a:cs typeface="Calibri" panose="020F0502020204030204" pitchFamily="34" charset="0"/>
              </a:rPr>
              <a:t> des interventions </a:t>
            </a:r>
            <a:r>
              <a:rPr lang="en-GB" altLang="en-US" sz="1400" dirty="0" err="1">
                <a:cs typeface="Calibri" panose="020F0502020204030204" pitchFamily="34" charset="0"/>
              </a:rPr>
              <a:t>humanitaires</a:t>
            </a:r>
            <a:r>
              <a:rPr lang="en-GB" altLang="en-US" sz="1400" dirty="0">
                <a:cs typeface="Calibri" panose="020F0502020204030204" pitchFamily="34" charset="0"/>
              </a:rPr>
              <a:t>. </a:t>
            </a:r>
          </a:p>
          <a:p>
            <a:endParaRPr lang="en-GB" altLang="en-US" sz="1400" dirty="0">
              <a:cs typeface="Calibri" panose="020F0502020204030204" pitchFamily="34" charset="0"/>
            </a:endParaRPr>
          </a:p>
          <a:p>
            <a:r>
              <a:rPr lang="en-GB" altLang="en-US" sz="1400" dirty="0">
                <a:solidFill>
                  <a:srgbClr val="1D1D1C"/>
                </a:solidFill>
                <a:cs typeface="Calibri" panose="020F0502020204030204" pitchFamily="34" charset="0"/>
              </a:rPr>
              <a:t>Le </a:t>
            </a:r>
            <a:r>
              <a:rPr lang="en-GB" altLang="en-US" sz="1400" dirty="0" err="1">
                <a:solidFill>
                  <a:srgbClr val="1D1D1C"/>
                </a:solidFill>
                <a:cs typeface="Calibri" panose="020F0502020204030204" pitchFamily="34" charset="0"/>
              </a:rPr>
              <a:t>montant</a:t>
            </a:r>
            <a:r>
              <a:rPr lang="en-GB" altLang="en-US" sz="1400" dirty="0">
                <a:solidFill>
                  <a:srgbClr val="1D1D1C"/>
                </a:solidFill>
                <a:cs typeface="Calibri" panose="020F0502020204030204" pitchFamily="34" charset="0"/>
              </a:rPr>
              <a:t> total des TM </a:t>
            </a:r>
            <a:r>
              <a:rPr lang="en-GB" altLang="en-US" sz="1400" dirty="0" err="1">
                <a:solidFill>
                  <a:srgbClr val="1D1D1C"/>
                </a:solidFill>
                <a:cs typeface="Calibri" panose="020F0502020204030204" pitchFamily="34" charset="0"/>
              </a:rPr>
              <a:t>délivré</a:t>
            </a:r>
            <a:r>
              <a:rPr lang="en-GB" altLang="en-US" sz="1400" dirty="0">
                <a:solidFill>
                  <a:srgbClr val="1D1D1C"/>
                </a:solidFill>
                <a:cs typeface="Calibri" panose="020F0502020204030204" pitchFamily="34" charset="0"/>
              </a:rPr>
              <a:t> aux </a:t>
            </a:r>
            <a:r>
              <a:rPr lang="en-GB" altLang="en-US" sz="1400" dirty="0" err="1">
                <a:solidFill>
                  <a:srgbClr val="1D1D1C"/>
                </a:solidFill>
                <a:cs typeface="Calibri" panose="020F0502020204030204" pitchFamily="34" charset="0"/>
              </a:rPr>
              <a:t>bénéficiaires</a:t>
            </a:r>
            <a:r>
              <a:rPr lang="en-GB" altLang="en-US" sz="1400" dirty="0">
                <a:solidFill>
                  <a:srgbClr val="1D1D1C"/>
                </a:solidFill>
                <a:cs typeface="Calibri" panose="020F0502020204030204" pitchFamily="34" charset="0"/>
              </a:rPr>
              <a:t> a </a:t>
            </a:r>
            <a:r>
              <a:rPr lang="en-GB" altLang="en-US" sz="1400" dirty="0" err="1">
                <a:solidFill>
                  <a:srgbClr val="1D1D1C"/>
                </a:solidFill>
                <a:cs typeface="Calibri" panose="020F0502020204030204" pitchFamily="34" charset="0"/>
              </a:rPr>
              <a:t>doublé</a:t>
            </a:r>
            <a:r>
              <a:rPr lang="en-GB" altLang="en-US" sz="1400" dirty="0">
                <a:solidFill>
                  <a:srgbClr val="1D1D1C"/>
                </a:solidFill>
                <a:cs typeface="Calibri" panose="020F0502020204030204" pitchFamily="34" charset="0"/>
              </a:rPr>
              <a:t> </a:t>
            </a:r>
            <a:r>
              <a:rPr lang="en-GB" altLang="en-US" sz="1400" dirty="0" err="1">
                <a:solidFill>
                  <a:srgbClr val="1D1D1C"/>
                </a:solidFill>
                <a:cs typeface="Calibri" panose="020F0502020204030204" pitchFamily="34" charset="0"/>
              </a:rPr>
              <a:t>depuis</a:t>
            </a:r>
            <a:r>
              <a:rPr lang="en-GB" altLang="en-US" sz="1400" dirty="0">
                <a:solidFill>
                  <a:srgbClr val="1D1D1C"/>
                </a:solidFill>
                <a:cs typeface="Calibri" panose="020F0502020204030204" pitchFamily="34" charset="0"/>
              </a:rPr>
              <a:t> 2016, </a:t>
            </a:r>
            <a:r>
              <a:rPr lang="en-GB" altLang="en-US" sz="1400" dirty="0"/>
              <a:t>passant de 2,8 milliards de dollars à 5,6 milliards de dollars</a:t>
            </a:r>
            <a:r>
              <a:rPr lang="en-GB" altLang="en-US" sz="1400" dirty="0">
                <a:solidFill>
                  <a:srgbClr val="1D1D1C"/>
                </a:solidFill>
                <a:cs typeface="Calibri" panose="020F0502020204030204" pitchFamily="34" charset="0"/>
              </a:rPr>
              <a:t>. </a:t>
            </a:r>
            <a:r>
              <a:rPr lang="en-GB" altLang="en-US" sz="1400" dirty="0"/>
              <a:t>L'ACV a </a:t>
            </a:r>
            <a:r>
              <a:rPr lang="en-GB" altLang="en-US" sz="1400" dirty="0" err="1"/>
              <a:t>également</a:t>
            </a:r>
            <a:r>
              <a:rPr lang="en-GB" altLang="en-US" sz="1400" dirty="0"/>
              <a:t> </a:t>
            </a:r>
            <a:r>
              <a:rPr lang="en-GB" altLang="en-US" sz="1400" dirty="0" err="1"/>
              <a:t>augmenté</a:t>
            </a:r>
            <a:r>
              <a:rPr lang="en-GB" altLang="en-US" sz="1400" dirty="0"/>
              <a:t> </a:t>
            </a:r>
            <a:r>
              <a:rPr lang="en-GB" altLang="en-US" sz="1400" dirty="0" err="1"/>
              <a:t>en</a:t>
            </a:r>
            <a:r>
              <a:rPr lang="en-GB" altLang="en-US" sz="1400" dirty="0"/>
              <a:t> </a:t>
            </a:r>
            <a:r>
              <a:rPr lang="en-GB" altLang="en-US" sz="1400" dirty="0" err="1"/>
              <a:t>pourcentage</a:t>
            </a:r>
            <a:r>
              <a:rPr lang="en-GB" altLang="en-US" sz="1400" dirty="0"/>
              <a:t> de </a:t>
            </a:r>
            <a:r>
              <a:rPr lang="en-GB" altLang="en-US" sz="1400" dirty="0" err="1"/>
              <a:t>l'aide</a:t>
            </a:r>
            <a:r>
              <a:rPr lang="en-GB" altLang="en-US" sz="1400" dirty="0"/>
              <a:t> </a:t>
            </a:r>
            <a:r>
              <a:rPr lang="en-GB" altLang="en-US" sz="1400" dirty="0" err="1"/>
              <a:t>humanitaire</a:t>
            </a:r>
            <a:r>
              <a:rPr lang="en-GB" altLang="en-US" sz="1400" dirty="0"/>
              <a:t> </a:t>
            </a:r>
            <a:r>
              <a:rPr lang="en-GB" altLang="en-US" sz="1400" dirty="0" err="1"/>
              <a:t>internationale</a:t>
            </a:r>
            <a:r>
              <a:rPr lang="en-GB" altLang="en-US" sz="1400" dirty="0"/>
              <a:t>, </a:t>
            </a:r>
            <a:r>
              <a:rPr lang="en-GB" altLang="en-US" sz="1400" dirty="0" err="1"/>
              <a:t>s'établissant</a:t>
            </a:r>
            <a:r>
              <a:rPr lang="en-GB" altLang="en-US" sz="1400" dirty="0"/>
              <a:t> à 18,9 % </a:t>
            </a:r>
            <a:r>
              <a:rPr lang="en-GB" altLang="en-US" sz="1400" dirty="0" err="1"/>
              <a:t>en</a:t>
            </a:r>
            <a:r>
              <a:rPr lang="en-GB" altLang="en-US" sz="1400" dirty="0"/>
              <a:t> 2018, </a:t>
            </a:r>
            <a:r>
              <a:rPr lang="en-GB" altLang="en-US" sz="1400" dirty="0" err="1"/>
              <a:t>contre</a:t>
            </a:r>
            <a:r>
              <a:rPr lang="en-GB" altLang="en-US" sz="1400" dirty="0"/>
              <a:t> 10 % </a:t>
            </a:r>
            <a:r>
              <a:rPr lang="en-GB" altLang="en-US" sz="1400" dirty="0" err="1"/>
              <a:t>en</a:t>
            </a:r>
            <a:r>
              <a:rPr lang="en-GB" altLang="en-US" sz="1400" dirty="0"/>
              <a:t> 2015.  La </a:t>
            </a:r>
            <a:r>
              <a:rPr lang="en-GB" altLang="en-US" sz="1400" dirty="0" err="1"/>
              <a:t>croissance</a:t>
            </a:r>
            <a:r>
              <a:rPr lang="en-GB" altLang="en-US" sz="1400" dirty="0"/>
              <a:t> de </a:t>
            </a:r>
            <a:r>
              <a:rPr lang="en-GB" altLang="en-US" sz="1400" dirty="0" err="1"/>
              <a:t>l'utilisation</a:t>
            </a:r>
            <a:r>
              <a:rPr lang="en-GB" altLang="en-US" sz="1400" dirty="0"/>
              <a:t> des TM </a:t>
            </a:r>
            <a:r>
              <a:rPr lang="en-GB" altLang="en-US" sz="1400" dirty="0" err="1"/>
              <a:t>devrait</a:t>
            </a:r>
            <a:r>
              <a:rPr lang="en-GB" altLang="en-US" sz="1400" dirty="0"/>
              <a:t> se </a:t>
            </a:r>
            <a:r>
              <a:rPr lang="en-GB" altLang="en-US" sz="1400" dirty="0" err="1"/>
              <a:t>poursuivre</a:t>
            </a:r>
            <a:r>
              <a:rPr lang="en-GB" altLang="en-US" sz="1400" dirty="0"/>
              <a:t>. </a:t>
            </a:r>
          </a:p>
          <a:p>
            <a:endParaRPr lang="en-GB" altLang="en-US" sz="1400" dirty="0"/>
          </a:p>
          <a:p>
            <a:r>
              <a:rPr lang="en-GB" altLang="en-US" sz="1400" u="sng" dirty="0"/>
              <a:t>Il </a:t>
            </a:r>
            <a:r>
              <a:rPr lang="en-GB" altLang="en-US" sz="1400" u="sng" dirty="0" err="1"/>
              <a:t>convient</a:t>
            </a:r>
            <a:r>
              <a:rPr lang="en-GB" altLang="en-US" sz="1400" u="sng" dirty="0"/>
              <a:t> de noter que </a:t>
            </a:r>
            <a:r>
              <a:rPr lang="en-GB" altLang="en-US" sz="1400" u="sng" dirty="0" err="1"/>
              <a:t>si</a:t>
            </a:r>
            <a:r>
              <a:rPr lang="en-GB" altLang="en-US" sz="1400" u="sng" dirty="0"/>
              <a:t> les TM se </a:t>
            </a:r>
            <a:r>
              <a:rPr lang="en-GB" altLang="en-US" sz="1400" u="sng" dirty="0" err="1"/>
              <a:t>sont</a:t>
            </a:r>
            <a:r>
              <a:rPr lang="en-GB" altLang="en-US" sz="1400" u="sng" dirty="0"/>
              <a:t> </a:t>
            </a:r>
            <a:r>
              <a:rPr lang="en-GB" altLang="en-US" sz="1400" u="sng" dirty="0" err="1"/>
              <a:t>dévloppés</a:t>
            </a:r>
            <a:r>
              <a:rPr lang="en-GB" altLang="en-US" sz="1400" u="sng" dirty="0"/>
              <a:t> au sein du </a:t>
            </a:r>
            <a:r>
              <a:rPr lang="en-GB" altLang="en-US" sz="1400" u="sng" dirty="0" err="1"/>
              <a:t>mouvement</a:t>
            </a:r>
            <a:r>
              <a:rPr lang="en-GB" altLang="en-US" sz="1400" u="sng" dirty="0"/>
              <a:t> RCRC, </a:t>
            </a:r>
            <a:r>
              <a:rPr lang="en-GB" altLang="en-US" sz="1400" u="sng" dirty="0" err="1"/>
              <a:t>sa</a:t>
            </a:r>
            <a:r>
              <a:rPr lang="en-GB" altLang="en-US" sz="1400" u="sng" dirty="0"/>
              <a:t> part </a:t>
            </a:r>
            <a:r>
              <a:rPr lang="en-GB" altLang="en-US" sz="1400" u="sng" dirty="0" err="1"/>
              <a:t>globale</a:t>
            </a:r>
            <a:r>
              <a:rPr lang="en-GB" altLang="en-US" sz="1400" u="sng" dirty="0"/>
              <a:t> </a:t>
            </a:r>
            <a:r>
              <a:rPr lang="en-GB" altLang="en-US" sz="1400" u="sng" dirty="0" err="1"/>
              <a:t>n'a</a:t>
            </a:r>
            <a:r>
              <a:rPr lang="en-GB" altLang="en-US" sz="1400" u="sng" dirty="0"/>
              <a:t> que </a:t>
            </a:r>
            <a:r>
              <a:rPr lang="en-GB" altLang="en-US" sz="1400" u="sng" dirty="0" err="1"/>
              <a:t>légèrement</a:t>
            </a:r>
            <a:r>
              <a:rPr lang="en-GB" altLang="en-US" sz="1400" u="sng" dirty="0"/>
              <a:t> </a:t>
            </a:r>
            <a:r>
              <a:rPr lang="en-GB" altLang="en-US" sz="1400" u="sng" dirty="0" err="1"/>
              <a:t>augmenté</a:t>
            </a:r>
            <a:r>
              <a:rPr lang="en-GB" altLang="en-US" sz="1400" u="sng" dirty="0"/>
              <a:t>.</a:t>
            </a:r>
          </a:p>
          <a:p>
            <a:pPr>
              <a:buFontTx/>
              <a:buChar char="-"/>
            </a:pPr>
            <a:endParaRPr lang="en-GB" altLang="en-US" sz="1400" dirty="0"/>
          </a:p>
          <a:p>
            <a:r>
              <a:rPr lang="en-GB" altLang="en-US" sz="1400" dirty="0"/>
              <a:t>Le rapport montre que les TM </a:t>
            </a:r>
            <a:r>
              <a:rPr lang="en-GB" altLang="en-US" sz="1400" dirty="0" err="1"/>
              <a:t>sont</a:t>
            </a:r>
            <a:r>
              <a:rPr lang="en-GB" altLang="en-US" sz="1400" dirty="0"/>
              <a:t> </a:t>
            </a:r>
            <a:r>
              <a:rPr lang="en-GB" altLang="en-US" sz="1400" dirty="0" err="1"/>
              <a:t>désormais</a:t>
            </a:r>
            <a:r>
              <a:rPr lang="en-GB" altLang="en-US" sz="1400" dirty="0"/>
              <a:t> un </a:t>
            </a:r>
            <a:r>
              <a:rPr lang="en-GB" altLang="en-US" sz="1400" dirty="0" err="1"/>
              <a:t>outil</a:t>
            </a:r>
            <a:r>
              <a:rPr lang="en-GB" altLang="en-US" sz="1400" dirty="0"/>
              <a:t> de </a:t>
            </a:r>
            <a:r>
              <a:rPr lang="en-GB" altLang="en-US" sz="1400" dirty="0" err="1"/>
              <a:t>réponse</a:t>
            </a:r>
            <a:r>
              <a:rPr lang="en-GB" altLang="en-US" sz="1400" dirty="0"/>
              <a:t> </a:t>
            </a:r>
            <a:r>
              <a:rPr lang="en-GB" altLang="en-US" sz="1400" dirty="0" err="1"/>
              <a:t>humanitaire</a:t>
            </a:r>
            <a:r>
              <a:rPr lang="en-GB" altLang="en-US" sz="1400" dirty="0"/>
              <a:t> </a:t>
            </a:r>
            <a:r>
              <a:rPr lang="en-GB" altLang="en-US" sz="1400" dirty="0" err="1"/>
              <a:t>éprouvé</a:t>
            </a:r>
            <a:r>
              <a:rPr lang="en-GB" altLang="en-US" sz="1400" dirty="0"/>
              <a:t> et bien </a:t>
            </a:r>
            <a:r>
              <a:rPr lang="en-GB" altLang="en-US" sz="1400" dirty="0" err="1"/>
              <a:t>établi</a:t>
            </a:r>
            <a:r>
              <a:rPr lang="en-GB" altLang="en-US" sz="1400" dirty="0"/>
              <a:t> qui </a:t>
            </a:r>
            <a:r>
              <a:rPr lang="en-GB" altLang="en-US" sz="1400" dirty="0" err="1"/>
              <a:t>sauve</a:t>
            </a:r>
            <a:r>
              <a:rPr lang="en-GB" altLang="en-US" sz="1400" dirty="0"/>
              <a:t> des vies et des </a:t>
            </a:r>
            <a:r>
              <a:rPr lang="en-GB" altLang="en-US" sz="1400" dirty="0" err="1"/>
              <a:t>moyens</a:t>
            </a:r>
            <a:r>
              <a:rPr lang="en-GB" altLang="en-US" sz="1400" dirty="0"/>
              <a:t> de </a:t>
            </a:r>
            <a:r>
              <a:rPr lang="en-GB" altLang="en-US" sz="1400" dirty="0" err="1"/>
              <a:t>subsistance</a:t>
            </a:r>
            <a:r>
              <a:rPr lang="en-GB" altLang="en-US" sz="1400" dirty="0"/>
              <a:t> et qui incite les </a:t>
            </a:r>
            <a:r>
              <a:rPr lang="en-GB" altLang="en-US" sz="1400" dirty="0" err="1"/>
              <a:t>acteurs</a:t>
            </a:r>
            <a:r>
              <a:rPr lang="en-GB" altLang="en-US" sz="1400" dirty="0"/>
              <a:t> à </a:t>
            </a:r>
            <a:r>
              <a:rPr lang="en-GB" altLang="en-US" sz="1400" dirty="0" err="1"/>
              <a:t>penser</a:t>
            </a:r>
            <a:r>
              <a:rPr lang="en-GB" altLang="en-US" sz="1400" dirty="0"/>
              <a:t> </a:t>
            </a:r>
            <a:r>
              <a:rPr lang="en-GB" altLang="en-US" sz="1400" dirty="0" err="1"/>
              <a:t>différemment</a:t>
            </a:r>
            <a:r>
              <a:rPr lang="en-GB" altLang="en-US" sz="1400" dirty="0"/>
              <a:t> et à </a:t>
            </a:r>
            <a:r>
              <a:rPr lang="en-GB" altLang="en-US" sz="1400" dirty="0" err="1"/>
              <a:t>fournir</a:t>
            </a:r>
            <a:r>
              <a:rPr lang="en-GB" altLang="en-US" sz="1400" dirty="0"/>
              <a:t> de </a:t>
            </a:r>
            <a:r>
              <a:rPr lang="en-GB" altLang="en-US" sz="1400" dirty="0" err="1"/>
              <a:t>meilleures</a:t>
            </a:r>
            <a:r>
              <a:rPr lang="en-GB" altLang="en-US" sz="1400" dirty="0"/>
              <a:t> </a:t>
            </a:r>
            <a:r>
              <a:rPr lang="en-GB" altLang="en-US" sz="1400" dirty="0" err="1"/>
              <a:t>prestations</a:t>
            </a:r>
            <a:r>
              <a:rPr lang="en-GB" altLang="en-US" sz="1400" dirty="0"/>
              <a:t>.</a:t>
            </a:r>
          </a:p>
        </p:txBody>
      </p:sp>
      <p:sp>
        <p:nvSpPr>
          <p:cNvPr id="61444" name="Slide Number Placeholder 3">
            <a:extLst>
              <a:ext uri="{FF2B5EF4-FFF2-40B4-BE49-F238E27FC236}">
                <a16:creationId xmlns:a16="http://schemas.microsoft.com/office/drawing/2014/main" id="{A4EC1556-6922-57B8-1475-6188228A44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1FD093-9BEC-4C70-BAC1-F47537C6F916}" type="slidenum">
              <a:rPr lang="en-US" altLang="ru-RU" smtClean="0"/>
              <a:t>12</a:t>
            </a:fld>
            <a:endParaRPr lang="en-US" alt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8B6DBE6F-96C5-E2F9-2381-091B3A7BB9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960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6" y="338143"/>
            <a:ext cx="17521895" cy="9625008"/>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484905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6166EB7-A418-1102-CDBB-BFF833020DA0}"/>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FBFA09B-A4C9-49DD-B645-4D8666566FCD}"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1095BAC2-A35E-ED4F-DBB7-A4F65962B9F4}"/>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49FBA21A-1E0F-57E2-130D-BA9EA1678C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p:cNvSpPr>
          <p:nvPr>
            <p:ph type="pic" sz="quarter" idx="10"/>
          </p:nvPr>
        </p:nvSpPr>
        <p:spPr>
          <a:xfrm>
            <a:off x="1935145" y="3120406"/>
            <a:ext cx="5715000" cy="5715000"/>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noProof="0"/>
          </a:p>
        </p:txBody>
      </p:sp>
    </p:spTree>
    <p:extLst>
      <p:ext uri="{BB962C8B-B14F-4D97-AF65-F5344CB8AC3E}">
        <p14:creationId xmlns:p14="http://schemas.microsoft.com/office/powerpoint/2010/main" val="307553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FBED9C-FB07-455D-F155-D9D747FFD60E}"/>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0FAB61E0-5790-47AE-9B15-D1087D3C1EE8}"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4FC1A871-1D7D-BA9B-BF17-524A12E582E5}"/>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2F641008-319F-7C67-2259-ABE05B5E1E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9"/>
          <p:cNvSpPr>
            <a:spLocks noGrp="1" noEditPoints="1"/>
          </p:cNvSpPr>
          <p:nvPr>
            <p:ph type="pic" sz="quarter" idx="10"/>
          </p:nvPr>
        </p:nvSpPr>
        <p:spPr bwMode="auto">
          <a:xfrm>
            <a:off x="1610782" y="2576586"/>
            <a:ext cx="6363725" cy="6363727"/>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86063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95E829B-40BF-5456-7BBD-910A257EF9A7}"/>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DBE82BE-73BA-4B52-B01C-E6B0D8AC8BB8}"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D22CE71-666F-239F-5147-2D6942A92D4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939D12D2-354A-24AA-55AA-56BAC9B63B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0"/>
          <p:cNvSpPr>
            <a:spLocks noGrp="1" noChangeAspect="1" noEditPoints="1"/>
          </p:cNvSpPr>
          <p:nvPr>
            <p:ph type="pic" sz="quarter" idx="10"/>
          </p:nvPr>
        </p:nvSpPr>
        <p:spPr bwMode="auto">
          <a:xfrm flipH="1">
            <a:off x="-1" y="0"/>
            <a:ext cx="14712019"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924202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E113FB29-239F-922E-37CF-F6B94CB7C6F5}"/>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6E3DA6F-A33E-488F-B439-71A0D8DD51B2}"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96BCEDE-F774-A122-C88B-10EF58D77578}"/>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C5F858F4-8D6C-E3D6-ED83-01E97CCB5E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2"/>
          <p:cNvSpPr>
            <a:spLocks noGrp="1" noEditPoints="1"/>
          </p:cNvSpPr>
          <p:nvPr>
            <p:ph type="pic" sz="quarter" idx="10"/>
          </p:nvPr>
        </p:nvSpPr>
        <p:spPr bwMode="auto">
          <a:xfrm>
            <a:off x="1553028" y="0"/>
            <a:ext cx="16734972" cy="5379495"/>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1998149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13A97B6-B4F7-63EF-AF4A-9A5C5CA98A43}"/>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FA24E410-E9C6-4BF9-8E6F-284D090E32B0}"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AF8FBC72-7408-7AF5-2385-538E77F012A1}"/>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3499714A-2A7C-462D-5BBF-50AE940292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2"/>
          <p:cNvSpPr>
            <a:spLocks noGrp="1"/>
          </p:cNvSpPr>
          <p:nvPr>
            <p:ph type="pic" sz="quarter" idx="10"/>
          </p:nvPr>
        </p:nvSpPr>
        <p:spPr>
          <a:xfrm>
            <a:off x="0" y="0"/>
            <a:ext cx="9601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321131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21EAA8D-67FB-3AD3-7B19-9EECF3D3BB4D}"/>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878B2D1-D667-4CDD-BD30-656AAD06E6D8}"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F7C460C5-E202-C5C0-A256-720CEF846BC9}"/>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203A3444-1DE5-A6EF-B1AE-641188CB2D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0" y="0"/>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6" name="Picture Placeholder 2"/>
          <p:cNvSpPr>
            <a:spLocks noGrp="1"/>
          </p:cNvSpPr>
          <p:nvPr>
            <p:ph type="pic" sz="quarter" idx="11"/>
          </p:nvPr>
        </p:nvSpPr>
        <p:spPr>
          <a:xfrm>
            <a:off x="4279192" y="4287009"/>
            <a:ext cx="4798110" cy="47981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48089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09B67CA-454E-7420-BCA2-A2D484200CC4}"/>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A1C83EF-A7D3-4FE8-8C4A-182AF4C84EE8}"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F1D03279-61F1-320E-8A31-C4D2A9C5AAF4}"/>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458AB4C2-D205-B931-B5E6-7774AAF599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
          <p:cNvSpPr>
            <a:spLocks noGrp="1"/>
          </p:cNvSpPr>
          <p:nvPr>
            <p:ph type="pic" sz="quarter" idx="12"/>
          </p:nvPr>
        </p:nvSpPr>
        <p:spPr>
          <a:xfrm>
            <a:off x="6907700"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9" name="Picture Placeholder 2"/>
          <p:cNvSpPr>
            <a:spLocks noGrp="1"/>
          </p:cNvSpPr>
          <p:nvPr>
            <p:ph type="pic" sz="quarter" idx="11"/>
          </p:nvPr>
        </p:nvSpPr>
        <p:spPr>
          <a:xfrm>
            <a:off x="-24384" y="0"/>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4" name="Picture Placeholder 2"/>
          <p:cNvSpPr>
            <a:spLocks noGrp="1"/>
          </p:cNvSpPr>
          <p:nvPr>
            <p:ph type="pic" sz="quarter" idx="13"/>
          </p:nvPr>
        </p:nvSpPr>
        <p:spPr>
          <a:xfrm>
            <a:off x="3441658"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5" name="Picture Placeholder 2"/>
          <p:cNvSpPr>
            <a:spLocks noGrp="1"/>
          </p:cNvSpPr>
          <p:nvPr>
            <p:ph type="pic" sz="quarter" idx="14"/>
          </p:nvPr>
        </p:nvSpPr>
        <p:spPr>
          <a:xfrm>
            <a:off x="-24384"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6" name="Picture Placeholder 2"/>
          <p:cNvSpPr>
            <a:spLocks noGrp="1"/>
          </p:cNvSpPr>
          <p:nvPr>
            <p:ph type="pic" sz="quarter" idx="15"/>
          </p:nvPr>
        </p:nvSpPr>
        <p:spPr>
          <a:xfrm>
            <a:off x="3441658"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7" name="Picture Placeholder 2"/>
          <p:cNvSpPr>
            <a:spLocks noGrp="1"/>
          </p:cNvSpPr>
          <p:nvPr>
            <p:ph type="pic" sz="quarter" idx="16"/>
          </p:nvPr>
        </p:nvSpPr>
        <p:spPr>
          <a:xfrm>
            <a:off x="-24384"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409876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91CF50E-A71F-4029-A92A-2F6C387067E9}"/>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C12A8E28-2E1B-4589-A25A-2C3006147249}"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86440100-2112-EF20-DF47-6F7607C40896}"/>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44363597-CF00-3A65-FDD3-808C76C448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
          <p:cNvSpPr>
            <a:spLocks noGrp="1"/>
          </p:cNvSpPr>
          <p:nvPr>
            <p:ph type="pic" sz="quarter" idx="12"/>
          </p:nvPr>
        </p:nvSpPr>
        <p:spPr>
          <a:xfrm>
            <a:off x="1135917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3" name="Picture Placeholder 2"/>
          <p:cNvSpPr>
            <a:spLocks noGrp="1"/>
          </p:cNvSpPr>
          <p:nvPr>
            <p:ph type="pic" sz="quarter" idx="13"/>
          </p:nvPr>
        </p:nvSpPr>
        <p:spPr>
          <a:xfrm>
            <a:off x="9087336"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4" name="Picture Placeholder 2"/>
          <p:cNvSpPr>
            <a:spLocks noGrp="1"/>
          </p:cNvSpPr>
          <p:nvPr>
            <p:ph type="pic" sz="quarter" idx="14"/>
          </p:nvPr>
        </p:nvSpPr>
        <p:spPr>
          <a:xfrm>
            <a:off x="6815502"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5" name="Picture Placeholder 2"/>
          <p:cNvSpPr>
            <a:spLocks noGrp="1"/>
          </p:cNvSpPr>
          <p:nvPr>
            <p:ph type="pic" sz="quarter" idx="15"/>
          </p:nvPr>
        </p:nvSpPr>
        <p:spPr>
          <a:xfrm>
            <a:off x="4543668"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6" name="Picture Placeholder 2"/>
          <p:cNvSpPr>
            <a:spLocks noGrp="1"/>
          </p:cNvSpPr>
          <p:nvPr>
            <p:ph type="pic" sz="quarter" idx="16"/>
          </p:nvPr>
        </p:nvSpPr>
        <p:spPr>
          <a:xfrm>
            <a:off x="2271834"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7" name="Picture Placeholder 2"/>
          <p:cNvSpPr>
            <a:spLocks noGrp="1"/>
          </p:cNvSpPr>
          <p:nvPr>
            <p:ph type="pic" sz="quarter" idx="17"/>
          </p:nvPr>
        </p:nvSpPr>
        <p:spPr>
          <a:xfrm>
            <a:off x="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0" name="Picture Placeholder 2"/>
          <p:cNvSpPr>
            <a:spLocks noGrp="1"/>
          </p:cNvSpPr>
          <p:nvPr>
            <p:ph type="pic" sz="quarter" idx="19"/>
          </p:nvPr>
        </p:nvSpPr>
        <p:spPr>
          <a:xfrm>
            <a:off x="9087336"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1" name="Picture Placeholder 2"/>
          <p:cNvSpPr>
            <a:spLocks noGrp="1"/>
          </p:cNvSpPr>
          <p:nvPr>
            <p:ph type="pic" sz="quarter" idx="20"/>
          </p:nvPr>
        </p:nvSpPr>
        <p:spPr>
          <a:xfrm>
            <a:off x="6815502"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2" name="Picture Placeholder 2"/>
          <p:cNvSpPr>
            <a:spLocks noGrp="1"/>
          </p:cNvSpPr>
          <p:nvPr>
            <p:ph type="pic" sz="quarter" idx="21"/>
          </p:nvPr>
        </p:nvSpPr>
        <p:spPr>
          <a:xfrm>
            <a:off x="4543668"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3" name="Picture Placeholder 2"/>
          <p:cNvSpPr>
            <a:spLocks noGrp="1"/>
          </p:cNvSpPr>
          <p:nvPr>
            <p:ph type="pic" sz="quarter" idx="22"/>
          </p:nvPr>
        </p:nvSpPr>
        <p:spPr>
          <a:xfrm>
            <a:off x="2271834"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4" name="Picture Placeholder 2"/>
          <p:cNvSpPr>
            <a:spLocks noGrp="1"/>
          </p:cNvSpPr>
          <p:nvPr>
            <p:ph type="pic" sz="quarter" idx="23"/>
          </p:nvPr>
        </p:nvSpPr>
        <p:spPr>
          <a:xfrm>
            <a:off x="0"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57" name="Picture Placeholder 2"/>
          <p:cNvSpPr>
            <a:spLocks noGrp="1"/>
          </p:cNvSpPr>
          <p:nvPr>
            <p:ph type="pic" sz="quarter" idx="25"/>
          </p:nvPr>
        </p:nvSpPr>
        <p:spPr>
          <a:xfrm>
            <a:off x="4543668"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58" name="Picture Placeholder 2"/>
          <p:cNvSpPr>
            <a:spLocks noGrp="1"/>
          </p:cNvSpPr>
          <p:nvPr>
            <p:ph type="pic" sz="quarter" idx="26"/>
          </p:nvPr>
        </p:nvSpPr>
        <p:spPr>
          <a:xfrm>
            <a:off x="2271834"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59" name="Picture Placeholder 2"/>
          <p:cNvSpPr>
            <a:spLocks noGrp="1"/>
          </p:cNvSpPr>
          <p:nvPr>
            <p:ph type="pic" sz="quarter" idx="27"/>
          </p:nvPr>
        </p:nvSpPr>
        <p:spPr>
          <a:xfrm>
            <a:off x="0"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60" name="Picture Placeholder 2"/>
          <p:cNvSpPr>
            <a:spLocks noGrp="1"/>
          </p:cNvSpPr>
          <p:nvPr>
            <p:ph type="pic" sz="quarter" idx="28"/>
          </p:nvPr>
        </p:nvSpPr>
        <p:spPr>
          <a:xfrm>
            <a:off x="0" y="6743703"/>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600230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331FC49D-7269-C497-A90A-B0F719CD2DA5}"/>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CAD7A079-98EE-477F-8EE3-DB0782747CB7}"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32FBA511-5DEC-516C-2C20-D8F28279501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EF51BC64-D9A8-1EDA-FF8E-012FB0634D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2076448"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6" name="Picture Placeholder 2"/>
          <p:cNvSpPr>
            <a:spLocks noGrp="1"/>
          </p:cNvSpPr>
          <p:nvPr>
            <p:ph type="pic" sz="quarter" idx="11"/>
          </p:nvPr>
        </p:nvSpPr>
        <p:spPr>
          <a:xfrm>
            <a:off x="6052354"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712316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93AC4E60-7783-764F-1034-132F122B8B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547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C6EB360-0A37-706B-030D-29E78C3F1162}"/>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99FBE2C-7BA0-4879-B380-755136193BFF}"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1F895850-0D9E-6C7C-6060-CE14E41A1469}"/>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2ED22954-4F98-36F2-1F0F-4437991A21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6" name="Picture Placeholder 2"/>
          <p:cNvSpPr>
            <a:spLocks noGrp="1"/>
          </p:cNvSpPr>
          <p:nvPr>
            <p:ph type="pic" sz="quarter" idx="11"/>
          </p:nvPr>
        </p:nvSpPr>
        <p:spPr>
          <a:xfrm>
            <a:off x="0" y="0"/>
            <a:ext cx="245744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007972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8BA4A3F-4E07-7E22-EE2F-1F4322232E53}"/>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4453408F-D34A-44FC-811C-492EB034173D}"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844EBE48-2860-7A94-DBC2-78912D3CD90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623B75E7-A539-EB0A-F7CC-8CCE7C911A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0"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675763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EA16212E-5F6B-5C8C-66B2-062DA0444C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8180310" y="0"/>
            <a:ext cx="10107690"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859092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90493A5A-D017-A501-EC5E-9489CC1329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7841126" y="0"/>
            <a:ext cx="10446874" cy="10288588"/>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244272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A1772DA-8484-34B9-BDEE-C0D0FF7649EF}"/>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80D1B7A-D518-4FA8-AF55-849BDBD1B00A}"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C4120EFC-DBED-E5D5-6D66-B9367097C95E}"/>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347AC62D-AF05-72B6-E28C-C7E0EEBF8F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775715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96ECBE9F-7B74-7B24-2A7B-8C9E696814B0}"/>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D03DECF-9E8D-4443-880B-54D920AD0C9C}"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7562EB5C-4D90-32D6-EB66-EDF9C07F4A8E}"/>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8701BE45-2777-5EB1-B880-387BC1C739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p:cNvSpPr>
          <p:nvPr>
            <p:ph type="pic" sz="quarter" idx="10"/>
          </p:nvPr>
        </p:nvSpPr>
        <p:spPr bwMode="auto">
          <a:xfrm>
            <a:off x="-1" y="0"/>
            <a:ext cx="11799269"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46042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638EEB2-F1FD-81BC-10F3-0682A4A04351}"/>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A9DF2FE8-5464-4840-9633-292BA62F8E1B}"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17EF163A-B8A8-9002-5036-B58FC931B4C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DEEE9EC4-65C8-D689-9A3D-EFC4C9A90C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10460736" y="2301970"/>
            <a:ext cx="7827263"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5483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4E2D914B-5662-6566-1A9D-34D7C320F48F}"/>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A95F6C6-80CA-4646-90C6-AB5C9EB565F0}"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ADB08EA2-46EF-60C5-9E5F-963B31A2C97C}"/>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D4AF8B24-40B9-AD96-FB36-F8984C7147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9570720" y="1700378"/>
            <a:ext cx="8717279" cy="858821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661479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B59FDF4E-EDBE-10E5-88B7-5FC636FAFE8F}"/>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8BCCFAB9-8346-4D5F-A411-1C4301C2A20A}"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F1FC066A-BAED-D6A3-5206-503768D01C24}"/>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8E73C91F-CC84-9545-E161-F5DD4D0DAC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9"/>
          <p:cNvSpPr>
            <a:spLocks noGrp="1"/>
          </p:cNvSpPr>
          <p:nvPr>
            <p:ph type="pic" sz="quarter" idx="11"/>
          </p:nvPr>
        </p:nvSpPr>
        <p:spPr bwMode="auto">
          <a:xfrm>
            <a:off x="8655168" y="3482292"/>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3" name="Freeform 6"/>
          <p:cNvSpPr>
            <a:spLocks noGrp="1"/>
          </p:cNvSpPr>
          <p:nvPr>
            <p:ph type="pic" sz="quarter" idx="10"/>
          </p:nvPr>
        </p:nvSpPr>
        <p:spPr bwMode="auto">
          <a:xfrm>
            <a:off x="11334720"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685020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D5D7D67-8F90-F1F5-D2A0-DC927E4F43AC}"/>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67E4CA1-B7F2-4A3E-AAB2-D8A06411FFF8}"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9D12D9EB-9FE5-8C6A-20A1-CBEA098209FA}"/>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4" descr="A picture containing drawing&#10;&#10;Description automatically generated">
            <a:extLst>
              <a:ext uri="{FF2B5EF4-FFF2-40B4-BE49-F238E27FC236}">
                <a16:creationId xmlns:a16="http://schemas.microsoft.com/office/drawing/2014/main" id="{0B084C93-C4D4-E700-79C4-47BCE5D16B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p:cNvSpPr>
          <p:nvPr>
            <p:ph type="pic" sz="quarter" idx="10"/>
          </p:nvPr>
        </p:nvSpPr>
        <p:spPr bwMode="auto">
          <a:xfrm>
            <a:off x="11334720" y="0"/>
            <a:ext cx="6953280" cy="10288588"/>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 name="Freeform 10"/>
          <p:cNvSpPr>
            <a:spLocks noGrp="1"/>
          </p:cNvSpPr>
          <p:nvPr>
            <p:ph type="pic" sz="quarter" idx="11"/>
          </p:nvPr>
        </p:nvSpPr>
        <p:spPr bwMode="auto">
          <a:xfrm>
            <a:off x="8937817" y="3459679"/>
            <a:ext cx="5212135" cy="5845278"/>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46726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6C1B5E2-026B-6B68-C0EB-BA214BAB0B50}"/>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6C2EBF18-2285-4DA5-B8AE-8D63FC113096}"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BCF1DF5F-FAA4-D4A5-D2F3-89951C398A40}"/>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AFBEE1C7-2843-4A73-BB08-63892B61A1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621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7C604B92-1562-2579-DDFB-30755886196E}"/>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7AB38322-C171-4809-B7F2-652E5F2ED4D4}"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C8533B69-D50F-ED0F-2497-2D5A3FB5BC5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0F73D1A4-A25D-3E34-2704-5D64A1EBB1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0"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107776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BAA7A8A6-5683-BE97-4CE1-0B89402F969A}"/>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0F6BA3F-6A18-4C29-990F-55B3AB9CA37D}"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4D5F2985-CCC9-2A42-E4AA-FF3597B43625}"/>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AAB88E87-D93D-52F5-DC6F-25904DEA59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5008008"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1747049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B5541288-3D20-D27A-1A5F-55A5EB7A036B}"/>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22F3CA2-706E-4764-9CCE-46409BB254D7}"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63226478-F3F1-C04D-5966-2D3111E9EEC1}"/>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855A33B9-C813-C87D-1D05-DAEFAB2ABB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587814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E9ABB38F-EAFC-4FB1-A8FE-FD7A2BD6F416}"/>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7CACDD75-35F8-432F-BF6D-65AD2F0D7193}"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6773226F-26E3-9B33-9A75-7657467DF5C2}"/>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C6843B87-2B53-7300-FD72-AE47ADE611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2"/>
          <p:cNvSpPr>
            <a:spLocks noGrp="1" noEditPoints="1"/>
          </p:cNvSpPr>
          <p:nvPr>
            <p:ph type="pic" sz="quarter" idx="10"/>
          </p:nvPr>
        </p:nvSpPr>
        <p:spPr bwMode="auto">
          <a:xfrm>
            <a:off x="4797506"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131482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FADE3776-84F4-D90F-86CB-A092896E18F3}"/>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4200DD3C-A461-420E-A97F-C013A55DFF4D}"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5336150C-C33D-C27C-19DD-9716B19BAECA}"/>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85A73F80-F8D1-5DCF-E41E-8875104114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noChangeArrowheads="1"/>
          </p:cNvSpPr>
          <p:nvPr>
            <p:ph type="pic" sz="quarter" idx="10"/>
          </p:nvPr>
        </p:nvSpPr>
        <p:spPr bwMode="auto">
          <a:xfrm>
            <a:off x="1818975" y="0"/>
            <a:ext cx="6662002"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025302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AC9F452-B646-5708-CC18-C98A5FF6EB98}"/>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2DD28AC-368D-4197-981D-A3B74C26E8A2}"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CC3B975B-2575-56D3-34EC-17DC9523E233}"/>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CCA0BCB2-E938-0CA8-6D2B-B2D056D2A7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Рисунок 2"/>
          <p:cNvSpPr>
            <a:spLocks noGrp="1" noChangeArrowheads="1"/>
          </p:cNvSpPr>
          <p:nvPr>
            <p:ph type="pic" sz="quarter" idx="10"/>
          </p:nvPr>
        </p:nvSpPr>
        <p:spPr bwMode="auto">
          <a:xfrm>
            <a:off x="1237024" y="1307392"/>
            <a:ext cx="7696540" cy="7673803"/>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138385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8843EB7E-4D3F-A6D9-FB9A-0C2B2FA4F8EB}"/>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B3740E1-5BD7-4161-99E7-88CD45F85DF0}"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3389B964-568F-B869-643D-B55AAAA19F72}"/>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FAFE76D6-67E9-D2BF-AE8C-725B25290B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9401366" y="1401961"/>
            <a:ext cx="7507277"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1483225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08447C8-883C-D403-7540-11BA990F3485}"/>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5990E85-3190-4BA0-92FD-7309E398F5A2}"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4DA053C5-526A-C40A-90AD-59BC7B8D117E}"/>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27DFC10D-C12D-0243-58D0-3CE8DED817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9311054" y="1311513"/>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613521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0E6AC31-B447-30D0-36DF-86347723A508}"/>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BF9F7A5F-4C69-4F12-AD98-8D361D97BD93}"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433257B2-75CE-8FB9-70FF-CC9F178EBB2E}"/>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E40A5516-B287-4956-34A8-00C4596B58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noChangeArrowheads="1"/>
          </p:cNvSpPr>
          <p:nvPr>
            <p:ph type="pic" sz="quarter" idx="10"/>
          </p:nvPr>
        </p:nvSpPr>
        <p:spPr bwMode="auto">
          <a:xfrm>
            <a:off x="2188966" y="2589863"/>
            <a:ext cx="5107185"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604867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A7578BE-2D3F-4540-DDD4-773278F1E55C}"/>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5EE52499-58EB-43B8-AC8F-D5A24557DB10}"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A32CEB70-063E-F7C4-C2F7-4340846EAE8B}"/>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40D4CA10-886B-9232-61B8-C3135BFFA1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2"/>
          </p:nvPr>
        </p:nvSpPr>
        <p:spPr>
          <a:xfrm>
            <a:off x="702734"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0" name="Picture Placeholder 2"/>
          <p:cNvSpPr>
            <a:spLocks noGrp="1"/>
          </p:cNvSpPr>
          <p:nvPr>
            <p:ph type="pic" sz="quarter" idx="13"/>
          </p:nvPr>
        </p:nvSpPr>
        <p:spPr>
          <a:xfrm>
            <a:off x="9411837"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400889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78FCF2B-F7ED-FDDC-4903-CBED5170BEE8}"/>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9D39A901-959A-4F96-B773-813AD14AB6A9}" type="slidenum">
              <a:rPr lang="en-US" altLang="en-CH" sz="1600" smtClean="0">
                <a:solidFill>
                  <a:schemeClr val="bg2"/>
                </a:solidFill>
                <a:latin typeface="Open Sans" panose="020B0606030504020204" pitchFamily="34" charset="0"/>
                <a:cs typeface="Open Sans" panose="020B0606030504020204" pitchFamily="34" charset="0"/>
              </a:rPr>
              <a:pPr algn="r">
                <a:defRPr/>
              </a:pPr>
              <a:t>‹N°›</a:t>
            </a:fld>
            <a:endParaRPr lang="en-US" altLang="en-CH" sz="1600">
              <a:solidFill>
                <a:schemeClr val="bg2"/>
              </a:solidFill>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F0F81204-9FEA-1F8F-F8C0-9B654626096D}"/>
              </a:ext>
            </a:extLst>
          </p:cNvPr>
          <p:cNvCxnSpPr>
            <a:cxnSpLocks/>
          </p:cNvCxnSpPr>
          <p:nvPr userDrawn="1"/>
        </p:nvCxnSpPr>
        <p:spPr>
          <a:xfrm flipV="1">
            <a:off x="17568863" y="9351963"/>
            <a:ext cx="719137" cy="15875"/>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F35B78AE-8690-5255-2A99-4C838B003F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3210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532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9BBBB5C-F94C-72DF-9A9D-1C0498094A23}"/>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5CB6FEB6-0F41-4FF5-98F0-4EC8F95DB31D}"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205E0569-4E01-03EC-4502-788376AEE4B5}"/>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Picture Placeholder 2"/>
          <p:cNvSpPr>
            <a:spLocks noGrp="1"/>
          </p:cNvSpPr>
          <p:nvPr>
            <p:ph type="pic" sz="quarter" idx="14"/>
          </p:nvPr>
        </p:nvSpPr>
        <p:spPr>
          <a:xfrm>
            <a:off x="0"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0" name="Picture Placeholder 2"/>
          <p:cNvSpPr>
            <a:spLocks noGrp="1"/>
          </p:cNvSpPr>
          <p:nvPr>
            <p:ph type="pic" sz="quarter" idx="15"/>
          </p:nvPr>
        </p:nvSpPr>
        <p:spPr>
          <a:xfrm>
            <a:off x="0"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1" name="Picture Placeholder 2"/>
          <p:cNvSpPr>
            <a:spLocks noGrp="1"/>
          </p:cNvSpPr>
          <p:nvPr>
            <p:ph type="pic" sz="quarter" idx="16"/>
          </p:nvPr>
        </p:nvSpPr>
        <p:spPr>
          <a:xfrm>
            <a:off x="5144294"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2" name="Picture Placeholder 2"/>
          <p:cNvSpPr>
            <a:spLocks noGrp="1"/>
          </p:cNvSpPr>
          <p:nvPr>
            <p:ph type="pic" sz="quarter" idx="17"/>
          </p:nvPr>
        </p:nvSpPr>
        <p:spPr>
          <a:xfrm>
            <a:off x="5144294"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3" name="Picture Placeholder 2"/>
          <p:cNvSpPr>
            <a:spLocks noGrp="1"/>
          </p:cNvSpPr>
          <p:nvPr>
            <p:ph type="pic" sz="quarter" idx="18"/>
          </p:nvPr>
        </p:nvSpPr>
        <p:spPr>
          <a:xfrm>
            <a:off x="10288588"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1848649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63311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F58840C-4FCE-9160-A43D-8052383A5D47}"/>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A47416DF-0A14-4A04-8FB0-64D932AD4C72}" type="slidenum">
              <a:rPr lang="en-US" altLang="en-CH" sz="1600" smtClean="0">
                <a:latin typeface="Open Sans" panose="020B0606030504020204" pitchFamily="34" charset="0"/>
                <a:cs typeface="Open Sans" panose="020B0606030504020204" pitchFamily="34" charset="0"/>
              </a:rPr>
              <a:pPr algn="r">
                <a:defRPr/>
              </a:pPr>
              <a:t>‹N°›</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34B20845-BAFB-0B2A-AD6D-624E032B42D8}"/>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57EA6F1C-64C9-AE94-7C87-9D28630A56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84965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5BBC7F-87EE-93C3-825B-60539E64D7DD}"/>
              </a:ext>
            </a:extLst>
          </p:cNvPr>
          <p:cNvSpPr/>
          <p:nvPr userDrawn="1"/>
        </p:nvSpPr>
        <p:spPr>
          <a:xfrm rot="18900000">
            <a:off x="12734925" y="7086600"/>
            <a:ext cx="8323263" cy="41148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 name="Rectangle 2">
            <a:extLst>
              <a:ext uri="{FF2B5EF4-FFF2-40B4-BE49-F238E27FC236}">
                <a16:creationId xmlns:a16="http://schemas.microsoft.com/office/drawing/2014/main" id="{5FA1A458-B23C-8E84-4F90-17D8B9FF5BBE}"/>
              </a:ext>
            </a:extLst>
          </p:cNvPr>
          <p:cNvSpPr/>
          <p:nvPr userDrawn="1"/>
        </p:nvSpPr>
        <p:spPr>
          <a:xfrm rot="18900000">
            <a:off x="-2493963" y="-546100"/>
            <a:ext cx="7580313" cy="362585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4" name="Picture 4" descr="A picture containing drawing&#10;&#10;Description automatically generated">
            <a:extLst>
              <a:ext uri="{FF2B5EF4-FFF2-40B4-BE49-F238E27FC236}">
                <a16:creationId xmlns:a16="http://schemas.microsoft.com/office/drawing/2014/main" id="{1E55473E-A34A-0640-FB6C-F3592E8AB0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541F5E9E-A9F4-BEB4-5ECF-470EEF44E350}"/>
              </a:ext>
            </a:extLst>
          </p:cNvPr>
          <p:cNvSpPr txBox="1">
            <a:spLocks noChangeArrowheads="1"/>
          </p:cNvSpPr>
          <p:nvPr userDrawn="1"/>
        </p:nvSpPr>
        <p:spPr bwMode="auto">
          <a:xfrm>
            <a:off x="11942763" y="9037638"/>
            <a:ext cx="5199062"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BC998B40-1FA9-417B-B772-0CAADAE72646}" type="datetime3">
              <a:rPr lang="en-US" altLang="en-CH" sz="2400" b="1" smtClean="0">
                <a:solidFill>
                  <a:srgbClr val="011E41"/>
                </a:solidFill>
                <a:latin typeface="Montserrat SemiBold" panose="00000700000000000000" pitchFamily="2" charset="0"/>
                <a:cs typeface="Open Sans" panose="020B0606030504020204" pitchFamily="34" charset="0"/>
              </a:rPr>
              <a:pPr algn="r">
                <a:defRPr/>
              </a:pPr>
              <a:t>17 November 2024</a:t>
            </a:fld>
            <a:endParaRPr lang="en-US" altLang="en-CH" sz="2400" b="1">
              <a:solidFill>
                <a:srgbClr val="011E41"/>
              </a:solidFill>
              <a:latin typeface="Montserrat SemiBold" panose="00000700000000000000" pitchFamily="2" charset="0"/>
              <a:cs typeface="Open Sans" panose="020B0606030504020204" pitchFamily="34" charset="0"/>
            </a:endParaRPr>
          </a:p>
        </p:txBody>
      </p:sp>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9" name="Title 4"/>
          <p:cNvSpPr>
            <a:spLocks noGrp="1"/>
          </p:cNvSpPr>
          <p:nvPr>
            <p:ph type="title"/>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644361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AE4CBCD6-E4CB-7200-76E6-CD8C8CEB66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22D76212-9F8A-6AD1-4CF5-7B086B926CA0}"/>
              </a:ext>
            </a:extLst>
          </p:cNvPr>
          <p:cNvSpPr txBox="1">
            <a:spLocks noChangeArrowheads="1"/>
          </p:cNvSpPr>
          <p:nvPr userDrawn="1"/>
        </p:nvSpPr>
        <p:spPr bwMode="auto">
          <a:xfrm>
            <a:off x="11942763" y="9037638"/>
            <a:ext cx="5199062"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9C9ACE26-942A-44CE-B6B9-9B8A1FC4CA07}" type="datetime3">
              <a:rPr lang="en-US" altLang="en-CH" sz="2400" b="1" smtClean="0">
                <a:solidFill>
                  <a:schemeClr val="bg2"/>
                </a:solidFill>
                <a:latin typeface="Montserrat SemiBold" panose="00000700000000000000" pitchFamily="2" charset="0"/>
                <a:cs typeface="Open Sans" panose="020B0606030504020204" pitchFamily="34" charset="0"/>
              </a:rPr>
              <a:pPr algn="r">
                <a:defRPr/>
              </a:pPr>
              <a:t>17 November 2024</a:t>
            </a:fld>
            <a:endParaRPr lang="en-US" altLang="en-CH" sz="2400" b="1">
              <a:solidFill>
                <a:schemeClr val="bg2"/>
              </a:solidFill>
              <a:latin typeface="Montserrat SemiBold" panose="00000700000000000000" pitchFamily="2" charset="0"/>
              <a:cs typeface="Open Sans" panose="020B0606030504020204" pitchFamily="34" charset="0"/>
            </a:endParaRPr>
          </a:p>
        </p:txBody>
      </p:sp>
      <p:sp>
        <p:nvSpPr>
          <p:cNvPr id="20" name="Title 4"/>
          <p:cNvSpPr>
            <a:spLocks noGrp="1"/>
          </p:cNvSpPr>
          <p:nvPr>
            <p:ph type="title"/>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29641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F8A3FF-36A7-8C5A-3436-890A6C85816E}"/>
              </a:ext>
            </a:extLst>
          </p:cNvPr>
          <p:cNvSpPr/>
          <p:nvPr userDrawn="1"/>
        </p:nvSpPr>
        <p:spPr>
          <a:xfrm rot="18900000">
            <a:off x="-4975225" y="2028825"/>
            <a:ext cx="17753013" cy="3779838"/>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 name="Rectangle 2">
            <a:extLst>
              <a:ext uri="{FF2B5EF4-FFF2-40B4-BE49-F238E27FC236}">
                <a16:creationId xmlns:a16="http://schemas.microsoft.com/office/drawing/2014/main" id="{2A4B39A8-5600-F7C4-F640-E61D21BDFF43}"/>
              </a:ext>
            </a:extLst>
          </p:cNvPr>
          <p:cNvSpPr/>
          <p:nvPr userDrawn="1"/>
        </p:nvSpPr>
        <p:spPr>
          <a:xfrm rot="18900000">
            <a:off x="12734925" y="7086600"/>
            <a:ext cx="8323263" cy="41148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4" name="Picture 4" descr="A sign in the dark&#10;&#10;Description automatically generated">
            <a:extLst>
              <a:ext uri="{FF2B5EF4-FFF2-40B4-BE49-F238E27FC236}">
                <a16:creationId xmlns:a16="http://schemas.microsoft.com/office/drawing/2014/main" id="{10DDE77B-3FFF-8DE1-C4E3-23DDA8A69E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5413" y="-7435850"/>
            <a:ext cx="20237451" cy="2023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E0BA7EB-237B-E6D6-547A-681386C803F7}"/>
              </a:ext>
            </a:extLst>
          </p:cNvPr>
          <p:cNvSpPr/>
          <p:nvPr userDrawn="1"/>
        </p:nvSpPr>
        <p:spPr>
          <a:xfrm rot="18900000">
            <a:off x="-2493963" y="-546100"/>
            <a:ext cx="7580313" cy="362585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6" name="Picture 6" descr="A picture containing drawing&#10;&#10;Description automatically generated">
            <a:extLst>
              <a:ext uri="{FF2B5EF4-FFF2-40B4-BE49-F238E27FC236}">
                <a16:creationId xmlns:a16="http://schemas.microsoft.com/office/drawing/2014/main" id="{C36BD604-2916-067B-FEEE-BBB7C702B7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2E18C761-1CCA-760D-DD46-EEBFF340E680}"/>
              </a:ext>
            </a:extLst>
          </p:cNvPr>
          <p:cNvSpPr txBox="1">
            <a:spLocks noChangeArrowheads="1"/>
          </p:cNvSpPr>
          <p:nvPr userDrawn="1"/>
        </p:nvSpPr>
        <p:spPr bwMode="auto">
          <a:xfrm>
            <a:off x="11942763" y="9037638"/>
            <a:ext cx="5199062"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6BFAA9E-D256-4AEF-A5BC-8F7DCFA16240}" type="datetime3">
              <a:rPr lang="en-US" altLang="en-CH" sz="2400" b="1" smtClean="0">
                <a:solidFill>
                  <a:srgbClr val="011E41"/>
                </a:solidFill>
                <a:latin typeface="Montserrat SemiBold" panose="00000700000000000000" pitchFamily="2" charset="0"/>
                <a:cs typeface="Open Sans" panose="020B0606030504020204" pitchFamily="34" charset="0"/>
              </a:rPr>
              <a:pPr algn="r">
                <a:defRPr/>
              </a:pPr>
              <a:t>17 November 2024</a:t>
            </a:fld>
            <a:endParaRPr lang="en-US" altLang="en-CH" sz="2400" b="1">
              <a:solidFill>
                <a:srgbClr val="011E41"/>
              </a:solidFill>
              <a:latin typeface="Montserrat SemiBold" panose="00000700000000000000" pitchFamily="2" charset="0"/>
              <a:cs typeface="Open Sans" panose="020B0606030504020204" pitchFamily="34" charset="0"/>
            </a:endParaRPr>
          </a:p>
        </p:txBody>
      </p:sp>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0" name="Title 4"/>
          <p:cNvSpPr>
            <a:spLocks noGrp="1"/>
          </p:cNvSpPr>
          <p:nvPr>
            <p:ph type="title"/>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6195966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MSIPCMContentMarking" descr="{&quot;HashCode&quot;:-45436510,&quot;Placement&quot;:&quot;Footer&quot;,&quot;Top&quot;:789.467957,&quot;Left&quot;:0.0,&quot;SlideWidth&quot;:1440,&quot;SlideHeight&quot;:810}">
            <a:extLst>
              <a:ext uri="{FF2B5EF4-FFF2-40B4-BE49-F238E27FC236}">
                <a16:creationId xmlns:a16="http://schemas.microsoft.com/office/drawing/2014/main" id="{EF51143D-17FC-6379-78DF-B9BF1E0D4FD1}"/>
              </a:ext>
            </a:extLst>
          </p:cNvPr>
          <p:cNvSpPr txBox="1">
            <a:spLocks noChangeArrowheads="1"/>
          </p:cNvSpPr>
          <p:nvPr userDrawn="1"/>
        </p:nvSpPr>
        <p:spPr bwMode="auto">
          <a:xfrm>
            <a:off x="0" y="10026650"/>
            <a:ext cx="581025" cy="261938"/>
          </a:xfrm>
          <a:prstGeom prst="rect">
            <a:avLst/>
          </a:prstGeom>
          <a:noFill/>
          <a:ln>
            <a:noFill/>
          </a:ln>
        </p:spPr>
        <p:txBody>
          <a:bodyPr lIns="0" tIns="0" rIns="0" bIns="0" anchor="ctr"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CH" sz="1000">
                <a:solidFill>
                  <a:srgbClr val="000000"/>
                </a:solidFill>
              </a:rPr>
              <a:t>Public</a:t>
            </a:r>
            <a:endParaRPr lang="en-CH" altLang="en-CH"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56" r:id="rId5"/>
    <p:sldLayoutId id="2147484962" r:id="rId6"/>
    <p:sldLayoutId id="2147484963" r:id="rId7"/>
    <p:sldLayoutId id="2147484964" r:id="rId8"/>
    <p:sldLayoutId id="2147484965" r:id="rId9"/>
    <p:sldLayoutId id="2147484957" r:id="rId10"/>
    <p:sldLayoutId id="2147484966" r:id="rId11"/>
    <p:sldLayoutId id="2147484967" r:id="rId12"/>
    <p:sldLayoutId id="2147484968" r:id="rId13"/>
    <p:sldLayoutId id="2147484969" r:id="rId14"/>
    <p:sldLayoutId id="2147484970" r:id="rId15"/>
    <p:sldLayoutId id="2147484971" r:id="rId16"/>
    <p:sldLayoutId id="2147484972" r:id="rId17"/>
    <p:sldLayoutId id="2147484973" r:id="rId18"/>
    <p:sldLayoutId id="2147484974" r:id="rId19"/>
    <p:sldLayoutId id="2147484975" r:id="rId20"/>
    <p:sldLayoutId id="2147484976" r:id="rId21"/>
    <p:sldLayoutId id="2147484977" r:id="rId22"/>
    <p:sldLayoutId id="2147484978" r:id="rId23"/>
    <p:sldLayoutId id="2147484979" r:id="rId24"/>
    <p:sldLayoutId id="2147484980" r:id="rId25"/>
    <p:sldLayoutId id="2147484981" r:id="rId26"/>
    <p:sldLayoutId id="2147484982" r:id="rId27"/>
    <p:sldLayoutId id="2147484983" r:id="rId28"/>
    <p:sldLayoutId id="2147484984" r:id="rId29"/>
    <p:sldLayoutId id="2147484985" r:id="rId30"/>
    <p:sldLayoutId id="2147484986" r:id="rId31"/>
    <p:sldLayoutId id="2147484987" r:id="rId32"/>
    <p:sldLayoutId id="2147484988" r:id="rId33"/>
    <p:sldLayoutId id="2147484989" r:id="rId34"/>
    <p:sldLayoutId id="2147484990" r:id="rId35"/>
    <p:sldLayoutId id="2147484991" r:id="rId36"/>
    <p:sldLayoutId id="2147484992" r:id="rId37"/>
    <p:sldLayoutId id="2147484993" r:id="rId38"/>
    <p:sldLayoutId id="2147484994" r:id="rId39"/>
    <p:sldLayoutId id="2147484995" r:id="rId40"/>
  </p:sldLayoutIdLst>
  <p:hf sldNum="0" hdr="0" ftr="0"/>
  <p:txStyles>
    <p:titleStyle>
      <a:lvl1pPr algn="l" defTabSz="1371600"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2pPr>
      <a:lvl3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3pPr>
      <a:lvl4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4pPr>
      <a:lvl5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p:titleStyle>
    <p:bodyStyle>
      <a:lvl1pPr marL="342900" indent="-342900" algn="l" defTabSz="1371600"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hyperlink" Target="https://cash-hub.org/resources/cash-and-social-protection/"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2.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21.xml"/><Relationship Id="rId16" Type="http://schemas.openxmlformats.org/officeDocument/2006/relationships/image" Target="../media/image59.sv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sv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png"/><Relationship Id="rId7" Type="http://schemas.openxmlformats.org/officeDocument/2006/relationships/image" Target="../media/image63.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hyperlink" Target="https://cash-hub.org/" TargetMode="Externa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cash-hub.org/guidance-and-tools/programme-guidance/"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png"/><Relationship Id="rId7"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C:\Users\Moosa.SHIFAZ\Downloads\10%20things%20you%20should%20know%20about%20cash%20transfers_1080p.mp4" TargetMode="External"/><Relationship Id="rId1" Type="http://schemas.microsoft.com/office/2007/relationships/media" Target="file:///C:\Users\Moosa.SHIFAZ\Downloads\10%20things%20you%20should%20know%20about%20cash%20transfers_1080p.mp4" TargetMode="Externa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image" Target="../media/image6.png"/><Relationship Id="rId4" Type="http://schemas.openxmlformats.org/officeDocument/2006/relationships/image" Target="../media/image13.emf"/><Relationship Id="rId9"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76D5A3E3-BD04-D7F8-C033-6EB28B5BC9BE}"/>
              </a:ext>
            </a:extLst>
          </p:cNvPr>
          <p:cNvSpPr txBox="1">
            <a:spLocks noChangeArrowheads="1"/>
          </p:cNvSpPr>
          <p:nvPr/>
        </p:nvSpPr>
        <p:spPr bwMode="auto">
          <a:xfrm>
            <a:off x="897372" y="3993639"/>
            <a:ext cx="16493255" cy="4616648"/>
          </a:xfrm>
          <a:prstGeom prst="rect">
            <a:avLst/>
          </a:prstGeom>
          <a:solidFill>
            <a:schemeClr val="tx2">
              <a:lumMod val="75000"/>
              <a:alpha val="43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ctr">
              <a:spcAft>
                <a:spcPts val="1800"/>
              </a:spcAft>
              <a:defRPr/>
            </a:pPr>
            <a:r>
              <a:rPr lang="en-CH" altLang="en-CH" sz="6600" b="1">
                <a:ln>
                  <a:solidFill>
                    <a:schemeClr val="accent1"/>
                  </a:solidFill>
                </a:ln>
                <a:solidFill>
                  <a:schemeClr val="bg2"/>
                </a:solidFill>
                <a:latin typeface="Montserrat" panose="00000500000000000000" pitchFamily="2" charset="0"/>
                <a:ea typeface="+mj-ea"/>
                <a:cs typeface="+mj-cs"/>
              </a:rPr>
              <a:t>Assistance </a:t>
            </a:r>
            <a:r>
              <a:rPr lang="en-CH" altLang="en-CH" sz="6600" b="1" dirty="0">
                <a:ln>
                  <a:solidFill>
                    <a:schemeClr val="accent1"/>
                  </a:solidFill>
                </a:ln>
                <a:solidFill>
                  <a:schemeClr val="bg2"/>
                </a:solidFill>
                <a:latin typeface="Montserrat" panose="00000500000000000000" pitchFamily="2" charset="0"/>
                <a:ea typeface="+mj-ea"/>
                <a:cs typeface="+mj-cs"/>
              </a:rPr>
              <a:t>sous forme </a:t>
            </a:r>
            <a:r>
              <a:rPr lang="fr-FR" altLang="en-CH" sz="6600" b="1" dirty="0">
                <a:ln>
                  <a:solidFill>
                    <a:schemeClr val="accent1"/>
                  </a:solidFill>
                </a:ln>
                <a:solidFill>
                  <a:schemeClr val="bg2"/>
                </a:solidFill>
                <a:latin typeface="Montserrat" panose="00000500000000000000" pitchFamily="2" charset="0"/>
                <a:ea typeface="+mj-ea"/>
                <a:cs typeface="+mj-cs"/>
              </a:rPr>
              <a:t>de transferts monétaires</a:t>
            </a:r>
            <a:r>
              <a:rPr lang="en-CH" altLang="en-CH" sz="6600" b="1" dirty="0">
                <a:ln>
                  <a:solidFill>
                    <a:schemeClr val="accent1"/>
                  </a:solidFill>
                </a:ln>
                <a:solidFill>
                  <a:schemeClr val="bg2"/>
                </a:solidFill>
                <a:latin typeface="Montserrat" panose="00000500000000000000" pitchFamily="2" charset="0"/>
                <a:ea typeface="+mj-ea"/>
                <a:cs typeface="+mj-cs"/>
              </a:rPr>
              <a:t>(</a:t>
            </a:r>
            <a:r>
              <a:rPr lang="fr-FR" altLang="en-CH" sz="6600" b="1" dirty="0">
                <a:ln>
                  <a:solidFill>
                    <a:schemeClr val="accent1"/>
                  </a:solidFill>
                </a:ln>
                <a:solidFill>
                  <a:schemeClr val="bg2"/>
                </a:solidFill>
                <a:latin typeface="Montserrat" panose="00000500000000000000" pitchFamily="2" charset="0"/>
                <a:ea typeface="+mj-ea"/>
                <a:cs typeface="+mj-cs"/>
              </a:rPr>
              <a:t>TM</a:t>
            </a:r>
            <a:r>
              <a:rPr lang="en-CH" altLang="en-CH" sz="6600" b="1" dirty="0">
                <a:ln>
                  <a:solidFill>
                    <a:schemeClr val="accent1"/>
                  </a:solidFill>
                </a:ln>
                <a:solidFill>
                  <a:schemeClr val="bg2"/>
                </a:solidFill>
                <a:latin typeface="Montserrat" panose="00000500000000000000" pitchFamily="2" charset="0"/>
                <a:ea typeface="+mj-ea"/>
                <a:cs typeface="+mj-cs"/>
              </a:rPr>
              <a:t>)</a:t>
            </a:r>
            <a:br>
              <a:rPr lang="en-CH" altLang="en-CH" sz="6600" b="1" dirty="0">
                <a:ln>
                  <a:solidFill>
                    <a:schemeClr val="accent1"/>
                  </a:solidFill>
                </a:ln>
                <a:solidFill>
                  <a:schemeClr val="bg2"/>
                </a:solidFill>
                <a:latin typeface="Montserrat" panose="00000500000000000000" pitchFamily="2" charset="0"/>
                <a:ea typeface="+mj-ea"/>
                <a:cs typeface="+mj-cs"/>
              </a:rPr>
            </a:br>
            <a:r>
              <a:rPr lang="en-CH" altLang="en-CH" sz="6600" b="1" dirty="0">
                <a:ln>
                  <a:solidFill>
                    <a:schemeClr val="accent1"/>
                  </a:solidFill>
                </a:ln>
                <a:solidFill>
                  <a:schemeClr val="bg2"/>
                </a:solidFill>
                <a:latin typeface="Montserrat" panose="00000500000000000000" pitchFamily="2" charset="0"/>
                <a:ea typeface="+mj-ea"/>
                <a:cs typeface="+mj-cs"/>
              </a:rPr>
              <a:t>Présentation de sensibilisation</a:t>
            </a:r>
            <a:br>
              <a:rPr lang="en-CH" altLang="en-CH" sz="6600" b="1" dirty="0">
                <a:ln>
                  <a:solidFill>
                    <a:schemeClr val="accent1"/>
                  </a:solidFill>
                </a:ln>
                <a:solidFill>
                  <a:schemeClr val="bg2"/>
                </a:solidFill>
                <a:latin typeface="Montserrat" panose="00000500000000000000" pitchFamily="2" charset="0"/>
                <a:ea typeface="+mj-ea"/>
                <a:cs typeface="+mj-cs"/>
              </a:rPr>
            </a:br>
            <a:r>
              <a:rPr lang="en-CH" altLang="en-CH" sz="4800" dirty="0">
                <a:ln>
                  <a:solidFill>
                    <a:schemeClr val="accent1"/>
                  </a:solidFill>
                </a:ln>
                <a:solidFill>
                  <a:schemeClr val="bg2"/>
                </a:solidFill>
                <a:latin typeface="Montserrat" panose="00000500000000000000" pitchFamily="2" charset="0"/>
                <a:ea typeface="+mj-ea"/>
                <a:cs typeface="+mj-cs"/>
              </a:rPr>
              <a:t>(lieu)</a:t>
            </a:r>
            <a:br>
              <a:rPr lang="en-CH" altLang="en-CH" sz="4800" dirty="0">
                <a:ln>
                  <a:solidFill>
                    <a:schemeClr val="accent1"/>
                  </a:solidFill>
                </a:ln>
                <a:solidFill>
                  <a:schemeClr val="bg2"/>
                </a:solidFill>
                <a:latin typeface="Montserrat" panose="00000500000000000000" pitchFamily="2" charset="0"/>
                <a:ea typeface="+mj-ea"/>
                <a:cs typeface="+mj-cs"/>
              </a:rPr>
            </a:br>
            <a:r>
              <a:rPr lang="en-CH" altLang="en-CH" sz="4800" dirty="0">
                <a:ln>
                  <a:solidFill>
                    <a:schemeClr val="accent1"/>
                  </a:solidFill>
                </a:ln>
                <a:solidFill>
                  <a:schemeClr val="bg2"/>
                </a:solidFill>
                <a:latin typeface="Montserrat" panose="00000500000000000000" pitchFamily="2" charset="0"/>
                <a:ea typeface="+mj-ea"/>
                <a:cs typeface="+mj-cs"/>
              </a:rPr>
              <a:t>(date)</a:t>
            </a:r>
            <a:endParaRPr lang="en-US" altLang="en-CH" sz="4400" b="1" dirty="0">
              <a:ln>
                <a:solidFill>
                  <a:schemeClr val="accent1"/>
                </a:solidFill>
              </a:ln>
              <a:solidFill>
                <a:schemeClr val="bg2"/>
              </a:solidFill>
              <a:latin typeface="Montserrat" panose="00000500000000000000" pitchFamily="2" charset="0"/>
              <a:cs typeface="Open Sans" panose="020B0606030504020204" pitchFamily="34" charset="0"/>
            </a:endParaRPr>
          </a:p>
        </p:txBody>
      </p:sp>
      <p:pic>
        <p:nvPicPr>
          <p:cNvPr id="43011" name="Picture 7" descr="A red cross on a black background&#10;&#10;Description automatically generated">
            <a:extLst>
              <a:ext uri="{FF2B5EF4-FFF2-40B4-BE49-F238E27FC236}">
                <a16:creationId xmlns:a16="http://schemas.microsoft.com/office/drawing/2014/main" id="{54C46F49-4D00-5464-42F4-790E05A46CC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6938" y="633413"/>
            <a:ext cx="982662" cy="1268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6">
            <a:extLst>
              <a:ext uri="{FF2B5EF4-FFF2-40B4-BE49-F238E27FC236}">
                <a16:creationId xmlns:a16="http://schemas.microsoft.com/office/drawing/2014/main" id="{31336D32-20E3-D68B-7390-5BA31A24241B}"/>
              </a:ext>
            </a:extLst>
          </p:cNvPr>
          <p:cNvSpPr txBox="1">
            <a:spLocks noChangeArrowheads="1"/>
          </p:cNvSpPr>
          <p:nvPr/>
        </p:nvSpPr>
        <p:spPr bwMode="auto">
          <a:xfrm>
            <a:off x="703263" y="768350"/>
            <a:ext cx="147335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Risques perçus </a:t>
            </a:r>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des TM</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7347" name="TextBox 4">
            <a:extLst>
              <a:ext uri="{FF2B5EF4-FFF2-40B4-BE49-F238E27FC236}">
                <a16:creationId xmlns:a16="http://schemas.microsoft.com/office/drawing/2014/main" id="{28AA1C05-488B-30CA-BAF1-964105496913}"/>
              </a:ext>
            </a:extLst>
          </p:cNvPr>
          <p:cNvSpPr txBox="1">
            <a:spLocks noChangeArrowheads="1"/>
          </p:cNvSpPr>
          <p:nvPr/>
        </p:nvSpPr>
        <p:spPr bwMode="auto">
          <a:xfrm>
            <a:off x="703263" y="1873250"/>
            <a:ext cx="9574212" cy="801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4400" b="1" dirty="0" err="1">
                <a:solidFill>
                  <a:srgbClr val="011E41"/>
                </a:solidFill>
                <a:latin typeface="Montserrat" panose="00000500000000000000" pitchFamily="2" charset="0"/>
                <a:cs typeface="Open Sans" panose="020B0606030504020204" pitchFamily="34" charset="0"/>
              </a:rPr>
              <a:t>Détournement</a:t>
            </a:r>
            <a:r>
              <a:rPr lang="en-US" altLang="en-CH" sz="4400" b="1" dirty="0">
                <a:solidFill>
                  <a:srgbClr val="011E41"/>
                </a:solidFill>
                <a:latin typeface="Montserrat" panose="00000500000000000000" pitchFamily="2" charset="0"/>
                <a:cs typeface="Open Sans" panose="020B0606030504020204" pitchFamily="34" charset="0"/>
              </a:rPr>
              <a:t>/</a:t>
            </a:r>
            <a:r>
              <a:rPr lang="en-US" altLang="en-CH" sz="4400" b="1" dirty="0" err="1">
                <a:solidFill>
                  <a:srgbClr val="011E41"/>
                </a:solidFill>
                <a:latin typeface="Montserrat" panose="00000500000000000000" pitchFamily="2" charset="0"/>
                <a:cs typeface="Open Sans" panose="020B0606030504020204" pitchFamily="34" charset="0"/>
              </a:rPr>
              <a:t>fraude</a:t>
            </a:r>
            <a:endParaRPr lang="en-US" altLang="en-CH" sz="44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4400" b="1" dirty="0" err="1">
                <a:solidFill>
                  <a:srgbClr val="011E41"/>
                </a:solidFill>
                <a:latin typeface="Montserrat" panose="00000500000000000000" pitchFamily="2" charset="0"/>
                <a:cs typeface="Open Sans" panose="020B0606030504020204" pitchFamily="34" charset="0"/>
              </a:rPr>
              <a:t>Sécurité</a:t>
            </a:r>
            <a:r>
              <a:rPr lang="en-US" altLang="en-CH" sz="4400" b="1" dirty="0">
                <a:solidFill>
                  <a:srgbClr val="011E41"/>
                </a:solidFill>
                <a:latin typeface="Montserrat" panose="00000500000000000000" pitchFamily="2" charset="0"/>
                <a:cs typeface="Open Sans" panose="020B0606030504020204" pitchFamily="34" charset="0"/>
              </a:rPr>
              <a:t> </a:t>
            </a:r>
          </a:p>
          <a:p>
            <a:pPr>
              <a:spcAft>
                <a:spcPts val="1800"/>
              </a:spcAft>
              <a:buFont typeface="Arial" panose="020B0604020202020204" pitchFamily="34" charset="0"/>
              <a:buChar char="•"/>
            </a:pPr>
            <a:r>
              <a:rPr lang="en-US" altLang="en-CH" sz="4400" b="1" dirty="0">
                <a:solidFill>
                  <a:srgbClr val="011E41"/>
                </a:solidFill>
                <a:latin typeface="Montserrat" panose="00000500000000000000" pitchFamily="2" charset="0"/>
                <a:cs typeface="Open Sans" panose="020B0606030504020204" pitchFamily="34" charset="0"/>
              </a:rPr>
              <a:t>Protection numérique et protection des données</a:t>
            </a:r>
          </a:p>
          <a:p>
            <a:pPr>
              <a:spcAft>
                <a:spcPts val="1800"/>
              </a:spcAft>
              <a:buFont typeface="Arial" panose="020B0604020202020204" pitchFamily="34" charset="0"/>
              <a:buChar char="•"/>
            </a:pPr>
            <a:r>
              <a:rPr lang="en-US" altLang="en-CH" sz="4400" b="1" dirty="0" err="1">
                <a:solidFill>
                  <a:srgbClr val="011E41"/>
                </a:solidFill>
                <a:latin typeface="Montserrat" panose="00000500000000000000" pitchFamily="2" charset="0"/>
                <a:cs typeface="Open Sans" panose="020B0606030504020204" pitchFamily="34" charset="0"/>
              </a:rPr>
              <a:t>Risques</a:t>
            </a:r>
            <a:r>
              <a:rPr lang="en-US" altLang="en-CH" sz="4400" b="1" dirty="0">
                <a:solidFill>
                  <a:srgbClr val="011E41"/>
                </a:solidFill>
                <a:latin typeface="Montserrat" panose="00000500000000000000" pitchFamily="2" charset="0"/>
                <a:cs typeface="Open Sans" panose="020B0606030504020204" pitchFamily="34" charset="0"/>
              </a:rPr>
              <a:t> de protection pour la </a:t>
            </a:r>
            <a:r>
              <a:rPr lang="en-CH" altLang="en-CH" sz="4400" b="1" dirty="0">
                <a:solidFill>
                  <a:srgbClr val="011E41"/>
                </a:solidFill>
                <a:latin typeface="Montserrat" panose="00000500000000000000" pitchFamily="2" charset="0"/>
                <a:cs typeface="Open Sans" panose="020B0606030504020204" pitchFamily="34" charset="0"/>
              </a:rPr>
              <a:t>communauté touchée</a:t>
            </a:r>
            <a:endParaRPr lang="en-US" altLang="en-CH" sz="44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4400" b="1" dirty="0" err="1">
                <a:solidFill>
                  <a:srgbClr val="011E41"/>
                </a:solidFill>
                <a:latin typeface="Montserrat" panose="00000500000000000000" pitchFamily="2" charset="0"/>
                <a:cs typeface="Open Sans" panose="020B0606030504020204" pitchFamily="34" charset="0"/>
              </a:rPr>
              <a:t>Résultats</a:t>
            </a:r>
            <a:r>
              <a:rPr lang="en-US" altLang="en-CH" sz="4400" b="1" dirty="0">
                <a:solidFill>
                  <a:srgbClr val="011E41"/>
                </a:solidFill>
                <a:latin typeface="Montserrat" panose="00000500000000000000" pitchFamily="2" charset="0"/>
                <a:cs typeface="Open Sans" panose="020B0606030504020204" pitchFamily="34" charset="0"/>
              </a:rPr>
              <a:t> </a:t>
            </a:r>
            <a:r>
              <a:rPr lang="en-US" altLang="en-CH" sz="4400" b="1" dirty="0" err="1">
                <a:solidFill>
                  <a:srgbClr val="011E41"/>
                </a:solidFill>
                <a:latin typeface="Montserrat" panose="00000500000000000000" pitchFamily="2" charset="0"/>
                <a:cs typeface="Open Sans" panose="020B0606030504020204" pitchFamily="34" charset="0"/>
              </a:rPr>
              <a:t>sectoriels</a:t>
            </a:r>
            <a:r>
              <a:rPr lang="en-US" altLang="en-CH" sz="4400" b="1" dirty="0">
                <a:solidFill>
                  <a:srgbClr val="011E41"/>
                </a:solidFill>
                <a:latin typeface="Montserrat" panose="00000500000000000000" pitchFamily="2" charset="0"/>
                <a:cs typeface="Open Sans" panose="020B0606030504020204" pitchFamily="34" charset="0"/>
              </a:rPr>
              <a:t> non </a:t>
            </a:r>
            <a:r>
              <a:rPr lang="en-US" altLang="en-CH" sz="4400" b="1" dirty="0" err="1">
                <a:solidFill>
                  <a:srgbClr val="011E41"/>
                </a:solidFill>
                <a:latin typeface="Montserrat" panose="00000500000000000000" pitchFamily="2" charset="0"/>
                <a:cs typeface="Open Sans" panose="020B0606030504020204" pitchFamily="34" charset="0"/>
              </a:rPr>
              <a:t>atteints</a:t>
            </a:r>
            <a:endParaRPr lang="en-US" altLang="en-CH" sz="44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4400" b="1" dirty="0" err="1">
                <a:solidFill>
                  <a:srgbClr val="011E41"/>
                </a:solidFill>
                <a:latin typeface="Montserrat" panose="00000500000000000000" pitchFamily="2" charset="0"/>
                <a:cs typeface="Open Sans" panose="020B0606030504020204" pitchFamily="34" charset="0"/>
              </a:rPr>
              <a:t>Appétence</a:t>
            </a:r>
            <a:r>
              <a:rPr lang="en-US" altLang="en-CH" sz="4400" b="1" dirty="0">
                <a:solidFill>
                  <a:srgbClr val="011E41"/>
                </a:solidFill>
                <a:latin typeface="Montserrat" panose="00000500000000000000" pitchFamily="2" charset="0"/>
                <a:cs typeface="Open Sans" panose="020B0606030504020204" pitchFamily="34" charset="0"/>
              </a:rPr>
              <a:t> au </a:t>
            </a:r>
            <a:r>
              <a:rPr lang="en-US" altLang="en-CH" sz="4400" b="1" dirty="0" err="1">
                <a:solidFill>
                  <a:srgbClr val="011E41"/>
                </a:solidFill>
                <a:latin typeface="Montserrat" panose="00000500000000000000" pitchFamily="2" charset="0"/>
                <a:cs typeface="Open Sans" panose="020B0606030504020204" pitchFamily="34" charset="0"/>
              </a:rPr>
              <a:t>risque</a:t>
            </a:r>
            <a:r>
              <a:rPr lang="en-US" altLang="en-CH" sz="4400" b="1" dirty="0">
                <a:solidFill>
                  <a:srgbClr val="011E41"/>
                </a:solidFill>
                <a:latin typeface="Montserrat" panose="00000500000000000000" pitchFamily="2" charset="0"/>
                <a:cs typeface="Open Sans" panose="020B0606030504020204" pitchFamily="34" charset="0"/>
              </a:rPr>
              <a:t> des </a:t>
            </a:r>
            <a:r>
              <a:rPr lang="en-US" altLang="en-CH" sz="4400" b="1" dirty="0" err="1">
                <a:solidFill>
                  <a:srgbClr val="011E41"/>
                </a:solidFill>
                <a:latin typeface="Montserrat" panose="00000500000000000000" pitchFamily="2" charset="0"/>
                <a:cs typeface="Open Sans" panose="020B0606030504020204" pitchFamily="34" charset="0"/>
              </a:rPr>
              <a:t>donateurs</a:t>
            </a:r>
            <a:r>
              <a:rPr lang="en-US" altLang="en-CH" sz="4400" b="1" dirty="0">
                <a:solidFill>
                  <a:srgbClr val="011E41"/>
                </a:solidFill>
                <a:latin typeface="Montserrat" panose="00000500000000000000" pitchFamily="2" charset="0"/>
                <a:cs typeface="Open Sans" panose="020B0606030504020204" pitchFamily="34" charset="0"/>
              </a:rPr>
              <a:t> et des SN</a:t>
            </a:r>
          </a:p>
        </p:txBody>
      </p:sp>
      <p:pic>
        <p:nvPicPr>
          <p:cNvPr id="6" name="Picture 2" descr="d:\Users\IntUser\Desktop\bibliotheque images\images\souris casque.jpg">
            <a:extLst>
              <a:ext uri="{FF2B5EF4-FFF2-40B4-BE49-F238E27FC236}">
                <a16:creationId xmlns:a16="http://schemas.microsoft.com/office/drawing/2014/main" id="{8656EFA0-3390-0609-E70D-5B22CF46F563}"/>
              </a:ext>
            </a:extLst>
          </p:cNvPr>
          <p:cNvPicPr>
            <a:picLocks noChangeAspect="1" noChangeArrowheads="1"/>
          </p:cNvPicPr>
          <p:nvPr/>
        </p:nvPicPr>
        <p:blipFill>
          <a:blip r:embed="rId3"/>
          <a:srcRect/>
          <a:stretch>
            <a:fillRect/>
          </a:stretch>
        </p:blipFill>
        <p:spPr bwMode="auto">
          <a:xfrm>
            <a:off x="11623675" y="6269038"/>
            <a:ext cx="5105400" cy="3251200"/>
          </a:xfrm>
          <a:prstGeom prst="rect">
            <a:avLst/>
          </a:prstGeom>
          <a:ln>
            <a:noFill/>
          </a:ln>
          <a:effectLst>
            <a:outerShdw blurRad="292100" dist="139700" dir="2700000" algn="tl" rotWithShape="0">
              <a:srgbClr val="333333">
                <a:alpha val="65000"/>
              </a:srgbClr>
            </a:outerShdw>
          </a:effectLst>
        </p:spPr>
      </p:pic>
      <p:pic>
        <p:nvPicPr>
          <p:cNvPr id="8" name="Picture 3" descr="C:\Users\Marion\Desktop\Different-Career-Routes.jpg">
            <a:extLst>
              <a:ext uri="{FF2B5EF4-FFF2-40B4-BE49-F238E27FC236}">
                <a16:creationId xmlns:a16="http://schemas.microsoft.com/office/drawing/2014/main" id="{B000ABEA-D343-4BE3-A4FC-18F4AA04CBA7}"/>
              </a:ext>
            </a:extLst>
          </p:cNvPr>
          <p:cNvPicPr>
            <a:picLocks noChangeAspect="1" noChangeArrowheads="1"/>
          </p:cNvPicPr>
          <p:nvPr/>
        </p:nvPicPr>
        <p:blipFill>
          <a:blip r:embed="rId4"/>
          <a:srcRect/>
          <a:stretch>
            <a:fillRect/>
          </a:stretch>
        </p:blipFill>
        <p:spPr bwMode="auto">
          <a:xfrm>
            <a:off x="11620500" y="2405063"/>
            <a:ext cx="5067300" cy="3729037"/>
          </a:xfrm>
          <a:prstGeom prst="rect">
            <a:avLst/>
          </a:prstGeom>
          <a:ln>
            <a:noFill/>
          </a:ln>
          <a:effectLst>
            <a:outerShdw blurRad="292100" dist="139700" dir="2700000" algn="tl" rotWithShape="0">
              <a:srgbClr val="333333">
                <a:alpha val="65000"/>
              </a:srgbClr>
            </a:outerShdw>
          </a:effectLst>
        </p:spPr>
      </p:pic>
      <p:pic>
        <p:nvPicPr>
          <p:cNvPr id="57350" name="Picture 1" descr="A red cross on a black background&#10;&#10;Description automatically generated">
            <a:extLst>
              <a:ext uri="{FF2B5EF4-FFF2-40B4-BE49-F238E27FC236}">
                <a16:creationId xmlns:a16="http://schemas.microsoft.com/office/drawing/2014/main" id="{57E10588-FDF8-7880-5E96-7EABB2F336C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64BA3F46-C5D6-3AE1-BD68-BCEEE3D50CBE}"/>
              </a:ext>
            </a:extLst>
          </p:cNvPr>
          <p:cNvSpPr txBox="1">
            <a:spLocks noChangeArrowheads="1"/>
          </p:cNvSpPr>
          <p:nvPr/>
        </p:nvSpPr>
        <p:spPr bwMode="auto">
          <a:xfrm>
            <a:off x="2338466" y="7344947"/>
            <a:ext cx="14963672" cy="1938992"/>
          </a:xfrm>
          <a:prstGeom prst="rect">
            <a:avLst/>
          </a:prstGeom>
          <a:solidFill>
            <a:schemeClr val="bg2">
              <a:lumMod val="85000"/>
              <a:alpha val="43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r">
              <a:spcAft>
                <a:spcPts val="1800"/>
              </a:spcAft>
              <a:defRPr/>
            </a:pPr>
            <a:r>
              <a:rPr lang="en-CH" sz="6000" b="1" dirty="0">
                <a:ln>
                  <a:solidFill>
                    <a:schemeClr val="accent1"/>
                  </a:solidFill>
                </a:ln>
                <a:solidFill>
                  <a:schemeClr val="bg2">
                    <a:lumMod val="95000"/>
                  </a:schemeClr>
                </a:solidFill>
                <a:latin typeface="Montserrat" panose="00000500000000000000" pitchFamily="2" charset="0"/>
              </a:rPr>
              <a:t>Tendances actuelles </a:t>
            </a:r>
            <a:r>
              <a:rPr lang="fr-FR" sz="6000" b="1" dirty="0">
                <a:ln>
                  <a:solidFill>
                    <a:schemeClr val="accent1"/>
                  </a:solidFill>
                </a:ln>
                <a:solidFill>
                  <a:schemeClr val="bg2">
                    <a:lumMod val="95000"/>
                  </a:schemeClr>
                </a:solidFill>
                <a:latin typeface="Montserrat" panose="00000500000000000000" pitchFamily="2" charset="0"/>
              </a:rPr>
              <a:t>des TM</a:t>
            </a:r>
            <a:r>
              <a:rPr lang="en-CH" sz="6000" b="1" dirty="0">
                <a:ln>
                  <a:solidFill>
                    <a:schemeClr val="accent1"/>
                  </a:solidFill>
                </a:ln>
                <a:solidFill>
                  <a:schemeClr val="bg2">
                    <a:lumMod val="95000"/>
                  </a:schemeClr>
                </a:solidFill>
                <a:latin typeface="Montserrat" panose="00000500000000000000" pitchFamily="2" charset="0"/>
              </a:rPr>
              <a:t> et environnement externe</a:t>
            </a:r>
            <a:endParaRPr lang="en-US" altLang="en-CH" sz="2000" b="1" dirty="0">
              <a:ln>
                <a:solidFill>
                  <a:schemeClr val="accent1"/>
                </a:solidFill>
              </a:ln>
              <a:solidFill>
                <a:schemeClr val="accent3"/>
              </a:solidFill>
              <a:latin typeface="Montserrat" panose="00000500000000000000" pitchFamily="2" charset="0"/>
              <a:cs typeface="Open Sans" panose="020B0606030504020204" pitchFamily="34" charset="0"/>
            </a:endParaRPr>
          </a:p>
        </p:txBody>
      </p:sp>
      <p:pic>
        <p:nvPicPr>
          <p:cNvPr id="59395" name="Picture 7" descr="A red cross on a black background&#10;&#10;Description automatically generated">
            <a:extLst>
              <a:ext uri="{FF2B5EF4-FFF2-40B4-BE49-F238E27FC236}">
                <a16:creationId xmlns:a16="http://schemas.microsoft.com/office/drawing/2014/main" id="{4A45A53C-2CCF-D24B-7C03-A366E30B7EC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6">
            <a:extLst>
              <a:ext uri="{FF2B5EF4-FFF2-40B4-BE49-F238E27FC236}">
                <a16:creationId xmlns:a16="http://schemas.microsoft.com/office/drawing/2014/main" id="{7394A346-02BF-B550-ECB9-695E329B5A6E}"/>
              </a:ext>
            </a:extLst>
          </p:cNvPr>
          <p:cNvSpPr txBox="1">
            <a:spLocks noChangeArrowheads="1"/>
          </p:cNvSpPr>
          <p:nvPr/>
        </p:nvSpPr>
        <p:spPr bwMode="auto">
          <a:xfrm>
            <a:off x="703263" y="768350"/>
            <a:ext cx="11943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État du monde en espèces (2020)</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60419" name="Group 10">
            <a:extLst>
              <a:ext uri="{FF2B5EF4-FFF2-40B4-BE49-F238E27FC236}">
                <a16:creationId xmlns:a16="http://schemas.microsoft.com/office/drawing/2014/main" id="{E23EC74E-FF30-6DEB-F30E-888E1EBD9578}"/>
              </a:ext>
            </a:extLst>
          </p:cNvPr>
          <p:cNvGrpSpPr>
            <a:grpSpLocks/>
          </p:cNvGrpSpPr>
          <p:nvPr/>
        </p:nvGrpSpPr>
        <p:grpSpPr bwMode="auto">
          <a:xfrm>
            <a:off x="1398588" y="2143125"/>
            <a:ext cx="15132050" cy="7958138"/>
            <a:chOff x="5030328" y="3128169"/>
            <a:chExt cx="7924800" cy="4046538"/>
          </a:xfrm>
        </p:grpSpPr>
        <p:pic>
          <p:nvPicPr>
            <p:cNvPr id="60421" name="Content Placeholder 7" descr="Screenshot 2021-06-27 at 17.08.21.jpg">
              <a:extLst>
                <a:ext uri="{FF2B5EF4-FFF2-40B4-BE49-F238E27FC236}">
                  <a16:creationId xmlns:a16="http://schemas.microsoft.com/office/drawing/2014/main" id="{7FE27A2C-8AE3-94CD-34DA-25DD50016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0" b="1468"/>
            <a:stretch>
              <a:fillRect/>
            </a:stretch>
          </p:blipFill>
          <p:spPr bwMode="auto">
            <a:xfrm>
              <a:off x="7598903" y="3239294"/>
              <a:ext cx="5356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descr="Screenshot 2021-06-27 at 17.26.07.png">
              <a:extLst>
                <a:ext uri="{FF2B5EF4-FFF2-40B4-BE49-F238E27FC236}">
                  <a16:creationId xmlns:a16="http://schemas.microsoft.com/office/drawing/2014/main" id="{88692A0B-59F4-87B3-5777-F644439CD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328" y="5144294"/>
              <a:ext cx="25146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9" descr="Screenshot 2021-06-27 at 17.25.58.png">
              <a:extLst>
                <a:ext uri="{FF2B5EF4-FFF2-40B4-BE49-F238E27FC236}">
                  <a16:creationId xmlns:a16="http://schemas.microsoft.com/office/drawing/2014/main" id="{C748C07D-2BEF-7C3A-172B-C963D408D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0328" y="3128169"/>
              <a:ext cx="2487613"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20" name="Picture 1" descr="A red cross on a black background&#10;&#10;Description automatically generated">
            <a:extLst>
              <a:ext uri="{FF2B5EF4-FFF2-40B4-BE49-F238E27FC236}">
                <a16:creationId xmlns:a16="http://schemas.microsoft.com/office/drawing/2014/main" id="{BDE6D201-6B73-2BF9-E5FC-03A16DAA1895}"/>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6">
            <a:extLst>
              <a:ext uri="{FF2B5EF4-FFF2-40B4-BE49-F238E27FC236}">
                <a16:creationId xmlns:a16="http://schemas.microsoft.com/office/drawing/2014/main" id="{92B2F1ED-A4FE-1241-D0AC-7AD352E4A66A}"/>
              </a:ext>
            </a:extLst>
          </p:cNvPr>
          <p:cNvSpPr txBox="1">
            <a:spLocks noChangeArrowheads="1"/>
          </p:cNvSpPr>
          <p:nvPr/>
        </p:nvSpPr>
        <p:spPr bwMode="auto">
          <a:xfrm>
            <a:off x="703263" y="768350"/>
            <a:ext cx="125396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Ce que font les autres ?</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64515" name="TextBox 4">
            <a:extLst>
              <a:ext uri="{FF2B5EF4-FFF2-40B4-BE49-F238E27FC236}">
                <a16:creationId xmlns:a16="http://schemas.microsoft.com/office/drawing/2014/main" id="{F3236697-8366-CBD3-278A-EEE7EDD341B8}"/>
              </a:ext>
            </a:extLst>
          </p:cNvPr>
          <p:cNvSpPr txBox="1">
            <a:spLocks noChangeArrowheads="1"/>
          </p:cNvSpPr>
          <p:nvPr/>
        </p:nvSpPr>
        <p:spPr bwMode="auto">
          <a:xfrm>
            <a:off x="703263" y="1873250"/>
            <a:ext cx="1703863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3600" b="1" dirty="0">
                <a:solidFill>
                  <a:srgbClr val="011E41"/>
                </a:solidFill>
                <a:latin typeface="Montserrat" panose="00000500000000000000" pitchFamily="2" charset="0"/>
                <a:cs typeface="Open Sans" panose="020B0606030504020204" pitchFamily="34" charset="0"/>
              </a:rPr>
              <a:t>CALP</a:t>
            </a:r>
          </a:p>
          <a:p>
            <a:pPr>
              <a:spcAft>
                <a:spcPts val="1800"/>
              </a:spcAft>
              <a:buFont typeface="Arial" panose="020B0604020202020204" pitchFamily="34" charset="0"/>
              <a:buChar char="•"/>
            </a:pPr>
            <a:r>
              <a:rPr lang="en-US" altLang="en-CH" sz="3600" b="1" dirty="0">
                <a:solidFill>
                  <a:srgbClr val="011E41"/>
                </a:solidFill>
                <a:latin typeface="Montserrat" panose="00000500000000000000" pitchFamily="2" charset="0"/>
                <a:cs typeface="Open Sans" panose="020B0606030504020204" pitchFamily="34" charset="0"/>
              </a:rPr>
              <a:t>Grand </a:t>
            </a:r>
            <a:r>
              <a:rPr lang="en-US" altLang="en-CH" sz="3600" b="1" dirty="0" err="1">
                <a:solidFill>
                  <a:srgbClr val="011E41"/>
                </a:solidFill>
                <a:latin typeface="Montserrat" panose="00000500000000000000" pitchFamily="2" charset="0"/>
                <a:cs typeface="Open Sans" panose="020B0606030504020204" pitchFamily="34" charset="0"/>
              </a:rPr>
              <a:t>marchandage</a:t>
            </a:r>
            <a:endParaRPr lang="en-US" altLang="en-CH" sz="36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3600" b="1" dirty="0">
                <a:solidFill>
                  <a:srgbClr val="011E41"/>
                </a:solidFill>
                <a:latin typeface="Montserrat" panose="00000500000000000000" pitchFamily="2" charset="0"/>
                <a:cs typeface="Open Sans" panose="020B0606030504020204" pitchFamily="34" charset="0"/>
              </a:rPr>
              <a:t>Les Nations </a:t>
            </a:r>
            <a:r>
              <a:rPr lang="en-US" altLang="en-CH" sz="3600" b="1" dirty="0" err="1">
                <a:solidFill>
                  <a:srgbClr val="011E41"/>
                </a:solidFill>
                <a:latin typeface="Montserrat" panose="00000500000000000000" pitchFamily="2" charset="0"/>
                <a:cs typeface="Open Sans" panose="020B0606030504020204" pitchFamily="34" charset="0"/>
              </a:rPr>
              <a:t>unies</a:t>
            </a:r>
            <a:r>
              <a:rPr lang="en-US" altLang="en-CH" sz="3600" b="1" dirty="0">
                <a:solidFill>
                  <a:srgbClr val="011E41"/>
                </a:solidFill>
                <a:latin typeface="Montserrat" panose="00000500000000000000" pitchFamily="2" charset="0"/>
                <a:cs typeface="Open Sans" panose="020B0606030504020204" pitchFamily="34" charset="0"/>
              </a:rPr>
              <a:t> (PAM, HCR et UNICEF) </a:t>
            </a:r>
            <a:r>
              <a:rPr lang="en-US" altLang="en-CH" sz="3600" b="1" dirty="0" err="1">
                <a:solidFill>
                  <a:srgbClr val="011E41"/>
                </a:solidFill>
                <a:latin typeface="Montserrat" panose="00000500000000000000" pitchFamily="2" charset="0"/>
                <a:cs typeface="Open Sans" panose="020B0606030504020204" pitchFamily="34" charset="0"/>
              </a:rPr>
              <a:t>ont</a:t>
            </a:r>
            <a:r>
              <a:rPr lang="en-US" altLang="en-CH" sz="3600" b="1" dirty="0">
                <a:solidFill>
                  <a:srgbClr val="011E41"/>
                </a:solidFill>
                <a:latin typeface="Montserrat" panose="00000500000000000000" pitchFamily="2" charset="0"/>
                <a:cs typeface="Open Sans" panose="020B0606030504020204" pitchFamily="34" charset="0"/>
              </a:rPr>
              <a:t> </a:t>
            </a:r>
            <a:r>
              <a:rPr lang="en-US" altLang="en-CH" sz="3600" b="1" dirty="0" err="1">
                <a:solidFill>
                  <a:srgbClr val="011E41"/>
                </a:solidFill>
                <a:latin typeface="Montserrat" panose="00000500000000000000" pitchFamily="2" charset="0"/>
                <a:cs typeface="Open Sans" panose="020B0606030504020204" pitchFamily="34" charset="0"/>
              </a:rPr>
              <a:t>considérablement</a:t>
            </a:r>
            <a:r>
              <a:rPr lang="en-US" altLang="en-CH" sz="3600" b="1" dirty="0">
                <a:solidFill>
                  <a:srgbClr val="011E41"/>
                </a:solidFill>
                <a:latin typeface="Montserrat" panose="00000500000000000000" pitchFamily="2" charset="0"/>
                <a:cs typeface="Open Sans" panose="020B0606030504020204" pitchFamily="34" charset="0"/>
              </a:rPr>
              <a:t> </a:t>
            </a:r>
            <a:r>
              <a:rPr lang="en-US" altLang="en-CH" sz="3600" b="1" dirty="0" err="1">
                <a:solidFill>
                  <a:srgbClr val="011E41"/>
                </a:solidFill>
                <a:latin typeface="Montserrat" panose="00000500000000000000" pitchFamily="2" charset="0"/>
                <a:cs typeface="Open Sans" panose="020B0606030504020204" pitchFamily="34" charset="0"/>
              </a:rPr>
              <a:t>développé</a:t>
            </a:r>
            <a:r>
              <a:rPr lang="en-US" altLang="en-CH" sz="3600" b="1" dirty="0">
                <a:solidFill>
                  <a:srgbClr val="011E41"/>
                </a:solidFill>
                <a:latin typeface="Montserrat" panose="00000500000000000000" pitchFamily="2" charset="0"/>
                <a:cs typeface="Open Sans" panose="020B0606030504020204" pitchFamily="34" charset="0"/>
              </a:rPr>
              <a:t> les TM.</a:t>
            </a:r>
          </a:p>
          <a:p>
            <a:pPr>
              <a:spcAft>
                <a:spcPts val="1800"/>
              </a:spcAft>
              <a:buFont typeface="Arial" panose="020B0604020202020204" pitchFamily="34" charset="0"/>
              <a:buChar char="•"/>
            </a:pPr>
            <a:r>
              <a:rPr lang="en-US" altLang="en-CH" sz="3600" b="1" dirty="0">
                <a:solidFill>
                  <a:srgbClr val="011E41"/>
                </a:solidFill>
                <a:latin typeface="Montserrat" panose="00000500000000000000" pitchFamily="2" charset="0"/>
                <a:cs typeface="Open Sans" panose="020B0606030504020204" pitchFamily="34" charset="0"/>
              </a:rPr>
              <a:t>ECHO et FCDO. Le </a:t>
            </a:r>
            <a:r>
              <a:rPr lang="en-US" altLang="en-CH" sz="3600" b="1" dirty="0" err="1">
                <a:solidFill>
                  <a:srgbClr val="011E41"/>
                </a:solidFill>
                <a:latin typeface="Montserrat" panose="00000500000000000000" pitchFamily="2" charset="0"/>
                <a:cs typeface="Open Sans" panose="020B0606030504020204" pitchFamily="34" charset="0"/>
              </a:rPr>
              <a:t>positionnement</a:t>
            </a:r>
            <a:r>
              <a:rPr lang="en-US" altLang="en-CH" sz="3600" b="1" dirty="0">
                <a:solidFill>
                  <a:srgbClr val="011E41"/>
                </a:solidFill>
                <a:latin typeface="Montserrat" panose="00000500000000000000" pitchFamily="2" charset="0"/>
                <a:cs typeface="Open Sans" panose="020B0606030504020204" pitchFamily="34" charset="0"/>
              </a:rPr>
              <a:t> des </a:t>
            </a:r>
            <a:r>
              <a:rPr lang="en-US" altLang="en-CH" sz="3600" b="1" dirty="0" err="1">
                <a:solidFill>
                  <a:srgbClr val="011E41"/>
                </a:solidFill>
                <a:latin typeface="Montserrat" panose="00000500000000000000" pitchFamily="2" charset="0"/>
                <a:cs typeface="Open Sans" panose="020B0606030504020204" pitchFamily="34" charset="0"/>
              </a:rPr>
              <a:t>donateurs</a:t>
            </a:r>
            <a:r>
              <a:rPr lang="en-US" altLang="en-CH" sz="3600" b="1" dirty="0">
                <a:solidFill>
                  <a:srgbClr val="011E41"/>
                </a:solidFill>
                <a:latin typeface="Montserrat" panose="00000500000000000000" pitchFamily="2" charset="0"/>
                <a:cs typeface="Open Sans" panose="020B0606030504020204" pitchFamily="34" charset="0"/>
              </a:rPr>
              <a:t> </a:t>
            </a:r>
            <a:r>
              <a:rPr lang="en-US" altLang="en-CH" sz="3600" b="1" dirty="0" err="1">
                <a:solidFill>
                  <a:srgbClr val="011E41"/>
                </a:solidFill>
                <a:latin typeface="Montserrat" panose="00000500000000000000" pitchFamily="2" charset="0"/>
                <a:cs typeface="Open Sans" panose="020B0606030504020204" pitchFamily="34" charset="0"/>
              </a:rPr>
              <a:t>en</a:t>
            </a:r>
            <a:r>
              <a:rPr lang="en-US" altLang="en-CH" sz="3600" b="1" dirty="0">
                <a:solidFill>
                  <a:srgbClr val="011E41"/>
                </a:solidFill>
                <a:latin typeface="Montserrat" panose="00000500000000000000" pitchFamily="2" charset="0"/>
                <a:cs typeface="Open Sans" panose="020B0606030504020204" pitchFamily="34" charset="0"/>
              </a:rPr>
              <a:t> matière </a:t>
            </a:r>
            <a:r>
              <a:rPr lang="en-US" altLang="en-CH" sz="3600" b="1" dirty="0" err="1">
                <a:solidFill>
                  <a:srgbClr val="011E41"/>
                </a:solidFill>
                <a:latin typeface="Montserrat" panose="00000500000000000000" pitchFamily="2" charset="0"/>
                <a:cs typeface="Open Sans" panose="020B0606030504020204" pitchFamily="34" charset="0"/>
              </a:rPr>
              <a:t>d'ACV</a:t>
            </a:r>
            <a:r>
              <a:rPr lang="en-US" altLang="en-CH" sz="3600" b="1" dirty="0">
                <a:solidFill>
                  <a:srgbClr val="011E41"/>
                </a:solidFill>
                <a:latin typeface="Montserrat" panose="00000500000000000000" pitchFamily="2" charset="0"/>
                <a:cs typeface="Open Sans" panose="020B0606030504020204" pitchFamily="34" charset="0"/>
              </a:rPr>
              <a:t> </a:t>
            </a:r>
            <a:r>
              <a:rPr lang="en-US" altLang="en-CH" sz="3600" b="1" dirty="0" err="1">
                <a:solidFill>
                  <a:srgbClr val="011E41"/>
                </a:solidFill>
                <a:latin typeface="Montserrat" panose="00000500000000000000" pitchFamily="2" charset="0"/>
                <a:cs typeface="Open Sans" panose="020B0606030504020204" pitchFamily="34" charset="0"/>
              </a:rPr>
              <a:t>est</a:t>
            </a:r>
            <a:r>
              <a:rPr lang="en-US" altLang="en-CH" sz="3600" b="1" dirty="0">
                <a:solidFill>
                  <a:srgbClr val="011E41"/>
                </a:solidFill>
                <a:latin typeface="Montserrat" panose="00000500000000000000" pitchFamily="2" charset="0"/>
                <a:cs typeface="Open Sans" panose="020B0606030504020204" pitchFamily="34" charset="0"/>
              </a:rPr>
              <a:t> plus fort, plus </a:t>
            </a:r>
            <a:r>
              <a:rPr lang="en-US" altLang="en-CH" sz="3600" b="1" dirty="0" err="1">
                <a:solidFill>
                  <a:srgbClr val="011E41"/>
                </a:solidFill>
                <a:latin typeface="Montserrat" panose="00000500000000000000" pitchFamily="2" charset="0"/>
                <a:cs typeface="Open Sans" panose="020B0606030504020204" pitchFamily="34" charset="0"/>
              </a:rPr>
              <a:t>clair</a:t>
            </a:r>
            <a:r>
              <a:rPr lang="en-US" altLang="en-CH" sz="3600" b="1" dirty="0">
                <a:solidFill>
                  <a:srgbClr val="011E41"/>
                </a:solidFill>
                <a:latin typeface="Montserrat" panose="00000500000000000000" pitchFamily="2" charset="0"/>
                <a:cs typeface="Open Sans" panose="020B0606030504020204" pitchFamily="34" charset="0"/>
              </a:rPr>
              <a:t> et </a:t>
            </a:r>
            <a:r>
              <a:rPr lang="en-US" altLang="en-CH" sz="3600" b="1" dirty="0" err="1">
                <a:solidFill>
                  <a:srgbClr val="011E41"/>
                </a:solidFill>
                <a:latin typeface="Montserrat" panose="00000500000000000000" pitchFamily="2" charset="0"/>
                <a:cs typeface="Open Sans" panose="020B0606030504020204" pitchFamily="34" charset="0"/>
              </a:rPr>
              <a:t>mieux</a:t>
            </a:r>
            <a:r>
              <a:rPr lang="en-US" altLang="en-CH" sz="3600" b="1" dirty="0">
                <a:solidFill>
                  <a:srgbClr val="011E41"/>
                </a:solidFill>
                <a:latin typeface="Montserrat" panose="00000500000000000000" pitchFamily="2" charset="0"/>
                <a:cs typeface="Open Sans" panose="020B0606030504020204" pitchFamily="34" charset="0"/>
              </a:rPr>
              <a:t> </a:t>
            </a:r>
            <a:r>
              <a:rPr lang="en-US" altLang="en-CH" sz="3600" b="1" dirty="0" err="1">
                <a:solidFill>
                  <a:srgbClr val="011E41"/>
                </a:solidFill>
                <a:latin typeface="Montserrat" panose="00000500000000000000" pitchFamily="2" charset="0"/>
                <a:cs typeface="Open Sans" panose="020B0606030504020204" pitchFamily="34" charset="0"/>
              </a:rPr>
              <a:t>coordonné</a:t>
            </a:r>
            <a:r>
              <a:rPr lang="en-US" altLang="en-CH" sz="3600" b="1" dirty="0">
                <a:solidFill>
                  <a:srgbClr val="011E41"/>
                </a:solidFill>
                <a:latin typeface="Montserrat" panose="00000500000000000000" pitchFamily="2" charset="0"/>
                <a:cs typeface="Open Sans" panose="020B0606030504020204" pitchFamily="34" charset="0"/>
              </a:rPr>
              <a:t>. </a:t>
            </a:r>
            <a:r>
              <a:rPr lang="en-US" altLang="en-CH" sz="3600" b="1" dirty="0" err="1">
                <a:solidFill>
                  <a:srgbClr val="011E41"/>
                </a:solidFill>
                <a:latin typeface="Montserrat" panose="00000500000000000000" pitchFamily="2" charset="0"/>
                <a:cs typeface="Open Sans" panose="020B0606030504020204" pitchFamily="34" charset="0"/>
              </a:rPr>
              <a:t>L'accent</a:t>
            </a:r>
            <a:r>
              <a:rPr lang="en-US" altLang="en-CH" sz="3600" b="1" dirty="0">
                <a:solidFill>
                  <a:srgbClr val="011E41"/>
                </a:solidFill>
                <a:latin typeface="Montserrat" panose="00000500000000000000" pitchFamily="2" charset="0"/>
                <a:cs typeface="Open Sans" panose="020B0606030504020204" pitchFamily="34" charset="0"/>
              </a:rPr>
              <a:t> </a:t>
            </a:r>
            <a:r>
              <a:rPr lang="en-US" altLang="en-CH" sz="3600" b="1" dirty="0" err="1">
                <a:solidFill>
                  <a:srgbClr val="011E41"/>
                </a:solidFill>
                <a:latin typeface="Montserrat" panose="00000500000000000000" pitchFamily="2" charset="0"/>
                <a:cs typeface="Open Sans" panose="020B0606030504020204" pitchFamily="34" charset="0"/>
              </a:rPr>
              <a:t>est</a:t>
            </a:r>
            <a:r>
              <a:rPr lang="en-US" altLang="en-CH" sz="3600" b="1" dirty="0">
                <a:solidFill>
                  <a:srgbClr val="011E41"/>
                </a:solidFill>
                <a:latin typeface="Montserrat" panose="00000500000000000000" pitchFamily="2" charset="0"/>
                <a:cs typeface="Open Sans" panose="020B0606030504020204" pitchFamily="34" charset="0"/>
              </a:rPr>
              <a:t> </a:t>
            </a:r>
            <a:r>
              <a:rPr lang="en-US" altLang="en-CH" sz="3600" b="1" dirty="0" err="1">
                <a:solidFill>
                  <a:srgbClr val="011E41"/>
                </a:solidFill>
                <a:latin typeface="Montserrat" panose="00000500000000000000" pitchFamily="2" charset="0"/>
                <a:cs typeface="Open Sans" panose="020B0606030504020204" pitchFamily="34" charset="0"/>
              </a:rPr>
              <a:t>davantage</a:t>
            </a:r>
            <a:r>
              <a:rPr lang="en-US" altLang="en-CH" sz="3600" b="1" dirty="0">
                <a:solidFill>
                  <a:srgbClr val="011E41"/>
                </a:solidFill>
                <a:latin typeface="Montserrat" panose="00000500000000000000" pitchFamily="2" charset="0"/>
                <a:cs typeface="Open Sans" panose="020B0606030504020204" pitchFamily="34" charset="0"/>
              </a:rPr>
              <a:t> mis sur le </a:t>
            </a:r>
            <a:r>
              <a:rPr lang="en-US" altLang="en-CH" sz="3600" b="1" dirty="0" err="1">
                <a:solidFill>
                  <a:srgbClr val="011E41"/>
                </a:solidFill>
                <a:latin typeface="Montserrat" panose="00000500000000000000" pitchFamily="2" charset="0"/>
                <a:cs typeface="Open Sans" panose="020B0606030504020204" pitchFamily="34" charset="0"/>
              </a:rPr>
              <a:t>soutien</a:t>
            </a:r>
            <a:r>
              <a:rPr lang="en-US" altLang="en-CH" sz="3600" b="1" dirty="0">
                <a:solidFill>
                  <a:srgbClr val="011E41"/>
                </a:solidFill>
                <a:latin typeface="Montserrat" panose="00000500000000000000" pitchFamily="2" charset="0"/>
                <a:cs typeface="Open Sans" panose="020B0606030504020204" pitchFamily="34" charset="0"/>
              </a:rPr>
              <a:t> aux </a:t>
            </a:r>
            <a:r>
              <a:rPr lang="en-US" altLang="en-CH" sz="3600" b="1" dirty="0" err="1">
                <a:solidFill>
                  <a:srgbClr val="011E41"/>
                </a:solidFill>
                <a:latin typeface="Montserrat" panose="00000500000000000000" pitchFamily="2" charset="0"/>
                <a:cs typeface="Open Sans" panose="020B0606030504020204" pitchFamily="34" charset="0"/>
              </a:rPr>
              <a:t>approches</a:t>
            </a:r>
            <a:r>
              <a:rPr lang="en-US" altLang="en-CH" sz="3600" b="1" dirty="0">
                <a:solidFill>
                  <a:srgbClr val="011E41"/>
                </a:solidFill>
                <a:latin typeface="Montserrat" panose="00000500000000000000" pitchFamily="2" charset="0"/>
                <a:cs typeface="Open Sans" panose="020B0606030504020204" pitchFamily="34" charset="0"/>
              </a:rPr>
              <a:t> collaboratives </a:t>
            </a:r>
            <a:r>
              <a:rPr lang="en-US" altLang="en-CH" sz="3600" b="1" dirty="0" err="1">
                <a:solidFill>
                  <a:srgbClr val="011E41"/>
                </a:solidFill>
                <a:latin typeface="Montserrat" panose="00000500000000000000" pitchFamily="2" charset="0"/>
                <a:cs typeface="Open Sans" panose="020B0606030504020204" pitchFamily="34" charset="0"/>
              </a:rPr>
              <a:t>en</a:t>
            </a:r>
            <a:r>
              <a:rPr lang="en-US" altLang="en-CH" sz="3600" b="1" dirty="0">
                <a:solidFill>
                  <a:srgbClr val="011E41"/>
                </a:solidFill>
                <a:latin typeface="Montserrat" panose="00000500000000000000" pitchFamily="2" charset="0"/>
                <a:cs typeface="Open Sans" panose="020B0606030504020204" pitchFamily="34" charset="0"/>
              </a:rPr>
              <a:t> matière </a:t>
            </a:r>
            <a:r>
              <a:rPr lang="en-US" altLang="en-CH" sz="3600" b="1" dirty="0" err="1">
                <a:solidFill>
                  <a:srgbClr val="011E41"/>
                </a:solidFill>
                <a:latin typeface="Montserrat" panose="00000500000000000000" pitchFamily="2" charset="0"/>
                <a:cs typeface="Open Sans" panose="020B0606030504020204" pitchFamily="34" charset="0"/>
              </a:rPr>
              <a:t>d'ACV</a:t>
            </a:r>
            <a:r>
              <a:rPr lang="en-US" altLang="en-CH" sz="3600" b="1" dirty="0">
                <a:solidFill>
                  <a:srgbClr val="011E41"/>
                </a:solidFill>
                <a:latin typeface="Montserrat" panose="00000500000000000000" pitchFamily="2" charset="0"/>
                <a:cs typeface="Open Sans" panose="020B0606030504020204" pitchFamily="34" charset="0"/>
              </a:rPr>
              <a:t>.</a:t>
            </a:r>
          </a:p>
          <a:p>
            <a:pPr>
              <a:spcAft>
                <a:spcPts val="1800"/>
              </a:spcAft>
              <a:buFont typeface="Arial" panose="020B0604020202020204" pitchFamily="34" charset="0"/>
              <a:buChar char="•"/>
            </a:pPr>
            <a:endParaRPr lang="en-US" altLang="en-CH" sz="3600" b="1" dirty="0">
              <a:solidFill>
                <a:srgbClr val="011E41"/>
              </a:solidFill>
              <a:latin typeface="Montserrat" panose="00000500000000000000" pitchFamily="2" charset="0"/>
              <a:cs typeface="Open Sans" panose="020B0606030504020204" pitchFamily="34" charset="0"/>
            </a:endParaRPr>
          </a:p>
        </p:txBody>
      </p:sp>
      <p:pic>
        <p:nvPicPr>
          <p:cNvPr id="64516" name="Picture 3" descr="A screen shot of a person&#10;&#10;Description automatically generated">
            <a:extLst>
              <a:ext uri="{FF2B5EF4-FFF2-40B4-BE49-F238E27FC236}">
                <a16:creationId xmlns:a16="http://schemas.microsoft.com/office/drawing/2014/main" id="{24F86046-8253-5302-616D-1D3CA144C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25" y="6062663"/>
            <a:ext cx="866775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 descr="A red cross on a black background&#10;&#10;Description automatically generated">
            <a:extLst>
              <a:ext uri="{FF2B5EF4-FFF2-40B4-BE49-F238E27FC236}">
                <a16:creationId xmlns:a16="http://schemas.microsoft.com/office/drawing/2014/main" id="{49BF98EE-43BD-6BB6-56BC-20D6BD227D6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6">
            <a:extLst>
              <a:ext uri="{FF2B5EF4-FFF2-40B4-BE49-F238E27FC236}">
                <a16:creationId xmlns:a16="http://schemas.microsoft.com/office/drawing/2014/main" id="{B82A3B27-62A5-63F8-1E0D-2C29A6A6F70A}"/>
              </a:ext>
            </a:extLst>
          </p:cNvPr>
          <p:cNvSpPr txBox="1">
            <a:spLocks noChangeArrowheads="1"/>
          </p:cNvSpPr>
          <p:nvPr/>
        </p:nvSpPr>
        <p:spPr bwMode="auto">
          <a:xfrm>
            <a:off x="703263" y="768350"/>
            <a:ext cx="120380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Tendances et débats actuels dans </a:t>
            </a:r>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les TM</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66563" name="Slide Number Placeholder 6">
            <a:extLst>
              <a:ext uri="{FF2B5EF4-FFF2-40B4-BE49-F238E27FC236}">
                <a16:creationId xmlns:a16="http://schemas.microsoft.com/office/drawing/2014/main" id="{407AFECC-5FF5-6220-8A29-771E765CDF40}"/>
              </a:ext>
            </a:extLst>
          </p:cNvPr>
          <p:cNvSpPr txBox="1">
            <a:spLocks noChangeArrowheads="1"/>
          </p:cNvSpPr>
          <p:nvPr/>
        </p:nvSpPr>
        <p:spPr bwMode="auto">
          <a:xfrm>
            <a:off x="2992438"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a:endParaRPr lang="en-US" altLang="en-US" sz="1100" u="sng">
              <a:solidFill>
                <a:srgbClr val="7F7F7F"/>
              </a:solidFill>
              <a:ea typeface="MS PGothic" panose="020B0600070205080204" pitchFamily="34" charset="-128"/>
            </a:endParaRPr>
          </a:p>
        </p:txBody>
      </p:sp>
      <p:grpSp>
        <p:nvGrpSpPr>
          <p:cNvPr id="66564" name="Group 30">
            <a:extLst>
              <a:ext uri="{FF2B5EF4-FFF2-40B4-BE49-F238E27FC236}">
                <a16:creationId xmlns:a16="http://schemas.microsoft.com/office/drawing/2014/main" id="{2A84DFE6-3848-0B0A-1137-FE63E2A9A025}"/>
              </a:ext>
            </a:extLst>
          </p:cNvPr>
          <p:cNvGrpSpPr>
            <a:grpSpLocks/>
          </p:cNvGrpSpPr>
          <p:nvPr/>
        </p:nvGrpSpPr>
        <p:grpSpPr bwMode="auto">
          <a:xfrm>
            <a:off x="1962150" y="2433638"/>
            <a:ext cx="14363700" cy="7987013"/>
            <a:chOff x="1315224" y="2255870"/>
            <a:chExt cx="15657552" cy="8363758"/>
          </a:xfrm>
        </p:grpSpPr>
        <p:sp>
          <p:nvSpPr>
            <p:cNvPr id="66566" name="TextBox 4">
              <a:extLst>
                <a:ext uri="{FF2B5EF4-FFF2-40B4-BE49-F238E27FC236}">
                  <a16:creationId xmlns:a16="http://schemas.microsoft.com/office/drawing/2014/main" id="{9199EFDE-1F0F-E4DF-1E83-5FAE95780842}"/>
                </a:ext>
              </a:extLst>
            </p:cNvPr>
            <p:cNvSpPr txBox="1">
              <a:spLocks noChangeArrowheads="1"/>
            </p:cNvSpPr>
            <p:nvPr/>
          </p:nvSpPr>
          <p:spPr bwMode="auto">
            <a:xfrm>
              <a:off x="7381095" y="8589174"/>
              <a:ext cx="3507334" cy="203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CH" sz="2400" i="1" dirty="0">
                  <a:solidFill>
                    <a:srgbClr val="000000"/>
                  </a:solidFill>
                  <a:ea typeface="MS PGothic" panose="020B0600070205080204" pitchFamily="34" charset="-128"/>
                </a:rPr>
                <a:t>Comment et </a:t>
              </a:r>
              <a:r>
                <a:rPr lang="en-US" altLang="en-CH" sz="2400" i="1" dirty="0" err="1">
                  <a:solidFill>
                    <a:srgbClr val="000000"/>
                  </a:solidFill>
                  <a:ea typeface="MS PGothic" panose="020B0600070205080204" pitchFamily="34" charset="-128"/>
                </a:rPr>
                <a:t>quand</a:t>
              </a:r>
              <a:r>
                <a:rPr lang="en-US" altLang="en-CH" sz="2400" i="1" dirty="0">
                  <a:solidFill>
                    <a:srgbClr val="000000"/>
                  </a:solidFill>
                  <a:ea typeface="MS PGothic" panose="020B0600070205080204" pitchFamily="34" charset="-128"/>
                </a:rPr>
                <a:t> les TM </a:t>
              </a:r>
              <a:r>
                <a:rPr lang="en-US" altLang="en-CH" sz="2400" i="1" dirty="0" err="1">
                  <a:solidFill>
                    <a:srgbClr val="000000"/>
                  </a:solidFill>
                  <a:ea typeface="MS PGothic" panose="020B0600070205080204" pitchFamily="34" charset="-128"/>
                </a:rPr>
                <a:t>humanitaire</a:t>
              </a:r>
              <a:r>
                <a:rPr lang="en-US" altLang="en-CH" sz="2400" i="1" dirty="0">
                  <a:solidFill>
                    <a:srgbClr val="000000"/>
                  </a:solidFill>
                  <a:ea typeface="MS PGothic" panose="020B0600070205080204" pitchFamily="34" charset="-128"/>
                </a:rPr>
                <a:t> </a:t>
              </a:r>
              <a:r>
                <a:rPr lang="en-US" altLang="en-CH" sz="2400" i="1" dirty="0" err="1">
                  <a:solidFill>
                    <a:srgbClr val="000000"/>
                  </a:solidFill>
                  <a:ea typeface="MS PGothic" panose="020B0600070205080204" pitchFamily="34" charset="-128"/>
                </a:rPr>
                <a:t>peuvent-ils</a:t>
              </a:r>
              <a:r>
                <a:rPr lang="en-US" altLang="en-CH" sz="2400" i="1" dirty="0">
                  <a:solidFill>
                    <a:srgbClr val="000000"/>
                  </a:solidFill>
                  <a:ea typeface="MS PGothic" panose="020B0600070205080204" pitchFamily="34" charset="-128"/>
                </a:rPr>
                <a:t> </a:t>
              </a:r>
              <a:r>
                <a:rPr lang="en-US" altLang="en-CH" sz="2400" i="1" dirty="0" err="1">
                  <a:solidFill>
                    <a:srgbClr val="000000"/>
                  </a:solidFill>
                  <a:ea typeface="MS PGothic" panose="020B0600070205080204" pitchFamily="34" charset="-128"/>
                </a:rPr>
                <a:t>s'aligner</a:t>
              </a:r>
              <a:r>
                <a:rPr lang="en-US" altLang="en-CH" sz="2400" i="1" dirty="0">
                  <a:solidFill>
                    <a:srgbClr val="000000"/>
                  </a:solidFill>
                  <a:ea typeface="MS PGothic" panose="020B0600070205080204" pitchFamily="34" charset="-128"/>
                </a:rPr>
                <a:t> au </a:t>
              </a:r>
              <a:r>
                <a:rPr lang="en-US" altLang="en-CH" sz="2400" i="1" dirty="0" err="1">
                  <a:solidFill>
                    <a:srgbClr val="000000"/>
                  </a:solidFill>
                  <a:ea typeface="MS PGothic" panose="020B0600070205080204" pitchFamily="34" charset="-128"/>
                </a:rPr>
                <a:t>mieux</a:t>
              </a:r>
              <a:r>
                <a:rPr lang="en-US" altLang="en-CH" sz="2400" i="1" dirty="0">
                  <a:solidFill>
                    <a:srgbClr val="000000"/>
                  </a:solidFill>
                  <a:ea typeface="MS PGothic" panose="020B0600070205080204" pitchFamily="34" charset="-128"/>
                </a:rPr>
                <a:t> sur les </a:t>
              </a:r>
              <a:r>
                <a:rPr lang="en-US" altLang="en-CH" sz="2400" i="1" dirty="0" err="1">
                  <a:solidFill>
                    <a:srgbClr val="000000"/>
                  </a:solidFill>
                  <a:ea typeface="MS PGothic" panose="020B0600070205080204" pitchFamily="34" charset="-128"/>
                </a:rPr>
                <a:t>systèmes</a:t>
              </a:r>
              <a:r>
                <a:rPr lang="en-US" altLang="en-CH" sz="2400" i="1" dirty="0">
                  <a:solidFill>
                    <a:srgbClr val="000000"/>
                  </a:solidFill>
                  <a:ea typeface="MS PGothic" panose="020B0600070205080204" pitchFamily="34" charset="-128"/>
                </a:rPr>
                <a:t> de protection </a:t>
              </a:r>
              <a:r>
                <a:rPr lang="en-US" altLang="en-CH" sz="2400" i="1" dirty="0" err="1">
                  <a:solidFill>
                    <a:srgbClr val="000000"/>
                  </a:solidFill>
                  <a:ea typeface="MS PGothic" panose="020B0600070205080204" pitchFamily="34" charset="-128"/>
                </a:rPr>
                <a:t>sociale</a:t>
              </a:r>
              <a:r>
                <a:rPr lang="en-US" altLang="en-CH" sz="2400" i="1" dirty="0">
                  <a:solidFill>
                    <a:srgbClr val="000000"/>
                  </a:solidFill>
                  <a:ea typeface="MS PGothic" panose="020B0600070205080204" pitchFamily="34" charset="-128"/>
                </a:rPr>
                <a:t> ?</a:t>
              </a:r>
              <a:endParaRPr lang="en-US" altLang="en-CH" i="1" dirty="0">
                <a:solidFill>
                  <a:srgbClr val="000000"/>
                </a:solidFill>
                <a:ea typeface="MS PGothic" panose="020B0600070205080204" pitchFamily="34" charset="-128"/>
              </a:endParaRPr>
            </a:p>
          </p:txBody>
        </p:sp>
        <p:sp>
          <p:nvSpPr>
            <p:cNvPr id="66567" name="TextBox 27">
              <a:extLst>
                <a:ext uri="{FF2B5EF4-FFF2-40B4-BE49-F238E27FC236}">
                  <a16:creationId xmlns:a16="http://schemas.microsoft.com/office/drawing/2014/main" id="{E31BC574-6D3E-3FBE-AF90-1B52122E3894}"/>
                </a:ext>
              </a:extLst>
            </p:cNvPr>
            <p:cNvSpPr txBox="1">
              <a:spLocks noChangeArrowheads="1"/>
            </p:cNvSpPr>
            <p:nvPr/>
          </p:nvSpPr>
          <p:spPr bwMode="auto">
            <a:xfrm>
              <a:off x="12263915" y="7595599"/>
              <a:ext cx="2891976" cy="241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dirty="0">
                  <a:solidFill>
                    <a:srgbClr val="000000"/>
                  </a:solidFill>
                  <a:ea typeface="MS PGothic" panose="020B0600070205080204" pitchFamily="34" charset="-128"/>
                  <a:cs typeface="Calibri" panose="020F0502020204030204" pitchFamily="34" charset="0"/>
                </a:rPr>
                <a:t>Que </a:t>
              </a:r>
              <a:r>
                <a:rPr lang="en-US" altLang="en-US" sz="2400" i="1" dirty="0" err="1">
                  <a:solidFill>
                    <a:srgbClr val="000000"/>
                  </a:solidFill>
                  <a:ea typeface="MS PGothic" panose="020B0600070205080204" pitchFamily="34" charset="-128"/>
                  <a:cs typeface="Calibri" panose="020F0502020204030204" pitchFamily="34" charset="0"/>
                </a:rPr>
                <a:t>signifient</a:t>
              </a:r>
              <a:r>
                <a:rPr lang="en-US" altLang="en-US" sz="2400" i="1" dirty="0">
                  <a:solidFill>
                    <a:srgbClr val="000000"/>
                  </a:solidFill>
                  <a:ea typeface="MS PGothic" panose="020B0600070205080204" pitchFamily="34" charset="-128"/>
                  <a:cs typeface="Calibri" panose="020F0502020204030204" pitchFamily="34" charset="0"/>
                </a:rPr>
                <a:t> les nouveaux modes de mise </a:t>
              </a:r>
              <a:r>
                <a:rPr lang="en-US" altLang="en-US" sz="2400" i="1" dirty="0" err="1">
                  <a:solidFill>
                    <a:srgbClr val="000000"/>
                  </a:solidFill>
                  <a:ea typeface="MS PGothic" panose="020B0600070205080204" pitchFamily="34" charset="-128"/>
                  <a:cs typeface="Calibri" panose="020F0502020204030204" pitchFamily="34" charset="0"/>
                </a:rPr>
                <a:t>en</a:t>
              </a:r>
              <a:r>
                <a:rPr lang="en-US" altLang="en-US" sz="2400" i="1" dirty="0">
                  <a:solidFill>
                    <a:srgbClr val="000000"/>
                  </a:solidFill>
                  <a:ea typeface="MS PGothic" panose="020B0600070205080204" pitchFamily="34" charset="-128"/>
                  <a:cs typeface="Calibri" panose="020F0502020204030204" pitchFamily="34" charset="0"/>
                </a:rPr>
                <a:t> </a:t>
              </a:r>
              <a:r>
                <a:rPr lang="en-US" altLang="en-US" sz="2400" i="1" dirty="0" err="1">
                  <a:solidFill>
                    <a:srgbClr val="000000"/>
                  </a:solidFill>
                  <a:ea typeface="MS PGothic" panose="020B0600070205080204" pitchFamily="34" charset="-128"/>
                  <a:cs typeface="Calibri" panose="020F0502020204030204" pitchFamily="34" charset="0"/>
                </a:rPr>
                <a:t>œuvre</a:t>
              </a:r>
              <a:r>
                <a:rPr lang="en-US" altLang="en-US" sz="2400" i="1" dirty="0">
                  <a:solidFill>
                    <a:srgbClr val="000000"/>
                  </a:solidFill>
                  <a:ea typeface="MS PGothic" panose="020B0600070205080204" pitchFamily="34" charset="-128"/>
                  <a:cs typeface="Calibri" panose="020F0502020204030204" pitchFamily="34" charset="0"/>
                </a:rPr>
                <a:t> des TM pour le </a:t>
              </a:r>
              <a:r>
                <a:rPr lang="en-US" altLang="en-US" sz="2400" i="1" dirty="0" err="1">
                  <a:solidFill>
                    <a:srgbClr val="000000"/>
                  </a:solidFill>
                  <a:ea typeface="MS PGothic" panose="020B0600070205080204" pitchFamily="34" charset="-128"/>
                  <a:cs typeface="Calibri" panose="020F0502020204030204" pitchFamily="34" charset="0"/>
                </a:rPr>
                <a:t>renforcement</a:t>
              </a:r>
              <a:r>
                <a:rPr lang="en-US" altLang="en-US" sz="2400" i="1" dirty="0">
                  <a:solidFill>
                    <a:srgbClr val="000000"/>
                  </a:solidFill>
                  <a:ea typeface="MS PGothic" panose="020B0600070205080204" pitchFamily="34" charset="-128"/>
                  <a:cs typeface="Calibri" panose="020F0502020204030204" pitchFamily="34" charset="0"/>
                </a:rPr>
                <a:t> des </a:t>
              </a:r>
              <a:r>
                <a:rPr lang="en-US" altLang="en-US" sz="2400" i="1" dirty="0" err="1">
                  <a:solidFill>
                    <a:srgbClr val="000000"/>
                  </a:solidFill>
                  <a:ea typeface="MS PGothic" panose="020B0600070205080204" pitchFamily="34" charset="-128"/>
                  <a:cs typeface="Calibri" panose="020F0502020204030204" pitchFamily="34" charset="0"/>
                </a:rPr>
                <a:t>capacités</a:t>
              </a:r>
              <a:r>
                <a:rPr lang="en-US" altLang="en-US" sz="2400" i="1" dirty="0">
                  <a:solidFill>
                    <a:srgbClr val="000000"/>
                  </a:solidFill>
                  <a:ea typeface="MS PGothic" panose="020B0600070205080204" pitchFamily="34" charset="-128"/>
                  <a:cs typeface="Calibri" panose="020F0502020204030204" pitchFamily="34" charset="0"/>
                </a:rPr>
                <a:t> ?</a:t>
              </a:r>
            </a:p>
          </p:txBody>
        </p:sp>
        <p:sp>
          <p:nvSpPr>
            <p:cNvPr id="66568" name="TextBox 29">
              <a:extLst>
                <a:ext uri="{FF2B5EF4-FFF2-40B4-BE49-F238E27FC236}">
                  <a16:creationId xmlns:a16="http://schemas.microsoft.com/office/drawing/2014/main" id="{E4241E3D-26C5-4AF1-D9CD-0A7E06D4A878}"/>
                </a:ext>
              </a:extLst>
            </p:cNvPr>
            <p:cNvSpPr txBox="1">
              <a:spLocks noChangeArrowheads="1"/>
            </p:cNvSpPr>
            <p:nvPr/>
          </p:nvSpPr>
          <p:spPr bwMode="auto">
            <a:xfrm>
              <a:off x="8005864" y="8127510"/>
              <a:ext cx="3708389" cy="87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u="sng" dirty="0">
                  <a:solidFill>
                    <a:srgbClr val="C40000"/>
                  </a:solidFill>
                  <a:ea typeface="MS PGothic" panose="020B0600070205080204" pitchFamily="34" charset="-128"/>
                </a:rPr>
                <a:t>Protection </a:t>
              </a:r>
              <a:r>
                <a:rPr lang="en-US" altLang="en-US" sz="2400" b="1" u="sng" dirty="0" err="1">
                  <a:solidFill>
                    <a:srgbClr val="C40000"/>
                  </a:solidFill>
                  <a:ea typeface="MS PGothic" panose="020B0600070205080204" pitchFamily="34" charset="-128"/>
                </a:rPr>
                <a:t>sociale</a:t>
              </a:r>
              <a:br>
                <a:rPr lang="en-US" altLang="en-US" sz="2400" u="sng" dirty="0">
                  <a:solidFill>
                    <a:srgbClr val="C40000"/>
                  </a:solidFill>
                  <a:ea typeface="MS PGothic" panose="020B0600070205080204" pitchFamily="34" charset="-128"/>
                </a:rPr>
              </a:br>
              <a:endParaRPr lang="en-US" altLang="en-US" sz="2400" u="sng" dirty="0">
                <a:solidFill>
                  <a:srgbClr val="C40000"/>
                </a:solidFill>
                <a:ea typeface="MS PGothic" panose="020B0600070205080204" pitchFamily="34" charset="-128"/>
              </a:endParaRPr>
            </a:p>
          </p:txBody>
        </p:sp>
        <p:sp>
          <p:nvSpPr>
            <p:cNvPr id="66569" name="TextBox 31">
              <a:extLst>
                <a:ext uri="{FF2B5EF4-FFF2-40B4-BE49-F238E27FC236}">
                  <a16:creationId xmlns:a16="http://schemas.microsoft.com/office/drawing/2014/main" id="{9BCA062A-81F9-5E76-0AAF-A4CB84E4076D}"/>
                </a:ext>
              </a:extLst>
            </p:cNvPr>
            <p:cNvSpPr txBox="1">
              <a:spLocks noChangeArrowheads="1"/>
            </p:cNvSpPr>
            <p:nvPr/>
          </p:nvSpPr>
          <p:spPr bwMode="auto">
            <a:xfrm>
              <a:off x="1315224" y="3974654"/>
              <a:ext cx="29322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n-US" sz="2400" b="1" u="sng">
                  <a:solidFill>
                    <a:srgbClr val="C40000"/>
                  </a:solidFill>
                  <a:ea typeface="MS PGothic" panose="020B0600070205080204" pitchFamily="34" charset="-128"/>
                </a:rPr>
                <a:t>Subventions polyvalentes</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sp>
          <p:nvSpPr>
            <p:cNvPr id="66570" name="TextBox 32">
              <a:extLst>
                <a:ext uri="{FF2B5EF4-FFF2-40B4-BE49-F238E27FC236}">
                  <a16:creationId xmlns:a16="http://schemas.microsoft.com/office/drawing/2014/main" id="{2EB5BBDC-9E04-2435-7AB8-04AB5F6EC027}"/>
                </a:ext>
              </a:extLst>
            </p:cNvPr>
            <p:cNvSpPr txBox="1">
              <a:spLocks noChangeArrowheads="1"/>
            </p:cNvSpPr>
            <p:nvPr/>
          </p:nvSpPr>
          <p:spPr bwMode="auto">
            <a:xfrm>
              <a:off x="13677074" y="3573431"/>
              <a:ext cx="3108807" cy="48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u="sng" dirty="0">
                  <a:solidFill>
                    <a:srgbClr val="C40000"/>
                  </a:solidFill>
                  <a:ea typeface="MS PGothic" panose="020B0600070205080204" pitchFamily="34" charset="-128"/>
                </a:rPr>
                <a:t>Modèles opérationnels</a:t>
              </a:r>
              <a:endParaRPr lang="en-US" altLang="en-US" sz="2400" u="sng" dirty="0">
                <a:solidFill>
                  <a:srgbClr val="C40000"/>
                </a:solidFill>
                <a:ea typeface="MS PGothic" panose="020B0600070205080204" pitchFamily="34" charset="-128"/>
              </a:endParaRPr>
            </a:p>
          </p:txBody>
        </p:sp>
        <p:sp>
          <p:nvSpPr>
            <p:cNvPr id="66571" name="TextBox 33">
              <a:extLst>
                <a:ext uri="{FF2B5EF4-FFF2-40B4-BE49-F238E27FC236}">
                  <a16:creationId xmlns:a16="http://schemas.microsoft.com/office/drawing/2014/main" id="{3AFCA3FC-5D03-2433-3C4A-5D59D58747E8}"/>
                </a:ext>
              </a:extLst>
            </p:cNvPr>
            <p:cNvSpPr txBox="1">
              <a:spLocks noChangeArrowheads="1"/>
            </p:cNvSpPr>
            <p:nvPr/>
          </p:nvSpPr>
          <p:spPr bwMode="auto">
            <a:xfrm>
              <a:off x="7892404" y="3573431"/>
              <a:ext cx="2357311" cy="87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b="1" u="sng" dirty="0" err="1">
                  <a:solidFill>
                    <a:srgbClr val="C40000"/>
                  </a:solidFill>
                  <a:ea typeface="MS PGothic" panose="020B0600070205080204" pitchFamily="34" charset="-128"/>
                </a:rPr>
                <a:t>Mesure</a:t>
              </a:r>
              <a:r>
                <a:rPr lang="en-US" altLang="en-US" sz="2400" b="1" u="sng" dirty="0">
                  <a:solidFill>
                    <a:srgbClr val="C40000"/>
                  </a:solidFill>
                  <a:ea typeface="MS PGothic" panose="020B0600070205080204" pitchFamily="34" charset="-128"/>
                </a:rPr>
                <a:t> des TM</a:t>
              </a:r>
              <a:br>
                <a:rPr lang="en-US" altLang="en-US" sz="2400" u="sng" dirty="0">
                  <a:solidFill>
                    <a:srgbClr val="C40000"/>
                  </a:solidFill>
                  <a:ea typeface="MS PGothic" panose="020B0600070205080204" pitchFamily="34" charset="-128"/>
                </a:rPr>
              </a:br>
              <a:endParaRPr lang="en-US" altLang="en-US" sz="2400" u="sng" dirty="0">
                <a:solidFill>
                  <a:srgbClr val="C40000"/>
                </a:solidFill>
                <a:ea typeface="MS PGothic" panose="020B0600070205080204" pitchFamily="34" charset="-128"/>
              </a:endParaRPr>
            </a:p>
          </p:txBody>
        </p:sp>
        <p:sp>
          <p:nvSpPr>
            <p:cNvPr id="66572" name="TextBox 15">
              <a:extLst>
                <a:ext uri="{FF2B5EF4-FFF2-40B4-BE49-F238E27FC236}">
                  <a16:creationId xmlns:a16="http://schemas.microsoft.com/office/drawing/2014/main" id="{D15E92E5-B85A-ACA8-6B37-163B98A5FDBE}"/>
                </a:ext>
              </a:extLst>
            </p:cNvPr>
            <p:cNvSpPr txBox="1">
              <a:spLocks noChangeArrowheads="1"/>
            </p:cNvSpPr>
            <p:nvPr/>
          </p:nvSpPr>
          <p:spPr bwMode="auto">
            <a:xfrm>
              <a:off x="6478083" y="5734018"/>
              <a:ext cx="5704459" cy="7412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IN" altLang="en-CH" sz="4000" b="1" dirty="0" err="1">
                  <a:solidFill>
                    <a:schemeClr val="accent1"/>
                  </a:solidFill>
                  <a:latin typeface="Montserrat" panose="00000500000000000000" pitchFamily="2" charset="0"/>
                  <a:ea typeface="MS PGothic" panose="020B0600070205080204" pitchFamily="34" charset="-128"/>
                  <a:cs typeface="Arial" panose="020B0604020202020204" pitchFamily="34" charset="0"/>
                </a:rPr>
                <a:t>Débats</a:t>
              </a:r>
              <a:r>
                <a:rPr lang="en-IN" altLang="en-CH" sz="4000" b="1" dirty="0">
                  <a:solidFill>
                    <a:schemeClr val="accent1"/>
                  </a:solidFill>
                  <a:latin typeface="Montserrat" panose="00000500000000000000" pitchFamily="2" charset="0"/>
                  <a:ea typeface="MS PGothic" panose="020B0600070205080204" pitchFamily="34" charset="-128"/>
                  <a:cs typeface="Arial" panose="020B0604020202020204" pitchFamily="34" charset="0"/>
                </a:rPr>
                <a:t> critiques</a:t>
              </a:r>
              <a:endParaRPr lang="en-IN" altLang="en-CH" sz="3600" dirty="0">
                <a:solidFill>
                  <a:schemeClr val="accent1"/>
                </a:solidFill>
                <a:latin typeface="Montserrat" panose="00000500000000000000" pitchFamily="2" charset="0"/>
                <a:ea typeface="MS PGothic" panose="020B0600070205080204" pitchFamily="34" charset="-128"/>
                <a:cs typeface="Arial" panose="020B0604020202020204" pitchFamily="34" charset="0"/>
              </a:endParaRPr>
            </a:p>
          </p:txBody>
        </p:sp>
        <p:sp>
          <p:nvSpPr>
            <p:cNvPr id="66573" name="TextBox 35">
              <a:extLst>
                <a:ext uri="{FF2B5EF4-FFF2-40B4-BE49-F238E27FC236}">
                  <a16:creationId xmlns:a16="http://schemas.microsoft.com/office/drawing/2014/main" id="{BFCB4A8F-4A27-9FEC-CBAF-D87E19A2B8B5}"/>
                </a:ext>
              </a:extLst>
            </p:cNvPr>
            <p:cNvSpPr txBox="1">
              <a:spLocks noChangeArrowheads="1"/>
            </p:cNvSpPr>
            <p:nvPr/>
          </p:nvSpPr>
          <p:spPr bwMode="auto">
            <a:xfrm>
              <a:off x="3728898" y="7459725"/>
              <a:ext cx="25282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u="sng">
                  <a:solidFill>
                    <a:srgbClr val="C40000"/>
                  </a:solidFill>
                  <a:ea typeface="MS PGothic" panose="020B0600070205080204" pitchFamily="34" charset="-128"/>
                </a:rPr>
                <a:t>Inclusion financière</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sp>
          <p:nvSpPr>
            <p:cNvPr id="66574" name="TextBox 36">
              <a:extLst>
                <a:ext uri="{FF2B5EF4-FFF2-40B4-BE49-F238E27FC236}">
                  <a16:creationId xmlns:a16="http://schemas.microsoft.com/office/drawing/2014/main" id="{ADFA9789-6068-5A5D-90D8-531924D23415}"/>
                </a:ext>
              </a:extLst>
            </p:cNvPr>
            <p:cNvSpPr txBox="1">
              <a:spLocks noChangeArrowheads="1"/>
            </p:cNvSpPr>
            <p:nvPr/>
          </p:nvSpPr>
          <p:spPr bwMode="auto">
            <a:xfrm>
              <a:off x="12517879" y="7180100"/>
              <a:ext cx="2384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n-US" sz="2400" b="1" u="sng">
                  <a:solidFill>
                    <a:srgbClr val="C40000"/>
                  </a:solidFill>
                  <a:ea typeface="MS PGothic" panose="020B0600070205080204" pitchFamily="34" charset="-128"/>
                </a:rPr>
                <a:t>Renforcement des capacités</a:t>
              </a:r>
              <a:br>
                <a:rPr lang="en-US" altLang="en-US" sz="2400" u="sng">
                  <a:solidFill>
                    <a:srgbClr val="C40000"/>
                  </a:solidFill>
                  <a:ea typeface="MS PGothic" panose="020B0600070205080204" pitchFamily="34" charset="-128"/>
                </a:rPr>
              </a:br>
              <a:endParaRPr lang="en-US" altLang="en-US" sz="2400" u="sng">
                <a:solidFill>
                  <a:srgbClr val="C40000"/>
                </a:solidFill>
                <a:ea typeface="MS PGothic" panose="020B0600070205080204" pitchFamily="34" charset="-128"/>
              </a:endParaRPr>
            </a:p>
          </p:txBody>
        </p:sp>
        <p:pic>
          <p:nvPicPr>
            <p:cNvPr id="66575" name="Picture 38">
              <a:extLst>
                <a:ext uri="{FF2B5EF4-FFF2-40B4-BE49-F238E27FC236}">
                  <a16:creationId xmlns:a16="http://schemas.microsoft.com/office/drawing/2014/main" id="{7A75F31D-BA1C-551B-EF14-C6720BE42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3233" y="6905784"/>
              <a:ext cx="1232400" cy="119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39">
              <a:extLst>
                <a:ext uri="{FF2B5EF4-FFF2-40B4-BE49-F238E27FC236}">
                  <a16:creationId xmlns:a16="http://schemas.microsoft.com/office/drawing/2014/main" id="{626DE009-C5FA-E2CB-9E89-599456D03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109" y="6046470"/>
              <a:ext cx="1232400" cy="141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40">
              <a:extLst>
                <a:ext uri="{FF2B5EF4-FFF2-40B4-BE49-F238E27FC236}">
                  <a16:creationId xmlns:a16="http://schemas.microsoft.com/office/drawing/2014/main" id="{9FB65EA2-E5C6-5EE0-3FDF-825ECD69E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294" y="2411914"/>
              <a:ext cx="156415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41">
              <a:extLst>
                <a:ext uri="{FF2B5EF4-FFF2-40B4-BE49-F238E27FC236}">
                  <a16:creationId xmlns:a16="http://schemas.microsoft.com/office/drawing/2014/main" id="{D633BCCC-A1D9-D540-56E6-AD4CF2EE1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56819" y="2255870"/>
              <a:ext cx="1214392" cy="122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9" name="Picture 42">
              <a:extLst>
                <a:ext uri="{FF2B5EF4-FFF2-40B4-BE49-F238E27FC236}">
                  <a16:creationId xmlns:a16="http://schemas.microsoft.com/office/drawing/2014/main" id="{C596E2A8-2D6D-43C7-5673-F2FD71EF08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8829" y="2379084"/>
              <a:ext cx="1214390" cy="119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0" name="TextBox 2">
              <a:extLst>
                <a:ext uri="{FF2B5EF4-FFF2-40B4-BE49-F238E27FC236}">
                  <a16:creationId xmlns:a16="http://schemas.microsoft.com/office/drawing/2014/main" id="{AE3EBEAF-0F31-AB3A-F89A-52EADFD3CCF5}"/>
                </a:ext>
              </a:extLst>
            </p:cNvPr>
            <p:cNvSpPr txBox="1">
              <a:spLocks noChangeArrowheads="1"/>
            </p:cNvSpPr>
            <p:nvPr/>
          </p:nvSpPr>
          <p:spPr bwMode="auto">
            <a:xfrm>
              <a:off x="7418791" y="3988387"/>
              <a:ext cx="32406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333333"/>
                  </a:solidFill>
                  <a:ea typeface="MS PGothic" panose="020B0600070205080204" pitchFamily="34" charset="-128"/>
                </a:rPr>
                <a:t>Les espèces et les bons doivent-ils être mesurés séparément ou ensemble ?</a:t>
              </a:r>
            </a:p>
          </p:txBody>
        </p:sp>
        <p:sp>
          <p:nvSpPr>
            <p:cNvPr id="66581" name="TextBox 24">
              <a:extLst>
                <a:ext uri="{FF2B5EF4-FFF2-40B4-BE49-F238E27FC236}">
                  <a16:creationId xmlns:a16="http://schemas.microsoft.com/office/drawing/2014/main" id="{ED912BC9-E3C3-EDBA-35F0-A379030BD005}"/>
                </a:ext>
              </a:extLst>
            </p:cNvPr>
            <p:cNvSpPr txBox="1">
              <a:spLocks noChangeArrowheads="1"/>
            </p:cNvSpPr>
            <p:nvPr/>
          </p:nvSpPr>
          <p:spPr bwMode="auto">
            <a:xfrm>
              <a:off x="13057076" y="3939460"/>
              <a:ext cx="3915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333333"/>
                  </a:solidFill>
                  <a:ea typeface="MS PGothic" panose="020B0600070205080204" pitchFamily="34" charset="-128"/>
                </a:rPr>
                <a:t>Comment garantir que l'efficience et l'efficacité sont dûment prises en compte dans la sélection des modèles opérationnels ?</a:t>
              </a:r>
            </a:p>
          </p:txBody>
        </p:sp>
        <p:sp>
          <p:nvSpPr>
            <p:cNvPr id="66582" name="TextBox 25">
              <a:extLst>
                <a:ext uri="{FF2B5EF4-FFF2-40B4-BE49-F238E27FC236}">
                  <a16:creationId xmlns:a16="http://schemas.microsoft.com/office/drawing/2014/main" id="{279B57FB-D5D6-BFFF-618F-67ED9D56186C}"/>
                </a:ext>
              </a:extLst>
            </p:cNvPr>
            <p:cNvSpPr txBox="1">
              <a:spLocks noChangeArrowheads="1"/>
            </p:cNvSpPr>
            <p:nvPr/>
          </p:nvSpPr>
          <p:spPr bwMode="auto">
            <a:xfrm>
              <a:off x="1385445" y="4278639"/>
              <a:ext cx="277226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a:solidFill>
                    <a:srgbClr val="000000"/>
                  </a:solidFill>
                  <a:ea typeface="MS PGothic" panose="020B0600070205080204" pitchFamily="34" charset="-128"/>
                </a:rPr>
                <a:t>Comment utiliser les MPG de manière appropriée, tout en garantissant les résultats sectoriels nécessaires ?</a:t>
              </a:r>
            </a:p>
          </p:txBody>
        </p:sp>
        <p:sp>
          <p:nvSpPr>
            <p:cNvPr id="66583" name="TextBox 44">
              <a:extLst>
                <a:ext uri="{FF2B5EF4-FFF2-40B4-BE49-F238E27FC236}">
                  <a16:creationId xmlns:a16="http://schemas.microsoft.com/office/drawing/2014/main" id="{7247DF7F-9B03-42F7-0956-5AE4462EA781}"/>
                </a:ext>
              </a:extLst>
            </p:cNvPr>
            <p:cNvSpPr txBox="1">
              <a:spLocks noChangeArrowheads="1"/>
            </p:cNvSpPr>
            <p:nvPr/>
          </p:nvSpPr>
          <p:spPr bwMode="auto">
            <a:xfrm>
              <a:off x="3386071" y="7902211"/>
              <a:ext cx="3169201" cy="241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400" i="1" dirty="0" err="1">
                  <a:solidFill>
                    <a:srgbClr val="000000"/>
                  </a:solidFill>
                  <a:ea typeface="MS PGothic" panose="020B0600070205080204" pitchFamily="34" charset="-128"/>
                  <a:cs typeface="Calibri" panose="020F0502020204030204" pitchFamily="34" charset="0"/>
                </a:rPr>
                <a:t>Quels</a:t>
              </a:r>
              <a:r>
                <a:rPr lang="en-US" altLang="en-US" sz="2400" i="1" dirty="0">
                  <a:solidFill>
                    <a:srgbClr val="000000"/>
                  </a:solidFill>
                  <a:ea typeface="MS PGothic" panose="020B0600070205080204" pitchFamily="34" charset="-128"/>
                  <a:cs typeface="Calibri" panose="020F0502020204030204" pitchFamily="34" charset="0"/>
                </a:rPr>
                <a:t> </a:t>
              </a:r>
              <a:r>
                <a:rPr lang="en-US" altLang="en-US" sz="2400" i="1" dirty="0" err="1">
                  <a:solidFill>
                    <a:srgbClr val="000000"/>
                  </a:solidFill>
                  <a:ea typeface="MS PGothic" panose="020B0600070205080204" pitchFamily="34" charset="-128"/>
                  <a:cs typeface="Calibri" panose="020F0502020204030204" pitchFamily="34" charset="0"/>
                </a:rPr>
                <a:t>sont</a:t>
              </a:r>
              <a:r>
                <a:rPr lang="en-US" altLang="en-US" sz="2400" i="1" dirty="0">
                  <a:solidFill>
                    <a:srgbClr val="000000"/>
                  </a:solidFill>
                  <a:ea typeface="MS PGothic" panose="020B0600070205080204" pitchFamily="34" charset="-128"/>
                  <a:cs typeface="Calibri" panose="020F0502020204030204" pitchFamily="34" charset="0"/>
                </a:rPr>
                <a:t> les </a:t>
              </a:r>
              <a:r>
                <a:rPr lang="en-US" altLang="en-US" sz="2400" i="1" dirty="0" err="1">
                  <a:solidFill>
                    <a:srgbClr val="000000"/>
                  </a:solidFill>
                  <a:ea typeface="MS PGothic" panose="020B0600070205080204" pitchFamily="34" charset="-128"/>
                  <a:cs typeface="Calibri" panose="020F0502020204030204" pitchFamily="34" charset="0"/>
                </a:rPr>
                <a:t>moyens</a:t>
              </a:r>
              <a:r>
                <a:rPr lang="en-US" altLang="en-US" sz="2400" i="1" dirty="0">
                  <a:solidFill>
                    <a:srgbClr val="000000"/>
                  </a:solidFill>
                  <a:ea typeface="MS PGothic" panose="020B0600070205080204" pitchFamily="34" charset="-128"/>
                  <a:cs typeface="Calibri" panose="020F0502020204030204" pitchFamily="34" charset="0"/>
                </a:rPr>
                <a:t> les plus </a:t>
              </a:r>
              <a:r>
                <a:rPr lang="en-US" altLang="en-US" sz="2400" i="1" dirty="0" err="1">
                  <a:solidFill>
                    <a:srgbClr val="000000"/>
                  </a:solidFill>
                  <a:ea typeface="MS PGothic" panose="020B0600070205080204" pitchFamily="34" charset="-128"/>
                  <a:cs typeface="Calibri" panose="020F0502020204030204" pitchFamily="34" charset="0"/>
                </a:rPr>
                <a:t>appropriés</a:t>
              </a:r>
              <a:r>
                <a:rPr lang="en-US" altLang="en-US" sz="2400" i="1" dirty="0">
                  <a:solidFill>
                    <a:srgbClr val="000000"/>
                  </a:solidFill>
                  <a:ea typeface="MS PGothic" panose="020B0600070205080204" pitchFamily="34" charset="-128"/>
                  <a:cs typeface="Calibri" panose="020F0502020204030204" pitchFamily="34" charset="0"/>
                </a:rPr>
                <a:t> pour combiner les TM </a:t>
              </a:r>
              <a:r>
                <a:rPr lang="en-US" altLang="en-US" sz="2400" i="1" dirty="0" err="1">
                  <a:solidFill>
                    <a:srgbClr val="000000"/>
                  </a:solidFill>
                  <a:ea typeface="MS PGothic" panose="020B0600070205080204" pitchFamily="34" charset="-128"/>
                  <a:cs typeface="Calibri" panose="020F0502020204030204" pitchFamily="34" charset="0"/>
                </a:rPr>
                <a:t>humanitaire</a:t>
              </a:r>
              <a:r>
                <a:rPr lang="en-US" altLang="en-US" sz="2400" i="1" dirty="0">
                  <a:solidFill>
                    <a:srgbClr val="000000"/>
                  </a:solidFill>
                  <a:ea typeface="MS PGothic" panose="020B0600070205080204" pitchFamily="34" charset="-128"/>
                  <a:cs typeface="Calibri" panose="020F0502020204030204" pitchFamily="34" charset="0"/>
                </a:rPr>
                <a:t> et </a:t>
              </a:r>
              <a:r>
                <a:rPr lang="en-US" altLang="en-US" sz="2400" i="1" dirty="0" err="1">
                  <a:solidFill>
                    <a:srgbClr val="000000"/>
                  </a:solidFill>
                  <a:ea typeface="MS PGothic" panose="020B0600070205080204" pitchFamily="34" charset="-128"/>
                  <a:cs typeface="Calibri" panose="020F0502020204030204" pitchFamily="34" charset="0"/>
                </a:rPr>
                <a:t>l'inclusion</a:t>
              </a:r>
              <a:r>
                <a:rPr lang="en-US" altLang="en-US" sz="2400" i="1" dirty="0">
                  <a:solidFill>
                    <a:srgbClr val="000000"/>
                  </a:solidFill>
                  <a:ea typeface="MS PGothic" panose="020B0600070205080204" pitchFamily="34" charset="-128"/>
                  <a:cs typeface="Calibri" panose="020F0502020204030204" pitchFamily="34" charset="0"/>
                </a:rPr>
                <a:t> financière à plus long </a:t>
              </a:r>
              <a:r>
                <a:rPr lang="en-US" altLang="en-US" sz="2400" i="1" dirty="0" err="1">
                  <a:solidFill>
                    <a:srgbClr val="000000"/>
                  </a:solidFill>
                  <a:ea typeface="MS PGothic" panose="020B0600070205080204" pitchFamily="34" charset="-128"/>
                  <a:cs typeface="Calibri" panose="020F0502020204030204" pitchFamily="34" charset="0"/>
                </a:rPr>
                <a:t>terme</a:t>
              </a:r>
              <a:r>
                <a:rPr lang="en-US" altLang="en-US" sz="2400" i="1" dirty="0">
                  <a:solidFill>
                    <a:srgbClr val="000000"/>
                  </a:solidFill>
                  <a:ea typeface="MS PGothic" panose="020B0600070205080204" pitchFamily="34" charset="-128"/>
                  <a:cs typeface="Calibri" panose="020F0502020204030204" pitchFamily="34" charset="0"/>
                </a:rPr>
                <a:t> ?</a:t>
              </a:r>
            </a:p>
          </p:txBody>
        </p:sp>
        <p:pic>
          <p:nvPicPr>
            <p:cNvPr id="66584" name="Graphic 5" descr="Teacher">
              <a:extLst>
                <a:ext uri="{FF2B5EF4-FFF2-40B4-BE49-F238E27FC236}">
                  <a16:creationId xmlns:a16="http://schemas.microsoft.com/office/drawing/2014/main" id="{8ADED047-F262-AE5C-8217-4D9307235B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80876" y="5844634"/>
              <a:ext cx="1592395" cy="165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65" name="Picture 1" descr="A red cross on a black background&#10;&#10;Description automatically generated">
            <a:extLst>
              <a:ext uri="{FF2B5EF4-FFF2-40B4-BE49-F238E27FC236}">
                <a16:creationId xmlns:a16="http://schemas.microsoft.com/office/drawing/2014/main" id="{F59AAED8-0D16-7807-6662-A24D70943F92}"/>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6">
            <a:extLst>
              <a:ext uri="{FF2B5EF4-FFF2-40B4-BE49-F238E27FC236}">
                <a16:creationId xmlns:a16="http://schemas.microsoft.com/office/drawing/2014/main" id="{AB403C65-8DB1-59BA-F516-2E6309F6922A}"/>
              </a:ext>
            </a:extLst>
          </p:cNvPr>
          <p:cNvSpPr txBox="1">
            <a:spLocks noChangeArrowheads="1"/>
          </p:cNvSpPr>
          <p:nvPr/>
        </p:nvSpPr>
        <p:spPr bwMode="auto">
          <a:xfrm>
            <a:off x="703263" y="768350"/>
            <a:ext cx="147335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Autres tendances </a:t>
            </a:r>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des TM</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68611" name="TextBox 4">
            <a:extLst>
              <a:ext uri="{FF2B5EF4-FFF2-40B4-BE49-F238E27FC236}">
                <a16:creationId xmlns:a16="http://schemas.microsoft.com/office/drawing/2014/main" id="{030C31BF-5F37-98C2-4334-A11698E00A7D}"/>
              </a:ext>
            </a:extLst>
          </p:cNvPr>
          <p:cNvSpPr txBox="1">
            <a:spLocks noChangeArrowheads="1"/>
          </p:cNvSpPr>
          <p:nvPr/>
        </p:nvSpPr>
        <p:spPr bwMode="auto">
          <a:xfrm>
            <a:off x="533400" y="2335213"/>
            <a:ext cx="10339388" cy="666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Covid 19 - Les TM </a:t>
            </a:r>
            <a:r>
              <a:rPr lang="en-US" altLang="en-CH" sz="3200" b="1" dirty="0" err="1">
                <a:solidFill>
                  <a:srgbClr val="011E41"/>
                </a:solidFill>
                <a:latin typeface="Montserrat" panose="00000500000000000000" pitchFamily="2" charset="0"/>
                <a:cs typeface="Open Sans" panose="020B0606030504020204" pitchFamily="34" charset="0"/>
              </a:rPr>
              <a:t>comme</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moyen</a:t>
            </a:r>
            <a:r>
              <a:rPr lang="en-US" altLang="en-CH" sz="3200" b="1" dirty="0">
                <a:solidFill>
                  <a:srgbClr val="011E41"/>
                </a:solidFill>
                <a:latin typeface="Montserrat" panose="00000500000000000000" pitchFamily="2" charset="0"/>
                <a:cs typeface="Open Sans" panose="020B0606030504020204" pitchFamily="34" charset="0"/>
              </a:rPr>
              <a:t> de </a:t>
            </a:r>
            <a:r>
              <a:rPr lang="en-US" altLang="en-CH" sz="3200" b="1" dirty="0" err="1">
                <a:solidFill>
                  <a:srgbClr val="011E41"/>
                </a:solidFill>
                <a:latin typeface="Montserrat" panose="00000500000000000000" pitchFamily="2" charset="0"/>
                <a:cs typeface="Open Sans" panose="020B0606030504020204" pitchFamily="34" charset="0"/>
              </a:rPr>
              <a:t>reconstruire</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en</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mieux</a:t>
            </a:r>
            <a:endParaRPr lang="en-US" altLang="en-CH" sz="32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3200" b="1" dirty="0" err="1">
                <a:solidFill>
                  <a:srgbClr val="011E41"/>
                </a:solidFill>
                <a:latin typeface="Montserrat" panose="00000500000000000000" pitchFamily="2" charset="0"/>
                <a:cs typeface="Open Sans" panose="020B0606030504020204" pitchFamily="34" charset="0"/>
              </a:rPr>
              <a:t>L'accent</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est</a:t>
            </a:r>
            <a:r>
              <a:rPr lang="en-US" altLang="en-CH" sz="3200" b="1" dirty="0">
                <a:solidFill>
                  <a:srgbClr val="011E41"/>
                </a:solidFill>
                <a:latin typeface="Montserrat" panose="00000500000000000000" pitchFamily="2" charset="0"/>
                <a:cs typeface="Open Sans" panose="020B0606030504020204" pitchFamily="34" charset="0"/>
              </a:rPr>
              <a:t> mis sur </a:t>
            </a:r>
            <a:r>
              <a:rPr lang="en-US" altLang="en-CH" sz="3200" b="1" dirty="0" err="1">
                <a:solidFill>
                  <a:srgbClr val="011E41"/>
                </a:solidFill>
                <a:latin typeface="Montserrat" panose="00000500000000000000" pitchFamily="2" charset="0"/>
                <a:cs typeface="Open Sans" panose="020B0606030504020204" pitchFamily="34" charset="0"/>
              </a:rPr>
              <a:t>l'évaluation</a:t>
            </a:r>
            <a:r>
              <a:rPr lang="en-US" altLang="en-CH" sz="3200" b="1" dirty="0">
                <a:solidFill>
                  <a:srgbClr val="011E41"/>
                </a:solidFill>
                <a:latin typeface="Montserrat" panose="00000500000000000000" pitchFamily="2" charset="0"/>
                <a:cs typeface="Open Sans" panose="020B0606030504020204" pitchFamily="34" charset="0"/>
              </a:rPr>
              <a:t> et </a:t>
            </a:r>
            <a:r>
              <a:rPr lang="en-US" altLang="en-CH" sz="3200" b="1" dirty="0" err="1">
                <a:solidFill>
                  <a:srgbClr val="011E41"/>
                </a:solidFill>
                <a:latin typeface="Montserrat" panose="00000500000000000000" pitchFamily="2" charset="0"/>
                <a:cs typeface="Open Sans" panose="020B0606030504020204" pitchFamily="34" charset="0"/>
              </a:rPr>
              <a:t>l'analyse</a:t>
            </a:r>
            <a:r>
              <a:rPr lang="en-US" altLang="en-CH" sz="3200" b="1" dirty="0">
                <a:solidFill>
                  <a:srgbClr val="011E41"/>
                </a:solidFill>
                <a:latin typeface="Montserrat" panose="00000500000000000000" pitchFamily="2" charset="0"/>
                <a:cs typeface="Open Sans" panose="020B0606030504020204" pitchFamily="34" charset="0"/>
              </a:rPr>
              <a:t> du </a:t>
            </a:r>
            <a:r>
              <a:rPr lang="en-US" altLang="en-CH" sz="3200" b="1" dirty="0" err="1">
                <a:solidFill>
                  <a:srgbClr val="011E41"/>
                </a:solidFill>
                <a:latin typeface="Montserrat" panose="00000500000000000000" pitchFamily="2" charset="0"/>
                <a:cs typeface="Open Sans" panose="020B0606030504020204" pitchFamily="34" charset="0"/>
              </a:rPr>
              <a:t>marché</a:t>
            </a:r>
            <a:endParaRPr lang="en-US" altLang="en-CH" sz="32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3200" b="1" dirty="0" err="1">
                <a:solidFill>
                  <a:srgbClr val="011E41"/>
                </a:solidFill>
                <a:latin typeface="Montserrat" panose="00000500000000000000" pitchFamily="2" charset="0"/>
                <a:cs typeface="Open Sans" panose="020B0606030504020204" pitchFamily="34" charset="0"/>
              </a:rPr>
              <a:t>Approfondissement</a:t>
            </a:r>
            <a:r>
              <a:rPr lang="en-US" altLang="en-CH" sz="3200" b="1" dirty="0">
                <a:solidFill>
                  <a:srgbClr val="011E41"/>
                </a:solidFill>
                <a:latin typeface="Montserrat" panose="00000500000000000000" pitchFamily="2" charset="0"/>
                <a:cs typeface="Open Sans" panose="020B0606030504020204" pitchFamily="34" charset="0"/>
              </a:rPr>
              <a:t> de </a:t>
            </a:r>
            <a:r>
              <a:rPr lang="en-US" altLang="en-CH" sz="3200" b="1" dirty="0" err="1">
                <a:solidFill>
                  <a:srgbClr val="011E41"/>
                </a:solidFill>
                <a:latin typeface="Montserrat" panose="00000500000000000000" pitchFamily="2" charset="0"/>
                <a:cs typeface="Open Sans" panose="020B0606030504020204" pitchFamily="34" charset="0"/>
              </a:rPr>
              <a:t>l'engagement</a:t>
            </a:r>
            <a:r>
              <a:rPr lang="en-US" altLang="en-CH" sz="3200" b="1" dirty="0">
                <a:solidFill>
                  <a:srgbClr val="011E41"/>
                </a:solidFill>
                <a:latin typeface="Montserrat" panose="00000500000000000000" pitchFamily="2" charset="0"/>
                <a:cs typeface="Open Sans" panose="020B0606030504020204" pitchFamily="34" charset="0"/>
              </a:rPr>
              <a:t> avec le </a:t>
            </a:r>
            <a:r>
              <a:rPr lang="en-US" altLang="en-CH" sz="3200" b="1" dirty="0" err="1">
                <a:solidFill>
                  <a:srgbClr val="011E41"/>
                </a:solidFill>
                <a:latin typeface="Montserrat" panose="00000500000000000000" pitchFamily="2" charset="0"/>
                <a:cs typeface="Open Sans" panose="020B0606030504020204" pitchFamily="34" charset="0"/>
              </a:rPr>
              <a:t>secteur</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privé</a:t>
            </a:r>
            <a:r>
              <a:rPr lang="en-US" altLang="en-CH" sz="3200" b="1" dirty="0">
                <a:solidFill>
                  <a:srgbClr val="011E41"/>
                </a:solidFill>
                <a:latin typeface="Montserrat" panose="00000500000000000000" pitchFamily="2" charset="0"/>
                <a:cs typeface="Open Sans" panose="020B0606030504020204" pitchFamily="34" charset="0"/>
              </a:rPr>
              <a:t> et </a:t>
            </a:r>
            <a:r>
              <a:rPr lang="en-US" altLang="en-CH" sz="3200" b="1" dirty="0" err="1">
                <a:solidFill>
                  <a:srgbClr val="011E41"/>
                </a:solidFill>
                <a:latin typeface="Montserrat" panose="00000500000000000000" pitchFamily="2" charset="0"/>
                <a:cs typeface="Open Sans" panose="020B0606030504020204" pitchFamily="34" charset="0"/>
              </a:rPr>
              <a:t>utilisation</a:t>
            </a:r>
            <a:r>
              <a:rPr lang="en-US" altLang="en-CH" sz="3200" b="1" dirty="0">
                <a:solidFill>
                  <a:srgbClr val="011E41"/>
                </a:solidFill>
                <a:latin typeface="Montserrat" panose="00000500000000000000" pitchFamily="2" charset="0"/>
                <a:cs typeface="Open Sans" panose="020B0606030504020204" pitchFamily="34" charset="0"/>
              </a:rPr>
              <a:t> des TM numérique</a:t>
            </a:r>
          </a:p>
          <a:p>
            <a:pPr>
              <a:spcAft>
                <a:spcPts val="1800"/>
              </a:spcAft>
              <a:buFont typeface="Arial" panose="020B0604020202020204" pitchFamily="34" charset="0"/>
              <a:buChar char="•"/>
            </a:pPr>
            <a:r>
              <a:rPr lang="en-US" altLang="en-CH" sz="3200" b="1" dirty="0" err="1">
                <a:solidFill>
                  <a:srgbClr val="011E41"/>
                </a:solidFill>
                <a:latin typeface="Montserrat" panose="00000500000000000000" pitchFamily="2" charset="0"/>
                <a:cs typeface="Open Sans" panose="020B0606030504020204" pitchFamily="34" charset="0"/>
              </a:rPr>
              <a:t>Utilisation</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multisectorielle</a:t>
            </a:r>
            <a:r>
              <a:rPr lang="en-US" altLang="en-CH" sz="3200" b="1" dirty="0">
                <a:solidFill>
                  <a:srgbClr val="011E41"/>
                </a:solidFill>
                <a:latin typeface="Montserrat" panose="00000500000000000000" pitchFamily="2" charset="0"/>
                <a:cs typeface="Open Sans" panose="020B0606030504020204" pitchFamily="34" charset="0"/>
              </a:rPr>
              <a:t> des TM, au-</a:t>
            </a:r>
            <a:r>
              <a:rPr lang="en-US" altLang="en-CH" sz="3200" b="1" dirty="0" err="1">
                <a:solidFill>
                  <a:srgbClr val="011E41"/>
                </a:solidFill>
                <a:latin typeface="Montserrat" panose="00000500000000000000" pitchFamily="2" charset="0"/>
                <a:cs typeface="Open Sans" panose="020B0606030504020204" pitchFamily="34" charset="0"/>
              </a:rPr>
              <a:t>delà</a:t>
            </a:r>
            <a:r>
              <a:rPr lang="en-US" altLang="en-CH" sz="3200" b="1" dirty="0">
                <a:solidFill>
                  <a:srgbClr val="011E41"/>
                </a:solidFill>
                <a:latin typeface="Montserrat" panose="00000500000000000000" pitchFamily="2" charset="0"/>
                <a:cs typeface="Open Sans" panose="020B0606030504020204" pitchFamily="34" charset="0"/>
              </a:rPr>
              <a:t> de la </a:t>
            </a:r>
            <a:r>
              <a:rPr lang="en-US" altLang="en-CH" sz="3200" b="1" dirty="0" err="1">
                <a:solidFill>
                  <a:srgbClr val="011E41"/>
                </a:solidFill>
                <a:latin typeface="Montserrat" panose="00000500000000000000" pitchFamily="2" charset="0"/>
                <a:cs typeface="Open Sans" panose="020B0606030504020204" pitchFamily="34" charset="0"/>
              </a:rPr>
              <a:t>sécurité</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alimentaire</a:t>
            </a:r>
            <a:endParaRPr lang="en-US" altLang="en-CH" sz="32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TM pour le </a:t>
            </a:r>
            <a:r>
              <a:rPr lang="en-US" altLang="en-CH" sz="3200" b="1" dirty="0" err="1">
                <a:solidFill>
                  <a:srgbClr val="011E41"/>
                </a:solidFill>
                <a:latin typeface="Montserrat" panose="00000500000000000000" pitchFamily="2" charset="0"/>
                <a:cs typeface="Open Sans" panose="020B0606030504020204" pitchFamily="34" charset="0"/>
              </a:rPr>
              <a:t>rétablissement</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précoce</a:t>
            </a:r>
            <a:r>
              <a:rPr lang="en-US" altLang="en-CH" sz="3200" b="1" dirty="0">
                <a:solidFill>
                  <a:srgbClr val="011E41"/>
                </a:solidFill>
                <a:latin typeface="Montserrat" panose="00000500000000000000" pitchFamily="2" charset="0"/>
                <a:cs typeface="Open Sans" panose="020B0606030504020204" pitchFamily="34" charset="0"/>
              </a:rPr>
              <a:t> et le </a:t>
            </a:r>
            <a:r>
              <a:rPr lang="en-US" altLang="en-CH" sz="3200" b="1" dirty="0" err="1">
                <a:solidFill>
                  <a:srgbClr val="011E41"/>
                </a:solidFill>
                <a:latin typeface="Montserrat" panose="00000500000000000000" pitchFamily="2" charset="0"/>
                <a:cs typeface="Open Sans" panose="020B0606030504020204" pitchFamily="34" charset="0"/>
              </a:rPr>
              <a:t>rétablissement</a:t>
            </a:r>
            <a:endParaRPr lang="en-US" altLang="en-CH" sz="32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Importance de la </a:t>
            </a:r>
            <a:r>
              <a:rPr lang="en-US" altLang="en-CH" sz="3200" b="1" dirty="0" err="1">
                <a:solidFill>
                  <a:srgbClr val="011E41"/>
                </a:solidFill>
                <a:latin typeface="Montserrat" panose="00000500000000000000" pitchFamily="2" charset="0"/>
                <a:cs typeface="Open Sans" panose="020B0606030504020204" pitchFamily="34" charset="0"/>
              </a:rPr>
              <a:t>préparation</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en</a:t>
            </a:r>
            <a:r>
              <a:rPr lang="en-US" altLang="en-CH" sz="3200" b="1" dirty="0">
                <a:solidFill>
                  <a:srgbClr val="011E41"/>
                </a:solidFill>
                <a:latin typeface="Montserrat" panose="00000500000000000000" pitchFamily="2" charset="0"/>
                <a:cs typeface="Open Sans" panose="020B0606030504020204" pitchFamily="34" charset="0"/>
              </a:rPr>
              <a:t> TM</a:t>
            </a:r>
          </a:p>
        </p:txBody>
      </p:sp>
      <p:pic>
        <p:nvPicPr>
          <p:cNvPr id="69636" name="Content Placeholder 4" descr="6219637511_ac062f9d48.jpg">
            <a:extLst>
              <a:ext uri="{FF2B5EF4-FFF2-40B4-BE49-F238E27FC236}">
                <a16:creationId xmlns:a16="http://schemas.microsoft.com/office/drawing/2014/main" id="{4E37D719-F56D-CBC3-A9F5-B8E1498F318B}"/>
              </a:ext>
            </a:extLst>
          </p:cNvPr>
          <p:cNvPicPr>
            <a:picLocks noChangeAspect="1" noChangeArrowheads="1"/>
          </p:cNvPicPr>
          <p:nvPr/>
        </p:nvPicPr>
        <p:blipFill>
          <a:blip r:embed="rId3"/>
          <a:srcRect l="19646" r="19646"/>
          <a:stretch>
            <a:fillRect/>
          </a:stretch>
        </p:blipFill>
        <p:spPr bwMode="auto">
          <a:xfrm>
            <a:off x="12633325" y="2335213"/>
            <a:ext cx="3719513" cy="3944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9637" name="Picture 8">
            <a:extLst>
              <a:ext uri="{FF2B5EF4-FFF2-40B4-BE49-F238E27FC236}">
                <a16:creationId xmlns:a16="http://schemas.microsoft.com/office/drawing/2014/main" id="{805AAE1E-507C-0202-6D8A-726A2594EC2A}"/>
              </a:ext>
            </a:extLst>
          </p:cNvPr>
          <p:cNvPicPr>
            <a:picLocks noChangeAspect="1" noChangeArrowheads="1"/>
          </p:cNvPicPr>
          <p:nvPr/>
        </p:nvPicPr>
        <p:blipFill>
          <a:blip r:embed="rId4"/>
          <a:srcRect/>
          <a:stretch>
            <a:fillRect/>
          </a:stretch>
        </p:blipFill>
        <p:spPr bwMode="auto">
          <a:xfrm>
            <a:off x="12633325" y="6697663"/>
            <a:ext cx="3719513" cy="2719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8614" name="Picture 1" descr="A red cross on a black background&#10;&#10;Description automatically generated">
            <a:extLst>
              <a:ext uri="{FF2B5EF4-FFF2-40B4-BE49-F238E27FC236}">
                <a16:creationId xmlns:a16="http://schemas.microsoft.com/office/drawing/2014/main" id="{CE89FAA3-9E87-C082-E8B7-241DB9AD0E7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6">
            <a:extLst>
              <a:ext uri="{FF2B5EF4-FFF2-40B4-BE49-F238E27FC236}">
                <a16:creationId xmlns:a16="http://schemas.microsoft.com/office/drawing/2014/main" id="{48BFF899-A957-4604-8C6E-9A1F9DB7ADC2}"/>
              </a:ext>
            </a:extLst>
          </p:cNvPr>
          <p:cNvSpPr txBox="1">
            <a:spLocks noChangeArrowheads="1"/>
          </p:cNvSpPr>
          <p:nvPr/>
        </p:nvSpPr>
        <p:spPr bwMode="auto">
          <a:xfrm>
            <a:off x="703263" y="768350"/>
            <a:ext cx="10206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Protection sociale et argent liquide</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70659" name="TextBox 4">
            <a:extLst>
              <a:ext uri="{FF2B5EF4-FFF2-40B4-BE49-F238E27FC236}">
                <a16:creationId xmlns:a16="http://schemas.microsoft.com/office/drawing/2014/main" id="{9540CC58-9C08-E91F-1FC2-E49E958B367B}"/>
              </a:ext>
            </a:extLst>
          </p:cNvPr>
          <p:cNvSpPr txBox="1">
            <a:spLocks noChangeArrowheads="1"/>
          </p:cNvSpPr>
          <p:nvPr/>
        </p:nvSpPr>
        <p:spPr bwMode="auto">
          <a:xfrm>
            <a:off x="6518275" y="2595563"/>
            <a:ext cx="10339388"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Travailler avec les systèmes de protection sociale est essentiel pour renforcer le lien entre l'humanitaire et le développement.</a:t>
            </a: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Depuis 2017, un travail important a été réalisé par les humanitaires dans le domaine de la protection sociale réactive aux chocs.</a:t>
            </a: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Valeur ajoutée du mouvement - rôle auxiliaire, soutien à la </a:t>
            </a:r>
            <a:r>
              <a:rPr lang="en-US" altLang="en-CH" sz="3200" b="1" dirty="0" err="1">
                <a:solidFill>
                  <a:srgbClr val="011E41"/>
                </a:solidFill>
                <a:latin typeface="Montserrat" panose="00000500000000000000" pitchFamily="2" charset="0"/>
                <a:cs typeface="Open Sans" panose="020B0606030504020204" pitchFamily="34" charset="0"/>
              </a:rPr>
              <a:t>localisation</a:t>
            </a:r>
            <a:r>
              <a:rPr lang="en-US" altLang="en-CH" sz="3200" b="1" dirty="0">
                <a:solidFill>
                  <a:srgbClr val="011E41"/>
                </a:solidFill>
                <a:latin typeface="Montserrat" panose="00000500000000000000" pitchFamily="2" charset="0"/>
                <a:cs typeface="Open Sans" panose="020B0606030504020204" pitchFamily="34" charset="0"/>
              </a:rPr>
              <a:t>, présence à long terme</a:t>
            </a: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De nouvelles opportunités grâce au COVID-19</a:t>
            </a: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Rapport mondial sur la protection sociale 2020-2022 de l'OIT - contient des données spécifiques à chaque pays</a:t>
            </a:r>
          </a:p>
        </p:txBody>
      </p:sp>
      <p:pic>
        <p:nvPicPr>
          <p:cNvPr id="70660" name="Picture 10" descr="A picture containing drawing, shirt&#10;&#10;Description automatically generated">
            <a:extLst>
              <a:ext uri="{FF2B5EF4-FFF2-40B4-BE49-F238E27FC236}">
                <a16:creationId xmlns:a16="http://schemas.microsoft.com/office/drawing/2014/main" id="{3CFE7884-007D-88D4-884A-9A5A8D6E6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975" y="6045994"/>
            <a:ext cx="3925888"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3379881-04F9-E362-422B-D64DE59E8FF3}"/>
              </a:ext>
            </a:extLst>
          </p:cNvPr>
          <p:cNvSpPr txBox="1"/>
          <p:nvPr/>
        </p:nvSpPr>
        <p:spPr>
          <a:xfrm>
            <a:off x="717550" y="2786063"/>
            <a:ext cx="5041900" cy="2678112"/>
          </a:xfrm>
          <a:prstGeom prst="rect">
            <a:avLst/>
          </a:prstGeom>
          <a:noFill/>
        </p:spPr>
        <p:txBody>
          <a:bodyPr>
            <a:spAutoFit/>
          </a:bodyPr>
          <a:lstStyle/>
          <a:p>
            <a:pPr algn="just">
              <a:defRPr/>
            </a:pPr>
            <a:r>
              <a:rPr lang="en-GB" sz="2800" b="1" dirty="0">
                <a:solidFill>
                  <a:schemeClr val="tx1">
                    <a:lumMod val="65000"/>
                    <a:lumOff val="35000"/>
                  </a:schemeClr>
                </a:solidFill>
                <a:ea typeface="ＭＳ Ｐゴシック" charset="0"/>
                <a:cs typeface="Calibri" panose="020F0502020204030204" pitchFamily="34" charset="0"/>
              </a:rPr>
              <a:t>Depuis le début de la crise du COVID-19, les gouvernements ont mis en place 271 programmes de transferts monétaires ciblés dans le cadre de la protection sociale nationale.</a:t>
            </a:r>
          </a:p>
          <a:p>
            <a:pPr algn="just">
              <a:defRPr/>
            </a:pPr>
            <a:r>
              <a:rPr lang="en-GB" sz="2800" b="1" dirty="0">
                <a:solidFill>
                  <a:schemeClr val="tx1">
                    <a:lumMod val="65000"/>
                    <a:lumOff val="35000"/>
                  </a:schemeClr>
                </a:solidFill>
                <a:ea typeface="ＭＳ Ｐゴシック" charset="0"/>
                <a:cs typeface="Calibri" panose="020F0502020204030204" pitchFamily="34" charset="0"/>
              </a:rPr>
              <a:t>systèmes en</a:t>
            </a:r>
          </a:p>
        </p:txBody>
      </p:sp>
      <p:sp>
        <p:nvSpPr>
          <p:cNvPr id="70662" name="TextBox 12">
            <a:extLst>
              <a:ext uri="{FF2B5EF4-FFF2-40B4-BE49-F238E27FC236}">
                <a16:creationId xmlns:a16="http://schemas.microsoft.com/office/drawing/2014/main" id="{03E39A08-4718-63FE-EFF4-9EDB520A0251}"/>
              </a:ext>
            </a:extLst>
          </p:cNvPr>
          <p:cNvSpPr txBox="1">
            <a:spLocks noChangeArrowheads="1"/>
          </p:cNvSpPr>
          <p:nvPr/>
        </p:nvSpPr>
        <p:spPr bwMode="auto">
          <a:xfrm>
            <a:off x="717550" y="6311900"/>
            <a:ext cx="20923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CH" sz="6600" b="1" dirty="0">
                <a:solidFill>
                  <a:srgbClr val="DF4552"/>
                </a:solidFill>
                <a:latin typeface="Gill Sans SemiBold"/>
                <a:ea typeface="MS PGothic" panose="020B0600070205080204" pitchFamily="34" charset="-128"/>
              </a:rPr>
              <a:t>131</a:t>
            </a:r>
          </a:p>
          <a:p>
            <a:r>
              <a:rPr lang="en-GB" altLang="en-CH" sz="3200" b="1" dirty="0">
                <a:solidFill>
                  <a:srgbClr val="DF4552"/>
                </a:solidFill>
                <a:latin typeface="Gill Sans SemiBold"/>
                <a:ea typeface="MS PGothic" panose="020B0600070205080204" pitchFamily="34" charset="-128"/>
              </a:rPr>
              <a:t>pays</a:t>
            </a:r>
            <a:endParaRPr lang="en-GB" altLang="en-CH" sz="2400" b="1" dirty="0">
              <a:solidFill>
                <a:srgbClr val="DF4552"/>
              </a:solidFill>
              <a:latin typeface="Gill Sans SemiBold"/>
              <a:ea typeface="MS PGothic" panose="020B0600070205080204" pitchFamily="34" charset="-128"/>
            </a:endParaRPr>
          </a:p>
        </p:txBody>
      </p:sp>
      <p:pic>
        <p:nvPicPr>
          <p:cNvPr id="70663" name="Picture 1" descr="A red cross on a black background&#10;&#10;Description automatically generated">
            <a:extLst>
              <a:ext uri="{FF2B5EF4-FFF2-40B4-BE49-F238E27FC236}">
                <a16:creationId xmlns:a16="http://schemas.microsoft.com/office/drawing/2014/main" id="{E53E02EA-B1DD-F996-753B-4510216CCFF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6">
            <a:extLst>
              <a:ext uri="{FF2B5EF4-FFF2-40B4-BE49-F238E27FC236}">
                <a16:creationId xmlns:a16="http://schemas.microsoft.com/office/drawing/2014/main" id="{48BFF899-A957-4604-8C6E-9A1F9DB7ADC2}"/>
              </a:ext>
            </a:extLst>
          </p:cNvPr>
          <p:cNvSpPr txBox="1">
            <a:spLocks noChangeArrowheads="1"/>
          </p:cNvSpPr>
          <p:nvPr/>
        </p:nvSpPr>
        <p:spPr bwMode="auto">
          <a:xfrm>
            <a:off x="173888" y="293105"/>
            <a:ext cx="148878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4800" b="1" dirty="0">
                <a:solidFill>
                  <a:srgbClr val="F5333F"/>
                </a:solidFill>
                <a:latin typeface="Montserrat" panose="00000500000000000000" pitchFamily="2" charset="0"/>
                <a:ea typeface="Roboto Black" pitchFamily="2" charset="0"/>
                <a:cs typeface="Open Sans Light" panose="020B0306030504020204" pitchFamily="34" charset="0"/>
              </a:rPr>
              <a:t>L'état de la protection sociale dans le monde :</a:t>
            </a:r>
            <a:endPar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Des progrès, mais pas assez</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70663" name="Picture 1" descr="A red cross on a black background&#10;&#10;Description automatically generated">
            <a:extLst>
              <a:ext uri="{FF2B5EF4-FFF2-40B4-BE49-F238E27FC236}">
                <a16:creationId xmlns:a16="http://schemas.microsoft.com/office/drawing/2014/main" id="{E53E02EA-B1DD-F996-753B-4510216CCF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2" descr="A blue and red chart with text&#10;&#10;Description automatically generated with medium confidence">
            <a:extLst>
              <a:ext uri="{FF2B5EF4-FFF2-40B4-BE49-F238E27FC236}">
                <a16:creationId xmlns:a16="http://schemas.microsoft.com/office/drawing/2014/main" id="{67A14A35-BE62-BD05-1881-5EFCA3FF0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88" y="2323441"/>
            <a:ext cx="11115676" cy="7672042"/>
          </a:xfrm>
          <a:prstGeom prst="rect">
            <a:avLst/>
          </a:prstGeom>
        </p:spPr>
      </p:pic>
      <p:pic>
        <p:nvPicPr>
          <p:cNvPr id="5" name="Picture 4" descr="A close-up of a chart&#10;&#10;Description automatically generated">
            <a:extLst>
              <a:ext uri="{FF2B5EF4-FFF2-40B4-BE49-F238E27FC236}">
                <a16:creationId xmlns:a16="http://schemas.microsoft.com/office/drawing/2014/main" id="{73A88B5F-FF51-C3D2-B5CA-641FC84CAEF3}"/>
              </a:ext>
            </a:extLst>
          </p:cNvPr>
          <p:cNvPicPr>
            <a:picLocks noChangeAspect="1"/>
          </p:cNvPicPr>
          <p:nvPr/>
        </p:nvPicPr>
        <p:blipFill rotWithShape="1">
          <a:blip r:embed="rId5">
            <a:extLst>
              <a:ext uri="{28A0092B-C50C-407E-A947-70E740481C1C}">
                <a14:useLocalDpi xmlns:a14="http://schemas.microsoft.com/office/drawing/2010/main" val="0"/>
              </a:ext>
            </a:extLst>
          </a:blip>
          <a:srcRect r="44782"/>
          <a:stretch/>
        </p:blipFill>
        <p:spPr>
          <a:xfrm>
            <a:off x="11707939" y="2663127"/>
            <a:ext cx="5987797" cy="6248364"/>
          </a:xfrm>
          <a:prstGeom prst="rect">
            <a:avLst/>
          </a:prstGeom>
        </p:spPr>
      </p:pic>
    </p:spTree>
    <p:extLst>
      <p:ext uri="{BB962C8B-B14F-4D97-AF65-F5344CB8AC3E}">
        <p14:creationId xmlns:p14="http://schemas.microsoft.com/office/powerpoint/2010/main" val="8785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6">
            <a:extLst>
              <a:ext uri="{FF2B5EF4-FFF2-40B4-BE49-F238E27FC236}">
                <a16:creationId xmlns:a16="http://schemas.microsoft.com/office/drawing/2014/main" id="{B386D860-66E9-85B3-A11C-597A4E2C4916}"/>
              </a:ext>
            </a:extLst>
          </p:cNvPr>
          <p:cNvSpPr txBox="1">
            <a:spLocks noChangeArrowheads="1"/>
          </p:cNvSpPr>
          <p:nvPr/>
        </p:nvSpPr>
        <p:spPr bwMode="auto">
          <a:xfrm>
            <a:off x="703263" y="768350"/>
            <a:ext cx="9578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Protection sociale et argent liquide</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72707" name="Content Placeholder 3" descr="Screen Shot 2019-06-03 at 14.44.30.png">
            <a:extLst>
              <a:ext uri="{FF2B5EF4-FFF2-40B4-BE49-F238E27FC236}">
                <a16:creationId xmlns:a16="http://schemas.microsoft.com/office/drawing/2014/main" id="{B29D7C3E-DDA5-87DB-5B20-9429DDCF7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72" b="-41972"/>
          <a:stretch>
            <a:fillRect/>
          </a:stretch>
        </p:blipFill>
        <p:spPr bwMode="auto">
          <a:xfrm>
            <a:off x="1052513" y="1184275"/>
            <a:ext cx="16182975" cy="866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15">
            <a:extLst>
              <a:ext uri="{FF2B5EF4-FFF2-40B4-BE49-F238E27FC236}">
                <a16:creationId xmlns:a16="http://schemas.microsoft.com/office/drawing/2014/main" id="{A2D7361D-2583-F04E-3D89-0CFD8BF283D7}"/>
              </a:ext>
            </a:extLst>
          </p:cNvPr>
          <p:cNvSpPr txBox="1">
            <a:spLocks noChangeArrowheads="1"/>
          </p:cNvSpPr>
          <p:nvPr/>
        </p:nvSpPr>
        <p:spPr bwMode="auto">
          <a:xfrm>
            <a:off x="1052513" y="7896225"/>
            <a:ext cx="564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en-CH" sz="2000" b="1">
                <a:latin typeface="Arial" panose="020B0604020202020204" pitchFamily="34" charset="0"/>
                <a:ea typeface="MS PGothic" panose="020B0600070205080204" pitchFamily="34" charset="-128"/>
              </a:rPr>
              <a:t>Source </a:t>
            </a:r>
            <a:r>
              <a:rPr lang="de-DE" altLang="en-CH" sz="2000">
                <a:latin typeface="Arial" panose="020B0604020202020204" pitchFamily="34" charset="0"/>
                <a:ea typeface="MS PGothic" panose="020B0600070205080204" pitchFamily="34" charset="-128"/>
              </a:rPr>
              <a:t>: Oxford Policy Management Oxford Policy Management</a:t>
            </a:r>
            <a:endParaRPr lang="en-GB" altLang="en-CH" sz="2000">
              <a:latin typeface="Arial" panose="020B0604020202020204" pitchFamily="34" charset="0"/>
              <a:ea typeface="MS PGothic" panose="020B0600070205080204" pitchFamily="34" charset="-128"/>
            </a:endParaRPr>
          </a:p>
        </p:txBody>
      </p:sp>
      <p:pic>
        <p:nvPicPr>
          <p:cNvPr id="72709" name="Picture 1" descr="A red cross on a black background&#10;&#10;Description automatically generated">
            <a:extLst>
              <a:ext uri="{FF2B5EF4-FFF2-40B4-BE49-F238E27FC236}">
                <a16:creationId xmlns:a16="http://schemas.microsoft.com/office/drawing/2014/main" id="{A096D1B1-D2C7-6639-0664-85EAF5B9F71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6">
            <a:extLst>
              <a:ext uri="{FF2B5EF4-FFF2-40B4-BE49-F238E27FC236}">
                <a16:creationId xmlns:a16="http://schemas.microsoft.com/office/drawing/2014/main" id="{3096620B-D42A-3778-5E20-B852157E9F99}"/>
              </a:ext>
            </a:extLst>
          </p:cNvPr>
          <p:cNvSpPr txBox="1">
            <a:spLocks noChangeArrowheads="1"/>
          </p:cNvSpPr>
          <p:nvPr/>
        </p:nvSpPr>
        <p:spPr bwMode="auto">
          <a:xfrm>
            <a:off x="703263" y="768350"/>
            <a:ext cx="983821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Exemple d'étude de cas</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75779" name="TextBox 4">
            <a:extLst>
              <a:ext uri="{FF2B5EF4-FFF2-40B4-BE49-F238E27FC236}">
                <a16:creationId xmlns:a16="http://schemas.microsoft.com/office/drawing/2014/main" id="{CEDB069B-EC3D-DF87-D8D7-2B0102E4FB87}"/>
              </a:ext>
            </a:extLst>
          </p:cNvPr>
          <p:cNvSpPr txBox="1">
            <a:spLocks noChangeArrowheads="1"/>
          </p:cNvSpPr>
          <p:nvPr/>
        </p:nvSpPr>
        <p:spPr bwMode="auto">
          <a:xfrm>
            <a:off x="9920288" y="2595563"/>
            <a:ext cx="8094662" cy="4494212"/>
          </a:xfrm>
          <a:prstGeom prst="rect">
            <a:avLst/>
          </a:prstGeom>
          <a:noFill/>
          <a:ln>
            <a:noFill/>
          </a:ln>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defRPr/>
            </a:pPr>
            <a:r>
              <a:rPr lang="en-US" altLang="en-CH" sz="3200" b="1" dirty="0">
                <a:solidFill>
                  <a:srgbClr val="011E41"/>
                </a:solidFill>
                <a:latin typeface="Montserrat" panose="00000500000000000000" pitchFamily="2" charset="0"/>
                <a:cs typeface="Open Sans" panose="020B0606030504020204" pitchFamily="34" charset="0"/>
              </a:rPr>
              <a:t>Voir la page du Mouvement </a:t>
            </a:r>
            <a:r>
              <a:rPr lang="en-US" altLang="en-CH" sz="3200" b="1" dirty="0" err="1">
                <a:solidFill>
                  <a:srgbClr val="011E41"/>
                </a:solidFill>
                <a:latin typeface="Montserrat" panose="00000500000000000000" pitchFamily="2" charset="0"/>
                <a:cs typeface="Open Sans" panose="020B0606030504020204" pitchFamily="34" charset="0"/>
              </a:rPr>
              <a:t>CashHub</a:t>
            </a:r>
            <a:r>
              <a:rPr lang="en-US" altLang="en-CH" sz="3200" b="1" dirty="0">
                <a:solidFill>
                  <a:srgbClr val="011E41"/>
                </a:solidFill>
                <a:latin typeface="Montserrat" panose="00000500000000000000" pitchFamily="2" charset="0"/>
                <a:cs typeface="Open Sans" panose="020B0606030504020204" pitchFamily="34" charset="0"/>
              </a:rPr>
              <a:t> sur les TM et la protection sociale pour une série de ressources et d'études de cas utiles.</a:t>
            </a:r>
          </a:p>
          <a:p>
            <a:pPr>
              <a:spcAft>
                <a:spcPts val="1800"/>
              </a:spcAft>
              <a:defRPr/>
            </a:pPr>
            <a:r>
              <a:rPr lang="en-US" altLang="en-CH" sz="3200" b="1" dirty="0">
                <a:solidFill>
                  <a:schemeClr val="accent3"/>
                </a:solidFill>
                <a:latin typeface="Montserrat" panose="00000500000000000000" pitchFamily="2" charset="0"/>
                <a:cs typeface="Open Sans" panose="020B0606030504020204" pitchFamily="34" charset="0"/>
                <a:hlinkClick r:id="rId3"/>
              </a:rPr>
              <a:t>https://cash-hub.org/resources/cash-and-social-protection/</a:t>
            </a:r>
            <a:endParaRPr lang="en-US" altLang="en-CH" sz="3200" b="1" dirty="0">
              <a:solidFill>
                <a:schemeClr val="accent3"/>
              </a:solidFill>
              <a:latin typeface="Montserrat" panose="00000500000000000000" pitchFamily="2" charset="0"/>
              <a:cs typeface="Open Sans" panose="020B0606030504020204" pitchFamily="34" charset="0"/>
            </a:endParaRPr>
          </a:p>
          <a:p>
            <a:pPr>
              <a:spcAft>
                <a:spcPts val="1800"/>
              </a:spcAft>
              <a:defRPr/>
            </a:pPr>
            <a:endParaRPr lang="en-US" altLang="en-CH" sz="3200" b="1" dirty="0">
              <a:solidFill>
                <a:srgbClr val="011E41"/>
              </a:solidFill>
              <a:latin typeface="Montserrat" panose="00000500000000000000" pitchFamily="2" charset="0"/>
              <a:cs typeface="Open Sans" panose="020B0606030504020204" pitchFamily="34" charset="0"/>
            </a:endParaRPr>
          </a:p>
        </p:txBody>
      </p:sp>
      <p:pic>
        <p:nvPicPr>
          <p:cNvPr id="2" name="Picture 2">
            <a:extLst>
              <a:ext uri="{FF2B5EF4-FFF2-40B4-BE49-F238E27FC236}">
                <a16:creationId xmlns:a16="http://schemas.microsoft.com/office/drawing/2014/main" id="{C9D5FA65-A4CD-2B1B-18EE-D4DF4130193A}"/>
              </a:ext>
            </a:extLst>
          </p:cNvPr>
          <p:cNvPicPr>
            <a:picLocks noChangeAspect="1" noChangeArrowheads="1"/>
          </p:cNvPicPr>
          <p:nvPr/>
        </p:nvPicPr>
        <p:blipFill>
          <a:blip r:embed="rId4"/>
          <a:srcRect/>
          <a:stretch>
            <a:fillRect/>
          </a:stretch>
        </p:blipFill>
        <p:spPr>
          <a:xfrm>
            <a:off x="703263" y="2851927"/>
            <a:ext cx="8876839" cy="5925291"/>
          </a:xfrm>
          <a:prstGeom prst="roundRect">
            <a:avLst>
              <a:gd name="adj" fmla="val 8594"/>
            </a:avLst>
          </a:prstGeom>
          <a:solidFill>
            <a:srgbClr val="FFFFFF">
              <a:shade val="85000"/>
            </a:srgbClr>
          </a:solidFill>
          <a:effectLst>
            <a:outerShdw dist="35921" dir="2700000" algn="ctr" rotWithShape="0">
              <a:schemeClr val="bg2"/>
            </a:outerShdw>
          </a:effectLst>
        </p:spPr>
      </p:pic>
      <p:pic>
        <p:nvPicPr>
          <p:cNvPr id="74757" name="Picture 3" descr="Qr code&#10;&#10;Description automatically generated">
            <a:extLst>
              <a:ext uri="{FF2B5EF4-FFF2-40B4-BE49-F238E27FC236}">
                <a16:creationId xmlns:a16="http://schemas.microsoft.com/office/drawing/2014/main" id="{9E4118EE-FC44-9485-CDC9-7C3C8868D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96700" y="6307138"/>
            <a:ext cx="3640138"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2" descr="A red cross on a black background&#10;&#10;Description automatically generated">
            <a:extLst>
              <a:ext uri="{FF2B5EF4-FFF2-40B4-BE49-F238E27FC236}">
                <a16:creationId xmlns:a16="http://schemas.microsoft.com/office/drawing/2014/main" id="{466691CF-72F0-2F60-299A-A5D28E7AEE65}"/>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ADC04F3C-963C-8281-1B31-D0BB7CD1056C}"/>
              </a:ext>
            </a:extLst>
          </p:cNvPr>
          <p:cNvSpPr txBox="1">
            <a:spLocks noChangeArrowheads="1"/>
          </p:cNvSpPr>
          <p:nvPr/>
        </p:nvSpPr>
        <p:spPr bwMode="auto">
          <a:xfrm>
            <a:off x="5680953" y="7344947"/>
            <a:ext cx="11621185" cy="1107996"/>
          </a:xfrm>
          <a:prstGeom prst="rect">
            <a:avLst/>
          </a:prstGeom>
          <a:solidFill>
            <a:schemeClr val="bg2">
              <a:lumMod val="85000"/>
              <a:alpha val="43000"/>
            </a:schemeClr>
          </a:solidFill>
          <a:ln>
            <a:noFill/>
          </a:ln>
        </p:spPr>
        <p:txBody>
          <a:bodyPr wrap="square">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r">
              <a:spcAft>
                <a:spcPts val="1800"/>
              </a:spcAft>
              <a:defRPr/>
            </a:pPr>
            <a:r>
              <a:rPr lang="en-US" altLang="en-CH" sz="6600" b="1" dirty="0" err="1">
                <a:ln>
                  <a:solidFill>
                    <a:schemeClr val="accent1"/>
                  </a:solidFill>
                </a:ln>
                <a:solidFill>
                  <a:schemeClr val="bg2"/>
                </a:solidFill>
                <a:latin typeface="Montserrat" panose="00000500000000000000" pitchFamily="2" charset="0"/>
                <a:ea typeface="+mj-ea"/>
                <a:cs typeface="+mj-cs"/>
              </a:rPr>
              <a:t>Présentation</a:t>
            </a:r>
            <a:r>
              <a:rPr lang="en-US" altLang="en-CH" sz="6600" b="1" dirty="0">
                <a:ln>
                  <a:solidFill>
                    <a:schemeClr val="accent1"/>
                  </a:solidFill>
                </a:ln>
                <a:solidFill>
                  <a:schemeClr val="bg2"/>
                </a:solidFill>
                <a:latin typeface="Montserrat" panose="00000500000000000000" pitchFamily="2" charset="0"/>
                <a:ea typeface="+mj-ea"/>
                <a:cs typeface="+mj-cs"/>
              </a:rPr>
              <a:t> des TM</a:t>
            </a:r>
            <a:endParaRPr lang="en-US" altLang="en-CH" sz="4400" b="1" dirty="0">
              <a:ln>
                <a:solidFill>
                  <a:schemeClr val="accent1"/>
                </a:solidFill>
              </a:ln>
              <a:solidFill>
                <a:schemeClr val="bg2"/>
              </a:solidFill>
              <a:latin typeface="Montserrat" panose="00000500000000000000" pitchFamily="2" charset="0"/>
              <a:cs typeface="Open Sans" panose="020B0606030504020204" pitchFamily="34" charset="0"/>
            </a:endParaRPr>
          </a:p>
        </p:txBody>
      </p:sp>
      <p:pic>
        <p:nvPicPr>
          <p:cNvPr id="44035" name="Picture 7" descr="A red cross on a black background&#10;&#10;Description automatically generated">
            <a:extLst>
              <a:ext uri="{FF2B5EF4-FFF2-40B4-BE49-F238E27FC236}">
                <a16:creationId xmlns:a16="http://schemas.microsoft.com/office/drawing/2014/main" id="{BB1B1343-738E-53DC-828A-C7142CF8FCF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6">
            <a:extLst>
              <a:ext uri="{FF2B5EF4-FFF2-40B4-BE49-F238E27FC236}">
                <a16:creationId xmlns:a16="http://schemas.microsoft.com/office/drawing/2014/main" id="{0E677BAD-7677-80B2-D852-C304E845135C}"/>
              </a:ext>
            </a:extLst>
          </p:cNvPr>
          <p:cNvSpPr txBox="1">
            <a:spLocks noChangeArrowheads="1"/>
          </p:cNvSpPr>
          <p:nvPr/>
        </p:nvSpPr>
        <p:spPr bwMode="auto">
          <a:xfrm>
            <a:off x="703263" y="768350"/>
            <a:ext cx="12660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4800" b="1">
                <a:solidFill>
                  <a:srgbClr val="F5333F"/>
                </a:solidFill>
                <a:latin typeface="Montserrat" panose="00000500000000000000" pitchFamily="2" charset="0"/>
                <a:ea typeface="Roboto Black" pitchFamily="2" charset="0"/>
                <a:cs typeface="Open Sans Light" panose="020B0306030504020204" pitchFamily="34" charset="0"/>
              </a:rPr>
              <a:t>Travailler avec le secteur privé</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76803" name="Picture 4">
            <a:extLst>
              <a:ext uri="{FF2B5EF4-FFF2-40B4-BE49-F238E27FC236}">
                <a16:creationId xmlns:a16="http://schemas.microsoft.com/office/drawing/2014/main" id="{245DD5F6-CFB2-ED75-87D4-1E0757D3C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916238"/>
            <a:ext cx="10531475"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2">
            <a:extLst>
              <a:ext uri="{FF2B5EF4-FFF2-40B4-BE49-F238E27FC236}">
                <a16:creationId xmlns:a16="http://schemas.microsoft.com/office/drawing/2014/main" id="{BF419655-FEF6-235E-D980-6CC387C16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2113" y="4003675"/>
            <a:ext cx="551815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 descr="A red cross on a black background&#10;&#10;Description automatically generated">
            <a:extLst>
              <a:ext uri="{FF2B5EF4-FFF2-40B4-BE49-F238E27FC236}">
                <a16:creationId xmlns:a16="http://schemas.microsoft.com/office/drawing/2014/main" id="{7899A910-BE58-096F-4D71-E270DA569E2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6">
            <a:extLst>
              <a:ext uri="{FF2B5EF4-FFF2-40B4-BE49-F238E27FC236}">
                <a16:creationId xmlns:a16="http://schemas.microsoft.com/office/drawing/2014/main" id="{20D49A49-9E5E-23AF-C339-C52E4FBD36E3}"/>
              </a:ext>
            </a:extLst>
          </p:cNvPr>
          <p:cNvSpPr txBox="1">
            <a:spLocks noChangeArrowheads="1"/>
          </p:cNvSpPr>
          <p:nvPr/>
        </p:nvSpPr>
        <p:spPr bwMode="auto">
          <a:xfrm>
            <a:off x="703263" y="768350"/>
            <a:ext cx="11055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4800" b="1">
                <a:solidFill>
                  <a:srgbClr val="F5333F"/>
                </a:solidFill>
                <a:latin typeface="Montserrat" panose="00000500000000000000" pitchFamily="2" charset="0"/>
                <a:ea typeface="Roboto Black" pitchFamily="2" charset="0"/>
                <a:cs typeface="Open Sans Light" panose="020B0306030504020204" pitchFamily="34" charset="0"/>
              </a:rPr>
              <a:t>Utilisation de mécanismes de mise en œuvre </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2" name="TextBox 1">
            <a:extLst>
              <a:ext uri="{FF2B5EF4-FFF2-40B4-BE49-F238E27FC236}">
                <a16:creationId xmlns:a16="http://schemas.microsoft.com/office/drawing/2014/main" id="{19D490F6-46C1-0BF5-2691-8550B4013C5B}"/>
              </a:ext>
            </a:extLst>
          </p:cNvPr>
          <p:cNvSpPr txBox="1">
            <a:spLocks/>
          </p:cNvSpPr>
          <p:nvPr/>
        </p:nvSpPr>
        <p:spPr>
          <a:xfrm>
            <a:off x="720725" y="3541462"/>
            <a:ext cx="5280025" cy="5509200"/>
          </a:xfrm>
          <a:prstGeom prst="rect">
            <a:avLst/>
          </a:prstGeom>
          <a:noFill/>
        </p:spPr>
        <p:txBody>
          <a:bodyPr>
            <a:spAutoFit/>
          </a:bodyPr>
          <a:lstStyle/>
          <a:p>
            <a:pPr defTabSz="360000">
              <a:spcAft>
                <a:spcPts val="1800"/>
              </a:spcAft>
              <a:defRPr/>
            </a:pPr>
            <a:r>
              <a:rPr lang="en-CH" sz="4400" b="1" dirty="0">
                <a:solidFill>
                  <a:srgbClr val="011E41"/>
                </a:solidFill>
                <a:latin typeface="Montserrat" pitchFamily="2" charset="77"/>
                <a:ea typeface="Open Sans" panose="020B0606030504020204" pitchFamily="34" charset="0"/>
                <a:cs typeface="Open Sans" panose="020B0606030504020204" pitchFamily="34" charset="0"/>
              </a:rPr>
              <a:t>Plus </a:t>
            </a:r>
            <a:r>
              <a:rPr lang="en-US" sz="4400" b="1" dirty="0">
                <a:solidFill>
                  <a:srgbClr val="011E41"/>
                </a:solidFill>
                <a:latin typeface="Montserrat" pitchFamily="2" charset="77"/>
                <a:ea typeface="Open Sans" panose="020B0606030504020204" pitchFamily="34" charset="0"/>
                <a:cs typeface="Open Sans" panose="020B0606030504020204" pitchFamily="34" charset="0"/>
              </a:rPr>
              <a:t>de 50 % de l'assistance en espèces mise en place dans le monde en </a:t>
            </a:r>
            <a:r>
              <a:rPr lang="en-CH" sz="4400" b="1" dirty="0">
                <a:solidFill>
                  <a:srgbClr val="011E41"/>
                </a:solidFill>
                <a:latin typeface="Montserrat" pitchFamily="2" charset="77"/>
                <a:ea typeface="Open Sans" panose="020B0606030504020204" pitchFamily="34" charset="0"/>
                <a:cs typeface="Open Sans" panose="020B0606030504020204" pitchFamily="34" charset="0"/>
              </a:rPr>
              <a:t>2021-2022 </a:t>
            </a:r>
            <a:r>
              <a:rPr lang="en-US" sz="4400" b="1" dirty="0">
                <a:solidFill>
                  <a:srgbClr val="011E41"/>
                </a:solidFill>
                <a:latin typeface="Montserrat" pitchFamily="2" charset="77"/>
                <a:ea typeface="Open Sans" panose="020B0606030504020204" pitchFamily="34" charset="0"/>
                <a:cs typeface="Open Sans" panose="020B0606030504020204" pitchFamily="34" charset="0"/>
              </a:rPr>
              <a:t>a utilisé des </a:t>
            </a:r>
            <a:r>
              <a:rPr lang="en-US" sz="4400" b="1" dirty="0">
                <a:solidFill>
                  <a:schemeClr val="accent4"/>
                </a:solidFill>
                <a:latin typeface="Montserrat" pitchFamily="2" charset="77"/>
                <a:ea typeface="Open Sans" panose="020B0606030504020204" pitchFamily="34" charset="0"/>
                <a:cs typeface="Open Sans" panose="020B0606030504020204" pitchFamily="34" charset="0"/>
              </a:rPr>
              <a:t>paiements électroniques. </a:t>
            </a:r>
          </a:p>
        </p:txBody>
      </p:sp>
      <p:sp>
        <p:nvSpPr>
          <p:cNvPr id="5" name="TextBox 4">
            <a:extLst>
              <a:ext uri="{FF2B5EF4-FFF2-40B4-BE49-F238E27FC236}">
                <a16:creationId xmlns:a16="http://schemas.microsoft.com/office/drawing/2014/main" id="{F68EFB40-CFFE-801C-E7F0-15485921EFA0}"/>
              </a:ext>
            </a:extLst>
          </p:cNvPr>
          <p:cNvSpPr txBox="1">
            <a:spLocks/>
          </p:cNvSpPr>
          <p:nvPr/>
        </p:nvSpPr>
        <p:spPr>
          <a:xfrm>
            <a:off x="703263" y="2451685"/>
            <a:ext cx="4833937" cy="830262"/>
          </a:xfrm>
          <a:prstGeom prst="rect">
            <a:avLst/>
          </a:prstGeom>
          <a:noFill/>
        </p:spPr>
        <p:txBody>
          <a:bodyPr>
            <a:spAutoFit/>
          </a:bodyPr>
          <a:lstStyle/>
          <a:p>
            <a:pPr defTabSz="360000">
              <a:spcAft>
                <a:spcPts val="1800"/>
              </a:spcAft>
              <a:defRPr/>
            </a:pPr>
            <a:r>
              <a:rPr lang="en-CH" sz="4800" b="1" dirty="0">
                <a:solidFill>
                  <a:schemeClr val="accent4"/>
                </a:solidFill>
                <a:latin typeface="Montserrat" pitchFamily="2" charset="77"/>
                <a:ea typeface="Open Sans" panose="020B0606030504020204" pitchFamily="34" charset="0"/>
                <a:cs typeface="Open Sans" panose="020B0606030504020204" pitchFamily="34" charset="0"/>
              </a:rPr>
              <a:t>IFRC Global</a:t>
            </a:r>
            <a:endParaRPr lang="en-US" sz="4800" b="1" dirty="0">
              <a:solidFill>
                <a:schemeClr val="accent4"/>
              </a:solidFill>
              <a:latin typeface="Montserrat" pitchFamily="2" charset="77"/>
              <a:ea typeface="Open Sans" panose="020B0606030504020204" pitchFamily="34" charset="0"/>
              <a:cs typeface="Open Sans" panose="020B0606030504020204" pitchFamily="34" charset="0"/>
            </a:endParaRPr>
          </a:p>
        </p:txBody>
      </p:sp>
      <p:pic>
        <p:nvPicPr>
          <p:cNvPr id="78853" name="Picture 2" descr="A red cross on a black background&#10;&#10;Description automatically generated">
            <a:extLst>
              <a:ext uri="{FF2B5EF4-FFF2-40B4-BE49-F238E27FC236}">
                <a16:creationId xmlns:a16="http://schemas.microsoft.com/office/drawing/2014/main" id="{B2884B41-0880-4189-665C-2D5A55C75A5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78854" name="Chart 6">
            <a:extLst>
              <a:ext uri="{FF2B5EF4-FFF2-40B4-BE49-F238E27FC236}">
                <a16:creationId xmlns:a16="http://schemas.microsoft.com/office/drawing/2014/main" id="{643FF619-9248-3B20-7578-E079B386471B}"/>
              </a:ext>
            </a:extLst>
          </p:cNvPr>
          <p:cNvGraphicFramePr>
            <a:graphicFrameLocks/>
          </p:cNvGraphicFramePr>
          <p:nvPr>
            <p:extLst>
              <p:ext uri="{D42A27DB-BD31-4B8C-83A1-F6EECF244321}">
                <p14:modId xmlns:p14="http://schemas.microsoft.com/office/powerpoint/2010/main" val="881147745"/>
              </p:ext>
            </p:extLst>
          </p:nvPr>
        </p:nvGraphicFramePr>
        <p:xfrm>
          <a:off x="6464300" y="2133600"/>
          <a:ext cx="10107613" cy="7346950"/>
        </p:xfrm>
        <a:graphic>
          <a:graphicData uri="http://schemas.openxmlformats.org/presentationml/2006/ole">
            <mc:AlternateContent xmlns:mc="http://schemas.openxmlformats.org/markup-compatibility/2006">
              <mc:Choice xmlns:v="urn:schemas-microsoft-com:vml" Requires="v">
                <p:oleObj name="Chart" r:id="rId4" imgW="8166273" imgH="5930988" progId="Excel.Chart.8">
                  <p:embed/>
                </p:oleObj>
              </mc:Choice>
              <mc:Fallback>
                <p:oleObj name="Chart" r:id="rId4" imgW="8166273" imgH="5930988" progId="Excel.Chart.8">
                  <p:embed/>
                  <p:pic>
                    <p:nvPicPr>
                      <p:cNvPr id="78854" name="Chart 6">
                        <a:extLst>
                          <a:ext uri="{FF2B5EF4-FFF2-40B4-BE49-F238E27FC236}">
                            <a16:creationId xmlns:a16="http://schemas.microsoft.com/office/drawing/2014/main" id="{643FF619-9248-3B20-7578-E079B386471B}"/>
                          </a:ext>
                        </a:extLst>
                      </p:cNvPr>
                      <p:cNvPicPr>
                        <a:picLocks noChangeArrowheads="1"/>
                      </p:cNvPicPr>
                      <p:nvPr/>
                    </p:nvPicPr>
                    <p:blipFill>
                      <a:blip r:embed="rId5"/>
                      <a:srcRect/>
                      <a:stretch>
                        <a:fillRect/>
                      </a:stretch>
                    </p:blipFill>
                    <p:spPr bwMode="auto">
                      <a:xfrm>
                        <a:off x="6464300" y="2133600"/>
                        <a:ext cx="10107613" cy="7346950"/>
                      </a:xfrm>
                      <a:prstGeom prst="rect">
                        <a:avLst/>
                      </a:prstGeom>
                      <a:noFill/>
                      <a:ln>
                        <a:noFill/>
                      </a:ln>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6">
            <a:extLst>
              <a:ext uri="{FF2B5EF4-FFF2-40B4-BE49-F238E27FC236}">
                <a16:creationId xmlns:a16="http://schemas.microsoft.com/office/drawing/2014/main" id="{825DADAD-344C-A348-9420-E0FC2F965D6A}"/>
              </a:ext>
            </a:extLst>
          </p:cNvPr>
          <p:cNvSpPr txBox="1">
            <a:spLocks noChangeArrowheads="1"/>
          </p:cNvSpPr>
          <p:nvPr/>
        </p:nvSpPr>
        <p:spPr bwMode="auto">
          <a:xfrm>
            <a:off x="703263" y="768350"/>
            <a:ext cx="75676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Technologie Outils de </a:t>
            </a:r>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cash</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80899" name="Group 40">
            <a:extLst>
              <a:ext uri="{FF2B5EF4-FFF2-40B4-BE49-F238E27FC236}">
                <a16:creationId xmlns:a16="http://schemas.microsoft.com/office/drawing/2014/main" id="{C84D0F54-F6DE-2EA3-7D64-34B40C406B1A}"/>
              </a:ext>
            </a:extLst>
          </p:cNvPr>
          <p:cNvGrpSpPr>
            <a:grpSpLocks/>
          </p:cNvGrpSpPr>
          <p:nvPr/>
        </p:nvGrpSpPr>
        <p:grpSpPr bwMode="auto">
          <a:xfrm>
            <a:off x="574675" y="2271713"/>
            <a:ext cx="16459200" cy="7732712"/>
            <a:chOff x="1317309" y="2922796"/>
            <a:chExt cx="15758679" cy="6857242"/>
          </a:xfrm>
        </p:grpSpPr>
        <p:sp>
          <p:nvSpPr>
            <p:cNvPr id="80901" name="TextBox 1">
              <a:extLst>
                <a:ext uri="{FF2B5EF4-FFF2-40B4-BE49-F238E27FC236}">
                  <a16:creationId xmlns:a16="http://schemas.microsoft.com/office/drawing/2014/main" id="{7F14BBE6-3BE3-A557-F79E-A1BC1F0DDFD5}"/>
                </a:ext>
              </a:extLst>
            </p:cNvPr>
            <p:cNvSpPr txBox="1">
              <a:spLocks noChangeArrowheads="1"/>
            </p:cNvSpPr>
            <p:nvPr/>
          </p:nvSpPr>
          <p:spPr bwMode="auto">
            <a:xfrm>
              <a:off x="3954423" y="6105468"/>
              <a:ext cx="4389992" cy="144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Données sur les bénéficiaires</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Biométrie</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Données du marché</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Évaluations</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Enquêtes post-distribution</a:t>
              </a:r>
            </a:p>
          </p:txBody>
        </p:sp>
        <p:sp>
          <p:nvSpPr>
            <p:cNvPr id="6" name="Oval 5">
              <a:extLst>
                <a:ext uri="{FF2B5EF4-FFF2-40B4-BE49-F238E27FC236}">
                  <a16:creationId xmlns:a16="http://schemas.microsoft.com/office/drawing/2014/main" id="{3FE2C3B6-6E6F-85F2-83C8-782B9FC79687}"/>
                </a:ext>
              </a:extLst>
            </p:cNvPr>
            <p:cNvSpPr/>
            <p:nvPr/>
          </p:nvSpPr>
          <p:spPr>
            <a:xfrm>
              <a:off x="4237103" y="2922796"/>
              <a:ext cx="2898514" cy="2759227"/>
            </a:xfrm>
            <a:prstGeom prst="ellipse">
              <a:avLst/>
            </a:prstGeom>
            <a:solidFill>
              <a:srgbClr val="C0504D">
                <a:lumMod val="75000"/>
              </a:srgbClr>
            </a:solidFill>
            <a:ln w="25400" cap="flat" cmpd="sng" algn="ctr">
              <a:noFill/>
              <a:prstDash val="solid"/>
            </a:ln>
            <a:effectLst/>
          </p:spPr>
          <p:txBody>
            <a:bodyPr anchor="ctr"/>
            <a:lstStyle/>
            <a:p>
              <a:pPr algn="ctr" defTabSz="685800">
                <a:defRPr/>
              </a:pPr>
              <a:endParaRPr lang="en-GB" sz="1350" kern="0" dirty="0">
                <a:solidFill>
                  <a:prstClr val="white"/>
                </a:solidFill>
                <a:latin typeface="Calibri"/>
                <a:ea typeface="ＭＳ Ｐゴシック" charset="0"/>
                <a:cs typeface="ＭＳ Ｐゴシック" charset="0"/>
              </a:endParaRPr>
            </a:p>
          </p:txBody>
        </p:sp>
        <p:pic>
          <p:nvPicPr>
            <p:cNvPr id="80903" name="Content Placeholder 6">
              <a:extLst>
                <a:ext uri="{FF2B5EF4-FFF2-40B4-BE49-F238E27FC236}">
                  <a16:creationId xmlns:a16="http://schemas.microsoft.com/office/drawing/2014/main" id="{2885029E-F885-6581-4695-FEACA44A1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828" y="4071838"/>
              <a:ext cx="1354910" cy="108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Box 9">
              <a:extLst>
                <a:ext uri="{FF2B5EF4-FFF2-40B4-BE49-F238E27FC236}">
                  <a16:creationId xmlns:a16="http://schemas.microsoft.com/office/drawing/2014/main" id="{C0E230A2-8FC2-DED5-6C0E-AFB7B82831E9}"/>
                </a:ext>
              </a:extLst>
            </p:cNvPr>
            <p:cNvSpPr txBox="1">
              <a:spLocks noChangeArrowheads="1"/>
            </p:cNvSpPr>
            <p:nvPr/>
          </p:nvSpPr>
          <p:spPr bwMode="auto">
            <a:xfrm>
              <a:off x="4486948" y="3624542"/>
              <a:ext cx="2393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CH" sz="2400" dirty="0" err="1">
                  <a:solidFill>
                    <a:srgbClr val="FFFFFF"/>
                  </a:solidFill>
                  <a:latin typeface="Arial" panose="020B0604020202020204" pitchFamily="34" charset="0"/>
                  <a:ea typeface="MS PGothic" panose="020B0600070205080204" pitchFamily="34" charset="-128"/>
                  <a:cs typeface="Arial" panose="020B0604020202020204" pitchFamily="34" charset="0"/>
                </a:rPr>
                <a:t>Collecte</a:t>
              </a:r>
              <a:r>
                <a:rPr lang="en-GB" altLang="en-CH" sz="2400" dirty="0">
                  <a:solidFill>
                    <a:srgbClr val="FFFFFF"/>
                  </a:solidFill>
                  <a:latin typeface="Arial" panose="020B0604020202020204" pitchFamily="34" charset="0"/>
                  <a:ea typeface="MS PGothic" panose="020B0600070205080204" pitchFamily="34" charset="-128"/>
                  <a:cs typeface="Arial" panose="020B0604020202020204" pitchFamily="34" charset="0"/>
                </a:rPr>
                <a:t> des données</a:t>
              </a:r>
            </a:p>
          </p:txBody>
        </p:sp>
        <p:sp>
          <p:nvSpPr>
            <p:cNvPr id="11" name="Oval 10">
              <a:extLst>
                <a:ext uri="{FF2B5EF4-FFF2-40B4-BE49-F238E27FC236}">
                  <a16:creationId xmlns:a16="http://schemas.microsoft.com/office/drawing/2014/main" id="{F2A80447-B38E-A2D8-52A1-B0026C3C8594}"/>
                </a:ext>
              </a:extLst>
            </p:cNvPr>
            <p:cNvSpPr/>
            <p:nvPr/>
          </p:nvSpPr>
          <p:spPr>
            <a:xfrm>
              <a:off x="8936740" y="2922796"/>
              <a:ext cx="2903075" cy="2759227"/>
            </a:xfrm>
            <a:prstGeom prst="ellipse">
              <a:avLst/>
            </a:prstGeom>
            <a:solidFill>
              <a:srgbClr val="C0504D">
                <a:lumMod val="75000"/>
              </a:srgbClr>
            </a:solidFill>
            <a:ln w="25400" cap="flat" cmpd="sng" algn="ctr">
              <a:noFill/>
              <a:prstDash val="solid"/>
            </a:ln>
            <a:effectLst/>
          </p:spPr>
          <p:txBody>
            <a:bodyPr anchor="ctr"/>
            <a:lstStyle/>
            <a:p>
              <a:pPr algn="ctr" defTabSz="685800">
                <a:defRPr/>
              </a:pPr>
              <a:endParaRPr lang="en-GB" sz="1350" kern="0" dirty="0">
                <a:solidFill>
                  <a:prstClr val="white"/>
                </a:solidFill>
                <a:latin typeface="Calibri"/>
                <a:ea typeface="ＭＳ Ｐゴシック" charset="0"/>
                <a:cs typeface="ＭＳ Ｐゴシック" charset="0"/>
              </a:endParaRPr>
            </a:p>
          </p:txBody>
        </p:sp>
        <p:pic>
          <p:nvPicPr>
            <p:cNvPr id="80906" name="Picture 9">
              <a:extLst>
                <a:ext uri="{FF2B5EF4-FFF2-40B4-BE49-F238E27FC236}">
                  <a16:creationId xmlns:a16="http://schemas.microsoft.com/office/drawing/2014/main" id="{03A9908E-CE8F-2BE9-593F-219FB2C7A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485" y="4200456"/>
              <a:ext cx="1949878" cy="94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Box 12">
              <a:extLst>
                <a:ext uri="{FF2B5EF4-FFF2-40B4-BE49-F238E27FC236}">
                  <a16:creationId xmlns:a16="http://schemas.microsoft.com/office/drawing/2014/main" id="{034290C6-3C86-83E4-190A-4F1E37064241}"/>
                </a:ext>
              </a:extLst>
            </p:cNvPr>
            <p:cNvSpPr txBox="1">
              <a:spLocks noChangeArrowheads="1"/>
            </p:cNvSpPr>
            <p:nvPr/>
          </p:nvSpPr>
          <p:spPr bwMode="auto">
            <a:xfrm>
              <a:off x="9191722" y="3302672"/>
              <a:ext cx="23934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CH" sz="2400">
                  <a:solidFill>
                    <a:srgbClr val="FFFFFF"/>
                  </a:solidFill>
                  <a:latin typeface="Arial" panose="020B0604020202020204" pitchFamily="34" charset="0"/>
                  <a:ea typeface="MS PGothic" panose="020B0600070205080204" pitchFamily="34" charset="-128"/>
                  <a:cs typeface="Arial" panose="020B0604020202020204" pitchFamily="34" charset="0"/>
                </a:rPr>
                <a:t>Gestion des données</a:t>
              </a:r>
            </a:p>
          </p:txBody>
        </p:sp>
        <p:sp>
          <p:nvSpPr>
            <p:cNvPr id="14" name="Oval 13">
              <a:extLst>
                <a:ext uri="{FF2B5EF4-FFF2-40B4-BE49-F238E27FC236}">
                  <a16:creationId xmlns:a16="http://schemas.microsoft.com/office/drawing/2014/main" id="{582762A6-8A08-BF95-DA95-E419549CE0F1}"/>
                </a:ext>
              </a:extLst>
            </p:cNvPr>
            <p:cNvSpPr/>
            <p:nvPr/>
          </p:nvSpPr>
          <p:spPr>
            <a:xfrm>
              <a:off x="13627258" y="2922796"/>
              <a:ext cx="2900035" cy="2759227"/>
            </a:xfrm>
            <a:prstGeom prst="ellipse">
              <a:avLst/>
            </a:prstGeom>
            <a:solidFill>
              <a:srgbClr val="C0504D">
                <a:lumMod val="75000"/>
              </a:srgbClr>
            </a:solidFill>
            <a:ln w="25400" cap="flat" cmpd="sng" algn="ctr">
              <a:noFill/>
              <a:prstDash val="solid"/>
            </a:ln>
            <a:effectLst/>
          </p:spPr>
          <p:txBody>
            <a:bodyPr anchor="ctr"/>
            <a:lstStyle/>
            <a:p>
              <a:pPr algn="ctr" defTabSz="685800">
                <a:defRPr/>
              </a:pPr>
              <a:endParaRPr lang="en-GB" sz="1350" kern="0" dirty="0">
                <a:solidFill>
                  <a:prstClr val="white"/>
                </a:solidFill>
                <a:latin typeface="Calibri"/>
                <a:ea typeface="ＭＳ Ｐゴシック" charset="0"/>
                <a:cs typeface="ＭＳ Ｐゴシック" charset="0"/>
              </a:endParaRPr>
            </a:p>
          </p:txBody>
        </p:sp>
        <p:sp>
          <p:nvSpPr>
            <p:cNvPr id="80909" name="TextBox 14">
              <a:extLst>
                <a:ext uri="{FF2B5EF4-FFF2-40B4-BE49-F238E27FC236}">
                  <a16:creationId xmlns:a16="http://schemas.microsoft.com/office/drawing/2014/main" id="{8A96F91B-C96B-954F-E9D7-AF06CA0F03E8}"/>
                </a:ext>
              </a:extLst>
            </p:cNvPr>
            <p:cNvSpPr txBox="1">
              <a:spLocks noChangeArrowheads="1"/>
            </p:cNvSpPr>
            <p:nvPr/>
          </p:nvSpPr>
          <p:spPr bwMode="auto">
            <a:xfrm>
              <a:off x="13880464" y="3302672"/>
              <a:ext cx="23934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GB" altLang="en-CH" sz="2400">
                  <a:solidFill>
                    <a:srgbClr val="FFFFFF"/>
                  </a:solidFill>
                  <a:latin typeface="Arial" panose="020B0604020202020204" pitchFamily="34" charset="0"/>
                  <a:ea typeface="MS PGothic" panose="020B0600070205080204" pitchFamily="34" charset="-128"/>
                  <a:cs typeface="Arial" panose="020B0604020202020204" pitchFamily="34" charset="0"/>
                </a:rPr>
                <a:t>Mécanismes de paiement</a:t>
              </a:r>
            </a:p>
          </p:txBody>
        </p:sp>
        <p:pic>
          <p:nvPicPr>
            <p:cNvPr id="16" name="Picture 15">
              <a:extLst>
                <a:ext uri="{FF2B5EF4-FFF2-40B4-BE49-F238E27FC236}">
                  <a16:creationId xmlns:a16="http://schemas.microsoft.com/office/drawing/2014/main" id="{70447522-B7A9-7843-15BA-A8C584551D40}"/>
                </a:ext>
              </a:extLst>
            </p:cNvPr>
            <p:cNvPicPr>
              <a:picLocks noChangeAspect="1"/>
            </p:cNvPicPr>
            <p:nvPr/>
          </p:nvPicPr>
          <p:blipFill>
            <a:blip r:embed="rId5" cstate="print">
              <a:duotone>
                <a:srgbClr val="9BBB59">
                  <a:shade val="45000"/>
                  <a:satMod val="135000"/>
                </a:srgbClr>
                <a:prstClr val="white"/>
              </a:duotone>
            </a:blip>
            <a:stretch>
              <a:fillRect/>
            </a:stretch>
          </p:blipFill>
          <p:spPr>
            <a:xfrm>
              <a:off x="14548262" y="4149624"/>
              <a:ext cx="931603" cy="931603"/>
            </a:xfrm>
            <a:prstGeom prst="rect">
              <a:avLst/>
            </a:prstGeom>
          </p:spPr>
        </p:pic>
        <p:sp>
          <p:nvSpPr>
            <p:cNvPr id="80911" name="TextBox 14">
              <a:extLst>
                <a:ext uri="{FF2B5EF4-FFF2-40B4-BE49-F238E27FC236}">
                  <a16:creationId xmlns:a16="http://schemas.microsoft.com/office/drawing/2014/main" id="{FBA4D561-4A87-6CF7-6BA1-0F81AEB632E2}"/>
                </a:ext>
              </a:extLst>
            </p:cNvPr>
            <p:cNvSpPr txBox="1">
              <a:spLocks noChangeArrowheads="1"/>
            </p:cNvSpPr>
            <p:nvPr/>
          </p:nvSpPr>
          <p:spPr bwMode="auto">
            <a:xfrm>
              <a:off x="1453880" y="5681294"/>
              <a:ext cx="2504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2400" b="1">
                  <a:solidFill>
                    <a:srgbClr val="000000"/>
                  </a:solidFill>
                  <a:latin typeface="Arial" panose="020B0604020202020204" pitchFamily="34" charset="0"/>
                  <a:ea typeface="MS PGothic" panose="020B0600070205080204" pitchFamily="34" charset="-128"/>
                  <a:cs typeface="Arial" panose="020B0604020202020204" pitchFamily="34" charset="0"/>
                </a:rPr>
                <a:t>Fonctions principales :</a:t>
              </a:r>
            </a:p>
          </p:txBody>
        </p:sp>
        <p:sp>
          <p:nvSpPr>
            <p:cNvPr id="80912" name="TextBox 15">
              <a:extLst>
                <a:ext uri="{FF2B5EF4-FFF2-40B4-BE49-F238E27FC236}">
                  <a16:creationId xmlns:a16="http://schemas.microsoft.com/office/drawing/2014/main" id="{97AB3E58-B18F-32D9-E5F8-A7D8552F296E}"/>
                </a:ext>
              </a:extLst>
            </p:cNvPr>
            <p:cNvSpPr txBox="1">
              <a:spLocks noChangeArrowheads="1"/>
            </p:cNvSpPr>
            <p:nvPr/>
          </p:nvSpPr>
          <p:spPr bwMode="auto">
            <a:xfrm>
              <a:off x="1317309" y="7630679"/>
              <a:ext cx="2899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2400" b="1">
                  <a:solidFill>
                    <a:srgbClr val="000000"/>
                  </a:solidFill>
                  <a:latin typeface="Arial" panose="020B0604020202020204" pitchFamily="34" charset="0"/>
                  <a:ea typeface="MS PGothic" panose="020B0600070205080204" pitchFamily="34" charset="-128"/>
                  <a:cs typeface="Arial" panose="020B0604020202020204" pitchFamily="34" charset="0"/>
                </a:rPr>
                <a:t>Outils technologiques :</a:t>
              </a:r>
            </a:p>
          </p:txBody>
        </p:sp>
        <p:cxnSp>
          <p:nvCxnSpPr>
            <p:cNvPr id="80913" name="Straight Connector 20">
              <a:extLst>
                <a:ext uri="{FF2B5EF4-FFF2-40B4-BE49-F238E27FC236}">
                  <a16:creationId xmlns:a16="http://schemas.microsoft.com/office/drawing/2014/main" id="{79F28C33-E192-5ECD-C5F0-46C48AD39CB5}"/>
                </a:ext>
              </a:extLst>
            </p:cNvPr>
            <p:cNvCxnSpPr>
              <a:cxnSpLocks noChangeShapeType="1"/>
            </p:cNvCxnSpPr>
            <p:nvPr/>
          </p:nvCxnSpPr>
          <p:spPr bwMode="auto">
            <a:xfrm>
              <a:off x="4065133" y="7879009"/>
              <a:ext cx="12461598" cy="36749"/>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cxnSp>
          <p:nvCxnSpPr>
            <p:cNvPr id="80914" name="Straight Connector 21">
              <a:extLst>
                <a:ext uri="{FF2B5EF4-FFF2-40B4-BE49-F238E27FC236}">
                  <a16:creationId xmlns:a16="http://schemas.microsoft.com/office/drawing/2014/main" id="{2DF037E0-AE83-5C1D-3E47-23B0C5D09757}"/>
                </a:ext>
              </a:extLst>
            </p:cNvPr>
            <p:cNvCxnSpPr>
              <a:cxnSpLocks/>
            </p:cNvCxnSpPr>
            <p:nvPr/>
          </p:nvCxnSpPr>
          <p:spPr bwMode="auto">
            <a:xfrm>
              <a:off x="3784339" y="5925682"/>
              <a:ext cx="12742392" cy="46382"/>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80915" name="TextBox 32">
              <a:extLst>
                <a:ext uri="{FF2B5EF4-FFF2-40B4-BE49-F238E27FC236}">
                  <a16:creationId xmlns:a16="http://schemas.microsoft.com/office/drawing/2014/main" id="{A44ECECC-AE59-ED23-97E9-D371B3B773E3}"/>
                </a:ext>
              </a:extLst>
            </p:cNvPr>
            <p:cNvSpPr txBox="1">
              <a:spLocks noChangeArrowheads="1"/>
            </p:cNvSpPr>
            <p:nvPr/>
          </p:nvSpPr>
          <p:spPr bwMode="auto">
            <a:xfrm>
              <a:off x="8340452" y="6103023"/>
              <a:ext cx="4995096" cy="1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Gestion des bénéficiaires</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Planification et suivi de la distribution</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Suivi et rapports</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Pistes d'audit</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Administration des paiements (intégration du PSF)</a:t>
              </a:r>
            </a:p>
          </p:txBody>
        </p:sp>
        <p:sp>
          <p:nvSpPr>
            <p:cNvPr id="80916" name="TextBox 33">
              <a:extLst>
                <a:ext uri="{FF2B5EF4-FFF2-40B4-BE49-F238E27FC236}">
                  <a16:creationId xmlns:a16="http://schemas.microsoft.com/office/drawing/2014/main" id="{7C54FCB9-5377-8085-18A0-2BA190E87AEF}"/>
                </a:ext>
              </a:extLst>
            </p:cNvPr>
            <p:cNvSpPr txBox="1">
              <a:spLocks noChangeArrowheads="1"/>
            </p:cNvSpPr>
            <p:nvPr/>
          </p:nvSpPr>
          <p:spPr bwMode="auto">
            <a:xfrm>
              <a:off x="13198977" y="6120411"/>
              <a:ext cx="3877011" cy="1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Programmation des paiements (individuels, groupés)</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Identifier la validation et la sécurité</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Gestion des stocks</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Rapprochement</a:t>
              </a:r>
            </a:p>
          </p:txBody>
        </p:sp>
        <p:sp>
          <p:nvSpPr>
            <p:cNvPr id="80917" name="TextBox 37">
              <a:extLst>
                <a:ext uri="{FF2B5EF4-FFF2-40B4-BE49-F238E27FC236}">
                  <a16:creationId xmlns:a16="http://schemas.microsoft.com/office/drawing/2014/main" id="{AAA36BA1-2815-5B79-90C2-4049C0BEC227}"/>
                </a:ext>
              </a:extLst>
            </p:cNvPr>
            <p:cNvSpPr txBox="1">
              <a:spLocks noChangeArrowheads="1"/>
            </p:cNvSpPr>
            <p:nvPr/>
          </p:nvSpPr>
          <p:spPr bwMode="auto">
            <a:xfrm>
              <a:off x="3950461" y="8164088"/>
              <a:ext cx="4389992" cy="144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ODK</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RAMP/Magpi</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Devicemagic</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Boîte à outils Kobo</a:t>
              </a: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ONA</a:t>
              </a:r>
            </a:p>
          </p:txBody>
        </p:sp>
        <p:sp>
          <p:nvSpPr>
            <p:cNvPr id="80918" name="TextBox 38">
              <a:extLst>
                <a:ext uri="{FF2B5EF4-FFF2-40B4-BE49-F238E27FC236}">
                  <a16:creationId xmlns:a16="http://schemas.microsoft.com/office/drawing/2014/main" id="{91C56FE4-E29F-4B33-E9FC-155B8BDD80A7}"/>
                </a:ext>
              </a:extLst>
            </p:cNvPr>
            <p:cNvSpPr txBox="1">
              <a:spLocks noChangeArrowheads="1"/>
            </p:cNvSpPr>
            <p:nvPr/>
          </p:nvSpPr>
          <p:spPr bwMode="auto">
            <a:xfrm>
              <a:off x="8340452" y="8143497"/>
              <a:ext cx="4389992" cy="117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it-IT" altLang="en-CH" sz="2000">
                  <a:solidFill>
                    <a:srgbClr val="011E41"/>
                  </a:solidFill>
                  <a:latin typeface="Montserrat" panose="00000500000000000000" pitchFamily="2" charset="0"/>
                  <a:cs typeface="Open Sans" panose="020B0606030504020204" pitchFamily="34" charset="0"/>
                </a:rPr>
                <a:t>LMMS</a:t>
              </a:r>
            </a:p>
            <a:p>
              <a:pPr>
                <a:buFont typeface="Arial" panose="020B0604020202020204" pitchFamily="34" charset="0"/>
                <a:buChar char="•"/>
              </a:pPr>
              <a:r>
                <a:rPr lang="it-IT" altLang="en-CH" sz="2000">
                  <a:solidFill>
                    <a:srgbClr val="011E41"/>
                  </a:solidFill>
                  <a:latin typeface="Montserrat" panose="00000500000000000000" pitchFamily="2" charset="0"/>
                  <a:cs typeface="Open Sans" panose="020B0606030504020204" pitchFamily="34" charset="0"/>
                </a:rPr>
                <a:t>RedRose</a:t>
              </a:r>
            </a:p>
            <a:p>
              <a:pPr>
                <a:buFont typeface="Arial" panose="020B0604020202020204" pitchFamily="34" charset="0"/>
                <a:buChar char="•"/>
              </a:pPr>
              <a:r>
                <a:rPr lang="it-IT" altLang="en-CH" sz="2000">
                  <a:solidFill>
                    <a:srgbClr val="011E41"/>
                  </a:solidFill>
                  <a:latin typeface="Montserrat" panose="00000500000000000000" pitchFamily="2" charset="0"/>
                  <a:cs typeface="Open Sans" panose="020B0606030504020204" pitchFamily="34" charset="0"/>
                </a:rPr>
                <a:t>SCOPE (PAM)</a:t>
              </a:r>
            </a:p>
            <a:p>
              <a:pPr>
                <a:buFont typeface="Arial" panose="020B0604020202020204" pitchFamily="34" charset="0"/>
                <a:buChar char="•"/>
              </a:pPr>
              <a:r>
                <a:rPr lang="it-IT" altLang="en-CH" sz="2000">
                  <a:solidFill>
                    <a:srgbClr val="011E41"/>
                  </a:solidFill>
                  <a:latin typeface="Montserrat" panose="00000500000000000000" pitchFamily="2" charset="0"/>
                  <a:cs typeface="Open Sans" panose="020B0606030504020204" pitchFamily="34" charset="0"/>
                </a:rPr>
                <a:t>Ségovie</a:t>
              </a:r>
            </a:p>
          </p:txBody>
        </p:sp>
        <p:sp>
          <p:nvSpPr>
            <p:cNvPr id="80919" name="TextBox 39">
              <a:extLst>
                <a:ext uri="{FF2B5EF4-FFF2-40B4-BE49-F238E27FC236}">
                  <a16:creationId xmlns:a16="http://schemas.microsoft.com/office/drawing/2014/main" id="{53DAAACC-8A25-E23C-DDF6-CBF7C50CF5B4}"/>
                </a:ext>
              </a:extLst>
            </p:cNvPr>
            <p:cNvSpPr txBox="1">
              <a:spLocks noChangeArrowheads="1"/>
            </p:cNvSpPr>
            <p:nvPr/>
          </p:nvSpPr>
          <p:spPr bwMode="auto">
            <a:xfrm>
              <a:off x="13198977" y="8060626"/>
              <a:ext cx="3327753" cy="1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Cartes prépayées</a:t>
              </a:r>
              <a:endParaRPr lang="en-CH" altLang="en-CH" sz="2000">
                <a:solidFill>
                  <a:srgbClr val="011E41"/>
                </a:solidFill>
                <a:latin typeface="Montserrat" panose="00000500000000000000" pitchFamily="2" charset="0"/>
                <a:cs typeface="Open Sans" panose="020B0606030504020204" pitchFamily="34" charset="0"/>
              </a:endParaRP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Transferts de fonds (remittance) </a:t>
              </a:r>
              <a:endParaRPr lang="en-CH" altLang="en-CH" sz="2000">
                <a:solidFill>
                  <a:srgbClr val="011E41"/>
                </a:solidFill>
                <a:latin typeface="Montserrat" panose="00000500000000000000" pitchFamily="2" charset="0"/>
                <a:cs typeface="Open Sans" panose="020B0606030504020204" pitchFamily="34" charset="0"/>
              </a:endParaRP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Paiements mobiles</a:t>
              </a:r>
              <a:endParaRPr lang="en-CH" altLang="en-CH" sz="2000">
                <a:solidFill>
                  <a:srgbClr val="011E41"/>
                </a:solidFill>
                <a:latin typeface="Montserrat" panose="00000500000000000000" pitchFamily="2" charset="0"/>
                <a:cs typeface="Open Sans" panose="020B0606030504020204" pitchFamily="34" charset="0"/>
              </a:endParaRPr>
            </a:p>
            <a:p>
              <a:pPr>
                <a:buFont typeface="Arial" panose="020B0604020202020204" pitchFamily="34" charset="0"/>
                <a:buChar char="•"/>
              </a:pPr>
              <a:r>
                <a:rPr lang="en-CH" altLang="en-CH" sz="2000">
                  <a:solidFill>
                    <a:srgbClr val="011E41"/>
                  </a:solidFill>
                  <a:latin typeface="Montserrat" panose="00000500000000000000" pitchFamily="2" charset="0"/>
                  <a:cs typeface="Open Sans" panose="020B0606030504020204" pitchFamily="34" charset="0"/>
                </a:rPr>
                <a:t>Chèques </a:t>
              </a:r>
              <a:r>
                <a:rPr lang="en-US" altLang="en-CH" sz="2000">
                  <a:solidFill>
                    <a:srgbClr val="011E41"/>
                  </a:solidFill>
                  <a:latin typeface="Montserrat" panose="00000500000000000000" pitchFamily="2" charset="0"/>
                  <a:cs typeface="Open Sans" panose="020B0606030504020204" pitchFamily="34" charset="0"/>
                </a:rPr>
                <a:t>électroniques</a:t>
              </a:r>
              <a:endParaRPr lang="en-CH" altLang="en-CH" sz="2000">
                <a:solidFill>
                  <a:srgbClr val="011E41"/>
                </a:solidFill>
                <a:latin typeface="Montserrat" panose="00000500000000000000" pitchFamily="2" charset="0"/>
                <a:cs typeface="Open Sans" panose="020B0606030504020204" pitchFamily="34" charset="0"/>
              </a:endParaRPr>
            </a:p>
            <a:p>
              <a:pPr>
                <a:buFont typeface="Arial" panose="020B0604020202020204" pitchFamily="34" charset="0"/>
                <a:buChar char="•"/>
              </a:pPr>
              <a:r>
                <a:rPr lang="en-US" altLang="en-CH" sz="2000">
                  <a:solidFill>
                    <a:srgbClr val="011E41"/>
                  </a:solidFill>
                  <a:latin typeface="Montserrat" panose="00000500000000000000" pitchFamily="2" charset="0"/>
                  <a:cs typeface="Open Sans" panose="020B0606030504020204" pitchFamily="34" charset="0"/>
                </a:rPr>
                <a:t>Portefeuilles numériques</a:t>
              </a:r>
            </a:p>
          </p:txBody>
        </p:sp>
      </p:grpSp>
      <p:pic>
        <p:nvPicPr>
          <p:cNvPr id="80900" name="Picture 1" descr="A red cross on a black background&#10;&#10;Description automatically generated">
            <a:extLst>
              <a:ext uri="{FF2B5EF4-FFF2-40B4-BE49-F238E27FC236}">
                <a16:creationId xmlns:a16="http://schemas.microsoft.com/office/drawing/2014/main" id="{DE80571E-1716-9C09-1B4C-4C8410E43BAD}"/>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FE5209E8-1CFB-9EBA-0685-A54FF275E670}"/>
              </a:ext>
            </a:extLst>
          </p:cNvPr>
          <p:cNvSpPr txBox="1">
            <a:spLocks noChangeArrowheads="1"/>
          </p:cNvSpPr>
          <p:nvPr/>
        </p:nvSpPr>
        <p:spPr bwMode="auto">
          <a:xfrm>
            <a:off x="3406877" y="7418688"/>
            <a:ext cx="13954255" cy="1938992"/>
          </a:xfrm>
          <a:prstGeom prst="rect">
            <a:avLst/>
          </a:prstGeom>
          <a:solidFill>
            <a:schemeClr val="bg2">
              <a:alpha val="45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r">
              <a:spcAft>
                <a:spcPts val="1800"/>
              </a:spcAft>
              <a:defRPr/>
            </a:pPr>
            <a:r>
              <a:rPr lang="en-US" sz="6000" b="1" dirty="0">
                <a:ln>
                  <a:solidFill>
                    <a:schemeClr val="accent1"/>
                  </a:solidFill>
                </a:ln>
                <a:solidFill>
                  <a:schemeClr val="bg2"/>
                </a:solidFill>
                <a:latin typeface="Montserrat" panose="00000500000000000000" pitchFamily="2" charset="0"/>
              </a:rPr>
              <a:t>Les TM dans le mouvement</a:t>
            </a:r>
            <a:br>
              <a:rPr lang="en-US" sz="6000" b="1" dirty="0">
                <a:ln>
                  <a:solidFill>
                    <a:schemeClr val="accent1"/>
                  </a:solidFill>
                </a:ln>
                <a:solidFill>
                  <a:schemeClr val="bg2"/>
                </a:solidFill>
                <a:latin typeface="Montserrat" panose="00000500000000000000" pitchFamily="2" charset="0"/>
              </a:rPr>
            </a:br>
            <a:r>
              <a:rPr lang="en-US" sz="6000" b="1" dirty="0">
                <a:ln>
                  <a:solidFill>
                    <a:schemeClr val="accent1"/>
                  </a:solidFill>
                </a:ln>
                <a:solidFill>
                  <a:schemeClr val="bg2"/>
                </a:solidFill>
                <a:latin typeface="Montserrat" panose="00000500000000000000" pitchFamily="2" charset="0"/>
              </a:rPr>
              <a:t>Engagements et </a:t>
            </a:r>
            <a:r>
              <a:rPr lang="en-US" sz="6000" b="1" dirty="0" err="1">
                <a:ln>
                  <a:solidFill>
                    <a:schemeClr val="accent1"/>
                  </a:solidFill>
                </a:ln>
                <a:solidFill>
                  <a:schemeClr val="bg2"/>
                </a:solidFill>
                <a:latin typeface="Montserrat" panose="00000500000000000000" pitchFamily="2" charset="0"/>
              </a:rPr>
              <a:t>outils</a:t>
            </a:r>
            <a:r>
              <a:rPr lang="en-US" sz="6000" b="1" dirty="0">
                <a:ln>
                  <a:solidFill>
                    <a:schemeClr val="accent1"/>
                  </a:solidFill>
                </a:ln>
                <a:solidFill>
                  <a:schemeClr val="bg2"/>
                </a:solidFill>
                <a:latin typeface="Montserrat" panose="00000500000000000000" pitchFamily="2" charset="0"/>
              </a:rPr>
              <a:t> des TM</a:t>
            </a:r>
            <a:endParaRPr lang="en-US" altLang="en-CH" sz="2000" b="1" dirty="0">
              <a:ln>
                <a:solidFill>
                  <a:schemeClr val="accent1"/>
                </a:solidFill>
              </a:ln>
              <a:solidFill>
                <a:schemeClr val="bg2"/>
              </a:solidFill>
              <a:latin typeface="Montserrat" panose="00000500000000000000" pitchFamily="2" charset="0"/>
              <a:cs typeface="Open Sans" panose="020B0606030504020204" pitchFamily="34" charset="0"/>
            </a:endParaRPr>
          </a:p>
        </p:txBody>
      </p:sp>
      <p:pic>
        <p:nvPicPr>
          <p:cNvPr id="82947" name="Picture 7" descr="A red cross on a black background&#10;&#10;Description automatically generated">
            <a:extLst>
              <a:ext uri="{FF2B5EF4-FFF2-40B4-BE49-F238E27FC236}">
                <a16:creationId xmlns:a16="http://schemas.microsoft.com/office/drawing/2014/main" id="{B51D43C1-000D-1632-5426-20165828751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6">
            <a:extLst>
              <a:ext uri="{FF2B5EF4-FFF2-40B4-BE49-F238E27FC236}">
                <a16:creationId xmlns:a16="http://schemas.microsoft.com/office/drawing/2014/main" id="{434AF2B4-11AE-EF4C-CBC4-1AE0A730A124}"/>
              </a:ext>
            </a:extLst>
          </p:cNvPr>
          <p:cNvSpPr txBox="1">
            <a:spLocks noChangeArrowheads="1"/>
          </p:cNvSpPr>
          <p:nvPr/>
        </p:nvSpPr>
        <p:spPr bwMode="auto">
          <a:xfrm>
            <a:off x="703263" y="768350"/>
            <a:ext cx="9820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7200" b="1">
                <a:solidFill>
                  <a:srgbClr val="F5333F"/>
                </a:solidFill>
                <a:latin typeface="Montserrat" panose="00000500000000000000" pitchFamily="2" charset="0"/>
                <a:ea typeface="Roboto Black" pitchFamily="2" charset="0"/>
                <a:cs typeface="Open Sans Light" panose="020B0306030504020204" pitchFamily="34" charset="0"/>
              </a:rPr>
              <a:t>L'engagement de la FICR</a:t>
            </a:r>
            <a:endParaRPr lang="ru-RU" altLang="en-CH" sz="72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83971" name="TextBox 4">
            <a:extLst>
              <a:ext uri="{FF2B5EF4-FFF2-40B4-BE49-F238E27FC236}">
                <a16:creationId xmlns:a16="http://schemas.microsoft.com/office/drawing/2014/main" id="{AF6B8186-D4E3-6C12-4F9A-5B76D542EE06}"/>
              </a:ext>
            </a:extLst>
          </p:cNvPr>
          <p:cNvSpPr txBox="1">
            <a:spLocks noChangeArrowheads="1"/>
          </p:cNvSpPr>
          <p:nvPr/>
        </p:nvSpPr>
        <p:spPr bwMode="auto">
          <a:xfrm>
            <a:off x="703263" y="3302000"/>
            <a:ext cx="17119600" cy="578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nSpc>
                <a:spcPct val="200000"/>
              </a:lnSpc>
              <a:spcAft>
                <a:spcPts val="1800"/>
              </a:spcAft>
            </a:pPr>
            <a:r>
              <a:rPr lang="en-US" altLang="en-CH" sz="4800" b="1" dirty="0">
                <a:solidFill>
                  <a:srgbClr val="011E41"/>
                </a:solidFill>
                <a:latin typeface="Montserrat" panose="00000500000000000000" pitchFamily="2" charset="0"/>
                <a:cs typeface="Open Sans" panose="020B0606030504020204" pitchFamily="34" charset="0"/>
              </a:rPr>
              <a:t>"</a:t>
            </a:r>
            <a:r>
              <a:rPr lang="en-US" altLang="en-CH" sz="4800" b="1" dirty="0" err="1">
                <a:solidFill>
                  <a:srgbClr val="011E41"/>
                </a:solidFill>
                <a:latin typeface="Montserrat" panose="00000500000000000000" pitchFamily="2" charset="0"/>
                <a:cs typeface="Open Sans" panose="020B0606030504020204" pitchFamily="34" charset="0"/>
              </a:rPr>
              <a:t>D'ici</a:t>
            </a:r>
            <a:r>
              <a:rPr lang="en-US" altLang="en-CH" sz="4800" b="1" dirty="0">
                <a:solidFill>
                  <a:srgbClr val="011E41"/>
                </a:solidFill>
                <a:latin typeface="Montserrat" panose="00000500000000000000" pitchFamily="2" charset="0"/>
                <a:cs typeface="Open Sans" panose="020B0606030504020204" pitchFamily="34" charset="0"/>
              </a:rPr>
              <a:t> 2025, la Fédération </a:t>
            </a:r>
            <a:r>
              <a:rPr lang="en-US" altLang="en-CH" sz="4800" b="1" dirty="0" err="1">
                <a:solidFill>
                  <a:srgbClr val="011E41"/>
                </a:solidFill>
                <a:latin typeface="Montserrat" panose="00000500000000000000" pitchFamily="2" charset="0"/>
                <a:cs typeface="Open Sans" panose="020B0606030504020204" pitchFamily="34" charset="0"/>
              </a:rPr>
              <a:t>internationale</a:t>
            </a:r>
            <a:r>
              <a:rPr lang="en-US" altLang="en-CH" sz="4800" b="1" dirty="0">
                <a:solidFill>
                  <a:srgbClr val="011E41"/>
                </a:solidFill>
                <a:latin typeface="Montserrat" panose="00000500000000000000" pitchFamily="2" charset="0"/>
                <a:cs typeface="Open Sans" panose="020B0606030504020204" pitchFamily="34" charset="0"/>
              </a:rPr>
              <a:t> des Sociétés de la Croix-Rouge et du Croissant-Rouge (FICR) </a:t>
            </a:r>
            <a:r>
              <a:rPr lang="en-US" altLang="en-CH" sz="4800" b="1" dirty="0" err="1">
                <a:solidFill>
                  <a:srgbClr val="011E41"/>
                </a:solidFill>
                <a:latin typeface="Montserrat" panose="00000500000000000000" pitchFamily="2" charset="0"/>
                <a:cs typeface="Open Sans" panose="020B0606030504020204" pitchFamily="34" charset="0"/>
              </a:rPr>
              <a:t>s'engage</a:t>
            </a:r>
            <a:r>
              <a:rPr lang="en-US" altLang="en-CH" sz="4800" b="1" dirty="0">
                <a:solidFill>
                  <a:srgbClr val="011E41"/>
                </a:solidFill>
                <a:latin typeface="Montserrat" panose="00000500000000000000" pitchFamily="2" charset="0"/>
                <a:cs typeface="Open Sans" panose="020B0606030504020204" pitchFamily="34" charset="0"/>
              </a:rPr>
              <a:t> à </a:t>
            </a:r>
            <a:r>
              <a:rPr lang="en-US" altLang="en-CH" sz="4800" b="1" dirty="0" err="1">
                <a:solidFill>
                  <a:srgbClr val="011E41"/>
                </a:solidFill>
                <a:latin typeface="Montserrat" panose="00000500000000000000" pitchFamily="2" charset="0"/>
                <a:cs typeface="Open Sans" panose="020B0606030504020204" pitchFamily="34" charset="0"/>
              </a:rPr>
              <a:t>fournir</a:t>
            </a:r>
            <a:r>
              <a:rPr lang="en-US" altLang="en-CH" sz="4800" b="1" dirty="0">
                <a:solidFill>
                  <a:srgbClr val="011E41"/>
                </a:solidFill>
                <a:latin typeface="Montserrat" panose="00000500000000000000" pitchFamily="2" charset="0"/>
                <a:cs typeface="Open Sans" panose="020B0606030504020204" pitchFamily="34" charset="0"/>
              </a:rPr>
              <a:t> 50 % de </a:t>
            </a:r>
            <a:r>
              <a:rPr lang="en-US" altLang="en-CH" sz="4800" b="1" dirty="0" err="1">
                <a:solidFill>
                  <a:srgbClr val="011E41"/>
                </a:solidFill>
                <a:latin typeface="Montserrat" panose="00000500000000000000" pitchFamily="2" charset="0"/>
                <a:cs typeface="Open Sans" panose="020B0606030504020204" pitchFamily="34" charset="0"/>
              </a:rPr>
              <a:t>l'aide</a:t>
            </a:r>
            <a:r>
              <a:rPr lang="en-US" altLang="en-CH" sz="4800" b="1" dirty="0">
                <a:solidFill>
                  <a:srgbClr val="011E41"/>
                </a:solidFill>
                <a:latin typeface="Montserrat" panose="00000500000000000000" pitchFamily="2" charset="0"/>
                <a:cs typeface="Open Sans" panose="020B0606030504020204" pitchFamily="34" charset="0"/>
              </a:rPr>
              <a:t> </a:t>
            </a:r>
            <a:r>
              <a:rPr lang="en-US" altLang="en-CH" sz="4800" b="1" dirty="0" err="1">
                <a:solidFill>
                  <a:srgbClr val="011E41"/>
                </a:solidFill>
                <a:latin typeface="Montserrat" panose="00000500000000000000" pitchFamily="2" charset="0"/>
                <a:cs typeface="Open Sans" panose="020B0606030504020204" pitchFamily="34" charset="0"/>
              </a:rPr>
              <a:t>humanitaire</a:t>
            </a:r>
            <a:r>
              <a:rPr lang="en-US" altLang="en-CH" sz="4800" b="1" dirty="0">
                <a:solidFill>
                  <a:srgbClr val="011E41"/>
                </a:solidFill>
                <a:latin typeface="Montserrat" panose="00000500000000000000" pitchFamily="2" charset="0"/>
                <a:cs typeface="Open Sans" panose="020B0606030504020204" pitchFamily="34" charset="0"/>
              </a:rPr>
              <a:t> sous </a:t>
            </a:r>
            <a:r>
              <a:rPr lang="en-US" altLang="en-CH" sz="4800" b="1" dirty="0" err="1">
                <a:solidFill>
                  <a:srgbClr val="011E41"/>
                </a:solidFill>
                <a:latin typeface="Montserrat" panose="00000500000000000000" pitchFamily="2" charset="0"/>
                <a:cs typeface="Open Sans" panose="020B0606030504020204" pitchFamily="34" charset="0"/>
              </a:rPr>
              <a:t>forme</a:t>
            </a:r>
            <a:r>
              <a:rPr lang="en-US" altLang="en-CH" sz="4800" b="1" dirty="0">
                <a:solidFill>
                  <a:srgbClr val="011E41"/>
                </a:solidFill>
                <a:latin typeface="Montserrat" panose="00000500000000000000" pitchFamily="2" charset="0"/>
                <a:cs typeface="Open Sans" panose="020B0606030504020204" pitchFamily="34" charset="0"/>
              </a:rPr>
              <a:t> </a:t>
            </a:r>
            <a:r>
              <a:rPr lang="en-US" altLang="en-CH" sz="4800" b="1" dirty="0" err="1">
                <a:solidFill>
                  <a:srgbClr val="011E41"/>
                </a:solidFill>
                <a:latin typeface="Montserrat" panose="00000500000000000000" pitchFamily="2" charset="0"/>
                <a:cs typeface="Open Sans" panose="020B0606030504020204" pitchFamily="34" charset="0"/>
              </a:rPr>
              <a:t>d'argent</a:t>
            </a:r>
            <a:r>
              <a:rPr lang="en-US" altLang="en-CH" sz="4800" b="1" dirty="0">
                <a:solidFill>
                  <a:srgbClr val="011E41"/>
                </a:solidFill>
                <a:latin typeface="Montserrat" panose="00000500000000000000" pitchFamily="2" charset="0"/>
                <a:cs typeface="Open Sans" panose="020B0606030504020204" pitchFamily="34" charset="0"/>
              </a:rPr>
              <a:t> </a:t>
            </a:r>
            <a:r>
              <a:rPr lang="en-US" altLang="en-CH" sz="4800" b="1" dirty="0" err="1">
                <a:solidFill>
                  <a:srgbClr val="011E41"/>
                </a:solidFill>
                <a:latin typeface="Montserrat" panose="00000500000000000000" pitchFamily="2" charset="0"/>
                <a:cs typeface="Open Sans" panose="020B0606030504020204" pitchFamily="34" charset="0"/>
              </a:rPr>
              <a:t>liquide</a:t>
            </a:r>
            <a:r>
              <a:rPr lang="en-US" altLang="en-CH" sz="4800" b="1" dirty="0">
                <a:solidFill>
                  <a:srgbClr val="011E41"/>
                </a:solidFill>
                <a:latin typeface="Montserrat" panose="00000500000000000000" pitchFamily="2" charset="0"/>
                <a:cs typeface="Open Sans" panose="020B0606030504020204" pitchFamily="34" charset="0"/>
              </a:rPr>
              <a:t> et de bons </a:t>
            </a:r>
            <a:r>
              <a:rPr lang="en-US" altLang="en-CH" sz="4800" b="1" dirty="0" err="1">
                <a:solidFill>
                  <a:srgbClr val="011E41"/>
                </a:solidFill>
                <a:latin typeface="Montserrat" panose="00000500000000000000" pitchFamily="2" charset="0"/>
                <a:cs typeface="Open Sans" panose="020B0606030504020204" pitchFamily="34" charset="0"/>
              </a:rPr>
              <a:t>d'achat</a:t>
            </a:r>
            <a:r>
              <a:rPr lang="en-US" altLang="en-CH" sz="4800" b="1" dirty="0">
                <a:solidFill>
                  <a:srgbClr val="011E41"/>
                </a:solidFill>
                <a:latin typeface="Montserrat" panose="00000500000000000000" pitchFamily="2" charset="0"/>
                <a:cs typeface="Open Sans" panose="020B0606030504020204" pitchFamily="34" charset="0"/>
              </a:rPr>
              <a:t>.</a:t>
            </a:r>
          </a:p>
        </p:txBody>
      </p:sp>
      <p:pic>
        <p:nvPicPr>
          <p:cNvPr id="83972" name="Picture 1" descr="A red cross on a black background&#10;&#10;Description automatically generated">
            <a:extLst>
              <a:ext uri="{FF2B5EF4-FFF2-40B4-BE49-F238E27FC236}">
                <a16:creationId xmlns:a16="http://schemas.microsoft.com/office/drawing/2014/main" id="{4C9A74F6-EFC0-57B9-DBB8-409148300DD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6">
            <a:extLst>
              <a:ext uri="{FF2B5EF4-FFF2-40B4-BE49-F238E27FC236}">
                <a16:creationId xmlns:a16="http://schemas.microsoft.com/office/drawing/2014/main" id="{97E70C3D-E9DE-30A5-11E0-B2727B9D5BA4}"/>
              </a:ext>
            </a:extLst>
          </p:cNvPr>
          <p:cNvSpPr txBox="1">
            <a:spLocks noChangeArrowheads="1"/>
          </p:cNvSpPr>
          <p:nvPr/>
        </p:nvSpPr>
        <p:spPr bwMode="auto">
          <a:xfrm>
            <a:off x="313376" y="1002173"/>
            <a:ext cx="151796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4800" b="1" dirty="0">
                <a:solidFill>
                  <a:srgbClr val="F5333F"/>
                </a:solidFill>
                <a:latin typeface="Montserrat" panose="00000500000000000000" pitchFamily="2" charset="0"/>
                <a:ea typeface="Roboto Black" pitchFamily="2" charset="0"/>
                <a:cs typeface="Open Sans Light" panose="020B0306030504020204" pitchFamily="34" charset="0"/>
              </a:rPr>
              <a:t>Cadre </a:t>
            </a:r>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stratégique 2030 du mouvement </a:t>
            </a:r>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TM</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62468" name="Picture 1" descr="A red cross on a black background&#10;&#10;Description automatically generated">
            <a:extLst>
              <a:ext uri="{FF2B5EF4-FFF2-40B4-BE49-F238E27FC236}">
                <a16:creationId xmlns:a16="http://schemas.microsoft.com/office/drawing/2014/main" id="{5FB15A67-8768-0587-2B7C-BBE4B1309A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4AC9506-BD4C-3D20-0BB8-73BBBCE9C71D}"/>
              </a:ext>
            </a:extLst>
          </p:cNvPr>
          <p:cNvSpPr txBox="1"/>
          <p:nvPr/>
        </p:nvSpPr>
        <p:spPr>
          <a:xfrm>
            <a:off x="313377" y="1882676"/>
            <a:ext cx="17691990" cy="1138773"/>
          </a:xfrm>
          <a:prstGeom prst="rect">
            <a:avLst/>
          </a:prstGeom>
          <a:noFill/>
        </p:spPr>
        <p:txBody>
          <a:bodyPr wrap="square" rtlCol="0">
            <a:spAutoFit/>
          </a:bodyPr>
          <a:lstStyle/>
          <a:p>
            <a:pPr algn="just"/>
            <a:r>
              <a:rPr lang="en-CH" sz="2800" b="1" u="none" strike="noStrike" baseline="0" dirty="0">
                <a:solidFill>
                  <a:schemeClr val="accent1"/>
                </a:solidFill>
                <a:latin typeface="Montserrat" panose="00000500000000000000" pitchFamily="2" charset="0"/>
              </a:rPr>
              <a:t>Vision : </a:t>
            </a:r>
          </a:p>
          <a:p>
            <a:pPr algn="just"/>
            <a:r>
              <a:rPr lang="en-CH" sz="2000" b="1" u="none" strike="noStrike" baseline="0" dirty="0">
                <a:solidFill>
                  <a:schemeClr val="accent1"/>
                </a:solidFill>
                <a:latin typeface="Montserrat" panose="00000500000000000000" pitchFamily="2" charset="0"/>
              </a:rPr>
              <a:t>"Les gens </a:t>
            </a:r>
            <a:r>
              <a:rPr lang="en-US" sz="2000" b="1" u="none" strike="noStrike" baseline="0" dirty="0">
                <a:solidFill>
                  <a:schemeClr val="accent1"/>
                </a:solidFill>
                <a:latin typeface="Montserrat" panose="00000500000000000000" pitchFamily="2" charset="0"/>
              </a:rPr>
              <a:t>sont capables d'anticiper les crises, d'y répondre et de s'en remettre, tout en générant de la résilience pour mener une vie sûre, saine et digne, avec des possibilités d'épanouissement. </a:t>
            </a:r>
            <a:endParaRPr lang="en-CH" sz="2000" b="1" dirty="0">
              <a:solidFill>
                <a:schemeClr val="accent1"/>
              </a:solidFill>
              <a:latin typeface="Montserrat" panose="00000500000000000000" pitchFamily="2" charset="0"/>
            </a:endParaRPr>
          </a:p>
        </p:txBody>
      </p:sp>
      <p:grpSp>
        <p:nvGrpSpPr>
          <p:cNvPr id="59420" name="Group 59419">
            <a:extLst>
              <a:ext uri="{FF2B5EF4-FFF2-40B4-BE49-F238E27FC236}">
                <a16:creationId xmlns:a16="http://schemas.microsoft.com/office/drawing/2014/main" id="{636EAD84-073D-1E60-7816-EEA2774577B8}"/>
              </a:ext>
            </a:extLst>
          </p:cNvPr>
          <p:cNvGrpSpPr/>
          <p:nvPr/>
        </p:nvGrpSpPr>
        <p:grpSpPr>
          <a:xfrm>
            <a:off x="2110725" y="3037141"/>
            <a:ext cx="14395531" cy="2939886"/>
            <a:chOff x="2110725" y="3275344"/>
            <a:chExt cx="14395531" cy="2939886"/>
          </a:xfrm>
        </p:grpSpPr>
        <p:pic>
          <p:nvPicPr>
            <p:cNvPr id="6" name="Picture 5" descr="A red and blue pin&#10;&#10;Description automatically generated">
              <a:extLst>
                <a:ext uri="{FF2B5EF4-FFF2-40B4-BE49-F238E27FC236}">
                  <a16:creationId xmlns:a16="http://schemas.microsoft.com/office/drawing/2014/main" id="{50050ED3-22E3-D37B-05D1-4B1625374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0725" y="3439837"/>
              <a:ext cx="2610904" cy="2610902"/>
            </a:xfrm>
            <a:prstGeom prst="rect">
              <a:avLst/>
            </a:prstGeom>
          </p:spPr>
        </p:pic>
        <p:pic>
          <p:nvPicPr>
            <p:cNvPr id="59397" name="Picture 59396" descr="A red and blue logo&#10;&#10;Description automatically generated">
              <a:extLst>
                <a:ext uri="{FF2B5EF4-FFF2-40B4-BE49-F238E27FC236}">
                  <a16:creationId xmlns:a16="http://schemas.microsoft.com/office/drawing/2014/main" id="{BEB8868F-AE4D-9A35-ED30-CA777DAEA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2647" y="3275345"/>
              <a:ext cx="2942706" cy="2939885"/>
            </a:xfrm>
            <a:prstGeom prst="rect">
              <a:avLst/>
            </a:prstGeom>
          </p:spPr>
        </p:pic>
        <p:pic>
          <p:nvPicPr>
            <p:cNvPr id="59399" name="Picture 59398" descr="A blue and red hands touching each other&#10;&#10;Description automatically generated">
              <a:extLst>
                <a:ext uri="{FF2B5EF4-FFF2-40B4-BE49-F238E27FC236}">
                  <a16:creationId xmlns:a16="http://schemas.microsoft.com/office/drawing/2014/main" id="{1C7338FB-2290-533C-3EC8-1A6BC98E39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6371" y="3275344"/>
              <a:ext cx="2939885" cy="2939885"/>
            </a:xfrm>
            <a:prstGeom prst="rect">
              <a:avLst/>
            </a:prstGeom>
          </p:spPr>
        </p:pic>
      </p:grpSp>
      <p:grpSp>
        <p:nvGrpSpPr>
          <p:cNvPr id="59421" name="Group 59420">
            <a:extLst>
              <a:ext uri="{FF2B5EF4-FFF2-40B4-BE49-F238E27FC236}">
                <a16:creationId xmlns:a16="http://schemas.microsoft.com/office/drawing/2014/main" id="{5E4F7F58-939C-50E9-9407-AF2B96FEEC0C}"/>
              </a:ext>
            </a:extLst>
          </p:cNvPr>
          <p:cNvGrpSpPr/>
          <p:nvPr/>
        </p:nvGrpSpPr>
        <p:grpSpPr>
          <a:xfrm>
            <a:off x="1146448" y="5762661"/>
            <a:ext cx="16367940" cy="2123659"/>
            <a:chOff x="1146448" y="5762661"/>
            <a:chExt cx="16367940" cy="2123659"/>
          </a:xfrm>
        </p:grpSpPr>
        <p:sp>
          <p:nvSpPr>
            <p:cNvPr id="59400" name="TextBox 59399">
              <a:extLst>
                <a:ext uri="{FF2B5EF4-FFF2-40B4-BE49-F238E27FC236}">
                  <a16:creationId xmlns:a16="http://schemas.microsoft.com/office/drawing/2014/main" id="{7A3A3EC2-9E3D-FD60-68DD-993F920AFD54}"/>
                </a:ext>
              </a:extLst>
            </p:cNvPr>
            <p:cNvSpPr txBox="1"/>
            <p:nvPr/>
          </p:nvSpPr>
          <p:spPr>
            <a:xfrm>
              <a:off x="1146448" y="5762662"/>
              <a:ext cx="4539458" cy="2123658"/>
            </a:xfrm>
            <a:prstGeom prst="rect">
              <a:avLst/>
            </a:prstGeom>
            <a:noFill/>
          </p:spPr>
          <p:txBody>
            <a:bodyPr wrap="square" rtlCol="0">
              <a:spAutoFit/>
            </a:bodyPr>
            <a:lstStyle/>
            <a:p>
              <a:pPr algn="ctr"/>
              <a:r>
                <a:rPr lang="en-CH" sz="2400" b="1" u="none" strike="noStrike" baseline="0" dirty="0">
                  <a:solidFill>
                    <a:schemeClr val="accent1"/>
                  </a:solidFill>
                  <a:latin typeface="Montserrat" panose="00000500000000000000" pitchFamily="2" charset="0"/>
                </a:rPr>
                <a:t>Localisation</a:t>
              </a:r>
            </a:p>
            <a:p>
              <a:pPr algn="just"/>
              <a:r>
                <a:rPr lang="en-US" sz="1800" u="none" strike="noStrike" baseline="0" dirty="0">
                  <a:solidFill>
                    <a:schemeClr val="accent1"/>
                  </a:solidFill>
                  <a:latin typeface="Montserrat" panose="00000500000000000000" pitchFamily="2" charset="0"/>
                </a:rPr>
                <a:t>Les TM </a:t>
              </a:r>
              <a:r>
                <a:rPr lang="en-US" sz="1800" u="none" strike="noStrike" baseline="0" dirty="0" err="1">
                  <a:solidFill>
                    <a:schemeClr val="accent1"/>
                  </a:solidFill>
                  <a:latin typeface="Montserrat" panose="00000500000000000000" pitchFamily="2" charset="0"/>
                </a:rPr>
                <a:t>sont</a:t>
              </a:r>
              <a:r>
                <a:rPr lang="en-US" sz="1800" u="none" strike="noStrike" baseline="0" dirty="0">
                  <a:solidFill>
                    <a:schemeClr val="accent1"/>
                  </a:solidFill>
                  <a:latin typeface="Montserrat" panose="00000500000000000000" pitchFamily="2" charset="0"/>
                </a:rPr>
                <a:t> </a:t>
              </a:r>
              <a:r>
                <a:rPr lang="en-US" sz="1800" u="none" strike="noStrike" baseline="0" dirty="0" err="1">
                  <a:solidFill>
                    <a:schemeClr val="accent1"/>
                  </a:solidFill>
                  <a:latin typeface="Montserrat" panose="00000500000000000000" pitchFamily="2" charset="0"/>
                </a:rPr>
                <a:t>dirigés</a:t>
              </a:r>
              <a:r>
                <a:rPr lang="en-US" sz="1800" u="none" strike="noStrike" baseline="0" dirty="0">
                  <a:solidFill>
                    <a:schemeClr val="accent1"/>
                  </a:solidFill>
                  <a:latin typeface="Montserrat" panose="00000500000000000000" pitchFamily="2" charset="0"/>
                </a:rPr>
                <a:t> </a:t>
              </a:r>
              <a:r>
                <a:rPr lang="en-US" sz="1800" u="none" strike="noStrike" baseline="0" dirty="0" err="1">
                  <a:solidFill>
                    <a:schemeClr val="accent1"/>
                  </a:solidFill>
                  <a:latin typeface="Montserrat" panose="00000500000000000000" pitchFamily="2" charset="0"/>
                </a:rPr>
                <a:t>localement</a:t>
              </a:r>
              <a:r>
                <a:rPr lang="en-US" sz="1800" u="none" strike="noStrike" baseline="0" dirty="0">
                  <a:solidFill>
                    <a:schemeClr val="accent1"/>
                  </a:solidFill>
                  <a:latin typeface="Montserrat" panose="00000500000000000000" pitchFamily="2" charset="0"/>
                </a:rPr>
                <a:t> en s'appuyant sur la présence permanente et l'accès du Mouvement au sein des communautés locales et sur son rôle d'auxiliaire des autorités publiques.</a:t>
              </a:r>
              <a:endParaRPr lang="en-CH" dirty="0">
                <a:solidFill>
                  <a:schemeClr val="accent1"/>
                </a:solidFill>
                <a:latin typeface="Montserrat" panose="00000500000000000000" pitchFamily="2" charset="0"/>
              </a:endParaRPr>
            </a:p>
          </p:txBody>
        </p:sp>
        <p:sp>
          <p:nvSpPr>
            <p:cNvPr id="59418" name="TextBox 59417">
              <a:extLst>
                <a:ext uri="{FF2B5EF4-FFF2-40B4-BE49-F238E27FC236}">
                  <a16:creationId xmlns:a16="http://schemas.microsoft.com/office/drawing/2014/main" id="{C8EB759F-944B-28BE-78C0-6EDBEEAE1760}"/>
                </a:ext>
              </a:extLst>
            </p:cNvPr>
            <p:cNvSpPr txBox="1"/>
            <p:nvPr/>
          </p:nvSpPr>
          <p:spPr>
            <a:xfrm>
              <a:off x="6874271" y="5762662"/>
              <a:ext cx="4539458" cy="2123658"/>
            </a:xfrm>
            <a:prstGeom prst="rect">
              <a:avLst/>
            </a:prstGeom>
            <a:noFill/>
          </p:spPr>
          <p:txBody>
            <a:bodyPr wrap="square" rtlCol="0">
              <a:spAutoFit/>
            </a:bodyPr>
            <a:lstStyle/>
            <a:p>
              <a:pPr algn="ctr"/>
              <a:r>
                <a:rPr lang="en-CH" sz="2400" b="1" u="none" strike="noStrike" baseline="0" dirty="0">
                  <a:solidFill>
                    <a:schemeClr val="accent1"/>
                  </a:solidFill>
                  <a:latin typeface="Montserrat" panose="00000500000000000000" pitchFamily="2" charset="0"/>
                </a:rPr>
                <a:t>Portée mondiale</a:t>
              </a:r>
            </a:p>
            <a:p>
              <a:pPr algn="just"/>
              <a:r>
                <a:rPr lang="en-US" sz="1800" u="none" strike="noStrike" baseline="0" dirty="0">
                  <a:solidFill>
                    <a:schemeClr val="accent1"/>
                  </a:solidFill>
                  <a:latin typeface="Montserrat" panose="00000500000000000000" pitchFamily="2" charset="0"/>
                </a:rPr>
                <a:t>La position unique du Mouvement en tant qu'acteurs locaux au sein d'un réseau mondial permet de tirer parti de sa force collective, en optimisant la coordination de la réponse et l'action humanitaire financée par les TM.</a:t>
              </a:r>
              <a:endParaRPr lang="en-CH" dirty="0">
                <a:solidFill>
                  <a:schemeClr val="accent1"/>
                </a:solidFill>
                <a:latin typeface="Montserrat" panose="00000500000000000000" pitchFamily="2" charset="0"/>
              </a:endParaRPr>
            </a:p>
          </p:txBody>
        </p:sp>
        <p:sp>
          <p:nvSpPr>
            <p:cNvPr id="59419" name="TextBox 59418">
              <a:extLst>
                <a:ext uri="{FF2B5EF4-FFF2-40B4-BE49-F238E27FC236}">
                  <a16:creationId xmlns:a16="http://schemas.microsoft.com/office/drawing/2014/main" id="{15858338-FA1D-C0A6-9A96-B18113C9811F}"/>
                </a:ext>
              </a:extLst>
            </p:cNvPr>
            <p:cNvSpPr txBox="1"/>
            <p:nvPr/>
          </p:nvSpPr>
          <p:spPr>
            <a:xfrm>
              <a:off x="12558237" y="5762661"/>
              <a:ext cx="4956151" cy="1846659"/>
            </a:xfrm>
            <a:prstGeom prst="rect">
              <a:avLst/>
            </a:prstGeom>
            <a:noFill/>
          </p:spPr>
          <p:txBody>
            <a:bodyPr wrap="square" rtlCol="0">
              <a:spAutoFit/>
            </a:bodyPr>
            <a:lstStyle/>
            <a:p>
              <a:pPr algn="ctr"/>
              <a:r>
                <a:rPr lang="en-CH" sz="2400" b="1" u="none" strike="noStrike" baseline="0" dirty="0">
                  <a:solidFill>
                    <a:schemeClr val="accent1"/>
                  </a:solidFill>
                  <a:latin typeface="Montserrat" panose="00000500000000000000" pitchFamily="2" charset="0"/>
                </a:rPr>
                <a:t>L'intégration</a:t>
              </a:r>
            </a:p>
            <a:p>
              <a:pPr algn="just"/>
              <a:r>
                <a:rPr lang="en-US" sz="1800" u="none" strike="noStrike" baseline="0" dirty="0">
                  <a:solidFill>
                    <a:schemeClr val="accent1"/>
                  </a:solidFill>
                  <a:latin typeface="Montserrat" panose="00000500000000000000" pitchFamily="2" charset="0"/>
                </a:rPr>
                <a:t>L'aide en espèces et sous forme de bons est une option de réponse par défaut pour et à travers tous les secteurs, favorisant une assistance intégrée et répondant à des besoins divers dans toutes les phases de l'action humanitaire.</a:t>
              </a:r>
              <a:endParaRPr lang="en-CH" dirty="0">
                <a:solidFill>
                  <a:schemeClr val="accent1"/>
                </a:solidFill>
                <a:latin typeface="Montserrat" panose="00000500000000000000" pitchFamily="2" charset="0"/>
              </a:endParaRPr>
            </a:p>
          </p:txBody>
        </p:sp>
      </p:grpSp>
      <p:sp>
        <p:nvSpPr>
          <p:cNvPr id="59423" name="TextBox 59422">
            <a:extLst>
              <a:ext uri="{FF2B5EF4-FFF2-40B4-BE49-F238E27FC236}">
                <a16:creationId xmlns:a16="http://schemas.microsoft.com/office/drawing/2014/main" id="{CE9C9C71-1240-3EEF-5752-8B5EB731F001}"/>
              </a:ext>
            </a:extLst>
          </p:cNvPr>
          <p:cNvSpPr txBox="1"/>
          <p:nvPr/>
        </p:nvSpPr>
        <p:spPr>
          <a:xfrm>
            <a:off x="313377" y="3169746"/>
            <a:ext cx="2447076" cy="523220"/>
          </a:xfrm>
          <a:prstGeom prst="rect">
            <a:avLst/>
          </a:prstGeom>
          <a:noFill/>
        </p:spPr>
        <p:txBody>
          <a:bodyPr wrap="square">
            <a:spAutoFit/>
          </a:bodyPr>
          <a:lstStyle/>
          <a:p>
            <a:pPr algn="just"/>
            <a:r>
              <a:rPr lang="en-CH" sz="2800" b="1" u="none" strike="noStrike" baseline="0" dirty="0">
                <a:solidFill>
                  <a:schemeClr val="accent1"/>
                </a:solidFill>
                <a:latin typeface="Montserrat" panose="00000500000000000000" pitchFamily="2" charset="0"/>
              </a:rPr>
              <a:t>Objectifs : </a:t>
            </a:r>
          </a:p>
        </p:txBody>
      </p:sp>
      <p:sp>
        <p:nvSpPr>
          <p:cNvPr id="62464" name="TextBox 62463">
            <a:extLst>
              <a:ext uri="{FF2B5EF4-FFF2-40B4-BE49-F238E27FC236}">
                <a16:creationId xmlns:a16="http://schemas.microsoft.com/office/drawing/2014/main" id="{E3F2C6B2-75A9-3D41-172E-35863111669A}"/>
              </a:ext>
            </a:extLst>
          </p:cNvPr>
          <p:cNvSpPr txBox="1"/>
          <p:nvPr/>
        </p:nvSpPr>
        <p:spPr>
          <a:xfrm>
            <a:off x="-26744" y="8294805"/>
            <a:ext cx="3562864" cy="954107"/>
          </a:xfrm>
          <a:prstGeom prst="rect">
            <a:avLst/>
          </a:prstGeom>
          <a:noFill/>
        </p:spPr>
        <p:txBody>
          <a:bodyPr wrap="square">
            <a:spAutoFit/>
          </a:bodyPr>
          <a:lstStyle/>
          <a:p>
            <a:pPr algn="just"/>
            <a:r>
              <a:rPr lang="en-CH" sz="2800" b="1" u="none" strike="noStrike" baseline="0" dirty="0">
                <a:solidFill>
                  <a:schemeClr val="accent1"/>
                </a:solidFill>
                <a:latin typeface="Montserrat" panose="00000500000000000000" pitchFamily="2" charset="0"/>
              </a:rPr>
              <a:t>Les facili</a:t>
            </a:r>
            <a:r>
              <a:rPr lang="en-GB" sz="2800" b="1" u="none" strike="noStrike" baseline="0" dirty="0">
                <a:solidFill>
                  <a:schemeClr val="accent1"/>
                </a:solidFill>
                <a:latin typeface="Montserrat" panose="00000500000000000000" pitchFamily="2" charset="0"/>
              </a:rPr>
              <a:t>-</a:t>
            </a:r>
          </a:p>
          <a:p>
            <a:pPr algn="just"/>
            <a:r>
              <a:rPr lang="en-CH" sz="2800" b="1" u="none" strike="noStrike" baseline="0" dirty="0">
                <a:solidFill>
                  <a:schemeClr val="accent1"/>
                </a:solidFill>
                <a:latin typeface="Montserrat" panose="00000500000000000000" pitchFamily="2" charset="0"/>
              </a:rPr>
              <a:t>tateurs : </a:t>
            </a:r>
          </a:p>
        </p:txBody>
      </p:sp>
      <p:grpSp>
        <p:nvGrpSpPr>
          <p:cNvPr id="62480" name="Group 62479">
            <a:extLst>
              <a:ext uri="{FF2B5EF4-FFF2-40B4-BE49-F238E27FC236}">
                <a16:creationId xmlns:a16="http://schemas.microsoft.com/office/drawing/2014/main" id="{E5565C0A-EEB2-132C-7F94-DC9C4A7D075A}"/>
              </a:ext>
            </a:extLst>
          </p:cNvPr>
          <p:cNvGrpSpPr/>
          <p:nvPr/>
        </p:nvGrpSpPr>
        <p:grpSpPr>
          <a:xfrm>
            <a:off x="1444671" y="7785151"/>
            <a:ext cx="15388073" cy="1627737"/>
            <a:chOff x="1444671" y="7934777"/>
            <a:chExt cx="15388073" cy="1627737"/>
          </a:xfrm>
        </p:grpSpPr>
        <p:pic>
          <p:nvPicPr>
            <p:cNvPr id="62470" name="Graphic 62469" descr="Circles with arrows outline">
              <a:extLst>
                <a:ext uri="{FF2B5EF4-FFF2-40B4-BE49-F238E27FC236}">
                  <a16:creationId xmlns:a16="http://schemas.microsoft.com/office/drawing/2014/main" id="{A00445EB-AA4E-C6DE-FCB6-A9991B1C36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18137" y="8026977"/>
              <a:ext cx="1535537" cy="1535537"/>
            </a:xfrm>
            <a:prstGeom prst="rect">
              <a:avLst/>
            </a:prstGeom>
          </p:spPr>
        </p:pic>
        <p:pic>
          <p:nvPicPr>
            <p:cNvPr id="62473" name="Graphic 62472" descr="Group success with solid fill">
              <a:extLst>
                <a:ext uri="{FF2B5EF4-FFF2-40B4-BE49-F238E27FC236}">
                  <a16:creationId xmlns:a16="http://schemas.microsoft.com/office/drawing/2014/main" id="{52294D36-3B46-EC45-5A3B-9AD40ECCDA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44405" y="7984533"/>
              <a:ext cx="1535537" cy="1535537"/>
            </a:xfrm>
            <a:prstGeom prst="rect">
              <a:avLst/>
            </a:prstGeom>
          </p:spPr>
        </p:pic>
        <p:pic>
          <p:nvPicPr>
            <p:cNvPr id="62475" name="Graphic 62474" descr="Cycle with people with solid fill">
              <a:extLst>
                <a:ext uri="{FF2B5EF4-FFF2-40B4-BE49-F238E27FC236}">
                  <a16:creationId xmlns:a16="http://schemas.microsoft.com/office/drawing/2014/main" id="{66CC67B2-B44C-ED44-D621-D7E2BC0429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91603" y="7984533"/>
              <a:ext cx="1535537" cy="1535537"/>
            </a:xfrm>
            <a:prstGeom prst="rect">
              <a:avLst/>
            </a:prstGeom>
          </p:spPr>
        </p:pic>
        <p:pic>
          <p:nvPicPr>
            <p:cNvPr id="62477" name="Graphic 62476" descr="Aspiration with solid fill">
              <a:extLst>
                <a:ext uri="{FF2B5EF4-FFF2-40B4-BE49-F238E27FC236}">
                  <a16:creationId xmlns:a16="http://schemas.microsoft.com/office/drawing/2014/main" id="{36F923CC-3BB4-14B0-A154-12BD30655F9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44671" y="8026977"/>
              <a:ext cx="1535537" cy="1535537"/>
            </a:xfrm>
            <a:prstGeom prst="rect">
              <a:avLst/>
            </a:prstGeom>
          </p:spPr>
        </p:pic>
        <p:pic>
          <p:nvPicPr>
            <p:cNvPr id="62479" name="Graphic 62478" descr="Business Growth with solid fill">
              <a:extLst>
                <a:ext uri="{FF2B5EF4-FFF2-40B4-BE49-F238E27FC236}">
                  <a16:creationId xmlns:a16="http://schemas.microsoft.com/office/drawing/2014/main" id="{4073BAFA-90F6-CDCC-E658-9A8DA2024B2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297207" y="7934777"/>
              <a:ext cx="1535537" cy="1535537"/>
            </a:xfrm>
            <a:prstGeom prst="rect">
              <a:avLst/>
            </a:prstGeom>
          </p:spPr>
        </p:pic>
      </p:grpSp>
      <p:grpSp>
        <p:nvGrpSpPr>
          <p:cNvPr id="62486" name="Group 62485">
            <a:extLst>
              <a:ext uri="{FF2B5EF4-FFF2-40B4-BE49-F238E27FC236}">
                <a16:creationId xmlns:a16="http://schemas.microsoft.com/office/drawing/2014/main" id="{8BEE09A7-FA2C-6429-3C14-2FE327A9D254}"/>
              </a:ext>
            </a:extLst>
          </p:cNvPr>
          <p:cNvGrpSpPr/>
          <p:nvPr/>
        </p:nvGrpSpPr>
        <p:grpSpPr>
          <a:xfrm>
            <a:off x="907341" y="9390068"/>
            <a:ext cx="16326732" cy="606239"/>
            <a:chOff x="907341" y="9539693"/>
            <a:chExt cx="16326732" cy="606239"/>
          </a:xfrm>
        </p:grpSpPr>
        <p:sp>
          <p:nvSpPr>
            <p:cNvPr id="62481" name="TextBox 62480">
              <a:extLst>
                <a:ext uri="{FF2B5EF4-FFF2-40B4-BE49-F238E27FC236}">
                  <a16:creationId xmlns:a16="http://schemas.microsoft.com/office/drawing/2014/main" id="{87D214C7-C447-C361-BF4E-A6E5D1C42FEF}"/>
                </a:ext>
              </a:extLst>
            </p:cNvPr>
            <p:cNvSpPr txBox="1"/>
            <p:nvPr/>
          </p:nvSpPr>
          <p:spPr>
            <a:xfrm>
              <a:off x="907341" y="9559611"/>
              <a:ext cx="2610196" cy="338554"/>
            </a:xfrm>
            <a:prstGeom prst="rect">
              <a:avLst/>
            </a:prstGeom>
            <a:noFill/>
          </p:spPr>
          <p:txBody>
            <a:bodyPr wrap="square" rtlCol="0">
              <a:spAutoFit/>
            </a:bodyPr>
            <a:lstStyle/>
            <a:p>
              <a:pPr algn="ctr"/>
              <a:r>
                <a:rPr lang="en-CH" sz="1600" u="none" strike="noStrike" baseline="0" dirty="0">
                  <a:solidFill>
                    <a:schemeClr val="accent1"/>
                  </a:solidFill>
                  <a:latin typeface="Montserrat" panose="00000500000000000000" pitchFamily="2" charset="0"/>
                </a:rPr>
                <a:t>Conduire le changement</a:t>
              </a:r>
            </a:p>
          </p:txBody>
        </p:sp>
        <p:sp>
          <p:nvSpPr>
            <p:cNvPr id="62482" name="TextBox 62481">
              <a:extLst>
                <a:ext uri="{FF2B5EF4-FFF2-40B4-BE49-F238E27FC236}">
                  <a16:creationId xmlns:a16="http://schemas.microsoft.com/office/drawing/2014/main" id="{F2EAE3AB-D046-FD43-F7D5-0DD7F6EB831F}"/>
                </a:ext>
              </a:extLst>
            </p:cNvPr>
            <p:cNvSpPr txBox="1"/>
            <p:nvPr/>
          </p:nvSpPr>
          <p:spPr>
            <a:xfrm>
              <a:off x="4380807" y="9561157"/>
              <a:ext cx="2610196" cy="584775"/>
            </a:xfrm>
            <a:prstGeom prst="rect">
              <a:avLst/>
            </a:prstGeom>
            <a:noFill/>
          </p:spPr>
          <p:txBody>
            <a:bodyPr wrap="square" rtlCol="0">
              <a:spAutoFit/>
            </a:bodyPr>
            <a:lstStyle/>
            <a:p>
              <a:pPr algn="ctr"/>
              <a:r>
                <a:rPr lang="en-CH" sz="1600" u="none" strike="noStrike" baseline="0" dirty="0">
                  <a:solidFill>
                    <a:schemeClr val="accent1"/>
                  </a:solidFill>
                  <a:latin typeface="Montserrat" panose="00000500000000000000" pitchFamily="2" charset="0"/>
                </a:rPr>
                <a:t>Transformer les systèmes, les processus et les outils</a:t>
              </a:r>
            </a:p>
          </p:txBody>
        </p:sp>
        <p:sp>
          <p:nvSpPr>
            <p:cNvPr id="62483" name="TextBox 62482">
              <a:extLst>
                <a:ext uri="{FF2B5EF4-FFF2-40B4-BE49-F238E27FC236}">
                  <a16:creationId xmlns:a16="http://schemas.microsoft.com/office/drawing/2014/main" id="{C1E0F8BF-DA4D-EEEE-952A-BD4748F684FC}"/>
                </a:ext>
              </a:extLst>
            </p:cNvPr>
            <p:cNvSpPr txBox="1"/>
            <p:nvPr/>
          </p:nvSpPr>
          <p:spPr>
            <a:xfrm>
              <a:off x="7495571" y="9556318"/>
              <a:ext cx="3327600" cy="584775"/>
            </a:xfrm>
            <a:prstGeom prst="rect">
              <a:avLst/>
            </a:prstGeom>
            <a:noFill/>
          </p:spPr>
          <p:txBody>
            <a:bodyPr wrap="square" rtlCol="0">
              <a:spAutoFit/>
            </a:bodyPr>
            <a:lstStyle/>
            <a:p>
              <a:pPr algn="ctr"/>
              <a:r>
                <a:rPr lang="en-CH" sz="1600" u="none" strike="noStrike" baseline="0" dirty="0">
                  <a:solidFill>
                    <a:schemeClr val="accent1"/>
                  </a:solidFill>
                  <a:latin typeface="Montserrat" panose="00000500000000000000" pitchFamily="2" charset="0"/>
                </a:rPr>
                <a:t>Ressources en personnel, en expertise et en financement</a:t>
              </a:r>
            </a:p>
          </p:txBody>
        </p:sp>
        <p:sp>
          <p:nvSpPr>
            <p:cNvPr id="62484" name="TextBox 62483">
              <a:extLst>
                <a:ext uri="{FF2B5EF4-FFF2-40B4-BE49-F238E27FC236}">
                  <a16:creationId xmlns:a16="http://schemas.microsoft.com/office/drawing/2014/main" id="{A72E3336-6578-4520-A567-45B80A8AAB5D}"/>
                </a:ext>
              </a:extLst>
            </p:cNvPr>
            <p:cNvSpPr txBox="1"/>
            <p:nvPr/>
          </p:nvSpPr>
          <p:spPr>
            <a:xfrm>
              <a:off x="11253139" y="9556318"/>
              <a:ext cx="2610196" cy="584775"/>
            </a:xfrm>
            <a:prstGeom prst="rect">
              <a:avLst/>
            </a:prstGeom>
            <a:noFill/>
          </p:spPr>
          <p:txBody>
            <a:bodyPr wrap="square" rtlCol="0">
              <a:spAutoFit/>
            </a:bodyPr>
            <a:lstStyle/>
            <a:p>
              <a:pPr algn="ctr"/>
              <a:r>
                <a:rPr lang="en-CH" sz="1600" u="none" strike="noStrike" baseline="0" dirty="0">
                  <a:solidFill>
                    <a:schemeClr val="accent1"/>
                  </a:solidFill>
                  <a:latin typeface="Montserrat" panose="00000500000000000000" pitchFamily="2" charset="0"/>
                </a:rPr>
                <a:t>Tirer parti de notre force collective</a:t>
              </a:r>
            </a:p>
          </p:txBody>
        </p:sp>
        <p:sp>
          <p:nvSpPr>
            <p:cNvPr id="62485" name="TextBox 62484">
              <a:extLst>
                <a:ext uri="{FF2B5EF4-FFF2-40B4-BE49-F238E27FC236}">
                  <a16:creationId xmlns:a16="http://schemas.microsoft.com/office/drawing/2014/main" id="{A2D7648D-CFEB-DC4F-25DF-01A89816E5F4}"/>
                </a:ext>
              </a:extLst>
            </p:cNvPr>
            <p:cNvSpPr txBox="1"/>
            <p:nvPr/>
          </p:nvSpPr>
          <p:spPr>
            <a:xfrm>
              <a:off x="14623877" y="9539693"/>
              <a:ext cx="2610196" cy="584775"/>
            </a:xfrm>
            <a:prstGeom prst="rect">
              <a:avLst/>
            </a:prstGeom>
            <a:noFill/>
          </p:spPr>
          <p:txBody>
            <a:bodyPr wrap="square" rtlCol="0">
              <a:spAutoFit/>
            </a:bodyPr>
            <a:lstStyle/>
            <a:p>
              <a:pPr algn="ctr"/>
              <a:r>
                <a:rPr lang="en-CH" sz="1600" u="none" strike="noStrike" baseline="0" dirty="0">
                  <a:solidFill>
                    <a:schemeClr val="accent1"/>
                  </a:solidFill>
                  <a:latin typeface="Montserrat" panose="00000500000000000000" pitchFamily="2" charset="0"/>
                </a:rPr>
                <a:t>Faire mieux, toucher plus</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6">
            <a:extLst>
              <a:ext uri="{FF2B5EF4-FFF2-40B4-BE49-F238E27FC236}">
                <a16:creationId xmlns:a16="http://schemas.microsoft.com/office/drawing/2014/main" id="{97E70C3D-E9DE-30A5-11E0-B2727B9D5BA4}"/>
              </a:ext>
            </a:extLst>
          </p:cNvPr>
          <p:cNvSpPr txBox="1">
            <a:spLocks noChangeArrowheads="1"/>
          </p:cNvSpPr>
          <p:nvPr/>
        </p:nvSpPr>
        <p:spPr bwMode="auto">
          <a:xfrm>
            <a:off x="703263" y="768350"/>
            <a:ext cx="157386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Organes de coordination autour du Cash</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62468" name="Picture 1" descr="A red cross on a black background&#10;&#10;Description automatically generated">
            <a:extLst>
              <a:ext uri="{FF2B5EF4-FFF2-40B4-BE49-F238E27FC236}">
                <a16:creationId xmlns:a16="http://schemas.microsoft.com/office/drawing/2014/main" id="{5FB15A67-8768-0587-2B7C-BBE4B1309A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394" name="Graphic 59393" descr="Earth globe: Africa and Europe with solid fill">
            <a:extLst>
              <a:ext uri="{FF2B5EF4-FFF2-40B4-BE49-F238E27FC236}">
                <a16:creationId xmlns:a16="http://schemas.microsoft.com/office/drawing/2014/main" id="{2ED7EA29-63F8-E0D8-3F80-656D8CE956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212" y="3917407"/>
            <a:ext cx="1710157" cy="1710157"/>
          </a:xfrm>
          <a:prstGeom prst="rect">
            <a:avLst/>
          </a:prstGeom>
        </p:spPr>
      </p:pic>
      <p:pic>
        <p:nvPicPr>
          <p:cNvPr id="59398" name="Graphic 59397" descr="Marker with solid fill">
            <a:extLst>
              <a:ext uri="{FF2B5EF4-FFF2-40B4-BE49-F238E27FC236}">
                <a16:creationId xmlns:a16="http://schemas.microsoft.com/office/drawing/2014/main" id="{8954F91F-1363-8250-6408-8F66C2F519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211" y="2106982"/>
            <a:ext cx="1710158" cy="1710158"/>
          </a:xfrm>
          <a:prstGeom prst="rect">
            <a:avLst/>
          </a:prstGeom>
        </p:spPr>
      </p:pic>
      <p:pic>
        <p:nvPicPr>
          <p:cNvPr id="62464" name="Picture 62463" descr="A red horse and globe&#10;&#10;Description automatically generated">
            <a:extLst>
              <a:ext uri="{FF2B5EF4-FFF2-40B4-BE49-F238E27FC236}">
                <a16:creationId xmlns:a16="http://schemas.microsoft.com/office/drawing/2014/main" id="{5D2132A2-6FAF-19E9-5E2E-E3860F2FF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211" y="5727831"/>
            <a:ext cx="1638270" cy="1710157"/>
          </a:xfrm>
          <a:prstGeom prst="rect">
            <a:avLst/>
          </a:prstGeom>
        </p:spPr>
      </p:pic>
      <p:pic>
        <p:nvPicPr>
          <p:cNvPr id="62470" name="Picture 62469" descr="A blue dollar sign in a speech bubble&#10;&#10;Description automatically generated">
            <a:extLst>
              <a:ext uri="{FF2B5EF4-FFF2-40B4-BE49-F238E27FC236}">
                <a16:creationId xmlns:a16="http://schemas.microsoft.com/office/drawing/2014/main" id="{4300FF7D-6368-B3EE-077C-423334B631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5248" y="7538255"/>
            <a:ext cx="1564449" cy="1710157"/>
          </a:xfrm>
          <a:prstGeom prst="rect">
            <a:avLst/>
          </a:prstGeom>
        </p:spPr>
      </p:pic>
      <p:sp>
        <p:nvSpPr>
          <p:cNvPr id="62471" name="TextBox 62470">
            <a:extLst>
              <a:ext uri="{FF2B5EF4-FFF2-40B4-BE49-F238E27FC236}">
                <a16:creationId xmlns:a16="http://schemas.microsoft.com/office/drawing/2014/main" id="{E8A11ABB-C022-69E0-BF6F-5652150879FE}"/>
              </a:ext>
            </a:extLst>
          </p:cNvPr>
          <p:cNvSpPr txBox="1"/>
          <p:nvPr/>
        </p:nvSpPr>
        <p:spPr>
          <a:xfrm>
            <a:off x="2912657" y="2761018"/>
            <a:ext cx="14767321" cy="646331"/>
          </a:xfrm>
          <a:prstGeom prst="rect">
            <a:avLst/>
          </a:prstGeom>
          <a:noFill/>
        </p:spPr>
        <p:txBody>
          <a:bodyPr wrap="square" rtlCol="0">
            <a:spAutoFit/>
          </a:bodyPr>
          <a:lstStyle/>
          <a:p>
            <a:r>
              <a:rPr lang="en-US" sz="3600" b="1" u="none" strike="noStrike" baseline="0" dirty="0">
                <a:solidFill>
                  <a:schemeClr val="accent1"/>
                </a:solidFill>
                <a:latin typeface="Montserrat" panose="00000500000000000000" pitchFamily="2" charset="0"/>
              </a:rPr>
              <a:t>Coordination régionale - Communauté de pratiques (CP)</a:t>
            </a:r>
            <a:endParaRPr lang="en-CH" sz="3600" b="1" u="none" strike="noStrike" baseline="0" dirty="0">
              <a:solidFill>
                <a:schemeClr val="accent1"/>
              </a:solidFill>
              <a:latin typeface="Montserrat" panose="00000500000000000000" pitchFamily="2" charset="0"/>
            </a:endParaRPr>
          </a:p>
        </p:txBody>
      </p:sp>
      <p:sp>
        <p:nvSpPr>
          <p:cNvPr id="62473" name="TextBox 62472">
            <a:extLst>
              <a:ext uri="{FF2B5EF4-FFF2-40B4-BE49-F238E27FC236}">
                <a16:creationId xmlns:a16="http://schemas.microsoft.com/office/drawing/2014/main" id="{F53C2747-FEE3-B6AA-D344-FA0651250E90}"/>
              </a:ext>
            </a:extLst>
          </p:cNvPr>
          <p:cNvSpPr txBox="1"/>
          <p:nvPr/>
        </p:nvSpPr>
        <p:spPr>
          <a:xfrm>
            <a:off x="2898873" y="4177978"/>
            <a:ext cx="14767321" cy="1200329"/>
          </a:xfrm>
          <a:prstGeom prst="rect">
            <a:avLst/>
          </a:prstGeom>
          <a:noFill/>
        </p:spPr>
        <p:txBody>
          <a:bodyPr wrap="square" rtlCol="0">
            <a:spAutoFit/>
          </a:bodyPr>
          <a:lstStyle/>
          <a:p>
            <a:r>
              <a:rPr lang="en-US" sz="3600" b="1" u="none" strike="noStrike" baseline="0" dirty="0">
                <a:solidFill>
                  <a:schemeClr val="accent1"/>
                </a:solidFill>
                <a:latin typeface="Montserrat" panose="00000500000000000000" pitchFamily="2" charset="0"/>
              </a:rPr>
              <a:t>Coordination technique globale pour un domaine ou une tâche spécifique - Groupes de travail techniques (GTT)</a:t>
            </a:r>
            <a:endParaRPr lang="en-CH" sz="3600" b="1" u="none" strike="noStrike" baseline="0" dirty="0">
              <a:solidFill>
                <a:schemeClr val="accent1"/>
              </a:solidFill>
              <a:latin typeface="Montserrat" panose="00000500000000000000" pitchFamily="2" charset="0"/>
            </a:endParaRPr>
          </a:p>
        </p:txBody>
      </p:sp>
      <p:sp>
        <p:nvSpPr>
          <p:cNvPr id="62474" name="TextBox 62473">
            <a:extLst>
              <a:ext uri="{FF2B5EF4-FFF2-40B4-BE49-F238E27FC236}">
                <a16:creationId xmlns:a16="http://schemas.microsoft.com/office/drawing/2014/main" id="{F392F837-B6C7-12A9-6A75-5CE36BD4BFFA}"/>
              </a:ext>
            </a:extLst>
          </p:cNvPr>
          <p:cNvSpPr txBox="1"/>
          <p:nvPr/>
        </p:nvSpPr>
        <p:spPr>
          <a:xfrm>
            <a:off x="2912656" y="5982744"/>
            <a:ext cx="14767321" cy="1200329"/>
          </a:xfrm>
          <a:prstGeom prst="rect">
            <a:avLst/>
          </a:prstGeom>
          <a:noFill/>
        </p:spPr>
        <p:txBody>
          <a:bodyPr wrap="square" rtlCol="0">
            <a:spAutoFit/>
          </a:bodyPr>
          <a:lstStyle/>
          <a:p>
            <a:r>
              <a:rPr lang="en-US" sz="3600" b="1" u="none" strike="noStrike" baseline="0" dirty="0">
                <a:solidFill>
                  <a:schemeClr val="accent1"/>
                </a:solidFill>
                <a:latin typeface="Montserrat" panose="00000500000000000000" pitchFamily="2" charset="0"/>
              </a:rPr>
              <a:t>Coordination technique stratégique globale - le Cash Peer</a:t>
            </a:r>
          </a:p>
          <a:p>
            <a:r>
              <a:rPr lang="en-US" sz="3600" b="1" u="none" strike="noStrike" baseline="0" dirty="0">
                <a:solidFill>
                  <a:schemeClr val="accent1"/>
                </a:solidFill>
                <a:latin typeface="Montserrat" panose="00000500000000000000" pitchFamily="2" charset="0"/>
              </a:rPr>
              <a:t>Groupe de travail (CPWG)</a:t>
            </a:r>
            <a:endParaRPr lang="en-CH" sz="3600" b="1" u="none" strike="noStrike" baseline="0" dirty="0">
              <a:solidFill>
                <a:schemeClr val="accent1"/>
              </a:solidFill>
              <a:latin typeface="Montserrat" panose="00000500000000000000" pitchFamily="2" charset="0"/>
            </a:endParaRPr>
          </a:p>
        </p:txBody>
      </p:sp>
      <p:sp>
        <p:nvSpPr>
          <p:cNvPr id="62475" name="TextBox 62474">
            <a:extLst>
              <a:ext uri="{FF2B5EF4-FFF2-40B4-BE49-F238E27FC236}">
                <a16:creationId xmlns:a16="http://schemas.microsoft.com/office/drawing/2014/main" id="{DDAFE6F1-2D5B-0AEF-BB03-7A38030A1E6B}"/>
              </a:ext>
            </a:extLst>
          </p:cNvPr>
          <p:cNvSpPr txBox="1"/>
          <p:nvPr/>
        </p:nvSpPr>
        <p:spPr>
          <a:xfrm>
            <a:off x="2898872" y="8070167"/>
            <a:ext cx="14767321" cy="646331"/>
          </a:xfrm>
          <a:prstGeom prst="rect">
            <a:avLst/>
          </a:prstGeom>
          <a:noFill/>
        </p:spPr>
        <p:txBody>
          <a:bodyPr wrap="square" rtlCol="0">
            <a:spAutoFit/>
          </a:bodyPr>
          <a:lstStyle/>
          <a:p>
            <a:r>
              <a:rPr lang="en-US" sz="3600" b="1" u="none" strike="noStrike" baseline="0" dirty="0">
                <a:solidFill>
                  <a:schemeClr val="accent1"/>
                </a:solidFill>
                <a:latin typeface="Montserrat" panose="00000500000000000000" pitchFamily="2" charset="0"/>
              </a:rPr>
              <a:t>Stratégie globale - Cash Advisory Group (AG)</a:t>
            </a:r>
            <a:endParaRPr lang="en-CH" sz="3600" b="1" u="none" strike="noStrike" baseline="0" dirty="0">
              <a:solidFill>
                <a:schemeClr val="accent1"/>
              </a:solidFill>
              <a:latin typeface="Montserrat" panose="00000500000000000000" pitchFamily="2" charset="0"/>
            </a:endParaRPr>
          </a:p>
        </p:txBody>
      </p:sp>
    </p:spTree>
    <p:extLst>
      <p:ext uri="{BB962C8B-B14F-4D97-AF65-F5344CB8AC3E}">
        <p14:creationId xmlns:p14="http://schemas.microsoft.com/office/powerpoint/2010/main" val="2251274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extBox 6">
            <a:extLst>
              <a:ext uri="{FF2B5EF4-FFF2-40B4-BE49-F238E27FC236}">
                <a16:creationId xmlns:a16="http://schemas.microsoft.com/office/drawing/2014/main" id="{8680D41B-4D53-86B6-8A9B-4C1DDA46717C}"/>
              </a:ext>
            </a:extLst>
          </p:cNvPr>
          <p:cNvSpPr txBox="1">
            <a:spLocks noChangeArrowheads="1"/>
          </p:cNvSpPr>
          <p:nvPr/>
        </p:nvSpPr>
        <p:spPr bwMode="auto">
          <a:xfrm>
            <a:off x="703263" y="768350"/>
            <a:ext cx="14151424"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5400" b="1" dirty="0" err="1">
                <a:solidFill>
                  <a:srgbClr val="F5333F"/>
                </a:solidFill>
                <a:latin typeface="Montserrat" panose="00000500000000000000" pitchFamily="2" charset="0"/>
                <a:ea typeface="Roboto Black" pitchFamily="2" charset="0"/>
                <a:cs typeface="Open Sans Light" panose="020B0306030504020204" pitchFamily="34" charset="0"/>
              </a:rPr>
              <a:t>Feuille</a:t>
            </a:r>
            <a:r>
              <a:rPr lang="en-US" altLang="en-CH" sz="5400" b="1" dirty="0">
                <a:solidFill>
                  <a:srgbClr val="F5333F"/>
                </a:solidFill>
                <a:latin typeface="Montserrat" panose="00000500000000000000" pitchFamily="2" charset="0"/>
                <a:ea typeface="Roboto Black" pitchFamily="2" charset="0"/>
                <a:cs typeface="Open Sans Light" panose="020B0306030504020204" pitchFamily="34" charset="0"/>
              </a:rPr>
              <a:t> de route TM de la FICR</a:t>
            </a:r>
            <a:br>
              <a:rPr lang="en-US" altLang="en-CH" sz="5400" b="1" dirty="0">
                <a:solidFill>
                  <a:srgbClr val="F5333F"/>
                </a:solidFill>
                <a:latin typeface="Montserrat" panose="00000500000000000000" pitchFamily="2" charset="0"/>
                <a:ea typeface="Roboto Black" pitchFamily="2" charset="0"/>
                <a:cs typeface="Open Sans Light" panose="020B0306030504020204" pitchFamily="34" charset="0"/>
              </a:rPr>
            </a:br>
            <a:r>
              <a:rPr lang="en-US" altLang="en-CH" sz="5400" b="1" dirty="0" err="1">
                <a:solidFill>
                  <a:srgbClr val="F5333F"/>
                </a:solidFill>
                <a:latin typeface="Montserrat" panose="00000500000000000000" pitchFamily="2" charset="0"/>
                <a:ea typeface="Roboto Black" pitchFamily="2" charset="0"/>
                <a:cs typeface="Open Sans Light" panose="020B0306030504020204" pitchFamily="34" charset="0"/>
              </a:rPr>
              <a:t>Objectifs</a:t>
            </a:r>
            <a:r>
              <a:rPr lang="en-US" altLang="en-CH" sz="5400" b="1" dirty="0">
                <a:solidFill>
                  <a:srgbClr val="F5333F"/>
                </a:solidFill>
                <a:latin typeface="Montserrat" panose="00000500000000000000" pitchFamily="2" charset="0"/>
                <a:ea typeface="Roboto Black" pitchFamily="2" charset="0"/>
                <a:cs typeface="Open Sans Light" panose="020B0306030504020204" pitchFamily="34" charset="0"/>
              </a:rPr>
              <a:t> </a:t>
            </a:r>
            <a:r>
              <a:rPr lang="en-US" altLang="en-CH" sz="5400" b="1" dirty="0" err="1">
                <a:solidFill>
                  <a:srgbClr val="F5333F"/>
                </a:solidFill>
                <a:latin typeface="Montserrat" panose="00000500000000000000" pitchFamily="2" charset="0"/>
                <a:ea typeface="Roboto Black" pitchFamily="2" charset="0"/>
                <a:cs typeface="Open Sans Light" panose="020B0306030504020204" pitchFamily="34" charset="0"/>
              </a:rPr>
              <a:t>principaux</a:t>
            </a:r>
            <a:r>
              <a:rPr lang="en-US" altLang="en-CH" sz="5400" b="1" dirty="0">
                <a:solidFill>
                  <a:srgbClr val="F5333F"/>
                </a:solidFill>
                <a:latin typeface="Montserrat" panose="00000500000000000000" pitchFamily="2" charset="0"/>
                <a:ea typeface="Roboto Black" pitchFamily="2" charset="0"/>
                <a:cs typeface="Open Sans Light" panose="020B0306030504020204" pitchFamily="34" charset="0"/>
              </a:rPr>
              <a:t> et vision</a:t>
            </a:r>
            <a:endParaRPr lang="ru-RU" altLang="en-CH" sz="54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 name="TextBox 4">
            <a:extLst>
              <a:ext uri="{FF2B5EF4-FFF2-40B4-BE49-F238E27FC236}">
                <a16:creationId xmlns:a16="http://schemas.microsoft.com/office/drawing/2014/main" id="{D1CD3C2B-76F8-B77E-9EB5-62E59234BE11}"/>
              </a:ext>
            </a:extLst>
          </p:cNvPr>
          <p:cNvSpPr txBox="1"/>
          <p:nvPr/>
        </p:nvSpPr>
        <p:spPr>
          <a:xfrm>
            <a:off x="703262" y="3103097"/>
            <a:ext cx="11187980" cy="6417141"/>
          </a:xfrm>
          <a:prstGeom prst="rect">
            <a:avLst/>
          </a:prstGeom>
          <a:noFill/>
        </p:spPr>
        <p:txBody>
          <a:bodyPr wrap="square">
            <a:spAutoFit/>
          </a:bodyPr>
          <a:lstStyle/>
          <a:p>
            <a:pPr defTabSz="360000">
              <a:spcAft>
                <a:spcPts val="1800"/>
              </a:spcAft>
              <a:defRPr/>
            </a:pPr>
            <a:r>
              <a:rPr lang="en-US" sz="2400" b="1" dirty="0">
                <a:solidFill>
                  <a:schemeClr val="accent4"/>
                </a:solidFill>
                <a:latin typeface="Montserrat" pitchFamily="2" charset="77"/>
                <a:ea typeface="Open Sans" panose="020B0606030504020204" pitchFamily="34" charset="0"/>
                <a:cs typeface="Open Sans" panose="020B0606030504020204" pitchFamily="34" charset="0"/>
              </a:rPr>
              <a:t>8 objectifs fondamentaux pour la mise en </a:t>
            </a:r>
            <a:r>
              <a:rPr lang="en-US" sz="2400" b="1" dirty="0" err="1">
                <a:solidFill>
                  <a:schemeClr val="accent4"/>
                </a:solidFill>
                <a:latin typeface="Montserrat" pitchFamily="2" charset="77"/>
                <a:ea typeface="Open Sans" panose="020B0606030504020204" pitchFamily="34" charset="0"/>
                <a:cs typeface="Open Sans" panose="020B0606030504020204" pitchFamily="34" charset="0"/>
              </a:rPr>
              <a:t>œuvre</a:t>
            </a:r>
            <a:r>
              <a:rPr lang="en-US" sz="2400" b="1" dirty="0">
                <a:solidFill>
                  <a:schemeClr val="accent4"/>
                </a:solidFill>
                <a:latin typeface="Montserrat" pitchFamily="2" charset="77"/>
                <a:ea typeface="Open Sans" panose="020B0606030504020204" pitchFamily="34" charset="0"/>
                <a:cs typeface="Open Sans" panose="020B0606030504020204" pitchFamily="34" charset="0"/>
              </a:rPr>
              <a:t> des TM </a:t>
            </a:r>
            <a:r>
              <a:rPr lang="en-US" sz="2400" b="1" dirty="0">
                <a:solidFill>
                  <a:srgbClr val="011E41"/>
                </a:solidFill>
                <a:latin typeface="Montserrat" pitchFamily="2" charset="77"/>
                <a:ea typeface="Open Sans" panose="020B0606030504020204" pitchFamily="34" charset="0"/>
                <a:cs typeface="Open Sans" panose="020B0606030504020204" pitchFamily="34" charset="0"/>
              </a:rPr>
              <a:t>(y compris l'échelle, la rapidité et la responsabilité)</a:t>
            </a:r>
          </a:p>
          <a:p>
            <a:pPr defTabSz="360000">
              <a:spcAft>
                <a:spcPts val="1800"/>
              </a:spcAft>
              <a:defRPr/>
            </a:pPr>
            <a:r>
              <a:rPr lang="en-US" sz="2400" b="1" dirty="0">
                <a:solidFill>
                  <a:schemeClr val="accent4"/>
                </a:solidFill>
                <a:latin typeface="Montserrat" pitchFamily="2" charset="77"/>
                <a:ea typeface="Open Sans" panose="020B0606030504020204" pitchFamily="34" charset="0"/>
                <a:cs typeface="Open Sans" panose="020B0606030504020204" pitchFamily="34" charset="0"/>
              </a:rPr>
              <a:t>4 modèles de réponses basées sur l'argent liquide pour la FICR et les Sociétés nationales : </a:t>
            </a:r>
          </a:p>
          <a:p>
            <a:pPr marL="285750" indent="-285750" defTabSz="360000">
              <a:spcAft>
                <a:spcPts val="1800"/>
              </a:spcAft>
              <a:buFont typeface="Arial" panose="020B0604020202020204" pitchFamily="34" charset="0"/>
              <a:buChar char="•"/>
              <a:defRPr/>
            </a:pPr>
            <a:r>
              <a:rPr lang="en-US" sz="2400" b="1" dirty="0">
                <a:solidFill>
                  <a:srgbClr val="011E41"/>
                </a:solidFill>
                <a:latin typeface="Montserrat" pitchFamily="2" charset="77"/>
                <a:ea typeface="Open Sans" panose="020B0606030504020204" pitchFamily="34" charset="0"/>
                <a:cs typeface="Open Sans" panose="020B0606030504020204" pitchFamily="34" charset="0"/>
              </a:rPr>
              <a:t>La FICR soutient les États membres dans le </a:t>
            </a:r>
            <a:r>
              <a:rPr lang="en-US" sz="2400" b="1" dirty="0" err="1">
                <a:solidFill>
                  <a:srgbClr val="011E41"/>
                </a:solidFill>
                <a:latin typeface="Montserrat" pitchFamily="2" charset="77"/>
                <a:ea typeface="Open Sans" panose="020B0606030504020204" pitchFamily="34" charset="0"/>
                <a:cs typeface="Open Sans" panose="020B0606030504020204" pitchFamily="34" charset="0"/>
              </a:rPr>
              <a:t>domaine</a:t>
            </a:r>
            <a:r>
              <a:rPr lang="en-US" sz="2400" b="1" dirty="0">
                <a:solidFill>
                  <a:srgbClr val="011E41"/>
                </a:solidFill>
                <a:latin typeface="Montserrat" pitchFamily="2" charset="77"/>
                <a:ea typeface="Open Sans" panose="020B0606030504020204" pitchFamily="34" charset="0"/>
                <a:cs typeface="Open Sans" panose="020B0606030504020204" pitchFamily="34" charset="0"/>
              </a:rPr>
              <a:t> des TM à petite et moyenne échelle</a:t>
            </a:r>
          </a:p>
          <a:p>
            <a:pPr marL="285750" indent="-285750" defTabSz="360000">
              <a:spcAft>
                <a:spcPts val="1800"/>
              </a:spcAft>
              <a:buFont typeface="Arial" panose="020B0604020202020204" pitchFamily="34" charset="0"/>
              <a:buChar char="•"/>
              <a:defRPr/>
            </a:pPr>
            <a:r>
              <a:rPr lang="en-US" sz="2400" b="1" dirty="0">
                <a:solidFill>
                  <a:srgbClr val="011E41"/>
                </a:solidFill>
                <a:latin typeface="Montserrat" pitchFamily="2" charset="77"/>
                <a:ea typeface="Open Sans" panose="020B0606030504020204" pitchFamily="34" charset="0"/>
                <a:cs typeface="Open Sans" panose="020B0606030504020204" pitchFamily="34" charset="0"/>
              </a:rPr>
              <a:t>La FICR soutient les États membres, notamment en ce qui concerne leur capacité à faire face à des catastrophes naturelles de grande ampleur.</a:t>
            </a:r>
          </a:p>
          <a:p>
            <a:pPr marL="285750" indent="-285750" defTabSz="360000">
              <a:spcAft>
                <a:spcPts val="1800"/>
              </a:spcAft>
              <a:buFont typeface="Arial" panose="020B0604020202020204" pitchFamily="34" charset="0"/>
              <a:buChar char="•"/>
              <a:defRPr/>
            </a:pPr>
            <a:r>
              <a:rPr lang="en-US" sz="2400" b="1" dirty="0">
                <a:solidFill>
                  <a:srgbClr val="011E41"/>
                </a:solidFill>
                <a:latin typeface="Montserrat" pitchFamily="2" charset="77"/>
                <a:ea typeface="Open Sans" panose="020B0606030504020204" pitchFamily="34" charset="0"/>
                <a:cs typeface="Open Sans" panose="020B0606030504020204" pitchFamily="34" charset="0"/>
              </a:rPr>
              <a:t>Mise en œuvre nationale par les États membres en partenariat avec les Nations unies et/ou des consortiums d'ONG</a:t>
            </a:r>
          </a:p>
          <a:p>
            <a:pPr marL="285750" indent="-285750" defTabSz="360000">
              <a:spcAft>
                <a:spcPts val="1800"/>
              </a:spcAft>
              <a:buFont typeface="Arial" panose="020B0604020202020204" pitchFamily="34" charset="0"/>
              <a:buChar char="•"/>
              <a:defRPr/>
            </a:pPr>
            <a:r>
              <a:rPr lang="en-US" sz="2400" b="1" dirty="0">
                <a:solidFill>
                  <a:srgbClr val="011E41"/>
                </a:solidFill>
                <a:latin typeface="Montserrat" pitchFamily="2" charset="77"/>
                <a:ea typeface="Open Sans" panose="020B0606030504020204" pitchFamily="34" charset="0"/>
                <a:cs typeface="Open Sans" panose="020B0606030504020204" pitchFamily="34" charset="0"/>
              </a:rPr>
              <a:t>La FICR soutient les Sociétés nationales en tant qu'auxiliaires du gouvernement dans le cadre de réponses basées sur l'argent liquide et liées à la protection sociale.</a:t>
            </a:r>
          </a:p>
        </p:txBody>
      </p:sp>
      <p:pic>
        <p:nvPicPr>
          <p:cNvPr id="86020" name="Picture 3">
            <a:extLst>
              <a:ext uri="{FF2B5EF4-FFF2-40B4-BE49-F238E27FC236}">
                <a16:creationId xmlns:a16="http://schemas.microsoft.com/office/drawing/2014/main" id="{793F3CBE-F131-0474-DCE4-2B0F7C617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6863" y="4384675"/>
            <a:ext cx="58578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4">
            <a:extLst>
              <a:ext uri="{FF2B5EF4-FFF2-40B4-BE49-F238E27FC236}">
                <a16:creationId xmlns:a16="http://schemas.microsoft.com/office/drawing/2014/main" id="{5B44EF1F-E43D-54F1-BAB9-A3CDB9312134}"/>
              </a:ext>
            </a:extLst>
          </p:cNvPr>
          <p:cNvSpPr txBox="1">
            <a:spLocks noChangeArrowheads="1"/>
          </p:cNvSpPr>
          <p:nvPr/>
        </p:nvSpPr>
        <p:spPr bwMode="auto">
          <a:xfrm>
            <a:off x="731838" y="2408238"/>
            <a:ext cx="1682273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ctr">
              <a:spcAft>
                <a:spcPts val="1800"/>
              </a:spcAft>
            </a:pPr>
            <a:r>
              <a:rPr lang="en-US" altLang="en-CH" sz="3600" b="1" i="1" dirty="0" err="1">
                <a:solidFill>
                  <a:schemeClr val="accent1"/>
                </a:solidFill>
                <a:latin typeface="Montserrat" panose="00000500000000000000" pitchFamily="2" charset="0"/>
                <a:cs typeface="Open Sans" panose="020B0606030504020204" pitchFamily="34" charset="0"/>
              </a:rPr>
              <a:t>Plateforme</a:t>
            </a:r>
            <a:r>
              <a:rPr lang="en-US" altLang="en-CH" sz="3600" b="1" i="1" dirty="0">
                <a:solidFill>
                  <a:schemeClr val="accent1"/>
                </a:solidFill>
                <a:latin typeface="Montserrat" panose="00000500000000000000" pitchFamily="2" charset="0"/>
                <a:cs typeface="Open Sans" panose="020B0606030504020204" pitchFamily="34" charset="0"/>
              </a:rPr>
              <a:t> </a:t>
            </a:r>
            <a:r>
              <a:rPr lang="en-US" altLang="en-CH" sz="3600" b="1" i="1" dirty="0" err="1">
                <a:solidFill>
                  <a:schemeClr val="accent1"/>
                </a:solidFill>
                <a:latin typeface="Montserrat" panose="00000500000000000000" pitchFamily="2" charset="0"/>
                <a:cs typeface="Open Sans" panose="020B0606030504020204" pitchFamily="34" charset="0"/>
              </a:rPr>
              <a:t>en</a:t>
            </a:r>
            <a:r>
              <a:rPr lang="en-US" altLang="en-CH" sz="3600" b="1" i="1" dirty="0">
                <a:solidFill>
                  <a:schemeClr val="accent1"/>
                </a:solidFill>
                <a:latin typeface="Montserrat" panose="00000500000000000000" pitchFamily="2" charset="0"/>
                <a:cs typeface="Open Sans" panose="020B0606030504020204" pitchFamily="34" charset="0"/>
              </a:rPr>
              <a:t> </a:t>
            </a:r>
            <a:r>
              <a:rPr lang="en-US" altLang="en-CH" sz="3600" b="1" i="1" dirty="0" err="1">
                <a:solidFill>
                  <a:schemeClr val="accent1"/>
                </a:solidFill>
                <a:latin typeface="Montserrat" panose="00000500000000000000" pitchFamily="2" charset="0"/>
                <a:cs typeface="Open Sans" panose="020B0606030504020204" pitchFamily="34" charset="0"/>
              </a:rPr>
              <a:t>ligne</a:t>
            </a:r>
            <a:r>
              <a:rPr lang="en-US" altLang="en-CH" sz="3600" b="1" i="1" dirty="0">
                <a:solidFill>
                  <a:schemeClr val="accent1"/>
                </a:solidFill>
                <a:latin typeface="Montserrat" panose="00000500000000000000" pitchFamily="2" charset="0"/>
                <a:cs typeface="Open Sans" panose="020B0606030504020204" pitchFamily="34" charset="0"/>
              </a:rPr>
              <a:t> </a:t>
            </a:r>
            <a:r>
              <a:rPr lang="en-US" altLang="en-CH" sz="3600" b="1" i="1" dirty="0" err="1">
                <a:solidFill>
                  <a:schemeClr val="accent1"/>
                </a:solidFill>
                <a:latin typeface="Montserrat" panose="00000500000000000000" pitchFamily="2" charset="0"/>
                <a:cs typeface="Open Sans" panose="020B0606030504020204" pitchFamily="34" charset="0"/>
              </a:rPr>
              <a:t>CashHub</a:t>
            </a:r>
            <a:r>
              <a:rPr lang="en-US" altLang="en-CH" sz="3600" b="1" i="1" dirty="0">
                <a:solidFill>
                  <a:schemeClr val="accent1"/>
                </a:solidFill>
                <a:latin typeface="Montserrat" panose="00000500000000000000" pitchFamily="2" charset="0"/>
                <a:cs typeface="Open Sans" panose="020B0606030504020204" pitchFamily="34" charset="0"/>
              </a:rPr>
              <a:t> du </a:t>
            </a:r>
            <a:r>
              <a:rPr lang="en-US" altLang="en-CH" sz="3600" b="1" i="1" dirty="0" err="1">
                <a:solidFill>
                  <a:schemeClr val="accent1"/>
                </a:solidFill>
                <a:latin typeface="Montserrat" panose="00000500000000000000" pitchFamily="2" charset="0"/>
                <a:cs typeface="Open Sans" panose="020B0606030504020204" pitchFamily="34" charset="0"/>
              </a:rPr>
              <a:t>Mouvement</a:t>
            </a:r>
            <a:r>
              <a:rPr lang="en-US" altLang="en-CH" sz="3600" b="1" i="1" dirty="0">
                <a:solidFill>
                  <a:schemeClr val="accent1"/>
                </a:solidFill>
                <a:latin typeface="Montserrat" panose="00000500000000000000" pitchFamily="2" charset="0"/>
                <a:cs typeface="Open Sans" panose="020B0606030504020204" pitchFamily="34" charset="0"/>
              </a:rPr>
              <a:t> international de la Croix-Rouge et du Croissant-Rouge + service </a:t>
            </a:r>
            <a:r>
              <a:rPr lang="en-US" altLang="en-CH" sz="3600" b="1" i="1" dirty="0" err="1">
                <a:solidFill>
                  <a:schemeClr val="accent1"/>
                </a:solidFill>
                <a:latin typeface="Montserrat" panose="00000500000000000000" pitchFamily="2" charset="0"/>
                <a:cs typeface="Open Sans" panose="020B0606030504020204" pitchFamily="34" charset="0"/>
              </a:rPr>
              <a:t>d'assistance</a:t>
            </a:r>
            <a:r>
              <a:rPr lang="en-US" altLang="en-CH" sz="3600" b="1" i="1" dirty="0">
                <a:solidFill>
                  <a:schemeClr val="accent1"/>
                </a:solidFill>
                <a:latin typeface="Montserrat" panose="00000500000000000000" pitchFamily="2" charset="0"/>
                <a:cs typeface="Open Sans" panose="020B0606030504020204" pitchFamily="34" charset="0"/>
              </a:rPr>
              <a:t> </a:t>
            </a:r>
            <a:r>
              <a:rPr lang="en-US" altLang="en-CH" sz="3600" b="1" i="1" dirty="0" err="1">
                <a:solidFill>
                  <a:schemeClr val="accent1"/>
                </a:solidFill>
                <a:latin typeface="Montserrat" panose="00000500000000000000" pitchFamily="2" charset="0"/>
                <a:cs typeface="Open Sans" panose="020B0606030504020204" pitchFamily="34" charset="0"/>
              </a:rPr>
              <a:t>en</a:t>
            </a:r>
            <a:r>
              <a:rPr lang="en-US" altLang="en-CH" sz="3600" b="1" i="1" dirty="0">
                <a:solidFill>
                  <a:schemeClr val="accent1"/>
                </a:solidFill>
                <a:latin typeface="Montserrat" panose="00000500000000000000" pitchFamily="2" charset="0"/>
                <a:cs typeface="Open Sans" panose="020B0606030504020204" pitchFamily="34" charset="0"/>
              </a:rPr>
              <a:t> matière </a:t>
            </a:r>
            <a:r>
              <a:rPr lang="en-US" altLang="en-CH" sz="3600" b="1" i="1" dirty="0" err="1">
                <a:solidFill>
                  <a:schemeClr val="accent1"/>
                </a:solidFill>
                <a:latin typeface="Montserrat" panose="00000500000000000000" pitchFamily="2" charset="0"/>
                <a:cs typeface="Open Sans" panose="020B0606030504020204" pitchFamily="34" charset="0"/>
              </a:rPr>
              <a:t>d'argent</a:t>
            </a:r>
            <a:r>
              <a:rPr lang="en-US" altLang="en-CH" sz="3600" b="1" i="1" dirty="0">
                <a:solidFill>
                  <a:schemeClr val="accent1"/>
                </a:solidFill>
                <a:latin typeface="Montserrat" panose="00000500000000000000" pitchFamily="2" charset="0"/>
                <a:cs typeface="Open Sans" panose="020B0606030504020204" pitchFamily="34" charset="0"/>
              </a:rPr>
              <a:t> </a:t>
            </a:r>
            <a:r>
              <a:rPr lang="en-US" altLang="en-CH" sz="3600" b="1" i="1" dirty="0" err="1">
                <a:solidFill>
                  <a:schemeClr val="accent1"/>
                </a:solidFill>
                <a:latin typeface="Montserrat" panose="00000500000000000000" pitchFamily="2" charset="0"/>
                <a:cs typeface="Open Sans" panose="020B0606030504020204" pitchFamily="34" charset="0"/>
              </a:rPr>
              <a:t>liquide</a:t>
            </a:r>
            <a:r>
              <a:rPr lang="en-US" altLang="en-CH" sz="3600" b="1" i="1" dirty="0">
                <a:solidFill>
                  <a:schemeClr val="accent1"/>
                </a:solidFill>
                <a:latin typeface="Montserrat" panose="00000500000000000000" pitchFamily="2" charset="0"/>
                <a:cs typeface="Open Sans" panose="020B0606030504020204" pitchFamily="34" charset="0"/>
              </a:rPr>
              <a:t>, </a:t>
            </a:r>
            <a:r>
              <a:rPr lang="en-US" altLang="en-CH" sz="3600" b="1" i="1" dirty="0" err="1">
                <a:solidFill>
                  <a:schemeClr val="accent1"/>
                </a:solidFill>
                <a:latin typeface="Montserrat" panose="00000500000000000000" pitchFamily="2" charset="0"/>
                <a:cs typeface="Open Sans" panose="020B0606030504020204" pitchFamily="34" charset="0"/>
              </a:rPr>
              <a:t>permettant</a:t>
            </a:r>
            <a:r>
              <a:rPr lang="en-US" altLang="en-CH" sz="3600" b="1" i="1" dirty="0">
                <a:solidFill>
                  <a:schemeClr val="accent1"/>
                </a:solidFill>
                <a:latin typeface="Montserrat" panose="00000500000000000000" pitchFamily="2" charset="0"/>
                <a:cs typeface="Open Sans" panose="020B0606030504020204" pitchFamily="34" charset="0"/>
              </a:rPr>
              <a:t> le partage des </a:t>
            </a:r>
            <a:r>
              <a:rPr lang="en-US" altLang="en-CH" sz="3600" b="1" i="1" dirty="0" err="1">
                <a:solidFill>
                  <a:schemeClr val="accent1"/>
                </a:solidFill>
                <a:latin typeface="Montserrat" panose="00000500000000000000" pitchFamily="2" charset="0"/>
                <a:cs typeface="Open Sans" panose="020B0606030504020204" pitchFamily="34" charset="0"/>
              </a:rPr>
              <a:t>connaissances</a:t>
            </a:r>
            <a:r>
              <a:rPr lang="en-US" altLang="en-CH" sz="3600" b="1" i="1" dirty="0">
                <a:solidFill>
                  <a:schemeClr val="accent1"/>
                </a:solidFill>
                <a:latin typeface="Montserrat" panose="00000500000000000000" pitchFamily="2" charset="0"/>
                <a:cs typeface="Open Sans" panose="020B0606030504020204" pitchFamily="34" charset="0"/>
              </a:rPr>
              <a:t> et </a:t>
            </a:r>
            <a:r>
              <a:rPr lang="en-US" altLang="en-CH" sz="3600" b="1" i="1" dirty="0" err="1">
                <a:solidFill>
                  <a:schemeClr val="accent1"/>
                </a:solidFill>
                <a:latin typeface="Montserrat" panose="00000500000000000000" pitchFamily="2" charset="0"/>
                <a:cs typeface="Open Sans" panose="020B0606030504020204" pitchFamily="34" charset="0"/>
              </a:rPr>
              <a:t>l'échange</a:t>
            </a:r>
            <a:r>
              <a:rPr lang="en-US" altLang="en-CH" sz="3600" b="1" i="1" dirty="0">
                <a:solidFill>
                  <a:schemeClr val="accent1"/>
                </a:solidFill>
                <a:latin typeface="Montserrat" panose="00000500000000000000" pitchFamily="2" charset="0"/>
                <a:cs typeface="Open Sans" panose="020B0606030504020204" pitchFamily="34" charset="0"/>
              </a:rPr>
              <a:t> </a:t>
            </a:r>
            <a:r>
              <a:rPr lang="en-US" altLang="en-CH" sz="3600" b="1" i="1" dirty="0" err="1">
                <a:solidFill>
                  <a:schemeClr val="accent1"/>
                </a:solidFill>
                <a:latin typeface="Montserrat" panose="00000500000000000000" pitchFamily="2" charset="0"/>
                <a:cs typeface="Open Sans" panose="020B0606030504020204" pitchFamily="34" charset="0"/>
              </a:rPr>
              <a:t>d'informations</a:t>
            </a:r>
            <a:r>
              <a:rPr lang="en-US" altLang="en-CH" sz="3600" b="1" i="1" dirty="0">
                <a:solidFill>
                  <a:schemeClr val="accent1"/>
                </a:solidFill>
                <a:latin typeface="Montserrat" panose="00000500000000000000" pitchFamily="2" charset="0"/>
                <a:cs typeface="Open Sans" panose="020B0606030504020204" pitchFamily="34" charset="0"/>
              </a:rPr>
              <a:t> entre les </a:t>
            </a:r>
            <a:r>
              <a:rPr lang="en-US" altLang="en-CH" sz="3600" b="1" i="1" dirty="0" err="1">
                <a:solidFill>
                  <a:schemeClr val="accent1"/>
                </a:solidFill>
                <a:latin typeface="Montserrat" panose="00000500000000000000" pitchFamily="2" charset="0"/>
                <a:cs typeface="Open Sans" panose="020B0606030504020204" pitchFamily="34" charset="0"/>
              </a:rPr>
              <a:t>praticiens</a:t>
            </a:r>
            <a:r>
              <a:rPr lang="en-US" altLang="en-CH" sz="3600" b="1" i="1" dirty="0">
                <a:solidFill>
                  <a:schemeClr val="accent1"/>
                </a:solidFill>
                <a:latin typeface="Montserrat" panose="00000500000000000000" pitchFamily="2" charset="0"/>
                <a:cs typeface="Open Sans" panose="020B0606030504020204" pitchFamily="34" charset="0"/>
              </a:rPr>
              <a:t> de </a:t>
            </a:r>
            <a:r>
              <a:rPr lang="en-US" altLang="en-CH" sz="3600" b="1" i="1" dirty="0" err="1">
                <a:solidFill>
                  <a:schemeClr val="accent1"/>
                </a:solidFill>
                <a:latin typeface="Montserrat" panose="00000500000000000000" pitchFamily="2" charset="0"/>
                <a:cs typeface="Open Sans" panose="020B0606030504020204" pitchFamily="34" charset="0"/>
              </a:rPr>
              <a:t>l'argent</a:t>
            </a:r>
            <a:r>
              <a:rPr lang="en-US" altLang="en-CH" sz="3600" b="1" i="1" dirty="0">
                <a:solidFill>
                  <a:schemeClr val="accent1"/>
                </a:solidFill>
                <a:latin typeface="Montserrat" panose="00000500000000000000" pitchFamily="2" charset="0"/>
                <a:cs typeface="Open Sans" panose="020B0606030504020204" pitchFamily="34" charset="0"/>
              </a:rPr>
              <a:t> </a:t>
            </a:r>
            <a:r>
              <a:rPr lang="en-US" altLang="en-CH" sz="3600" b="1" i="1" dirty="0" err="1">
                <a:solidFill>
                  <a:schemeClr val="accent1"/>
                </a:solidFill>
                <a:latin typeface="Montserrat" panose="00000500000000000000" pitchFamily="2" charset="0"/>
                <a:cs typeface="Open Sans" panose="020B0606030504020204" pitchFamily="34" charset="0"/>
              </a:rPr>
              <a:t>liquide</a:t>
            </a:r>
            <a:r>
              <a:rPr lang="en-US" altLang="en-CH" sz="3600" b="1" i="1" dirty="0">
                <a:solidFill>
                  <a:schemeClr val="accent1"/>
                </a:solidFill>
                <a:latin typeface="Montserrat" panose="00000500000000000000" pitchFamily="2" charset="0"/>
                <a:cs typeface="Open Sans" panose="020B0606030504020204" pitchFamily="34" charset="0"/>
              </a:rPr>
              <a:t> au sein du </a:t>
            </a:r>
            <a:r>
              <a:rPr lang="en-US" altLang="en-CH" sz="3600" b="1" i="1" dirty="0" err="1">
                <a:solidFill>
                  <a:schemeClr val="accent1"/>
                </a:solidFill>
                <a:latin typeface="Montserrat" panose="00000500000000000000" pitchFamily="2" charset="0"/>
                <a:cs typeface="Open Sans" panose="020B0606030504020204" pitchFamily="34" charset="0"/>
              </a:rPr>
              <a:t>Mouvement</a:t>
            </a:r>
            <a:r>
              <a:rPr lang="en-US" altLang="en-CH" sz="3600" b="1" i="1" dirty="0">
                <a:solidFill>
                  <a:schemeClr val="accent1"/>
                </a:solidFill>
                <a:latin typeface="Montserrat" panose="00000500000000000000" pitchFamily="2" charset="0"/>
                <a:cs typeface="Open Sans" panose="020B0606030504020204" pitchFamily="34" charset="0"/>
              </a:rPr>
              <a:t>.</a:t>
            </a:r>
          </a:p>
        </p:txBody>
      </p:sp>
      <p:pic>
        <p:nvPicPr>
          <p:cNvPr id="88067" name="Picture 5" descr="Hosted by British Red Cross screenshot.png">
            <a:extLst>
              <a:ext uri="{FF2B5EF4-FFF2-40B4-BE49-F238E27FC236}">
                <a16:creationId xmlns:a16="http://schemas.microsoft.com/office/drawing/2014/main" id="{9D0DD46E-EBCD-F2A2-FD0C-BF7EC1BFD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063" y="1182688"/>
            <a:ext cx="23034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7" descr="Cash Hub screen hot.png">
            <a:extLst>
              <a:ext uri="{FF2B5EF4-FFF2-40B4-BE49-F238E27FC236}">
                <a16:creationId xmlns:a16="http://schemas.microsoft.com/office/drawing/2014/main" id="{C6C735B8-A83B-36F5-8717-E69A0BAAD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1023938"/>
            <a:ext cx="4462463"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D34D8664-7E2B-3EB2-9CB1-80F2924103B5}"/>
              </a:ext>
            </a:extLst>
          </p:cNvPr>
          <p:cNvSpPr txBox="1">
            <a:spLocks/>
          </p:cNvSpPr>
          <p:nvPr/>
        </p:nvSpPr>
        <p:spPr>
          <a:xfrm>
            <a:off x="732631" y="5753343"/>
            <a:ext cx="11796253" cy="1790700"/>
          </a:xfrm>
          <a:prstGeom prst="rect">
            <a:avLst/>
          </a:prstGeom>
        </p:spPr>
        <p:txBody>
          <a:bodyPr numCol="2"/>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fontAlgn="auto">
              <a:spcAft>
                <a:spcPts val="0"/>
              </a:spcAft>
              <a:defRPr/>
            </a:pPr>
            <a:r>
              <a:rPr lang="en-US" altLang="en-US" sz="3600" b="1" dirty="0">
                <a:solidFill>
                  <a:schemeClr val="accent1"/>
                </a:solidFill>
                <a:latin typeface="Montserrat" panose="00000500000000000000" pitchFamily="2" charset="0"/>
              </a:rPr>
              <a:t>Informations</a:t>
            </a:r>
          </a:p>
          <a:p>
            <a:pPr fontAlgn="auto">
              <a:spcAft>
                <a:spcPts val="0"/>
              </a:spcAft>
              <a:defRPr/>
            </a:pPr>
            <a:r>
              <a:rPr lang="en-US" altLang="en-US" sz="3600" b="1" dirty="0">
                <a:solidFill>
                  <a:schemeClr val="accent1"/>
                </a:solidFill>
                <a:latin typeface="Montserrat" panose="00000500000000000000" pitchFamily="2" charset="0"/>
              </a:rPr>
              <a:t>Outils</a:t>
            </a:r>
          </a:p>
          <a:p>
            <a:pPr fontAlgn="auto">
              <a:spcAft>
                <a:spcPts val="0"/>
              </a:spcAft>
              <a:defRPr/>
            </a:pPr>
            <a:r>
              <a:rPr lang="en-US" altLang="en-US" sz="3600" b="1" dirty="0">
                <a:solidFill>
                  <a:schemeClr val="accent1"/>
                </a:solidFill>
                <a:latin typeface="Montserrat" panose="00000500000000000000" pitchFamily="2" charset="0"/>
              </a:rPr>
              <a:t>Données </a:t>
            </a:r>
          </a:p>
          <a:p>
            <a:pPr fontAlgn="auto">
              <a:spcAft>
                <a:spcPts val="0"/>
              </a:spcAft>
              <a:defRPr/>
            </a:pPr>
            <a:r>
              <a:rPr lang="en-US" altLang="en-US" sz="3600" b="1" dirty="0">
                <a:solidFill>
                  <a:schemeClr val="accent1"/>
                </a:solidFill>
                <a:latin typeface="Montserrat" panose="00000500000000000000" pitchFamily="2" charset="0"/>
              </a:rPr>
              <a:t>Preuves du </a:t>
            </a:r>
            <a:r>
              <a:rPr lang="en-US" altLang="en-US" sz="3600" b="1" dirty="0" err="1">
                <a:solidFill>
                  <a:schemeClr val="accent1"/>
                </a:solidFill>
                <a:latin typeface="Montserrat" panose="00000500000000000000" pitchFamily="2" charset="0"/>
              </a:rPr>
              <a:t>programme</a:t>
            </a:r>
          </a:p>
          <a:p>
            <a:pPr fontAlgn="auto">
              <a:spcAft>
                <a:spcPts val="0"/>
              </a:spcAft>
              <a:defRPr/>
            </a:pPr>
            <a:r>
              <a:rPr lang="en-US" altLang="en-US" sz="3600" b="1" dirty="0">
                <a:solidFill>
                  <a:schemeClr val="accent1"/>
                </a:solidFill>
                <a:latin typeface="Montserrat" panose="00000500000000000000" pitchFamily="2" charset="0"/>
              </a:rPr>
              <a:t>Apprentissage</a:t>
            </a:r>
          </a:p>
          <a:p>
            <a:pPr fontAlgn="auto">
              <a:spcAft>
                <a:spcPts val="0"/>
              </a:spcAft>
              <a:defRPr/>
            </a:pPr>
            <a:r>
              <a:rPr lang="en-US" altLang="en-US" sz="3600" b="1" dirty="0">
                <a:solidFill>
                  <a:schemeClr val="accent1"/>
                </a:solidFill>
                <a:latin typeface="Montserrat" panose="00000500000000000000" pitchFamily="2" charset="0"/>
              </a:rPr>
              <a:t>Études de cas</a:t>
            </a:r>
          </a:p>
          <a:p>
            <a:pPr fontAlgn="auto">
              <a:spcAft>
                <a:spcPts val="0"/>
              </a:spcAft>
              <a:defRPr/>
            </a:pPr>
            <a:r>
              <a:rPr lang="en-US" altLang="en-US" sz="3600" b="1" dirty="0">
                <a:solidFill>
                  <a:schemeClr val="accent1"/>
                </a:solidFill>
                <a:latin typeface="Montserrat" panose="00000500000000000000" pitchFamily="2" charset="0"/>
              </a:rPr>
              <a:t>Conseils techniques</a:t>
            </a:r>
          </a:p>
          <a:p>
            <a:pPr marL="0" indent="0" fontAlgn="auto">
              <a:spcAft>
                <a:spcPts val="0"/>
              </a:spcAft>
              <a:buFont typeface="Arial" panose="020B0604020202020204" pitchFamily="34" charset="0"/>
              <a:buNone/>
              <a:defRPr/>
            </a:pPr>
            <a:endParaRPr lang="en-US" altLang="en-US" sz="1600" b="1" dirty="0">
              <a:solidFill>
                <a:schemeClr val="accent1"/>
              </a:solidFill>
              <a:latin typeface="Montserrat" panose="00000500000000000000" pitchFamily="2" charset="0"/>
            </a:endParaRPr>
          </a:p>
        </p:txBody>
      </p:sp>
      <p:sp>
        <p:nvSpPr>
          <p:cNvPr id="88070" name="Rectangle 12">
            <a:extLst>
              <a:ext uri="{FF2B5EF4-FFF2-40B4-BE49-F238E27FC236}">
                <a16:creationId xmlns:a16="http://schemas.microsoft.com/office/drawing/2014/main" id="{F07738B5-793D-0CE8-1873-4A43790CB4C7}"/>
              </a:ext>
            </a:extLst>
          </p:cNvPr>
          <p:cNvSpPr>
            <a:spLocks noChangeArrowheads="1"/>
          </p:cNvSpPr>
          <p:nvPr/>
        </p:nvSpPr>
        <p:spPr bwMode="auto">
          <a:xfrm>
            <a:off x="6354763" y="9413875"/>
            <a:ext cx="5518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CH" sz="3600">
                <a:solidFill>
                  <a:schemeClr val="accent1"/>
                </a:solidFill>
                <a:hlinkClick r:id="rId5"/>
              </a:rPr>
              <a:t>https://cash-hub.org/</a:t>
            </a:r>
            <a:endParaRPr lang="en-US" altLang="en-CH" sz="3600">
              <a:solidFill>
                <a:schemeClr val="accent1"/>
              </a:solidFill>
            </a:endParaRPr>
          </a:p>
        </p:txBody>
      </p:sp>
      <p:pic>
        <p:nvPicPr>
          <p:cNvPr id="88071" name="Picture 2" descr="Qr code&#10;&#10;Description automatically generated">
            <a:extLst>
              <a:ext uri="{FF2B5EF4-FFF2-40B4-BE49-F238E27FC236}">
                <a16:creationId xmlns:a16="http://schemas.microsoft.com/office/drawing/2014/main" id="{93786093-5E61-A557-286C-268D7B1AC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28550" y="5318125"/>
            <a:ext cx="42926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1" descr="A red cross on a black background&#10;&#10;Description automatically generated">
            <a:extLst>
              <a:ext uri="{FF2B5EF4-FFF2-40B4-BE49-F238E27FC236}">
                <a16:creationId xmlns:a16="http://schemas.microsoft.com/office/drawing/2014/main" id="{3EEAE0F7-3A69-B3C9-113C-0E7EF342AAEB}"/>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6">
            <a:extLst>
              <a:ext uri="{FF2B5EF4-FFF2-40B4-BE49-F238E27FC236}">
                <a16:creationId xmlns:a16="http://schemas.microsoft.com/office/drawing/2014/main" id="{63449819-54E8-2036-A383-04420FB9417C}"/>
              </a:ext>
            </a:extLst>
          </p:cNvPr>
          <p:cNvSpPr txBox="1">
            <a:spLocks noChangeArrowheads="1"/>
          </p:cNvSpPr>
          <p:nvPr/>
        </p:nvSpPr>
        <p:spPr bwMode="auto">
          <a:xfrm>
            <a:off x="703263" y="768350"/>
            <a:ext cx="13750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Outils et conseils pour le mouvement </a:t>
            </a:r>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TM</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90115" name="Content Placeholder 2" descr="Cash in Emergencies Toolkit (Old) screenshot.png">
            <a:extLst>
              <a:ext uri="{FF2B5EF4-FFF2-40B4-BE49-F238E27FC236}">
                <a16:creationId xmlns:a16="http://schemas.microsoft.com/office/drawing/2014/main" id="{7583522B-698C-25FC-A1C2-67D9E5689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393" b="23393"/>
          <a:stretch>
            <a:fillRect/>
          </a:stretch>
        </p:blipFill>
        <p:spPr bwMode="auto">
          <a:xfrm>
            <a:off x="5495925" y="2408238"/>
            <a:ext cx="6983413"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descr="Screenshot 2021-08-19 at 18.32.46.png">
            <a:extLst>
              <a:ext uri="{FF2B5EF4-FFF2-40B4-BE49-F238E27FC236}">
                <a16:creationId xmlns:a16="http://schemas.microsoft.com/office/drawing/2014/main" id="{B1A31410-D6BF-28F0-98E6-FE9DB4338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1150" y="2257425"/>
            <a:ext cx="5461000" cy="72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7" descr="Screenshot 2021-08-19 at 18.32.05.png">
            <a:extLst>
              <a:ext uri="{FF2B5EF4-FFF2-40B4-BE49-F238E27FC236}">
                <a16:creationId xmlns:a16="http://schemas.microsoft.com/office/drawing/2014/main" id="{1CA55BAA-7358-6323-F656-5628F535F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2408238"/>
            <a:ext cx="586105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Rectangle 8">
            <a:extLst>
              <a:ext uri="{FF2B5EF4-FFF2-40B4-BE49-F238E27FC236}">
                <a16:creationId xmlns:a16="http://schemas.microsoft.com/office/drawing/2014/main" id="{475F1314-51C6-1658-0D36-403AC7F1E1C2}"/>
              </a:ext>
            </a:extLst>
          </p:cNvPr>
          <p:cNvSpPr>
            <a:spLocks noChangeArrowheads="1"/>
          </p:cNvSpPr>
          <p:nvPr/>
        </p:nvSpPr>
        <p:spPr bwMode="auto">
          <a:xfrm>
            <a:off x="5903913" y="6913563"/>
            <a:ext cx="3082925" cy="2554287"/>
          </a:xfrm>
          <a:prstGeom prst="rect">
            <a:avLst/>
          </a:prstGeom>
          <a:noFill/>
          <a:ln>
            <a:noFill/>
          </a:ln>
        </p:spPr>
        <p:txBody>
          <a:bodyPr>
            <a:spAutoFit/>
          </a:bodyPr>
          <a:lstStyle/>
          <a:p>
            <a:pPr>
              <a:defRPr/>
            </a:pPr>
            <a:r>
              <a:rPr lang="en-US" altLang="en-CH" sz="3200" dirty="0">
                <a:solidFill>
                  <a:schemeClr val="accent3"/>
                </a:solidFill>
                <a:hlinkClick r:id="rId6"/>
              </a:rPr>
              <a:t>https://cash-hub.org/guidance-and-tools/programme-guidance/</a:t>
            </a:r>
            <a:endParaRPr lang="en-US" altLang="en-CH" sz="3200" dirty="0">
              <a:solidFill>
                <a:schemeClr val="accent3"/>
              </a:solidFill>
            </a:endParaRPr>
          </a:p>
        </p:txBody>
      </p:sp>
      <p:pic>
        <p:nvPicPr>
          <p:cNvPr id="90119" name="Picture 2" descr="Qr code&#10;&#10;Description automatically generated">
            <a:extLst>
              <a:ext uri="{FF2B5EF4-FFF2-40B4-BE49-F238E27FC236}">
                <a16:creationId xmlns:a16="http://schemas.microsoft.com/office/drawing/2014/main" id="{1EE4D30F-F108-1D2C-1ABC-E0EFCD105C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6938963"/>
            <a:ext cx="270827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1" descr="A red cross on a black background&#10;&#10;Description automatically generated">
            <a:extLst>
              <a:ext uri="{FF2B5EF4-FFF2-40B4-BE49-F238E27FC236}">
                <a16:creationId xmlns:a16="http://schemas.microsoft.com/office/drawing/2014/main" id="{E747DB44-A2D9-D499-9B22-6BA1CC6D53A5}"/>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6">
            <a:extLst>
              <a:ext uri="{FF2B5EF4-FFF2-40B4-BE49-F238E27FC236}">
                <a16:creationId xmlns:a16="http://schemas.microsoft.com/office/drawing/2014/main" id="{8A24A830-BB95-FA6D-2F2D-1700B38716D8}"/>
              </a:ext>
            </a:extLst>
          </p:cNvPr>
          <p:cNvSpPr txBox="1">
            <a:spLocks noChangeArrowheads="1"/>
          </p:cNvSpPr>
          <p:nvPr/>
        </p:nvSpPr>
        <p:spPr bwMode="auto">
          <a:xfrm>
            <a:off x="703263" y="720725"/>
            <a:ext cx="1147921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400" b="1" dirty="0">
                <a:solidFill>
                  <a:srgbClr val="F5333F"/>
                </a:solidFill>
                <a:latin typeface="Montserrat" panose="00000500000000000000" pitchFamily="2" charset="0"/>
                <a:ea typeface="Roboto Black" pitchFamily="2" charset="0"/>
                <a:cs typeface="Open Sans Light" panose="020B0306030504020204" pitchFamily="34" charset="0"/>
              </a:rPr>
              <a:t>Qu'est-ce que l'assistance </a:t>
            </a:r>
            <a:r>
              <a:rPr lang="fr-FR" altLang="en-CH" sz="4400" b="1" dirty="0">
                <a:solidFill>
                  <a:srgbClr val="F5333F"/>
                </a:solidFill>
                <a:latin typeface="Montserrat" panose="00000500000000000000" pitchFamily="2" charset="0"/>
                <a:ea typeface="Roboto Black" pitchFamily="2" charset="0"/>
                <a:cs typeface="Open Sans Light" panose="020B0306030504020204" pitchFamily="34" charset="0"/>
              </a:rPr>
              <a:t>en transferts monétaires </a:t>
            </a:r>
            <a:r>
              <a:rPr lang="en-CH" altLang="en-CH" sz="4400" b="1" dirty="0">
                <a:solidFill>
                  <a:srgbClr val="F5333F"/>
                </a:solidFill>
                <a:latin typeface="Montserrat" panose="00000500000000000000" pitchFamily="2" charset="0"/>
                <a:ea typeface="Roboto Black" pitchFamily="2" charset="0"/>
                <a:cs typeface="Open Sans Light" panose="020B0306030504020204" pitchFamily="34" charset="0"/>
              </a:rPr>
              <a:t>(</a:t>
            </a:r>
            <a:r>
              <a:rPr lang="fr-FR" altLang="en-CH" sz="4400" b="1" dirty="0">
                <a:solidFill>
                  <a:srgbClr val="F5333F"/>
                </a:solidFill>
                <a:latin typeface="Montserrat" panose="00000500000000000000" pitchFamily="2" charset="0"/>
                <a:ea typeface="Roboto Black" pitchFamily="2" charset="0"/>
                <a:cs typeface="Open Sans Light" panose="020B0306030504020204" pitchFamily="34" charset="0"/>
              </a:rPr>
              <a:t>TM</a:t>
            </a:r>
            <a:r>
              <a:rPr lang="en-CH" altLang="en-CH" sz="4400" b="1" dirty="0">
                <a:solidFill>
                  <a:srgbClr val="F5333F"/>
                </a:solidFill>
                <a:latin typeface="Montserrat" panose="00000500000000000000" pitchFamily="2" charset="0"/>
                <a:ea typeface="Roboto Black" pitchFamily="2" charset="0"/>
                <a:cs typeface="Open Sans Light" panose="020B0306030504020204" pitchFamily="34" charset="0"/>
              </a:rPr>
              <a:t>) ?</a:t>
            </a:r>
            <a:endParaRPr lang="ru-RU" altLang="en-CH" sz="44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45059" name="TextBox 4">
            <a:extLst>
              <a:ext uri="{FF2B5EF4-FFF2-40B4-BE49-F238E27FC236}">
                <a16:creationId xmlns:a16="http://schemas.microsoft.com/office/drawing/2014/main" id="{9D080B9C-0769-8FD2-C62D-60E77101173D}"/>
              </a:ext>
            </a:extLst>
          </p:cNvPr>
          <p:cNvSpPr txBox="1">
            <a:spLocks noChangeArrowheads="1"/>
          </p:cNvSpPr>
          <p:nvPr/>
        </p:nvSpPr>
        <p:spPr bwMode="auto">
          <a:xfrm>
            <a:off x="8528050" y="2887663"/>
            <a:ext cx="9263063"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just">
              <a:spcAft>
                <a:spcPts val="1800"/>
              </a:spcAft>
              <a:buFont typeface="Arial" panose="020B0604020202020204" pitchFamily="34" charset="0"/>
              <a:buChar char="•"/>
            </a:pPr>
            <a:r>
              <a:rPr lang="en-US" altLang="en-CH" sz="2000" b="1" dirty="0">
                <a:solidFill>
                  <a:srgbClr val="011E41"/>
                </a:solidFill>
                <a:latin typeface="Montserrat" panose="00000500000000000000" pitchFamily="2" charset="0"/>
                <a:cs typeface="Open Sans" panose="020B0606030504020204" pitchFamily="34" charset="0"/>
              </a:rPr>
              <a:t>Les TM font </a:t>
            </a:r>
            <a:r>
              <a:rPr lang="en-US" altLang="en-CH" sz="2000" b="1" dirty="0" err="1">
                <a:solidFill>
                  <a:srgbClr val="011E41"/>
                </a:solidFill>
                <a:latin typeface="Montserrat" panose="00000500000000000000" pitchFamily="2" charset="0"/>
                <a:cs typeface="Open Sans" panose="020B0606030504020204" pitchFamily="34" charset="0"/>
              </a:rPr>
              <a:t>référence</a:t>
            </a:r>
            <a:r>
              <a:rPr lang="en-US" altLang="en-CH" sz="2000" b="1" dirty="0">
                <a:solidFill>
                  <a:srgbClr val="011E41"/>
                </a:solidFill>
                <a:latin typeface="Montserrat" panose="00000500000000000000" pitchFamily="2" charset="0"/>
                <a:cs typeface="Open Sans" panose="020B0606030504020204" pitchFamily="34" charset="0"/>
              </a:rPr>
              <a:t> à la </a:t>
            </a:r>
            <a:r>
              <a:rPr lang="en-US" altLang="en-CH" sz="2000" b="1" dirty="0" err="1">
                <a:solidFill>
                  <a:srgbClr val="011E41"/>
                </a:solidFill>
                <a:latin typeface="Montserrat" panose="00000500000000000000" pitchFamily="2" charset="0"/>
                <a:cs typeface="Open Sans" panose="020B0606030504020204" pitchFamily="34" charset="0"/>
              </a:rPr>
              <a:t>fourniture</a:t>
            </a:r>
            <a:r>
              <a:rPr lang="en-US" altLang="en-CH" sz="2000" b="1" dirty="0">
                <a:solidFill>
                  <a:srgbClr val="011E41"/>
                </a:solidFill>
                <a:latin typeface="Montserrat" panose="00000500000000000000" pitchFamily="2" charset="0"/>
                <a:cs typeface="Open Sans" panose="020B0606030504020204" pitchFamily="34" charset="0"/>
              </a:rPr>
              <a:t> </a:t>
            </a:r>
            <a:r>
              <a:rPr lang="en-US" altLang="en-CH" sz="2000" b="1" dirty="0" err="1">
                <a:solidFill>
                  <a:srgbClr val="011E41"/>
                </a:solidFill>
                <a:latin typeface="Montserrat" panose="00000500000000000000" pitchFamily="2" charset="0"/>
                <a:cs typeface="Open Sans" panose="020B0606030504020204" pitchFamily="34" charset="0"/>
              </a:rPr>
              <a:t>directe</a:t>
            </a:r>
            <a:r>
              <a:rPr lang="en-US" altLang="en-CH" sz="2000" b="1" dirty="0">
                <a:solidFill>
                  <a:srgbClr val="011E41"/>
                </a:solidFill>
                <a:latin typeface="Montserrat" panose="00000500000000000000" pitchFamily="2" charset="0"/>
                <a:cs typeface="Open Sans" panose="020B0606030504020204" pitchFamily="34" charset="0"/>
              </a:rPr>
              <a:t> de </a:t>
            </a:r>
            <a:r>
              <a:rPr lang="en-US" altLang="en-CH" sz="2000" b="1" dirty="0" err="1">
                <a:solidFill>
                  <a:srgbClr val="011E41"/>
                </a:solidFill>
                <a:latin typeface="Montserrat" panose="00000500000000000000" pitchFamily="2" charset="0"/>
                <a:cs typeface="Open Sans" panose="020B0606030504020204" pitchFamily="34" charset="0"/>
              </a:rPr>
              <a:t>transferts</a:t>
            </a:r>
            <a:r>
              <a:rPr lang="en-US" altLang="en-CH" sz="2000" b="1" dirty="0">
                <a:solidFill>
                  <a:srgbClr val="011E41"/>
                </a:solidFill>
                <a:latin typeface="Montserrat" panose="00000500000000000000" pitchFamily="2" charset="0"/>
                <a:cs typeface="Open Sans" panose="020B0606030504020204" pitchFamily="34" charset="0"/>
              </a:rPr>
              <a:t> </a:t>
            </a:r>
            <a:r>
              <a:rPr lang="en-US" altLang="en-CH" sz="2000" b="1" dirty="0" err="1">
                <a:solidFill>
                  <a:srgbClr val="011E41"/>
                </a:solidFill>
                <a:latin typeface="Montserrat" panose="00000500000000000000" pitchFamily="2" charset="0"/>
                <a:cs typeface="Open Sans" panose="020B0606030504020204" pitchFamily="34" charset="0"/>
              </a:rPr>
              <a:t>monétaires</a:t>
            </a:r>
            <a:r>
              <a:rPr lang="en-US" altLang="en-CH" sz="2000" b="1" dirty="0">
                <a:solidFill>
                  <a:srgbClr val="011E41"/>
                </a:solidFill>
                <a:latin typeface="Montserrat" panose="00000500000000000000" pitchFamily="2" charset="0"/>
                <a:cs typeface="Open Sans" panose="020B0606030504020204" pitchFamily="34" charset="0"/>
              </a:rPr>
              <a:t> et/</a:t>
            </a:r>
            <a:r>
              <a:rPr lang="en-US" altLang="en-CH" sz="2000" b="1" dirty="0" err="1">
                <a:solidFill>
                  <a:srgbClr val="011E41"/>
                </a:solidFill>
                <a:latin typeface="Montserrat" panose="00000500000000000000" pitchFamily="2" charset="0"/>
                <a:cs typeface="Open Sans" panose="020B0606030504020204" pitchFamily="34" charset="0"/>
              </a:rPr>
              <a:t>ou</a:t>
            </a:r>
            <a:r>
              <a:rPr lang="en-US" altLang="en-CH" sz="2000" b="1" dirty="0">
                <a:solidFill>
                  <a:srgbClr val="011E41"/>
                </a:solidFill>
                <a:latin typeface="Montserrat" panose="00000500000000000000" pitchFamily="2" charset="0"/>
                <a:cs typeface="Open Sans" panose="020B0606030504020204" pitchFamily="34" charset="0"/>
              </a:rPr>
              <a:t> de bons pour des </a:t>
            </a:r>
            <a:r>
              <a:rPr lang="en-US" altLang="en-CH" sz="2000" b="1" dirty="0" err="1">
                <a:solidFill>
                  <a:srgbClr val="011E41"/>
                </a:solidFill>
                <a:latin typeface="Montserrat" panose="00000500000000000000" pitchFamily="2" charset="0"/>
                <a:cs typeface="Open Sans" panose="020B0606030504020204" pitchFamily="34" charset="0"/>
              </a:rPr>
              <a:t>biens</a:t>
            </a:r>
            <a:r>
              <a:rPr lang="en-US" altLang="en-CH" sz="2000" b="1" dirty="0">
                <a:solidFill>
                  <a:srgbClr val="011E41"/>
                </a:solidFill>
                <a:latin typeface="Montserrat" panose="00000500000000000000" pitchFamily="2" charset="0"/>
                <a:cs typeface="Open Sans" panose="020B0606030504020204" pitchFamily="34" charset="0"/>
              </a:rPr>
              <a:t> </a:t>
            </a:r>
            <a:r>
              <a:rPr lang="en-US" altLang="en-CH" sz="2000" b="1" dirty="0" err="1">
                <a:solidFill>
                  <a:srgbClr val="011E41"/>
                </a:solidFill>
                <a:latin typeface="Montserrat" panose="00000500000000000000" pitchFamily="2" charset="0"/>
                <a:cs typeface="Open Sans" panose="020B0606030504020204" pitchFamily="34" charset="0"/>
              </a:rPr>
              <a:t>ou</a:t>
            </a:r>
            <a:r>
              <a:rPr lang="en-US" altLang="en-CH" sz="2000" b="1" dirty="0">
                <a:solidFill>
                  <a:srgbClr val="011E41"/>
                </a:solidFill>
                <a:latin typeface="Montserrat" panose="00000500000000000000" pitchFamily="2" charset="0"/>
                <a:cs typeface="Open Sans" panose="020B0606030504020204" pitchFamily="34" charset="0"/>
              </a:rPr>
              <a:t> des services à des </a:t>
            </a:r>
            <a:r>
              <a:rPr lang="en-US" altLang="en-CH" sz="2000" b="1" dirty="0" err="1">
                <a:solidFill>
                  <a:srgbClr val="011E41"/>
                </a:solidFill>
                <a:latin typeface="Montserrat" panose="00000500000000000000" pitchFamily="2" charset="0"/>
                <a:cs typeface="Open Sans" panose="020B0606030504020204" pitchFamily="34" charset="0"/>
              </a:rPr>
              <a:t>individus</a:t>
            </a:r>
            <a:r>
              <a:rPr lang="en-US" altLang="en-CH" sz="2000" b="1" dirty="0">
                <a:solidFill>
                  <a:srgbClr val="011E41"/>
                </a:solidFill>
                <a:latin typeface="Montserrat" panose="00000500000000000000" pitchFamily="2" charset="0"/>
                <a:cs typeface="Open Sans" panose="020B0606030504020204" pitchFamily="34" charset="0"/>
              </a:rPr>
              <a:t>, des ménages </a:t>
            </a:r>
            <a:r>
              <a:rPr lang="en-US" altLang="en-CH" sz="2000" b="1" dirty="0" err="1">
                <a:solidFill>
                  <a:srgbClr val="011E41"/>
                </a:solidFill>
                <a:latin typeface="Montserrat" panose="00000500000000000000" pitchFamily="2" charset="0"/>
                <a:cs typeface="Open Sans" panose="020B0606030504020204" pitchFamily="34" charset="0"/>
              </a:rPr>
              <a:t>ou</a:t>
            </a:r>
            <a:r>
              <a:rPr lang="en-US" altLang="en-CH" sz="2000" b="1" dirty="0">
                <a:solidFill>
                  <a:srgbClr val="011E41"/>
                </a:solidFill>
                <a:latin typeface="Montserrat" panose="00000500000000000000" pitchFamily="2" charset="0"/>
                <a:cs typeface="Open Sans" panose="020B0606030504020204" pitchFamily="34" charset="0"/>
              </a:rPr>
              <a:t> des </a:t>
            </a:r>
            <a:r>
              <a:rPr lang="en-US" altLang="en-CH" sz="2000" b="1" dirty="0" err="1">
                <a:solidFill>
                  <a:srgbClr val="011E41"/>
                </a:solidFill>
                <a:latin typeface="Montserrat" panose="00000500000000000000" pitchFamily="2" charset="0"/>
                <a:cs typeface="Open Sans" panose="020B0606030504020204" pitchFamily="34" charset="0"/>
              </a:rPr>
              <a:t>groupes</a:t>
            </a:r>
            <a:r>
              <a:rPr lang="en-US" altLang="en-CH" sz="2000" b="1" dirty="0">
                <a:solidFill>
                  <a:srgbClr val="011E41"/>
                </a:solidFill>
                <a:latin typeface="Montserrat" panose="00000500000000000000" pitchFamily="2" charset="0"/>
                <a:cs typeface="Open Sans" panose="020B0606030504020204" pitchFamily="34" charset="0"/>
              </a:rPr>
              <a:t>/</a:t>
            </a:r>
            <a:r>
              <a:rPr lang="en-US" altLang="en-CH" sz="2000" b="1" dirty="0" err="1">
                <a:solidFill>
                  <a:srgbClr val="011E41"/>
                </a:solidFill>
                <a:latin typeface="Montserrat" panose="00000500000000000000" pitchFamily="2" charset="0"/>
                <a:cs typeface="Open Sans" panose="020B0606030504020204" pitchFamily="34" charset="0"/>
              </a:rPr>
              <a:t>communautés</a:t>
            </a:r>
            <a:r>
              <a:rPr lang="en-US" altLang="en-CH" sz="2000" b="1" dirty="0">
                <a:solidFill>
                  <a:srgbClr val="011E41"/>
                </a:solidFill>
                <a:latin typeface="Montserrat" panose="00000500000000000000" pitchFamily="2" charset="0"/>
                <a:cs typeface="Open Sans" panose="020B0606030504020204" pitchFamily="34" charset="0"/>
              </a:rPr>
              <a:t> </a:t>
            </a:r>
            <a:r>
              <a:rPr lang="en-US" altLang="en-CH" sz="2000" b="1" dirty="0" err="1">
                <a:solidFill>
                  <a:srgbClr val="011E41"/>
                </a:solidFill>
                <a:latin typeface="Montserrat" panose="00000500000000000000" pitchFamily="2" charset="0"/>
                <a:cs typeface="Open Sans" panose="020B0606030504020204" pitchFamily="34" charset="0"/>
              </a:rPr>
              <a:t>bénéficiaires</a:t>
            </a:r>
            <a:r>
              <a:rPr lang="en-US" altLang="en-CH" sz="2000" b="1" dirty="0">
                <a:solidFill>
                  <a:srgbClr val="011E41"/>
                </a:solidFill>
                <a:latin typeface="Montserrat" panose="00000500000000000000" pitchFamily="2" charset="0"/>
                <a:cs typeface="Open Sans" panose="020B0606030504020204" pitchFamily="34" charset="0"/>
              </a:rPr>
              <a:t>.</a:t>
            </a:r>
            <a:endParaRPr lang="en-CH" altLang="en-CH" sz="2000" i="1" dirty="0">
              <a:solidFill>
                <a:srgbClr val="011E41"/>
              </a:solidFill>
              <a:latin typeface="Montserrat" panose="00000500000000000000" pitchFamily="2" charset="0"/>
              <a:cs typeface="Open Sans" panose="020B0606030504020204" pitchFamily="34" charset="0"/>
            </a:endParaRPr>
          </a:p>
          <a:p>
            <a:pPr algn="just">
              <a:spcAft>
                <a:spcPts val="1800"/>
              </a:spcAft>
              <a:buFont typeface="Arial" panose="020B0604020202020204" pitchFamily="34" charset="0"/>
              <a:buChar char="•"/>
            </a:pPr>
            <a:r>
              <a:rPr lang="en-US" altLang="en-CH" sz="2000" b="1" dirty="0">
                <a:solidFill>
                  <a:srgbClr val="011E41"/>
                </a:solidFill>
                <a:latin typeface="Montserrat" panose="00000500000000000000" pitchFamily="2" charset="0"/>
                <a:cs typeface="Open Sans" panose="020B0606030504020204" pitchFamily="34" charset="0"/>
              </a:rPr>
              <a:t>Il ne </a:t>
            </a:r>
            <a:r>
              <a:rPr lang="en-US" altLang="en-CH" sz="2000" b="1" dirty="0" err="1">
                <a:solidFill>
                  <a:srgbClr val="011E41"/>
                </a:solidFill>
                <a:latin typeface="Montserrat" panose="00000500000000000000" pitchFamily="2" charset="0"/>
                <a:cs typeface="Open Sans" panose="020B0606030504020204" pitchFamily="34" charset="0"/>
              </a:rPr>
              <a:t>s'agit</a:t>
            </a:r>
            <a:r>
              <a:rPr lang="en-US" altLang="en-CH" sz="2000" b="1" dirty="0">
                <a:solidFill>
                  <a:srgbClr val="011E41"/>
                </a:solidFill>
                <a:latin typeface="Montserrat" panose="00000500000000000000" pitchFamily="2" charset="0"/>
                <a:cs typeface="Open Sans" panose="020B0606030504020204" pitchFamily="34" charset="0"/>
              </a:rPr>
              <a:t> pas d'un </a:t>
            </a:r>
            <a:r>
              <a:rPr lang="en-US" altLang="en-CH" sz="2000" b="1" dirty="0" err="1">
                <a:solidFill>
                  <a:srgbClr val="011E41"/>
                </a:solidFill>
                <a:latin typeface="Montserrat" panose="00000500000000000000" pitchFamily="2" charset="0"/>
                <a:cs typeface="Open Sans" panose="020B0606030504020204" pitchFamily="34" charset="0"/>
              </a:rPr>
              <a:t>objectif</a:t>
            </a:r>
            <a:r>
              <a:rPr lang="en-US" altLang="en-CH" sz="2000" b="1" dirty="0">
                <a:solidFill>
                  <a:srgbClr val="011E41"/>
                </a:solidFill>
                <a:latin typeface="Montserrat" panose="00000500000000000000" pitchFamily="2" charset="0"/>
                <a:cs typeface="Open Sans" panose="020B0606030504020204" pitchFamily="34" charset="0"/>
              </a:rPr>
              <a:t> de </a:t>
            </a:r>
            <a:r>
              <a:rPr lang="en-US" altLang="en-CH" sz="2000" b="1" dirty="0" err="1">
                <a:solidFill>
                  <a:srgbClr val="011E41"/>
                </a:solidFill>
                <a:latin typeface="Montserrat" panose="00000500000000000000" pitchFamily="2" charset="0"/>
                <a:cs typeface="Open Sans" panose="020B0606030504020204" pitchFamily="34" charset="0"/>
              </a:rPr>
              <a:t>programme</a:t>
            </a:r>
            <a:r>
              <a:rPr lang="en-US" altLang="en-CH" sz="2000" b="1" dirty="0">
                <a:solidFill>
                  <a:srgbClr val="011E41"/>
                </a:solidFill>
                <a:latin typeface="Montserrat" panose="00000500000000000000" pitchFamily="2" charset="0"/>
                <a:cs typeface="Open Sans" panose="020B0606030504020204" pitchFamily="34" charset="0"/>
              </a:rPr>
              <a:t> </a:t>
            </a:r>
            <a:r>
              <a:rPr lang="en-US" altLang="en-CH" sz="2000" b="1" dirty="0" err="1">
                <a:solidFill>
                  <a:srgbClr val="011E41"/>
                </a:solidFill>
                <a:latin typeface="Montserrat" panose="00000500000000000000" pitchFamily="2" charset="0"/>
                <a:cs typeface="Open Sans" panose="020B0606030504020204" pitchFamily="34" charset="0"/>
              </a:rPr>
              <a:t>en</a:t>
            </a:r>
            <a:r>
              <a:rPr lang="en-US" altLang="en-CH" sz="2000" b="1" dirty="0">
                <a:solidFill>
                  <a:srgbClr val="011E41"/>
                </a:solidFill>
                <a:latin typeface="Montserrat" panose="00000500000000000000" pitchFamily="2" charset="0"/>
                <a:cs typeface="Open Sans" panose="020B0606030504020204" pitchFamily="34" charset="0"/>
              </a:rPr>
              <a:t> soi, </a:t>
            </a:r>
            <a:r>
              <a:rPr lang="en-US" altLang="en-CH" sz="2000" b="1" dirty="0" err="1">
                <a:solidFill>
                  <a:srgbClr val="011E41"/>
                </a:solidFill>
                <a:latin typeface="Montserrat" panose="00000500000000000000" pitchFamily="2" charset="0"/>
                <a:cs typeface="Open Sans" panose="020B0606030504020204" pitchFamily="34" charset="0"/>
              </a:rPr>
              <a:t>mais</a:t>
            </a:r>
            <a:r>
              <a:rPr lang="en-US" altLang="en-CH" sz="2000" b="1" dirty="0">
                <a:solidFill>
                  <a:srgbClr val="011E41"/>
                </a:solidFill>
                <a:latin typeface="Montserrat" panose="00000500000000000000" pitchFamily="2" charset="0"/>
                <a:cs typeface="Open Sans" panose="020B0606030504020204" pitchFamily="34" charset="0"/>
              </a:rPr>
              <a:t> d'un </a:t>
            </a:r>
            <a:r>
              <a:rPr lang="en-US" altLang="en-CH" sz="2000" b="1" dirty="0" err="1">
                <a:solidFill>
                  <a:srgbClr val="011E41"/>
                </a:solidFill>
                <a:latin typeface="Montserrat" panose="00000500000000000000" pitchFamily="2" charset="0"/>
                <a:cs typeface="Open Sans" panose="020B0606030504020204" pitchFamily="34" charset="0"/>
              </a:rPr>
              <a:t>moyen</a:t>
            </a:r>
            <a:r>
              <a:rPr lang="en-US" altLang="en-CH" sz="2000" b="1" dirty="0">
                <a:solidFill>
                  <a:srgbClr val="011E41"/>
                </a:solidFill>
                <a:latin typeface="Montserrat" panose="00000500000000000000" pitchFamily="2" charset="0"/>
                <a:cs typeface="Open Sans" panose="020B0606030504020204" pitchFamily="34" charset="0"/>
              </a:rPr>
              <a:t> de le </a:t>
            </a:r>
            <a:r>
              <a:rPr lang="en-US" altLang="en-CH" sz="2000" b="1" dirty="0" err="1">
                <a:solidFill>
                  <a:srgbClr val="011E41"/>
                </a:solidFill>
                <a:latin typeface="Montserrat" panose="00000500000000000000" pitchFamily="2" charset="0"/>
                <a:cs typeface="Open Sans" panose="020B0606030504020204" pitchFamily="34" charset="0"/>
              </a:rPr>
              <a:t>mettre</a:t>
            </a:r>
            <a:r>
              <a:rPr lang="en-US" altLang="en-CH" sz="2000" b="1" dirty="0">
                <a:solidFill>
                  <a:srgbClr val="011E41"/>
                </a:solidFill>
                <a:latin typeface="Montserrat" panose="00000500000000000000" pitchFamily="2" charset="0"/>
                <a:cs typeface="Open Sans" panose="020B0606030504020204" pitchFamily="34" charset="0"/>
              </a:rPr>
              <a:t> </a:t>
            </a:r>
            <a:r>
              <a:rPr lang="en-US" altLang="en-CH" sz="2000" b="1" dirty="0" err="1">
                <a:solidFill>
                  <a:srgbClr val="011E41"/>
                </a:solidFill>
                <a:latin typeface="Montserrat" panose="00000500000000000000" pitchFamily="2" charset="0"/>
                <a:cs typeface="Open Sans" panose="020B0606030504020204" pitchFamily="34" charset="0"/>
              </a:rPr>
              <a:t>en</a:t>
            </a:r>
            <a:r>
              <a:rPr lang="en-US" altLang="en-CH" sz="2000" b="1" dirty="0">
                <a:solidFill>
                  <a:srgbClr val="011E41"/>
                </a:solidFill>
                <a:latin typeface="Montserrat" panose="00000500000000000000" pitchFamily="2" charset="0"/>
                <a:cs typeface="Open Sans" panose="020B0606030504020204" pitchFamily="34" charset="0"/>
              </a:rPr>
              <a:t> </a:t>
            </a:r>
            <a:r>
              <a:rPr lang="en-US" altLang="en-CH" sz="2000" b="1" dirty="0" err="1">
                <a:solidFill>
                  <a:srgbClr val="011E41"/>
                </a:solidFill>
                <a:latin typeface="Montserrat" panose="00000500000000000000" pitchFamily="2" charset="0"/>
                <a:cs typeface="Open Sans" panose="020B0606030504020204" pitchFamily="34" charset="0"/>
              </a:rPr>
              <a:t>œuvre</a:t>
            </a:r>
            <a:r>
              <a:rPr lang="en-US" altLang="en-CH" sz="2000" b="1" dirty="0">
                <a:solidFill>
                  <a:srgbClr val="011E41"/>
                </a:solidFill>
                <a:latin typeface="Montserrat" panose="00000500000000000000" pitchFamily="2" charset="0"/>
                <a:cs typeface="Open Sans" panose="020B0606030504020204" pitchFamily="34" charset="0"/>
              </a:rPr>
              <a:t>. </a:t>
            </a:r>
            <a:endParaRPr lang="en-CH" altLang="en-CH" sz="2000" b="1" dirty="0">
              <a:solidFill>
                <a:srgbClr val="011E41"/>
              </a:solidFill>
              <a:latin typeface="Montserrat" panose="00000500000000000000" pitchFamily="2" charset="0"/>
              <a:cs typeface="Open Sans" panose="020B0606030504020204" pitchFamily="34" charset="0"/>
            </a:endParaRPr>
          </a:p>
          <a:p>
            <a:pPr algn="just">
              <a:spcAft>
                <a:spcPts val="1800"/>
              </a:spcAft>
              <a:buFont typeface="Arial" panose="020B0604020202020204" pitchFamily="34" charset="0"/>
              <a:buChar char="•"/>
            </a:pPr>
            <a:r>
              <a:rPr lang="en-US" altLang="en-CH" sz="2000" b="1" dirty="0">
                <a:solidFill>
                  <a:srgbClr val="011E41"/>
                </a:solidFill>
                <a:latin typeface="Montserrat" panose="00000500000000000000" pitchFamily="2" charset="0"/>
                <a:cs typeface="Open Sans" panose="020B0606030504020204" pitchFamily="34" charset="0"/>
              </a:rPr>
              <a:t>Les TM </a:t>
            </a:r>
            <a:r>
              <a:rPr lang="en-US" altLang="en-CH" sz="2000" b="1" dirty="0" err="1">
                <a:solidFill>
                  <a:srgbClr val="011E41"/>
                </a:solidFill>
                <a:latin typeface="Montserrat" panose="00000500000000000000" pitchFamily="2" charset="0"/>
                <a:cs typeface="Open Sans" panose="020B0606030504020204" pitchFamily="34" charset="0"/>
              </a:rPr>
              <a:t>ont</a:t>
            </a:r>
            <a:r>
              <a:rPr lang="en-US" altLang="en-CH" sz="2000" b="1" dirty="0">
                <a:solidFill>
                  <a:srgbClr val="011E41"/>
                </a:solidFill>
                <a:latin typeface="Montserrat" panose="00000500000000000000" pitchFamily="2" charset="0"/>
                <a:cs typeface="Open Sans" panose="020B0606030504020204" pitchFamily="34" charset="0"/>
              </a:rPr>
              <a:t> </a:t>
            </a:r>
            <a:r>
              <a:rPr lang="en-US" altLang="en-CH" sz="2000" b="1" dirty="0" err="1">
                <a:solidFill>
                  <a:srgbClr val="011E41"/>
                </a:solidFill>
                <a:latin typeface="Montserrat" panose="00000500000000000000" pitchFamily="2" charset="0"/>
                <a:cs typeface="Open Sans" panose="020B0606030504020204" pitchFamily="34" charset="0"/>
              </a:rPr>
              <a:t>plusieurs</a:t>
            </a:r>
            <a:r>
              <a:rPr lang="en-US" altLang="en-CH" sz="2000" b="1" dirty="0">
                <a:solidFill>
                  <a:srgbClr val="011E41"/>
                </a:solidFill>
                <a:latin typeface="Montserrat" panose="00000500000000000000" pitchFamily="2" charset="0"/>
                <a:cs typeface="Open Sans" panose="020B0606030504020204" pitchFamily="34" charset="0"/>
              </a:rPr>
              <a:t> </a:t>
            </a:r>
            <a:r>
              <a:rPr lang="en-US" altLang="en-CH" sz="2000" b="1" dirty="0" err="1">
                <a:solidFill>
                  <a:srgbClr val="011E41"/>
                </a:solidFill>
                <a:latin typeface="Montserrat" panose="00000500000000000000" pitchFamily="2" charset="0"/>
                <a:cs typeface="Open Sans" panose="020B0606030504020204" pitchFamily="34" charset="0"/>
              </a:rPr>
              <a:t>synonymes</a:t>
            </a:r>
            <a:r>
              <a:rPr lang="en-US" altLang="en-CH" sz="2000" b="1" dirty="0">
                <a:solidFill>
                  <a:srgbClr val="011E41"/>
                </a:solidFill>
                <a:latin typeface="Montserrat" panose="00000500000000000000" pitchFamily="2" charset="0"/>
                <a:cs typeface="Open Sans" panose="020B0606030504020204" pitchFamily="34" charset="0"/>
              </a:rPr>
              <a:t> (par </a:t>
            </a:r>
            <a:r>
              <a:rPr lang="en-US" altLang="en-CH" sz="2000" b="1" dirty="0" err="1">
                <a:solidFill>
                  <a:srgbClr val="011E41"/>
                </a:solidFill>
                <a:latin typeface="Montserrat" panose="00000500000000000000" pitchFamily="2" charset="0"/>
                <a:cs typeface="Open Sans" panose="020B0606030504020204" pitchFamily="34" charset="0"/>
              </a:rPr>
              <a:t>exemple</a:t>
            </a:r>
            <a:r>
              <a:rPr lang="en-US" altLang="en-CH" sz="2000" b="1" dirty="0">
                <a:solidFill>
                  <a:srgbClr val="011E41"/>
                </a:solidFill>
                <a:latin typeface="Montserrat" panose="00000500000000000000" pitchFamily="2" charset="0"/>
                <a:cs typeface="Open Sans" panose="020B0606030504020204" pitchFamily="34" charset="0"/>
              </a:rPr>
              <a:t>, cash based intervention, Cash and </a:t>
            </a:r>
            <a:r>
              <a:rPr lang="en-US" altLang="en-CH" sz="2000" b="1" dirty="0" err="1">
                <a:solidFill>
                  <a:srgbClr val="011E41"/>
                </a:solidFill>
                <a:latin typeface="Montserrat" panose="00000500000000000000" pitchFamily="2" charset="0"/>
                <a:cs typeface="Open Sans" panose="020B0606030504020204" pitchFamily="34" charset="0"/>
              </a:rPr>
              <a:t>Vouhcer</a:t>
            </a:r>
            <a:r>
              <a:rPr lang="en-US" altLang="en-CH" sz="2000" b="1" dirty="0">
                <a:solidFill>
                  <a:srgbClr val="011E41"/>
                </a:solidFill>
                <a:latin typeface="Montserrat" panose="00000500000000000000" pitchFamily="2" charset="0"/>
                <a:cs typeface="Open Sans" panose="020B0606030504020204" pitchFamily="34" charset="0"/>
              </a:rPr>
              <a:t> Assistance, </a:t>
            </a:r>
            <a:r>
              <a:rPr lang="en-US" altLang="en-CH" sz="2000" b="1" dirty="0" err="1">
                <a:solidFill>
                  <a:srgbClr val="011E41"/>
                </a:solidFill>
                <a:latin typeface="Montserrat" panose="00000500000000000000" pitchFamily="2" charset="0"/>
                <a:cs typeface="Open Sans" panose="020B0606030504020204" pitchFamily="34" charset="0"/>
              </a:rPr>
              <a:t>Programme</a:t>
            </a:r>
            <a:r>
              <a:rPr lang="en-US" altLang="en-CH" sz="2000" b="1" dirty="0">
                <a:solidFill>
                  <a:srgbClr val="011E41"/>
                </a:solidFill>
                <a:latin typeface="Montserrat" panose="00000500000000000000" pitchFamily="2" charset="0"/>
                <a:cs typeface="Open Sans" panose="020B0606030504020204" pitchFamily="34" charset="0"/>
              </a:rPr>
              <a:t> Cash et </a:t>
            </a:r>
            <a:r>
              <a:rPr lang="en-US" altLang="en-CH" sz="2000" b="1" dirty="0" err="1">
                <a:solidFill>
                  <a:srgbClr val="011E41"/>
                </a:solidFill>
                <a:latin typeface="Montserrat" panose="00000500000000000000" pitchFamily="2" charset="0"/>
                <a:cs typeface="Open Sans" panose="020B0606030504020204" pitchFamily="34" charset="0"/>
              </a:rPr>
              <a:t>Programmes</a:t>
            </a:r>
            <a:r>
              <a:rPr lang="en-US" altLang="en-CH" sz="2000" b="1" dirty="0">
                <a:solidFill>
                  <a:srgbClr val="011E41"/>
                </a:solidFill>
                <a:latin typeface="Montserrat" panose="00000500000000000000" pitchFamily="2" charset="0"/>
                <a:cs typeface="Open Sans" panose="020B0606030504020204" pitchFamily="34" charset="0"/>
              </a:rPr>
              <a:t> de </a:t>
            </a:r>
            <a:r>
              <a:rPr lang="en-US" altLang="en-CH" sz="2000" b="1" dirty="0" err="1">
                <a:solidFill>
                  <a:srgbClr val="011E41"/>
                </a:solidFill>
                <a:latin typeface="Montserrat" panose="00000500000000000000" pitchFamily="2" charset="0"/>
                <a:cs typeface="Open Sans" panose="020B0606030504020204" pitchFamily="34" charset="0"/>
              </a:rPr>
              <a:t>transfert</a:t>
            </a:r>
            <a:r>
              <a:rPr lang="en-US" altLang="en-CH" sz="2000" b="1" dirty="0">
                <a:solidFill>
                  <a:srgbClr val="011E41"/>
                </a:solidFill>
                <a:latin typeface="Montserrat" panose="00000500000000000000" pitchFamily="2" charset="0"/>
                <a:cs typeface="Open Sans" panose="020B0606030504020204" pitchFamily="34" charset="0"/>
              </a:rPr>
              <a:t> de cash), </a:t>
            </a:r>
            <a:r>
              <a:rPr lang="en-US" altLang="en-CH" sz="2000" b="1" dirty="0" err="1">
                <a:solidFill>
                  <a:srgbClr val="011E41"/>
                </a:solidFill>
                <a:latin typeface="Montserrat" panose="00000500000000000000" pitchFamily="2" charset="0"/>
                <a:cs typeface="Open Sans" panose="020B0606030504020204" pitchFamily="34" charset="0"/>
              </a:rPr>
              <a:t>mais</a:t>
            </a:r>
            <a:r>
              <a:rPr lang="en-US" altLang="en-CH" sz="2000" b="1" dirty="0">
                <a:solidFill>
                  <a:srgbClr val="011E41"/>
                </a:solidFill>
                <a:latin typeface="Montserrat" panose="00000500000000000000" pitchFamily="2" charset="0"/>
                <a:cs typeface="Open Sans" panose="020B0606030504020204" pitchFamily="34" charset="0"/>
              </a:rPr>
              <a:t> </a:t>
            </a:r>
            <a:r>
              <a:rPr lang="en-US" altLang="en-CH" sz="2000" b="1" dirty="0" err="1">
                <a:solidFill>
                  <a:srgbClr val="011E41"/>
                </a:solidFill>
                <a:latin typeface="Montserrat" panose="00000500000000000000" pitchFamily="2" charset="0"/>
                <a:cs typeface="Open Sans" panose="020B0606030504020204" pitchFamily="34" charset="0"/>
              </a:rPr>
              <a:t>l'expression</a:t>
            </a:r>
            <a:r>
              <a:rPr lang="en-US" altLang="en-CH" sz="2000" b="1" dirty="0">
                <a:solidFill>
                  <a:srgbClr val="011E41"/>
                </a:solidFill>
                <a:latin typeface="Montserrat" panose="00000500000000000000" pitchFamily="2" charset="0"/>
                <a:cs typeface="Open Sans" panose="020B0606030504020204" pitchFamily="34" charset="0"/>
              </a:rPr>
              <a:t> </a:t>
            </a:r>
            <a:r>
              <a:rPr lang="en-US" altLang="en-CH" sz="2000" b="1" dirty="0" err="1">
                <a:solidFill>
                  <a:srgbClr val="011E41"/>
                </a:solidFill>
                <a:latin typeface="Montserrat" panose="00000500000000000000" pitchFamily="2" charset="0"/>
                <a:cs typeface="Open Sans" panose="020B0606030504020204" pitchFamily="34" charset="0"/>
              </a:rPr>
              <a:t>Transferts</a:t>
            </a:r>
            <a:r>
              <a:rPr lang="en-US" altLang="en-CH" sz="2000" b="1" dirty="0">
                <a:solidFill>
                  <a:srgbClr val="011E41"/>
                </a:solidFill>
                <a:latin typeface="Montserrat" panose="00000500000000000000" pitchFamily="2" charset="0"/>
                <a:cs typeface="Open Sans" panose="020B0606030504020204" pitchFamily="34" charset="0"/>
              </a:rPr>
              <a:t> </a:t>
            </a:r>
            <a:r>
              <a:rPr lang="en-US" altLang="en-CH" sz="2000" b="1">
                <a:solidFill>
                  <a:srgbClr val="011E41"/>
                </a:solidFill>
                <a:latin typeface="Montserrat" panose="00000500000000000000" pitchFamily="2" charset="0"/>
                <a:cs typeface="Open Sans" panose="020B0606030504020204" pitchFamily="34" charset="0"/>
              </a:rPr>
              <a:t>Monétaires.</a:t>
            </a:r>
            <a:endParaRPr lang="en-CH" altLang="en-CH" sz="2000" b="1" dirty="0">
              <a:solidFill>
                <a:srgbClr val="011E41"/>
              </a:solidFill>
              <a:latin typeface="Montserrat" panose="00000500000000000000" pitchFamily="2" charset="0"/>
              <a:cs typeface="Open Sans" panose="020B0606030504020204" pitchFamily="34" charset="0"/>
            </a:endParaRPr>
          </a:p>
          <a:p>
            <a:pPr algn="just">
              <a:spcAft>
                <a:spcPts val="1800"/>
              </a:spcAft>
              <a:buFont typeface="Arial" panose="020B0604020202020204" pitchFamily="34" charset="0"/>
              <a:buChar char="•"/>
            </a:pPr>
            <a:r>
              <a:rPr lang="en-CH" altLang="en-CH" sz="2000" i="1" dirty="0">
                <a:solidFill>
                  <a:srgbClr val="011E41"/>
                </a:solidFill>
                <a:latin typeface="Montserrat" panose="00000500000000000000" pitchFamily="2" charset="0"/>
                <a:cs typeface="Open Sans" panose="020B0606030504020204" pitchFamily="34" charset="0"/>
              </a:rPr>
              <a:t>- Glossaire terminologique Calp</a:t>
            </a:r>
            <a:endParaRPr lang="en-US" altLang="en-CH" sz="2000" b="1" dirty="0">
              <a:solidFill>
                <a:srgbClr val="011E41"/>
              </a:solidFill>
              <a:latin typeface="Montserrat" panose="00000500000000000000" pitchFamily="2" charset="0"/>
              <a:cs typeface="Open Sans" panose="020B0606030504020204" pitchFamily="34" charset="0"/>
            </a:endParaRPr>
          </a:p>
        </p:txBody>
      </p:sp>
      <p:pic>
        <p:nvPicPr>
          <p:cNvPr id="45060" name="Picture Placeholder 1" descr="Niger photo 1.jpg">
            <a:extLst>
              <a:ext uri="{FF2B5EF4-FFF2-40B4-BE49-F238E27FC236}">
                <a16:creationId xmlns:a16="http://schemas.microsoft.com/office/drawing/2014/main" id="{57DD2644-DC53-A0E0-1E37-289236556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33" r="1833"/>
          <a:stretch>
            <a:fillRect/>
          </a:stretch>
        </p:blipFill>
        <p:spPr bwMode="auto">
          <a:xfrm>
            <a:off x="703263" y="3197225"/>
            <a:ext cx="7824787" cy="598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descr="A red cross on a black background&#10;&#10;Description automatically generated">
            <a:extLst>
              <a:ext uri="{FF2B5EF4-FFF2-40B4-BE49-F238E27FC236}">
                <a16:creationId xmlns:a16="http://schemas.microsoft.com/office/drawing/2014/main" id="{A61C7DC1-CA55-D8FD-0305-F41D663BD1E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6">
            <a:extLst>
              <a:ext uri="{FF2B5EF4-FFF2-40B4-BE49-F238E27FC236}">
                <a16:creationId xmlns:a16="http://schemas.microsoft.com/office/drawing/2014/main" id="{2DFDB4E8-AA75-6A31-BD28-E4FFA149155F}"/>
              </a:ext>
            </a:extLst>
          </p:cNvPr>
          <p:cNvSpPr txBox="1">
            <a:spLocks noChangeArrowheads="1"/>
          </p:cNvSpPr>
          <p:nvPr/>
        </p:nvSpPr>
        <p:spPr bwMode="auto">
          <a:xfrm>
            <a:off x="539750" y="550863"/>
            <a:ext cx="137048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a:solidFill>
                  <a:srgbClr val="F5333F"/>
                </a:solidFill>
                <a:latin typeface="Montserrat" panose="00000500000000000000" pitchFamily="2" charset="0"/>
                <a:ea typeface="Roboto Black" pitchFamily="2" charset="0"/>
                <a:cs typeface="Open Sans Light" panose="020B0306030504020204" pitchFamily="34" charset="0"/>
              </a:rPr>
              <a:t>Boîte à outils sur l'argent liquide dans les situations d'urgence</a:t>
            </a:r>
            <a:endParaRPr lang="ru-RU" altLang="en-CH" sz="48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92163" name="Picture 4" descr="Screenshot 2021-10-19 at 17.18.50.png">
            <a:extLst>
              <a:ext uri="{FF2B5EF4-FFF2-40B4-BE49-F238E27FC236}">
                <a16:creationId xmlns:a16="http://schemas.microsoft.com/office/drawing/2014/main" id="{336993F1-C274-6807-F6EC-BA0EAB2EC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2005013"/>
            <a:ext cx="10610850" cy="759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1" descr="A red cross on a black background&#10;&#10;Description automatically generated">
            <a:extLst>
              <a:ext uri="{FF2B5EF4-FFF2-40B4-BE49-F238E27FC236}">
                <a16:creationId xmlns:a16="http://schemas.microsoft.com/office/drawing/2014/main" id="{492FC46C-728E-A1CC-6A9F-0769E5B69B4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B4414E64-F587-9B22-150E-5BCF2CB2C071}"/>
              </a:ext>
            </a:extLst>
          </p:cNvPr>
          <p:cNvSpPr txBox="1">
            <a:spLocks noChangeArrowheads="1"/>
          </p:cNvSpPr>
          <p:nvPr/>
        </p:nvSpPr>
        <p:spPr bwMode="auto">
          <a:xfrm>
            <a:off x="449705" y="6939002"/>
            <a:ext cx="16836476" cy="2862322"/>
          </a:xfrm>
          <a:prstGeom prst="rect">
            <a:avLst/>
          </a:prstGeom>
          <a:solidFill>
            <a:schemeClr val="bg2">
              <a:alpha val="45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r">
              <a:spcAft>
                <a:spcPts val="1800"/>
              </a:spcAft>
              <a:defRPr/>
            </a:pPr>
            <a:r>
              <a:rPr lang="en-CH" sz="6000" b="1" dirty="0">
                <a:ln>
                  <a:solidFill>
                    <a:schemeClr val="accent1"/>
                  </a:solidFill>
                </a:ln>
                <a:solidFill>
                  <a:schemeClr val="bg2">
                    <a:lumMod val="95000"/>
                  </a:schemeClr>
                </a:solidFill>
                <a:latin typeface="Montserrat" panose="00000500000000000000" pitchFamily="2" charset="0"/>
              </a:rPr>
              <a:t>Préparation </a:t>
            </a:r>
            <a:r>
              <a:rPr lang="fr-FR" sz="6000" b="1" dirty="0">
                <a:ln>
                  <a:solidFill>
                    <a:schemeClr val="accent1"/>
                  </a:solidFill>
                </a:ln>
                <a:solidFill>
                  <a:schemeClr val="bg2">
                    <a:lumMod val="95000"/>
                  </a:schemeClr>
                </a:solidFill>
                <a:latin typeface="Montserrat" panose="00000500000000000000" pitchFamily="2" charset="0"/>
              </a:rPr>
              <a:t>aux TM</a:t>
            </a:r>
            <a:r>
              <a:rPr lang="en-CH" sz="6000" b="1" dirty="0">
                <a:ln>
                  <a:solidFill>
                    <a:schemeClr val="accent1"/>
                  </a:solidFill>
                </a:ln>
                <a:solidFill>
                  <a:schemeClr val="bg2">
                    <a:lumMod val="95000"/>
                  </a:schemeClr>
                </a:solidFill>
                <a:latin typeface="Montserrat" panose="00000500000000000000" pitchFamily="2" charset="0"/>
              </a:rPr>
              <a:t> (</a:t>
            </a:r>
            <a:r>
              <a:rPr lang="fr-FR" sz="6000" b="1" dirty="0">
                <a:ln>
                  <a:solidFill>
                    <a:schemeClr val="accent1"/>
                  </a:solidFill>
                </a:ln>
                <a:solidFill>
                  <a:schemeClr val="bg2">
                    <a:lumMod val="95000"/>
                  </a:schemeClr>
                </a:solidFill>
                <a:latin typeface="Montserrat" panose="00000500000000000000" pitchFamily="2" charset="0"/>
              </a:rPr>
              <a:t>PTM</a:t>
            </a:r>
            <a:r>
              <a:rPr lang="en-CH" sz="6000" b="1" dirty="0">
                <a:ln>
                  <a:solidFill>
                    <a:schemeClr val="accent1"/>
                  </a:solidFill>
                </a:ln>
                <a:solidFill>
                  <a:schemeClr val="bg2">
                    <a:lumMod val="95000"/>
                  </a:schemeClr>
                </a:solidFill>
                <a:latin typeface="Montserrat" panose="00000500000000000000" pitchFamily="2" charset="0"/>
              </a:rPr>
              <a:t>)</a:t>
            </a:r>
            <a:br>
              <a:rPr lang="en-CH" sz="6000" b="1" dirty="0">
                <a:ln>
                  <a:solidFill>
                    <a:schemeClr val="accent1"/>
                  </a:solidFill>
                </a:ln>
                <a:solidFill>
                  <a:schemeClr val="bg2">
                    <a:lumMod val="95000"/>
                  </a:schemeClr>
                </a:solidFill>
                <a:latin typeface="Montserrat" panose="00000500000000000000" pitchFamily="2" charset="0"/>
              </a:rPr>
            </a:br>
            <a:r>
              <a:rPr lang="en-CH" sz="6000" b="1" dirty="0">
                <a:ln>
                  <a:solidFill>
                    <a:schemeClr val="accent1"/>
                  </a:solidFill>
                </a:ln>
                <a:solidFill>
                  <a:schemeClr val="bg2">
                    <a:lumMod val="95000"/>
                  </a:schemeClr>
                </a:solidFill>
                <a:latin typeface="Montserrat" panose="00000500000000000000" pitchFamily="2" charset="0"/>
              </a:rPr>
              <a:t>Qu'est-ce que c'est et pourquoi c'est important ?</a:t>
            </a:r>
            <a:endParaRPr lang="en-US" altLang="en-CH" sz="1100" b="1" dirty="0">
              <a:ln>
                <a:solidFill>
                  <a:schemeClr val="accent1"/>
                </a:solidFill>
              </a:ln>
              <a:solidFill>
                <a:schemeClr val="bg2"/>
              </a:solidFill>
              <a:latin typeface="Montserrat" panose="00000500000000000000" pitchFamily="2" charset="0"/>
              <a:cs typeface="Open Sans" panose="020B0606030504020204" pitchFamily="34" charset="0"/>
            </a:endParaRPr>
          </a:p>
        </p:txBody>
      </p:sp>
      <p:pic>
        <p:nvPicPr>
          <p:cNvPr id="94211" name="Picture 7" descr="A red cross on a black background&#10;&#10;Description automatically generated">
            <a:extLst>
              <a:ext uri="{FF2B5EF4-FFF2-40B4-BE49-F238E27FC236}">
                <a16:creationId xmlns:a16="http://schemas.microsoft.com/office/drawing/2014/main" id="{48A64075-3155-E86E-E6E1-69E50EFBF2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6">
            <a:extLst>
              <a:ext uri="{FF2B5EF4-FFF2-40B4-BE49-F238E27FC236}">
                <a16:creationId xmlns:a16="http://schemas.microsoft.com/office/drawing/2014/main" id="{FFB18B66-D6A0-3CEF-215E-DAF1AA19F3FC}"/>
              </a:ext>
            </a:extLst>
          </p:cNvPr>
          <p:cNvSpPr txBox="1">
            <a:spLocks noChangeArrowheads="1"/>
          </p:cNvSpPr>
          <p:nvPr/>
        </p:nvSpPr>
        <p:spPr bwMode="auto">
          <a:xfrm>
            <a:off x="533400" y="768350"/>
            <a:ext cx="14735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Pourquoi </a:t>
            </a:r>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la PTM</a:t>
            </a:r>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 est-il important ?</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95235" name="TextBox 4">
            <a:extLst>
              <a:ext uri="{FF2B5EF4-FFF2-40B4-BE49-F238E27FC236}">
                <a16:creationId xmlns:a16="http://schemas.microsoft.com/office/drawing/2014/main" id="{7D19B283-110F-EC41-C29D-E08DFFC18E6E}"/>
              </a:ext>
            </a:extLst>
          </p:cNvPr>
          <p:cNvSpPr txBox="1">
            <a:spLocks noChangeArrowheads="1"/>
          </p:cNvSpPr>
          <p:nvPr/>
        </p:nvSpPr>
        <p:spPr bwMode="auto">
          <a:xfrm>
            <a:off x="533400" y="2128838"/>
            <a:ext cx="16965613" cy="789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La préparation accroît la capacité et la probabilité des SN de faire un usage </a:t>
            </a:r>
            <a:r>
              <a:rPr lang="en-US" altLang="en-CH" sz="3200" b="1" dirty="0" err="1">
                <a:solidFill>
                  <a:srgbClr val="011E41"/>
                </a:solidFill>
                <a:latin typeface="Montserrat" panose="00000500000000000000" pitchFamily="2" charset="0"/>
                <a:cs typeface="Open Sans" panose="020B0606030504020204" pitchFamily="34" charset="0"/>
              </a:rPr>
              <a:t>approprié</a:t>
            </a:r>
            <a:r>
              <a:rPr lang="en-US" altLang="en-CH" sz="3200" b="1" dirty="0">
                <a:solidFill>
                  <a:srgbClr val="011E41"/>
                </a:solidFill>
                <a:latin typeface="Montserrat" panose="00000500000000000000" pitchFamily="2" charset="0"/>
                <a:cs typeface="Open Sans" panose="020B0606030504020204" pitchFamily="34" charset="0"/>
              </a:rPr>
              <a:t> des TM pendant la réponse.</a:t>
            </a: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La préparation permet de réduire le temps de réponse et d'augmenter l'ampleur potentielle de la réponse.</a:t>
            </a: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Tous les rôles au sein des SN peuvent être soutenus afin d'être mieux préparés (</a:t>
            </a:r>
            <a:r>
              <a:rPr lang="en-US" altLang="en-CH" sz="3200" b="1" dirty="0" err="1">
                <a:solidFill>
                  <a:srgbClr val="011E41"/>
                </a:solidFill>
                <a:latin typeface="Montserrat" panose="00000500000000000000" pitchFamily="2" charset="0"/>
                <a:cs typeface="Open Sans" panose="020B0606030504020204" pitchFamily="34" charset="0"/>
              </a:rPr>
              <a:t>programmes</a:t>
            </a:r>
            <a:r>
              <a:rPr lang="en-US" altLang="en-CH" sz="3200" b="1" dirty="0">
                <a:solidFill>
                  <a:srgbClr val="011E41"/>
                </a:solidFill>
                <a:latin typeface="Montserrat" panose="00000500000000000000" pitchFamily="2" charset="0"/>
                <a:cs typeface="Open Sans" panose="020B0606030504020204" pitchFamily="34" charset="0"/>
              </a:rPr>
              <a:t>, finances, logistique, ressources humaines</a:t>
            </a:r>
            <a:r>
              <a:rPr lang="en-CH" altLang="en-CH" sz="3200" b="1" dirty="0">
                <a:solidFill>
                  <a:srgbClr val="011E41"/>
                </a:solidFill>
                <a:latin typeface="Montserrat" panose="00000500000000000000" pitchFamily="2" charset="0"/>
                <a:cs typeface="Open Sans" panose="020B0606030504020204" pitchFamily="34" charset="0"/>
              </a:rPr>
              <a:t>, </a:t>
            </a:r>
            <a:r>
              <a:rPr lang="en-US" altLang="en-CH" sz="3200" b="1" dirty="0">
                <a:solidFill>
                  <a:srgbClr val="011E41"/>
                </a:solidFill>
                <a:latin typeface="Montserrat" panose="00000500000000000000" pitchFamily="2" charset="0"/>
                <a:cs typeface="Open Sans" panose="020B0606030504020204" pitchFamily="34" charset="0"/>
              </a:rPr>
              <a:t>etc.)</a:t>
            </a: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Liens avec les travaux de la DSN (PER, </a:t>
            </a:r>
            <a:r>
              <a:rPr lang="en-US" altLang="en-CH" sz="3200" b="1" dirty="0" err="1">
                <a:solidFill>
                  <a:srgbClr val="011E41"/>
                </a:solidFill>
                <a:latin typeface="Montserrat" panose="00000500000000000000" pitchFamily="2" charset="0"/>
                <a:cs typeface="Open Sans" panose="020B0606030504020204" pitchFamily="34" charset="0"/>
              </a:rPr>
              <a:t>RedReady</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FbF</a:t>
            </a:r>
            <a:r>
              <a:rPr lang="en-CH" altLang="en-CH" sz="3200" b="1" dirty="0">
                <a:solidFill>
                  <a:srgbClr val="011E41"/>
                </a:solidFill>
                <a:latin typeface="Montserrat" panose="00000500000000000000" pitchFamily="2" charset="0"/>
                <a:cs typeface="Open Sans" panose="020B0606030504020204" pitchFamily="34" charset="0"/>
              </a:rPr>
              <a:t>, </a:t>
            </a:r>
            <a:r>
              <a:rPr lang="en-US" altLang="en-CH" sz="3200" b="1" dirty="0">
                <a:solidFill>
                  <a:srgbClr val="011E41"/>
                </a:solidFill>
                <a:latin typeface="Montserrat" panose="00000500000000000000" pitchFamily="2" charset="0"/>
                <a:cs typeface="Open Sans" panose="020B0606030504020204" pitchFamily="34" charset="0"/>
              </a:rPr>
              <a:t>etc.)</a:t>
            </a:r>
            <a:endParaRPr lang="en-CH" altLang="en-CH" sz="32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3200" b="1" dirty="0">
                <a:solidFill>
                  <a:srgbClr val="011E41"/>
                </a:solidFill>
                <a:latin typeface="Montserrat" panose="00000500000000000000" pitchFamily="2" charset="0"/>
                <a:cs typeface="Open Sans" panose="020B0606030504020204" pitchFamily="34" charset="0"/>
              </a:rPr>
              <a:t>Pour fournir des services de TM de manière efficace en cas d'urgence, les procédures opérationnelles standard constituent une étape concrète </a:t>
            </a:r>
            <a:r>
              <a:rPr lang="en-CH" altLang="en-CH" sz="3200" b="1" dirty="0">
                <a:solidFill>
                  <a:srgbClr val="011E41"/>
                </a:solidFill>
                <a:latin typeface="Montserrat" panose="00000500000000000000" pitchFamily="2" charset="0"/>
                <a:cs typeface="Open Sans" panose="020B0606030504020204" pitchFamily="34" charset="0"/>
              </a:rPr>
              <a:t>de la préparation des services </a:t>
            </a:r>
            <a:r>
              <a:rPr lang="fr-FR" altLang="en-CH" sz="3200" b="1" dirty="0">
                <a:solidFill>
                  <a:srgbClr val="011E41"/>
                </a:solidFill>
                <a:latin typeface="Montserrat" panose="00000500000000000000" pitchFamily="2" charset="0"/>
                <a:cs typeface="Open Sans" panose="020B0606030504020204" pitchFamily="34" charset="0"/>
              </a:rPr>
              <a:t>de TM</a:t>
            </a:r>
            <a:r>
              <a:rPr lang="en-CH" altLang="en-CH" sz="3200" b="1" dirty="0">
                <a:solidFill>
                  <a:srgbClr val="011E41"/>
                </a:solidFill>
                <a:latin typeface="Montserrat" panose="00000500000000000000" pitchFamily="2" charset="0"/>
                <a:cs typeface="Open Sans" panose="020B0606030504020204" pitchFamily="34" charset="0"/>
              </a:rPr>
              <a:t>.</a:t>
            </a:r>
            <a:endParaRPr lang="en-US" altLang="en-CH" sz="32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CH" altLang="en-CH" sz="3200" b="1" dirty="0">
                <a:solidFill>
                  <a:srgbClr val="011E41"/>
                </a:solidFill>
                <a:latin typeface="Montserrat" panose="00000500000000000000" pitchFamily="2" charset="0"/>
                <a:cs typeface="Open Sans" panose="020B0606030504020204" pitchFamily="34" charset="0"/>
              </a:rPr>
              <a:t>L'engagement en faveur de la </a:t>
            </a:r>
            <a:r>
              <a:rPr lang="en-US" altLang="en-CH" sz="3200" b="1" dirty="0">
                <a:solidFill>
                  <a:srgbClr val="011E41"/>
                </a:solidFill>
                <a:latin typeface="Montserrat" panose="00000500000000000000" pitchFamily="2" charset="0"/>
                <a:cs typeface="Open Sans" panose="020B0606030504020204" pitchFamily="34" charset="0"/>
              </a:rPr>
              <a:t>coordination, de la collaboration et de la communication </a:t>
            </a:r>
            <a:r>
              <a:rPr lang="en-CH" altLang="en-CH" sz="3200" b="1" dirty="0">
                <a:solidFill>
                  <a:srgbClr val="011E41"/>
                </a:solidFill>
                <a:latin typeface="Montserrat" panose="00000500000000000000" pitchFamily="2" charset="0"/>
                <a:cs typeface="Open Sans" panose="020B0606030504020204" pitchFamily="34" charset="0"/>
              </a:rPr>
              <a:t>dans le cadre de la </a:t>
            </a:r>
            <a:r>
              <a:rPr lang="en-US" altLang="en-CH" sz="3200" b="1" dirty="0">
                <a:solidFill>
                  <a:srgbClr val="011E41"/>
                </a:solidFill>
                <a:latin typeface="Montserrat" panose="00000500000000000000" pitchFamily="2" charset="0"/>
                <a:cs typeface="Open Sans" panose="020B0606030504020204" pitchFamily="34" charset="0"/>
              </a:rPr>
              <a:t>préparation </a:t>
            </a:r>
            <a:r>
              <a:rPr lang="en-CH" altLang="en-CH" sz="3200" b="1" dirty="0">
                <a:solidFill>
                  <a:srgbClr val="011E41"/>
                </a:solidFill>
                <a:latin typeface="Montserrat" panose="00000500000000000000" pitchFamily="2" charset="0"/>
                <a:cs typeface="Open Sans" panose="020B0606030504020204" pitchFamily="34" charset="0"/>
              </a:rPr>
              <a:t>garantit l'efficacité et la responsabilité de la réponse </a:t>
            </a:r>
            <a:r>
              <a:rPr lang="fr-FR" altLang="en-CH" sz="3200" b="1" dirty="0">
                <a:solidFill>
                  <a:srgbClr val="011E41"/>
                </a:solidFill>
                <a:latin typeface="Montserrat" panose="00000500000000000000" pitchFamily="2" charset="0"/>
                <a:cs typeface="Open Sans" panose="020B0606030504020204" pitchFamily="34" charset="0"/>
              </a:rPr>
              <a:t>en TM</a:t>
            </a:r>
            <a:r>
              <a:rPr lang="en-CH" altLang="en-CH" sz="3200" b="1" dirty="0">
                <a:solidFill>
                  <a:srgbClr val="011E41"/>
                </a:solidFill>
                <a:latin typeface="Montserrat" panose="00000500000000000000" pitchFamily="2" charset="0"/>
                <a:cs typeface="Open Sans" panose="020B0606030504020204" pitchFamily="34" charset="0"/>
              </a:rPr>
              <a:t>.</a:t>
            </a:r>
            <a:endParaRPr lang="en-US" altLang="en-CH" sz="3200" b="1" dirty="0">
              <a:solidFill>
                <a:srgbClr val="011E41"/>
              </a:solidFill>
              <a:latin typeface="Montserrat" panose="00000500000000000000" pitchFamily="2" charset="0"/>
              <a:cs typeface="Open Sans" panose="020B0606030504020204" pitchFamily="34" charset="0"/>
            </a:endParaRPr>
          </a:p>
        </p:txBody>
      </p:sp>
      <p:pic>
        <p:nvPicPr>
          <p:cNvPr id="95236" name="Picture 1" descr="A red cross on a black background&#10;&#10;Description automatically generated">
            <a:extLst>
              <a:ext uri="{FF2B5EF4-FFF2-40B4-BE49-F238E27FC236}">
                <a16:creationId xmlns:a16="http://schemas.microsoft.com/office/drawing/2014/main" id="{8431395C-CE37-5457-3D1C-25C328403DC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6">
            <a:extLst>
              <a:ext uri="{FF2B5EF4-FFF2-40B4-BE49-F238E27FC236}">
                <a16:creationId xmlns:a16="http://schemas.microsoft.com/office/drawing/2014/main" id="{295E9DCB-46F5-B1CC-7125-5B73CB2C73F3}"/>
              </a:ext>
            </a:extLst>
          </p:cNvPr>
          <p:cNvSpPr txBox="1">
            <a:spLocks noChangeArrowheads="1"/>
          </p:cNvSpPr>
          <p:nvPr/>
        </p:nvSpPr>
        <p:spPr bwMode="auto">
          <a:xfrm>
            <a:off x="533400" y="776747"/>
            <a:ext cx="116014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Qu'est-ce que la préparation </a:t>
            </a:r>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aux </a:t>
            </a:r>
            <a:r>
              <a:rPr lang="fr-FR" altLang="en-CH" sz="4800" b="1" dirty="0" err="1">
                <a:solidFill>
                  <a:srgbClr val="F5333F"/>
                </a:solidFill>
                <a:latin typeface="Montserrat" panose="00000500000000000000" pitchFamily="2" charset="0"/>
                <a:ea typeface="Roboto Black" pitchFamily="2" charset="0"/>
                <a:cs typeface="Open Sans Light" panose="020B0306030504020204" pitchFamily="34" charset="0"/>
              </a:rPr>
              <a:t>transfers</a:t>
            </a:r>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 monétaires </a:t>
            </a:r>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a:t>
            </a:r>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PTM</a:t>
            </a:r>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 ?</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 name="TextBox 4">
            <a:extLst>
              <a:ext uri="{FF2B5EF4-FFF2-40B4-BE49-F238E27FC236}">
                <a16:creationId xmlns:a16="http://schemas.microsoft.com/office/drawing/2014/main" id="{9A6DBEA2-1196-E180-E066-2B93922AFE2A}"/>
              </a:ext>
            </a:extLst>
          </p:cNvPr>
          <p:cNvSpPr txBox="1"/>
          <p:nvPr/>
        </p:nvSpPr>
        <p:spPr>
          <a:xfrm>
            <a:off x="12021555" y="2414146"/>
            <a:ext cx="5862638" cy="7709803"/>
          </a:xfrm>
          <a:prstGeom prst="rect">
            <a:avLst/>
          </a:prstGeom>
          <a:noFill/>
        </p:spPr>
        <p:txBody>
          <a:bodyPr>
            <a:spAutoFit/>
          </a:bodyPr>
          <a:lstStyle/>
          <a:p>
            <a:pPr defTabSz="360000">
              <a:spcAft>
                <a:spcPts val="1800"/>
              </a:spcAft>
              <a:defRPr/>
            </a:pPr>
            <a:r>
              <a:rPr lang="en-US" sz="3200" b="1" dirty="0" err="1">
                <a:solidFill>
                  <a:schemeClr val="accent4"/>
                </a:solidFill>
                <a:latin typeface="Montserrat" pitchFamily="2" charset="77"/>
                <a:ea typeface="Open Sans" panose="020B0606030504020204" pitchFamily="34" charset="0"/>
                <a:cs typeface="Open Sans" panose="020B0606030504020204" pitchFamily="34" charset="0"/>
              </a:rPr>
              <a:t>Préparation</a:t>
            </a:r>
            <a:r>
              <a:rPr lang="en-US" sz="3200" b="1" dirty="0">
                <a:solidFill>
                  <a:schemeClr val="accent4"/>
                </a:solidFill>
                <a:latin typeface="Montserrat" pitchFamily="2" charset="77"/>
                <a:ea typeface="Open Sans" panose="020B0606030504020204" pitchFamily="34" charset="0"/>
                <a:cs typeface="Open Sans" panose="020B0606030504020204" pitchFamily="34" charset="0"/>
              </a:rPr>
              <a:t> aux TM</a:t>
            </a:r>
          </a:p>
          <a:p>
            <a:pPr algn="just" defTabSz="360000">
              <a:spcAft>
                <a:spcPts val="1800"/>
              </a:spcAft>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La </a:t>
            </a:r>
            <a:r>
              <a:rPr lang="en-US" sz="2800" b="1" dirty="0" err="1">
                <a:solidFill>
                  <a:srgbClr val="011E41"/>
                </a:solidFill>
                <a:latin typeface="Montserrat" pitchFamily="2" charset="77"/>
                <a:ea typeface="Open Sans" panose="020B0606030504020204" pitchFamily="34" charset="0"/>
                <a:cs typeface="Open Sans" panose="020B0606030504020204" pitchFamily="34" charset="0"/>
              </a:rPr>
              <a:t>préparation</a:t>
            </a:r>
            <a:r>
              <a:rPr lang="en-US" sz="2800" b="1" dirty="0">
                <a:solidFill>
                  <a:srgbClr val="011E41"/>
                </a:solidFill>
                <a:latin typeface="Montserrat" pitchFamily="2" charset="77"/>
                <a:ea typeface="Open Sans" panose="020B0606030504020204" pitchFamily="34" charset="0"/>
                <a:cs typeface="Open Sans" panose="020B0606030504020204" pitchFamily="34" charset="0"/>
              </a:rPr>
              <a:t> aux TM est une initiative de développement des Sociétés nationales en cours qui vise à améliorer le niveau de préparation </a:t>
            </a:r>
            <a:r>
              <a:rPr lang="en-US" sz="2800" b="1" dirty="0" err="1">
                <a:solidFill>
                  <a:srgbClr val="011E41"/>
                </a:solidFill>
                <a:latin typeface="Montserrat" pitchFamily="2" charset="77"/>
                <a:ea typeface="Open Sans" panose="020B0606030504020204" pitchFamily="34" charset="0"/>
                <a:cs typeface="Open Sans" panose="020B0606030504020204" pitchFamily="34" charset="0"/>
              </a:rPr>
              <a:t>en</a:t>
            </a:r>
            <a:r>
              <a:rPr lang="en-US" sz="2800" b="1" dirty="0">
                <a:solidFill>
                  <a:srgbClr val="011E41"/>
                </a:solidFill>
                <a:latin typeface="Montserrat" pitchFamily="2" charset="77"/>
                <a:ea typeface="Open Sans" panose="020B0606030504020204" pitchFamily="34" charset="0"/>
                <a:cs typeface="Open Sans" panose="020B0606030504020204" pitchFamily="34" charset="0"/>
              </a:rPr>
              <a:t> </a:t>
            </a:r>
            <a:r>
              <a:rPr lang="en-US" sz="2800" b="1" dirty="0" err="1">
                <a:solidFill>
                  <a:srgbClr val="011E41"/>
                </a:solidFill>
                <a:latin typeface="Montserrat" pitchFamily="2" charset="77"/>
                <a:ea typeface="Open Sans" panose="020B0606030504020204" pitchFamily="34" charset="0"/>
                <a:cs typeface="Open Sans" panose="020B0606030504020204" pitchFamily="34" charset="0"/>
              </a:rPr>
              <a:t>intégrant</a:t>
            </a:r>
            <a:r>
              <a:rPr lang="en-US" sz="2800" b="1" dirty="0">
                <a:solidFill>
                  <a:srgbClr val="011E41"/>
                </a:solidFill>
                <a:latin typeface="Montserrat" pitchFamily="2" charset="77"/>
                <a:ea typeface="Open Sans" panose="020B0606030504020204" pitchFamily="34" charset="0"/>
                <a:cs typeface="Open Sans" panose="020B0606030504020204" pitchFamily="34" charset="0"/>
              </a:rPr>
              <a:t> les TM dans les outils, les systèmes, les procédures et les capacités du personnel de l'organisation, ainsi qu'à renforcer le soutien actif des </a:t>
            </a:r>
            <a:r>
              <a:rPr lang="en-US" sz="2800" b="1" dirty="0" err="1">
                <a:solidFill>
                  <a:srgbClr val="011E41"/>
                </a:solidFill>
                <a:latin typeface="Montserrat" pitchFamily="2" charset="77"/>
                <a:ea typeface="Open Sans" panose="020B0606030504020204" pitchFamily="34" charset="0"/>
                <a:cs typeface="Open Sans" panose="020B0606030504020204" pitchFamily="34" charset="0"/>
              </a:rPr>
              <a:t>dirigeants</a:t>
            </a:r>
            <a:r>
              <a:rPr lang="en-US" sz="2800" b="1" dirty="0">
                <a:solidFill>
                  <a:srgbClr val="011E41"/>
                </a:solidFill>
                <a:latin typeface="Montserrat" pitchFamily="2" charset="77"/>
                <a:ea typeface="Open Sans" panose="020B0606030504020204" pitchFamily="34" charset="0"/>
                <a:cs typeface="Open Sans" panose="020B0606030504020204" pitchFamily="34" charset="0"/>
              </a:rPr>
              <a:t> aux TM, la coordination et la communication </a:t>
            </a:r>
            <a:r>
              <a:rPr lang="en-CH" sz="2800" b="1" dirty="0">
                <a:solidFill>
                  <a:srgbClr val="011E41"/>
                </a:solidFill>
                <a:latin typeface="Montserrat" pitchFamily="2" charset="77"/>
                <a:ea typeface="Open Sans" panose="020B0606030504020204" pitchFamily="34" charset="0"/>
                <a:cs typeface="Open Sans" panose="020B0606030504020204" pitchFamily="34" charset="0"/>
              </a:rPr>
              <a:t>pour que les Sociétés nationales soient prêtes pour </a:t>
            </a:r>
            <a:r>
              <a:rPr lang="fr-FR" sz="2800" b="1" dirty="0">
                <a:solidFill>
                  <a:srgbClr val="011E41"/>
                </a:solidFill>
                <a:latin typeface="Montserrat" pitchFamily="2" charset="77"/>
                <a:ea typeface="Open Sans" panose="020B0606030504020204" pitchFamily="34" charset="0"/>
                <a:cs typeface="Open Sans" panose="020B0606030504020204" pitchFamily="34" charset="0"/>
              </a:rPr>
              <a:t>les TM</a:t>
            </a:r>
            <a:r>
              <a:rPr lang="en-US" sz="2800" b="1" dirty="0">
                <a:solidFill>
                  <a:srgbClr val="011E41"/>
                </a:solidFill>
                <a:latin typeface="Montserrat" pitchFamily="2" charset="77"/>
                <a:ea typeface="Open Sans" panose="020B0606030504020204" pitchFamily="34" charset="0"/>
                <a:cs typeface="Open Sans" panose="020B0606030504020204" pitchFamily="34" charset="0"/>
              </a:rPr>
              <a:t>.</a:t>
            </a:r>
          </a:p>
        </p:txBody>
      </p:sp>
      <p:pic>
        <p:nvPicPr>
          <p:cNvPr id="97284" name="Picture 7" descr="A group of people looking at a cell phone&#10;&#10;Description automatically generated with low confidence">
            <a:extLst>
              <a:ext uri="{FF2B5EF4-FFF2-40B4-BE49-F238E27FC236}">
                <a16:creationId xmlns:a16="http://schemas.microsoft.com/office/drawing/2014/main" id="{F40947C2-8486-4F3E-EE3D-1F52292C9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71763"/>
            <a:ext cx="62833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285" name="Google Shape;943;p12">
            <a:extLst>
              <a:ext uri="{FF2B5EF4-FFF2-40B4-BE49-F238E27FC236}">
                <a16:creationId xmlns:a16="http://schemas.microsoft.com/office/drawing/2014/main" id="{94558816-EE95-09E3-8A3E-10ADE4B91B5B}"/>
              </a:ext>
            </a:extLst>
          </p:cNvPr>
          <p:cNvGrpSpPr>
            <a:grpSpLocks/>
          </p:cNvGrpSpPr>
          <p:nvPr/>
        </p:nvGrpSpPr>
        <p:grpSpPr bwMode="auto">
          <a:xfrm rot="-5400000">
            <a:off x="8052594" y="5782469"/>
            <a:ext cx="7386638" cy="457200"/>
            <a:chOff x="236125" y="3228629"/>
            <a:chExt cx="8166899" cy="380074"/>
          </a:xfrm>
        </p:grpSpPr>
        <p:grpSp>
          <p:nvGrpSpPr>
            <p:cNvPr id="97288" name="Google Shape;944;p12">
              <a:extLst>
                <a:ext uri="{FF2B5EF4-FFF2-40B4-BE49-F238E27FC236}">
                  <a16:creationId xmlns:a16="http://schemas.microsoft.com/office/drawing/2014/main" id="{AE6DC6A3-991B-223D-C210-46CBF2D931EC}"/>
                </a:ext>
              </a:extLst>
            </p:cNvPr>
            <p:cNvGrpSpPr>
              <a:grpSpLocks/>
            </p:cNvGrpSpPr>
            <p:nvPr/>
          </p:nvGrpSpPr>
          <p:grpSpPr bwMode="auto">
            <a:xfrm rot="10800000" flipH="1">
              <a:off x="236125" y="3228629"/>
              <a:ext cx="8166899" cy="380074"/>
              <a:chOff x="6260554" y="1078634"/>
              <a:chExt cx="8166899" cy="380074"/>
            </a:xfrm>
          </p:grpSpPr>
          <p:grpSp>
            <p:nvGrpSpPr>
              <p:cNvPr id="97291" name="Google Shape;945;p12">
                <a:extLst>
                  <a:ext uri="{FF2B5EF4-FFF2-40B4-BE49-F238E27FC236}">
                    <a16:creationId xmlns:a16="http://schemas.microsoft.com/office/drawing/2014/main" id="{677BE2DA-4C9B-E853-05C6-207DD63F7D6C}"/>
                  </a:ext>
                </a:extLst>
              </p:cNvPr>
              <p:cNvGrpSpPr>
                <a:grpSpLocks/>
              </p:cNvGrpSpPr>
              <p:nvPr/>
            </p:nvGrpSpPr>
            <p:grpSpPr bwMode="auto">
              <a:xfrm flipH="1">
                <a:off x="6278552" y="1098757"/>
                <a:ext cx="8148901" cy="359951"/>
                <a:chOff x="-5502311" y="265871"/>
                <a:chExt cx="8148901" cy="359951"/>
              </a:xfrm>
            </p:grpSpPr>
            <p:grpSp>
              <p:nvGrpSpPr>
                <p:cNvPr id="97293" name="Google Shape;946;p12">
                  <a:extLst>
                    <a:ext uri="{FF2B5EF4-FFF2-40B4-BE49-F238E27FC236}">
                      <a16:creationId xmlns:a16="http://schemas.microsoft.com/office/drawing/2014/main" id="{C9AB67D1-8507-7B65-2153-935A6418A5B6}"/>
                    </a:ext>
                  </a:extLst>
                </p:cNvPr>
                <p:cNvGrpSpPr>
                  <a:grpSpLocks/>
                </p:cNvGrpSpPr>
                <p:nvPr/>
              </p:nvGrpSpPr>
              <p:grpSpPr bwMode="auto">
                <a:xfrm>
                  <a:off x="-5120267" y="265871"/>
                  <a:ext cx="7766857" cy="170429"/>
                  <a:chOff x="-10729691" y="1770929"/>
                  <a:chExt cx="7766857" cy="170429"/>
                </a:xfrm>
              </p:grpSpPr>
              <p:cxnSp>
                <p:nvCxnSpPr>
                  <p:cNvPr id="97298" name="Google Shape;947;p12">
                    <a:extLst>
                      <a:ext uri="{FF2B5EF4-FFF2-40B4-BE49-F238E27FC236}">
                        <a16:creationId xmlns:a16="http://schemas.microsoft.com/office/drawing/2014/main" id="{ACA241A6-6AA5-F585-9D83-01C0E8D80DB7}"/>
                      </a:ext>
                    </a:extLst>
                  </p:cNvPr>
                  <p:cNvCxnSpPr>
                    <a:cxnSpLocks noChangeShapeType="1"/>
                  </p:cNvCxnSpPr>
                  <p:nvPr/>
                </p:nvCxnSpPr>
                <p:spPr bwMode="auto">
                  <a:xfrm>
                    <a:off x="-10729691" y="1941358"/>
                    <a:ext cx="7416495" cy="0"/>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cxnSp>
                <p:nvCxnSpPr>
                  <p:cNvPr id="97299" name="Google Shape;948;p12">
                    <a:extLst>
                      <a:ext uri="{FF2B5EF4-FFF2-40B4-BE49-F238E27FC236}">
                        <a16:creationId xmlns:a16="http://schemas.microsoft.com/office/drawing/2014/main" id="{218BFCEC-8C1C-7AAA-19E2-BF79CE8FFDEE}"/>
                      </a:ext>
                    </a:extLst>
                  </p:cNvPr>
                  <p:cNvCxnSpPr>
                    <a:cxnSpLocks noChangeShapeType="1"/>
                  </p:cNvCxnSpPr>
                  <p:nvPr/>
                </p:nvCxnSpPr>
                <p:spPr bwMode="auto">
                  <a:xfrm rot="10800000" flipH="1">
                    <a:off x="-3313196" y="1770929"/>
                    <a:ext cx="350362" cy="169351"/>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grpSp>
            <p:cxnSp>
              <p:nvCxnSpPr>
                <p:cNvPr id="97294" name="Google Shape;949;p12">
                  <a:extLst>
                    <a:ext uri="{FF2B5EF4-FFF2-40B4-BE49-F238E27FC236}">
                      <a16:creationId xmlns:a16="http://schemas.microsoft.com/office/drawing/2014/main" id="{0186FB3A-6C51-E0BF-68E4-BFDD9013BD5A}"/>
                    </a:ext>
                  </a:extLst>
                </p:cNvPr>
                <p:cNvCxnSpPr>
                  <a:cxnSpLocks noChangeShapeType="1"/>
                </p:cNvCxnSpPr>
                <p:nvPr/>
              </p:nvCxnSpPr>
              <p:spPr bwMode="auto">
                <a:xfrm flipH="1">
                  <a:off x="-5470627" y="435223"/>
                  <a:ext cx="350362" cy="169351"/>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sp>
              <p:nvSpPr>
                <p:cNvPr id="97295" name="Google Shape;950;p12">
                  <a:extLst>
                    <a:ext uri="{FF2B5EF4-FFF2-40B4-BE49-F238E27FC236}">
                      <a16:creationId xmlns:a16="http://schemas.microsoft.com/office/drawing/2014/main" id="{A4C8F04C-7D8F-FA65-B0F7-11E4C94C94D8}"/>
                    </a:ext>
                  </a:extLst>
                </p:cNvPr>
                <p:cNvSpPr>
                  <a:spLocks noChangeArrowheads="1"/>
                </p:cNvSpPr>
                <p:nvPr/>
              </p:nvSpPr>
              <p:spPr bwMode="auto">
                <a:xfrm>
                  <a:off x="-5502311" y="589822"/>
                  <a:ext cx="36000" cy="36000"/>
                </a:xfrm>
                <a:prstGeom prst="ellipse">
                  <a:avLst/>
                </a:prstGeom>
                <a:solidFill>
                  <a:srgbClr val="554F4A"/>
                </a:solidFill>
                <a:ln w="57150">
                  <a:solidFill>
                    <a:schemeClr val="tx1"/>
                  </a:solidFill>
                  <a:round/>
                  <a:headEnd/>
                  <a:tailEnd/>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en-US" altLang="en-US">
                    <a:solidFill>
                      <a:srgbClr val="FFFFFF"/>
                    </a:solidFill>
                    <a:ea typeface="MS PGothic" panose="020B0600070205080204" pitchFamily="34" charset="-128"/>
                    <a:cs typeface="Calibri" panose="020F0502020204030204" pitchFamily="34" charset="0"/>
                    <a:sym typeface="Calibri" panose="020F0502020204030204" pitchFamily="34" charset="0"/>
                  </a:endParaRPr>
                </a:p>
              </p:txBody>
            </p:sp>
            <p:cxnSp>
              <p:nvCxnSpPr>
                <p:cNvPr id="97296" name="Google Shape;951;p12">
                  <a:extLst>
                    <a:ext uri="{FF2B5EF4-FFF2-40B4-BE49-F238E27FC236}">
                      <a16:creationId xmlns:a16="http://schemas.microsoft.com/office/drawing/2014/main" id="{9D5AF176-47E6-E7C6-B3D9-FFF99B575CD0}"/>
                    </a:ext>
                  </a:extLst>
                </p:cNvPr>
                <p:cNvCxnSpPr>
                  <a:cxnSpLocks noChangeShapeType="1"/>
                </p:cNvCxnSpPr>
                <p:nvPr/>
              </p:nvCxnSpPr>
              <p:spPr bwMode="auto">
                <a:xfrm rot="10800000">
                  <a:off x="-4344788" y="497319"/>
                  <a:ext cx="517858" cy="0"/>
                </a:xfrm>
                <a:prstGeom prst="straightConnector1">
                  <a:avLst/>
                </a:prstGeom>
                <a:noFill/>
                <a:ln w="57150">
                  <a:solidFill>
                    <a:srgbClr val="554F4A"/>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7297" name="Google Shape;952;p12">
                  <a:extLst>
                    <a:ext uri="{FF2B5EF4-FFF2-40B4-BE49-F238E27FC236}">
                      <a16:creationId xmlns:a16="http://schemas.microsoft.com/office/drawing/2014/main" id="{01FF074B-0FE5-CEA1-8D57-EED72A2B93CD}"/>
                    </a:ext>
                  </a:extLst>
                </p:cNvPr>
                <p:cNvCxnSpPr>
                  <a:cxnSpLocks noChangeShapeType="1"/>
                </p:cNvCxnSpPr>
                <p:nvPr/>
              </p:nvCxnSpPr>
              <p:spPr bwMode="auto">
                <a:xfrm rot="10800000">
                  <a:off x="-5121944" y="497319"/>
                  <a:ext cx="777156" cy="0"/>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grpSp>
          <p:sp>
            <p:nvSpPr>
              <p:cNvPr id="97292" name="Google Shape;953;p12">
                <a:extLst>
                  <a:ext uri="{FF2B5EF4-FFF2-40B4-BE49-F238E27FC236}">
                    <a16:creationId xmlns:a16="http://schemas.microsoft.com/office/drawing/2014/main" id="{A5E489A3-320B-9DE7-3C64-72453C5276D1}"/>
                  </a:ext>
                </a:extLst>
              </p:cNvPr>
              <p:cNvSpPr>
                <a:spLocks noChangeArrowheads="1"/>
              </p:cNvSpPr>
              <p:nvPr/>
            </p:nvSpPr>
            <p:spPr bwMode="auto">
              <a:xfrm flipH="1">
                <a:off x="6260554" y="1078634"/>
                <a:ext cx="36000" cy="36000"/>
              </a:xfrm>
              <a:prstGeom prst="ellipse">
                <a:avLst/>
              </a:prstGeom>
              <a:solidFill>
                <a:srgbClr val="554F4A"/>
              </a:solidFill>
              <a:ln w="57150">
                <a:solidFill>
                  <a:schemeClr val="tx1"/>
                </a:solidFill>
                <a:round/>
                <a:headEnd/>
                <a:tailEnd/>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en-US" altLang="en-US">
                  <a:solidFill>
                    <a:srgbClr val="FFFFFF"/>
                  </a:solidFill>
                  <a:ea typeface="MS PGothic" panose="020B0600070205080204" pitchFamily="34" charset="-128"/>
                  <a:cs typeface="Calibri" panose="020F0502020204030204" pitchFamily="34" charset="0"/>
                  <a:sym typeface="Calibri" panose="020F0502020204030204" pitchFamily="34" charset="0"/>
                </a:endParaRPr>
              </a:p>
            </p:txBody>
          </p:sp>
        </p:grpSp>
        <p:cxnSp>
          <p:nvCxnSpPr>
            <p:cNvPr id="97289" name="Google Shape;954;p12">
              <a:extLst>
                <a:ext uri="{FF2B5EF4-FFF2-40B4-BE49-F238E27FC236}">
                  <a16:creationId xmlns:a16="http://schemas.microsoft.com/office/drawing/2014/main" id="{312C68EE-FAEA-959C-033F-DCDFE7052FB6}"/>
                </a:ext>
              </a:extLst>
            </p:cNvPr>
            <p:cNvCxnSpPr>
              <a:cxnSpLocks noChangeShapeType="1"/>
            </p:cNvCxnSpPr>
            <p:nvPr/>
          </p:nvCxnSpPr>
          <p:spPr bwMode="auto">
            <a:xfrm>
              <a:off x="1404732" y="3478458"/>
              <a:ext cx="517858" cy="0"/>
            </a:xfrm>
            <a:prstGeom prst="straightConnector1">
              <a:avLst/>
            </a:prstGeom>
            <a:noFill/>
            <a:ln w="57150">
              <a:solidFill>
                <a:srgbClr val="554F4A"/>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7290" name="Google Shape;955;p12">
              <a:extLst>
                <a:ext uri="{FF2B5EF4-FFF2-40B4-BE49-F238E27FC236}">
                  <a16:creationId xmlns:a16="http://schemas.microsoft.com/office/drawing/2014/main" id="{545EC584-0C60-0DA4-446E-E440606A5A7C}"/>
                </a:ext>
              </a:extLst>
            </p:cNvPr>
            <p:cNvCxnSpPr>
              <a:cxnSpLocks noChangeShapeType="1"/>
            </p:cNvCxnSpPr>
            <p:nvPr/>
          </p:nvCxnSpPr>
          <p:spPr bwMode="auto">
            <a:xfrm>
              <a:off x="604485" y="3478458"/>
              <a:ext cx="777156" cy="0"/>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grpSp>
      <p:sp>
        <p:nvSpPr>
          <p:cNvPr id="22" name="TextBox 21">
            <a:extLst>
              <a:ext uri="{FF2B5EF4-FFF2-40B4-BE49-F238E27FC236}">
                <a16:creationId xmlns:a16="http://schemas.microsoft.com/office/drawing/2014/main" id="{3C4D2923-4C6F-7B1F-2AD4-8F4548D2D8E4}"/>
              </a:ext>
            </a:extLst>
          </p:cNvPr>
          <p:cNvSpPr txBox="1"/>
          <p:nvPr/>
        </p:nvSpPr>
        <p:spPr>
          <a:xfrm>
            <a:off x="7185025" y="2418653"/>
            <a:ext cx="4332288" cy="5986254"/>
          </a:xfrm>
          <a:prstGeom prst="rect">
            <a:avLst/>
          </a:prstGeom>
          <a:noFill/>
        </p:spPr>
        <p:txBody>
          <a:bodyPr>
            <a:spAutoFit/>
          </a:bodyPr>
          <a:lstStyle/>
          <a:p>
            <a:pPr defTabSz="360000">
              <a:spcAft>
                <a:spcPts val="1800"/>
              </a:spcAft>
              <a:defRPr/>
            </a:pPr>
            <a:r>
              <a:rPr lang="en-CH" sz="3200" b="1" dirty="0">
                <a:solidFill>
                  <a:schemeClr val="accent4"/>
                </a:solidFill>
                <a:latin typeface="Montserrat" pitchFamily="2" charset="77"/>
                <a:ea typeface="Open Sans" panose="020B0606030504020204" pitchFamily="34" charset="0"/>
                <a:cs typeface="Open Sans" panose="020B0606030504020204" pitchFamily="34" charset="0"/>
              </a:rPr>
              <a:t>Prêt à </a:t>
            </a:r>
            <a:r>
              <a:rPr lang="en-US" sz="3200" b="1" dirty="0">
                <a:solidFill>
                  <a:schemeClr val="accent4"/>
                </a:solidFill>
                <a:latin typeface="Montserrat" pitchFamily="2" charset="77"/>
                <a:ea typeface="Open Sans" panose="020B0606030504020204" pitchFamily="34" charset="0"/>
                <a:cs typeface="Open Sans" panose="020B0606030504020204" pitchFamily="34" charset="0"/>
              </a:rPr>
              <a:t>payer NS</a:t>
            </a:r>
          </a:p>
          <a:p>
            <a:pPr algn="just" defTabSz="360000">
              <a:spcAft>
                <a:spcPts val="1800"/>
              </a:spcAft>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Une Société nationale est </a:t>
            </a:r>
            <a:r>
              <a:rPr lang="en-CH" sz="2800" b="1" dirty="0">
                <a:solidFill>
                  <a:srgbClr val="011E41"/>
                </a:solidFill>
                <a:latin typeface="Montserrat" pitchFamily="2" charset="77"/>
                <a:ea typeface="Open Sans" panose="020B0606030504020204" pitchFamily="34" charset="0"/>
                <a:cs typeface="Open Sans" panose="020B0606030504020204" pitchFamily="34" charset="0"/>
              </a:rPr>
              <a:t>prête pour </a:t>
            </a:r>
            <a:r>
              <a:rPr lang="en-US" sz="2800" b="1" dirty="0">
                <a:solidFill>
                  <a:srgbClr val="011E41"/>
                </a:solidFill>
                <a:latin typeface="Montserrat" pitchFamily="2" charset="77"/>
                <a:ea typeface="Open Sans" panose="020B0606030504020204" pitchFamily="34" charset="0"/>
                <a:cs typeface="Open Sans" panose="020B0606030504020204" pitchFamily="34" charset="0"/>
              </a:rPr>
              <a:t>les TM lorsqu'elle est capable et susceptible de fournir une assistance appropriée, sous </a:t>
            </a:r>
            <a:r>
              <a:rPr lang="en-US" sz="2800" b="1" dirty="0" err="1">
                <a:solidFill>
                  <a:srgbClr val="011E41"/>
                </a:solidFill>
                <a:latin typeface="Montserrat" pitchFamily="2" charset="77"/>
                <a:ea typeface="Open Sans" panose="020B0606030504020204" pitchFamily="34" charset="0"/>
                <a:cs typeface="Open Sans" panose="020B0606030504020204" pitchFamily="34" charset="0"/>
              </a:rPr>
              <a:t>forme</a:t>
            </a:r>
            <a:r>
              <a:rPr lang="en-US" sz="2800" b="1" dirty="0">
                <a:solidFill>
                  <a:srgbClr val="011E41"/>
                </a:solidFill>
                <a:latin typeface="Montserrat" pitchFamily="2" charset="77"/>
                <a:ea typeface="Open Sans" panose="020B0606030504020204" pitchFamily="34" charset="0"/>
                <a:cs typeface="Open Sans" panose="020B0606030504020204" pitchFamily="34" charset="0"/>
              </a:rPr>
              <a:t> de TM, de manière sûre, responsable et rapide, à tout moment et à toute échelle.</a:t>
            </a:r>
          </a:p>
        </p:txBody>
      </p:sp>
      <p:pic>
        <p:nvPicPr>
          <p:cNvPr id="97287" name="Picture 1" descr="A red cross on a black background&#10;&#10;Description automatically generated">
            <a:extLst>
              <a:ext uri="{FF2B5EF4-FFF2-40B4-BE49-F238E27FC236}">
                <a16:creationId xmlns:a16="http://schemas.microsoft.com/office/drawing/2014/main" id="{ADD46D56-1B78-6726-541B-DFC41D2CA64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6">
            <a:extLst>
              <a:ext uri="{FF2B5EF4-FFF2-40B4-BE49-F238E27FC236}">
                <a16:creationId xmlns:a16="http://schemas.microsoft.com/office/drawing/2014/main" id="{4E48DA49-325E-E70A-AB3C-2EF4977D2DE6}"/>
              </a:ext>
            </a:extLst>
          </p:cNvPr>
          <p:cNvSpPr txBox="1">
            <a:spLocks noChangeArrowheads="1"/>
          </p:cNvSpPr>
          <p:nvPr/>
        </p:nvSpPr>
        <p:spPr bwMode="auto">
          <a:xfrm>
            <a:off x="819150" y="1012825"/>
            <a:ext cx="131699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5400" b="1" dirty="0">
                <a:solidFill>
                  <a:srgbClr val="F5333F"/>
                </a:solidFill>
                <a:latin typeface="Montserrat" panose="00000500000000000000" pitchFamily="2" charset="0"/>
                <a:ea typeface="Roboto Black" pitchFamily="2" charset="0"/>
                <a:cs typeface="Open Sans Light" panose="020B0306030504020204" pitchFamily="34" charset="0"/>
              </a:rPr>
              <a:t>Le cadre de préparation </a:t>
            </a:r>
            <a:r>
              <a:rPr lang="fr-FR" altLang="en-CH" sz="5400" b="1" dirty="0">
                <a:solidFill>
                  <a:srgbClr val="F5333F"/>
                </a:solidFill>
                <a:latin typeface="Montserrat" panose="00000500000000000000" pitchFamily="2" charset="0"/>
                <a:ea typeface="Roboto Black" pitchFamily="2" charset="0"/>
                <a:cs typeface="Open Sans Light" panose="020B0306030504020204" pitchFamily="34" charset="0"/>
              </a:rPr>
              <a:t>des TM</a:t>
            </a:r>
            <a:r>
              <a:rPr lang="en-CH" altLang="en-CH" sz="5400" b="1" dirty="0">
                <a:solidFill>
                  <a:srgbClr val="F5333F"/>
                </a:solidFill>
                <a:latin typeface="Montserrat" panose="00000500000000000000" pitchFamily="2" charset="0"/>
                <a:ea typeface="Roboto Black" pitchFamily="2" charset="0"/>
                <a:cs typeface="Open Sans Light" panose="020B0306030504020204" pitchFamily="34" charset="0"/>
              </a:rPr>
              <a:t> : 5 domaines</a:t>
            </a:r>
            <a:endParaRPr lang="ru-RU" altLang="en-CH" sz="54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99331" name="Picture 1" descr="A red cross on a black background&#10;&#10;Description automatically generated">
            <a:extLst>
              <a:ext uri="{FF2B5EF4-FFF2-40B4-BE49-F238E27FC236}">
                <a16:creationId xmlns:a16="http://schemas.microsoft.com/office/drawing/2014/main" id="{9F8C0AFF-30BF-08E8-F950-E9A5075B67B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99332" name="Group 93220">
            <a:extLst>
              <a:ext uri="{FF2B5EF4-FFF2-40B4-BE49-F238E27FC236}">
                <a16:creationId xmlns:a16="http://schemas.microsoft.com/office/drawing/2014/main" id="{D7DCE022-0F80-6C76-42A6-31A363499F4F}"/>
              </a:ext>
            </a:extLst>
          </p:cNvPr>
          <p:cNvGrpSpPr>
            <a:grpSpLocks/>
          </p:cNvGrpSpPr>
          <p:nvPr/>
        </p:nvGrpSpPr>
        <p:grpSpPr bwMode="auto">
          <a:xfrm>
            <a:off x="984250" y="3438829"/>
            <a:ext cx="16319500" cy="4630433"/>
            <a:chOff x="509611" y="5076434"/>
            <a:chExt cx="16318819" cy="4629215"/>
          </a:xfrm>
        </p:grpSpPr>
        <p:sp>
          <p:nvSpPr>
            <p:cNvPr id="99333" name="CuadroTexto 1">
              <a:extLst>
                <a:ext uri="{FF2B5EF4-FFF2-40B4-BE49-F238E27FC236}">
                  <a16:creationId xmlns:a16="http://schemas.microsoft.com/office/drawing/2014/main" id="{5BD067BB-17F8-1EA3-07F9-819857F4499B}"/>
                </a:ext>
              </a:extLst>
            </p:cNvPr>
            <p:cNvSpPr txBox="1">
              <a:spLocks noChangeArrowheads="1"/>
            </p:cNvSpPr>
            <p:nvPr/>
          </p:nvSpPr>
          <p:spPr bwMode="auto">
            <a:xfrm>
              <a:off x="804800" y="5791155"/>
              <a:ext cx="23191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en-GB" altLang="en-US" sz="2000" b="1">
                  <a:solidFill>
                    <a:schemeClr val="accent1"/>
                  </a:solidFill>
                  <a:latin typeface="Montserrat Medium" panose="00000600000000000000" pitchFamily="2" charset="0"/>
                  <a:ea typeface="MS PGothic" panose="020B0600070205080204" pitchFamily="34" charset="-128"/>
                </a:rPr>
                <a:t>L'ENGAGEMENT DES DIRIGEANTS</a:t>
              </a:r>
              <a:endParaRPr lang="es-ES" altLang="en-US" sz="2000" b="1">
                <a:solidFill>
                  <a:schemeClr val="accent1"/>
                </a:solidFill>
                <a:latin typeface="Montserrat Medium" panose="00000600000000000000" pitchFamily="2" charset="0"/>
                <a:ea typeface="MS PGothic" panose="020B0600070205080204" pitchFamily="34" charset="-128"/>
              </a:endParaRPr>
            </a:p>
          </p:txBody>
        </p:sp>
        <p:sp>
          <p:nvSpPr>
            <p:cNvPr id="99334" name="CuadroTexto 32">
              <a:extLst>
                <a:ext uri="{FF2B5EF4-FFF2-40B4-BE49-F238E27FC236}">
                  <a16:creationId xmlns:a16="http://schemas.microsoft.com/office/drawing/2014/main" id="{C23FCAE0-5957-ECB2-8A04-DB9708A8B28C}"/>
                </a:ext>
              </a:extLst>
            </p:cNvPr>
            <p:cNvSpPr txBox="1">
              <a:spLocks noChangeArrowheads="1"/>
            </p:cNvSpPr>
            <p:nvPr/>
          </p:nvSpPr>
          <p:spPr bwMode="auto">
            <a:xfrm>
              <a:off x="3828752" y="5637266"/>
              <a:ext cx="28344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en-GB" altLang="en-US" sz="2000" b="1">
                  <a:solidFill>
                    <a:schemeClr val="accent1"/>
                  </a:solidFill>
                  <a:latin typeface="Montserrat Medium" panose="00000600000000000000" pitchFamily="2" charset="0"/>
                  <a:ea typeface="MS PGothic" panose="020B0600070205080204" pitchFamily="34" charset="-128"/>
                  <a:sym typeface="Calibri" panose="020F0502020204030204" pitchFamily="34" charset="0"/>
                </a:rPr>
                <a:t>PROCESSUS, SYSTÈMES ET OUTILS</a:t>
              </a:r>
            </a:p>
          </p:txBody>
        </p:sp>
        <p:sp>
          <p:nvSpPr>
            <p:cNvPr id="99335" name="CuadroTexto 33">
              <a:extLst>
                <a:ext uri="{FF2B5EF4-FFF2-40B4-BE49-F238E27FC236}">
                  <a16:creationId xmlns:a16="http://schemas.microsoft.com/office/drawing/2014/main" id="{E4D76AB8-2402-C863-54EA-5CB699C5E50F}"/>
                </a:ext>
              </a:extLst>
            </p:cNvPr>
            <p:cNvSpPr txBox="1">
              <a:spLocks noChangeArrowheads="1"/>
            </p:cNvSpPr>
            <p:nvPr/>
          </p:nvSpPr>
          <p:spPr bwMode="auto">
            <a:xfrm>
              <a:off x="6603578" y="5632961"/>
              <a:ext cx="39933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en-GB" altLang="en-US" sz="2000" b="1" dirty="0">
                  <a:solidFill>
                    <a:schemeClr val="accent1"/>
                  </a:solidFill>
                  <a:latin typeface="Montserrat Medium" panose="00000600000000000000" pitchFamily="2" charset="0"/>
                  <a:ea typeface="MS PGothic" panose="020B0600070205080204" pitchFamily="34" charset="-128"/>
                </a:rPr>
                <a:t>RESSOURCES ET CAPACITÉS FINANCIÈRES ET HUMAINES</a:t>
              </a:r>
              <a:endParaRPr lang="es-ES" altLang="en-US" sz="2000" b="1" dirty="0">
                <a:solidFill>
                  <a:schemeClr val="accent1"/>
                </a:solidFill>
                <a:latin typeface="Montserrat Medium" panose="00000600000000000000" pitchFamily="2" charset="0"/>
                <a:ea typeface="MS PGothic" panose="020B0600070205080204" pitchFamily="34" charset="-128"/>
              </a:endParaRPr>
            </a:p>
          </p:txBody>
        </p:sp>
        <p:sp>
          <p:nvSpPr>
            <p:cNvPr id="99336" name="CuadroTexto 34">
              <a:extLst>
                <a:ext uri="{FF2B5EF4-FFF2-40B4-BE49-F238E27FC236}">
                  <a16:creationId xmlns:a16="http://schemas.microsoft.com/office/drawing/2014/main" id="{9EC80152-6296-1DEF-3AD9-4F84A87693A8}"/>
                </a:ext>
              </a:extLst>
            </p:cNvPr>
            <p:cNvSpPr txBox="1">
              <a:spLocks noChangeArrowheads="1"/>
            </p:cNvSpPr>
            <p:nvPr/>
          </p:nvSpPr>
          <p:spPr bwMode="auto">
            <a:xfrm>
              <a:off x="10124928" y="5076434"/>
              <a:ext cx="364820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de-DE" altLang="en-US" sz="2000" b="1" dirty="0">
                  <a:solidFill>
                    <a:schemeClr val="accent1"/>
                  </a:solidFill>
                  <a:latin typeface="Montserrat Medium" panose="00000600000000000000" pitchFamily="2" charset="0"/>
                  <a:ea typeface="MS PGothic" panose="020B0600070205080204" pitchFamily="34" charset="-128"/>
                  <a:sym typeface="Helvetica Neue Light"/>
                </a:rPr>
                <a:t>ENGAGEMENT ET RESPONSABILITÉ DE LA COMMUNAUTÉ, COORDINATION ET PARTENARIAT</a:t>
              </a:r>
              <a:endParaRPr lang="de-DE" altLang="en-US" sz="2000" b="1" dirty="0">
                <a:solidFill>
                  <a:schemeClr val="accent1"/>
                </a:solidFill>
                <a:latin typeface="Montserrat Medium" panose="00000600000000000000" pitchFamily="2" charset="0"/>
                <a:ea typeface="MS PGothic" panose="020B0600070205080204" pitchFamily="34" charset="-128"/>
              </a:endParaRPr>
            </a:p>
          </p:txBody>
        </p:sp>
        <p:sp>
          <p:nvSpPr>
            <p:cNvPr id="99337" name="CuadroTexto 35">
              <a:extLst>
                <a:ext uri="{FF2B5EF4-FFF2-40B4-BE49-F238E27FC236}">
                  <a16:creationId xmlns:a16="http://schemas.microsoft.com/office/drawing/2014/main" id="{14FA8761-058D-4F9C-6860-3C77FF48BDFB}"/>
                </a:ext>
              </a:extLst>
            </p:cNvPr>
            <p:cNvSpPr txBox="1">
              <a:spLocks noChangeArrowheads="1"/>
            </p:cNvSpPr>
            <p:nvPr/>
          </p:nvSpPr>
          <p:spPr bwMode="auto">
            <a:xfrm>
              <a:off x="13661740" y="5781605"/>
              <a:ext cx="31666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buClr>
                  <a:srgbClr val="E60005"/>
                </a:buClr>
              </a:pPr>
              <a:r>
                <a:rPr lang="en-GB" altLang="en-US" sz="2000" b="1">
                  <a:solidFill>
                    <a:schemeClr val="accent1"/>
                  </a:solidFill>
                  <a:latin typeface="Montserrat Medium" panose="00000600000000000000" pitchFamily="2" charset="0"/>
                  <a:ea typeface="MS PGothic" panose="020B0600070205080204" pitchFamily="34" charset="-128"/>
                </a:rPr>
                <a:t>TESTER, APPRENDRE ET AMÉLIORER </a:t>
              </a:r>
              <a:endParaRPr lang="es-ES" altLang="en-US" sz="2000" b="1">
                <a:solidFill>
                  <a:schemeClr val="accent1"/>
                </a:solidFill>
                <a:latin typeface="Montserrat Medium" panose="00000600000000000000" pitchFamily="2" charset="0"/>
                <a:ea typeface="MS PGothic" panose="020B0600070205080204" pitchFamily="34" charset="-128"/>
              </a:endParaRPr>
            </a:p>
          </p:txBody>
        </p:sp>
        <p:grpSp>
          <p:nvGrpSpPr>
            <p:cNvPr id="99338" name="Group 11">
              <a:extLst>
                <a:ext uri="{FF2B5EF4-FFF2-40B4-BE49-F238E27FC236}">
                  <a16:creationId xmlns:a16="http://schemas.microsoft.com/office/drawing/2014/main" id="{9F00396F-FA01-0CB5-2756-FDC3FEBE59AF}"/>
                </a:ext>
              </a:extLst>
            </p:cNvPr>
            <p:cNvGrpSpPr>
              <a:grpSpLocks/>
            </p:cNvGrpSpPr>
            <p:nvPr/>
          </p:nvGrpSpPr>
          <p:grpSpPr bwMode="auto">
            <a:xfrm>
              <a:off x="509611" y="6781859"/>
              <a:ext cx="2923790" cy="2923790"/>
              <a:chOff x="5433585" y="5791608"/>
              <a:chExt cx="3896510" cy="3896510"/>
            </a:xfrm>
          </p:grpSpPr>
          <p:grpSp>
            <p:nvGrpSpPr>
              <p:cNvPr id="99362" name="Group 7">
                <a:extLst>
                  <a:ext uri="{FF2B5EF4-FFF2-40B4-BE49-F238E27FC236}">
                    <a16:creationId xmlns:a16="http://schemas.microsoft.com/office/drawing/2014/main" id="{596F7648-9C31-A244-D3AB-D71754D589A2}"/>
                  </a:ext>
                </a:extLst>
              </p:cNvPr>
              <p:cNvGrpSpPr>
                <a:grpSpLocks/>
              </p:cNvGrpSpPr>
              <p:nvPr/>
            </p:nvGrpSpPr>
            <p:grpSpPr bwMode="auto">
              <a:xfrm>
                <a:off x="5845940" y="6203963"/>
                <a:ext cx="3071800" cy="3071800"/>
                <a:chOff x="4712880" y="6703488"/>
                <a:chExt cx="3071800" cy="3071800"/>
              </a:xfrm>
            </p:grpSpPr>
            <p:pic>
              <p:nvPicPr>
                <p:cNvPr id="99365" name="Graphic 2" descr="Document outline">
                  <a:extLst>
                    <a:ext uri="{FF2B5EF4-FFF2-40B4-BE49-F238E27FC236}">
                      <a16:creationId xmlns:a16="http://schemas.microsoft.com/office/drawing/2014/main" id="{63F6215B-826F-67B2-9BA6-A8A80CC8E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060" y="6704088"/>
                  <a:ext cx="3071792" cy="307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66" name="Graphic 4" descr="Pencil with solid fill">
                  <a:extLst>
                    <a:ext uri="{FF2B5EF4-FFF2-40B4-BE49-F238E27FC236}">
                      <a16:creationId xmlns:a16="http://schemas.microsoft.com/office/drawing/2014/main" id="{A7799346-DBCD-0395-8062-49B4B556B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7604" y="6790807"/>
                  <a:ext cx="1449159" cy="14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0606" name="Oval 110605">
                <a:extLst>
                  <a:ext uri="{FF2B5EF4-FFF2-40B4-BE49-F238E27FC236}">
                    <a16:creationId xmlns:a16="http://schemas.microsoft.com/office/drawing/2014/main" id="{5FA3CF74-034F-FE65-FF08-CE76A0FC66A4}"/>
                  </a:ext>
                </a:extLst>
              </p:cNvPr>
              <p:cNvSpPr/>
              <p:nvPr/>
            </p:nvSpPr>
            <p:spPr>
              <a:xfrm>
                <a:off x="5594368" y="5929601"/>
                <a:ext cx="3619723"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sp>
            <p:nvSpPr>
              <p:cNvPr id="110607" name="Oval 110606">
                <a:extLst>
                  <a:ext uri="{FF2B5EF4-FFF2-40B4-BE49-F238E27FC236}">
                    <a16:creationId xmlns:a16="http://schemas.microsoft.com/office/drawing/2014/main" id="{D52E88A0-BC1C-63BC-A7CD-D3D60EDBD008}"/>
                  </a:ext>
                </a:extLst>
              </p:cNvPr>
              <p:cNvSpPr/>
              <p:nvPr/>
            </p:nvSpPr>
            <p:spPr>
              <a:xfrm>
                <a:off x="5433585" y="5792121"/>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grpSp>
        <p:grpSp>
          <p:nvGrpSpPr>
            <p:cNvPr id="99339" name="Group 21">
              <a:extLst>
                <a:ext uri="{FF2B5EF4-FFF2-40B4-BE49-F238E27FC236}">
                  <a16:creationId xmlns:a16="http://schemas.microsoft.com/office/drawing/2014/main" id="{EBE85E1F-C694-42DB-95E5-8DBAE7EA3176}"/>
                </a:ext>
              </a:extLst>
            </p:cNvPr>
            <p:cNvGrpSpPr>
              <a:grpSpLocks/>
            </p:cNvGrpSpPr>
            <p:nvPr/>
          </p:nvGrpSpPr>
          <p:grpSpPr bwMode="auto">
            <a:xfrm>
              <a:off x="3784098" y="6781859"/>
              <a:ext cx="2923790" cy="2923790"/>
              <a:chOff x="4566751" y="5809139"/>
              <a:chExt cx="3896510" cy="3896510"/>
            </a:xfrm>
          </p:grpSpPr>
          <p:grpSp>
            <p:nvGrpSpPr>
              <p:cNvPr id="99358" name="Group 18">
                <a:extLst>
                  <a:ext uri="{FF2B5EF4-FFF2-40B4-BE49-F238E27FC236}">
                    <a16:creationId xmlns:a16="http://schemas.microsoft.com/office/drawing/2014/main" id="{D7B37B50-F30B-D621-BCDE-1EFD8F9A48F1}"/>
                  </a:ext>
                </a:extLst>
              </p:cNvPr>
              <p:cNvGrpSpPr>
                <a:grpSpLocks/>
              </p:cNvGrpSpPr>
              <p:nvPr/>
            </p:nvGrpSpPr>
            <p:grpSpPr bwMode="auto">
              <a:xfrm>
                <a:off x="4566751" y="5809139"/>
                <a:ext cx="3896510" cy="3896510"/>
                <a:chOff x="4566751" y="5809139"/>
                <a:chExt cx="3896510" cy="3896510"/>
              </a:xfrm>
            </p:grpSpPr>
            <p:sp>
              <p:nvSpPr>
                <p:cNvPr id="31" name="Oval 30">
                  <a:extLst>
                    <a:ext uri="{FF2B5EF4-FFF2-40B4-BE49-F238E27FC236}">
                      <a16:creationId xmlns:a16="http://schemas.microsoft.com/office/drawing/2014/main" id="{BAC66253-321E-75D7-2E55-70A4163AE1A2}"/>
                    </a:ext>
                  </a:extLst>
                </p:cNvPr>
                <p:cNvSpPr/>
                <p:nvPr/>
              </p:nvSpPr>
              <p:spPr>
                <a:xfrm>
                  <a:off x="4728052" y="5947132"/>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sp>
              <p:nvSpPr>
                <p:cNvPr id="110592" name="Oval 110591">
                  <a:extLst>
                    <a:ext uri="{FF2B5EF4-FFF2-40B4-BE49-F238E27FC236}">
                      <a16:creationId xmlns:a16="http://schemas.microsoft.com/office/drawing/2014/main" id="{F1138F07-0148-60E9-84B0-EB1A8C940ED4}"/>
                    </a:ext>
                  </a:extLst>
                </p:cNvPr>
                <p:cNvSpPr/>
                <p:nvPr/>
              </p:nvSpPr>
              <p:spPr>
                <a:xfrm>
                  <a:off x="4567269" y="5809652"/>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a:p>
              </p:txBody>
            </p:sp>
          </p:grpSp>
          <p:pic>
            <p:nvPicPr>
              <p:cNvPr id="99359" name="Graphic 20" descr="Tools outline">
                <a:extLst>
                  <a:ext uri="{FF2B5EF4-FFF2-40B4-BE49-F238E27FC236}">
                    <a16:creationId xmlns:a16="http://schemas.microsoft.com/office/drawing/2014/main" id="{7CC3E9C3-22D6-B262-5724-2FEA01A15B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5404" y="6486481"/>
                <a:ext cx="2545017" cy="254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340" name="Group 93202">
              <a:extLst>
                <a:ext uri="{FF2B5EF4-FFF2-40B4-BE49-F238E27FC236}">
                  <a16:creationId xmlns:a16="http://schemas.microsoft.com/office/drawing/2014/main" id="{0927C9E2-544F-F618-CB89-81B1A39E724B}"/>
                </a:ext>
              </a:extLst>
            </p:cNvPr>
            <p:cNvGrpSpPr>
              <a:grpSpLocks/>
            </p:cNvGrpSpPr>
            <p:nvPr/>
          </p:nvGrpSpPr>
          <p:grpSpPr bwMode="auto">
            <a:xfrm>
              <a:off x="7111561" y="6781859"/>
              <a:ext cx="2923790" cy="2923790"/>
              <a:chOff x="8623891" y="5774828"/>
              <a:chExt cx="3896510" cy="3896510"/>
            </a:xfrm>
          </p:grpSpPr>
          <p:grpSp>
            <p:nvGrpSpPr>
              <p:cNvPr id="99351" name="Group 23">
                <a:extLst>
                  <a:ext uri="{FF2B5EF4-FFF2-40B4-BE49-F238E27FC236}">
                    <a16:creationId xmlns:a16="http://schemas.microsoft.com/office/drawing/2014/main" id="{500668D7-A0DD-35B6-AA38-C2B06A57D753}"/>
                  </a:ext>
                </a:extLst>
              </p:cNvPr>
              <p:cNvGrpSpPr>
                <a:grpSpLocks/>
              </p:cNvGrpSpPr>
              <p:nvPr/>
            </p:nvGrpSpPr>
            <p:grpSpPr bwMode="auto">
              <a:xfrm>
                <a:off x="8623891" y="5774828"/>
                <a:ext cx="3896510" cy="3896510"/>
                <a:chOff x="4566751" y="5809139"/>
                <a:chExt cx="3896510" cy="3896510"/>
              </a:xfrm>
            </p:grpSpPr>
            <p:sp>
              <p:nvSpPr>
                <p:cNvPr id="27" name="Oval 26">
                  <a:extLst>
                    <a:ext uri="{FF2B5EF4-FFF2-40B4-BE49-F238E27FC236}">
                      <a16:creationId xmlns:a16="http://schemas.microsoft.com/office/drawing/2014/main" id="{1DC125C3-A808-4BB0-B948-8B19F2C324EF}"/>
                    </a:ext>
                  </a:extLst>
                </p:cNvPr>
                <p:cNvSpPr/>
                <p:nvPr/>
              </p:nvSpPr>
              <p:spPr>
                <a:xfrm>
                  <a:off x="4727783" y="5947132"/>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u="sng"/>
                </a:p>
              </p:txBody>
            </p:sp>
            <p:sp>
              <p:nvSpPr>
                <p:cNvPr id="28" name="Oval 27">
                  <a:extLst>
                    <a:ext uri="{FF2B5EF4-FFF2-40B4-BE49-F238E27FC236}">
                      <a16:creationId xmlns:a16="http://schemas.microsoft.com/office/drawing/2014/main" id="{D67289E3-6A5F-4C19-095A-D314710F8963}"/>
                    </a:ext>
                  </a:extLst>
                </p:cNvPr>
                <p:cNvSpPr/>
                <p:nvPr/>
              </p:nvSpPr>
              <p:spPr>
                <a:xfrm>
                  <a:off x="4567000" y="5809652"/>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u="sng"/>
                </a:p>
              </p:txBody>
            </p:sp>
          </p:grpSp>
          <p:grpSp>
            <p:nvGrpSpPr>
              <p:cNvPr id="99352" name="Group 93201">
                <a:extLst>
                  <a:ext uri="{FF2B5EF4-FFF2-40B4-BE49-F238E27FC236}">
                    <a16:creationId xmlns:a16="http://schemas.microsoft.com/office/drawing/2014/main" id="{E75DB1FE-69FA-1D95-DFBA-4DCA8149BE68}"/>
                  </a:ext>
                </a:extLst>
              </p:cNvPr>
              <p:cNvGrpSpPr>
                <a:grpSpLocks/>
              </p:cNvGrpSpPr>
              <p:nvPr/>
            </p:nvGrpSpPr>
            <p:grpSpPr bwMode="auto">
              <a:xfrm>
                <a:off x="9169533" y="6155840"/>
                <a:ext cx="2805145" cy="2905518"/>
                <a:chOff x="9369074" y="6600284"/>
                <a:chExt cx="2251601" cy="2332167"/>
              </a:xfrm>
            </p:grpSpPr>
            <p:pic>
              <p:nvPicPr>
                <p:cNvPr id="99353" name="Graphic 93198" descr="User outline">
                  <a:extLst>
                    <a:ext uri="{FF2B5EF4-FFF2-40B4-BE49-F238E27FC236}">
                      <a16:creationId xmlns:a16="http://schemas.microsoft.com/office/drawing/2014/main" id="{9D3CB065-7362-6334-29FB-652B726A78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9412" y="7332173"/>
                  <a:ext cx="1209042" cy="120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4" name="Graphic 93199" descr="User outline">
                  <a:extLst>
                    <a:ext uri="{FF2B5EF4-FFF2-40B4-BE49-F238E27FC236}">
                      <a16:creationId xmlns:a16="http://schemas.microsoft.com/office/drawing/2014/main" id="{EE25C990-9212-A940-CCE3-52B2E9C89C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6948" y="6600458"/>
                  <a:ext cx="1209042" cy="121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5" name="Graphic 93200" descr="User outline">
                  <a:extLst>
                    <a:ext uri="{FF2B5EF4-FFF2-40B4-BE49-F238E27FC236}">
                      <a16:creationId xmlns:a16="http://schemas.microsoft.com/office/drawing/2014/main" id="{7EA73E72-5DDC-9BF7-3AE0-2DA748EE47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2041" y="7722648"/>
                  <a:ext cx="1209042" cy="121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9341" name="Group 93211">
              <a:extLst>
                <a:ext uri="{FF2B5EF4-FFF2-40B4-BE49-F238E27FC236}">
                  <a16:creationId xmlns:a16="http://schemas.microsoft.com/office/drawing/2014/main" id="{61DF8744-6607-6DD3-4837-B4D112979EE8}"/>
                </a:ext>
              </a:extLst>
            </p:cNvPr>
            <p:cNvGrpSpPr>
              <a:grpSpLocks/>
            </p:cNvGrpSpPr>
            <p:nvPr/>
          </p:nvGrpSpPr>
          <p:grpSpPr bwMode="auto">
            <a:xfrm>
              <a:off x="10439024" y="6781859"/>
              <a:ext cx="2923790" cy="2923790"/>
              <a:chOff x="12634591" y="5809139"/>
              <a:chExt cx="3896510" cy="3896510"/>
            </a:xfrm>
          </p:grpSpPr>
          <p:pic>
            <p:nvPicPr>
              <p:cNvPr id="99347" name="Graphic 28" descr="Cycle with people outline">
                <a:extLst>
                  <a:ext uri="{FF2B5EF4-FFF2-40B4-BE49-F238E27FC236}">
                    <a16:creationId xmlns:a16="http://schemas.microsoft.com/office/drawing/2014/main" id="{1523EB5F-83CE-DB3A-4CAB-C78C1183C6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99017" y="6050772"/>
                <a:ext cx="3412398" cy="341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48" name="Group 93204">
                <a:extLst>
                  <a:ext uri="{FF2B5EF4-FFF2-40B4-BE49-F238E27FC236}">
                    <a16:creationId xmlns:a16="http://schemas.microsoft.com/office/drawing/2014/main" id="{97F9FA01-6345-04A0-0E16-AC84A5005C4B}"/>
                  </a:ext>
                </a:extLst>
              </p:cNvPr>
              <p:cNvGrpSpPr>
                <a:grpSpLocks/>
              </p:cNvGrpSpPr>
              <p:nvPr/>
            </p:nvGrpSpPr>
            <p:grpSpPr bwMode="auto">
              <a:xfrm>
                <a:off x="12634591" y="5809139"/>
                <a:ext cx="3896510" cy="3896510"/>
                <a:chOff x="4566751" y="5809139"/>
                <a:chExt cx="3896510" cy="3896510"/>
              </a:xfrm>
            </p:grpSpPr>
            <p:sp>
              <p:nvSpPr>
                <p:cNvPr id="20" name="Oval 19">
                  <a:extLst>
                    <a:ext uri="{FF2B5EF4-FFF2-40B4-BE49-F238E27FC236}">
                      <a16:creationId xmlns:a16="http://schemas.microsoft.com/office/drawing/2014/main" id="{77676BC3-A709-F3BF-7E28-618733EF29AF}"/>
                    </a:ext>
                  </a:extLst>
                </p:cNvPr>
                <p:cNvSpPr/>
                <p:nvPr/>
              </p:nvSpPr>
              <p:spPr>
                <a:xfrm>
                  <a:off x="4727515" y="5947132"/>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u="sng"/>
                </a:p>
              </p:txBody>
            </p:sp>
            <p:sp>
              <p:nvSpPr>
                <p:cNvPr id="21" name="Oval 20">
                  <a:extLst>
                    <a:ext uri="{FF2B5EF4-FFF2-40B4-BE49-F238E27FC236}">
                      <a16:creationId xmlns:a16="http://schemas.microsoft.com/office/drawing/2014/main" id="{5925448D-CAD6-AC0C-C649-46DBACF83868}"/>
                    </a:ext>
                  </a:extLst>
                </p:cNvPr>
                <p:cNvSpPr/>
                <p:nvPr/>
              </p:nvSpPr>
              <p:spPr>
                <a:xfrm>
                  <a:off x="4566732" y="5809652"/>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u="sng"/>
                </a:p>
              </p:txBody>
            </p:sp>
          </p:grpSp>
        </p:grpSp>
        <p:grpSp>
          <p:nvGrpSpPr>
            <p:cNvPr id="99342" name="Group 93219">
              <a:extLst>
                <a:ext uri="{FF2B5EF4-FFF2-40B4-BE49-F238E27FC236}">
                  <a16:creationId xmlns:a16="http://schemas.microsoft.com/office/drawing/2014/main" id="{BC4F143F-EDFF-845D-E073-DB63C1FAB021}"/>
                </a:ext>
              </a:extLst>
            </p:cNvPr>
            <p:cNvGrpSpPr>
              <a:grpSpLocks/>
            </p:cNvGrpSpPr>
            <p:nvPr/>
          </p:nvGrpSpPr>
          <p:grpSpPr bwMode="auto">
            <a:xfrm>
              <a:off x="13766487" y="6708021"/>
              <a:ext cx="2923790" cy="2923790"/>
              <a:chOff x="13766487" y="6708021"/>
              <a:chExt cx="2923790" cy="2923790"/>
            </a:xfrm>
          </p:grpSpPr>
          <p:grpSp>
            <p:nvGrpSpPr>
              <p:cNvPr id="99343" name="Group 93214">
                <a:extLst>
                  <a:ext uri="{FF2B5EF4-FFF2-40B4-BE49-F238E27FC236}">
                    <a16:creationId xmlns:a16="http://schemas.microsoft.com/office/drawing/2014/main" id="{79556D81-C970-BB6A-FDE0-2EDD175368D9}"/>
                  </a:ext>
                </a:extLst>
              </p:cNvPr>
              <p:cNvGrpSpPr>
                <a:grpSpLocks/>
              </p:cNvGrpSpPr>
              <p:nvPr/>
            </p:nvGrpSpPr>
            <p:grpSpPr bwMode="auto">
              <a:xfrm>
                <a:off x="13766487" y="6708021"/>
                <a:ext cx="2923790" cy="2923790"/>
                <a:chOff x="4566751" y="5809139"/>
                <a:chExt cx="3896510" cy="3896510"/>
              </a:xfrm>
            </p:grpSpPr>
            <p:sp>
              <p:nvSpPr>
                <p:cNvPr id="16" name="Oval 15">
                  <a:extLst>
                    <a:ext uri="{FF2B5EF4-FFF2-40B4-BE49-F238E27FC236}">
                      <a16:creationId xmlns:a16="http://schemas.microsoft.com/office/drawing/2014/main" id="{AB812F86-9225-A5C9-C9A4-A0CB2530DA86}"/>
                    </a:ext>
                  </a:extLst>
                </p:cNvPr>
                <p:cNvSpPr/>
                <p:nvPr/>
              </p:nvSpPr>
              <p:spPr>
                <a:xfrm>
                  <a:off x="4727246" y="5946126"/>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u="sng"/>
                </a:p>
              </p:txBody>
            </p:sp>
            <p:sp>
              <p:nvSpPr>
                <p:cNvPr id="17" name="Oval 16">
                  <a:extLst>
                    <a:ext uri="{FF2B5EF4-FFF2-40B4-BE49-F238E27FC236}">
                      <a16:creationId xmlns:a16="http://schemas.microsoft.com/office/drawing/2014/main" id="{4214E93B-C675-36AB-DBA3-35DB736DFB30}"/>
                    </a:ext>
                  </a:extLst>
                </p:cNvPr>
                <p:cNvSpPr/>
                <p:nvPr/>
              </p:nvSpPr>
              <p:spPr>
                <a:xfrm>
                  <a:off x="4566463" y="5808645"/>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H" u="sng"/>
                </a:p>
              </p:txBody>
            </p:sp>
          </p:grpSp>
          <p:pic>
            <p:nvPicPr>
              <p:cNvPr id="99344" name="Graphic 93218" descr="Customer review outline">
                <a:extLst>
                  <a:ext uri="{FF2B5EF4-FFF2-40B4-BE49-F238E27FC236}">
                    <a16:creationId xmlns:a16="http://schemas.microsoft.com/office/drawing/2014/main" id="{CE25A529-A824-6EA6-85E3-CD72BD8158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32977" y="7248846"/>
                <a:ext cx="1990642" cy="19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Box 6">
            <a:extLst>
              <a:ext uri="{FF2B5EF4-FFF2-40B4-BE49-F238E27FC236}">
                <a16:creationId xmlns:a16="http://schemas.microsoft.com/office/drawing/2014/main" id="{26CC4C49-CD68-BA47-0AB8-0C6FB4F272C2}"/>
              </a:ext>
            </a:extLst>
          </p:cNvPr>
          <p:cNvSpPr txBox="1">
            <a:spLocks noChangeArrowheads="1"/>
          </p:cNvSpPr>
          <p:nvPr/>
        </p:nvSpPr>
        <p:spPr bwMode="auto">
          <a:xfrm>
            <a:off x="533400" y="768350"/>
            <a:ext cx="1186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Théorie du changement </a:t>
            </a:r>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de la PTM</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01379" name="Imagen 1">
            <a:extLst>
              <a:ext uri="{FF2B5EF4-FFF2-40B4-BE49-F238E27FC236}">
                <a16:creationId xmlns:a16="http://schemas.microsoft.com/office/drawing/2014/main" id="{B3A5CA34-5B6B-3CB6-6160-27ADAB197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8" y="1598613"/>
            <a:ext cx="14233525" cy="846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1" descr="A red cross on a black background&#10;&#10;Description automatically generated">
            <a:extLst>
              <a:ext uri="{FF2B5EF4-FFF2-40B4-BE49-F238E27FC236}">
                <a16:creationId xmlns:a16="http://schemas.microsoft.com/office/drawing/2014/main" id="{6AC7BA45-90C8-F5DD-9937-8DAA0BDAD41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6">
            <a:extLst>
              <a:ext uri="{FF2B5EF4-FFF2-40B4-BE49-F238E27FC236}">
                <a16:creationId xmlns:a16="http://schemas.microsoft.com/office/drawing/2014/main" id="{4DD51AC0-5B95-5D94-11AC-89B3854EAD03}"/>
              </a:ext>
            </a:extLst>
          </p:cNvPr>
          <p:cNvSpPr txBox="1">
            <a:spLocks noChangeArrowheads="1"/>
          </p:cNvSpPr>
          <p:nvPr/>
        </p:nvSpPr>
        <p:spPr bwMode="auto">
          <a:xfrm>
            <a:off x="174625" y="344488"/>
            <a:ext cx="116014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5400" b="1" dirty="0">
                <a:solidFill>
                  <a:srgbClr val="F5333F"/>
                </a:solidFill>
                <a:latin typeface="Montserrat" panose="00000500000000000000" pitchFamily="2" charset="0"/>
                <a:ea typeface="Roboto Black" pitchFamily="2" charset="0"/>
                <a:cs typeface="Open Sans Light" panose="020B0306030504020204" pitchFamily="34" charset="0"/>
              </a:rPr>
              <a:t>État de préparation opérationnelle </a:t>
            </a:r>
            <a:r>
              <a:rPr lang="fr-FR" altLang="en-CH" sz="5400" b="1" dirty="0">
                <a:solidFill>
                  <a:srgbClr val="F5333F"/>
                </a:solidFill>
                <a:latin typeface="Montserrat" panose="00000500000000000000" pitchFamily="2" charset="0"/>
                <a:ea typeface="Roboto Black" pitchFamily="2" charset="0"/>
                <a:cs typeface="Open Sans Light" panose="020B0306030504020204" pitchFamily="34" charset="0"/>
              </a:rPr>
              <a:t>des TM</a:t>
            </a:r>
            <a:endParaRPr lang="ru-RU" altLang="en-CH" sz="54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03427" name="Picture 1" descr="A red cross on a black background&#10;&#10;Description automatically generated">
            <a:extLst>
              <a:ext uri="{FF2B5EF4-FFF2-40B4-BE49-F238E27FC236}">
                <a16:creationId xmlns:a16="http://schemas.microsoft.com/office/drawing/2014/main" id="{15D47396-54DE-97E5-F4AC-F6112371AB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428" name="Picture 3" descr="A picture containing text, screenshot, font, printing&#10;&#10;Description automatically generated">
            <a:extLst>
              <a:ext uri="{FF2B5EF4-FFF2-40B4-BE49-F238E27FC236}">
                <a16:creationId xmlns:a16="http://schemas.microsoft.com/office/drawing/2014/main" id="{8551F14B-A3FA-336C-4798-F14F759C8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1336675"/>
            <a:ext cx="8609013" cy="860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Box 4">
            <a:extLst>
              <a:ext uri="{FF2B5EF4-FFF2-40B4-BE49-F238E27FC236}">
                <a16:creationId xmlns:a16="http://schemas.microsoft.com/office/drawing/2014/main" id="{05C445D6-3BB5-399D-FF72-D5A84BA84C61}"/>
              </a:ext>
            </a:extLst>
          </p:cNvPr>
          <p:cNvSpPr txBox="1">
            <a:spLocks noChangeArrowheads="1"/>
          </p:cNvSpPr>
          <p:nvPr/>
        </p:nvSpPr>
        <p:spPr bwMode="auto">
          <a:xfrm>
            <a:off x="9144000" y="2784475"/>
            <a:ext cx="8235950" cy="744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defTabSz="358775">
              <a:defRPr>
                <a:solidFill>
                  <a:schemeClr val="tx1"/>
                </a:solidFill>
                <a:latin typeface="Calibri" panose="020F0502020204030204" pitchFamily="34" charset="0"/>
              </a:defRPr>
            </a:lvl2pPr>
            <a:lvl3pPr defTabSz="358775">
              <a:defRPr>
                <a:solidFill>
                  <a:schemeClr val="tx1"/>
                </a:solidFill>
                <a:latin typeface="Calibri" panose="020F0502020204030204" pitchFamily="34" charset="0"/>
              </a:defRPr>
            </a:lvl3pPr>
            <a:lvl4pPr defTabSz="358775">
              <a:defRPr>
                <a:solidFill>
                  <a:schemeClr val="tx1"/>
                </a:solidFill>
                <a:latin typeface="Calibri" panose="020F0502020204030204" pitchFamily="34" charset="0"/>
              </a:defRPr>
            </a:lvl4pPr>
            <a:lvl5pPr defTabSz="358775">
              <a:defRPr>
                <a:solidFill>
                  <a:schemeClr val="tx1"/>
                </a:solidFill>
                <a:latin typeface="Calibri" panose="020F0502020204030204" pitchFamily="34" charset="0"/>
              </a:defRPr>
            </a:lvl5pPr>
            <a:lvl6pPr marL="3206750" indent="-920750" defTabSz="358775" eaLnBrk="0" fontAlgn="base" hangingPunct="0">
              <a:spcBef>
                <a:spcPct val="0"/>
              </a:spcBef>
              <a:spcAft>
                <a:spcPct val="0"/>
              </a:spcAft>
              <a:defRPr>
                <a:solidFill>
                  <a:schemeClr val="tx1"/>
                </a:solidFill>
                <a:latin typeface="Calibri" panose="020F0502020204030204" pitchFamily="34" charset="0"/>
              </a:defRPr>
            </a:lvl6pPr>
            <a:lvl7pPr marL="3663950" indent="-920750" defTabSz="358775" eaLnBrk="0" fontAlgn="base" hangingPunct="0">
              <a:spcBef>
                <a:spcPct val="0"/>
              </a:spcBef>
              <a:spcAft>
                <a:spcPct val="0"/>
              </a:spcAft>
              <a:defRPr>
                <a:solidFill>
                  <a:schemeClr val="tx1"/>
                </a:solidFill>
                <a:latin typeface="Calibri" panose="020F0502020204030204" pitchFamily="34" charset="0"/>
              </a:defRPr>
            </a:lvl7pPr>
            <a:lvl8pPr marL="4121150" indent="-920750" defTabSz="358775" eaLnBrk="0" fontAlgn="base" hangingPunct="0">
              <a:spcBef>
                <a:spcPct val="0"/>
              </a:spcBef>
              <a:spcAft>
                <a:spcPct val="0"/>
              </a:spcAft>
              <a:defRPr>
                <a:solidFill>
                  <a:schemeClr val="tx1"/>
                </a:solidFill>
                <a:latin typeface="Calibri" panose="020F0502020204030204" pitchFamily="34" charset="0"/>
              </a:defRPr>
            </a:lvl8pPr>
            <a:lvl9pPr marL="4578350" indent="-92075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CH" altLang="en-CH" sz="3200" b="1" dirty="0">
                <a:solidFill>
                  <a:srgbClr val="011E41"/>
                </a:solidFill>
                <a:latin typeface="Montserrat" panose="00000500000000000000" pitchFamily="2" charset="0"/>
                <a:cs typeface="Open Sans" panose="020B0606030504020204" pitchFamily="34" charset="0"/>
              </a:rPr>
              <a:t>Identifier l'état de préparation opérationnelle </a:t>
            </a:r>
            <a:r>
              <a:rPr lang="fr-FR" altLang="en-CH" sz="3200" b="1" dirty="0">
                <a:solidFill>
                  <a:srgbClr val="011E41"/>
                </a:solidFill>
                <a:latin typeface="Montserrat" panose="00000500000000000000" pitchFamily="2" charset="0"/>
                <a:cs typeface="Open Sans" panose="020B0606030504020204" pitchFamily="34" charset="0"/>
              </a:rPr>
              <a:t>des TM</a:t>
            </a:r>
            <a:r>
              <a:rPr lang="en-CH" altLang="en-CH" sz="3200" b="1" dirty="0">
                <a:solidFill>
                  <a:srgbClr val="011E41"/>
                </a:solidFill>
                <a:latin typeface="Montserrat" panose="00000500000000000000" pitchFamily="2" charset="0"/>
                <a:cs typeface="Open Sans" panose="020B0606030504020204" pitchFamily="34" charset="0"/>
              </a:rPr>
              <a:t> avec un noyau de la Société nationale en étudiant l'expérience </a:t>
            </a:r>
            <a:r>
              <a:rPr lang="fr-FR" altLang="en-CH" sz="3200" b="1" dirty="0">
                <a:solidFill>
                  <a:srgbClr val="011E41"/>
                </a:solidFill>
                <a:latin typeface="Montserrat" panose="00000500000000000000" pitchFamily="2" charset="0"/>
                <a:cs typeface="Open Sans" panose="020B0606030504020204" pitchFamily="34" charset="0"/>
              </a:rPr>
              <a:t>des TM</a:t>
            </a:r>
            <a:r>
              <a:rPr lang="en-CH" altLang="en-CH" sz="3200" b="1" dirty="0">
                <a:solidFill>
                  <a:srgbClr val="011E41"/>
                </a:solidFill>
                <a:latin typeface="Montserrat" panose="00000500000000000000" pitchFamily="2" charset="0"/>
                <a:cs typeface="Open Sans" panose="020B0606030504020204" pitchFamily="34" charset="0"/>
              </a:rPr>
              <a:t> dans la Société nationale. </a:t>
            </a:r>
          </a:p>
          <a:p>
            <a:pPr>
              <a:spcAft>
                <a:spcPts val="1800"/>
              </a:spcAft>
              <a:buFont typeface="Arial" panose="020B0604020202020204" pitchFamily="34" charset="0"/>
              <a:buChar char="•"/>
            </a:pPr>
            <a:r>
              <a:rPr lang="en-CH" altLang="en-CH" sz="3200" b="1" dirty="0">
                <a:solidFill>
                  <a:srgbClr val="011E41"/>
                </a:solidFill>
                <a:latin typeface="Montserrat" panose="00000500000000000000" pitchFamily="2" charset="0"/>
                <a:cs typeface="Open Sans" panose="020B0606030504020204" pitchFamily="34" charset="0"/>
              </a:rPr>
              <a:t>Un objectif de préparation opérationnelle est défini sur la base du niveau opérationnel actuel.</a:t>
            </a:r>
          </a:p>
          <a:p>
            <a:pPr>
              <a:spcAft>
                <a:spcPts val="1800"/>
              </a:spcAft>
              <a:buFont typeface="Arial" panose="020B0604020202020204" pitchFamily="34" charset="0"/>
              <a:buChar char="•"/>
            </a:pPr>
            <a:r>
              <a:rPr lang="en-CH" altLang="en-CH" sz="3200" b="1" dirty="0">
                <a:solidFill>
                  <a:srgbClr val="011E41"/>
                </a:solidFill>
                <a:latin typeface="Montserrat" panose="00000500000000000000" pitchFamily="2" charset="0"/>
                <a:cs typeface="Open Sans" panose="020B0606030504020204" pitchFamily="34" charset="0"/>
              </a:rPr>
              <a:t>Sur la base des résultats obtenus, les États membres définissent une vision </a:t>
            </a:r>
            <a:r>
              <a:rPr lang="fr-FR" altLang="en-CH" sz="3200" b="1" dirty="0">
                <a:solidFill>
                  <a:srgbClr val="011E41"/>
                </a:solidFill>
                <a:latin typeface="Montserrat" panose="00000500000000000000" pitchFamily="2" charset="0"/>
                <a:cs typeface="Open Sans" panose="020B0606030504020204" pitchFamily="34" charset="0"/>
              </a:rPr>
              <a:t>des TM</a:t>
            </a:r>
            <a:r>
              <a:rPr lang="en-CH" altLang="en-CH" sz="3200" b="1" dirty="0">
                <a:solidFill>
                  <a:srgbClr val="011E41"/>
                </a:solidFill>
                <a:latin typeface="Montserrat" panose="00000500000000000000" pitchFamily="2" charset="0"/>
                <a:cs typeface="Open Sans" panose="020B0606030504020204" pitchFamily="34" charset="0"/>
              </a:rPr>
              <a:t> pour les États membres, en accord avec leurs priorités stratégiques. </a:t>
            </a:r>
            <a:endParaRPr lang="en-US" altLang="en-CH" sz="3200" b="1" dirty="0">
              <a:solidFill>
                <a:srgbClr val="011E41"/>
              </a:solidFill>
              <a:latin typeface="Montserrat" panose="00000500000000000000" pitchFamily="2" charset="0"/>
              <a:cs typeface="Open Sans" panose="020B0606030504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6">
            <a:extLst>
              <a:ext uri="{FF2B5EF4-FFF2-40B4-BE49-F238E27FC236}">
                <a16:creationId xmlns:a16="http://schemas.microsoft.com/office/drawing/2014/main" id="{8588D28D-E92D-2019-7226-150F56C7CA3E}"/>
              </a:ext>
            </a:extLst>
          </p:cNvPr>
          <p:cNvSpPr txBox="1">
            <a:spLocks noChangeArrowheads="1"/>
          </p:cNvSpPr>
          <p:nvPr/>
        </p:nvSpPr>
        <p:spPr bwMode="auto">
          <a:xfrm>
            <a:off x="819150" y="1012825"/>
            <a:ext cx="123682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800" b="1" dirty="0">
                <a:solidFill>
                  <a:srgbClr val="F5333F"/>
                </a:solidFill>
                <a:latin typeface="Montserrat" panose="00000500000000000000" pitchFamily="2" charset="0"/>
                <a:ea typeface="Roboto Black" pitchFamily="2" charset="0"/>
                <a:cs typeface="Open Sans Light" panose="020B0306030504020204" pitchFamily="34" charset="0"/>
              </a:rPr>
              <a:t>Niveaux de capacité organisationnelle </a:t>
            </a:r>
            <a:r>
              <a:rPr lang="fr-FR" altLang="en-CH" sz="4800" b="1" dirty="0">
                <a:solidFill>
                  <a:srgbClr val="F5333F"/>
                </a:solidFill>
                <a:latin typeface="Montserrat" panose="00000500000000000000" pitchFamily="2" charset="0"/>
                <a:ea typeface="Roboto Black" pitchFamily="2" charset="0"/>
                <a:cs typeface="Open Sans Light" panose="020B0306030504020204" pitchFamily="34" charset="0"/>
              </a:rPr>
              <a:t>des TM</a:t>
            </a:r>
            <a:endParaRPr lang="ru-RU" altLang="en-CH" sz="48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105475" name="Group 25">
            <a:extLst>
              <a:ext uri="{FF2B5EF4-FFF2-40B4-BE49-F238E27FC236}">
                <a16:creationId xmlns:a16="http://schemas.microsoft.com/office/drawing/2014/main" id="{90C440A3-25AB-F284-1376-446FE7873A51}"/>
              </a:ext>
            </a:extLst>
          </p:cNvPr>
          <p:cNvGrpSpPr>
            <a:grpSpLocks/>
          </p:cNvGrpSpPr>
          <p:nvPr/>
        </p:nvGrpSpPr>
        <p:grpSpPr bwMode="auto">
          <a:xfrm>
            <a:off x="935038" y="2189163"/>
            <a:ext cx="15813087" cy="7853362"/>
            <a:chOff x="935212" y="2036913"/>
            <a:chExt cx="15813548" cy="7853847"/>
          </a:xfrm>
        </p:grpSpPr>
        <p:sp>
          <p:nvSpPr>
            <p:cNvPr id="5" name="Rechteck 3">
              <a:extLst>
                <a:ext uri="{FF2B5EF4-FFF2-40B4-BE49-F238E27FC236}">
                  <a16:creationId xmlns:a16="http://schemas.microsoft.com/office/drawing/2014/main" id="{E97729D0-FEBB-977A-CC20-3E76A2DF9264}"/>
                </a:ext>
              </a:extLst>
            </p:cNvPr>
            <p:cNvSpPr/>
            <p:nvPr/>
          </p:nvSpPr>
          <p:spPr>
            <a:xfrm>
              <a:off x="935212" y="5396270"/>
              <a:ext cx="3830749" cy="4492902"/>
            </a:xfrm>
            <a:prstGeom prst="roundRect">
              <a:avLst>
                <a:gd name="adj" fmla="val 3934"/>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2000" dirty="0">
                  <a:solidFill>
                    <a:schemeClr val="accent1">
                      <a:lumMod val="75000"/>
                    </a:schemeClr>
                  </a:solidFill>
                  <a:latin typeface="Montserrat" panose="00000500000000000000" pitchFamily="2" charset="0"/>
                </a:rPr>
                <a:t>Presque rien n'est en place pour soutenir la mise en </a:t>
              </a:r>
              <a:r>
                <a:rPr lang="en-US" sz="2000" dirty="0" err="1">
                  <a:solidFill>
                    <a:schemeClr val="accent1">
                      <a:lumMod val="75000"/>
                    </a:schemeClr>
                  </a:solidFill>
                  <a:latin typeface="Montserrat" panose="00000500000000000000" pitchFamily="2" charset="0"/>
                </a:rPr>
                <a:t>œuvre</a:t>
              </a:r>
              <a:r>
                <a:rPr lang="en-US" sz="2000" dirty="0">
                  <a:solidFill>
                    <a:schemeClr val="accent1">
                      <a:lumMod val="75000"/>
                    </a:schemeClr>
                  </a:solidFill>
                  <a:latin typeface="Montserrat" panose="00000500000000000000" pitchFamily="2" charset="0"/>
                </a:rPr>
                <a:t> des TM. </a:t>
              </a:r>
              <a:r>
                <a:rPr lang="en-US" sz="2000" dirty="0">
                  <a:latin typeface="Montserrat" panose="00000500000000000000" pitchFamily="2" charset="0"/>
                </a:rPr>
                <a:t>Les</a:t>
              </a:r>
              <a:r>
                <a:rPr lang="en-US" sz="2000" dirty="0">
                  <a:solidFill>
                    <a:schemeClr val="accent1">
                      <a:lumMod val="75000"/>
                    </a:schemeClr>
                  </a:solidFill>
                  <a:latin typeface="Montserrat" panose="00000500000000000000" pitchFamily="2" charset="0"/>
                </a:rPr>
                <a:t> États membres ne sont en mesure de </a:t>
              </a:r>
              <a:r>
                <a:rPr lang="en-US" sz="2000" dirty="0" err="1">
                  <a:solidFill>
                    <a:schemeClr val="accent1">
                      <a:lumMod val="75000"/>
                    </a:schemeClr>
                  </a:solidFill>
                  <a:latin typeface="Montserrat" panose="00000500000000000000" pitchFamily="2" charset="0"/>
                </a:rPr>
                <a:t>fournir</a:t>
              </a:r>
              <a:r>
                <a:rPr lang="en-US" sz="2000" dirty="0">
                  <a:solidFill>
                    <a:schemeClr val="accent1">
                      <a:lumMod val="75000"/>
                    </a:schemeClr>
                  </a:solidFill>
                  <a:latin typeface="Montserrat" panose="00000500000000000000" pitchFamily="2" charset="0"/>
                </a:rPr>
                <a:t> des </a:t>
              </a:r>
              <a:r>
                <a:rPr lang="en-US" sz="2000" dirty="0" err="1">
                  <a:solidFill>
                    <a:schemeClr val="accent1">
                      <a:lumMod val="75000"/>
                    </a:schemeClr>
                  </a:solidFill>
                  <a:latin typeface="Montserrat" panose="00000500000000000000" pitchFamily="2" charset="0"/>
                </a:rPr>
                <a:t>TMévolutifs</a:t>
              </a:r>
              <a:r>
                <a:rPr lang="en-US" sz="2000" dirty="0">
                  <a:solidFill>
                    <a:schemeClr val="accent1">
                      <a:lumMod val="75000"/>
                    </a:schemeClr>
                  </a:solidFill>
                  <a:latin typeface="Montserrat" panose="00000500000000000000" pitchFamily="2" charset="0"/>
                </a:rPr>
                <a:t>, opportune et responsable qu'avec un soutien externe important.</a:t>
              </a:r>
            </a:p>
          </p:txBody>
        </p:sp>
        <p:sp>
          <p:nvSpPr>
            <p:cNvPr id="6" name="Rechteck 6">
              <a:extLst>
                <a:ext uri="{FF2B5EF4-FFF2-40B4-BE49-F238E27FC236}">
                  <a16:creationId xmlns:a16="http://schemas.microsoft.com/office/drawing/2014/main" id="{36838B4C-6689-CF76-6E88-E9D988C9C4F7}"/>
                </a:ext>
              </a:extLst>
            </p:cNvPr>
            <p:cNvSpPr/>
            <p:nvPr/>
          </p:nvSpPr>
          <p:spPr>
            <a:xfrm>
              <a:off x="4840576" y="4599296"/>
              <a:ext cx="3830749" cy="5291464"/>
            </a:xfrm>
            <a:prstGeom prst="roundRect">
              <a:avLst>
                <a:gd name="adj" fmla="val 4730"/>
              </a:avLst>
            </a:prstGeom>
            <a:solidFill>
              <a:srgbClr val="F9C15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accent6">
                      <a:lumMod val="75000"/>
                    </a:schemeClr>
                  </a:solidFill>
                  <a:latin typeface="Montserrat" panose="00000500000000000000" pitchFamily="2" charset="0"/>
                </a:rPr>
                <a:t>Les systèmes, structures, processus et ressources de base nécessaires à la mise en </a:t>
              </a:r>
              <a:r>
                <a:rPr lang="en-US" sz="2000" dirty="0" err="1">
                  <a:solidFill>
                    <a:schemeClr val="accent6">
                      <a:lumMod val="75000"/>
                    </a:schemeClr>
                  </a:solidFill>
                  <a:latin typeface="Montserrat" panose="00000500000000000000" pitchFamily="2" charset="0"/>
                </a:rPr>
                <a:t>œuvre</a:t>
              </a:r>
              <a:r>
                <a:rPr lang="en-US" sz="2000" dirty="0">
                  <a:solidFill>
                    <a:schemeClr val="accent6">
                      <a:lumMod val="75000"/>
                    </a:schemeClr>
                  </a:solidFill>
                  <a:latin typeface="Montserrat" panose="00000500000000000000" pitchFamily="2" charset="0"/>
                </a:rPr>
                <a:t> des TM sont tous en place mais doivent être améliorés. Les SN sont en mesure de </a:t>
              </a:r>
              <a:r>
                <a:rPr lang="en-US" sz="2000" dirty="0" err="1">
                  <a:solidFill>
                    <a:schemeClr val="accent6">
                      <a:lumMod val="75000"/>
                    </a:schemeClr>
                  </a:solidFill>
                  <a:latin typeface="Montserrat" panose="00000500000000000000" pitchFamily="2" charset="0"/>
                </a:rPr>
                <a:t>fournir</a:t>
              </a:r>
              <a:r>
                <a:rPr lang="en-US" sz="2000" dirty="0">
                  <a:solidFill>
                    <a:schemeClr val="accent6">
                      <a:lumMod val="75000"/>
                    </a:schemeClr>
                  </a:solidFill>
                  <a:latin typeface="Montserrat" panose="00000500000000000000" pitchFamily="2" charset="0"/>
                </a:rPr>
                <a:t> des TM </a:t>
              </a:r>
              <a:r>
                <a:rPr lang="en-US" sz="2000" dirty="0" err="1">
                  <a:solidFill>
                    <a:schemeClr val="accent6">
                      <a:lumMod val="75000"/>
                    </a:schemeClr>
                  </a:solidFill>
                  <a:latin typeface="Montserrat" panose="00000500000000000000" pitchFamily="2" charset="0"/>
                </a:rPr>
                <a:t>évolutifs</a:t>
              </a:r>
              <a:r>
                <a:rPr lang="en-US" sz="2000" dirty="0">
                  <a:solidFill>
                    <a:schemeClr val="accent6">
                      <a:lumMod val="75000"/>
                    </a:schemeClr>
                  </a:solidFill>
                  <a:latin typeface="Montserrat" panose="00000500000000000000" pitchFamily="2" charset="0"/>
                </a:rPr>
                <a:t>, opportune et responsable avec un soutien externe limité. </a:t>
              </a:r>
              <a:r>
                <a:rPr lang="en-US" sz="2000" dirty="0">
                  <a:latin typeface="Montserrat" panose="00000500000000000000" pitchFamily="2" charset="0"/>
                </a:rPr>
                <a:t>	</a:t>
              </a:r>
            </a:p>
            <a:p>
              <a:pPr algn="ctr">
                <a:defRPr/>
              </a:pPr>
              <a:endParaRPr lang="en-US" sz="2000" dirty="0">
                <a:latin typeface="Montserrat" panose="00000500000000000000" pitchFamily="2" charset="0"/>
              </a:endParaRPr>
            </a:p>
          </p:txBody>
        </p:sp>
        <p:sp>
          <p:nvSpPr>
            <p:cNvPr id="19" name="Rechteck 7">
              <a:extLst>
                <a:ext uri="{FF2B5EF4-FFF2-40B4-BE49-F238E27FC236}">
                  <a16:creationId xmlns:a16="http://schemas.microsoft.com/office/drawing/2014/main" id="{45BACDBE-0E94-F9DF-9B8B-A29E724BC7A7}"/>
                </a:ext>
              </a:extLst>
            </p:cNvPr>
            <p:cNvSpPr/>
            <p:nvPr/>
          </p:nvSpPr>
          <p:spPr>
            <a:xfrm>
              <a:off x="8753877" y="3743580"/>
              <a:ext cx="3830750" cy="6126541"/>
            </a:xfrm>
            <a:prstGeom prst="roundRect">
              <a:avLst>
                <a:gd name="adj" fmla="val 473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2000" dirty="0">
                  <a:solidFill>
                    <a:schemeClr val="accent2">
                      <a:lumMod val="75000"/>
                    </a:schemeClr>
                  </a:solidFill>
                  <a:latin typeface="Montserrat" panose="00000500000000000000" pitchFamily="2" charset="0"/>
                </a:rPr>
                <a:t>Tous les systèmes, structures, processus et ressources nécessaires à la mise en </a:t>
              </a:r>
              <a:r>
                <a:rPr lang="en-US" sz="2000" dirty="0" err="1">
                  <a:solidFill>
                    <a:schemeClr val="accent2">
                      <a:lumMod val="75000"/>
                    </a:schemeClr>
                  </a:solidFill>
                  <a:latin typeface="Montserrat" panose="00000500000000000000" pitchFamily="2" charset="0"/>
                </a:rPr>
                <a:t>œuvre</a:t>
              </a:r>
              <a:r>
                <a:rPr lang="en-US" sz="2000" dirty="0">
                  <a:solidFill>
                    <a:schemeClr val="accent2">
                      <a:lumMod val="75000"/>
                    </a:schemeClr>
                  </a:solidFill>
                  <a:latin typeface="Montserrat" panose="00000500000000000000" pitchFamily="2" charset="0"/>
                </a:rPr>
                <a:t> des TM sont en place avec une qualité et des normes suffisantes. Les SN sont capables et susceptibles de mettre </a:t>
              </a:r>
              <a:r>
                <a:rPr lang="en-US" sz="2000" dirty="0" err="1">
                  <a:solidFill>
                    <a:schemeClr val="accent2">
                      <a:lumMod val="75000"/>
                    </a:schemeClr>
                  </a:solidFill>
                  <a:latin typeface="Montserrat" panose="00000500000000000000" pitchFamily="2" charset="0"/>
                </a:rPr>
                <a:t>en</a:t>
              </a:r>
              <a:r>
                <a:rPr lang="en-US" sz="2000" dirty="0">
                  <a:solidFill>
                    <a:schemeClr val="accent2">
                      <a:lumMod val="75000"/>
                    </a:schemeClr>
                  </a:solidFill>
                  <a:latin typeface="Montserrat" panose="00000500000000000000" pitchFamily="2" charset="0"/>
                </a:rPr>
                <a:t> </a:t>
              </a:r>
              <a:r>
                <a:rPr lang="en-US" sz="2000" dirty="0" err="1">
                  <a:solidFill>
                    <a:schemeClr val="accent2">
                      <a:lumMod val="75000"/>
                    </a:schemeClr>
                  </a:solidFill>
                  <a:latin typeface="Montserrat" panose="00000500000000000000" pitchFamily="2" charset="0"/>
                </a:rPr>
                <a:t>œuvre</a:t>
              </a:r>
              <a:r>
                <a:rPr lang="en-US" sz="2000" dirty="0">
                  <a:solidFill>
                    <a:schemeClr val="accent2">
                      <a:lumMod val="75000"/>
                    </a:schemeClr>
                  </a:solidFill>
                  <a:latin typeface="Montserrat" panose="00000500000000000000" pitchFamily="2" charset="0"/>
                </a:rPr>
                <a:t> des TM </a:t>
              </a:r>
              <a:r>
                <a:rPr lang="en-US" sz="2000" dirty="0" err="1">
                  <a:solidFill>
                    <a:schemeClr val="accent2">
                      <a:lumMod val="75000"/>
                    </a:schemeClr>
                  </a:solidFill>
                  <a:latin typeface="Montserrat" panose="00000500000000000000" pitchFamily="2" charset="0"/>
                </a:rPr>
                <a:t>évolutifs</a:t>
              </a:r>
              <a:r>
                <a:rPr lang="en-US" sz="2000" dirty="0">
                  <a:solidFill>
                    <a:schemeClr val="accent2">
                      <a:lumMod val="75000"/>
                    </a:schemeClr>
                  </a:solidFill>
                  <a:latin typeface="Montserrat" panose="00000500000000000000" pitchFamily="2" charset="0"/>
                </a:rPr>
                <a:t>, opportune et responsable sans soutien extérieur.</a:t>
              </a:r>
            </a:p>
            <a:p>
              <a:pPr algn="ctr">
                <a:defRPr/>
              </a:pPr>
              <a:endParaRPr lang="en-US" sz="2000" dirty="0">
                <a:latin typeface="Montserrat" panose="00000500000000000000" pitchFamily="2" charset="0"/>
              </a:endParaRPr>
            </a:p>
          </p:txBody>
        </p:sp>
        <p:sp>
          <p:nvSpPr>
            <p:cNvPr id="20" name="Rechteck 8">
              <a:extLst>
                <a:ext uri="{FF2B5EF4-FFF2-40B4-BE49-F238E27FC236}">
                  <a16:creationId xmlns:a16="http://schemas.microsoft.com/office/drawing/2014/main" id="{DE7A8FE1-131B-BDC4-D0AC-B7EC32BE9FF4}"/>
                </a:ext>
              </a:extLst>
            </p:cNvPr>
            <p:cNvSpPr/>
            <p:nvPr/>
          </p:nvSpPr>
          <p:spPr>
            <a:xfrm>
              <a:off x="12659241" y="2956132"/>
              <a:ext cx="4089519" cy="6913990"/>
            </a:xfrm>
            <a:prstGeom prst="roundRect">
              <a:avLst>
                <a:gd name="adj" fmla="val 2704"/>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en-US" sz="2000" dirty="0">
                  <a:solidFill>
                    <a:schemeClr val="bg2"/>
                  </a:solidFill>
                  <a:latin typeface="Montserrat" panose="00000500000000000000" pitchFamily="2" charset="0"/>
                </a:rPr>
                <a:t>Tous les systèmes, structures, processus et ressources nécessaires à la </a:t>
              </a:r>
              <a:r>
                <a:rPr lang="en-US" sz="2000" dirty="0" err="1">
                  <a:solidFill>
                    <a:schemeClr val="bg2"/>
                  </a:solidFill>
                  <a:latin typeface="Montserrat" panose="00000500000000000000" pitchFamily="2" charset="0"/>
                </a:rPr>
                <a:t>réalisation</a:t>
              </a:r>
              <a:r>
                <a:rPr lang="en-US" sz="2000" dirty="0">
                  <a:solidFill>
                    <a:schemeClr val="bg2"/>
                  </a:solidFill>
                  <a:latin typeface="Montserrat" panose="00000500000000000000" pitchFamily="2" charset="0"/>
                </a:rPr>
                <a:t> des TM sont en place et répondent à des normes et à une qualité extraordinaires. Les SN jouent un rôle clé en influençant l'environnement externe. Les SN sont capables et susceptibles de </a:t>
              </a:r>
              <a:r>
                <a:rPr lang="en-US" sz="2000" dirty="0" err="1">
                  <a:solidFill>
                    <a:schemeClr val="bg2"/>
                  </a:solidFill>
                  <a:latin typeface="Montserrat" panose="00000500000000000000" pitchFamily="2" charset="0"/>
                </a:rPr>
                <a:t>fournir</a:t>
              </a:r>
              <a:r>
                <a:rPr lang="en-US" sz="2000" dirty="0">
                  <a:solidFill>
                    <a:schemeClr val="bg2"/>
                  </a:solidFill>
                  <a:latin typeface="Montserrat" panose="00000500000000000000" pitchFamily="2" charset="0"/>
                </a:rPr>
                <a:t> des TM </a:t>
              </a:r>
              <a:r>
                <a:rPr lang="en-US" sz="2000" dirty="0" err="1">
                  <a:solidFill>
                    <a:schemeClr val="bg2"/>
                  </a:solidFill>
                  <a:latin typeface="Montserrat" panose="00000500000000000000" pitchFamily="2" charset="0"/>
                </a:rPr>
                <a:t>évolutifs</a:t>
              </a:r>
              <a:r>
                <a:rPr lang="en-US" sz="2000" dirty="0">
                  <a:solidFill>
                    <a:schemeClr val="bg2"/>
                  </a:solidFill>
                  <a:latin typeface="Montserrat" panose="00000500000000000000" pitchFamily="2" charset="0"/>
                </a:rPr>
                <a:t>, opportune et responsable sans soutien extérieur et sont en mesure de fournir un soutien en matière de TM à d'autres </a:t>
              </a:r>
              <a:r>
                <a:rPr lang="en-US" sz="2000" dirty="0" err="1">
                  <a:solidFill>
                    <a:schemeClr val="bg2"/>
                  </a:solidFill>
                  <a:latin typeface="Montserrat" panose="00000500000000000000" pitchFamily="2" charset="0"/>
                </a:rPr>
                <a:t>organisations</a:t>
              </a:r>
              <a:r>
                <a:rPr lang="en-US" sz="2000" dirty="0">
                  <a:solidFill>
                    <a:schemeClr val="bg2"/>
                  </a:solidFill>
                  <a:latin typeface="Montserrat" panose="00000500000000000000" pitchFamily="2" charset="0"/>
                </a:rPr>
                <a:t> et partenaires du Mouvement.</a:t>
              </a:r>
            </a:p>
          </p:txBody>
        </p:sp>
        <p:sp>
          <p:nvSpPr>
            <p:cNvPr id="21" name="Rechteck 9">
              <a:extLst>
                <a:ext uri="{FF2B5EF4-FFF2-40B4-BE49-F238E27FC236}">
                  <a16:creationId xmlns:a16="http://schemas.microsoft.com/office/drawing/2014/main" id="{05544FF4-CA54-1238-EF6F-6E7E68DF3A02}"/>
                </a:ext>
              </a:extLst>
            </p:cNvPr>
            <p:cNvSpPr/>
            <p:nvPr/>
          </p:nvSpPr>
          <p:spPr>
            <a:xfrm>
              <a:off x="935212" y="4467525"/>
              <a:ext cx="3821223" cy="798562"/>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de-DE" sz="3200" b="1" dirty="0">
                  <a:solidFill>
                    <a:schemeClr val="accent1">
                      <a:lumMod val="75000"/>
                    </a:schemeClr>
                  </a:solidFill>
                  <a:latin typeface="Montserrat" panose="00000500000000000000" pitchFamily="2" charset="0"/>
                </a:rPr>
                <a:t>Niveau 1</a:t>
              </a:r>
              <a:endParaRPr lang="en-US" sz="3200" b="1" dirty="0">
                <a:solidFill>
                  <a:schemeClr val="accent1">
                    <a:lumMod val="75000"/>
                  </a:schemeClr>
                </a:solidFill>
                <a:latin typeface="Montserrat" panose="00000500000000000000" pitchFamily="2" charset="0"/>
              </a:endParaRPr>
            </a:p>
          </p:txBody>
        </p:sp>
        <p:sp>
          <p:nvSpPr>
            <p:cNvPr id="22" name="Rechteck 10">
              <a:extLst>
                <a:ext uri="{FF2B5EF4-FFF2-40B4-BE49-F238E27FC236}">
                  <a16:creationId xmlns:a16="http://schemas.microsoft.com/office/drawing/2014/main" id="{22B9067A-01FF-B54F-EA5E-7279EECDB6C6}"/>
                </a:ext>
              </a:extLst>
            </p:cNvPr>
            <p:cNvSpPr/>
            <p:nvPr/>
          </p:nvSpPr>
          <p:spPr>
            <a:xfrm>
              <a:off x="4840576" y="3683252"/>
              <a:ext cx="3792648" cy="796974"/>
            </a:xfrm>
            <a:prstGeom prst="roundRect">
              <a:avLst/>
            </a:prstGeom>
            <a:solidFill>
              <a:srgbClr val="F9C15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200" b="1" dirty="0">
                  <a:solidFill>
                    <a:schemeClr val="accent6">
                      <a:lumMod val="75000"/>
                    </a:schemeClr>
                  </a:solidFill>
                  <a:latin typeface="Montserrat" panose="00000500000000000000" pitchFamily="2" charset="0"/>
                </a:rPr>
                <a:t>Niveau 2</a:t>
              </a:r>
              <a:endParaRPr lang="en-US" sz="3200" b="1" dirty="0">
                <a:solidFill>
                  <a:schemeClr val="accent6">
                    <a:lumMod val="75000"/>
                  </a:schemeClr>
                </a:solidFill>
                <a:latin typeface="Montserrat" panose="00000500000000000000" pitchFamily="2" charset="0"/>
              </a:endParaRPr>
            </a:p>
          </p:txBody>
        </p:sp>
        <p:sp>
          <p:nvSpPr>
            <p:cNvPr id="23" name="Rechteck 11">
              <a:extLst>
                <a:ext uri="{FF2B5EF4-FFF2-40B4-BE49-F238E27FC236}">
                  <a16:creationId xmlns:a16="http://schemas.microsoft.com/office/drawing/2014/main" id="{5BA83090-2D98-4EA6-BF9B-13EDFB53213E}"/>
                </a:ext>
              </a:extLst>
            </p:cNvPr>
            <p:cNvSpPr/>
            <p:nvPr/>
          </p:nvSpPr>
          <p:spPr>
            <a:xfrm>
              <a:off x="8753877" y="2851350"/>
              <a:ext cx="3830750" cy="79856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de-DE" sz="3200" b="1" dirty="0">
                  <a:solidFill>
                    <a:schemeClr val="accent2">
                      <a:lumMod val="75000"/>
                    </a:schemeClr>
                  </a:solidFill>
                  <a:latin typeface="Montserrat" panose="00000500000000000000" pitchFamily="2" charset="0"/>
                </a:rPr>
                <a:t>Niveau 3</a:t>
              </a:r>
              <a:endParaRPr lang="en-US" sz="3200" b="1" dirty="0">
                <a:solidFill>
                  <a:schemeClr val="accent2">
                    <a:lumMod val="75000"/>
                  </a:schemeClr>
                </a:solidFill>
                <a:latin typeface="Montserrat" panose="00000500000000000000" pitchFamily="2" charset="0"/>
              </a:endParaRPr>
            </a:p>
          </p:txBody>
        </p:sp>
        <p:sp>
          <p:nvSpPr>
            <p:cNvPr id="24" name="Rechteck 12">
              <a:extLst>
                <a:ext uri="{FF2B5EF4-FFF2-40B4-BE49-F238E27FC236}">
                  <a16:creationId xmlns:a16="http://schemas.microsoft.com/office/drawing/2014/main" id="{C5C253D8-A076-4083-4806-CB62FC73A041}"/>
                </a:ext>
              </a:extLst>
            </p:cNvPr>
            <p:cNvSpPr/>
            <p:nvPr/>
          </p:nvSpPr>
          <p:spPr>
            <a:xfrm>
              <a:off x="12659241" y="2036913"/>
              <a:ext cx="4089519" cy="798561"/>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de-DE" sz="3200" b="1" dirty="0">
                  <a:solidFill>
                    <a:schemeClr val="bg2"/>
                  </a:solidFill>
                  <a:latin typeface="Montserrat" panose="00000500000000000000" pitchFamily="2" charset="0"/>
                </a:rPr>
                <a:t>Niveau 3+</a:t>
              </a:r>
              <a:endParaRPr lang="en-US" sz="3200" b="1" dirty="0">
                <a:solidFill>
                  <a:schemeClr val="bg2"/>
                </a:solidFill>
                <a:latin typeface="Montserrat" panose="00000500000000000000" pitchFamily="2" charset="0"/>
              </a:endParaRPr>
            </a:p>
          </p:txBody>
        </p:sp>
      </p:grpSp>
      <p:pic>
        <p:nvPicPr>
          <p:cNvPr id="105476" name="Picture 3" descr="A red cross on a black background&#10;&#10;Description automatically generated">
            <a:extLst>
              <a:ext uri="{FF2B5EF4-FFF2-40B4-BE49-F238E27FC236}">
                <a16:creationId xmlns:a16="http://schemas.microsoft.com/office/drawing/2014/main" id="{24C8181A-3871-4E50-5A0C-330E210DBA04}"/>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6">
            <a:extLst>
              <a:ext uri="{FF2B5EF4-FFF2-40B4-BE49-F238E27FC236}">
                <a16:creationId xmlns:a16="http://schemas.microsoft.com/office/drawing/2014/main" id="{97AF3CB6-6061-AF64-63C9-E45D90745D7F}"/>
              </a:ext>
            </a:extLst>
          </p:cNvPr>
          <p:cNvSpPr txBox="1">
            <a:spLocks noChangeArrowheads="1"/>
          </p:cNvSpPr>
          <p:nvPr/>
        </p:nvSpPr>
        <p:spPr bwMode="auto">
          <a:xfrm>
            <a:off x="533400" y="768350"/>
            <a:ext cx="11601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i-FI" altLang="en-CH" sz="5400" b="1" dirty="0">
                <a:solidFill>
                  <a:srgbClr val="F5333F"/>
                </a:solidFill>
                <a:latin typeface="Montserrat" panose="00000500000000000000" pitchFamily="2" charset="0"/>
                <a:ea typeface="Roboto Black" pitchFamily="2" charset="0"/>
                <a:cs typeface="Open Sans Light" panose="020B0306030504020204" pitchFamily="34" charset="0"/>
              </a:rPr>
              <a:t>Orientations et outils de PTM</a:t>
            </a:r>
            <a:endParaRPr lang="ru-RU" altLang="en-CH" sz="54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107523" name="TextBox 21">
            <a:extLst>
              <a:ext uri="{FF2B5EF4-FFF2-40B4-BE49-F238E27FC236}">
                <a16:creationId xmlns:a16="http://schemas.microsoft.com/office/drawing/2014/main" id="{45B216E9-3BE6-ECDA-AD15-88F147B67EE0}"/>
              </a:ext>
            </a:extLst>
          </p:cNvPr>
          <p:cNvSpPr txBox="1">
            <a:spLocks noChangeArrowheads="1"/>
          </p:cNvSpPr>
          <p:nvPr/>
        </p:nvSpPr>
        <p:spPr bwMode="auto">
          <a:xfrm>
            <a:off x="6923088" y="2409825"/>
            <a:ext cx="10498137"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defTabSz="358775">
              <a:defRPr>
                <a:solidFill>
                  <a:schemeClr val="tx1"/>
                </a:solidFill>
                <a:latin typeface="Calibri" panose="020F0502020204030204" pitchFamily="34" charset="0"/>
              </a:defRPr>
            </a:lvl1pPr>
            <a:lvl2pPr defTabSz="358775">
              <a:defRPr>
                <a:solidFill>
                  <a:schemeClr val="tx1"/>
                </a:solidFill>
                <a:latin typeface="Calibri" panose="020F0502020204030204" pitchFamily="34" charset="0"/>
              </a:defRPr>
            </a:lvl2pPr>
            <a:lvl3pPr defTabSz="358775">
              <a:defRPr>
                <a:solidFill>
                  <a:schemeClr val="tx1"/>
                </a:solidFill>
                <a:latin typeface="Calibri" panose="020F0502020204030204" pitchFamily="34" charset="0"/>
              </a:defRPr>
            </a:lvl3pPr>
            <a:lvl4pPr defTabSz="358775">
              <a:defRPr>
                <a:solidFill>
                  <a:schemeClr val="tx1"/>
                </a:solidFill>
                <a:latin typeface="Calibri" panose="020F0502020204030204" pitchFamily="34" charset="0"/>
              </a:defRPr>
            </a:lvl4pPr>
            <a:lvl5pPr defTabSz="358775">
              <a:defRPr>
                <a:solidFill>
                  <a:schemeClr val="tx1"/>
                </a:solidFill>
                <a:latin typeface="Calibri" panose="020F0502020204030204" pitchFamily="34" charset="0"/>
              </a:defRPr>
            </a:lvl5pPr>
            <a:lvl6pPr marL="3206750" indent="-920750" defTabSz="358775" eaLnBrk="0" fontAlgn="base" hangingPunct="0">
              <a:spcBef>
                <a:spcPct val="0"/>
              </a:spcBef>
              <a:spcAft>
                <a:spcPct val="0"/>
              </a:spcAft>
              <a:defRPr>
                <a:solidFill>
                  <a:schemeClr val="tx1"/>
                </a:solidFill>
                <a:latin typeface="Calibri" panose="020F0502020204030204" pitchFamily="34" charset="0"/>
              </a:defRPr>
            </a:lvl6pPr>
            <a:lvl7pPr marL="3663950" indent="-920750" defTabSz="358775" eaLnBrk="0" fontAlgn="base" hangingPunct="0">
              <a:spcBef>
                <a:spcPct val="0"/>
              </a:spcBef>
              <a:spcAft>
                <a:spcPct val="0"/>
              </a:spcAft>
              <a:defRPr>
                <a:solidFill>
                  <a:schemeClr val="tx1"/>
                </a:solidFill>
                <a:latin typeface="Calibri" panose="020F0502020204030204" pitchFamily="34" charset="0"/>
              </a:defRPr>
            </a:lvl7pPr>
            <a:lvl8pPr marL="4121150" indent="-920750" defTabSz="358775" eaLnBrk="0" fontAlgn="base" hangingPunct="0">
              <a:spcBef>
                <a:spcPct val="0"/>
              </a:spcBef>
              <a:spcAft>
                <a:spcPct val="0"/>
              </a:spcAft>
              <a:defRPr>
                <a:solidFill>
                  <a:schemeClr val="tx1"/>
                </a:solidFill>
                <a:latin typeface="Calibri" panose="020F0502020204030204" pitchFamily="34" charset="0"/>
              </a:defRPr>
            </a:lvl8pPr>
            <a:lvl9pPr marL="4578350" indent="-92075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4400" b="1" dirty="0">
                <a:solidFill>
                  <a:schemeClr val="accent1"/>
                </a:solidFill>
                <a:latin typeface="Montserrat" panose="00000500000000000000" pitchFamily="2" charset="0"/>
                <a:cs typeface="Open Sans" panose="020B0606030504020204" pitchFamily="34" charset="0"/>
              </a:rPr>
              <a:t>Guide pour </a:t>
            </a:r>
            <a:r>
              <a:rPr lang="en-US" altLang="en-CH" sz="4400" b="1" dirty="0" err="1">
                <a:solidFill>
                  <a:schemeClr val="accent1"/>
                </a:solidFill>
                <a:latin typeface="Montserrat" panose="00000500000000000000" pitchFamily="2" charset="0"/>
                <a:cs typeface="Open Sans" panose="020B0606030504020204" pitchFamily="34" charset="0"/>
              </a:rPr>
              <a:t>l'intégration</a:t>
            </a:r>
            <a:r>
              <a:rPr lang="en-US" altLang="en-CH" sz="4400" b="1" dirty="0">
                <a:solidFill>
                  <a:schemeClr val="accent1"/>
                </a:solidFill>
                <a:latin typeface="Montserrat" panose="00000500000000000000" pitchFamily="2" charset="0"/>
                <a:cs typeface="Open Sans" panose="020B0606030504020204" pitchFamily="34" charset="0"/>
              </a:rPr>
              <a:t> des TM - Préparation à l'argent liquide pour une réponse efficace</a:t>
            </a:r>
          </a:p>
          <a:p>
            <a:pPr>
              <a:spcAft>
                <a:spcPts val="1800"/>
              </a:spcAft>
              <a:buFont typeface="Arial" panose="020B0604020202020204" pitchFamily="34" charset="0"/>
              <a:buChar char="•"/>
            </a:pPr>
            <a:endParaRPr lang="en-US" altLang="en-CH" sz="4400" b="1" dirty="0">
              <a:solidFill>
                <a:schemeClr val="accent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4400" b="1" dirty="0" err="1">
                <a:solidFill>
                  <a:schemeClr val="accent1"/>
                </a:solidFill>
                <a:latin typeface="Montserrat" panose="00000500000000000000" pitchFamily="2" charset="0"/>
                <a:cs typeface="Open Sans" panose="020B0606030504020204" pitchFamily="34" charset="0"/>
              </a:rPr>
              <a:t>Outils</a:t>
            </a:r>
            <a:r>
              <a:rPr lang="en-US" altLang="en-CH" sz="4400" b="1" dirty="0">
                <a:solidFill>
                  <a:schemeClr val="accent1"/>
                </a:solidFill>
                <a:latin typeface="Montserrat" panose="00000500000000000000" pitchFamily="2" charset="0"/>
                <a:cs typeface="Open Sans" panose="020B0606030504020204" pitchFamily="34" charset="0"/>
              </a:rPr>
              <a:t> PTM</a:t>
            </a:r>
          </a:p>
          <a:p>
            <a:pPr>
              <a:spcAft>
                <a:spcPts val="1800"/>
              </a:spcAft>
              <a:buFont typeface="Arial" panose="020B0604020202020204" pitchFamily="34" charset="0"/>
              <a:buChar char="•"/>
            </a:pPr>
            <a:endParaRPr lang="en-US" altLang="en-CH" sz="4400" b="1" dirty="0">
              <a:solidFill>
                <a:schemeClr val="accent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CH" altLang="en-CH" sz="4400" b="1" dirty="0">
                <a:solidFill>
                  <a:schemeClr val="accent1"/>
                </a:solidFill>
                <a:latin typeface="Montserrat" panose="00000500000000000000" pitchFamily="2" charset="0"/>
                <a:cs typeface="Open Sans" panose="020B0606030504020204" pitchFamily="34" charset="0"/>
              </a:rPr>
              <a:t>Exigences minimales pour </a:t>
            </a:r>
            <a:r>
              <a:rPr lang="fr-FR" altLang="en-CH" sz="4400" b="1" dirty="0">
                <a:solidFill>
                  <a:schemeClr val="accent1"/>
                </a:solidFill>
                <a:latin typeface="Montserrat" panose="00000500000000000000" pitchFamily="2" charset="0"/>
                <a:cs typeface="Open Sans" panose="020B0606030504020204" pitchFamily="34" charset="0"/>
              </a:rPr>
              <a:t>la PTM</a:t>
            </a:r>
            <a:endParaRPr lang="en-US" altLang="en-CH" sz="4400" b="1" dirty="0">
              <a:solidFill>
                <a:schemeClr val="accent1"/>
              </a:solidFill>
              <a:latin typeface="Montserrat" panose="00000500000000000000" pitchFamily="2" charset="0"/>
              <a:cs typeface="Open Sans" panose="020B0606030504020204" pitchFamily="34" charset="0"/>
            </a:endParaRPr>
          </a:p>
        </p:txBody>
      </p:sp>
      <p:pic>
        <p:nvPicPr>
          <p:cNvPr id="107524" name="Imagen 32">
            <a:extLst>
              <a:ext uri="{FF2B5EF4-FFF2-40B4-BE49-F238E27FC236}">
                <a16:creationId xmlns:a16="http://schemas.microsoft.com/office/drawing/2014/main" id="{16541681-E4A2-8046-3F24-3AE2F69F0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1841500"/>
            <a:ext cx="5775325" cy="816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1" descr="A red cross on a black background&#10;&#10;Description automatically generated">
            <a:extLst>
              <a:ext uri="{FF2B5EF4-FFF2-40B4-BE49-F238E27FC236}">
                <a16:creationId xmlns:a16="http://schemas.microsoft.com/office/drawing/2014/main" id="{F048D240-57D7-C25A-40D8-B886BBA801D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6">
            <a:extLst>
              <a:ext uri="{FF2B5EF4-FFF2-40B4-BE49-F238E27FC236}">
                <a16:creationId xmlns:a16="http://schemas.microsoft.com/office/drawing/2014/main" id="{A78D863B-0311-A953-9FE4-776381D52A30}"/>
              </a:ext>
            </a:extLst>
          </p:cNvPr>
          <p:cNvSpPr txBox="1">
            <a:spLocks noChangeArrowheads="1"/>
          </p:cNvSpPr>
          <p:nvPr/>
        </p:nvSpPr>
        <p:spPr bwMode="auto">
          <a:xfrm>
            <a:off x="819150" y="1012825"/>
            <a:ext cx="76850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000" b="1" dirty="0">
                <a:solidFill>
                  <a:srgbClr val="F5333F"/>
                </a:solidFill>
                <a:latin typeface="Montserrat" panose="00000500000000000000" pitchFamily="2" charset="0"/>
                <a:ea typeface="Roboto Black" pitchFamily="2" charset="0"/>
                <a:cs typeface="Open Sans Light" panose="020B0306030504020204" pitchFamily="34" charset="0"/>
              </a:rPr>
              <a:t>Parcours de préparation </a:t>
            </a:r>
            <a:r>
              <a:rPr lang="fr-FR" altLang="en-CH" sz="4000" b="1" dirty="0">
                <a:solidFill>
                  <a:srgbClr val="F5333F"/>
                </a:solidFill>
                <a:latin typeface="Montserrat" panose="00000500000000000000" pitchFamily="2" charset="0"/>
                <a:ea typeface="Roboto Black" pitchFamily="2" charset="0"/>
                <a:cs typeface="Open Sans Light" panose="020B0306030504020204" pitchFamily="34" charset="0"/>
              </a:rPr>
              <a:t>des TM</a:t>
            </a:r>
            <a:endParaRPr lang="ru-RU" altLang="en-CH" sz="40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109571" name="Group 112745">
            <a:extLst>
              <a:ext uri="{FF2B5EF4-FFF2-40B4-BE49-F238E27FC236}">
                <a16:creationId xmlns:a16="http://schemas.microsoft.com/office/drawing/2014/main" id="{D225298C-2C9A-149D-1725-2DA7A6737A82}"/>
              </a:ext>
            </a:extLst>
          </p:cNvPr>
          <p:cNvGrpSpPr>
            <a:grpSpLocks/>
          </p:cNvGrpSpPr>
          <p:nvPr/>
        </p:nvGrpSpPr>
        <p:grpSpPr bwMode="auto">
          <a:xfrm>
            <a:off x="1563689" y="2349500"/>
            <a:ext cx="15160624" cy="7599363"/>
            <a:chOff x="793751" y="1871663"/>
            <a:chExt cx="16700499" cy="8112125"/>
          </a:xfrm>
        </p:grpSpPr>
        <p:grpSp>
          <p:nvGrpSpPr>
            <p:cNvPr id="109573" name="Group 156803">
              <a:extLst>
                <a:ext uri="{FF2B5EF4-FFF2-40B4-BE49-F238E27FC236}">
                  <a16:creationId xmlns:a16="http://schemas.microsoft.com/office/drawing/2014/main" id="{EF2F31C1-32FC-1EEC-7DFA-244EA91CE6F6}"/>
                </a:ext>
              </a:extLst>
            </p:cNvPr>
            <p:cNvGrpSpPr>
              <a:grpSpLocks/>
            </p:cNvGrpSpPr>
            <p:nvPr/>
          </p:nvGrpSpPr>
          <p:grpSpPr bwMode="auto">
            <a:xfrm>
              <a:off x="793751" y="1871663"/>
              <a:ext cx="16111172" cy="8112125"/>
              <a:chOff x="1564289" y="1551773"/>
              <a:chExt cx="16112571" cy="8112474"/>
            </a:xfrm>
          </p:grpSpPr>
          <p:grpSp>
            <p:nvGrpSpPr>
              <p:cNvPr id="109576" name="Group 156792">
                <a:extLst>
                  <a:ext uri="{FF2B5EF4-FFF2-40B4-BE49-F238E27FC236}">
                    <a16:creationId xmlns:a16="http://schemas.microsoft.com/office/drawing/2014/main" id="{7423803E-6D98-0168-007D-B1382405B79D}"/>
                  </a:ext>
                </a:extLst>
              </p:cNvPr>
              <p:cNvGrpSpPr>
                <a:grpSpLocks/>
              </p:cNvGrpSpPr>
              <p:nvPr/>
            </p:nvGrpSpPr>
            <p:grpSpPr bwMode="auto">
              <a:xfrm>
                <a:off x="1755588" y="2270761"/>
                <a:ext cx="15921272" cy="6702739"/>
                <a:chOff x="356494" y="998655"/>
                <a:chExt cx="18649126" cy="8404573"/>
              </a:xfrm>
            </p:grpSpPr>
            <p:grpSp>
              <p:nvGrpSpPr>
                <p:cNvPr id="109587" name="Group 156773">
                  <a:extLst>
                    <a:ext uri="{FF2B5EF4-FFF2-40B4-BE49-F238E27FC236}">
                      <a16:creationId xmlns:a16="http://schemas.microsoft.com/office/drawing/2014/main" id="{FAC38660-D56D-F77C-F9B4-495B45DF4D08}"/>
                    </a:ext>
                  </a:extLst>
                </p:cNvPr>
                <p:cNvGrpSpPr>
                  <a:grpSpLocks/>
                </p:cNvGrpSpPr>
                <p:nvPr/>
              </p:nvGrpSpPr>
              <p:grpSpPr bwMode="auto">
                <a:xfrm>
                  <a:off x="356494" y="998655"/>
                  <a:ext cx="18649126" cy="8404573"/>
                  <a:chOff x="356494" y="998655"/>
                  <a:chExt cx="18649126" cy="8404573"/>
                </a:xfrm>
              </p:grpSpPr>
              <p:grpSp>
                <p:nvGrpSpPr>
                  <p:cNvPr id="109597" name="Group 22">
                    <a:extLst>
                      <a:ext uri="{FF2B5EF4-FFF2-40B4-BE49-F238E27FC236}">
                        <a16:creationId xmlns:a16="http://schemas.microsoft.com/office/drawing/2014/main" id="{AA52FC80-50C8-15E2-741C-A5B2EAD50C77}"/>
                      </a:ext>
                    </a:extLst>
                  </p:cNvPr>
                  <p:cNvGrpSpPr>
                    <a:grpSpLocks/>
                  </p:cNvGrpSpPr>
                  <p:nvPr/>
                </p:nvGrpSpPr>
                <p:grpSpPr bwMode="auto">
                  <a:xfrm>
                    <a:off x="356494" y="1005941"/>
                    <a:ext cx="2145125" cy="4575052"/>
                    <a:chOff x="4045624" y="2298645"/>
                    <a:chExt cx="5675606" cy="12104743"/>
                  </a:xfrm>
                </p:grpSpPr>
                <p:sp>
                  <p:nvSpPr>
                    <p:cNvPr id="109694" name="TextBox 4">
                      <a:extLst>
                        <a:ext uri="{FF2B5EF4-FFF2-40B4-BE49-F238E27FC236}">
                          <a16:creationId xmlns:a16="http://schemas.microsoft.com/office/drawing/2014/main" id="{7CF072EF-58D7-7962-4B93-D911EFEE363C}"/>
                        </a:ext>
                      </a:extLst>
                    </p:cNvPr>
                    <p:cNvSpPr txBox="1">
                      <a:spLocks noChangeArrowheads="1"/>
                    </p:cNvSpPr>
                    <p:nvPr/>
                  </p:nvSpPr>
                  <p:spPr bwMode="auto">
                    <a:xfrm>
                      <a:off x="4684560" y="3222130"/>
                      <a:ext cx="5036670" cy="357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a:solidFill>
                            <a:schemeClr val="accent1"/>
                          </a:solidFill>
                          <a:latin typeface="Montserrat" panose="00000500000000000000" pitchFamily="2" charset="0"/>
                          <a:cs typeface="Arial" panose="020B0604020202020204" pitchFamily="34" charset="0"/>
                        </a:rPr>
                        <a:t>Atelier d'intégration et de vision</a:t>
                      </a:r>
                      <a:endParaRPr lang="en-US" altLang="en-CH" sz="1600" b="1">
                        <a:solidFill>
                          <a:schemeClr val="accent1"/>
                        </a:solidFill>
                        <a:latin typeface="Montserrat" panose="00000500000000000000" pitchFamily="2" charset="0"/>
                        <a:cs typeface="Arial" panose="020B0604020202020204" pitchFamily="34" charset="0"/>
                      </a:endParaRPr>
                    </a:p>
                  </p:txBody>
                </p:sp>
                <p:grpSp>
                  <p:nvGrpSpPr>
                    <p:cNvPr id="109695" name="Group 21">
                      <a:extLst>
                        <a:ext uri="{FF2B5EF4-FFF2-40B4-BE49-F238E27FC236}">
                          <a16:creationId xmlns:a16="http://schemas.microsoft.com/office/drawing/2014/main" id="{57799C68-99B0-E71E-8E4E-D52A89FC9C8F}"/>
                        </a:ext>
                      </a:extLst>
                    </p:cNvPr>
                    <p:cNvGrpSpPr>
                      <a:grpSpLocks/>
                    </p:cNvGrpSpPr>
                    <p:nvPr/>
                  </p:nvGrpSpPr>
                  <p:grpSpPr bwMode="auto">
                    <a:xfrm>
                      <a:off x="4045624" y="2298645"/>
                      <a:ext cx="5313682" cy="12104743"/>
                      <a:chOff x="740991" y="-1816155"/>
                      <a:chExt cx="5313682" cy="12104743"/>
                    </a:xfrm>
                  </p:grpSpPr>
                  <p:grpSp>
                    <p:nvGrpSpPr>
                      <p:cNvPr id="109696" name="Group 18">
                        <a:extLst>
                          <a:ext uri="{FF2B5EF4-FFF2-40B4-BE49-F238E27FC236}">
                            <a16:creationId xmlns:a16="http://schemas.microsoft.com/office/drawing/2014/main" id="{52F9834C-988A-7718-A9E5-E338A2DDD705}"/>
                          </a:ext>
                        </a:extLst>
                      </p:cNvPr>
                      <p:cNvGrpSpPr>
                        <a:grpSpLocks/>
                      </p:cNvGrpSpPr>
                      <p:nvPr/>
                    </p:nvGrpSpPr>
                    <p:grpSpPr bwMode="auto">
                      <a:xfrm>
                        <a:off x="740991" y="8188669"/>
                        <a:ext cx="5313682" cy="2099919"/>
                        <a:chOff x="451075" y="3960984"/>
                        <a:chExt cx="5313682" cy="2099919"/>
                      </a:xfrm>
                    </p:grpSpPr>
                    <p:grpSp>
                      <p:nvGrpSpPr>
                        <p:cNvPr id="109702" name="Group 17">
                          <a:extLst>
                            <a:ext uri="{FF2B5EF4-FFF2-40B4-BE49-F238E27FC236}">
                              <a16:creationId xmlns:a16="http://schemas.microsoft.com/office/drawing/2014/main" id="{6F3726D3-AE7D-C7EC-A0CA-273FC3629177}"/>
                            </a:ext>
                          </a:extLst>
                        </p:cNvPr>
                        <p:cNvGrpSpPr>
                          <a:grpSpLocks/>
                        </p:cNvGrpSpPr>
                        <p:nvPr/>
                      </p:nvGrpSpPr>
                      <p:grpSpPr bwMode="auto">
                        <a:xfrm>
                          <a:off x="451075" y="3960984"/>
                          <a:ext cx="5313682" cy="2099919"/>
                          <a:chOff x="1276304" y="4031027"/>
                          <a:chExt cx="7812151" cy="3087292"/>
                        </a:xfrm>
                      </p:grpSpPr>
                      <p:sp>
                        <p:nvSpPr>
                          <p:cNvPr id="112744" name="Arrow: Chevron 112743">
                            <a:extLst>
                              <a:ext uri="{FF2B5EF4-FFF2-40B4-BE49-F238E27FC236}">
                                <a16:creationId xmlns:a16="http://schemas.microsoft.com/office/drawing/2014/main" id="{94EF757B-ABA9-5D4D-B1FF-0B9CAB84E79D}"/>
                              </a:ext>
                            </a:extLst>
                          </p:cNvPr>
                          <p:cNvSpPr/>
                          <p:nvPr/>
                        </p:nvSpPr>
                        <p:spPr>
                          <a:xfrm>
                            <a:off x="1273247" y="4087375"/>
                            <a:ext cx="7801213" cy="2909583"/>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45" name="Oval 112744">
                            <a:extLst>
                              <a:ext uri="{FF2B5EF4-FFF2-40B4-BE49-F238E27FC236}">
                                <a16:creationId xmlns:a16="http://schemas.microsoft.com/office/drawing/2014/main" id="{FCB39D86-4499-7D35-1420-ED2CE10F4682}"/>
                              </a:ext>
                            </a:extLst>
                          </p:cNvPr>
                          <p:cNvSpPr/>
                          <p:nvPr/>
                        </p:nvSpPr>
                        <p:spPr>
                          <a:xfrm>
                            <a:off x="3663812" y="4012985"/>
                            <a:ext cx="3075860" cy="3091431"/>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703" name="TextBox 4">
                          <a:extLst>
                            <a:ext uri="{FF2B5EF4-FFF2-40B4-BE49-F238E27FC236}">
                              <a16:creationId xmlns:a16="http://schemas.microsoft.com/office/drawing/2014/main" id="{AFAC0EF1-F0B1-2C52-D99D-C38A2E3FCA68}"/>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1</a:t>
                          </a:r>
                          <a:endParaRPr lang="en-GB" altLang="en-CH" b="1">
                            <a:latin typeface="Arial" panose="020B0604020202020204" pitchFamily="34" charset="0"/>
                            <a:cs typeface="Arial" panose="020B0604020202020204" pitchFamily="34" charset="0"/>
                          </a:endParaRPr>
                        </a:p>
                      </p:txBody>
                    </p:sp>
                  </p:grpSp>
                  <p:sp>
                    <p:nvSpPr>
                      <p:cNvPr id="112737" name="Oval 112736">
                        <a:extLst>
                          <a:ext uri="{FF2B5EF4-FFF2-40B4-BE49-F238E27FC236}">
                            <a16:creationId xmlns:a16="http://schemas.microsoft.com/office/drawing/2014/main" id="{3065DFD9-4969-44AD-EFA8-27F84D66F548}"/>
                          </a:ext>
                        </a:extLst>
                      </p:cNvPr>
                      <p:cNvSpPr/>
                      <p:nvPr/>
                    </p:nvSpPr>
                    <p:spPr>
                      <a:xfrm>
                        <a:off x="2175230" y="3616724"/>
                        <a:ext cx="2504069"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738" name="Straight Connector 112737">
                        <a:extLst>
                          <a:ext uri="{FF2B5EF4-FFF2-40B4-BE49-F238E27FC236}">
                            <a16:creationId xmlns:a16="http://schemas.microsoft.com/office/drawing/2014/main" id="{BD292A80-4D57-B858-E0B7-1F243797AEB0}"/>
                          </a:ext>
                        </a:extLst>
                      </p:cNvPr>
                      <p:cNvCxnSpPr/>
                      <p:nvPr/>
                    </p:nvCxnSpPr>
                    <p:spPr>
                      <a:xfrm>
                        <a:off x="3427263" y="6129887"/>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99" name="Group 20">
                        <a:extLst>
                          <a:ext uri="{FF2B5EF4-FFF2-40B4-BE49-F238E27FC236}">
                            <a16:creationId xmlns:a16="http://schemas.microsoft.com/office/drawing/2014/main" id="{ABB3AEBC-AF93-91FE-49AF-FBE8940E68CA}"/>
                          </a:ext>
                        </a:extLst>
                      </p:cNvPr>
                      <p:cNvGrpSpPr>
                        <a:grpSpLocks/>
                      </p:cNvGrpSpPr>
                      <p:nvPr/>
                    </p:nvGrpSpPr>
                    <p:grpSpPr bwMode="auto">
                      <a:xfrm>
                        <a:off x="1155231" y="-1816155"/>
                        <a:ext cx="4561907" cy="5018097"/>
                        <a:chOff x="1532028" y="-2283790"/>
                        <a:chExt cx="4561907" cy="5018097"/>
                      </a:xfrm>
                    </p:grpSpPr>
                    <p:cxnSp>
                      <p:nvCxnSpPr>
                        <p:cNvPr id="112740" name="Straight Connector 112739">
                          <a:extLst>
                            <a:ext uri="{FF2B5EF4-FFF2-40B4-BE49-F238E27FC236}">
                              <a16:creationId xmlns:a16="http://schemas.microsoft.com/office/drawing/2014/main" id="{3125237D-400C-40BD-8E81-22DCF15A954E}"/>
                            </a:ext>
                          </a:extLst>
                        </p:cNvPr>
                        <p:cNvCxnSpPr>
                          <a:cxnSpLocks/>
                        </p:cNvCxnSpPr>
                        <p:nvPr/>
                      </p:nvCxnSpPr>
                      <p:spPr>
                        <a:xfrm flipV="1">
                          <a:off x="1511375" y="-2293281"/>
                          <a:ext cx="0" cy="503756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41" name="Straight Connector 112740">
                          <a:extLst>
                            <a:ext uri="{FF2B5EF4-FFF2-40B4-BE49-F238E27FC236}">
                              <a16:creationId xmlns:a16="http://schemas.microsoft.com/office/drawing/2014/main" id="{8237877E-E18D-4437-83ED-A35036E9FB4C}"/>
                            </a:ext>
                          </a:extLst>
                        </p:cNvPr>
                        <p:cNvCxnSpPr>
                          <a:cxnSpLocks/>
                        </p:cNvCxnSpPr>
                        <p:nvPr/>
                      </p:nvCxnSpPr>
                      <p:spPr>
                        <a:xfrm flipH="1">
                          <a:off x="1511375" y="2744284"/>
                          <a:ext cx="4569111"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598" name="Group 156687">
                    <a:extLst>
                      <a:ext uri="{FF2B5EF4-FFF2-40B4-BE49-F238E27FC236}">
                        <a16:creationId xmlns:a16="http://schemas.microsoft.com/office/drawing/2014/main" id="{407F8EF9-0735-CD0D-0F02-01BDD038F4EF}"/>
                      </a:ext>
                    </a:extLst>
                  </p:cNvPr>
                  <p:cNvGrpSpPr>
                    <a:grpSpLocks/>
                  </p:cNvGrpSpPr>
                  <p:nvPr/>
                </p:nvGrpSpPr>
                <p:grpSpPr bwMode="auto">
                  <a:xfrm>
                    <a:off x="2181819" y="4787317"/>
                    <a:ext cx="2496871" cy="4558378"/>
                    <a:chOff x="2181819" y="4787317"/>
                    <a:chExt cx="2496871" cy="4558378"/>
                  </a:xfrm>
                </p:grpSpPr>
                <p:sp>
                  <p:nvSpPr>
                    <p:cNvPr id="109684" name="TextBox 4">
                      <a:extLst>
                        <a:ext uri="{FF2B5EF4-FFF2-40B4-BE49-F238E27FC236}">
                          <a16:creationId xmlns:a16="http://schemas.microsoft.com/office/drawing/2014/main" id="{860AA0B5-BFCE-115E-78FE-9EA773389B33}"/>
                        </a:ext>
                      </a:extLst>
                    </p:cNvPr>
                    <p:cNvSpPr txBox="1">
                      <a:spLocks noChangeArrowheads="1"/>
                    </p:cNvSpPr>
                    <p:nvPr/>
                  </p:nvSpPr>
                  <p:spPr bwMode="auto">
                    <a:xfrm>
                      <a:off x="2408306" y="7890466"/>
                      <a:ext cx="2270384" cy="1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dirty="0">
                          <a:solidFill>
                            <a:schemeClr val="accent1"/>
                          </a:solidFill>
                          <a:latin typeface="Montserrat" panose="00000500000000000000" pitchFamily="2" charset="0"/>
                          <a:cs typeface="Arial" panose="020B0604020202020204" pitchFamily="34" charset="0"/>
                        </a:rPr>
                        <a:t>Nomination d'un point focal </a:t>
                      </a:r>
                      <a:r>
                        <a:rPr lang="fr-FR" altLang="en-CH" sz="1600" b="1" dirty="0">
                          <a:solidFill>
                            <a:schemeClr val="accent1"/>
                          </a:solidFill>
                          <a:latin typeface="Montserrat" panose="00000500000000000000" pitchFamily="2" charset="0"/>
                          <a:cs typeface="Arial" panose="020B0604020202020204" pitchFamily="34" charset="0"/>
                        </a:rPr>
                        <a:t>TM</a:t>
                      </a:r>
                      <a:endParaRPr lang="en-US" altLang="en-CH" sz="1600" b="1" dirty="0">
                        <a:solidFill>
                          <a:schemeClr val="accent1"/>
                        </a:solidFill>
                        <a:latin typeface="Montserrat" panose="00000500000000000000" pitchFamily="2" charset="0"/>
                        <a:cs typeface="Arial" panose="020B0604020202020204" pitchFamily="34" charset="0"/>
                      </a:endParaRPr>
                    </a:p>
                  </p:txBody>
                </p:sp>
                <p:grpSp>
                  <p:nvGrpSpPr>
                    <p:cNvPr id="109685" name="Group 26">
                      <a:extLst>
                        <a:ext uri="{FF2B5EF4-FFF2-40B4-BE49-F238E27FC236}">
                          <a16:creationId xmlns:a16="http://schemas.microsoft.com/office/drawing/2014/main" id="{9CCF042D-3711-E561-862E-46B6200A3C37}"/>
                        </a:ext>
                      </a:extLst>
                    </p:cNvPr>
                    <p:cNvGrpSpPr>
                      <a:grpSpLocks/>
                    </p:cNvGrpSpPr>
                    <p:nvPr/>
                  </p:nvGrpSpPr>
                  <p:grpSpPr bwMode="auto">
                    <a:xfrm>
                      <a:off x="2181819" y="4787317"/>
                      <a:ext cx="2008334" cy="793676"/>
                      <a:chOff x="451075" y="3960984"/>
                      <a:chExt cx="5313682" cy="2099919"/>
                    </a:xfrm>
                  </p:grpSpPr>
                  <p:grpSp>
                    <p:nvGrpSpPr>
                      <p:cNvPr id="109690" name="Group 156672">
                        <a:extLst>
                          <a:ext uri="{FF2B5EF4-FFF2-40B4-BE49-F238E27FC236}">
                            <a16:creationId xmlns:a16="http://schemas.microsoft.com/office/drawing/2014/main" id="{D2E31E0E-1FB8-CEA0-4EA3-B52E8C16F9A1}"/>
                          </a:ext>
                        </a:extLst>
                      </p:cNvPr>
                      <p:cNvGrpSpPr>
                        <a:grpSpLocks/>
                      </p:cNvGrpSpPr>
                      <p:nvPr/>
                    </p:nvGrpSpPr>
                    <p:grpSpPr bwMode="auto">
                      <a:xfrm>
                        <a:off x="451075" y="3960984"/>
                        <a:ext cx="5313682" cy="2099919"/>
                        <a:chOff x="1276304" y="4031027"/>
                        <a:chExt cx="7812151" cy="3087292"/>
                      </a:xfrm>
                    </p:grpSpPr>
                    <p:sp>
                      <p:nvSpPr>
                        <p:cNvPr id="112732" name="Arrow: Chevron 112731">
                          <a:extLst>
                            <a:ext uri="{FF2B5EF4-FFF2-40B4-BE49-F238E27FC236}">
                              <a16:creationId xmlns:a16="http://schemas.microsoft.com/office/drawing/2014/main" id="{6998FDEE-F50D-ED97-14B3-6251CEDF44C2}"/>
                            </a:ext>
                          </a:extLst>
                        </p:cNvPr>
                        <p:cNvSpPr/>
                        <p:nvPr/>
                      </p:nvSpPr>
                      <p:spPr>
                        <a:xfrm>
                          <a:off x="1272956" y="4103907"/>
                          <a:ext cx="7785271" cy="2893051"/>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33" name="Oval 112732">
                          <a:extLst>
                            <a:ext uri="{FF2B5EF4-FFF2-40B4-BE49-F238E27FC236}">
                              <a16:creationId xmlns:a16="http://schemas.microsoft.com/office/drawing/2014/main" id="{57364A41-7275-0B5B-D131-15297357B81B}"/>
                            </a:ext>
                          </a:extLst>
                        </p:cNvPr>
                        <p:cNvSpPr/>
                        <p:nvPr/>
                      </p:nvSpPr>
                      <p:spPr>
                        <a:xfrm>
                          <a:off x="3647584" y="4029517"/>
                          <a:ext cx="3083827" cy="3074900"/>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91" name="TextBox 4">
                        <a:extLst>
                          <a:ext uri="{FF2B5EF4-FFF2-40B4-BE49-F238E27FC236}">
                            <a16:creationId xmlns:a16="http://schemas.microsoft.com/office/drawing/2014/main" id="{AF2F59AE-B1E9-8FBE-8717-C820802953CD}"/>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2</a:t>
                        </a:r>
                        <a:endParaRPr lang="en-GB" altLang="en-CH" b="1">
                          <a:latin typeface="Arial" panose="020B0604020202020204" pitchFamily="34" charset="0"/>
                          <a:cs typeface="Arial" panose="020B0604020202020204" pitchFamily="34" charset="0"/>
                        </a:endParaRPr>
                      </a:p>
                    </p:txBody>
                  </p:sp>
                </p:grpSp>
                <p:sp>
                  <p:nvSpPr>
                    <p:cNvPr id="112726" name="Oval 112725">
                      <a:extLst>
                        <a:ext uri="{FF2B5EF4-FFF2-40B4-BE49-F238E27FC236}">
                          <a16:creationId xmlns:a16="http://schemas.microsoft.com/office/drawing/2014/main" id="{B4F8E254-CCA8-1CF3-53CE-40D8B463CBB5}"/>
                        </a:ext>
                      </a:extLst>
                    </p:cNvPr>
                    <p:cNvSpPr/>
                    <p:nvPr/>
                  </p:nvSpPr>
                  <p:spPr>
                    <a:xfrm rot="10800000">
                      <a:off x="2740209" y="6355158"/>
                      <a:ext cx="946426" cy="949862"/>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727" name="Straight Connector 112726">
                      <a:extLst>
                        <a:ext uri="{FF2B5EF4-FFF2-40B4-BE49-F238E27FC236}">
                          <a16:creationId xmlns:a16="http://schemas.microsoft.com/office/drawing/2014/main" id="{12F62EAA-D08D-22DB-F153-9BB82A70B5A7}"/>
                        </a:ext>
                      </a:extLst>
                    </p:cNvPr>
                    <p:cNvCxnSpPr/>
                    <p:nvPr/>
                  </p:nvCxnSpPr>
                  <p:spPr>
                    <a:xfrm rot="10800000">
                      <a:off x="3215471" y="5581668"/>
                      <a:ext cx="0" cy="77349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28" name="Straight Connector 112727">
                      <a:extLst>
                        <a:ext uri="{FF2B5EF4-FFF2-40B4-BE49-F238E27FC236}">
                          <a16:creationId xmlns:a16="http://schemas.microsoft.com/office/drawing/2014/main" id="{069C52DB-AB25-0ABA-2D1E-62FFF44DB02F}"/>
                        </a:ext>
                      </a:extLst>
                    </p:cNvPr>
                    <p:cNvCxnSpPr>
                      <a:cxnSpLocks/>
                    </p:cNvCxnSpPr>
                    <p:nvPr/>
                  </p:nvCxnSpPr>
                  <p:spPr>
                    <a:xfrm rot="10800000" flipV="1">
                      <a:off x="2353036" y="7447394"/>
                      <a:ext cx="0" cy="189760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29" name="Straight Connector 112728">
                      <a:extLst>
                        <a:ext uri="{FF2B5EF4-FFF2-40B4-BE49-F238E27FC236}">
                          <a16:creationId xmlns:a16="http://schemas.microsoft.com/office/drawing/2014/main" id="{84F38747-47C1-640E-5A9D-8195DE8EF102}"/>
                        </a:ext>
                      </a:extLst>
                    </p:cNvPr>
                    <p:cNvCxnSpPr>
                      <a:cxnSpLocks/>
                    </p:cNvCxnSpPr>
                    <p:nvPr/>
                  </p:nvCxnSpPr>
                  <p:spPr>
                    <a:xfrm rot="10800000" flipH="1">
                      <a:off x="2353036" y="7464394"/>
                      <a:ext cx="1722822"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599" name="Group 156688">
                    <a:extLst>
                      <a:ext uri="{FF2B5EF4-FFF2-40B4-BE49-F238E27FC236}">
                        <a16:creationId xmlns:a16="http://schemas.microsoft.com/office/drawing/2014/main" id="{99B3034D-418F-6633-E1C3-2576C2706653}"/>
                      </a:ext>
                    </a:extLst>
                  </p:cNvPr>
                  <p:cNvGrpSpPr>
                    <a:grpSpLocks/>
                  </p:cNvGrpSpPr>
                  <p:nvPr/>
                </p:nvGrpSpPr>
                <p:grpSpPr bwMode="auto">
                  <a:xfrm>
                    <a:off x="3988073" y="1005941"/>
                    <a:ext cx="2459980" cy="4575052"/>
                    <a:chOff x="4045624" y="2298645"/>
                    <a:chExt cx="6508652" cy="12104743"/>
                  </a:xfrm>
                </p:grpSpPr>
                <p:sp>
                  <p:nvSpPr>
                    <p:cNvPr id="109672" name="TextBox 4">
                      <a:extLst>
                        <a:ext uri="{FF2B5EF4-FFF2-40B4-BE49-F238E27FC236}">
                          <a16:creationId xmlns:a16="http://schemas.microsoft.com/office/drawing/2014/main" id="{8ACB16AC-3D06-7BFC-71E9-DD2D8A2FEA08}"/>
                        </a:ext>
                      </a:extLst>
                    </p:cNvPr>
                    <p:cNvSpPr txBox="1">
                      <a:spLocks noChangeArrowheads="1"/>
                    </p:cNvSpPr>
                    <p:nvPr/>
                  </p:nvSpPr>
                  <p:spPr bwMode="auto">
                    <a:xfrm>
                      <a:off x="4485866" y="3259926"/>
                      <a:ext cx="6068410" cy="381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dirty="0">
                          <a:solidFill>
                            <a:schemeClr val="accent1"/>
                          </a:solidFill>
                          <a:latin typeface="Montserrat" panose="00000500000000000000" pitchFamily="2" charset="0"/>
                          <a:cs typeface="Arial" panose="020B0604020202020204" pitchFamily="34" charset="0"/>
                        </a:rPr>
                        <a:t>Auto-évaluation des capacités </a:t>
                      </a:r>
                      <a:r>
                        <a:rPr lang="fr-FR" altLang="en-CH" sz="1600" b="1" dirty="0">
                          <a:solidFill>
                            <a:schemeClr val="accent1"/>
                          </a:solidFill>
                          <a:latin typeface="Montserrat" panose="00000500000000000000" pitchFamily="2" charset="0"/>
                          <a:cs typeface="Arial" panose="020B0604020202020204" pitchFamily="34" charset="0"/>
                        </a:rPr>
                        <a:t>des TM</a:t>
                      </a:r>
                      <a:endParaRPr lang="en-US" altLang="en-CH" sz="1600" b="1" dirty="0">
                        <a:solidFill>
                          <a:schemeClr val="accent1"/>
                        </a:solidFill>
                        <a:latin typeface="Montserrat" panose="00000500000000000000" pitchFamily="2" charset="0"/>
                        <a:cs typeface="Arial" panose="020B0604020202020204" pitchFamily="34" charset="0"/>
                      </a:endParaRPr>
                    </a:p>
                  </p:txBody>
                </p:sp>
                <p:grpSp>
                  <p:nvGrpSpPr>
                    <p:cNvPr id="109673" name="Group 156690">
                      <a:extLst>
                        <a:ext uri="{FF2B5EF4-FFF2-40B4-BE49-F238E27FC236}">
                          <a16:creationId xmlns:a16="http://schemas.microsoft.com/office/drawing/2014/main" id="{461FC6A2-9126-4A82-6F34-3AA62E1CA0F3}"/>
                        </a:ext>
                      </a:extLst>
                    </p:cNvPr>
                    <p:cNvGrpSpPr>
                      <a:grpSpLocks/>
                    </p:cNvGrpSpPr>
                    <p:nvPr/>
                  </p:nvGrpSpPr>
                  <p:grpSpPr bwMode="auto">
                    <a:xfrm>
                      <a:off x="4045624" y="2298645"/>
                      <a:ext cx="5313682" cy="12104743"/>
                      <a:chOff x="740991" y="-1816155"/>
                      <a:chExt cx="5313682" cy="12104743"/>
                    </a:xfrm>
                  </p:grpSpPr>
                  <p:grpSp>
                    <p:nvGrpSpPr>
                      <p:cNvPr id="109674" name="Group 156691">
                        <a:extLst>
                          <a:ext uri="{FF2B5EF4-FFF2-40B4-BE49-F238E27FC236}">
                            <a16:creationId xmlns:a16="http://schemas.microsoft.com/office/drawing/2014/main" id="{DC7C0496-F837-BEE1-A001-A5B70D3F7564}"/>
                          </a:ext>
                        </a:extLst>
                      </p:cNvPr>
                      <p:cNvGrpSpPr>
                        <a:grpSpLocks/>
                      </p:cNvGrpSpPr>
                      <p:nvPr/>
                    </p:nvGrpSpPr>
                    <p:grpSpPr bwMode="auto">
                      <a:xfrm>
                        <a:off x="740991" y="8188669"/>
                        <a:ext cx="5313682" cy="2099919"/>
                        <a:chOff x="451075" y="3960984"/>
                        <a:chExt cx="5313682" cy="2099919"/>
                      </a:xfrm>
                    </p:grpSpPr>
                    <p:grpSp>
                      <p:nvGrpSpPr>
                        <p:cNvPr id="109680" name="Group 156697">
                          <a:extLst>
                            <a:ext uri="{FF2B5EF4-FFF2-40B4-BE49-F238E27FC236}">
                              <a16:creationId xmlns:a16="http://schemas.microsoft.com/office/drawing/2014/main" id="{1D41E955-71E6-2CC5-2F6B-952BF30FDA6A}"/>
                            </a:ext>
                          </a:extLst>
                        </p:cNvPr>
                        <p:cNvGrpSpPr>
                          <a:grpSpLocks/>
                        </p:cNvGrpSpPr>
                        <p:nvPr/>
                      </p:nvGrpSpPr>
                      <p:grpSpPr bwMode="auto">
                        <a:xfrm>
                          <a:off x="451075" y="3960984"/>
                          <a:ext cx="5313682" cy="2099919"/>
                          <a:chOff x="1276304" y="4031027"/>
                          <a:chExt cx="7812151" cy="3087292"/>
                        </a:xfrm>
                      </p:grpSpPr>
                      <p:sp>
                        <p:nvSpPr>
                          <p:cNvPr id="112722" name="Arrow: Chevron 112721">
                            <a:extLst>
                              <a:ext uri="{FF2B5EF4-FFF2-40B4-BE49-F238E27FC236}">
                                <a16:creationId xmlns:a16="http://schemas.microsoft.com/office/drawing/2014/main" id="{C6A9D6B3-3924-9E89-81F6-D3EE4089A256}"/>
                              </a:ext>
                            </a:extLst>
                          </p:cNvPr>
                          <p:cNvSpPr/>
                          <p:nvPr/>
                        </p:nvSpPr>
                        <p:spPr>
                          <a:xfrm>
                            <a:off x="1275129" y="4087375"/>
                            <a:ext cx="7801203" cy="2909583"/>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23" name="Oval 112722">
                            <a:extLst>
                              <a:ext uri="{FF2B5EF4-FFF2-40B4-BE49-F238E27FC236}">
                                <a16:creationId xmlns:a16="http://schemas.microsoft.com/office/drawing/2014/main" id="{4D182214-1416-527D-A315-F0709091604C}"/>
                              </a:ext>
                            </a:extLst>
                          </p:cNvPr>
                          <p:cNvSpPr/>
                          <p:nvPr/>
                        </p:nvSpPr>
                        <p:spPr>
                          <a:xfrm>
                            <a:off x="3665693" y="4012985"/>
                            <a:ext cx="3091796" cy="3091431"/>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81" name="TextBox 4">
                          <a:extLst>
                            <a:ext uri="{FF2B5EF4-FFF2-40B4-BE49-F238E27FC236}">
                              <a16:creationId xmlns:a16="http://schemas.microsoft.com/office/drawing/2014/main" id="{CF8A6771-9822-4D35-EB6B-028FC5A9C0D2}"/>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3</a:t>
                          </a:r>
                          <a:endParaRPr lang="en-GB" altLang="en-CH" b="1">
                            <a:latin typeface="Arial" panose="020B0604020202020204" pitchFamily="34" charset="0"/>
                            <a:cs typeface="Arial" panose="020B0604020202020204" pitchFamily="34" charset="0"/>
                          </a:endParaRPr>
                        </a:p>
                      </p:txBody>
                    </p:sp>
                  </p:grpSp>
                  <p:sp>
                    <p:nvSpPr>
                      <p:cNvPr id="112715" name="Oval 112714">
                        <a:extLst>
                          <a:ext uri="{FF2B5EF4-FFF2-40B4-BE49-F238E27FC236}">
                            <a16:creationId xmlns:a16="http://schemas.microsoft.com/office/drawing/2014/main" id="{56CFD92E-F027-0313-C3C0-109048352063}"/>
                          </a:ext>
                        </a:extLst>
                      </p:cNvPr>
                      <p:cNvSpPr/>
                      <p:nvPr/>
                    </p:nvSpPr>
                    <p:spPr>
                      <a:xfrm>
                        <a:off x="2181928" y="3616724"/>
                        <a:ext cx="2504067"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716" name="Straight Connector 112715">
                        <a:extLst>
                          <a:ext uri="{FF2B5EF4-FFF2-40B4-BE49-F238E27FC236}">
                            <a16:creationId xmlns:a16="http://schemas.microsoft.com/office/drawing/2014/main" id="{09F0D820-0387-25D1-5999-6AB632B34B64}"/>
                          </a:ext>
                        </a:extLst>
                      </p:cNvPr>
                      <p:cNvCxnSpPr/>
                      <p:nvPr/>
                    </p:nvCxnSpPr>
                    <p:spPr>
                      <a:xfrm>
                        <a:off x="3433959" y="6129887"/>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77" name="Group 156694">
                        <a:extLst>
                          <a:ext uri="{FF2B5EF4-FFF2-40B4-BE49-F238E27FC236}">
                            <a16:creationId xmlns:a16="http://schemas.microsoft.com/office/drawing/2014/main" id="{497D7ED0-9AD9-4AD0-7268-49C002DB8A15}"/>
                          </a:ext>
                        </a:extLst>
                      </p:cNvPr>
                      <p:cNvGrpSpPr>
                        <a:grpSpLocks/>
                      </p:cNvGrpSpPr>
                      <p:nvPr/>
                    </p:nvGrpSpPr>
                    <p:grpSpPr bwMode="auto">
                      <a:xfrm>
                        <a:off x="1155231" y="-1816155"/>
                        <a:ext cx="4561907" cy="5018097"/>
                        <a:chOff x="1532028" y="-2283790"/>
                        <a:chExt cx="4561907" cy="5018097"/>
                      </a:xfrm>
                    </p:grpSpPr>
                    <p:cxnSp>
                      <p:nvCxnSpPr>
                        <p:cNvPr id="112718" name="Straight Connector 112717">
                          <a:extLst>
                            <a:ext uri="{FF2B5EF4-FFF2-40B4-BE49-F238E27FC236}">
                              <a16:creationId xmlns:a16="http://schemas.microsoft.com/office/drawing/2014/main" id="{1D1339EE-ED65-0E43-5D56-71E8ADDDB697}"/>
                            </a:ext>
                          </a:extLst>
                        </p:cNvPr>
                        <p:cNvCxnSpPr>
                          <a:cxnSpLocks/>
                        </p:cNvCxnSpPr>
                        <p:nvPr/>
                      </p:nvCxnSpPr>
                      <p:spPr>
                        <a:xfrm flipV="1">
                          <a:off x="1518074" y="-2293281"/>
                          <a:ext cx="0" cy="503756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19" name="Straight Connector 112718">
                          <a:extLst>
                            <a:ext uri="{FF2B5EF4-FFF2-40B4-BE49-F238E27FC236}">
                              <a16:creationId xmlns:a16="http://schemas.microsoft.com/office/drawing/2014/main" id="{CC6A68A3-59D3-CFC6-5D0E-0A3BA6B18DB7}"/>
                            </a:ext>
                          </a:extLst>
                        </p:cNvPr>
                        <p:cNvCxnSpPr>
                          <a:cxnSpLocks/>
                        </p:cNvCxnSpPr>
                        <p:nvPr/>
                      </p:nvCxnSpPr>
                      <p:spPr>
                        <a:xfrm flipH="1">
                          <a:off x="1518074" y="2744284"/>
                          <a:ext cx="4563689"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600" name="Group 156701">
                    <a:extLst>
                      <a:ext uri="{FF2B5EF4-FFF2-40B4-BE49-F238E27FC236}">
                        <a16:creationId xmlns:a16="http://schemas.microsoft.com/office/drawing/2014/main" id="{3F87785D-C9F1-E3B1-C799-3B9FBA6F047B}"/>
                      </a:ext>
                    </a:extLst>
                  </p:cNvPr>
                  <p:cNvGrpSpPr>
                    <a:grpSpLocks/>
                  </p:cNvGrpSpPr>
                  <p:nvPr/>
                </p:nvGrpSpPr>
                <p:grpSpPr bwMode="auto">
                  <a:xfrm>
                    <a:off x="5797690" y="4780031"/>
                    <a:ext cx="3131155" cy="4623197"/>
                    <a:chOff x="2181819" y="4787317"/>
                    <a:chExt cx="3131155" cy="4623197"/>
                  </a:xfrm>
                </p:grpSpPr>
                <p:sp>
                  <p:nvSpPr>
                    <p:cNvPr id="109662" name="TextBox 4">
                      <a:extLst>
                        <a:ext uri="{FF2B5EF4-FFF2-40B4-BE49-F238E27FC236}">
                          <a16:creationId xmlns:a16="http://schemas.microsoft.com/office/drawing/2014/main" id="{175C76E5-0712-4887-9DFA-1C7058F5B03F}"/>
                        </a:ext>
                      </a:extLst>
                    </p:cNvPr>
                    <p:cNvSpPr txBox="1">
                      <a:spLocks noChangeArrowheads="1"/>
                    </p:cNvSpPr>
                    <p:nvPr/>
                  </p:nvSpPr>
                  <p:spPr bwMode="auto">
                    <a:xfrm>
                      <a:off x="2512755" y="7638862"/>
                      <a:ext cx="2800219" cy="177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dirty="0">
                          <a:solidFill>
                            <a:schemeClr val="accent1"/>
                          </a:solidFill>
                          <a:latin typeface="Montserrat" panose="00000500000000000000" pitchFamily="2" charset="0"/>
                          <a:cs typeface="Arial" panose="020B0604020202020204" pitchFamily="34" charset="0"/>
                        </a:rPr>
                        <a:t>NS Décision du niveau de préparation à l'encaissement est prêt à atteindre</a:t>
                      </a:r>
                      <a:endParaRPr lang="en-US" altLang="en-CH" sz="1600" b="1" dirty="0">
                        <a:solidFill>
                          <a:schemeClr val="accent1"/>
                        </a:solidFill>
                        <a:latin typeface="Montserrat" panose="00000500000000000000" pitchFamily="2" charset="0"/>
                        <a:cs typeface="Arial" panose="020B0604020202020204" pitchFamily="34" charset="0"/>
                      </a:endParaRPr>
                    </a:p>
                  </p:txBody>
                </p:sp>
                <p:grpSp>
                  <p:nvGrpSpPr>
                    <p:cNvPr id="109663" name="Group 156703">
                      <a:extLst>
                        <a:ext uri="{FF2B5EF4-FFF2-40B4-BE49-F238E27FC236}">
                          <a16:creationId xmlns:a16="http://schemas.microsoft.com/office/drawing/2014/main" id="{7148967D-29BA-2A3B-6CF9-545EB4221D59}"/>
                        </a:ext>
                      </a:extLst>
                    </p:cNvPr>
                    <p:cNvGrpSpPr>
                      <a:grpSpLocks/>
                    </p:cNvGrpSpPr>
                    <p:nvPr/>
                  </p:nvGrpSpPr>
                  <p:grpSpPr bwMode="auto">
                    <a:xfrm>
                      <a:off x="2181819" y="4787317"/>
                      <a:ext cx="2008334" cy="793676"/>
                      <a:chOff x="451075" y="3960984"/>
                      <a:chExt cx="5313682" cy="2099919"/>
                    </a:xfrm>
                  </p:grpSpPr>
                  <p:grpSp>
                    <p:nvGrpSpPr>
                      <p:cNvPr id="109668" name="Group 156708">
                        <a:extLst>
                          <a:ext uri="{FF2B5EF4-FFF2-40B4-BE49-F238E27FC236}">
                            <a16:creationId xmlns:a16="http://schemas.microsoft.com/office/drawing/2014/main" id="{513BA818-0EB6-CB0C-E73F-236CD9C25877}"/>
                          </a:ext>
                        </a:extLst>
                      </p:cNvPr>
                      <p:cNvGrpSpPr>
                        <a:grpSpLocks/>
                      </p:cNvGrpSpPr>
                      <p:nvPr/>
                    </p:nvGrpSpPr>
                    <p:grpSpPr bwMode="auto">
                      <a:xfrm>
                        <a:off x="451075" y="3960984"/>
                        <a:ext cx="5313682" cy="2099919"/>
                        <a:chOff x="1276304" y="4031027"/>
                        <a:chExt cx="7812151" cy="3087292"/>
                      </a:xfrm>
                    </p:grpSpPr>
                    <p:sp>
                      <p:nvSpPr>
                        <p:cNvPr id="112710" name="Arrow: Chevron 112709">
                          <a:extLst>
                            <a:ext uri="{FF2B5EF4-FFF2-40B4-BE49-F238E27FC236}">
                              <a16:creationId xmlns:a16="http://schemas.microsoft.com/office/drawing/2014/main" id="{107CD54C-9532-FB1B-A055-5E65BE12A8C1}"/>
                            </a:ext>
                          </a:extLst>
                        </p:cNvPr>
                        <p:cNvSpPr/>
                        <p:nvPr/>
                      </p:nvSpPr>
                      <p:spPr>
                        <a:xfrm>
                          <a:off x="1264222" y="4090926"/>
                          <a:ext cx="7825117" cy="2917841"/>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11" name="Oval 112710">
                          <a:extLst>
                            <a:ext uri="{FF2B5EF4-FFF2-40B4-BE49-F238E27FC236}">
                              <a16:creationId xmlns:a16="http://schemas.microsoft.com/office/drawing/2014/main" id="{6AD1660F-C9D0-5E5D-984A-35843996FA69}"/>
                            </a:ext>
                          </a:extLst>
                        </p:cNvPr>
                        <p:cNvSpPr/>
                        <p:nvPr/>
                      </p:nvSpPr>
                      <p:spPr>
                        <a:xfrm>
                          <a:off x="3662753" y="4016531"/>
                          <a:ext cx="3091798" cy="3099695"/>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69" name="TextBox 4">
                        <a:extLst>
                          <a:ext uri="{FF2B5EF4-FFF2-40B4-BE49-F238E27FC236}">
                            <a16:creationId xmlns:a16="http://schemas.microsoft.com/office/drawing/2014/main" id="{DD8DAAB6-525A-19B6-D8A7-0F75206995FF}"/>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4</a:t>
                        </a:r>
                        <a:endParaRPr lang="en-GB" altLang="en-CH" b="1">
                          <a:latin typeface="Arial" panose="020B0604020202020204" pitchFamily="34" charset="0"/>
                          <a:cs typeface="Arial" panose="020B0604020202020204" pitchFamily="34" charset="0"/>
                        </a:endParaRPr>
                      </a:p>
                    </p:txBody>
                  </p:sp>
                </p:grpSp>
                <p:sp>
                  <p:nvSpPr>
                    <p:cNvPr id="112704" name="Oval 112703">
                      <a:extLst>
                        <a:ext uri="{FF2B5EF4-FFF2-40B4-BE49-F238E27FC236}">
                          <a16:creationId xmlns:a16="http://schemas.microsoft.com/office/drawing/2014/main" id="{AFFF3077-F841-103E-D08B-4D70321F92EC}"/>
                        </a:ext>
                      </a:extLst>
                    </p:cNvPr>
                    <p:cNvSpPr/>
                    <p:nvPr/>
                  </p:nvSpPr>
                  <p:spPr>
                    <a:xfrm rot="10800000">
                      <a:off x="2742061" y="6349695"/>
                      <a:ext cx="948475" cy="949862"/>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705" name="Straight Connector 112704">
                      <a:extLst>
                        <a:ext uri="{FF2B5EF4-FFF2-40B4-BE49-F238E27FC236}">
                          <a16:creationId xmlns:a16="http://schemas.microsoft.com/office/drawing/2014/main" id="{285FD32E-DAD8-D962-CE97-C1509869C01C}"/>
                        </a:ext>
                      </a:extLst>
                    </p:cNvPr>
                    <p:cNvCxnSpPr/>
                    <p:nvPr/>
                  </p:nvCxnSpPr>
                  <p:spPr>
                    <a:xfrm rot="10800000">
                      <a:off x="3217322" y="5574080"/>
                      <a:ext cx="0" cy="77561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06" name="Straight Connector 112705">
                      <a:extLst>
                        <a:ext uri="{FF2B5EF4-FFF2-40B4-BE49-F238E27FC236}">
                          <a16:creationId xmlns:a16="http://schemas.microsoft.com/office/drawing/2014/main" id="{B019F36C-CF28-1A76-148B-5E0A2DC197A2}"/>
                        </a:ext>
                      </a:extLst>
                    </p:cNvPr>
                    <p:cNvCxnSpPr>
                      <a:cxnSpLocks/>
                    </p:cNvCxnSpPr>
                    <p:nvPr/>
                  </p:nvCxnSpPr>
                  <p:spPr>
                    <a:xfrm rot="10800000" flipV="1">
                      <a:off x="2352838" y="7441931"/>
                      <a:ext cx="0" cy="189972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07" name="Straight Connector 112706">
                      <a:extLst>
                        <a:ext uri="{FF2B5EF4-FFF2-40B4-BE49-F238E27FC236}">
                          <a16:creationId xmlns:a16="http://schemas.microsoft.com/office/drawing/2014/main" id="{77793CD1-8F1D-295A-6617-983862A58F8B}"/>
                        </a:ext>
                      </a:extLst>
                    </p:cNvPr>
                    <p:cNvCxnSpPr>
                      <a:cxnSpLocks/>
                    </p:cNvCxnSpPr>
                    <p:nvPr/>
                  </p:nvCxnSpPr>
                  <p:spPr>
                    <a:xfrm rot="10800000" flipH="1">
                      <a:off x="2352838" y="7458931"/>
                      <a:ext cx="1724871"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601" name="Group 156712">
                    <a:extLst>
                      <a:ext uri="{FF2B5EF4-FFF2-40B4-BE49-F238E27FC236}">
                        <a16:creationId xmlns:a16="http://schemas.microsoft.com/office/drawing/2014/main" id="{75BE4967-5CAB-9ECC-79EA-E6E645AB811B}"/>
                      </a:ext>
                    </a:extLst>
                  </p:cNvPr>
                  <p:cNvGrpSpPr>
                    <a:grpSpLocks/>
                  </p:cNvGrpSpPr>
                  <p:nvPr/>
                </p:nvGrpSpPr>
                <p:grpSpPr bwMode="auto">
                  <a:xfrm>
                    <a:off x="9413559" y="4780031"/>
                    <a:ext cx="3292798" cy="4623054"/>
                    <a:chOff x="2181819" y="4787317"/>
                    <a:chExt cx="3292798" cy="4623054"/>
                  </a:xfrm>
                </p:grpSpPr>
                <p:sp>
                  <p:nvSpPr>
                    <p:cNvPr id="109652" name="TextBox 4">
                      <a:extLst>
                        <a:ext uri="{FF2B5EF4-FFF2-40B4-BE49-F238E27FC236}">
                          <a16:creationId xmlns:a16="http://schemas.microsoft.com/office/drawing/2014/main" id="{4E25146A-FE3A-C93A-1513-64AC113AF9BC}"/>
                        </a:ext>
                      </a:extLst>
                    </p:cNvPr>
                    <p:cNvSpPr txBox="1">
                      <a:spLocks noChangeArrowheads="1"/>
                    </p:cNvSpPr>
                    <p:nvPr/>
                  </p:nvSpPr>
                  <p:spPr bwMode="auto">
                    <a:xfrm>
                      <a:off x="2442996" y="7638862"/>
                      <a:ext cx="3031621" cy="177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dirty="0">
                          <a:solidFill>
                            <a:schemeClr val="accent1"/>
                          </a:solidFill>
                          <a:latin typeface="Montserrat" panose="00000500000000000000" pitchFamily="2" charset="0"/>
                          <a:cs typeface="Arial" panose="020B0604020202020204" pitchFamily="34" charset="0"/>
                        </a:rPr>
                        <a:t>Approbation et intégration du plan d'action </a:t>
                      </a:r>
                      <a:r>
                        <a:rPr lang="fr-FR" altLang="en-CH" sz="1600" b="1" dirty="0">
                          <a:solidFill>
                            <a:schemeClr val="accent1"/>
                          </a:solidFill>
                          <a:latin typeface="Montserrat" panose="00000500000000000000" pitchFamily="2" charset="0"/>
                          <a:cs typeface="Arial" panose="020B0604020202020204" pitchFamily="34" charset="0"/>
                        </a:rPr>
                        <a:t>des TM</a:t>
                      </a:r>
                      <a:r>
                        <a:rPr lang="en-CH" altLang="en-CH" sz="1600" b="1" dirty="0">
                          <a:solidFill>
                            <a:schemeClr val="accent1"/>
                          </a:solidFill>
                          <a:latin typeface="Montserrat" panose="00000500000000000000" pitchFamily="2" charset="0"/>
                          <a:cs typeface="Arial" panose="020B0604020202020204" pitchFamily="34" charset="0"/>
                        </a:rPr>
                        <a:t> dans le plan opérationnel des SN </a:t>
                      </a:r>
                      <a:endParaRPr lang="en-US" altLang="en-CH" sz="1600" b="1" dirty="0">
                        <a:solidFill>
                          <a:schemeClr val="accent1"/>
                        </a:solidFill>
                        <a:latin typeface="Montserrat" panose="00000500000000000000" pitchFamily="2" charset="0"/>
                        <a:cs typeface="Arial" panose="020B0604020202020204" pitchFamily="34" charset="0"/>
                      </a:endParaRPr>
                    </a:p>
                  </p:txBody>
                </p:sp>
                <p:grpSp>
                  <p:nvGrpSpPr>
                    <p:cNvPr id="109653" name="Group 156714">
                      <a:extLst>
                        <a:ext uri="{FF2B5EF4-FFF2-40B4-BE49-F238E27FC236}">
                          <a16:creationId xmlns:a16="http://schemas.microsoft.com/office/drawing/2014/main" id="{588A88F8-68D4-E381-6FBE-CDD96BAF1963}"/>
                        </a:ext>
                      </a:extLst>
                    </p:cNvPr>
                    <p:cNvGrpSpPr>
                      <a:grpSpLocks/>
                    </p:cNvGrpSpPr>
                    <p:nvPr/>
                  </p:nvGrpSpPr>
                  <p:grpSpPr bwMode="auto">
                    <a:xfrm>
                      <a:off x="2181819" y="4787317"/>
                      <a:ext cx="2008334" cy="793676"/>
                      <a:chOff x="451075" y="3960984"/>
                      <a:chExt cx="5313682" cy="2099919"/>
                    </a:xfrm>
                  </p:grpSpPr>
                  <p:grpSp>
                    <p:nvGrpSpPr>
                      <p:cNvPr id="109658" name="Group 156719">
                        <a:extLst>
                          <a:ext uri="{FF2B5EF4-FFF2-40B4-BE49-F238E27FC236}">
                            <a16:creationId xmlns:a16="http://schemas.microsoft.com/office/drawing/2014/main" id="{CF8E96B3-8F52-2313-86E6-67014DC47832}"/>
                          </a:ext>
                        </a:extLst>
                      </p:cNvPr>
                      <p:cNvGrpSpPr>
                        <a:grpSpLocks/>
                      </p:cNvGrpSpPr>
                      <p:nvPr/>
                    </p:nvGrpSpPr>
                    <p:grpSpPr bwMode="auto">
                      <a:xfrm>
                        <a:off x="451075" y="3960984"/>
                        <a:ext cx="5313682" cy="2099919"/>
                        <a:chOff x="1276304" y="4031027"/>
                        <a:chExt cx="7812151" cy="3087292"/>
                      </a:xfrm>
                    </p:grpSpPr>
                    <p:sp>
                      <p:nvSpPr>
                        <p:cNvPr id="112700" name="Arrow: Chevron 112699">
                          <a:extLst>
                            <a:ext uri="{FF2B5EF4-FFF2-40B4-BE49-F238E27FC236}">
                              <a16:creationId xmlns:a16="http://schemas.microsoft.com/office/drawing/2014/main" id="{250BEB96-59BE-F5C0-775E-69821526BBD2}"/>
                            </a:ext>
                          </a:extLst>
                        </p:cNvPr>
                        <p:cNvSpPr/>
                        <p:nvPr/>
                      </p:nvSpPr>
                      <p:spPr>
                        <a:xfrm>
                          <a:off x="1279396" y="4090926"/>
                          <a:ext cx="7809179" cy="2917846"/>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701" name="Oval 112700">
                          <a:extLst>
                            <a:ext uri="{FF2B5EF4-FFF2-40B4-BE49-F238E27FC236}">
                              <a16:creationId xmlns:a16="http://schemas.microsoft.com/office/drawing/2014/main" id="{7F6CB7A6-B15D-E987-7B14-7E3D9A565BAE}"/>
                            </a:ext>
                          </a:extLst>
                        </p:cNvPr>
                        <p:cNvSpPr/>
                        <p:nvPr/>
                      </p:nvSpPr>
                      <p:spPr>
                        <a:xfrm>
                          <a:off x="3677932" y="4016531"/>
                          <a:ext cx="3083827" cy="3099700"/>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59" name="TextBox 4">
                        <a:extLst>
                          <a:ext uri="{FF2B5EF4-FFF2-40B4-BE49-F238E27FC236}">
                            <a16:creationId xmlns:a16="http://schemas.microsoft.com/office/drawing/2014/main" id="{41E8232D-6FB9-8D01-ED78-F17C4F955B40}"/>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6</a:t>
                        </a:r>
                        <a:endParaRPr lang="en-GB" altLang="en-CH" b="1">
                          <a:latin typeface="Arial" panose="020B0604020202020204" pitchFamily="34" charset="0"/>
                          <a:cs typeface="Arial" panose="020B0604020202020204" pitchFamily="34" charset="0"/>
                        </a:endParaRPr>
                      </a:p>
                    </p:txBody>
                  </p:sp>
                </p:grpSp>
                <p:sp>
                  <p:nvSpPr>
                    <p:cNvPr id="112694" name="Oval 112693">
                      <a:extLst>
                        <a:ext uri="{FF2B5EF4-FFF2-40B4-BE49-F238E27FC236}">
                          <a16:creationId xmlns:a16="http://schemas.microsoft.com/office/drawing/2014/main" id="{14BF4AD9-EFE6-785B-4E74-C7D17376170F}"/>
                        </a:ext>
                      </a:extLst>
                    </p:cNvPr>
                    <p:cNvSpPr/>
                    <p:nvPr/>
                  </p:nvSpPr>
                  <p:spPr>
                    <a:xfrm rot="10800000">
                      <a:off x="2743914" y="6349696"/>
                      <a:ext cx="948475" cy="949862"/>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95" name="Straight Connector 112694">
                      <a:extLst>
                        <a:ext uri="{FF2B5EF4-FFF2-40B4-BE49-F238E27FC236}">
                          <a16:creationId xmlns:a16="http://schemas.microsoft.com/office/drawing/2014/main" id="{33E7C3FB-EAFC-AD2A-F12F-5A3FCF89DA5E}"/>
                        </a:ext>
                      </a:extLst>
                    </p:cNvPr>
                    <p:cNvCxnSpPr/>
                    <p:nvPr/>
                  </p:nvCxnSpPr>
                  <p:spPr>
                    <a:xfrm rot="10800000">
                      <a:off x="3219176" y="5574080"/>
                      <a:ext cx="0" cy="775616"/>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96" name="Straight Connector 112695">
                      <a:extLst>
                        <a:ext uri="{FF2B5EF4-FFF2-40B4-BE49-F238E27FC236}">
                          <a16:creationId xmlns:a16="http://schemas.microsoft.com/office/drawing/2014/main" id="{CC94DE45-AB11-388C-4721-6131BC060AA3}"/>
                        </a:ext>
                      </a:extLst>
                    </p:cNvPr>
                    <p:cNvCxnSpPr>
                      <a:cxnSpLocks/>
                    </p:cNvCxnSpPr>
                    <p:nvPr/>
                  </p:nvCxnSpPr>
                  <p:spPr>
                    <a:xfrm rot="10800000" flipV="1">
                      <a:off x="2356741" y="7441931"/>
                      <a:ext cx="0" cy="189760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97" name="Straight Connector 112696">
                      <a:extLst>
                        <a:ext uri="{FF2B5EF4-FFF2-40B4-BE49-F238E27FC236}">
                          <a16:creationId xmlns:a16="http://schemas.microsoft.com/office/drawing/2014/main" id="{C3BDC7D4-2028-DE1C-A803-CE31B1144778}"/>
                        </a:ext>
                      </a:extLst>
                    </p:cNvPr>
                    <p:cNvCxnSpPr>
                      <a:cxnSpLocks/>
                    </p:cNvCxnSpPr>
                    <p:nvPr/>
                  </p:nvCxnSpPr>
                  <p:spPr>
                    <a:xfrm rot="10800000" flipH="1">
                      <a:off x="2356741" y="7458931"/>
                      <a:ext cx="1722822"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602" name="Group 156723">
                    <a:extLst>
                      <a:ext uri="{FF2B5EF4-FFF2-40B4-BE49-F238E27FC236}">
                        <a16:creationId xmlns:a16="http://schemas.microsoft.com/office/drawing/2014/main" id="{A81DB62A-B3E9-D673-6EA5-E0498D67370A}"/>
                      </a:ext>
                    </a:extLst>
                  </p:cNvPr>
                  <p:cNvGrpSpPr>
                    <a:grpSpLocks/>
                  </p:cNvGrpSpPr>
                  <p:nvPr/>
                </p:nvGrpSpPr>
                <p:grpSpPr bwMode="auto">
                  <a:xfrm>
                    <a:off x="7608046" y="998655"/>
                    <a:ext cx="3455381" cy="4575052"/>
                    <a:chOff x="4045624" y="2298645"/>
                    <a:chExt cx="9142299" cy="12104743"/>
                  </a:xfrm>
                </p:grpSpPr>
                <p:sp>
                  <p:nvSpPr>
                    <p:cNvPr id="109640" name="TextBox 4">
                      <a:extLst>
                        <a:ext uri="{FF2B5EF4-FFF2-40B4-BE49-F238E27FC236}">
                          <a16:creationId xmlns:a16="http://schemas.microsoft.com/office/drawing/2014/main" id="{932CD308-3CCF-5E3F-63F1-C3C773F81E6E}"/>
                        </a:ext>
                      </a:extLst>
                    </p:cNvPr>
                    <p:cNvSpPr txBox="1">
                      <a:spLocks noChangeArrowheads="1"/>
                    </p:cNvSpPr>
                    <p:nvPr/>
                  </p:nvSpPr>
                  <p:spPr bwMode="auto">
                    <a:xfrm>
                      <a:off x="4701716" y="2834248"/>
                      <a:ext cx="8486207" cy="294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dirty="0">
                          <a:solidFill>
                            <a:schemeClr val="accent1"/>
                          </a:solidFill>
                          <a:latin typeface="Montserrat" panose="00000500000000000000" pitchFamily="2" charset="0"/>
                          <a:cs typeface="Arial" panose="020B0604020202020204" pitchFamily="34" charset="0"/>
                        </a:rPr>
                        <a:t>Élaboration d'un plan d'action pour la préparation </a:t>
                      </a:r>
                      <a:r>
                        <a:rPr lang="fr-FR" altLang="en-CH" sz="1600" b="1" dirty="0">
                          <a:solidFill>
                            <a:schemeClr val="accent1"/>
                          </a:solidFill>
                          <a:latin typeface="Montserrat" panose="00000500000000000000" pitchFamily="2" charset="0"/>
                          <a:cs typeface="Arial" panose="020B0604020202020204" pitchFamily="34" charset="0"/>
                        </a:rPr>
                        <a:t>des TM</a:t>
                      </a:r>
                      <a:endParaRPr lang="en-US" altLang="en-CH" sz="1600" b="1" dirty="0">
                        <a:solidFill>
                          <a:schemeClr val="accent1"/>
                        </a:solidFill>
                        <a:latin typeface="Montserrat" panose="00000500000000000000" pitchFamily="2" charset="0"/>
                        <a:cs typeface="Arial" panose="020B0604020202020204" pitchFamily="34" charset="0"/>
                      </a:endParaRPr>
                    </a:p>
                  </p:txBody>
                </p:sp>
                <p:grpSp>
                  <p:nvGrpSpPr>
                    <p:cNvPr id="109641" name="Group 156725">
                      <a:extLst>
                        <a:ext uri="{FF2B5EF4-FFF2-40B4-BE49-F238E27FC236}">
                          <a16:creationId xmlns:a16="http://schemas.microsoft.com/office/drawing/2014/main" id="{10B87B12-AC1D-7ACB-BA65-F42632152E76}"/>
                        </a:ext>
                      </a:extLst>
                    </p:cNvPr>
                    <p:cNvGrpSpPr>
                      <a:grpSpLocks/>
                    </p:cNvGrpSpPr>
                    <p:nvPr/>
                  </p:nvGrpSpPr>
                  <p:grpSpPr bwMode="auto">
                    <a:xfrm>
                      <a:off x="4045624" y="2298645"/>
                      <a:ext cx="5313682" cy="12104743"/>
                      <a:chOff x="740991" y="-1816155"/>
                      <a:chExt cx="5313682" cy="12104743"/>
                    </a:xfrm>
                  </p:grpSpPr>
                  <p:grpSp>
                    <p:nvGrpSpPr>
                      <p:cNvPr id="109642" name="Group 156726">
                        <a:extLst>
                          <a:ext uri="{FF2B5EF4-FFF2-40B4-BE49-F238E27FC236}">
                            <a16:creationId xmlns:a16="http://schemas.microsoft.com/office/drawing/2014/main" id="{56E3E05F-2D4C-1857-1022-0FCBF34230FE}"/>
                          </a:ext>
                        </a:extLst>
                      </p:cNvPr>
                      <p:cNvGrpSpPr>
                        <a:grpSpLocks/>
                      </p:cNvGrpSpPr>
                      <p:nvPr/>
                    </p:nvGrpSpPr>
                    <p:grpSpPr bwMode="auto">
                      <a:xfrm>
                        <a:off x="740991" y="8188669"/>
                        <a:ext cx="5313682" cy="2099919"/>
                        <a:chOff x="451075" y="3960984"/>
                        <a:chExt cx="5313682" cy="2099919"/>
                      </a:xfrm>
                    </p:grpSpPr>
                    <p:grpSp>
                      <p:nvGrpSpPr>
                        <p:cNvPr id="109648" name="Group 156732">
                          <a:extLst>
                            <a:ext uri="{FF2B5EF4-FFF2-40B4-BE49-F238E27FC236}">
                              <a16:creationId xmlns:a16="http://schemas.microsoft.com/office/drawing/2014/main" id="{46231634-DFB3-7A99-CA18-68E40026142F}"/>
                            </a:ext>
                          </a:extLst>
                        </p:cNvPr>
                        <p:cNvGrpSpPr>
                          <a:grpSpLocks/>
                        </p:cNvGrpSpPr>
                        <p:nvPr/>
                      </p:nvGrpSpPr>
                      <p:grpSpPr bwMode="auto">
                        <a:xfrm>
                          <a:off x="451075" y="3960984"/>
                          <a:ext cx="5313682" cy="2099919"/>
                          <a:chOff x="1276304" y="4031027"/>
                          <a:chExt cx="7812151" cy="3087292"/>
                        </a:xfrm>
                      </p:grpSpPr>
                      <p:sp>
                        <p:nvSpPr>
                          <p:cNvPr id="112690" name="Arrow: Chevron 112689">
                            <a:extLst>
                              <a:ext uri="{FF2B5EF4-FFF2-40B4-BE49-F238E27FC236}">
                                <a16:creationId xmlns:a16="http://schemas.microsoft.com/office/drawing/2014/main" id="{EEA51717-1176-B321-DF1F-CCDEF7CEFFBA}"/>
                              </a:ext>
                            </a:extLst>
                          </p:cNvPr>
                          <p:cNvSpPr/>
                          <p:nvPr/>
                        </p:nvSpPr>
                        <p:spPr>
                          <a:xfrm>
                            <a:off x="1274341" y="4090921"/>
                            <a:ext cx="7817145" cy="2917846"/>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dirty="0">
                              <a:solidFill>
                                <a:schemeClr val="tx1"/>
                              </a:solidFill>
                            </a:endParaRPr>
                          </a:p>
                        </p:txBody>
                      </p:sp>
                      <p:sp>
                        <p:nvSpPr>
                          <p:cNvPr id="112691" name="Oval 112690">
                            <a:extLst>
                              <a:ext uri="{FF2B5EF4-FFF2-40B4-BE49-F238E27FC236}">
                                <a16:creationId xmlns:a16="http://schemas.microsoft.com/office/drawing/2014/main" id="{0462720E-4F8E-D76F-E0EF-3C88269CDB01}"/>
                              </a:ext>
                            </a:extLst>
                          </p:cNvPr>
                          <p:cNvSpPr/>
                          <p:nvPr/>
                        </p:nvSpPr>
                        <p:spPr>
                          <a:xfrm>
                            <a:off x="3672876" y="4016526"/>
                            <a:ext cx="3091796" cy="3099700"/>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49" name="TextBox 4">
                          <a:extLst>
                            <a:ext uri="{FF2B5EF4-FFF2-40B4-BE49-F238E27FC236}">
                              <a16:creationId xmlns:a16="http://schemas.microsoft.com/office/drawing/2014/main" id="{C64A059E-49E1-4673-85CB-DF554A3FDCB8}"/>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5</a:t>
                          </a:r>
                          <a:endParaRPr lang="en-GB" altLang="en-CH" b="1">
                            <a:latin typeface="Arial" panose="020B0604020202020204" pitchFamily="34" charset="0"/>
                            <a:cs typeface="Arial" panose="020B0604020202020204" pitchFamily="34" charset="0"/>
                          </a:endParaRPr>
                        </a:p>
                      </p:txBody>
                    </p:sp>
                  </p:grpSp>
                  <p:sp>
                    <p:nvSpPr>
                      <p:cNvPr id="112683" name="Oval 112682">
                        <a:extLst>
                          <a:ext uri="{FF2B5EF4-FFF2-40B4-BE49-F238E27FC236}">
                            <a16:creationId xmlns:a16="http://schemas.microsoft.com/office/drawing/2014/main" id="{563A2D6F-D560-78E2-6D39-3D50DFF59621}"/>
                          </a:ext>
                        </a:extLst>
                      </p:cNvPr>
                      <p:cNvSpPr/>
                      <p:nvPr/>
                    </p:nvSpPr>
                    <p:spPr>
                      <a:xfrm>
                        <a:off x="2181392" y="3624756"/>
                        <a:ext cx="2514907"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84" name="Straight Connector 112683">
                        <a:extLst>
                          <a:ext uri="{FF2B5EF4-FFF2-40B4-BE49-F238E27FC236}">
                            <a16:creationId xmlns:a16="http://schemas.microsoft.com/office/drawing/2014/main" id="{9CEDC8EF-1A38-E99E-393E-C52F91D61F6E}"/>
                          </a:ext>
                        </a:extLst>
                      </p:cNvPr>
                      <p:cNvCxnSpPr/>
                      <p:nvPr/>
                    </p:nvCxnSpPr>
                    <p:spPr>
                      <a:xfrm>
                        <a:off x="3438845" y="6137919"/>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45" name="Group 156729">
                        <a:extLst>
                          <a:ext uri="{FF2B5EF4-FFF2-40B4-BE49-F238E27FC236}">
                            <a16:creationId xmlns:a16="http://schemas.microsoft.com/office/drawing/2014/main" id="{248F34DF-0F2C-B20C-4C4E-2C4F72801C58}"/>
                          </a:ext>
                        </a:extLst>
                      </p:cNvPr>
                      <p:cNvGrpSpPr>
                        <a:grpSpLocks/>
                      </p:cNvGrpSpPr>
                      <p:nvPr/>
                    </p:nvGrpSpPr>
                    <p:grpSpPr bwMode="auto">
                      <a:xfrm>
                        <a:off x="1155231" y="-1816155"/>
                        <a:ext cx="4561907" cy="5018097"/>
                        <a:chOff x="1532028" y="-2283790"/>
                        <a:chExt cx="4561907" cy="5018097"/>
                      </a:xfrm>
                    </p:grpSpPr>
                    <p:cxnSp>
                      <p:nvCxnSpPr>
                        <p:cNvPr id="112686" name="Straight Connector 112685">
                          <a:extLst>
                            <a:ext uri="{FF2B5EF4-FFF2-40B4-BE49-F238E27FC236}">
                              <a16:creationId xmlns:a16="http://schemas.microsoft.com/office/drawing/2014/main" id="{25A1F68B-7A57-5643-64FD-2F760FF46A98}"/>
                            </a:ext>
                          </a:extLst>
                        </p:cNvPr>
                        <p:cNvCxnSpPr>
                          <a:cxnSpLocks/>
                        </p:cNvCxnSpPr>
                        <p:nvPr/>
                      </p:nvCxnSpPr>
                      <p:spPr>
                        <a:xfrm flipV="1">
                          <a:off x="1522960" y="-2285249"/>
                          <a:ext cx="0" cy="502070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87" name="Straight Connector 112686">
                          <a:extLst>
                            <a:ext uri="{FF2B5EF4-FFF2-40B4-BE49-F238E27FC236}">
                              <a16:creationId xmlns:a16="http://schemas.microsoft.com/office/drawing/2014/main" id="{C7F92B71-D6C7-2C61-3365-404BD5D131C8}"/>
                            </a:ext>
                          </a:extLst>
                        </p:cNvPr>
                        <p:cNvCxnSpPr>
                          <a:cxnSpLocks/>
                        </p:cNvCxnSpPr>
                        <p:nvPr/>
                      </p:nvCxnSpPr>
                      <p:spPr>
                        <a:xfrm flipH="1">
                          <a:off x="1522960" y="2735451"/>
                          <a:ext cx="4579948"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603" name="Group 156736">
                    <a:extLst>
                      <a:ext uri="{FF2B5EF4-FFF2-40B4-BE49-F238E27FC236}">
                        <a16:creationId xmlns:a16="http://schemas.microsoft.com/office/drawing/2014/main" id="{9BE90B3C-FD66-3F50-1BA5-8C647CF1E0A5}"/>
                      </a:ext>
                    </a:extLst>
                  </p:cNvPr>
                  <p:cNvGrpSpPr>
                    <a:grpSpLocks/>
                  </p:cNvGrpSpPr>
                  <p:nvPr/>
                </p:nvGrpSpPr>
                <p:grpSpPr bwMode="auto">
                  <a:xfrm>
                    <a:off x="11212477" y="1005941"/>
                    <a:ext cx="2664079" cy="4575052"/>
                    <a:chOff x="4045624" y="2298645"/>
                    <a:chExt cx="7048662" cy="12104743"/>
                  </a:xfrm>
                </p:grpSpPr>
                <p:sp>
                  <p:nvSpPr>
                    <p:cNvPr id="109628" name="TextBox 4">
                      <a:extLst>
                        <a:ext uri="{FF2B5EF4-FFF2-40B4-BE49-F238E27FC236}">
                          <a16:creationId xmlns:a16="http://schemas.microsoft.com/office/drawing/2014/main" id="{A8F86131-CD3C-A826-0FE5-CA5ABB40BD4D}"/>
                        </a:ext>
                      </a:extLst>
                    </p:cNvPr>
                    <p:cNvSpPr txBox="1">
                      <a:spLocks noChangeArrowheads="1"/>
                    </p:cNvSpPr>
                    <p:nvPr/>
                  </p:nvSpPr>
                  <p:spPr bwMode="auto">
                    <a:xfrm>
                      <a:off x="4447550" y="3871226"/>
                      <a:ext cx="6646736" cy="119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a:solidFill>
                            <a:schemeClr val="accent1"/>
                          </a:solidFill>
                          <a:latin typeface="Montserrat" panose="00000500000000000000" pitchFamily="2" charset="0"/>
                          <a:cs typeface="Arial" panose="020B0604020202020204" pitchFamily="34" charset="0"/>
                        </a:rPr>
                        <a:t>Mise en œuvre</a:t>
                      </a:r>
                      <a:endParaRPr lang="en-US" altLang="en-CH" sz="1600" b="1">
                        <a:solidFill>
                          <a:schemeClr val="accent1"/>
                        </a:solidFill>
                        <a:latin typeface="Montserrat" panose="00000500000000000000" pitchFamily="2" charset="0"/>
                        <a:cs typeface="Arial" panose="020B0604020202020204" pitchFamily="34" charset="0"/>
                      </a:endParaRPr>
                    </a:p>
                  </p:txBody>
                </p:sp>
                <p:grpSp>
                  <p:nvGrpSpPr>
                    <p:cNvPr id="109629" name="Group 156738">
                      <a:extLst>
                        <a:ext uri="{FF2B5EF4-FFF2-40B4-BE49-F238E27FC236}">
                          <a16:creationId xmlns:a16="http://schemas.microsoft.com/office/drawing/2014/main" id="{851B2213-3020-E299-2427-E998B786C233}"/>
                        </a:ext>
                      </a:extLst>
                    </p:cNvPr>
                    <p:cNvGrpSpPr>
                      <a:grpSpLocks/>
                    </p:cNvGrpSpPr>
                    <p:nvPr/>
                  </p:nvGrpSpPr>
                  <p:grpSpPr bwMode="auto">
                    <a:xfrm>
                      <a:off x="4045624" y="2298645"/>
                      <a:ext cx="5313682" cy="12104743"/>
                      <a:chOff x="740991" y="-1816155"/>
                      <a:chExt cx="5313682" cy="12104743"/>
                    </a:xfrm>
                  </p:grpSpPr>
                  <p:grpSp>
                    <p:nvGrpSpPr>
                      <p:cNvPr id="109630" name="Group 156739">
                        <a:extLst>
                          <a:ext uri="{FF2B5EF4-FFF2-40B4-BE49-F238E27FC236}">
                            <a16:creationId xmlns:a16="http://schemas.microsoft.com/office/drawing/2014/main" id="{29877865-5F5F-F48F-C8F2-0656A04BDD42}"/>
                          </a:ext>
                        </a:extLst>
                      </p:cNvPr>
                      <p:cNvGrpSpPr>
                        <a:grpSpLocks/>
                      </p:cNvGrpSpPr>
                      <p:nvPr/>
                    </p:nvGrpSpPr>
                    <p:grpSpPr bwMode="auto">
                      <a:xfrm>
                        <a:off x="740991" y="8188669"/>
                        <a:ext cx="5313682" cy="2099919"/>
                        <a:chOff x="451075" y="3960984"/>
                        <a:chExt cx="5313682" cy="2099919"/>
                      </a:xfrm>
                    </p:grpSpPr>
                    <p:grpSp>
                      <p:nvGrpSpPr>
                        <p:cNvPr id="109636" name="Group 156745">
                          <a:extLst>
                            <a:ext uri="{FF2B5EF4-FFF2-40B4-BE49-F238E27FC236}">
                              <a16:creationId xmlns:a16="http://schemas.microsoft.com/office/drawing/2014/main" id="{D2D3230B-F881-E0C0-6D12-97FF61A3ED13}"/>
                            </a:ext>
                          </a:extLst>
                        </p:cNvPr>
                        <p:cNvGrpSpPr>
                          <a:grpSpLocks/>
                        </p:cNvGrpSpPr>
                        <p:nvPr/>
                      </p:nvGrpSpPr>
                      <p:grpSpPr bwMode="auto">
                        <a:xfrm>
                          <a:off x="451075" y="3960984"/>
                          <a:ext cx="5313682" cy="2099919"/>
                          <a:chOff x="1276304" y="4031027"/>
                          <a:chExt cx="7812151" cy="3087292"/>
                        </a:xfrm>
                      </p:grpSpPr>
                      <p:sp>
                        <p:nvSpPr>
                          <p:cNvPr id="112678" name="Arrow: Chevron 112677">
                            <a:extLst>
                              <a:ext uri="{FF2B5EF4-FFF2-40B4-BE49-F238E27FC236}">
                                <a16:creationId xmlns:a16="http://schemas.microsoft.com/office/drawing/2014/main" id="{3C7F57E8-3AC7-A2F5-CCC5-510AFCED34A1}"/>
                              </a:ext>
                            </a:extLst>
                          </p:cNvPr>
                          <p:cNvSpPr/>
                          <p:nvPr/>
                        </p:nvSpPr>
                        <p:spPr>
                          <a:xfrm>
                            <a:off x="1278232" y="4087375"/>
                            <a:ext cx="7809174" cy="2909583"/>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679" name="Oval 112678">
                            <a:extLst>
                              <a:ext uri="{FF2B5EF4-FFF2-40B4-BE49-F238E27FC236}">
                                <a16:creationId xmlns:a16="http://schemas.microsoft.com/office/drawing/2014/main" id="{046D0ABE-5AA4-452F-D0BA-3B2DE3A1AD7A}"/>
                              </a:ext>
                            </a:extLst>
                          </p:cNvPr>
                          <p:cNvSpPr/>
                          <p:nvPr/>
                        </p:nvSpPr>
                        <p:spPr>
                          <a:xfrm>
                            <a:off x="3668795" y="4012985"/>
                            <a:ext cx="3091796" cy="3091431"/>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37" name="TextBox 4">
                          <a:extLst>
                            <a:ext uri="{FF2B5EF4-FFF2-40B4-BE49-F238E27FC236}">
                              <a16:creationId xmlns:a16="http://schemas.microsoft.com/office/drawing/2014/main" id="{9D60B63C-0211-108A-C3E9-30C4C28DB16D}"/>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7</a:t>
                          </a:r>
                          <a:endParaRPr lang="en-GB" altLang="en-CH" b="1">
                            <a:latin typeface="Arial" panose="020B0604020202020204" pitchFamily="34" charset="0"/>
                            <a:cs typeface="Arial" panose="020B0604020202020204" pitchFamily="34" charset="0"/>
                          </a:endParaRPr>
                        </a:p>
                      </p:txBody>
                    </p:sp>
                  </p:grpSp>
                  <p:sp>
                    <p:nvSpPr>
                      <p:cNvPr id="112671" name="Oval 112670">
                        <a:extLst>
                          <a:ext uri="{FF2B5EF4-FFF2-40B4-BE49-F238E27FC236}">
                            <a16:creationId xmlns:a16="http://schemas.microsoft.com/office/drawing/2014/main" id="{2896013A-7D94-5C7D-5613-CE333B79686E}"/>
                          </a:ext>
                        </a:extLst>
                      </p:cNvPr>
                      <p:cNvSpPr/>
                      <p:nvPr/>
                    </p:nvSpPr>
                    <p:spPr>
                      <a:xfrm>
                        <a:off x="2184038" y="3616724"/>
                        <a:ext cx="2509489"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72" name="Straight Connector 112671">
                        <a:extLst>
                          <a:ext uri="{FF2B5EF4-FFF2-40B4-BE49-F238E27FC236}">
                            <a16:creationId xmlns:a16="http://schemas.microsoft.com/office/drawing/2014/main" id="{954E0719-6F20-3A43-35A0-973A0EA92DA1}"/>
                          </a:ext>
                        </a:extLst>
                      </p:cNvPr>
                      <p:cNvCxnSpPr/>
                      <p:nvPr/>
                    </p:nvCxnSpPr>
                    <p:spPr>
                      <a:xfrm>
                        <a:off x="3436073" y="6129887"/>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33" name="Group 156742">
                        <a:extLst>
                          <a:ext uri="{FF2B5EF4-FFF2-40B4-BE49-F238E27FC236}">
                            <a16:creationId xmlns:a16="http://schemas.microsoft.com/office/drawing/2014/main" id="{ED10EFAA-9CC1-1F9D-560E-8003E518220F}"/>
                          </a:ext>
                        </a:extLst>
                      </p:cNvPr>
                      <p:cNvGrpSpPr>
                        <a:grpSpLocks/>
                      </p:cNvGrpSpPr>
                      <p:nvPr/>
                    </p:nvGrpSpPr>
                    <p:grpSpPr bwMode="auto">
                      <a:xfrm>
                        <a:off x="1155231" y="-1816155"/>
                        <a:ext cx="4561907" cy="5018097"/>
                        <a:chOff x="1532028" y="-2283790"/>
                        <a:chExt cx="4561907" cy="5018097"/>
                      </a:xfrm>
                    </p:grpSpPr>
                    <p:cxnSp>
                      <p:nvCxnSpPr>
                        <p:cNvPr id="112674" name="Straight Connector 112673">
                          <a:extLst>
                            <a:ext uri="{FF2B5EF4-FFF2-40B4-BE49-F238E27FC236}">
                              <a16:creationId xmlns:a16="http://schemas.microsoft.com/office/drawing/2014/main" id="{73371A16-FADE-4B0D-969D-7B83717ADF5E}"/>
                            </a:ext>
                          </a:extLst>
                        </p:cNvPr>
                        <p:cNvCxnSpPr>
                          <a:cxnSpLocks/>
                        </p:cNvCxnSpPr>
                        <p:nvPr/>
                      </p:nvCxnSpPr>
                      <p:spPr>
                        <a:xfrm flipV="1">
                          <a:off x="1531024" y="-2293281"/>
                          <a:ext cx="0" cy="503756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75" name="Straight Connector 112674">
                          <a:extLst>
                            <a:ext uri="{FF2B5EF4-FFF2-40B4-BE49-F238E27FC236}">
                              <a16:creationId xmlns:a16="http://schemas.microsoft.com/office/drawing/2014/main" id="{4F495C9F-1ADB-B579-7599-81C99801C955}"/>
                            </a:ext>
                          </a:extLst>
                        </p:cNvPr>
                        <p:cNvCxnSpPr>
                          <a:cxnSpLocks/>
                        </p:cNvCxnSpPr>
                        <p:nvPr/>
                      </p:nvCxnSpPr>
                      <p:spPr>
                        <a:xfrm flipH="1">
                          <a:off x="1531024" y="2744284"/>
                          <a:ext cx="4563689"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604" name="Group 156749">
                    <a:extLst>
                      <a:ext uri="{FF2B5EF4-FFF2-40B4-BE49-F238E27FC236}">
                        <a16:creationId xmlns:a16="http://schemas.microsoft.com/office/drawing/2014/main" id="{E4D9552D-DC20-17D0-9B1A-EC17E8987C3C}"/>
                      </a:ext>
                    </a:extLst>
                  </p:cNvPr>
                  <p:cNvGrpSpPr>
                    <a:grpSpLocks/>
                  </p:cNvGrpSpPr>
                  <p:nvPr/>
                </p:nvGrpSpPr>
                <p:grpSpPr bwMode="auto">
                  <a:xfrm>
                    <a:off x="13017878" y="4799174"/>
                    <a:ext cx="2248022" cy="4558464"/>
                    <a:chOff x="2181819" y="4787317"/>
                    <a:chExt cx="2248022" cy="4558464"/>
                  </a:xfrm>
                </p:grpSpPr>
                <p:sp>
                  <p:nvSpPr>
                    <p:cNvPr id="109618" name="TextBox 4">
                      <a:extLst>
                        <a:ext uri="{FF2B5EF4-FFF2-40B4-BE49-F238E27FC236}">
                          <a16:creationId xmlns:a16="http://schemas.microsoft.com/office/drawing/2014/main" id="{5CE6F7CA-2330-1CAF-0191-D9529354B688}"/>
                        </a:ext>
                      </a:extLst>
                    </p:cNvPr>
                    <p:cNvSpPr txBox="1">
                      <a:spLocks noChangeArrowheads="1"/>
                    </p:cNvSpPr>
                    <p:nvPr/>
                  </p:nvSpPr>
                  <p:spPr bwMode="auto">
                    <a:xfrm>
                      <a:off x="2502822" y="7710745"/>
                      <a:ext cx="1927019" cy="135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a:solidFill>
                            <a:schemeClr val="accent1"/>
                          </a:solidFill>
                          <a:latin typeface="Montserrat" panose="00000500000000000000" pitchFamily="2" charset="0"/>
                          <a:cs typeface="Arial" panose="020B0604020202020204" pitchFamily="34" charset="0"/>
                        </a:rPr>
                        <a:t>Révision à mi-parcours et ajustements du POA</a:t>
                      </a:r>
                      <a:endParaRPr lang="en-US" altLang="en-CH" sz="1600" b="1">
                        <a:solidFill>
                          <a:schemeClr val="accent1"/>
                        </a:solidFill>
                        <a:latin typeface="Montserrat" panose="00000500000000000000" pitchFamily="2" charset="0"/>
                        <a:cs typeface="Arial" panose="020B0604020202020204" pitchFamily="34" charset="0"/>
                      </a:endParaRPr>
                    </a:p>
                  </p:txBody>
                </p:sp>
                <p:grpSp>
                  <p:nvGrpSpPr>
                    <p:cNvPr id="109619" name="Group 156751">
                      <a:extLst>
                        <a:ext uri="{FF2B5EF4-FFF2-40B4-BE49-F238E27FC236}">
                          <a16:creationId xmlns:a16="http://schemas.microsoft.com/office/drawing/2014/main" id="{129FFD88-38A6-A0C9-236C-3E4726AC1668}"/>
                        </a:ext>
                      </a:extLst>
                    </p:cNvPr>
                    <p:cNvGrpSpPr>
                      <a:grpSpLocks/>
                    </p:cNvGrpSpPr>
                    <p:nvPr/>
                  </p:nvGrpSpPr>
                  <p:grpSpPr bwMode="auto">
                    <a:xfrm>
                      <a:off x="2181819" y="4787317"/>
                      <a:ext cx="2008334" cy="793676"/>
                      <a:chOff x="451075" y="3960984"/>
                      <a:chExt cx="5313682" cy="2099919"/>
                    </a:xfrm>
                  </p:grpSpPr>
                  <p:grpSp>
                    <p:nvGrpSpPr>
                      <p:cNvPr id="109624" name="Group 156756">
                        <a:extLst>
                          <a:ext uri="{FF2B5EF4-FFF2-40B4-BE49-F238E27FC236}">
                            <a16:creationId xmlns:a16="http://schemas.microsoft.com/office/drawing/2014/main" id="{C33BAD78-0B1A-659E-C7E0-AF5BC8E722EA}"/>
                          </a:ext>
                        </a:extLst>
                      </p:cNvPr>
                      <p:cNvGrpSpPr>
                        <a:grpSpLocks/>
                      </p:cNvGrpSpPr>
                      <p:nvPr/>
                    </p:nvGrpSpPr>
                    <p:grpSpPr bwMode="auto">
                      <a:xfrm>
                        <a:off x="451075" y="3960984"/>
                        <a:ext cx="5313682" cy="2099919"/>
                        <a:chOff x="1276304" y="4031027"/>
                        <a:chExt cx="7812151" cy="3087292"/>
                      </a:xfrm>
                    </p:grpSpPr>
                    <p:sp>
                      <p:nvSpPr>
                        <p:cNvPr id="112666" name="Arrow: Chevron 112665">
                          <a:extLst>
                            <a:ext uri="{FF2B5EF4-FFF2-40B4-BE49-F238E27FC236}">
                              <a16:creationId xmlns:a16="http://schemas.microsoft.com/office/drawing/2014/main" id="{57CC197E-9A58-9CDC-FA69-9B86682D1196}"/>
                            </a:ext>
                          </a:extLst>
                        </p:cNvPr>
                        <p:cNvSpPr/>
                        <p:nvPr/>
                      </p:nvSpPr>
                      <p:spPr>
                        <a:xfrm>
                          <a:off x="1275757" y="4090848"/>
                          <a:ext cx="7825111" cy="2917846"/>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667" name="Oval 112666">
                          <a:extLst>
                            <a:ext uri="{FF2B5EF4-FFF2-40B4-BE49-F238E27FC236}">
                              <a16:creationId xmlns:a16="http://schemas.microsoft.com/office/drawing/2014/main" id="{211EFE72-BC02-00BC-A7F2-619795964464}"/>
                            </a:ext>
                          </a:extLst>
                        </p:cNvPr>
                        <p:cNvSpPr/>
                        <p:nvPr/>
                      </p:nvSpPr>
                      <p:spPr>
                        <a:xfrm>
                          <a:off x="3674286" y="4016458"/>
                          <a:ext cx="3091796" cy="3099689"/>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25" name="TextBox 4">
                        <a:extLst>
                          <a:ext uri="{FF2B5EF4-FFF2-40B4-BE49-F238E27FC236}">
                            <a16:creationId xmlns:a16="http://schemas.microsoft.com/office/drawing/2014/main" id="{09307466-FEB7-9993-9435-2196C5FA111A}"/>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8</a:t>
                        </a:r>
                        <a:endParaRPr lang="en-GB" altLang="en-CH" b="1">
                          <a:latin typeface="Arial" panose="020B0604020202020204" pitchFamily="34" charset="0"/>
                          <a:cs typeface="Arial" panose="020B0604020202020204" pitchFamily="34" charset="0"/>
                        </a:endParaRPr>
                      </a:p>
                    </p:txBody>
                  </p:sp>
                </p:grpSp>
                <p:sp>
                  <p:nvSpPr>
                    <p:cNvPr id="112660" name="Oval 112659">
                      <a:extLst>
                        <a:ext uri="{FF2B5EF4-FFF2-40B4-BE49-F238E27FC236}">
                          <a16:creationId xmlns:a16="http://schemas.microsoft.com/office/drawing/2014/main" id="{B7C7CFF9-31A6-AE65-C714-9948763AD65B}"/>
                        </a:ext>
                      </a:extLst>
                    </p:cNvPr>
                    <p:cNvSpPr/>
                    <p:nvPr/>
                  </p:nvSpPr>
                  <p:spPr>
                    <a:xfrm rot="10800000">
                      <a:off x="2742978" y="6353925"/>
                      <a:ext cx="950523" cy="9498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61" name="Straight Connector 112660">
                      <a:extLst>
                        <a:ext uri="{FF2B5EF4-FFF2-40B4-BE49-F238E27FC236}">
                          <a16:creationId xmlns:a16="http://schemas.microsoft.com/office/drawing/2014/main" id="{1CEF6F69-01EB-0CE5-A305-4FDFEDB8589D}"/>
                        </a:ext>
                      </a:extLst>
                    </p:cNvPr>
                    <p:cNvCxnSpPr/>
                    <p:nvPr/>
                  </p:nvCxnSpPr>
                  <p:spPr>
                    <a:xfrm rot="10800000">
                      <a:off x="3218240" y="5578311"/>
                      <a:ext cx="0" cy="775614"/>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62" name="Straight Connector 112661">
                      <a:extLst>
                        <a:ext uri="{FF2B5EF4-FFF2-40B4-BE49-F238E27FC236}">
                          <a16:creationId xmlns:a16="http://schemas.microsoft.com/office/drawing/2014/main" id="{F4F7AA87-9257-D096-D7E4-A8A6E47F199B}"/>
                        </a:ext>
                      </a:extLst>
                    </p:cNvPr>
                    <p:cNvCxnSpPr>
                      <a:cxnSpLocks/>
                    </p:cNvCxnSpPr>
                    <p:nvPr/>
                  </p:nvCxnSpPr>
                  <p:spPr>
                    <a:xfrm rot="10800000" flipV="1">
                      <a:off x="2355804" y="7448286"/>
                      <a:ext cx="0" cy="1897599"/>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63" name="Straight Connector 112662">
                      <a:extLst>
                        <a:ext uri="{FF2B5EF4-FFF2-40B4-BE49-F238E27FC236}">
                          <a16:creationId xmlns:a16="http://schemas.microsoft.com/office/drawing/2014/main" id="{192C2B95-B2F5-8368-0502-1A4243A953C8}"/>
                        </a:ext>
                      </a:extLst>
                    </p:cNvPr>
                    <p:cNvCxnSpPr>
                      <a:cxnSpLocks/>
                    </p:cNvCxnSpPr>
                    <p:nvPr/>
                  </p:nvCxnSpPr>
                  <p:spPr>
                    <a:xfrm rot="10800000" flipH="1">
                      <a:off x="2355804" y="7463160"/>
                      <a:ext cx="1724871"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605" name="Group 156760">
                    <a:extLst>
                      <a:ext uri="{FF2B5EF4-FFF2-40B4-BE49-F238E27FC236}">
                        <a16:creationId xmlns:a16="http://schemas.microsoft.com/office/drawing/2014/main" id="{9A47CB90-DB4E-3EFD-E447-303B6FBD7C30}"/>
                      </a:ext>
                    </a:extLst>
                  </p:cNvPr>
                  <p:cNvGrpSpPr>
                    <a:grpSpLocks/>
                  </p:cNvGrpSpPr>
                  <p:nvPr/>
                </p:nvGrpSpPr>
                <p:grpSpPr bwMode="auto">
                  <a:xfrm>
                    <a:off x="15226585" y="1017798"/>
                    <a:ext cx="3779035" cy="4575052"/>
                    <a:chOff x="4045624" y="2298645"/>
                    <a:chExt cx="9998631" cy="12104743"/>
                  </a:xfrm>
                </p:grpSpPr>
                <p:sp>
                  <p:nvSpPr>
                    <p:cNvPr id="109606" name="TextBox 4">
                      <a:extLst>
                        <a:ext uri="{FF2B5EF4-FFF2-40B4-BE49-F238E27FC236}">
                          <a16:creationId xmlns:a16="http://schemas.microsoft.com/office/drawing/2014/main" id="{9C616E25-08D7-E8FE-7033-374335BCE4FC}"/>
                        </a:ext>
                      </a:extLst>
                    </p:cNvPr>
                    <p:cNvSpPr txBox="1">
                      <a:spLocks noChangeArrowheads="1"/>
                    </p:cNvSpPr>
                    <p:nvPr/>
                  </p:nvSpPr>
                  <p:spPr bwMode="auto">
                    <a:xfrm>
                      <a:off x="4620605" y="2783599"/>
                      <a:ext cx="9423650" cy="381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CH" altLang="en-CH" sz="1600" b="1" dirty="0">
                          <a:solidFill>
                            <a:schemeClr val="accent1"/>
                          </a:solidFill>
                          <a:latin typeface="Montserrat" panose="00000500000000000000" pitchFamily="2" charset="0"/>
                          <a:cs typeface="Arial" panose="020B0604020202020204" pitchFamily="34" charset="0"/>
                        </a:rPr>
                        <a:t>Examen final, enseignements et voie à suivre (passage au niveau suivant)</a:t>
                      </a:r>
                      <a:endParaRPr lang="en-US" altLang="en-CH" sz="1600" b="1" dirty="0">
                        <a:solidFill>
                          <a:schemeClr val="accent1"/>
                        </a:solidFill>
                        <a:latin typeface="Montserrat" panose="00000500000000000000" pitchFamily="2" charset="0"/>
                        <a:cs typeface="Arial" panose="020B0604020202020204" pitchFamily="34" charset="0"/>
                      </a:endParaRPr>
                    </a:p>
                  </p:txBody>
                </p:sp>
                <p:grpSp>
                  <p:nvGrpSpPr>
                    <p:cNvPr id="109607" name="Group 156762">
                      <a:extLst>
                        <a:ext uri="{FF2B5EF4-FFF2-40B4-BE49-F238E27FC236}">
                          <a16:creationId xmlns:a16="http://schemas.microsoft.com/office/drawing/2014/main" id="{8E4978F2-D763-E274-A171-7B3D458BAE35}"/>
                        </a:ext>
                      </a:extLst>
                    </p:cNvPr>
                    <p:cNvGrpSpPr>
                      <a:grpSpLocks/>
                    </p:cNvGrpSpPr>
                    <p:nvPr/>
                  </p:nvGrpSpPr>
                  <p:grpSpPr bwMode="auto">
                    <a:xfrm>
                      <a:off x="4045624" y="2298645"/>
                      <a:ext cx="5313682" cy="12104743"/>
                      <a:chOff x="740991" y="-1816155"/>
                      <a:chExt cx="5313682" cy="12104743"/>
                    </a:xfrm>
                  </p:grpSpPr>
                  <p:grpSp>
                    <p:nvGrpSpPr>
                      <p:cNvPr id="109608" name="Group 156763">
                        <a:extLst>
                          <a:ext uri="{FF2B5EF4-FFF2-40B4-BE49-F238E27FC236}">
                            <a16:creationId xmlns:a16="http://schemas.microsoft.com/office/drawing/2014/main" id="{88F68273-A22B-FA12-B5A3-ED9BCDCEC641}"/>
                          </a:ext>
                        </a:extLst>
                      </p:cNvPr>
                      <p:cNvGrpSpPr>
                        <a:grpSpLocks/>
                      </p:cNvGrpSpPr>
                      <p:nvPr/>
                    </p:nvGrpSpPr>
                    <p:grpSpPr bwMode="auto">
                      <a:xfrm>
                        <a:off x="740991" y="8188669"/>
                        <a:ext cx="5313682" cy="2099919"/>
                        <a:chOff x="451075" y="3960984"/>
                        <a:chExt cx="5313682" cy="2099919"/>
                      </a:xfrm>
                    </p:grpSpPr>
                    <p:grpSp>
                      <p:nvGrpSpPr>
                        <p:cNvPr id="109614" name="Group 156769">
                          <a:extLst>
                            <a:ext uri="{FF2B5EF4-FFF2-40B4-BE49-F238E27FC236}">
                              <a16:creationId xmlns:a16="http://schemas.microsoft.com/office/drawing/2014/main" id="{2A81FB5D-2E8D-0A4F-93EF-B1A2ACB99D0E}"/>
                            </a:ext>
                          </a:extLst>
                        </p:cNvPr>
                        <p:cNvGrpSpPr>
                          <a:grpSpLocks/>
                        </p:cNvGrpSpPr>
                        <p:nvPr/>
                      </p:nvGrpSpPr>
                      <p:grpSpPr bwMode="auto">
                        <a:xfrm>
                          <a:off x="451075" y="3960984"/>
                          <a:ext cx="5313682" cy="2099919"/>
                          <a:chOff x="1276304" y="4031027"/>
                          <a:chExt cx="7812151" cy="3087292"/>
                        </a:xfrm>
                      </p:grpSpPr>
                      <p:sp>
                        <p:nvSpPr>
                          <p:cNvPr id="112656" name="Arrow: Chevron 112655">
                            <a:extLst>
                              <a:ext uri="{FF2B5EF4-FFF2-40B4-BE49-F238E27FC236}">
                                <a16:creationId xmlns:a16="http://schemas.microsoft.com/office/drawing/2014/main" id="{3491FC74-B267-1827-1C28-5B13B8AAB356}"/>
                              </a:ext>
                            </a:extLst>
                          </p:cNvPr>
                          <p:cNvSpPr/>
                          <p:nvPr/>
                        </p:nvSpPr>
                        <p:spPr>
                          <a:xfrm>
                            <a:off x="1290213" y="4090848"/>
                            <a:ext cx="7801208" cy="2917851"/>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solidFill>
                                <a:schemeClr val="tx1"/>
                              </a:solidFill>
                            </a:endParaRPr>
                          </a:p>
                        </p:txBody>
                      </p:sp>
                      <p:sp>
                        <p:nvSpPr>
                          <p:cNvPr id="112657" name="Oval 112656">
                            <a:extLst>
                              <a:ext uri="{FF2B5EF4-FFF2-40B4-BE49-F238E27FC236}">
                                <a16:creationId xmlns:a16="http://schemas.microsoft.com/office/drawing/2014/main" id="{DD560018-74D6-436E-EBE0-80076FA3E57E}"/>
                              </a:ext>
                            </a:extLst>
                          </p:cNvPr>
                          <p:cNvSpPr/>
                          <p:nvPr/>
                        </p:nvSpPr>
                        <p:spPr>
                          <a:xfrm>
                            <a:off x="3688744" y="4016458"/>
                            <a:ext cx="3075860" cy="3099695"/>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grpSp>
                    <p:sp>
                      <p:nvSpPr>
                        <p:cNvPr id="109615" name="TextBox 4">
                          <a:extLst>
                            <a:ext uri="{FF2B5EF4-FFF2-40B4-BE49-F238E27FC236}">
                              <a16:creationId xmlns:a16="http://schemas.microsoft.com/office/drawing/2014/main" id="{4B60A166-9445-8F9D-2F59-49C95E5EAB20}"/>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CH" altLang="en-CH" b="1">
                              <a:latin typeface="Arial" panose="020B0604020202020204" pitchFamily="34" charset="0"/>
                              <a:cs typeface="Arial" panose="020B0604020202020204" pitchFamily="34" charset="0"/>
                            </a:rPr>
                            <a:t>9</a:t>
                          </a:r>
                          <a:endParaRPr lang="en-GB" altLang="en-CH" b="1">
                            <a:latin typeface="Arial" panose="020B0604020202020204" pitchFamily="34" charset="0"/>
                            <a:cs typeface="Arial" panose="020B0604020202020204" pitchFamily="34" charset="0"/>
                          </a:endParaRPr>
                        </a:p>
                      </p:txBody>
                    </p:sp>
                  </p:grpSp>
                  <p:sp>
                    <p:nvSpPr>
                      <p:cNvPr id="112649" name="Oval 112648">
                        <a:extLst>
                          <a:ext uri="{FF2B5EF4-FFF2-40B4-BE49-F238E27FC236}">
                            <a16:creationId xmlns:a16="http://schemas.microsoft.com/office/drawing/2014/main" id="{AEFEBB4D-8F2D-8944-100A-3D193A70C403}"/>
                          </a:ext>
                        </a:extLst>
                      </p:cNvPr>
                      <p:cNvSpPr/>
                      <p:nvPr/>
                    </p:nvSpPr>
                    <p:spPr>
                      <a:xfrm>
                        <a:off x="2192188" y="3624710"/>
                        <a:ext cx="2504069" cy="2513159"/>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sz="1200" b="1"/>
                      </a:p>
                    </p:txBody>
                  </p:sp>
                  <p:cxnSp>
                    <p:nvCxnSpPr>
                      <p:cNvPr id="112650" name="Straight Connector 112649">
                        <a:extLst>
                          <a:ext uri="{FF2B5EF4-FFF2-40B4-BE49-F238E27FC236}">
                            <a16:creationId xmlns:a16="http://schemas.microsoft.com/office/drawing/2014/main" id="{6F13AACA-8B62-D04C-D28D-98E76ABFFC72}"/>
                          </a:ext>
                        </a:extLst>
                      </p:cNvPr>
                      <p:cNvCxnSpPr/>
                      <p:nvPr/>
                    </p:nvCxnSpPr>
                    <p:spPr>
                      <a:xfrm>
                        <a:off x="3449643" y="6137869"/>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11" name="Group 156766">
                        <a:extLst>
                          <a:ext uri="{FF2B5EF4-FFF2-40B4-BE49-F238E27FC236}">
                            <a16:creationId xmlns:a16="http://schemas.microsoft.com/office/drawing/2014/main" id="{800F5546-218D-E807-A192-B7A9CE766271}"/>
                          </a:ext>
                        </a:extLst>
                      </p:cNvPr>
                      <p:cNvGrpSpPr>
                        <a:grpSpLocks/>
                      </p:cNvGrpSpPr>
                      <p:nvPr/>
                    </p:nvGrpSpPr>
                    <p:grpSpPr bwMode="auto">
                      <a:xfrm>
                        <a:off x="1155231" y="-1816155"/>
                        <a:ext cx="4561907" cy="5018097"/>
                        <a:chOff x="1532028" y="-2283790"/>
                        <a:chExt cx="4561907" cy="5018097"/>
                      </a:xfrm>
                    </p:grpSpPr>
                    <p:cxnSp>
                      <p:nvCxnSpPr>
                        <p:cNvPr id="112652" name="Straight Connector 112651">
                          <a:extLst>
                            <a:ext uri="{FF2B5EF4-FFF2-40B4-BE49-F238E27FC236}">
                              <a16:creationId xmlns:a16="http://schemas.microsoft.com/office/drawing/2014/main" id="{AB0A95F4-2309-FF1C-C771-18A101322C6F}"/>
                            </a:ext>
                          </a:extLst>
                        </p:cNvPr>
                        <p:cNvCxnSpPr>
                          <a:cxnSpLocks/>
                        </p:cNvCxnSpPr>
                        <p:nvPr/>
                      </p:nvCxnSpPr>
                      <p:spPr>
                        <a:xfrm flipV="1">
                          <a:off x="1533752" y="-2285295"/>
                          <a:ext cx="0" cy="503194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53" name="Straight Connector 112652">
                          <a:extLst>
                            <a:ext uri="{FF2B5EF4-FFF2-40B4-BE49-F238E27FC236}">
                              <a16:creationId xmlns:a16="http://schemas.microsoft.com/office/drawing/2014/main" id="{A19273B3-2D60-1F43-F8B1-2DB7B698D296}"/>
                            </a:ext>
                          </a:extLst>
                        </p:cNvPr>
                        <p:cNvCxnSpPr>
                          <a:cxnSpLocks/>
                        </p:cNvCxnSpPr>
                        <p:nvPr/>
                      </p:nvCxnSpPr>
                      <p:spPr>
                        <a:xfrm flipH="1">
                          <a:off x="1533752" y="2746646"/>
                          <a:ext cx="4569114"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pic>
              <p:nvPicPr>
                <p:cNvPr id="109588" name="Graphic 156775" descr="Group brainstorm outline">
                  <a:extLst>
                    <a:ext uri="{FF2B5EF4-FFF2-40B4-BE49-F238E27FC236}">
                      <a16:creationId xmlns:a16="http://schemas.microsoft.com/office/drawing/2014/main" id="{F2BEB987-8772-DB0B-EAF1-9EBB39094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123" y="3120919"/>
                  <a:ext cx="818248" cy="81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9" name="Graphic 156777" descr="Target Audience with solid fill">
                  <a:extLst>
                    <a:ext uri="{FF2B5EF4-FFF2-40B4-BE49-F238E27FC236}">
                      <a16:creationId xmlns:a16="http://schemas.microsoft.com/office/drawing/2014/main" id="{3724864E-1C23-5DAF-DAF9-010CFB316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8250" y="6381611"/>
                  <a:ext cx="914950" cy="91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0" name="Graphic 156779" descr="Reflection outline">
                  <a:extLst>
                    <a:ext uri="{FF2B5EF4-FFF2-40B4-BE49-F238E27FC236}">
                      <a16:creationId xmlns:a16="http://schemas.microsoft.com/office/drawing/2014/main" id="{06281FD2-7A71-5F5D-82E7-ABBF03FBA3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939" y="3196564"/>
                  <a:ext cx="725265" cy="72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1" name="Graphic 156781" descr="Bullseye with solid fill">
                  <a:extLst>
                    <a:ext uri="{FF2B5EF4-FFF2-40B4-BE49-F238E27FC236}">
                      <a16:creationId xmlns:a16="http://schemas.microsoft.com/office/drawing/2014/main" id="{2B754B93-1EDB-E2D7-9884-13B6B01542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4786" y="6429387"/>
                  <a:ext cx="818248" cy="82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2" name="Graphic 156783" descr="Gantt Chart with solid fill">
                  <a:extLst>
                    <a:ext uri="{FF2B5EF4-FFF2-40B4-BE49-F238E27FC236}">
                      <a16:creationId xmlns:a16="http://schemas.microsoft.com/office/drawing/2014/main" id="{DDAF9A17-2D77-8224-329B-5B90967932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3984" y="3180639"/>
                  <a:ext cx="742003" cy="74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3" name="Graphic 156785" descr="Handshake with solid fill">
                  <a:extLst>
                    <a:ext uri="{FF2B5EF4-FFF2-40B4-BE49-F238E27FC236}">
                      <a16:creationId xmlns:a16="http://schemas.microsoft.com/office/drawing/2014/main" id="{D15B2482-DD96-AEB9-2103-075DD9F5EA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0445" y="6437349"/>
                  <a:ext cx="914950" cy="91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4" name="Graphic 156787" descr="Spinning Plates with solid fill">
                  <a:extLst>
                    <a:ext uri="{FF2B5EF4-FFF2-40B4-BE49-F238E27FC236}">
                      <a16:creationId xmlns:a16="http://schemas.microsoft.com/office/drawing/2014/main" id="{48E936FA-5686-B087-8769-BAC53D1279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40800" y="3154760"/>
                  <a:ext cx="799651" cy="80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5" name="Graphic 156789" descr="Customer review with solid fill">
                  <a:extLst>
                    <a:ext uri="{FF2B5EF4-FFF2-40B4-BE49-F238E27FC236}">
                      <a16:creationId xmlns:a16="http://schemas.microsoft.com/office/drawing/2014/main" id="{8B46AE3E-20BB-98A8-0BB9-8EBAFA5A7E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45086" y="6556789"/>
                  <a:ext cx="615546" cy="61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6" name="Graphic 156791" descr="Aspiration with solid fill">
                  <a:extLst>
                    <a:ext uri="{FF2B5EF4-FFF2-40B4-BE49-F238E27FC236}">
                      <a16:creationId xmlns:a16="http://schemas.microsoft.com/office/drawing/2014/main" id="{B6B6E946-64BB-C38C-2376-3463D3AE67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53934" y="3146797"/>
                  <a:ext cx="782915" cy="78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Left Bracket 6">
                <a:extLst>
                  <a:ext uri="{FF2B5EF4-FFF2-40B4-BE49-F238E27FC236}">
                    <a16:creationId xmlns:a16="http://schemas.microsoft.com/office/drawing/2014/main" id="{DBC38B5C-9F3C-33D5-BC13-E614419691CF}"/>
                  </a:ext>
                </a:extLst>
              </p:cNvPr>
              <p:cNvSpPr/>
              <p:nvPr/>
            </p:nvSpPr>
            <p:spPr>
              <a:xfrm rot="5400000">
                <a:off x="3901204" y="-420784"/>
                <a:ext cx="352495" cy="5026325"/>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H"/>
              </a:p>
            </p:txBody>
          </p:sp>
          <p:sp>
            <p:nvSpPr>
              <p:cNvPr id="8" name="Left Bracket 7">
                <a:extLst>
                  <a:ext uri="{FF2B5EF4-FFF2-40B4-BE49-F238E27FC236}">
                    <a16:creationId xmlns:a16="http://schemas.microsoft.com/office/drawing/2014/main" id="{F6D742A8-514D-D02F-0470-820E71B4551E}"/>
                  </a:ext>
                </a:extLst>
              </p:cNvPr>
              <p:cNvSpPr/>
              <p:nvPr/>
            </p:nvSpPr>
            <p:spPr>
              <a:xfrm rot="5400000">
                <a:off x="8624969" y="-2797"/>
                <a:ext cx="352495" cy="4190353"/>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H"/>
              </a:p>
            </p:txBody>
          </p:sp>
          <p:sp>
            <p:nvSpPr>
              <p:cNvPr id="9" name="Left Bracket 8">
                <a:extLst>
                  <a:ext uri="{FF2B5EF4-FFF2-40B4-BE49-F238E27FC236}">
                    <a16:creationId xmlns:a16="http://schemas.microsoft.com/office/drawing/2014/main" id="{0CF972DF-B3CD-C355-734D-427F8C2F9BC3}"/>
                  </a:ext>
                </a:extLst>
              </p:cNvPr>
              <p:cNvSpPr/>
              <p:nvPr/>
            </p:nvSpPr>
            <p:spPr>
              <a:xfrm rot="5400000">
                <a:off x="12554736" y="371466"/>
                <a:ext cx="352495" cy="3441826"/>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H"/>
              </a:p>
            </p:txBody>
          </p:sp>
          <p:sp>
            <p:nvSpPr>
              <p:cNvPr id="10" name="Left Bracket 9">
                <a:extLst>
                  <a:ext uri="{FF2B5EF4-FFF2-40B4-BE49-F238E27FC236}">
                    <a16:creationId xmlns:a16="http://schemas.microsoft.com/office/drawing/2014/main" id="{6D5A29A1-B6F8-2891-56DA-E29D86E8EC07}"/>
                  </a:ext>
                </a:extLst>
              </p:cNvPr>
              <p:cNvSpPr/>
              <p:nvPr/>
            </p:nvSpPr>
            <p:spPr>
              <a:xfrm rot="5400000">
                <a:off x="15347723" y="1083266"/>
                <a:ext cx="352495" cy="2018225"/>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H"/>
              </a:p>
            </p:txBody>
          </p:sp>
          <p:sp>
            <p:nvSpPr>
              <p:cNvPr id="109581" name="TextBox 156797">
                <a:extLst>
                  <a:ext uri="{FF2B5EF4-FFF2-40B4-BE49-F238E27FC236}">
                    <a16:creationId xmlns:a16="http://schemas.microsoft.com/office/drawing/2014/main" id="{08BD49C0-00C6-2DFE-F2BF-B72532142B33}"/>
                  </a:ext>
                </a:extLst>
              </p:cNvPr>
              <p:cNvSpPr txBox="1">
                <a:spLocks noChangeArrowheads="1"/>
              </p:cNvSpPr>
              <p:nvPr/>
            </p:nvSpPr>
            <p:spPr bwMode="auto">
              <a:xfrm>
                <a:off x="3284630" y="1566818"/>
                <a:ext cx="1572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H" altLang="en-CH" b="1">
                    <a:solidFill>
                      <a:schemeClr val="accent1"/>
                    </a:solidFill>
                    <a:latin typeface="Montserrat Medium" panose="00000600000000000000" pitchFamily="2" charset="0"/>
                  </a:rPr>
                  <a:t>L'évaluation</a:t>
                </a:r>
              </a:p>
            </p:txBody>
          </p:sp>
          <p:sp>
            <p:nvSpPr>
              <p:cNvPr id="109582" name="TextBox 156798">
                <a:extLst>
                  <a:ext uri="{FF2B5EF4-FFF2-40B4-BE49-F238E27FC236}">
                    <a16:creationId xmlns:a16="http://schemas.microsoft.com/office/drawing/2014/main" id="{AD31AE6A-772E-E135-AF84-7E4DDA321852}"/>
                  </a:ext>
                </a:extLst>
              </p:cNvPr>
              <p:cNvSpPr txBox="1">
                <a:spLocks noChangeArrowheads="1"/>
              </p:cNvSpPr>
              <p:nvPr/>
            </p:nvSpPr>
            <p:spPr bwMode="auto">
              <a:xfrm>
                <a:off x="8301693" y="1551773"/>
                <a:ext cx="10005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H" altLang="en-CH" b="1">
                    <a:solidFill>
                      <a:schemeClr val="accent1"/>
                    </a:solidFill>
                    <a:latin typeface="Montserrat Medium" panose="00000600000000000000" pitchFamily="2" charset="0"/>
                  </a:rPr>
                  <a:t>Conception</a:t>
                </a:r>
              </a:p>
            </p:txBody>
          </p:sp>
          <p:sp>
            <p:nvSpPr>
              <p:cNvPr id="109583" name="TextBox 156799">
                <a:extLst>
                  <a:ext uri="{FF2B5EF4-FFF2-40B4-BE49-F238E27FC236}">
                    <a16:creationId xmlns:a16="http://schemas.microsoft.com/office/drawing/2014/main" id="{1F154C39-E284-59AA-AFB2-27E638FE35C7}"/>
                  </a:ext>
                </a:extLst>
              </p:cNvPr>
              <p:cNvSpPr txBox="1">
                <a:spLocks noChangeArrowheads="1"/>
              </p:cNvSpPr>
              <p:nvPr/>
            </p:nvSpPr>
            <p:spPr bwMode="auto">
              <a:xfrm>
                <a:off x="11516981" y="1566818"/>
                <a:ext cx="20714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H" altLang="en-CH" b="1">
                    <a:solidFill>
                      <a:schemeClr val="accent1"/>
                    </a:solidFill>
                    <a:latin typeface="Montserrat Medium" panose="00000600000000000000" pitchFamily="2" charset="0"/>
                  </a:rPr>
                  <a:t>Mise en œuvre</a:t>
                </a:r>
              </a:p>
            </p:txBody>
          </p:sp>
          <p:sp>
            <p:nvSpPr>
              <p:cNvPr id="109584" name="TextBox 156800">
                <a:extLst>
                  <a:ext uri="{FF2B5EF4-FFF2-40B4-BE49-F238E27FC236}">
                    <a16:creationId xmlns:a16="http://schemas.microsoft.com/office/drawing/2014/main" id="{1E4D056F-F335-F34D-C3DA-5359D7AD5D5D}"/>
                  </a:ext>
                </a:extLst>
              </p:cNvPr>
              <p:cNvSpPr txBox="1">
                <a:spLocks noChangeArrowheads="1"/>
              </p:cNvSpPr>
              <p:nvPr/>
            </p:nvSpPr>
            <p:spPr bwMode="auto">
              <a:xfrm>
                <a:off x="14536948" y="1551773"/>
                <a:ext cx="1973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H" altLang="en-CH" b="1">
                    <a:solidFill>
                      <a:schemeClr val="accent1"/>
                    </a:solidFill>
                    <a:latin typeface="Montserrat Medium" panose="00000600000000000000" pitchFamily="2" charset="0"/>
                  </a:rPr>
                  <a:t>Transition / Sortie</a:t>
                </a:r>
              </a:p>
            </p:txBody>
          </p:sp>
          <p:sp>
            <p:nvSpPr>
              <p:cNvPr id="15" name="Left Bracket 14">
                <a:extLst>
                  <a:ext uri="{FF2B5EF4-FFF2-40B4-BE49-F238E27FC236}">
                    <a16:creationId xmlns:a16="http://schemas.microsoft.com/office/drawing/2014/main" id="{6B4565B1-7CAA-B996-9ED6-0B34EE7625CF}"/>
                  </a:ext>
                </a:extLst>
              </p:cNvPr>
              <p:cNvSpPr/>
              <p:nvPr/>
            </p:nvSpPr>
            <p:spPr>
              <a:xfrm rot="16200000">
                <a:off x="13482383" y="6441188"/>
                <a:ext cx="398252" cy="5342876"/>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H"/>
              </a:p>
            </p:txBody>
          </p:sp>
          <p:sp>
            <p:nvSpPr>
              <p:cNvPr id="109586" name="TextBox 156802">
                <a:extLst>
                  <a:ext uri="{FF2B5EF4-FFF2-40B4-BE49-F238E27FC236}">
                    <a16:creationId xmlns:a16="http://schemas.microsoft.com/office/drawing/2014/main" id="{EC07EB7E-0092-28AD-CA34-8B14BA68DE1B}"/>
                  </a:ext>
                </a:extLst>
              </p:cNvPr>
              <p:cNvSpPr txBox="1">
                <a:spLocks noChangeArrowheads="1"/>
              </p:cNvSpPr>
              <p:nvPr/>
            </p:nvSpPr>
            <p:spPr bwMode="auto">
              <a:xfrm>
                <a:off x="12675488" y="9294915"/>
                <a:ext cx="2307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CH" altLang="en-CH" b="1">
                    <a:solidFill>
                      <a:schemeClr val="accent1"/>
                    </a:solidFill>
                    <a:latin typeface="Montserrat Medium" panose="00000600000000000000" pitchFamily="2" charset="0"/>
                  </a:rPr>
                  <a:t>Période de 3 à 4 ans</a:t>
                </a:r>
              </a:p>
            </p:txBody>
          </p:sp>
        </p:grpSp>
        <p:pic>
          <p:nvPicPr>
            <p:cNvPr id="109574" name="Graphic 156805" descr="Harvey Balls 0% with solid fill">
              <a:extLst>
                <a:ext uri="{FF2B5EF4-FFF2-40B4-BE49-F238E27FC236}">
                  <a16:creationId xmlns:a16="http://schemas.microsoft.com/office/drawing/2014/main" id="{197ED24A-8995-A37E-67A0-688E5E4350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28913" y="4913313"/>
              <a:ext cx="2065337"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B36D567-8A2E-E1F3-05DE-096AC4429C25}"/>
                </a:ext>
              </a:extLst>
            </p:cNvPr>
            <p:cNvSpPr txBox="1"/>
            <p:nvPr/>
          </p:nvSpPr>
          <p:spPr bwMode="auto">
            <a:xfrm>
              <a:off x="15855606" y="5314931"/>
              <a:ext cx="1249534" cy="1281320"/>
            </a:xfrm>
            <a:prstGeom prst="rect">
              <a:avLst/>
            </a:prstGeom>
            <a:noFill/>
          </p:spPr>
          <p:txBody>
            <a:bodyPr wrap="square">
              <a:spAutoFit/>
            </a:bodyPr>
            <a:lstStyle/>
            <a:p>
              <a:pPr algn="ctr">
                <a:defRPr/>
              </a:pPr>
              <a:r>
                <a:rPr lang="en-CH" sz="2400" b="1" dirty="0">
                  <a:solidFill>
                    <a:schemeClr val="accent3"/>
                  </a:solidFill>
                  <a:latin typeface="Montserrat Medium" panose="00000600000000000000" pitchFamily="2" charset="0"/>
                </a:rPr>
                <a:t>Prêt à payer NS</a:t>
              </a:r>
            </a:p>
          </p:txBody>
        </p:sp>
      </p:grpSp>
      <p:pic>
        <p:nvPicPr>
          <p:cNvPr id="109572" name="Picture 112746" descr="A red cross on a black background&#10;&#10;Description automatically generated">
            <a:extLst>
              <a:ext uri="{FF2B5EF4-FFF2-40B4-BE49-F238E27FC236}">
                <a16:creationId xmlns:a16="http://schemas.microsoft.com/office/drawing/2014/main" id="{EF3D3CDE-C9D3-377D-D331-E4FF7F398820}"/>
              </a:ext>
            </a:extLst>
          </p:cNvPr>
          <p:cNvPicPr>
            <a:picLocks noGrp="1" noRo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6">
            <a:extLst>
              <a:ext uri="{FF2B5EF4-FFF2-40B4-BE49-F238E27FC236}">
                <a16:creationId xmlns:a16="http://schemas.microsoft.com/office/drawing/2014/main" id="{E7B74675-3A0C-CEA0-2D0F-5D0BCE5CB52F}"/>
              </a:ext>
            </a:extLst>
          </p:cNvPr>
          <p:cNvSpPr txBox="1">
            <a:spLocks noChangeArrowheads="1"/>
          </p:cNvSpPr>
          <p:nvPr/>
        </p:nvSpPr>
        <p:spPr bwMode="auto">
          <a:xfrm>
            <a:off x="703263" y="768350"/>
            <a:ext cx="77485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5400" b="1" dirty="0">
                <a:solidFill>
                  <a:srgbClr val="F5333F"/>
                </a:solidFill>
                <a:latin typeface="Montserrat" panose="00000500000000000000" pitchFamily="2" charset="0"/>
                <a:ea typeface="Roboto Black" pitchFamily="2" charset="0"/>
                <a:cs typeface="Open Sans Light" panose="020B0306030504020204" pitchFamily="34" charset="0"/>
              </a:rPr>
              <a:t>Pourquoi choisir la </a:t>
            </a:r>
            <a:r>
              <a:rPr lang="fr-FR" altLang="en-CH" sz="5400" b="1" dirty="0">
                <a:solidFill>
                  <a:srgbClr val="F5333F"/>
                </a:solidFill>
                <a:latin typeface="Montserrat" panose="00000500000000000000" pitchFamily="2" charset="0"/>
                <a:ea typeface="Roboto Black" pitchFamily="2" charset="0"/>
                <a:cs typeface="Open Sans Light" panose="020B0306030504020204" pitchFamily="34" charset="0"/>
              </a:rPr>
              <a:t>les TM</a:t>
            </a:r>
            <a:r>
              <a:rPr lang="en-CH" altLang="en-CH" sz="5400" b="1" dirty="0">
                <a:solidFill>
                  <a:srgbClr val="F5333F"/>
                </a:solidFill>
                <a:latin typeface="Montserrat" panose="00000500000000000000" pitchFamily="2" charset="0"/>
                <a:ea typeface="Roboto Black" pitchFamily="2" charset="0"/>
                <a:cs typeface="Open Sans Light" panose="020B0306030504020204" pitchFamily="34" charset="0"/>
              </a:rPr>
              <a:t> ?</a:t>
            </a:r>
            <a:endParaRPr lang="ru-RU" altLang="en-CH" sz="54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3" name="10 things you should know about cash transfers_1080p">
            <a:hlinkClick r:id="" action="ppaction://media"/>
            <a:extLst>
              <a:ext uri="{FF2B5EF4-FFF2-40B4-BE49-F238E27FC236}">
                <a16:creationId xmlns:a16="http://schemas.microsoft.com/office/drawing/2014/main" id="{C6081747-7534-CACA-646B-E0DB06EE3B38}"/>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3917950" y="1901825"/>
            <a:ext cx="10452100" cy="7842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084" name="Picture 1" descr="A red cross on a black background&#10;&#10;Description automatically generated">
            <a:extLst>
              <a:ext uri="{FF2B5EF4-FFF2-40B4-BE49-F238E27FC236}">
                <a16:creationId xmlns:a16="http://schemas.microsoft.com/office/drawing/2014/main" id="{6675D075-48A3-8E57-CE39-EA6A8D2D6D86}"/>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60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6">
            <a:extLst>
              <a:ext uri="{FF2B5EF4-FFF2-40B4-BE49-F238E27FC236}">
                <a16:creationId xmlns:a16="http://schemas.microsoft.com/office/drawing/2014/main" id="{7C3CDF14-DEEB-CE4E-4490-4CFE689A3185}"/>
              </a:ext>
            </a:extLst>
          </p:cNvPr>
          <p:cNvSpPr txBox="1">
            <a:spLocks noChangeArrowheads="1"/>
          </p:cNvSpPr>
          <p:nvPr/>
        </p:nvSpPr>
        <p:spPr bwMode="auto">
          <a:xfrm>
            <a:off x="819150" y="628650"/>
            <a:ext cx="8324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000" b="1">
                <a:solidFill>
                  <a:srgbClr val="F5333F"/>
                </a:solidFill>
                <a:latin typeface="Montserrat" panose="00000500000000000000" pitchFamily="2" charset="0"/>
                <a:ea typeface="Roboto Black" pitchFamily="2" charset="0"/>
                <a:cs typeface="Open Sans Light" panose="020B0306030504020204" pitchFamily="34" charset="0"/>
              </a:rPr>
              <a:t>Les progrès réalisés depuis le début</a:t>
            </a:r>
            <a:endParaRPr lang="ru-RU" altLang="en-CH" sz="4000" b="1">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11619" name="Picture 112746" descr="A red cross on a black background&#10;&#10;Description automatically generated">
            <a:extLst>
              <a:ext uri="{FF2B5EF4-FFF2-40B4-BE49-F238E27FC236}">
                <a16:creationId xmlns:a16="http://schemas.microsoft.com/office/drawing/2014/main" id="{35E3D019-218A-2840-5E41-49737400012D}"/>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111620" name="Chart 5">
            <a:extLst>
              <a:ext uri="{FF2B5EF4-FFF2-40B4-BE49-F238E27FC236}">
                <a16:creationId xmlns:a16="http://schemas.microsoft.com/office/drawing/2014/main" id="{8666B0D5-DD71-B22A-1F42-BE864BF734AA}"/>
              </a:ext>
            </a:extLst>
          </p:cNvPr>
          <p:cNvGraphicFramePr>
            <a:graphicFrameLocks/>
          </p:cNvGraphicFramePr>
          <p:nvPr/>
        </p:nvGraphicFramePr>
        <p:xfrm>
          <a:off x="2997200" y="1671638"/>
          <a:ext cx="12293600" cy="8229600"/>
        </p:xfrm>
        <a:graphic>
          <a:graphicData uri="http://schemas.openxmlformats.org/presentationml/2006/ole">
            <mc:AlternateContent xmlns:mc="http://schemas.openxmlformats.org/markup-compatibility/2006">
              <mc:Choice xmlns:v="urn:schemas-microsoft-com:vml" Requires="v">
                <p:oleObj name="Chart" r:id="rId4" imgW="12302794" imgH="8236410" progId="Excel.Chart.8">
                  <p:embed/>
                </p:oleObj>
              </mc:Choice>
              <mc:Fallback>
                <p:oleObj name="Chart" r:id="rId4" imgW="12302794" imgH="8236410" progId="Excel.Chart.8">
                  <p:embed/>
                  <p:pic>
                    <p:nvPicPr>
                      <p:cNvPr id="111620" name="Chart 5">
                        <a:extLst>
                          <a:ext uri="{FF2B5EF4-FFF2-40B4-BE49-F238E27FC236}">
                            <a16:creationId xmlns:a16="http://schemas.microsoft.com/office/drawing/2014/main" id="{8666B0D5-DD71-B22A-1F42-BE864BF734A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7200" y="1671638"/>
                        <a:ext cx="12293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6">
            <a:extLst>
              <a:ext uri="{FF2B5EF4-FFF2-40B4-BE49-F238E27FC236}">
                <a16:creationId xmlns:a16="http://schemas.microsoft.com/office/drawing/2014/main" id="{6A8B86CF-0A4E-2A62-9CA2-CA41D5D9D287}"/>
              </a:ext>
            </a:extLst>
          </p:cNvPr>
          <p:cNvSpPr txBox="1">
            <a:spLocks noChangeArrowheads="1"/>
          </p:cNvSpPr>
          <p:nvPr/>
        </p:nvSpPr>
        <p:spPr bwMode="auto">
          <a:xfrm>
            <a:off x="819150" y="628650"/>
            <a:ext cx="99329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000" b="1" dirty="0">
                <a:solidFill>
                  <a:srgbClr val="F5333F"/>
                </a:solidFill>
                <a:latin typeface="Montserrat" panose="00000500000000000000" pitchFamily="2" charset="0"/>
                <a:ea typeface="Roboto Black" pitchFamily="2" charset="0"/>
                <a:cs typeface="Open Sans Light" panose="020B0306030504020204" pitchFamily="34" charset="0"/>
              </a:rPr>
              <a:t>Cartographie de la préparation mondiale </a:t>
            </a:r>
            <a:r>
              <a:rPr lang="fr-FR" altLang="en-CH" sz="4000" b="1" dirty="0">
                <a:solidFill>
                  <a:srgbClr val="F5333F"/>
                </a:solidFill>
                <a:latin typeface="Montserrat" panose="00000500000000000000" pitchFamily="2" charset="0"/>
                <a:ea typeface="Roboto Black" pitchFamily="2" charset="0"/>
                <a:cs typeface="Open Sans Light" panose="020B0306030504020204" pitchFamily="34" charset="0"/>
              </a:rPr>
              <a:t>des TM</a:t>
            </a:r>
            <a:endParaRPr lang="ru-RU" altLang="en-CH" sz="40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13667" name="Picture 112746" descr="A red cross on a black background&#10;&#10;Description automatically generated">
            <a:extLst>
              <a:ext uri="{FF2B5EF4-FFF2-40B4-BE49-F238E27FC236}">
                <a16:creationId xmlns:a16="http://schemas.microsoft.com/office/drawing/2014/main" id="{96835E90-E56A-7BBA-5911-837D6D32B2B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3668" name="Picture 3" descr="A map of the world&#10;&#10;Description automatically generated">
            <a:extLst>
              <a:ext uri="{FF2B5EF4-FFF2-40B4-BE49-F238E27FC236}">
                <a16:creationId xmlns:a16="http://schemas.microsoft.com/office/drawing/2014/main" id="{D9AB4D2C-FA73-7531-2B94-6BDF85A1F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25" y="2128838"/>
            <a:ext cx="16186150" cy="788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Box 6">
            <a:extLst>
              <a:ext uri="{FF2B5EF4-FFF2-40B4-BE49-F238E27FC236}">
                <a16:creationId xmlns:a16="http://schemas.microsoft.com/office/drawing/2014/main" id="{19B9130C-10DF-8414-F4AF-496A25DEAA53}"/>
              </a:ext>
            </a:extLst>
          </p:cNvPr>
          <p:cNvSpPr txBox="1">
            <a:spLocks noChangeArrowheads="1"/>
          </p:cNvSpPr>
          <p:nvPr/>
        </p:nvSpPr>
        <p:spPr bwMode="auto">
          <a:xfrm>
            <a:off x="819150" y="628650"/>
            <a:ext cx="1231025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4000" b="1" dirty="0">
                <a:solidFill>
                  <a:srgbClr val="F5333F"/>
                </a:solidFill>
                <a:latin typeface="Montserrat" panose="00000500000000000000" pitchFamily="2" charset="0"/>
                <a:ea typeface="Roboto Black" pitchFamily="2" charset="0"/>
                <a:cs typeface="Open Sans Light" panose="020B0306030504020204" pitchFamily="34" charset="0"/>
              </a:rPr>
              <a:t>Initiative </a:t>
            </a:r>
            <a:r>
              <a:rPr lang="fr-FR" altLang="en-CH" sz="4000" b="1" dirty="0">
                <a:solidFill>
                  <a:srgbClr val="F5333F"/>
                </a:solidFill>
                <a:latin typeface="Montserrat" panose="00000500000000000000" pitchFamily="2" charset="0"/>
                <a:ea typeface="Roboto Black" pitchFamily="2" charset="0"/>
                <a:cs typeface="Open Sans Light" panose="020B0306030504020204" pitchFamily="34" charset="0"/>
              </a:rPr>
              <a:t>« </a:t>
            </a:r>
            <a:r>
              <a:rPr lang="fr-FR" altLang="en-CH" sz="4000" b="1" dirty="0" err="1">
                <a:solidFill>
                  <a:srgbClr val="F5333F"/>
                </a:solidFill>
                <a:latin typeface="Montserrat" panose="00000500000000000000" pitchFamily="2" charset="0"/>
                <a:ea typeface="Roboto Black" pitchFamily="2" charset="0"/>
                <a:cs typeface="Open Sans Light" panose="020B0306030504020204" pitchFamily="34" charset="0"/>
              </a:rPr>
              <a:t>Counting</a:t>
            </a:r>
            <a:r>
              <a:rPr lang="fr-FR" altLang="en-CH" sz="4000" b="1" dirty="0">
                <a:solidFill>
                  <a:srgbClr val="F5333F"/>
                </a:solidFill>
                <a:latin typeface="Montserrat" panose="00000500000000000000" pitchFamily="2" charset="0"/>
                <a:ea typeface="Roboto Black" pitchFamily="2" charset="0"/>
                <a:cs typeface="Open Sans Light" panose="020B0306030504020204" pitchFamily="34" charset="0"/>
              </a:rPr>
              <a:t> Cash »</a:t>
            </a:r>
            <a:r>
              <a:rPr lang="en-CH" altLang="en-CH" sz="4000" b="1" dirty="0">
                <a:solidFill>
                  <a:srgbClr val="F5333F"/>
                </a:solidFill>
                <a:latin typeface="Montserrat" panose="00000500000000000000" pitchFamily="2" charset="0"/>
                <a:ea typeface="Roboto Black" pitchFamily="2" charset="0"/>
                <a:cs typeface="Open Sans Light" panose="020B0306030504020204" pitchFamily="34" charset="0"/>
              </a:rPr>
              <a:t>- 2022</a:t>
            </a:r>
            <a:endParaRPr lang="ru-RU" altLang="en-CH" sz="40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115715" name="Picture 112746" descr="A red cross on a black background&#10;&#10;Description automatically generated">
            <a:extLst>
              <a:ext uri="{FF2B5EF4-FFF2-40B4-BE49-F238E27FC236}">
                <a16:creationId xmlns:a16="http://schemas.microsoft.com/office/drawing/2014/main" id="{F98BBD0A-4F98-162A-4E88-E324F7925529}"/>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5716" name="Picture 6" descr="A map of the world&#10;&#10;Description automatically generated">
            <a:extLst>
              <a:ext uri="{FF2B5EF4-FFF2-40B4-BE49-F238E27FC236}">
                <a16:creationId xmlns:a16="http://schemas.microsoft.com/office/drawing/2014/main" id="{90E63420-12F9-944F-F966-0EF7D05E3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38" y="2128838"/>
            <a:ext cx="15881350" cy="782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EC0DA622-EA2E-86AC-4325-43CA7562E1E3}"/>
              </a:ext>
            </a:extLst>
          </p:cNvPr>
          <p:cNvSpPr txBox="1">
            <a:spLocks noChangeArrowheads="1"/>
          </p:cNvSpPr>
          <p:nvPr/>
        </p:nvSpPr>
        <p:spPr bwMode="auto">
          <a:xfrm>
            <a:off x="-546100" y="6732588"/>
            <a:ext cx="5664200" cy="1200150"/>
          </a:xfrm>
          <a:prstGeom prst="rect">
            <a:avLst/>
          </a:prstGeom>
          <a:noFill/>
          <a:ln>
            <a:noFill/>
          </a:ln>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fr-FR" altLang="en-CH" sz="2400" b="1" dirty="0">
                <a:solidFill>
                  <a:schemeClr val="accent1"/>
                </a:solidFill>
                <a:latin typeface="Montserrat" panose="00000500000000000000" pitchFamily="2" charset="0"/>
                <a:cs typeface="Arial" panose="020B0604020202020204" pitchFamily="34" charset="0"/>
              </a:rPr>
              <a:t>Cash</a:t>
            </a:r>
            <a:r>
              <a:rPr lang="en-CH" altLang="en-CH" sz="2400" b="1" dirty="0">
                <a:solidFill>
                  <a:schemeClr val="accent1"/>
                </a:solidFill>
                <a:latin typeface="Montserrat" panose="00000500000000000000" pitchFamily="2" charset="0"/>
                <a:cs typeface="Arial" panose="020B0604020202020204" pitchFamily="34" charset="0"/>
              </a:rPr>
              <a:t> dépensé en CHF</a:t>
            </a:r>
          </a:p>
          <a:p>
            <a:pPr algn="ctr" eaLnBrk="1" hangingPunct="1">
              <a:defRPr/>
            </a:pPr>
            <a:r>
              <a:rPr lang="en-CH" altLang="en-CH" sz="4800" b="1" dirty="0">
                <a:solidFill>
                  <a:schemeClr val="accent3"/>
                </a:solidFill>
                <a:latin typeface="Montserrat" panose="00000500000000000000" pitchFamily="2" charset="0"/>
                <a:cs typeface="Arial" panose="020B0604020202020204" pitchFamily="34" charset="0"/>
              </a:rPr>
              <a:t>562,202,520 </a:t>
            </a:r>
            <a:endParaRPr lang="en-US" altLang="en-CH" sz="4800" b="1" dirty="0">
              <a:solidFill>
                <a:schemeClr val="accent3"/>
              </a:solidFill>
              <a:latin typeface="Montserrat" panose="00000500000000000000" pitchFamily="2" charset="0"/>
              <a:cs typeface="Arial" panose="020B0604020202020204" pitchFamily="34" charset="0"/>
            </a:endParaRPr>
          </a:p>
        </p:txBody>
      </p:sp>
      <p:sp>
        <p:nvSpPr>
          <p:cNvPr id="9" name="TextBox 4">
            <a:extLst>
              <a:ext uri="{FF2B5EF4-FFF2-40B4-BE49-F238E27FC236}">
                <a16:creationId xmlns:a16="http://schemas.microsoft.com/office/drawing/2014/main" id="{22BE2850-DB7D-4237-A7A8-0E8014513F48}"/>
              </a:ext>
            </a:extLst>
          </p:cNvPr>
          <p:cNvSpPr txBox="1">
            <a:spLocks noChangeArrowheads="1"/>
          </p:cNvSpPr>
          <p:nvPr/>
        </p:nvSpPr>
        <p:spPr bwMode="auto">
          <a:xfrm>
            <a:off x="525463" y="8123238"/>
            <a:ext cx="3521075" cy="1200150"/>
          </a:xfrm>
          <a:prstGeom prst="rect">
            <a:avLst/>
          </a:prstGeom>
          <a:noFill/>
          <a:ln>
            <a:noFill/>
          </a:ln>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CH" altLang="en-CH" sz="2400" b="1" dirty="0">
                <a:solidFill>
                  <a:schemeClr val="accent1"/>
                </a:solidFill>
                <a:latin typeface="Montserrat" panose="00000500000000000000" pitchFamily="2" charset="0"/>
                <a:cs typeface="Arial" panose="020B0604020202020204" pitchFamily="34" charset="0"/>
              </a:rPr>
              <a:t>Bénéficiaires Total</a:t>
            </a:r>
          </a:p>
          <a:p>
            <a:pPr algn="ctr" eaLnBrk="1" hangingPunct="1">
              <a:defRPr/>
            </a:pPr>
            <a:r>
              <a:rPr lang="en-CH" altLang="en-CH" sz="4800" b="1" dirty="0">
                <a:solidFill>
                  <a:schemeClr val="accent3"/>
                </a:solidFill>
                <a:latin typeface="Montserrat" panose="00000500000000000000" pitchFamily="2" charset="0"/>
                <a:cs typeface="Arial" panose="020B0604020202020204" pitchFamily="34" charset="0"/>
              </a:rPr>
              <a:t>5,000,</a:t>
            </a:r>
            <a:r>
              <a:rPr lang="en-CH" altLang="en-CH" sz="2400" b="1" dirty="0">
                <a:solidFill>
                  <a:schemeClr val="accent1"/>
                </a:solidFill>
                <a:latin typeface="Montserrat" panose="00000500000000000000" pitchFamily="2" charset="0"/>
                <a:cs typeface="Arial" panose="020B0604020202020204" pitchFamily="34" charset="0"/>
              </a:rPr>
              <a:t>000 </a:t>
            </a:r>
            <a:endParaRPr lang="en-US" altLang="en-CH" sz="2400" b="1" dirty="0">
              <a:solidFill>
                <a:schemeClr val="accent1"/>
              </a:solidFill>
              <a:latin typeface="Montserrat" panose="00000500000000000000" pitchFamily="2"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A picture containing text, person, indoor, cash machine&#10;&#10;Description automatically generated">
            <a:extLst>
              <a:ext uri="{FF2B5EF4-FFF2-40B4-BE49-F238E27FC236}">
                <a16:creationId xmlns:a16="http://schemas.microsoft.com/office/drawing/2014/main" id="{F8DB01EC-97D5-2ECE-0300-9BC12534A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988" y="1236663"/>
            <a:ext cx="13916025" cy="781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1" descr="A red cross on a black background&#10;&#10;Description automatically generated">
            <a:extLst>
              <a:ext uri="{FF2B5EF4-FFF2-40B4-BE49-F238E27FC236}">
                <a16:creationId xmlns:a16="http://schemas.microsoft.com/office/drawing/2014/main" id="{B665633A-97AB-1A7A-8310-1B5563CC3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6350" y="446088"/>
            <a:ext cx="1227138" cy="158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6">
            <a:extLst>
              <a:ext uri="{FF2B5EF4-FFF2-40B4-BE49-F238E27FC236}">
                <a16:creationId xmlns:a16="http://schemas.microsoft.com/office/drawing/2014/main" id="{21DA0406-561A-833E-D6ED-EAC08E76762D}"/>
              </a:ext>
            </a:extLst>
          </p:cNvPr>
          <p:cNvSpPr txBox="1">
            <a:spLocks noChangeArrowheads="1"/>
          </p:cNvSpPr>
          <p:nvPr/>
        </p:nvSpPr>
        <p:spPr bwMode="auto">
          <a:xfrm>
            <a:off x="703263" y="768350"/>
            <a:ext cx="133232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5400" b="1" dirty="0" err="1">
                <a:solidFill>
                  <a:srgbClr val="F5333F"/>
                </a:solidFill>
                <a:latin typeface="Montserrat" panose="00000500000000000000" pitchFamily="2" charset="0"/>
                <a:ea typeface="Roboto Black" pitchFamily="2" charset="0"/>
                <a:cs typeface="Open Sans Light" panose="020B0306030504020204" pitchFamily="34" charset="0"/>
              </a:rPr>
              <a:t>Quand</a:t>
            </a:r>
            <a:r>
              <a:rPr lang="en-US" altLang="en-CH" sz="5400" b="1" dirty="0">
                <a:solidFill>
                  <a:srgbClr val="F5333F"/>
                </a:solidFill>
                <a:latin typeface="Montserrat" panose="00000500000000000000" pitchFamily="2" charset="0"/>
                <a:ea typeface="Roboto Black" pitchFamily="2" charset="0"/>
                <a:cs typeface="Open Sans Light" panose="020B0306030504020204" pitchFamily="34" charset="0"/>
              </a:rPr>
              <a:t> </a:t>
            </a:r>
            <a:r>
              <a:rPr lang="en-US" altLang="en-CH" sz="5400" b="1" dirty="0" err="1">
                <a:solidFill>
                  <a:srgbClr val="F5333F"/>
                </a:solidFill>
                <a:latin typeface="Montserrat" panose="00000500000000000000" pitchFamily="2" charset="0"/>
                <a:ea typeface="Roboto Black" pitchFamily="2" charset="0"/>
                <a:cs typeface="Open Sans Light" panose="020B0306030504020204" pitchFamily="34" charset="0"/>
              </a:rPr>
              <a:t>peut</a:t>
            </a:r>
            <a:r>
              <a:rPr lang="en-US" altLang="en-CH" sz="5400" b="1" dirty="0">
                <a:solidFill>
                  <a:srgbClr val="F5333F"/>
                </a:solidFill>
                <a:latin typeface="Montserrat" panose="00000500000000000000" pitchFamily="2" charset="0"/>
                <a:ea typeface="Roboto Black" pitchFamily="2" charset="0"/>
                <a:cs typeface="Open Sans Light" panose="020B0306030504020204" pitchFamily="34" charset="0"/>
              </a:rPr>
              <a:t>-on </a:t>
            </a:r>
            <a:r>
              <a:rPr lang="en-US" altLang="en-CH" sz="5400" b="1" dirty="0" err="1">
                <a:solidFill>
                  <a:srgbClr val="F5333F"/>
                </a:solidFill>
                <a:latin typeface="Montserrat" panose="00000500000000000000" pitchFamily="2" charset="0"/>
                <a:ea typeface="Roboto Black" pitchFamily="2" charset="0"/>
                <a:cs typeface="Open Sans Light" panose="020B0306030504020204" pitchFamily="34" charset="0"/>
              </a:rPr>
              <a:t>recourir</a:t>
            </a:r>
            <a:r>
              <a:rPr lang="en-US" altLang="en-CH" sz="5400" b="1" dirty="0">
                <a:solidFill>
                  <a:srgbClr val="F5333F"/>
                </a:solidFill>
                <a:latin typeface="Montserrat" panose="00000500000000000000" pitchFamily="2" charset="0"/>
                <a:ea typeface="Roboto Black" pitchFamily="2" charset="0"/>
                <a:cs typeface="Open Sans Light" panose="020B0306030504020204" pitchFamily="34" charset="0"/>
              </a:rPr>
              <a:t> aux TM ?</a:t>
            </a:r>
            <a:endParaRPr lang="ru-RU" altLang="en-CH" sz="54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pic>
        <p:nvPicPr>
          <p:cNvPr id="48131" name="Picture 1" descr="A red cross on a black background&#10;&#10;Description automatically generated">
            <a:extLst>
              <a:ext uri="{FF2B5EF4-FFF2-40B4-BE49-F238E27FC236}">
                <a16:creationId xmlns:a16="http://schemas.microsoft.com/office/drawing/2014/main" id="{AB6400C4-1BA0-40F9-4895-B6CB639A3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132" name="Picture 2" descr="Calendar&#10;&#10;Description automatically generated with low confidence">
            <a:extLst>
              <a:ext uri="{FF2B5EF4-FFF2-40B4-BE49-F238E27FC236}">
                <a16:creationId xmlns:a16="http://schemas.microsoft.com/office/drawing/2014/main" id="{1A280414-5713-BA52-1351-F6D366A442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30"/>
          <a:stretch>
            <a:fillRect/>
          </a:stretch>
        </p:blipFill>
        <p:spPr bwMode="auto">
          <a:xfrm>
            <a:off x="1063625" y="2128838"/>
            <a:ext cx="16160750" cy="801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587EB645-99CB-73E3-4B8D-DC54F04C1094}"/>
              </a:ext>
            </a:extLst>
          </p:cNvPr>
          <p:cNvGrpSpPr/>
          <p:nvPr/>
        </p:nvGrpSpPr>
        <p:grpSpPr>
          <a:xfrm>
            <a:off x="6770508" y="3309145"/>
            <a:ext cx="8323262" cy="804862"/>
            <a:chOff x="6551613" y="3309938"/>
            <a:chExt cx="8323262" cy="804862"/>
          </a:xfrm>
        </p:grpSpPr>
        <p:sp>
          <p:nvSpPr>
            <p:cNvPr id="4" name="Flowchart: Terminator 3">
              <a:extLst>
                <a:ext uri="{FF2B5EF4-FFF2-40B4-BE49-F238E27FC236}">
                  <a16:creationId xmlns:a16="http://schemas.microsoft.com/office/drawing/2014/main" id="{25254277-239D-85BC-B2BF-CCF8962747C5}"/>
                </a:ext>
              </a:extLst>
            </p:cNvPr>
            <p:cNvSpPr/>
            <p:nvPr/>
          </p:nvSpPr>
          <p:spPr>
            <a:xfrm>
              <a:off x="9431338" y="3309938"/>
              <a:ext cx="2251075" cy="80486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2"/>
                  </a:solidFill>
                  <a:latin typeface="Montserrat" panose="00000500000000000000" pitchFamily="2" charset="0"/>
                </a:rPr>
                <a:t>TM pour les interventions d'urgence en cas de catastrophe</a:t>
              </a:r>
            </a:p>
          </p:txBody>
        </p:sp>
        <p:sp>
          <p:nvSpPr>
            <p:cNvPr id="5" name="Flowchart: Terminator 4">
              <a:extLst>
                <a:ext uri="{FF2B5EF4-FFF2-40B4-BE49-F238E27FC236}">
                  <a16:creationId xmlns:a16="http://schemas.microsoft.com/office/drawing/2014/main" id="{A2D19C20-EC7A-0F15-A647-6BFB48DA5A95}"/>
                </a:ext>
              </a:extLst>
            </p:cNvPr>
            <p:cNvSpPr/>
            <p:nvPr/>
          </p:nvSpPr>
          <p:spPr>
            <a:xfrm>
              <a:off x="11969750" y="3309938"/>
              <a:ext cx="2905125" cy="80486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2"/>
                  </a:solidFill>
                  <a:latin typeface="Montserrat" panose="00000500000000000000" pitchFamily="2" charset="0"/>
                </a:rPr>
                <a:t>TM pour le rétablissement précoce et la programmation du rétablissement</a:t>
              </a:r>
            </a:p>
          </p:txBody>
        </p:sp>
        <p:sp>
          <p:nvSpPr>
            <p:cNvPr id="6" name="Flowchart: Terminator 5">
              <a:extLst>
                <a:ext uri="{FF2B5EF4-FFF2-40B4-BE49-F238E27FC236}">
                  <a16:creationId xmlns:a16="http://schemas.microsoft.com/office/drawing/2014/main" id="{11D4CA4D-3A14-38D0-24CF-4849847C5C32}"/>
                </a:ext>
              </a:extLst>
            </p:cNvPr>
            <p:cNvSpPr/>
            <p:nvPr/>
          </p:nvSpPr>
          <p:spPr>
            <a:xfrm>
              <a:off x="6551613" y="3309938"/>
              <a:ext cx="2592387" cy="80486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2"/>
                  </a:solidFill>
                  <a:latin typeface="Montserrat" panose="00000500000000000000" pitchFamily="2" charset="0"/>
                </a:rPr>
                <a:t>TM pour </a:t>
              </a:r>
              <a:r>
                <a:rPr lang="en-CH" sz="1600" b="1" dirty="0">
                  <a:solidFill>
                    <a:schemeClr val="bg2"/>
                  </a:solidFill>
                  <a:latin typeface="Montserrat" panose="00000500000000000000" pitchFamily="2" charset="0"/>
                </a:rPr>
                <a:t>Anticipatory Action (action anticipée)</a:t>
              </a:r>
              <a:endParaRPr lang="en-GB" sz="1600" b="1" dirty="0">
                <a:solidFill>
                  <a:schemeClr val="bg2"/>
                </a:solidFill>
                <a:latin typeface="Montserrat" panose="00000500000000000000" pitchFamily="2" charset="0"/>
              </a:endParaRPr>
            </a:p>
          </p:txBody>
        </p:sp>
      </p:grpSp>
      <p:sp>
        <p:nvSpPr>
          <p:cNvPr id="3" name="Flowchart: Terminator 2">
            <a:extLst>
              <a:ext uri="{FF2B5EF4-FFF2-40B4-BE49-F238E27FC236}">
                <a16:creationId xmlns:a16="http://schemas.microsoft.com/office/drawing/2014/main" id="{B7255B61-5AC1-E604-7480-75BBC7BEB26E}"/>
              </a:ext>
            </a:extLst>
          </p:cNvPr>
          <p:cNvSpPr/>
          <p:nvPr/>
        </p:nvSpPr>
        <p:spPr>
          <a:xfrm>
            <a:off x="2713702" y="7074900"/>
            <a:ext cx="3554363" cy="77124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H" sz="1600" b="1" dirty="0">
                <a:solidFill>
                  <a:schemeClr val="bg2"/>
                </a:solidFill>
                <a:latin typeface="Montserrat" panose="00000500000000000000" pitchFamily="2" charset="0"/>
              </a:rPr>
              <a:t>Préparation </a:t>
            </a:r>
            <a:r>
              <a:rPr lang="fr-FR" sz="1600" b="1" dirty="0">
                <a:solidFill>
                  <a:schemeClr val="bg2"/>
                </a:solidFill>
                <a:latin typeface="Montserrat" panose="00000500000000000000" pitchFamily="2" charset="0"/>
              </a:rPr>
              <a:t>aux TM</a:t>
            </a:r>
            <a:endParaRPr lang="en-GB" sz="1600" b="1" dirty="0">
              <a:solidFill>
                <a:schemeClr val="bg2"/>
              </a:solidFill>
              <a:latin typeface="Montserrat" panose="00000500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6">
            <a:extLst>
              <a:ext uri="{FF2B5EF4-FFF2-40B4-BE49-F238E27FC236}">
                <a16:creationId xmlns:a16="http://schemas.microsoft.com/office/drawing/2014/main" id="{D30E86A4-764F-A1AB-9AD7-61933410BF70}"/>
              </a:ext>
            </a:extLst>
          </p:cNvPr>
          <p:cNvSpPr txBox="1">
            <a:spLocks noChangeArrowheads="1"/>
          </p:cNvSpPr>
          <p:nvPr/>
        </p:nvSpPr>
        <p:spPr bwMode="auto">
          <a:xfrm>
            <a:off x="703263" y="768350"/>
            <a:ext cx="147335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CH" sz="5400" b="1" dirty="0" err="1">
                <a:solidFill>
                  <a:srgbClr val="F5333F"/>
                </a:solidFill>
                <a:latin typeface="Montserrat" panose="00000500000000000000" pitchFamily="2" charset="0"/>
                <a:ea typeface="Roboto Black" pitchFamily="2" charset="0"/>
                <a:cs typeface="Open Sans Light" panose="020B0306030504020204" pitchFamily="34" charset="0"/>
              </a:rPr>
              <a:t>Pourquoi</a:t>
            </a:r>
            <a:r>
              <a:rPr lang="en-US" altLang="en-CH" sz="5400" b="1" dirty="0">
                <a:solidFill>
                  <a:srgbClr val="F5333F"/>
                </a:solidFill>
                <a:latin typeface="Montserrat" panose="00000500000000000000" pitchFamily="2" charset="0"/>
                <a:ea typeface="Roboto Black" pitchFamily="2" charset="0"/>
                <a:cs typeface="Open Sans Light" panose="020B0306030504020204" pitchFamily="34" charset="0"/>
              </a:rPr>
              <a:t> </a:t>
            </a:r>
            <a:r>
              <a:rPr lang="en-US" altLang="en-CH" sz="5400" b="1" dirty="0" err="1">
                <a:solidFill>
                  <a:srgbClr val="F5333F"/>
                </a:solidFill>
                <a:latin typeface="Montserrat" panose="00000500000000000000" pitchFamily="2" charset="0"/>
                <a:ea typeface="Roboto Black" pitchFamily="2" charset="0"/>
                <a:cs typeface="Open Sans Light" panose="020B0306030504020204" pitchFamily="34" charset="0"/>
              </a:rPr>
              <a:t>choisir</a:t>
            </a:r>
            <a:r>
              <a:rPr lang="en-US" altLang="en-CH" sz="5400" b="1" dirty="0">
                <a:solidFill>
                  <a:srgbClr val="F5333F"/>
                </a:solidFill>
                <a:latin typeface="Montserrat" panose="00000500000000000000" pitchFamily="2" charset="0"/>
                <a:ea typeface="Roboto Black" pitchFamily="2" charset="0"/>
                <a:cs typeface="Open Sans Light" panose="020B0306030504020204" pitchFamily="34" charset="0"/>
              </a:rPr>
              <a:t> les TM ?</a:t>
            </a:r>
            <a:endParaRPr lang="ru-RU" altLang="en-CH" sz="54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 name="TextBox 4">
            <a:extLst>
              <a:ext uri="{FF2B5EF4-FFF2-40B4-BE49-F238E27FC236}">
                <a16:creationId xmlns:a16="http://schemas.microsoft.com/office/drawing/2014/main" id="{D13C50FE-F70B-5307-0AB5-A34956E84BC8}"/>
              </a:ext>
            </a:extLst>
          </p:cNvPr>
          <p:cNvSpPr txBox="1"/>
          <p:nvPr/>
        </p:nvSpPr>
        <p:spPr>
          <a:xfrm>
            <a:off x="703263" y="2519363"/>
            <a:ext cx="7037387" cy="5678478"/>
          </a:xfrm>
          <a:prstGeom prst="rect">
            <a:avLst/>
          </a:prstGeom>
          <a:noFill/>
        </p:spPr>
        <p:txBody>
          <a:bodyPr>
            <a:spAutoFit/>
          </a:bodyPr>
          <a:lstStyle/>
          <a:p>
            <a:pPr defTabSz="360000">
              <a:spcAft>
                <a:spcPts val="1800"/>
              </a:spcAft>
              <a:defRPr/>
            </a:pPr>
            <a:r>
              <a:rPr lang="en-US" sz="3200" b="1" dirty="0">
                <a:solidFill>
                  <a:srgbClr val="011E41"/>
                </a:solidFill>
                <a:latin typeface="Montserrat" pitchFamily="2" charset="77"/>
                <a:ea typeface="Open Sans" panose="020B0606030504020204" pitchFamily="34" charset="0"/>
                <a:cs typeface="Open Sans" panose="020B0606030504020204" pitchFamily="34" charset="0"/>
              </a:rPr>
              <a:t>Raisons humanitaires</a:t>
            </a:r>
          </a:p>
          <a:p>
            <a:pPr marL="685800" indent="-685800" defTabSz="360000">
              <a:spcAft>
                <a:spcPts val="1800"/>
              </a:spcAft>
              <a:buFont typeface="Arial" panose="020B0604020202020204" pitchFamily="34" charset="0"/>
              <a:buChar char="•"/>
              <a:defRPr/>
            </a:pPr>
            <a:r>
              <a:rPr lang="en-US" sz="3200" dirty="0">
                <a:solidFill>
                  <a:srgbClr val="011E41"/>
                </a:solidFill>
                <a:latin typeface="Montserrat" pitchFamily="2" charset="77"/>
                <a:ea typeface="Open Sans" panose="020B0606030504020204" pitchFamily="34" charset="0"/>
                <a:cs typeface="Open Sans" panose="020B0606030504020204" pitchFamily="34" charset="0"/>
              </a:rPr>
              <a:t>Autonomisation et dignité</a:t>
            </a:r>
          </a:p>
          <a:p>
            <a:pPr marL="685800" indent="-685800" defTabSz="360000">
              <a:spcAft>
                <a:spcPts val="1800"/>
              </a:spcAft>
              <a:buFont typeface="Arial" panose="020B0604020202020204" pitchFamily="34" charset="0"/>
              <a:buChar char="•"/>
              <a:defRPr/>
            </a:pPr>
            <a:r>
              <a:rPr lang="en-US" sz="3200" dirty="0">
                <a:solidFill>
                  <a:srgbClr val="011E41"/>
                </a:solidFill>
                <a:latin typeface="Montserrat" pitchFamily="2" charset="77"/>
                <a:ea typeface="Open Sans" panose="020B0606030504020204" pitchFamily="34" charset="0"/>
                <a:cs typeface="Open Sans" panose="020B0606030504020204" pitchFamily="34" charset="0"/>
              </a:rPr>
              <a:t>Choix et flexibilité</a:t>
            </a:r>
          </a:p>
          <a:p>
            <a:pPr marL="685800" indent="-685800" defTabSz="360000">
              <a:spcAft>
                <a:spcPts val="1800"/>
              </a:spcAft>
              <a:buFont typeface="Arial" panose="020B0604020202020204" pitchFamily="34" charset="0"/>
              <a:buChar char="•"/>
              <a:defRPr/>
            </a:pPr>
            <a:r>
              <a:rPr lang="en-US" sz="3200" dirty="0">
                <a:solidFill>
                  <a:srgbClr val="011E41"/>
                </a:solidFill>
                <a:latin typeface="Montserrat" pitchFamily="2" charset="77"/>
                <a:ea typeface="Open Sans" panose="020B0606030504020204" pitchFamily="34" charset="0"/>
                <a:cs typeface="Open Sans" panose="020B0606030504020204" pitchFamily="34" charset="0"/>
              </a:rPr>
              <a:t>Transfert d'énergie</a:t>
            </a:r>
          </a:p>
          <a:p>
            <a:pPr marL="685800" indent="-685800" defTabSz="360000">
              <a:spcAft>
                <a:spcPts val="1800"/>
              </a:spcAft>
              <a:buFont typeface="Arial" panose="020B0604020202020204" pitchFamily="34" charset="0"/>
              <a:buChar char="•"/>
              <a:defRPr/>
            </a:pPr>
            <a:r>
              <a:rPr lang="en-US" sz="3200" dirty="0">
                <a:solidFill>
                  <a:srgbClr val="011E41"/>
                </a:solidFill>
                <a:latin typeface="Montserrat" pitchFamily="2" charset="77"/>
                <a:ea typeface="Open Sans" panose="020B0606030504020204" pitchFamily="34" charset="0"/>
                <a:cs typeface="Open Sans" panose="020B0606030504020204" pitchFamily="34" charset="0"/>
              </a:rPr>
              <a:t>Liens entre la réponse et la récupération</a:t>
            </a:r>
          </a:p>
          <a:p>
            <a:pPr marL="685800" indent="-685800" defTabSz="360000">
              <a:spcAft>
                <a:spcPts val="1800"/>
              </a:spcAft>
              <a:buFont typeface="Arial" panose="020B0604020202020204" pitchFamily="34" charset="0"/>
              <a:buChar char="•"/>
              <a:defRPr/>
            </a:pPr>
            <a:r>
              <a:rPr lang="en-US" sz="3200" dirty="0">
                <a:solidFill>
                  <a:srgbClr val="011E41"/>
                </a:solidFill>
                <a:latin typeface="Montserrat" pitchFamily="2" charset="77"/>
                <a:ea typeface="Open Sans" panose="020B0606030504020204" pitchFamily="34" charset="0"/>
                <a:cs typeface="Open Sans" panose="020B0606030504020204" pitchFamily="34" charset="0"/>
              </a:rPr>
              <a:t>Efficace dans tous les secteurs et dans des situations aux besoins variés</a:t>
            </a:r>
          </a:p>
        </p:txBody>
      </p:sp>
      <p:sp>
        <p:nvSpPr>
          <p:cNvPr id="2" name="TextBox 1">
            <a:extLst>
              <a:ext uri="{FF2B5EF4-FFF2-40B4-BE49-F238E27FC236}">
                <a16:creationId xmlns:a16="http://schemas.microsoft.com/office/drawing/2014/main" id="{C0A2895C-9159-B4C4-2165-5753FC9FDE0A}"/>
              </a:ext>
            </a:extLst>
          </p:cNvPr>
          <p:cNvSpPr txBox="1"/>
          <p:nvPr/>
        </p:nvSpPr>
        <p:spPr>
          <a:xfrm>
            <a:off x="9480550" y="2519363"/>
            <a:ext cx="7037388" cy="4462760"/>
          </a:xfrm>
          <a:prstGeom prst="rect">
            <a:avLst/>
          </a:prstGeom>
          <a:noFill/>
        </p:spPr>
        <p:txBody>
          <a:bodyPr>
            <a:spAutoFit/>
          </a:bodyPr>
          <a:lstStyle/>
          <a:p>
            <a:pPr defTabSz="360000">
              <a:spcAft>
                <a:spcPts val="1800"/>
              </a:spcAft>
              <a:defRPr/>
            </a:pPr>
            <a:r>
              <a:rPr lang="en-US" sz="3200" b="1" dirty="0">
                <a:solidFill>
                  <a:srgbClr val="011E41"/>
                </a:solidFill>
                <a:latin typeface="Montserrat" pitchFamily="2" charset="77"/>
                <a:ea typeface="Open Sans" panose="020B0606030504020204" pitchFamily="34" charset="0"/>
                <a:cs typeface="Open Sans" panose="020B0606030504020204" pitchFamily="34" charset="0"/>
              </a:rPr>
              <a:t>Des raisons pragmatiques</a:t>
            </a:r>
          </a:p>
          <a:p>
            <a:pPr marL="571500" indent="-571500" defTabSz="360000">
              <a:spcAft>
                <a:spcPts val="1800"/>
              </a:spcAft>
              <a:buFont typeface="Arial" panose="020B0604020202020204" pitchFamily="34" charset="0"/>
              <a:buChar char="•"/>
              <a:defRPr/>
            </a:pPr>
            <a:r>
              <a:rPr lang="en-US" sz="3200" dirty="0">
                <a:solidFill>
                  <a:srgbClr val="011E41"/>
                </a:solidFill>
                <a:latin typeface="Montserrat" pitchFamily="2" charset="77"/>
                <a:ea typeface="Open Sans" panose="020B0606030504020204" pitchFamily="34" charset="0"/>
                <a:cs typeface="Open Sans" panose="020B0606030504020204" pitchFamily="34" charset="0"/>
              </a:rPr>
              <a:t>Rentabilité </a:t>
            </a:r>
          </a:p>
          <a:p>
            <a:pPr marL="571500" indent="-571500" defTabSz="360000">
              <a:spcAft>
                <a:spcPts val="1800"/>
              </a:spcAft>
              <a:buFont typeface="Arial" panose="020B0604020202020204" pitchFamily="34" charset="0"/>
              <a:buChar char="•"/>
              <a:defRPr/>
            </a:pPr>
            <a:r>
              <a:rPr lang="en-US" sz="3200" dirty="0">
                <a:solidFill>
                  <a:srgbClr val="011E41"/>
                </a:solidFill>
                <a:latin typeface="Montserrat" pitchFamily="2" charset="77"/>
                <a:ea typeface="Open Sans" panose="020B0606030504020204" pitchFamily="34" charset="0"/>
                <a:cs typeface="Open Sans" panose="020B0606030504020204" pitchFamily="34" charset="0"/>
              </a:rPr>
              <a:t>Effets multiplicateurs</a:t>
            </a:r>
          </a:p>
          <a:p>
            <a:pPr marL="571500" indent="-571500" defTabSz="360000">
              <a:spcAft>
                <a:spcPts val="1800"/>
              </a:spcAft>
              <a:buFont typeface="Arial" panose="020B0604020202020204" pitchFamily="34" charset="0"/>
              <a:buChar char="•"/>
              <a:defRPr/>
            </a:pPr>
            <a:r>
              <a:rPr lang="en-US" sz="3200" dirty="0">
                <a:solidFill>
                  <a:srgbClr val="011E41"/>
                </a:solidFill>
                <a:latin typeface="Montserrat" pitchFamily="2" charset="77"/>
                <a:ea typeface="Open Sans" panose="020B0606030504020204" pitchFamily="34" charset="0"/>
                <a:cs typeface="Open Sans" panose="020B0606030504020204" pitchFamily="34" charset="0"/>
              </a:rPr>
              <a:t>Soutien au commerce local lié à la reprise économique</a:t>
            </a:r>
          </a:p>
          <a:p>
            <a:pPr marL="571500" indent="-571500" defTabSz="360000">
              <a:spcAft>
                <a:spcPts val="1800"/>
              </a:spcAft>
              <a:buFont typeface="Arial" panose="020B0604020202020204" pitchFamily="34" charset="0"/>
              <a:buChar char="•"/>
              <a:defRPr/>
            </a:pPr>
            <a:r>
              <a:rPr lang="en-US" sz="3200" dirty="0">
                <a:solidFill>
                  <a:srgbClr val="011E41"/>
                </a:solidFill>
                <a:latin typeface="Montserrat" pitchFamily="2" charset="77"/>
                <a:ea typeface="Open Sans" panose="020B0606030504020204" pitchFamily="34" charset="0"/>
                <a:cs typeface="Open Sans" panose="020B0606030504020204" pitchFamily="34" charset="0"/>
              </a:rPr>
              <a:t>Moins de frais pour les bénéficiaires </a:t>
            </a:r>
          </a:p>
        </p:txBody>
      </p:sp>
      <p:sp>
        <p:nvSpPr>
          <p:cNvPr id="49157" name="TextBox 5">
            <a:extLst>
              <a:ext uri="{FF2B5EF4-FFF2-40B4-BE49-F238E27FC236}">
                <a16:creationId xmlns:a16="http://schemas.microsoft.com/office/drawing/2014/main" id="{45946112-6528-EA5F-14F1-2B47B828F4DB}"/>
              </a:ext>
            </a:extLst>
          </p:cNvPr>
          <p:cNvSpPr txBox="1">
            <a:spLocks noChangeArrowheads="1"/>
          </p:cNvSpPr>
          <p:nvPr/>
        </p:nvSpPr>
        <p:spPr bwMode="auto">
          <a:xfrm>
            <a:off x="1252538" y="8885238"/>
            <a:ext cx="157829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pPr>
            <a:r>
              <a:rPr lang="en-US" altLang="en-CH" sz="3200" b="1" dirty="0" err="1">
                <a:solidFill>
                  <a:srgbClr val="011E41"/>
                </a:solidFill>
                <a:latin typeface="Montserrat" panose="00000500000000000000" pitchFamily="2" charset="0"/>
                <a:cs typeface="Open Sans" panose="020B0606030504020204" pitchFamily="34" charset="0"/>
              </a:rPr>
              <a:t>Cependant</a:t>
            </a:r>
            <a:r>
              <a:rPr lang="en-US" altLang="en-CH" sz="3200" b="1" dirty="0">
                <a:solidFill>
                  <a:srgbClr val="011E41"/>
                </a:solidFill>
                <a:latin typeface="Montserrat" panose="00000500000000000000" pitchFamily="2" charset="0"/>
                <a:cs typeface="Open Sans" panose="020B0606030504020204" pitchFamily="34" charset="0"/>
              </a:rPr>
              <a:t>, les TM ne </a:t>
            </a:r>
            <a:r>
              <a:rPr lang="en-US" altLang="en-CH" sz="3200" b="1" dirty="0" err="1">
                <a:solidFill>
                  <a:srgbClr val="011E41"/>
                </a:solidFill>
                <a:latin typeface="Montserrat" panose="00000500000000000000" pitchFamily="2" charset="0"/>
                <a:cs typeface="Open Sans" panose="020B0606030504020204" pitchFamily="34" charset="0"/>
              </a:rPr>
              <a:t>sont</a:t>
            </a:r>
            <a:r>
              <a:rPr lang="en-US" altLang="en-CH" sz="3200" b="1" dirty="0">
                <a:solidFill>
                  <a:srgbClr val="011E41"/>
                </a:solidFill>
                <a:latin typeface="Montserrat" panose="00000500000000000000" pitchFamily="2" charset="0"/>
                <a:cs typeface="Open Sans" panose="020B0606030504020204" pitchFamily="34" charset="0"/>
              </a:rPr>
              <a:t> pas </a:t>
            </a:r>
            <a:r>
              <a:rPr lang="en-US" altLang="en-CH" sz="3200" b="1" dirty="0" err="1">
                <a:solidFill>
                  <a:srgbClr val="011E41"/>
                </a:solidFill>
                <a:latin typeface="Montserrat" panose="00000500000000000000" pitchFamily="2" charset="0"/>
                <a:cs typeface="Open Sans" panose="020B0606030504020204" pitchFamily="34" charset="0"/>
              </a:rPr>
              <a:t>toujours</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appropriés</a:t>
            </a:r>
            <a:r>
              <a:rPr lang="en-US" altLang="en-CH" sz="3200" b="1" dirty="0">
                <a:solidFill>
                  <a:srgbClr val="011E41"/>
                </a:solidFill>
                <a:latin typeface="Montserrat" panose="00000500000000000000" pitchFamily="2" charset="0"/>
                <a:cs typeface="Open Sans" panose="020B0606030504020204" pitchFamily="34" charset="0"/>
              </a:rPr>
              <a:t> dans </a:t>
            </a:r>
            <a:r>
              <a:rPr lang="en-US" altLang="en-CH" sz="3200" b="1" dirty="0" err="1">
                <a:solidFill>
                  <a:srgbClr val="011E41"/>
                </a:solidFill>
                <a:latin typeface="Montserrat" panose="00000500000000000000" pitchFamily="2" charset="0"/>
                <a:cs typeface="Open Sans" panose="020B0606030504020204" pitchFamily="34" charset="0"/>
              </a:rPr>
              <a:t>chaque</a:t>
            </a:r>
            <a:r>
              <a:rPr lang="en-US" altLang="en-CH" sz="3200" b="1" dirty="0">
                <a:solidFill>
                  <a:srgbClr val="011E41"/>
                </a:solidFill>
                <a:latin typeface="Montserrat" panose="00000500000000000000" pitchFamily="2" charset="0"/>
                <a:cs typeface="Open Sans" panose="020B0606030504020204" pitchFamily="34" charset="0"/>
              </a:rPr>
              <a:t> situation et </a:t>
            </a:r>
            <a:r>
              <a:rPr lang="en-US" altLang="en-CH" sz="3200" b="1" dirty="0" err="1">
                <a:solidFill>
                  <a:srgbClr val="011E41"/>
                </a:solidFill>
                <a:latin typeface="Montserrat" panose="00000500000000000000" pitchFamily="2" charset="0"/>
                <a:cs typeface="Open Sans" panose="020B0606030504020204" pitchFamily="34" charset="0"/>
              </a:rPr>
              <a:t>doivent</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être</a:t>
            </a:r>
            <a:r>
              <a:rPr lang="en-US" altLang="en-CH" sz="3200" b="1" dirty="0">
                <a:solidFill>
                  <a:srgbClr val="011E41"/>
                </a:solidFill>
                <a:latin typeface="Montserrat" panose="00000500000000000000" pitchFamily="2" charset="0"/>
                <a:cs typeface="Open Sans" panose="020B0606030504020204" pitchFamily="34" charset="0"/>
              </a:rPr>
              <a:t> </a:t>
            </a:r>
            <a:r>
              <a:rPr lang="en-US" altLang="en-CH" sz="3200" b="1" dirty="0" err="1">
                <a:solidFill>
                  <a:srgbClr val="011E41"/>
                </a:solidFill>
                <a:latin typeface="Montserrat" panose="00000500000000000000" pitchFamily="2" charset="0"/>
                <a:cs typeface="Open Sans" panose="020B0606030504020204" pitchFamily="34" charset="0"/>
              </a:rPr>
              <a:t>éclairés</a:t>
            </a:r>
            <a:r>
              <a:rPr lang="en-US" altLang="en-CH" sz="3200" b="1" dirty="0">
                <a:solidFill>
                  <a:srgbClr val="011E41"/>
                </a:solidFill>
                <a:latin typeface="Montserrat" panose="00000500000000000000" pitchFamily="2" charset="0"/>
                <a:cs typeface="Open Sans" panose="020B0606030504020204" pitchFamily="34" charset="0"/>
              </a:rPr>
              <a:t> par </a:t>
            </a:r>
            <a:r>
              <a:rPr lang="en-US" altLang="en-CH" sz="3200" b="1" dirty="0" err="1">
                <a:solidFill>
                  <a:srgbClr val="011E41"/>
                </a:solidFill>
                <a:latin typeface="Montserrat" panose="00000500000000000000" pitchFamily="2" charset="0"/>
                <a:cs typeface="Open Sans" panose="020B0606030504020204" pitchFamily="34" charset="0"/>
              </a:rPr>
              <a:t>l'analyse</a:t>
            </a:r>
            <a:r>
              <a:rPr lang="en-US" altLang="en-CH" sz="3200" b="1" dirty="0">
                <a:solidFill>
                  <a:srgbClr val="011E41"/>
                </a:solidFill>
                <a:latin typeface="Montserrat" panose="00000500000000000000" pitchFamily="2" charset="0"/>
                <a:cs typeface="Open Sans" panose="020B0606030504020204" pitchFamily="34" charset="0"/>
              </a:rPr>
              <a:t> de la </a:t>
            </a:r>
            <a:r>
              <a:rPr lang="en-US" altLang="en-CH" sz="3200" b="1" dirty="0" err="1">
                <a:solidFill>
                  <a:srgbClr val="011E41"/>
                </a:solidFill>
                <a:latin typeface="Montserrat" panose="00000500000000000000" pitchFamily="2" charset="0"/>
                <a:cs typeface="Open Sans" panose="020B0606030504020204" pitchFamily="34" charset="0"/>
              </a:rPr>
              <a:t>réponse</a:t>
            </a:r>
            <a:r>
              <a:rPr lang="en-US" altLang="en-CH" sz="3200" b="1" dirty="0">
                <a:solidFill>
                  <a:srgbClr val="011E41"/>
                </a:solidFill>
                <a:latin typeface="Montserrat" panose="00000500000000000000" pitchFamily="2" charset="0"/>
                <a:cs typeface="Open Sans" panose="020B0606030504020204" pitchFamily="34" charset="0"/>
              </a:rPr>
              <a:t>....</a:t>
            </a:r>
          </a:p>
        </p:txBody>
      </p:sp>
      <p:pic>
        <p:nvPicPr>
          <p:cNvPr id="49158" name="Picture 2" descr="A red cross on a black background&#10;&#10;Description automatically generated">
            <a:extLst>
              <a:ext uri="{FF2B5EF4-FFF2-40B4-BE49-F238E27FC236}">
                <a16:creationId xmlns:a16="http://schemas.microsoft.com/office/drawing/2014/main" id="{6BD35A5F-984B-995D-AC60-14919E113BC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6">
            <a:extLst>
              <a:ext uri="{FF2B5EF4-FFF2-40B4-BE49-F238E27FC236}">
                <a16:creationId xmlns:a16="http://schemas.microsoft.com/office/drawing/2014/main" id="{26C088A1-4138-502E-50A3-3F625485903C}"/>
              </a:ext>
            </a:extLst>
          </p:cNvPr>
          <p:cNvSpPr txBox="1">
            <a:spLocks noChangeArrowheads="1"/>
          </p:cNvSpPr>
          <p:nvPr/>
        </p:nvSpPr>
        <p:spPr bwMode="auto">
          <a:xfrm>
            <a:off x="703263" y="768350"/>
            <a:ext cx="14733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6000" b="1" dirty="0">
                <a:solidFill>
                  <a:srgbClr val="F5333F"/>
                </a:solidFill>
                <a:latin typeface="Montserrat" panose="00000500000000000000" pitchFamily="2" charset="0"/>
                <a:ea typeface="Roboto Black" pitchFamily="2" charset="0"/>
                <a:cs typeface="Open Sans Light" panose="020B0306030504020204" pitchFamily="34" charset="0"/>
              </a:rPr>
              <a:t>Types </a:t>
            </a:r>
            <a:r>
              <a:rPr lang="fr-FR" altLang="en-CH" sz="6000" b="1" dirty="0">
                <a:solidFill>
                  <a:srgbClr val="F5333F"/>
                </a:solidFill>
                <a:latin typeface="Montserrat" panose="00000500000000000000" pitchFamily="2" charset="0"/>
                <a:ea typeface="Roboto Black" pitchFamily="2" charset="0"/>
                <a:cs typeface="Open Sans Light" panose="020B0306030504020204" pitchFamily="34" charset="0"/>
              </a:rPr>
              <a:t>de TM</a:t>
            </a:r>
            <a:endParaRPr lang="ru-RU" altLang="en-CH" sz="6000" b="1" dirty="0">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 name="TextBox 4">
            <a:extLst>
              <a:ext uri="{FF2B5EF4-FFF2-40B4-BE49-F238E27FC236}">
                <a16:creationId xmlns:a16="http://schemas.microsoft.com/office/drawing/2014/main" id="{10FFB371-2773-F421-0C2B-62DFF3A5E3E6}"/>
              </a:ext>
            </a:extLst>
          </p:cNvPr>
          <p:cNvSpPr txBox="1"/>
          <p:nvPr/>
        </p:nvSpPr>
        <p:spPr>
          <a:xfrm>
            <a:off x="703263" y="2519363"/>
            <a:ext cx="16116300" cy="6248400"/>
          </a:xfrm>
          <a:prstGeom prst="rect">
            <a:avLst/>
          </a:prstGeom>
          <a:noFill/>
        </p:spPr>
        <p:txBody>
          <a:bodyPr>
            <a:spAutoFit/>
          </a:bodyPr>
          <a:lstStyle/>
          <a:p>
            <a:pPr defTabSz="360000">
              <a:spcAft>
                <a:spcPts val="1800"/>
              </a:spcAft>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Les TM </a:t>
            </a:r>
            <a:r>
              <a:rPr lang="en-US" sz="2800" b="1" dirty="0" err="1">
                <a:solidFill>
                  <a:srgbClr val="011E41"/>
                </a:solidFill>
                <a:latin typeface="Montserrat" pitchFamily="2" charset="77"/>
                <a:ea typeface="Open Sans" panose="020B0606030504020204" pitchFamily="34" charset="0"/>
                <a:cs typeface="Open Sans" panose="020B0606030504020204" pitchFamily="34" charset="0"/>
              </a:rPr>
              <a:t>peuvent</a:t>
            </a:r>
            <a:r>
              <a:rPr lang="en-US" sz="2800" b="1" dirty="0">
                <a:solidFill>
                  <a:srgbClr val="011E41"/>
                </a:solidFill>
                <a:latin typeface="Montserrat" pitchFamily="2" charset="77"/>
                <a:ea typeface="Open Sans" panose="020B0606030504020204" pitchFamily="34" charset="0"/>
                <a:cs typeface="Open Sans" panose="020B0606030504020204" pitchFamily="34" charset="0"/>
              </a:rPr>
              <a:t> être :</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Subventions en espèces ou bons d'achat</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Conditionnel ou inconditionnel</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Restreint ou non restreint</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Polyvalent</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Destiné à un large éventail de secteurs</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Paiements uniques ou répétés</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Offre globale ou ciblée sur des groupes spécifiques</a:t>
            </a:r>
          </a:p>
          <a:p>
            <a:pPr marL="457200" indent="-457200" defTabSz="360000">
              <a:spcAft>
                <a:spcPts val="1800"/>
              </a:spcAft>
              <a:buFont typeface="Arial" panose="020B0604020202020204" pitchFamily="34" charset="0"/>
              <a:buChar char="•"/>
              <a:defRPr/>
            </a:pPr>
            <a:r>
              <a:rPr lang="en-US" sz="2800" b="1" dirty="0">
                <a:solidFill>
                  <a:srgbClr val="011E41"/>
                </a:solidFill>
                <a:latin typeface="Montserrat" pitchFamily="2" charset="77"/>
                <a:ea typeface="Open Sans" panose="020B0606030504020204" pitchFamily="34" charset="0"/>
                <a:cs typeface="Open Sans" panose="020B0606030504020204" pitchFamily="34" charset="0"/>
              </a:rPr>
              <a:t>Mise en œuvre seule ou en partenariat avec les </a:t>
            </a:r>
            <a:r>
              <a:rPr lang="en-CH" sz="2800" b="1" dirty="0">
                <a:solidFill>
                  <a:srgbClr val="011E41"/>
                </a:solidFill>
                <a:latin typeface="Montserrat" pitchFamily="2" charset="77"/>
                <a:ea typeface="Open Sans" panose="020B0606030504020204" pitchFamily="34" charset="0"/>
                <a:cs typeface="Open Sans" panose="020B0606030504020204" pitchFamily="34" charset="0"/>
              </a:rPr>
              <a:t>autorités </a:t>
            </a:r>
            <a:r>
              <a:rPr lang="en-US" sz="2800" b="1" dirty="0">
                <a:solidFill>
                  <a:srgbClr val="011E41"/>
                </a:solidFill>
                <a:latin typeface="Montserrat" pitchFamily="2" charset="77"/>
                <a:ea typeface="Open Sans" panose="020B0606030504020204" pitchFamily="34" charset="0"/>
                <a:cs typeface="Open Sans" panose="020B0606030504020204" pitchFamily="34" charset="0"/>
              </a:rPr>
              <a:t>(par exemple, dans le cadre de l'assistance sociale)</a:t>
            </a:r>
          </a:p>
        </p:txBody>
      </p:sp>
      <p:pic>
        <p:nvPicPr>
          <p:cNvPr id="52229" name="Immagine 3">
            <a:extLst>
              <a:ext uri="{FF2B5EF4-FFF2-40B4-BE49-F238E27FC236}">
                <a16:creationId xmlns:a16="http://schemas.microsoft.com/office/drawing/2014/main" id="{56755232-681C-F7E0-E60D-12354DD919AB}"/>
              </a:ext>
            </a:extLst>
          </p:cNvPr>
          <p:cNvPicPr>
            <a:picLocks noChangeAspect="1" noChangeArrowheads="1"/>
          </p:cNvPicPr>
          <p:nvPr/>
        </p:nvPicPr>
        <p:blipFill>
          <a:blip r:embed="rId3"/>
          <a:srcRect l="11163" r="11163"/>
          <a:stretch>
            <a:fillRect/>
          </a:stretch>
        </p:blipFill>
        <p:spPr bwMode="auto">
          <a:xfrm>
            <a:off x="10872788" y="2519363"/>
            <a:ext cx="6021387" cy="464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06" name="Picture 1" descr="A red cross on a black background&#10;&#10;Description automatically generated">
            <a:extLst>
              <a:ext uri="{FF2B5EF4-FFF2-40B4-BE49-F238E27FC236}">
                <a16:creationId xmlns:a16="http://schemas.microsoft.com/office/drawing/2014/main" id="{EB4DF0D7-937F-B1C8-C5D6-6F4C9007479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6">
            <a:extLst>
              <a:ext uri="{FF2B5EF4-FFF2-40B4-BE49-F238E27FC236}">
                <a16:creationId xmlns:a16="http://schemas.microsoft.com/office/drawing/2014/main" id="{F71A92BB-A3BC-D899-857C-6B62D362FB30}"/>
              </a:ext>
            </a:extLst>
          </p:cNvPr>
          <p:cNvSpPr txBox="1">
            <a:spLocks noChangeArrowheads="1"/>
          </p:cNvSpPr>
          <p:nvPr/>
        </p:nvSpPr>
        <p:spPr bwMode="auto">
          <a:xfrm>
            <a:off x="703263" y="768350"/>
            <a:ext cx="14733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6000" b="1">
                <a:solidFill>
                  <a:srgbClr val="F5333F"/>
                </a:solidFill>
                <a:latin typeface="Montserrat" panose="00000500000000000000" pitchFamily="2" charset="0"/>
                <a:ea typeface="Roboto Black" pitchFamily="2" charset="0"/>
                <a:cs typeface="Open Sans Light" panose="020B0306030504020204" pitchFamily="34" charset="0"/>
              </a:rPr>
              <a:t>Terminologie</a:t>
            </a:r>
            <a:endParaRPr lang="ru-RU" altLang="en-CH" sz="6000" b="1">
              <a:solidFill>
                <a:srgbClr val="F5333F"/>
              </a:solidFill>
              <a:latin typeface="Montserrat" panose="00000500000000000000" pitchFamily="2" charset="0"/>
              <a:ea typeface="Roboto Black" pitchFamily="2" charset="0"/>
              <a:cs typeface="Open Sans Light" panose="020B0306030504020204" pitchFamily="34" charset="0"/>
            </a:endParaRPr>
          </a:p>
        </p:txBody>
      </p:sp>
      <p:sp>
        <p:nvSpPr>
          <p:cNvPr id="53251" name="TextBox 4">
            <a:extLst>
              <a:ext uri="{FF2B5EF4-FFF2-40B4-BE49-F238E27FC236}">
                <a16:creationId xmlns:a16="http://schemas.microsoft.com/office/drawing/2014/main" id="{BA49C523-541C-8479-704E-A1B68B9C5449}"/>
              </a:ext>
            </a:extLst>
          </p:cNvPr>
          <p:cNvSpPr txBox="1">
            <a:spLocks noChangeArrowheads="1"/>
          </p:cNvSpPr>
          <p:nvPr/>
        </p:nvSpPr>
        <p:spPr bwMode="auto">
          <a:xfrm>
            <a:off x="5484813" y="2001838"/>
            <a:ext cx="11944350" cy="786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spcAft>
                <a:spcPts val="1800"/>
              </a:spcAft>
              <a:buFont typeface="Arial" panose="020B0604020202020204" pitchFamily="34" charset="0"/>
              <a:buChar char="•"/>
            </a:pPr>
            <a:r>
              <a:rPr lang="en-US" altLang="en-CH" sz="4000" b="1" dirty="0">
                <a:solidFill>
                  <a:srgbClr val="011E41"/>
                </a:solidFill>
                <a:latin typeface="Montserrat" panose="00000500000000000000" pitchFamily="2" charset="0"/>
                <a:cs typeface="Open Sans" panose="020B0606030504020204" pitchFamily="34" charset="0"/>
              </a:rPr>
              <a:t>CVA (</a:t>
            </a:r>
            <a:r>
              <a:rPr lang="en-US" altLang="en-CH" sz="4000" b="1" dirty="0" err="1">
                <a:solidFill>
                  <a:srgbClr val="011E41"/>
                </a:solidFill>
                <a:latin typeface="Montserrat" panose="00000500000000000000" pitchFamily="2" charset="0"/>
                <a:cs typeface="Open Sans" panose="020B0606030504020204" pitchFamily="34" charset="0"/>
              </a:rPr>
              <a:t>en</a:t>
            </a:r>
            <a:r>
              <a:rPr lang="en-US" altLang="en-CH" sz="4000" b="1" dirty="0">
                <a:solidFill>
                  <a:srgbClr val="011E41"/>
                </a:solidFill>
                <a:latin typeface="Montserrat" panose="00000500000000000000" pitchFamily="2" charset="0"/>
                <a:cs typeface="Open Sans" panose="020B0606030504020204" pitchFamily="34" charset="0"/>
              </a:rPr>
              <a:t> </a:t>
            </a:r>
            <a:r>
              <a:rPr lang="en-US" altLang="en-CH" sz="4000" b="1" dirty="0" err="1">
                <a:solidFill>
                  <a:srgbClr val="011E41"/>
                </a:solidFill>
                <a:latin typeface="Montserrat" panose="00000500000000000000" pitchFamily="2" charset="0"/>
                <a:cs typeface="Open Sans" panose="020B0606030504020204" pitchFamily="34" charset="0"/>
              </a:rPr>
              <a:t>anglais</a:t>
            </a:r>
            <a:r>
              <a:rPr lang="en-US" altLang="en-CH" sz="4000" b="1" dirty="0">
                <a:solidFill>
                  <a:srgbClr val="011E41"/>
                </a:solidFill>
                <a:latin typeface="Montserrat" panose="00000500000000000000" pitchFamily="2" charset="0"/>
                <a:cs typeface="Open Sans" panose="020B0606030504020204" pitchFamily="34" charset="0"/>
              </a:rPr>
              <a:t>)</a:t>
            </a:r>
          </a:p>
          <a:p>
            <a:pPr>
              <a:spcAft>
                <a:spcPts val="1800"/>
              </a:spcAft>
              <a:buFont typeface="Arial" panose="020B0604020202020204" pitchFamily="34" charset="0"/>
              <a:buChar char="•"/>
            </a:pPr>
            <a:r>
              <a:rPr lang="en-US" altLang="en-CH" sz="4000" b="1" dirty="0" err="1">
                <a:solidFill>
                  <a:srgbClr val="011E41"/>
                </a:solidFill>
                <a:latin typeface="Montserrat" panose="00000500000000000000" pitchFamily="2" charset="0"/>
                <a:cs typeface="Open Sans" panose="020B0606030504020204" pitchFamily="34" charset="0"/>
              </a:rPr>
              <a:t>Modalité</a:t>
            </a:r>
            <a:endParaRPr lang="en-US" altLang="en-CH" sz="4000" b="1" dirty="0">
              <a:solidFill>
                <a:srgbClr val="011E41"/>
              </a:solidFill>
              <a:latin typeface="Montserrat" panose="00000500000000000000" pitchFamily="2" charset="0"/>
              <a:cs typeface="Open Sans" panose="020B0606030504020204" pitchFamily="34" charset="0"/>
            </a:endParaRPr>
          </a:p>
          <a:p>
            <a:pPr>
              <a:spcAft>
                <a:spcPts val="1800"/>
              </a:spcAft>
              <a:buFont typeface="Arial" panose="020B0604020202020204" pitchFamily="34" charset="0"/>
              <a:buChar char="•"/>
            </a:pPr>
            <a:r>
              <a:rPr lang="en-US" altLang="en-CH" sz="4000" b="1" dirty="0" err="1">
                <a:solidFill>
                  <a:srgbClr val="011E41"/>
                </a:solidFill>
                <a:latin typeface="Montserrat" panose="00000500000000000000" pitchFamily="2" charset="0"/>
                <a:cs typeface="Open Sans" panose="020B0606030504020204" pitchFamily="34" charset="0"/>
              </a:rPr>
              <a:t>Mécanisme</a:t>
            </a:r>
            <a:r>
              <a:rPr lang="en-US" altLang="en-CH" sz="4000" b="1" dirty="0">
                <a:solidFill>
                  <a:srgbClr val="011E41"/>
                </a:solidFill>
                <a:latin typeface="Montserrat" panose="00000500000000000000" pitchFamily="2" charset="0"/>
                <a:cs typeface="Open Sans" panose="020B0606030504020204" pitchFamily="34" charset="0"/>
              </a:rPr>
              <a:t> de livraison</a:t>
            </a:r>
          </a:p>
          <a:p>
            <a:pPr>
              <a:spcAft>
                <a:spcPts val="1800"/>
              </a:spcAft>
              <a:buFont typeface="Arial" panose="020B0604020202020204" pitchFamily="34" charset="0"/>
              <a:buChar char="•"/>
            </a:pPr>
            <a:r>
              <a:rPr lang="en-US" altLang="en-CH" sz="4000" b="1" dirty="0">
                <a:solidFill>
                  <a:srgbClr val="011E41"/>
                </a:solidFill>
                <a:latin typeface="Montserrat" panose="00000500000000000000" pitchFamily="2" charset="0"/>
                <a:cs typeface="Open Sans" panose="020B0606030504020204" pitchFamily="34" charset="0"/>
              </a:rPr>
              <a:t>Valeur de </a:t>
            </a:r>
            <a:r>
              <a:rPr lang="en-US" altLang="en-CH" sz="4000" b="1" dirty="0" err="1">
                <a:solidFill>
                  <a:srgbClr val="011E41"/>
                </a:solidFill>
                <a:latin typeface="Montserrat" panose="00000500000000000000" pitchFamily="2" charset="0"/>
                <a:cs typeface="Open Sans" panose="020B0606030504020204" pitchFamily="34" charset="0"/>
              </a:rPr>
              <a:t>transfert</a:t>
            </a:r>
            <a:r>
              <a:rPr lang="en-US" altLang="en-CH" sz="4000" b="1" dirty="0">
                <a:solidFill>
                  <a:srgbClr val="011E41"/>
                </a:solidFill>
                <a:latin typeface="Montserrat" panose="00000500000000000000" pitchFamily="2" charset="0"/>
                <a:cs typeface="Open Sans" panose="020B0606030504020204" pitchFamily="34" charset="0"/>
              </a:rPr>
              <a:t> </a:t>
            </a:r>
          </a:p>
          <a:p>
            <a:pPr>
              <a:spcAft>
                <a:spcPts val="1800"/>
              </a:spcAft>
              <a:buFont typeface="Arial" panose="020B0604020202020204" pitchFamily="34" charset="0"/>
              <a:buChar char="•"/>
            </a:pPr>
            <a:r>
              <a:rPr lang="en-US" altLang="en-CH" sz="4000" b="1" dirty="0">
                <a:solidFill>
                  <a:srgbClr val="011E41"/>
                </a:solidFill>
                <a:latin typeface="Montserrat" panose="00000500000000000000" pitchFamily="2" charset="0"/>
                <a:cs typeface="Open Sans" panose="020B0606030504020204" pitchFamily="34" charset="0"/>
              </a:rPr>
              <a:t>MPG </a:t>
            </a:r>
            <a:r>
              <a:rPr lang="en-US" altLang="en-CH" sz="4000" b="1" dirty="0" err="1">
                <a:solidFill>
                  <a:srgbClr val="011E41"/>
                </a:solidFill>
                <a:latin typeface="Montserrat" panose="00000500000000000000" pitchFamily="2" charset="0"/>
                <a:cs typeface="Open Sans" panose="020B0606030504020204" pitchFamily="34" charset="0"/>
              </a:rPr>
              <a:t>ou</a:t>
            </a:r>
            <a:r>
              <a:rPr lang="en-US" altLang="en-CH" sz="4000" b="1" dirty="0">
                <a:solidFill>
                  <a:srgbClr val="011E41"/>
                </a:solidFill>
                <a:latin typeface="Montserrat" panose="00000500000000000000" pitchFamily="2" charset="0"/>
                <a:cs typeface="Open Sans" panose="020B0606030504020204" pitchFamily="34" charset="0"/>
              </a:rPr>
              <a:t> MPC (Multi Purpose Cash)</a:t>
            </a:r>
          </a:p>
          <a:p>
            <a:pPr>
              <a:spcAft>
                <a:spcPts val="1800"/>
              </a:spcAft>
              <a:buFont typeface="Arial" panose="020B0604020202020204" pitchFamily="34" charset="0"/>
              <a:buChar char="•"/>
            </a:pPr>
            <a:r>
              <a:rPr lang="en-US" altLang="en-CH" sz="4000" b="1" dirty="0" err="1">
                <a:solidFill>
                  <a:srgbClr val="011E41"/>
                </a:solidFill>
                <a:latin typeface="Montserrat" panose="00000500000000000000" pitchFamily="2" charset="0"/>
                <a:cs typeface="Open Sans" panose="020B0606030504020204" pitchFamily="34" charset="0"/>
              </a:rPr>
              <a:t>Prestataire</a:t>
            </a:r>
            <a:r>
              <a:rPr lang="en-US" altLang="en-CH" sz="4000" b="1" dirty="0">
                <a:solidFill>
                  <a:srgbClr val="011E41"/>
                </a:solidFill>
                <a:latin typeface="Montserrat" panose="00000500000000000000" pitchFamily="2" charset="0"/>
                <a:cs typeface="Open Sans" panose="020B0606030504020204" pitchFamily="34" charset="0"/>
              </a:rPr>
              <a:t> de services financiers (PSF)</a:t>
            </a:r>
          </a:p>
          <a:p>
            <a:pPr>
              <a:spcAft>
                <a:spcPts val="1800"/>
              </a:spcAft>
              <a:buFont typeface="Arial" panose="020B0604020202020204" pitchFamily="34" charset="0"/>
              <a:buChar char="•"/>
            </a:pPr>
            <a:r>
              <a:rPr lang="en-US" altLang="en-CH" sz="4000" b="1" dirty="0" err="1">
                <a:solidFill>
                  <a:srgbClr val="011E41"/>
                </a:solidFill>
                <a:latin typeface="Montserrat" panose="00000500000000000000" pitchFamily="2" charset="0"/>
                <a:cs typeface="Open Sans" panose="020B0606030504020204" pitchFamily="34" charset="0"/>
              </a:rPr>
              <a:t>Modèle</a:t>
            </a:r>
            <a:r>
              <a:rPr lang="en-US" altLang="en-CH" sz="4000" b="1" dirty="0">
                <a:solidFill>
                  <a:srgbClr val="011E41"/>
                </a:solidFill>
                <a:latin typeface="Montserrat" panose="00000500000000000000" pitchFamily="2" charset="0"/>
                <a:cs typeface="Open Sans" panose="020B0606030504020204" pitchFamily="34" charset="0"/>
              </a:rPr>
              <a:t> </a:t>
            </a:r>
            <a:r>
              <a:rPr lang="en-US" altLang="en-CH" sz="4000" b="1" dirty="0" err="1">
                <a:solidFill>
                  <a:srgbClr val="011E41"/>
                </a:solidFill>
                <a:latin typeface="Montserrat" panose="00000500000000000000" pitchFamily="2" charset="0"/>
                <a:cs typeface="Open Sans" panose="020B0606030504020204" pitchFamily="34" charset="0"/>
              </a:rPr>
              <a:t>opérationnel</a:t>
            </a:r>
            <a:r>
              <a:rPr lang="en-US" altLang="en-CH" sz="4000" b="1" dirty="0">
                <a:solidFill>
                  <a:srgbClr val="011E41"/>
                </a:solidFill>
                <a:latin typeface="Montserrat" panose="00000500000000000000" pitchFamily="2" charset="0"/>
                <a:cs typeface="Open Sans" panose="020B0606030504020204" pitchFamily="34" charset="0"/>
              </a:rPr>
              <a:t> (par </a:t>
            </a:r>
            <a:r>
              <a:rPr lang="en-US" altLang="en-CH" sz="4000" b="1" dirty="0" err="1">
                <a:solidFill>
                  <a:srgbClr val="011E41"/>
                </a:solidFill>
                <a:latin typeface="Montserrat" panose="00000500000000000000" pitchFamily="2" charset="0"/>
                <a:cs typeface="Open Sans" panose="020B0606030504020204" pitchFamily="34" charset="0"/>
              </a:rPr>
              <a:t>exemple</a:t>
            </a:r>
            <a:r>
              <a:rPr lang="en-US" altLang="en-CH" sz="4000" b="1" dirty="0">
                <a:solidFill>
                  <a:srgbClr val="011E41"/>
                </a:solidFill>
                <a:latin typeface="Montserrat" panose="00000500000000000000" pitchFamily="2" charset="0"/>
                <a:cs typeface="Open Sans" panose="020B0606030504020204" pitchFamily="34" charset="0"/>
              </a:rPr>
              <a:t>, collaboration </a:t>
            </a:r>
            <a:r>
              <a:rPr lang="en-US" altLang="en-CH" sz="4000" b="1" dirty="0" err="1">
                <a:solidFill>
                  <a:srgbClr val="011E41"/>
                </a:solidFill>
                <a:latin typeface="Montserrat" panose="00000500000000000000" pitchFamily="2" charset="0"/>
                <a:cs typeface="Open Sans" panose="020B0606030504020204" pitchFamily="34" charset="0"/>
              </a:rPr>
              <a:t>en</a:t>
            </a:r>
            <a:r>
              <a:rPr lang="en-US" altLang="en-CH" sz="4000" b="1" dirty="0">
                <a:solidFill>
                  <a:srgbClr val="011E41"/>
                </a:solidFill>
                <a:latin typeface="Montserrat" panose="00000500000000000000" pitchFamily="2" charset="0"/>
                <a:cs typeface="Open Sans" panose="020B0606030504020204" pitchFamily="34" charset="0"/>
              </a:rPr>
              <a:t> matière de cash)</a:t>
            </a:r>
          </a:p>
          <a:p>
            <a:pPr>
              <a:spcAft>
                <a:spcPts val="1800"/>
              </a:spcAft>
              <a:buFont typeface="Arial" panose="020B0604020202020204" pitchFamily="34" charset="0"/>
              <a:buChar char="•"/>
            </a:pPr>
            <a:r>
              <a:rPr lang="en-US" altLang="en-CH" sz="4000" b="1" dirty="0" err="1">
                <a:solidFill>
                  <a:srgbClr val="011E41"/>
                </a:solidFill>
                <a:latin typeface="Montserrat" panose="00000500000000000000" pitchFamily="2" charset="0"/>
                <a:cs typeface="Open Sans" panose="020B0606030504020204" pitchFamily="34" charset="0"/>
              </a:rPr>
              <a:t>Plateformes</a:t>
            </a:r>
            <a:r>
              <a:rPr lang="en-US" altLang="en-CH" sz="4000" b="1" dirty="0">
                <a:solidFill>
                  <a:srgbClr val="011E41"/>
                </a:solidFill>
                <a:latin typeface="Montserrat" panose="00000500000000000000" pitchFamily="2" charset="0"/>
                <a:cs typeface="Open Sans" panose="020B0606030504020204" pitchFamily="34" charset="0"/>
              </a:rPr>
              <a:t> </a:t>
            </a:r>
            <a:r>
              <a:rPr lang="en-US" altLang="en-CH" sz="4000" b="1" dirty="0" err="1">
                <a:solidFill>
                  <a:srgbClr val="011E41"/>
                </a:solidFill>
                <a:latin typeface="Montserrat" panose="00000500000000000000" pitchFamily="2" charset="0"/>
                <a:cs typeface="Open Sans" panose="020B0606030504020204" pitchFamily="34" charset="0"/>
              </a:rPr>
              <a:t>technologiques</a:t>
            </a:r>
            <a:r>
              <a:rPr lang="en-US" altLang="en-CH" sz="4000" b="1" dirty="0">
                <a:solidFill>
                  <a:srgbClr val="011E41"/>
                </a:solidFill>
                <a:latin typeface="Montserrat" panose="00000500000000000000" pitchFamily="2" charset="0"/>
                <a:cs typeface="Open Sans" panose="020B0606030504020204" pitchFamily="34" charset="0"/>
              </a:rPr>
              <a:t> </a:t>
            </a:r>
            <a:r>
              <a:rPr lang="en-US" altLang="en-CH" sz="4000" b="1" dirty="0" err="1">
                <a:solidFill>
                  <a:srgbClr val="011E41"/>
                </a:solidFill>
                <a:latin typeface="Montserrat" panose="00000500000000000000" pitchFamily="2" charset="0"/>
                <a:cs typeface="Open Sans" panose="020B0606030504020204" pitchFamily="34" charset="0"/>
              </a:rPr>
              <a:t>ou</a:t>
            </a:r>
            <a:r>
              <a:rPr lang="en-US" altLang="en-CH" sz="4000" b="1" dirty="0">
                <a:solidFill>
                  <a:srgbClr val="011E41"/>
                </a:solidFill>
                <a:latin typeface="Montserrat" panose="00000500000000000000" pitchFamily="2" charset="0"/>
                <a:cs typeface="Open Sans" panose="020B0606030504020204" pitchFamily="34" charset="0"/>
              </a:rPr>
              <a:t> </a:t>
            </a:r>
            <a:r>
              <a:rPr lang="en-US" altLang="en-CH" sz="4000" b="1" dirty="0" err="1">
                <a:solidFill>
                  <a:srgbClr val="011E41"/>
                </a:solidFill>
                <a:latin typeface="Montserrat" panose="00000500000000000000" pitchFamily="2" charset="0"/>
                <a:cs typeface="Open Sans" panose="020B0606030504020204" pitchFamily="34" charset="0"/>
              </a:rPr>
              <a:t>logiciels</a:t>
            </a:r>
            <a:r>
              <a:rPr lang="en-US" altLang="en-CH" sz="4000" b="1" dirty="0">
                <a:solidFill>
                  <a:srgbClr val="011E41"/>
                </a:solidFill>
                <a:latin typeface="Montserrat" panose="00000500000000000000" pitchFamily="2" charset="0"/>
                <a:cs typeface="Open Sans" panose="020B0606030504020204" pitchFamily="34" charset="0"/>
              </a:rPr>
              <a:t> (par </a:t>
            </a:r>
            <a:r>
              <a:rPr lang="en-US" altLang="en-CH" sz="4000" b="1" dirty="0" err="1">
                <a:solidFill>
                  <a:srgbClr val="011E41"/>
                </a:solidFill>
                <a:latin typeface="Montserrat" panose="00000500000000000000" pitchFamily="2" charset="0"/>
                <a:cs typeface="Open Sans" panose="020B0606030504020204" pitchFamily="34" charset="0"/>
              </a:rPr>
              <a:t>exemple</a:t>
            </a:r>
            <a:r>
              <a:rPr lang="en-US" altLang="en-CH" sz="4000" b="1" dirty="0">
                <a:solidFill>
                  <a:srgbClr val="011E41"/>
                </a:solidFill>
                <a:latin typeface="Montserrat" panose="00000500000000000000" pitchFamily="2" charset="0"/>
                <a:cs typeface="Open Sans" panose="020B0606030504020204" pitchFamily="34" charset="0"/>
              </a:rPr>
              <a:t>, </a:t>
            </a:r>
            <a:r>
              <a:rPr lang="en-US" altLang="en-CH" sz="4000" b="1" dirty="0" err="1">
                <a:solidFill>
                  <a:srgbClr val="011E41"/>
                </a:solidFill>
                <a:latin typeface="Montserrat" panose="00000500000000000000" pitchFamily="2" charset="0"/>
                <a:cs typeface="Open Sans" panose="020B0606030504020204" pitchFamily="34" charset="0"/>
              </a:rPr>
              <a:t>RedRose</a:t>
            </a:r>
            <a:r>
              <a:rPr lang="en-US" altLang="en-CH" sz="4000" b="1" dirty="0">
                <a:solidFill>
                  <a:srgbClr val="011E41"/>
                </a:solidFill>
                <a:latin typeface="Montserrat" panose="00000500000000000000" pitchFamily="2" charset="0"/>
                <a:cs typeface="Open Sans" panose="020B0606030504020204" pitchFamily="34" charset="0"/>
              </a:rPr>
              <a:t>, ODK)</a:t>
            </a:r>
          </a:p>
        </p:txBody>
      </p:sp>
      <p:pic>
        <p:nvPicPr>
          <p:cNvPr id="53252" name="Content Placeholder 5" descr="Terminology.jpg">
            <a:extLst>
              <a:ext uri="{FF2B5EF4-FFF2-40B4-BE49-F238E27FC236}">
                <a16:creationId xmlns:a16="http://schemas.microsoft.com/office/drawing/2014/main" id="{8F27D663-64EF-5B61-6DAA-257AC04F0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29" r="24329"/>
          <a:stretch>
            <a:fillRect/>
          </a:stretch>
        </p:blipFill>
        <p:spPr bwMode="auto">
          <a:xfrm>
            <a:off x="703263" y="2143125"/>
            <a:ext cx="4437062" cy="769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 descr="A red cross on a black background&#10;&#10;Description automatically generated">
            <a:extLst>
              <a:ext uri="{FF2B5EF4-FFF2-40B4-BE49-F238E27FC236}">
                <a16:creationId xmlns:a16="http://schemas.microsoft.com/office/drawing/2014/main" id="{06277DF3-D98B-9745-0FE4-3F301CCC8CE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6">
            <a:extLst>
              <a:ext uri="{FF2B5EF4-FFF2-40B4-BE49-F238E27FC236}">
                <a16:creationId xmlns:a16="http://schemas.microsoft.com/office/drawing/2014/main" id="{764BD09F-7590-8CAD-F76F-7413235EA0DE}"/>
              </a:ext>
            </a:extLst>
          </p:cNvPr>
          <p:cNvSpPr txBox="1">
            <a:spLocks noChangeArrowheads="1"/>
          </p:cNvSpPr>
          <p:nvPr/>
        </p:nvSpPr>
        <p:spPr bwMode="auto">
          <a:xfrm>
            <a:off x="703263" y="768350"/>
            <a:ext cx="14733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H" altLang="en-CH" sz="5400" b="1">
                <a:solidFill>
                  <a:srgbClr val="F5333F"/>
                </a:solidFill>
                <a:latin typeface="Montserrat" panose="00000500000000000000" pitchFamily="2" charset="0"/>
                <a:ea typeface="Roboto Black" pitchFamily="2" charset="0"/>
                <a:cs typeface="Open Sans Light" panose="020B0306030504020204" pitchFamily="34" charset="0"/>
              </a:rPr>
              <a:t>Mécanismes de distribution</a:t>
            </a:r>
            <a:endParaRPr lang="ru-RU" altLang="en-CH" sz="5400" b="1">
              <a:solidFill>
                <a:srgbClr val="F5333F"/>
              </a:solidFill>
              <a:latin typeface="Montserrat" panose="00000500000000000000" pitchFamily="2" charset="0"/>
              <a:ea typeface="Roboto Black" pitchFamily="2" charset="0"/>
              <a:cs typeface="Open Sans Light" panose="020B0306030504020204" pitchFamily="34" charset="0"/>
            </a:endParaRPr>
          </a:p>
        </p:txBody>
      </p:sp>
      <p:grpSp>
        <p:nvGrpSpPr>
          <p:cNvPr id="55299" name="Group 22">
            <a:extLst>
              <a:ext uri="{FF2B5EF4-FFF2-40B4-BE49-F238E27FC236}">
                <a16:creationId xmlns:a16="http://schemas.microsoft.com/office/drawing/2014/main" id="{16F5B8C4-861B-D06C-5F1A-FB33142C606D}"/>
              </a:ext>
            </a:extLst>
          </p:cNvPr>
          <p:cNvGrpSpPr>
            <a:grpSpLocks/>
          </p:cNvGrpSpPr>
          <p:nvPr/>
        </p:nvGrpSpPr>
        <p:grpSpPr bwMode="auto">
          <a:xfrm>
            <a:off x="3744913" y="2292350"/>
            <a:ext cx="11471275" cy="7227888"/>
            <a:chOff x="1938345" y="2163762"/>
            <a:chExt cx="12725400" cy="7868243"/>
          </a:xfrm>
        </p:grpSpPr>
        <p:pic>
          <p:nvPicPr>
            <p:cNvPr id="55302" name="Picture 9">
              <a:extLst>
                <a:ext uri="{FF2B5EF4-FFF2-40B4-BE49-F238E27FC236}">
                  <a16:creationId xmlns:a16="http://schemas.microsoft.com/office/drawing/2014/main" id="{8B927F53-C350-A7C2-5548-4DCE9FD4C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345" y="2163762"/>
              <a:ext cx="12725400" cy="786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2">
              <a:extLst>
                <a:ext uri="{FF2B5EF4-FFF2-40B4-BE49-F238E27FC236}">
                  <a16:creationId xmlns:a16="http://schemas.microsoft.com/office/drawing/2014/main" id="{5838F0C1-1D13-C2AB-1C0E-63EBFD876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233" y="3958606"/>
              <a:ext cx="1762602" cy="16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3">
              <a:extLst>
                <a:ext uri="{FF2B5EF4-FFF2-40B4-BE49-F238E27FC236}">
                  <a16:creationId xmlns:a16="http://schemas.microsoft.com/office/drawing/2014/main" id="{48E08453-2CD0-F16A-4AED-392FB3B10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2296" y="3942823"/>
              <a:ext cx="1747434" cy="161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4">
              <a:extLst>
                <a:ext uri="{FF2B5EF4-FFF2-40B4-BE49-F238E27FC236}">
                  <a16:creationId xmlns:a16="http://schemas.microsoft.com/office/drawing/2014/main" id="{63E26128-F6AD-D5F4-ED2B-2DF920B843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6882" y="3937728"/>
              <a:ext cx="1765635" cy="16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6">
              <a:extLst>
                <a:ext uri="{FF2B5EF4-FFF2-40B4-BE49-F238E27FC236}">
                  <a16:creationId xmlns:a16="http://schemas.microsoft.com/office/drawing/2014/main" id="{3D9F233F-5E9D-A932-CA5B-C8642A23A9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6027" y="3936211"/>
              <a:ext cx="1747434" cy="16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7">
              <a:extLst>
                <a:ext uri="{FF2B5EF4-FFF2-40B4-BE49-F238E27FC236}">
                  <a16:creationId xmlns:a16="http://schemas.microsoft.com/office/drawing/2014/main" id="{DA493BF0-D227-3EE0-A818-BEEDD5E79D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8004" y="3936211"/>
              <a:ext cx="1601813" cy="156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8">
              <a:extLst>
                <a:ext uri="{FF2B5EF4-FFF2-40B4-BE49-F238E27FC236}">
                  <a16:creationId xmlns:a16="http://schemas.microsoft.com/office/drawing/2014/main" id="{5D62298A-6B1C-253A-3D23-732360E8B2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25379" y="3899806"/>
              <a:ext cx="1601813" cy="16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38">
              <a:extLst>
                <a:ext uri="{FF2B5EF4-FFF2-40B4-BE49-F238E27FC236}">
                  <a16:creationId xmlns:a16="http://schemas.microsoft.com/office/drawing/2014/main" id="{56C8D18A-3750-BE42-9666-1ADF7D36B020}"/>
                </a:ext>
              </a:extLst>
            </p:cNvPr>
            <p:cNvSpPr/>
            <p:nvPr/>
          </p:nvSpPr>
          <p:spPr>
            <a:xfrm>
              <a:off x="8456017" y="5772128"/>
              <a:ext cx="1746969" cy="283934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a:defRPr/>
              </a:pPr>
              <a:r>
                <a:rPr lang="en-CA" sz="1600" dirty="0">
                  <a:solidFill>
                    <a:srgbClr val="CF1C21"/>
                  </a:solidFill>
                  <a:latin typeface="ProximaNova-Light"/>
                </a:rPr>
                <a:t>Carte en plastique avec une puce, utilisable dans les points de vente et les </a:t>
              </a:r>
              <a:r>
                <a:rPr lang="en-CA" sz="1600" dirty="0" err="1">
                  <a:solidFill>
                    <a:srgbClr val="CF1C21"/>
                  </a:solidFill>
                  <a:latin typeface="ProximaNova-Light"/>
                </a:rPr>
                <a:t>distributeurs automatiques de billets, pour les </a:t>
              </a:r>
              <a:r>
                <a:rPr lang="en-CA" sz="1600" dirty="0">
                  <a:solidFill>
                    <a:srgbClr val="CF1C21"/>
                  </a:solidFill>
                  <a:latin typeface="ProximaNova-Light"/>
                </a:rPr>
                <a:t>transferts d'argent, les chèques électroniques et les achats dans les magasins. </a:t>
              </a:r>
              <a:endParaRPr lang="en-US" sz="1600" dirty="0">
                <a:solidFill>
                  <a:srgbClr val="CF1C21"/>
                </a:solidFill>
              </a:endParaRPr>
            </a:p>
          </p:txBody>
        </p:sp>
        <p:sp>
          <p:nvSpPr>
            <p:cNvPr id="16" name="Rectangle: Rounded Corners 38">
              <a:extLst>
                <a:ext uri="{FF2B5EF4-FFF2-40B4-BE49-F238E27FC236}">
                  <a16:creationId xmlns:a16="http://schemas.microsoft.com/office/drawing/2014/main" id="{568C02FA-9DA3-F928-5125-CA22FE6365C1}"/>
                </a:ext>
              </a:extLst>
            </p:cNvPr>
            <p:cNvSpPr/>
            <p:nvPr/>
          </p:nvSpPr>
          <p:spPr>
            <a:xfrm>
              <a:off x="10606269" y="5772128"/>
              <a:ext cx="1748729" cy="283934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a:defRPr/>
              </a:pPr>
              <a:r>
                <a:rPr lang="en-CA" sz="1600" dirty="0">
                  <a:solidFill>
                    <a:srgbClr val="CF1C21"/>
                  </a:solidFill>
                  <a:latin typeface="ProximaNova-Light"/>
                </a:rPr>
                <a:t>Code crypté qui peut être encaissé dans différents points de vente ou autres, utilisé</a:t>
              </a:r>
            </a:p>
            <a:p>
              <a:pPr algn="ctr">
                <a:defRPr/>
              </a:pPr>
              <a:r>
                <a:rPr lang="en-CA" sz="1600" dirty="0">
                  <a:solidFill>
                    <a:srgbClr val="CF1C21"/>
                  </a:solidFill>
                  <a:latin typeface="ProximaNova-Light"/>
                </a:rPr>
                <a:t>pour les aides en espèces et les bons</a:t>
              </a:r>
              <a:endParaRPr lang="en-CA" sz="1600" dirty="0">
                <a:solidFill>
                  <a:srgbClr val="CF1C21"/>
                </a:solidFill>
              </a:endParaRPr>
            </a:p>
          </p:txBody>
        </p:sp>
        <p:sp>
          <p:nvSpPr>
            <p:cNvPr id="17" name="Rectangle: Rounded Corners 38">
              <a:extLst>
                <a:ext uri="{FF2B5EF4-FFF2-40B4-BE49-F238E27FC236}">
                  <a16:creationId xmlns:a16="http://schemas.microsoft.com/office/drawing/2014/main" id="{F45543FF-F961-4BD1-12F4-6EA2C855A6D8}"/>
                </a:ext>
              </a:extLst>
            </p:cNvPr>
            <p:cNvSpPr/>
            <p:nvPr/>
          </p:nvSpPr>
          <p:spPr>
            <a:xfrm>
              <a:off x="12791741" y="5772128"/>
              <a:ext cx="1746969" cy="283934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a:defRPr/>
              </a:pPr>
              <a:r>
                <a:rPr lang="en-CA" sz="1600">
                  <a:solidFill>
                    <a:srgbClr val="CF1C21"/>
                  </a:solidFill>
                  <a:latin typeface="ProximaNova-Light"/>
                </a:rPr>
                <a:t>Comptes bancaires personnels ou comptes sous-bancaires utilisés pour déposer de l'argent liquide. Nécessite une pièce d'identité officielle (ID)</a:t>
              </a:r>
              <a:endParaRPr lang="en-CA" sz="4400">
                <a:solidFill>
                  <a:srgbClr val="CF1C21"/>
                </a:solidFill>
              </a:endParaRPr>
            </a:p>
            <a:p>
              <a:pPr algn="ctr">
                <a:defRPr/>
              </a:pPr>
              <a:endParaRPr lang="en-CA" sz="1600">
                <a:solidFill>
                  <a:srgbClr val="CF1C21"/>
                </a:solidFill>
              </a:endParaRPr>
            </a:p>
          </p:txBody>
        </p:sp>
        <p:sp>
          <p:nvSpPr>
            <p:cNvPr id="18" name="Rectangle: Rounded Corners 38">
              <a:extLst>
                <a:ext uri="{FF2B5EF4-FFF2-40B4-BE49-F238E27FC236}">
                  <a16:creationId xmlns:a16="http://schemas.microsoft.com/office/drawing/2014/main" id="{01461E0B-2560-A990-1341-6BD0F3F6D284}"/>
                </a:ext>
              </a:extLst>
            </p:cNvPr>
            <p:cNvSpPr/>
            <p:nvPr/>
          </p:nvSpPr>
          <p:spPr>
            <a:xfrm>
              <a:off x="8413752" y="8825760"/>
              <a:ext cx="1748730" cy="107836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a:defRPr/>
              </a:pPr>
              <a:r>
                <a:rPr lang="en-US" sz="1600">
                  <a:solidFill>
                    <a:srgbClr val="CF1C21"/>
                  </a:solidFill>
                </a:rPr>
                <a:t>par exemple, banques, bureaux de poste, PSF non bancaires</a:t>
              </a:r>
            </a:p>
            <a:p>
              <a:pPr algn="ctr">
                <a:defRPr/>
              </a:pPr>
              <a:endParaRPr lang="en-CA" sz="1600" b="1">
                <a:solidFill>
                  <a:srgbClr val="CF1C21"/>
                </a:solidFill>
              </a:endParaRPr>
            </a:p>
          </p:txBody>
        </p:sp>
        <p:sp>
          <p:nvSpPr>
            <p:cNvPr id="19" name="Rectangle: Rounded Corners 38">
              <a:extLst>
                <a:ext uri="{FF2B5EF4-FFF2-40B4-BE49-F238E27FC236}">
                  <a16:creationId xmlns:a16="http://schemas.microsoft.com/office/drawing/2014/main" id="{D98BD603-22C1-A1CB-3AE4-42540D953E98}"/>
                </a:ext>
              </a:extLst>
            </p:cNvPr>
            <p:cNvSpPr/>
            <p:nvPr/>
          </p:nvSpPr>
          <p:spPr>
            <a:xfrm>
              <a:off x="10606269" y="8805022"/>
              <a:ext cx="1748729" cy="107836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defTabSz="488950">
                <a:lnSpc>
                  <a:spcPct val="90000"/>
                </a:lnSpc>
                <a:spcAft>
                  <a:spcPct val="35000"/>
                </a:spcAft>
                <a:defRPr/>
              </a:pPr>
              <a:r>
                <a:rPr lang="en-US" sz="1600">
                  <a:solidFill>
                    <a:srgbClr val="CF1C21"/>
                  </a:solidFill>
                </a:rPr>
                <a:t>par exemple, les opérateurs de réseaux mobiles (ORM), les banques</a:t>
              </a:r>
            </a:p>
          </p:txBody>
        </p:sp>
        <p:sp>
          <p:nvSpPr>
            <p:cNvPr id="20" name="Rectangle: Rounded Corners 38">
              <a:extLst>
                <a:ext uri="{FF2B5EF4-FFF2-40B4-BE49-F238E27FC236}">
                  <a16:creationId xmlns:a16="http://schemas.microsoft.com/office/drawing/2014/main" id="{6B3D9061-AD82-06C1-E182-C263C67F6D41}"/>
                </a:ext>
              </a:extLst>
            </p:cNvPr>
            <p:cNvSpPr/>
            <p:nvPr/>
          </p:nvSpPr>
          <p:spPr>
            <a:xfrm>
              <a:off x="12798785" y="8867236"/>
              <a:ext cx="1748730" cy="959120"/>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defTabSz="488950">
                <a:lnSpc>
                  <a:spcPct val="90000"/>
                </a:lnSpc>
                <a:spcAft>
                  <a:spcPct val="35000"/>
                </a:spcAft>
                <a:defRPr/>
              </a:pPr>
              <a:endParaRPr lang="en-US" sz="1600">
                <a:solidFill>
                  <a:srgbClr val="CF1C21"/>
                </a:solidFill>
              </a:endParaRPr>
            </a:p>
            <a:p>
              <a:pPr algn="ctr" defTabSz="488950">
                <a:lnSpc>
                  <a:spcPct val="90000"/>
                </a:lnSpc>
                <a:spcAft>
                  <a:spcPct val="35000"/>
                </a:spcAft>
                <a:defRPr/>
              </a:pPr>
              <a:r>
                <a:rPr lang="en-US" sz="1600">
                  <a:solidFill>
                    <a:srgbClr val="CF1C21"/>
                  </a:solidFill>
                </a:rPr>
                <a:t>par exemple, les banques</a:t>
              </a:r>
            </a:p>
          </p:txBody>
        </p:sp>
      </p:grpSp>
      <p:sp>
        <p:nvSpPr>
          <p:cNvPr id="55300" name="TextBox 36">
            <a:extLst>
              <a:ext uri="{FF2B5EF4-FFF2-40B4-BE49-F238E27FC236}">
                <a16:creationId xmlns:a16="http://schemas.microsoft.com/office/drawing/2014/main" id="{7FF56080-B63C-AD2F-7C5D-7EC097AB8F1A}"/>
              </a:ext>
            </a:extLst>
          </p:cNvPr>
          <p:cNvSpPr txBox="1">
            <a:spLocks noChangeArrowheads="1"/>
          </p:cNvSpPr>
          <p:nvPr/>
        </p:nvSpPr>
        <p:spPr bwMode="auto">
          <a:xfrm>
            <a:off x="3744913" y="9629775"/>
            <a:ext cx="881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sz="1200">
                <a:ea typeface="MS PGothic" panose="020B0600070205080204" pitchFamily="34" charset="-128"/>
              </a:rPr>
              <a:t>Adapté de l'</a:t>
            </a:r>
            <a:r>
              <a:rPr lang="en-CA" altLang="en-US" sz="1200" i="1">
                <a:ea typeface="MS PGothic" panose="020B0600070205080204" pitchFamily="34" charset="-128"/>
              </a:rPr>
              <a:t>outil d'évaluation du mécanisme de distribution d'argent du HCR.</a:t>
            </a:r>
            <a:endParaRPr lang="en-CA" altLang="en-US" i="1">
              <a:latin typeface="Arial" panose="020B0604020202020204" pitchFamily="34" charset="0"/>
              <a:ea typeface="MS PGothic" panose="020B0600070205080204" pitchFamily="34" charset="-128"/>
            </a:endParaRPr>
          </a:p>
        </p:txBody>
      </p:sp>
      <p:pic>
        <p:nvPicPr>
          <p:cNvPr id="55301" name="Picture 1" descr="A red cross on a black background&#10;&#10;Description automatically generated">
            <a:extLst>
              <a:ext uri="{FF2B5EF4-FFF2-40B4-BE49-F238E27FC236}">
                <a16:creationId xmlns:a16="http://schemas.microsoft.com/office/drawing/2014/main" id="{1F2FA429-7E0A-97FF-EB7E-06E7293C802A}"/>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41CBEE5444AC4294686EA8E7761EF7" ma:contentTypeVersion="14" ma:contentTypeDescription="Create a new document." ma:contentTypeScope="" ma:versionID="604a6a96af103908af6777cdd2526e0d">
  <xsd:schema xmlns:xsd="http://www.w3.org/2001/XMLSchema" xmlns:xs="http://www.w3.org/2001/XMLSchema" xmlns:p="http://schemas.microsoft.com/office/2006/metadata/properties" xmlns:ns2="1f0e0d46-bfc3-4fcf-89a2-869473193083" xmlns:ns3="2022f264-a01a-479c-9a1f-db50914a6761" targetNamespace="http://schemas.microsoft.com/office/2006/metadata/properties" ma:root="true" ma:fieldsID="c2e176ba61fa24234a2357b9a6519e7d" ns2:_="" ns3:_="">
    <xsd:import namespace="1f0e0d46-bfc3-4fcf-89a2-869473193083"/>
    <xsd:import namespace="2022f264-a01a-479c-9a1f-db50914a67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0e0d46-bfc3-4fcf-89a2-869473193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22f264-a01a-479c-9a1f-db50914a676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fb4525b-e024-493e-b786-78cbbff08576}" ma:internalName="TaxCatchAll" ma:showField="CatchAllData" ma:web="2022f264-a01a-479c-9a1f-db50914a676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022f264-a01a-479c-9a1f-db50914a6761" xsi:nil="true"/>
    <lcf76f155ced4ddcb4097134ff3c332f xmlns="1f0e0d46-bfc3-4fcf-89a2-86947319308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ED4D1A2-A549-4190-86A5-9FA2DBECCB88}">
  <ds:schemaRefs>
    <ds:schemaRef ds:uri="http://schemas.microsoft.com/sharepoint/v3/contenttype/forms"/>
  </ds:schemaRefs>
</ds:datastoreItem>
</file>

<file path=customXml/itemProps2.xml><?xml version="1.0" encoding="utf-8"?>
<ds:datastoreItem xmlns:ds="http://schemas.openxmlformats.org/officeDocument/2006/customXml" ds:itemID="{8C820E0E-98D3-43B7-A831-696FFCAADB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0e0d46-bfc3-4fcf-89a2-869473193083"/>
    <ds:schemaRef ds:uri="2022f264-a01a-479c-9a1f-db50914a67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215005-2CCF-41F3-944C-05EA26FB9675}">
  <ds:schemaRefs>
    <ds:schemaRef ds:uri="http://schemas.microsoft.com/office/2006/metadata/properties"/>
    <ds:schemaRef ds:uri="http://schemas.microsoft.com/office/infopath/2007/PartnerControls"/>
    <ds:schemaRef ds:uri="2022f264-a01a-479c-9a1f-db50914a6761"/>
    <ds:schemaRef ds:uri="1f0e0d46-bfc3-4fcf-89a2-869473193083"/>
  </ds:schemaRefs>
</ds:datastoreItem>
</file>

<file path=docProps/app.xml><?xml version="1.0" encoding="utf-8"?>
<Properties xmlns="http://schemas.openxmlformats.org/officeDocument/2006/extended-properties" xmlns:vt="http://schemas.openxmlformats.org/officeDocument/2006/docPropsVTypes">
  <Template>Office Theme</Template>
  <TotalTime>2114</TotalTime>
  <Words>11243</Words>
  <Application>Microsoft Office PowerPoint</Application>
  <PresentationFormat>Personnalisé</PresentationFormat>
  <Paragraphs>586</Paragraphs>
  <Slides>43</Slides>
  <Notes>37</Notes>
  <HiddenSlides>1</HiddenSlides>
  <MMClips>1</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1</vt:i4>
      </vt:variant>
      <vt:variant>
        <vt:lpstr>Titres des diapositives</vt:lpstr>
      </vt:variant>
      <vt:variant>
        <vt:i4>43</vt:i4>
      </vt:variant>
    </vt:vector>
  </HeadingPairs>
  <TitlesOfParts>
    <vt:vector size="60" baseType="lpstr">
      <vt:lpstr>Montserrat SemiBold</vt:lpstr>
      <vt:lpstr>Cambria</vt:lpstr>
      <vt:lpstr>Arial</vt:lpstr>
      <vt:lpstr>ProximaNova-Light</vt:lpstr>
      <vt:lpstr>Arial Unicode MS</vt:lpstr>
      <vt:lpstr>MS PGothic</vt:lpstr>
      <vt:lpstr>Wingdings</vt:lpstr>
      <vt:lpstr>Montserrat Medium</vt:lpstr>
      <vt:lpstr>Calibri</vt:lpstr>
      <vt:lpstr>Open Sans</vt:lpstr>
      <vt:lpstr>Mangal</vt:lpstr>
      <vt:lpstr>Montserrat</vt:lpstr>
      <vt:lpstr>Calibri Light</vt:lpstr>
      <vt:lpstr>MS PGothic</vt:lpstr>
      <vt:lpstr>Gill Sans SemiBold</vt:lpstr>
      <vt:lpstr>Office Theme</vt:lpstr>
      <vt:lpstr>Chart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keywords>, docId:78B2564CD1EBB15D4ED31223AE6B02B9</cp:keywords>
  <cp:lastModifiedBy>Etienne Gaboreau</cp:lastModifiedBy>
  <cp:revision>70</cp:revision>
  <dcterms:created xsi:type="dcterms:W3CDTF">2015-02-25T15:20:40Z</dcterms:created>
  <dcterms:modified xsi:type="dcterms:W3CDTF">2024-11-17T12:50:22Z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2023-03-13T14:30:14Z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600d0358-a665-46e1-88cc-015b225c8a23</vt:lpwstr>
  </property>
  <property fmtid="{D5CDD505-2E9C-101B-9397-08002B2CF9AE}" pid="8" name="MSIP_Label_caf3f7fd-5cd4-4287-9002-aceb9af13c42_ContentBits">
    <vt:lpwstr>2</vt:lpwstr>
  </property>
  <property fmtid="{D5CDD505-2E9C-101B-9397-08002B2CF9AE}" pid="9" name="ContentTypeId">
    <vt:lpwstr>0x010100E041CBEE5444AC4294686EA8E7761EF7</vt:lpwstr>
  </property>
  <property fmtid="{D5CDD505-2E9C-101B-9397-08002B2CF9AE}" pid="10" name="MediaServiceImageTags">
    <vt:lpwstr/>
  </property>
</Properties>
</file>