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Lst>
  <p:notesMasterIdLst>
    <p:notesMasterId r:id="rId48"/>
  </p:notesMasterIdLst>
  <p:handoutMasterIdLst>
    <p:handoutMasterId r:id="rId49"/>
  </p:handoutMasterIdLst>
  <p:sldIdLst>
    <p:sldId id="4013" r:id="rId5"/>
    <p:sldId id="4087" r:id="rId6"/>
    <p:sldId id="4074" r:id="rId7"/>
    <p:sldId id="427" r:id="rId8"/>
    <p:sldId id="4086" r:id="rId9"/>
    <p:sldId id="4115" r:id="rId10"/>
    <p:sldId id="4092" r:id="rId11"/>
    <p:sldId id="4093" r:id="rId12"/>
    <p:sldId id="4103" r:id="rId13"/>
    <p:sldId id="4095" r:id="rId14"/>
    <p:sldId id="312" r:id="rId15"/>
    <p:sldId id="4120" r:id="rId16"/>
    <p:sldId id="303" r:id="rId17"/>
    <p:sldId id="4116" r:id="rId18"/>
    <p:sldId id="4117" r:id="rId19"/>
    <p:sldId id="315" r:id="rId20"/>
    <p:sldId id="316" r:id="rId21"/>
    <p:sldId id="317" r:id="rId22"/>
    <p:sldId id="318" r:id="rId23"/>
    <p:sldId id="319" r:id="rId24"/>
    <p:sldId id="320" r:id="rId25"/>
    <p:sldId id="4109" r:id="rId26"/>
    <p:sldId id="4098" r:id="rId27"/>
    <p:sldId id="329" r:id="rId28"/>
    <p:sldId id="4106" r:id="rId29"/>
    <p:sldId id="257" r:id="rId30"/>
    <p:sldId id="4100" r:id="rId31"/>
    <p:sldId id="4110" r:id="rId32"/>
    <p:sldId id="4099" r:id="rId33"/>
    <p:sldId id="4107" r:id="rId34"/>
    <p:sldId id="4101" r:id="rId35"/>
    <p:sldId id="4108" r:id="rId36"/>
    <p:sldId id="4118" r:id="rId37"/>
    <p:sldId id="264" r:id="rId38"/>
    <p:sldId id="265" r:id="rId39"/>
    <p:sldId id="286" r:id="rId40"/>
    <p:sldId id="293" r:id="rId41"/>
    <p:sldId id="4113" r:id="rId42"/>
    <p:sldId id="260" r:id="rId43"/>
    <p:sldId id="261" r:id="rId44"/>
    <p:sldId id="262" r:id="rId45"/>
    <p:sldId id="4128" r:id="rId46"/>
    <p:sldId id="3999" r:id="rId47"/>
  </p:sldIdLst>
  <p:sldSz cx="18288000" cy="10288588"/>
  <p:notesSz cx="6858000" cy="9144000"/>
  <p:embeddedFontLst>
    <p:embeddedFont>
      <p:font typeface="ＭＳ Ｐゴシック" panose="020B0600070205080204" pitchFamily="34" charset="-128"/>
      <p:regular r:id="rId50"/>
    </p:embeddedFont>
    <p:embeddedFont>
      <p:font typeface="Bebas"/>
      <p:regular r:id="rId51"/>
    </p:embeddedFont>
    <p:embeddedFont>
      <p:font typeface="Montserrat" panose="00000500000000000000" pitchFamily="2" charset="0"/>
      <p:regular r:id="rId52"/>
      <p:bold r:id="rId53"/>
      <p:italic r:id="rId54"/>
      <p:boldItalic r:id="rId55"/>
    </p:embeddedFont>
    <p:embeddedFont>
      <p:font typeface="Montserrat Medium" panose="00000600000000000000" pitchFamily="2" charset="0"/>
      <p:regular r:id="rId56"/>
      <p:italic r:id="rId57"/>
    </p:embeddedFont>
    <p:embeddedFont>
      <p:font typeface="Montserrat SemiBold" panose="00000700000000000000" pitchFamily="2"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Short Stack"/>
      <p:regular r:id="rId66"/>
      <p:bold r:id="rId67"/>
      <p:italic r:id="rId68"/>
      <p:boldItalic r:id="rId6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4A6A5-F9E3-EADC-99BE-632C43DF6114}" name="Lisbet M. Elvekjær" initials="LE" userId="S::limae_rodekors.dk#ext#@ifrcorg.onmicrosoft.com::0f8e3c40-b18d-4bf9-b917-1159725ede35" providerId="AD"/>
  <p188:author id="{A11863D6-FB7C-AE30-31C4-ED2A0EE535F2}" name="Ines Dalmau Gutsens" initials="IG" userId="S::idalmau_redcross.org.uk#ext#@ifrcorg.onmicrosoft.com::3a99f684-13f8-423c-9e76-e1ac88ffc4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ew Hui LIEW" initials="SHL" lastIdx="7" clrIdx="0">
    <p:extLst>
      <p:ext uri="{19B8F6BF-5375-455C-9EA6-DF929625EA0E}">
        <p15:presenceInfo xmlns:p15="http://schemas.microsoft.com/office/powerpoint/2012/main" userId="S::SiewHui.LIEW@ifrc.org::b50c533f-de2f-4a2e-95e9-429f302426d5" providerId="AD"/>
      </p:ext>
    </p:extLst>
  </p:cmAuthor>
  <p:cmAuthor id="2" name="Wai Siong SEE THO" initials="WT" lastIdx="3" clrIdx="1">
    <p:extLst>
      <p:ext uri="{19B8F6BF-5375-455C-9EA6-DF929625EA0E}">
        <p15:presenceInfo xmlns:p15="http://schemas.microsoft.com/office/powerpoint/2012/main" userId="S::audrey.seetho@ifrc.org::6a035509-197e-4090-abd3-58894bc46d01" providerId="AD"/>
      </p:ext>
    </p:extLst>
  </p:cmAuthor>
  <p:cmAuthor id="3" name="Audrey SEE THO" initials="WSST" lastIdx="3" clrIdx="2">
    <p:extLst>
      <p:ext uri="{19B8F6BF-5375-455C-9EA6-DF929625EA0E}">
        <p15:presenceInfo xmlns:p15="http://schemas.microsoft.com/office/powerpoint/2012/main" userId="Audrey SEE T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5333F"/>
    <a:srgbClr val="452250"/>
    <a:srgbClr val="5E3670"/>
    <a:srgbClr val="6B2BAA"/>
    <a:srgbClr val="242D38"/>
    <a:srgbClr val="1A90D5"/>
    <a:srgbClr val="01C8C3"/>
    <a:srgbClr val="DEDE1E"/>
    <a:srgbClr val="04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704" autoAdjust="0"/>
  </p:normalViewPr>
  <p:slideViewPr>
    <p:cSldViewPr snapToGrid="0">
      <p:cViewPr varScale="1">
        <p:scale>
          <a:sx n="34" d="100"/>
          <a:sy n="34" d="100"/>
        </p:scale>
        <p:origin x="1260" y="56"/>
      </p:cViewPr>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18.11.2024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‹N°›</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t>11/18/2024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t>‹N°›</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2</a:t>
            </a:fld>
            <a:endParaRPr lang="en-US" altLang="ru-RU"/>
          </a:p>
        </p:txBody>
      </p:sp>
    </p:spTree>
    <p:extLst>
      <p:ext uri="{BB962C8B-B14F-4D97-AF65-F5344CB8AC3E}">
        <p14:creationId xmlns:p14="http://schemas.microsoft.com/office/powerpoint/2010/main" val="24605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Diapositives facultatives si les SN disposent déjà de PON </a:t>
            </a:r>
            <a:r>
              <a:rPr lang="en-US" sz="1400" dirty="0" err="1"/>
              <a:t>ou</a:t>
            </a:r>
            <a:r>
              <a:rPr lang="en-US" sz="1400" dirty="0"/>
              <a:t> de lignes directrices sur lesquelles ils peuvent s'appuyer ou qu'ils peuvent réviser.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Dressez la liste de ce qu'ils contiennent.</a:t>
            </a:r>
            <a:endParaRPr lang="en-GB" sz="1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400" dirty="0"/>
          </a:p>
        </p:txBody>
      </p:sp>
      <p:sp>
        <p:nvSpPr>
          <p:cNvPr id="608" name="Google Shape;6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66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Demandez aux participants ce qui, selon eux, manque dans les lignes directrices actuelles des SN en matière de PON/TM.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Ensuite, les réponses sont affichées sur le site ....</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14</a:t>
            </a:fld>
            <a:endParaRPr lang="en-US" altLang="ru-RU"/>
          </a:p>
        </p:txBody>
      </p:sp>
    </p:spTree>
    <p:extLst>
      <p:ext uri="{BB962C8B-B14F-4D97-AF65-F5344CB8AC3E}">
        <p14:creationId xmlns:p14="http://schemas.microsoft.com/office/powerpoint/2010/main" val="260903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Répartissez les participants en trois groupes. Expliquez que :</a:t>
            </a:r>
          </a:p>
          <a:p>
            <a:pPr marL="0" lvl="0" indent="0" algn="l" rtl="0">
              <a:spcBef>
                <a:spcPts val="0"/>
              </a:spcBef>
              <a:spcAft>
                <a:spcPts val="0"/>
              </a:spcAft>
              <a:buNone/>
            </a:pPr>
            <a:endParaRPr dirty="0"/>
          </a:p>
          <a:p>
            <a:pPr marL="171450" lvl="0" indent="-171450" algn="l" rtl="0">
              <a:spcBef>
                <a:spcPts val="0"/>
              </a:spcBef>
              <a:spcAft>
                <a:spcPts val="0"/>
              </a:spcAft>
              <a:buFontTx/>
              <a:buChar char="-"/>
            </a:pPr>
            <a:r>
              <a:rPr lang="en-GB" dirty="0"/>
              <a:t>Le groupe 1 sera composé des étoiles bleues</a:t>
            </a:r>
          </a:p>
          <a:p>
            <a:pPr marL="171450" lvl="0" indent="-171450" algn="l" rtl="0">
              <a:spcBef>
                <a:spcPts val="0"/>
              </a:spcBef>
              <a:spcAft>
                <a:spcPts val="0"/>
              </a:spcAft>
              <a:buFontTx/>
              <a:buChar char="-"/>
            </a:pPr>
            <a:r>
              <a:rPr lang="en-GB" dirty="0"/>
              <a:t>Le groupe 2 sera l'éclair orange</a:t>
            </a:r>
          </a:p>
          <a:p>
            <a:pPr marL="171450" lvl="0" indent="-171450" algn="l" rtl="0">
              <a:spcBef>
                <a:spcPts val="0"/>
              </a:spcBef>
              <a:spcAft>
                <a:spcPts val="0"/>
              </a:spcAft>
              <a:buFontTx/>
              <a:buChar char="-"/>
            </a:pPr>
            <a:r>
              <a:rPr lang="en-GB" dirty="0"/>
              <a:t>Le groupe 3 sera celui des sourires verts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Afficher l'exemple de diapositive suivant</a:t>
            </a: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200"/>
              <a:buFont typeface="Calibri"/>
              <a:buNone/>
            </a:pPr>
            <a:endParaRPr dirty="0"/>
          </a:p>
        </p:txBody>
      </p:sp>
      <p:sp>
        <p:nvSpPr>
          <p:cNvPr id="685" name="Google Shape;6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56301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dirty="0">
                <a:latin typeface="Arial"/>
                <a:ea typeface="Arial"/>
                <a:cs typeface="Arial"/>
                <a:sym typeface="Arial"/>
              </a:rPr>
              <a:t>Dans cet exemple, vous pouvez voir que les groupes 1 et 2 ont fait de nouvelles suggestions. Vous pouvez voir que les groupes 2, 3 et 4 sont d'accord avec certains commentaires laissés par les groupes précédents.</a:t>
            </a:r>
            <a:endParaRPr sz="1100" dirty="0">
              <a:latin typeface="Arial"/>
              <a:ea typeface="Arial"/>
              <a:cs typeface="Arial"/>
              <a:sym typeface="Arial"/>
            </a:endParaRPr>
          </a:p>
        </p:txBody>
      </p:sp>
    </p:spTree>
    <p:extLst>
      <p:ext uri="{BB962C8B-B14F-4D97-AF65-F5344CB8AC3E}">
        <p14:creationId xmlns:p14="http://schemas.microsoft.com/office/powerpoint/2010/main" val="276108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3" name="Google Shape;75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09281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a:latin typeface="Arial"/>
              <a:ea typeface="Arial"/>
              <a:cs typeface="Arial"/>
              <a:sym typeface="Arial"/>
            </a:endParaRPr>
          </a:p>
        </p:txBody>
      </p:sp>
    </p:spTree>
    <p:extLst>
      <p:ext uri="{BB962C8B-B14F-4D97-AF65-F5344CB8AC3E}">
        <p14:creationId xmlns:p14="http://schemas.microsoft.com/office/powerpoint/2010/main" val="104748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dirty="0">
              <a:latin typeface="Arial"/>
              <a:ea typeface="Arial"/>
              <a:cs typeface="Arial"/>
              <a:sym typeface="Arial"/>
            </a:endParaRPr>
          </a:p>
        </p:txBody>
      </p:sp>
    </p:spTree>
    <p:extLst>
      <p:ext uri="{BB962C8B-B14F-4D97-AF65-F5344CB8AC3E}">
        <p14:creationId xmlns:p14="http://schemas.microsoft.com/office/powerpoint/2010/main" val="2575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a:latin typeface="Arial"/>
              <a:ea typeface="Arial"/>
              <a:cs typeface="Arial"/>
              <a:sym typeface="Arial"/>
            </a:endParaRPr>
          </a:p>
        </p:txBody>
      </p:sp>
    </p:spTree>
    <p:extLst>
      <p:ext uri="{BB962C8B-B14F-4D97-AF65-F5344CB8AC3E}">
        <p14:creationId xmlns:p14="http://schemas.microsoft.com/office/powerpoint/2010/main" val="394822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45719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Envisager de mélanger les groupes pour s'assurer que les spécialistes concernés sont présents dans chaque groupe, par exemple la logistique pour la mise en place et la mise en œuvre, le suivi et l'évaluation pour le contrôle et l'évaluation.</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23</a:t>
            </a:fld>
            <a:endParaRPr lang="en-US" altLang="ru-RU"/>
          </a:p>
        </p:txBody>
      </p:sp>
    </p:spTree>
    <p:extLst>
      <p:ext uri="{BB962C8B-B14F-4D97-AF65-F5344CB8AC3E}">
        <p14:creationId xmlns:p14="http://schemas.microsoft.com/office/powerpoint/2010/main" val="20439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3</a:t>
            </a:fld>
            <a:endParaRPr lang="en-US" altLang="ru-RU" dirty="0"/>
          </a:p>
        </p:txBody>
      </p:sp>
    </p:spTree>
    <p:extLst>
      <p:ext uri="{BB962C8B-B14F-4D97-AF65-F5344CB8AC3E}">
        <p14:creationId xmlns:p14="http://schemas.microsoft.com/office/powerpoint/2010/main" val="37214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dirty="0">
                <a:latin typeface="Arial"/>
                <a:ea typeface="Arial"/>
                <a:cs typeface="Arial"/>
                <a:sym typeface="Arial"/>
              </a:rPr>
              <a:t>Reprendre tous les post-its pertinents de l'exercice de révision sur les étapes....</a:t>
            </a:r>
          </a:p>
          <a:p>
            <a:pPr marL="158750" marR="0" lvl="0" indent="0" algn="l" rtl="0">
              <a:lnSpc>
                <a:spcPct val="100000"/>
              </a:lnSpc>
              <a:spcBef>
                <a:spcPts val="0"/>
              </a:spcBef>
              <a:spcAft>
                <a:spcPts val="0"/>
              </a:spcAft>
              <a:buClr>
                <a:srgbClr val="000000"/>
              </a:buClr>
              <a:buSzPts val="1100"/>
              <a:buFont typeface="Arial"/>
              <a:buNone/>
            </a:pPr>
            <a:endParaRPr sz="1100" dirty="0">
              <a:latin typeface="Arial"/>
              <a:ea typeface="Arial"/>
              <a:cs typeface="Arial"/>
              <a:sym typeface="Arial"/>
            </a:endParaRPr>
          </a:p>
        </p:txBody>
      </p:sp>
    </p:spTree>
    <p:extLst>
      <p:ext uri="{BB962C8B-B14F-4D97-AF65-F5344CB8AC3E}">
        <p14:creationId xmlns:p14="http://schemas.microsoft.com/office/powerpoint/2010/main" val="317557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Chaque groupe doit remplir un tableau pour la phase de son projet.</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25</a:t>
            </a:fld>
            <a:endParaRPr lang="en-US" altLang="ru-RU"/>
          </a:p>
        </p:txBody>
      </p:sp>
    </p:spTree>
    <p:extLst>
      <p:ext uri="{BB962C8B-B14F-4D97-AF65-F5344CB8AC3E}">
        <p14:creationId xmlns:p14="http://schemas.microsoft.com/office/powerpoint/2010/main" val="216376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En faisant le tour de la salle, demandez à chaque participant de citer une chose qui l'a marqué le jour précédent ou dont il se souvient.</a:t>
            </a:r>
          </a:p>
          <a:p>
            <a:pPr marL="0" lvl="0" indent="0" algn="l" rtl="0">
              <a:spcBef>
                <a:spcPts val="0"/>
              </a:spcBef>
              <a:spcAft>
                <a:spcPts val="0"/>
              </a:spcAft>
              <a:buNone/>
            </a:pPr>
            <a:endParaRPr lang="en-GB" dirty="0"/>
          </a:p>
        </p:txBody>
      </p:sp>
      <p:sp>
        <p:nvSpPr>
          <p:cNvPr id="102" name="Google Shape;1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Projet d'étapes et responsabilités clés</a:t>
            </a:r>
          </a:p>
          <a:p>
            <a:r>
              <a:rPr lang="en-US" dirty="0"/>
              <a:t>Examen des décisions et des approbations</a:t>
            </a:r>
          </a:p>
          <a:p>
            <a:endParaRPr lang="en-US" dirty="0"/>
          </a:p>
          <a:p>
            <a:r>
              <a:rPr lang="en-US" dirty="0"/>
              <a:t>Il n'y a pas de PPT - s'assurer que les notes de l'animateur donnent des instructions.</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27</a:t>
            </a:fld>
            <a:endParaRPr lang="en-US" altLang="ru-RU" dirty="0"/>
          </a:p>
        </p:txBody>
      </p:sp>
    </p:spTree>
    <p:extLst>
      <p:ext uri="{BB962C8B-B14F-4D97-AF65-F5344CB8AC3E}">
        <p14:creationId xmlns:p14="http://schemas.microsoft.com/office/powerpoint/2010/main" val="369687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Séparation en 3 groupes identiques à ceux de la fin de la première journée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29</a:t>
            </a:fld>
            <a:endParaRPr lang="en-US" altLang="ru-RU" dirty="0"/>
          </a:p>
        </p:txBody>
      </p:sp>
    </p:spTree>
    <p:extLst>
      <p:ext uri="{BB962C8B-B14F-4D97-AF65-F5344CB8AC3E}">
        <p14:creationId xmlns:p14="http://schemas.microsoft.com/office/powerpoint/2010/main" val="68718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Concevoir des organigrammes si le temps le permet</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31</a:t>
            </a:fld>
            <a:endParaRPr lang="en-US" altLang="ru-RU" dirty="0"/>
          </a:p>
        </p:txBody>
      </p:sp>
    </p:spTree>
    <p:extLst>
      <p:ext uri="{BB962C8B-B14F-4D97-AF65-F5344CB8AC3E}">
        <p14:creationId xmlns:p14="http://schemas.microsoft.com/office/powerpoint/2010/main" val="248533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latin typeface="Montserrat" panose="00000500000000000000" pitchFamily="2" charset="0"/>
                <a:ea typeface="ＭＳ Ｐゴシック" panose="020B0600070205080204" pitchFamily="34" charset="-128"/>
              </a:rPr>
              <a:t>Voir p7-8 </a:t>
            </a:r>
            <a:r>
              <a:rPr lang="en-US" sz="2000" dirty="0" err="1">
                <a:latin typeface="Montserrat" panose="00000500000000000000" pitchFamily="2" charset="0"/>
                <a:ea typeface="ＭＳ Ｐゴシック" panose="020B0600070205080204" pitchFamily="34" charset="-128"/>
              </a:rPr>
              <a:t>Modèle</a:t>
            </a:r>
            <a:r>
              <a:rPr lang="en-US" sz="2000" dirty="0">
                <a:latin typeface="Montserrat" panose="00000500000000000000" pitchFamily="2" charset="0"/>
                <a:ea typeface="ＭＳ Ｐゴシック" panose="020B0600070205080204" pitchFamily="34" charset="-128"/>
              </a:rPr>
              <a:t> de PON des TM</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32</a:t>
            </a:fld>
            <a:endParaRPr lang="en-US" altLang="ru-RU"/>
          </a:p>
        </p:txBody>
      </p:sp>
    </p:spTree>
    <p:extLst>
      <p:ext uri="{BB962C8B-B14F-4D97-AF65-F5344CB8AC3E}">
        <p14:creationId xmlns:p14="http://schemas.microsoft.com/office/powerpoint/2010/main" val="251574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33</a:t>
            </a:fld>
            <a:endParaRPr lang="en-US" altLang="ru-RU"/>
          </a:p>
        </p:txBody>
      </p:sp>
    </p:spTree>
    <p:extLst>
      <p:ext uri="{BB962C8B-B14F-4D97-AF65-F5344CB8AC3E}">
        <p14:creationId xmlns:p14="http://schemas.microsoft.com/office/powerpoint/2010/main" val="3346179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Il s'agit d'une vue d'ensemble de tout ce qui est inclus dans la boîte à outils "Argent comptant dans les situations d'urgence" du Mouvement - comme vous pouvez le voir, il y a des outils pour chaque étape d'une intervention TM.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SN devront disposer de leur propre ensemble d'outils contextualisés pour </a:t>
            </a:r>
            <a:r>
              <a:rPr lang="en-GB" dirty="0" err="1"/>
              <a:t>effectuer</a:t>
            </a:r>
            <a:r>
              <a:rPr lang="en-GB" dirty="0"/>
              <a:t> les TM et ceux-ci devront être développés ou adaptés en même temps que les PON.</a:t>
            </a:r>
          </a:p>
          <a:p>
            <a:pPr marL="0" lvl="0" indent="0" algn="l" rtl="0">
              <a:spcBef>
                <a:spcPts val="0"/>
              </a:spcBef>
              <a:spcAft>
                <a:spcPts val="0"/>
              </a:spcAft>
              <a:buNone/>
            </a:pPr>
            <a:endParaRPr lang="en-GB" dirty="0"/>
          </a:p>
        </p:txBody>
      </p:sp>
      <p:sp>
        <p:nvSpPr>
          <p:cNvPr id="173" name="Google Shape;1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sz="1400" dirty="0">
                <a:effectLst/>
                <a:latin typeface="Arial" panose="020B0604020202020204" pitchFamily="34" charset="0"/>
                <a:ea typeface="MS Mincho" panose="02020609040205080304" pitchFamily="49" charset="-128"/>
              </a:rPr>
              <a:t>Les </a:t>
            </a:r>
            <a:r>
              <a:rPr lang="en-GB" sz="1400" dirty="0" err="1">
                <a:effectLst/>
                <a:latin typeface="Arial" panose="020B0604020202020204" pitchFamily="34" charset="0"/>
                <a:ea typeface="MS Mincho" panose="02020609040205080304" pitchFamily="49" charset="-128"/>
              </a:rPr>
              <a:t>procédures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opérationnelles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normalisées</a:t>
            </a:r>
            <a:r>
              <a:rPr lang="en-GB" sz="1400" dirty="0">
                <a:effectLst/>
                <a:latin typeface="Arial" panose="020B0604020202020204" pitchFamily="34" charset="0"/>
                <a:ea typeface="MS Mincho" panose="02020609040205080304" pitchFamily="49" charset="-128"/>
              </a:rPr>
              <a:t> (PON) </a:t>
            </a:r>
            <a:r>
              <a:rPr lang="en-GB" sz="1400" dirty="0" err="1">
                <a:effectLst/>
                <a:latin typeface="Arial" panose="020B0604020202020204" pitchFamily="34" charset="0"/>
                <a:ea typeface="MS Mincho" panose="02020609040205080304" pitchFamily="49" charset="-128"/>
              </a:rPr>
              <a:t>sont</a:t>
            </a:r>
            <a:r>
              <a:rPr lang="en-GB" sz="1400" dirty="0">
                <a:effectLst/>
                <a:latin typeface="Arial" panose="020B0604020202020204" pitchFamily="34" charset="0"/>
                <a:ea typeface="MS Mincho" panose="02020609040205080304" pitchFamily="49" charset="-128"/>
              </a:rPr>
              <a:t> un outil permettant de soutenir une programmation efficace. L'élaboration de </a:t>
            </a:r>
            <a:r>
              <a:rPr lang="en-GB" sz="1400" dirty="0" err="1">
                <a:effectLst/>
                <a:latin typeface="Arial" panose="020B0604020202020204" pitchFamily="34" charset="0"/>
                <a:ea typeface="MS Mincho" panose="02020609040205080304" pitchFamily="49" charset="-128"/>
              </a:rPr>
              <a:t>procédures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opérationnelles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normalisées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spécifiques</a:t>
            </a:r>
            <a:r>
              <a:rPr lang="en-GB" sz="1400" dirty="0">
                <a:effectLst/>
                <a:latin typeface="Arial" panose="020B0604020202020204" pitchFamily="34" charset="0"/>
                <a:ea typeface="MS Mincho" panose="02020609040205080304" pitchFamily="49" charset="-128"/>
              </a:rPr>
              <a:t> aux TM dans le cadre des activités de préparation permettra de mieux coordonner la réponse et de faire en sorte que tous les membres du Mouvement de la Croix-Rouge et du Croissant-Rouge connaissent clairement leur rôle et leurs responsabilités. Le processus d'élaboration des POS est tout aussi important que le document final. Si l'évaluation, la conception et la mise en œuvre du programme relèvent fondamentalement de la responsabilité de l'équipe de gestion des catastrophes ou de l'équipe d'intervention d'urgence équivalente, les compétences et les responsabilités particulières des départements de la logistique et des finances seront requises dans le cadre du programme de transferts monétaires. Cela signifie que l'élaboration des </a:t>
            </a:r>
            <a:r>
              <a:rPr lang="en-GB" sz="1400" dirty="0" err="1">
                <a:effectLst/>
                <a:latin typeface="Arial" panose="020B0604020202020204" pitchFamily="34" charset="0"/>
                <a:ea typeface="MS Mincho" panose="02020609040205080304" pitchFamily="49" charset="-128"/>
              </a:rPr>
              <a:t>procédures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opérationnelles</a:t>
            </a:r>
            <a:r>
              <a:rPr lang="en-GB" sz="1400" dirty="0">
                <a:effectLst/>
                <a:latin typeface="Arial" panose="020B0604020202020204" pitchFamily="34" charset="0"/>
                <a:ea typeface="MS Mincho" panose="02020609040205080304" pitchFamily="49" charset="-128"/>
              </a:rPr>
              <a:t> </a:t>
            </a:r>
            <a:r>
              <a:rPr lang="en-GB" sz="1400" dirty="0" err="1">
                <a:effectLst/>
                <a:latin typeface="Arial" panose="020B0604020202020204" pitchFamily="34" charset="0"/>
                <a:ea typeface="MS Mincho" panose="02020609040205080304" pitchFamily="49" charset="-128"/>
              </a:rPr>
              <a:t>normalisées</a:t>
            </a:r>
            <a:r>
              <a:rPr lang="en-GB" sz="1400" dirty="0">
                <a:effectLst/>
                <a:latin typeface="Arial" panose="020B0604020202020204" pitchFamily="34" charset="0"/>
                <a:ea typeface="MS Mincho" panose="02020609040205080304" pitchFamily="49" charset="-128"/>
              </a:rPr>
              <a:t> du des TM doit être guidée par un groupe de travail des TM qui représente toutes les fonctions principales pertinentes pour les TM au sein d'une Société nationale. Ensemble, les membres du groupe de travail sur la prévention des traumatismes devraient discuter et s'accorder sur les méthodes de travail, et élaborer des plans de prévention des traumatismes approuvés par tous. La diffusion des modes opératoires </a:t>
            </a:r>
            <a:r>
              <a:rPr lang="en-GB" sz="1400" dirty="0" err="1">
                <a:effectLst/>
                <a:latin typeface="Arial" panose="020B0604020202020204" pitchFamily="34" charset="0"/>
                <a:ea typeface="MS Mincho" panose="02020609040205080304" pitchFamily="49" charset="-128"/>
              </a:rPr>
              <a:t>normalisés</a:t>
            </a:r>
            <a:r>
              <a:rPr lang="en-GB" sz="1400" dirty="0">
                <a:effectLst/>
                <a:latin typeface="Arial" panose="020B0604020202020204" pitchFamily="34" charset="0"/>
                <a:ea typeface="MS Mincho" panose="02020609040205080304" pitchFamily="49" charset="-128"/>
              </a:rPr>
              <a:t> les TM </a:t>
            </a:r>
            <a:r>
              <a:rPr lang="en-GB" sz="1400" dirty="0" err="1">
                <a:effectLst/>
                <a:latin typeface="Arial" panose="020B0604020202020204" pitchFamily="34" charset="0"/>
                <a:ea typeface="MS Mincho" panose="02020609040205080304" pitchFamily="49" charset="-128"/>
              </a:rPr>
              <a:t>constituera</a:t>
            </a:r>
            <a:r>
              <a:rPr lang="en-GB" sz="1400" dirty="0">
                <a:effectLst/>
                <a:latin typeface="Arial" panose="020B0604020202020204" pitchFamily="34" charset="0"/>
                <a:ea typeface="MS Mincho" panose="02020609040205080304" pitchFamily="49" charset="-128"/>
              </a:rPr>
              <a:t> également une partie importante des activités de préparation des Sociétés nationales.</a:t>
            </a:r>
            <a:endParaRPr lang="en-MY" sz="1400" dirty="0">
              <a:effectLst/>
              <a:latin typeface="Arial" panose="020B0604020202020204" pitchFamily="34" charset="0"/>
              <a:ea typeface="MS Mincho" panose="02020609040205080304" pitchFamily="49" charset="-128"/>
            </a:endParaRPr>
          </a:p>
          <a:p>
            <a:pPr marL="0" lvl="0" indent="0" algn="l" rtl="0">
              <a:spcBef>
                <a:spcPts val="0"/>
              </a:spcBef>
              <a:spcAft>
                <a:spcPts val="0"/>
              </a:spcAft>
              <a:buNone/>
            </a:pPr>
            <a:endParaRPr dirty="0"/>
          </a:p>
        </p:txBody>
      </p:sp>
      <p:sp>
        <p:nvSpPr>
          <p:cNvPr id="933" name="Google Shape;933;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642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r>
              <a:rPr lang="en-GB" sz="1100" dirty="0">
                <a:latin typeface="Arial"/>
                <a:ea typeface="Arial"/>
                <a:cs typeface="Arial"/>
                <a:sym typeface="Arial"/>
              </a:rPr>
              <a:t>Répartis en 4 groupes, prenez chacun une phase du </a:t>
            </a:r>
            <a:r>
              <a:rPr lang="en-GB" sz="1100" dirty="0" err="1">
                <a:latin typeface="Arial"/>
                <a:ea typeface="Arial"/>
                <a:cs typeface="Arial"/>
                <a:sym typeface="Arial"/>
              </a:rPr>
              <a:t>projet</a:t>
            </a:r>
            <a:r>
              <a:rPr lang="en-GB" sz="1100" dirty="0">
                <a:latin typeface="Arial"/>
                <a:ea typeface="Arial"/>
                <a:cs typeface="Arial"/>
                <a:sym typeface="Arial"/>
              </a:rPr>
              <a:t> TM. </a:t>
            </a:r>
          </a:p>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Arial"/>
              <a:ea typeface="Arial"/>
              <a:cs typeface="Arial"/>
              <a:sym typeface="Arial"/>
            </a:endParaRP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Convenir des outils dont dispose le SN (sur la base de la cartographie des outils réalisée à l'avance par les TM FP)</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Convenir de ce qui doit être adapté</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Convenir de ce qui doit encore être développé</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Attribuer les responsabilités pour savoir qui travaillera sur quoi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participants se demandent peut-être ce qu'il adviendra des documents PON.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TM FP, avec le soutien des SN partenaires, utilisera les contributions de l'atelier pour finaliser une version </a:t>
            </a:r>
            <a:r>
              <a:rPr lang="en-GB" dirty="0" err="1"/>
              <a:t>préliminaire</a:t>
            </a:r>
            <a:r>
              <a:rPr lang="en-GB" dirty="0"/>
              <a:t> des PON et du RACI. Cette version sera partagée avec les dirigeants des SN et devra être signée avant de devenir un document officiel adopté. Mais il ne s'agit pas d'un exercice unique.....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38</a:t>
            </a:fld>
            <a:endParaRPr lang="en-US" altLang="ru-RU"/>
          </a:p>
        </p:txBody>
      </p:sp>
    </p:spTree>
    <p:extLst>
      <p:ext uri="{BB962C8B-B14F-4D97-AF65-F5344CB8AC3E}">
        <p14:creationId xmlns:p14="http://schemas.microsoft.com/office/powerpoint/2010/main" val="3931060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Le numéro de version et la date d'autorisation doivent être indiqués sur la première page des modes opératoires normalisés. Les modes opératoires normalisés sont des documents évolutifs qui seront régulièrement mis à jour. Il peut s'agir d'une mise à jour annuelle ou d'une mise à jour après chaque intervention importante. Dans chacun de ces cas, les modes opératoires normalisés seront révisés et présentés à nouveau à la direction pour approbation. </a:t>
            </a:r>
            <a:endParaRPr dirty="0"/>
          </a:p>
        </p:txBody>
      </p:sp>
      <p:sp>
        <p:nvSpPr>
          <p:cNvPr id="133" name="Google Shape;1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Que se passe-t-il donc si un projet se présente, mais qu'il n'y a pas d'informations pertinentes dans les procédures opérationnelles normalisées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Dans ce cas, le personnel du projet peut être amené à créer de nouveaux processus ou outils pour faire face à la situation immédiate.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Mais des termes similaires à la clause ci-dessus devraient être inclus dans les </a:t>
            </a:r>
            <a:r>
              <a:rPr lang="en-GB" dirty="0" err="1"/>
              <a:t>procédures</a:t>
            </a:r>
            <a:r>
              <a:rPr lang="en-GB" dirty="0"/>
              <a:t> </a:t>
            </a:r>
            <a:r>
              <a:rPr lang="en-GB" dirty="0" err="1"/>
              <a:t>opérationnelles</a:t>
            </a:r>
            <a:r>
              <a:rPr lang="en-GB" dirty="0"/>
              <a:t> </a:t>
            </a:r>
            <a:r>
              <a:rPr lang="en-GB" dirty="0" err="1"/>
              <a:t>normalisées</a:t>
            </a:r>
            <a:r>
              <a:rPr lang="en-GB" dirty="0"/>
              <a:t> et respectés - voir le texte ci-dessus.</a:t>
            </a:r>
            <a:endParaRPr dirty="0"/>
          </a:p>
        </p:txBody>
      </p:sp>
      <p:sp>
        <p:nvSpPr>
          <p:cNvPr id="142" name="Google Shape;1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5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5</a:t>
            </a:fld>
            <a:endParaRPr lang="en-US" altLang="ru-RU" dirty="0"/>
          </a:p>
        </p:txBody>
      </p:sp>
    </p:spTree>
    <p:extLst>
      <p:ext uri="{BB962C8B-B14F-4D97-AF65-F5344CB8AC3E}">
        <p14:creationId xmlns:p14="http://schemas.microsoft.com/office/powerpoint/2010/main" val="284843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8</a:t>
            </a:fld>
            <a:endParaRPr lang="en-US" altLang="ru-RU" dirty="0"/>
          </a:p>
        </p:txBody>
      </p:sp>
    </p:spTree>
    <p:extLst>
      <p:ext uri="{BB962C8B-B14F-4D97-AF65-F5344CB8AC3E}">
        <p14:creationId xmlns:p14="http://schemas.microsoft.com/office/powerpoint/2010/main" val="421831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Montrer comme exemple - PTM PONs template p7 or p8</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9</a:t>
            </a:fld>
            <a:endParaRPr lang="en-US" altLang="ru-RU" dirty="0"/>
          </a:p>
        </p:txBody>
      </p:sp>
    </p:spTree>
    <p:extLst>
      <p:ext uri="{BB962C8B-B14F-4D97-AF65-F5344CB8AC3E}">
        <p14:creationId xmlns:p14="http://schemas.microsoft.com/office/powerpoint/2010/main" val="122756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Adapter la session aux SN qui ont déjà mis en place des PON à réviser, ou aux SN qui </a:t>
            </a:r>
            <a:r>
              <a:rPr lang="en-US" dirty="0" err="1"/>
              <a:t>conçoivent</a:t>
            </a:r>
            <a:r>
              <a:rPr lang="en-US" dirty="0"/>
              <a:t> des PON pour la première fois.</a:t>
            </a:r>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10</a:t>
            </a:fld>
            <a:endParaRPr lang="en-US" altLang="ru-RU" dirty="0"/>
          </a:p>
        </p:txBody>
      </p:sp>
    </p:spTree>
    <p:extLst>
      <p:ext uri="{BB962C8B-B14F-4D97-AF65-F5344CB8AC3E}">
        <p14:creationId xmlns:p14="http://schemas.microsoft.com/office/powerpoint/2010/main" val="365190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Les </a:t>
            </a:r>
            <a:r>
              <a:rPr lang="en-GB" dirty="0" err="1"/>
              <a:t>procédures</a:t>
            </a:r>
            <a:r>
              <a:rPr lang="en-GB" dirty="0"/>
              <a:t> </a:t>
            </a:r>
            <a:r>
              <a:rPr lang="en-GB" dirty="0" err="1"/>
              <a:t>opérationnelles</a:t>
            </a:r>
            <a:r>
              <a:rPr lang="en-GB" dirty="0"/>
              <a:t> </a:t>
            </a:r>
            <a:r>
              <a:rPr lang="en-GB" dirty="0" err="1"/>
              <a:t>normalisées</a:t>
            </a:r>
            <a:r>
              <a:rPr lang="en-GB" dirty="0"/>
              <a:t> </a:t>
            </a:r>
            <a:r>
              <a:rPr lang="en-GB" dirty="0" err="1"/>
              <a:t>sont</a:t>
            </a:r>
            <a:r>
              <a:rPr lang="en-GB" dirty="0"/>
              <a:t> alignées sur quatre phases du cycle de projet (voir le tableau).</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L'atelier se concentrera sur l'élaboration d'étapes pour la mise en </a:t>
            </a:r>
            <a:r>
              <a:rPr lang="en-GB" dirty="0" err="1"/>
              <a:t>œuvre</a:t>
            </a:r>
            <a:r>
              <a:rPr lang="en-GB" dirty="0"/>
              <a:t> des TM après une situation d'urgence dans chaque phase.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675" name="Google Shape;6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62383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Diapositives facultatives si les SN disposent déjà de PON </a:t>
            </a:r>
            <a:r>
              <a:rPr lang="en-US" sz="2000" dirty="0" err="1"/>
              <a:t>ou</a:t>
            </a:r>
            <a:r>
              <a:rPr lang="en-US" sz="2000" dirty="0"/>
              <a:t> de lignes directrices sur lesquelles ils peuvent s'appuyer ou qu'ils peuvent réviser.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err="1"/>
              <a:t>Résumer </a:t>
            </a:r>
            <a:r>
              <a:rPr lang="en-US" sz="2000" dirty="0"/>
              <a:t>ce qui existe.</a:t>
            </a:r>
            <a:endParaRPr lang="en-GB" sz="2000" dirty="0"/>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t>12</a:t>
            </a:fld>
            <a:endParaRPr lang="en-US" altLang="ru-RU"/>
          </a:p>
        </p:txBody>
      </p:sp>
    </p:spTree>
    <p:extLst>
      <p:ext uri="{BB962C8B-B14F-4D97-AF65-F5344CB8AC3E}">
        <p14:creationId xmlns:p14="http://schemas.microsoft.com/office/powerpoint/2010/main" val="3529244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C96F45E-ECAD-804B-A941-D76D11454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‹N°›</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C621-D4C4-4527-BD06-87DAE4B3A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F0C3F-223B-4803-8B78-79762C9CD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5F01C-CFB9-4B3B-B777-F5D24EF4C236}"/>
              </a:ext>
            </a:extLst>
          </p:cNvPr>
          <p:cNvSpPr>
            <a:spLocks noGrp="1"/>
          </p:cNvSpPr>
          <p:nvPr>
            <p:ph type="dt" sz="half" idx="10"/>
          </p:nvPr>
        </p:nvSpPr>
        <p:spPr/>
        <p:txBody>
          <a:bodyPr/>
          <a:lstStyle/>
          <a:p>
            <a:fld id="{97FF5BE7-6213-4565-B486-3807CA7A8668}" type="datetimeFigureOut">
              <a:rPr lang="en-GB" smtClean="0"/>
              <a:t>18/11/2024</a:t>
            </a:fld>
            <a:endParaRPr lang="en-GB"/>
          </a:p>
        </p:txBody>
      </p:sp>
      <p:sp>
        <p:nvSpPr>
          <p:cNvPr id="5" name="Footer Placeholder 4">
            <a:extLst>
              <a:ext uri="{FF2B5EF4-FFF2-40B4-BE49-F238E27FC236}">
                <a16:creationId xmlns:a16="http://schemas.microsoft.com/office/drawing/2014/main" id="{B5331644-023E-42D7-8E09-4E81FAD05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A15BD-35CC-41E0-95D4-34B41B8F158B}"/>
              </a:ext>
            </a:extLst>
          </p:cNvPr>
          <p:cNvSpPr>
            <a:spLocks noGrp="1"/>
          </p:cNvSpPr>
          <p:nvPr>
            <p:ph type="sldNum" sz="quarter" idx="12"/>
          </p:nvPr>
        </p:nvSpPr>
        <p:spPr/>
        <p:txBody>
          <a:bodyPr/>
          <a:lstStyle/>
          <a:p>
            <a:fld id="{882A1707-5504-464F-883D-A0050BD78441}" type="slidenum">
              <a:rPr lang="en-GB" smtClean="0"/>
              <a:t>‹N°›</a:t>
            </a:fld>
            <a:endParaRPr lang="en-GB"/>
          </a:p>
        </p:txBody>
      </p:sp>
    </p:spTree>
    <p:extLst>
      <p:ext uri="{BB962C8B-B14F-4D97-AF65-F5344CB8AC3E}">
        <p14:creationId xmlns:p14="http://schemas.microsoft.com/office/powerpoint/2010/main" val="1079195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ullets ">
  <p:cSld name="Title and bullets ">
    <p:spTree>
      <p:nvGrpSpPr>
        <p:cNvPr id="1" name="Shape 17"/>
        <p:cNvGrpSpPr/>
        <p:nvPr/>
      </p:nvGrpSpPr>
      <p:grpSpPr>
        <a:xfrm>
          <a:off x="0" y="0"/>
          <a:ext cx="0" cy="0"/>
          <a:chOff x="0" y="0"/>
          <a:chExt cx="0" cy="0"/>
        </a:xfrm>
      </p:grpSpPr>
      <p:sp>
        <p:nvSpPr>
          <p:cNvPr id="18" name="Google Shape;18;p84"/>
          <p:cNvSpPr txBox="1">
            <a:spLocks noGrp="1"/>
          </p:cNvSpPr>
          <p:nvPr>
            <p:ph type="title"/>
          </p:nvPr>
        </p:nvSpPr>
        <p:spPr>
          <a:xfrm>
            <a:off x="935088" y="823149"/>
            <a:ext cx="2612976" cy="1130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267"/>
              <a:buFont typeface="Arial"/>
              <a:buNone/>
              <a:defRPr sz="6401"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4"/>
          <p:cNvSpPr txBox="1">
            <a:spLocks noGrp="1"/>
          </p:cNvSpPr>
          <p:nvPr>
            <p:ph type="body" idx="1"/>
          </p:nvPr>
        </p:nvSpPr>
        <p:spPr>
          <a:xfrm>
            <a:off x="914400" y="2551608"/>
            <a:ext cx="15142368" cy="6638262"/>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1500"/>
              </a:spcBef>
              <a:spcAft>
                <a:spcPts val="0"/>
              </a:spcAft>
              <a:buClr>
                <a:srgbClr val="EE2A24"/>
              </a:buClr>
              <a:buSzPts val="2400"/>
              <a:buFont typeface="Arial"/>
              <a:buChar char="­"/>
              <a:defRPr sz="3600"/>
            </a:lvl1pPr>
            <a:lvl2pPr marL="1371600" lvl="1" indent="-596931" algn="l">
              <a:lnSpc>
                <a:spcPct val="90000"/>
              </a:lnSpc>
              <a:spcBef>
                <a:spcPts val="750"/>
              </a:spcBef>
              <a:spcAft>
                <a:spcPts val="0"/>
              </a:spcAft>
              <a:buClr>
                <a:schemeClr val="dk1"/>
              </a:buClr>
              <a:buSzPts val="2667"/>
              <a:buChar char="•"/>
              <a:defRPr sz="4001"/>
            </a:lvl2pPr>
            <a:lvl3pPr marL="2057400" lvl="2" indent="-571500" algn="l">
              <a:lnSpc>
                <a:spcPct val="90000"/>
              </a:lnSpc>
              <a:spcBef>
                <a:spcPts val="750"/>
              </a:spcBef>
              <a:spcAft>
                <a:spcPts val="0"/>
              </a:spcAft>
              <a:buClr>
                <a:schemeClr val="dk1"/>
              </a:buClr>
              <a:buSzPts val="2400"/>
              <a:buChar char="•"/>
              <a:defRPr sz="3600"/>
            </a:lvl3pPr>
            <a:lvl4pPr marL="2743200" lvl="3" indent="-546068" algn="l">
              <a:lnSpc>
                <a:spcPct val="90000"/>
              </a:lnSpc>
              <a:spcBef>
                <a:spcPts val="750"/>
              </a:spcBef>
              <a:spcAft>
                <a:spcPts val="0"/>
              </a:spcAft>
              <a:buClr>
                <a:schemeClr val="dk1"/>
              </a:buClr>
              <a:buSzPts val="2133"/>
              <a:buChar char="•"/>
              <a:defRPr sz="3200"/>
            </a:lvl4pPr>
            <a:lvl5pPr marL="3429000" lvl="4" indent="-546068" algn="l">
              <a:lnSpc>
                <a:spcPct val="90000"/>
              </a:lnSpc>
              <a:spcBef>
                <a:spcPts val="750"/>
              </a:spcBef>
              <a:spcAft>
                <a:spcPts val="0"/>
              </a:spcAft>
              <a:buClr>
                <a:schemeClr val="dk1"/>
              </a:buClr>
              <a:buSzPts val="2133"/>
              <a:buChar char="•"/>
              <a:defRPr sz="3200"/>
            </a:lvl5pPr>
            <a:lvl6pPr marL="4114800" lvl="5" indent="-546068" algn="l">
              <a:lnSpc>
                <a:spcPct val="90000"/>
              </a:lnSpc>
              <a:spcBef>
                <a:spcPts val="750"/>
              </a:spcBef>
              <a:spcAft>
                <a:spcPts val="0"/>
              </a:spcAft>
              <a:buClr>
                <a:schemeClr val="dk1"/>
              </a:buClr>
              <a:buSzPts val="2133"/>
              <a:buChar char="•"/>
              <a:defRPr sz="3200"/>
            </a:lvl6pPr>
            <a:lvl7pPr marL="4800600" lvl="6" indent="-546068" algn="l">
              <a:lnSpc>
                <a:spcPct val="90000"/>
              </a:lnSpc>
              <a:spcBef>
                <a:spcPts val="750"/>
              </a:spcBef>
              <a:spcAft>
                <a:spcPts val="0"/>
              </a:spcAft>
              <a:buClr>
                <a:schemeClr val="dk1"/>
              </a:buClr>
              <a:buSzPts val="2133"/>
              <a:buChar char="•"/>
              <a:defRPr sz="3200"/>
            </a:lvl7pPr>
            <a:lvl8pPr marL="5486400" lvl="7" indent="-546068" algn="l">
              <a:lnSpc>
                <a:spcPct val="90000"/>
              </a:lnSpc>
              <a:spcBef>
                <a:spcPts val="750"/>
              </a:spcBef>
              <a:spcAft>
                <a:spcPts val="0"/>
              </a:spcAft>
              <a:buClr>
                <a:schemeClr val="dk1"/>
              </a:buClr>
              <a:buSzPts val="2133"/>
              <a:buChar char="•"/>
              <a:defRPr sz="3200"/>
            </a:lvl8pPr>
            <a:lvl9pPr marL="6172200" lvl="8" indent="-546068" algn="l">
              <a:lnSpc>
                <a:spcPct val="90000"/>
              </a:lnSpc>
              <a:spcBef>
                <a:spcPts val="750"/>
              </a:spcBef>
              <a:spcAft>
                <a:spcPts val="0"/>
              </a:spcAft>
              <a:buClr>
                <a:schemeClr val="dk1"/>
              </a:buClr>
              <a:buSzPts val="2133"/>
              <a:buChar char="•"/>
              <a:defRPr sz="3200"/>
            </a:lvl9pPr>
          </a:lstStyle>
          <a:p>
            <a:endParaRPr/>
          </a:p>
        </p:txBody>
      </p:sp>
    </p:spTree>
    <p:extLst>
      <p:ext uri="{BB962C8B-B14F-4D97-AF65-F5344CB8AC3E}">
        <p14:creationId xmlns:p14="http://schemas.microsoft.com/office/powerpoint/2010/main" val="3623526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26"/>
        <p:cNvGrpSpPr/>
        <p:nvPr/>
      </p:nvGrpSpPr>
      <p:grpSpPr>
        <a:xfrm>
          <a:off x="0" y="0"/>
          <a:ext cx="0" cy="0"/>
          <a:chOff x="0" y="0"/>
          <a:chExt cx="0" cy="0"/>
        </a:xfrm>
      </p:grpSpPr>
      <p:sp>
        <p:nvSpPr>
          <p:cNvPr id="27" name="Google Shape;27;p86"/>
          <p:cNvSpPr txBox="1">
            <a:spLocks noGrp="1"/>
          </p:cNvSpPr>
          <p:nvPr>
            <p:ph type="dt" idx="10"/>
          </p:nvPr>
        </p:nvSpPr>
        <p:spPr>
          <a:xfrm>
            <a:off x="1257300" y="9535998"/>
            <a:ext cx="4114800" cy="5477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6"/>
          <p:cNvSpPr txBox="1">
            <a:spLocks noGrp="1"/>
          </p:cNvSpPr>
          <p:nvPr>
            <p:ph type="ftr" idx="11"/>
          </p:nvPr>
        </p:nvSpPr>
        <p:spPr>
          <a:xfrm>
            <a:off x="6057900" y="9535998"/>
            <a:ext cx="6172200" cy="54777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6"/>
          <p:cNvSpPr txBox="1">
            <a:spLocks noGrp="1"/>
          </p:cNvSpPr>
          <p:nvPr>
            <p:ph type="sldNum" idx="12"/>
          </p:nvPr>
        </p:nvSpPr>
        <p:spPr>
          <a:xfrm>
            <a:off x="12915900" y="9535998"/>
            <a:ext cx="4114800" cy="54777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GB" smtClean="0"/>
              <a:pPr>
                <a:spcAft>
                  <a:spcPts val="0"/>
                </a:spcAft>
              </a:pPr>
              <a:t>‹N°›</a:t>
            </a:fld>
            <a:endParaRPr lang="en-GB"/>
          </a:p>
        </p:txBody>
      </p:sp>
    </p:spTree>
    <p:extLst>
      <p:ext uri="{BB962C8B-B14F-4D97-AF65-F5344CB8AC3E}">
        <p14:creationId xmlns:p14="http://schemas.microsoft.com/office/powerpoint/2010/main" val="155919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18 November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18 November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18 November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1527489898,&quot;Placement&quot;:&quot;Footer&quot;,&quot;Top&quot;:789.467957,&quot;Left&quot;:0.0,&quot;SlideWidth&quot;:1440,&quot;SlideHeight&quot;:810}">
            <a:extLst>
              <a:ext uri="{FF2B5EF4-FFF2-40B4-BE49-F238E27FC236}">
                <a16:creationId xmlns:a16="http://schemas.microsoft.com/office/drawing/2014/main" id="{C0ED2E10-BAB7-48B4-8AF9-1B8C9D2F11D2}"/>
              </a:ext>
            </a:extLst>
          </p:cNvPr>
          <p:cNvSpPr txBox="1"/>
          <p:nvPr userDrawn="1"/>
        </p:nvSpPr>
        <p:spPr>
          <a:xfrm>
            <a:off x="0" y="10026243"/>
            <a:ext cx="800461" cy="262344"/>
          </a:xfrm>
          <a:prstGeom prst="rect">
            <a:avLst/>
          </a:prstGeom>
          <a:noFill/>
        </p:spPr>
        <p:txBody>
          <a:bodyPr vert="horz" wrap="square" lIns="0" tIns="0" rIns="0" bIns="0" rtlCol="0" anchor="ctr" anchorCtr="1">
            <a:spAutoFit/>
          </a:bodyPr>
          <a:lstStyle/>
          <a:p>
            <a:pPr algn="l">
              <a:spcBef>
                <a:spcPct val="0"/>
              </a:spcBef>
              <a:spcAft>
                <a:spcPct val="0"/>
              </a:spcAft>
            </a:pPr>
            <a:r>
              <a:rPr lang="en-MY" sz="1000">
                <a:solidFill>
                  <a:srgbClr val="000000"/>
                </a:solidFill>
                <a:latin typeface="Calibri" panose="020F0502020204030204" pitchFamily="34" charset="0"/>
              </a:rPr>
              <a:t>Restreint</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 id="2147484606" r:id="rId41"/>
    <p:sldLayoutId id="2147484607" r:id="rId42"/>
    <p:sldLayoutId id="2147484608" r:id="rId43"/>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DFA85-F05C-4D14-8485-19894E0E188F}"/>
              </a:ext>
            </a:extLst>
          </p:cNvPr>
          <p:cNvSpPr>
            <a:spLocks noGrp="1"/>
          </p:cNvSpPr>
          <p:nvPr>
            <p:ph type="title" idx="4294967295"/>
          </p:nvPr>
        </p:nvSpPr>
        <p:spPr>
          <a:xfrm>
            <a:off x="1892968" y="3625516"/>
            <a:ext cx="13218695" cy="3735216"/>
          </a:xfrm>
          <a:prstGeom prst="rect">
            <a:avLst/>
          </a:prstGeom>
        </p:spPr>
        <p:txBody>
          <a:bodyPr/>
          <a:lstStyle/>
          <a:p>
            <a:pPr algn="ctr"/>
            <a:r>
              <a:rPr lang="en-US">
                <a:latin typeface="Montserrat" panose="00000500000000000000" pitchFamily="2" charset="0"/>
                <a:cs typeface="Segoe UI" panose="020B0502040204020203" pitchFamily="34" charset="0"/>
              </a:rPr>
              <a:t>Transferts</a:t>
            </a:r>
            <a:r>
              <a:rPr lang="en-US" dirty="0">
                <a:latin typeface="Montserrat" panose="00000500000000000000" pitchFamily="2" charset="0"/>
                <a:cs typeface="Segoe UI" panose="020B0502040204020203" pitchFamily="34" charset="0"/>
              </a:rPr>
              <a:t> </a:t>
            </a:r>
            <a:r>
              <a:rPr lang="en-US" dirty="0" err="1">
                <a:latin typeface="Montserrat" panose="00000500000000000000" pitchFamily="2" charset="0"/>
                <a:cs typeface="Segoe UI" panose="020B0502040204020203" pitchFamily="34" charset="0"/>
              </a:rPr>
              <a:t>Monétaires</a:t>
            </a:r>
            <a:r>
              <a:rPr lang="en-US" dirty="0">
                <a:latin typeface="Montserrat" panose="00000500000000000000" pitchFamily="2" charset="0"/>
                <a:cs typeface="Segoe UI" panose="020B0502040204020203" pitchFamily="34" charset="0"/>
              </a:rPr>
              <a:t> (TM)</a:t>
            </a:r>
            <a:br>
              <a:rPr lang="en-US" dirty="0">
                <a:latin typeface="Montserrat" panose="00000500000000000000" pitchFamily="2" charset="0"/>
                <a:cs typeface="Segoe UI" panose="020B0502040204020203" pitchFamily="34" charset="0"/>
              </a:rPr>
            </a:br>
            <a:r>
              <a:rPr lang="en-US" b="1" dirty="0">
                <a:latin typeface="Montserrat" panose="00000500000000000000" pitchFamily="2" charset="0"/>
                <a:cs typeface="Segoe UI" panose="020B0502040204020203" pitchFamily="34" charset="0"/>
              </a:rPr>
              <a:t>Atelier sur les procédures </a:t>
            </a:r>
            <a:r>
              <a:rPr lang="en-US" b="1" dirty="0" err="1">
                <a:latin typeface="Montserrat" panose="00000500000000000000" pitchFamily="2" charset="0"/>
                <a:cs typeface="Segoe UI" panose="020B0502040204020203" pitchFamily="34" charset="0"/>
              </a:rPr>
              <a:t>opérationnelles</a:t>
            </a:r>
            <a:r>
              <a:rPr lang="en-US" b="1" dirty="0">
                <a:latin typeface="Montserrat" panose="00000500000000000000" pitchFamily="2" charset="0"/>
                <a:cs typeface="Segoe UI" panose="020B0502040204020203" pitchFamily="34" charset="0"/>
              </a:rPr>
              <a:t> </a:t>
            </a:r>
            <a:r>
              <a:rPr lang="en-US" b="1" dirty="0" err="1">
                <a:latin typeface="Montserrat" panose="00000500000000000000" pitchFamily="2" charset="0"/>
                <a:cs typeface="Segoe UI" panose="020B0502040204020203" pitchFamily="34" charset="0"/>
              </a:rPr>
              <a:t>normalisées</a:t>
            </a:r>
            <a:r>
              <a:rPr lang="en-US" b="1" dirty="0">
                <a:latin typeface="Montserrat" panose="00000500000000000000" pitchFamily="2" charset="0"/>
                <a:cs typeface="Segoe UI" panose="020B0502040204020203" pitchFamily="34" charset="0"/>
              </a:rPr>
              <a:t> (PON)</a:t>
            </a:r>
            <a:endParaRPr lang="en-MY" b="1" dirty="0">
              <a:latin typeface="Montserrat" panose="00000500000000000000" pitchFamily="2" charset="0"/>
              <a:cs typeface="Segoe UI" panose="020B0502040204020203" pitchFamily="34" charset="0"/>
            </a:endParaRPr>
          </a:p>
        </p:txBody>
      </p:sp>
      <p:sp>
        <p:nvSpPr>
          <p:cNvPr id="12" name="TextBox 11">
            <a:extLst>
              <a:ext uri="{FF2B5EF4-FFF2-40B4-BE49-F238E27FC236}">
                <a16:creationId xmlns:a16="http://schemas.microsoft.com/office/drawing/2014/main" id="{E1E197BF-7A03-477E-EEAD-0E2D66068F85}"/>
              </a:ext>
            </a:extLst>
          </p:cNvPr>
          <p:cNvSpPr txBox="1"/>
          <p:nvPr/>
        </p:nvSpPr>
        <p:spPr>
          <a:xfrm>
            <a:off x="5340015" y="7360732"/>
            <a:ext cx="6324600" cy="2308324"/>
          </a:xfrm>
          <a:prstGeom prst="rect">
            <a:avLst/>
          </a:prstGeom>
          <a:noFill/>
        </p:spPr>
        <p:txBody>
          <a:bodyPr wrap="square" rtlCol="0">
            <a:spAutoFit/>
          </a:bodyPr>
          <a:lstStyle/>
          <a:p>
            <a:pPr algn="ctr"/>
            <a:r>
              <a:rPr lang="en-MY" sz="3600" i="1" dirty="0"/>
              <a:t>&lt;Insérer le nom de la SN&gt;</a:t>
            </a:r>
          </a:p>
          <a:p>
            <a:pPr algn="ctr"/>
            <a:endParaRPr lang="en-MY" sz="3600" i="1" dirty="0"/>
          </a:p>
          <a:p>
            <a:pPr algn="ctr"/>
            <a:r>
              <a:rPr lang="en-MY" sz="3600" i="1" dirty="0"/>
              <a:t>&lt;Insérer les dates de l'atelier&gt;</a:t>
            </a:r>
          </a:p>
          <a:p>
            <a:pPr algn="ctr"/>
            <a:r>
              <a:rPr lang="en-MY" sz="3600" i="1" dirty="0"/>
              <a:t>&lt;Insérer l'emplacement&gt;</a:t>
            </a:r>
          </a:p>
        </p:txBody>
      </p:sp>
    </p:spTree>
    <p:extLst>
      <p:ext uri="{BB962C8B-B14F-4D97-AF65-F5344CB8AC3E}">
        <p14:creationId xmlns:p14="http://schemas.microsoft.com/office/powerpoint/2010/main" val="172672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3086100" y="4838700"/>
            <a:ext cx="14056113" cy="3456873"/>
          </a:xfrm>
        </p:spPr>
        <p:txBody>
          <a:bodyPr/>
          <a:lstStyle/>
          <a:p>
            <a:r>
              <a:rPr lang="en-US" dirty="0"/>
              <a:t>Examen des </a:t>
            </a:r>
            <a:r>
              <a:rPr lang="en-US" dirty="0" err="1"/>
              <a:t>procédures</a:t>
            </a:r>
            <a:r>
              <a:rPr lang="en-US" dirty="0"/>
              <a:t> </a:t>
            </a:r>
            <a:r>
              <a:rPr lang="en-US" dirty="0" err="1"/>
              <a:t>opérationnelles</a:t>
            </a:r>
            <a:r>
              <a:rPr lang="en-US" dirty="0"/>
              <a:t> </a:t>
            </a:r>
            <a:r>
              <a:rPr lang="en-US" dirty="0" err="1"/>
              <a:t>normalisées</a:t>
            </a:r>
            <a:r>
              <a:rPr lang="en-US" dirty="0"/>
              <a:t> </a:t>
            </a:r>
            <a:r>
              <a:rPr lang="en-US" dirty="0" err="1"/>
              <a:t>existantes</a:t>
            </a:r>
            <a:r>
              <a:rPr lang="en-US" dirty="0"/>
              <a:t> et des principales mesures prises par les TM </a:t>
            </a:r>
            <a:r>
              <a:rPr lang="en-US" dirty="0" err="1"/>
              <a:t>lors</a:t>
            </a:r>
            <a:r>
              <a:rPr lang="en-US" dirty="0"/>
              <a:t> d'une intervention d'urgence</a:t>
            </a:r>
            <a:br>
              <a:rPr lang="en-US" dirty="0"/>
            </a:br>
            <a:br>
              <a:rPr lang="en-US" dirty="0"/>
            </a:br>
            <a:r>
              <a:rPr lang="en-US" dirty="0"/>
              <a:t> </a:t>
            </a:r>
            <a:endParaRPr lang="en-MY" b="0" i="1" dirty="0"/>
          </a:p>
        </p:txBody>
      </p:sp>
    </p:spTree>
    <p:extLst>
      <p:ext uri="{BB962C8B-B14F-4D97-AF65-F5344CB8AC3E}">
        <p14:creationId xmlns:p14="http://schemas.microsoft.com/office/powerpoint/2010/main" val="1494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8"/>
          <p:cNvSpPr txBox="1">
            <a:spLocks noGrp="1"/>
          </p:cNvSpPr>
          <p:nvPr>
            <p:ph type="title"/>
          </p:nvPr>
        </p:nvSpPr>
        <p:spPr>
          <a:xfrm>
            <a:off x="1001105" y="827868"/>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Cycle du </a:t>
            </a:r>
            <a:r>
              <a:rPr lang="en-GB" sz="4000" dirty="0" err="1">
                <a:solidFill>
                  <a:srgbClr val="011E41"/>
                </a:solidFill>
                <a:latin typeface="Montserrat" pitchFamily="2" charset="77"/>
              </a:rPr>
              <a:t>projet</a:t>
            </a:r>
            <a:r>
              <a:rPr lang="en-GB" sz="4000" dirty="0">
                <a:solidFill>
                  <a:srgbClr val="011E41"/>
                </a:solidFill>
                <a:latin typeface="Montserrat" pitchFamily="2" charset="77"/>
              </a:rPr>
              <a:t> TM</a:t>
            </a:r>
            <a:endParaRPr sz="4000" dirty="0">
              <a:solidFill>
                <a:srgbClr val="011E41"/>
              </a:solidFill>
              <a:latin typeface="Montserrat" pitchFamily="2" charset="77"/>
            </a:endParaRPr>
          </a:p>
        </p:txBody>
      </p:sp>
      <p:pic>
        <p:nvPicPr>
          <p:cNvPr id="678" name="Google Shape;678;p18"/>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679" name="Google Shape;679;p18"/>
          <p:cNvSpPr txBox="1"/>
          <p:nvPr/>
        </p:nvSpPr>
        <p:spPr>
          <a:xfrm>
            <a:off x="4722224" y="1219146"/>
            <a:ext cx="13226142" cy="2262097"/>
          </a:xfrm>
          <a:prstGeom prst="rect">
            <a:avLst/>
          </a:prstGeom>
          <a:noFill/>
          <a:ln>
            <a:noFill/>
          </a:ln>
        </p:spPr>
        <p:txBody>
          <a:bodyPr spcFirstLastPara="1" wrap="square" lIns="137138" tIns="68550" rIns="137138" bIns="68550" anchor="t" anchorCtr="0">
            <a:spAutoFit/>
          </a:bodyPr>
          <a:lstStyle/>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p:txBody>
      </p:sp>
      <p:pic>
        <p:nvPicPr>
          <p:cNvPr id="680" name="Google Shape;680;p18"/>
          <p:cNvPicPr preferRelativeResize="0"/>
          <p:nvPr/>
        </p:nvPicPr>
        <p:blipFill rotWithShape="1">
          <a:blip r:embed="rId4">
            <a:alphaModFix/>
          </a:blip>
          <a:srcRect/>
          <a:stretch/>
        </p:blipFill>
        <p:spPr>
          <a:xfrm>
            <a:off x="4907165" y="3672476"/>
            <a:ext cx="12441987" cy="4322175"/>
          </a:xfrm>
          <a:prstGeom prst="rect">
            <a:avLst/>
          </a:prstGeom>
          <a:noFill/>
          <a:ln>
            <a:noFill/>
          </a:ln>
        </p:spPr>
      </p:pic>
      <p:sp>
        <p:nvSpPr>
          <p:cNvPr id="681" name="Google Shape;681;p18"/>
          <p:cNvSpPr/>
          <p:nvPr/>
        </p:nvSpPr>
        <p:spPr>
          <a:xfrm>
            <a:off x="9144000" y="3098772"/>
            <a:ext cx="4057650" cy="2443163"/>
          </a:xfrm>
          <a:prstGeom prst="mathMultiply">
            <a:avLst>
              <a:gd name="adj1" fmla="val 23520"/>
            </a:avLst>
          </a:prstGeom>
          <a:solidFill>
            <a:srgbClr val="C00000"/>
          </a:solidFill>
          <a:ln w="12700" cap="flat" cmpd="sng">
            <a:solidFill>
              <a:srgbClr val="C0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5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Procédures opérationnelles normalisées (PON) existantes des États membres / orientations de l'ACV</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38357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
          <p:cNvSpPr txBox="1">
            <a:spLocks noGrp="1"/>
          </p:cNvSpPr>
          <p:nvPr>
            <p:ph type="title"/>
          </p:nvPr>
        </p:nvSpPr>
        <p:spPr>
          <a:xfrm>
            <a:off x="1257300" y="980629"/>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4000" b="1" dirty="0">
                <a:latin typeface="Montserrat" pitchFamily="2" charset="77"/>
                <a:ea typeface="Arial"/>
                <a:cs typeface="Arial"/>
                <a:sym typeface="Arial"/>
              </a:rPr>
              <a:t>Que couvrent les procédures opérationnelles normalisées ou les lignes directrices existantes de la SN sur les TM ?</a:t>
            </a:r>
            <a:endParaRPr sz="4000" dirty="0">
              <a:latin typeface="Montserrat" pitchFamily="2" charset="77"/>
            </a:endParaRPr>
          </a:p>
        </p:txBody>
      </p:sp>
      <p:sp>
        <p:nvSpPr>
          <p:cNvPr id="611" name="Google Shape;611;p10"/>
          <p:cNvSpPr/>
          <p:nvPr/>
        </p:nvSpPr>
        <p:spPr>
          <a:xfrm>
            <a:off x="2833056" y="3740140"/>
            <a:ext cx="11665296" cy="4016424"/>
          </a:xfrm>
          <a:prstGeom prst="rect">
            <a:avLst/>
          </a:prstGeom>
          <a:noFill/>
          <a:ln>
            <a:noFill/>
          </a:ln>
        </p:spPr>
        <p:txBody>
          <a:bodyPr spcFirstLastPara="1" wrap="square" lIns="137138" tIns="68550" rIns="137138" bIns="68550" anchor="t" anchorCtr="0">
            <a:spAutoFit/>
          </a:bodyPr>
          <a:lstStyle/>
          <a:p>
            <a:pPr marL="345282" indent="-345282">
              <a:spcBef>
                <a:spcPts val="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Que faut-il faire - </a:t>
            </a:r>
            <a:r>
              <a:rPr lang="en-GB" sz="3200" dirty="0">
                <a:latin typeface="Open Sans" panose="020B0606030504020204" pitchFamily="34" charset="0"/>
                <a:ea typeface="Open Sans" panose="020B0606030504020204" pitchFamily="34" charset="0"/>
                <a:cs typeface="Open Sans" panose="020B0606030504020204" pitchFamily="34" charset="0"/>
              </a:rPr>
              <a:t>activités/étapes </a:t>
            </a: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Qui participe à chaque activité ?</a:t>
            </a: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L'ordre des activités ? </a:t>
            </a:r>
            <a:endParaRPr sz="3200" dirty="0">
              <a:latin typeface="Open Sans" panose="020B0606030504020204" pitchFamily="34" charset="0"/>
              <a:ea typeface="Open Sans" panose="020B0606030504020204" pitchFamily="34" charset="0"/>
              <a:cs typeface="Open Sans" panose="020B0606030504020204" pitchFamily="34" charset="0"/>
            </a:endParaRP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La durée de chaque activité ?</a:t>
            </a:r>
          </a:p>
          <a:p>
            <a:pPr marL="345282" indent="-345282">
              <a:spcBef>
                <a:spcPts val="1800"/>
              </a:spcBef>
              <a:spcAft>
                <a:spcPts val="0"/>
              </a:spcAft>
              <a:buClr>
                <a:srgbClr val="000000"/>
              </a:buClr>
              <a:buSzPts val="2400"/>
              <a:buFont typeface="Arial"/>
              <a:buChar char="•"/>
            </a:pPr>
            <a:r>
              <a:rPr lang="en-GB" sz="3200" dirty="0">
                <a:latin typeface="Open Sans" panose="020B0606030504020204" pitchFamily="34" charset="0"/>
                <a:ea typeface="Open Sans" panose="020B0606030504020204" pitchFamily="34" charset="0"/>
                <a:cs typeface="Open Sans" panose="020B0606030504020204" pitchFamily="34" charset="0"/>
              </a:rPr>
              <a:t>Déroulement du processus par modalité ou mécanisme de distribution des TM </a:t>
            </a: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332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Que manque-t-il ?</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87253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9"/>
          <p:cNvSpPr txBox="1">
            <a:spLocks noGrp="1"/>
          </p:cNvSpPr>
          <p:nvPr>
            <p:ph type="title"/>
          </p:nvPr>
        </p:nvSpPr>
        <p:spPr>
          <a:xfrm>
            <a:off x="490742" y="419091"/>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Travail de groupe 2 - Examen des procédures opérationnelles standard</a:t>
            </a:r>
            <a:endParaRPr sz="4000" dirty="0">
              <a:solidFill>
                <a:srgbClr val="011E41"/>
              </a:solidFill>
              <a:latin typeface="Montserrat" pitchFamily="2" charset="77"/>
            </a:endParaRPr>
          </a:p>
        </p:txBody>
      </p:sp>
      <p:pic>
        <p:nvPicPr>
          <p:cNvPr id="688" name="Google Shape;688;p19"/>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689" name="Google Shape;689;p19"/>
          <p:cNvSpPr txBox="1"/>
          <p:nvPr/>
        </p:nvSpPr>
        <p:spPr>
          <a:xfrm>
            <a:off x="4888026" y="2089431"/>
            <a:ext cx="13399974" cy="8079074"/>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r>
              <a:rPr lang="en-GB" sz="4200" b="1" dirty="0">
                <a:solidFill>
                  <a:schemeClr val="dk1"/>
                </a:solidFill>
                <a:latin typeface="Arial"/>
                <a:ea typeface="Arial"/>
                <a:cs typeface="Arial"/>
                <a:sym typeface="Arial"/>
              </a:rPr>
              <a:t>Répartition des groupes - </a:t>
            </a:r>
            <a:r>
              <a:rPr lang="en-GB" sz="4200" b="1" dirty="0">
                <a:solidFill>
                  <a:srgbClr val="FF0000"/>
                </a:solidFill>
                <a:latin typeface="Arial"/>
                <a:ea typeface="Arial"/>
                <a:cs typeface="Arial"/>
                <a:sym typeface="Arial"/>
              </a:rPr>
              <a:t>ne pas oublier les groupes importants</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Groupe 1 : </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Groupe 2 : </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Groupe 3 : </a:t>
            </a:r>
            <a:endParaRPr dirty="0"/>
          </a:p>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p:txBody>
      </p:sp>
      <p:sp>
        <p:nvSpPr>
          <p:cNvPr id="690" name="Google Shape;690;p19"/>
          <p:cNvSpPr/>
          <p:nvPr/>
        </p:nvSpPr>
        <p:spPr>
          <a:xfrm>
            <a:off x="7620040" y="3120931"/>
            <a:ext cx="1547948" cy="122119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691" name="Google Shape;691;p19"/>
          <p:cNvSpPr/>
          <p:nvPr/>
        </p:nvSpPr>
        <p:spPr>
          <a:xfrm>
            <a:off x="7594310" y="5118226"/>
            <a:ext cx="1643403" cy="122119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692" name="Google Shape;692;p19"/>
          <p:cNvSpPr/>
          <p:nvPr/>
        </p:nvSpPr>
        <p:spPr>
          <a:xfrm>
            <a:off x="7870364" y="6809828"/>
            <a:ext cx="1392828" cy="122119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1503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21"/>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06" name="Google Shape;706;p21"/>
          <p:cNvSpPr/>
          <p:nvPr/>
        </p:nvSpPr>
        <p:spPr>
          <a:xfrm>
            <a:off x="1964915" y="794"/>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Remue-méninges :</a:t>
            </a:r>
            <a:r>
              <a:rPr lang="en-GB" sz="3000" dirty="0">
                <a:solidFill>
                  <a:schemeClr val="dk1"/>
                </a:solidFill>
                <a:latin typeface="Arial"/>
                <a:ea typeface="Arial"/>
                <a:cs typeface="Arial"/>
                <a:sym typeface="Arial"/>
              </a:rPr>
              <a:t> Lors de l'examen, réfléchissez à ce qui est bien et à ce qui pourrait être amélioré.</a:t>
            </a:r>
            <a:endParaRPr sz="3000" dirty="0">
              <a:solidFill>
                <a:schemeClr val="dk1"/>
              </a:solidFill>
              <a:latin typeface="Arial"/>
              <a:ea typeface="Arial"/>
              <a:cs typeface="Arial"/>
              <a:sym typeface="Arial"/>
            </a:endParaRPr>
          </a:p>
          <a:p>
            <a:pPr>
              <a:spcBef>
                <a:spcPts val="0"/>
              </a:spcBef>
              <a:spcAft>
                <a:spcPts val="0"/>
              </a:spcAft>
            </a:pPr>
            <a:r>
              <a:rPr lang="en-GB" sz="3200" i="1" dirty="0">
                <a:solidFill>
                  <a:schemeClr val="dk1"/>
                </a:solidFill>
                <a:latin typeface="Arial"/>
                <a:ea typeface="Arial"/>
                <a:cs typeface="Arial"/>
                <a:sym typeface="Arial"/>
              </a:rPr>
              <a:t>Double-cliquez sur un post-it pour le modifier</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07" name="Google Shape;707;p21"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Ce que vous aimez / ce qui est bien</a:t>
            </a:r>
            <a:endParaRPr sz="2599" b="1">
              <a:solidFill>
                <a:srgbClr val="000000"/>
              </a:solidFill>
              <a:latin typeface="Arial"/>
              <a:ea typeface="Arial"/>
              <a:cs typeface="Arial"/>
              <a:sym typeface="Arial"/>
            </a:endParaRPr>
          </a:p>
        </p:txBody>
      </p:sp>
      <p:sp>
        <p:nvSpPr>
          <p:cNvPr id="708" name="Google Shape;708;p21" descr="Post-it" title="Post-it"/>
          <p:cNvSpPr/>
          <p:nvPr/>
        </p:nvSpPr>
        <p:spPr>
          <a:xfrm>
            <a:off x="129156" y="2274496"/>
            <a:ext cx="3064713" cy="1958663"/>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solidFill>
                  <a:srgbClr val="000000"/>
                </a:solidFill>
                <a:latin typeface="Arial"/>
                <a:ea typeface="Arial"/>
                <a:cs typeface="Arial"/>
                <a:sym typeface="Arial"/>
              </a:rPr>
              <a:t>Groupe 1 : Nous avons apprécié la section sur l'évaluation des besoins.</a:t>
            </a:r>
            <a:endParaRPr sz="2599">
              <a:solidFill>
                <a:srgbClr val="000000"/>
              </a:solidFill>
              <a:latin typeface="Arial"/>
              <a:ea typeface="Arial"/>
              <a:cs typeface="Arial"/>
              <a:sym typeface="Arial"/>
            </a:endParaRPr>
          </a:p>
        </p:txBody>
      </p:sp>
      <p:sp>
        <p:nvSpPr>
          <p:cNvPr id="709" name="Google Shape;709;p21" descr="Post-it" title="Post-it"/>
          <p:cNvSpPr/>
          <p:nvPr/>
        </p:nvSpPr>
        <p:spPr>
          <a:xfrm>
            <a:off x="3454131" y="2274497"/>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latin typeface="Arial"/>
              <a:ea typeface="Arial"/>
              <a:cs typeface="Arial"/>
              <a:sym typeface="Arial"/>
            </a:endParaRPr>
          </a:p>
        </p:txBody>
      </p:sp>
      <p:sp>
        <p:nvSpPr>
          <p:cNvPr id="710" name="Google Shape;710;p21" descr="Post-it" title="Post-it"/>
          <p:cNvSpPr/>
          <p:nvPr/>
        </p:nvSpPr>
        <p:spPr>
          <a:xfrm>
            <a:off x="129150" y="3927194"/>
            <a:ext cx="2641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1" name="Google Shape;711;p21" descr="Post-it" title="Post-it"/>
          <p:cNvSpPr/>
          <p:nvPr/>
        </p:nvSpPr>
        <p:spPr>
          <a:xfrm>
            <a:off x="129156"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2" name="Google Shape;712;p21" descr="Post-it" title="Post-it"/>
          <p:cNvSpPr/>
          <p:nvPr/>
        </p:nvSpPr>
        <p:spPr>
          <a:xfrm>
            <a:off x="2771027"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3" name="Google Shape;713;p21"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Y a-t-il des lacunes ou des informations incorrectes ?</a:t>
            </a:r>
            <a:endParaRPr sz="2599" b="1">
              <a:solidFill>
                <a:srgbClr val="000000"/>
              </a:solidFill>
              <a:latin typeface="Arial"/>
              <a:ea typeface="Arial"/>
              <a:cs typeface="Arial"/>
              <a:sym typeface="Arial"/>
            </a:endParaRPr>
          </a:p>
        </p:txBody>
      </p:sp>
      <p:sp>
        <p:nvSpPr>
          <p:cNvPr id="714" name="Google Shape;714;p21" descr="Post-it" title="Post-it"/>
          <p:cNvSpPr/>
          <p:nvPr/>
        </p:nvSpPr>
        <p:spPr>
          <a:xfrm>
            <a:off x="6528863" y="2274497"/>
            <a:ext cx="5687472" cy="1958661"/>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solidFill>
                  <a:srgbClr val="000000"/>
                </a:solidFill>
                <a:latin typeface="Arial"/>
                <a:ea typeface="Arial"/>
                <a:cs typeface="Arial"/>
                <a:sym typeface="Arial"/>
              </a:rPr>
              <a:t>Groupe 1 : la page 4 indique que le coordinateur DM dirige le développement du projet, ce qui n'est pas le cas.</a:t>
            </a:r>
            <a:endParaRPr sz="2599">
              <a:solidFill>
                <a:srgbClr val="000000"/>
              </a:solidFill>
              <a:latin typeface="Arial"/>
              <a:ea typeface="Arial"/>
              <a:cs typeface="Arial"/>
              <a:sym typeface="Arial"/>
            </a:endParaRPr>
          </a:p>
        </p:txBody>
      </p:sp>
      <p:sp>
        <p:nvSpPr>
          <p:cNvPr id="715" name="Google Shape;715;p21" descr="Post-it" title="Post-it"/>
          <p:cNvSpPr/>
          <p:nvPr/>
        </p:nvSpPr>
        <p:spPr>
          <a:xfrm>
            <a:off x="6345300" y="3927194"/>
            <a:ext cx="2772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a:t>Groupe 2 : L'évaluation des besoins ne permet pas d'intervenir à temps</a:t>
            </a:r>
            <a:endParaRPr sz="2300">
              <a:solidFill>
                <a:srgbClr val="000000"/>
              </a:solidFill>
              <a:latin typeface="Arial"/>
              <a:ea typeface="Arial"/>
              <a:cs typeface="Arial"/>
              <a:sym typeface="Arial"/>
            </a:endParaRPr>
          </a:p>
        </p:txBody>
      </p:sp>
      <p:sp>
        <p:nvSpPr>
          <p:cNvPr id="716" name="Google Shape;716;p21" descr="Post-it" title="Post-it"/>
          <p:cNvSpPr/>
          <p:nvPr/>
        </p:nvSpPr>
        <p:spPr>
          <a:xfrm>
            <a:off x="9170735" y="3927200"/>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7" name="Google Shape;717;p21" descr="Post-it" title="Post-it"/>
          <p:cNvSpPr/>
          <p:nvPr/>
        </p:nvSpPr>
        <p:spPr>
          <a:xfrm>
            <a:off x="6528864"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8" name="Google Shape;718;p21" descr="Post-it" title="Post-it"/>
          <p:cNvSpPr/>
          <p:nvPr/>
        </p:nvSpPr>
        <p:spPr>
          <a:xfrm>
            <a:off x="9170735"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9" name="Google Shape;719;p21"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Quelles recommandations feriez-vous pour l'améliorer ?</a:t>
            </a:r>
            <a:endParaRPr sz="2599" b="1">
              <a:solidFill>
                <a:srgbClr val="000000"/>
              </a:solidFill>
              <a:latin typeface="Arial"/>
              <a:ea typeface="Arial"/>
              <a:cs typeface="Arial"/>
              <a:sym typeface="Arial"/>
            </a:endParaRPr>
          </a:p>
        </p:txBody>
      </p:sp>
      <p:sp>
        <p:nvSpPr>
          <p:cNvPr id="720" name="Google Shape;720;p21" descr="Post-it" title="Post-it"/>
          <p:cNvSpPr/>
          <p:nvPr/>
        </p:nvSpPr>
        <p:spPr>
          <a:xfrm>
            <a:off x="12731801" y="2274496"/>
            <a:ext cx="3064712" cy="1854311"/>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dirty="0">
                <a:solidFill>
                  <a:srgbClr val="000000"/>
                </a:solidFill>
                <a:latin typeface="Arial"/>
                <a:ea typeface="Arial"/>
                <a:cs typeface="Arial"/>
                <a:sym typeface="Arial"/>
              </a:rPr>
              <a:t>Groupe 2 : Ajouter un document sur l'évaluation du marché</a:t>
            </a:r>
            <a:endParaRPr sz="2599" dirty="0">
              <a:solidFill>
                <a:srgbClr val="000000"/>
              </a:solidFill>
              <a:latin typeface="Arial"/>
              <a:ea typeface="Arial"/>
              <a:cs typeface="Arial"/>
              <a:sym typeface="Arial"/>
            </a:endParaRPr>
          </a:p>
        </p:txBody>
      </p:sp>
      <p:sp>
        <p:nvSpPr>
          <p:cNvPr id="721" name="Google Shape;721;p21" descr="Post-it" title="Post-it"/>
          <p:cNvSpPr/>
          <p:nvPr/>
        </p:nvSpPr>
        <p:spPr>
          <a:xfrm>
            <a:off x="15373673" y="2274497"/>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2" name="Google Shape;722;p21" descr="Post-it" title="Post-it"/>
          <p:cNvSpPr/>
          <p:nvPr/>
        </p:nvSpPr>
        <p:spPr>
          <a:xfrm>
            <a:off x="12731802"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3" name="Google Shape;723;p21" descr="Post-it" title="Post-it"/>
          <p:cNvSpPr/>
          <p:nvPr/>
        </p:nvSpPr>
        <p:spPr>
          <a:xfrm>
            <a:off x="15373673"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4" name="Google Shape;724;p21" descr="Post-it" title="Post-it"/>
          <p:cNvSpPr/>
          <p:nvPr/>
        </p:nvSpPr>
        <p:spPr>
          <a:xfrm>
            <a:off x="12731802"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5" name="Google Shape;725;p21" descr="Post-it" title="Post-it"/>
          <p:cNvSpPr/>
          <p:nvPr/>
        </p:nvSpPr>
        <p:spPr>
          <a:xfrm>
            <a:off x="15373673"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6" name="Google Shape;726;p21"/>
          <p:cNvSpPr/>
          <p:nvPr/>
        </p:nvSpPr>
        <p:spPr>
          <a:xfrm>
            <a:off x="10968443" y="83359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7" name="Google Shape;727;p21"/>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8" name="Google Shape;728;p21"/>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9" name="Google Shape;729;p21"/>
          <p:cNvSpPr/>
          <p:nvPr/>
        </p:nvSpPr>
        <p:spPr>
          <a:xfrm>
            <a:off x="16323470" y="82118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0" name="Google Shape;730;p21"/>
          <p:cNvSpPr/>
          <p:nvPr/>
        </p:nvSpPr>
        <p:spPr>
          <a:xfrm>
            <a:off x="11197043" y="85645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1" name="Google Shape;731;p21"/>
          <p:cNvSpPr/>
          <p:nvPr/>
        </p:nvSpPr>
        <p:spPr>
          <a:xfrm>
            <a:off x="13010438" y="85645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2" name="Google Shape;732;p21"/>
          <p:cNvSpPr/>
          <p:nvPr/>
        </p:nvSpPr>
        <p:spPr>
          <a:xfrm>
            <a:off x="14750009" y="85645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3" name="Google Shape;733;p21"/>
          <p:cNvSpPr/>
          <p:nvPr/>
        </p:nvSpPr>
        <p:spPr>
          <a:xfrm>
            <a:off x="16552070" y="84404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4" name="Google Shape;734;p21"/>
          <p:cNvSpPr/>
          <p:nvPr/>
        </p:nvSpPr>
        <p:spPr>
          <a:xfrm>
            <a:off x="11425643" y="87931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5" name="Google Shape;735;p21"/>
          <p:cNvSpPr/>
          <p:nvPr/>
        </p:nvSpPr>
        <p:spPr>
          <a:xfrm>
            <a:off x="13239038" y="87931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6" name="Google Shape;736;p21"/>
          <p:cNvSpPr/>
          <p:nvPr/>
        </p:nvSpPr>
        <p:spPr>
          <a:xfrm>
            <a:off x="14978609" y="87931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7" name="Google Shape;737;p21"/>
          <p:cNvSpPr/>
          <p:nvPr/>
        </p:nvSpPr>
        <p:spPr>
          <a:xfrm>
            <a:off x="16780670" y="86690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8" name="Google Shape;738;p21"/>
          <p:cNvSpPr/>
          <p:nvPr/>
        </p:nvSpPr>
        <p:spPr>
          <a:xfrm>
            <a:off x="11654243" y="90217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9" name="Google Shape;739;p21"/>
          <p:cNvSpPr/>
          <p:nvPr/>
        </p:nvSpPr>
        <p:spPr>
          <a:xfrm>
            <a:off x="13467638" y="90217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0" name="Google Shape;740;p21"/>
          <p:cNvSpPr/>
          <p:nvPr/>
        </p:nvSpPr>
        <p:spPr>
          <a:xfrm>
            <a:off x="15207209" y="90217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1" name="Google Shape;741;p21"/>
          <p:cNvSpPr/>
          <p:nvPr/>
        </p:nvSpPr>
        <p:spPr>
          <a:xfrm>
            <a:off x="17009270" y="88976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2" name="Google Shape;742;p21"/>
          <p:cNvSpPr/>
          <p:nvPr/>
        </p:nvSpPr>
        <p:spPr>
          <a:xfrm>
            <a:off x="11882843" y="92503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3" name="Google Shape;743;p21"/>
          <p:cNvSpPr/>
          <p:nvPr/>
        </p:nvSpPr>
        <p:spPr>
          <a:xfrm>
            <a:off x="13696238" y="9250399"/>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4" name="Google Shape;744;p21"/>
          <p:cNvSpPr/>
          <p:nvPr/>
        </p:nvSpPr>
        <p:spPr>
          <a:xfrm>
            <a:off x="15435809" y="92503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5" name="Google Shape;745;p21"/>
          <p:cNvSpPr/>
          <p:nvPr/>
        </p:nvSpPr>
        <p:spPr>
          <a:xfrm>
            <a:off x="2130383" y="3010223"/>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6" name="Google Shape;746;p21"/>
          <p:cNvSpPr/>
          <p:nvPr/>
        </p:nvSpPr>
        <p:spPr>
          <a:xfrm>
            <a:off x="12111443" y="9478999"/>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7" name="Google Shape;747;p21"/>
          <p:cNvSpPr/>
          <p:nvPr/>
        </p:nvSpPr>
        <p:spPr>
          <a:xfrm>
            <a:off x="10385861" y="2677442"/>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8" name="Google Shape;748;p21"/>
          <p:cNvSpPr/>
          <p:nvPr/>
        </p:nvSpPr>
        <p:spPr>
          <a:xfrm>
            <a:off x="14346139" y="2891518"/>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9" name="Google Shape;749;p21"/>
          <p:cNvSpPr/>
          <p:nvPr/>
        </p:nvSpPr>
        <p:spPr>
          <a:xfrm>
            <a:off x="11208243" y="2400720"/>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062EC18-AFD1-7007-532D-EA2BD3BA107B}"/>
              </a:ext>
            </a:extLst>
          </p:cNvPr>
          <p:cNvSpPr txBox="1"/>
          <p:nvPr/>
        </p:nvSpPr>
        <p:spPr>
          <a:xfrm>
            <a:off x="950738" y="7551169"/>
            <a:ext cx="9347762" cy="738664"/>
          </a:xfrm>
          <a:prstGeom prst="rect">
            <a:avLst/>
          </a:prstGeom>
          <a:noFill/>
        </p:spPr>
        <p:txBody>
          <a:bodyPr wrap="square">
            <a:spAutoFit/>
          </a:bodyPr>
          <a:lstStyle/>
          <a:p>
            <a:r>
              <a:rPr lang="en-GB" sz="4200" b="1" i="1" dirty="0">
                <a:solidFill>
                  <a:srgbClr val="FF0000"/>
                </a:solidFill>
                <a:latin typeface="Arial"/>
                <a:ea typeface="Arial"/>
                <a:cs typeface="Arial"/>
                <a:sym typeface="Arial"/>
              </a:rPr>
              <a:t>DIAPOSITIVE EXEMPLE</a:t>
            </a:r>
            <a:endParaRPr lang="en-US" sz="4200" dirty="0"/>
          </a:p>
        </p:txBody>
      </p:sp>
    </p:spTree>
    <p:extLst>
      <p:ext uri="{BB962C8B-B14F-4D97-AF65-F5344CB8AC3E}">
        <p14:creationId xmlns:p14="http://schemas.microsoft.com/office/powerpoint/2010/main" val="401909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2"/>
          <p:cNvSpPr txBox="1">
            <a:spLocks noGrp="1"/>
          </p:cNvSpPr>
          <p:nvPr>
            <p:ph type="title"/>
          </p:nvPr>
        </p:nvSpPr>
        <p:spPr>
          <a:xfrm>
            <a:off x="490742" y="909225"/>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Travail de groupe 2 - Examen des procédures opérationnelles standard</a:t>
            </a:r>
            <a:endParaRPr sz="4000" dirty="0"/>
          </a:p>
        </p:txBody>
      </p:sp>
      <p:pic>
        <p:nvPicPr>
          <p:cNvPr id="756" name="Google Shape;756;p22"/>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757" name="Google Shape;757;p22"/>
          <p:cNvSpPr txBox="1"/>
          <p:nvPr/>
        </p:nvSpPr>
        <p:spPr>
          <a:xfrm>
            <a:off x="4816170" y="2208721"/>
            <a:ext cx="13225950" cy="6417081"/>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endParaRPr sz="4200" dirty="0">
              <a:solidFill>
                <a:schemeClr val="dk1"/>
              </a:solidFill>
              <a:latin typeface="Arial"/>
              <a:ea typeface="Arial"/>
              <a:cs typeface="Arial"/>
              <a:sym typeface="Arial"/>
            </a:endParaRPr>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Groupe 1 : commencer par l'évaluation, l'analyse de la réponse et la planification</a:t>
            </a:r>
            <a:endParaRPr dirty="0"/>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Groupe 2 : Commencer par la mise en place et la mise en œuvre</a:t>
            </a:r>
            <a:endParaRPr dirty="0"/>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Groupe 3 : Commencer par le suivi et l'évaluation</a:t>
            </a:r>
            <a:endParaRPr sz="4200" dirty="0">
              <a:solidFill>
                <a:schemeClr val="dk1"/>
              </a:solidFill>
              <a:latin typeface="Arial"/>
              <a:ea typeface="Arial"/>
              <a:cs typeface="Arial"/>
              <a:sym typeface="Arial"/>
            </a:endParaRPr>
          </a:p>
          <a:p>
            <a:pPr marL="685800" indent="-419100">
              <a:spcBef>
                <a:spcPts val="0"/>
              </a:spcBef>
              <a:spcAft>
                <a:spcPts val="0"/>
              </a:spcAft>
              <a:buClr>
                <a:schemeClr val="dk1"/>
              </a:buClr>
              <a:buSzPts val="2800"/>
            </a:pPr>
            <a:endParaRPr sz="4200" dirty="0">
              <a:solidFill>
                <a:schemeClr val="dk1"/>
              </a:solidFill>
              <a:latin typeface="Arial"/>
              <a:ea typeface="Arial"/>
              <a:cs typeface="Arial"/>
              <a:sym typeface="Arial"/>
            </a:endParaRPr>
          </a:p>
          <a:p>
            <a:pPr>
              <a:spcBef>
                <a:spcPts val="0"/>
              </a:spcBef>
              <a:spcAft>
                <a:spcPts val="0"/>
              </a:spcAft>
            </a:pPr>
            <a:r>
              <a:rPr lang="en-GB" sz="4200" dirty="0">
                <a:solidFill>
                  <a:srgbClr val="FF0000"/>
                </a:solidFill>
                <a:latin typeface="Arial"/>
                <a:ea typeface="Arial"/>
                <a:cs typeface="Arial"/>
                <a:sym typeface="Arial"/>
              </a:rPr>
              <a:t>Chaque groupe disposera de 20 minutes par sujet. Nous vous indiquerons quand changer de sujet.</a:t>
            </a:r>
            <a:endParaRPr dirty="0"/>
          </a:p>
          <a:p>
            <a:pPr>
              <a:spcBef>
                <a:spcPts val="0"/>
              </a:spcBef>
              <a:spcAft>
                <a:spcPts val="0"/>
              </a:spcAft>
            </a:pPr>
            <a:endParaRPr sz="4200" dirty="0">
              <a:solidFill>
                <a:schemeClr val="dk1"/>
              </a:solidFill>
              <a:latin typeface="Arial"/>
              <a:ea typeface="Arial"/>
              <a:cs typeface="Arial"/>
              <a:sym typeface="Arial"/>
            </a:endParaRPr>
          </a:p>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10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23"/>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63" name="Google Shape;763;p23"/>
          <p:cNvSpPr/>
          <p:nvPr/>
        </p:nvSpPr>
        <p:spPr>
          <a:xfrm>
            <a:off x="1964914" y="794"/>
            <a:ext cx="15767759"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Remue-méninges sur les PON :</a:t>
            </a:r>
            <a:r>
              <a:rPr lang="en-GB" sz="3000" dirty="0">
                <a:solidFill>
                  <a:schemeClr val="dk1"/>
                </a:solidFill>
                <a:latin typeface="Arial"/>
                <a:ea typeface="Arial"/>
                <a:cs typeface="Arial"/>
                <a:sym typeface="Arial"/>
              </a:rPr>
              <a:t> Lors de l'examen, réfléchissez à ce qui est bon et à ce qui pourrait être amélioré.</a:t>
            </a:r>
            <a:endParaRPr sz="3000" dirty="0">
              <a:solidFill>
                <a:schemeClr val="dk1"/>
              </a:solidFill>
              <a:latin typeface="Arial"/>
              <a:ea typeface="Arial"/>
              <a:cs typeface="Arial"/>
              <a:sym typeface="Arial"/>
            </a:endParaRPr>
          </a:p>
          <a:p>
            <a:pPr>
              <a:spcBef>
                <a:spcPts val="0"/>
              </a:spcBef>
              <a:spcAft>
                <a:spcPts val="0"/>
              </a:spcAft>
            </a:pPr>
            <a:r>
              <a:rPr lang="en-GB" sz="3200" i="1" dirty="0">
                <a:solidFill>
                  <a:schemeClr val="dk1"/>
                </a:solidFill>
                <a:latin typeface="Arial"/>
                <a:ea typeface="Arial"/>
                <a:cs typeface="Arial"/>
                <a:sym typeface="Arial"/>
              </a:rPr>
              <a:t>Double-cliquez sur un post-it pour le modifier </a:t>
            </a:r>
            <a:r>
              <a:rPr lang="en-GB" sz="3600" b="1" i="1" dirty="0">
                <a:solidFill>
                  <a:srgbClr val="FF0000"/>
                </a:solidFill>
                <a:latin typeface="Arial"/>
                <a:ea typeface="Arial"/>
                <a:cs typeface="Arial"/>
                <a:sym typeface="Arial"/>
              </a:rPr>
              <a:t>Évaluation, analyse de la réponse et planification</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64" name="Google Shape;764;p23"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Ce que vous aimez / ce qui est bien</a:t>
            </a:r>
            <a:endParaRPr sz="2599" b="1">
              <a:solidFill>
                <a:srgbClr val="000000"/>
              </a:solidFill>
              <a:latin typeface="Arial"/>
              <a:ea typeface="Arial"/>
              <a:cs typeface="Arial"/>
              <a:sym typeface="Arial"/>
            </a:endParaRPr>
          </a:p>
        </p:txBody>
      </p:sp>
      <p:sp>
        <p:nvSpPr>
          <p:cNvPr id="765" name="Google Shape;765;p23" descr="Post-it" title="Post-it"/>
          <p:cNvSpPr/>
          <p:nvPr/>
        </p:nvSpPr>
        <p:spPr>
          <a:xfrm>
            <a:off x="102407" y="2155394"/>
            <a:ext cx="55800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dirty="0"/>
              <a:t>Groupe 1 : il s'agit d'informations à caractère technique</a:t>
            </a:r>
            <a:endParaRPr sz="2449" dirty="0"/>
          </a:p>
          <a:p>
            <a:pPr>
              <a:spcBef>
                <a:spcPts val="0"/>
              </a:spcBef>
              <a:spcAft>
                <a:spcPts val="0"/>
              </a:spcAft>
            </a:pPr>
            <a:endParaRPr sz="2900" dirty="0"/>
          </a:p>
        </p:txBody>
      </p:sp>
      <p:sp>
        <p:nvSpPr>
          <p:cNvPr id="766" name="Google Shape;766;p23" descr="Post-it" title="Post-it"/>
          <p:cNvSpPr/>
          <p:nvPr/>
        </p:nvSpPr>
        <p:spPr>
          <a:xfrm>
            <a:off x="158832" y="3707125"/>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Groupe 1 : Contexte et évaluation des besoins. </a:t>
            </a:r>
            <a:endParaRPr sz="2449">
              <a:solidFill>
                <a:srgbClr val="000000"/>
              </a:solidFill>
              <a:latin typeface="Arial"/>
              <a:ea typeface="Arial"/>
              <a:cs typeface="Arial"/>
              <a:sym typeface="Arial"/>
            </a:endParaRPr>
          </a:p>
        </p:txBody>
      </p:sp>
      <p:sp>
        <p:nvSpPr>
          <p:cNvPr id="767" name="Google Shape;767;p23" descr="Post-it" title="Post-it"/>
          <p:cNvSpPr/>
          <p:nvPr/>
        </p:nvSpPr>
        <p:spPr>
          <a:xfrm>
            <a:off x="158957" y="6866332"/>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sur mesure pour répondre aux besoins individuels</a:t>
            </a:r>
            <a:endParaRPr sz="2599">
              <a:solidFill>
                <a:srgbClr val="000000"/>
              </a:solidFill>
              <a:latin typeface="Arial"/>
              <a:ea typeface="Arial"/>
              <a:cs typeface="Arial"/>
              <a:sym typeface="Arial"/>
            </a:endParaRPr>
          </a:p>
        </p:txBody>
      </p:sp>
      <p:sp>
        <p:nvSpPr>
          <p:cNvPr id="768" name="Google Shape;768;p23" descr="Post-it" title="Post-it"/>
          <p:cNvSpPr/>
          <p:nvPr/>
        </p:nvSpPr>
        <p:spPr>
          <a:xfrm>
            <a:off x="158946" y="5258857"/>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dirty="0"/>
              <a:t>Groupe 1 : les TM </a:t>
            </a:r>
            <a:r>
              <a:rPr lang="en-GB" sz="2599" dirty="0" err="1"/>
              <a:t>prend</a:t>
            </a:r>
            <a:r>
              <a:rPr lang="en-GB" sz="2599" dirty="0"/>
              <a:t> </a:t>
            </a:r>
            <a:r>
              <a:rPr lang="en-GB" sz="2599" dirty="0" err="1"/>
              <a:t>en</a:t>
            </a:r>
            <a:r>
              <a:rPr lang="en-GB" sz="2599" dirty="0"/>
              <a:t> </a:t>
            </a:r>
            <a:r>
              <a:rPr lang="en-GB" sz="2599" dirty="0" err="1"/>
              <a:t>compte</a:t>
            </a:r>
            <a:r>
              <a:rPr lang="en-GB" sz="2599" dirty="0"/>
              <a:t> la PEM par ménage</a:t>
            </a:r>
            <a:endParaRPr sz="2599" dirty="0">
              <a:solidFill>
                <a:srgbClr val="000000"/>
              </a:solidFill>
              <a:latin typeface="Arial"/>
              <a:ea typeface="Arial"/>
              <a:cs typeface="Arial"/>
              <a:sym typeface="Arial"/>
            </a:endParaRPr>
          </a:p>
        </p:txBody>
      </p:sp>
      <p:sp>
        <p:nvSpPr>
          <p:cNvPr id="769" name="Google Shape;769;p23" descr="Post-it" title="Post-it"/>
          <p:cNvSpPr/>
          <p:nvPr/>
        </p:nvSpPr>
        <p:spPr>
          <a:xfrm>
            <a:off x="158877" y="8473808"/>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Engagement communautaire</a:t>
            </a:r>
            <a:endParaRPr sz="2599">
              <a:solidFill>
                <a:srgbClr val="000000"/>
              </a:solidFill>
              <a:latin typeface="Arial"/>
              <a:ea typeface="Arial"/>
              <a:cs typeface="Arial"/>
              <a:sym typeface="Arial"/>
            </a:endParaRPr>
          </a:p>
        </p:txBody>
      </p:sp>
      <p:sp>
        <p:nvSpPr>
          <p:cNvPr id="770" name="Google Shape;770;p23"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Y a-t-il des lacunes ou des informations incorrectes ?</a:t>
            </a:r>
            <a:endParaRPr sz="2599" b="1">
              <a:solidFill>
                <a:srgbClr val="000000"/>
              </a:solidFill>
              <a:latin typeface="Arial"/>
              <a:ea typeface="Arial"/>
              <a:cs typeface="Arial"/>
              <a:sym typeface="Arial"/>
            </a:endParaRPr>
          </a:p>
        </p:txBody>
      </p:sp>
      <p:sp>
        <p:nvSpPr>
          <p:cNvPr id="771" name="Google Shape;771;p23" descr="Post-it" title="Post-it"/>
          <p:cNvSpPr/>
          <p:nvPr/>
        </p:nvSpPr>
        <p:spPr>
          <a:xfrm>
            <a:off x="6086438" y="2297107"/>
            <a:ext cx="5787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599" dirty="0">
                <a:solidFill>
                  <a:schemeClr val="dk1"/>
                </a:solidFill>
              </a:rPr>
              <a:t>Groupe 2 : l'évaluation des besoins ne permet pas d'intervenir à temps</a:t>
            </a:r>
            <a:endParaRPr sz="2599" dirty="0">
              <a:solidFill>
                <a:schemeClr val="dk1"/>
              </a:solidFill>
            </a:endParaRPr>
          </a:p>
        </p:txBody>
      </p:sp>
      <p:sp>
        <p:nvSpPr>
          <p:cNvPr id="772" name="Google Shape;772;p23" descr="Post-it" title="Post-it"/>
          <p:cNvSpPr/>
          <p:nvPr/>
        </p:nvSpPr>
        <p:spPr>
          <a:xfrm>
            <a:off x="6099713" y="3904582"/>
            <a:ext cx="59368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dirty="0"/>
              <a:t>Groupe 2 : Développement d'une base de données centrale des ménages vulnérables dans les communautés </a:t>
            </a:r>
            <a:endParaRPr sz="2300" dirty="0">
              <a:solidFill>
                <a:srgbClr val="000000"/>
              </a:solidFill>
              <a:latin typeface="Arial"/>
              <a:ea typeface="Arial"/>
              <a:cs typeface="Arial"/>
              <a:sym typeface="Arial"/>
            </a:endParaRPr>
          </a:p>
        </p:txBody>
      </p:sp>
      <p:sp>
        <p:nvSpPr>
          <p:cNvPr id="773" name="Google Shape;773;p23"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Quelles recommandations feriez-vous pour l'améliorer ?</a:t>
            </a:r>
            <a:endParaRPr sz="2599" b="1">
              <a:solidFill>
                <a:srgbClr val="000000"/>
              </a:solidFill>
              <a:latin typeface="Arial"/>
              <a:ea typeface="Arial"/>
              <a:cs typeface="Arial"/>
              <a:sym typeface="Arial"/>
            </a:endParaRPr>
          </a:p>
        </p:txBody>
      </p:sp>
      <p:sp>
        <p:nvSpPr>
          <p:cNvPr id="774" name="Google Shape;774;p23" descr="Post-it" title="Post-it"/>
          <p:cNvSpPr/>
          <p:nvPr/>
        </p:nvSpPr>
        <p:spPr>
          <a:xfrm>
            <a:off x="12731823" y="2274494"/>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dirty="0"/>
              <a:t>Groupe 2 : Avoir des volontaires dans toutes les chefferies</a:t>
            </a:r>
            <a:endParaRPr sz="2750" dirty="0">
              <a:solidFill>
                <a:srgbClr val="000000"/>
              </a:solidFill>
              <a:latin typeface="Arial"/>
              <a:ea typeface="Arial"/>
              <a:cs typeface="Arial"/>
              <a:sym typeface="Arial"/>
            </a:endParaRPr>
          </a:p>
        </p:txBody>
      </p:sp>
      <p:sp>
        <p:nvSpPr>
          <p:cNvPr id="775" name="Google Shape;775;p23" descr="Post-it" title="Post-it"/>
          <p:cNvSpPr/>
          <p:nvPr/>
        </p:nvSpPr>
        <p:spPr>
          <a:xfrm>
            <a:off x="12731813" y="4066694"/>
            <a:ext cx="5159250" cy="20763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750" dirty="0">
                <a:solidFill>
                  <a:schemeClr val="dk1"/>
                </a:solidFill>
              </a:rPr>
              <a:t>Groupe 2 : Développer une base de données centrale des ménages vulnérables dans les communautés </a:t>
            </a:r>
            <a:endParaRPr sz="2750" dirty="0">
              <a:solidFill>
                <a:schemeClr val="dk1"/>
              </a:solidFill>
            </a:endParaRPr>
          </a:p>
        </p:txBody>
      </p:sp>
      <p:sp>
        <p:nvSpPr>
          <p:cNvPr id="776" name="Google Shape;776;p23"/>
          <p:cNvSpPr/>
          <p:nvPr/>
        </p:nvSpPr>
        <p:spPr>
          <a:xfrm>
            <a:off x="14065830" y="908208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7" name="Google Shape;777;p23"/>
          <p:cNvSpPr/>
          <p:nvPr/>
        </p:nvSpPr>
        <p:spPr>
          <a:xfrm>
            <a:off x="15373688" y="9082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8" name="Google Shape;778;p23"/>
          <p:cNvSpPr/>
          <p:nvPr/>
        </p:nvSpPr>
        <p:spPr>
          <a:xfrm>
            <a:off x="17121434" y="9398636"/>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9" name="Google Shape;779;p23" descr="Post-it" title="Post-it"/>
          <p:cNvSpPr/>
          <p:nvPr/>
        </p:nvSpPr>
        <p:spPr>
          <a:xfrm>
            <a:off x="6069320" y="5579894"/>
            <a:ext cx="5970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latin typeface="Arial"/>
              <a:ea typeface="Arial"/>
              <a:cs typeface="Arial"/>
              <a:sym typeface="Arial"/>
            </a:endParaRPr>
          </a:p>
        </p:txBody>
      </p:sp>
      <p:sp>
        <p:nvSpPr>
          <p:cNvPr id="780" name="Google Shape;780;p23"/>
          <p:cNvSpPr/>
          <p:nvPr/>
        </p:nvSpPr>
        <p:spPr>
          <a:xfrm>
            <a:off x="16483830" y="4612774"/>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1" name="Google Shape;781;p23"/>
          <p:cNvSpPr/>
          <p:nvPr/>
        </p:nvSpPr>
        <p:spPr>
          <a:xfrm>
            <a:off x="15644363" y="9398636"/>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2" name="Google Shape;782;p23"/>
          <p:cNvSpPr/>
          <p:nvPr/>
        </p:nvSpPr>
        <p:spPr>
          <a:xfrm>
            <a:off x="16818696" y="9152449"/>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3" name="Google Shape;783;p23"/>
          <p:cNvSpPr/>
          <p:nvPr/>
        </p:nvSpPr>
        <p:spPr>
          <a:xfrm>
            <a:off x="11047671" y="46777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4" name="Google Shape;784;p23"/>
          <p:cNvSpPr/>
          <p:nvPr/>
        </p:nvSpPr>
        <p:spPr>
          <a:xfrm>
            <a:off x="4160759" y="601392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5" name="Google Shape;785;p23"/>
          <p:cNvSpPr/>
          <p:nvPr/>
        </p:nvSpPr>
        <p:spPr>
          <a:xfrm>
            <a:off x="4207275" y="44606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6" name="Google Shape;786;p23"/>
          <p:cNvSpPr/>
          <p:nvPr/>
        </p:nvSpPr>
        <p:spPr>
          <a:xfrm>
            <a:off x="3833684" y="285663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7" name="Google Shape;787;p23" descr="Post-it" title="Post-it"/>
          <p:cNvSpPr/>
          <p:nvPr/>
        </p:nvSpPr>
        <p:spPr>
          <a:xfrm>
            <a:off x="12846536" y="6399889"/>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75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0740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24"/>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93" name="Google Shape;793;p24"/>
          <p:cNvSpPr/>
          <p:nvPr/>
        </p:nvSpPr>
        <p:spPr>
          <a:xfrm>
            <a:off x="1964915" y="794"/>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Remue-méninges sur les PON :</a:t>
            </a:r>
            <a:r>
              <a:rPr lang="en-GB" sz="3000" dirty="0">
                <a:solidFill>
                  <a:schemeClr val="dk1"/>
                </a:solidFill>
                <a:latin typeface="Arial"/>
                <a:ea typeface="Arial"/>
                <a:cs typeface="Arial"/>
                <a:sym typeface="Arial"/>
              </a:rPr>
              <a:t> Lors de la révision, réfléchissez à ce qui est bien et à ce qui pourrait être amélioré. </a:t>
            </a:r>
            <a:r>
              <a:rPr lang="en-GB" sz="3200" i="1" dirty="0">
                <a:solidFill>
                  <a:schemeClr val="dk1"/>
                </a:solidFill>
                <a:latin typeface="Arial"/>
                <a:ea typeface="Arial"/>
                <a:cs typeface="Arial"/>
                <a:sym typeface="Arial"/>
              </a:rPr>
              <a:t>Double-cliquez sur un post-it pour l'éditer </a:t>
            </a:r>
            <a:r>
              <a:rPr lang="en-GB" sz="3600" b="1" i="1" dirty="0">
                <a:solidFill>
                  <a:srgbClr val="FF0000"/>
                </a:solidFill>
                <a:latin typeface="Arial"/>
                <a:ea typeface="Arial"/>
                <a:cs typeface="Arial"/>
                <a:sym typeface="Arial"/>
              </a:rPr>
              <a:t>Mise en place et mise en œuvre</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94" name="Google Shape;794;p24"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Ce que vous aimez / ce qui est bien</a:t>
            </a:r>
            <a:endParaRPr sz="2599" b="1">
              <a:solidFill>
                <a:srgbClr val="000000"/>
              </a:solidFill>
              <a:latin typeface="Arial"/>
              <a:ea typeface="Arial"/>
              <a:cs typeface="Arial"/>
              <a:sym typeface="Arial"/>
            </a:endParaRPr>
          </a:p>
        </p:txBody>
      </p:sp>
      <p:sp>
        <p:nvSpPr>
          <p:cNvPr id="795" name="Google Shape;795;p24" descr="Post-it" title="Post-it"/>
          <p:cNvSpPr/>
          <p:nvPr/>
        </p:nvSpPr>
        <p:spPr>
          <a:xfrm>
            <a:off x="129212" y="2274494"/>
            <a:ext cx="5620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dirty="0"/>
              <a:t>Groupe 1 : implique toutes les parties prenantes</a:t>
            </a:r>
            <a:endParaRPr sz="2599" dirty="0">
              <a:solidFill>
                <a:srgbClr val="000000"/>
              </a:solidFill>
              <a:latin typeface="Arial"/>
              <a:ea typeface="Arial"/>
              <a:cs typeface="Arial"/>
              <a:sym typeface="Arial"/>
            </a:endParaRPr>
          </a:p>
        </p:txBody>
      </p:sp>
      <p:sp>
        <p:nvSpPr>
          <p:cNvPr id="796" name="Google Shape;796;p24" descr="Post-it" title="Post-it"/>
          <p:cNvSpPr/>
          <p:nvPr/>
        </p:nvSpPr>
        <p:spPr>
          <a:xfrm>
            <a:off x="129167" y="706215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les paramètres et les critères sont bien documentés</a:t>
            </a:r>
            <a:endParaRPr sz="2599">
              <a:solidFill>
                <a:srgbClr val="000000"/>
              </a:solidFill>
              <a:latin typeface="Arial"/>
              <a:ea typeface="Arial"/>
              <a:cs typeface="Arial"/>
              <a:sym typeface="Arial"/>
            </a:endParaRPr>
          </a:p>
        </p:txBody>
      </p:sp>
      <p:sp>
        <p:nvSpPr>
          <p:cNvPr id="797" name="Google Shape;797;p24" descr="Post-it" title="Post-it"/>
          <p:cNvSpPr/>
          <p:nvPr/>
        </p:nvSpPr>
        <p:spPr>
          <a:xfrm>
            <a:off x="186099" y="387038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Approbation des documents </a:t>
            </a:r>
            <a:endParaRPr sz="2599">
              <a:solidFill>
                <a:srgbClr val="000000"/>
              </a:solidFill>
              <a:latin typeface="Arial"/>
              <a:ea typeface="Arial"/>
              <a:cs typeface="Arial"/>
              <a:sym typeface="Arial"/>
            </a:endParaRPr>
          </a:p>
        </p:txBody>
      </p:sp>
      <p:sp>
        <p:nvSpPr>
          <p:cNvPr id="798" name="Google Shape;798;p24" descr="Post-it" title="Post-it"/>
          <p:cNvSpPr/>
          <p:nvPr/>
        </p:nvSpPr>
        <p:spPr>
          <a:xfrm>
            <a:off x="129203" y="8584619"/>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Identification de toutes les parties prenantes</a:t>
            </a:r>
            <a:endParaRPr sz="2599">
              <a:solidFill>
                <a:srgbClr val="000000"/>
              </a:solidFill>
              <a:latin typeface="Arial"/>
              <a:ea typeface="Arial"/>
              <a:cs typeface="Arial"/>
              <a:sym typeface="Arial"/>
            </a:endParaRPr>
          </a:p>
        </p:txBody>
      </p:sp>
      <p:sp>
        <p:nvSpPr>
          <p:cNvPr id="799" name="Google Shape;799;p24" descr="Post-it" title="Post-it"/>
          <p:cNvSpPr/>
          <p:nvPr/>
        </p:nvSpPr>
        <p:spPr>
          <a:xfrm>
            <a:off x="186099" y="5466274"/>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La communauté est continuellement engagée</a:t>
            </a:r>
            <a:endParaRPr sz="2599">
              <a:solidFill>
                <a:srgbClr val="000000"/>
              </a:solidFill>
              <a:latin typeface="Arial"/>
              <a:ea typeface="Arial"/>
              <a:cs typeface="Arial"/>
              <a:sym typeface="Arial"/>
            </a:endParaRPr>
          </a:p>
        </p:txBody>
      </p:sp>
      <p:sp>
        <p:nvSpPr>
          <p:cNvPr id="800" name="Google Shape;800;p24"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Y a-t-il des lacunes ou des informations incorrectes ?</a:t>
            </a:r>
            <a:endParaRPr sz="2599" b="1">
              <a:solidFill>
                <a:srgbClr val="000000"/>
              </a:solidFill>
              <a:latin typeface="Arial"/>
              <a:ea typeface="Arial"/>
              <a:cs typeface="Arial"/>
              <a:sym typeface="Arial"/>
            </a:endParaRPr>
          </a:p>
        </p:txBody>
      </p:sp>
      <p:sp>
        <p:nvSpPr>
          <p:cNvPr id="801" name="Google Shape;801;p24" descr="Post-it" title="Post-it"/>
          <p:cNvSpPr/>
          <p:nvPr/>
        </p:nvSpPr>
        <p:spPr>
          <a:xfrm>
            <a:off x="6808896" y="2274494"/>
            <a:ext cx="47079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Groupe 2 : La vérification avant l'enregistrement fait défaut</a:t>
            </a:r>
            <a:endParaRPr sz="2750">
              <a:solidFill>
                <a:srgbClr val="000000"/>
              </a:solidFill>
              <a:latin typeface="Arial"/>
              <a:ea typeface="Arial"/>
              <a:cs typeface="Arial"/>
              <a:sym typeface="Arial"/>
            </a:endParaRPr>
          </a:p>
        </p:txBody>
      </p:sp>
      <p:sp>
        <p:nvSpPr>
          <p:cNvPr id="802" name="Google Shape;802;p24" descr="Post-it" title="Post-it"/>
          <p:cNvSpPr/>
          <p:nvPr/>
        </p:nvSpPr>
        <p:spPr>
          <a:xfrm>
            <a:off x="6593642" y="3927200"/>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Groupe 2 : Absence de critères de sélection standard</a:t>
            </a:r>
            <a:endParaRPr sz="2750">
              <a:solidFill>
                <a:srgbClr val="000000"/>
              </a:solidFill>
              <a:latin typeface="Arial"/>
              <a:ea typeface="Arial"/>
              <a:cs typeface="Arial"/>
              <a:sym typeface="Arial"/>
            </a:endParaRPr>
          </a:p>
        </p:txBody>
      </p:sp>
      <p:sp>
        <p:nvSpPr>
          <p:cNvPr id="803" name="Google Shape;803;p24" descr="Post-it" title="Post-it"/>
          <p:cNvSpPr/>
          <p:nvPr/>
        </p:nvSpPr>
        <p:spPr>
          <a:xfrm>
            <a:off x="6455505" y="5683288"/>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Groupe 1 : La méthodologie n'est pas mentionnée</a:t>
            </a:r>
            <a:endParaRPr sz="2750">
              <a:solidFill>
                <a:srgbClr val="000000"/>
              </a:solidFill>
              <a:latin typeface="Arial"/>
              <a:ea typeface="Arial"/>
              <a:cs typeface="Arial"/>
              <a:sym typeface="Arial"/>
            </a:endParaRPr>
          </a:p>
        </p:txBody>
      </p:sp>
      <p:sp>
        <p:nvSpPr>
          <p:cNvPr id="804" name="Google Shape;804;p24"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Quelles recommandations feriez-vous pour l'améliorer ?</a:t>
            </a:r>
            <a:endParaRPr sz="2599" b="1">
              <a:solidFill>
                <a:srgbClr val="000000"/>
              </a:solidFill>
              <a:latin typeface="Arial"/>
              <a:ea typeface="Arial"/>
              <a:cs typeface="Arial"/>
              <a:sym typeface="Arial"/>
            </a:endParaRPr>
          </a:p>
        </p:txBody>
      </p:sp>
      <p:sp>
        <p:nvSpPr>
          <p:cNvPr id="805" name="Google Shape;805;p24" descr="Post-it" title="Post-it"/>
          <p:cNvSpPr/>
          <p:nvPr/>
        </p:nvSpPr>
        <p:spPr>
          <a:xfrm>
            <a:off x="12731823" y="2274493"/>
            <a:ext cx="5068800" cy="2219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900"/>
              <a:t>Groupe 1 : En standard Les critères de sélection impliquent un partenaire externe/neutre</a:t>
            </a:r>
            <a:endParaRPr sz="2900">
              <a:solidFill>
                <a:srgbClr val="000000"/>
              </a:solidFill>
              <a:latin typeface="Arial"/>
              <a:ea typeface="Arial"/>
              <a:cs typeface="Arial"/>
              <a:sym typeface="Arial"/>
            </a:endParaRPr>
          </a:p>
        </p:txBody>
      </p:sp>
      <p:sp>
        <p:nvSpPr>
          <p:cNvPr id="806" name="Google Shape;806;p24" descr="Post-it" title="Post-it"/>
          <p:cNvSpPr/>
          <p:nvPr/>
        </p:nvSpPr>
        <p:spPr>
          <a:xfrm>
            <a:off x="12781835" y="4614530"/>
            <a:ext cx="5018850" cy="26023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3</a:t>
            </a:r>
            <a:endParaRPr sz="2599"/>
          </a:p>
          <a:p>
            <a:pPr>
              <a:spcBef>
                <a:spcPts val="0"/>
              </a:spcBef>
              <a:spcAft>
                <a:spcPts val="0"/>
              </a:spcAft>
            </a:pPr>
            <a:r>
              <a:rPr lang="en-GB" sz="2599"/>
              <a:t>En cas de pandémie, une annexe doit préciser comment le projet peut être mis en œuvre.</a:t>
            </a:r>
            <a:endParaRPr sz="2599"/>
          </a:p>
        </p:txBody>
      </p:sp>
      <p:sp>
        <p:nvSpPr>
          <p:cNvPr id="807" name="Google Shape;807;p24"/>
          <p:cNvSpPr/>
          <p:nvPr/>
        </p:nvSpPr>
        <p:spPr>
          <a:xfrm>
            <a:off x="13621268" y="91386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08" name="Google Shape;808;p24"/>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09" name="Google Shape;809;p24"/>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0" name="Google Shape;810;p24" descr="Post-it" title="Post-it"/>
          <p:cNvSpPr/>
          <p:nvPr/>
        </p:nvSpPr>
        <p:spPr>
          <a:xfrm>
            <a:off x="6455475" y="7439369"/>
            <a:ext cx="5930550" cy="17784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Groupe 2 : Le processus de sélection décrit ne s'applique que pendant le COVID, normalement c'est l'ensemble de la communauté qui est impliquée dans la sélection.</a:t>
            </a:r>
            <a:endParaRPr sz="2900">
              <a:solidFill>
                <a:srgbClr val="000000"/>
              </a:solidFill>
              <a:latin typeface="Arial"/>
              <a:ea typeface="Arial"/>
              <a:cs typeface="Arial"/>
              <a:sym typeface="Arial"/>
            </a:endParaRPr>
          </a:p>
        </p:txBody>
      </p:sp>
      <p:sp>
        <p:nvSpPr>
          <p:cNvPr id="811" name="Google Shape;811;p24"/>
          <p:cNvSpPr/>
          <p:nvPr/>
        </p:nvSpPr>
        <p:spPr>
          <a:xfrm>
            <a:off x="13849868" y="93672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2" name="Google Shape;812;p24"/>
          <p:cNvSpPr/>
          <p:nvPr/>
        </p:nvSpPr>
        <p:spPr>
          <a:xfrm>
            <a:off x="15663263" y="936721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3" name="Google Shape;813;p24"/>
          <p:cNvSpPr/>
          <p:nvPr/>
        </p:nvSpPr>
        <p:spPr>
          <a:xfrm>
            <a:off x="17402834" y="936721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4" name="Google Shape;814;p24"/>
          <p:cNvSpPr/>
          <p:nvPr/>
        </p:nvSpPr>
        <p:spPr>
          <a:xfrm>
            <a:off x="4572450" y="93671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5" name="Google Shape;815;p24"/>
          <p:cNvSpPr/>
          <p:nvPr/>
        </p:nvSpPr>
        <p:spPr>
          <a:xfrm>
            <a:off x="10069943" y="4614536"/>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6" name="Google Shape;816;p24"/>
          <p:cNvSpPr/>
          <p:nvPr/>
        </p:nvSpPr>
        <p:spPr>
          <a:xfrm>
            <a:off x="4618650" y="3051406"/>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7" name="Google Shape;817;p24"/>
          <p:cNvSpPr/>
          <p:nvPr/>
        </p:nvSpPr>
        <p:spPr>
          <a:xfrm>
            <a:off x="3980759" y="631347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9757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1110034" y="1205114"/>
            <a:ext cx="6045200" cy="830997"/>
          </a:xfrm>
          <a:prstGeom prst="rect">
            <a:avLst/>
          </a:prstGeom>
          <a:noFill/>
        </p:spPr>
        <p:txBody>
          <a:bodyPr wrap="square" rtlCol="0">
            <a:spAutoFit/>
          </a:bodyPr>
          <a:lstStyle/>
          <a:p>
            <a:r>
              <a:rPr lang="en-US" sz="4800" b="1" dirty="0">
                <a:latin typeface="Montserrat" panose="00000500000000000000" pitchFamily="2" charset="0"/>
              </a:rPr>
              <a:t>Ordre du jour - Jour 1</a:t>
            </a:r>
            <a:endParaRPr lang="en-MY" sz="4800" b="1"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D316BA2A-21E0-956E-1487-036DC57E5714}"/>
              </a:ext>
            </a:extLst>
          </p:cNvPr>
          <p:cNvGraphicFramePr>
            <a:graphicFrameLocks noGrp="1"/>
          </p:cNvGraphicFramePr>
          <p:nvPr>
            <p:extLst>
              <p:ext uri="{D42A27DB-BD31-4B8C-83A1-F6EECF244321}">
                <p14:modId xmlns:p14="http://schemas.microsoft.com/office/powerpoint/2010/main" val="2737820247"/>
              </p:ext>
            </p:extLst>
          </p:nvPr>
        </p:nvGraphicFramePr>
        <p:xfrm>
          <a:off x="1732664" y="2501880"/>
          <a:ext cx="12812676" cy="7216896"/>
        </p:xfrm>
        <a:graphic>
          <a:graphicData uri="http://schemas.openxmlformats.org/drawingml/2006/table">
            <a:tbl>
              <a:tblPr/>
              <a:tblGrid>
                <a:gridCol w="3028950">
                  <a:extLst>
                    <a:ext uri="{9D8B030D-6E8A-4147-A177-3AD203B41FA5}">
                      <a16:colId xmlns:a16="http://schemas.microsoft.com/office/drawing/2014/main" val="2002134766"/>
                    </a:ext>
                  </a:extLst>
                </a:gridCol>
                <a:gridCol w="9783726">
                  <a:extLst>
                    <a:ext uri="{9D8B030D-6E8A-4147-A177-3AD203B41FA5}">
                      <a16:colId xmlns:a16="http://schemas.microsoft.com/office/drawing/2014/main" val="1891369503"/>
                    </a:ext>
                  </a:extLst>
                </a:gridCol>
              </a:tblGrid>
              <a:tr h="414208">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L'heure</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Jour 1 </a:t>
                      </a: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Ouverture et objectifs de l'atelier</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9:00 - 9:45</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Introduction aux PON des TM</a:t>
                      </a: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392379">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9:45 - 10:15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Pause</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17843">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10:15 - 11:00</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1000"/>
                        </a:spcAft>
                      </a:pPr>
                      <a:r>
                        <a:rPr lang="en-US" sz="2400" b="0" i="0" u="none" strike="noStrike" dirty="0">
                          <a:solidFill>
                            <a:schemeClr val="accent5">
                              <a:lumMod val="90000"/>
                              <a:lumOff val="10000"/>
                            </a:schemeClr>
                          </a:solidFill>
                          <a:effectLst/>
                          <a:latin typeface="Open Sans"/>
                          <a:ea typeface="Open Sans"/>
                          <a:cs typeface="Open Sans"/>
                        </a:rPr>
                        <a:t>Processus de mise en </a:t>
                      </a:r>
                      <a:r>
                        <a:rPr lang="en-US" sz="2400" b="0" i="0" u="none" strike="noStrike" dirty="0" err="1">
                          <a:solidFill>
                            <a:schemeClr val="accent5">
                              <a:lumMod val="90000"/>
                              <a:lumOff val="10000"/>
                            </a:schemeClr>
                          </a:solidFill>
                          <a:effectLst/>
                          <a:latin typeface="Open Sans"/>
                          <a:ea typeface="Open Sans"/>
                          <a:cs typeface="Open Sans"/>
                        </a:rPr>
                        <a:t>œuvre</a:t>
                      </a:r>
                      <a:r>
                        <a:rPr lang="en-US" sz="2400" b="0" i="0" u="none" strike="noStrike" dirty="0">
                          <a:solidFill>
                            <a:schemeClr val="accent5">
                              <a:lumMod val="90000"/>
                              <a:lumOff val="10000"/>
                            </a:schemeClr>
                          </a:solidFill>
                          <a:effectLst/>
                          <a:latin typeface="Open Sans"/>
                          <a:ea typeface="Open Sans"/>
                          <a:cs typeface="Open Sans"/>
                        </a:rPr>
                        <a:t> des TM et exigences en matière de décision</a:t>
                      </a:r>
                      <a:endParaRPr lang="en-US" sz="2400" b="0" dirty="0">
                        <a:solidFill>
                          <a:schemeClr val="accent5">
                            <a:lumMod val="90000"/>
                            <a:lumOff val="10000"/>
                          </a:schemeClr>
                        </a:solidFill>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1141333">
                <a:tc>
                  <a:txBody>
                    <a:bodyPr/>
                    <a:lstStyle/>
                    <a:p>
                      <a:pPr marL="0" marR="0" lvl="0" indent="0" algn="l" rtl="0" eaLnBrk="1" fontAlgn="t" latinLnBrk="0" hangingPunct="1">
                        <a:lnSpc>
                          <a:spcPct val="100000"/>
                        </a:lnSpc>
                        <a:spcBef>
                          <a:spcPts val="0"/>
                        </a:spcBef>
                        <a:spcAft>
                          <a:spcPts val="1000"/>
                        </a:spcAft>
                        <a:buClrTx/>
                        <a:buSzTx/>
                        <a:buFontTx/>
                        <a:buNone/>
                      </a:pPr>
                      <a:r>
                        <a:rPr lang="en-MY" sz="2400" b="1" i="0" u="none" strike="noStrike" dirty="0">
                          <a:solidFill>
                            <a:srgbClr val="000000"/>
                          </a:solidFill>
                          <a:effectLst/>
                          <a:latin typeface="Open Sans"/>
                          <a:ea typeface="Open Sans"/>
                          <a:cs typeface="Open Sans"/>
                        </a:rPr>
                        <a:t>11:00 - 12.30</a:t>
                      </a:r>
                      <a:endParaRPr lang="en-MY" sz="2400" b="1" dirty="0">
                        <a:effectLst/>
                        <a:latin typeface="Open Sans"/>
                        <a:ea typeface="Open Sans"/>
                        <a:cs typeface="Open Sans"/>
                      </a:endParaRPr>
                    </a:p>
                    <a:p>
                      <a:pPr marL="0" algn="l" defTabSz="1371600" rtl="0" eaLnBrk="1" fontAlgn="t" latinLnBrk="0" hangingPunct="1">
                        <a:spcBef>
                          <a:spcPts val="0"/>
                        </a:spcBef>
                        <a:spcAft>
                          <a:spcPts val="1000"/>
                        </a:spcAft>
                      </a:pPr>
                      <a:endParaRPr lang="en-MY" sz="2400" b="1"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1000"/>
                        </a:spcAft>
                      </a:pPr>
                      <a:r>
                        <a:rPr lang="en-MY" sz="2400" b="0" i="0" u="none" strike="noStrike" kern="1200" dirty="0">
                          <a:solidFill>
                            <a:schemeClr val="accent5">
                              <a:lumMod val="90000"/>
                              <a:lumOff val="10000"/>
                            </a:schemeClr>
                          </a:solidFill>
                          <a:effectLst/>
                          <a:latin typeface="Open Sans"/>
                          <a:ea typeface="Open Sans"/>
                          <a:cs typeface="Open Sans"/>
                        </a:rPr>
                        <a:t>Examen des PONs/des étapes </a:t>
                      </a:r>
                      <a:r>
                        <a:rPr lang="en-MY" sz="2400" b="0" i="0" u="none" strike="noStrike" kern="1200" dirty="0" err="1">
                          <a:solidFill>
                            <a:schemeClr val="accent5">
                              <a:lumMod val="90000"/>
                              <a:lumOff val="10000"/>
                            </a:schemeClr>
                          </a:solidFill>
                          <a:effectLst/>
                          <a:latin typeface="Open Sans"/>
                          <a:ea typeface="Open Sans"/>
                          <a:cs typeface="Open Sans"/>
                        </a:rPr>
                        <a:t>clés</a:t>
                      </a:r>
                      <a:r>
                        <a:rPr lang="en-MY" sz="2400" b="0" i="0" u="none" strike="noStrike" kern="1200" dirty="0">
                          <a:solidFill>
                            <a:schemeClr val="accent5">
                              <a:lumMod val="90000"/>
                              <a:lumOff val="10000"/>
                            </a:schemeClr>
                          </a:solidFill>
                          <a:effectLst/>
                          <a:latin typeface="Open Sans"/>
                          <a:ea typeface="Open Sans"/>
                          <a:cs typeface="Open Sans"/>
                        </a:rPr>
                        <a:t> des TM en cas d'intervention d'urgence</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8194186"/>
                  </a:ext>
                </a:extLst>
              </a:tr>
              <a:tr h="359088">
                <a:tc>
                  <a:txBody>
                    <a:bodyPr/>
                    <a:lstStyle/>
                    <a:p>
                      <a:pPr rtl="0" fontAlgn="t">
                        <a:spcBef>
                          <a:spcPts val="0"/>
                        </a:spcBef>
                        <a:spcAft>
                          <a:spcPts val="1000"/>
                        </a:spcAft>
                      </a:pPr>
                      <a:r>
                        <a:rPr lang="en-MY" sz="2400" b="1" dirty="0">
                          <a:effectLst/>
                          <a:latin typeface="Open Sans" panose="020B0606030504020204" pitchFamily="34" charset="0"/>
                          <a:ea typeface="Open Sans" panose="020B0606030504020204" pitchFamily="34" charset="0"/>
                          <a:cs typeface="Open Sans" panose="020B0606030504020204" pitchFamily="34" charset="0"/>
                        </a:rPr>
                        <a:t>12.30 - 13.30</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Déjeuner</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a:ea typeface="Open Sans"/>
                          <a:cs typeface="Open Sans"/>
                        </a:rPr>
                        <a:t>Rédaction des étapes et actions des TM</a:t>
                      </a:r>
                    </a:p>
                    <a:p>
                      <a:pPr rtl="0" fontAlgn="t">
                        <a:spcBef>
                          <a:spcPts val="0"/>
                        </a:spcBef>
                        <a:spcAft>
                          <a:spcPts val="1000"/>
                        </a:spcAft>
                      </a:pP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15:30 - 15:45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a:ea typeface="Open Sans"/>
                          <a:cs typeface="Open Sans"/>
                        </a:rPr>
                        <a:t>Pause / Fin de journée (participants)</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15:45 - 17:15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400" b="0" dirty="0">
                          <a:effectLst/>
                          <a:latin typeface="Open Sans" panose="020B0606030504020204" pitchFamily="34" charset="0"/>
                          <a:ea typeface="Open Sans" panose="020B0606030504020204" pitchFamily="34" charset="0"/>
                          <a:cs typeface="Open Sans" panose="020B0606030504020204" pitchFamily="34" charset="0"/>
                        </a:rPr>
                        <a:t>Accord et finalisation des étapes </a:t>
                      </a:r>
                      <a:r>
                        <a:rPr lang="en-US" sz="2400" b="0" dirty="0" err="1">
                          <a:effectLst/>
                          <a:latin typeface="Open Sans" panose="020B0606030504020204" pitchFamily="34" charset="0"/>
                          <a:ea typeface="Open Sans" panose="020B0606030504020204" pitchFamily="34" charset="0"/>
                          <a:cs typeface="Open Sans" panose="020B0606030504020204" pitchFamily="34" charset="0"/>
                        </a:rPr>
                        <a:t>clés</a:t>
                      </a:r>
                      <a:r>
                        <a:rPr lang="en-US" sz="2400" b="0" dirty="0">
                          <a:effectLst/>
                          <a:latin typeface="Open Sans" panose="020B0606030504020204" pitchFamily="34" charset="0"/>
                          <a:ea typeface="Open Sans" panose="020B0606030504020204" pitchFamily="34" charset="0"/>
                          <a:cs typeface="Open Sans" panose="020B0606030504020204" pitchFamily="34" charset="0"/>
                        </a:rPr>
                        <a:t> des PON (</a:t>
                      </a:r>
                      <a:r>
                        <a:rPr lang="en-US" sz="2400" b="0" dirty="0" err="1">
                          <a:effectLst/>
                          <a:latin typeface="Open Sans" panose="020B0606030504020204" pitchFamily="34" charset="0"/>
                          <a:ea typeface="Open Sans" panose="020B0606030504020204" pitchFamily="34" charset="0"/>
                          <a:cs typeface="Open Sans" panose="020B0606030504020204" pitchFamily="34" charset="0"/>
                        </a:rPr>
                        <a:t>facilitateurs</a:t>
                      </a:r>
                      <a:r>
                        <a:rPr lang="en-US" sz="2400" b="0" dirty="0">
                          <a:effectLst/>
                          <a:latin typeface="Open Sans" panose="020B0606030504020204" pitchFamily="34" charset="0"/>
                          <a:ea typeface="Open Sans" panose="020B0606030504020204" pitchFamily="34" charset="0"/>
                          <a:cs typeface="Open Sans" panose="020B0606030504020204" pitchFamily="34" charset="0"/>
                        </a:rPr>
                        <a:t> et point focal TM </a:t>
                      </a:r>
                      <a:r>
                        <a:rPr lang="en-US" sz="2400" b="0" dirty="0" err="1">
                          <a:effectLst/>
                          <a:latin typeface="Open Sans" panose="020B0606030504020204" pitchFamily="34" charset="0"/>
                          <a:ea typeface="Open Sans" panose="020B0606030504020204" pitchFamily="34" charset="0"/>
                          <a:cs typeface="Open Sans" panose="020B0606030504020204" pitchFamily="34" charset="0"/>
                        </a:rPr>
                        <a:t>uniquement</a:t>
                      </a:r>
                      <a:r>
                        <a:rPr lang="en-US" sz="2400" b="0" dirty="0">
                          <a:effectLst/>
                          <a:latin typeface="Open Sans" panose="020B0606030504020204" pitchFamily="34" charset="0"/>
                          <a:ea typeface="Open Sans" panose="020B0606030504020204" pitchFamily="34" charset="0"/>
                          <a:cs typeface="Open Sans" panose="020B0606030504020204" pitchFamily="34" charset="0"/>
                        </a:rPr>
                        <a:t>)</a:t>
                      </a:r>
                      <a:br>
                        <a:rPr lang="en-US" sz="2400" b="0" dirty="0">
                          <a:effectLst/>
                          <a:latin typeface="Open Sans" panose="020B0606030504020204" pitchFamily="34" charset="0"/>
                          <a:ea typeface="Open Sans" panose="020B0606030504020204" pitchFamily="34" charset="0"/>
                          <a:cs typeface="Open Sans" panose="020B0606030504020204" pitchFamily="34" charset="0"/>
                        </a:rPr>
                      </a:br>
                      <a:endParaRPr lang="en-US"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1785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25"/>
          <p:cNvPicPr preferRelativeResize="0"/>
          <p:nvPr/>
        </p:nvPicPr>
        <p:blipFill rotWithShape="1">
          <a:blip r:embed="rId3">
            <a:alphaModFix/>
          </a:blip>
          <a:srcRect/>
          <a:stretch/>
        </p:blipFill>
        <p:spPr>
          <a:xfrm>
            <a:off x="5" y="72420"/>
            <a:ext cx="1353728" cy="1116875"/>
          </a:xfrm>
          <a:prstGeom prst="rect">
            <a:avLst/>
          </a:prstGeom>
          <a:noFill/>
          <a:ln>
            <a:noFill/>
          </a:ln>
        </p:spPr>
      </p:pic>
      <p:sp>
        <p:nvSpPr>
          <p:cNvPr id="823" name="Google Shape;823;p25"/>
          <p:cNvSpPr/>
          <p:nvPr/>
        </p:nvSpPr>
        <p:spPr>
          <a:xfrm>
            <a:off x="1927452" y="72419"/>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Remue-méninges sur les PON :</a:t>
            </a:r>
            <a:r>
              <a:rPr lang="en-GB" sz="3000" dirty="0">
                <a:solidFill>
                  <a:schemeClr val="dk1"/>
                </a:solidFill>
                <a:latin typeface="Arial"/>
                <a:ea typeface="Arial"/>
                <a:cs typeface="Arial"/>
                <a:sym typeface="Arial"/>
              </a:rPr>
              <a:t> Lors de l'examen, réfléchissez à ce qui est bon et à ce qui pourrait être amélioré. </a:t>
            </a:r>
            <a:r>
              <a:rPr lang="en-GB" sz="3200" i="1" dirty="0">
                <a:solidFill>
                  <a:schemeClr val="dk1"/>
                </a:solidFill>
                <a:latin typeface="Arial"/>
                <a:ea typeface="Arial"/>
                <a:cs typeface="Arial"/>
                <a:sym typeface="Arial"/>
              </a:rPr>
              <a:t>Double-cliquez sur un post-it pour éditer </a:t>
            </a:r>
            <a:r>
              <a:rPr lang="en-GB" sz="3600" b="1" i="1" dirty="0">
                <a:solidFill>
                  <a:srgbClr val="FF0000"/>
                </a:solidFill>
                <a:latin typeface="Arial"/>
                <a:ea typeface="Arial"/>
                <a:cs typeface="Arial"/>
                <a:sym typeface="Arial"/>
              </a:rPr>
              <a:t>Suivi et évaluation</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824" name="Google Shape;824;p25" descr="Post-it" title="Post-it"/>
          <p:cNvSpPr/>
          <p:nvPr/>
        </p:nvSpPr>
        <p:spPr>
          <a:xfrm>
            <a:off x="91694" y="1358653"/>
            <a:ext cx="5230350" cy="868500"/>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Ce que vous aimez / ce qui est bien</a:t>
            </a:r>
            <a:endParaRPr sz="2599" b="1">
              <a:solidFill>
                <a:srgbClr val="000000"/>
              </a:solidFill>
              <a:latin typeface="Arial"/>
              <a:ea typeface="Arial"/>
              <a:cs typeface="Arial"/>
              <a:sym typeface="Arial"/>
            </a:endParaRPr>
          </a:p>
        </p:txBody>
      </p:sp>
      <p:sp>
        <p:nvSpPr>
          <p:cNvPr id="825" name="Google Shape;825;p25" descr="Post-it" title="Post-it"/>
          <p:cNvSpPr/>
          <p:nvPr/>
        </p:nvSpPr>
        <p:spPr>
          <a:xfrm>
            <a:off x="261707" y="2346118"/>
            <a:ext cx="5013900" cy="25533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3499"/>
              <a:t>Groupe 3</a:t>
            </a:r>
            <a:endParaRPr sz="3499"/>
          </a:p>
          <a:p>
            <a:pPr>
              <a:spcBef>
                <a:spcPts val="0"/>
              </a:spcBef>
              <a:spcAft>
                <a:spcPts val="0"/>
              </a:spcAft>
            </a:pPr>
            <a:r>
              <a:rPr lang="en-GB" sz="2750"/>
              <a:t>Toutes les étapes de la surveillance aux fins de l'ACV sont couvertes.</a:t>
            </a:r>
            <a:endParaRPr sz="2750"/>
          </a:p>
        </p:txBody>
      </p:sp>
      <p:sp>
        <p:nvSpPr>
          <p:cNvPr id="826" name="Google Shape;826;p25" descr="Post-it" title="Post-it"/>
          <p:cNvSpPr/>
          <p:nvPr/>
        </p:nvSpPr>
        <p:spPr>
          <a:xfrm>
            <a:off x="6491402" y="1358653"/>
            <a:ext cx="5230350" cy="868500"/>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Y a-t-il des lacunes ou des informations incorrectes ?</a:t>
            </a:r>
            <a:endParaRPr sz="2599" b="1">
              <a:solidFill>
                <a:srgbClr val="000000"/>
              </a:solidFill>
              <a:latin typeface="Arial"/>
              <a:ea typeface="Arial"/>
              <a:cs typeface="Arial"/>
              <a:sym typeface="Arial"/>
            </a:endParaRPr>
          </a:p>
        </p:txBody>
      </p:sp>
      <p:sp>
        <p:nvSpPr>
          <p:cNvPr id="827" name="Google Shape;827;p25" descr="Post-it" title="Post-it"/>
          <p:cNvSpPr/>
          <p:nvPr/>
        </p:nvSpPr>
        <p:spPr>
          <a:xfrm>
            <a:off x="5322038" y="2346119"/>
            <a:ext cx="70015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Groupe 3 Elle doit indiquer les systèmes qui font l'objet d'un rapprochement, ainsi que la fréquence du rapprochement </a:t>
            </a:r>
            <a:r>
              <a:rPr lang="en-GB" sz="2400"/>
              <a:t>et la date limite de celui-ci.</a:t>
            </a:r>
            <a:endParaRPr sz="2400">
              <a:solidFill>
                <a:srgbClr val="000000"/>
              </a:solidFill>
              <a:latin typeface="Arial"/>
              <a:ea typeface="Arial"/>
              <a:cs typeface="Arial"/>
              <a:sym typeface="Arial"/>
            </a:endParaRPr>
          </a:p>
        </p:txBody>
      </p:sp>
      <p:sp>
        <p:nvSpPr>
          <p:cNvPr id="828" name="Google Shape;828;p25" descr="Post-it" title="Post-it"/>
          <p:cNvSpPr/>
          <p:nvPr/>
        </p:nvSpPr>
        <p:spPr>
          <a:xfrm>
            <a:off x="5750175" y="3998819"/>
            <a:ext cx="6573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Groupe2</a:t>
            </a:r>
            <a:r>
              <a:rPr lang="en-GB" sz="2599"/>
              <a:t>:PDM_Cibler les bénéficiaires recevant des fonds par procuration</a:t>
            </a:r>
            <a:endParaRPr sz="2599">
              <a:solidFill>
                <a:srgbClr val="000000"/>
              </a:solidFill>
              <a:latin typeface="Arial"/>
              <a:ea typeface="Arial"/>
              <a:cs typeface="Arial"/>
              <a:sym typeface="Arial"/>
            </a:endParaRPr>
          </a:p>
        </p:txBody>
      </p:sp>
      <p:sp>
        <p:nvSpPr>
          <p:cNvPr id="829" name="Google Shape;829;p25" descr="Post-it" title="Post-it"/>
          <p:cNvSpPr/>
          <p:nvPr/>
        </p:nvSpPr>
        <p:spPr>
          <a:xfrm>
            <a:off x="4970175" y="7028426"/>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Groupe 2 : Analyse des données_vérification des données avec les bénéficiaires. Vérification des incohérences des données</a:t>
            </a:r>
            <a:endParaRPr sz="2449">
              <a:solidFill>
                <a:srgbClr val="000000"/>
              </a:solidFill>
              <a:latin typeface="Arial"/>
              <a:ea typeface="Arial"/>
              <a:cs typeface="Arial"/>
              <a:sym typeface="Arial"/>
            </a:endParaRPr>
          </a:p>
        </p:txBody>
      </p:sp>
      <p:sp>
        <p:nvSpPr>
          <p:cNvPr id="830" name="Google Shape;830;p25" descr="Post-it" title="Post-it"/>
          <p:cNvSpPr/>
          <p:nvPr/>
        </p:nvSpPr>
        <p:spPr>
          <a:xfrm>
            <a:off x="4970175" y="8641207"/>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1 : Il n'y a pas d'implication des parties prenantes externes pour mesurer l'impact social du programme. </a:t>
            </a:r>
            <a:endParaRPr sz="2599">
              <a:solidFill>
                <a:srgbClr val="000000"/>
              </a:solidFill>
              <a:latin typeface="Arial"/>
              <a:ea typeface="Arial"/>
              <a:cs typeface="Arial"/>
              <a:sym typeface="Arial"/>
            </a:endParaRPr>
          </a:p>
        </p:txBody>
      </p:sp>
      <p:sp>
        <p:nvSpPr>
          <p:cNvPr id="831" name="Google Shape;831;p25" descr="Post-it" title="Post-it"/>
          <p:cNvSpPr/>
          <p:nvPr/>
        </p:nvSpPr>
        <p:spPr>
          <a:xfrm>
            <a:off x="12694340" y="1358653"/>
            <a:ext cx="5230350" cy="868500"/>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Quelles recommandations feriez-vous pour l'améliorer ?</a:t>
            </a:r>
            <a:endParaRPr sz="2599" b="1">
              <a:solidFill>
                <a:srgbClr val="000000"/>
              </a:solidFill>
              <a:latin typeface="Arial"/>
              <a:ea typeface="Arial"/>
              <a:cs typeface="Arial"/>
              <a:sym typeface="Arial"/>
            </a:endParaRPr>
          </a:p>
        </p:txBody>
      </p:sp>
      <p:sp>
        <p:nvSpPr>
          <p:cNvPr id="832" name="Google Shape;832;p25" descr="Post-it" title="Post-it"/>
          <p:cNvSpPr/>
          <p:nvPr/>
        </p:nvSpPr>
        <p:spPr>
          <a:xfrm>
            <a:off x="12815813" y="2346119"/>
            <a:ext cx="5368950" cy="1886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Les étapes du groupe 3 doivent détailler toutes les informations nécessaires</a:t>
            </a:r>
            <a:endParaRPr sz="2750">
              <a:solidFill>
                <a:srgbClr val="000000"/>
              </a:solidFill>
              <a:latin typeface="Arial"/>
              <a:ea typeface="Arial"/>
              <a:cs typeface="Arial"/>
              <a:sym typeface="Arial"/>
            </a:endParaRPr>
          </a:p>
        </p:txBody>
      </p:sp>
      <p:sp>
        <p:nvSpPr>
          <p:cNvPr id="833" name="Google Shape;833;p25" descr="Post-it" title="Post-it"/>
          <p:cNvSpPr/>
          <p:nvPr/>
        </p:nvSpPr>
        <p:spPr>
          <a:xfrm>
            <a:off x="12694350" y="4493969"/>
            <a:ext cx="5400450" cy="1965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449">
                <a:solidFill>
                  <a:schemeClr val="dk1"/>
                </a:solidFill>
              </a:rPr>
              <a:t>Groupe 2 : Développer une base de données centrale des ménages vulnérables dans les communautés </a:t>
            </a:r>
            <a:endParaRPr sz="2449">
              <a:solidFill>
                <a:schemeClr val="dk1"/>
              </a:solidFill>
            </a:endParaRPr>
          </a:p>
        </p:txBody>
      </p:sp>
      <p:sp>
        <p:nvSpPr>
          <p:cNvPr id="834" name="Google Shape;834;p25" descr="Post-it" title="Post-it"/>
          <p:cNvSpPr/>
          <p:nvPr/>
        </p:nvSpPr>
        <p:spPr>
          <a:xfrm>
            <a:off x="12581288" y="6618457"/>
            <a:ext cx="5368950" cy="20227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a:t>Groupe 1 : Envisager d'impliquer d'autres parties prenantes pour mesurer l'impact du programme, par exemple les cliniques, la police, les dirigeants de l'église.</a:t>
            </a:r>
            <a:endParaRPr sz="2300">
              <a:solidFill>
                <a:srgbClr val="000000"/>
              </a:solidFill>
              <a:latin typeface="Arial"/>
              <a:ea typeface="Arial"/>
              <a:cs typeface="Arial"/>
              <a:sym typeface="Arial"/>
            </a:endParaRPr>
          </a:p>
        </p:txBody>
      </p:sp>
      <p:sp>
        <p:nvSpPr>
          <p:cNvPr id="835" name="Google Shape;835;p25"/>
          <p:cNvSpPr/>
          <p:nvPr/>
        </p:nvSpPr>
        <p:spPr>
          <a:xfrm>
            <a:off x="13949243" y="925546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6" name="Google Shape;836;p25"/>
          <p:cNvSpPr/>
          <p:nvPr/>
        </p:nvSpPr>
        <p:spPr>
          <a:xfrm>
            <a:off x="15762638" y="92554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7" name="Google Shape;837;p25"/>
          <p:cNvSpPr/>
          <p:nvPr/>
        </p:nvSpPr>
        <p:spPr>
          <a:xfrm>
            <a:off x="17019659" y="92554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8" name="Google Shape;838;p25" descr="Post-it" title="Post-it"/>
          <p:cNvSpPr/>
          <p:nvPr/>
        </p:nvSpPr>
        <p:spPr>
          <a:xfrm>
            <a:off x="5071839" y="5415644"/>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Groupe 2 : informations manquantes sur la sensibilisation préalable à la distribution et l'enquête de sortie</a:t>
            </a:r>
            <a:endParaRPr sz="2599">
              <a:solidFill>
                <a:srgbClr val="000000"/>
              </a:solidFill>
              <a:latin typeface="Arial"/>
              <a:ea typeface="Arial"/>
              <a:cs typeface="Arial"/>
              <a:sym typeface="Arial"/>
            </a:endParaRPr>
          </a:p>
        </p:txBody>
      </p:sp>
      <p:sp>
        <p:nvSpPr>
          <p:cNvPr id="839" name="Google Shape;839;p25"/>
          <p:cNvSpPr/>
          <p:nvPr/>
        </p:nvSpPr>
        <p:spPr>
          <a:xfrm>
            <a:off x="10316055" y="6125336"/>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0" name="Google Shape;840;p25"/>
          <p:cNvSpPr/>
          <p:nvPr/>
        </p:nvSpPr>
        <p:spPr>
          <a:xfrm>
            <a:off x="15991238" y="9484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1" name="Google Shape;841;p25"/>
          <p:cNvSpPr/>
          <p:nvPr/>
        </p:nvSpPr>
        <p:spPr>
          <a:xfrm>
            <a:off x="17248259" y="94840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2" name="Google Shape;842;p25"/>
          <p:cNvSpPr/>
          <p:nvPr/>
        </p:nvSpPr>
        <p:spPr>
          <a:xfrm>
            <a:off x="2996693" y="24501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6615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7"/>
          <p:cNvSpPr txBox="1">
            <a:spLocks noGrp="1"/>
          </p:cNvSpPr>
          <p:nvPr>
            <p:ph type="title"/>
          </p:nvPr>
        </p:nvSpPr>
        <p:spPr>
          <a:xfrm>
            <a:off x="2288897" y="3753259"/>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200">
                <a:solidFill>
                  <a:srgbClr val="FF0000"/>
                </a:solidFill>
              </a:rPr>
              <a:t>Résumé du travail de groupe en plénière - revenir à la présentation du travail de groupe sur les diapositives</a:t>
            </a:r>
            <a:endParaRPr sz="4200"/>
          </a:p>
        </p:txBody>
      </p:sp>
    </p:spTree>
    <p:extLst>
      <p:ext uri="{BB962C8B-B14F-4D97-AF65-F5344CB8AC3E}">
        <p14:creationId xmlns:p14="http://schemas.microsoft.com/office/powerpoint/2010/main" val="402494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Rédaction des étapes et actions des TM (PON)</a:t>
            </a:r>
            <a:endParaRPr lang="en-MY" dirty="0"/>
          </a:p>
        </p:txBody>
      </p:sp>
    </p:spTree>
    <p:extLst>
      <p:ext uri="{BB962C8B-B14F-4D97-AF65-F5344CB8AC3E}">
        <p14:creationId xmlns:p14="http://schemas.microsoft.com/office/powerpoint/2010/main" val="330511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Travail de groupe 3 : Etapes clés et procédures sur les TM (rédaction de </a:t>
            </a:r>
            <a:r>
              <a:rPr lang="en-US" altLang="en-US" sz="4000" b="1" dirty="0" err="1">
                <a:latin typeface="Montserrat Medium" panose="00000600000000000000" pitchFamily="2" charset="0"/>
                <a:ea typeface="ＭＳ Ｐゴシック" panose="020B0600070205080204" pitchFamily="34" charset="-128"/>
              </a:rPr>
              <a:t>nouvelles</a:t>
            </a:r>
            <a:r>
              <a:rPr lang="en-US" altLang="en-US" sz="4000" b="1" dirty="0">
                <a:latin typeface="Montserrat Medium" panose="00000600000000000000" pitchFamily="2" charset="0"/>
                <a:ea typeface="ＭＳ Ｐゴシック" panose="020B0600070205080204" pitchFamily="34" charset="-128"/>
              </a:rPr>
              <a:t> PON) </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70337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r>
              <a:rPr lang="en-US" altLang="en-US" sz="4000" dirty="0">
                <a:latin typeface="Montserrat" panose="00000500000000000000" pitchFamily="2" charset="0"/>
                <a:ea typeface="ＭＳ Ｐゴシック" panose="020B0600070205080204" pitchFamily="34" charset="-128"/>
              </a:rPr>
              <a:t>Quelles sont les principales étapes entre l'évaluation des besoins, l'identification et l'établissement de rapports ?</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Dresser un tableau des principales étapes et sous-étapes (en utilisant les résultats des sessions précédentes). </a:t>
            </a:r>
          </a:p>
          <a:p>
            <a:pPr fontAlgn="auto">
              <a:spcAft>
                <a:spcPts val="0"/>
              </a:spcAft>
            </a:pPr>
            <a:r>
              <a:rPr lang="en-US" altLang="en-US" sz="4000" dirty="0">
                <a:latin typeface="Montserrat" panose="00000500000000000000" pitchFamily="2" charset="0"/>
                <a:ea typeface="ＭＳ Ｐゴシック" panose="020B0600070205080204" pitchFamily="34" charset="-128"/>
              </a:rPr>
              <a:t>Définir les besoins documentaires </a:t>
            </a:r>
          </a:p>
          <a:p>
            <a:pPr fontAlgn="auto">
              <a:spcAft>
                <a:spcPts val="0"/>
              </a:spcAft>
            </a:pPr>
            <a:r>
              <a:rPr lang="en-US" altLang="en-US" sz="4000" dirty="0">
                <a:latin typeface="Montserrat" panose="00000500000000000000" pitchFamily="2" charset="0"/>
                <a:ea typeface="ＭＳ Ｐゴシック" panose="020B0600070205080204" pitchFamily="34" charset="-128"/>
              </a:rPr>
              <a:t>Qui est concerné ? </a:t>
            </a:r>
          </a:p>
          <a:p>
            <a:pPr marL="0" indent="0"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16369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232214" y="159059"/>
            <a:ext cx="2030418" cy="2030418"/>
          </a:xfrm>
          <a:prstGeom prst="rect">
            <a:avLst/>
          </a:prstGeom>
          <a:noFill/>
          <a:ln>
            <a:noFill/>
          </a:ln>
        </p:spPr>
      </p:pic>
      <p:sp>
        <p:nvSpPr>
          <p:cNvPr id="509" name="Google Shape;509;p80"/>
          <p:cNvSpPr/>
          <p:nvPr/>
        </p:nvSpPr>
        <p:spPr>
          <a:xfrm>
            <a:off x="3026228" y="591558"/>
            <a:ext cx="14769000" cy="1165421"/>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Brainstorming :</a:t>
            </a:r>
            <a:r>
              <a:rPr lang="en-GB" sz="3000" dirty="0">
                <a:solidFill>
                  <a:schemeClr val="dk1"/>
                </a:solidFill>
                <a:latin typeface="Arial"/>
                <a:ea typeface="Arial"/>
                <a:cs typeface="Arial"/>
                <a:sym typeface="Arial"/>
              </a:rPr>
              <a:t> Des étapes des PON </a:t>
            </a:r>
            <a:r>
              <a:rPr lang="en-GB" sz="3000" dirty="0" err="1">
                <a:solidFill>
                  <a:schemeClr val="dk1"/>
                </a:solidFill>
                <a:latin typeface="Arial"/>
                <a:ea typeface="Arial"/>
                <a:cs typeface="Arial"/>
                <a:sym typeface="Arial"/>
              </a:rPr>
              <a:t>doivent</a:t>
            </a:r>
            <a:r>
              <a:rPr lang="en-GB" sz="3000" dirty="0">
                <a:solidFill>
                  <a:schemeClr val="dk1"/>
                </a:solidFill>
                <a:latin typeface="Arial"/>
                <a:ea typeface="Arial"/>
                <a:cs typeface="Arial"/>
                <a:sym typeface="Arial"/>
              </a:rPr>
              <a:t> être - ajoutées ? Supprimées ? Modifiées ? </a:t>
            </a:r>
            <a:endParaRPr sz="3200" i="1" dirty="0">
              <a:solidFill>
                <a:schemeClr val="accent1"/>
              </a:solidFill>
              <a:latin typeface="Short Stack"/>
              <a:ea typeface="Short Stack"/>
              <a:cs typeface="Short Stack"/>
              <a:sym typeface="Short Stack"/>
            </a:endParaRPr>
          </a:p>
        </p:txBody>
      </p:sp>
      <p:sp>
        <p:nvSpPr>
          <p:cNvPr id="520" name="Google Shape;520;p80" descr="Post-it" title="Post-it"/>
          <p:cNvSpPr/>
          <p:nvPr/>
        </p:nvSpPr>
        <p:spPr>
          <a:xfrm>
            <a:off x="1" y="229891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6" name="Google Shape;520;p80" descr="Post-it" title="Post-it">
            <a:extLst>
              <a:ext uri="{FF2B5EF4-FFF2-40B4-BE49-F238E27FC236}">
                <a16:creationId xmlns:a16="http://schemas.microsoft.com/office/drawing/2014/main" id="{0918D20F-43A2-94A3-2F9D-6408152CD74A}"/>
              </a:ext>
            </a:extLst>
          </p:cNvPr>
          <p:cNvSpPr/>
          <p:nvPr/>
        </p:nvSpPr>
        <p:spPr>
          <a:xfrm>
            <a:off x="6172203" y="231542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 name="Google Shape;520;p80" descr="Post-it" title="Post-it">
            <a:extLst>
              <a:ext uri="{FF2B5EF4-FFF2-40B4-BE49-F238E27FC236}">
                <a16:creationId xmlns:a16="http://schemas.microsoft.com/office/drawing/2014/main" id="{09C78606-0E74-87B6-677A-8458AB85B777}"/>
              </a:ext>
            </a:extLst>
          </p:cNvPr>
          <p:cNvSpPr/>
          <p:nvPr/>
        </p:nvSpPr>
        <p:spPr>
          <a:xfrm>
            <a:off x="12344405" y="2298919"/>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8" name="Google Shape;520;p80" descr="Post-it" title="Post-it">
            <a:extLst>
              <a:ext uri="{FF2B5EF4-FFF2-40B4-BE49-F238E27FC236}">
                <a16:creationId xmlns:a16="http://schemas.microsoft.com/office/drawing/2014/main" id="{11ECDD8B-0FD9-B934-C66A-A759700AB723}"/>
              </a:ext>
            </a:extLst>
          </p:cNvPr>
          <p:cNvSpPr/>
          <p:nvPr/>
        </p:nvSpPr>
        <p:spPr>
          <a:xfrm>
            <a:off x="1" y="361626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9" name="Google Shape;520;p80" descr="Post-it" title="Post-it">
            <a:extLst>
              <a:ext uri="{FF2B5EF4-FFF2-40B4-BE49-F238E27FC236}">
                <a16:creationId xmlns:a16="http://schemas.microsoft.com/office/drawing/2014/main" id="{FA3C4142-204F-B50A-64FB-6D278ECEA8B0}"/>
              </a:ext>
            </a:extLst>
          </p:cNvPr>
          <p:cNvSpPr/>
          <p:nvPr/>
        </p:nvSpPr>
        <p:spPr>
          <a:xfrm>
            <a:off x="6172203" y="363277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0" name="Google Shape;520;p80" descr="Post-it" title="Post-it">
            <a:extLst>
              <a:ext uri="{FF2B5EF4-FFF2-40B4-BE49-F238E27FC236}">
                <a16:creationId xmlns:a16="http://schemas.microsoft.com/office/drawing/2014/main" id="{30BB1A0F-D73A-187C-9F43-3891486854D5}"/>
              </a:ext>
            </a:extLst>
          </p:cNvPr>
          <p:cNvSpPr/>
          <p:nvPr/>
        </p:nvSpPr>
        <p:spPr>
          <a:xfrm>
            <a:off x="12344405" y="3616265"/>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1" name="Google Shape;520;p80" descr="Post-it" title="Post-it">
            <a:extLst>
              <a:ext uri="{FF2B5EF4-FFF2-40B4-BE49-F238E27FC236}">
                <a16:creationId xmlns:a16="http://schemas.microsoft.com/office/drawing/2014/main" id="{4BB6B13E-3F57-B9BB-01CB-46D73D0B5E20}"/>
              </a:ext>
            </a:extLst>
          </p:cNvPr>
          <p:cNvSpPr/>
          <p:nvPr/>
        </p:nvSpPr>
        <p:spPr>
          <a:xfrm>
            <a:off x="0" y="49336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2" name="Google Shape;520;p80" descr="Post-it" title="Post-it">
            <a:extLst>
              <a:ext uri="{FF2B5EF4-FFF2-40B4-BE49-F238E27FC236}">
                <a16:creationId xmlns:a16="http://schemas.microsoft.com/office/drawing/2014/main" id="{CFDE5768-E357-0C04-951C-1EF001A14FC5}"/>
              </a:ext>
            </a:extLst>
          </p:cNvPr>
          <p:cNvSpPr/>
          <p:nvPr/>
        </p:nvSpPr>
        <p:spPr>
          <a:xfrm>
            <a:off x="6172202" y="495012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3" name="Google Shape;520;p80" descr="Post-it" title="Post-it">
            <a:extLst>
              <a:ext uri="{FF2B5EF4-FFF2-40B4-BE49-F238E27FC236}">
                <a16:creationId xmlns:a16="http://schemas.microsoft.com/office/drawing/2014/main" id="{1DB3FA5D-B962-0121-45C0-6E3E786A4A11}"/>
              </a:ext>
            </a:extLst>
          </p:cNvPr>
          <p:cNvSpPr/>
          <p:nvPr/>
        </p:nvSpPr>
        <p:spPr>
          <a:xfrm>
            <a:off x="12344404" y="493361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4" name="Google Shape;520;p80" descr="Post-it" title="Post-it">
            <a:extLst>
              <a:ext uri="{FF2B5EF4-FFF2-40B4-BE49-F238E27FC236}">
                <a16:creationId xmlns:a16="http://schemas.microsoft.com/office/drawing/2014/main" id="{8F214ED1-DC5E-9763-3B4C-6F0A0AC48C6B}"/>
              </a:ext>
            </a:extLst>
          </p:cNvPr>
          <p:cNvSpPr/>
          <p:nvPr/>
        </p:nvSpPr>
        <p:spPr>
          <a:xfrm>
            <a:off x="1" y="628675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5" name="Google Shape;520;p80" descr="Post-it" title="Post-it">
            <a:extLst>
              <a:ext uri="{FF2B5EF4-FFF2-40B4-BE49-F238E27FC236}">
                <a16:creationId xmlns:a16="http://schemas.microsoft.com/office/drawing/2014/main" id="{A3ECF120-9BD7-5A76-2CD0-2DC496AB2AD0}"/>
              </a:ext>
            </a:extLst>
          </p:cNvPr>
          <p:cNvSpPr/>
          <p:nvPr/>
        </p:nvSpPr>
        <p:spPr>
          <a:xfrm>
            <a:off x="6172203" y="630326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6" name="Google Shape;520;p80" descr="Post-it" title="Post-it">
            <a:extLst>
              <a:ext uri="{FF2B5EF4-FFF2-40B4-BE49-F238E27FC236}">
                <a16:creationId xmlns:a16="http://schemas.microsoft.com/office/drawing/2014/main" id="{2B09406A-FB63-753D-0593-5F04691708FA}"/>
              </a:ext>
            </a:extLst>
          </p:cNvPr>
          <p:cNvSpPr/>
          <p:nvPr/>
        </p:nvSpPr>
        <p:spPr>
          <a:xfrm>
            <a:off x="12344405" y="6286756"/>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7" name="Google Shape;520;p80" descr="Post-it" title="Post-it">
            <a:extLst>
              <a:ext uri="{FF2B5EF4-FFF2-40B4-BE49-F238E27FC236}">
                <a16:creationId xmlns:a16="http://schemas.microsoft.com/office/drawing/2014/main" id="{29561172-8331-AAF0-1AB7-AE9FC1C8E236}"/>
              </a:ext>
            </a:extLst>
          </p:cNvPr>
          <p:cNvSpPr/>
          <p:nvPr/>
        </p:nvSpPr>
        <p:spPr>
          <a:xfrm>
            <a:off x="1" y="763990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8" name="Google Shape;520;p80" descr="Post-it" title="Post-it">
            <a:extLst>
              <a:ext uri="{FF2B5EF4-FFF2-40B4-BE49-F238E27FC236}">
                <a16:creationId xmlns:a16="http://schemas.microsoft.com/office/drawing/2014/main" id="{54E405E9-ECDB-0828-007F-22FC55CB1892}"/>
              </a:ext>
            </a:extLst>
          </p:cNvPr>
          <p:cNvSpPr/>
          <p:nvPr/>
        </p:nvSpPr>
        <p:spPr>
          <a:xfrm>
            <a:off x="6172203" y="76564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9" name="Google Shape;520;p80" descr="Post-it" title="Post-it">
            <a:extLst>
              <a:ext uri="{FF2B5EF4-FFF2-40B4-BE49-F238E27FC236}">
                <a16:creationId xmlns:a16="http://schemas.microsoft.com/office/drawing/2014/main" id="{DDD8BB34-7F5A-2FC0-E3A0-92FA8D2BDA4F}"/>
              </a:ext>
            </a:extLst>
          </p:cNvPr>
          <p:cNvSpPr/>
          <p:nvPr/>
        </p:nvSpPr>
        <p:spPr>
          <a:xfrm>
            <a:off x="12344405" y="763990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20" name="Google Shape;520;p80" descr="Post-it" title="Post-it">
            <a:extLst>
              <a:ext uri="{FF2B5EF4-FFF2-40B4-BE49-F238E27FC236}">
                <a16:creationId xmlns:a16="http://schemas.microsoft.com/office/drawing/2014/main" id="{8B29495D-3D7E-DFD2-14BD-5506A18B2462}"/>
              </a:ext>
            </a:extLst>
          </p:cNvPr>
          <p:cNvSpPr/>
          <p:nvPr/>
        </p:nvSpPr>
        <p:spPr>
          <a:xfrm>
            <a:off x="1" y="895615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21" name="Google Shape;520;p80" descr="Post-it" title="Post-it">
            <a:extLst>
              <a:ext uri="{FF2B5EF4-FFF2-40B4-BE49-F238E27FC236}">
                <a16:creationId xmlns:a16="http://schemas.microsoft.com/office/drawing/2014/main" id="{04D5C9DB-B801-121A-D7D9-D5BC6F7B671A}"/>
              </a:ext>
            </a:extLst>
          </p:cNvPr>
          <p:cNvSpPr/>
          <p:nvPr/>
        </p:nvSpPr>
        <p:spPr>
          <a:xfrm>
            <a:off x="6172203" y="897266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22" name="Google Shape;520;p80" descr="Post-it" title="Post-it">
            <a:extLst>
              <a:ext uri="{FF2B5EF4-FFF2-40B4-BE49-F238E27FC236}">
                <a16:creationId xmlns:a16="http://schemas.microsoft.com/office/drawing/2014/main" id="{1DBC5E73-D328-29EA-97DD-0CDB199E543B}"/>
              </a:ext>
            </a:extLst>
          </p:cNvPr>
          <p:cNvSpPr/>
          <p:nvPr/>
        </p:nvSpPr>
        <p:spPr>
          <a:xfrm>
            <a:off x="12344405" y="8956152"/>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23" name="Google Shape;520;p80" descr="Post-it" title="Post-it">
            <a:extLst>
              <a:ext uri="{FF2B5EF4-FFF2-40B4-BE49-F238E27FC236}">
                <a16:creationId xmlns:a16="http://schemas.microsoft.com/office/drawing/2014/main" id="{69C76036-8CA5-A8FA-0553-6E02D9F6E6DB}"/>
              </a:ext>
            </a:extLst>
          </p:cNvPr>
          <p:cNvSpPr/>
          <p:nvPr/>
        </p:nvSpPr>
        <p:spPr>
          <a:xfrm>
            <a:off x="12702031" y="1495639"/>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Qu'est-ce qui doit être modifié ?</a:t>
            </a:r>
            <a:endParaRPr sz="2400" b="1" dirty="0">
              <a:solidFill>
                <a:srgbClr val="000000"/>
              </a:solidFill>
              <a:latin typeface="Arial"/>
              <a:ea typeface="Arial"/>
              <a:cs typeface="Arial"/>
              <a:sym typeface="Arial"/>
            </a:endParaRPr>
          </a:p>
        </p:txBody>
      </p:sp>
      <p:sp>
        <p:nvSpPr>
          <p:cNvPr id="26" name="Google Shape;520;p80" descr="Post-it" title="Post-it">
            <a:extLst>
              <a:ext uri="{FF2B5EF4-FFF2-40B4-BE49-F238E27FC236}">
                <a16:creationId xmlns:a16="http://schemas.microsoft.com/office/drawing/2014/main" id="{E43D2CA2-BCBF-D93A-ED16-EDC3AB81F5E6}"/>
              </a:ext>
            </a:extLst>
          </p:cNvPr>
          <p:cNvSpPr/>
          <p:nvPr/>
        </p:nvSpPr>
        <p:spPr>
          <a:xfrm>
            <a:off x="6821494" y="1541818"/>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Qu'est-ce qui doit être enlevé ?</a:t>
            </a:r>
            <a:endParaRPr sz="2400" b="1" dirty="0">
              <a:solidFill>
                <a:srgbClr val="000000"/>
              </a:solidFill>
              <a:latin typeface="Arial"/>
              <a:ea typeface="Arial"/>
              <a:cs typeface="Arial"/>
              <a:sym typeface="Arial"/>
            </a:endParaRPr>
          </a:p>
        </p:txBody>
      </p:sp>
      <p:sp>
        <p:nvSpPr>
          <p:cNvPr id="27" name="Google Shape;520;p80" descr="Post-it" title="Post-it">
            <a:extLst>
              <a:ext uri="{FF2B5EF4-FFF2-40B4-BE49-F238E27FC236}">
                <a16:creationId xmlns:a16="http://schemas.microsoft.com/office/drawing/2014/main" id="{AC5A4D9C-B013-B5C9-40B8-3E2D667F0539}"/>
              </a:ext>
            </a:extLst>
          </p:cNvPr>
          <p:cNvSpPr/>
          <p:nvPr/>
        </p:nvSpPr>
        <p:spPr>
          <a:xfrm>
            <a:off x="2171229" y="1541818"/>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Que faut-il ajouter ?</a:t>
            </a:r>
            <a:endParaRPr sz="24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304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BB05CC-3B28-5D2A-E1CC-5D5F427427D5}"/>
              </a:ext>
            </a:extLst>
          </p:cNvPr>
          <p:cNvGraphicFramePr>
            <a:graphicFrameLocks noGrp="1"/>
          </p:cNvGraphicFramePr>
          <p:nvPr>
            <p:extLst>
              <p:ext uri="{D42A27DB-BD31-4B8C-83A1-F6EECF244321}">
                <p14:modId xmlns:p14="http://schemas.microsoft.com/office/powerpoint/2010/main" val="1028617262"/>
              </p:ext>
            </p:extLst>
          </p:nvPr>
        </p:nvGraphicFramePr>
        <p:xfrm>
          <a:off x="952500" y="135414"/>
          <a:ext cx="16516352" cy="10431483"/>
        </p:xfrm>
        <a:graphic>
          <a:graphicData uri="http://schemas.openxmlformats.org/drawingml/2006/table">
            <a:tbl>
              <a:tblPr firstRow="1" bandRow="1">
                <a:tableStyleId>{5C22544A-7EE6-4342-B048-85BDC9FD1C3A}</a:tableStyleId>
              </a:tblPr>
              <a:tblGrid>
                <a:gridCol w="4129088">
                  <a:extLst>
                    <a:ext uri="{9D8B030D-6E8A-4147-A177-3AD203B41FA5}">
                      <a16:colId xmlns:a16="http://schemas.microsoft.com/office/drawing/2014/main" val="2078172995"/>
                    </a:ext>
                  </a:extLst>
                </a:gridCol>
                <a:gridCol w="4129088">
                  <a:extLst>
                    <a:ext uri="{9D8B030D-6E8A-4147-A177-3AD203B41FA5}">
                      <a16:colId xmlns:a16="http://schemas.microsoft.com/office/drawing/2014/main" val="4276363619"/>
                    </a:ext>
                  </a:extLst>
                </a:gridCol>
                <a:gridCol w="4129088">
                  <a:extLst>
                    <a:ext uri="{9D8B030D-6E8A-4147-A177-3AD203B41FA5}">
                      <a16:colId xmlns:a16="http://schemas.microsoft.com/office/drawing/2014/main" val="949979486"/>
                    </a:ext>
                  </a:extLst>
                </a:gridCol>
                <a:gridCol w="4129088">
                  <a:extLst>
                    <a:ext uri="{9D8B030D-6E8A-4147-A177-3AD203B41FA5}">
                      <a16:colId xmlns:a16="http://schemas.microsoft.com/office/drawing/2014/main" val="1883620393"/>
                    </a:ext>
                  </a:extLst>
                </a:gridCol>
              </a:tblGrid>
              <a:tr h="761260">
                <a:tc>
                  <a:txBody>
                    <a:bodyPr/>
                    <a:lstStyle/>
                    <a:p>
                      <a:pPr algn="ctr"/>
                      <a:r>
                        <a:rPr lang="en-MY" dirty="0">
                          <a:solidFill>
                            <a:schemeClr val="bg2"/>
                          </a:solidFill>
                        </a:rPr>
                        <a:t>Activités </a:t>
                      </a:r>
                    </a:p>
                  </a:txBody>
                  <a:tcPr/>
                </a:tc>
                <a:tc>
                  <a:txBody>
                    <a:bodyPr/>
                    <a:lstStyle/>
                    <a:p>
                      <a:pPr algn="ctr"/>
                      <a:r>
                        <a:rPr lang="en-MY" dirty="0">
                          <a:solidFill>
                            <a:schemeClr val="bg2"/>
                          </a:solidFill>
                        </a:rPr>
                        <a:t>Sous-étapes</a:t>
                      </a:r>
                    </a:p>
                  </a:txBody>
                  <a:tcPr/>
                </a:tc>
                <a:tc>
                  <a:txBody>
                    <a:bodyPr/>
                    <a:lstStyle/>
                    <a:p>
                      <a:pPr algn="ctr"/>
                      <a:r>
                        <a:rPr lang="en-US" dirty="0">
                          <a:solidFill>
                            <a:schemeClr val="bg2"/>
                          </a:solidFill>
                        </a:rPr>
                        <a:t>Documents requis</a:t>
                      </a:r>
                      <a:endParaRPr lang="en-MY" dirty="0">
                        <a:solidFill>
                          <a:schemeClr val="bg2"/>
                        </a:solidFill>
                      </a:endParaRPr>
                    </a:p>
                  </a:txBody>
                  <a:tcPr/>
                </a:tc>
                <a:tc>
                  <a:txBody>
                    <a:bodyPr/>
                    <a:lstStyle/>
                    <a:p>
                      <a:pPr algn="ctr"/>
                      <a:r>
                        <a:rPr lang="en-US" dirty="0">
                          <a:solidFill>
                            <a:schemeClr val="bg2"/>
                          </a:solidFill>
                        </a:rPr>
                        <a:t>Personnes impliquées (liste)</a:t>
                      </a:r>
                      <a:endParaRPr lang="en-MY" dirty="0">
                        <a:solidFill>
                          <a:schemeClr val="bg2"/>
                        </a:solidFill>
                      </a:endParaRPr>
                    </a:p>
                  </a:txBody>
                  <a:tcPr/>
                </a:tc>
                <a:extLst>
                  <a:ext uri="{0D108BD9-81ED-4DB2-BD59-A6C34878D82A}">
                    <a16:rowId xmlns:a16="http://schemas.microsoft.com/office/drawing/2014/main" val="334626101"/>
                  </a:ext>
                </a:extLst>
              </a:tr>
              <a:tr h="465445">
                <a:tc>
                  <a:txBody>
                    <a:bodyPr/>
                    <a:lstStyle/>
                    <a:p>
                      <a:r>
                        <a:rPr lang="en-MY" dirty="0"/>
                        <a:t>Évaluation des besoins </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435407042"/>
                  </a:ext>
                </a:extLst>
              </a:tr>
              <a:tr h="846263">
                <a:tc>
                  <a:txBody>
                    <a:bodyPr/>
                    <a:lstStyle/>
                    <a:p>
                      <a:r>
                        <a:rPr lang="en-MY" dirty="0"/>
                        <a:t>Évaluation des marchés et faisabilité financière</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300113320"/>
                  </a:ext>
                </a:extLst>
              </a:tr>
              <a:tr h="846263">
                <a:tc>
                  <a:txBody>
                    <a:bodyPr/>
                    <a:lstStyle/>
                    <a:p>
                      <a:r>
                        <a:rPr lang="en-MY" dirty="0"/>
                        <a:t>Déterminer la valeur de transfert des liquidités</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851950419"/>
                  </a:ext>
                </a:extLst>
              </a:tr>
              <a:tr h="761260">
                <a:tc>
                  <a:txBody>
                    <a:bodyPr/>
                    <a:lstStyle/>
                    <a:p>
                      <a:r>
                        <a:rPr lang="en-MY" dirty="0"/>
                        <a:t>Définir les critères de sélection</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25424484"/>
                  </a:ext>
                </a:extLst>
              </a:tr>
              <a:tr h="761260">
                <a:tc>
                  <a:txBody>
                    <a:bodyPr/>
                    <a:lstStyle/>
                    <a:p>
                      <a:r>
                        <a:rPr lang="en-MY" dirty="0"/>
                        <a:t>Planification de la distribution</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814406727"/>
                  </a:ext>
                </a:extLst>
              </a:tr>
              <a:tr h="846263">
                <a:tc>
                  <a:txBody>
                    <a:bodyPr/>
                    <a:lstStyle/>
                    <a:p>
                      <a:r>
                        <a:rPr lang="en-MY" dirty="0"/>
                        <a:t>Présentation de la liste des bénéficiaires</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537068045"/>
                  </a:ext>
                </a:extLst>
              </a:tr>
              <a:tr h="846263">
                <a:tc>
                  <a:txBody>
                    <a:bodyPr/>
                    <a:lstStyle/>
                    <a:p>
                      <a:r>
                        <a:rPr lang="en-MY" dirty="0"/>
                        <a:t>Demande de fonds et approbation</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508853834"/>
                  </a:ext>
                </a:extLst>
              </a:tr>
              <a:tr h="761260">
                <a:tc>
                  <a:txBody>
                    <a:bodyPr/>
                    <a:lstStyle/>
                    <a:p>
                      <a:r>
                        <a:rPr lang="en-MY" dirty="0"/>
                        <a:t>Communication avec le FSP</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027435350"/>
                  </a:ext>
                </a:extLst>
              </a:tr>
              <a:tr h="465445">
                <a:tc>
                  <a:txBody>
                    <a:bodyPr/>
                    <a:lstStyle/>
                    <a:p>
                      <a:r>
                        <a:rPr lang="en-MY" dirty="0"/>
                        <a:t>Distribution en espèces</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469068300"/>
                  </a:ext>
                </a:extLst>
              </a:tr>
              <a:tr h="846263">
                <a:tc>
                  <a:txBody>
                    <a:bodyPr/>
                    <a:lstStyle/>
                    <a:p>
                      <a:r>
                        <a:rPr lang="en-MY" dirty="0"/>
                        <a:t>Rapports financiers et réconciliation </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305399640"/>
                  </a:ext>
                </a:extLst>
              </a:tr>
              <a:tr h="846263">
                <a:tc>
                  <a:txBody>
                    <a:bodyPr/>
                    <a:lstStyle/>
                    <a:p>
                      <a:r>
                        <a:rPr lang="en-MY" dirty="0"/>
                        <a:t>Suivi post-distribution</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868494280"/>
                  </a:ext>
                </a:extLst>
              </a:tr>
              <a:tr h="465445">
                <a:tc>
                  <a:txBody>
                    <a:bodyPr/>
                    <a:lstStyle/>
                    <a:p>
                      <a:r>
                        <a:rPr lang="en-MY" dirty="0"/>
                        <a:t>Rapport final</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241914700"/>
                  </a:ext>
                </a:extLst>
              </a:tr>
            </a:tbl>
          </a:graphicData>
        </a:graphic>
      </p:graphicFrame>
    </p:spTree>
    <p:extLst>
      <p:ext uri="{BB962C8B-B14F-4D97-AF65-F5344CB8AC3E}">
        <p14:creationId xmlns:p14="http://schemas.microsoft.com/office/powerpoint/2010/main" val="23230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5"/>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rgbClr val="FF0000"/>
              </a:buClr>
              <a:buSzPts val="3200"/>
            </a:pPr>
            <a:r>
              <a:rPr lang="en-GB" sz="4800" b="1" dirty="0">
                <a:solidFill>
                  <a:srgbClr val="FF0000"/>
                </a:solidFill>
                <a:latin typeface="Arial"/>
                <a:ea typeface="Arial"/>
                <a:cs typeface="Arial"/>
                <a:sym typeface="Arial"/>
              </a:rPr>
              <a:t>Récapitulation du </a:t>
            </a:r>
            <a:r>
              <a:rPr lang="en-GB" sz="4800" dirty="0">
                <a:latin typeface="Arial"/>
                <a:ea typeface="Arial"/>
                <a:cs typeface="Arial"/>
                <a:sym typeface="Arial"/>
              </a:rPr>
              <a:t>premier jour</a:t>
            </a:r>
            <a:endParaRPr dirty="0"/>
          </a:p>
        </p:txBody>
      </p:sp>
      <p:sp>
        <p:nvSpPr>
          <p:cNvPr id="105" name="Google Shape;105;p55"/>
          <p:cNvSpPr/>
          <p:nvPr/>
        </p:nvSpPr>
        <p:spPr>
          <a:xfrm rot="5340000">
            <a:off x="7997669" y="-5095542"/>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pic>
        <p:nvPicPr>
          <p:cNvPr id="106" name="Google Shape;106;p55" descr="ADHD Memory Tricks: 6 Ways to Stop Forgetting"/>
          <p:cNvPicPr preferRelativeResize="0"/>
          <p:nvPr/>
        </p:nvPicPr>
        <p:blipFill rotWithShape="1">
          <a:blip r:embed="rId3">
            <a:alphaModFix/>
          </a:blip>
          <a:srcRect/>
          <a:stretch/>
        </p:blipFill>
        <p:spPr>
          <a:xfrm>
            <a:off x="2994358" y="2926022"/>
            <a:ext cx="10685546" cy="59839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1110034" y="1205114"/>
            <a:ext cx="6045200" cy="830997"/>
          </a:xfrm>
          <a:prstGeom prst="rect">
            <a:avLst/>
          </a:prstGeom>
          <a:noFill/>
        </p:spPr>
        <p:txBody>
          <a:bodyPr wrap="square" rtlCol="0">
            <a:spAutoFit/>
          </a:bodyPr>
          <a:lstStyle/>
          <a:p>
            <a:r>
              <a:rPr lang="en-US" sz="4800" b="1" dirty="0">
                <a:latin typeface="Montserrat" panose="00000500000000000000" pitchFamily="2" charset="0"/>
              </a:rPr>
              <a:t>Agenda : Jour 2</a:t>
            </a:r>
            <a:endParaRPr lang="en-MY" sz="4800" b="1" dirty="0">
              <a:latin typeface="Montserrat" panose="00000500000000000000" pitchFamily="2" charset="0"/>
            </a:endParaRPr>
          </a:p>
        </p:txBody>
      </p:sp>
      <p:graphicFrame>
        <p:nvGraphicFramePr>
          <p:cNvPr id="3" name="Table 2">
            <a:extLst>
              <a:ext uri="{FF2B5EF4-FFF2-40B4-BE49-F238E27FC236}">
                <a16:creationId xmlns:a16="http://schemas.microsoft.com/office/drawing/2014/main" id="{37CC76C1-2E51-1255-DF2A-2A3134337222}"/>
              </a:ext>
            </a:extLst>
          </p:cNvPr>
          <p:cNvGraphicFramePr>
            <a:graphicFrameLocks noGrp="1"/>
          </p:cNvGraphicFramePr>
          <p:nvPr>
            <p:extLst>
              <p:ext uri="{D42A27DB-BD31-4B8C-83A1-F6EECF244321}">
                <p14:modId xmlns:p14="http://schemas.microsoft.com/office/powerpoint/2010/main" val="3125955403"/>
              </p:ext>
            </p:extLst>
          </p:nvPr>
        </p:nvGraphicFramePr>
        <p:xfrm>
          <a:off x="1732664" y="2395555"/>
          <a:ext cx="12812676" cy="6549644"/>
        </p:xfrm>
        <a:graphic>
          <a:graphicData uri="http://schemas.openxmlformats.org/drawingml/2006/table">
            <a:tbl>
              <a:tblPr/>
              <a:tblGrid>
                <a:gridCol w="3898806">
                  <a:extLst>
                    <a:ext uri="{9D8B030D-6E8A-4147-A177-3AD203B41FA5}">
                      <a16:colId xmlns:a16="http://schemas.microsoft.com/office/drawing/2014/main" val="2002134766"/>
                    </a:ext>
                  </a:extLst>
                </a:gridCol>
                <a:gridCol w="8913870">
                  <a:extLst>
                    <a:ext uri="{9D8B030D-6E8A-4147-A177-3AD203B41FA5}">
                      <a16:colId xmlns:a16="http://schemas.microsoft.com/office/drawing/2014/main" val="1438803622"/>
                    </a:ext>
                  </a:extLst>
                </a:gridCol>
              </a:tblGrid>
              <a:tr h="414208">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L'heure</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Jour 2</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Récapitulatif de la première journée  </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9:00- 11:00 </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400" b="0" i="0" u="none" strike="noStrike" kern="1200" dirty="0">
                          <a:solidFill>
                            <a:schemeClr val="accent1">
                              <a:lumMod val="90000"/>
                              <a:lumOff val="10000"/>
                            </a:schemeClr>
                          </a:solidFill>
                          <a:effectLst/>
                          <a:latin typeface="Open Sans"/>
                          <a:ea typeface="Open Sans"/>
                          <a:cs typeface="Open Sans"/>
                        </a:rPr>
                        <a:t>Rédaction de la matrice des rôles et des responsabilités (RACI)</a:t>
                      </a:r>
                      <a:br>
                        <a:rPr lang="en-US" sz="2400" b="0" i="0" u="none" strike="noStrike" kern="1200" dirty="0">
                          <a:solidFill>
                            <a:srgbClr val="00316E"/>
                          </a:solidFill>
                          <a:effectLst/>
                          <a:latin typeface="Open Sans"/>
                          <a:ea typeface="Open Sans"/>
                          <a:cs typeface="Open Sans"/>
                        </a:rPr>
                      </a:br>
                      <a:endParaRPr lang="en-US"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404037">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11:00- 11:30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Pause</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17843">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11:30 -12:30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Finaliser le calendrier, les décisions et les approbations</a:t>
                      </a:r>
                      <a:endParaRPr lang="en-US"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359088">
                <a:tc>
                  <a:txBody>
                    <a:bodyPr/>
                    <a:lstStyle/>
                    <a:p>
                      <a:pPr rtl="0" fontAlgn="t">
                        <a:spcBef>
                          <a:spcPts val="0"/>
                        </a:spcBef>
                        <a:spcAft>
                          <a:spcPts val="1000"/>
                        </a:spcAft>
                      </a:pPr>
                      <a:r>
                        <a:rPr lang="en-MY" sz="2400" b="1" dirty="0">
                          <a:effectLst/>
                          <a:latin typeface="Open Sans" panose="020B0606030504020204" pitchFamily="34" charset="0"/>
                          <a:ea typeface="Open Sans" panose="020B0606030504020204" pitchFamily="34" charset="0"/>
                          <a:cs typeface="Open Sans" panose="020B0606030504020204" pitchFamily="34" charset="0"/>
                        </a:rPr>
                        <a:t>12.30 -13.30</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Déjeuner</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a:ea typeface="Open Sans"/>
                          <a:cs typeface="Open Sans"/>
                        </a:rPr>
                        <a:t>Examen des outils </a:t>
                      </a:r>
                      <a:r>
                        <a:rPr lang="en-MY" sz="2400" b="0" i="0" u="none" strike="noStrike" dirty="0" err="1">
                          <a:solidFill>
                            <a:schemeClr val="accent1">
                              <a:lumMod val="90000"/>
                              <a:lumOff val="10000"/>
                            </a:schemeClr>
                          </a:solidFill>
                          <a:effectLst/>
                          <a:latin typeface="Open Sans"/>
                          <a:ea typeface="Open Sans"/>
                          <a:cs typeface="Open Sans"/>
                        </a:rPr>
                        <a:t>existants</a:t>
                      </a:r>
                      <a:r>
                        <a:rPr lang="en-MY" sz="2400" b="0" i="0" u="none" strike="noStrike" dirty="0">
                          <a:solidFill>
                            <a:schemeClr val="accent1">
                              <a:lumMod val="90000"/>
                              <a:lumOff val="10000"/>
                            </a:schemeClr>
                          </a:solidFill>
                          <a:effectLst/>
                          <a:latin typeface="Open Sans"/>
                          <a:ea typeface="Open Sans"/>
                          <a:cs typeface="Open Sans"/>
                        </a:rPr>
                        <a:t> des SN - que faut-il adapter et développer ?</a:t>
                      </a:r>
                      <a:endParaRPr lang="en-MY" sz="2400" dirty="0">
                        <a:solidFill>
                          <a:schemeClr val="accent1">
                            <a:lumMod val="90000"/>
                            <a:lumOff val="10000"/>
                          </a:schemeClr>
                        </a:solidFill>
                        <a:effectLst/>
                        <a:latin typeface="Open Sans"/>
                        <a:ea typeface="Open Sans"/>
                        <a:cs typeface="Open Sans"/>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485775">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15:30 - 16:00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Pause</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16:00 - 17:00</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Procédures d'exploitation </a:t>
                      </a:r>
                      <a:r>
                        <a:rPr lang="en-MY" sz="2400" b="0" i="0" u="none" strike="noStrike" kern="1200" dirty="0" err="1">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normalisées</a:t>
                      </a:r>
                      <a:r>
                        <a:rPr lang="en-MY"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des TM - quelle est la prochaine étape ?</a:t>
                      </a: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255376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Conception d'une matrice des rôles et des responsabilités (RACI)</a:t>
            </a:r>
            <a:endParaRPr lang="en-MY" dirty="0"/>
          </a:p>
        </p:txBody>
      </p:sp>
    </p:spTree>
    <p:extLst>
      <p:ext uri="{BB962C8B-B14F-4D97-AF65-F5344CB8AC3E}">
        <p14:creationId xmlns:p14="http://schemas.microsoft.com/office/powerpoint/2010/main" val="64591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a:ea typeface="ＭＳ Ｐゴシック"/>
              </a:rPr>
              <a:t>Travail de groupe 4 : Conception d'un RACI à travers les étapes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r>
              <a:rPr lang="en-US" altLang="en-US" sz="4000" dirty="0">
                <a:latin typeface="Montserrat" panose="00000500000000000000" pitchFamily="2" charset="0"/>
                <a:ea typeface="ＭＳ Ｐゴシック" panose="020B0600070205080204" pitchFamily="34" charset="-128"/>
              </a:rPr>
              <a:t>Qui doit être responsable, rendre des comptes, communiquer et informer à chaque étape ?</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En groupe, élaborer une matrice RACI</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Si le temps le permet, le groupe qui termine en premier peut également inclure la phase de pré-crise et affiner les rôles en fonction des étapes de la RACI PTM.</a:t>
            </a:r>
          </a:p>
          <a:p>
            <a:pPr fontAlgn="auto">
              <a:spcAft>
                <a:spcPts val="0"/>
              </a:spcAft>
            </a:pPr>
            <a:endParaRPr lang="en-US" altLang="en-US" sz="40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298290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EB17D9-DD9B-4C5A-8526-B3BC52AB62B5}"/>
              </a:ext>
            </a:extLst>
          </p:cNvPr>
          <p:cNvSpPr>
            <a:spLocks noGrp="1"/>
          </p:cNvSpPr>
          <p:nvPr>
            <p:ph type="pic" sz="quarter" idx="10"/>
          </p:nvPr>
        </p:nvSpPr>
        <p:spPr/>
      </p:sp>
      <p:sp>
        <p:nvSpPr>
          <p:cNvPr id="4" name="Title 3">
            <a:extLst>
              <a:ext uri="{FF2B5EF4-FFF2-40B4-BE49-F238E27FC236}">
                <a16:creationId xmlns:a16="http://schemas.microsoft.com/office/drawing/2014/main" id="{78720746-2690-4AFD-B628-EA7140AC48D1}"/>
              </a:ext>
            </a:extLst>
          </p:cNvPr>
          <p:cNvSpPr>
            <a:spLocks noGrp="1"/>
          </p:cNvSpPr>
          <p:nvPr>
            <p:ph type="title"/>
          </p:nvPr>
        </p:nvSpPr>
        <p:spPr>
          <a:xfrm>
            <a:off x="797668" y="3986784"/>
            <a:ext cx="16344545" cy="4308789"/>
          </a:xfrm>
        </p:spPr>
        <p:txBody>
          <a:bodyPr/>
          <a:lstStyle/>
          <a:p>
            <a:r>
              <a:rPr lang="en-US" dirty="0"/>
              <a:t>Introduction aux modes opératoires normalisés</a:t>
            </a:r>
            <a:br>
              <a:rPr lang="en-US" dirty="0"/>
            </a:br>
            <a:br>
              <a:rPr lang="en-US" dirty="0"/>
            </a:br>
            <a:r>
              <a:rPr lang="en-US" sz="4000" dirty="0"/>
              <a:t>Que faut-il inclure ? </a:t>
            </a:r>
            <a:br>
              <a:rPr lang="en-US" sz="4000" dirty="0"/>
            </a:br>
            <a:endParaRPr lang="en-MY" dirty="0"/>
          </a:p>
        </p:txBody>
      </p:sp>
    </p:spTree>
    <p:extLst>
      <p:ext uri="{BB962C8B-B14F-4D97-AF65-F5344CB8AC3E}">
        <p14:creationId xmlns:p14="http://schemas.microsoft.com/office/powerpoint/2010/main" val="303550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1FCD447-814C-A17E-62C7-24414B4113F0}"/>
              </a:ext>
            </a:extLst>
          </p:cNvPr>
          <p:cNvGraphicFramePr>
            <a:graphicFrameLocks noGrp="1"/>
          </p:cNvGraphicFramePr>
          <p:nvPr>
            <p:extLst>
              <p:ext uri="{D42A27DB-BD31-4B8C-83A1-F6EECF244321}">
                <p14:modId xmlns:p14="http://schemas.microsoft.com/office/powerpoint/2010/main" val="398658096"/>
              </p:ext>
            </p:extLst>
          </p:nvPr>
        </p:nvGraphicFramePr>
        <p:xfrm>
          <a:off x="214009" y="1186776"/>
          <a:ext cx="15861516" cy="8684763"/>
        </p:xfrm>
        <a:graphic>
          <a:graphicData uri="http://schemas.openxmlformats.org/drawingml/2006/table">
            <a:tbl>
              <a:tblPr firstRow="1" firstCol="1" bandRow="1">
                <a:tableStyleId>{5C22544A-7EE6-4342-B048-85BDC9FD1C3A}</a:tableStyleId>
              </a:tblPr>
              <a:tblGrid>
                <a:gridCol w="4502077">
                  <a:extLst>
                    <a:ext uri="{9D8B030D-6E8A-4147-A177-3AD203B41FA5}">
                      <a16:colId xmlns:a16="http://schemas.microsoft.com/office/drawing/2014/main" val="1619579969"/>
                    </a:ext>
                  </a:extLst>
                </a:gridCol>
                <a:gridCol w="2764121">
                  <a:extLst>
                    <a:ext uri="{9D8B030D-6E8A-4147-A177-3AD203B41FA5}">
                      <a16:colId xmlns:a16="http://schemas.microsoft.com/office/drawing/2014/main" val="624430584"/>
                    </a:ext>
                  </a:extLst>
                </a:gridCol>
                <a:gridCol w="2764121">
                  <a:extLst>
                    <a:ext uri="{9D8B030D-6E8A-4147-A177-3AD203B41FA5}">
                      <a16:colId xmlns:a16="http://schemas.microsoft.com/office/drawing/2014/main" val="3454288517"/>
                    </a:ext>
                  </a:extLst>
                </a:gridCol>
                <a:gridCol w="2296644">
                  <a:extLst>
                    <a:ext uri="{9D8B030D-6E8A-4147-A177-3AD203B41FA5}">
                      <a16:colId xmlns:a16="http://schemas.microsoft.com/office/drawing/2014/main" val="352901986"/>
                    </a:ext>
                  </a:extLst>
                </a:gridCol>
                <a:gridCol w="3534553">
                  <a:extLst>
                    <a:ext uri="{9D8B030D-6E8A-4147-A177-3AD203B41FA5}">
                      <a16:colId xmlns:a16="http://schemas.microsoft.com/office/drawing/2014/main" val="2609889709"/>
                    </a:ext>
                  </a:extLst>
                </a:gridCol>
              </a:tblGrid>
              <a:tr h="320288">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Étapes/Activités </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Responsable</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Responsables</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Consulté</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Informé </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extLst>
                  <a:ext uri="{0D108BD9-81ED-4DB2-BD59-A6C34878D82A}">
                    <a16:rowId xmlns:a16="http://schemas.microsoft.com/office/drawing/2014/main" val="1690727624"/>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Collecte d'informations secondaires au niveau national</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Lead)</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Directeur - DR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(Support)</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Comms, PMER, DRM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Comms, PMER, DRM, gestion, IFRC, PNS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91554503"/>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Collecte d'informations secondaires sur le terrain</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Chapitre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(chef de file)</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Chefs d'antenne (responsables)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 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891035859"/>
                  </a:ext>
                </a:extLst>
              </a:tr>
              <a:tr h="907480">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Coordination au niveau national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Directeur -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Coms, PMER, DRM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PMER, DRM, gestion, FICR, </a:t>
                      </a:r>
                      <a:r>
                        <a:rPr lang="en-US" sz="1600" dirty="0">
                          <a:effectLst/>
                          <a:latin typeface="Open Sans" panose="020B0606030504020204" pitchFamily="34" charset="0"/>
                          <a:ea typeface="Open Sans" panose="020B0606030504020204" pitchFamily="34" charset="0"/>
                          <a:cs typeface="Open Sans" panose="020B0606030504020204" pitchFamily="34" charset="0"/>
                        </a:rPr>
                        <a:t>SNP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99046489"/>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Coordination au niveau local (districts/sous-districts, UP)</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Secrétaire d'unité/CE</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553628708"/>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Élaboration et finalisation du questionnaire pour l'évaluation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PMER, IM &amp; IT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Directeur -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DRM, CEA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FICR, SNP</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62458829"/>
                  </a:ext>
                </a:extLst>
              </a:tr>
              <a:tr h="533812">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Déploiement d'une équipe (NDRT/NDWRT/UDRT)</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Directeur -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Unités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22719482"/>
                  </a:ext>
                </a:extLst>
              </a:tr>
              <a:tr h="446657">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Orientation sur le questionnaire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PMER/IM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337467144"/>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Consultation de la communauté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 NDRT/NDWRT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Secrétaire d'unité</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Unité CE</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423470603"/>
                  </a:ext>
                </a:extLst>
              </a:tr>
              <a:tr h="446657">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Conduction de l'évaluation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Volontaires du CR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NDRT/NDWRT, 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Unité CE</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643187333"/>
                  </a:ext>
                </a:extLst>
              </a:tr>
              <a:tr h="1339972">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Génération de rapports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NDRT/NDWRT, PMER, 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Tous les départements, les unités, la direction, la FICR, les SNP et les parties prenantes externes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18883571"/>
                  </a:ext>
                </a:extLst>
              </a:tr>
              <a:tr h="1339972">
                <a:tc>
                  <a:txBody>
                    <a:bodyPr/>
                    <a:lstStyle/>
                    <a:p>
                      <a:pPr marL="777240" indent="-320040" algn="l">
                        <a:spcAft>
                          <a:spcPts val="1200"/>
                        </a:spcAft>
                      </a:pPr>
                      <a:r>
                        <a:rPr lang="en-US" sz="1600" b="0" dirty="0">
                          <a:solidFill>
                            <a:schemeClr val="bg2"/>
                          </a:solidFill>
                          <a:effectLst/>
                          <a:latin typeface="+mn-lt"/>
                          <a:ea typeface="Open Sans" panose="020B0606030504020204" pitchFamily="34" charset="0"/>
                          <a:cs typeface="Open Sans" panose="020B0606030504020204" pitchFamily="34" charset="0"/>
                        </a:rPr>
                        <a:t>Partage du rapport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Directeur - DR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Tous les départements, les unités, la direction, la FICR, les SNP et les parties prenantes externes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484876070"/>
                  </a:ext>
                </a:extLst>
              </a:tr>
            </a:tbl>
          </a:graphicData>
        </a:graphic>
      </p:graphicFrame>
    </p:spTree>
    <p:extLst>
      <p:ext uri="{BB962C8B-B14F-4D97-AF65-F5344CB8AC3E}">
        <p14:creationId xmlns:p14="http://schemas.microsoft.com/office/powerpoint/2010/main" val="239923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Convenir d'un calendrier, de décisions et d'approbations </a:t>
            </a:r>
            <a:endParaRPr lang="en-MY" dirty="0"/>
          </a:p>
        </p:txBody>
      </p:sp>
    </p:spTree>
    <p:extLst>
      <p:ext uri="{BB962C8B-B14F-4D97-AF65-F5344CB8AC3E}">
        <p14:creationId xmlns:p14="http://schemas.microsoft.com/office/powerpoint/2010/main" val="24722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a:ea typeface="ＭＳ Ｐゴシック"/>
              </a:rPr>
              <a:t>Travail de groupe 5 : Calendrier, décisions et approbations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En se référant aux discussions antérieures du travail de groupe 1, les groupes </a:t>
            </a:r>
            <a:r>
              <a:rPr lang="en-US" altLang="en-US" sz="4000" dirty="0" err="1">
                <a:latin typeface="Montserrat" panose="00000500000000000000" pitchFamily="2" charset="0"/>
                <a:ea typeface="ＭＳ Ｐゴシック" panose="020B0600070205080204" pitchFamily="34" charset="-128"/>
              </a:rPr>
              <a:t>finalisent</a:t>
            </a:r>
            <a:r>
              <a:rPr lang="en-US" altLang="en-US" sz="4000" dirty="0">
                <a:latin typeface="Montserrat" panose="00000500000000000000" pitchFamily="2" charset="0"/>
                <a:ea typeface="ＭＳ Ｐゴシック" panose="020B0600070205080204" pitchFamily="34" charset="-128"/>
              </a:rPr>
              <a:t> les étapes du </a:t>
            </a:r>
            <a:r>
              <a:rPr lang="en-US" altLang="en-US" sz="4000" dirty="0" err="1">
                <a:latin typeface="Montserrat" panose="00000500000000000000" pitchFamily="2" charset="0"/>
                <a:ea typeface="ＭＳ Ｐゴシック" panose="020B0600070205080204" pitchFamily="34" charset="-128"/>
              </a:rPr>
              <a:t>projet</a:t>
            </a:r>
            <a:r>
              <a:rPr lang="en-US" altLang="en-US" sz="4000" dirty="0">
                <a:latin typeface="Montserrat" panose="00000500000000000000" pitchFamily="2" charset="0"/>
                <a:ea typeface="ＭＳ Ｐゴシック" panose="020B0600070205080204" pitchFamily="34" charset="-128"/>
              </a:rPr>
              <a:t> de PON qui nécessitent des décisions ou des approbations de la part de la direction.</a:t>
            </a:r>
          </a:p>
          <a:p>
            <a:pPr fontAlgn="auto">
              <a:spcAft>
                <a:spcPts val="0"/>
              </a:spcAft>
            </a:pPr>
            <a:r>
              <a:rPr lang="en-US" altLang="en-US" sz="4000" dirty="0">
                <a:latin typeface="Montserrat" panose="00000500000000000000" pitchFamily="2" charset="0"/>
                <a:ea typeface="ＭＳ Ｐゴシック" panose="020B0600070205080204" pitchFamily="34" charset="-128"/>
              </a:rPr>
              <a:t>Établir un calendrier et calculer le nombre de jours nécessaires à </a:t>
            </a:r>
            <a:r>
              <a:rPr lang="en-US" altLang="en-US" sz="4000" dirty="0" err="1">
                <a:latin typeface="Montserrat" panose="00000500000000000000" pitchFamily="2" charset="0"/>
                <a:ea typeface="ＭＳ Ｐゴシック" panose="020B0600070205080204" pitchFamily="34" charset="-128"/>
              </a:rPr>
              <a:t>l'exécution</a:t>
            </a:r>
            <a:r>
              <a:rPr lang="en-US" altLang="en-US" sz="4000" dirty="0">
                <a:latin typeface="Montserrat" panose="00000500000000000000" pitchFamily="2" charset="0"/>
                <a:ea typeface="ＭＳ Ｐゴシック" panose="020B0600070205080204" pitchFamily="34" charset="-128"/>
              </a:rPr>
              <a:t> des TM dans le cadre d'une réponse type (</a:t>
            </a:r>
            <a:r>
              <a:rPr lang="en-US" altLang="en-US" sz="4000" dirty="0" err="1">
                <a:latin typeface="Montserrat" panose="00000500000000000000" pitchFamily="2" charset="0"/>
                <a:ea typeface="ＭＳ Ｐゴシック" panose="020B0600070205080204" pitchFamily="34" charset="-128"/>
              </a:rPr>
              <a:t>si</a:t>
            </a:r>
            <a:r>
              <a:rPr lang="en-US" altLang="en-US" sz="4000" dirty="0">
                <a:latin typeface="Montserrat" panose="00000500000000000000" pitchFamily="2" charset="0"/>
                <a:ea typeface="ＭＳ Ｐゴシック" panose="020B0600070205080204" pitchFamily="34" charset="-128"/>
              </a:rPr>
              <a:t> les TM a été effectuée).</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Possibilité de créer des organigrammes</a:t>
            </a:r>
            <a:endParaRPr lang="en-US" altLang="en-US" sz="34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50672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Examen et cartographie des </a:t>
            </a:r>
            <a:r>
              <a:rPr lang="en-US" dirty="0" err="1"/>
              <a:t>outils</a:t>
            </a:r>
            <a:r>
              <a:rPr lang="en-US" dirty="0"/>
              <a:t> des TM</a:t>
            </a:r>
            <a:endParaRPr lang="en-MY" dirty="0"/>
          </a:p>
        </p:txBody>
      </p:sp>
    </p:spTree>
    <p:extLst>
      <p:ext uri="{BB962C8B-B14F-4D97-AF65-F5344CB8AC3E}">
        <p14:creationId xmlns:p14="http://schemas.microsoft.com/office/powerpoint/2010/main" val="26884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8"/>
          <p:cNvSpPr txBox="1">
            <a:spLocks noGrp="1"/>
          </p:cNvSpPr>
          <p:nvPr>
            <p:ph type="title"/>
          </p:nvPr>
        </p:nvSpPr>
        <p:spPr>
          <a:xfrm>
            <a:off x="1093574" y="548482"/>
            <a:ext cx="15937127"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6000" b="1" dirty="0" err="1">
                <a:latin typeface="Montserrat" pitchFamily="2" charset="77"/>
              </a:rPr>
              <a:t>Outils</a:t>
            </a:r>
            <a:r>
              <a:rPr lang="en-GB" sz="6000" b="1" dirty="0">
                <a:latin typeface="Montserrat" pitchFamily="2" charset="77"/>
              </a:rPr>
              <a:t> des TM</a:t>
            </a:r>
            <a:endParaRPr sz="6000" b="1" dirty="0">
              <a:latin typeface="Montserrat" pitchFamily="2" charset="77"/>
            </a:endParaRPr>
          </a:p>
        </p:txBody>
      </p:sp>
      <p:sp>
        <p:nvSpPr>
          <p:cNvPr id="168" name="Google Shape;168;p58"/>
          <p:cNvSpPr txBox="1"/>
          <p:nvPr/>
        </p:nvSpPr>
        <p:spPr>
          <a:xfrm>
            <a:off x="1093574" y="2484503"/>
            <a:ext cx="15495374" cy="2769928"/>
          </a:xfrm>
          <a:prstGeom prst="rect">
            <a:avLst/>
          </a:prstGeom>
          <a:noFill/>
          <a:ln>
            <a:noFill/>
          </a:ln>
        </p:spPr>
        <p:txBody>
          <a:bodyPr spcFirstLastPara="1" wrap="square" lIns="137138" tIns="68550" rIns="137138" bIns="68550" anchor="t" anchorCtr="0">
            <a:spAutoFit/>
          </a:bodyPr>
          <a:lstStyle/>
          <a:p>
            <a:pPr marL="428625" indent="-428625">
              <a:spcBef>
                <a:spcPts val="0"/>
              </a:spcBef>
              <a:spcAft>
                <a:spcPts val="0"/>
              </a:spcAft>
              <a:buClr>
                <a:schemeClr val="dk1"/>
              </a:buClr>
              <a:buSzPts val="2400"/>
              <a:buFont typeface="Arial"/>
              <a:buChar char="•"/>
            </a:pPr>
            <a:r>
              <a:rPr lang="en-GB" sz="3600" dirty="0">
                <a:solidFill>
                  <a:schemeClr val="dk1"/>
                </a:solidFill>
                <a:latin typeface="Arial"/>
                <a:ea typeface="Arial"/>
                <a:cs typeface="Arial"/>
                <a:sym typeface="Arial"/>
              </a:rPr>
              <a:t>Des annexes seront incluses dans les procédures opérationnelles standard, dont certaines renverront à des outils pratiques utilisés pour la les TM. </a:t>
            </a:r>
            <a:endParaRPr dirty="0"/>
          </a:p>
          <a:p>
            <a:pPr marL="428625" indent="-200025">
              <a:spcBef>
                <a:spcPts val="0"/>
              </a:spcBef>
              <a:spcAft>
                <a:spcPts val="0"/>
              </a:spcAft>
              <a:buClr>
                <a:schemeClr val="dk1"/>
              </a:buClr>
              <a:buSzPts val="2400"/>
            </a:pPr>
            <a:endParaRPr sz="3600" dirty="0">
              <a:solidFill>
                <a:schemeClr val="dk1"/>
              </a:solidFill>
              <a:latin typeface="Arial"/>
              <a:ea typeface="Arial"/>
              <a:cs typeface="Arial"/>
              <a:sym typeface="Arial"/>
            </a:endParaRPr>
          </a:p>
          <a:p>
            <a:pPr marL="428625" indent="-257175">
              <a:spcBef>
                <a:spcPts val="0"/>
              </a:spcBef>
              <a:spcAft>
                <a:spcPts val="0"/>
              </a:spcAft>
              <a:buClr>
                <a:schemeClr val="dk1"/>
              </a:buClr>
              <a:buSzPts val="1800"/>
            </a:pPr>
            <a:endParaRPr sz="2700" dirty="0">
              <a:solidFill>
                <a:schemeClr val="dk1"/>
              </a:solidFill>
              <a:latin typeface="Arial"/>
              <a:ea typeface="Arial"/>
              <a:cs typeface="Arial"/>
              <a:sym typeface="Arial"/>
            </a:endParaRPr>
          </a:p>
        </p:txBody>
      </p:sp>
      <p:pic>
        <p:nvPicPr>
          <p:cNvPr id="169" name="Google Shape;169;p58" descr="24 Must-Have Tools for Running a Growing Company Today | Inc.com"/>
          <p:cNvPicPr preferRelativeResize="0"/>
          <p:nvPr/>
        </p:nvPicPr>
        <p:blipFill rotWithShape="1">
          <a:blip r:embed="rId3">
            <a:alphaModFix/>
          </a:blip>
          <a:srcRect/>
          <a:stretch/>
        </p:blipFill>
        <p:spPr>
          <a:xfrm>
            <a:off x="4047224" y="4031718"/>
            <a:ext cx="10193552" cy="57083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9"/>
          <p:cNvSpPr txBox="1">
            <a:spLocks noGrp="1"/>
          </p:cNvSpPr>
          <p:nvPr>
            <p:ph type="title"/>
          </p:nvPr>
        </p:nvSpPr>
        <p:spPr>
          <a:xfrm>
            <a:off x="441755" y="795"/>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4800">
                <a:latin typeface="Arial"/>
                <a:ea typeface="Arial"/>
                <a:cs typeface="Arial"/>
                <a:sym typeface="Arial"/>
              </a:rPr>
              <a:t>Aperçu de la boîte à outils CiE</a:t>
            </a:r>
            <a:endParaRPr sz="4800">
              <a:latin typeface="Arial"/>
              <a:ea typeface="Arial"/>
              <a:cs typeface="Arial"/>
              <a:sym typeface="Arial"/>
            </a:endParaRPr>
          </a:p>
        </p:txBody>
      </p:sp>
      <p:pic>
        <p:nvPicPr>
          <p:cNvPr id="176" name="Google Shape;176;p59"/>
          <p:cNvPicPr preferRelativeResize="0"/>
          <p:nvPr/>
        </p:nvPicPr>
        <p:blipFill rotWithShape="1">
          <a:blip r:embed="rId3">
            <a:alphaModFix/>
          </a:blip>
          <a:srcRect/>
          <a:stretch/>
        </p:blipFill>
        <p:spPr>
          <a:xfrm>
            <a:off x="302384" y="1620307"/>
            <a:ext cx="17683233" cy="792608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9"/>
          <p:cNvSpPr/>
          <p:nvPr/>
        </p:nvSpPr>
        <p:spPr>
          <a:xfrm>
            <a:off x="97956" y="1720346"/>
            <a:ext cx="18288000" cy="1104827"/>
          </a:xfrm>
          <a:prstGeom prst="rect">
            <a:avLst/>
          </a:prstGeom>
          <a:solidFill>
            <a:schemeClr val="dk1"/>
          </a:solidFill>
          <a:ln>
            <a:noFill/>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452" name="Google Shape;452;p79"/>
          <p:cNvSpPr/>
          <p:nvPr/>
        </p:nvSpPr>
        <p:spPr>
          <a:xfrm>
            <a:off x="735806" y="1724247"/>
            <a:ext cx="16816388" cy="1117254"/>
          </a:xfrm>
          <a:prstGeom prst="rect">
            <a:avLst/>
          </a:prstGeom>
          <a:noFill/>
          <a:ln>
            <a:noFill/>
          </a:ln>
        </p:spPr>
        <p:txBody>
          <a:bodyPr spcFirstLastPara="1" wrap="square" lIns="137138" tIns="68550" rIns="137138" bIns="68550" anchor="ctr" anchorCtr="0">
            <a:normAutofit fontScale="85000" lnSpcReduction="20000"/>
          </a:bodyPr>
          <a:lstStyle/>
          <a:p>
            <a:pPr algn="ctr">
              <a:lnSpc>
                <a:spcPct val="90000"/>
              </a:lnSpc>
              <a:spcBef>
                <a:spcPts val="0"/>
              </a:spcBef>
              <a:spcAft>
                <a:spcPts val="900"/>
              </a:spcAft>
            </a:pPr>
            <a:r>
              <a:rPr lang="en-GB" sz="4500" dirty="0">
                <a:solidFill>
                  <a:schemeClr val="bg2"/>
                </a:solidFill>
                <a:latin typeface="Calibri"/>
                <a:ea typeface="Calibri"/>
                <a:cs typeface="Calibri"/>
                <a:sym typeface="Calibri"/>
              </a:rPr>
              <a:t>Quels sont les outils utilisés actuellement par les SN pour l'évaluation des causes de décès ?</a:t>
            </a:r>
            <a:endParaRPr sz="4500" i="1" dirty="0">
              <a:solidFill>
                <a:schemeClr val="bg2"/>
              </a:solidFill>
              <a:latin typeface="Calibri"/>
              <a:ea typeface="Calibri"/>
              <a:cs typeface="Calibri"/>
              <a:sym typeface="Calibri"/>
            </a:endParaRPr>
          </a:p>
        </p:txBody>
      </p:sp>
      <p:graphicFrame>
        <p:nvGraphicFramePr>
          <p:cNvPr id="453" name="Google Shape;453;p79"/>
          <p:cNvGraphicFramePr/>
          <p:nvPr>
            <p:extLst>
              <p:ext uri="{D42A27DB-BD31-4B8C-83A1-F6EECF244321}">
                <p14:modId xmlns:p14="http://schemas.microsoft.com/office/powerpoint/2010/main" val="3816026693"/>
              </p:ext>
            </p:extLst>
          </p:nvPr>
        </p:nvGraphicFramePr>
        <p:xfrm>
          <a:off x="965201" y="3206970"/>
          <a:ext cx="16357613" cy="5715117"/>
        </p:xfrm>
        <a:graphic>
          <a:graphicData uri="http://schemas.openxmlformats.org/drawingml/2006/table">
            <a:tbl>
              <a:tblPr>
                <a:noFill/>
              </a:tblPr>
              <a:tblGrid>
                <a:gridCol w="3944729">
                  <a:extLst>
                    <a:ext uri="{9D8B030D-6E8A-4147-A177-3AD203B41FA5}">
                      <a16:colId xmlns:a16="http://schemas.microsoft.com/office/drawing/2014/main" val="20000"/>
                    </a:ext>
                  </a:extLst>
                </a:gridCol>
                <a:gridCol w="3319670">
                  <a:extLst>
                    <a:ext uri="{9D8B030D-6E8A-4147-A177-3AD203B41FA5}">
                      <a16:colId xmlns:a16="http://schemas.microsoft.com/office/drawing/2014/main" val="20001"/>
                    </a:ext>
                  </a:extLst>
                </a:gridCol>
                <a:gridCol w="3752876">
                  <a:extLst>
                    <a:ext uri="{9D8B030D-6E8A-4147-A177-3AD203B41FA5}">
                      <a16:colId xmlns:a16="http://schemas.microsoft.com/office/drawing/2014/main" val="20002"/>
                    </a:ext>
                  </a:extLst>
                </a:gridCol>
                <a:gridCol w="2975025">
                  <a:extLst>
                    <a:ext uri="{9D8B030D-6E8A-4147-A177-3AD203B41FA5}">
                      <a16:colId xmlns:a16="http://schemas.microsoft.com/office/drawing/2014/main" val="20003"/>
                    </a:ext>
                  </a:extLst>
                </a:gridCol>
                <a:gridCol w="2365313">
                  <a:extLst>
                    <a:ext uri="{9D8B030D-6E8A-4147-A177-3AD203B41FA5}">
                      <a16:colId xmlns:a16="http://schemas.microsoft.com/office/drawing/2014/main" val="20004"/>
                    </a:ext>
                  </a:extLst>
                </a:gridCol>
              </a:tblGrid>
              <a:tr h="453863">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Étape</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a:solidFill>
                            <a:srgbClr val="000000"/>
                          </a:solidFill>
                          <a:latin typeface="Calibri"/>
                          <a:ea typeface="Calibri"/>
                          <a:cs typeface="Calibri"/>
                          <a:sym typeface="Calibri"/>
                        </a:rPr>
                        <a:t>Outil</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Statut </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a:solidFill>
                            <a:srgbClr val="000000"/>
                          </a:solidFill>
                          <a:latin typeface="Calibri"/>
                          <a:ea typeface="Calibri"/>
                          <a:cs typeface="Calibri"/>
                          <a:sym typeface="Calibri"/>
                        </a:rPr>
                        <a:t>Responsable</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Notes</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453863">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Faisabilité financière</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Évaluation du marché</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1"/>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Faisabilité financière</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Classement FS et Nutrition</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2"/>
                  </a:ext>
                </a:extLst>
              </a:tr>
              <a:tr h="815175">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Ciblage, sélection, enregistrement, </a:t>
                      </a:r>
                      <a:r>
                        <a:rPr lang="en-GB" sz="2400">
                          <a:latin typeface="Calibri"/>
                          <a:ea typeface="Calibri"/>
                          <a:cs typeface="Calibri"/>
                          <a:sym typeface="Calibri"/>
                        </a:rPr>
                        <a:t>vérification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Formulaire d'inscription</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3"/>
                  </a:ext>
                </a:extLst>
              </a:tr>
              <a:tr h="815175">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Ciblage, sélection, enregistrement, </a:t>
                      </a:r>
                      <a:r>
                        <a:rPr lang="en-GB" sz="2400">
                          <a:latin typeface="Calibri"/>
                          <a:ea typeface="Calibri"/>
                          <a:cs typeface="Calibri"/>
                          <a:sym typeface="Calibri"/>
                        </a:rPr>
                        <a:t>vérification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4"/>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Conception et mise en œuvre</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5"/>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Conception et mise en œuvre</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6"/>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Suivi et évaluation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Enquête de sortie</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7"/>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Suivi et évaluation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PDM</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8"/>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CEA</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09"/>
                  </a:ext>
                </a:extLst>
              </a:tr>
              <a:tr h="453863">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CEA</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 </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10"/>
                  </a:ext>
                </a:extLst>
              </a:tr>
            </a:tbl>
          </a:graphicData>
        </a:graphic>
      </p:graphicFrame>
      <p:sp>
        <p:nvSpPr>
          <p:cNvPr id="3" name="TextBox 2">
            <a:extLst>
              <a:ext uri="{FF2B5EF4-FFF2-40B4-BE49-F238E27FC236}">
                <a16:creationId xmlns:a16="http://schemas.microsoft.com/office/drawing/2014/main" id="{2B8F6B6E-2C70-F9BA-7343-450E8ED1ED83}"/>
              </a:ext>
            </a:extLst>
          </p:cNvPr>
          <p:cNvSpPr txBox="1"/>
          <p:nvPr/>
        </p:nvSpPr>
        <p:spPr>
          <a:xfrm>
            <a:off x="965201" y="555430"/>
            <a:ext cx="14862501" cy="1323439"/>
          </a:xfrm>
          <a:prstGeom prst="rect">
            <a:avLst/>
          </a:prstGeom>
          <a:noFill/>
        </p:spPr>
        <p:txBody>
          <a:bodyPr wrap="square" lIns="91440" tIns="45720" rIns="91440" bIns="45720" anchor="t">
            <a:spAutoFit/>
          </a:bodyPr>
          <a:lstStyle/>
          <a:p>
            <a:r>
              <a:rPr lang="en-GB" sz="4000" b="1" dirty="0">
                <a:latin typeface="Montserrat"/>
              </a:rPr>
              <a:t>Travail de groupe 6 : Examen de la cartographie des </a:t>
            </a:r>
            <a:r>
              <a:rPr lang="en-GB" sz="4000" b="1" dirty="0" err="1">
                <a:latin typeface="Montserrat"/>
              </a:rPr>
              <a:t>outils</a:t>
            </a:r>
            <a:r>
              <a:rPr lang="en-GB" sz="4000" b="1" dirty="0">
                <a:latin typeface="Montserrat"/>
              </a:rPr>
              <a:t> TM de la SN</a:t>
            </a:r>
            <a:endParaRPr lang="en-US" sz="4000" b="1" dirty="0">
              <a:latin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232214" y="159059"/>
            <a:ext cx="2030418" cy="2030418"/>
          </a:xfrm>
          <a:prstGeom prst="rect">
            <a:avLst/>
          </a:prstGeom>
          <a:noFill/>
          <a:ln>
            <a:noFill/>
          </a:ln>
        </p:spPr>
      </p:pic>
      <p:sp>
        <p:nvSpPr>
          <p:cNvPr id="509" name="Google Shape;509;p80"/>
          <p:cNvSpPr/>
          <p:nvPr/>
        </p:nvSpPr>
        <p:spPr>
          <a:xfrm>
            <a:off x="3026228" y="591558"/>
            <a:ext cx="14769000" cy="1165421"/>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Brainstorming :</a:t>
            </a:r>
            <a:r>
              <a:rPr lang="en-GB" sz="3000" dirty="0">
                <a:solidFill>
                  <a:schemeClr val="dk1"/>
                </a:solidFill>
                <a:latin typeface="Arial"/>
                <a:ea typeface="Arial"/>
                <a:cs typeface="Arial"/>
                <a:sym typeface="Arial"/>
              </a:rPr>
              <a:t> Quels outils supplémentaires seraient utiles et dont les SN ne disposent pas ?</a:t>
            </a:r>
            <a:endParaRPr sz="3200" i="1" dirty="0">
              <a:solidFill>
                <a:schemeClr val="accent1"/>
              </a:solidFill>
              <a:latin typeface="Short Stack"/>
              <a:ea typeface="Short Stack"/>
              <a:cs typeface="Short Stack"/>
              <a:sym typeface="Short Stack"/>
            </a:endParaRPr>
          </a:p>
        </p:txBody>
      </p:sp>
      <p:sp>
        <p:nvSpPr>
          <p:cNvPr id="510" name="Google Shape;510;p80" descr="Post-it" title="Post-it"/>
          <p:cNvSpPr/>
          <p:nvPr/>
        </p:nvSpPr>
        <p:spPr>
          <a:xfrm>
            <a:off x="0"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1" name="Google Shape;511;p80" descr="Post-it" title="Post-it"/>
          <p:cNvSpPr/>
          <p:nvPr/>
        </p:nvSpPr>
        <p:spPr>
          <a:xfrm>
            <a:off x="0"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2" name="Google Shape;512;p80" descr="Post-it" title="Post-it"/>
          <p:cNvSpPr/>
          <p:nvPr/>
        </p:nvSpPr>
        <p:spPr>
          <a:xfrm>
            <a:off x="0"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3" name="Google Shape;513;p80" descr="Post-it" title="Post-it"/>
          <p:cNvSpPr/>
          <p:nvPr/>
        </p:nvSpPr>
        <p:spPr>
          <a:xfrm>
            <a:off x="0"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4" name="Google Shape;514;p80" descr="Post-it" title="Post-it"/>
          <p:cNvSpPr/>
          <p:nvPr/>
        </p:nvSpPr>
        <p:spPr>
          <a:xfrm>
            <a:off x="-37466"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5" name="Google Shape;515;p80" descr="Post-it" title="Post-it"/>
          <p:cNvSpPr/>
          <p:nvPr/>
        </p:nvSpPr>
        <p:spPr>
          <a:xfrm>
            <a:off x="9069068"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6" name="Google Shape;516;p80" descr="Post-it" title="Post-it"/>
          <p:cNvSpPr/>
          <p:nvPr/>
        </p:nvSpPr>
        <p:spPr>
          <a:xfrm>
            <a:off x="9069068"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7" name="Google Shape;517;p80" descr="Post-it" title="Post-it"/>
          <p:cNvSpPr/>
          <p:nvPr/>
        </p:nvSpPr>
        <p:spPr>
          <a:xfrm>
            <a:off x="9069068"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8" name="Google Shape;518;p80" descr="Post-it" title="Post-it"/>
          <p:cNvSpPr/>
          <p:nvPr/>
        </p:nvSpPr>
        <p:spPr>
          <a:xfrm>
            <a:off x="9069068"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9" name="Google Shape;519;p80" descr="Post-it" title="Post-it"/>
          <p:cNvSpPr/>
          <p:nvPr/>
        </p:nvSpPr>
        <p:spPr>
          <a:xfrm>
            <a:off x="9031602"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20" name="Google Shape;520;p80" descr="Post-it" title="Post-it"/>
          <p:cNvSpPr/>
          <p:nvPr/>
        </p:nvSpPr>
        <p:spPr>
          <a:xfrm>
            <a:off x="0"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21" name="Google Shape;521;p80" descr="Post-it" title="Post-it"/>
          <p:cNvSpPr/>
          <p:nvPr/>
        </p:nvSpPr>
        <p:spPr>
          <a:xfrm>
            <a:off x="9069068"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Procédures d'exploitation normalisées - et après ?</a:t>
            </a:r>
            <a:endParaRPr lang="en-MY" dirty="0"/>
          </a:p>
        </p:txBody>
      </p:sp>
    </p:spTree>
    <p:extLst>
      <p:ext uri="{BB962C8B-B14F-4D97-AF65-F5344CB8AC3E}">
        <p14:creationId xmlns:p14="http://schemas.microsoft.com/office/powerpoint/2010/main" val="381153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9"/>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36" name="Google Shape;136;p49"/>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a:solidFill>
                <a:schemeClr val="dk1"/>
              </a:solidFill>
              <a:latin typeface="Arial"/>
              <a:ea typeface="Arial"/>
              <a:cs typeface="Arial"/>
              <a:sym typeface="Arial"/>
            </a:endParaRPr>
          </a:p>
        </p:txBody>
      </p:sp>
      <p:pic>
        <p:nvPicPr>
          <p:cNvPr id="137" name="Google Shape;137;p49"/>
          <p:cNvPicPr preferRelativeResize="0"/>
          <p:nvPr/>
        </p:nvPicPr>
        <p:blipFill rotWithShape="1">
          <a:blip r:embed="rId3">
            <a:alphaModFix/>
          </a:blip>
          <a:srcRect/>
          <a:stretch/>
        </p:blipFill>
        <p:spPr>
          <a:xfrm>
            <a:off x="2672102" y="914250"/>
            <a:ext cx="10459910" cy="7759196"/>
          </a:xfrm>
          <a:prstGeom prst="rect">
            <a:avLst/>
          </a:prstGeom>
          <a:noFill/>
          <a:ln>
            <a:noFill/>
          </a:ln>
        </p:spPr>
      </p:pic>
      <p:sp>
        <p:nvSpPr>
          <p:cNvPr id="138" name="Google Shape;138;p49"/>
          <p:cNvSpPr/>
          <p:nvPr/>
        </p:nvSpPr>
        <p:spPr>
          <a:xfrm>
            <a:off x="8337884" y="6245184"/>
            <a:ext cx="5919537" cy="3483143"/>
          </a:xfrm>
          <a:prstGeom prst="ellipse">
            <a:avLst/>
          </a:prstGeom>
          <a:noFill/>
          <a:ln w="12700" cap="flat" cmpd="sng">
            <a:solidFill>
              <a:srgbClr val="FF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2" name="Imagen 1">
            <a:extLst>
              <a:ext uri="{FF2B5EF4-FFF2-40B4-BE49-F238E27FC236}">
                <a16:creationId xmlns:a16="http://schemas.microsoft.com/office/drawing/2014/main" id="{820D0403-F415-4712-BE5E-E92EE34F9DFE}"/>
              </a:ext>
            </a:extLst>
          </p:cNvPr>
          <p:cNvPicPr>
            <a:picLocks noChangeAspect="1"/>
          </p:cNvPicPr>
          <p:nvPr/>
        </p:nvPicPr>
        <p:blipFill>
          <a:blip r:embed="rId3">
            <a:extLst>
              <a:ext uri="{28A0092B-C50C-407E-A947-70E740481C1C}">
                <a14:useLocalDpi xmlns:a14="http://schemas.microsoft.com/office/drawing/2010/main" val="0"/>
              </a:ext>
            </a:extLst>
          </a:blip>
          <a:srcRect l="16835" r="16835"/>
          <a:stretch/>
        </p:blipFill>
        <p:spPr>
          <a:xfrm>
            <a:off x="-283865" y="1994440"/>
            <a:ext cx="8491286" cy="9601256"/>
          </a:xfrm>
          <a:prstGeom prst="ellipse">
            <a:avLst/>
          </a:prstGeom>
          <a:ln>
            <a:noFill/>
          </a:ln>
          <a:effectLst>
            <a:softEdge rad="112500"/>
          </a:effectLst>
        </p:spPr>
      </p:pic>
      <p:sp>
        <p:nvSpPr>
          <p:cNvPr id="935" name="Google Shape;935;p12"/>
          <p:cNvSpPr txBox="1">
            <a:spLocks noGrp="1"/>
          </p:cNvSpPr>
          <p:nvPr>
            <p:ph type="title"/>
          </p:nvPr>
        </p:nvSpPr>
        <p:spPr>
          <a:xfrm>
            <a:off x="592653" y="164742"/>
            <a:ext cx="16502567" cy="1923806"/>
          </a:xfrm>
          <a:prstGeom prst="rect">
            <a:avLst/>
          </a:prstGeom>
          <a:noFill/>
          <a:ln>
            <a:noFill/>
          </a:ln>
        </p:spPr>
        <p:txBody>
          <a:bodyPr spcFirstLastPara="1" vert="horz" wrap="square" lIns="182850" tIns="91400" rIns="182850" bIns="91400" rtlCol="0" anchor="ctr" anchorCtr="0">
            <a:noAutofit/>
          </a:bodyPr>
          <a:lstStyle/>
          <a:p>
            <a:pPr>
              <a:spcBef>
                <a:spcPts val="0"/>
              </a:spcBef>
              <a:buClr>
                <a:srgbClr val="E60005"/>
              </a:buClr>
              <a:buSzPts val="2400"/>
            </a:pPr>
            <a:r>
              <a:rPr lang="en-GB" sz="4800" dirty="0">
                <a:solidFill>
                  <a:srgbClr val="E60005"/>
                </a:solidFill>
                <a:latin typeface="Montserrat" panose="00000500000000000000" pitchFamily="2" charset="0"/>
                <a:ea typeface="Helvetica Neue Light"/>
                <a:cs typeface="Helvetica Neue Light"/>
                <a:sym typeface="Helvetica Neue Light"/>
              </a:rPr>
              <a:t>Qu'est-ce </a:t>
            </a:r>
            <a:r>
              <a:rPr lang="en-GB" sz="4800" dirty="0" err="1">
                <a:solidFill>
                  <a:srgbClr val="E60005"/>
                </a:solidFill>
                <a:latin typeface="Montserrat" panose="00000500000000000000" pitchFamily="2" charset="0"/>
                <a:ea typeface="Helvetica Neue Light"/>
                <a:cs typeface="Helvetica Neue Light"/>
                <a:sym typeface="Helvetica Neue Light"/>
              </a:rPr>
              <a:t>qu'une</a:t>
            </a:r>
            <a:r>
              <a:rPr lang="en-GB" sz="4800" dirty="0">
                <a:solidFill>
                  <a:srgbClr val="E60005"/>
                </a:solidFill>
                <a:latin typeface="Montserrat" panose="00000500000000000000" pitchFamily="2" charset="0"/>
                <a:ea typeface="Helvetica Neue Light"/>
                <a:cs typeface="Helvetica Neue Light"/>
                <a:sym typeface="Helvetica Neue Light"/>
              </a:rPr>
              <a:t> </a:t>
            </a:r>
            <a:r>
              <a:rPr lang="en-GB" sz="4800" dirty="0" err="1">
                <a:solidFill>
                  <a:srgbClr val="E60005"/>
                </a:solidFill>
                <a:latin typeface="Montserrat" panose="00000500000000000000" pitchFamily="2" charset="0"/>
                <a:ea typeface="Helvetica Neue Light"/>
                <a:cs typeface="Helvetica Neue Light"/>
                <a:sym typeface="Helvetica Neue Light"/>
              </a:rPr>
              <a:t>procédure</a:t>
            </a:r>
            <a:r>
              <a:rPr lang="en-GB" sz="4800" dirty="0">
                <a:solidFill>
                  <a:srgbClr val="E60005"/>
                </a:solidFill>
                <a:latin typeface="Montserrat" panose="00000500000000000000" pitchFamily="2" charset="0"/>
                <a:ea typeface="Helvetica Neue Light"/>
                <a:cs typeface="Helvetica Neue Light"/>
                <a:sym typeface="Helvetica Neue Light"/>
              </a:rPr>
              <a:t> </a:t>
            </a:r>
            <a:r>
              <a:rPr lang="en-GB" sz="4800" dirty="0" err="1">
                <a:solidFill>
                  <a:srgbClr val="E60005"/>
                </a:solidFill>
                <a:latin typeface="Montserrat" panose="00000500000000000000" pitchFamily="2" charset="0"/>
                <a:ea typeface="Helvetica Neue Light"/>
                <a:cs typeface="Helvetica Neue Light"/>
                <a:sym typeface="Helvetica Neue Light"/>
              </a:rPr>
              <a:t>opérationnelle</a:t>
            </a:r>
            <a:r>
              <a:rPr lang="en-GB" sz="4800" dirty="0">
                <a:solidFill>
                  <a:srgbClr val="E60005"/>
                </a:solidFill>
                <a:latin typeface="Montserrat" panose="00000500000000000000" pitchFamily="2" charset="0"/>
                <a:ea typeface="Helvetica Neue Light"/>
                <a:cs typeface="Helvetica Neue Light"/>
                <a:sym typeface="Helvetica Neue Light"/>
              </a:rPr>
              <a:t> </a:t>
            </a:r>
            <a:r>
              <a:rPr lang="en-GB" sz="4800" dirty="0" err="1">
                <a:solidFill>
                  <a:srgbClr val="E60005"/>
                </a:solidFill>
                <a:latin typeface="Montserrat" panose="00000500000000000000" pitchFamily="2" charset="0"/>
                <a:ea typeface="Helvetica Neue Light"/>
                <a:cs typeface="Helvetica Neue Light"/>
                <a:sym typeface="Helvetica Neue Light"/>
              </a:rPr>
              <a:t>normalisée</a:t>
            </a:r>
            <a:r>
              <a:rPr lang="en-GB" sz="4800" dirty="0">
                <a:solidFill>
                  <a:srgbClr val="E60005"/>
                </a:solidFill>
                <a:latin typeface="Montserrat" panose="00000500000000000000" pitchFamily="2" charset="0"/>
                <a:ea typeface="Helvetica Neue Light"/>
                <a:cs typeface="Helvetica Neue Light"/>
                <a:sym typeface="Helvetica Neue Light"/>
              </a:rPr>
              <a:t> (PON) ?</a:t>
            </a:r>
            <a:endParaRPr sz="4800" dirty="0">
              <a:solidFill>
                <a:srgbClr val="E60005"/>
              </a:solidFill>
              <a:latin typeface="Montserrat" panose="00000500000000000000" pitchFamily="2" charset="0"/>
              <a:ea typeface="Helvetica Neue Light"/>
              <a:cs typeface="Helvetica Neue Light"/>
              <a:sym typeface="Helvetica Neue Light"/>
            </a:endParaRPr>
          </a:p>
        </p:txBody>
      </p:sp>
      <p:sp>
        <p:nvSpPr>
          <p:cNvPr id="936" name="Google Shape;936;p12"/>
          <p:cNvSpPr txBox="1">
            <a:spLocks noGrp="1"/>
          </p:cNvSpPr>
          <p:nvPr>
            <p:ph type="sldNum" idx="12"/>
          </p:nvPr>
        </p:nvSpPr>
        <p:spPr>
          <a:xfrm>
            <a:off x="17095220" y="9585451"/>
            <a:ext cx="996911" cy="547688"/>
          </a:xfrm>
          <a:prstGeom prst="rect">
            <a:avLst/>
          </a:prstGeom>
          <a:noFill/>
          <a:ln>
            <a:noFill/>
          </a:ln>
        </p:spPr>
        <p:txBody>
          <a:bodyPr spcFirstLastPara="1" vert="horz" wrap="square" lIns="182850" tIns="91400" rIns="182850" bIns="91400" rtlCol="0" anchor="ctr" anchorCtr="0">
            <a:noAutofit/>
          </a:bodyPr>
          <a:lstStyle/>
          <a:p>
            <a:fld id="{00000000-1234-1234-1234-123412341234}" type="slidenum">
              <a:rPr lang="de-DE"/>
              <a:t>4</a:t>
            </a:fld>
            <a:endParaRPr dirty="0"/>
          </a:p>
        </p:txBody>
      </p:sp>
      <p:sp>
        <p:nvSpPr>
          <p:cNvPr id="940" name="Google Shape;940;p12"/>
          <p:cNvSpPr/>
          <p:nvPr/>
        </p:nvSpPr>
        <p:spPr>
          <a:xfrm>
            <a:off x="13438639" y="2385367"/>
            <a:ext cx="4777362" cy="9590237"/>
          </a:xfrm>
          <a:prstGeom prst="rect">
            <a:avLst/>
          </a:prstGeom>
          <a:noFill/>
          <a:ln>
            <a:noFill/>
          </a:ln>
        </p:spPr>
        <p:txBody>
          <a:bodyPr spcFirstLastPara="1" wrap="square" lIns="182850" tIns="91400" rIns="182850" bIns="91400" anchor="t" anchorCtr="0">
            <a:spAutoFit/>
          </a:bodyPr>
          <a:lstStyle/>
          <a:p>
            <a:r>
              <a:rPr lang="en-US"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Rôle du </a:t>
            </a:r>
            <a:r>
              <a:rPr lang="en-GB"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groupe de travail </a:t>
            </a:r>
            <a:r>
              <a:rPr lang="en-US"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technique de la SN </a:t>
            </a:r>
            <a:r>
              <a:rPr lang="fr-FR"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en TM</a:t>
            </a:r>
            <a:endParaRPr sz="3600" dirty="0">
              <a:latin typeface="Open Sans" panose="020B0606030504020204" pitchFamily="34" charset="0"/>
              <a:ea typeface="Open Sans" panose="020B0606030504020204" pitchFamily="34" charset="0"/>
              <a:cs typeface="Open Sans" panose="020B0606030504020204" pitchFamily="34" charset="0"/>
            </a:endParaRPr>
          </a:p>
          <a:p>
            <a:endParaRPr sz="36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a:lnSpc>
                <a:spcPct val="110000"/>
              </a:lnSpc>
              <a:buClr>
                <a:srgbClr val="554F4A"/>
              </a:buClr>
              <a:buSzPts val="1400"/>
            </a:pP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buClr>
                <a:srgbClr val="554F4A"/>
              </a:buClr>
              <a:buSzPts val="1400"/>
            </a:pPr>
            <a:r>
              <a:rPr lang="en-GB" sz="2800" dirty="0">
                <a:effectLst/>
                <a:latin typeface="Open Sans" panose="020B0606030504020204" pitchFamily="34" charset="0"/>
                <a:ea typeface="Open Sans" panose="020B0606030504020204" pitchFamily="34" charset="0"/>
                <a:cs typeface="Open Sans" panose="020B0606030504020204" pitchFamily="34" charset="0"/>
              </a:rPr>
              <a:t>La </a:t>
            </a:r>
            <a:r>
              <a:rPr lang="en-GB" sz="2800" dirty="0">
                <a:latin typeface="Open Sans" panose="020B0606030504020204" pitchFamily="34" charset="0"/>
                <a:ea typeface="Open Sans" panose="020B0606030504020204" pitchFamily="34" charset="0"/>
                <a:cs typeface="Open Sans" panose="020B0606030504020204" pitchFamily="34" charset="0"/>
              </a:rPr>
              <a:t>gestion et le développement des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procédures</a:t>
            </a:r>
            <a:r>
              <a:rPr lang="en-GB" sz="2800" dirty="0">
                <a:effectLst/>
                <a:latin typeface="Open Sans" panose="020B0606030504020204" pitchFamily="34" charset="0"/>
                <a:ea typeface="Open Sans" panose="020B0606030504020204" pitchFamily="34" charset="0"/>
                <a:cs typeface="Open Sans" panose="020B0606030504020204" pitchFamily="34" charset="0"/>
              </a:rPr>
              <a:t>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opérationnelles</a:t>
            </a:r>
            <a:r>
              <a:rPr lang="en-GB" sz="2800" dirty="0">
                <a:effectLst/>
                <a:latin typeface="Open Sans" panose="020B0606030504020204" pitchFamily="34" charset="0"/>
                <a:ea typeface="Open Sans" panose="020B0606030504020204" pitchFamily="34" charset="0"/>
                <a:cs typeface="Open Sans" panose="020B0606030504020204" pitchFamily="34" charset="0"/>
              </a:rPr>
              <a:t>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normalisées</a:t>
            </a:r>
            <a:r>
              <a:rPr lang="en-GB" sz="2800" dirty="0">
                <a:effectLst/>
                <a:latin typeface="Open Sans" panose="020B0606030504020204" pitchFamily="34" charset="0"/>
                <a:ea typeface="Open Sans" panose="020B0606030504020204" pitchFamily="34" charset="0"/>
                <a:cs typeface="Open Sans" panose="020B0606030504020204" pitchFamily="34" charset="0"/>
              </a:rPr>
              <a:t> des TM seront guidés par le groupe de travail technique des TM, qui représente toutes les fonctions principales pertinentes pour les TM, au sein d'une Société nationale.</a:t>
            </a: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endParaRPr sz="3600" dirty="0"/>
          </a:p>
        </p:txBody>
      </p:sp>
      <p:grpSp>
        <p:nvGrpSpPr>
          <p:cNvPr id="943" name="Google Shape;943;p12"/>
          <p:cNvGrpSpPr/>
          <p:nvPr/>
        </p:nvGrpSpPr>
        <p:grpSpPr>
          <a:xfrm rot="-5400000">
            <a:off x="9282810" y="5753886"/>
            <a:ext cx="7632000" cy="760148"/>
            <a:chOff x="236125" y="3228629"/>
            <a:chExt cx="8166899" cy="380074"/>
          </a:xfrm>
        </p:grpSpPr>
        <p:grpSp>
          <p:nvGrpSpPr>
            <p:cNvPr id="944" name="Google Shape;944;p12"/>
            <p:cNvGrpSpPr/>
            <p:nvPr/>
          </p:nvGrpSpPr>
          <p:grpSpPr>
            <a:xfrm rot="10800000" flipH="1">
              <a:off x="236125" y="3228629"/>
              <a:ext cx="8166899" cy="380074"/>
              <a:chOff x="6260554" y="1078634"/>
              <a:chExt cx="8166899" cy="380074"/>
            </a:xfrm>
          </p:grpSpPr>
          <p:grpSp>
            <p:nvGrpSpPr>
              <p:cNvPr id="945" name="Google Shape;945;p12"/>
              <p:cNvGrpSpPr/>
              <p:nvPr/>
            </p:nvGrpSpPr>
            <p:grpSpPr>
              <a:xfrm flipH="1">
                <a:off x="6278552" y="1098757"/>
                <a:ext cx="8148901" cy="359951"/>
                <a:chOff x="-5502311" y="265871"/>
                <a:chExt cx="8148901" cy="359951"/>
              </a:xfrm>
            </p:grpSpPr>
            <p:grpSp>
              <p:nvGrpSpPr>
                <p:cNvPr id="946" name="Google Shape;946;p12"/>
                <p:cNvGrpSpPr/>
                <p:nvPr/>
              </p:nvGrpSpPr>
              <p:grpSpPr>
                <a:xfrm>
                  <a:off x="-5120267" y="265871"/>
                  <a:ext cx="7766857" cy="170429"/>
                  <a:chOff x="-10729691" y="1770929"/>
                  <a:chExt cx="7766857" cy="170429"/>
                </a:xfrm>
              </p:grpSpPr>
              <p:cxnSp>
                <p:nvCxnSpPr>
                  <p:cNvPr id="947" name="Google Shape;947;p12"/>
                  <p:cNvCxnSpPr/>
                  <p:nvPr/>
                </p:nvCxnSpPr>
                <p:spPr>
                  <a:xfrm>
                    <a:off x="-10729691" y="1941358"/>
                    <a:ext cx="7416495" cy="0"/>
                  </a:xfrm>
                  <a:prstGeom prst="straightConnector1">
                    <a:avLst/>
                  </a:prstGeom>
                  <a:noFill/>
                  <a:ln w="9525" cap="flat" cmpd="sng">
                    <a:solidFill>
                      <a:srgbClr val="554F4A"/>
                    </a:solidFill>
                    <a:prstDash val="solid"/>
                    <a:round/>
                    <a:headEnd type="none" w="sm" len="sm"/>
                    <a:tailEnd type="none" w="sm" len="sm"/>
                  </a:ln>
                </p:spPr>
              </p:cxnSp>
              <p:cxnSp>
                <p:nvCxnSpPr>
                  <p:cNvPr id="948" name="Google Shape;948;p12"/>
                  <p:cNvCxnSpPr/>
                  <p:nvPr/>
                </p:nvCxnSpPr>
                <p:spPr>
                  <a:xfrm rot="10800000" flipH="1">
                    <a:off x="-3313196" y="1770929"/>
                    <a:ext cx="350362" cy="169351"/>
                  </a:xfrm>
                  <a:prstGeom prst="straightConnector1">
                    <a:avLst/>
                  </a:prstGeom>
                  <a:noFill/>
                  <a:ln w="9525" cap="flat" cmpd="sng">
                    <a:solidFill>
                      <a:srgbClr val="554F4A"/>
                    </a:solidFill>
                    <a:prstDash val="solid"/>
                    <a:round/>
                    <a:headEnd type="none" w="sm" len="sm"/>
                    <a:tailEnd type="none" w="sm" len="sm"/>
                  </a:ln>
                </p:spPr>
              </p:cxnSp>
            </p:grpSp>
            <p:cxnSp>
              <p:nvCxnSpPr>
                <p:cNvPr id="949" name="Google Shape;949;p12"/>
                <p:cNvCxnSpPr/>
                <p:nvPr/>
              </p:nvCxnSpPr>
              <p:spPr>
                <a:xfrm flipH="1">
                  <a:off x="-5470627" y="435223"/>
                  <a:ext cx="350362" cy="169351"/>
                </a:xfrm>
                <a:prstGeom prst="straightConnector1">
                  <a:avLst/>
                </a:prstGeom>
                <a:noFill/>
                <a:ln w="9525" cap="flat" cmpd="sng">
                  <a:solidFill>
                    <a:srgbClr val="554F4A"/>
                  </a:solidFill>
                  <a:prstDash val="solid"/>
                  <a:round/>
                  <a:headEnd type="none" w="sm" len="sm"/>
                  <a:tailEnd type="none" w="sm" len="sm"/>
                </a:ln>
              </p:spPr>
            </p:cxnSp>
            <p:sp>
              <p:nvSpPr>
                <p:cNvPr id="950" name="Google Shape;950;p12"/>
                <p:cNvSpPr/>
                <p:nvPr/>
              </p:nvSpPr>
              <p:spPr>
                <a:xfrm>
                  <a:off x="-5502311" y="589822"/>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cxnSp>
              <p:nvCxnSpPr>
                <p:cNvPr id="951" name="Google Shape;951;p12"/>
                <p:cNvCxnSpPr/>
                <p:nvPr/>
              </p:nvCxnSpPr>
              <p:spPr>
                <a:xfrm rot="10800000">
                  <a:off x="-4344788" y="497319"/>
                  <a:ext cx="517858" cy="0"/>
                </a:xfrm>
                <a:prstGeom prst="straightConnector1">
                  <a:avLst/>
                </a:prstGeom>
                <a:noFill/>
                <a:ln w="9525" cap="flat" cmpd="sng">
                  <a:solidFill>
                    <a:srgbClr val="554F4A"/>
                  </a:solidFill>
                  <a:prstDash val="dash"/>
                  <a:round/>
                  <a:headEnd type="none" w="sm" len="sm"/>
                  <a:tailEnd type="none" w="sm" len="sm"/>
                </a:ln>
              </p:spPr>
            </p:cxnSp>
            <p:cxnSp>
              <p:nvCxnSpPr>
                <p:cNvPr id="952" name="Google Shape;952;p12"/>
                <p:cNvCxnSpPr/>
                <p:nvPr/>
              </p:nvCxnSpPr>
              <p:spPr>
                <a:xfrm rot="10800000">
                  <a:off x="-5121944" y="497319"/>
                  <a:ext cx="777156" cy="0"/>
                </a:xfrm>
                <a:prstGeom prst="straightConnector1">
                  <a:avLst/>
                </a:prstGeom>
                <a:noFill/>
                <a:ln w="9525" cap="flat" cmpd="sng">
                  <a:solidFill>
                    <a:srgbClr val="554F4A"/>
                  </a:solidFill>
                  <a:prstDash val="solid"/>
                  <a:round/>
                  <a:headEnd type="none" w="sm" len="sm"/>
                  <a:tailEnd type="none" w="sm" len="sm"/>
                </a:ln>
              </p:spPr>
            </p:cxnSp>
          </p:grpSp>
          <p:sp>
            <p:nvSpPr>
              <p:cNvPr id="953" name="Google Shape;953;p12"/>
              <p:cNvSpPr/>
              <p:nvPr/>
            </p:nvSpPr>
            <p:spPr>
              <a:xfrm flipH="1">
                <a:off x="6260554" y="1078634"/>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grpSp>
        <p:cxnSp>
          <p:nvCxnSpPr>
            <p:cNvPr id="954" name="Google Shape;954;p12"/>
            <p:cNvCxnSpPr/>
            <p:nvPr/>
          </p:nvCxnSpPr>
          <p:spPr>
            <a:xfrm>
              <a:off x="1404732" y="3478458"/>
              <a:ext cx="517858" cy="0"/>
            </a:xfrm>
            <a:prstGeom prst="straightConnector1">
              <a:avLst/>
            </a:prstGeom>
            <a:noFill/>
            <a:ln w="9525" cap="flat" cmpd="sng">
              <a:solidFill>
                <a:srgbClr val="554F4A"/>
              </a:solidFill>
              <a:prstDash val="dash"/>
              <a:round/>
              <a:headEnd type="none" w="sm" len="sm"/>
              <a:tailEnd type="none" w="sm" len="sm"/>
            </a:ln>
          </p:spPr>
        </p:cxnSp>
        <p:cxnSp>
          <p:nvCxnSpPr>
            <p:cNvPr id="955" name="Google Shape;955;p12"/>
            <p:cNvCxnSpPr/>
            <p:nvPr/>
          </p:nvCxnSpPr>
          <p:spPr>
            <a:xfrm>
              <a:off x="604485" y="3478458"/>
              <a:ext cx="777156" cy="0"/>
            </a:xfrm>
            <a:prstGeom prst="straightConnector1">
              <a:avLst/>
            </a:prstGeom>
            <a:noFill/>
            <a:ln w="9525" cap="flat" cmpd="sng">
              <a:solidFill>
                <a:srgbClr val="554F4A"/>
              </a:solidFill>
              <a:prstDash val="solid"/>
              <a:round/>
              <a:headEnd type="none" w="sm" len="sm"/>
              <a:tailEnd type="none" w="sm" len="sm"/>
            </a:ln>
          </p:spPr>
        </p:cxnSp>
      </p:grpSp>
      <p:sp>
        <p:nvSpPr>
          <p:cNvPr id="956" name="Google Shape;956;p12"/>
          <p:cNvSpPr/>
          <p:nvPr/>
        </p:nvSpPr>
        <p:spPr>
          <a:xfrm>
            <a:off x="7872475" y="2608893"/>
            <a:ext cx="5456042" cy="5638514"/>
          </a:xfrm>
          <a:prstGeom prst="rect">
            <a:avLst/>
          </a:prstGeom>
          <a:noFill/>
          <a:ln>
            <a:noFill/>
          </a:ln>
        </p:spPr>
        <p:txBody>
          <a:bodyPr spcFirstLastPara="1" wrap="square" lIns="182850" tIns="91400" rIns="182850" bIns="91400" anchor="t" anchorCtr="0">
            <a:spAutoFit/>
          </a:bodyPr>
          <a:lstStyle/>
          <a:p>
            <a:r>
              <a:rPr lang="en-US"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PON des TM</a:t>
            </a:r>
            <a:endParaRPr sz="3600" dirty="0">
              <a:latin typeface="Open Sans" panose="020B0606030504020204" pitchFamily="34" charset="0"/>
              <a:ea typeface="Open Sans" panose="020B0606030504020204" pitchFamily="34" charset="0"/>
              <a:cs typeface="Open Sans" panose="020B0606030504020204" pitchFamily="34" charset="0"/>
            </a:endParaRPr>
          </a:p>
          <a:p>
            <a:endParaRPr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marL="634995" indent="-457200">
              <a:lnSpc>
                <a:spcPct val="110000"/>
              </a:lnSpc>
              <a:buClr>
                <a:schemeClr val="dk1"/>
              </a:buClr>
              <a:buSzPts val="1400"/>
              <a:buFontTx/>
              <a:buChar char="-"/>
            </a:pPr>
            <a:r>
              <a:rPr lang="en-GB" sz="2800" dirty="0">
                <a:effectLst/>
                <a:latin typeface="Open Sans" panose="020B0606030504020204" pitchFamily="34" charset="0"/>
                <a:ea typeface="Open Sans" panose="020B0606030504020204" pitchFamily="34" charset="0"/>
                <a:cs typeface="Open Sans" panose="020B0606030504020204" pitchFamily="34" charset="0"/>
              </a:rPr>
              <a:t>Les procédures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opérationnelles</a:t>
            </a:r>
            <a:r>
              <a:rPr lang="en-GB" sz="2800" dirty="0">
                <a:effectLst/>
                <a:latin typeface="Open Sans" panose="020B0606030504020204" pitchFamily="34" charset="0"/>
                <a:ea typeface="Open Sans" panose="020B0606030504020204" pitchFamily="34" charset="0"/>
                <a:cs typeface="Open Sans" panose="020B0606030504020204" pitchFamily="34" charset="0"/>
              </a:rPr>
              <a:t>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normalisées</a:t>
            </a:r>
            <a:r>
              <a:rPr lang="fr-FR" sz="2800" dirty="0">
                <a:effectLst/>
                <a:latin typeface="Open Sans" panose="020B0606030504020204" pitchFamily="34" charset="0"/>
                <a:ea typeface="Open Sans" panose="020B0606030504020204" pitchFamily="34" charset="0"/>
                <a:cs typeface="Open Sans" panose="020B0606030504020204" pitchFamily="34" charset="0"/>
              </a:rPr>
              <a:t> (PON ou SOP en anglais)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sont</a:t>
            </a:r>
            <a:r>
              <a:rPr lang="en-GB" sz="2800" dirty="0">
                <a:effectLst/>
                <a:latin typeface="Open Sans" panose="020B0606030504020204" pitchFamily="34" charset="0"/>
                <a:ea typeface="Open Sans" panose="020B0606030504020204" pitchFamily="34" charset="0"/>
                <a:cs typeface="Open Sans" panose="020B0606030504020204" pitchFamily="34" charset="0"/>
              </a:rPr>
              <a:t> un outil pour soutenir une programmation efficace.</a:t>
            </a:r>
          </a:p>
          <a:p>
            <a:pPr marL="634995" indent="-457200">
              <a:lnSpc>
                <a:spcPct val="110000"/>
              </a:lnSpc>
              <a:buClr>
                <a:schemeClr val="dk1"/>
              </a:buClr>
              <a:buSzPts val="1400"/>
              <a:buFontTx/>
              <a:buChar char="-"/>
            </a:pPr>
            <a:endParaRPr lang="en-GB" sz="2800" dirty="0">
              <a:effectLst/>
              <a:latin typeface="Open Sans" panose="020B0606030504020204" pitchFamily="34" charset="0"/>
              <a:ea typeface="Open Sans" panose="020B0606030504020204" pitchFamily="34" charset="0"/>
              <a:cs typeface="Open Sans" panose="020B0606030504020204" pitchFamily="34" charset="0"/>
            </a:endParaRPr>
          </a:p>
          <a:p>
            <a:pPr marL="342891" indent="-165096">
              <a:lnSpc>
                <a:spcPct val="110000"/>
              </a:lnSpc>
              <a:buClr>
                <a:schemeClr val="dk1"/>
              </a:buClr>
              <a:buSzPts val="1400"/>
            </a:pPr>
            <a:endParaRPr sz="2801" dirty="0">
              <a:solidFill>
                <a:srgbClr val="554F4A"/>
              </a:solidFill>
              <a:latin typeface="Helvetica Neue Light"/>
              <a:ea typeface="Helvetica Neue Light"/>
              <a:cs typeface="Helvetica Neue Light"/>
              <a:sym typeface="Helvetica Neue Light"/>
            </a:endParaRPr>
          </a:p>
          <a:p>
            <a:endParaRPr sz="3600" dirty="0">
              <a:solidFill>
                <a:srgbClr val="E6000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664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0"/>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45" name="Google Shape;145;p50"/>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a:solidFill>
                <a:schemeClr val="dk1"/>
              </a:solidFill>
              <a:latin typeface="Arial"/>
              <a:ea typeface="Arial"/>
              <a:cs typeface="Arial"/>
              <a:sym typeface="Arial"/>
            </a:endParaRPr>
          </a:p>
        </p:txBody>
      </p:sp>
      <p:pic>
        <p:nvPicPr>
          <p:cNvPr id="146" name="Google Shape;146;p50" descr="Missing Information Puzzle Fill Gap Knowledge 3d Illustration Stock Photo,  Picture And Royalty Free Image. Image 92270446."/>
          <p:cNvPicPr preferRelativeResize="0"/>
          <p:nvPr/>
        </p:nvPicPr>
        <p:blipFill rotWithShape="1">
          <a:blip r:embed="rId3">
            <a:alphaModFix/>
          </a:blip>
          <a:srcRect/>
          <a:stretch/>
        </p:blipFill>
        <p:spPr>
          <a:xfrm>
            <a:off x="936209" y="2483443"/>
            <a:ext cx="7368548" cy="5126913"/>
          </a:xfrm>
          <a:prstGeom prst="rect">
            <a:avLst/>
          </a:prstGeom>
          <a:noFill/>
          <a:ln>
            <a:noFill/>
          </a:ln>
        </p:spPr>
      </p:pic>
      <p:sp>
        <p:nvSpPr>
          <p:cNvPr id="147" name="Google Shape;147;p50"/>
          <p:cNvSpPr txBox="1"/>
          <p:nvPr/>
        </p:nvSpPr>
        <p:spPr>
          <a:xfrm>
            <a:off x="9143999" y="1179460"/>
            <a:ext cx="7714350" cy="9002404"/>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r>
              <a:rPr lang="en-GB" sz="3600" i="1" dirty="0">
                <a:solidFill>
                  <a:srgbClr val="000000"/>
                </a:solidFill>
                <a:latin typeface="Arial"/>
                <a:ea typeface="Arial"/>
                <a:cs typeface="Arial"/>
                <a:sym typeface="Arial"/>
              </a:rPr>
              <a:t>"Lorsqu'il est nécessaire de s'écarter des modes opératoires normalisés, il faut le souligner en expliquant les raisons de cet écart, en proposant une solution de remplacement et en demandant l'approbation écrite de la direction.</a:t>
            </a:r>
          </a:p>
          <a:p>
            <a:pPr>
              <a:spcBef>
                <a:spcPts val="0"/>
              </a:spcBef>
              <a:spcAft>
                <a:spcPts val="0"/>
              </a:spcAft>
            </a:pPr>
            <a:endParaRPr lang="en-GB" sz="3600" i="1" dirty="0"/>
          </a:p>
          <a:p>
            <a:pPr>
              <a:spcBef>
                <a:spcPts val="0"/>
              </a:spcBef>
              <a:spcAft>
                <a:spcPts val="0"/>
              </a:spcAft>
            </a:pPr>
            <a:r>
              <a:rPr lang="en-GB" sz="3600" i="1" dirty="0">
                <a:solidFill>
                  <a:srgbClr val="000000"/>
                </a:solidFill>
                <a:latin typeface="Arial"/>
                <a:ea typeface="Arial"/>
                <a:cs typeface="Arial"/>
                <a:sym typeface="Arial"/>
              </a:rPr>
              <a:t>Par la suite, le point focal TM révisera les modes opératoires normalisés en conséquence, </a:t>
            </a:r>
            <a:r>
              <a:rPr lang="en-GB" sz="3600" i="1" dirty="0"/>
              <a:t>en particulier après l'exercice de simulation et les essais pilotes.  </a:t>
            </a:r>
            <a:r>
              <a:rPr lang="en-GB" sz="3600" i="1" dirty="0">
                <a:solidFill>
                  <a:srgbClr val="000000"/>
                </a:solidFill>
                <a:latin typeface="Arial"/>
                <a:ea typeface="Arial"/>
                <a:cs typeface="Arial"/>
                <a:sym typeface="Arial"/>
              </a:rPr>
              <a:t>Les révisions des modes opératoires normalisés seront approuvées par le SG/USG et par le conseil d'administration".</a:t>
            </a:r>
            <a:endParaRPr sz="3600" i="1"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4400"/>
            </a:pPr>
            <a:r>
              <a:rPr lang="en-GB" dirty="0">
                <a:latin typeface="Calibri"/>
                <a:ea typeface="Calibri"/>
                <a:cs typeface="Calibri"/>
                <a:sym typeface="Calibri"/>
              </a:rPr>
              <a:t>Annexes et autres conseils/outils....</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257300" y="2983489"/>
            <a:ext cx="15773400" cy="6527007"/>
          </a:xfrm>
          <a:prstGeom prst="rect">
            <a:avLst/>
          </a:prstGeom>
          <a:noFill/>
          <a:ln>
            <a:noFill/>
          </a:ln>
        </p:spPr>
        <p:txBody>
          <a:bodyPr spcFirstLastPara="1" wrap="square" lIns="137138" tIns="68550" rIns="137138" bIns="68550" anchor="t" anchorCtr="0">
            <a:normAutofit/>
          </a:bodyPr>
          <a:lstStyle/>
          <a:p>
            <a:pPr>
              <a:spcBef>
                <a:spcPts val="0"/>
              </a:spcBef>
              <a:buClr>
                <a:schemeClr val="dk1"/>
              </a:buClr>
              <a:buSzPts val="2800"/>
            </a:pPr>
            <a:r>
              <a:rPr lang="en-GB" dirty="0"/>
              <a:t>Il est important de noter que les PON </a:t>
            </a:r>
            <a:r>
              <a:rPr lang="en-GB" dirty="0" err="1"/>
              <a:t>sont</a:t>
            </a:r>
            <a:r>
              <a:rPr lang="en-GB" dirty="0"/>
              <a:t> un guide pour les TM dans </a:t>
            </a:r>
            <a:r>
              <a:rPr lang="en-GB" dirty="0" err="1"/>
              <a:t>leur</a:t>
            </a:r>
            <a:r>
              <a:rPr lang="en-GB" dirty="0"/>
              <a:t> ensemble - les départements individuels peuvent avoir d'autres documents, tels que des listes de contrôle, des politiques, etc. qui sous-tendent la manière dont des tâches spécifiques sont accomplies.</a:t>
            </a:r>
            <a:endParaRPr dirty="0"/>
          </a:p>
          <a:p>
            <a:pPr lvl="1">
              <a:buClr>
                <a:schemeClr val="dk1"/>
              </a:buClr>
              <a:buSzPts val="2400"/>
            </a:pPr>
            <a:r>
              <a:rPr lang="en-GB" dirty="0"/>
              <a:t>Par exemple : Lignes directrices des TM pour le personnel financier</a:t>
            </a:r>
          </a:p>
          <a:p>
            <a:pPr marL="685800" lvl="1" indent="0">
              <a:buClr>
                <a:schemeClr val="dk1"/>
              </a:buClr>
              <a:buSzPts val="2400"/>
              <a:buNone/>
            </a:pPr>
            <a:endParaRPr dirty="0"/>
          </a:p>
          <a:p>
            <a:pPr>
              <a:buClr>
                <a:schemeClr val="dk1"/>
              </a:buClr>
              <a:buSzPts val="2800"/>
            </a:pPr>
            <a:r>
              <a:rPr lang="en-GB" dirty="0"/>
              <a:t>Tous ces documents doivent être signalés au point focal des TM et peuvent être inclus en tant qu'annexes aux modes opératoires normalisés, le cas échéant.</a:t>
            </a:r>
            <a:endParaRPr dirty="0"/>
          </a:p>
          <a:p>
            <a:pPr lvl="1" indent="-114300">
              <a:buClr>
                <a:schemeClr val="dk1"/>
              </a:buClr>
              <a:buSzPts val="2400"/>
              <a:buNone/>
            </a:pPr>
            <a:endParaRPr dirty="0"/>
          </a:p>
        </p:txBody>
      </p:sp>
      <p:sp>
        <p:nvSpPr>
          <p:cNvPr id="154" name="Google Shape;154;p51"/>
          <p:cNvSpPr/>
          <p:nvPr/>
        </p:nvSpPr>
        <p:spPr>
          <a:xfrm rot="5340000">
            <a:off x="8379633" y="-4887196"/>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4400"/>
            </a:pPr>
            <a:r>
              <a:rPr lang="en-GB" dirty="0">
                <a:latin typeface="Calibri"/>
                <a:ea typeface="Calibri"/>
                <a:cs typeface="Calibri"/>
                <a:sym typeface="Calibri"/>
              </a:rPr>
              <a:t>Prochaines étapes après l'atelier</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257300" y="3213099"/>
            <a:ext cx="15773400" cy="6527007"/>
          </a:xfrm>
          <a:prstGeom prst="rect">
            <a:avLst/>
          </a:prstGeom>
          <a:noFill/>
          <a:ln>
            <a:noFill/>
          </a:ln>
        </p:spPr>
        <p:txBody>
          <a:bodyPr spcFirstLastPara="1" wrap="square" lIns="137138" tIns="68550" rIns="137138" bIns="68550" anchor="t" anchorCtr="0">
            <a:normAutofit fontScale="92500" lnSpcReduction="10000"/>
          </a:bodyPr>
          <a:lstStyle/>
          <a:p>
            <a:pPr>
              <a:spcBef>
                <a:spcPts val="0"/>
              </a:spcBef>
              <a:buClr>
                <a:schemeClr val="dk1"/>
              </a:buClr>
              <a:buSzPts val="2800"/>
            </a:pPr>
            <a:r>
              <a:rPr lang="en-GB" sz="4400" dirty="0"/>
              <a:t>Le point focal des TM doit finaliser le document sur les </a:t>
            </a:r>
            <a:r>
              <a:rPr lang="en-GB" sz="4400" dirty="0" err="1"/>
              <a:t>procédures</a:t>
            </a:r>
            <a:r>
              <a:rPr lang="en-GB" sz="4400" dirty="0"/>
              <a:t> </a:t>
            </a:r>
            <a:r>
              <a:rPr lang="en-GB" sz="4400" dirty="0" err="1"/>
              <a:t>opérationnelles</a:t>
            </a:r>
            <a:r>
              <a:rPr lang="en-GB" sz="4400" dirty="0"/>
              <a:t> </a:t>
            </a:r>
            <a:r>
              <a:rPr lang="en-GB" sz="4400" dirty="0" err="1"/>
              <a:t>normalisées</a:t>
            </a:r>
            <a:r>
              <a:rPr lang="fr-FR" sz="4400" dirty="0"/>
              <a:t> (PON ou SOP en anglais) </a:t>
            </a:r>
            <a:endParaRPr lang="en-GB" sz="4400" dirty="0"/>
          </a:p>
          <a:p>
            <a:pPr>
              <a:spcBef>
                <a:spcPts val="0"/>
              </a:spcBef>
              <a:buClr>
                <a:schemeClr val="dk1"/>
              </a:buClr>
              <a:buSzPts val="2800"/>
            </a:pPr>
            <a:endParaRPr lang="en-GB" sz="4400" dirty="0"/>
          </a:p>
          <a:p>
            <a:pPr>
              <a:spcBef>
                <a:spcPts val="0"/>
              </a:spcBef>
              <a:buClr>
                <a:schemeClr val="dk1"/>
              </a:buClr>
              <a:buSzPts val="2800"/>
            </a:pPr>
            <a:r>
              <a:rPr lang="en-GB" sz="4400" dirty="0"/>
              <a:t>Soumettre à l'approbation de la direction</a:t>
            </a:r>
          </a:p>
          <a:p>
            <a:pPr>
              <a:spcBef>
                <a:spcPts val="0"/>
              </a:spcBef>
              <a:buClr>
                <a:schemeClr val="dk1"/>
              </a:buClr>
              <a:buSzPts val="2800"/>
            </a:pPr>
            <a:endParaRPr lang="en-GB" sz="4400" dirty="0"/>
          </a:p>
          <a:p>
            <a:pPr>
              <a:spcBef>
                <a:spcPts val="0"/>
              </a:spcBef>
              <a:buClr>
                <a:schemeClr val="dk1"/>
              </a:buClr>
              <a:buSzPts val="2800"/>
            </a:pPr>
            <a:r>
              <a:rPr lang="en-GB" sz="4400" dirty="0"/>
              <a:t>Poursuite du développement d'outils</a:t>
            </a:r>
          </a:p>
          <a:p>
            <a:pPr marL="0" indent="0">
              <a:spcBef>
                <a:spcPts val="0"/>
              </a:spcBef>
              <a:buClr>
                <a:schemeClr val="dk1"/>
              </a:buClr>
              <a:buSzPts val="2800"/>
              <a:buNone/>
            </a:pPr>
            <a:endParaRPr lang="en-GB" sz="4400" dirty="0"/>
          </a:p>
          <a:p>
            <a:pPr>
              <a:buClr>
                <a:schemeClr val="dk1"/>
              </a:buClr>
              <a:buSzPts val="2800"/>
            </a:pPr>
            <a:r>
              <a:rPr lang="en-GB" sz="4400" dirty="0"/>
              <a:t>Formations sur les PON et les outils au niveau du siège et des antennes</a:t>
            </a:r>
          </a:p>
          <a:p>
            <a:pPr marL="0" indent="0">
              <a:buClr>
                <a:schemeClr val="dk1"/>
              </a:buClr>
              <a:buSzPts val="2800"/>
              <a:buNone/>
            </a:pPr>
            <a:endParaRPr lang="en-GB" sz="4400" dirty="0"/>
          </a:p>
          <a:p>
            <a:pPr>
              <a:buClr>
                <a:schemeClr val="dk1"/>
              </a:buClr>
              <a:buSzPts val="2800"/>
            </a:pPr>
            <a:r>
              <a:rPr lang="en-GB" sz="4400" dirty="0"/>
              <a:t>Tester les procédures opérationnelles normalisées dans le cadre de projets de simulation et de projets pilotes</a:t>
            </a:r>
            <a:endParaRPr sz="4400" dirty="0"/>
          </a:p>
        </p:txBody>
      </p:sp>
      <p:sp>
        <p:nvSpPr>
          <p:cNvPr id="154" name="Google Shape;154;p51"/>
          <p:cNvSpPr/>
          <p:nvPr/>
        </p:nvSpPr>
        <p:spPr>
          <a:xfrm rot="5340000">
            <a:off x="8379633" y="-4887196"/>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6008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9407353" cy="1028858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8587"/>
          </a:xfrm>
          <a:prstGeom prst="rect">
            <a:avLst/>
          </a:prstGeom>
        </p:spPr>
      </p:pic>
      <p:sp>
        <p:nvSpPr>
          <p:cNvPr id="4" name="Title 3">
            <a:extLst>
              <a:ext uri="{FF2B5EF4-FFF2-40B4-BE49-F238E27FC236}">
                <a16:creationId xmlns:a16="http://schemas.microsoft.com/office/drawing/2014/main" id="{1DF95B70-DB19-C449-848A-6680F4CA191A}"/>
              </a:ext>
            </a:extLst>
          </p:cNvPr>
          <p:cNvSpPr>
            <a:spLocks noGrp="1"/>
          </p:cNvSpPr>
          <p:nvPr>
            <p:ph type="title"/>
          </p:nvPr>
        </p:nvSpPr>
        <p:spPr>
          <a:xfrm>
            <a:off x="10649967" y="4543197"/>
            <a:ext cx="7208994" cy="2102497"/>
          </a:xfrm>
        </p:spPr>
        <p:txBody>
          <a:bodyPr vert="horz" lIns="91440" tIns="45720" rIns="91440" bIns="45720" rtlCol="0" anchor="t">
            <a:normAutofit fontScale="90000"/>
          </a:bodyPr>
          <a:lstStyle/>
          <a:p>
            <a:pPr algn="l" defTabSz="914400">
              <a:lnSpc>
                <a:spcPct val="90000"/>
              </a:lnSpc>
            </a:pPr>
            <a:r>
              <a:rPr lang="en-US">
                <a:solidFill>
                  <a:srgbClr val="C00000"/>
                </a:solidFill>
                <a:latin typeface="Montserrat" panose="020B0604020202020204" charset="0"/>
              </a:rPr>
              <a:t>Nous vous remercions !</a:t>
            </a:r>
            <a:br>
              <a:rPr lang="en-US">
                <a:solidFill>
                  <a:srgbClr val="C00000"/>
                </a:solidFill>
                <a:latin typeface="Montserrat" panose="020B0604020202020204" charset="0"/>
              </a:rPr>
            </a:br>
            <a:br>
              <a:rPr lang="en-US">
                <a:solidFill>
                  <a:srgbClr val="C00000"/>
                </a:solidFill>
                <a:latin typeface="Montserrat" panose="020B0604020202020204" charset="0"/>
              </a:rPr>
            </a:br>
            <a:r>
              <a:rPr lang="en-US">
                <a:solidFill>
                  <a:srgbClr val="C00000"/>
                </a:solidFill>
                <a:latin typeface="Montserrat" panose="020B0604020202020204" charset="0"/>
              </a:rPr>
              <a:t>Des questions ?</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6089"/>
            <a:ext cx="8217128" cy="9416714"/>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with the mouth open&#10;&#10;Description automatically generated with low confidence">
            <a:extLst>
              <a:ext uri="{FF2B5EF4-FFF2-40B4-BE49-F238E27FC236}">
                <a16:creationId xmlns:a16="http://schemas.microsoft.com/office/drawing/2014/main" id="{009D97F9-43A6-424E-B444-0087E750CD4C}"/>
              </a:ext>
            </a:extLst>
          </p:cNvPr>
          <p:cNvPicPr>
            <a:picLocks noChangeAspect="1"/>
          </p:cNvPicPr>
          <p:nvPr/>
        </p:nvPicPr>
        <p:blipFill>
          <a:blip r:embed="rId3" cstate="print">
            <a:extLst>
              <a:ext uri="{28A0092B-C50C-407E-A947-70E740481C1C}">
                <a14:useLocalDpi xmlns:a14="http://schemas.microsoft.com/office/drawing/2010/main" val="0"/>
              </a:ext>
            </a:extLst>
          </a:blip>
          <a:srcRect l="21042" r="21042"/>
          <a:stretch/>
        </p:blipFill>
        <p:spPr>
          <a:xfrm>
            <a:off x="1" y="1155233"/>
            <a:ext cx="7948025" cy="914756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22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05B4BF7-B4F4-9A61-15DA-5AD7F6EF3BCE}"/>
              </a:ext>
            </a:extLst>
          </p:cNvPr>
          <p:cNvSpPr txBox="1">
            <a:spLocks/>
          </p:cNvSpPr>
          <p:nvPr/>
        </p:nvSpPr>
        <p:spPr>
          <a:xfrm>
            <a:off x="913185" y="2684532"/>
            <a:ext cx="16596602" cy="6535938"/>
          </a:xfrm>
          <a:prstGeom prst="rect">
            <a:avLst/>
          </a:prstGeom>
        </p:spPr>
        <p:txBody>
          <a:bodyPr lIns="91440" tIns="45720" rIns="91440" bIns="45720" anchor="t"/>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Lien entre les plans d'urgence et la réponse opérationnelle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Veiller à ce que les tâches énumérées dans le plan d'urgence soient exécutées rapidement et selon des critères préétablis.</a:t>
            </a:r>
          </a:p>
          <a:p>
            <a:pPr fontAlgn="auto">
              <a:spcAft>
                <a:spcPts val="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Les modes opératoires normalisés doivent être simples (format liste de contrôle).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Indique comment la tâche est effectuée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Indique qui est responsable de la réalisation de la tâche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Un RACI définit plus précisément les rôles et les responsabilités</a:t>
            </a:r>
          </a:p>
          <a:p>
            <a:pPr fontAlgn="auto">
              <a:spcAft>
                <a:spcPts val="1000"/>
              </a:spcAft>
            </a:pPr>
            <a:r>
              <a:rPr lang="en-US" altLang="en-US" sz="3600" dirty="0">
                <a:latin typeface="Open Sans"/>
                <a:ea typeface="Open Sans"/>
                <a:cs typeface="Open Sans"/>
              </a:rPr>
              <a:t>Les </a:t>
            </a:r>
            <a:r>
              <a:rPr lang="en-US" altLang="en-US" sz="3600" dirty="0" err="1">
                <a:latin typeface="Open Sans"/>
                <a:ea typeface="Open Sans"/>
                <a:cs typeface="Open Sans"/>
              </a:rPr>
              <a:t>procédures</a:t>
            </a:r>
            <a:r>
              <a:rPr lang="en-US" altLang="en-US" sz="3600" dirty="0">
                <a:latin typeface="Open Sans"/>
                <a:ea typeface="Open Sans"/>
                <a:cs typeface="Open Sans"/>
              </a:rPr>
              <a:t> </a:t>
            </a:r>
            <a:r>
              <a:rPr lang="en-US" altLang="en-US" sz="3600" dirty="0" err="1">
                <a:latin typeface="Open Sans"/>
                <a:ea typeface="Open Sans"/>
                <a:cs typeface="Open Sans"/>
              </a:rPr>
              <a:t>opérationnelles</a:t>
            </a:r>
            <a:r>
              <a:rPr lang="en-US" altLang="en-US" sz="3600" dirty="0">
                <a:latin typeface="Open Sans"/>
                <a:ea typeface="Open Sans"/>
                <a:cs typeface="Open Sans"/>
              </a:rPr>
              <a:t> </a:t>
            </a:r>
            <a:r>
              <a:rPr lang="en-US" altLang="en-US" sz="3600" dirty="0" err="1">
                <a:latin typeface="Open Sans"/>
                <a:ea typeface="Open Sans"/>
                <a:cs typeface="Open Sans"/>
              </a:rPr>
              <a:t>normalisées</a:t>
            </a:r>
            <a:r>
              <a:rPr lang="en-US" altLang="en-US" sz="3600" dirty="0">
                <a:latin typeface="Open Sans"/>
                <a:ea typeface="Open Sans"/>
                <a:cs typeface="Open Sans"/>
              </a:rPr>
              <a:t> </a:t>
            </a:r>
            <a:r>
              <a:rPr lang="en-US" altLang="en-US" sz="3600" dirty="0" err="1">
                <a:latin typeface="Open Sans"/>
                <a:ea typeface="Open Sans"/>
                <a:cs typeface="Open Sans"/>
              </a:rPr>
              <a:t>doivent</a:t>
            </a:r>
            <a:r>
              <a:rPr lang="en-US" altLang="en-US" sz="3600" dirty="0">
                <a:latin typeface="Open Sans"/>
                <a:ea typeface="Open Sans"/>
                <a:cs typeface="Open Sans"/>
              </a:rPr>
              <a:t> être approuvées, diffusées par le biais de formations et affinées sur la base de simulations et de projets pilotes.</a:t>
            </a:r>
          </a:p>
          <a:p>
            <a:pPr marL="0" indent="0" fontAlgn="auto">
              <a:spcAft>
                <a:spcPts val="0"/>
              </a:spcAft>
              <a:buNone/>
            </a:pPr>
            <a:endParaRPr lang="en-US" altLang="en-US" sz="3200" dirty="0">
              <a:latin typeface="Montserrat" panose="00000500000000000000" pitchFamily="2" charset="0"/>
              <a:ea typeface="ＭＳ Ｐゴシック" panose="020B0600070205080204" pitchFamily="34" charset="-128"/>
            </a:endParaRPr>
          </a:p>
          <a:p>
            <a:pPr fontAlgn="auto">
              <a:spcAft>
                <a:spcPts val="0"/>
              </a:spcAft>
            </a:pPr>
            <a:endParaRPr lang="en-US" altLang="en-US" dirty="0">
              <a:latin typeface="Montserrat" panose="00000500000000000000" pitchFamily="2" charset="0"/>
              <a:ea typeface="ＭＳ Ｐゴシック" panose="020B0600070205080204" pitchFamily="34" charset="-128"/>
            </a:endParaRPr>
          </a:p>
        </p:txBody>
      </p:sp>
      <p:sp>
        <p:nvSpPr>
          <p:cNvPr id="7" name="Google Shape;935;p12">
            <a:extLst>
              <a:ext uri="{FF2B5EF4-FFF2-40B4-BE49-F238E27FC236}">
                <a16:creationId xmlns:a16="http://schemas.microsoft.com/office/drawing/2014/main" id="{5FB4C6E1-11D5-BD9A-D0C8-FAD4365DCF9B}"/>
              </a:ext>
            </a:extLst>
          </p:cNvPr>
          <p:cNvSpPr txBox="1">
            <a:spLocks/>
          </p:cNvSpPr>
          <p:nvPr/>
        </p:nvSpPr>
        <p:spPr>
          <a:xfrm>
            <a:off x="179251" y="795"/>
            <a:ext cx="12056147" cy="1923806"/>
          </a:xfrm>
          <a:prstGeom prst="rect">
            <a:avLst/>
          </a:prstGeom>
          <a:noFill/>
          <a:ln>
            <a:noFill/>
          </a:ln>
        </p:spPr>
        <p:txBody>
          <a:bodyPr spcFirstLastPara="1" vert="horz" wrap="square" lIns="182850" tIns="91400" rIns="182850" bIns="91400" rtlCol="0" anchor="ctr" anchorCtr="0">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Bef>
                <a:spcPts val="0"/>
              </a:spcBef>
              <a:spcAft>
                <a:spcPts val="0"/>
              </a:spcAft>
              <a:buClr>
                <a:srgbClr val="E60005"/>
              </a:buClr>
              <a:buSzPts val="2400"/>
            </a:pPr>
            <a:r>
              <a:rPr lang="en-US" sz="4800" dirty="0">
                <a:solidFill>
                  <a:srgbClr val="E60005"/>
                </a:solidFill>
                <a:latin typeface="Montserrat Medium" panose="00000600000000000000" pitchFamily="2" charset="0"/>
                <a:ea typeface="Helvetica Neue Light"/>
                <a:cs typeface="Helvetica Neue Light"/>
                <a:sym typeface="Helvetica Neue Light"/>
              </a:rPr>
              <a:t>Procédures opérationnelles standard</a:t>
            </a:r>
          </a:p>
        </p:txBody>
      </p:sp>
    </p:spTree>
    <p:extLst>
      <p:ext uri="{BB962C8B-B14F-4D97-AF65-F5344CB8AC3E}">
        <p14:creationId xmlns:p14="http://schemas.microsoft.com/office/powerpoint/2010/main" val="150680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Vue d'ensemble du </a:t>
            </a:r>
            <a:r>
              <a:rPr lang="en-US" altLang="en-US" sz="4000" b="1" dirty="0" err="1">
                <a:latin typeface="Montserrat" panose="00000500000000000000" pitchFamily="2" charset="0"/>
                <a:ea typeface="ＭＳ Ｐゴシック" panose="020B0600070205080204" pitchFamily="34" charset="-128"/>
              </a:rPr>
              <a:t>modèle</a:t>
            </a:r>
            <a:r>
              <a:rPr lang="en-US" altLang="en-US" sz="4000" b="1" dirty="0">
                <a:latin typeface="Montserrat" panose="00000500000000000000" pitchFamily="2" charset="0"/>
                <a:ea typeface="ＭＳ Ｐゴシック" panose="020B0600070205080204" pitchFamily="34" charset="-128"/>
              </a:rPr>
              <a:t> de PON des TM</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graphicFrame>
        <p:nvGraphicFramePr>
          <p:cNvPr id="6" name="Table 6">
            <a:extLst>
              <a:ext uri="{FF2B5EF4-FFF2-40B4-BE49-F238E27FC236}">
                <a16:creationId xmlns:a16="http://schemas.microsoft.com/office/drawing/2014/main" id="{085A2C92-A30E-3220-6A01-B6B37A11ED3C}"/>
              </a:ext>
            </a:extLst>
          </p:cNvPr>
          <p:cNvGraphicFramePr>
            <a:graphicFrameLocks noGrp="1"/>
          </p:cNvGraphicFramePr>
          <p:nvPr>
            <p:extLst>
              <p:ext uri="{D42A27DB-BD31-4B8C-83A1-F6EECF244321}">
                <p14:modId xmlns:p14="http://schemas.microsoft.com/office/powerpoint/2010/main" val="3787479546"/>
              </p:ext>
            </p:extLst>
          </p:nvPr>
        </p:nvGraphicFramePr>
        <p:xfrm>
          <a:off x="1016985" y="2550159"/>
          <a:ext cx="14761731" cy="8351520"/>
        </p:xfrm>
        <a:graphic>
          <a:graphicData uri="http://schemas.openxmlformats.org/drawingml/2006/table">
            <a:tbl>
              <a:tblPr firstRow="1" bandRow="1">
                <a:tableStyleId>{5C22544A-7EE6-4342-B048-85BDC9FD1C3A}</a:tableStyleId>
              </a:tblPr>
              <a:tblGrid>
                <a:gridCol w="4384355">
                  <a:extLst>
                    <a:ext uri="{9D8B030D-6E8A-4147-A177-3AD203B41FA5}">
                      <a16:colId xmlns:a16="http://schemas.microsoft.com/office/drawing/2014/main" val="2374036340"/>
                    </a:ext>
                  </a:extLst>
                </a:gridCol>
                <a:gridCol w="8335925">
                  <a:extLst>
                    <a:ext uri="{9D8B030D-6E8A-4147-A177-3AD203B41FA5}">
                      <a16:colId xmlns:a16="http://schemas.microsoft.com/office/drawing/2014/main" val="574358077"/>
                    </a:ext>
                  </a:extLst>
                </a:gridCol>
                <a:gridCol w="2041451">
                  <a:extLst>
                    <a:ext uri="{9D8B030D-6E8A-4147-A177-3AD203B41FA5}">
                      <a16:colId xmlns:a16="http://schemas.microsoft.com/office/drawing/2014/main" val="98195778"/>
                    </a:ext>
                  </a:extLst>
                </a:gridCol>
              </a:tblGrid>
              <a:tr h="0">
                <a:tc>
                  <a:txBody>
                    <a:bodyPr/>
                    <a:lstStyle/>
                    <a:p>
                      <a:r>
                        <a:rPr lang="en-US" sz="2400" dirty="0">
                          <a:solidFill>
                            <a:schemeClr val="bg2"/>
                          </a:solidFill>
                        </a:rPr>
                        <a:t>Section</a:t>
                      </a:r>
                    </a:p>
                  </a:txBody>
                  <a:tcPr/>
                </a:tc>
                <a:tc>
                  <a:txBody>
                    <a:bodyPr/>
                    <a:lstStyle/>
                    <a:p>
                      <a:r>
                        <a:rPr lang="en-US" sz="2400" dirty="0">
                          <a:solidFill>
                            <a:schemeClr val="bg2"/>
                          </a:solidFill>
                        </a:rPr>
                        <a:t>Contenu</a:t>
                      </a:r>
                    </a:p>
                  </a:txBody>
                  <a:tcPr/>
                </a:tc>
                <a:tc>
                  <a:txBody>
                    <a:bodyPr/>
                    <a:lstStyle/>
                    <a:p>
                      <a:r>
                        <a:rPr lang="en-US" sz="2400" dirty="0">
                          <a:solidFill>
                            <a:schemeClr val="bg2"/>
                          </a:solidFill>
                        </a:rPr>
                        <a:t>Annexes pertinentes</a:t>
                      </a:r>
                    </a:p>
                  </a:txBody>
                  <a:tcPr/>
                </a:tc>
                <a:extLst>
                  <a:ext uri="{0D108BD9-81ED-4DB2-BD59-A6C34878D82A}">
                    <a16:rowId xmlns:a16="http://schemas.microsoft.com/office/drawing/2014/main" val="3150533127"/>
                  </a:ext>
                </a:extLst>
              </a:tr>
              <a:tr h="370840">
                <a:tc>
                  <a:txBody>
                    <a:bodyPr/>
                    <a:lstStyle/>
                    <a:p>
                      <a:r>
                        <a:rPr lang="en-US" sz="2200" dirty="0"/>
                        <a:t>Section 1 - Contexte</a:t>
                      </a:r>
                    </a:p>
                  </a:txBody>
                  <a:tcPr/>
                </a:tc>
                <a:tc>
                  <a:txBody>
                    <a:bodyPr/>
                    <a:lstStyle/>
                    <a:p>
                      <a:r>
                        <a:rPr lang="en-US" sz="2200" dirty="0"/>
                        <a:t>Objectif des modes opératoires normalisés, quand ils s'appliquent, à qui s'adresse le document, comment utiliser les modes opératoires normalisés, guide d'utilisation du document.</a:t>
                      </a:r>
                    </a:p>
                  </a:txBody>
                  <a:tcPr/>
                </a:tc>
                <a:tc>
                  <a:txBody>
                    <a:bodyPr/>
                    <a:lstStyle/>
                    <a:p>
                      <a:endParaRPr lang="en-US" sz="2200" dirty="0"/>
                    </a:p>
                  </a:txBody>
                  <a:tcPr/>
                </a:tc>
                <a:extLst>
                  <a:ext uri="{0D108BD9-81ED-4DB2-BD59-A6C34878D82A}">
                    <a16:rowId xmlns:a16="http://schemas.microsoft.com/office/drawing/2014/main" val="2047738774"/>
                  </a:ext>
                </a:extLst>
              </a:tr>
              <a:tr h="370840">
                <a:tc>
                  <a:txBody>
                    <a:bodyPr/>
                    <a:lstStyle/>
                    <a:p>
                      <a:r>
                        <a:rPr lang="en-US" sz="2200" dirty="0"/>
                        <a:t>Section 2 - Brève </a:t>
                      </a:r>
                      <a:r>
                        <a:rPr lang="en-US" sz="2200" dirty="0" err="1"/>
                        <a:t>présentation</a:t>
                      </a:r>
                      <a:r>
                        <a:rPr lang="en-US" sz="2200" dirty="0"/>
                        <a:t> des TM</a:t>
                      </a:r>
                    </a:p>
                  </a:txBody>
                  <a:tcPr/>
                </a:tc>
                <a:tc>
                  <a:txBody>
                    <a:bodyPr/>
                    <a:lstStyle/>
                    <a:p>
                      <a:r>
                        <a:rPr lang="en-US" sz="2200" dirty="0"/>
                        <a:t>Vue </a:t>
                      </a:r>
                      <a:r>
                        <a:rPr lang="en-US" sz="2200" dirty="0" err="1"/>
                        <a:t>d'ensemble</a:t>
                      </a:r>
                      <a:r>
                        <a:rPr lang="en-US" sz="2200" dirty="0"/>
                        <a:t> des TM dans le pays et par NS</a:t>
                      </a:r>
                    </a:p>
                  </a:txBody>
                  <a:tcPr/>
                </a:tc>
                <a:tc>
                  <a:txBody>
                    <a:bodyPr/>
                    <a:lstStyle/>
                    <a:p>
                      <a:r>
                        <a:rPr lang="en-US" sz="2200" dirty="0"/>
                        <a:t>Autres lignes directrices des NS</a:t>
                      </a:r>
                    </a:p>
                  </a:txBody>
                  <a:tcPr/>
                </a:tc>
                <a:extLst>
                  <a:ext uri="{0D108BD9-81ED-4DB2-BD59-A6C34878D82A}">
                    <a16:rowId xmlns:a16="http://schemas.microsoft.com/office/drawing/2014/main" val="3053433332"/>
                  </a:ext>
                </a:extLst>
              </a:tr>
              <a:tr h="370840">
                <a:tc>
                  <a:txBody>
                    <a:bodyPr/>
                    <a:lstStyle/>
                    <a:p>
                      <a:r>
                        <a:rPr lang="en-US" sz="2200" dirty="0"/>
                        <a:t>Section 3 - Rôles et responsabilités</a:t>
                      </a:r>
                    </a:p>
                  </a:txBody>
                  <a:tcPr/>
                </a:tc>
                <a:tc>
                  <a:txBody>
                    <a:bodyPr/>
                    <a:lstStyle/>
                    <a:p>
                      <a:r>
                        <a:rPr lang="en-US" sz="2200" dirty="0"/>
                        <a:t>Tableau récapitulatif des fonctions et des rôles, aperçu du processus décisionnel, organigramme de la prise de décision</a:t>
                      </a:r>
                    </a:p>
                  </a:txBody>
                  <a:tcPr/>
                </a:tc>
                <a:tc>
                  <a:txBody>
                    <a:bodyPr/>
                    <a:lstStyle/>
                    <a:p>
                      <a:r>
                        <a:rPr lang="en-US" sz="2200" dirty="0"/>
                        <a:t>Matrice RACI</a:t>
                      </a:r>
                    </a:p>
                  </a:txBody>
                  <a:tcPr/>
                </a:tc>
                <a:extLst>
                  <a:ext uri="{0D108BD9-81ED-4DB2-BD59-A6C34878D82A}">
                    <a16:rowId xmlns:a16="http://schemas.microsoft.com/office/drawing/2014/main" val="2435844870"/>
                  </a:ext>
                </a:extLst>
              </a:tr>
              <a:tr h="370840">
                <a:tc>
                  <a:txBody>
                    <a:bodyPr/>
                    <a:lstStyle/>
                    <a:p>
                      <a:r>
                        <a:rPr lang="en-US" sz="2200" dirty="0"/>
                        <a:t>Section 4 - Calendrier</a:t>
                      </a:r>
                    </a:p>
                  </a:txBody>
                  <a:tcPr/>
                </a:tc>
                <a:tc>
                  <a:txBody>
                    <a:bodyPr/>
                    <a:lstStyle/>
                    <a:p>
                      <a:r>
                        <a:rPr lang="en-US" sz="2200" dirty="0"/>
                        <a:t>Résumé des principales étapes et calendrier prévisionnel</a:t>
                      </a:r>
                    </a:p>
                  </a:txBody>
                  <a:tcPr/>
                </a:tc>
                <a:tc>
                  <a:txBody>
                    <a:bodyPr/>
                    <a:lstStyle/>
                    <a:p>
                      <a:endParaRPr lang="en-US" sz="2200" dirty="0"/>
                    </a:p>
                  </a:txBody>
                  <a:tcPr/>
                </a:tc>
                <a:extLst>
                  <a:ext uri="{0D108BD9-81ED-4DB2-BD59-A6C34878D82A}">
                    <a16:rowId xmlns:a16="http://schemas.microsoft.com/office/drawing/2014/main" val="3995356157"/>
                  </a:ext>
                </a:extLst>
              </a:tr>
              <a:tr h="370840">
                <a:tc>
                  <a:txBody>
                    <a:bodyPr/>
                    <a:lstStyle/>
                    <a:p>
                      <a:r>
                        <a:rPr lang="en-US" sz="2200" dirty="0"/>
                        <a:t>Section 5 - PONs pour la préparation</a:t>
                      </a:r>
                    </a:p>
                  </a:txBody>
                  <a:tcPr/>
                </a:tc>
                <a:tc>
                  <a:txBody>
                    <a:bodyPr/>
                    <a:lstStyle/>
                    <a:p>
                      <a:r>
                        <a:rPr lang="en-US" sz="2200" dirty="0"/>
                        <a:t>Principales étapes, actions et liens vers les outils ; organigramme</a:t>
                      </a:r>
                    </a:p>
                  </a:txBody>
                  <a:tcPr/>
                </a:tc>
                <a:tc>
                  <a:txBody>
                    <a:bodyPr/>
                    <a:lstStyle/>
                    <a:p>
                      <a:r>
                        <a:rPr lang="en-US" sz="2200" dirty="0"/>
                        <a:t>Outils clés</a:t>
                      </a:r>
                    </a:p>
                  </a:txBody>
                  <a:tcPr/>
                </a:tc>
                <a:extLst>
                  <a:ext uri="{0D108BD9-81ED-4DB2-BD59-A6C34878D82A}">
                    <a16:rowId xmlns:a16="http://schemas.microsoft.com/office/drawing/2014/main" val="2150132168"/>
                  </a:ext>
                </a:extLst>
              </a:tr>
              <a:tr h="370840">
                <a:tc>
                  <a:txBody>
                    <a:bodyPr/>
                    <a:lstStyle/>
                    <a:p>
                      <a:r>
                        <a:rPr lang="en-US" sz="2200" dirty="0"/>
                        <a:t>Section 6 - PONs pour l'évaluation</a:t>
                      </a:r>
                    </a:p>
                  </a:txBody>
                  <a:tcPr/>
                </a:tc>
                <a:tc>
                  <a:txBody>
                    <a:bodyPr/>
                    <a:lstStyle/>
                    <a:p>
                      <a:r>
                        <a:rPr lang="en-US" sz="2200" dirty="0"/>
                        <a:t>Principales étapes, actions et liens vers les outils ; organigramme</a:t>
                      </a:r>
                    </a:p>
                  </a:txBody>
                  <a:tcPr/>
                </a:tc>
                <a:tc>
                  <a:txBody>
                    <a:bodyPr/>
                    <a:lstStyle/>
                    <a:p>
                      <a:r>
                        <a:rPr lang="en-US" sz="2200" dirty="0"/>
                        <a:t>Outils clés</a:t>
                      </a:r>
                    </a:p>
                  </a:txBody>
                  <a:tcPr/>
                </a:tc>
                <a:extLst>
                  <a:ext uri="{0D108BD9-81ED-4DB2-BD59-A6C34878D82A}">
                    <a16:rowId xmlns:a16="http://schemas.microsoft.com/office/drawing/2014/main" val="4034098473"/>
                  </a:ext>
                </a:extLst>
              </a:tr>
              <a:tr h="370840">
                <a:tc>
                  <a:txBody>
                    <a:bodyPr/>
                    <a:lstStyle/>
                    <a:p>
                      <a:r>
                        <a:rPr lang="en-US" sz="2200" dirty="0"/>
                        <a:t>Section 7 - PONs pour l'analyse et la planification de la réponse</a:t>
                      </a:r>
                    </a:p>
                  </a:txBody>
                  <a:tcPr/>
                </a:tc>
                <a:tc>
                  <a:txBody>
                    <a:bodyPr/>
                    <a:lstStyle/>
                    <a:p>
                      <a:r>
                        <a:rPr lang="en-US" sz="2200" dirty="0"/>
                        <a:t>Principales étapes, actions et liens vers les outils ; organigramme</a:t>
                      </a:r>
                    </a:p>
                  </a:txBody>
                  <a:tcPr/>
                </a:tc>
                <a:tc>
                  <a:txBody>
                    <a:bodyPr/>
                    <a:lstStyle/>
                    <a:p>
                      <a:r>
                        <a:rPr lang="en-US" sz="2200" dirty="0"/>
                        <a:t>Outils clés</a:t>
                      </a:r>
                    </a:p>
                  </a:txBody>
                  <a:tcPr/>
                </a:tc>
                <a:extLst>
                  <a:ext uri="{0D108BD9-81ED-4DB2-BD59-A6C34878D82A}">
                    <a16:rowId xmlns:a16="http://schemas.microsoft.com/office/drawing/2014/main" val="1360164944"/>
                  </a:ext>
                </a:extLst>
              </a:tr>
              <a:tr h="370840">
                <a:tc>
                  <a:txBody>
                    <a:bodyPr/>
                    <a:lstStyle/>
                    <a:p>
                      <a:r>
                        <a:rPr lang="en-US" sz="2200" dirty="0"/>
                        <a:t>Section 8 - </a:t>
                      </a:r>
                      <a:r>
                        <a:rPr lang="en-US" sz="2200" dirty="0" err="1"/>
                        <a:t>procédures</a:t>
                      </a:r>
                      <a:r>
                        <a:rPr lang="en-US" sz="2200" dirty="0"/>
                        <a:t> </a:t>
                      </a:r>
                      <a:r>
                        <a:rPr lang="en-US" sz="2200" dirty="0" err="1"/>
                        <a:t>opérationnelles</a:t>
                      </a:r>
                      <a:r>
                        <a:rPr lang="en-US" sz="2200" dirty="0"/>
                        <a:t> </a:t>
                      </a:r>
                      <a:r>
                        <a:rPr lang="en-US" sz="2200" dirty="0" err="1"/>
                        <a:t>normalisées</a:t>
                      </a:r>
                      <a:r>
                        <a:rPr lang="en-US" sz="2200" dirty="0"/>
                        <a:t> pour la mise en place et la mise en œuvre</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200" dirty="0"/>
                        <a:t>Principales étapes, actions et liens vers les outils ; organigramme - par mécanisme de mise en œuvre (PSF, bons, en main propre, à l'aide d'une plateforme de gestion intégrée, </a:t>
                      </a:r>
                      <a:r>
                        <a:rPr lang="en-US" sz="2200" dirty="0" err="1"/>
                        <a:t>par exemple RedRose</a:t>
                      </a:r>
                      <a:r>
                        <a:rPr lang="en-US" sz="2200" dirty="0"/>
                        <a:t>)</a:t>
                      </a:r>
                    </a:p>
                    <a:p>
                      <a:endParaRPr lang="en-US" sz="2200" dirty="0"/>
                    </a:p>
                  </a:txBody>
                  <a:tcPr/>
                </a:tc>
                <a:tc>
                  <a:txBody>
                    <a:bodyPr/>
                    <a:lstStyle/>
                    <a:p>
                      <a:r>
                        <a:rPr lang="en-US" sz="2200" dirty="0"/>
                        <a:t>Outils clés</a:t>
                      </a:r>
                    </a:p>
                  </a:txBody>
                  <a:tcPr/>
                </a:tc>
                <a:extLst>
                  <a:ext uri="{0D108BD9-81ED-4DB2-BD59-A6C34878D82A}">
                    <a16:rowId xmlns:a16="http://schemas.microsoft.com/office/drawing/2014/main" val="3079600325"/>
                  </a:ext>
                </a:extLst>
              </a:tr>
              <a:tr h="0">
                <a:tc>
                  <a:txBody>
                    <a:bodyPr/>
                    <a:lstStyle/>
                    <a:p>
                      <a:r>
                        <a:rPr lang="en-US" sz="2200" dirty="0"/>
                        <a:t>Section 9 - </a:t>
                      </a:r>
                      <a:r>
                        <a:rPr lang="en-US" sz="2200" dirty="0" err="1"/>
                        <a:t>procédures</a:t>
                      </a:r>
                      <a:r>
                        <a:rPr lang="en-US" sz="2200" dirty="0"/>
                        <a:t> </a:t>
                      </a:r>
                      <a:r>
                        <a:rPr lang="en-US" sz="2200" dirty="0" err="1"/>
                        <a:t>opérationnelles</a:t>
                      </a:r>
                      <a:r>
                        <a:rPr lang="en-US" sz="2200" dirty="0"/>
                        <a:t> </a:t>
                      </a:r>
                      <a:r>
                        <a:rPr lang="en-US" sz="2200" dirty="0" err="1"/>
                        <a:t>normalisées</a:t>
                      </a:r>
                      <a:r>
                        <a:rPr lang="en-US" sz="2200" dirty="0"/>
                        <a:t> pour le suivi et l'évaluation</a:t>
                      </a:r>
                    </a:p>
                  </a:txBody>
                  <a:tcPr/>
                </a:tc>
                <a:tc>
                  <a:txBody>
                    <a:bodyPr/>
                    <a:lstStyle/>
                    <a:p>
                      <a:r>
                        <a:rPr lang="en-US" sz="2200" dirty="0"/>
                        <a:t>Étapes, actions et outils pertinents + organigramme</a:t>
                      </a:r>
                    </a:p>
                  </a:txBody>
                  <a:tcPr/>
                </a:tc>
                <a:tc>
                  <a:txBody>
                    <a:bodyPr/>
                    <a:lstStyle/>
                    <a:p>
                      <a:r>
                        <a:rPr lang="en-US" sz="2200" dirty="0"/>
                        <a:t>Outils clés</a:t>
                      </a:r>
                    </a:p>
                  </a:txBody>
                  <a:tcPr/>
                </a:tc>
                <a:extLst>
                  <a:ext uri="{0D108BD9-81ED-4DB2-BD59-A6C34878D82A}">
                    <a16:rowId xmlns:a16="http://schemas.microsoft.com/office/drawing/2014/main" val="2079010819"/>
                  </a:ext>
                </a:extLst>
              </a:tr>
            </a:tbl>
          </a:graphicData>
        </a:graphic>
      </p:graphicFrame>
    </p:spTree>
    <p:extLst>
      <p:ext uri="{BB962C8B-B14F-4D97-AF65-F5344CB8AC3E}">
        <p14:creationId xmlns:p14="http://schemas.microsoft.com/office/powerpoint/2010/main" val="300727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Processus des TM et exigences en matière de décision</a:t>
            </a:r>
            <a:endParaRPr lang="en-MY" dirty="0"/>
          </a:p>
        </p:txBody>
      </p:sp>
    </p:spTree>
    <p:extLst>
      <p:ext uri="{BB962C8B-B14F-4D97-AF65-F5344CB8AC3E}">
        <p14:creationId xmlns:p14="http://schemas.microsoft.com/office/powerpoint/2010/main" val="24791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4467564"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Travail de groupe 1 : Processus des TM et exigences en matière de décision</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030853" y="2065881"/>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742950" indent="-742950" fontAlgn="auto">
              <a:spcAft>
                <a:spcPts val="0"/>
              </a:spcAft>
              <a:buAutoNum type="arabicPeriod"/>
            </a:pPr>
            <a:r>
              <a:rPr lang="en-US" altLang="en-US" sz="4000" b="1" dirty="0">
                <a:latin typeface="Open Sans" panose="020B0606030504020204" pitchFamily="34" charset="0"/>
                <a:ea typeface="Open Sans" panose="020B0606030504020204" pitchFamily="34" charset="0"/>
                <a:cs typeface="Open Sans" panose="020B0606030504020204" pitchFamily="34" charset="0"/>
              </a:rPr>
              <a:t>Quels sont les principaux processus </a:t>
            </a:r>
            <a:r>
              <a:rPr lang="en-US" altLang="en-US" sz="4000" b="1" dirty="0" err="1">
                <a:latin typeface="Open Sans" panose="020B0606030504020204" pitchFamily="34" charset="0"/>
                <a:ea typeface="Open Sans" panose="020B0606030504020204" pitchFamily="34" charset="0"/>
                <a:cs typeface="Open Sans" panose="020B0606030504020204" pitchFamily="34" charset="0"/>
              </a:rPr>
              <a:t>d'une</a:t>
            </a:r>
            <a:r>
              <a:rPr lang="en-US" altLang="en-US" sz="4000" b="1" dirty="0">
                <a:latin typeface="Open Sans" panose="020B0606030504020204" pitchFamily="34" charset="0"/>
                <a:ea typeface="Open Sans" panose="020B0606030504020204" pitchFamily="34" charset="0"/>
                <a:cs typeface="Open Sans" panose="020B0606030504020204" pitchFamily="34" charset="0"/>
              </a:rPr>
              <a:t> </a:t>
            </a:r>
            <a:r>
              <a:rPr lang="en-US" altLang="en-US" sz="4000" b="1" dirty="0" err="1">
                <a:latin typeface="Open Sans" panose="020B0606030504020204" pitchFamily="34" charset="0"/>
                <a:ea typeface="Open Sans" panose="020B0606030504020204" pitchFamily="34" charset="0"/>
                <a:cs typeface="Open Sans" panose="020B0606030504020204" pitchFamily="34" charset="0"/>
              </a:rPr>
              <a:t>réponse</a:t>
            </a:r>
            <a:r>
              <a:rPr lang="en-US" altLang="en-US" sz="4000" b="1" dirty="0">
                <a:latin typeface="Open Sans" panose="020B0606030504020204" pitchFamily="34" charset="0"/>
                <a:ea typeface="Open Sans" panose="020B0606030504020204" pitchFamily="34" charset="0"/>
                <a:cs typeface="Open Sans" panose="020B0606030504020204" pitchFamily="34" charset="0"/>
              </a:rPr>
              <a:t> TM </a:t>
            </a:r>
            <a:r>
              <a:rPr lang="en-US" altLang="en-US" sz="4000" b="1" dirty="0" err="1">
                <a:latin typeface="Open Sans" panose="020B0606030504020204" pitchFamily="34" charset="0"/>
                <a:ea typeface="Open Sans" panose="020B0606030504020204" pitchFamily="34" charset="0"/>
                <a:cs typeface="Open Sans" panose="020B0606030504020204" pitchFamily="34" charset="0"/>
              </a:rPr>
              <a:t>en</a:t>
            </a:r>
            <a:r>
              <a:rPr lang="en-US" altLang="en-US" sz="4000" b="1" dirty="0">
                <a:latin typeface="Open Sans" panose="020B0606030504020204" pitchFamily="34" charset="0"/>
                <a:ea typeface="Open Sans" panose="020B0606030504020204" pitchFamily="34" charset="0"/>
                <a:cs typeface="Open Sans" panose="020B0606030504020204" pitchFamily="34" charset="0"/>
              </a:rPr>
              <a:t> termes d'évaluation, d'analyse et de mise en place de la réponse, de mise en œuvre et de suivi ?</a:t>
            </a:r>
          </a:p>
          <a:p>
            <a:pPr marL="742950" indent="-742950" fontAlgn="auto">
              <a:spcAft>
                <a:spcPts val="0"/>
              </a:spcAft>
              <a:buAutoNum type="arabicPeriod"/>
            </a:pPr>
            <a:r>
              <a:rPr lang="en-US" altLang="en-US" sz="4000" b="1" dirty="0">
                <a:latin typeface="Open Sans" panose="020B0606030504020204" pitchFamily="34" charset="0"/>
                <a:ea typeface="Open Sans" panose="020B0606030504020204" pitchFamily="34" charset="0"/>
                <a:cs typeface="Open Sans" panose="020B0606030504020204" pitchFamily="34" charset="0"/>
              </a:rPr>
              <a:t>Où les décisions clés et les approbations sont-elles nécessaires ? </a:t>
            </a: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1er groupe : évaluation, analyse de la réponse et mise en place), 2</a:t>
            </a:r>
            <a:r>
              <a:rPr lang="en-US" altLang="en-US" sz="3400" baseline="30000" dirty="0">
                <a:latin typeface="Open Sans" panose="020B0606030504020204" pitchFamily="34" charset="0"/>
                <a:ea typeface="Open Sans" panose="020B0606030504020204" pitchFamily="34" charset="0"/>
                <a:cs typeface="Open Sans" panose="020B0606030504020204" pitchFamily="34" charset="0"/>
              </a:rPr>
              <a:t>nd</a:t>
            </a:r>
            <a:r>
              <a:rPr lang="en-US" altLang="en-US" sz="3400" dirty="0">
                <a:latin typeface="Open Sans" panose="020B0606030504020204" pitchFamily="34" charset="0"/>
                <a:ea typeface="Open Sans" panose="020B0606030504020204" pitchFamily="34" charset="0"/>
                <a:cs typeface="Open Sans" panose="020B0606030504020204" pitchFamily="34" charset="0"/>
              </a:rPr>
              <a:t> groupe : mise en œuvre et suivi</a:t>
            </a: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Énumérer les étapes du démarrage des </a:t>
            </a:r>
            <a:r>
              <a:rPr lang="en-US" altLang="en-US" sz="3400" dirty="0" err="1">
                <a:latin typeface="Open Sans" panose="020B0606030504020204" pitchFamily="34" charset="0"/>
                <a:ea typeface="Open Sans" panose="020B0606030504020204" pitchFamily="34" charset="0"/>
                <a:cs typeface="Open Sans" panose="020B0606030504020204" pitchFamily="34" charset="0"/>
              </a:rPr>
              <a:t>activités</a:t>
            </a:r>
            <a:r>
              <a:rPr lang="en-US" altLang="en-US" sz="3400" dirty="0">
                <a:latin typeface="Open Sans" panose="020B0606030504020204" pitchFamily="34" charset="0"/>
                <a:ea typeface="Open Sans" panose="020B0606030504020204" pitchFamily="34" charset="0"/>
                <a:cs typeface="Open Sans" panose="020B0606030504020204" pitchFamily="34" charset="0"/>
              </a:rPr>
              <a:t> des TM à l'ACN.</a:t>
            </a:r>
          </a:p>
          <a:p>
            <a:pPr lvl="2" fontAlgn="auto">
              <a:spcAft>
                <a:spcPts val="0"/>
              </a:spcAft>
            </a:pPr>
            <a:r>
              <a:rPr lang="en-US" altLang="en-US" sz="2800" dirty="0">
                <a:latin typeface="Open Sans" panose="020B0606030504020204" pitchFamily="34" charset="0"/>
                <a:ea typeface="Open Sans" panose="020B0606030504020204" pitchFamily="34" charset="0"/>
                <a:cs typeface="Open Sans" panose="020B0606030504020204" pitchFamily="34" charset="0"/>
              </a:rPr>
              <a:t>Définir les étapes nécessitant une décision de gestion </a:t>
            </a:r>
          </a:p>
          <a:p>
            <a:pPr lvl="2" fontAlgn="auto">
              <a:spcAft>
                <a:spcPts val="0"/>
              </a:spcAft>
            </a:pPr>
            <a:r>
              <a:rPr lang="en-US" altLang="en-US" sz="2800" dirty="0">
                <a:latin typeface="Open Sans" panose="020B0606030504020204" pitchFamily="34" charset="0"/>
                <a:ea typeface="Open Sans" panose="020B0606030504020204" pitchFamily="34" charset="0"/>
                <a:cs typeface="Open Sans" panose="020B0606030504020204" pitchFamily="34" charset="0"/>
              </a:rPr>
              <a:t>Quel est le délai idéal pour l'approbation ?</a:t>
            </a: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30 minutes de travail en groupe</a:t>
            </a:r>
          </a:p>
          <a:p>
            <a:pPr marL="685800" lvl="1" indent="0" fontAlgn="auto">
              <a:spcAft>
                <a:spcPts val="0"/>
              </a:spcAft>
              <a:buNone/>
            </a:pP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marL="0" indent="0" fontAlgn="auto">
              <a:spcAft>
                <a:spcPts val="0"/>
              </a:spcAft>
              <a:buNone/>
            </a:pPr>
            <a:r>
              <a:rPr lang="en-US" altLang="en-US" sz="4000" b="1" dirty="0">
                <a:latin typeface="Open Sans" panose="020B0606030504020204" pitchFamily="34" charset="0"/>
                <a:ea typeface="Open Sans" panose="020B0606030504020204" pitchFamily="34" charset="0"/>
                <a:cs typeface="Open Sans" panose="020B0606030504020204" pitchFamily="34" charset="0"/>
              </a:rPr>
              <a:t>3. Combien de jours après le début d'une intervention les SN </a:t>
            </a:r>
            <a:r>
              <a:rPr lang="en-US" altLang="en-US" sz="4000" b="1" dirty="0" err="1">
                <a:latin typeface="Open Sans" panose="020B0606030504020204" pitchFamily="34" charset="0"/>
                <a:ea typeface="Open Sans" panose="020B0606030504020204" pitchFamily="34" charset="0"/>
                <a:cs typeface="Open Sans" panose="020B0606030504020204" pitchFamily="34" charset="0"/>
              </a:rPr>
              <a:t>peuvent-elles</a:t>
            </a:r>
            <a:r>
              <a:rPr lang="en-US" altLang="en-US" sz="4000" b="1" dirty="0">
                <a:latin typeface="Open Sans" panose="020B0606030504020204" pitchFamily="34" charset="0"/>
                <a:ea typeface="Open Sans" panose="020B0606030504020204" pitchFamily="34" charset="0"/>
                <a:cs typeface="Open Sans" panose="020B0606030504020204" pitchFamily="34" charset="0"/>
              </a:rPr>
              <a:t> mettre en </a:t>
            </a:r>
            <a:r>
              <a:rPr lang="en-US" altLang="en-US" sz="4000" b="1" dirty="0" err="1">
                <a:latin typeface="Open Sans" panose="020B0606030504020204" pitchFamily="34" charset="0"/>
                <a:ea typeface="Open Sans" panose="020B0606030504020204" pitchFamily="34" charset="0"/>
                <a:cs typeface="Open Sans" panose="020B0606030504020204" pitchFamily="34" charset="0"/>
              </a:rPr>
              <a:t>œuvre</a:t>
            </a:r>
            <a:r>
              <a:rPr lang="en-US" altLang="en-US" sz="4000" b="1" dirty="0">
                <a:latin typeface="Open Sans" panose="020B0606030504020204" pitchFamily="34" charset="0"/>
                <a:ea typeface="Open Sans" panose="020B0606030504020204" pitchFamily="34" charset="0"/>
                <a:cs typeface="Open Sans" panose="020B0606030504020204" pitchFamily="34" charset="0"/>
              </a:rPr>
              <a:t> les TM ?</a:t>
            </a:r>
          </a:p>
          <a:p>
            <a:pPr marL="0" indent="0"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4896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303881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Travail de groupe 1 : Vue </a:t>
            </a:r>
            <a:r>
              <a:rPr lang="en-US" altLang="en-US" sz="4000" b="1" dirty="0" err="1">
                <a:latin typeface="Montserrat Medium" panose="00000600000000000000" pitchFamily="2" charset="0"/>
                <a:ea typeface="ＭＳ Ｐゴシック" panose="020B0600070205080204" pitchFamily="34" charset="-128"/>
              </a:rPr>
              <a:t>d'ensemble</a:t>
            </a:r>
            <a:r>
              <a:rPr lang="en-US" altLang="en-US" sz="4000" b="1" dirty="0">
                <a:latin typeface="Montserrat Medium" panose="00000600000000000000" pitchFamily="2" charset="0"/>
                <a:ea typeface="ＭＳ Ｐゴシック" panose="020B0600070205080204" pitchFamily="34" charset="-128"/>
              </a:rPr>
              <a:t> des TM et des décisions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r>
              <a:rPr lang="en-US" altLang="en-US" sz="4000" dirty="0">
                <a:latin typeface="Montserrat" panose="00000500000000000000" pitchFamily="2" charset="0"/>
                <a:ea typeface="ＭＳ Ｐゴシック" panose="020B0600070205080204" pitchFamily="34" charset="-128"/>
              </a:rPr>
              <a:t>Exemple d'échéancier / de processus de prise de décision</a:t>
            </a:r>
          </a:p>
        </p:txBody>
      </p:sp>
    </p:spTree>
    <p:extLst>
      <p:ext uri="{BB962C8B-B14F-4D97-AF65-F5344CB8AC3E}">
        <p14:creationId xmlns:p14="http://schemas.microsoft.com/office/powerpoint/2010/main" val="64019634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0e0d46-bfc3-4fcf-89a2-869473193083">
      <Terms xmlns="http://schemas.microsoft.com/office/infopath/2007/PartnerControls"/>
    </lcf76f155ced4ddcb4097134ff3c332f>
    <TaxCatchAll xmlns="2022f264-a01a-479c-9a1f-db50914a6761" xsi:nil="true"/>
  </documentManagement>
</p:properties>
</file>

<file path=customXml/itemProps1.xml><?xml version="1.0" encoding="utf-8"?>
<ds:datastoreItem xmlns:ds="http://schemas.openxmlformats.org/officeDocument/2006/customXml" ds:itemID="{161C0D10-7629-4AA3-9829-EAAA7B16D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0d46-bfc3-4fcf-89a2-869473193083"/>
    <ds:schemaRef ds:uri="2022f264-a01a-479c-9a1f-db50914a6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00A3E1-B73D-4FAB-AA37-D608A6C5A728}">
  <ds:schemaRefs>
    <ds:schemaRef ds:uri="http://schemas.microsoft.com/sharepoint/v3/contenttype/forms"/>
  </ds:schemaRefs>
</ds:datastoreItem>
</file>

<file path=customXml/itemProps3.xml><?xml version="1.0" encoding="utf-8"?>
<ds:datastoreItem xmlns:ds="http://schemas.openxmlformats.org/officeDocument/2006/customXml" ds:itemID="{ADECB3BD-EEDA-455D-BAD1-EBC54DA8DA1C}">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purl.org/dc/terms/"/>
    <ds:schemaRef ds:uri="2022f264-a01a-479c-9a1f-db50914a6761"/>
    <ds:schemaRef ds:uri="http://schemas.microsoft.com/office/infopath/2007/PartnerControls"/>
    <ds:schemaRef ds:uri="http://schemas.openxmlformats.org/package/2006/metadata/core-properties"/>
    <ds:schemaRef ds:uri="1f0e0d46-bfc3-4fcf-89a2-869473193083"/>
  </ds:schemaRefs>
</ds:datastoreItem>
</file>

<file path=docProps/app.xml><?xml version="1.0" encoding="utf-8"?>
<Properties xmlns="http://schemas.openxmlformats.org/officeDocument/2006/extended-properties" xmlns:vt="http://schemas.openxmlformats.org/officeDocument/2006/docPropsVTypes">
  <TotalTime>9284</TotalTime>
  <Words>3755</Words>
  <Application>Microsoft Office PowerPoint</Application>
  <PresentationFormat>Personnalisé</PresentationFormat>
  <Paragraphs>460</Paragraphs>
  <Slides>43</Slides>
  <Notes>36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43</vt:i4>
      </vt:variant>
    </vt:vector>
  </HeadingPairs>
  <TitlesOfParts>
    <vt:vector size="54" baseType="lpstr">
      <vt:lpstr>Montserrat</vt:lpstr>
      <vt:lpstr>Helvetica Neue Light</vt:lpstr>
      <vt:lpstr>Open Sans</vt:lpstr>
      <vt:lpstr>Montserrat Medium</vt:lpstr>
      <vt:lpstr>Calibri</vt:lpstr>
      <vt:lpstr>Bebas</vt:lpstr>
      <vt:lpstr>Arial</vt:lpstr>
      <vt:lpstr>Montserrat SemiBold</vt:lpstr>
      <vt:lpstr>ＭＳ Ｐゴシック</vt:lpstr>
      <vt:lpstr>Short Stack</vt:lpstr>
      <vt:lpstr>Office Theme</vt:lpstr>
      <vt:lpstr>Transferts Monétaires (TM) Atelier sur les procédures opérationnelles normalisées (PON)</vt:lpstr>
      <vt:lpstr>Présentation PowerPoint</vt:lpstr>
      <vt:lpstr>Introduction aux modes opératoires normalisés  Que faut-il inclure ?  </vt:lpstr>
      <vt:lpstr>Qu'est-ce qu'une procédure opérationnelle normalisée (PON) ?</vt:lpstr>
      <vt:lpstr>Présentation PowerPoint</vt:lpstr>
      <vt:lpstr>Présentation PowerPoint</vt:lpstr>
      <vt:lpstr>Processus des TM et exigences en matière de décision</vt:lpstr>
      <vt:lpstr>Présentation PowerPoint</vt:lpstr>
      <vt:lpstr>Présentation PowerPoint</vt:lpstr>
      <vt:lpstr>Examen des procédures opérationnelles normalisées existantes et des principales mesures prises par les TM lors d'une intervention d'urgence   </vt:lpstr>
      <vt:lpstr>Cycle du projet TM</vt:lpstr>
      <vt:lpstr>Présentation PowerPoint</vt:lpstr>
      <vt:lpstr>Que couvrent les procédures opérationnelles normalisées ou les lignes directrices existantes de la SN sur les TM ?</vt:lpstr>
      <vt:lpstr>Présentation PowerPoint</vt:lpstr>
      <vt:lpstr>Travail de groupe 2 - Examen des procédures opérationnelles standard</vt:lpstr>
      <vt:lpstr>Présentation PowerPoint</vt:lpstr>
      <vt:lpstr>Travail de groupe 2 - Examen des procédures opérationnelles standard</vt:lpstr>
      <vt:lpstr>Présentation PowerPoint</vt:lpstr>
      <vt:lpstr>Présentation PowerPoint</vt:lpstr>
      <vt:lpstr>Présentation PowerPoint</vt:lpstr>
      <vt:lpstr>Résumé du travail de groupe en plénière - revenir à la présentation du travail de groupe sur les diapositives</vt:lpstr>
      <vt:lpstr>Rédaction des étapes et actions des TM (PON)</vt:lpstr>
      <vt:lpstr>Présentation PowerPoint</vt:lpstr>
      <vt:lpstr>Présentation PowerPoint</vt:lpstr>
      <vt:lpstr>Présentation PowerPoint</vt:lpstr>
      <vt:lpstr>Récapitulation du premier jour</vt:lpstr>
      <vt:lpstr>Présentation PowerPoint</vt:lpstr>
      <vt:lpstr>Conception d'une matrice des rôles et des responsabilités (RACI)</vt:lpstr>
      <vt:lpstr>Présentation PowerPoint</vt:lpstr>
      <vt:lpstr>Présentation PowerPoint</vt:lpstr>
      <vt:lpstr>Convenir d'un calendrier, de décisions et d'approbations </vt:lpstr>
      <vt:lpstr>Présentation PowerPoint</vt:lpstr>
      <vt:lpstr>Examen et cartographie des outils des TM</vt:lpstr>
      <vt:lpstr>Outils des TM</vt:lpstr>
      <vt:lpstr>Aperçu de la boîte à outils CiE</vt:lpstr>
      <vt:lpstr>Présentation PowerPoint</vt:lpstr>
      <vt:lpstr>Présentation PowerPoint</vt:lpstr>
      <vt:lpstr>Procédures d'exploitation normalisées - et après ?</vt:lpstr>
      <vt:lpstr>Présentation PowerPoint</vt:lpstr>
      <vt:lpstr>Présentation PowerPoint</vt:lpstr>
      <vt:lpstr>Annexes et autres conseils/outils....</vt:lpstr>
      <vt:lpstr>Prochaines étapes après l'atelier</vt:lpstr>
      <vt:lpstr>Nous vous remercions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Voucher Assistance (CVA) Readiness</dc:title>
  <dc:creator>Michael BELARO</dc:creator>
  <cp:keywords>, docId:6E7FBB6D12A58752ACC75CBDDA4C985C</cp:keywords>
  <cp:lastModifiedBy>Etienne Gaboreau</cp:lastModifiedBy>
  <cp:revision>141</cp:revision>
  <dcterms:created xsi:type="dcterms:W3CDTF">2020-10-18T06:40:43Z</dcterms:created>
  <dcterms:modified xsi:type="dcterms:W3CDTF">2024-11-18T12:37:58Z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843f49-ba84-4571-b1b5-bbf501ecdde5_Enabled">
    <vt:lpwstr>true</vt:lpwstr>
  </property>
  <property fmtid="{D5CDD505-2E9C-101B-9397-08002B2CF9AE}" pid="3" name="MSIP_Label_60843f49-ba84-4571-b1b5-bbf501ecdde5_SetDate">
    <vt:lpwstr>2022-11-02T10:04:08Z</vt:lpwstr>
  </property>
  <property fmtid="{D5CDD505-2E9C-101B-9397-08002B2CF9AE}" pid="4" name="MSIP_Label_60843f49-ba84-4571-b1b5-bbf501ecdde5_Method">
    <vt:lpwstr>Privileged</vt:lpwstr>
  </property>
  <property fmtid="{D5CDD505-2E9C-101B-9397-08002B2CF9AE}" pid="5" name="MSIP_Label_60843f49-ba84-4571-b1b5-bbf501ecdde5_Name">
    <vt:lpwstr>Red Cross - Red Crescent Internal</vt:lpwstr>
  </property>
  <property fmtid="{D5CDD505-2E9C-101B-9397-08002B2CF9AE}" pid="6" name="MSIP_Label_60843f49-ba84-4571-b1b5-bbf501ecdde5_SiteId">
    <vt:lpwstr>a2b53be5-734e-4e6c-ab0d-d184f60fd917</vt:lpwstr>
  </property>
  <property fmtid="{D5CDD505-2E9C-101B-9397-08002B2CF9AE}" pid="7" name="MSIP_Label_60843f49-ba84-4571-b1b5-bbf501ecdde5_ActionId">
    <vt:lpwstr>942c441f-18af-4438-8979-e4dd1d82a117</vt:lpwstr>
  </property>
  <property fmtid="{D5CDD505-2E9C-101B-9397-08002B2CF9AE}" pid="8" name="MSIP_Label_60843f49-ba84-4571-b1b5-bbf501ecdde5_ContentBits">
    <vt:lpwstr>2</vt:lpwstr>
  </property>
  <property fmtid="{D5CDD505-2E9C-101B-9397-08002B2CF9AE}" pid="9" name="ContentTypeId">
    <vt:lpwstr>0x010100E041CBEE5444AC4294686EA8E7761EF7</vt:lpwstr>
  </property>
  <property fmtid="{D5CDD505-2E9C-101B-9397-08002B2CF9AE}" pid="10" name="MediaServiceImageTags">
    <vt:lpwstr/>
  </property>
</Properties>
</file>