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74"/>
  </p:notesMasterIdLst>
  <p:handoutMasterIdLst>
    <p:handoutMasterId r:id="rId75"/>
  </p:handoutMasterIdLst>
  <p:sldIdLst>
    <p:sldId id="256" r:id="rId5"/>
    <p:sldId id="361" r:id="rId6"/>
    <p:sldId id="363" r:id="rId7"/>
    <p:sldId id="259" r:id="rId8"/>
    <p:sldId id="443" r:id="rId9"/>
    <p:sldId id="391" r:id="rId10"/>
    <p:sldId id="319" r:id="rId11"/>
    <p:sldId id="321" r:id="rId12"/>
    <p:sldId id="395" r:id="rId13"/>
    <p:sldId id="364" r:id="rId14"/>
    <p:sldId id="322" r:id="rId15"/>
    <p:sldId id="365" r:id="rId16"/>
    <p:sldId id="396" r:id="rId17"/>
    <p:sldId id="366" r:id="rId18"/>
    <p:sldId id="268" r:id="rId19"/>
    <p:sldId id="369" r:id="rId20"/>
    <p:sldId id="324" r:id="rId21"/>
    <p:sldId id="406" r:id="rId22"/>
    <p:sldId id="397" r:id="rId23"/>
    <p:sldId id="398" r:id="rId24"/>
    <p:sldId id="399" r:id="rId25"/>
    <p:sldId id="400" r:id="rId26"/>
    <p:sldId id="401" r:id="rId27"/>
    <p:sldId id="327" r:id="rId28"/>
    <p:sldId id="371" r:id="rId29"/>
    <p:sldId id="402" r:id="rId30"/>
    <p:sldId id="407" r:id="rId31"/>
    <p:sldId id="403" r:id="rId32"/>
    <p:sldId id="404" r:id="rId33"/>
    <p:sldId id="405" r:id="rId34"/>
    <p:sldId id="408" r:id="rId35"/>
    <p:sldId id="409" r:id="rId36"/>
    <p:sldId id="411" r:id="rId37"/>
    <p:sldId id="410" r:id="rId38"/>
    <p:sldId id="412" r:id="rId39"/>
    <p:sldId id="413" r:id="rId40"/>
    <p:sldId id="414" r:id="rId41"/>
    <p:sldId id="415" r:id="rId42"/>
    <p:sldId id="416" r:id="rId43"/>
    <p:sldId id="374" r:id="rId44"/>
    <p:sldId id="417" r:id="rId45"/>
    <p:sldId id="418" r:id="rId46"/>
    <p:sldId id="419" r:id="rId47"/>
    <p:sldId id="421" r:id="rId48"/>
    <p:sldId id="422" r:id="rId49"/>
    <p:sldId id="430" r:id="rId50"/>
    <p:sldId id="423" r:id="rId51"/>
    <p:sldId id="424" r:id="rId52"/>
    <p:sldId id="425" r:id="rId53"/>
    <p:sldId id="426" r:id="rId54"/>
    <p:sldId id="427" r:id="rId55"/>
    <p:sldId id="429" r:id="rId56"/>
    <p:sldId id="428" r:id="rId57"/>
    <p:sldId id="431" r:id="rId58"/>
    <p:sldId id="432" r:id="rId59"/>
    <p:sldId id="433" r:id="rId60"/>
    <p:sldId id="444" r:id="rId61"/>
    <p:sldId id="434" r:id="rId62"/>
    <p:sldId id="435" r:id="rId63"/>
    <p:sldId id="442" r:id="rId64"/>
    <p:sldId id="436" r:id="rId65"/>
    <p:sldId id="437" r:id="rId66"/>
    <p:sldId id="445" r:id="rId67"/>
    <p:sldId id="438" r:id="rId68"/>
    <p:sldId id="440" r:id="rId69"/>
    <p:sldId id="446" r:id="rId70"/>
    <p:sldId id="352" r:id="rId71"/>
    <p:sldId id="389" r:id="rId72"/>
    <p:sldId id="447"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o Gil Quintana" initials="RGQ" lastIdx="5" clrIdx="0">
    <p:extLst>
      <p:ext uri="{19B8F6BF-5375-455C-9EA6-DF929625EA0E}">
        <p15:presenceInfo xmlns:p15="http://schemas.microsoft.com/office/powerpoint/2012/main" userId="S-1-5-21-2005284258-899379159-336231458-130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B13"/>
    <a:srgbClr val="EE2A24"/>
    <a:srgbClr val="E42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E1584-1717-4DAE-BBED-673B4FEFA2B5}" v="2" dt="2024-11-21T11:11:39.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972" autoAdjust="0"/>
  </p:normalViewPr>
  <p:slideViewPr>
    <p:cSldViewPr snapToGrid="0">
      <p:cViewPr varScale="1">
        <p:scale>
          <a:sx n="127" d="100"/>
          <a:sy n="127" d="100"/>
        </p:scale>
        <p:origin x="1164" y="114"/>
      </p:cViewPr>
      <p:guideLst>
        <p:guide orient="horz" pos="1620"/>
        <p:guide pos="2880"/>
      </p:guideLst>
    </p:cSldViewPr>
  </p:slideViewPr>
  <p:notesTextViewPr>
    <p:cViewPr>
      <p:scale>
        <a:sx n="1" d="1"/>
        <a:sy n="1" d="1"/>
      </p:scale>
      <p:origin x="0" y="0"/>
    </p:cViewPr>
  </p:notesTextViewPr>
  <p:sorterViewPr>
    <p:cViewPr>
      <p:scale>
        <a:sx n="150" d="100"/>
        <a:sy n="150" d="100"/>
      </p:scale>
      <p:origin x="0" y="1544"/>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a Yusuf" userId="38a6670b-057c-4240-8ece-c7a6ed88614e" providerId="ADAL" clId="{88CE1584-1717-4DAE-BBED-673B4FEFA2B5}"/>
    <pc:docChg chg="undo custSel modSld">
      <pc:chgData name="Aisha Yusuf" userId="38a6670b-057c-4240-8ece-c7a6ed88614e" providerId="ADAL" clId="{88CE1584-1717-4DAE-BBED-673B4FEFA2B5}" dt="2024-11-21T11:14:02.724" v="45" actId="404"/>
      <pc:docMkLst>
        <pc:docMk/>
      </pc:docMkLst>
      <pc:sldChg chg="modSp mod">
        <pc:chgData name="Aisha Yusuf" userId="38a6670b-057c-4240-8ece-c7a6ed88614e" providerId="ADAL" clId="{88CE1584-1717-4DAE-BBED-673B4FEFA2B5}" dt="2024-11-21T11:11:17.360" v="4" actId="404"/>
        <pc:sldMkLst>
          <pc:docMk/>
          <pc:sldMk cId="3997743639" sldId="268"/>
        </pc:sldMkLst>
        <pc:spChg chg="mod">
          <ac:chgData name="Aisha Yusuf" userId="38a6670b-057c-4240-8ece-c7a6ed88614e" providerId="ADAL" clId="{88CE1584-1717-4DAE-BBED-673B4FEFA2B5}" dt="2024-11-21T11:11:17.360" v="4" actId="404"/>
          <ac:spMkLst>
            <pc:docMk/>
            <pc:sldMk cId="3997743639" sldId="268"/>
            <ac:spMk id="5" creationId="{48004973-641F-8D4A-9566-4C9FEE4BD386}"/>
          </ac:spMkLst>
        </pc:spChg>
      </pc:sldChg>
      <pc:sldChg chg="modSp mod">
        <pc:chgData name="Aisha Yusuf" userId="38a6670b-057c-4240-8ece-c7a6ed88614e" providerId="ADAL" clId="{88CE1584-1717-4DAE-BBED-673B4FEFA2B5}" dt="2024-11-21T11:12:01.778" v="18" actId="404"/>
        <pc:sldMkLst>
          <pc:docMk/>
          <pc:sldMk cId="1863200106" sldId="327"/>
        </pc:sldMkLst>
        <pc:spChg chg="mod">
          <ac:chgData name="Aisha Yusuf" userId="38a6670b-057c-4240-8ece-c7a6ed88614e" providerId="ADAL" clId="{88CE1584-1717-4DAE-BBED-673B4FEFA2B5}" dt="2024-11-21T11:12:01.778" v="18" actId="404"/>
          <ac:spMkLst>
            <pc:docMk/>
            <pc:sldMk cId="1863200106" sldId="327"/>
            <ac:spMk id="5" creationId="{48004973-641F-8D4A-9566-4C9FEE4BD386}"/>
          </ac:spMkLst>
        </pc:spChg>
      </pc:sldChg>
      <pc:sldChg chg="modSp mod">
        <pc:chgData name="Aisha Yusuf" userId="38a6670b-057c-4240-8ece-c7a6ed88614e" providerId="ADAL" clId="{88CE1584-1717-4DAE-BBED-673B4FEFA2B5}" dt="2024-11-21T11:14:02.724" v="45" actId="404"/>
        <pc:sldMkLst>
          <pc:docMk/>
          <pc:sldMk cId="218268310" sldId="352"/>
        </pc:sldMkLst>
        <pc:spChg chg="mod">
          <ac:chgData name="Aisha Yusuf" userId="38a6670b-057c-4240-8ece-c7a6ed88614e" providerId="ADAL" clId="{88CE1584-1717-4DAE-BBED-673B4FEFA2B5}" dt="2024-11-21T11:14:02.724" v="45" actId="404"/>
          <ac:spMkLst>
            <pc:docMk/>
            <pc:sldMk cId="218268310" sldId="352"/>
            <ac:spMk id="5" creationId="{48004973-641F-8D4A-9566-4C9FEE4BD386}"/>
          </ac:spMkLst>
        </pc:spChg>
      </pc:sldChg>
      <pc:sldChg chg="modSp mod">
        <pc:chgData name="Aisha Yusuf" userId="38a6670b-057c-4240-8ece-c7a6ed88614e" providerId="ADAL" clId="{88CE1584-1717-4DAE-BBED-673B4FEFA2B5}" dt="2024-11-21T11:12:38.291" v="22" actId="14100"/>
        <pc:sldMkLst>
          <pc:docMk/>
          <pc:sldMk cId="4082682880" sldId="374"/>
        </pc:sldMkLst>
        <pc:spChg chg="mod">
          <ac:chgData name="Aisha Yusuf" userId="38a6670b-057c-4240-8ece-c7a6ed88614e" providerId="ADAL" clId="{88CE1584-1717-4DAE-BBED-673B4FEFA2B5}" dt="2024-11-21T11:12:38.291" v="22" actId="14100"/>
          <ac:spMkLst>
            <pc:docMk/>
            <pc:sldMk cId="4082682880" sldId="374"/>
            <ac:spMk id="4" creationId="{00000000-0000-0000-0000-000000000000}"/>
          </ac:spMkLst>
        </pc:spChg>
      </pc:sldChg>
      <pc:sldChg chg="modSp mod">
        <pc:chgData name="Aisha Yusuf" userId="38a6670b-057c-4240-8ece-c7a6ed88614e" providerId="ADAL" clId="{88CE1584-1717-4DAE-BBED-673B4FEFA2B5}" dt="2024-11-21T11:11:44.178" v="17" actId="403"/>
        <pc:sldMkLst>
          <pc:docMk/>
          <pc:sldMk cId="3952632301" sldId="398"/>
        </pc:sldMkLst>
        <pc:spChg chg="mod">
          <ac:chgData name="Aisha Yusuf" userId="38a6670b-057c-4240-8ece-c7a6ed88614e" providerId="ADAL" clId="{88CE1584-1717-4DAE-BBED-673B4FEFA2B5}" dt="2024-11-21T11:11:34.013" v="11" actId="403"/>
          <ac:spMkLst>
            <pc:docMk/>
            <pc:sldMk cId="3952632301" sldId="398"/>
            <ac:spMk id="2" creationId="{B7AF6440-D9FB-4ECA-99BA-A42D2878F036}"/>
          </ac:spMkLst>
        </pc:spChg>
        <pc:spChg chg="mod">
          <ac:chgData name="Aisha Yusuf" userId="38a6670b-057c-4240-8ece-c7a6ed88614e" providerId="ADAL" clId="{88CE1584-1717-4DAE-BBED-673B4FEFA2B5}" dt="2024-11-21T11:11:44.178" v="17" actId="403"/>
          <ac:spMkLst>
            <pc:docMk/>
            <pc:sldMk cId="3952632301" sldId="398"/>
            <ac:spMk id="3" creationId="{44F982C2-EA3A-4ED3-9AB8-177EB1C37DCC}"/>
          </ac:spMkLst>
        </pc:spChg>
        <pc:spChg chg="mod">
          <ac:chgData name="Aisha Yusuf" userId="38a6670b-057c-4240-8ece-c7a6ed88614e" providerId="ADAL" clId="{88CE1584-1717-4DAE-BBED-673B4FEFA2B5}" dt="2024-11-21T11:11:39.656" v="14" actId="404"/>
          <ac:spMkLst>
            <pc:docMk/>
            <pc:sldMk cId="3952632301" sldId="398"/>
            <ac:spMk id="17" creationId="{D516796E-3B67-43B3-AF40-DAC686F32840}"/>
          </ac:spMkLst>
        </pc:spChg>
      </pc:sldChg>
      <pc:sldChg chg="modSp mod">
        <pc:chgData name="Aisha Yusuf" userId="38a6670b-057c-4240-8ece-c7a6ed88614e" providerId="ADAL" clId="{88CE1584-1717-4DAE-BBED-673B4FEFA2B5}" dt="2024-11-21T11:11:25.224" v="7" actId="403"/>
        <pc:sldMkLst>
          <pc:docMk/>
          <pc:sldMk cId="3462886804" sldId="406"/>
        </pc:sldMkLst>
        <pc:spChg chg="mod">
          <ac:chgData name="Aisha Yusuf" userId="38a6670b-057c-4240-8ece-c7a6ed88614e" providerId="ADAL" clId="{88CE1584-1717-4DAE-BBED-673B4FEFA2B5}" dt="2024-11-21T11:11:25.224" v="7" actId="403"/>
          <ac:spMkLst>
            <pc:docMk/>
            <pc:sldMk cId="3462886804" sldId="406"/>
            <ac:spMk id="2" creationId="{29640012-37D2-46EE-99CA-BEC664DD9A44}"/>
          </ac:spMkLst>
        </pc:spChg>
      </pc:sldChg>
      <pc:sldChg chg="modSp mod">
        <pc:chgData name="Aisha Yusuf" userId="38a6670b-057c-4240-8ece-c7a6ed88614e" providerId="ADAL" clId="{88CE1584-1717-4DAE-BBED-673B4FEFA2B5}" dt="2024-11-21T11:12:23.600" v="21" actId="403"/>
        <pc:sldMkLst>
          <pc:docMk/>
          <pc:sldMk cId="3619489908" sldId="408"/>
        </pc:sldMkLst>
        <pc:spChg chg="mod">
          <ac:chgData name="Aisha Yusuf" userId="38a6670b-057c-4240-8ece-c7a6ed88614e" providerId="ADAL" clId="{88CE1584-1717-4DAE-BBED-673B4FEFA2B5}" dt="2024-11-21T11:11:39.565" v="13" actId="27636"/>
          <ac:spMkLst>
            <pc:docMk/>
            <pc:sldMk cId="3619489908" sldId="408"/>
            <ac:spMk id="2" creationId="{B7AF6440-D9FB-4ECA-99BA-A42D2878F036}"/>
          </ac:spMkLst>
        </pc:spChg>
        <pc:spChg chg="mod">
          <ac:chgData name="Aisha Yusuf" userId="38a6670b-057c-4240-8ece-c7a6ed88614e" providerId="ADAL" clId="{88CE1584-1717-4DAE-BBED-673B4FEFA2B5}" dt="2024-11-21T11:12:23.600" v="21" actId="403"/>
          <ac:spMkLst>
            <pc:docMk/>
            <pc:sldMk cId="3619489908" sldId="408"/>
            <ac:spMk id="3" creationId="{44F982C2-EA3A-4ED3-9AB8-177EB1C37DCC}"/>
          </ac:spMkLst>
        </pc:spChg>
      </pc:sldChg>
      <pc:sldChg chg="modSp mod">
        <pc:chgData name="Aisha Yusuf" userId="38a6670b-057c-4240-8ece-c7a6ed88614e" providerId="ADAL" clId="{88CE1584-1717-4DAE-BBED-673B4FEFA2B5}" dt="2024-11-21T11:13:29.184" v="39" actId="1076"/>
        <pc:sldMkLst>
          <pc:docMk/>
          <pc:sldMk cId="3718642208" sldId="423"/>
        </pc:sldMkLst>
        <pc:spChg chg="mod">
          <ac:chgData name="Aisha Yusuf" userId="38a6670b-057c-4240-8ece-c7a6ed88614e" providerId="ADAL" clId="{88CE1584-1717-4DAE-BBED-673B4FEFA2B5}" dt="2024-11-21T11:13:21.485" v="36" actId="404"/>
          <ac:spMkLst>
            <pc:docMk/>
            <pc:sldMk cId="3718642208" sldId="423"/>
            <ac:spMk id="2" creationId="{B7AF6440-D9FB-4ECA-99BA-A42D2878F036}"/>
          </ac:spMkLst>
        </pc:spChg>
        <pc:spChg chg="mod">
          <ac:chgData name="Aisha Yusuf" userId="38a6670b-057c-4240-8ece-c7a6ed88614e" providerId="ADAL" clId="{88CE1584-1717-4DAE-BBED-673B4FEFA2B5}" dt="2024-11-21T11:13:25.336" v="38" actId="1076"/>
          <ac:spMkLst>
            <pc:docMk/>
            <pc:sldMk cId="3718642208" sldId="423"/>
            <ac:spMk id="3" creationId="{44F982C2-EA3A-4ED3-9AB8-177EB1C37DCC}"/>
          </ac:spMkLst>
        </pc:spChg>
        <pc:spChg chg="mod">
          <ac:chgData name="Aisha Yusuf" userId="38a6670b-057c-4240-8ece-c7a6ed88614e" providerId="ADAL" clId="{88CE1584-1717-4DAE-BBED-673B4FEFA2B5}" dt="2024-11-21T11:13:29.184" v="39" actId="1076"/>
          <ac:spMkLst>
            <pc:docMk/>
            <pc:sldMk cId="3718642208" sldId="423"/>
            <ac:spMk id="4" creationId="{63116520-3505-435A-B0A0-2963F3A1AC3C}"/>
          </ac:spMkLst>
        </pc:spChg>
        <pc:cxnChg chg="mod">
          <ac:chgData name="Aisha Yusuf" userId="38a6670b-057c-4240-8ece-c7a6ed88614e" providerId="ADAL" clId="{88CE1584-1717-4DAE-BBED-673B4FEFA2B5}" dt="2024-11-21T11:13:12.094" v="32" actId="1076"/>
          <ac:cxnSpMkLst>
            <pc:docMk/>
            <pc:sldMk cId="3718642208" sldId="423"/>
            <ac:cxnSpMk id="8" creationId="{499D668E-ABB8-46BA-9539-1830085AECDD}"/>
          </ac:cxnSpMkLst>
        </pc:cxnChg>
      </pc:sldChg>
      <pc:sldChg chg="modSp mod">
        <pc:chgData name="Aisha Yusuf" userId="38a6670b-057c-4240-8ece-c7a6ed88614e" providerId="ADAL" clId="{88CE1584-1717-4DAE-BBED-673B4FEFA2B5}" dt="2024-11-21T11:13:38.102" v="42" actId="404"/>
        <pc:sldMkLst>
          <pc:docMk/>
          <pc:sldMk cId="608308236" sldId="424"/>
        </pc:sldMkLst>
        <pc:spChg chg="mod">
          <ac:chgData name="Aisha Yusuf" userId="38a6670b-057c-4240-8ece-c7a6ed88614e" providerId="ADAL" clId="{88CE1584-1717-4DAE-BBED-673B4FEFA2B5}" dt="2024-11-21T11:13:38.102" v="42" actId="404"/>
          <ac:spMkLst>
            <pc:docMk/>
            <pc:sldMk cId="608308236" sldId="424"/>
            <ac:spMk id="2" creationId="{9CBF3485-1DCA-452C-A0C8-1344E7B79879}"/>
          </ac:spMkLst>
        </pc:spChg>
      </pc:sldChg>
      <pc:sldChg chg="modSp mod">
        <pc:chgData name="Aisha Yusuf" userId="38a6670b-057c-4240-8ece-c7a6ed88614e" providerId="ADAL" clId="{88CE1584-1717-4DAE-BBED-673B4FEFA2B5}" dt="2024-11-21T11:13:49.321" v="43" actId="404"/>
        <pc:sldMkLst>
          <pc:docMk/>
          <pc:sldMk cId="1651201913" sldId="435"/>
        </pc:sldMkLst>
        <pc:spChg chg="mod">
          <ac:chgData name="Aisha Yusuf" userId="38a6670b-057c-4240-8ece-c7a6ed88614e" providerId="ADAL" clId="{88CE1584-1717-4DAE-BBED-673B4FEFA2B5}" dt="2024-11-21T11:13:49.321" v="43" actId="404"/>
          <ac:spMkLst>
            <pc:docMk/>
            <pc:sldMk cId="1651201913" sldId="435"/>
            <ac:spMk id="10" creationId="{6212A9DA-45FD-427B-86FE-8AACB0436C83}"/>
          </ac:spMkLst>
        </pc:spChg>
      </pc:sldChg>
      <pc:sldChg chg="modSp mod">
        <pc:chgData name="Aisha Yusuf" userId="38a6670b-057c-4240-8ece-c7a6ed88614e" providerId="ADAL" clId="{88CE1584-1717-4DAE-BBED-673B4FEFA2B5}" dt="2024-11-21T11:11:01.616" v="2" actId="14100"/>
        <pc:sldMkLst>
          <pc:docMk/>
          <pc:sldMk cId="2936427578" sldId="443"/>
        </pc:sldMkLst>
        <pc:spChg chg="mod">
          <ac:chgData name="Aisha Yusuf" userId="38a6670b-057c-4240-8ece-c7a6ed88614e" providerId="ADAL" clId="{88CE1584-1717-4DAE-BBED-673B4FEFA2B5}" dt="2024-11-21T11:10:54.580" v="1" actId="404"/>
          <ac:spMkLst>
            <pc:docMk/>
            <pc:sldMk cId="2936427578" sldId="443"/>
            <ac:spMk id="2" creationId="{43B01791-0ABF-4786-A3DD-B88C84345299}"/>
          </ac:spMkLst>
        </pc:spChg>
        <pc:spChg chg="mod">
          <ac:chgData name="Aisha Yusuf" userId="38a6670b-057c-4240-8ece-c7a6ed88614e" providerId="ADAL" clId="{88CE1584-1717-4DAE-BBED-673B4FEFA2B5}" dt="2024-11-21T11:11:01.616" v="2" actId="14100"/>
          <ac:spMkLst>
            <pc:docMk/>
            <pc:sldMk cId="2936427578" sldId="443"/>
            <ac:spMk id="3" creationId="{9E1C9A75-3785-4E06-B965-11A557F150B3}"/>
          </ac:spMkLst>
        </pc:spChg>
      </pc:sldChg>
    </pc:docChg>
  </pc:docChgLst>
  <pc:docChgLst>
    <pc:chgData name="Lisbet M. Elvekjær" userId="S::limae_rodekors.dk#ext#@ifrcorg.onmicrosoft.com::0f8e3c40-b18d-4bf9-b917-1159725ede35" providerId="AD" clId="Web-{FD1CD821-6185-4B53-B5AE-06B7D169FF93}"/>
    <pc:docChg chg="modSld">
      <pc:chgData name="Lisbet M. Elvekjær" userId="S::limae_rodekors.dk#ext#@ifrcorg.onmicrosoft.com::0f8e3c40-b18d-4bf9-b917-1159725ede35" providerId="AD" clId="Web-{FD1CD821-6185-4B53-B5AE-06B7D169FF93}" dt="2023-08-11T14:11:19.554" v="63" actId="14100"/>
      <pc:docMkLst>
        <pc:docMk/>
      </pc:docMkLst>
      <pc:sldChg chg="modSp modNotes">
        <pc:chgData name="Lisbet M. Elvekjær" userId="S::limae_rodekors.dk#ext#@ifrcorg.onmicrosoft.com::0f8e3c40-b18d-4bf9-b917-1159725ede35" providerId="AD" clId="Web-{FD1CD821-6185-4B53-B5AE-06B7D169FF93}" dt="2023-08-11T14:06:53.281" v="41"/>
        <pc:sldMkLst>
          <pc:docMk/>
          <pc:sldMk cId="4248948544" sldId="256"/>
        </pc:sldMkLst>
        <pc:spChg chg="mod">
          <ac:chgData name="Lisbet M. Elvekjær" userId="S::limae_rodekors.dk#ext#@ifrcorg.onmicrosoft.com::0f8e3c40-b18d-4bf9-b917-1159725ede35" providerId="AD" clId="Web-{FD1CD821-6185-4B53-B5AE-06B7D169FF93}" dt="2023-08-11T14:06:34.828" v="33" actId="20577"/>
          <ac:spMkLst>
            <pc:docMk/>
            <pc:sldMk cId="4248948544" sldId="256"/>
            <ac:spMk id="6" creationId="{770528C3-AF6D-FD4E-91A7-76C85D51E76F}"/>
          </ac:spMkLst>
        </pc:spChg>
        <pc:spChg chg="mod">
          <ac:chgData name="Lisbet M. Elvekjær" userId="S::limae_rodekors.dk#ext#@ifrcorg.onmicrosoft.com::0f8e3c40-b18d-4bf9-b917-1159725ede35" providerId="AD" clId="Web-{FD1CD821-6185-4B53-B5AE-06B7D169FF93}" dt="2023-08-11T14:06:17.390" v="30" actId="20577"/>
          <ac:spMkLst>
            <pc:docMk/>
            <pc:sldMk cId="4248948544" sldId="256"/>
            <ac:spMk id="8" creationId="{D229B0D2-C75D-4FB5-8AFD-9559F2770FD5}"/>
          </ac:spMkLst>
        </pc:spChg>
      </pc:sldChg>
      <pc:sldChg chg="modSp delCm">
        <pc:chgData name="Lisbet M. Elvekjær" userId="S::limae_rodekors.dk#ext#@ifrcorg.onmicrosoft.com::0f8e3c40-b18d-4bf9-b917-1159725ede35" providerId="AD" clId="Web-{FD1CD821-6185-4B53-B5AE-06B7D169FF93}" dt="2023-08-11T14:05:49.233" v="27" actId="20577"/>
        <pc:sldMkLst>
          <pc:docMk/>
          <pc:sldMk cId="3747114451" sldId="361"/>
        </pc:sldMkLst>
        <pc:spChg chg="mod">
          <ac:chgData name="Lisbet M. Elvekjær" userId="S::limae_rodekors.dk#ext#@ifrcorg.onmicrosoft.com::0f8e3c40-b18d-4bf9-b917-1159725ede35" providerId="AD" clId="Web-{FD1CD821-6185-4B53-B5AE-06B7D169FF93}" dt="2023-08-11T14:05:49.233" v="27" actId="20577"/>
          <ac:spMkLst>
            <pc:docMk/>
            <pc:sldMk cId="3747114451" sldId="361"/>
            <ac:spMk id="3" creationId="{09BFA660-5D43-4352-95CC-977F498F8452}"/>
          </ac:spMkLst>
        </pc:spChg>
      </pc:sldChg>
      <pc:sldChg chg="modSp">
        <pc:chgData name="Lisbet M. Elvekjær" userId="S::limae_rodekors.dk#ext#@ifrcorg.onmicrosoft.com::0f8e3c40-b18d-4bf9-b917-1159725ede35" providerId="AD" clId="Web-{FD1CD821-6185-4B53-B5AE-06B7D169FF93}" dt="2023-08-11T14:05:21.123" v="17" actId="20577"/>
        <pc:sldMkLst>
          <pc:docMk/>
          <pc:sldMk cId="477312349" sldId="363"/>
        </pc:sldMkLst>
        <pc:spChg chg="mod">
          <ac:chgData name="Lisbet M. Elvekjær" userId="S::limae_rodekors.dk#ext#@ifrcorg.onmicrosoft.com::0f8e3c40-b18d-4bf9-b917-1159725ede35" providerId="AD" clId="Web-{FD1CD821-6185-4B53-B5AE-06B7D169FF93}" dt="2023-08-11T14:05:21.123" v="17" actId="20577"/>
          <ac:spMkLst>
            <pc:docMk/>
            <pc:sldMk cId="477312349" sldId="363"/>
            <ac:spMk id="3" creationId="{09BFA660-5D43-4352-95CC-977F498F8452}"/>
          </ac:spMkLst>
        </pc:spChg>
      </pc:sldChg>
      <pc:sldChg chg="modSp">
        <pc:chgData name="Lisbet M. Elvekjær" userId="S::limae_rodekors.dk#ext#@ifrcorg.onmicrosoft.com::0f8e3c40-b18d-4bf9-b917-1159725ede35" providerId="AD" clId="Web-{FD1CD821-6185-4B53-B5AE-06B7D169FF93}" dt="2023-08-11T14:03:02.916" v="1" actId="20577"/>
        <pc:sldMkLst>
          <pc:docMk/>
          <pc:sldMk cId="3148631498" sldId="391"/>
        </pc:sldMkLst>
        <pc:spChg chg="mod">
          <ac:chgData name="Lisbet M. Elvekjær" userId="S::limae_rodekors.dk#ext#@ifrcorg.onmicrosoft.com::0f8e3c40-b18d-4bf9-b917-1159725ede35" providerId="AD" clId="Web-{FD1CD821-6185-4B53-B5AE-06B7D169FF93}" dt="2023-08-11T14:03:02.916" v="1" actId="20577"/>
          <ac:spMkLst>
            <pc:docMk/>
            <pc:sldMk cId="3148631498" sldId="391"/>
            <ac:spMk id="87043" creationId="{00000000-0000-0000-0000-000000000000}"/>
          </ac:spMkLst>
        </pc:spChg>
      </pc:sldChg>
      <pc:sldChg chg="modSp">
        <pc:chgData name="Lisbet M. Elvekjær" userId="S::limae_rodekors.dk#ext#@ifrcorg.onmicrosoft.com::0f8e3c40-b18d-4bf9-b917-1159725ede35" providerId="AD" clId="Web-{FD1CD821-6185-4B53-B5AE-06B7D169FF93}" dt="2023-08-11T14:04:27.918" v="2" actId="20577"/>
        <pc:sldMkLst>
          <pc:docMk/>
          <pc:sldMk cId="448517324" sldId="399"/>
        </pc:sldMkLst>
        <pc:spChg chg="mod">
          <ac:chgData name="Lisbet M. Elvekjær" userId="S::limae_rodekors.dk#ext#@ifrcorg.onmicrosoft.com::0f8e3c40-b18d-4bf9-b917-1159725ede35" providerId="AD" clId="Web-{FD1CD821-6185-4B53-B5AE-06B7D169FF93}" dt="2023-08-11T14:04:27.918" v="2" actId="20577"/>
          <ac:spMkLst>
            <pc:docMk/>
            <pc:sldMk cId="448517324" sldId="399"/>
            <ac:spMk id="2" creationId="{3E38C1E9-9C65-4AA6-A801-7CDC191A1810}"/>
          </ac:spMkLst>
        </pc:spChg>
      </pc:sldChg>
      <pc:sldChg chg="modSp">
        <pc:chgData name="Lisbet M. Elvekjær" userId="S::limae_rodekors.dk#ext#@ifrcorg.onmicrosoft.com::0f8e3c40-b18d-4bf9-b917-1159725ede35" providerId="AD" clId="Web-{FD1CD821-6185-4B53-B5AE-06B7D169FF93}" dt="2023-08-11T14:08:00.049" v="45" actId="14100"/>
        <pc:sldMkLst>
          <pc:docMk/>
          <pc:sldMk cId="3443383249" sldId="403"/>
        </pc:sldMkLst>
        <pc:spChg chg="mod">
          <ac:chgData name="Lisbet M. Elvekjær" userId="S::limae_rodekors.dk#ext#@ifrcorg.onmicrosoft.com::0f8e3c40-b18d-4bf9-b917-1159725ede35" providerId="AD" clId="Web-{FD1CD821-6185-4B53-B5AE-06B7D169FF93}" dt="2023-08-11T14:08:00.049" v="45" actId="14100"/>
          <ac:spMkLst>
            <pc:docMk/>
            <pc:sldMk cId="3443383249" sldId="403"/>
            <ac:spMk id="6" creationId="{48FED182-A9F6-4CA2-9ABB-CF1AAB06B203}"/>
          </ac:spMkLst>
        </pc:spChg>
        <pc:picChg chg="mod">
          <ac:chgData name="Lisbet M. Elvekjær" userId="S::limae_rodekors.dk#ext#@ifrcorg.onmicrosoft.com::0f8e3c40-b18d-4bf9-b917-1159725ede35" providerId="AD" clId="Web-{FD1CD821-6185-4B53-B5AE-06B7D169FF93}" dt="2023-08-11T14:07:52.939" v="44" actId="1076"/>
          <ac:picMkLst>
            <pc:docMk/>
            <pc:sldMk cId="3443383249" sldId="403"/>
            <ac:picMk id="2" creationId="{96DF2669-2819-4612-B00E-E65D4EF19C85}"/>
          </ac:picMkLst>
        </pc:picChg>
      </pc:sldChg>
      <pc:sldChg chg="modSp">
        <pc:chgData name="Lisbet M. Elvekjær" userId="S::limae_rodekors.dk#ext#@ifrcorg.onmicrosoft.com::0f8e3c40-b18d-4bf9-b917-1159725ede35" providerId="AD" clId="Web-{FD1CD821-6185-4B53-B5AE-06B7D169FF93}" dt="2023-08-11T14:09:07.129" v="60" actId="14100"/>
        <pc:sldMkLst>
          <pc:docMk/>
          <pc:sldMk cId="3950050094" sldId="409"/>
        </pc:sldMkLst>
        <pc:spChg chg="mod">
          <ac:chgData name="Lisbet M. Elvekjær" userId="S::limae_rodekors.dk#ext#@ifrcorg.onmicrosoft.com::0f8e3c40-b18d-4bf9-b917-1159725ede35" providerId="AD" clId="Web-{FD1CD821-6185-4B53-B5AE-06B7D169FF93}" dt="2023-08-11T14:09:07.129" v="60" actId="14100"/>
          <ac:spMkLst>
            <pc:docMk/>
            <pc:sldMk cId="3950050094" sldId="409"/>
            <ac:spMk id="2" creationId="{3E38C1E9-9C65-4AA6-A801-7CDC191A1810}"/>
          </ac:spMkLst>
        </pc:spChg>
      </pc:sldChg>
      <pc:sldChg chg="modSp">
        <pc:chgData name="Lisbet M. Elvekjær" userId="S::limae_rodekors.dk#ext#@ifrcorg.onmicrosoft.com::0f8e3c40-b18d-4bf9-b917-1159725ede35" providerId="AD" clId="Web-{FD1CD821-6185-4B53-B5AE-06B7D169FF93}" dt="2023-08-11T14:11:19.554" v="63" actId="14100"/>
        <pc:sldMkLst>
          <pc:docMk/>
          <pc:sldMk cId="3389063046" sldId="442"/>
        </pc:sldMkLst>
        <pc:spChg chg="mod">
          <ac:chgData name="Lisbet M. Elvekjær" userId="S::limae_rodekors.dk#ext#@ifrcorg.onmicrosoft.com::0f8e3c40-b18d-4bf9-b917-1159725ede35" providerId="AD" clId="Web-{FD1CD821-6185-4B53-B5AE-06B7D169FF93}" dt="2023-08-11T14:11:19.554" v="63" actId="14100"/>
          <ac:spMkLst>
            <pc:docMk/>
            <pc:sldMk cId="3389063046" sldId="442"/>
            <ac:spMk id="2" creationId="{3E38C1E9-9C65-4AA6-A801-7CDC191A1810}"/>
          </ac:spMkLst>
        </pc:spChg>
      </pc:sldChg>
    </pc:docChg>
  </pc:docChgLst>
  <pc:docChgLst>
    <pc:chgData name="Ruth Aggiss" userId="S::ruthaggiss_gmail.com#ext#@ifrcorg.onmicrosoft.com::94901be3-b3f0-4c9b-9abb-f2239192e0e6" providerId="AD" clId="Web-{C6BBA7E1-2E3B-4C10-A97A-693C761B01C8}"/>
    <pc:docChg chg="modSld">
      <pc:chgData name="Ruth Aggiss" userId="S::ruthaggiss_gmail.com#ext#@ifrcorg.onmicrosoft.com::94901be3-b3f0-4c9b-9abb-f2239192e0e6" providerId="AD" clId="Web-{C6BBA7E1-2E3B-4C10-A97A-693C761B01C8}" dt="2023-05-05T13:58:56.918" v="40" actId="20577"/>
      <pc:docMkLst>
        <pc:docMk/>
      </pc:docMkLst>
      <pc:sldChg chg="modSp">
        <pc:chgData name="Ruth Aggiss" userId="S::ruthaggiss_gmail.com#ext#@ifrcorg.onmicrosoft.com::94901be3-b3f0-4c9b-9abb-f2239192e0e6" providerId="AD" clId="Web-{C6BBA7E1-2E3B-4C10-A97A-693C761B01C8}" dt="2023-05-05T13:54:50.291" v="4" actId="20577"/>
        <pc:sldMkLst>
          <pc:docMk/>
          <pc:sldMk cId="639011992" sldId="322"/>
        </pc:sldMkLst>
        <pc:spChg chg="mod">
          <ac:chgData name="Ruth Aggiss" userId="S::ruthaggiss_gmail.com#ext#@ifrcorg.onmicrosoft.com::94901be3-b3f0-4c9b-9abb-f2239192e0e6" providerId="AD" clId="Web-{C6BBA7E1-2E3B-4C10-A97A-693C761B01C8}" dt="2023-05-05T13:54:50.291" v="4" actId="20577"/>
          <ac:spMkLst>
            <pc:docMk/>
            <pc:sldMk cId="639011992" sldId="322"/>
            <ac:spMk id="6" creationId="{918481A7-159D-47FF-B8F0-569F1CDE8253}"/>
          </ac:spMkLst>
        </pc:spChg>
      </pc:sldChg>
      <pc:sldChg chg="modSp">
        <pc:chgData name="Ruth Aggiss" userId="S::ruthaggiss_gmail.com#ext#@ifrcorg.onmicrosoft.com::94901be3-b3f0-4c9b-9abb-f2239192e0e6" providerId="AD" clId="Web-{C6BBA7E1-2E3B-4C10-A97A-693C761B01C8}" dt="2023-05-05T13:58:56.918" v="40" actId="20577"/>
        <pc:sldMkLst>
          <pc:docMk/>
          <pc:sldMk cId="2147899741" sldId="389"/>
        </pc:sldMkLst>
        <pc:spChg chg="mod">
          <ac:chgData name="Ruth Aggiss" userId="S::ruthaggiss_gmail.com#ext#@ifrcorg.onmicrosoft.com::94901be3-b3f0-4c9b-9abb-f2239192e0e6" providerId="AD" clId="Web-{C6BBA7E1-2E3B-4C10-A97A-693C761B01C8}" dt="2023-05-05T13:58:56.918" v="40" actId="20577"/>
          <ac:spMkLst>
            <pc:docMk/>
            <pc:sldMk cId="2147899741" sldId="389"/>
            <ac:spMk id="3" creationId="{FBA6573A-B737-48EB-ADAA-E44655ADB767}"/>
          </ac:spMkLst>
        </pc:spChg>
      </pc:sldChg>
      <pc:sldChg chg="modSp">
        <pc:chgData name="Ruth Aggiss" userId="S::ruthaggiss_gmail.com#ext#@ifrcorg.onmicrosoft.com::94901be3-b3f0-4c9b-9abb-f2239192e0e6" providerId="AD" clId="Web-{C6BBA7E1-2E3B-4C10-A97A-693C761B01C8}" dt="2023-05-05T13:55:52.546" v="5" actId="20577"/>
        <pc:sldMkLst>
          <pc:docMk/>
          <pc:sldMk cId="1603267360" sldId="397"/>
        </pc:sldMkLst>
        <pc:spChg chg="mod">
          <ac:chgData name="Ruth Aggiss" userId="S::ruthaggiss_gmail.com#ext#@ifrcorg.onmicrosoft.com::94901be3-b3f0-4c9b-9abb-f2239192e0e6" providerId="AD" clId="Web-{C6BBA7E1-2E3B-4C10-A97A-693C761B01C8}" dt="2023-05-05T13:55:52.546" v="5" actId="20577"/>
          <ac:spMkLst>
            <pc:docMk/>
            <pc:sldMk cId="1603267360" sldId="397"/>
            <ac:spMk id="16" creationId="{2BA52C05-68B4-49C4-9C74-DD22DECAD31F}"/>
          </ac:spMkLst>
        </pc:spChg>
      </pc:sldChg>
      <pc:sldChg chg="modSp">
        <pc:chgData name="Ruth Aggiss" userId="S::ruthaggiss_gmail.com#ext#@ifrcorg.onmicrosoft.com::94901be3-b3f0-4c9b-9abb-f2239192e0e6" providerId="AD" clId="Web-{C6BBA7E1-2E3B-4C10-A97A-693C761B01C8}" dt="2023-05-05T13:56:34.470" v="14" actId="20577"/>
        <pc:sldMkLst>
          <pc:docMk/>
          <pc:sldMk cId="3952632301" sldId="398"/>
        </pc:sldMkLst>
        <pc:spChg chg="mod">
          <ac:chgData name="Ruth Aggiss" userId="S::ruthaggiss_gmail.com#ext#@ifrcorg.onmicrosoft.com::94901be3-b3f0-4c9b-9abb-f2239192e0e6" providerId="AD" clId="Web-{C6BBA7E1-2E3B-4C10-A97A-693C761B01C8}" dt="2023-05-05T13:56:09.265" v="7" actId="20577"/>
          <ac:spMkLst>
            <pc:docMk/>
            <pc:sldMk cId="3952632301" sldId="398"/>
            <ac:spMk id="2" creationId="{B7AF6440-D9FB-4ECA-99BA-A42D2878F036}"/>
          </ac:spMkLst>
        </pc:spChg>
        <pc:spChg chg="mod">
          <ac:chgData name="Ruth Aggiss" userId="S::ruthaggiss_gmail.com#ext#@ifrcorg.onmicrosoft.com::94901be3-b3f0-4c9b-9abb-f2239192e0e6" providerId="AD" clId="Web-{C6BBA7E1-2E3B-4C10-A97A-693C761B01C8}" dt="2023-05-05T13:56:34.470" v="14" actId="20577"/>
          <ac:spMkLst>
            <pc:docMk/>
            <pc:sldMk cId="3952632301" sldId="398"/>
            <ac:spMk id="3" creationId="{44F982C2-EA3A-4ED3-9AB8-177EB1C37DCC}"/>
          </ac:spMkLst>
        </pc:spChg>
      </pc:sldChg>
      <pc:sldChg chg="modSp">
        <pc:chgData name="Ruth Aggiss" userId="S::ruthaggiss_gmail.com#ext#@ifrcorg.onmicrosoft.com::94901be3-b3f0-4c9b-9abb-f2239192e0e6" providerId="AD" clId="Web-{C6BBA7E1-2E3B-4C10-A97A-693C761B01C8}" dt="2023-05-05T13:56:50.378" v="17" actId="20577"/>
        <pc:sldMkLst>
          <pc:docMk/>
          <pc:sldMk cId="1406205776" sldId="401"/>
        </pc:sldMkLst>
        <pc:spChg chg="mod">
          <ac:chgData name="Ruth Aggiss" userId="S::ruthaggiss_gmail.com#ext#@ifrcorg.onmicrosoft.com::94901be3-b3f0-4c9b-9abb-f2239192e0e6" providerId="AD" clId="Web-{C6BBA7E1-2E3B-4C10-A97A-693C761B01C8}" dt="2023-05-05T13:56:43.518" v="15" actId="20577"/>
          <ac:spMkLst>
            <pc:docMk/>
            <pc:sldMk cId="1406205776" sldId="401"/>
            <ac:spMk id="5" creationId="{E30F154D-9B89-466D-8776-B2679E4CFB45}"/>
          </ac:spMkLst>
        </pc:spChg>
        <pc:spChg chg="mod">
          <ac:chgData name="Ruth Aggiss" userId="S::ruthaggiss_gmail.com#ext#@ifrcorg.onmicrosoft.com::94901be3-b3f0-4c9b-9abb-f2239192e0e6" providerId="AD" clId="Web-{C6BBA7E1-2E3B-4C10-A97A-693C761B01C8}" dt="2023-05-05T13:56:50.378" v="17" actId="20577"/>
          <ac:spMkLst>
            <pc:docMk/>
            <pc:sldMk cId="1406205776" sldId="401"/>
            <ac:spMk id="6" creationId="{918481A7-159D-47FF-B8F0-569F1CDE8253}"/>
          </ac:spMkLst>
        </pc:spChg>
      </pc:sldChg>
      <pc:sldChg chg="modSp">
        <pc:chgData name="Ruth Aggiss" userId="S::ruthaggiss_gmail.com#ext#@ifrcorg.onmicrosoft.com::94901be3-b3f0-4c9b-9abb-f2239192e0e6" providerId="AD" clId="Web-{C6BBA7E1-2E3B-4C10-A97A-693C761B01C8}" dt="2023-05-05T13:57:20.067" v="19" actId="20577"/>
        <pc:sldMkLst>
          <pc:docMk/>
          <pc:sldMk cId="2964283026" sldId="410"/>
        </pc:sldMkLst>
        <pc:spChg chg="mod">
          <ac:chgData name="Ruth Aggiss" userId="S::ruthaggiss_gmail.com#ext#@ifrcorg.onmicrosoft.com::94901be3-b3f0-4c9b-9abb-f2239192e0e6" providerId="AD" clId="Web-{C6BBA7E1-2E3B-4C10-A97A-693C761B01C8}" dt="2023-05-05T13:57:20.067" v="19" actId="20577"/>
          <ac:spMkLst>
            <pc:docMk/>
            <pc:sldMk cId="2964283026" sldId="410"/>
            <ac:spMk id="6" creationId="{918481A7-159D-47FF-B8F0-569F1CDE8253}"/>
          </ac:spMkLst>
        </pc:spChg>
      </pc:sldChg>
      <pc:sldChg chg="modSp">
        <pc:chgData name="Ruth Aggiss" userId="S::ruthaggiss_gmail.com#ext#@ifrcorg.onmicrosoft.com::94901be3-b3f0-4c9b-9abb-f2239192e0e6" providerId="AD" clId="Web-{C6BBA7E1-2E3B-4C10-A97A-693C761B01C8}" dt="2023-05-05T13:57:49.882" v="23" actId="20577"/>
        <pc:sldMkLst>
          <pc:docMk/>
          <pc:sldMk cId="3641624189" sldId="419"/>
        </pc:sldMkLst>
        <pc:spChg chg="mod">
          <ac:chgData name="Ruth Aggiss" userId="S::ruthaggiss_gmail.com#ext#@ifrcorg.onmicrosoft.com::94901be3-b3f0-4c9b-9abb-f2239192e0e6" providerId="AD" clId="Web-{C6BBA7E1-2E3B-4C10-A97A-693C761B01C8}" dt="2023-05-05T13:57:49.882" v="23" actId="20577"/>
          <ac:spMkLst>
            <pc:docMk/>
            <pc:sldMk cId="3641624189" sldId="419"/>
            <ac:spMk id="3" creationId="{C9FE4B7C-F58D-4ADC-9152-A8034E57DC7F}"/>
          </ac:spMkLst>
        </pc:spChg>
      </pc:sldChg>
      <pc:sldChg chg="modSp">
        <pc:chgData name="Ruth Aggiss" userId="S::ruthaggiss_gmail.com#ext#@ifrcorg.onmicrosoft.com::94901be3-b3f0-4c9b-9abb-f2239192e0e6" providerId="AD" clId="Web-{C6BBA7E1-2E3B-4C10-A97A-693C761B01C8}" dt="2023-05-05T13:58:15.430" v="25" actId="20577"/>
        <pc:sldMkLst>
          <pc:docMk/>
          <pc:sldMk cId="1651201913" sldId="435"/>
        </pc:sldMkLst>
        <pc:spChg chg="mod">
          <ac:chgData name="Ruth Aggiss" userId="S::ruthaggiss_gmail.com#ext#@ifrcorg.onmicrosoft.com::94901be3-b3f0-4c9b-9abb-f2239192e0e6" providerId="AD" clId="Web-{C6BBA7E1-2E3B-4C10-A97A-693C761B01C8}" dt="2023-05-05T13:58:15.430" v="25" actId="20577"/>
          <ac:spMkLst>
            <pc:docMk/>
            <pc:sldMk cId="1651201913" sldId="435"/>
            <ac:spMk id="10" creationId="{6212A9DA-45FD-427B-86FE-8AACB0436C83}"/>
          </ac:spMkLst>
        </pc:spChg>
      </pc:sldChg>
      <pc:sldChg chg="modSp">
        <pc:chgData name="Ruth Aggiss" userId="S::ruthaggiss_gmail.com#ext#@ifrcorg.onmicrosoft.com::94901be3-b3f0-4c9b-9abb-f2239192e0e6" providerId="AD" clId="Web-{C6BBA7E1-2E3B-4C10-A97A-693C761B01C8}" dt="2023-05-05T13:54:33.868" v="1" actId="20577"/>
        <pc:sldMkLst>
          <pc:docMk/>
          <pc:sldMk cId="2936427578" sldId="443"/>
        </pc:sldMkLst>
        <pc:spChg chg="mod">
          <ac:chgData name="Ruth Aggiss" userId="S::ruthaggiss_gmail.com#ext#@ifrcorg.onmicrosoft.com::94901be3-b3f0-4c9b-9abb-f2239192e0e6" providerId="AD" clId="Web-{C6BBA7E1-2E3B-4C10-A97A-693C761B01C8}" dt="2023-05-05T13:54:33.868" v="1" actId="20577"/>
          <ac:spMkLst>
            <pc:docMk/>
            <pc:sldMk cId="2936427578" sldId="443"/>
            <ac:spMk id="19" creationId="{D0FE92E7-B468-48D1-9EDE-74A43B4BDE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2AA67-379A-4202-959A-E98C133D75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127859D-3A2A-4C3A-8D90-284A5F2F1419}">
      <dgm:prSet phldrT="[Text]"/>
      <dgm:spPr>
        <a:solidFill>
          <a:srgbClr val="FF0000"/>
        </a:solidFill>
      </dgm:spPr>
      <dgm:t>
        <a:bodyPr/>
        <a:lstStyle/>
        <a:p>
          <a:pPr>
            <a:buClr>
              <a:srgbClr val="EE2A24"/>
            </a:buClr>
            <a:buFont typeface="Arial" panose="020B0604020202020204" pitchFamily="34" charset="0"/>
            <a:buChar char="•"/>
          </a:pPr>
          <a:r>
            <a:rPr lang="en-GB" b="0" cap="none" dirty="0"/>
            <a:t>Tirer les enseignements de la réponse de la NS xxx, à la fois les points forts et les lacunes.</a:t>
          </a:r>
        </a:p>
      </dgm:t>
    </dgm:pt>
    <dgm:pt modelId="{69F49017-3180-4BDA-A9BC-34B644F23EBF}" type="parTrans" cxnId="{2B1E5827-8AFD-40A7-827A-2C759C8FA01A}">
      <dgm:prSet/>
      <dgm:spPr/>
      <dgm:t>
        <a:bodyPr/>
        <a:lstStyle/>
        <a:p>
          <a:endParaRPr lang="en-GB"/>
        </a:p>
      </dgm:t>
    </dgm:pt>
    <dgm:pt modelId="{0DA81A76-C56F-406B-800B-5E3BB5694AA6}" type="sibTrans" cxnId="{2B1E5827-8AFD-40A7-827A-2C759C8FA01A}">
      <dgm:prSet/>
      <dgm:spPr/>
      <dgm:t>
        <a:bodyPr/>
        <a:lstStyle/>
        <a:p>
          <a:endParaRPr lang="en-GB"/>
        </a:p>
      </dgm:t>
    </dgm:pt>
    <dgm:pt modelId="{942B99FE-2A4B-4E76-8ECB-BBAC17C95B10}">
      <dgm:prSet phldrT="[Text]"/>
      <dgm:spPr>
        <a:solidFill>
          <a:srgbClr val="FF0000"/>
        </a:solidFill>
      </dgm:spPr>
      <dgm:t>
        <a:bodyPr/>
        <a:lstStyle/>
        <a:p>
          <a:pPr>
            <a:buClr>
              <a:srgbClr val="EE2A24"/>
            </a:buClr>
            <a:buFont typeface="Arial" panose="020B0604020202020204" pitchFamily="34" charset="0"/>
            <a:buChar char="•"/>
          </a:pPr>
          <a:r>
            <a:rPr lang="en-GB" b="0" cap="none" dirty="0"/>
            <a:t>Identifier les priorités pour améliorer la programmation du FLS à la fois dans l'immédiat et à moyen terme</a:t>
          </a:r>
        </a:p>
      </dgm:t>
    </dgm:pt>
    <dgm:pt modelId="{CF220DC4-607D-4928-96A3-D82D8B2E652C}" type="parTrans" cxnId="{44D8AF0D-5539-4A16-AF7D-F1C195FCB7A0}">
      <dgm:prSet/>
      <dgm:spPr/>
      <dgm:t>
        <a:bodyPr/>
        <a:lstStyle/>
        <a:p>
          <a:endParaRPr lang="en-GB"/>
        </a:p>
      </dgm:t>
    </dgm:pt>
    <dgm:pt modelId="{7BD8511A-8C8D-4C5F-BDDB-3A87F8CF8A3E}" type="sibTrans" cxnId="{44D8AF0D-5539-4A16-AF7D-F1C195FCB7A0}">
      <dgm:prSet/>
      <dgm:spPr/>
      <dgm:t>
        <a:bodyPr/>
        <a:lstStyle/>
        <a:p>
          <a:endParaRPr lang="en-GB"/>
        </a:p>
      </dgm:t>
    </dgm:pt>
    <dgm:pt modelId="{84A1A685-0556-4ECC-AA00-5350BBA4C092}">
      <dgm:prSet phldrT="[Text]"/>
      <dgm:spPr>
        <a:solidFill>
          <a:srgbClr val="FF0000"/>
        </a:solidFill>
      </dgm:spPr>
      <dgm:t>
        <a:bodyPr/>
        <a:lstStyle/>
        <a:p>
          <a:pPr>
            <a:buClr>
              <a:srgbClr val="EE2A24"/>
            </a:buClr>
            <a:buFont typeface="Arial" panose="020B0604020202020204" pitchFamily="34" charset="0"/>
            <a:buChar char="•"/>
          </a:pPr>
          <a:r>
            <a:rPr lang="en-GB" b="0" cap="none" dirty="0"/>
            <a:t>Utiliser systématiquement cet apprentissage pour évaluer le système organisationnel par lequel les résultats </a:t>
          </a:r>
          <a:r>
            <a:rPr lang="en-GB" b="0" cap="none" dirty="0" err="1"/>
            <a:t>sectoriels </a:t>
          </a:r>
          <a:r>
            <a:rPr lang="en-GB" b="0" cap="none" dirty="0"/>
            <a:t>sont obtenus par le biais de la CVA, tout au long du cycle du projet.</a:t>
          </a:r>
        </a:p>
      </dgm:t>
    </dgm:pt>
    <dgm:pt modelId="{06F454A3-E27D-4FEB-8431-4BD0ED1FC8E1}" type="sibTrans" cxnId="{322BCB18-816A-4211-B5AB-D462797A98D7}">
      <dgm:prSet/>
      <dgm:spPr/>
      <dgm:t>
        <a:bodyPr/>
        <a:lstStyle/>
        <a:p>
          <a:endParaRPr lang="en-GB"/>
        </a:p>
      </dgm:t>
    </dgm:pt>
    <dgm:pt modelId="{0ABBF7DF-9FEB-4FC7-A261-A35E99E65330}" type="parTrans" cxnId="{322BCB18-816A-4211-B5AB-D462797A98D7}">
      <dgm:prSet/>
      <dgm:spPr/>
      <dgm:t>
        <a:bodyPr/>
        <a:lstStyle/>
        <a:p>
          <a:endParaRPr lang="en-GB"/>
        </a:p>
      </dgm:t>
    </dgm:pt>
    <dgm:pt modelId="{6C546F06-454D-4C7B-AA59-8F883EA97CDD}">
      <dgm:prSet/>
      <dgm:spPr>
        <a:solidFill>
          <a:srgbClr val="FF0000"/>
        </a:solidFill>
      </dgm:spPr>
      <dgm:t>
        <a:bodyPr/>
        <a:lstStyle/>
        <a:p>
          <a:r>
            <a:rPr lang="en-GB" b="0" cap="none" dirty="0"/>
            <a:t>Veiller à ce que les </a:t>
          </a:r>
          <a:r>
            <a:rPr lang="en-GB" b="0" u="sng" cap="none" dirty="0"/>
            <a:t>bonnes personnes reçoivent la bonne assistance, au bon moment, de la bonne manière et en gérant les risques.</a:t>
          </a:r>
          <a:endParaRPr lang="en-GB" u="sng" dirty="0"/>
        </a:p>
      </dgm:t>
    </dgm:pt>
    <dgm:pt modelId="{3D927EDD-515F-4857-9549-1584B20D4B62}" type="parTrans" cxnId="{2B5E6ECA-A835-4887-87D6-1156A696CE52}">
      <dgm:prSet/>
      <dgm:spPr/>
      <dgm:t>
        <a:bodyPr/>
        <a:lstStyle/>
        <a:p>
          <a:endParaRPr lang="en-GB"/>
        </a:p>
      </dgm:t>
    </dgm:pt>
    <dgm:pt modelId="{59BAF4FD-EF8B-4950-9234-49F3FBD9989C}" type="sibTrans" cxnId="{2B5E6ECA-A835-4887-87D6-1156A696CE52}">
      <dgm:prSet/>
      <dgm:spPr/>
      <dgm:t>
        <a:bodyPr/>
        <a:lstStyle/>
        <a:p>
          <a:endParaRPr lang="en-GB"/>
        </a:p>
      </dgm:t>
    </dgm:pt>
    <dgm:pt modelId="{708AAB8F-548A-49F5-869C-916FCF7E9BE3}" type="pres">
      <dgm:prSet presAssocID="{2E12AA67-379A-4202-959A-E98C133D7527}" presName="outerComposite" presStyleCnt="0">
        <dgm:presLayoutVars>
          <dgm:chMax val="5"/>
          <dgm:dir/>
          <dgm:resizeHandles val="exact"/>
        </dgm:presLayoutVars>
      </dgm:prSet>
      <dgm:spPr/>
    </dgm:pt>
    <dgm:pt modelId="{3E26D11B-E4AC-45F2-999B-7EA2B502BD1A}" type="pres">
      <dgm:prSet presAssocID="{2E12AA67-379A-4202-959A-E98C133D7527}" presName="dummyMaxCanvas" presStyleCnt="0">
        <dgm:presLayoutVars/>
      </dgm:prSet>
      <dgm:spPr/>
    </dgm:pt>
    <dgm:pt modelId="{59E43674-EC93-47BB-A7C0-531A5F1E402F}" type="pres">
      <dgm:prSet presAssocID="{2E12AA67-379A-4202-959A-E98C133D7527}" presName="FourNodes_1" presStyleLbl="node1" presStyleIdx="0" presStyleCnt="4">
        <dgm:presLayoutVars>
          <dgm:bulletEnabled val="1"/>
        </dgm:presLayoutVars>
      </dgm:prSet>
      <dgm:spPr/>
    </dgm:pt>
    <dgm:pt modelId="{C816B0FB-7BD5-4558-8D92-0ABD4C9B7CF3}" type="pres">
      <dgm:prSet presAssocID="{2E12AA67-379A-4202-959A-E98C133D7527}" presName="FourNodes_2" presStyleLbl="node1" presStyleIdx="1" presStyleCnt="4">
        <dgm:presLayoutVars>
          <dgm:bulletEnabled val="1"/>
        </dgm:presLayoutVars>
      </dgm:prSet>
      <dgm:spPr/>
    </dgm:pt>
    <dgm:pt modelId="{0BB5CB76-9C29-4C26-BB4F-CD7B8035E9E7}" type="pres">
      <dgm:prSet presAssocID="{2E12AA67-379A-4202-959A-E98C133D7527}" presName="FourNodes_3" presStyleLbl="node1" presStyleIdx="2" presStyleCnt="4">
        <dgm:presLayoutVars>
          <dgm:bulletEnabled val="1"/>
        </dgm:presLayoutVars>
      </dgm:prSet>
      <dgm:spPr/>
    </dgm:pt>
    <dgm:pt modelId="{4DC88340-39B0-4C03-BFBF-B419D162E123}" type="pres">
      <dgm:prSet presAssocID="{2E12AA67-379A-4202-959A-E98C133D7527}" presName="FourNodes_4" presStyleLbl="node1" presStyleIdx="3" presStyleCnt="4">
        <dgm:presLayoutVars>
          <dgm:bulletEnabled val="1"/>
        </dgm:presLayoutVars>
      </dgm:prSet>
      <dgm:spPr/>
    </dgm:pt>
    <dgm:pt modelId="{F8B6AEF0-7CE2-4C8D-B36D-4EAFFDAA594A}" type="pres">
      <dgm:prSet presAssocID="{2E12AA67-379A-4202-959A-E98C133D7527}" presName="FourConn_1-2" presStyleLbl="fgAccFollowNode1" presStyleIdx="0" presStyleCnt="3">
        <dgm:presLayoutVars>
          <dgm:bulletEnabled val="1"/>
        </dgm:presLayoutVars>
      </dgm:prSet>
      <dgm:spPr/>
    </dgm:pt>
    <dgm:pt modelId="{A74F7CFD-3EDC-4DEE-AE4C-2CF63524DAD0}" type="pres">
      <dgm:prSet presAssocID="{2E12AA67-379A-4202-959A-E98C133D7527}" presName="FourConn_2-3" presStyleLbl="fgAccFollowNode1" presStyleIdx="1" presStyleCnt="3">
        <dgm:presLayoutVars>
          <dgm:bulletEnabled val="1"/>
        </dgm:presLayoutVars>
      </dgm:prSet>
      <dgm:spPr/>
    </dgm:pt>
    <dgm:pt modelId="{D1AB41BB-80FB-4B93-960D-97EF899860E3}" type="pres">
      <dgm:prSet presAssocID="{2E12AA67-379A-4202-959A-E98C133D7527}" presName="FourConn_3-4" presStyleLbl="fgAccFollowNode1" presStyleIdx="2" presStyleCnt="3">
        <dgm:presLayoutVars>
          <dgm:bulletEnabled val="1"/>
        </dgm:presLayoutVars>
      </dgm:prSet>
      <dgm:spPr/>
    </dgm:pt>
    <dgm:pt modelId="{A03FFDF6-C8D3-4B18-AC4D-E5B6C5177709}" type="pres">
      <dgm:prSet presAssocID="{2E12AA67-379A-4202-959A-E98C133D7527}" presName="FourNodes_1_text" presStyleLbl="node1" presStyleIdx="3" presStyleCnt="4">
        <dgm:presLayoutVars>
          <dgm:bulletEnabled val="1"/>
        </dgm:presLayoutVars>
      </dgm:prSet>
      <dgm:spPr/>
    </dgm:pt>
    <dgm:pt modelId="{D81D4C9A-4E84-4D21-AA3E-625BB9C99575}" type="pres">
      <dgm:prSet presAssocID="{2E12AA67-379A-4202-959A-E98C133D7527}" presName="FourNodes_2_text" presStyleLbl="node1" presStyleIdx="3" presStyleCnt="4">
        <dgm:presLayoutVars>
          <dgm:bulletEnabled val="1"/>
        </dgm:presLayoutVars>
      </dgm:prSet>
      <dgm:spPr/>
    </dgm:pt>
    <dgm:pt modelId="{9B4D75A9-B24F-4CBA-96D7-00EE2D72A0DD}" type="pres">
      <dgm:prSet presAssocID="{2E12AA67-379A-4202-959A-E98C133D7527}" presName="FourNodes_3_text" presStyleLbl="node1" presStyleIdx="3" presStyleCnt="4">
        <dgm:presLayoutVars>
          <dgm:bulletEnabled val="1"/>
        </dgm:presLayoutVars>
      </dgm:prSet>
      <dgm:spPr/>
    </dgm:pt>
    <dgm:pt modelId="{E3068B4B-AB16-42B5-9779-5703BE58AEAB}" type="pres">
      <dgm:prSet presAssocID="{2E12AA67-379A-4202-959A-E98C133D7527}" presName="FourNodes_4_text" presStyleLbl="node1" presStyleIdx="3" presStyleCnt="4">
        <dgm:presLayoutVars>
          <dgm:bulletEnabled val="1"/>
        </dgm:presLayoutVars>
      </dgm:prSet>
      <dgm:spPr/>
    </dgm:pt>
  </dgm:ptLst>
  <dgm:cxnLst>
    <dgm:cxn modelId="{44D8AF0D-5539-4A16-AF7D-F1C195FCB7A0}" srcId="{2E12AA67-379A-4202-959A-E98C133D7527}" destId="{942B99FE-2A4B-4E76-8ECB-BBAC17C95B10}" srcOrd="2" destOrd="0" parTransId="{CF220DC4-607D-4928-96A3-D82D8B2E652C}" sibTransId="{7BD8511A-8C8D-4C5F-BDDB-3A87F8CF8A3E}"/>
    <dgm:cxn modelId="{322BCB18-816A-4211-B5AB-D462797A98D7}" srcId="{2E12AA67-379A-4202-959A-E98C133D7527}" destId="{84A1A685-0556-4ECC-AA00-5350BBA4C092}" srcOrd="1" destOrd="0" parTransId="{0ABBF7DF-9FEB-4FC7-A261-A35E99E65330}" sibTransId="{06F454A3-E27D-4FEB-8431-4BD0ED1FC8E1}"/>
    <dgm:cxn modelId="{2B1E5827-8AFD-40A7-827A-2C759C8FA01A}" srcId="{2E12AA67-379A-4202-959A-E98C133D7527}" destId="{3127859D-3A2A-4C3A-8D90-284A5F2F1419}" srcOrd="0" destOrd="0" parTransId="{69F49017-3180-4BDA-A9BC-34B644F23EBF}" sibTransId="{0DA81A76-C56F-406B-800B-5E3BB5694AA6}"/>
    <dgm:cxn modelId="{3024C32D-0ED0-0E48-99BC-711552499357}" type="presOf" srcId="{2E12AA67-379A-4202-959A-E98C133D7527}" destId="{708AAB8F-548A-49F5-869C-916FCF7E9BE3}" srcOrd="0" destOrd="0" presId="urn:microsoft.com/office/officeart/2005/8/layout/vProcess5"/>
    <dgm:cxn modelId="{725D8664-DE07-C34E-9548-3ECD95EEE2C8}" type="presOf" srcId="{84A1A685-0556-4ECC-AA00-5350BBA4C092}" destId="{C816B0FB-7BD5-4558-8D92-0ABD4C9B7CF3}" srcOrd="0" destOrd="0" presId="urn:microsoft.com/office/officeart/2005/8/layout/vProcess5"/>
    <dgm:cxn modelId="{8F622A66-0D73-6045-9618-96B3FA94A24E}" type="presOf" srcId="{7BD8511A-8C8D-4C5F-BDDB-3A87F8CF8A3E}" destId="{D1AB41BB-80FB-4B93-960D-97EF899860E3}" srcOrd="0" destOrd="0" presId="urn:microsoft.com/office/officeart/2005/8/layout/vProcess5"/>
    <dgm:cxn modelId="{E690A66F-EA40-3E48-810E-62166B0410AC}" type="presOf" srcId="{942B99FE-2A4B-4E76-8ECB-BBAC17C95B10}" destId="{0BB5CB76-9C29-4C26-BB4F-CD7B8035E9E7}" srcOrd="0" destOrd="0" presId="urn:microsoft.com/office/officeart/2005/8/layout/vProcess5"/>
    <dgm:cxn modelId="{9B31A05A-42C5-F748-A4E9-0A81E32D0C6C}" type="presOf" srcId="{84A1A685-0556-4ECC-AA00-5350BBA4C092}" destId="{D81D4C9A-4E84-4D21-AA3E-625BB9C99575}" srcOrd="1" destOrd="0" presId="urn:microsoft.com/office/officeart/2005/8/layout/vProcess5"/>
    <dgm:cxn modelId="{2D1C7180-4EC6-004C-B2CA-93D311C44920}" type="presOf" srcId="{3127859D-3A2A-4C3A-8D90-284A5F2F1419}" destId="{59E43674-EC93-47BB-A7C0-531A5F1E402F}" srcOrd="0" destOrd="0" presId="urn:microsoft.com/office/officeart/2005/8/layout/vProcess5"/>
    <dgm:cxn modelId="{18DC0E8C-D4DE-1548-A7EC-95B03FD9AFBD}" type="presOf" srcId="{6C546F06-454D-4C7B-AA59-8F883EA97CDD}" destId="{4DC88340-39B0-4C03-BFBF-B419D162E123}" srcOrd="0" destOrd="0" presId="urn:microsoft.com/office/officeart/2005/8/layout/vProcess5"/>
    <dgm:cxn modelId="{B0AF3391-8923-454D-A0A9-25FA26C51190}" type="presOf" srcId="{942B99FE-2A4B-4E76-8ECB-BBAC17C95B10}" destId="{9B4D75A9-B24F-4CBA-96D7-00EE2D72A0DD}" srcOrd="1" destOrd="0" presId="urn:microsoft.com/office/officeart/2005/8/layout/vProcess5"/>
    <dgm:cxn modelId="{E939A299-6E81-D341-9194-5E1FDA8936EF}" type="presOf" srcId="{6C546F06-454D-4C7B-AA59-8F883EA97CDD}" destId="{E3068B4B-AB16-42B5-9779-5703BE58AEAB}" srcOrd="1" destOrd="0" presId="urn:microsoft.com/office/officeart/2005/8/layout/vProcess5"/>
    <dgm:cxn modelId="{7AED57B0-5174-2C45-98D1-DCD4AE48C208}" type="presOf" srcId="{06F454A3-E27D-4FEB-8431-4BD0ED1FC8E1}" destId="{A74F7CFD-3EDC-4DEE-AE4C-2CF63524DAD0}" srcOrd="0" destOrd="0" presId="urn:microsoft.com/office/officeart/2005/8/layout/vProcess5"/>
    <dgm:cxn modelId="{D11FD0C8-CE1C-3F40-8FCF-FE87B5A248A0}" type="presOf" srcId="{3127859D-3A2A-4C3A-8D90-284A5F2F1419}" destId="{A03FFDF6-C8D3-4B18-AC4D-E5B6C5177709}" srcOrd="1" destOrd="0" presId="urn:microsoft.com/office/officeart/2005/8/layout/vProcess5"/>
    <dgm:cxn modelId="{2B5E6ECA-A835-4887-87D6-1156A696CE52}" srcId="{2E12AA67-379A-4202-959A-E98C133D7527}" destId="{6C546F06-454D-4C7B-AA59-8F883EA97CDD}" srcOrd="3" destOrd="0" parTransId="{3D927EDD-515F-4857-9549-1584B20D4B62}" sibTransId="{59BAF4FD-EF8B-4950-9234-49F3FBD9989C}"/>
    <dgm:cxn modelId="{DCA8F8CD-C449-1649-8040-FE035F112EE9}" type="presOf" srcId="{0DA81A76-C56F-406B-800B-5E3BB5694AA6}" destId="{F8B6AEF0-7CE2-4C8D-B36D-4EAFFDAA594A}" srcOrd="0" destOrd="0" presId="urn:microsoft.com/office/officeart/2005/8/layout/vProcess5"/>
    <dgm:cxn modelId="{18D8DB68-D882-1E42-AC61-EA96E506AAC5}" type="presParOf" srcId="{708AAB8F-548A-49F5-869C-916FCF7E9BE3}" destId="{3E26D11B-E4AC-45F2-999B-7EA2B502BD1A}" srcOrd="0" destOrd="0" presId="urn:microsoft.com/office/officeart/2005/8/layout/vProcess5"/>
    <dgm:cxn modelId="{7BBFEB59-69F6-014A-A397-A4491877DA2B}" type="presParOf" srcId="{708AAB8F-548A-49F5-869C-916FCF7E9BE3}" destId="{59E43674-EC93-47BB-A7C0-531A5F1E402F}" srcOrd="1" destOrd="0" presId="urn:microsoft.com/office/officeart/2005/8/layout/vProcess5"/>
    <dgm:cxn modelId="{BE817F4E-F889-7F4D-B0B6-17E3F802478A}" type="presParOf" srcId="{708AAB8F-548A-49F5-869C-916FCF7E9BE3}" destId="{C816B0FB-7BD5-4558-8D92-0ABD4C9B7CF3}" srcOrd="2" destOrd="0" presId="urn:microsoft.com/office/officeart/2005/8/layout/vProcess5"/>
    <dgm:cxn modelId="{4BE8D253-DCCB-E148-9A84-710B859609D3}" type="presParOf" srcId="{708AAB8F-548A-49F5-869C-916FCF7E9BE3}" destId="{0BB5CB76-9C29-4C26-BB4F-CD7B8035E9E7}" srcOrd="3" destOrd="0" presId="urn:microsoft.com/office/officeart/2005/8/layout/vProcess5"/>
    <dgm:cxn modelId="{43F55F8C-1FF6-054B-B6F4-F779F7FC46CD}" type="presParOf" srcId="{708AAB8F-548A-49F5-869C-916FCF7E9BE3}" destId="{4DC88340-39B0-4C03-BFBF-B419D162E123}" srcOrd="4" destOrd="0" presId="urn:microsoft.com/office/officeart/2005/8/layout/vProcess5"/>
    <dgm:cxn modelId="{BFDDEB11-9532-0F45-8C91-64980C7973B5}" type="presParOf" srcId="{708AAB8F-548A-49F5-869C-916FCF7E9BE3}" destId="{F8B6AEF0-7CE2-4C8D-B36D-4EAFFDAA594A}" srcOrd="5" destOrd="0" presId="urn:microsoft.com/office/officeart/2005/8/layout/vProcess5"/>
    <dgm:cxn modelId="{B5095E16-F894-3747-9307-07D27F15015C}" type="presParOf" srcId="{708AAB8F-548A-49F5-869C-916FCF7E9BE3}" destId="{A74F7CFD-3EDC-4DEE-AE4C-2CF63524DAD0}" srcOrd="6" destOrd="0" presId="urn:microsoft.com/office/officeart/2005/8/layout/vProcess5"/>
    <dgm:cxn modelId="{78E2D776-33C0-694C-BC3E-3A6D4B0003BA}" type="presParOf" srcId="{708AAB8F-548A-49F5-869C-916FCF7E9BE3}" destId="{D1AB41BB-80FB-4B93-960D-97EF899860E3}" srcOrd="7" destOrd="0" presId="urn:microsoft.com/office/officeart/2005/8/layout/vProcess5"/>
    <dgm:cxn modelId="{3D23385F-048E-D249-8B31-88753DA2D8C5}" type="presParOf" srcId="{708AAB8F-548A-49F5-869C-916FCF7E9BE3}" destId="{A03FFDF6-C8D3-4B18-AC4D-E5B6C5177709}" srcOrd="8" destOrd="0" presId="urn:microsoft.com/office/officeart/2005/8/layout/vProcess5"/>
    <dgm:cxn modelId="{01518DFC-456F-1340-970F-1BDF2DF820DC}" type="presParOf" srcId="{708AAB8F-548A-49F5-869C-916FCF7E9BE3}" destId="{D81D4C9A-4E84-4D21-AA3E-625BB9C99575}" srcOrd="9" destOrd="0" presId="urn:microsoft.com/office/officeart/2005/8/layout/vProcess5"/>
    <dgm:cxn modelId="{F7BDB4D0-1820-494F-A812-345B51BAF197}" type="presParOf" srcId="{708AAB8F-548A-49F5-869C-916FCF7E9BE3}" destId="{9B4D75A9-B24F-4CBA-96D7-00EE2D72A0DD}" srcOrd="10" destOrd="0" presId="urn:microsoft.com/office/officeart/2005/8/layout/vProcess5"/>
    <dgm:cxn modelId="{EEE4177E-9745-A642-8594-A8E97620CDD0}" type="presParOf" srcId="{708AAB8F-548A-49F5-869C-916FCF7E9BE3}" destId="{E3068B4B-AB16-42B5-9779-5703BE58AEA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43674-EC93-47BB-A7C0-531A5F1E402F}">
      <dsp:nvSpPr>
        <dsp:cNvPr id="0" name=""/>
        <dsp:cNvSpPr/>
      </dsp:nvSpPr>
      <dsp:spPr>
        <a:xfrm>
          <a:off x="0" y="0"/>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Clr>
              <a:srgbClr val="EE2A24"/>
            </a:buClr>
            <a:buFont typeface="Arial" panose="020B0604020202020204" pitchFamily="34" charset="0"/>
            <a:buNone/>
          </a:pPr>
          <a:r>
            <a:rPr lang="en-GB" sz="1200" b="0" kern="1200" cap="none" dirty="0"/>
            <a:t>Tirer les enseignements de la réponse de la NS xxx, à la fois les points forts et les lacunes.</a:t>
          </a:r>
        </a:p>
      </dsp:txBody>
      <dsp:txXfrm>
        <a:off x="23668" y="23668"/>
        <a:ext cx="4252286" cy="760734"/>
      </dsp:txXfrm>
    </dsp:sp>
    <dsp:sp modelId="{C816B0FB-7BD5-4558-8D92-0ABD4C9B7CF3}">
      <dsp:nvSpPr>
        <dsp:cNvPr id="0" name=""/>
        <dsp:cNvSpPr/>
      </dsp:nvSpPr>
      <dsp:spPr>
        <a:xfrm>
          <a:off x="434875" y="954992"/>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Clr>
              <a:srgbClr val="EE2A24"/>
            </a:buClr>
            <a:buFont typeface="Arial" panose="020B0604020202020204" pitchFamily="34" charset="0"/>
            <a:buNone/>
          </a:pPr>
          <a:r>
            <a:rPr lang="en-GB" sz="1200" b="0" kern="1200" cap="none" dirty="0"/>
            <a:t>Utiliser systématiquement cet apprentissage pour évaluer le système organisationnel par lequel les résultats </a:t>
          </a:r>
          <a:r>
            <a:rPr lang="en-GB" sz="1200" b="0" kern="1200" cap="none" dirty="0" err="1"/>
            <a:t>sectoriels </a:t>
          </a:r>
          <a:r>
            <a:rPr lang="en-GB" sz="1200" b="0" kern="1200" cap="none" dirty="0"/>
            <a:t>sont obtenus par le biais de la CVA, tout au long du cycle du projet.</a:t>
          </a:r>
        </a:p>
      </dsp:txBody>
      <dsp:txXfrm>
        <a:off x="458543" y="978660"/>
        <a:ext cx="4185083" cy="760734"/>
      </dsp:txXfrm>
    </dsp:sp>
    <dsp:sp modelId="{0BB5CB76-9C29-4C26-BB4F-CD7B8035E9E7}">
      <dsp:nvSpPr>
        <dsp:cNvPr id="0" name=""/>
        <dsp:cNvSpPr/>
      </dsp:nvSpPr>
      <dsp:spPr>
        <a:xfrm>
          <a:off x="863259" y="1909984"/>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Clr>
              <a:srgbClr val="EE2A24"/>
            </a:buClr>
            <a:buFont typeface="Arial" panose="020B0604020202020204" pitchFamily="34" charset="0"/>
            <a:buNone/>
          </a:pPr>
          <a:r>
            <a:rPr lang="en-GB" sz="1200" b="0" kern="1200" cap="none" dirty="0"/>
            <a:t>Identifier les priorités pour améliorer la programmation du FLS à la fois dans l'immédiat et à moyen terme</a:t>
          </a:r>
        </a:p>
      </dsp:txBody>
      <dsp:txXfrm>
        <a:off x="886927" y="1933652"/>
        <a:ext cx="4191573" cy="760734"/>
      </dsp:txXfrm>
    </dsp:sp>
    <dsp:sp modelId="{4DC88340-39B0-4C03-BFBF-B419D162E123}">
      <dsp:nvSpPr>
        <dsp:cNvPr id="0" name=""/>
        <dsp:cNvSpPr/>
      </dsp:nvSpPr>
      <dsp:spPr>
        <a:xfrm>
          <a:off x="1298134" y="2864976"/>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0" kern="1200" cap="none" dirty="0"/>
            <a:t>Veiller à ce que les </a:t>
          </a:r>
          <a:r>
            <a:rPr lang="en-GB" sz="1200" b="0" u="sng" kern="1200" cap="none" dirty="0"/>
            <a:t>bonnes personnes reçoivent la bonne assistance, au bon moment, de la bonne manière et en gérant les risques.</a:t>
          </a:r>
          <a:endParaRPr lang="en-GB" sz="1200" u="sng" kern="1200" dirty="0"/>
        </a:p>
      </dsp:txBody>
      <dsp:txXfrm>
        <a:off x="1321802" y="2888644"/>
        <a:ext cx="4185083" cy="760734"/>
      </dsp:txXfrm>
    </dsp:sp>
    <dsp:sp modelId="{F8B6AEF0-7CE2-4C8D-B36D-4EAFFDAA594A}">
      <dsp:nvSpPr>
        <dsp:cNvPr id="0" name=""/>
        <dsp:cNvSpPr/>
      </dsp:nvSpPr>
      <dsp:spPr>
        <a:xfrm>
          <a:off x="4667294" y="618908"/>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4785474" y="618908"/>
        <a:ext cx="288885" cy="395247"/>
      </dsp:txXfrm>
    </dsp:sp>
    <dsp:sp modelId="{A74F7CFD-3EDC-4DEE-AE4C-2CF63524DAD0}">
      <dsp:nvSpPr>
        <dsp:cNvPr id="0" name=""/>
        <dsp:cNvSpPr/>
      </dsp:nvSpPr>
      <dsp:spPr>
        <a:xfrm>
          <a:off x="5102169" y="1573900"/>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220349" y="1573900"/>
        <a:ext cx="288885" cy="395247"/>
      </dsp:txXfrm>
    </dsp:sp>
    <dsp:sp modelId="{D1AB41BB-80FB-4B93-960D-97EF899860E3}">
      <dsp:nvSpPr>
        <dsp:cNvPr id="0" name=""/>
        <dsp:cNvSpPr/>
      </dsp:nvSpPr>
      <dsp:spPr>
        <a:xfrm>
          <a:off x="5530554" y="2528892"/>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648734" y="2528892"/>
        <a:ext cx="288885" cy="3952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B2E3DA-5A0F-4F19-A3B8-D922933969F5}" type="datetimeFigureOut">
              <a:rPr lang="en-GB" smtClean="0"/>
              <a:t>21/11/2024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4F4050-90E4-443E-B6FA-2DD9C016838F}" type="slidenum">
              <a:rPr lang="en-GB" smtClean="0"/>
              <a:t>‹#›</a:t>
            </a:fld>
            <a:endParaRPr lang="en-GB"/>
          </a:p>
        </p:txBody>
      </p:sp>
    </p:spTree>
    <p:extLst>
      <p:ext uri="{BB962C8B-B14F-4D97-AF65-F5344CB8AC3E}">
        <p14:creationId xmlns:p14="http://schemas.microsoft.com/office/powerpoint/2010/main" val="77886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04D18-74B1-4B5E-B52C-19CCD19D4303}" type="datetimeFigureOut">
              <a:rPr lang="en-GB" smtClean="0"/>
              <a:t>21/11/2024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C794D-7DC7-4755-8744-0523C236382F}" type="slidenum">
              <a:rPr lang="en-GB" smtClean="0"/>
              <a:t>‹#›</a:t>
            </a:fld>
            <a:endParaRPr lang="en-GB"/>
          </a:p>
        </p:txBody>
      </p:sp>
    </p:spTree>
    <p:extLst>
      <p:ext uri="{BB962C8B-B14F-4D97-AF65-F5344CB8AC3E}">
        <p14:creationId xmlns:p14="http://schemas.microsoft.com/office/powerpoint/2010/main" val="74610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(Version atelier : Approfondissement, avec accent sur l'impact)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16C794D-7DC7-4755-8744-0523C236382F}" type="slidenum">
              <a:rPr lang="en-GB" smtClean="0"/>
              <a:t>1</a:t>
            </a:fld>
            <a:endParaRPr lang="en-GB"/>
          </a:p>
        </p:txBody>
      </p:sp>
    </p:spTree>
    <p:extLst>
      <p:ext uri="{BB962C8B-B14F-4D97-AF65-F5344CB8AC3E}">
        <p14:creationId xmlns:p14="http://schemas.microsoft.com/office/powerpoint/2010/main" val="201664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Exemple de diapositive à adapter. </a:t>
            </a:r>
          </a:p>
          <a:p>
            <a:r>
              <a:rPr lang="en-GB" dirty="0"/>
              <a:t>Il est possible d'en inclure autant que nécessaire, par exemple un par modalité</a:t>
            </a:r>
            <a:r>
              <a:rPr lang="en-GB" dirty="0" err="1"/>
              <a:t>.</a:t>
            </a:r>
          </a:p>
        </p:txBody>
      </p:sp>
      <p:sp>
        <p:nvSpPr>
          <p:cNvPr id="4" name="Slide Number Placeholder 3"/>
          <p:cNvSpPr>
            <a:spLocks noGrp="1"/>
          </p:cNvSpPr>
          <p:nvPr>
            <p:ph type="sldNum" sz="quarter" idx="10"/>
          </p:nvPr>
        </p:nvSpPr>
        <p:spPr/>
        <p:txBody>
          <a:bodyPr/>
          <a:lstStyle/>
          <a:p>
            <a:fld id="{016C794D-7DC7-4755-8744-0523C236382F}" type="slidenum">
              <a:rPr lang="en-GB" smtClean="0"/>
              <a:t>13</a:t>
            </a:fld>
            <a:endParaRPr lang="en-GB"/>
          </a:p>
        </p:txBody>
      </p:sp>
    </p:spTree>
    <p:extLst>
      <p:ext uri="{BB962C8B-B14F-4D97-AF65-F5344CB8AC3E}">
        <p14:creationId xmlns:p14="http://schemas.microsoft.com/office/powerpoint/2010/main" val="232696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Cette session examine de plus près comment cela a fonctionné et ce qui pourrait être fait différemment à l'avenir pour mieux adapter l'assistance aux besoins des communautés bénéficiaires. </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17</a:t>
            </a:fld>
            <a:endParaRPr lang="en-GB"/>
          </a:p>
        </p:txBody>
      </p:sp>
    </p:spTree>
    <p:extLst>
      <p:ext uri="{BB962C8B-B14F-4D97-AF65-F5344CB8AC3E}">
        <p14:creationId xmlns:p14="http://schemas.microsoft.com/office/powerpoint/2010/main" val="409459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18</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Exemple de diapositive à adapter. </a:t>
            </a:r>
          </a:p>
          <a:p>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19</a:t>
            </a:fld>
            <a:endParaRPr lang="en-GB"/>
          </a:p>
        </p:txBody>
      </p:sp>
    </p:spTree>
    <p:extLst>
      <p:ext uri="{BB962C8B-B14F-4D97-AF65-F5344CB8AC3E}">
        <p14:creationId xmlns:p14="http://schemas.microsoft.com/office/powerpoint/2010/main" val="231804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Exemple de diapositive à adapter - </a:t>
            </a:r>
            <a:r>
              <a:rPr lang="en-GB" baseline="0" dirty="0"/>
              <a:t>citations tirées des FGD (on peut ajouter des lieux)</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20</a:t>
            </a:fld>
            <a:endParaRPr lang="en-GB"/>
          </a:p>
        </p:txBody>
      </p:sp>
    </p:spTree>
    <p:extLst>
      <p:ext uri="{BB962C8B-B14F-4D97-AF65-F5344CB8AC3E}">
        <p14:creationId xmlns:p14="http://schemas.microsoft.com/office/powerpoint/2010/main" val="196980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Récapitulation </a:t>
            </a:r>
            <a:r>
              <a:rPr lang="en-US" baseline="0" dirty="0"/>
              <a:t>du processus d'évaluation et d'analyse de la réponse</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21</a:t>
            </a:fld>
            <a:endParaRPr lang="en-GB"/>
          </a:p>
        </p:txBody>
      </p:sp>
    </p:spTree>
    <p:extLst>
      <p:ext uri="{BB962C8B-B14F-4D97-AF65-F5344CB8AC3E}">
        <p14:creationId xmlns:p14="http://schemas.microsoft.com/office/powerpoint/2010/main" val="9401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Demander d'autres suggestions</a:t>
            </a:r>
          </a:p>
        </p:txBody>
      </p:sp>
      <p:sp>
        <p:nvSpPr>
          <p:cNvPr id="4" name="Slide Number Placeholder 3"/>
          <p:cNvSpPr>
            <a:spLocks noGrp="1"/>
          </p:cNvSpPr>
          <p:nvPr>
            <p:ph type="sldNum" sz="quarter" idx="10"/>
          </p:nvPr>
        </p:nvSpPr>
        <p:spPr/>
        <p:txBody>
          <a:bodyPr/>
          <a:lstStyle/>
          <a:p>
            <a:fld id="{016C794D-7DC7-4755-8744-0523C236382F}" type="slidenum">
              <a:rPr lang="en-GB" smtClean="0"/>
              <a:t>22</a:t>
            </a:fld>
            <a:endParaRPr lang="en-GB"/>
          </a:p>
        </p:txBody>
      </p:sp>
    </p:spTree>
    <p:extLst>
      <p:ext uri="{BB962C8B-B14F-4D97-AF65-F5344CB8AC3E}">
        <p14:creationId xmlns:p14="http://schemas.microsoft.com/office/powerpoint/2010/main" val="363446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Demander d'autres suggestions</a:t>
            </a:r>
          </a:p>
        </p:txBody>
      </p:sp>
      <p:sp>
        <p:nvSpPr>
          <p:cNvPr id="4" name="Slide Number Placeholder 3"/>
          <p:cNvSpPr>
            <a:spLocks noGrp="1"/>
          </p:cNvSpPr>
          <p:nvPr>
            <p:ph type="sldNum" sz="quarter" idx="10"/>
          </p:nvPr>
        </p:nvSpPr>
        <p:spPr/>
        <p:txBody>
          <a:bodyPr/>
          <a:lstStyle/>
          <a:p>
            <a:fld id="{016C794D-7DC7-4755-8744-0523C236382F}" type="slidenum">
              <a:rPr lang="en-GB" smtClean="0"/>
              <a:t>23</a:t>
            </a:fld>
            <a:endParaRPr lang="en-GB"/>
          </a:p>
        </p:txBody>
      </p:sp>
    </p:spTree>
    <p:extLst>
      <p:ext uri="{BB962C8B-B14F-4D97-AF65-F5344CB8AC3E}">
        <p14:creationId xmlns:p14="http://schemas.microsoft.com/office/powerpoint/2010/main" val="287163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27</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Exemple de diapositive à adapter</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28</a:t>
            </a:fld>
            <a:endParaRPr lang="en-GB"/>
          </a:p>
        </p:txBody>
      </p:sp>
    </p:spTree>
    <p:extLst>
      <p:ext uri="{BB962C8B-B14F-4D97-AF65-F5344CB8AC3E}">
        <p14:creationId xmlns:p14="http://schemas.microsoft.com/office/powerpoint/2010/main" val="386360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4</a:t>
            </a:fld>
            <a:endParaRPr lang="en-GB"/>
          </a:p>
        </p:txBody>
      </p:sp>
    </p:spTree>
    <p:extLst>
      <p:ext uri="{BB962C8B-B14F-4D97-AF65-F5344CB8AC3E}">
        <p14:creationId xmlns:p14="http://schemas.microsoft.com/office/powerpoint/2010/main" val="329434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Exemple de diapositive à adapter</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30</a:t>
            </a:fld>
            <a:endParaRPr lang="en-GB"/>
          </a:p>
        </p:txBody>
      </p:sp>
    </p:spTree>
    <p:extLst>
      <p:ext uri="{BB962C8B-B14F-4D97-AF65-F5344CB8AC3E}">
        <p14:creationId xmlns:p14="http://schemas.microsoft.com/office/powerpoint/2010/main" val="15287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Exemple de diapositive à adapter - </a:t>
            </a:r>
            <a:r>
              <a:rPr lang="en-GB" baseline="0" dirty="0"/>
              <a:t>citations tirées des FGD (on peut ajouter des lieux)</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31</a:t>
            </a:fld>
            <a:endParaRPr lang="en-GB"/>
          </a:p>
        </p:txBody>
      </p:sp>
    </p:spTree>
    <p:extLst>
      <p:ext uri="{BB962C8B-B14F-4D97-AF65-F5344CB8AC3E}">
        <p14:creationId xmlns:p14="http://schemas.microsoft.com/office/powerpoint/2010/main" val="3066173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Récapitulation du </a:t>
            </a:r>
            <a:r>
              <a:rPr lang="en-US" baseline="0" dirty="0"/>
              <a:t>processus de calcul de la valeur de </a:t>
            </a:r>
            <a:r>
              <a:rPr lang="en-US" dirty="0"/>
              <a:t>transfert </a:t>
            </a:r>
            <a:r>
              <a:rPr lang="en-US" baseline="0" dirty="0"/>
              <a:t>- voir le polycopié</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32</a:t>
            </a:fld>
            <a:endParaRPr lang="en-GB"/>
          </a:p>
        </p:txBody>
      </p:sp>
    </p:spTree>
    <p:extLst>
      <p:ext uri="{BB962C8B-B14F-4D97-AF65-F5344CB8AC3E}">
        <p14:creationId xmlns:p14="http://schemas.microsoft.com/office/powerpoint/2010/main" val="271858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33</a:t>
            </a:fld>
            <a:endParaRPr lang="en-GB"/>
          </a:p>
        </p:txBody>
      </p:sp>
    </p:spTree>
    <p:extLst>
      <p:ext uri="{BB962C8B-B14F-4D97-AF65-F5344CB8AC3E}">
        <p14:creationId xmlns:p14="http://schemas.microsoft.com/office/powerpoint/2010/main" val="1158068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Voir le </a:t>
            </a:r>
            <a:r>
              <a:rPr lang="en-GB" baseline="0" dirty="0" err="1"/>
              <a:t>document de l'</a:t>
            </a:r>
            <a:r>
              <a:rPr lang="en-GB" baseline="0" dirty="0"/>
              <a:t>atelier</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34</a:t>
            </a:fld>
            <a:endParaRPr lang="en-GB"/>
          </a:p>
        </p:txBody>
      </p:sp>
    </p:spTree>
    <p:extLst>
      <p:ext uri="{BB962C8B-B14F-4D97-AF65-F5344CB8AC3E}">
        <p14:creationId xmlns:p14="http://schemas.microsoft.com/office/powerpoint/2010/main" val="2804033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Session </a:t>
            </a:r>
            <a:r>
              <a:rPr lang="en-US" dirty="0"/>
              <a:t>supplémentaire </a:t>
            </a:r>
            <a:r>
              <a:rPr lang="en-US" baseline="0" dirty="0"/>
              <a:t>si le temps le permet</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35</a:t>
            </a:fld>
            <a:endParaRPr lang="en-GB"/>
          </a:p>
        </p:txBody>
      </p:sp>
    </p:spTree>
    <p:extLst>
      <p:ext uri="{BB962C8B-B14F-4D97-AF65-F5344CB8AC3E}">
        <p14:creationId xmlns:p14="http://schemas.microsoft.com/office/powerpoint/2010/main" val="271882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42</a:t>
            </a:fld>
            <a:endParaRPr lang="en-GB"/>
          </a:p>
        </p:txBody>
      </p:sp>
    </p:spTree>
    <p:extLst>
      <p:ext uri="{BB962C8B-B14F-4D97-AF65-F5344CB8AC3E}">
        <p14:creationId xmlns:p14="http://schemas.microsoft.com/office/powerpoint/2010/main" val="2238103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Renvoyer les participants </a:t>
            </a:r>
            <a:r>
              <a:rPr lang="en-GB" baseline="0" dirty="0"/>
              <a:t>au </a:t>
            </a:r>
            <a:r>
              <a:rPr lang="en-GB" dirty="0" err="1"/>
              <a:t>document sur </a:t>
            </a:r>
            <a:r>
              <a:rPr lang="en-GB" dirty="0"/>
              <a:t>le ciblage et l'enregistrement</a:t>
            </a:r>
          </a:p>
        </p:txBody>
      </p:sp>
      <p:sp>
        <p:nvSpPr>
          <p:cNvPr id="4" name="Slide Number Placeholder 3"/>
          <p:cNvSpPr>
            <a:spLocks noGrp="1"/>
          </p:cNvSpPr>
          <p:nvPr>
            <p:ph type="sldNum" sz="quarter" idx="10"/>
          </p:nvPr>
        </p:nvSpPr>
        <p:spPr/>
        <p:txBody>
          <a:bodyPr/>
          <a:lstStyle/>
          <a:p>
            <a:fld id="{23A0CDCB-2810-4313-8DBC-127EA6D3AC54}" type="slidenum">
              <a:rPr lang="en-GB" smtClean="0"/>
              <a:t>43</a:t>
            </a:fld>
            <a:endParaRPr lang="en-GB"/>
          </a:p>
        </p:txBody>
      </p:sp>
    </p:spTree>
    <p:extLst>
      <p:ext uri="{BB962C8B-B14F-4D97-AF65-F5344CB8AC3E}">
        <p14:creationId xmlns:p14="http://schemas.microsoft.com/office/powerpoint/2010/main" val="62970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Récapitulation du ciblage et de la procédure d'enregistrement - se référer également au </a:t>
            </a:r>
            <a:r>
              <a:rPr lang="en-GB" dirty="0" err="1"/>
              <a:t>polycopié</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44</a:t>
            </a:fld>
            <a:endParaRPr lang="en-GB"/>
          </a:p>
        </p:txBody>
      </p:sp>
    </p:spTree>
    <p:extLst>
      <p:ext uri="{BB962C8B-B14F-4D97-AF65-F5344CB8AC3E}">
        <p14:creationId xmlns:p14="http://schemas.microsoft.com/office/powerpoint/2010/main" val="442548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50m</a:t>
            </a:r>
          </a:p>
        </p:txBody>
      </p:sp>
      <p:sp>
        <p:nvSpPr>
          <p:cNvPr id="4" name="Slide Number Placeholder 3"/>
          <p:cNvSpPr>
            <a:spLocks noGrp="1"/>
          </p:cNvSpPr>
          <p:nvPr>
            <p:ph type="sldNum" sz="quarter" idx="10"/>
          </p:nvPr>
        </p:nvSpPr>
        <p:spPr/>
        <p:txBody>
          <a:bodyPr/>
          <a:lstStyle/>
          <a:p>
            <a:fld id="{016C794D-7DC7-4755-8744-0523C236382F}" type="slidenum">
              <a:rPr lang="en-GB" smtClean="0"/>
              <a:t>45</a:t>
            </a:fld>
            <a:endParaRPr lang="en-GB"/>
          </a:p>
        </p:txBody>
      </p:sp>
    </p:spTree>
    <p:extLst>
      <p:ext uri="{BB962C8B-B14F-4D97-AF65-F5344CB8AC3E}">
        <p14:creationId xmlns:p14="http://schemas.microsoft.com/office/powerpoint/2010/main" val="409273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a:t>
            </a:fld>
            <a:endParaRPr lang="en-GB"/>
          </a:p>
        </p:txBody>
      </p:sp>
    </p:spTree>
    <p:extLst>
      <p:ext uri="{BB962C8B-B14F-4D97-AF65-F5344CB8AC3E}">
        <p14:creationId xmlns:p14="http://schemas.microsoft.com/office/powerpoint/2010/main" val="167007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46</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Exemple de </a:t>
            </a:r>
            <a:r>
              <a:rPr lang="en-US" baseline="0" dirty="0"/>
              <a:t>diapositive à adapter - inclure les citations des FGD (et ajouter les lieux)</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47</a:t>
            </a:fld>
            <a:endParaRPr lang="en-GB"/>
          </a:p>
        </p:txBody>
      </p:sp>
    </p:spTree>
    <p:extLst>
      <p:ext uri="{BB962C8B-B14F-4D97-AF65-F5344CB8AC3E}">
        <p14:creationId xmlns:p14="http://schemas.microsoft.com/office/powerpoint/2010/main" val="3075916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Exemple de </a:t>
            </a:r>
            <a:r>
              <a:rPr lang="en-US" baseline="0" dirty="0"/>
              <a:t>diapositive à adapter - inclure les citations des FGD (et ajouter les lieux)</a:t>
            </a:r>
            <a:endParaRPr lang="en-US" dirty="0"/>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48</a:t>
            </a:fld>
            <a:endParaRPr lang="en-GB"/>
          </a:p>
        </p:txBody>
      </p:sp>
    </p:spTree>
    <p:extLst>
      <p:ext uri="{BB962C8B-B14F-4D97-AF65-F5344CB8AC3E}">
        <p14:creationId xmlns:p14="http://schemas.microsoft.com/office/powerpoint/2010/main" val="911262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Renvoyer les participants </a:t>
            </a:r>
            <a:r>
              <a:rPr lang="en-US" baseline="0" dirty="0"/>
              <a:t>au polycopié</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49</a:t>
            </a:fld>
            <a:endParaRPr lang="en-GB"/>
          </a:p>
        </p:txBody>
      </p:sp>
    </p:spTree>
    <p:extLst>
      <p:ext uri="{BB962C8B-B14F-4D97-AF65-F5344CB8AC3E}">
        <p14:creationId xmlns:p14="http://schemas.microsoft.com/office/powerpoint/2010/main" val="158776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5m</a:t>
            </a:r>
          </a:p>
        </p:txBody>
      </p:sp>
      <p:sp>
        <p:nvSpPr>
          <p:cNvPr id="4" name="Slide Number Placeholder 3"/>
          <p:cNvSpPr>
            <a:spLocks noGrp="1"/>
          </p:cNvSpPr>
          <p:nvPr>
            <p:ph type="sldNum" sz="quarter" idx="10"/>
          </p:nvPr>
        </p:nvSpPr>
        <p:spPr/>
        <p:txBody>
          <a:bodyPr/>
          <a:lstStyle/>
          <a:p>
            <a:fld id="{23A0CDCB-2810-4313-8DBC-127EA6D3AC54}" type="slidenum">
              <a:rPr lang="en-GB" smtClean="0"/>
              <a:t>50</a:t>
            </a:fld>
            <a:endParaRPr lang="en-GB"/>
          </a:p>
        </p:txBody>
      </p:sp>
    </p:spTree>
    <p:extLst>
      <p:ext uri="{BB962C8B-B14F-4D97-AF65-F5344CB8AC3E}">
        <p14:creationId xmlns:p14="http://schemas.microsoft.com/office/powerpoint/2010/main" val="1855539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Exemple de </a:t>
            </a:r>
            <a:r>
              <a:rPr lang="en-GB" baseline="0" dirty="0"/>
              <a:t>diapositive de résultats PDM à adapter - CEA</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52</a:t>
            </a:fld>
            <a:endParaRPr lang="en-GB"/>
          </a:p>
        </p:txBody>
      </p:sp>
    </p:spTree>
    <p:extLst>
      <p:ext uri="{BB962C8B-B14F-4D97-AF65-F5344CB8AC3E}">
        <p14:creationId xmlns:p14="http://schemas.microsoft.com/office/powerpoint/2010/main" val="3037462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53</a:t>
            </a:fld>
            <a:endParaRPr lang="en-GB"/>
          </a:p>
        </p:txBody>
      </p:sp>
    </p:spTree>
    <p:extLst>
      <p:ext uri="{BB962C8B-B14F-4D97-AF65-F5344CB8AC3E}">
        <p14:creationId xmlns:p14="http://schemas.microsoft.com/office/powerpoint/2010/main" val="294233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57</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58</a:t>
            </a:fld>
            <a:endParaRPr lang="en-GB"/>
          </a:p>
        </p:txBody>
      </p:sp>
    </p:spTree>
    <p:extLst>
      <p:ext uri="{BB962C8B-B14F-4D97-AF65-F5344CB8AC3E}">
        <p14:creationId xmlns:p14="http://schemas.microsoft.com/office/powerpoint/2010/main" val="2892869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Récapitulation du </a:t>
            </a:r>
            <a:r>
              <a:rPr lang="en-US" baseline="0" dirty="0"/>
              <a:t>mécanisme de mise en œuvre choisi/de la FSP</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60</a:t>
            </a:fld>
            <a:endParaRPr lang="en-GB"/>
          </a:p>
        </p:txBody>
      </p:sp>
    </p:spTree>
    <p:extLst>
      <p:ext uri="{BB962C8B-B14F-4D97-AF65-F5344CB8AC3E}">
        <p14:creationId xmlns:p14="http://schemas.microsoft.com/office/powerpoint/2010/main" val="271858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CE8A9EC-CC49-4041-A2EA-1F6735C0A331}" type="slidenum">
              <a:rPr lang="en-US" sz="1200"/>
              <a:t>6</a:t>
            </a:fld>
            <a:endParaRPr lang="en-US" sz="1200"/>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a:ea typeface="ＭＳ Ｐゴシック" charset="-128"/>
                <a:cs typeface="ＭＳ Ｐゴシック" charset="-128"/>
              </a:rPr>
              <a:t>L'examen des enseignements tirés ne porte actuellement que sur le processus.</a:t>
            </a:r>
          </a:p>
          <a:p>
            <a:pPr eaLnBrk="1" hangingPunct="1"/>
            <a:r>
              <a:rPr lang="en-GB" dirty="0">
                <a:ea typeface="ＭＳ Ｐゴシック" charset="-128"/>
                <a:cs typeface="ＭＳ Ｐゴシック" charset="-128"/>
              </a:rPr>
              <a:t>L'examen approfondi peut souhaiter s'étendre et inclure des aspects du </a:t>
            </a:r>
            <a:r>
              <a:rPr lang="en-GB" baseline="0" dirty="0">
                <a:ea typeface="ＭＳ Ｐゴシック" charset="-128"/>
                <a:cs typeface="ＭＳ Ｐゴシック" charset="-128"/>
              </a:rPr>
              <a:t>suivi de l'impact (selon que le PDM couvre ou non ces aspects - le contexte sera spécifique).</a:t>
            </a:r>
            <a:endParaRPr lang="en-GB" dirty="0">
              <a:ea typeface="ＭＳ Ｐゴシック" charset="-128"/>
              <a:cs typeface="ＭＳ Ｐゴシック" charset="-128"/>
            </a:endParaRPr>
          </a:p>
          <a:p>
            <a:pPr eaLnBrk="1" hangingPunct="1"/>
            <a:endParaRPr lang="en-GB" dirty="0">
              <a:ea typeface="ＭＳ Ｐゴシック" charset="-128"/>
              <a:cs typeface="ＭＳ Ｐゴシック" charset="-128"/>
            </a:endParaRPr>
          </a:p>
          <a:p>
            <a:endParaRPr lang="en-GB" dirty="0">
              <a:solidFill>
                <a:srgbClr val="FF0000"/>
              </a:solidFill>
            </a:endParaRPr>
          </a:p>
          <a:p>
            <a:pPr eaLnBrk="1" hangingPunct="1"/>
            <a:endParaRPr lang="en-GB" dirty="0">
              <a:ea typeface="ＭＳ Ｐゴシック" charset="-128"/>
              <a:cs typeface="ＭＳ Ｐゴシック" charset="-128"/>
            </a:endParaRPr>
          </a:p>
        </p:txBody>
      </p:sp>
    </p:spTree>
    <p:extLst>
      <p:ext uri="{BB962C8B-B14F-4D97-AF65-F5344CB8AC3E}">
        <p14:creationId xmlns:p14="http://schemas.microsoft.com/office/powerpoint/2010/main" val="482340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61</a:t>
            </a:fld>
            <a:endParaRPr lang="en-GB"/>
          </a:p>
        </p:txBody>
      </p:sp>
    </p:spTree>
    <p:extLst>
      <p:ext uri="{BB962C8B-B14F-4D97-AF65-F5344CB8AC3E}">
        <p14:creationId xmlns:p14="http://schemas.microsoft.com/office/powerpoint/2010/main" val="1664766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Récapitulation </a:t>
            </a:r>
            <a:r>
              <a:rPr lang="en-US" baseline="0" dirty="0"/>
              <a:t>du processus de suivi </a:t>
            </a:r>
            <a:r>
              <a:rPr lang="en-GB" dirty="0"/>
              <a:t>(PDM, suivi de l'encaissement, suivi du marché</a:t>
            </a:r>
            <a:r>
              <a:rPr lang="en-GB" dirty="0" err="1"/>
              <a:t>, etc.</a:t>
            </a:r>
            <a:r>
              <a:rPr lang="en-GB" dirty="0"/>
              <a:t>) </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65</a:t>
            </a:fld>
            <a:endParaRPr lang="en-GB"/>
          </a:p>
        </p:txBody>
      </p:sp>
    </p:spTree>
    <p:extLst>
      <p:ext uri="{BB962C8B-B14F-4D97-AF65-F5344CB8AC3E}">
        <p14:creationId xmlns:p14="http://schemas.microsoft.com/office/powerpoint/2010/main" val="718986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6C794D-7DC7-4755-8744-0523C236382F}" type="slidenum">
              <a:rPr lang="en-GB" smtClean="0"/>
              <a:t>66</a:t>
            </a:fld>
            <a:endParaRPr lang="en-GB"/>
          </a:p>
        </p:txBody>
      </p:sp>
    </p:spTree>
    <p:extLst>
      <p:ext uri="{BB962C8B-B14F-4D97-AF65-F5344CB8AC3E}">
        <p14:creationId xmlns:p14="http://schemas.microsoft.com/office/powerpoint/2010/main" val="3093023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67</a:t>
            </a:fld>
            <a:endParaRPr lang="en-GB"/>
          </a:p>
        </p:txBody>
      </p:sp>
    </p:spTree>
    <p:extLst>
      <p:ext uri="{BB962C8B-B14F-4D97-AF65-F5344CB8AC3E}">
        <p14:creationId xmlns:p14="http://schemas.microsoft.com/office/powerpoint/2010/main" val="554827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Voir le document sur les recommandations</a:t>
            </a:r>
          </a:p>
        </p:txBody>
      </p:sp>
      <p:sp>
        <p:nvSpPr>
          <p:cNvPr id="4" name="Slide Number Placeholder 3"/>
          <p:cNvSpPr>
            <a:spLocks noGrp="1"/>
          </p:cNvSpPr>
          <p:nvPr>
            <p:ph type="sldNum" sz="quarter" idx="10"/>
          </p:nvPr>
        </p:nvSpPr>
        <p:spPr/>
        <p:txBody>
          <a:bodyPr/>
          <a:lstStyle/>
          <a:p>
            <a:fld id="{016C794D-7DC7-4755-8744-0523C236382F}" type="slidenum">
              <a:rPr lang="en-GB" smtClean="0"/>
              <a:t>68</a:t>
            </a:fld>
            <a:endParaRPr lang="en-GB"/>
          </a:p>
        </p:txBody>
      </p:sp>
    </p:spTree>
    <p:extLst>
      <p:ext uri="{BB962C8B-B14F-4D97-AF65-F5344CB8AC3E}">
        <p14:creationId xmlns:p14="http://schemas.microsoft.com/office/powerpoint/2010/main" val="1850102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69</a:t>
            </a:fld>
            <a:endParaRPr lang="en-GB"/>
          </a:p>
        </p:txBody>
      </p:sp>
    </p:spTree>
    <p:extLst>
      <p:ext uri="{BB962C8B-B14F-4D97-AF65-F5344CB8AC3E}">
        <p14:creationId xmlns:p14="http://schemas.microsoft.com/office/powerpoint/2010/main" val="166476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Demander d'autres suggestions</a:t>
            </a:r>
          </a:p>
        </p:txBody>
      </p:sp>
      <p:sp>
        <p:nvSpPr>
          <p:cNvPr id="4" name="Slide Number Placeholder 3"/>
          <p:cNvSpPr>
            <a:spLocks noGrp="1"/>
          </p:cNvSpPr>
          <p:nvPr>
            <p:ph type="sldNum" sz="quarter" idx="10"/>
          </p:nvPr>
        </p:nvSpPr>
        <p:spPr/>
        <p:txBody>
          <a:bodyPr/>
          <a:lstStyle/>
          <a:p>
            <a:fld id="{016C794D-7DC7-4755-8744-0523C236382F}" type="slidenum">
              <a:rPr lang="en-GB" smtClean="0"/>
              <a:t>8</a:t>
            </a:fld>
            <a:endParaRPr lang="en-GB"/>
          </a:p>
        </p:txBody>
      </p:sp>
    </p:spTree>
    <p:extLst>
      <p:ext uri="{BB962C8B-B14F-4D97-AF65-F5344CB8AC3E}">
        <p14:creationId xmlns:p14="http://schemas.microsoft.com/office/powerpoint/2010/main" val="130439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Montrer </a:t>
            </a:r>
            <a:r>
              <a:rPr lang="en-US" baseline="0" dirty="0"/>
              <a:t>la vidéo des réactions des bénéficiaires lors des visites sur le terrain</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9</a:t>
            </a:fld>
            <a:endParaRPr lang="en-GB"/>
          </a:p>
        </p:txBody>
      </p:sp>
    </p:spTree>
    <p:extLst>
      <p:ext uri="{BB962C8B-B14F-4D97-AF65-F5344CB8AC3E}">
        <p14:creationId xmlns:p14="http://schemas.microsoft.com/office/powerpoint/2010/main" val="318768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 convient de mentionner que nous ne commençons pas directement par le cycle du projet, car le respect des délais peut être déterminé par une variété de facteurs dans les activités incluses dans le cycle de la réponse.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Durée totale SECTION 90 </a:t>
            </a:r>
            <a:r>
              <a:rPr lang="en-GB" dirty="0" err="1"/>
              <a:t>mins</a:t>
            </a:r>
            <a:endParaRPr lang="en-GB" dirty="0"/>
          </a:p>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10</a:t>
            </a:fld>
            <a:endParaRPr lang="en-GB"/>
          </a:p>
        </p:txBody>
      </p:sp>
    </p:spTree>
    <p:extLst>
      <p:ext uri="{BB962C8B-B14F-4D97-AF65-F5344CB8AC3E}">
        <p14:creationId xmlns:p14="http://schemas.microsoft.com/office/powerpoint/2010/main" val="134507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11</a:t>
            </a:fld>
            <a:endParaRPr lang="en-GB"/>
          </a:p>
        </p:txBody>
      </p:sp>
    </p:spTree>
    <p:extLst>
      <p:ext uri="{BB962C8B-B14F-4D97-AF65-F5344CB8AC3E}">
        <p14:creationId xmlns:p14="http://schemas.microsoft.com/office/powerpoint/2010/main" val="34197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12</a:t>
            </a:fld>
            <a:endParaRPr lang="en-GB"/>
          </a:p>
        </p:txBody>
      </p:sp>
    </p:spTree>
    <p:extLst>
      <p:ext uri="{BB962C8B-B14F-4D97-AF65-F5344CB8AC3E}">
        <p14:creationId xmlns:p14="http://schemas.microsoft.com/office/powerpoint/2010/main" val="253458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29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11510"/>
            <a:ext cx="1306488" cy="565175"/>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457200" y="1275606"/>
            <a:ext cx="7571184" cy="3318619"/>
          </a:xfrm>
          <a:prstGeom prst="rect">
            <a:avLst/>
          </a:prstGeom>
        </p:spPr>
        <p:txBody>
          <a:bodyPr/>
          <a:lstStyle>
            <a:lvl1pPr marL="285750" indent="-285750">
              <a:buClr>
                <a:srgbClr val="EE2A24"/>
              </a:buClr>
              <a:buFont typeface="Arial" panose="020B0604020202020204"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70713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5698-7657-4390-9BF5-C2810C41B2BA}"/>
              </a:ext>
            </a:extLst>
          </p:cNvPr>
          <p:cNvSpPr>
            <a:spLocks noGrp="1"/>
          </p:cNvSpPr>
          <p:nvPr>
            <p:ph type="title"/>
          </p:nvPr>
        </p:nvSpPr>
        <p:spPr>
          <a:xfrm>
            <a:off x="628650" y="273844"/>
            <a:ext cx="7886700" cy="994172"/>
          </a:xfrm>
          <a:prstGeom prst="rect">
            <a:avLst/>
          </a:prstGeom>
        </p:spPr>
        <p:txBody>
          <a:bodyPr lIns="68580" tIns="34290" rIns="68580" bIns="34290"/>
          <a:lstStyle/>
          <a:p>
            <a:r>
              <a:rPr lang="en-US"/>
              <a:t>Click to edit Master title style</a:t>
            </a:r>
            <a:endParaRPr lang="en-GB"/>
          </a:p>
        </p:txBody>
      </p:sp>
      <p:sp>
        <p:nvSpPr>
          <p:cNvPr id="3" name="Content Placeholder 2">
            <a:extLst>
              <a:ext uri="{FF2B5EF4-FFF2-40B4-BE49-F238E27FC236}">
                <a16:creationId xmlns:a16="http://schemas.microsoft.com/office/drawing/2014/main" id="{F39AD851-90D6-43EB-B521-6BB58BD497D7}"/>
              </a:ext>
            </a:extLst>
          </p:cNvPr>
          <p:cNvSpPr>
            <a:spLocks noGrp="1"/>
          </p:cNvSpPr>
          <p:nvPr>
            <p:ph idx="1"/>
          </p:nvPr>
        </p:nvSpPr>
        <p:spPr>
          <a:xfrm>
            <a:off x="628650" y="1369219"/>
            <a:ext cx="7886700" cy="3263504"/>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1D0E58-1254-4AFF-9C96-9325E2F4172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2224464C-5ED4-4645-B113-1961B42ED3F3}" type="datetimeFigureOut">
              <a:rPr lang="en-GB" smtClean="0"/>
              <a:t>21/11/2024</a:t>
            </a:fld>
            <a:endParaRPr lang="en-GB"/>
          </a:p>
        </p:txBody>
      </p:sp>
      <p:sp>
        <p:nvSpPr>
          <p:cNvPr id="5" name="Footer Placeholder 4">
            <a:extLst>
              <a:ext uri="{FF2B5EF4-FFF2-40B4-BE49-F238E27FC236}">
                <a16:creationId xmlns:a16="http://schemas.microsoft.com/office/drawing/2014/main" id="{E2948901-D82B-4AE2-B9E5-115B0D27CE63}"/>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GB"/>
          </a:p>
        </p:txBody>
      </p:sp>
      <p:sp>
        <p:nvSpPr>
          <p:cNvPr id="6" name="Slide Number Placeholder 5">
            <a:extLst>
              <a:ext uri="{FF2B5EF4-FFF2-40B4-BE49-F238E27FC236}">
                <a16:creationId xmlns:a16="http://schemas.microsoft.com/office/drawing/2014/main" id="{CB18C6E4-EC97-403C-AC83-6B6D2454D103}"/>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F440833-B607-4EE6-B783-A73396245FDA}" type="slidenum">
              <a:rPr lang="en-GB" smtClean="0"/>
              <a:t>‹#›</a:t>
            </a:fld>
            <a:endParaRPr lang="en-GB"/>
          </a:p>
        </p:txBody>
      </p:sp>
    </p:spTree>
    <p:extLst>
      <p:ext uri="{BB962C8B-B14F-4D97-AF65-F5344CB8AC3E}">
        <p14:creationId xmlns:p14="http://schemas.microsoft.com/office/powerpoint/2010/main" val="11215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CE36-FB87-41E7-93D7-2816249C3723}"/>
              </a:ext>
            </a:extLst>
          </p:cNvPr>
          <p:cNvSpPr>
            <a:spLocks noGrp="1"/>
          </p:cNvSpPr>
          <p:nvPr>
            <p:ph type="title"/>
          </p:nvPr>
        </p:nvSpPr>
        <p:spPr>
          <a:xfrm>
            <a:off x="629841" y="273844"/>
            <a:ext cx="7886700" cy="994172"/>
          </a:xfrm>
          <a:prstGeom prst="rect">
            <a:avLst/>
          </a:prstGeom>
        </p:spPr>
        <p:txBody>
          <a:bodyPr lIns="68580" tIns="34290" rIns="68580" bIns="34290"/>
          <a:lstStyle/>
          <a:p>
            <a:r>
              <a:rPr lang="en-US"/>
              <a:t>Click to edit Master title style</a:t>
            </a:r>
            <a:endParaRPr lang="en-GB"/>
          </a:p>
        </p:txBody>
      </p:sp>
      <p:sp>
        <p:nvSpPr>
          <p:cNvPr id="3" name="Text Placeholder 2">
            <a:extLst>
              <a:ext uri="{FF2B5EF4-FFF2-40B4-BE49-F238E27FC236}">
                <a16:creationId xmlns:a16="http://schemas.microsoft.com/office/drawing/2014/main" id="{E8AAEA68-0475-496E-AFCD-C1852EDD0D66}"/>
              </a:ext>
            </a:extLst>
          </p:cNvPr>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F94AA7F-310E-4F89-A3C7-3D71E85753C3}"/>
              </a:ext>
            </a:extLst>
          </p:cNvPr>
          <p:cNvSpPr>
            <a:spLocks noGrp="1"/>
          </p:cNvSpPr>
          <p:nvPr>
            <p:ph sz="half" idx="2"/>
          </p:nvPr>
        </p:nvSpPr>
        <p:spPr>
          <a:xfrm>
            <a:off x="629842" y="1878806"/>
            <a:ext cx="3868340" cy="2763441"/>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89F45C-CDD2-42A6-B1E6-3DD30E32FCB1}"/>
              </a:ext>
            </a:extLst>
          </p:cNvPr>
          <p:cNvSpPr>
            <a:spLocks noGrp="1"/>
          </p:cNvSpPr>
          <p:nvPr>
            <p:ph type="body" sz="quarter" idx="3"/>
          </p:nvPr>
        </p:nvSpPr>
        <p:spPr>
          <a:xfrm>
            <a:off x="4629150"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1C61513-4A65-4C44-8D3E-26DCA222BC98}"/>
              </a:ext>
            </a:extLst>
          </p:cNvPr>
          <p:cNvSpPr>
            <a:spLocks noGrp="1"/>
          </p:cNvSpPr>
          <p:nvPr>
            <p:ph sz="quarter" idx="4"/>
          </p:nvPr>
        </p:nvSpPr>
        <p:spPr>
          <a:xfrm>
            <a:off x="4629150" y="1878806"/>
            <a:ext cx="3887391" cy="2763441"/>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4F78D5-5B68-4B3F-B65C-14B140104B7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2224464C-5ED4-4645-B113-1961B42ED3F3}" type="datetimeFigureOut">
              <a:rPr lang="en-GB" smtClean="0"/>
              <a:t>21/11/2024</a:t>
            </a:fld>
            <a:endParaRPr lang="en-GB"/>
          </a:p>
        </p:txBody>
      </p:sp>
      <p:sp>
        <p:nvSpPr>
          <p:cNvPr id="8" name="Footer Placeholder 7">
            <a:extLst>
              <a:ext uri="{FF2B5EF4-FFF2-40B4-BE49-F238E27FC236}">
                <a16:creationId xmlns:a16="http://schemas.microsoft.com/office/drawing/2014/main" id="{E0C7AA79-6004-4505-8C06-5791E2B0C5A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GB"/>
          </a:p>
        </p:txBody>
      </p:sp>
      <p:sp>
        <p:nvSpPr>
          <p:cNvPr id="9" name="Slide Number Placeholder 8">
            <a:extLst>
              <a:ext uri="{FF2B5EF4-FFF2-40B4-BE49-F238E27FC236}">
                <a16:creationId xmlns:a16="http://schemas.microsoft.com/office/drawing/2014/main" id="{CED0EDA3-A0B5-4105-9B2F-512354C58287}"/>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F440833-B607-4EE6-B783-A73396245FDA}" type="slidenum">
              <a:rPr lang="en-GB" smtClean="0"/>
              <a:t>‹#›</a:t>
            </a:fld>
            <a:endParaRPr lang="en-GB"/>
          </a:p>
        </p:txBody>
      </p:sp>
    </p:spTree>
    <p:extLst>
      <p:ext uri="{BB962C8B-B14F-4D97-AF65-F5344CB8AC3E}">
        <p14:creationId xmlns:p14="http://schemas.microsoft.com/office/powerpoint/2010/main" val="3685347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314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k5Gja3aIZzA&amp;list=PLrI6tpZ6pQmTuWgH38XkEoLGjZytfUdAR&amp;index=2&amp;t=0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fi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B8A80-B285-5B4F-B918-0829ED3F15A8}"/>
              </a:ext>
            </a:extLst>
          </p:cNvPr>
          <p:cNvSpPr/>
          <p:nvPr/>
        </p:nvSpPr>
        <p:spPr>
          <a:xfrm rot="5340000">
            <a:off x="4125072" y="-1432406"/>
            <a:ext cx="170958" cy="705205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0528C3-AF6D-FD4E-91A7-76C85D51E76F}"/>
              </a:ext>
            </a:extLst>
          </p:cNvPr>
          <p:cNvSpPr txBox="1"/>
          <p:nvPr/>
        </p:nvSpPr>
        <p:spPr>
          <a:xfrm>
            <a:off x="672968" y="915566"/>
            <a:ext cx="7787463" cy="2062103"/>
          </a:xfrm>
          <a:prstGeom prst="rect">
            <a:avLst/>
          </a:prstGeom>
          <a:noFill/>
        </p:spPr>
        <p:txBody>
          <a:bodyPr wrap="square" lIns="91440" tIns="45720" rIns="91440" bIns="45720" rtlCol="0" anchor="t">
            <a:spAutoFit/>
          </a:bodyPr>
          <a:lstStyle/>
          <a:p>
            <a:pPr marL="9525" indent="-9525">
              <a:tabLst>
                <a:tab pos="1420813" algn="l"/>
              </a:tabLst>
            </a:pPr>
            <a:r>
              <a:rPr lang="en-US" sz="4800" b="1" dirty="0">
                <a:latin typeface="Arial"/>
                <a:cs typeface="Arial"/>
              </a:rPr>
              <a:t>NS </a:t>
            </a:r>
            <a:r>
              <a:rPr lang="en-US" sz="4800" i="1" dirty="0">
                <a:highlight>
                  <a:srgbClr val="FFFF00"/>
                </a:highlight>
                <a:latin typeface="Arial"/>
                <a:cs typeface="Arial"/>
              </a:rPr>
              <a:t>xxx </a:t>
            </a:r>
            <a:r>
              <a:rPr lang="en-US" sz="4800" b="1" dirty="0">
                <a:latin typeface="Arial"/>
                <a:cs typeface="Arial"/>
              </a:rPr>
              <a:t>CVA Response  </a:t>
            </a:r>
            <a:endParaRPr lang="en-US" sz="4800" b="1" dirty="0">
              <a:latin typeface="Arial" panose="020B0604020202020204" pitchFamily="34" charset="0"/>
              <a:cs typeface="Arial" panose="020B0604020202020204" pitchFamily="34" charset="0"/>
            </a:endParaRPr>
          </a:p>
          <a:p>
            <a:pPr marL="9525" indent="-9525">
              <a:tabLst>
                <a:tab pos="1420813" algn="l"/>
              </a:tabLst>
            </a:pPr>
            <a:endParaRPr lang="en-US" sz="4800" b="1" dirty="0">
              <a:latin typeface="Arial" panose="020B0604020202020204" pitchFamily="34" charset="0"/>
              <a:cs typeface="Arial" panose="020B0604020202020204" pitchFamily="34" charset="0"/>
            </a:endParaRPr>
          </a:p>
          <a:p>
            <a:pPr marL="9525" indent="-9525">
              <a:tabLst>
                <a:tab pos="1420813" algn="l"/>
              </a:tabLst>
            </a:pPr>
            <a:r>
              <a:rPr lang="en-US" sz="3200" b="1" dirty="0">
                <a:latin typeface="Arial"/>
                <a:cs typeface="Arial"/>
              </a:rPr>
              <a:t>Atelier d'examen des enseignements tirés</a:t>
            </a:r>
          </a:p>
        </p:txBody>
      </p:sp>
      <p:sp>
        <p:nvSpPr>
          <p:cNvPr id="8" name="TextBox 7">
            <a:extLst>
              <a:ext uri="{FF2B5EF4-FFF2-40B4-BE49-F238E27FC236}">
                <a16:creationId xmlns:a16="http://schemas.microsoft.com/office/drawing/2014/main" id="{D229B0D2-C75D-4FB5-8AFD-9559F2770FD5}"/>
              </a:ext>
            </a:extLst>
          </p:cNvPr>
          <p:cNvSpPr txBox="1"/>
          <p:nvPr/>
        </p:nvSpPr>
        <p:spPr>
          <a:xfrm>
            <a:off x="683568" y="4300704"/>
            <a:ext cx="4860072" cy="338554"/>
          </a:xfrm>
          <a:prstGeom prst="rect">
            <a:avLst/>
          </a:prstGeom>
          <a:noFill/>
        </p:spPr>
        <p:txBody>
          <a:bodyPr wrap="square" lIns="91440" tIns="45720" rIns="91440" bIns="45720" rtlCol="0" anchor="t">
            <a:spAutoFit/>
          </a:bodyPr>
          <a:lstStyle/>
          <a:p>
            <a:pPr marL="9525" indent="-9525">
              <a:tabLst>
                <a:tab pos="1420813" algn="l"/>
              </a:tabLst>
            </a:pPr>
            <a:r>
              <a:rPr lang="en-US" sz="1600" i="1" dirty="0">
                <a:highlight>
                  <a:srgbClr val="FFFF00"/>
                </a:highlight>
                <a:latin typeface="Arial"/>
                <a:cs typeface="Arial"/>
              </a:rPr>
              <a:t>Lieu et date</a:t>
            </a:r>
          </a:p>
        </p:txBody>
      </p:sp>
    </p:spTree>
    <p:extLst>
      <p:ext uri="{BB962C8B-B14F-4D97-AF65-F5344CB8AC3E}">
        <p14:creationId xmlns:p14="http://schemas.microsoft.com/office/powerpoint/2010/main" val="424894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681659" y="1056277"/>
            <a:ext cx="7778773" cy="1569660"/>
          </a:xfrm>
          <a:prstGeom prst="rect">
            <a:avLst/>
          </a:prstGeom>
          <a:noFill/>
        </p:spPr>
        <p:txBody>
          <a:bodyPr wrap="square" rtlCol="0">
            <a:spAutoFit/>
          </a:bodyPr>
          <a:lstStyle/>
          <a:p>
            <a:pPr marL="9525" indent="-9525"/>
            <a:r>
              <a:rPr lang="en-US" sz="9600" b="1" dirty="0">
                <a:solidFill>
                  <a:schemeClr val="bg1"/>
                </a:solidFill>
                <a:latin typeface="Arial" panose="020B0604020202020204" pitchFamily="34" charset="0"/>
                <a:cs typeface="Arial" panose="020B0604020202020204" pitchFamily="34" charset="0"/>
              </a:rPr>
              <a:t>Le bon moment ?</a:t>
            </a:r>
          </a:p>
        </p:txBody>
      </p:sp>
    </p:spTree>
    <p:extLst>
      <p:ext uri="{BB962C8B-B14F-4D97-AF65-F5344CB8AC3E}">
        <p14:creationId xmlns:p14="http://schemas.microsoft.com/office/powerpoint/2010/main" val="419677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345340" y="382202"/>
            <a:ext cx="9433048" cy="565175"/>
          </a:xfrm>
        </p:spPr>
        <p:txBody>
          <a:bodyPr/>
          <a:lstStyle/>
          <a:p>
            <a:pPr algn="l"/>
            <a:r>
              <a:rPr lang="en-GB" dirty="0"/>
              <a:t>Construction du </a:t>
            </a:r>
            <a:r>
              <a:rPr lang="en-GB" dirty="0">
                <a:solidFill>
                  <a:schemeClr val="tx2"/>
                </a:solidFill>
              </a:rPr>
              <a:t>calendrier d'intervention</a:t>
            </a:r>
          </a:p>
        </p:txBody>
      </p:sp>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395536" y="1347614"/>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43808" y="1635646"/>
            <a:ext cx="5760640" cy="2585323"/>
          </a:xfrm>
          <a:prstGeom prst="rect">
            <a:avLst/>
          </a:prstGeom>
          <a:noFill/>
        </p:spPr>
        <p:txBody>
          <a:bodyPr wrap="square" lIns="91440" tIns="45720" rIns="91440" bIns="45720" rtlCol="0" anchor="t">
            <a:spAutoFit/>
          </a:bodyPr>
          <a:lstStyle/>
          <a:p>
            <a:pPr marL="380365" indent="-380365">
              <a:buFont typeface="Arial" panose="020B0604020202020204" pitchFamily="34" charset="0"/>
              <a:buChar char="•"/>
            </a:pPr>
            <a:r>
              <a:rPr lang="en-GB" dirty="0"/>
              <a:t>Deux groupes.</a:t>
            </a:r>
            <a:endParaRPr lang="en-GB" dirty="0">
              <a:cs typeface="Calibri"/>
            </a:endParaRPr>
          </a:p>
          <a:p>
            <a:pPr marL="380365" indent="-380365">
              <a:buFont typeface="Arial" panose="020B0604020202020204" pitchFamily="34" charset="0"/>
              <a:buChar char="•"/>
            </a:pPr>
            <a:r>
              <a:rPr lang="en-GB" dirty="0"/>
              <a:t>1 Le groupe</a:t>
            </a:r>
            <a:r>
              <a:rPr lang="en-GB" baseline="30000" dirty="0"/>
              <a:t>st</a:t>
            </a:r>
            <a:r>
              <a:rPr lang="en-GB" dirty="0"/>
              <a:t> crée un calendrier sur le mur avec les principales activités du programme pour la réponse.</a:t>
            </a:r>
            <a:endParaRPr lang="en-GB" dirty="0">
              <a:cs typeface="Calibri"/>
            </a:endParaRPr>
          </a:p>
          <a:p>
            <a:pPr marL="380365" indent="-380365">
              <a:buFont typeface="Arial" panose="020B0604020202020204" pitchFamily="34" charset="0"/>
              <a:buChar char="•"/>
            </a:pPr>
            <a:r>
              <a:rPr lang="en-GB" dirty="0"/>
              <a:t>2</a:t>
            </a:r>
            <a:r>
              <a:rPr lang="en-GB" baseline="30000" dirty="0"/>
              <a:t>nd</a:t>
            </a:r>
            <a:r>
              <a:rPr lang="en-GB" dirty="0"/>
              <a:t> Le groupe vérifie le calendrier par rapport à la planification initiale. </a:t>
            </a:r>
            <a:endParaRPr lang="en-GB" dirty="0">
              <a:cs typeface="Calibri"/>
            </a:endParaRPr>
          </a:p>
          <a:p>
            <a:pPr marL="380365" indent="-380365">
              <a:buFont typeface="Arial" panose="020B0604020202020204" pitchFamily="34" charset="0"/>
              <a:buChar char="•"/>
            </a:pPr>
            <a:r>
              <a:rPr lang="en-GB" dirty="0"/>
              <a:t>Le calendrier peut être divisé en étapes du cycle du projet (évaluation, analyse de la réponse, mise en œuvre, suivi et évaluation).</a:t>
            </a:r>
            <a:endParaRPr lang="en-GB" dirty="0">
              <a:cs typeface="Calibri"/>
            </a:endParaRPr>
          </a:p>
          <a:p>
            <a:pPr marL="380365" indent="-380365">
              <a:buFont typeface="Arial" panose="020B0604020202020204" pitchFamily="34" charset="0"/>
              <a:buChar char="•"/>
            </a:pPr>
            <a:r>
              <a:rPr lang="en-GB" dirty="0"/>
              <a:t>10 minutes, puis 10 minutes de révision.</a:t>
            </a:r>
            <a:endParaRPr lang="en-GB" dirty="0">
              <a:cs typeface="Calibri"/>
            </a:endParaRPr>
          </a:p>
          <a:p>
            <a:endParaRPr lang="en-GB" dirty="0"/>
          </a:p>
        </p:txBody>
      </p:sp>
    </p:spTree>
    <p:extLst>
      <p:ext uri="{BB962C8B-B14F-4D97-AF65-F5344CB8AC3E}">
        <p14:creationId xmlns:p14="http://schemas.microsoft.com/office/powerpoint/2010/main" val="63901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t>Le bon moment ?</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Inclure 2-3 diapositives de synthèse du PDM (voir diapositive suivante) + FGDs (10 </a:t>
            </a:r>
            <a:r>
              <a:rPr lang="en-GB" dirty="0" err="1"/>
              <a:t>mins</a:t>
            </a:r>
            <a:r>
              <a:rPr lang="en-GB" dirty="0"/>
              <a:t>)</a:t>
            </a:r>
          </a:p>
          <a:p>
            <a:pPr>
              <a:buFontTx/>
              <a:buChar char="-"/>
            </a:pPr>
            <a:r>
              <a:rPr lang="en-GB" dirty="0"/>
              <a:t>Discussion en plénière sur les points de vue des communautés : les participants sont-ils d'accord, y a-t-il quelque chose à ajouter (10 minutes) ?</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400690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1"/>
            <a:ext cx="7560840" cy="565175"/>
          </a:xfrm>
        </p:spPr>
        <p:txBody>
          <a:bodyPr lIns="68580" tIns="34290" rIns="68580" bIns="34290"/>
          <a:lstStyle/>
          <a:p>
            <a:pPr algn="l"/>
            <a:r>
              <a:rPr lang="en-GB" dirty="0"/>
              <a:t>Le bon moment ? PDM et FGD</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a:xfrm>
            <a:off x="410396" y="1479998"/>
            <a:ext cx="7571184" cy="3318619"/>
          </a:xfrm>
        </p:spPr>
        <p:txBody>
          <a:bodyPr lIns="68580" tIns="34290" rIns="68580" bIns="34290"/>
          <a:lstStyle/>
          <a:p>
            <a:pPr marL="0" indent="0">
              <a:buNone/>
            </a:pPr>
            <a:r>
              <a:rPr lang="en-GB" dirty="0"/>
              <a:t> </a:t>
            </a:r>
          </a:p>
          <a:p>
            <a:pPr>
              <a:buFontTx/>
              <a:buChar char="-"/>
            </a:pPr>
            <a:endParaRPr lang="en-GB" dirty="0"/>
          </a:p>
        </p:txBody>
      </p:sp>
      <p:pic>
        <p:nvPicPr>
          <p:cNvPr id="4" name="Picture 3">
            <a:extLst>
              <a:ext uri="{FF2B5EF4-FFF2-40B4-BE49-F238E27FC236}">
                <a16:creationId xmlns:a16="http://schemas.microsoft.com/office/drawing/2014/main" id="{748FA0C2-E078-445A-8E2F-DBBF1F5AD8E5}"/>
              </a:ext>
            </a:extLst>
          </p:cNvPr>
          <p:cNvPicPr>
            <a:picLocks noChangeAspect="1"/>
          </p:cNvPicPr>
          <p:nvPr/>
        </p:nvPicPr>
        <p:blipFill>
          <a:blip r:embed="rId3"/>
          <a:stretch>
            <a:fillRect/>
          </a:stretch>
        </p:blipFill>
        <p:spPr>
          <a:xfrm>
            <a:off x="1" y="1872404"/>
            <a:ext cx="7127421" cy="3303754"/>
          </a:xfrm>
          <a:prstGeom prst="rect">
            <a:avLst/>
          </a:prstGeom>
        </p:spPr>
      </p:pic>
      <p:sp>
        <p:nvSpPr>
          <p:cNvPr id="6" name="TextBox 5">
            <a:extLst>
              <a:ext uri="{FF2B5EF4-FFF2-40B4-BE49-F238E27FC236}">
                <a16:creationId xmlns:a16="http://schemas.microsoft.com/office/drawing/2014/main" id="{2E65A547-4274-437E-A702-67F948149FBC}"/>
              </a:ext>
            </a:extLst>
          </p:cNvPr>
          <p:cNvSpPr txBox="1"/>
          <p:nvPr/>
        </p:nvSpPr>
        <p:spPr>
          <a:xfrm>
            <a:off x="410397" y="1653291"/>
            <a:ext cx="1453243" cy="346249"/>
          </a:xfrm>
          <a:prstGeom prst="rect">
            <a:avLst/>
          </a:prstGeom>
          <a:noFill/>
        </p:spPr>
        <p:txBody>
          <a:bodyPr wrap="square" lIns="68580" tIns="34290" rIns="68580" bIns="34290" rtlCol="0">
            <a:spAutoFit/>
          </a:bodyPr>
          <a:lstStyle/>
          <a:p>
            <a:r>
              <a:rPr lang="en-GB" b="1" dirty="0"/>
              <a:t>PDM</a:t>
            </a:r>
          </a:p>
        </p:txBody>
      </p:sp>
      <p:sp>
        <p:nvSpPr>
          <p:cNvPr id="7" name="TextBox 6">
            <a:extLst>
              <a:ext uri="{FF2B5EF4-FFF2-40B4-BE49-F238E27FC236}">
                <a16:creationId xmlns:a16="http://schemas.microsoft.com/office/drawing/2014/main" id="{61C84AC5-EE25-43D8-A646-62CD5CBF5C46}"/>
              </a:ext>
            </a:extLst>
          </p:cNvPr>
          <p:cNvSpPr txBox="1"/>
          <p:nvPr/>
        </p:nvSpPr>
        <p:spPr>
          <a:xfrm>
            <a:off x="6848481" y="1662446"/>
            <a:ext cx="1906526" cy="2285241"/>
          </a:xfrm>
          <a:prstGeom prst="rect">
            <a:avLst/>
          </a:prstGeom>
          <a:noFill/>
        </p:spPr>
        <p:txBody>
          <a:bodyPr wrap="square" lIns="68580" tIns="34290" rIns="68580" bIns="34290" rtlCol="0">
            <a:spAutoFit/>
          </a:bodyPr>
          <a:lstStyle/>
          <a:p>
            <a:r>
              <a:rPr lang="en-GB" b="1" dirty="0"/>
              <a:t>FGD</a:t>
            </a:r>
          </a:p>
          <a:p>
            <a:endParaRPr lang="en-GB" b="1" dirty="0"/>
          </a:p>
          <a:p>
            <a:r>
              <a:rPr lang="en-GB" dirty="0"/>
              <a:t>Pas de disparités majeures, mais frustration de ne pas recevoir de versement en décembre</a:t>
            </a:r>
          </a:p>
        </p:txBody>
      </p:sp>
      <p:cxnSp>
        <p:nvCxnSpPr>
          <p:cNvPr id="8" name="Straight Connector 7">
            <a:extLst>
              <a:ext uri="{FF2B5EF4-FFF2-40B4-BE49-F238E27FC236}">
                <a16:creationId xmlns:a16="http://schemas.microsoft.com/office/drawing/2014/main" id="{884E22E3-C421-441D-A533-D3FFCA62AD90}"/>
              </a:ext>
            </a:extLst>
          </p:cNvPr>
          <p:cNvCxnSpPr/>
          <p:nvPr/>
        </p:nvCxnSpPr>
        <p:spPr>
          <a:xfrm>
            <a:off x="6580414" y="2022623"/>
            <a:ext cx="0" cy="25257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22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4EC9-E3B2-4FED-ADC4-8322AE074FA7}"/>
              </a:ext>
            </a:extLst>
          </p:cNvPr>
          <p:cNvSpPr>
            <a:spLocks noGrp="1"/>
          </p:cNvSpPr>
          <p:nvPr>
            <p:ph type="title"/>
          </p:nvPr>
        </p:nvSpPr>
        <p:spPr>
          <a:xfrm>
            <a:off x="467544" y="411510"/>
            <a:ext cx="7560840" cy="565175"/>
          </a:xfrm>
        </p:spPr>
        <p:txBody>
          <a:bodyPr/>
          <a:lstStyle/>
          <a:p>
            <a:pPr algn="l"/>
            <a:r>
              <a:rPr lang="en-GB" dirty="0"/>
              <a:t>Le bon moment ?</a:t>
            </a:r>
          </a:p>
        </p:txBody>
      </p:sp>
      <p:sp>
        <p:nvSpPr>
          <p:cNvPr id="3" name="Content Placeholder 2">
            <a:extLst>
              <a:ext uri="{FF2B5EF4-FFF2-40B4-BE49-F238E27FC236}">
                <a16:creationId xmlns:a16="http://schemas.microsoft.com/office/drawing/2014/main" id="{244030A3-6513-4D81-A98E-DE00E791CFD0}"/>
              </a:ext>
            </a:extLst>
          </p:cNvPr>
          <p:cNvSpPr>
            <a:spLocks noGrp="1"/>
          </p:cNvSpPr>
          <p:nvPr>
            <p:ph sz="half" idx="2"/>
          </p:nvPr>
        </p:nvSpPr>
        <p:spPr>
          <a:xfrm>
            <a:off x="457200" y="1275606"/>
            <a:ext cx="8229600" cy="3318619"/>
          </a:xfrm>
        </p:spPr>
        <p:txBody>
          <a:bodyPr/>
          <a:lstStyle/>
          <a:p>
            <a:pPr marL="0" indent="0">
              <a:buNone/>
            </a:pPr>
            <a:endParaRPr lang="en-GB" dirty="0"/>
          </a:p>
        </p:txBody>
      </p:sp>
      <p:pic>
        <p:nvPicPr>
          <p:cNvPr id="4" name="Picture 3">
            <a:extLst>
              <a:ext uri="{FF2B5EF4-FFF2-40B4-BE49-F238E27FC236}">
                <a16:creationId xmlns:a16="http://schemas.microsoft.com/office/drawing/2014/main" id="{D06A6072-3A12-4C89-A305-C246289311B0}"/>
              </a:ext>
            </a:extLst>
          </p:cNvPr>
          <p:cNvPicPr>
            <a:picLocks noChangeAspect="1"/>
          </p:cNvPicPr>
          <p:nvPr/>
        </p:nvPicPr>
        <p:blipFill>
          <a:blip r:embed="rId2"/>
          <a:stretch>
            <a:fillRect/>
          </a:stretch>
        </p:blipFill>
        <p:spPr>
          <a:xfrm>
            <a:off x="539552" y="1635646"/>
            <a:ext cx="2028825" cy="2247900"/>
          </a:xfrm>
          <a:prstGeom prst="rect">
            <a:avLst/>
          </a:prstGeom>
        </p:spPr>
      </p:pic>
      <p:sp>
        <p:nvSpPr>
          <p:cNvPr id="5" name="TextBox 4">
            <a:extLst>
              <a:ext uri="{FF2B5EF4-FFF2-40B4-BE49-F238E27FC236}">
                <a16:creationId xmlns:a16="http://schemas.microsoft.com/office/drawing/2014/main" id="{05DD2596-A6BF-4D99-B249-52B631E4E067}"/>
              </a:ext>
            </a:extLst>
          </p:cNvPr>
          <p:cNvSpPr txBox="1"/>
          <p:nvPr/>
        </p:nvSpPr>
        <p:spPr>
          <a:xfrm>
            <a:off x="2843808" y="2040835"/>
            <a:ext cx="5760640" cy="1200329"/>
          </a:xfrm>
          <a:prstGeom prst="rect">
            <a:avLst/>
          </a:prstGeom>
          <a:noFill/>
        </p:spPr>
        <p:txBody>
          <a:bodyPr wrap="square" rtlCol="0">
            <a:spAutoFit/>
          </a:bodyPr>
          <a:lstStyle/>
          <a:p>
            <a:pPr marL="285750" indent="-285750">
              <a:buFont typeface="Arial" panose="020B0604020202020204" pitchFamily="34" charset="0"/>
              <a:buChar char="•"/>
            </a:pPr>
            <a:r>
              <a:rPr lang="en-GB" dirty="0"/>
              <a:t>Deux groupes.</a:t>
            </a:r>
          </a:p>
          <a:p>
            <a:pPr marL="285750" indent="-285750">
              <a:buFont typeface="Arial" panose="020B0604020202020204" pitchFamily="34" charset="0"/>
              <a:buChar char="•"/>
            </a:pPr>
            <a:r>
              <a:rPr lang="en-GB" dirty="0"/>
              <a:t>Discussion de groupe sur les principales raisons des retards</a:t>
            </a:r>
          </a:p>
          <a:p>
            <a:pPr marL="285750" indent="-285750">
              <a:buFont typeface="Arial" panose="020B0604020202020204" pitchFamily="34" charset="0"/>
              <a:buChar char="•"/>
            </a:pPr>
            <a:r>
              <a:rPr lang="en-GB" dirty="0"/>
              <a:t>Que feriez-vous différemment ? Trois recommandations principales</a:t>
            </a:r>
          </a:p>
          <a:p>
            <a:pPr marL="285750" indent="-285750">
              <a:buFont typeface="Arial" panose="020B0604020202020204" pitchFamily="34" charset="0"/>
              <a:buChar char="•"/>
            </a:pPr>
            <a:r>
              <a:rPr lang="en-GB" dirty="0"/>
              <a:t>20 </a:t>
            </a:r>
            <a:r>
              <a:rPr lang="en-GB" dirty="0" err="1"/>
              <a:t>minutes</a:t>
            </a:r>
            <a:endParaRPr lang="en-GB" sz="900" dirty="0"/>
          </a:p>
        </p:txBody>
      </p:sp>
    </p:spTree>
    <p:extLst>
      <p:ext uri="{BB962C8B-B14F-4D97-AF65-F5344CB8AC3E}">
        <p14:creationId xmlns:p14="http://schemas.microsoft.com/office/powerpoint/2010/main" val="120647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668959" y="929277"/>
            <a:ext cx="7778773" cy="2862322"/>
          </a:xfrm>
          <a:prstGeom prst="rect">
            <a:avLst/>
          </a:prstGeom>
          <a:noFill/>
        </p:spPr>
        <p:txBody>
          <a:bodyPr wrap="square" rtlCol="0">
            <a:spAutoFit/>
          </a:bodyPr>
          <a:lstStyle/>
          <a:p>
            <a:pPr marL="9525" indent="-9525"/>
            <a:r>
              <a:rPr lang="en-US" sz="6000" b="1" dirty="0">
                <a:solidFill>
                  <a:schemeClr val="bg1"/>
                </a:solidFill>
                <a:latin typeface="Arial" panose="020B0604020202020204" pitchFamily="34" charset="0"/>
                <a:cs typeface="Arial" panose="020B0604020202020204" pitchFamily="34" charset="0"/>
              </a:rPr>
              <a:t>Évaluation et analyse des réponses : Partie 1</a:t>
            </a:r>
          </a:p>
        </p:txBody>
      </p:sp>
    </p:spTree>
    <p:extLst>
      <p:ext uri="{BB962C8B-B14F-4D97-AF65-F5344CB8AC3E}">
        <p14:creationId xmlns:p14="http://schemas.microsoft.com/office/powerpoint/2010/main" val="399774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22864"/>
            <a:ext cx="5886480" cy="3512713"/>
          </a:xfrm>
          <a:prstGeom prst="rect">
            <a:avLst/>
          </a:prstGeom>
        </p:spPr>
      </p:pic>
      <p:sp>
        <p:nvSpPr>
          <p:cNvPr id="5" name="Oval 4">
            <a:extLst>
              <a:ext uri="{FF2B5EF4-FFF2-40B4-BE49-F238E27FC236}">
                <a16:creationId xmlns:a16="http://schemas.microsoft.com/office/drawing/2014/main" id="{42F825F9-36DB-45B0-B81A-D597198D42E6}"/>
              </a:ext>
            </a:extLst>
          </p:cNvPr>
          <p:cNvSpPr/>
          <p:nvPr/>
        </p:nvSpPr>
        <p:spPr>
          <a:xfrm>
            <a:off x="1796143" y="1118507"/>
            <a:ext cx="1012371" cy="375557"/>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2F825F9-36DB-45B0-B81A-D597198D42E6}"/>
              </a:ext>
            </a:extLst>
          </p:cNvPr>
          <p:cNvSpPr/>
          <p:nvPr/>
        </p:nvSpPr>
        <p:spPr>
          <a:xfrm>
            <a:off x="1377043" y="2744107"/>
            <a:ext cx="1012371" cy="375557"/>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618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245695" y="411510"/>
            <a:ext cx="9433048" cy="565175"/>
          </a:xfrm>
        </p:spPr>
        <p:txBody>
          <a:bodyPr/>
          <a:lstStyle/>
          <a:p>
            <a:pPr algn="l"/>
            <a:r>
              <a:rPr lang="en-GB" dirty="0">
                <a:solidFill>
                  <a:srgbClr val="FF0000"/>
                </a:solidFill>
              </a:rPr>
              <a:t>Plan de </a:t>
            </a:r>
            <a:r>
              <a:rPr lang="en-GB" dirty="0"/>
              <a:t>la session</a:t>
            </a:r>
          </a:p>
        </p:txBody>
      </p:sp>
      <p:sp>
        <p:nvSpPr>
          <p:cNvPr id="6" name="TextBox 5">
            <a:extLst>
              <a:ext uri="{FF2B5EF4-FFF2-40B4-BE49-F238E27FC236}">
                <a16:creationId xmlns:a16="http://schemas.microsoft.com/office/drawing/2014/main" id="{918481A7-159D-47FF-B8F0-569F1CDE8253}"/>
              </a:ext>
            </a:extLst>
          </p:cNvPr>
          <p:cNvSpPr txBox="1"/>
          <p:nvPr/>
        </p:nvSpPr>
        <p:spPr>
          <a:xfrm>
            <a:off x="755576" y="1203598"/>
            <a:ext cx="7920880" cy="3693319"/>
          </a:xfrm>
          <a:prstGeom prst="rect">
            <a:avLst/>
          </a:prstGeom>
          <a:noFill/>
        </p:spPr>
        <p:txBody>
          <a:bodyPr wrap="square" rtlCol="0">
            <a:spAutoFit/>
          </a:bodyPr>
          <a:lstStyle/>
          <a:p>
            <a:r>
              <a:rPr lang="en-GB" b="1" dirty="0"/>
              <a:t>Objectifs de la session :</a:t>
            </a:r>
          </a:p>
          <a:p>
            <a:endParaRPr lang="en-GB" b="1" dirty="0"/>
          </a:p>
          <a:p>
            <a:pPr marL="285750" indent="-285750">
              <a:buFont typeface="Arial" panose="020B0604020202020204" pitchFamily="34" charset="0"/>
              <a:buChar char="•"/>
            </a:pPr>
            <a:r>
              <a:rPr lang="en-GB" dirty="0"/>
              <a:t>Discuter et se mettre d'accord sur la question de savoir si la CVA était la </a:t>
            </a:r>
            <a:r>
              <a:rPr lang="en-GB" b="1" dirty="0">
                <a:solidFill>
                  <a:srgbClr val="FF0000"/>
                </a:solidFill>
              </a:rPr>
              <a:t>bonne modalité </a:t>
            </a:r>
            <a:r>
              <a:rPr lang="en-GB" dirty="0"/>
              <a:t>pour la réponse (par exemple, pour la sécurité alimentaire).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Réfléchir à la manière dont l'évaluation des besoins et l'évaluation de la faisabilité financière ont été réalisées et à la mesure dans laquelle elles fournissent les informations nécessaires à l'analyse d'une réponse fondée sur des données probantes, sur la base des bonnes pratiques de la CVA.</a:t>
            </a:r>
          </a:p>
          <a:p>
            <a:endParaRPr lang="en-GB" dirty="0"/>
          </a:p>
          <a:p>
            <a:pPr marL="285750" indent="-285750">
              <a:buFont typeface="Arial" panose="020B0604020202020204" pitchFamily="34" charset="0"/>
              <a:buChar char="•"/>
            </a:pPr>
            <a:r>
              <a:rPr lang="en-GB" dirty="0"/>
              <a:t>Identifier les principales </a:t>
            </a:r>
            <a:r>
              <a:rPr lang="en-GB" dirty="0">
                <a:solidFill>
                  <a:srgbClr val="FF0000"/>
                </a:solidFill>
              </a:rPr>
              <a:t>lacunes/positives et les enseignements tirés</a:t>
            </a:r>
            <a:r>
              <a:rPr lang="en-GB" dirty="0"/>
              <a:t>, et proposer des </a:t>
            </a:r>
            <a:r>
              <a:rPr lang="en-GB" dirty="0">
                <a:solidFill>
                  <a:srgbClr val="FF0000"/>
                </a:solidFill>
              </a:rPr>
              <a:t>recommandations </a:t>
            </a:r>
            <a:r>
              <a:rPr lang="en-GB" dirty="0"/>
              <a:t>pour les interventions futures.</a:t>
            </a:r>
          </a:p>
          <a:p>
            <a:endParaRPr lang="en-GB" dirty="0"/>
          </a:p>
          <a:p>
            <a:endParaRPr lang="en-GB" dirty="0"/>
          </a:p>
        </p:txBody>
      </p:sp>
    </p:spTree>
    <p:extLst>
      <p:ext uri="{BB962C8B-B14F-4D97-AF65-F5344CB8AC3E}">
        <p14:creationId xmlns:p14="http://schemas.microsoft.com/office/powerpoint/2010/main" val="74752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sz="2800" dirty="0"/>
              <a:t>Quelle est la bonne assistance ? (modalité)</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Inclure 2-3 diapositives de synthèse du PDM (voir exemples) + FGDs (10 </a:t>
            </a:r>
            <a:r>
              <a:rPr lang="en-GB" dirty="0" err="1"/>
              <a:t>mins</a:t>
            </a:r>
            <a:r>
              <a:rPr lang="en-GB" dirty="0"/>
              <a:t>)</a:t>
            </a:r>
          </a:p>
          <a:p>
            <a:pPr>
              <a:buFontTx/>
              <a:buChar char="-"/>
            </a:pPr>
            <a:r>
              <a:rPr lang="en-GB" dirty="0"/>
              <a:t>Discussion en plénière sur les points de vue des communautés : les participants sont-ils d'accord, y a-t-il quelque chose à ajouter (10 minutes) ?</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346288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4529-74B8-406F-9253-000C63F27371}"/>
              </a:ext>
            </a:extLst>
          </p:cNvPr>
          <p:cNvSpPr>
            <a:spLocks noGrp="1"/>
          </p:cNvSpPr>
          <p:nvPr>
            <p:ph type="title"/>
          </p:nvPr>
        </p:nvSpPr>
        <p:spPr>
          <a:xfrm>
            <a:off x="467544" y="362525"/>
            <a:ext cx="7571184" cy="565175"/>
          </a:xfrm>
        </p:spPr>
        <p:txBody>
          <a:bodyPr lIns="68580" tIns="34290" rIns="68580" bIns="34290"/>
          <a:lstStyle/>
          <a:p>
            <a:pPr algn="l"/>
            <a:r>
              <a:rPr lang="en-GB" dirty="0"/>
              <a:t>Quelle est la bonne modalité ?</a:t>
            </a:r>
          </a:p>
        </p:txBody>
      </p:sp>
      <p:sp>
        <p:nvSpPr>
          <p:cNvPr id="3" name="Content Placeholder 2">
            <a:extLst>
              <a:ext uri="{FF2B5EF4-FFF2-40B4-BE49-F238E27FC236}">
                <a16:creationId xmlns:a16="http://schemas.microsoft.com/office/drawing/2014/main" id="{54A01D52-52D5-4544-B584-826A74189A01}"/>
              </a:ext>
            </a:extLst>
          </p:cNvPr>
          <p:cNvSpPr>
            <a:spLocks noGrp="1"/>
          </p:cNvSpPr>
          <p:nvPr>
            <p:ph sz="half" idx="2"/>
          </p:nvPr>
        </p:nvSpPr>
        <p:spPr/>
        <p:txBody>
          <a:bodyPr lIns="68580" tIns="34290" rIns="68580" bIns="34290"/>
          <a:lstStyle/>
          <a:p>
            <a:pPr marL="0" indent="0">
              <a:buNone/>
            </a:pPr>
            <a:endParaRPr lang="en-GB" dirty="0"/>
          </a:p>
          <a:p>
            <a:pPr marL="0" indent="0">
              <a:buNone/>
            </a:pPr>
            <a:endParaRPr lang="en-GB" dirty="0"/>
          </a:p>
        </p:txBody>
      </p:sp>
      <p:sp>
        <p:nvSpPr>
          <p:cNvPr id="7" name="TextBox 6">
            <a:extLst>
              <a:ext uri="{FF2B5EF4-FFF2-40B4-BE49-F238E27FC236}">
                <a16:creationId xmlns:a16="http://schemas.microsoft.com/office/drawing/2014/main" id="{6F6FC3CD-0E40-41AE-9AF5-2CAFCF0D00A0}"/>
              </a:ext>
            </a:extLst>
          </p:cNvPr>
          <p:cNvSpPr txBox="1"/>
          <p:nvPr/>
        </p:nvSpPr>
        <p:spPr>
          <a:xfrm>
            <a:off x="5478237" y="1585839"/>
            <a:ext cx="3234730" cy="346249"/>
          </a:xfrm>
          <a:prstGeom prst="rect">
            <a:avLst/>
          </a:prstGeom>
          <a:noFill/>
        </p:spPr>
        <p:txBody>
          <a:bodyPr wrap="square" lIns="68580" tIns="34290" rIns="68580" bIns="34290" rtlCol="0">
            <a:spAutoFit/>
          </a:bodyPr>
          <a:lstStyle/>
          <a:p>
            <a:endParaRPr lang="en-GB" dirty="0"/>
          </a:p>
        </p:txBody>
      </p:sp>
      <p:pic>
        <p:nvPicPr>
          <p:cNvPr id="10" name="Picture 9">
            <a:extLst>
              <a:ext uri="{FF2B5EF4-FFF2-40B4-BE49-F238E27FC236}">
                <a16:creationId xmlns:a16="http://schemas.microsoft.com/office/drawing/2014/main" id="{B22840FF-CC73-4ACA-AA83-447022BFB1F2}"/>
              </a:ext>
            </a:extLst>
          </p:cNvPr>
          <p:cNvPicPr>
            <a:picLocks noChangeAspect="1"/>
          </p:cNvPicPr>
          <p:nvPr/>
        </p:nvPicPr>
        <p:blipFill>
          <a:blip r:embed="rId3"/>
          <a:stretch>
            <a:fillRect/>
          </a:stretch>
        </p:blipFill>
        <p:spPr>
          <a:xfrm>
            <a:off x="712762" y="1548983"/>
            <a:ext cx="3991312" cy="3318619"/>
          </a:xfrm>
          <a:prstGeom prst="rect">
            <a:avLst/>
          </a:prstGeom>
        </p:spPr>
      </p:pic>
      <p:sp>
        <p:nvSpPr>
          <p:cNvPr id="4" name="TextBox 3">
            <a:extLst>
              <a:ext uri="{FF2B5EF4-FFF2-40B4-BE49-F238E27FC236}">
                <a16:creationId xmlns:a16="http://schemas.microsoft.com/office/drawing/2014/main" id="{7099BCFA-2B5A-4654-A9D7-BD7205673CB0}"/>
              </a:ext>
            </a:extLst>
          </p:cNvPr>
          <p:cNvSpPr txBox="1"/>
          <p:nvPr/>
        </p:nvSpPr>
        <p:spPr>
          <a:xfrm>
            <a:off x="749668" y="1565340"/>
            <a:ext cx="1690007" cy="346249"/>
          </a:xfrm>
          <a:prstGeom prst="rect">
            <a:avLst/>
          </a:prstGeom>
          <a:solidFill>
            <a:schemeClr val="bg1"/>
          </a:solidFill>
        </p:spPr>
        <p:txBody>
          <a:bodyPr wrap="square" lIns="68580" tIns="34290" rIns="68580" bIns="34290" rtlCol="0">
            <a:spAutoFit/>
          </a:bodyPr>
          <a:lstStyle/>
          <a:p>
            <a:endParaRPr lang="en-GB" dirty="0"/>
          </a:p>
        </p:txBody>
      </p:sp>
      <p:sp>
        <p:nvSpPr>
          <p:cNvPr id="13" name="TextBox 12">
            <a:extLst>
              <a:ext uri="{FF2B5EF4-FFF2-40B4-BE49-F238E27FC236}">
                <a16:creationId xmlns:a16="http://schemas.microsoft.com/office/drawing/2014/main" id="{2A07EA66-F93D-4F5A-8748-C258F425F63E}"/>
              </a:ext>
            </a:extLst>
          </p:cNvPr>
          <p:cNvSpPr txBox="1"/>
          <p:nvPr/>
        </p:nvSpPr>
        <p:spPr>
          <a:xfrm>
            <a:off x="2453113" y="1583558"/>
            <a:ext cx="1690007" cy="346249"/>
          </a:xfrm>
          <a:prstGeom prst="rect">
            <a:avLst/>
          </a:prstGeom>
          <a:solidFill>
            <a:schemeClr val="bg1"/>
          </a:solidFill>
        </p:spPr>
        <p:txBody>
          <a:bodyPr wrap="square" lIns="68580" tIns="34290" rIns="68580" bIns="34290" rtlCol="0">
            <a:spAutoFit/>
          </a:bodyPr>
          <a:lstStyle/>
          <a:p>
            <a:endParaRPr lang="en-GB" dirty="0"/>
          </a:p>
        </p:txBody>
      </p:sp>
      <p:sp>
        <p:nvSpPr>
          <p:cNvPr id="16" name="Title 1">
            <a:extLst>
              <a:ext uri="{FF2B5EF4-FFF2-40B4-BE49-F238E27FC236}">
                <a16:creationId xmlns:a16="http://schemas.microsoft.com/office/drawing/2014/main" id="{2BA52C05-68B4-49C4-9C74-DD22DECAD31F}"/>
              </a:ext>
            </a:extLst>
          </p:cNvPr>
          <p:cNvSpPr txBox="1">
            <a:spLocks/>
          </p:cNvSpPr>
          <p:nvPr/>
        </p:nvSpPr>
        <p:spPr>
          <a:xfrm>
            <a:off x="603250" y="95347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GB" sz="2800" b="0" dirty="0">
                <a:solidFill>
                  <a:srgbClr val="FF0000"/>
                </a:solidFill>
                <a:latin typeface="+mj-lt"/>
                <a:cs typeface="+mj-cs"/>
              </a:rPr>
              <a:t>Auriez-vous préféré recevoir de la nourriture/des biens autres que la CVA ?</a:t>
            </a:r>
          </a:p>
        </p:txBody>
      </p:sp>
      <p:sp>
        <p:nvSpPr>
          <p:cNvPr id="8" name="TextBox 7">
            <a:extLst>
              <a:ext uri="{FF2B5EF4-FFF2-40B4-BE49-F238E27FC236}">
                <a16:creationId xmlns:a16="http://schemas.microsoft.com/office/drawing/2014/main" id="{E760EBE9-5635-4390-847C-9EDC017007E1}"/>
              </a:ext>
            </a:extLst>
          </p:cNvPr>
          <p:cNvSpPr txBox="1"/>
          <p:nvPr/>
        </p:nvSpPr>
        <p:spPr>
          <a:xfrm>
            <a:off x="749668" y="1856934"/>
            <a:ext cx="3954406" cy="346249"/>
          </a:xfrm>
          <a:prstGeom prst="rect">
            <a:avLst/>
          </a:prstGeom>
          <a:solidFill>
            <a:schemeClr val="bg1"/>
          </a:solidFill>
        </p:spPr>
        <p:txBody>
          <a:bodyPr wrap="square" lIns="68580" tIns="34290" rIns="68580" bIns="34290" rtlCol="0">
            <a:spAutoFit/>
          </a:bodyPr>
          <a:lstStyle/>
          <a:p>
            <a:endParaRPr lang="en-GB" dirty="0"/>
          </a:p>
        </p:txBody>
      </p:sp>
      <p:sp>
        <p:nvSpPr>
          <p:cNvPr id="17" name="TextBox 16">
            <a:extLst>
              <a:ext uri="{FF2B5EF4-FFF2-40B4-BE49-F238E27FC236}">
                <a16:creationId xmlns:a16="http://schemas.microsoft.com/office/drawing/2014/main" id="{84A363E6-F256-4B0E-BA03-F10360AA161D}"/>
              </a:ext>
            </a:extLst>
          </p:cNvPr>
          <p:cNvSpPr txBox="1"/>
          <p:nvPr/>
        </p:nvSpPr>
        <p:spPr>
          <a:xfrm>
            <a:off x="5478237" y="2481417"/>
            <a:ext cx="2878363" cy="1731243"/>
          </a:xfrm>
          <a:prstGeom prst="rect">
            <a:avLst/>
          </a:prstGeom>
          <a:noFill/>
        </p:spPr>
        <p:txBody>
          <a:bodyPr wrap="square" lIns="68580" tIns="34290" rIns="68580" bIns="34290" rtlCol="0">
            <a:spAutoFit/>
          </a:bodyPr>
          <a:lstStyle/>
          <a:p>
            <a:r>
              <a:rPr lang="en-GB" dirty="0"/>
              <a:t>FGD :</a:t>
            </a:r>
          </a:p>
          <a:p>
            <a:endParaRPr lang="en-GB" dirty="0"/>
          </a:p>
          <a:p>
            <a:r>
              <a:rPr lang="en-GB" dirty="0"/>
              <a:t>Le type de soutien est bon </a:t>
            </a:r>
          </a:p>
          <a:p>
            <a:r>
              <a:rPr lang="en-GB" dirty="0"/>
              <a:t>Tout soutien qu'elle accepte</a:t>
            </a:r>
          </a:p>
          <a:p>
            <a:r>
              <a:rPr lang="en-GB" dirty="0"/>
              <a:t>Les cadeaux qu'elle accepte</a:t>
            </a:r>
          </a:p>
          <a:p>
            <a:endParaRPr lang="en-GB" dirty="0"/>
          </a:p>
        </p:txBody>
      </p:sp>
    </p:spTree>
    <p:extLst>
      <p:ext uri="{BB962C8B-B14F-4D97-AF65-F5344CB8AC3E}">
        <p14:creationId xmlns:p14="http://schemas.microsoft.com/office/powerpoint/2010/main" val="160326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0EED-B82F-4B5B-B58B-BDC7580255F1}"/>
              </a:ext>
            </a:extLst>
          </p:cNvPr>
          <p:cNvSpPr>
            <a:spLocks noGrp="1"/>
          </p:cNvSpPr>
          <p:nvPr>
            <p:ph type="title"/>
          </p:nvPr>
        </p:nvSpPr>
        <p:spPr>
          <a:xfrm>
            <a:off x="467544" y="411510"/>
            <a:ext cx="7560840" cy="565175"/>
          </a:xfrm>
        </p:spPr>
        <p:txBody>
          <a:bodyPr/>
          <a:lstStyle/>
          <a:p>
            <a:pPr algn="l"/>
            <a:r>
              <a:rPr lang="en-GB" dirty="0"/>
              <a:t>Ordre du jour - Premier jour</a:t>
            </a:r>
          </a:p>
        </p:txBody>
      </p:sp>
      <p:sp>
        <p:nvSpPr>
          <p:cNvPr id="3" name="Content Placeholder 2">
            <a:extLst>
              <a:ext uri="{FF2B5EF4-FFF2-40B4-BE49-F238E27FC236}">
                <a16:creationId xmlns:a16="http://schemas.microsoft.com/office/drawing/2014/main" id="{09BFA660-5D43-4352-95CC-977F498F8452}"/>
              </a:ext>
            </a:extLst>
          </p:cNvPr>
          <p:cNvSpPr>
            <a:spLocks noGrp="1"/>
          </p:cNvSpPr>
          <p:nvPr>
            <p:ph sz="half" idx="2"/>
          </p:nvPr>
        </p:nvSpPr>
        <p:spPr/>
        <p:txBody>
          <a:bodyPr lIns="91440" tIns="45720" rIns="91440" bIns="45720" anchor="t"/>
          <a:lstStyle/>
          <a:p>
            <a:pPr marL="0" indent="0">
              <a:buNone/>
            </a:pPr>
            <a:endParaRPr lang="en-GB" dirty="0"/>
          </a:p>
          <a:p>
            <a:pPr marL="0" indent="0">
              <a:buNone/>
            </a:pPr>
            <a:endParaRPr lang="en-GB" dirty="0">
              <a:cs typeface="Calibri"/>
            </a:endParaRPr>
          </a:p>
          <a:p>
            <a:pPr marL="0" indent="0">
              <a:buNone/>
            </a:pPr>
            <a:endParaRPr lang="en-GB" dirty="0">
              <a:cs typeface="Calibri"/>
            </a:endParaRPr>
          </a:p>
          <a:p>
            <a:pPr marL="0" indent="0" algn="ctr">
              <a:buNone/>
            </a:pPr>
            <a:r>
              <a:rPr lang="en-GB" dirty="0">
                <a:highlight>
                  <a:srgbClr val="FFFF00"/>
                </a:highlight>
                <a:cs typeface="Calibri"/>
              </a:rPr>
              <a:t>(Insérer l'ordre du jour)</a:t>
            </a:r>
          </a:p>
        </p:txBody>
      </p:sp>
    </p:spTree>
    <p:extLst>
      <p:ext uri="{BB962C8B-B14F-4D97-AF65-F5344CB8AC3E}">
        <p14:creationId xmlns:p14="http://schemas.microsoft.com/office/powerpoint/2010/main" val="374711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a:xfrm>
            <a:off x="629841" y="303865"/>
            <a:ext cx="7886700" cy="994172"/>
          </a:xfrm>
        </p:spPr>
        <p:txBody>
          <a:bodyPr lIns="68580" tIns="34290" rIns="68580" bIns="34290" anchor="t">
            <a:normAutofit/>
          </a:bodyPr>
          <a:lstStyle/>
          <a:p>
            <a:pPr algn="l"/>
            <a:r>
              <a:rPr lang="en-GB" sz="2400" dirty="0"/>
              <a:t>Informations tirées du FGD - </a:t>
            </a:r>
            <a:r>
              <a:rPr lang="en-GB" sz="2400" b="1" dirty="0">
                <a:solidFill>
                  <a:srgbClr val="FF0000"/>
                </a:solidFill>
              </a:rPr>
              <a:t>L'AVC est-elle la modalité préférée ?</a:t>
            </a:r>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a:xfrm>
            <a:off x="640160" y="1032641"/>
            <a:ext cx="3868340" cy="3463159"/>
          </a:xfrm>
        </p:spPr>
        <p:txBody>
          <a:bodyPr lIns="68580" tIns="34290" rIns="68580" bIns="34290" anchor="t">
            <a:noAutofit/>
          </a:bodyPr>
          <a:lstStyle/>
          <a:p>
            <a:pPr marL="0" indent="0">
              <a:buNone/>
            </a:pPr>
            <a:endParaRPr lang="en-GB" sz="1100" dirty="0"/>
          </a:p>
          <a:p>
            <a:pPr marL="0" indent="0">
              <a:buNone/>
            </a:pPr>
            <a:r>
              <a:rPr lang="en-GB" sz="1100" dirty="0"/>
              <a:t>Tout le monde s'accorde à dire qu'il est préférable de recevoir la CVA plutôt qu'en nature, car ils peuvent acheter tout ce dont ils ont besoin.</a:t>
            </a:r>
          </a:p>
          <a:p>
            <a:pPr marL="0" indent="0">
              <a:buNone/>
            </a:pPr>
            <a:r>
              <a:rPr lang="en-GB" sz="1100" dirty="0"/>
              <a:t>Les gens préfèrent la CVA à la vente en nature, car ils peuvent acheter tout ce dont ils ont besoin.</a:t>
            </a:r>
          </a:p>
          <a:p>
            <a:pPr marL="0" indent="0">
              <a:buNone/>
            </a:pPr>
            <a:r>
              <a:rPr lang="en-GB" sz="1100" dirty="0"/>
              <a:t>Les membres de la communauté sont confrontés à de nombreux autres problèmes, et pas seulement au manque de nourriture, c'est pourquoi ils préfèrent la CVA, qui leur permet de faire face à d'autres problèmes (fournitures scolaires pour les enfants).</a:t>
            </a:r>
          </a:p>
          <a:p>
            <a:pPr marL="0" indent="0">
              <a:buNone/>
            </a:pPr>
            <a:r>
              <a:rPr lang="en-GB" sz="1100" dirty="0"/>
              <a:t>Les gens préfèrent la CVA car ils peuvent acheter tout ce qu'ils veulent (uniformes et articles de papeterie pour les enfants, et nourriture). </a:t>
            </a:r>
          </a:p>
          <a:p>
            <a:pPr marL="0" indent="0">
              <a:buNone/>
            </a:pPr>
            <a:r>
              <a:rPr lang="en-GB" sz="1100" dirty="0"/>
              <a:t>La CVA a été bénéfique pour les petites entreprises de la communauté</a:t>
            </a:r>
            <a:endParaRPr lang="en-GB" sz="1100" dirty="0">
              <a:cs typeface="Calibri"/>
            </a:endParaRPr>
          </a:p>
          <a:p>
            <a:pPr marL="0" indent="0">
              <a:buNone/>
            </a:pPr>
            <a:r>
              <a:rPr lang="en-GB" sz="1100" dirty="0"/>
              <a:t>Les gens préfèrent l'argent liquide, car ils peuvent acheter tout ce qu'ils veulent.</a:t>
            </a:r>
          </a:p>
          <a:p>
            <a:pPr marL="0" indent="0">
              <a:buNone/>
            </a:pPr>
            <a:r>
              <a:rPr lang="en-GB" sz="1100" dirty="0"/>
              <a:t>puisqu'ils ont accès à d'autres types d'aliments (poulets, pâtes, etc.). D'autres personnes ont souligné l'importance de pouvoir se rendre à l'hôpital.</a:t>
            </a:r>
          </a:p>
          <a:p>
            <a:pPr marL="0" indent="0">
              <a:buNone/>
            </a:pPr>
            <a:endParaRPr lang="en-GB" sz="1100" dirty="0"/>
          </a:p>
        </p:txBody>
      </p:sp>
      <p:cxnSp>
        <p:nvCxnSpPr>
          <p:cNvPr id="8" name="Straight Connector 7">
            <a:extLst>
              <a:ext uri="{FF2B5EF4-FFF2-40B4-BE49-F238E27FC236}">
                <a16:creationId xmlns:a16="http://schemas.microsoft.com/office/drawing/2014/main" id="{499D668E-ABB8-46BA-9539-1830085AECDD}"/>
              </a:ext>
            </a:extLst>
          </p:cNvPr>
          <p:cNvCxnSpPr>
            <a:cxnSpLocks/>
          </p:cNvCxnSpPr>
          <p:nvPr/>
        </p:nvCxnSpPr>
        <p:spPr>
          <a:xfrm>
            <a:off x="4498181" y="1277739"/>
            <a:ext cx="16670" cy="30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16796E-3B67-43B3-AF40-DAC686F32840}"/>
              </a:ext>
            </a:extLst>
          </p:cNvPr>
          <p:cNvSpPr txBox="1"/>
          <p:nvPr/>
        </p:nvSpPr>
        <p:spPr>
          <a:xfrm>
            <a:off x="4616451" y="1004098"/>
            <a:ext cx="3959678" cy="3454792"/>
          </a:xfrm>
          <a:prstGeom prst="rect">
            <a:avLst/>
          </a:prstGeom>
          <a:noFill/>
        </p:spPr>
        <p:txBody>
          <a:bodyPr wrap="square" lIns="68580" tIns="34290" rIns="68580" bIns="34290" rtlCol="0">
            <a:spAutoFit/>
          </a:bodyPr>
          <a:lstStyle/>
          <a:p>
            <a:r>
              <a:rPr lang="en-GB" b="1" dirty="0"/>
              <a:t>Flexibilité </a:t>
            </a:r>
            <a:r>
              <a:rPr lang="en-GB" sz="1400" dirty="0"/>
              <a:t>: Les personnes peuvent faire leurs propres choix, en fonction de leurs priorités et de leurs préférences.</a:t>
            </a:r>
          </a:p>
          <a:p>
            <a:endParaRPr lang="en-GB" sz="1400" dirty="0"/>
          </a:p>
          <a:p>
            <a:r>
              <a:rPr lang="en-GB" b="1" dirty="0"/>
              <a:t>Transfert de pouvoir </a:t>
            </a:r>
            <a:r>
              <a:rPr lang="en-GB" sz="1400" dirty="0"/>
              <a:t>: les personnes sont responsabilisées car elles sont chargées de prendre des décisions concernant leur avenir.</a:t>
            </a:r>
          </a:p>
          <a:p>
            <a:endParaRPr lang="en-GB" sz="1400" dirty="0"/>
          </a:p>
          <a:p>
            <a:r>
              <a:rPr lang="en-GB" b="1" dirty="0"/>
              <a:t>Aide au processus de redressement </a:t>
            </a:r>
            <a:r>
              <a:rPr lang="en-GB" sz="1400" dirty="0"/>
              <a:t>: de nombreux ménages investissent dans des moyens de subsistance</a:t>
            </a:r>
          </a:p>
          <a:p>
            <a:endParaRPr lang="en-GB" sz="1400" dirty="0"/>
          </a:p>
          <a:p>
            <a:r>
              <a:rPr lang="en-GB" b="1" dirty="0"/>
              <a:t>Espèces dépensées sur les marchés locaux </a:t>
            </a:r>
          </a:p>
        </p:txBody>
      </p:sp>
    </p:spTree>
    <p:extLst>
      <p:ext uri="{BB962C8B-B14F-4D97-AF65-F5344CB8AC3E}">
        <p14:creationId xmlns:p14="http://schemas.microsoft.com/office/powerpoint/2010/main" val="39526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467544" y="411511"/>
            <a:ext cx="7639592" cy="565175"/>
          </a:xfrm>
        </p:spPr>
        <p:txBody>
          <a:bodyPr lIns="68580" tIns="34290" rIns="68580" bIns="34290" anchor="t">
            <a:normAutofit fontScale="90000"/>
          </a:bodyPr>
          <a:lstStyle/>
          <a:p>
            <a:r>
              <a:rPr lang="en-GB" dirty="0">
                <a:latin typeface="Arial"/>
                <a:cs typeface="Arial"/>
              </a:rPr>
              <a:t>Le processus d'évaluation et d'analyse de la réponse dans le cadre de la réponse </a:t>
            </a:r>
            <a:r>
              <a:rPr lang="en-GB" dirty="0">
                <a:highlight>
                  <a:srgbClr val="FFFF00"/>
                </a:highlight>
                <a:latin typeface="Arial"/>
                <a:cs typeface="Arial"/>
              </a:rPr>
              <a:t>xxx</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44851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67543" y="1551721"/>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90701" y="1718306"/>
            <a:ext cx="5760640" cy="2562240"/>
          </a:xfrm>
          <a:prstGeom prst="rect">
            <a:avLst/>
          </a:prstGeom>
          <a:noFill/>
        </p:spPr>
        <p:txBody>
          <a:bodyPr wrap="square" lIns="68580" tIns="34290" rIns="68580" bIns="34290" rtlCol="0">
            <a:spAutoFit/>
          </a:bodyPr>
          <a:lstStyle/>
          <a:p>
            <a:pPr lvl="0"/>
            <a:r>
              <a:rPr lang="en-GB" sz="1600" dirty="0"/>
              <a:t>Sur la base de ce qui a été présenté, identifiez</a:t>
            </a:r>
          </a:p>
          <a:p>
            <a:pPr lvl="0"/>
            <a:endParaRPr lang="en-GB" sz="1600" dirty="0"/>
          </a:p>
          <a:p>
            <a:pPr marL="342900" indent="-342900">
              <a:buAutoNum type="alphaLcParenR"/>
            </a:pPr>
            <a:r>
              <a:rPr lang="en-GB" sz="1600" dirty="0"/>
              <a:t>ce qui s'est bien passé</a:t>
            </a:r>
          </a:p>
          <a:p>
            <a:pPr marL="342900" indent="-342900">
              <a:buAutoNum type="alphaLcParenR"/>
            </a:pPr>
            <a:r>
              <a:rPr lang="en-GB" sz="1600" dirty="0"/>
              <a:t>ce qui aurait dû mieux se passer</a:t>
            </a:r>
          </a:p>
          <a:p>
            <a:pPr marL="342900" indent="-342900">
              <a:buAutoNum type="alphaLcParenR"/>
            </a:pPr>
            <a:r>
              <a:rPr lang="en-GB" sz="1600" dirty="0"/>
              <a:t>au moins 3 actions prioritaires recommandées pour maintenir ou améliorer la qualité de cette phase. </a:t>
            </a:r>
          </a:p>
          <a:p>
            <a:endParaRPr lang="en-GB" sz="1600" dirty="0"/>
          </a:p>
          <a:p>
            <a:r>
              <a:rPr lang="en-GB" sz="1600" dirty="0"/>
              <a:t>Travaillez dans les mêmes groupes que précédemment. </a:t>
            </a:r>
          </a:p>
          <a:p>
            <a:r>
              <a:rPr lang="en-GB" sz="1600" dirty="0"/>
              <a:t>Soyez prêt à présenter vos conclusions et vos recommandations</a:t>
            </a:r>
          </a:p>
          <a:p>
            <a:r>
              <a:rPr lang="en-GB" sz="1600" dirty="0"/>
              <a:t>40 </a:t>
            </a:r>
            <a:r>
              <a:rPr lang="en-GB" dirty="0"/>
              <a:t>minutes   </a:t>
            </a:r>
          </a:p>
        </p:txBody>
      </p:sp>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ormAutofit fontScale="90000"/>
          </a:bodyPr>
          <a:lstStyle/>
          <a:p>
            <a:pPr algn="l"/>
            <a:r>
              <a:rPr lang="en-GB" dirty="0"/>
              <a:t>L'accent est mis sur les </a:t>
            </a:r>
            <a:r>
              <a:rPr lang="en-GB" dirty="0">
                <a:solidFill>
                  <a:srgbClr val="FF0000"/>
                </a:solidFill>
              </a:rPr>
              <a:t>évaluations et l'analyse des réponses</a:t>
            </a:r>
            <a:endParaRPr lang="en-GB" dirty="0"/>
          </a:p>
        </p:txBody>
      </p:sp>
    </p:spTree>
    <p:extLst>
      <p:ext uri="{BB962C8B-B14F-4D97-AF65-F5344CB8AC3E}">
        <p14:creationId xmlns:p14="http://schemas.microsoft.com/office/powerpoint/2010/main" val="262017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67543" y="1551721"/>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90701" y="1718305"/>
            <a:ext cx="5760640" cy="3054682"/>
          </a:xfrm>
          <a:prstGeom prst="rect">
            <a:avLst/>
          </a:prstGeom>
          <a:noFill/>
        </p:spPr>
        <p:txBody>
          <a:bodyPr wrap="square" lIns="68580" tIns="34290" rIns="68580" bIns="34290" rtlCol="0" anchor="t">
            <a:spAutoFit/>
          </a:bodyPr>
          <a:lstStyle/>
          <a:p>
            <a:pPr lvl="0"/>
            <a:r>
              <a:rPr lang="en-GB" sz="1600" dirty="0"/>
              <a:t>Sur la base de ce qui a été présenté jusqu'à présent : </a:t>
            </a:r>
          </a:p>
          <a:p>
            <a:pPr lvl="0"/>
            <a:endParaRPr lang="en-GB" sz="1600" dirty="0"/>
          </a:p>
          <a:p>
            <a:pPr lvl="0"/>
            <a:r>
              <a:rPr lang="en-GB" sz="1600" dirty="0"/>
              <a:t>Identifiez trois raisons pour lesquelles l'ACV était ou n'était pas la bonne modalité. Vous pouvez consulter :</a:t>
            </a:r>
          </a:p>
          <a:p>
            <a:pPr lvl="0"/>
            <a:endParaRPr lang="en-GB" sz="1600" dirty="0"/>
          </a:p>
          <a:p>
            <a:pPr marL="257175" indent="-257175">
              <a:buFontTx/>
              <a:buChar char="-"/>
            </a:pPr>
            <a:r>
              <a:rPr lang="en-GB" sz="1600" dirty="0"/>
              <a:t>Quelle est la meilleure façon de répondre aux besoins de la population ? </a:t>
            </a:r>
          </a:p>
          <a:p>
            <a:pPr marL="257175" indent="-257175">
              <a:buFontTx/>
              <a:buChar char="-"/>
            </a:pPr>
            <a:r>
              <a:rPr lang="en-GB" sz="1600" dirty="0"/>
              <a:t>Préférences des bénéficiaires</a:t>
            </a:r>
          </a:p>
          <a:p>
            <a:pPr marL="257175" indent="-257175">
              <a:buFontTx/>
              <a:buChar char="-"/>
            </a:pPr>
            <a:r>
              <a:rPr lang="en-GB" sz="1600" dirty="0"/>
              <a:t>Rapidité d'exécution </a:t>
            </a:r>
          </a:p>
          <a:p>
            <a:pPr marL="257175" indent="-257175">
              <a:buFontTx/>
              <a:buChar char="-"/>
            </a:pPr>
            <a:r>
              <a:rPr lang="en-GB" sz="1600" dirty="0"/>
              <a:t>Impact positif sur le marché</a:t>
            </a:r>
          </a:p>
          <a:p>
            <a:pPr marL="257175" indent="-257175">
              <a:buFontTx/>
              <a:buChar char="-"/>
            </a:pPr>
            <a:r>
              <a:rPr lang="en-GB" sz="1600" dirty="0"/>
              <a:t>Rapport coût-efficacité</a:t>
            </a:r>
          </a:p>
          <a:p>
            <a:pPr marL="257175" indent="-257175">
              <a:buFontTx/>
              <a:buChar char="-"/>
            </a:pPr>
            <a:endParaRPr lang="en-GB" sz="1600" dirty="0"/>
          </a:p>
          <a:p>
            <a:pPr lvl="0"/>
            <a:r>
              <a:rPr lang="en-GB" sz="1600" dirty="0"/>
              <a:t>20 minutes</a:t>
            </a:r>
          </a:p>
        </p:txBody>
      </p:sp>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chor="t">
            <a:normAutofit/>
          </a:bodyPr>
          <a:lstStyle/>
          <a:p>
            <a:pPr algn="l"/>
            <a:r>
              <a:rPr lang="en-GB" dirty="0">
                <a:latin typeface="Arial"/>
                <a:cs typeface="Arial"/>
              </a:rPr>
              <a:t>L'ACV était-elle la bonne modalité ? </a:t>
            </a:r>
            <a:endParaRPr lang="en-GB" dirty="0"/>
          </a:p>
        </p:txBody>
      </p:sp>
    </p:spTree>
    <p:extLst>
      <p:ext uri="{BB962C8B-B14F-4D97-AF65-F5344CB8AC3E}">
        <p14:creationId xmlns:p14="http://schemas.microsoft.com/office/powerpoint/2010/main" val="140620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4" name="Rectangle 3"/>
          <p:cNvSpPr/>
          <p:nvPr/>
        </p:nvSpPr>
        <p:spPr>
          <a:xfrm>
            <a:off x="0" y="-66861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513348"/>
            <a:ext cx="8496944" cy="3139321"/>
          </a:xfrm>
          <a:prstGeom prst="rect">
            <a:avLst/>
          </a:prstGeom>
          <a:noFill/>
        </p:spPr>
        <p:txBody>
          <a:bodyPr wrap="square" rtlCol="0">
            <a:spAutoFit/>
          </a:bodyPr>
          <a:lstStyle/>
          <a:p>
            <a:pPr marL="9525" indent="-9525"/>
            <a:r>
              <a:rPr lang="en-US" sz="6600" b="1" dirty="0">
                <a:solidFill>
                  <a:schemeClr val="bg1"/>
                </a:solidFill>
                <a:latin typeface="Arial" panose="020B0604020202020204" pitchFamily="34" charset="0"/>
                <a:cs typeface="Arial" panose="020B0604020202020204" pitchFamily="34" charset="0"/>
              </a:rPr>
              <a:t>Évaluation et analyse des réponses : Partie 2</a:t>
            </a:r>
          </a:p>
        </p:txBody>
      </p:sp>
    </p:spTree>
    <p:extLst>
      <p:ext uri="{BB962C8B-B14F-4D97-AF65-F5344CB8AC3E}">
        <p14:creationId xmlns:p14="http://schemas.microsoft.com/office/powerpoint/2010/main" val="186320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15393"/>
            <a:ext cx="5886480" cy="3512713"/>
          </a:xfrm>
          <a:prstGeom prst="rect">
            <a:avLst/>
          </a:prstGeom>
        </p:spPr>
      </p:pic>
      <p:sp>
        <p:nvSpPr>
          <p:cNvPr id="3" name="Oval 2">
            <a:extLst>
              <a:ext uri="{FF2B5EF4-FFF2-40B4-BE49-F238E27FC236}">
                <a16:creationId xmlns:a16="http://schemas.microsoft.com/office/drawing/2014/main" id="{55C1797F-3B27-4E59-8D75-40D848691622}"/>
              </a:ext>
            </a:extLst>
          </p:cNvPr>
          <p:cNvSpPr/>
          <p:nvPr/>
        </p:nvSpPr>
        <p:spPr>
          <a:xfrm>
            <a:off x="1322615" y="2751364"/>
            <a:ext cx="1012371" cy="375557"/>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01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p:spPr>
        <p:txBody>
          <a:bodyPr lIns="68580" tIns="34290" rIns="68580" bIns="34290"/>
          <a:lstStyle/>
          <a:p>
            <a:pPr algn="l"/>
            <a:r>
              <a:rPr lang="en-GB" dirty="0">
                <a:solidFill>
                  <a:srgbClr val="FF0000"/>
                </a:solidFill>
              </a:rPr>
              <a:t>Plan de </a:t>
            </a:r>
            <a:r>
              <a:rPr lang="en-GB" dirty="0"/>
              <a:t>la session</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p:txBody>
          <a:bodyPr lIns="68580" tIns="34290" rIns="68580" bIns="34290"/>
          <a:lstStyle/>
          <a:p>
            <a:pPr marL="0" indent="0">
              <a:buNone/>
            </a:pPr>
            <a:r>
              <a:rPr lang="en-GB" b="1" dirty="0"/>
              <a:t>     Objectifs de la session : 	</a:t>
            </a:r>
          </a:p>
          <a:p>
            <a:pPr marL="0" indent="0">
              <a:buNone/>
            </a:pPr>
            <a:endParaRPr lang="en-GB" b="1" dirty="0"/>
          </a:p>
          <a:p>
            <a:pPr lvl="1"/>
            <a:r>
              <a:rPr lang="en-GB" dirty="0"/>
              <a:t> Réfléchir à la question de savoir si le </a:t>
            </a:r>
            <a:r>
              <a:rPr lang="en-GB" dirty="0">
                <a:solidFill>
                  <a:srgbClr val="FF0000"/>
                </a:solidFill>
              </a:rPr>
              <a:t>montant des </a:t>
            </a:r>
            <a:r>
              <a:rPr lang="en-GB" dirty="0"/>
              <a:t>modalités choisies (par exemple, espèces + nature) pour cette réponse était le plus adéquat compte tenu des besoins de la population.</a:t>
            </a:r>
          </a:p>
          <a:p>
            <a:pPr marL="342900" lvl="1" indent="0">
              <a:buNone/>
            </a:pPr>
            <a:endParaRPr lang="en-GB" dirty="0"/>
          </a:p>
          <a:p>
            <a:pPr lvl="1"/>
            <a:r>
              <a:rPr lang="en-GB" dirty="0"/>
              <a:t>Identifier les </a:t>
            </a:r>
            <a:r>
              <a:rPr lang="en-GB" dirty="0">
                <a:solidFill>
                  <a:srgbClr val="FF0000"/>
                </a:solidFill>
              </a:rPr>
              <a:t>points positifs et les enseignements tirés </a:t>
            </a:r>
            <a:r>
              <a:rPr lang="en-GB" dirty="0"/>
              <a:t>et proposer des </a:t>
            </a:r>
            <a:r>
              <a:rPr lang="en-GB" dirty="0">
                <a:solidFill>
                  <a:srgbClr val="FF0000"/>
                </a:solidFill>
              </a:rPr>
              <a:t>recommandations </a:t>
            </a:r>
            <a:r>
              <a:rPr lang="en-GB" dirty="0"/>
              <a:t>principales pour les interventions futures.</a:t>
            </a:r>
          </a:p>
          <a:p>
            <a:pPr marL="0" indent="0">
              <a:buNone/>
            </a:pPr>
            <a:r>
              <a:rPr lang="en-GB" dirty="0"/>
              <a:t>	</a:t>
            </a:r>
          </a:p>
          <a:p>
            <a:endParaRPr lang="en-GB" dirty="0"/>
          </a:p>
        </p:txBody>
      </p:sp>
    </p:spTree>
    <p:extLst>
      <p:ext uri="{BB962C8B-B14F-4D97-AF65-F5344CB8AC3E}">
        <p14:creationId xmlns:p14="http://schemas.microsoft.com/office/powerpoint/2010/main" val="351060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t>Aide </a:t>
            </a:r>
            <a:r>
              <a:rPr lang="en-GB" dirty="0">
                <a:solidFill>
                  <a:srgbClr val="000000"/>
                </a:solidFill>
              </a:rPr>
              <a:t>appropriée </a:t>
            </a:r>
            <a:r>
              <a:rPr lang="en-GB" dirty="0"/>
              <a:t>? (montant)</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Inclure 2-3 diapositives de synthèse du PDM (voir exemples) + FGDs (10 </a:t>
            </a:r>
            <a:r>
              <a:rPr lang="en-GB" dirty="0" err="1"/>
              <a:t>mins</a:t>
            </a:r>
            <a:r>
              <a:rPr lang="en-GB" dirty="0"/>
              <a:t>)</a:t>
            </a:r>
          </a:p>
          <a:p>
            <a:pPr>
              <a:buFontTx/>
              <a:buChar char="-"/>
            </a:pPr>
            <a:r>
              <a:rPr lang="en-GB" dirty="0"/>
              <a:t>Discussion en plénière sur les points de vue des communautés : les participants sont-ils d'accord, y a-t-il quelque chose à ajouter (10 minutes) ?</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4059563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5" y="262576"/>
            <a:ext cx="8358738" cy="565175"/>
          </a:xfrm>
        </p:spPr>
        <p:txBody>
          <a:bodyPr lIns="68580" tIns="34290" rIns="68580" bIns="34290">
            <a:normAutofit fontScale="90000"/>
          </a:bodyPr>
          <a:lstStyle/>
          <a:p>
            <a:pPr algn="l"/>
            <a:r>
              <a:rPr lang="en-GB" sz="2800" dirty="0"/>
              <a:t>Le </a:t>
            </a:r>
            <a:r>
              <a:rPr lang="en-GB" sz="2800" dirty="0">
                <a:solidFill>
                  <a:srgbClr val="FF0000"/>
                </a:solidFill>
              </a:rPr>
              <a:t>bon </a:t>
            </a:r>
            <a:r>
              <a:rPr lang="en-GB" sz="2800" dirty="0"/>
              <a:t>montant ? - </a:t>
            </a:r>
            <a:r>
              <a:rPr lang="en-GB" sz="3100" b="0" dirty="0">
                <a:solidFill>
                  <a:srgbClr val="FF0000"/>
                </a:solidFill>
              </a:rPr>
              <a:t>Comment l'argent a-t-il été dépensé ? </a:t>
            </a:r>
          </a:p>
        </p:txBody>
      </p:sp>
      <p:pic>
        <p:nvPicPr>
          <p:cNvPr id="2" name="Content Placeholder 1">
            <a:extLst>
              <a:ext uri="{FF2B5EF4-FFF2-40B4-BE49-F238E27FC236}">
                <a16:creationId xmlns:a16="http://schemas.microsoft.com/office/drawing/2014/main" id="{96DF2669-2819-4612-B00E-E65D4EF19C85}"/>
              </a:ext>
            </a:extLst>
          </p:cNvPr>
          <p:cNvPicPr>
            <a:picLocks noGrp="1" noChangeAspect="1"/>
          </p:cNvPicPr>
          <p:nvPr>
            <p:ph sz="half" idx="2"/>
          </p:nvPr>
        </p:nvPicPr>
        <p:blipFill>
          <a:blip r:embed="rId3"/>
          <a:stretch>
            <a:fillRect/>
          </a:stretch>
        </p:blipFill>
        <p:spPr>
          <a:xfrm>
            <a:off x="482608" y="825512"/>
            <a:ext cx="7974328" cy="4114800"/>
          </a:xfrm>
          <a:prstGeom prst="rect">
            <a:avLst/>
          </a:prstGeom>
        </p:spPr>
      </p:pic>
    </p:spTree>
    <p:extLst>
      <p:ext uri="{BB962C8B-B14F-4D97-AF65-F5344CB8AC3E}">
        <p14:creationId xmlns:p14="http://schemas.microsoft.com/office/powerpoint/2010/main" val="3443383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5" y="262576"/>
            <a:ext cx="7835535" cy="565175"/>
          </a:xfrm>
        </p:spPr>
        <p:txBody>
          <a:bodyPr lIns="68580" tIns="34290" rIns="68580" bIns="34290">
            <a:normAutofit fontScale="90000"/>
          </a:bodyPr>
          <a:lstStyle/>
          <a:p>
            <a:pPr algn="l"/>
            <a:r>
              <a:rPr lang="en-GB" sz="2800" dirty="0">
                <a:solidFill>
                  <a:srgbClr val="FF0000"/>
                </a:solidFill>
              </a:rPr>
              <a:t>La bonne </a:t>
            </a:r>
            <a:r>
              <a:rPr lang="en-GB" sz="2800" dirty="0"/>
              <a:t>quantité ? - </a:t>
            </a:r>
            <a:r>
              <a:rPr lang="en-GB" sz="2800" b="0" dirty="0">
                <a:solidFill>
                  <a:srgbClr val="FF0000"/>
                </a:solidFill>
              </a:rPr>
              <a:t>Impact - Stratégies d'adaptation </a:t>
            </a:r>
            <a:r>
              <a:rPr lang="en-GB" sz="3100" b="0" dirty="0">
                <a:solidFill>
                  <a:srgbClr val="FF0000"/>
                </a:solidFill>
              </a:rPr>
              <a:t>? </a:t>
            </a:r>
          </a:p>
        </p:txBody>
      </p:sp>
      <p:pic>
        <p:nvPicPr>
          <p:cNvPr id="7" name="Content Placeholder 6">
            <a:extLst>
              <a:ext uri="{FF2B5EF4-FFF2-40B4-BE49-F238E27FC236}">
                <a16:creationId xmlns:a16="http://schemas.microsoft.com/office/drawing/2014/main" id="{9D1F7975-6F0E-4B37-A75B-7C2B8AE7F688}"/>
              </a:ext>
            </a:extLst>
          </p:cNvPr>
          <p:cNvPicPr>
            <a:picLocks noGrp="1" noChangeAspect="1"/>
          </p:cNvPicPr>
          <p:nvPr>
            <p:ph sz="half" idx="2"/>
          </p:nvPr>
        </p:nvPicPr>
        <p:blipFill>
          <a:blip r:embed="rId2"/>
          <a:stretch>
            <a:fillRect/>
          </a:stretch>
        </p:blipFill>
        <p:spPr>
          <a:xfrm>
            <a:off x="1" y="1413129"/>
            <a:ext cx="4425257" cy="3198982"/>
          </a:xfrm>
          <a:prstGeom prst="rect">
            <a:avLst/>
          </a:prstGeom>
        </p:spPr>
      </p:pic>
      <p:pic>
        <p:nvPicPr>
          <p:cNvPr id="8" name="Picture 7">
            <a:extLst>
              <a:ext uri="{FF2B5EF4-FFF2-40B4-BE49-F238E27FC236}">
                <a16:creationId xmlns:a16="http://schemas.microsoft.com/office/drawing/2014/main" id="{FFBD23B1-77F0-4A26-8798-D30C53A49700}"/>
              </a:ext>
            </a:extLst>
          </p:cNvPr>
          <p:cNvPicPr>
            <a:picLocks noChangeAspect="1"/>
          </p:cNvPicPr>
          <p:nvPr/>
        </p:nvPicPr>
        <p:blipFill>
          <a:blip r:embed="rId3"/>
          <a:stretch>
            <a:fillRect/>
          </a:stretch>
        </p:blipFill>
        <p:spPr>
          <a:xfrm>
            <a:off x="4262186" y="1481816"/>
            <a:ext cx="4881814" cy="2930978"/>
          </a:xfrm>
          <a:prstGeom prst="rect">
            <a:avLst/>
          </a:prstGeom>
        </p:spPr>
      </p:pic>
    </p:spTree>
    <p:extLst>
      <p:ext uri="{BB962C8B-B14F-4D97-AF65-F5344CB8AC3E}">
        <p14:creationId xmlns:p14="http://schemas.microsoft.com/office/powerpoint/2010/main" val="308509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0EED-B82F-4B5B-B58B-BDC7580255F1}"/>
              </a:ext>
            </a:extLst>
          </p:cNvPr>
          <p:cNvSpPr>
            <a:spLocks noGrp="1"/>
          </p:cNvSpPr>
          <p:nvPr>
            <p:ph type="title"/>
          </p:nvPr>
        </p:nvSpPr>
        <p:spPr>
          <a:xfrm>
            <a:off x="467544" y="411510"/>
            <a:ext cx="7560840" cy="565175"/>
          </a:xfrm>
        </p:spPr>
        <p:txBody>
          <a:bodyPr/>
          <a:lstStyle/>
          <a:p>
            <a:pPr algn="l"/>
            <a:r>
              <a:rPr lang="en-GB" dirty="0"/>
              <a:t>Ordre du jour - Deuxième jour</a:t>
            </a:r>
          </a:p>
        </p:txBody>
      </p:sp>
      <p:sp>
        <p:nvSpPr>
          <p:cNvPr id="3" name="Content Placeholder 2">
            <a:extLst>
              <a:ext uri="{FF2B5EF4-FFF2-40B4-BE49-F238E27FC236}">
                <a16:creationId xmlns:a16="http://schemas.microsoft.com/office/drawing/2014/main" id="{09BFA660-5D43-4352-95CC-977F498F8452}"/>
              </a:ext>
            </a:extLst>
          </p:cNvPr>
          <p:cNvSpPr>
            <a:spLocks noGrp="1"/>
          </p:cNvSpPr>
          <p:nvPr>
            <p:ph sz="half" idx="2"/>
          </p:nvPr>
        </p:nvSpPr>
        <p:spPr/>
        <p:txBody>
          <a:bodyPr lIns="91440" tIns="45720" rIns="91440" bIns="45720" anchor="t"/>
          <a:lstStyle/>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lgn="ctr">
              <a:buNone/>
            </a:pPr>
            <a:r>
              <a:rPr lang="en-GB" dirty="0">
                <a:highlight>
                  <a:srgbClr val="FFFF00"/>
                </a:highlight>
                <a:cs typeface="Calibri"/>
              </a:rPr>
              <a:t>(Insérer l'ordre du jour)</a:t>
            </a:r>
          </a:p>
        </p:txBody>
      </p:sp>
    </p:spTree>
    <p:extLst>
      <p:ext uri="{BB962C8B-B14F-4D97-AF65-F5344CB8AC3E}">
        <p14:creationId xmlns:p14="http://schemas.microsoft.com/office/powerpoint/2010/main" val="47731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599CC-C1D0-4005-BEAE-50153E1B121F}"/>
              </a:ext>
            </a:extLst>
          </p:cNvPr>
          <p:cNvSpPr>
            <a:spLocks noGrp="1"/>
          </p:cNvSpPr>
          <p:nvPr>
            <p:ph sz="half" idx="2"/>
          </p:nvPr>
        </p:nvSpPr>
        <p:spPr/>
        <p:txBody>
          <a:bodyPr lIns="68580" tIns="34290" rIns="68580" bIns="34290"/>
          <a:lstStyle/>
          <a:p>
            <a:endParaRPr lang="en-GB"/>
          </a:p>
        </p:txBody>
      </p:sp>
      <p:pic>
        <p:nvPicPr>
          <p:cNvPr id="4" name="Picture 3">
            <a:extLst>
              <a:ext uri="{FF2B5EF4-FFF2-40B4-BE49-F238E27FC236}">
                <a16:creationId xmlns:a16="http://schemas.microsoft.com/office/drawing/2014/main" id="{8BA47F4C-EC7B-4C50-9CE9-39D7D1EF7FC8}"/>
              </a:ext>
            </a:extLst>
          </p:cNvPr>
          <p:cNvPicPr>
            <a:picLocks noChangeAspect="1"/>
          </p:cNvPicPr>
          <p:nvPr/>
        </p:nvPicPr>
        <p:blipFill>
          <a:blip r:embed="rId3"/>
          <a:stretch>
            <a:fillRect/>
          </a:stretch>
        </p:blipFill>
        <p:spPr>
          <a:xfrm>
            <a:off x="4008876" y="1078050"/>
            <a:ext cx="4460488" cy="3516176"/>
          </a:xfrm>
          <a:prstGeom prst="rect">
            <a:avLst/>
          </a:prstGeom>
        </p:spPr>
      </p:pic>
      <p:pic>
        <p:nvPicPr>
          <p:cNvPr id="5" name="Picture 4">
            <a:extLst>
              <a:ext uri="{FF2B5EF4-FFF2-40B4-BE49-F238E27FC236}">
                <a16:creationId xmlns:a16="http://schemas.microsoft.com/office/drawing/2014/main" id="{C6D7F2F3-0279-4E9E-99F3-698EDD8F1DBB}"/>
              </a:ext>
            </a:extLst>
          </p:cNvPr>
          <p:cNvPicPr>
            <a:picLocks noChangeAspect="1"/>
          </p:cNvPicPr>
          <p:nvPr/>
        </p:nvPicPr>
        <p:blipFill>
          <a:blip r:embed="rId4"/>
          <a:stretch>
            <a:fillRect/>
          </a:stretch>
        </p:blipFill>
        <p:spPr>
          <a:xfrm>
            <a:off x="76888" y="1125621"/>
            <a:ext cx="3931988" cy="3516176"/>
          </a:xfrm>
          <a:prstGeom prst="rect">
            <a:avLst/>
          </a:prstGeom>
        </p:spPr>
      </p:pic>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6" y="262576"/>
            <a:ext cx="6970121" cy="565175"/>
          </a:xfrm>
        </p:spPr>
        <p:txBody>
          <a:bodyPr lIns="68580" tIns="34290" rIns="68580" bIns="34290">
            <a:normAutofit/>
          </a:bodyPr>
          <a:lstStyle/>
          <a:p>
            <a:pPr algn="l"/>
            <a:r>
              <a:rPr lang="en-GB" sz="2800" dirty="0">
                <a:solidFill>
                  <a:srgbClr val="FF0000"/>
                </a:solidFill>
              </a:rPr>
              <a:t>La bonne </a:t>
            </a:r>
            <a:r>
              <a:rPr lang="en-GB" sz="2800" dirty="0"/>
              <a:t>quantité ? - </a:t>
            </a:r>
            <a:r>
              <a:rPr lang="en-GB" sz="2800" b="0" dirty="0">
                <a:solidFill>
                  <a:srgbClr val="FF0000"/>
                </a:solidFill>
              </a:rPr>
              <a:t>Nombre de repas </a:t>
            </a:r>
          </a:p>
        </p:txBody>
      </p:sp>
      <p:sp>
        <p:nvSpPr>
          <p:cNvPr id="8" name="TextBox 7">
            <a:extLst>
              <a:ext uri="{FF2B5EF4-FFF2-40B4-BE49-F238E27FC236}">
                <a16:creationId xmlns:a16="http://schemas.microsoft.com/office/drawing/2014/main" id="{92C2C954-F156-42AD-9EC2-FF4AA15A0EEE}"/>
              </a:ext>
            </a:extLst>
          </p:cNvPr>
          <p:cNvSpPr txBox="1"/>
          <p:nvPr/>
        </p:nvSpPr>
        <p:spPr>
          <a:xfrm>
            <a:off x="1779814" y="801753"/>
            <a:ext cx="2383971" cy="346249"/>
          </a:xfrm>
          <a:prstGeom prst="rect">
            <a:avLst/>
          </a:prstGeom>
          <a:noFill/>
        </p:spPr>
        <p:txBody>
          <a:bodyPr wrap="square" lIns="68580" tIns="34290" rIns="68580" bIns="34290" rtlCol="0">
            <a:spAutoFit/>
          </a:bodyPr>
          <a:lstStyle/>
          <a:p>
            <a:r>
              <a:rPr lang="en-GB" sz="1500" b="1" dirty="0"/>
              <a:t>AVANT </a:t>
            </a:r>
          </a:p>
        </p:txBody>
      </p:sp>
      <p:sp>
        <p:nvSpPr>
          <p:cNvPr id="9" name="TextBox 8">
            <a:extLst>
              <a:ext uri="{FF2B5EF4-FFF2-40B4-BE49-F238E27FC236}">
                <a16:creationId xmlns:a16="http://schemas.microsoft.com/office/drawing/2014/main" id="{59A10C5D-493F-4013-8307-1D7025F1166C}"/>
              </a:ext>
            </a:extLst>
          </p:cNvPr>
          <p:cNvSpPr txBox="1"/>
          <p:nvPr/>
        </p:nvSpPr>
        <p:spPr>
          <a:xfrm>
            <a:off x="6085392" y="790545"/>
            <a:ext cx="2383971" cy="346249"/>
          </a:xfrm>
          <a:prstGeom prst="rect">
            <a:avLst/>
          </a:prstGeom>
          <a:noFill/>
        </p:spPr>
        <p:txBody>
          <a:bodyPr wrap="square" lIns="68580" tIns="34290" rIns="68580" bIns="34290" rtlCol="0">
            <a:spAutoFit/>
          </a:bodyPr>
          <a:lstStyle/>
          <a:p>
            <a:r>
              <a:rPr lang="en-GB" b="1" dirty="0"/>
              <a:t>MAINTENANT </a:t>
            </a:r>
          </a:p>
        </p:txBody>
      </p:sp>
    </p:spTree>
    <p:extLst>
      <p:ext uri="{BB962C8B-B14F-4D97-AF65-F5344CB8AC3E}">
        <p14:creationId xmlns:p14="http://schemas.microsoft.com/office/powerpoint/2010/main" val="1576854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a:xfrm>
            <a:off x="629841" y="227665"/>
            <a:ext cx="7886700" cy="994172"/>
          </a:xfrm>
        </p:spPr>
        <p:txBody>
          <a:bodyPr>
            <a:normAutofit fontScale="90000"/>
          </a:bodyPr>
          <a:lstStyle/>
          <a:p>
            <a:pPr algn="l"/>
            <a:r>
              <a:rPr lang="en-GB" sz="3000" dirty="0"/>
              <a:t>Informations tirées du FGD - </a:t>
            </a:r>
            <a:r>
              <a:rPr lang="en-GB" sz="3000" dirty="0">
                <a:solidFill>
                  <a:srgbClr val="FF0000"/>
                </a:solidFill>
              </a:rPr>
              <a:t>La quantité fournie était-elle suffisante pour couvrir les besoins alimentaires </a:t>
            </a:r>
            <a:r>
              <a:rPr lang="en-GB" sz="3000" b="1" dirty="0">
                <a:solidFill>
                  <a:srgbClr val="FF0000"/>
                </a:solidFill>
              </a:rPr>
              <a:t>?</a:t>
            </a:r>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a:xfrm>
            <a:off x="627459" y="1210441"/>
            <a:ext cx="7487841" cy="2763441"/>
          </a:xfrm>
        </p:spPr>
        <p:txBody>
          <a:bodyPr>
            <a:noAutofit/>
          </a:bodyPr>
          <a:lstStyle/>
          <a:p>
            <a:pPr marL="0" indent="0">
              <a:buNone/>
            </a:pPr>
            <a:r>
              <a:rPr lang="en-GB" sz="1400" dirty="0"/>
              <a:t>La plupart des gens considèrent que le montant est suffisant, car ils peuvent manger trois fois par jour, alors qu'auparavant ils ne mangeaient qu'une fois par jour. D'autres se plaignent du montant reçu, car 800 dollars namibiens ne suffisent pas à couvrir les besoins d'une famille. En général, les familles doivent trouver une stratégie pour dépenser l'argent.</a:t>
            </a:r>
          </a:p>
          <a:p>
            <a:pPr marL="0" indent="0">
              <a:buNone/>
            </a:pPr>
            <a:r>
              <a:rPr lang="en-GB" sz="1400" dirty="0"/>
              <a:t>La plupart des gens considèrent que le montant était suffisant pour couvrir les besoins alimentaires.</a:t>
            </a:r>
          </a:p>
          <a:p>
            <a:pPr marL="0" indent="0">
              <a:buNone/>
            </a:pPr>
            <a:r>
              <a:rPr lang="en-GB" sz="1400" dirty="0"/>
              <a:t>L'argent reçu couvre les besoins de base</a:t>
            </a:r>
          </a:p>
          <a:p>
            <a:pPr marL="0" indent="0">
              <a:buNone/>
            </a:pPr>
            <a:r>
              <a:rPr lang="en-GB" sz="1400" dirty="0"/>
              <a:t>Les gens considèrent que le montant donné est correct</a:t>
            </a:r>
          </a:p>
          <a:p>
            <a:pPr marL="0" indent="0">
              <a:buNone/>
            </a:pPr>
            <a:r>
              <a:rPr lang="en-GB" sz="1400" dirty="0"/>
              <a:t>Les gens considèrent que le montant donné par le NRCS était suffisant et couvrait leurs besoins de base. </a:t>
            </a:r>
          </a:p>
          <a:p>
            <a:pPr marL="0" indent="0">
              <a:buNone/>
            </a:pPr>
            <a:r>
              <a:rPr lang="en-GB" sz="1400" dirty="0"/>
              <a:t>La plupart des gens considèrent que le montant (800 dollars namibiens) était suffisant.</a:t>
            </a:r>
          </a:p>
          <a:p>
            <a:pPr marL="0" indent="0">
              <a:buNone/>
            </a:pPr>
            <a:r>
              <a:rPr lang="en-GB" sz="1400" dirty="0"/>
              <a:t>Les gens considèrent que le montant reçu est correct et couvre leurs besoins de base. D'un autre côté, certaines personnes ont prévenu que si elles se plaignaient du montant reçu, elles risquaient de ne plus rien recevoir.</a:t>
            </a:r>
          </a:p>
          <a:p>
            <a:pPr marL="0" indent="0">
              <a:buNone/>
            </a:pPr>
            <a:r>
              <a:rPr lang="en-GB" sz="1400" dirty="0"/>
              <a:t>La plupart des gens considèrent que le montant est suffisant et couvre leurs besoins de base, même s'il serait bon de l'augmenter un peu plus.</a:t>
            </a:r>
          </a:p>
          <a:p>
            <a:pPr marL="0" indent="0">
              <a:buNone/>
            </a:pPr>
            <a:endParaRPr lang="en-GB" sz="1400" dirty="0"/>
          </a:p>
        </p:txBody>
      </p:sp>
    </p:spTree>
    <p:extLst>
      <p:ext uri="{BB962C8B-B14F-4D97-AF65-F5344CB8AC3E}">
        <p14:creationId xmlns:p14="http://schemas.microsoft.com/office/powerpoint/2010/main" val="3619489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274361" y="411511"/>
            <a:ext cx="8629655" cy="565175"/>
          </a:xfrm>
        </p:spPr>
        <p:txBody>
          <a:bodyPr lIns="68580" tIns="34290" rIns="68580" bIns="34290" anchor="t">
            <a:normAutofit fontScale="90000"/>
          </a:bodyPr>
          <a:lstStyle/>
          <a:p>
            <a:r>
              <a:rPr lang="en-GB" dirty="0">
                <a:latin typeface="Arial"/>
                <a:cs typeface="Arial"/>
              </a:rPr>
              <a:t>Calcul du montant du transfert dans la </a:t>
            </a:r>
            <a:r>
              <a:rPr lang="en-GB" dirty="0">
                <a:highlight>
                  <a:srgbClr val="FFFF00"/>
                </a:highlight>
                <a:latin typeface="Arial"/>
                <a:cs typeface="Arial"/>
              </a:rPr>
              <a:t>réponse xxx</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3950050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67543" y="1551721"/>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90701" y="1718306"/>
            <a:ext cx="5760640" cy="2593018"/>
          </a:xfrm>
          <a:prstGeom prst="rect">
            <a:avLst/>
          </a:prstGeom>
          <a:noFill/>
        </p:spPr>
        <p:txBody>
          <a:bodyPr wrap="square" lIns="68580" tIns="34290" rIns="68580" bIns="34290" rtlCol="0">
            <a:spAutoFit/>
          </a:bodyPr>
          <a:lstStyle/>
          <a:p>
            <a:pPr lvl="0"/>
            <a:r>
              <a:rPr lang="en-GB" sz="1600" dirty="0"/>
              <a:t>Sur la base de ce qui a été présenté et de l'activité précédente, identifiez :</a:t>
            </a:r>
          </a:p>
          <a:p>
            <a:pPr lvl="0"/>
            <a:endParaRPr lang="en-GB" sz="1600" dirty="0"/>
          </a:p>
          <a:p>
            <a:pPr marL="342900" indent="-342900">
              <a:buAutoNum type="alphaLcParenR"/>
            </a:pPr>
            <a:r>
              <a:rPr lang="en-GB" sz="1600" dirty="0"/>
              <a:t>ce qui s'est bien passé</a:t>
            </a:r>
          </a:p>
          <a:p>
            <a:pPr marL="342900" indent="-342900">
              <a:buAutoNum type="alphaLcParenR"/>
            </a:pPr>
            <a:r>
              <a:rPr lang="en-GB" sz="1600" dirty="0"/>
              <a:t>ce qui aurait dû mieux se passer</a:t>
            </a:r>
          </a:p>
          <a:p>
            <a:pPr marL="342900" indent="-342900">
              <a:buAutoNum type="alphaLcParenR"/>
            </a:pPr>
            <a:r>
              <a:rPr lang="en-GB" sz="1600" dirty="0"/>
              <a:t>au moins 3 actions prioritaires recommandées pour l'amélioration</a:t>
            </a:r>
          </a:p>
          <a:p>
            <a:endParaRPr lang="en-GB" sz="1600" dirty="0"/>
          </a:p>
          <a:p>
            <a:r>
              <a:rPr lang="en-GB" sz="1600" dirty="0"/>
              <a:t>Travaillez dans les mêmes groupes que précédemment. </a:t>
            </a:r>
          </a:p>
          <a:p>
            <a:r>
              <a:rPr lang="en-GB" sz="1600" dirty="0"/>
              <a:t>Soyez prêt à présenter vos conclusions et vos </a:t>
            </a:r>
            <a:r>
              <a:rPr lang="en-GB" dirty="0"/>
              <a:t>recommandations   </a:t>
            </a:r>
          </a:p>
          <a:p>
            <a:r>
              <a:rPr lang="en-GB" dirty="0"/>
              <a:t>40 </a:t>
            </a:r>
            <a:r>
              <a:rPr lang="en-GB" dirty="0" err="1"/>
              <a:t>minutes</a:t>
            </a:r>
            <a:endParaRPr lang="en-GB" dirty="0"/>
          </a:p>
        </p:txBody>
      </p:sp>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ormAutofit fontScale="90000"/>
          </a:bodyPr>
          <a:lstStyle/>
          <a:p>
            <a:pPr algn="l"/>
            <a:r>
              <a:rPr lang="en-GB" dirty="0"/>
              <a:t>L'accent est mis sur les </a:t>
            </a:r>
            <a:r>
              <a:rPr lang="en-GB" dirty="0">
                <a:solidFill>
                  <a:srgbClr val="FF0000"/>
                </a:solidFill>
              </a:rPr>
              <a:t>évaluations et l'analyse des réponses</a:t>
            </a:r>
            <a:endParaRPr lang="en-GB" dirty="0"/>
          </a:p>
        </p:txBody>
      </p:sp>
    </p:spTree>
    <p:extLst>
      <p:ext uri="{BB962C8B-B14F-4D97-AF65-F5344CB8AC3E}">
        <p14:creationId xmlns:p14="http://schemas.microsoft.com/office/powerpoint/2010/main" val="16012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348241" y="1973069"/>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43808" y="1635647"/>
            <a:ext cx="5760640" cy="3054682"/>
          </a:xfrm>
          <a:prstGeom prst="rect">
            <a:avLst/>
          </a:prstGeom>
          <a:noFill/>
        </p:spPr>
        <p:txBody>
          <a:bodyPr wrap="square" lIns="68580" tIns="34290" rIns="68580" bIns="34290" rtlCol="0" anchor="t">
            <a:spAutoFit/>
          </a:bodyPr>
          <a:lstStyle/>
          <a:p>
            <a:r>
              <a:rPr lang="en-GB" sz="1600" dirty="0"/>
              <a:t>Activité de groupe : </a:t>
            </a:r>
          </a:p>
          <a:p>
            <a:endParaRPr lang="en-GB" sz="1600" dirty="0"/>
          </a:p>
          <a:p>
            <a:r>
              <a:rPr lang="en-GB" sz="1600" i="1" dirty="0"/>
              <a:t>Groupe 1 : </a:t>
            </a:r>
            <a:r>
              <a:rPr lang="en-GB" sz="1600" dirty="0"/>
              <a:t>comparer les avantages et les inconvénients d'un montant fixe par rapport à un montant variable</a:t>
            </a:r>
          </a:p>
          <a:p>
            <a:endParaRPr lang="en-GB" sz="1600" dirty="0"/>
          </a:p>
          <a:p>
            <a:r>
              <a:rPr lang="en-GB" sz="1600" i="1" dirty="0"/>
              <a:t>Groupe 2 </a:t>
            </a:r>
            <a:r>
              <a:rPr lang="en-GB" sz="1600" dirty="0"/>
              <a:t>: A quelle fréquence la CVA doit-elle être distribuée : chaque semaine, chaque mois, tous les deux mois ? Et doit-elle être adaptée à l'évolution des prix du marché ? </a:t>
            </a:r>
          </a:p>
          <a:p>
            <a:endParaRPr lang="en-GB" sz="1600" dirty="0"/>
          </a:p>
          <a:p>
            <a:endParaRPr lang="en-GB" sz="1600" dirty="0"/>
          </a:p>
          <a:p>
            <a:endParaRPr lang="en-GB" sz="1600" dirty="0"/>
          </a:p>
          <a:p>
            <a:endParaRPr lang="en-GB" dirty="0"/>
          </a:p>
        </p:txBody>
      </p:sp>
      <p:sp>
        <p:nvSpPr>
          <p:cNvPr id="5" name="Title 1">
            <a:extLst>
              <a:ext uri="{FF2B5EF4-FFF2-40B4-BE49-F238E27FC236}">
                <a16:creationId xmlns:a16="http://schemas.microsoft.com/office/drawing/2014/main" id="{9FCC5520-D0C2-4F37-86F3-BFB65B7DAFF1}"/>
              </a:ext>
            </a:extLst>
          </p:cNvPr>
          <p:cNvSpPr>
            <a:spLocks noGrp="1"/>
          </p:cNvSpPr>
          <p:nvPr>
            <p:ph type="title"/>
          </p:nvPr>
        </p:nvSpPr>
        <p:spPr>
          <a:xfrm>
            <a:off x="467544" y="411510"/>
            <a:ext cx="7932041" cy="1109862"/>
          </a:xfrm>
        </p:spPr>
        <p:txBody>
          <a:bodyPr lIns="68580" tIns="34290" rIns="68580" bIns="34290"/>
          <a:lstStyle/>
          <a:p>
            <a:pPr algn="l"/>
            <a:r>
              <a:rPr lang="en-GB" dirty="0"/>
              <a:t>L'accent est mis sur la </a:t>
            </a:r>
            <a:r>
              <a:rPr lang="en-GB" dirty="0">
                <a:solidFill>
                  <a:srgbClr val="FF0000"/>
                </a:solidFill>
              </a:rPr>
              <a:t>phase d'analyse (valeur de transfert/montant).</a:t>
            </a:r>
            <a:endParaRPr lang="en-GB" dirty="0"/>
          </a:p>
        </p:txBody>
      </p:sp>
    </p:spTree>
    <p:extLst>
      <p:ext uri="{BB962C8B-B14F-4D97-AF65-F5344CB8AC3E}">
        <p14:creationId xmlns:p14="http://schemas.microsoft.com/office/powerpoint/2010/main" val="2964283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798423" y="1862803"/>
            <a:ext cx="7778773" cy="992579"/>
          </a:xfrm>
          <a:prstGeom prst="rect">
            <a:avLst/>
          </a:prstGeom>
          <a:noFill/>
        </p:spPr>
        <p:txBody>
          <a:bodyPr wrap="square" lIns="68580" tIns="34290" rIns="68580" bIns="34290" rtlCol="0">
            <a:spAutoFit/>
          </a:bodyPr>
          <a:lstStyle/>
          <a:p>
            <a:pPr marL="9525" indent="-9525"/>
            <a:r>
              <a:rPr lang="en-US" sz="6000" b="1" dirty="0">
                <a:solidFill>
                  <a:schemeClr val="bg1"/>
                </a:solidFill>
                <a:latin typeface="Arial" panose="020B0604020202020204" pitchFamily="34" charset="0"/>
                <a:cs typeface="Arial" panose="020B0604020202020204" pitchFamily="34" charset="0"/>
              </a:rPr>
              <a:t>Les bons risques ?</a:t>
            </a:r>
          </a:p>
        </p:txBody>
      </p:sp>
    </p:spTree>
    <p:extLst>
      <p:ext uri="{BB962C8B-B14F-4D97-AF65-F5344CB8AC3E}">
        <p14:creationId xmlns:p14="http://schemas.microsoft.com/office/powerpoint/2010/main" val="1565392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en-US"/>
              <a:t>Risques</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586741" y="1110507"/>
            <a:ext cx="7441644" cy="3318619"/>
          </a:xfrm>
        </p:spPr>
        <p:txBody>
          <a:bodyPr lIns="68580" tIns="34290" rIns="68580" bIns="34290"/>
          <a:lstStyle/>
          <a:p>
            <a:r>
              <a:rPr lang="en-US" dirty="0"/>
              <a:t>3 classifications : contextuelle, programmatique, institutionnelle</a:t>
            </a:r>
          </a:p>
          <a:p>
            <a:pPr lvl="1"/>
            <a:r>
              <a:rPr lang="en-US" sz="1800" dirty="0"/>
              <a:t>Contexte : </a:t>
            </a:r>
            <a:r>
              <a:rPr lang="en-GB" sz="1800" dirty="0"/>
              <a:t>extérieur à l'organisation : politique, économique, environnemental, etc.</a:t>
            </a:r>
          </a:p>
          <a:p>
            <a:pPr lvl="2"/>
            <a:r>
              <a:rPr lang="en-US" dirty="0"/>
              <a:t>Augmentation des prix due à l'inflation mondiale/nationale, aux conflits/déplacements, </a:t>
            </a:r>
            <a:r>
              <a:rPr lang="en-GB" dirty="0"/>
              <a:t>etc.</a:t>
            </a:r>
          </a:p>
          <a:p>
            <a:pPr lvl="1"/>
            <a:r>
              <a:rPr lang="en-US" sz="1800" dirty="0"/>
              <a:t>Programmatique : </a:t>
            </a:r>
            <a:r>
              <a:rPr lang="en-US" sz="1800" i="1" dirty="0"/>
              <a:t>Non-respect des objectifs </a:t>
            </a:r>
            <a:r>
              <a:rPr lang="en-US" sz="1800" i="1" dirty="0" err="1"/>
              <a:t>du programme </a:t>
            </a:r>
            <a:r>
              <a:rPr lang="en-US" sz="1800" i="1" dirty="0"/>
              <a:t>et/ou préjudice potentiel causé à d'autres personnes</a:t>
            </a:r>
          </a:p>
          <a:p>
            <a:pPr lvl="2"/>
            <a:r>
              <a:rPr lang="en-US" i="1" dirty="0"/>
              <a:t>Par exemple, </a:t>
            </a:r>
            <a:r>
              <a:rPr lang="en-US" dirty="0"/>
              <a:t>les risques inflationnistes causés par le </a:t>
            </a:r>
            <a:r>
              <a:rPr lang="en-US" dirty="0" err="1"/>
              <a:t>programme </a:t>
            </a:r>
            <a:r>
              <a:rPr lang="en-US" dirty="0"/>
              <a:t>: l'augmentation du nombre d'acheteurs et la limitation de l'offre peuvent entraîner une hausse des prix.</a:t>
            </a:r>
          </a:p>
          <a:p>
            <a:pPr lvl="1"/>
            <a:r>
              <a:rPr lang="en-US" sz="1800" i="1" dirty="0"/>
              <a:t>Interne à l'</a:t>
            </a:r>
            <a:r>
              <a:rPr lang="en-US" sz="1800" i="1" dirty="0" err="1"/>
              <a:t>organisation </a:t>
            </a:r>
            <a:r>
              <a:rPr lang="en-US" sz="1800" i="1" dirty="0"/>
              <a:t>: questions fiduciaires, pertes financières dues à la corruption, etc.</a:t>
            </a:r>
          </a:p>
          <a:p>
            <a:pPr lvl="2"/>
            <a:r>
              <a:rPr lang="en-US" i="1" dirty="0"/>
              <a:t>Par exemple, risque de fraude et de réputation pour l'</a:t>
            </a:r>
            <a:r>
              <a:rPr lang="en-US" i="1" dirty="0" err="1"/>
              <a:t>organisation</a:t>
            </a:r>
            <a:endParaRPr lang="en-US" dirty="0"/>
          </a:p>
        </p:txBody>
      </p:sp>
    </p:spTree>
    <p:extLst>
      <p:ext uri="{BB962C8B-B14F-4D97-AF65-F5344CB8AC3E}">
        <p14:creationId xmlns:p14="http://schemas.microsoft.com/office/powerpoint/2010/main" val="1342436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en-US"/>
              <a:t>Risques</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586741" y="1275607"/>
            <a:ext cx="7441644" cy="3318619"/>
          </a:xfrm>
        </p:spPr>
        <p:txBody>
          <a:bodyPr lIns="68580" tIns="34290" rIns="68580" bIns="34290"/>
          <a:lstStyle/>
          <a:p>
            <a:pPr marL="0" indent="0">
              <a:buNone/>
            </a:pPr>
            <a:endParaRPr lang="en-US"/>
          </a:p>
          <a:p>
            <a:r>
              <a:rPr lang="en-US"/>
              <a:t>La gravité d'un risque est déterminée par deux facteurs :</a:t>
            </a:r>
            <a:endParaRPr lang="en-GB"/>
          </a:p>
          <a:p>
            <a:pPr lvl="1"/>
            <a:r>
              <a:rPr lang="en-US"/>
              <a:t>la probabilité qu'un risque se produise</a:t>
            </a:r>
            <a:endParaRPr lang="en-GB"/>
          </a:p>
          <a:p>
            <a:pPr lvl="1"/>
            <a:r>
              <a:rPr lang="en-US"/>
              <a:t>l'impact (les conséquences) du risque, lorsqu'il s'est produit</a:t>
            </a:r>
            <a:endParaRPr lang="en-GB"/>
          </a:p>
          <a:p>
            <a:pPr marL="0" indent="0">
              <a:buNone/>
            </a:pPr>
            <a:endParaRPr lang="en-US"/>
          </a:p>
        </p:txBody>
      </p:sp>
    </p:spTree>
    <p:extLst>
      <p:ext uri="{BB962C8B-B14F-4D97-AF65-F5344CB8AC3E}">
        <p14:creationId xmlns:p14="http://schemas.microsoft.com/office/powerpoint/2010/main" val="165227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en-US"/>
              <a:t>Risques</a:t>
            </a:r>
          </a:p>
        </p:txBody>
      </p:sp>
      <p:pic>
        <p:nvPicPr>
          <p:cNvPr id="4" name="Content Placeholder 3">
            <a:extLst>
              <a:ext uri="{FF2B5EF4-FFF2-40B4-BE49-F238E27FC236}">
                <a16:creationId xmlns:a16="http://schemas.microsoft.com/office/drawing/2014/main" id="{A724717D-BC67-44CE-A07F-F80CF732C1F8}"/>
              </a:ext>
            </a:extLst>
          </p:cNvPr>
          <p:cNvPicPr>
            <a:picLocks noGrp="1" noChangeAspect="1"/>
          </p:cNvPicPr>
          <p:nvPr>
            <p:ph sz="half" idx="2"/>
          </p:nvPr>
        </p:nvPicPr>
        <p:blipFill>
          <a:blip r:embed="rId2"/>
          <a:stretch>
            <a:fillRect/>
          </a:stretch>
        </p:blipFill>
        <p:spPr>
          <a:xfrm>
            <a:off x="222662" y="1111768"/>
            <a:ext cx="8698676" cy="4166815"/>
          </a:xfrm>
          <a:prstGeom prst="rect">
            <a:avLst/>
          </a:prstGeom>
        </p:spPr>
      </p:pic>
    </p:spTree>
    <p:extLst>
      <p:ext uri="{BB962C8B-B14F-4D97-AF65-F5344CB8AC3E}">
        <p14:creationId xmlns:p14="http://schemas.microsoft.com/office/powerpoint/2010/main" val="25726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en-US"/>
              <a:t>Exercice sur les risques</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1655624" y="1275607"/>
            <a:ext cx="6372761" cy="3318619"/>
          </a:xfrm>
        </p:spPr>
        <p:txBody>
          <a:bodyPr lIns="68580" tIns="34290" rIns="68580" bIns="34290"/>
          <a:lstStyle/>
          <a:p>
            <a:r>
              <a:rPr lang="en-US" dirty="0"/>
              <a:t>Pour le prochain projet CVA, quels sont les trois principaux risques ?</a:t>
            </a:r>
          </a:p>
          <a:p>
            <a:r>
              <a:rPr lang="en-US" dirty="0"/>
              <a:t>Quelles sont les principales mesures d'atténuation ?</a:t>
            </a:r>
          </a:p>
          <a:p>
            <a:r>
              <a:rPr lang="en-US" dirty="0"/>
              <a:t>Sur cette base, pensez-vous qu'il soit possible d'utiliser des liquidités ? Pourquoi ? Ou pourquoi pas ?  </a:t>
            </a:r>
          </a:p>
        </p:txBody>
      </p:sp>
      <p:pic>
        <p:nvPicPr>
          <p:cNvPr id="4" name="Picture 3">
            <a:extLst>
              <a:ext uri="{FF2B5EF4-FFF2-40B4-BE49-F238E27FC236}">
                <a16:creationId xmlns:a16="http://schemas.microsoft.com/office/drawing/2014/main" id="{4B083AD9-EA38-428A-A32F-43A50D6C4FDE}"/>
              </a:ext>
            </a:extLst>
          </p:cNvPr>
          <p:cNvPicPr>
            <a:picLocks noChangeAspect="1"/>
          </p:cNvPicPr>
          <p:nvPr/>
        </p:nvPicPr>
        <p:blipFill>
          <a:blip r:embed="rId2"/>
          <a:stretch>
            <a:fillRect/>
          </a:stretch>
        </p:blipFill>
        <p:spPr>
          <a:xfrm>
            <a:off x="227898" y="1275606"/>
            <a:ext cx="1427726" cy="1581894"/>
          </a:xfrm>
          <a:prstGeom prst="rect">
            <a:avLst/>
          </a:prstGeom>
        </p:spPr>
      </p:pic>
    </p:spTree>
    <p:extLst>
      <p:ext uri="{BB962C8B-B14F-4D97-AF65-F5344CB8AC3E}">
        <p14:creationId xmlns:p14="http://schemas.microsoft.com/office/powerpoint/2010/main" val="7587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5D631E-5B8C-6642-8372-7BE964B99BBC}"/>
              </a:ext>
            </a:extLst>
          </p:cNvPr>
          <p:cNvSpPr txBox="1"/>
          <p:nvPr/>
        </p:nvSpPr>
        <p:spPr>
          <a:xfrm>
            <a:off x="482681" y="363084"/>
            <a:ext cx="6369276" cy="584775"/>
          </a:xfrm>
          <a:prstGeom prst="rect">
            <a:avLst/>
          </a:prstGeom>
          <a:noFill/>
        </p:spPr>
        <p:txBody>
          <a:bodyPr wrap="square" rtlCol="0">
            <a:spAutoFit/>
          </a:bodyPr>
          <a:lstStyle/>
          <a:p>
            <a:pPr marL="9525" indent="-9525">
              <a:tabLst>
                <a:tab pos="1420813" algn="l"/>
              </a:tabLst>
            </a:pPr>
            <a:r>
              <a:rPr lang="en-US" sz="3200" b="1" dirty="0">
                <a:latin typeface="Arial" panose="020B0604020202020204" pitchFamily="34" charset="0"/>
                <a:cs typeface="Arial" panose="020B0604020202020204" pitchFamily="34" charset="0"/>
              </a:rPr>
              <a:t>Objectifs de la révision</a:t>
            </a:r>
          </a:p>
        </p:txBody>
      </p:sp>
      <p:sp>
        <p:nvSpPr>
          <p:cNvPr id="4" name="Shape 235"/>
          <p:cNvSpPr/>
          <p:nvPr/>
        </p:nvSpPr>
        <p:spPr>
          <a:xfrm>
            <a:off x="755576" y="1400992"/>
            <a:ext cx="7488832" cy="736868"/>
          </a:xfrm>
          <a:prstGeom prst="rect">
            <a:avLst/>
          </a:prstGeom>
          <a:ln w="12700">
            <a:miter lim="400000"/>
          </a:ln>
          <a:extLst>
            <a:ext uri="{C572A759-6A51-4108-AA02-DFA0A04FC94B}">
              <ma14:wrappingTextBoxFlag xmlns:ma14="http://schemas.microsoft.com/office/mac/drawingml/2011/main" xmlns:dgm="http://schemas.openxmlformats.org/drawingml/2006/diagram" xmlns:p14="http://schemas.microsoft.com/office/powerpoint/2010/main" xmlns:a16="http://schemas.microsoft.com/office/drawing/2014/main" xmlns="" val="1"/>
            </a:ext>
          </a:extLst>
        </p:spPr>
        <p:txBody>
          <a:bodyPr wrap="square" lIns="50800" tIns="50800" rIns="50800" bIns="50800">
            <a:spAutoFit/>
          </a:bodyPr>
          <a:lstStyle>
            <a:lvl1pPr algn="l" defTabSz="825500">
              <a:lnSpc>
                <a:spcPct val="120000"/>
              </a:lnSpc>
              <a:defRPr sz="8000" b="1" cap="all">
                <a:latin typeface="Helvetica"/>
                <a:ea typeface="Helvetica"/>
                <a:cs typeface="Helvetica"/>
                <a:sym typeface="Helvetica"/>
              </a:defRPr>
            </a:lvl1pPr>
          </a:lstStyle>
          <a:p>
            <a:pPr>
              <a:buClr>
                <a:srgbClr val="EE2A24"/>
              </a:buClr>
            </a:pPr>
            <a:r>
              <a:rPr lang="en-GB" sz="1800" b="0" cap="none"/>
              <a:t> </a:t>
            </a:r>
          </a:p>
          <a:p>
            <a:pPr marL="285750" indent="-285750">
              <a:buClr>
                <a:srgbClr val="EE2A24"/>
              </a:buClr>
              <a:buFont typeface="Arial" panose="020B0604020202020204" pitchFamily="34" charset="0"/>
              <a:buChar char="•"/>
            </a:pPr>
            <a:endParaRPr lang="en-GB" sz="1800" b="0" cap="none"/>
          </a:p>
        </p:txBody>
      </p:sp>
      <p:graphicFrame>
        <p:nvGraphicFramePr>
          <p:cNvPr id="9" name="Diagram 8">
            <a:extLst>
              <a:ext uri="{FF2B5EF4-FFF2-40B4-BE49-F238E27FC236}">
                <a16:creationId xmlns:a16="http://schemas.microsoft.com/office/drawing/2014/main" id="{EA109564-C1E0-49C2-880B-A2F0B94569CE}"/>
              </a:ext>
            </a:extLst>
          </p:cNvPr>
          <p:cNvGraphicFramePr/>
          <p:nvPr>
            <p:extLst>
              <p:ext uri="{D42A27DB-BD31-4B8C-83A1-F6EECF244321}">
                <p14:modId xmlns:p14="http://schemas.microsoft.com/office/powerpoint/2010/main" val="3636095373"/>
              </p:ext>
            </p:extLst>
          </p:nvPr>
        </p:nvGraphicFramePr>
        <p:xfrm>
          <a:off x="1091225" y="1127553"/>
          <a:ext cx="6490675" cy="367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02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8610"/>
            <a:ext cx="9132168" cy="581211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335548"/>
            <a:ext cx="8496944" cy="3416320"/>
          </a:xfrm>
          <a:prstGeom prst="rect">
            <a:avLst/>
          </a:prstGeom>
          <a:noFill/>
        </p:spPr>
        <p:txBody>
          <a:bodyPr wrap="square" rtlCol="0">
            <a:spAutoFit/>
          </a:bodyPr>
          <a:lstStyle/>
          <a:p>
            <a:pPr marL="9525" indent="-9525"/>
            <a:r>
              <a:rPr lang="en-US" sz="7200" b="1" dirty="0">
                <a:solidFill>
                  <a:schemeClr val="bg1"/>
                </a:solidFill>
                <a:latin typeface="Arial" panose="020B0604020202020204" pitchFamily="34" charset="0"/>
                <a:cs typeface="Arial" panose="020B0604020202020204" pitchFamily="34" charset="0"/>
              </a:rPr>
              <a:t>Mise en œuvre et suivi : Partie 1</a:t>
            </a:r>
          </a:p>
        </p:txBody>
      </p:sp>
    </p:spTree>
    <p:extLst>
      <p:ext uri="{BB962C8B-B14F-4D97-AF65-F5344CB8AC3E}">
        <p14:creationId xmlns:p14="http://schemas.microsoft.com/office/powerpoint/2010/main" val="4082682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15394"/>
            <a:ext cx="5886480" cy="3512713"/>
          </a:xfrm>
          <a:prstGeom prst="rect">
            <a:avLst/>
          </a:prstGeom>
        </p:spPr>
      </p:pic>
      <p:sp>
        <p:nvSpPr>
          <p:cNvPr id="3" name="Oval 2">
            <a:extLst>
              <a:ext uri="{FF2B5EF4-FFF2-40B4-BE49-F238E27FC236}">
                <a16:creationId xmlns:a16="http://schemas.microsoft.com/office/drawing/2014/main" id="{C625E0CB-3638-499C-80FA-5F88C842CEB0}"/>
              </a:ext>
            </a:extLst>
          </p:cNvPr>
          <p:cNvSpPr/>
          <p:nvPr/>
        </p:nvSpPr>
        <p:spPr>
          <a:xfrm>
            <a:off x="3967844" y="1600201"/>
            <a:ext cx="1551214" cy="334736"/>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3313227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a:ln>
            <a:solidFill>
              <a:schemeClr val="bg1"/>
            </a:solidFill>
          </a:ln>
        </p:spPr>
        <p:txBody>
          <a:bodyPr lIns="68580" tIns="34290" rIns="68580" bIns="34290"/>
          <a:lstStyle/>
          <a:p>
            <a:pPr algn="l"/>
            <a:r>
              <a:rPr lang="en-GB" dirty="0">
                <a:solidFill>
                  <a:srgbClr val="FF0000"/>
                </a:solidFill>
              </a:rPr>
              <a:t>Plan de </a:t>
            </a:r>
            <a:r>
              <a:rPr lang="en-GB" dirty="0"/>
              <a:t>la session</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p:txBody>
          <a:bodyPr lIns="68580" tIns="34290" rIns="68580" bIns="34290"/>
          <a:lstStyle/>
          <a:p>
            <a:pPr marL="0" indent="0">
              <a:buNone/>
            </a:pPr>
            <a:r>
              <a:rPr lang="en-GB" b="1" dirty="0"/>
              <a:t>Résultats :</a:t>
            </a:r>
          </a:p>
          <a:p>
            <a:pPr marL="0" indent="0">
              <a:buNone/>
            </a:pPr>
            <a:endParaRPr lang="en-GB" b="1" dirty="0"/>
          </a:p>
          <a:p>
            <a:pPr lvl="1"/>
            <a:r>
              <a:rPr lang="en-GB" dirty="0">
                <a:solidFill>
                  <a:srgbClr val="FF0000"/>
                </a:solidFill>
              </a:rPr>
              <a:t>Les bonnes </a:t>
            </a:r>
            <a:r>
              <a:rPr lang="en-GB" dirty="0"/>
              <a:t>personnes ? Réfléchir à la question de savoir si la </a:t>
            </a:r>
            <a:r>
              <a:rPr lang="en-GB" dirty="0">
                <a:solidFill>
                  <a:srgbClr val="FF0000"/>
                </a:solidFill>
              </a:rPr>
              <a:t>population et les ménages ciblés </a:t>
            </a:r>
            <a:r>
              <a:rPr lang="en-GB" dirty="0"/>
              <a:t>sont les plus nécessiteux.</a:t>
            </a:r>
          </a:p>
          <a:p>
            <a:pPr lvl="1"/>
            <a:r>
              <a:rPr lang="en-GB" dirty="0"/>
              <a:t>Pour récapituler la manière dont les processus de </a:t>
            </a:r>
            <a:r>
              <a:rPr lang="en-GB" dirty="0">
                <a:solidFill>
                  <a:srgbClr val="FF0000"/>
                </a:solidFill>
              </a:rPr>
              <a:t>ciblage </a:t>
            </a:r>
            <a:r>
              <a:rPr lang="en-GB" dirty="0"/>
              <a:t>et d'</a:t>
            </a:r>
            <a:r>
              <a:rPr lang="en-GB" dirty="0">
                <a:solidFill>
                  <a:srgbClr val="FF0000"/>
                </a:solidFill>
              </a:rPr>
              <a:t>enregistrement </a:t>
            </a:r>
            <a:r>
              <a:rPr lang="en-GB" dirty="0"/>
              <a:t>ont été effectués</a:t>
            </a:r>
          </a:p>
          <a:p>
            <a:pPr lvl="1"/>
            <a:r>
              <a:rPr lang="en-GB" dirty="0"/>
              <a:t>Évaluer la manière dont l</a:t>
            </a:r>
            <a:r>
              <a:rPr lang="en-GB" dirty="0">
                <a:solidFill>
                  <a:srgbClr val="FF0000"/>
                </a:solidFill>
              </a:rPr>
              <a:t>'évaluation des effets cumulatifs </a:t>
            </a:r>
            <a:r>
              <a:rPr lang="en-GB" dirty="0"/>
              <a:t>a été intégrée dans l'ensemble de l'opération. </a:t>
            </a:r>
          </a:p>
          <a:p>
            <a:pPr lvl="1"/>
            <a:r>
              <a:rPr lang="en-GB" dirty="0"/>
              <a:t>Identifier les principales </a:t>
            </a:r>
            <a:r>
              <a:rPr lang="en-GB" dirty="0">
                <a:solidFill>
                  <a:srgbClr val="FF0000"/>
                </a:solidFill>
              </a:rPr>
              <a:t>lacunes/positives et les enseignements tirés</a:t>
            </a:r>
            <a:r>
              <a:rPr lang="en-GB" dirty="0"/>
              <a:t>, et proposer les principales </a:t>
            </a:r>
            <a:r>
              <a:rPr lang="en-GB" dirty="0">
                <a:solidFill>
                  <a:srgbClr val="FF0000"/>
                </a:solidFill>
              </a:rPr>
              <a:t>recommandations </a:t>
            </a:r>
            <a:r>
              <a:rPr lang="en-GB" dirty="0"/>
              <a:t>pour les interventions futures.</a:t>
            </a:r>
          </a:p>
          <a:p>
            <a:pPr marL="0" indent="0">
              <a:buNone/>
            </a:pPr>
            <a:r>
              <a:rPr lang="en-GB" dirty="0"/>
              <a:t>	</a:t>
            </a:r>
          </a:p>
          <a:p>
            <a:endParaRPr lang="en-GB" dirty="0"/>
          </a:p>
        </p:txBody>
      </p:sp>
    </p:spTree>
    <p:extLst>
      <p:ext uri="{BB962C8B-B14F-4D97-AF65-F5344CB8AC3E}">
        <p14:creationId xmlns:p14="http://schemas.microsoft.com/office/powerpoint/2010/main" val="1881745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B4CA-7B3D-4D56-AE0B-0F0E0E0C70F1}"/>
              </a:ext>
            </a:extLst>
          </p:cNvPr>
          <p:cNvSpPr>
            <a:spLocks noGrp="1"/>
          </p:cNvSpPr>
          <p:nvPr>
            <p:ph type="title"/>
          </p:nvPr>
        </p:nvSpPr>
        <p:spPr>
          <a:xfrm>
            <a:off x="467544" y="411511"/>
            <a:ext cx="7571184" cy="780067"/>
          </a:xfrm>
        </p:spPr>
        <p:txBody>
          <a:bodyPr lIns="68580" tIns="34290" rIns="68580" bIns="34290">
            <a:normAutofit fontScale="90000"/>
          </a:bodyPr>
          <a:lstStyle/>
          <a:p>
            <a:r>
              <a:rPr lang="en-GB" dirty="0"/>
              <a:t>Bref rappel des approches et des mécanismes de </a:t>
            </a:r>
            <a:r>
              <a:rPr lang="en-GB" dirty="0">
                <a:solidFill>
                  <a:srgbClr val="FF0000"/>
                </a:solidFill>
              </a:rPr>
              <a:t>ciblage</a:t>
            </a:r>
          </a:p>
        </p:txBody>
      </p:sp>
      <p:sp>
        <p:nvSpPr>
          <p:cNvPr id="3" name="Content Placeholder 2">
            <a:extLst>
              <a:ext uri="{FF2B5EF4-FFF2-40B4-BE49-F238E27FC236}">
                <a16:creationId xmlns:a16="http://schemas.microsoft.com/office/drawing/2014/main" id="{C9FE4B7C-F58D-4ADC-9152-A8034E57DC7F}"/>
              </a:ext>
            </a:extLst>
          </p:cNvPr>
          <p:cNvSpPr>
            <a:spLocks noGrp="1"/>
          </p:cNvSpPr>
          <p:nvPr>
            <p:ph sz="half" idx="2"/>
          </p:nvPr>
        </p:nvSpPr>
        <p:spPr/>
        <p:txBody>
          <a:bodyPr lIns="68580" tIns="34290" rIns="68580" bIns="34290" anchor="t"/>
          <a:lstStyle/>
          <a:p>
            <a:r>
              <a:rPr lang="en-GB" u="sng" dirty="0"/>
              <a:t>Approches </a:t>
            </a:r>
            <a:r>
              <a:rPr lang="en-GB" dirty="0"/>
              <a:t>ciblées :</a:t>
            </a:r>
          </a:p>
          <a:p>
            <a:pPr marL="0" indent="0">
              <a:buNone/>
            </a:pPr>
            <a:endParaRPr lang="en-GB" dirty="0"/>
          </a:p>
          <a:p>
            <a:pPr lvl="1">
              <a:buFontTx/>
              <a:buChar char="-"/>
            </a:pPr>
            <a:r>
              <a:rPr lang="en-GB" sz="1800" dirty="0"/>
              <a:t>Géographique</a:t>
            </a:r>
          </a:p>
          <a:p>
            <a:pPr lvl="1">
              <a:buFontTx/>
              <a:buChar char="-"/>
            </a:pPr>
            <a:r>
              <a:rPr lang="en-GB" sz="1800" dirty="0"/>
              <a:t>Distributions globales ou ciblées</a:t>
            </a:r>
            <a:endParaRPr lang="en-GB" sz="1800" dirty="0">
              <a:cs typeface="Calibri"/>
            </a:endParaRPr>
          </a:p>
          <a:p>
            <a:pPr lvl="1">
              <a:buFontTx/>
              <a:buChar char="-"/>
            </a:pPr>
            <a:r>
              <a:rPr lang="en-GB" sz="1800" dirty="0"/>
              <a:t>Ménages et individus</a:t>
            </a:r>
          </a:p>
          <a:p>
            <a:pPr marL="342900" lvl="1" indent="0">
              <a:buNone/>
            </a:pPr>
            <a:endParaRPr lang="en-GB" dirty="0"/>
          </a:p>
          <a:p>
            <a:pPr marL="285115" lvl="1" indent="-285115">
              <a:spcBef>
                <a:spcPts val="750"/>
              </a:spcBef>
              <a:buClr>
                <a:srgbClr val="EE2A24"/>
              </a:buClr>
              <a:buFont typeface="Arial" panose="020B0604020202020204" pitchFamily="34" charset="0"/>
              <a:buChar char="­"/>
            </a:pPr>
            <a:r>
              <a:rPr lang="en-GB" sz="1800" u="sng" dirty="0"/>
              <a:t>Critères de </a:t>
            </a:r>
            <a:r>
              <a:rPr lang="en-GB" sz="1800" dirty="0"/>
              <a:t>ciblage </a:t>
            </a:r>
            <a:r>
              <a:rPr lang="en-GB" sz="1800" u="sng" dirty="0"/>
              <a:t>: </a:t>
            </a:r>
            <a:r>
              <a:rPr lang="en-GB" sz="1800" dirty="0"/>
              <a:t>vulnérabilité, protection sociale, groupes spécifiques, etc.</a:t>
            </a:r>
            <a:endParaRPr lang="en-GB" sz="1800" dirty="0">
              <a:cs typeface="Calibri"/>
            </a:endParaRPr>
          </a:p>
          <a:p>
            <a:pPr marL="342900" lvl="1" indent="0">
              <a:buNone/>
            </a:pPr>
            <a:endParaRPr lang="en-GB" dirty="0"/>
          </a:p>
          <a:p>
            <a:pPr marL="285115" lvl="1" indent="-285115">
              <a:spcBef>
                <a:spcPts val="750"/>
              </a:spcBef>
              <a:buClr>
                <a:srgbClr val="EE2A24"/>
              </a:buClr>
              <a:buFont typeface="Arial" panose="020B0604020202020204" pitchFamily="34" charset="0"/>
              <a:buChar char="­"/>
            </a:pPr>
            <a:r>
              <a:rPr lang="en-GB" sz="1800" u="sng" dirty="0"/>
              <a:t>Mécanismes de </a:t>
            </a:r>
            <a:r>
              <a:rPr lang="en-GB" sz="1800" dirty="0"/>
              <a:t>ciblage </a:t>
            </a:r>
            <a:r>
              <a:rPr lang="en-GB" sz="1800" u="sng" dirty="0"/>
              <a:t>: </a:t>
            </a:r>
            <a:r>
              <a:rPr lang="en-GB" sz="1800" dirty="0"/>
              <a:t>ciblage communautaire, auto-ciblage, ciblage catégorique</a:t>
            </a:r>
            <a:endParaRPr lang="en-GB" sz="1800" dirty="0">
              <a:cs typeface="Calibri"/>
            </a:endParaRPr>
          </a:p>
        </p:txBody>
      </p:sp>
    </p:spTree>
    <p:extLst>
      <p:ext uri="{BB962C8B-B14F-4D97-AF65-F5344CB8AC3E}">
        <p14:creationId xmlns:p14="http://schemas.microsoft.com/office/powerpoint/2010/main" val="3641624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7913-F63F-4E8F-9115-AE29C6E72C78}"/>
              </a:ext>
            </a:extLst>
          </p:cNvPr>
          <p:cNvSpPr>
            <a:spLocks noGrp="1"/>
          </p:cNvSpPr>
          <p:nvPr>
            <p:ph type="title"/>
          </p:nvPr>
        </p:nvSpPr>
        <p:spPr>
          <a:xfrm>
            <a:off x="467544" y="411511"/>
            <a:ext cx="7571184" cy="565175"/>
          </a:xfrm>
        </p:spPr>
        <p:txBody>
          <a:bodyPr lIns="68580" tIns="34290" rIns="68580" bIns="34290">
            <a:normAutofit fontScale="90000"/>
          </a:bodyPr>
          <a:lstStyle/>
          <a:p>
            <a:r>
              <a:rPr lang="en-GB" dirty="0">
                <a:solidFill>
                  <a:srgbClr val="FF0000"/>
                </a:solidFill>
              </a:rPr>
              <a:t>Comment cela s'est-il passé au cours de la réponse ?</a:t>
            </a:r>
            <a:endParaRPr lang="en-GB" dirty="0"/>
          </a:p>
        </p:txBody>
      </p:sp>
      <p:pic>
        <p:nvPicPr>
          <p:cNvPr id="4" name="Picture 3">
            <a:extLst>
              <a:ext uri="{FF2B5EF4-FFF2-40B4-BE49-F238E27FC236}">
                <a16:creationId xmlns:a16="http://schemas.microsoft.com/office/drawing/2014/main" id="{FD71CAB2-802C-4D21-9267-FE1A4784F74B}"/>
              </a:ext>
            </a:extLst>
          </p:cNvPr>
          <p:cNvPicPr>
            <a:picLocks noChangeAspect="1"/>
          </p:cNvPicPr>
          <p:nvPr/>
        </p:nvPicPr>
        <p:blipFill>
          <a:blip r:embed="rId3"/>
          <a:stretch>
            <a:fillRect/>
          </a:stretch>
        </p:blipFill>
        <p:spPr>
          <a:xfrm>
            <a:off x="2040255" y="1097280"/>
            <a:ext cx="4020503" cy="3934777"/>
          </a:xfrm>
          <a:prstGeom prst="rect">
            <a:avLst/>
          </a:prstGeom>
        </p:spPr>
      </p:pic>
    </p:spTree>
    <p:extLst>
      <p:ext uri="{BB962C8B-B14F-4D97-AF65-F5344CB8AC3E}">
        <p14:creationId xmlns:p14="http://schemas.microsoft.com/office/powerpoint/2010/main" val="2575334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5"/>
            <a:ext cx="4871544" cy="3947234"/>
          </a:xfrm>
          <a:prstGeom prst="rect">
            <a:avLst/>
          </a:prstGeom>
          <a:noFill/>
        </p:spPr>
        <p:txBody>
          <a:bodyPr wrap="square" lIns="68580" tIns="34290" rIns="68580" bIns="34290" rtlCol="0" anchor="t">
            <a:spAutoFit/>
          </a:bodyPr>
          <a:lstStyle/>
          <a:p>
            <a:endParaRPr lang="en-GB" dirty="0"/>
          </a:p>
          <a:p>
            <a:r>
              <a:rPr lang="en-GB" dirty="0"/>
              <a:t>Activité de groupe : deux groupes se concentrent sur le ciblage, les deux autres sur l'enregistrement.</a:t>
            </a:r>
          </a:p>
          <a:p>
            <a:endParaRPr lang="en-GB" dirty="0"/>
          </a:p>
          <a:p>
            <a:r>
              <a:rPr lang="en-GB" dirty="0"/>
              <a:t>Identifier </a:t>
            </a:r>
          </a:p>
          <a:p>
            <a:pPr marL="342900" indent="-342900">
              <a:buAutoNum type="alphaLcParenR"/>
            </a:pPr>
            <a:r>
              <a:rPr lang="en-GB" dirty="0"/>
              <a:t>Rétrospectivement, existe-t-il un autre critère/mécanisme de ciblage qui aurait été plus approprié pour cette réponse ?</a:t>
            </a:r>
          </a:p>
          <a:p>
            <a:pPr marL="342900" indent="-342900">
              <a:buAutoNum type="alphaLcParenR"/>
            </a:pPr>
            <a:r>
              <a:rPr lang="en-GB" dirty="0"/>
              <a:t>Les bénéficiaires enregistrés auraient-ils pu être enregistrés différemment ? </a:t>
            </a:r>
          </a:p>
          <a:p>
            <a:r>
              <a:rPr lang="en-GB" dirty="0"/>
              <a:t>Mentionnez au moins 3 actions recommandées pour améliorer la qualité de cette phase la prochaine fois. (30 minutes)</a:t>
            </a:r>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Se concentrer sur le </a:t>
            </a:r>
            <a:r>
              <a:rPr lang="en-GB" dirty="0">
                <a:solidFill>
                  <a:srgbClr val="FF0000"/>
                </a:solidFill>
              </a:rPr>
              <a:t>ciblage et l'enregistrement</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1986438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t>Les bonnes personnes (ciblage)</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Inclure 2-3 diapositives de synthèse du PDM (voir exemples) + FGDs (10 </a:t>
            </a:r>
            <a:r>
              <a:rPr lang="en-GB" dirty="0" err="1"/>
              <a:t>mins</a:t>
            </a:r>
            <a:r>
              <a:rPr lang="en-GB" dirty="0"/>
              <a:t>)</a:t>
            </a:r>
          </a:p>
          <a:p>
            <a:pPr>
              <a:buFontTx/>
              <a:buChar char="-"/>
            </a:pPr>
            <a:r>
              <a:rPr lang="en-GB" dirty="0"/>
              <a:t>Discussion en plénière sur les points de vue des communautés : les participants sont-ils d'accord, y a-t-il quelque chose à ajouter (10 minutes) ?</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2467758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p:txBody>
          <a:bodyPr/>
          <a:lstStyle/>
          <a:p>
            <a:pPr algn="l"/>
            <a:r>
              <a:rPr lang="en-GB" sz="4000" dirty="0"/>
              <a:t>Informations tirées des FGD - </a:t>
            </a:r>
            <a:r>
              <a:rPr lang="en-GB" sz="4000" b="1" dirty="0">
                <a:solidFill>
                  <a:srgbClr val="FF0000"/>
                </a:solidFill>
              </a:rPr>
              <a:t>Ciblage</a:t>
            </a:r>
          </a:p>
        </p:txBody>
      </p:sp>
      <p:sp>
        <p:nvSpPr>
          <p:cNvPr id="4" name="Text Placeholder 3">
            <a:extLst>
              <a:ext uri="{FF2B5EF4-FFF2-40B4-BE49-F238E27FC236}">
                <a16:creationId xmlns:a16="http://schemas.microsoft.com/office/drawing/2014/main" id="{63116520-3505-435A-B0A0-2963F3A1AC3C}"/>
              </a:ext>
            </a:extLst>
          </p:cNvPr>
          <p:cNvSpPr>
            <a:spLocks noGrp="1"/>
          </p:cNvSpPr>
          <p:nvPr>
            <p:ph type="body" idx="1"/>
          </p:nvPr>
        </p:nvSpPr>
        <p:spPr>
          <a:xfrm>
            <a:off x="627459" y="1460300"/>
            <a:ext cx="4326011" cy="492358"/>
          </a:xfrm>
        </p:spPr>
        <p:txBody>
          <a:bodyPr/>
          <a:lstStyle/>
          <a:p>
            <a:r>
              <a:rPr lang="en-GB" dirty="0"/>
              <a:t>Ceux qui ont reçu des aides les méritent         </a:t>
            </a:r>
          </a:p>
          <a:p>
            <a:endParaRPr lang="en-GB" dirty="0"/>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p:txBody>
          <a:bodyPr>
            <a:normAutofit fontScale="62500" lnSpcReduction="20000"/>
          </a:bodyPr>
          <a:lstStyle/>
          <a:p>
            <a:pPr marL="0" indent="0">
              <a:buNone/>
            </a:pPr>
            <a:r>
              <a:rPr lang="en-GB" dirty="0"/>
              <a:t>Les participants estiment que toutes les personnes incluses dans le programme le méritent, car elles ont été les plus touchées par la sécheresse et dépendent de l'agriculture.</a:t>
            </a:r>
          </a:p>
          <a:p>
            <a:pPr marL="0" indent="0">
              <a:buNone/>
            </a:pPr>
            <a:endParaRPr lang="en-GB" dirty="0"/>
          </a:p>
          <a:p>
            <a:pPr marL="0" indent="0">
              <a:buNone/>
            </a:pPr>
            <a:r>
              <a:rPr lang="en-GB" dirty="0"/>
              <a:t>Les participants estiment que toutes les personnes incluses dans le programme le méritent.</a:t>
            </a:r>
          </a:p>
          <a:p>
            <a:pPr marL="0" indent="0">
              <a:buNone/>
            </a:pPr>
            <a:endParaRPr lang="en-GB" dirty="0"/>
          </a:p>
          <a:p>
            <a:pPr marL="0" indent="0">
              <a:buNone/>
            </a:pPr>
            <a:endParaRPr lang="en-GB" dirty="0"/>
          </a:p>
        </p:txBody>
      </p:sp>
      <p:sp>
        <p:nvSpPr>
          <p:cNvPr id="5" name="Text Placeholder 4">
            <a:extLst>
              <a:ext uri="{FF2B5EF4-FFF2-40B4-BE49-F238E27FC236}">
                <a16:creationId xmlns:a16="http://schemas.microsoft.com/office/drawing/2014/main" id="{03D3C7FF-4895-487B-98EF-D1A3856CA8DB}"/>
              </a:ext>
            </a:extLst>
          </p:cNvPr>
          <p:cNvSpPr>
            <a:spLocks noGrp="1"/>
          </p:cNvSpPr>
          <p:nvPr>
            <p:ph type="body" sz="quarter" idx="3"/>
          </p:nvPr>
        </p:nvSpPr>
        <p:spPr/>
        <p:txBody>
          <a:bodyPr/>
          <a:lstStyle/>
          <a:p>
            <a:r>
              <a:rPr lang="en-GB" dirty="0"/>
              <a:t>...mais d'autres options de ciblage sont à envisager, mais plus équitables ?</a:t>
            </a:r>
          </a:p>
        </p:txBody>
      </p:sp>
      <p:sp>
        <p:nvSpPr>
          <p:cNvPr id="6" name="Content Placeholder 5">
            <a:extLst>
              <a:ext uri="{FF2B5EF4-FFF2-40B4-BE49-F238E27FC236}">
                <a16:creationId xmlns:a16="http://schemas.microsoft.com/office/drawing/2014/main" id="{656BA9FC-3796-47F0-8463-6D83721E2751}"/>
              </a:ext>
            </a:extLst>
          </p:cNvPr>
          <p:cNvSpPr>
            <a:spLocks noGrp="1"/>
          </p:cNvSpPr>
          <p:nvPr>
            <p:ph sz="quarter" idx="4"/>
          </p:nvPr>
        </p:nvSpPr>
        <p:spPr/>
        <p:txBody>
          <a:bodyPr>
            <a:normAutofit fontScale="47500" lnSpcReduction="20000"/>
          </a:bodyPr>
          <a:lstStyle/>
          <a:p>
            <a:pPr marL="0" indent="0">
              <a:buNone/>
            </a:pPr>
            <a:endParaRPr lang="en-GB" dirty="0"/>
          </a:p>
          <a:p>
            <a:pPr marL="0" indent="0">
              <a:buNone/>
            </a:pPr>
            <a:r>
              <a:rPr lang="en-GB" dirty="0"/>
              <a:t>Indunas aurait dû fixer les critères de sélection</a:t>
            </a:r>
          </a:p>
          <a:p>
            <a:pPr marL="0" indent="0">
              <a:buNone/>
            </a:pPr>
            <a:endParaRPr lang="en-GB" dirty="0"/>
          </a:p>
          <a:p>
            <a:pPr marL="0" indent="0">
              <a:buNone/>
            </a:pPr>
            <a:r>
              <a:rPr lang="en-GB" dirty="0"/>
              <a:t>Il y a des gens qui reçoivent une petite subvention du gouvernement mais qui sont plus pauvres que certains des bénéficiaires de la Croix-Rouge - ce n'est pas juste".</a:t>
            </a:r>
          </a:p>
          <a:p>
            <a:pPr marL="0" indent="0">
              <a:buNone/>
            </a:pPr>
            <a:endParaRPr lang="en-GB" dirty="0"/>
          </a:p>
          <a:p>
            <a:pPr marL="0" indent="0">
              <a:buNone/>
            </a:pPr>
            <a:r>
              <a:rPr lang="en-GB" dirty="0"/>
              <a:t>La plupart des communautés - "Tous les membres de la communauté auraient dû recevoir une aide de la Croix-Rouge".</a:t>
            </a:r>
          </a:p>
        </p:txBody>
      </p:sp>
      <p:cxnSp>
        <p:nvCxnSpPr>
          <p:cNvPr id="8" name="Straight Connector 7">
            <a:extLst>
              <a:ext uri="{FF2B5EF4-FFF2-40B4-BE49-F238E27FC236}">
                <a16:creationId xmlns:a16="http://schemas.microsoft.com/office/drawing/2014/main" id="{499D668E-ABB8-46BA-9539-1830085AECDD}"/>
              </a:ext>
            </a:extLst>
          </p:cNvPr>
          <p:cNvCxnSpPr>
            <a:cxnSpLocks/>
          </p:cNvCxnSpPr>
          <p:nvPr/>
        </p:nvCxnSpPr>
        <p:spPr>
          <a:xfrm>
            <a:off x="4498182" y="1692928"/>
            <a:ext cx="16669" cy="31351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42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3485-1DCA-452C-A0C8-1344E7B79879}"/>
              </a:ext>
            </a:extLst>
          </p:cNvPr>
          <p:cNvSpPr>
            <a:spLocks noGrp="1"/>
          </p:cNvSpPr>
          <p:nvPr>
            <p:ph type="title"/>
          </p:nvPr>
        </p:nvSpPr>
        <p:spPr/>
        <p:txBody>
          <a:bodyPr/>
          <a:lstStyle/>
          <a:p>
            <a:r>
              <a:rPr lang="en-GB" sz="3200" dirty="0"/>
              <a:t>Informations tirées des FGD - </a:t>
            </a:r>
            <a:r>
              <a:rPr lang="en-GB" sz="3200" b="1" dirty="0">
                <a:solidFill>
                  <a:srgbClr val="FF0000"/>
                </a:solidFill>
              </a:rPr>
              <a:t>Enregistrement</a:t>
            </a:r>
            <a:endParaRPr lang="en-GB" sz="3200" dirty="0"/>
          </a:p>
        </p:txBody>
      </p:sp>
      <p:sp>
        <p:nvSpPr>
          <p:cNvPr id="3" name="Text Placeholder 2">
            <a:extLst>
              <a:ext uri="{FF2B5EF4-FFF2-40B4-BE49-F238E27FC236}">
                <a16:creationId xmlns:a16="http://schemas.microsoft.com/office/drawing/2014/main" id="{6BD79238-AAF3-4C75-BBF4-80F0036979CF}"/>
              </a:ext>
            </a:extLst>
          </p:cNvPr>
          <p:cNvSpPr>
            <a:spLocks noGrp="1"/>
          </p:cNvSpPr>
          <p:nvPr>
            <p:ph type="body" idx="1"/>
          </p:nvPr>
        </p:nvSpPr>
        <p:spPr/>
        <p:txBody>
          <a:bodyPr/>
          <a:lstStyle/>
          <a:p>
            <a:r>
              <a:rPr lang="en-GB" dirty="0"/>
              <a:t>En ordre ?</a:t>
            </a:r>
          </a:p>
        </p:txBody>
      </p:sp>
      <p:sp>
        <p:nvSpPr>
          <p:cNvPr id="4" name="Content Placeholder 3">
            <a:extLst>
              <a:ext uri="{FF2B5EF4-FFF2-40B4-BE49-F238E27FC236}">
                <a16:creationId xmlns:a16="http://schemas.microsoft.com/office/drawing/2014/main" id="{6E545681-EA2F-44B3-9C2E-8FEE75FB014D}"/>
              </a:ext>
            </a:extLst>
          </p:cNvPr>
          <p:cNvSpPr>
            <a:spLocks noGrp="1"/>
          </p:cNvSpPr>
          <p:nvPr>
            <p:ph sz="half" idx="2"/>
          </p:nvPr>
        </p:nvSpPr>
        <p:spPr/>
        <p:txBody>
          <a:bodyPr>
            <a:normAutofit fontScale="70000" lnSpcReduction="20000"/>
          </a:bodyPr>
          <a:lstStyle/>
          <a:p>
            <a:pPr marL="0" indent="0">
              <a:buNone/>
            </a:pPr>
            <a:endParaRPr lang="en-GB" dirty="0"/>
          </a:p>
          <a:p>
            <a:pPr marL="0" indent="0">
              <a:buNone/>
            </a:pPr>
            <a:r>
              <a:rPr lang="en-GB" dirty="0"/>
              <a:t>La communauté et les Indunas ont été impliqués dans le processus de sélection.</a:t>
            </a:r>
          </a:p>
          <a:p>
            <a:pPr marL="0" indent="0">
              <a:buNone/>
            </a:pPr>
            <a:endParaRPr lang="en-GB" dirty="0"/>
          </a:p>
          <a:p>
            <a:pPr marL="0" indent="0">
              <a:buNone/>
            </a:pPr>
            <a:r>
              <a:rPr lang="en-GB" dirty="0"/>
              <a:t>Toutes les personnes incluses dans le programme le méritent, et elles ont indiqué que l'Induna en était la clé.</a:t>
            </a:r>
          </a:p>
        </p:txBody>
      </p:sp>
      <p:sp>
        <p:nvSpPr>
          <p:cNvPr id="5" name="Text Placeholder 4">
            <a:extLst>
              <a:ext uri="{FF2B5EF4-FFF2-40B4-BE49-F238E27FC236}">
                <a16:creationId xmlns:a16="http://schemas.microsoft.com/office/drawing/2014/main" id="{CD8F023D-2DF6-4DB2-B35B-6BA96AA3EE19}"/>
              </a:ext>
            </a:extLst>
          </p:cNvPr>
          <p:cNvSpPr>
            <a:spLocks noGrp="1"/>
          </p:cNvSpPr>
          <p:nvPr>
            <p:ph type="body" sz="quarter" idx="3"/>
          </p:nvPr>
        </p:nvSpPr>
        <p:spPr/>
        <p:txBody>
          <a:bodyPr/>
          <a:lstStyle/>
          <a:p>
            <a:r>
              <a:rPr lang="en-GB" dirty="0"/>
              <a:t>ou affectés par des problèmes de communication ?</a:t>
            </a:r>
          </a:p>
        </p:txBody>
      </p:sp>
      <p:sp>
        <p:nvSpPr>
          <p:cNvPr id="6" name="Content Placeholder 5">
            <a:extLst>
              <a:ext uri="{FF2B5EF4-FFF2-40B4-BE49-F238E27FC236}">
                <a16:creationId xmlns:a16="http://schemas.microsoft.com/office/drawing/2014/main" id="{698CE5F5-3023-4004-BEA8-08B1943163A3}"/>
              </a:ext>
            </a:extLst>
          </p:cNvPr>
          <p:cNvSpPr>
            <a:spLocks noGrp="1"/>
          </p:cNvSpPr>
          <p:nvPr>
            <p:ph sz="quarter" idx="4"/>
          </p:nvPr>
        </p:nvSpPr>
        <p:spPr/>
        <p:txBody>
          <a:bodyPr>
            <a:normAutofit fontScale="47500" lnSpcReduction="20000"/>
          </a:bodyPr>
          <a:lstStyle/>
          <a:p>
            <a:pPr marL="0" indent="0">
              <a:buNone/>
            </a:pPr>
            <a:endParaRPr lang="en-GB" dirty="0"/>
          </a:p>
          <a:p>
            <a:pPr marL="0" indent="0">
              <a:buNone/>
            </a:pPr>
            <a:r>
              <a:rPr lang="en-GB" dirty="0"/>
              <a:t>Tout le monde n'a pas été correctement informé du projet et du processus de sélection, et c'est pourquoi de nombreux ménages (dans différents villages) n'ont pas été aidés par le programme.</a:t>
            </a:r>
          </a:p>
          <a:p>
            <a:pPr marL="0" indent="0">
              <a:buNone/>
            </a:pPr>
            <a:r>
              <a:rPr lang="en-GB" dirty="0"/>
              <a:t>Les personnes affirment qu'elles n'ont pas été informées à l'avance du type d'aide qu'elles allaient recevoir.</a:t>
            </a:r>
          </a:p>
          <a:p>
            <a:pPr marL="0" indent="0">
              <a:buNone/>
            </a:pPr>
            <a:r>
              <a:rPr lang="en-GB" dirty="0"/>
              <a:t>Il y avait trop de personnes répondant aux critères de sélection et tout le monde n'a pas pu en bénéficier.</a:t>
            </a:r>
          </a:p>
        </p:txBody>
      </p:sp>
      <p:cxnSp>
        <p:nvCxnSpPr>
          <p:cNvPr id="7" name="Straight Connector 6">
            <a:extLst>
              <a:ext uri="{FF2B5EF4-FFF2-40B4-BE49-F238E27FC236}">
                <a16:creationId xmlns:a16="http://schemas.microsoft.com/office/drawing/2014/main" id="{A18BA8F2-687D-4F19-A1A3-AB2DB92F54BA}"/>
              </a:ext>
            </a:extLst>
          </p:cNvPr>
          <p:cNvCxnSpPr/>
          <p:nvPr/>
        </p:nvCxnSpPr>
        <p:spPr>
          <a:xfrm>
            <a:off x="4498181" y="1569839"/>
            <a:ext cx="16670" cy="30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308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7919-A6D2-49BF-BD08-46CA5291BE62}"/>
              </a:ext>
            </a:extLst>
          </p:cNvPr>
          <p:cNvSpPr>
            <a:spLocks noGrp="1"/>
          </p:cNvSpPr>
          <p:nvPr>
            <p:ph type="title"/>
          </p:nvPr>
        </p:nvSpPr>
        <p:spPr>
          <a:xfrm>
            <a:off x="467544" y="411511"/>
            <a:ext cx="7380271" cy="565175"/>
          </a:xfrm>
        </p:spPr>
        <p:txBody>
          <a:bodyPr lIns="68580" tIns="34290" rIns="68580" bIns="34290">
            <a:normAutofit/>
          </a:bodyPr>
          <a:lstStyle/>
          <a:p>
            <a:r>
              <a:rPr lang="en-GB" dirty="0"/>
              <a:t>Focus sur le </a:t>
            </a:r>
            <a:r>
              <a:rPr lang="en-GB" dirty="0">
                <a:solidFill>
                  <a:srgbClr val="FF0000"/>
                </a:solidFill>
              </a:rPr>
              <a:t>CEA</a:t>
            </a:r>
            <a:endParaRPr lang="en-GB" dirty="0"/>
          </a:p>
        </p:txBody>
      </p:sp>
      <p:pic>
        <p:nvPicPr>
          <p:cNvPr id="4" name="Picture 3">
            <a:extLst>
              <a:ext uri="{FF2B5EF4-FFF2-40B4-BE49-F238E27FC236}">
                <a16:creationId xmlns:a16="http://schemas.microsoft.com/office/drawing/2014/main" id="{766846CC-3C0B-4180-BE81-847A5DE3EEA8}"/>
              </a:ext>
            </a:extLst>
          </p:cNvPr>
          <p:cNvPicPr>
            <a:picLocks noChangeAspect="1"/>
          </p:cNvPicPr>
          <p:nvPr/>
        </p:nvPicPr>
        <p:blipFill>
          <a:blip r:embed="rId3"/>
          <a:stretch>
            <a:fillRect/>
          </a:stretch>
        </p:blipFill>
        <p:spPr>
          <a:xfrm>
            <a:off x="626780" y="1218854"/>
            <a:ext cx="7890441" cy="3307426"/>
          </a:xfrm>
          <a:prstGeom prst="rect">
            <a:avLst/>
          </a:prstGeom>
        </p:spPr>
      </p:pic>
    </p:spTree>
    <p:extLst>
      <p:ext uri="{BB962C8B-B14F-4D97-AF65-F5344CB8AC3E}">
        <p14:creationId xmlns:p14="http://schemas.microsoft.com/office/powerpoint/2010/main" val="47873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C8AB98B-19F6-47F8-ADB4-D5220E559F43}"/>
              </a:ext>
            </a:extLst>
          </p:cNvPr>
          <p:cNvSpPr/>
          <p:nvPr/>
        </p:nvSpPr>
        <p:spPr>
          <a:xfrm>
            <a:off x="4033507" y="4149173"/>
            <a:ext cx="958361" cy="87895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GB"/>
          </a:p>
        </p:txBody>
      </p:sp>
      <p:sp>
        <p:nvSpPr>
          <p:cNvPr id="3" name="Rectangle: Rounded Corners 2">
            <a:extLst>
              <a:ext uri="{FF2B5EF4-FFF2-40B4-BE49-F238E27FC236}">
                <a16:creationId xmlns:a16="http://schemas.microsoft.com/office/drawing/2014/main" id="{9E1C9A75-3785-4E06-B965-11A557F150B3}"/>
              </a:ext>
            </a:extLst>
          </p:cNvPr>
          <p:cNvSpPr/>
          <p:nvPr/>
        </p:nvSpPr>
        <p:spPr>
          <a:xfrm>
            <a:off x="66107" y="1147762"/>
            <a:ext cx="1524955" cy="200351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GB"/>
          </a:p>
        </p:txBody>
      </p:sp>
      <p:sp>
        <p:nvSpPr>
          <p:cNvPr id="2" name="Title 1">
            <a:extLst>
              <a:ext uri="{FF2B5EF4-FFF2-40B4-BE49-F238E27FC236}">
                <a16:creationId xmlns:a16="http://schemas.microsoft.com/office/drawing/2014/main" id="{43B01791-0ABF-4786-A3DD-B88C84345299}"/>
              </a:ext>
            </a:extLst>
          </p:cNvPr>
          <p:cNvSpPr>
            <a:spLocks noGrp="1"/>
          </p:cNvSpPr>
          <p:nvPr>
            <p:ph type="title"/>
          </p:nvPr>
        </p:nvSpPr>
        <p:spPr>
          <a:xfrm>
            <a:off x="467544" y="411511"/>
            <a:ext cx="7560840" cy="565175"/>
          </a:xfrm>
        </p:spPr>
        <p:txBody>
          <a:bodyPr lIns="68580" tIns="34290" rIns="68580" bIns="34290"/>
          <a:lstStyle/>
          <a:p>
            <a:pPr algn="l"/>
            <a:r>
              <a:rPr lang="en-GB" sz="2400" dirty="0"/>
              <a:t>Comment ? Un bref aperçu de la </a:t>
            </a:r>
            <a:r>
              <a:rPr lang="en-GB" sz="2400" dirty="0">
                <a:solidFill>
                  <a:srgbClr val="FF0000"/>
                </a:solidFill>
              </a:rPr>
              <a:t>méthodologie</a:t>
            </a:r>
          </a:p>
        </p:txBody>
      </p:sp>
      <p:sp>
        <p:nvSpPr>
          <p:cNvPr id="16" name="TextBox 15">
            <a:extLst>
              <a:ext uri="{FF2B5EF4-FFF2-40B4-BE49-F238E27FC236}">
                <a16:creationId xmlns:a16="http://schemas.microsoft.com/office/drawing/2014/main" id="{90899A4C-1E6E-4B2B-852E-C0C043E0CDA6}"/>
              </a:ext>
            </a:extLst>
          </p:cNvPr>
          <p:cNvSpPr txBox="1"/>
          <p:nvPr/>
        </p:nvSpPr>
        <p:spPr>
          <a:xfrm>
            <a:off x="2532185" y="1371601"/>
            <a:ext cx="1330569" cy="346249"/>
          </a:xfrm>
          <a:prstGeom prst="rect">
            <a:avLst/>
          </a:prstGeom>
          <a:noFill/>
        </p:spPr>
        <p:txBody>
          <a:bodyPr wrap="square" lIns="68580" tIns="34290" rIns="68580" bIns="34290" rtlCol="0">
            <a:spAutoFit/>
          </a:bodyPr>
          <a:lstStyle/>
          <a:p>
            <a:endParaRPr lang="en-GB" dirty="0"/>
          </a:p>
        </p:txBody>
      </p:sp>
      <p:pic>
        <p:nvPicPr>
          <p:cNvPr id="17" name="Picture 16">
            <a:extLst>
              <a:ext uri="{FF2B5EF4-FFF2-40B4-BE49-F238E27FC236}">
                <a16:creationId xmlns:a16="http://schemas.microsoft.com/office/drawing/2014/main" id="{3B761C09-11E0-48CC-8345-C6FABB75C569}"/>
              </a:ext>
            </a:extLst>
          </p:cNvPr>
          <p:cNvPicPr>
            <a:picLocks noChangeAspect="1"/>
          </p:cNvPicPr>
          <p:nvPr/>
        </p:nvPicPr>
        <p:blipFill>
          <a:blip r:embed="rId3"/>
          <a:stretch>
            <a:fillRect/>
          </a:stretch>
        </p:blipFill>
        <p:spPr>
          <a:xfrm>
            <a:off x="1668638" y="1371600"/>
            <a:ext cx="2438303" cy="2796540"/>
          </a:xfrm>
          <a:prstGeom prst="rect">
            <a:avLst/>
          </a:prstGeom>
        </p:spPr>
      </p:pic>
      <p:sp>
        <p:nvSpPr>
          <p:cNvPr id="19" name="Rectangle 18">
            <a:extLst>
              <a:ext uri="{FF2B5EF4-FFF2-40B4-BE49-F238E27FC236}">
                <a16:creationId xmlns:a16="http://schemas.microsoft.com/office/drawing/2014/main" id="{D0FE92E7-B468-48D1-9EDE-74A43B4BDE79}"/>
              </a:ext>
            </a:extLst>
          </p:cNvPr>
          <p:cNvSpPr/>
          <p:nvPr/>
        </p:nvSpPr>
        <p:spPr>
          <a:xfrm>
            <a:off x="129260" y="1147761"/>
            <a:ext cx="1770283" cy="1323200"/>
          </a:xfrm>
          <a:prstGeom prst="rect">
            <a:avLst/>
          </a:prstGeom>
          <a:noFill/>
        </p:spPr>
        <p:txBody>
          <a:bodyPr wrap="square" lIns="91440" tIns="45720" rIns="91440" bIns="45720" anchor="t">
            <a:spAutoFit/>
          </a:bodyPr>
          <a:lstStyle/>
          <a:p>
            <a:r>
              <a:rPr lang="en-US" sz="1600" dirty="0">
                <a:solidFill>
                  <a:schemeClr val="tx2"/>
                </a:solidFill>
              </a:rPr>
              <a:t>Le bon moment</a:t>
            </a:r>
          </a:p>
          <a:p>
            <a:r>
              <a:rPr lang="en-US" sz="1600" dirty="0">
                <a:solidFill>
                  <a:schemeClr val="tx2"/>
                </a:solidFill>
              </a:rPr>
              <a:t>Les bonnes personnes</a:t>
            </a:r>
          </a:p>
          <a:p>
            <a:r>
              <a:rPr lang="en-US" sz="1600" dirty="0">
                <a:solidFill>
                  <a:schemeClr val="tx2"/>
                </a:solidFill>
              </a:rPr>
              <a:t>L'assistance adéquate</a:t>
            </a:r>
          </a:p>
          <a:p>
            <a:r>
              <a:rPr lang="en-US" sz="1600" dirty="0">
                <a:solidFill>
                  <a:schemeClr val="tx2"/>
                </a:solidFill>
              </a:rPr>
              <a:t>La bonne voie</a:t>
            </a:r>
          </a:p>
          <a:p>
            <a:r>
              <a:rPr lang="en-US" sz="1600" dirty="0">
                <a:solidFill>
                  <a:schemeClr val="tx2"/>
                </a:solidFill>
              </a:rPr>
              <a:t>Les bons risques</a:t>
            </a:r>
          </a:p>
        </p:txBody>
      </p:sp>
      <p:sp>
        <p:nvSpPr>
          <p:cNvPr id="20" name="Arrow: Chevron 19">
            <a:extLst>
              <a:ext uri="{FF2B5EF4-FFF2-40B4-BE49-F238E27FC236}">
                <a16:creationId xmlns:a16="http://schemas.microsoft.com/office/drawing/2014/main" id="{07FA6192-6F34-43D2-9849-D89971938CB1}"/>
              </a:ext>
            </a:extLst>
          </p:cNvPr>
          <p:cNvSpPr/>
          <p:nvPr/>
        </p:nvSpPr>
        <p:spPr>
          <a:xfrm>
            <a:off x="4322885" y="2571751"/>
            <a:ext cx="498231" cy="672611"/>
          </a:xfrm>
          <a:prstGeom prst="chevr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solidFill>
            </a:endParaRPr>
          </a:p>
        </p:txBody>
      </p:sp>
      <p:pic>
        <p:nvPicPr>
          <p:cNvPr id="21" name="Picture 20" descr="A screenshot of a cell phone&#10;&#10;Description generated with very high confidence">
            <a:extLst>
              <a:ext uri="{FF2B5EF4-FFF2-40B4-BE49-F238E27FC236}">
                <a16:creationId xmlns:a16="http://schemas.microsoft.com/office/drawing/2014/main" id="{3C7551FF-E63D-48A0-85C3-362CD93486AB}"/>
              </a:ext>
            </a:extLst>
          </p:cNvPr>
          <p:cNvPicPr>
            <a:picLocks noChangeAspect="1"/>
          </p:cNvPicPr>
          <p:nvPr/>
        </p:nvPicPr>
        <p:blipFill>
          <a:blip r:embed="rId4"/>
          <a:stretch>
            <a:fillRect/>
          </a:stretch>
        </p:blipFill>
        <p:spPr>
          <a:xfrm>
            <a:off x="4996783" y="1371600"/>
            <a:ext cx="3901033" cy="3179131"/>
          </a:xfrm>
          <a:prstGeom prst="rect">
            <a:avLst/>
          </a:prstGeom>
        </p:spPr>
      </p:pic>
      <p:sp>
        <p:nvSpPr>
          <p:cNvPr id="23" name="TextBox 22">
            <a:extLst>
              <a:ext uri="{FF2B5EF4-FFF2-40B4-BE49-F238E27FC236}">
                <a16:creationId xmlns:a16="http://schemas.microsoft.com/office/drawing/2014/main" id="{49777C96-F789-4231-9FF5-685937C18CF0}"/>
              </a:ext>
            </a:extLst>
          </p:cNvPr>
          <p:cNvSpPr txBox="1"/>
          <p:nvPr/>
        </p:nvSpPr>
        <p:spPr>
          <a:xfrm>
            <a:off x="4033507" y="4239890"/>
            <a:ext cx="1036711" cy="623248"/>
          </a:xfrm>
          <a:prstGeom prst="rect">
            <a:avLst/>
          </a:prstGeom>
          <a:noFill/>
        </p:spPr>
        <p:txBody>
          <a:bodyPr wrap="square" lIns="68580" tIns="34290" rIns="68580" bIns="34290" rtlCol="0">
            <a:spAutoFit/>
          </a:bodyPr>
          <a:lstStyle/>
          <a:p>
            <a:r>
              <a:rPr lang="en-GB" dirty="0">
                <a:solidFill>
                  <a:schemeClr val="tx2"/>
                </a:solidFill>
              </a:rPr>
              <a:t>Capacité de la NS</a:t>
            </a:r>
          </a:p>
        </p:txBody>
      </p:sp>
    </p:spTree>
    <p:extLst>
      <p:ext uri="{BB962C8B-B14F-4D97-AF65-F5344CB8AC3E}">
        <p14:creationId xmlns:p14="http://schemas.microsoft.com/office/powerpoint/2010/main" val="2936427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32E3-5B30-4F83-924A-FF7C12EEFE11}"/>
              </a:ext>
            </a:extLst>
          </p:cNvPr>
          <p:cNvSpPr>
            <a:spLocks noGrp="1"/>
          </p:cNvSpPr>
          <p:nvPr>
            <p:ph type="title"/>
          </p:nvPr>
        </p:nvSpPr>
        <p:spPr>
          <a:xfrm>
            <a:off x="467544" y="411511"/>
            <a:ext cx="7114356" cy="565175"/>
          </a:xfrm>
        </p:spPr>
        <p:txBody>
          <a:bodyPr lIns="68580" tIns="34290" rIns="68580" bIns="34290">
            <a:normAutofit/>
          </a:bodyPr>
          <a:lstStyle/>
          <a:p>
            <a:r>
              <a:rPr lang="en-GB" dirty="0"/>
              <a:t>Vidéo du CEA</a:t>
            </a:r>
          </a:p>
        </p:txBody>
      </p:sp>
      <p:sp>
        <p:nvSpPr>
          <p:cNvPr id="3" name="Content Placeholder 2">
            <a:extLst>
              <a:ext uri="{FF2B5EF4-FFF2-40B4-BE49-F238E27FC236}">
                <a16:creationId xmlns:a16="http://schemas.microsoft.com/office/drawing/2014/main" id="{A9D5C143-D2DA-48CA-9C51-52DA58AC870D}"/>
              </a:ext>
            </a:extLst>
          </p:cNvPr>
          <p:cNvSpPr>
            <a:spLocks noGrp="1"/>
          </p:cNvSpPr>
          <p:nvPr>
            <p:ph sz="half" idx="2"/>
          </p:nvPr>
        </p:nvSpPr>
        <p:spPr>
          <a:xfrm>
            <a:off x="457200" y="1275607"/>
            <a:ext cx="7571184" cy="2953494"/>
          </a:xfrm>
        </p:spPr>
        <p:txBody>
          <a:bodyPr lIns="68580" tIns="34290" rIns="68580" bIns="34290"/>
          <a:lstStyle/>
          <a:p>
            <a:r>
              <a:rPr lang="en-GB" dirty="0">
                <a:hlinkClick r:id="rId3"/>
              </a:rPr>
              <a:t>https://www.youtube.com/watch?v=k5Gja3aIZzA&amp;list=PLrI6tpZ6pQmTuWgH38XkEoLGjZytfUdAR&amp;index=2&amp;t=0s</a:t>
            </a:r>
            <a:endParaRPr lang="en-GB" dirty="0"/>
          </a:p>
        </p:txBody>
      </p:sp>
    </p:spTree>
    <p:extLst>
      <p:ext uri="{BB962C8B-B14F-4D97-AF65-F5344CB8AC3E}">
        <p14:creationId xmlns:p14="http://schemas.microsoft.com/office/powerpoint/2010/main" val="2106551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7BA5C-8404-4CC5-A419-1BAC8B69A0A2}"/>
              </a:ext>
            </a:extLst>
          </p:cNvPr>
          <p:cNvPicPr>
            <a:picLocks noChangeAspect="1"/>
          </p:cNvPicPr>
          <p:nvPr/>
        </p:nvPicPr>
        <p:blipFill>
          <a:blip r:embed="rId2"/>
          <a:stretch>
            <a:fillRect/>
          </a:stretch>
        </p:blipFill>
        <p:spPr>
          <a:xfrm>
            <a:off x="1948079" y="325756"/>
            <a:ext cx="5448839" cy="4332183"/>
          </a:xfrm>
          <a:prstGeom prst="rect">
            <a:avLst/>
          </a:prstGeom>
        </p:spPr>
      </p:pic>
    </p:spTree>
    <p:extLst>
      <p:ext uri="{BB962C8B-B14F-4D97-AF65-F5344CB8AC3E}">
        <p14:creationId xmlns:p14="http://schemas.microsoft.com/office/powerpoint/2010/main" val="1400672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642F5C-783F-4E61-BAD2-586AA5933665}"/>
              </a:ext>
            </a:extLst>
          </p:cNvPr>
          <p:cNvPicPr>
            <a:picLocks noChangeAspect="1"/>
          </p:cNvPicPr>
          <p:nvPr/>
        </p:nvPicPr>
        <p:blipFill>
          <a:blip r:embed="rId3"/>
          <a:stretch>
            <a:fillRect/>
          </a:stretch>
        </p:blipFill>
        <p:spPr>
          <a:xfrm>
            <a:off x="351689" y="1332969"/>
            <a:ext cx="3995943" cy="3448227"/>
          </a:xfrm>
          <a:prstGeom prst="rect">
            <a:avLst/>
          </a:prstGeom>
        </p:spPr>
      </p:pic>
      <p:pic>
        <p:nvPicPr>
          <p:cNvPr id="7" name="Picture 6">
            <a:extLst>
              <a:ext uri="{FF2B5EF4-FFF2-40B4-BE49-F238E27FC236}">
                <a16:creationId xmlns:a16="http://schemas.microsoft.com/office/drawing/2014/main" id="{660BAE93-E94D-4D57-9DDA-A1F1CF5BAE88}"/>
              </a:ext>
            </a:extLst>
          </p:cNvPr>
          <p:cNvPicPr>
            <a:picLocks noChangeAspect="1"/>
          </p:cNvPicPr>
          <p:nvPr/>
        </p:nvPicPr>
        <p:blipFill>
          <a:blip r:embed="rId4"/>
          <a:stretch>
            <a:fillRect/>
          </a:stretch>
        </p:blipFill>
        <p:spPr>
          <a:xfrm>
            <a:off x="4796369" y="1393662"/>
            <a:ext cx="4138826" cy="3200564"/>
          </a:xfrm>
          <a:prstGeom prst="rect">
            <a:avLst/>
          </a:prstGeom>
        </p:spPr>
      </p:pic>
      <p:sp>
        <p:nvSpPr>
          <p:cNvPr id="5" name="Title 1">
            <a:extLst>
              <a:ext uri="{FF2B5EF4-FFF2-40B4-BE49-F238E27FC236}">
                <a16:creationId xmlns:a16="http://schemas.microsoft.com/office/drawing/2014/main" id="{6CA732E3-5B30-4F83-924A-FF7C12EEFE11}"/>
              </a:ext>
            </a:extLst>
          </p:cNvPr>
          <p:cNvSpPr>
            <a:spLocks noGrp="1"/>
          </p:cNvSpPr>
          <p:nvPr>
            <p:ph type="title"/>
          </p:nvPr>
        </p:nvSpPr>
        <p:spPr>
          <a:xfrm>
            <a:off x="467544" y="411511"/>
            <a:ext cx="7114356" cy="565175"/>
          </a:xfrm>
        </p:spPr>
        <p:txBody>
          <a:bodyPr lIns="68580" tIns="34290" rIns="68580" bIns="34290">
            <a:normAutofit/>
          </a:bodyPr>
          <a:lstStyle/>
          <a:p>
            <a:r>
              <a:rPr lang="en-GB" dirty="0"/>
              <a:t>PDM sur le CEA</a:t>
            </a:r>
          </a:p>
        </p:txBody>
      </p:sp>
    </p:spTree>
    <p:extLst>
      <p:ext uri="{BB962C8B-B14F-4D97-AF65-F5344CB8AC3E}">
        <p14:creationId xmlns:p14="http://schemas.microsoft.com/office/powerpoint/2010/main" val="3835796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4"/>
            <a:ext cx="4871544" cy="1731243"/>
          </a:xfrm>
          <a:prstGeom prst="rect">
            <a:avLst/>
          </a:prstGeom>
          <a:noFill/>
        </p:spPr>
        <p:txBody>
          <a:bodyPr wrap="square" lIns="68580" tIns="34290" rIns="68580" bIns="34290" rtlCol="0" anchor="t">
            <a:spAutoFit/>
          </a:bodyPr>
          <a:lstStyle/>
          <a:p>
            <a:endParaRPr lang="en-GB" dirty="0"/>
          </a:p>
          <a:p>
            <a:r>
              <a:rPr lang="en-GB" dirty="0"/>
              <a:t>Exercice 1 : chaque groupe se concentre sur une phase du cycle et évalue et explique les actions d'évaluation des effets cumulatifs qui ont été menées pour chaque phase, les lacunes, et fournit des recommandations pour l'avenir.</a:t>
            </a:r>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Focus sur le </a:t>
            </a:r>
            <a:r>
              <a:rPr lang="en-GB" dirty="0">
                <a:solidFill>
                  <a:srgbClr val="FF0000"/>
                </a:solidFill>
              </a:rPr>
              <a:t>CEA</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118078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335549"/>
            <a:ext cx="8496944" cy="3393236"/>
          </a:xfrm>
          <a:prstGeom prst="rect">
            <a:avLst/>
          </a:prstGeom>
          <a:noFill/>
        </p:spPr>
        <p:txBody>
          <a:bodyPr wrap="square" lIns="68580" tIns="34290" rIns="68580" bIns="34290" rtlCol="0">
            <a:spAutoFit/>
          </a:bodyPr>
          <a:lstStyle/>
          <a:p>
            <a:pPr marL="9525" indent="-9525"/>
            <a:r>
              <a:rPr lang="en-US" sz="7200" b="1" dirty="0">
                <a:solidFill>
                  <a:schemeClr val="bg1"/>
                </a:solidFill>
                <a:latin typeface="Arial" panose="020B0604020202020204" pitchFamily="34" charset="0"/>
                <a:cs typeface="Arial" panose="020B0604020202020204" pitchFamily="34" charset="0"/>
              </a:rPr>
              <a:t>Mise en œuvre et suivi : Partie 2</a:t>
            </a:r>
          </a:p>
        </p:txBody>
      </p:sp>
    </p:spTree>
    <p:extLst>
      <p:ext uri="{BB962C8B-B14F-4D97-AF65-F5344CB8AC3E}">
        <p14:creationId xmlns:p14="http://schemas.microsoft.com/office/powerpoint/2010/main" val="2757908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15394"/>
            <a:ext cx="5886480" cy="3512713"/>
          </a:xfrm>
          <a:prstGeom prst="rect">
            <a:avLst/>
          </a:prstGeom>
        </p:spPr>
      </p:pic>
      <p:sp>
        <p:nvSpPr>
          <p:cNvPr id="3" name="Oval 2">
            <a:extLst>
              <a:ext uri="{FF2B5EF4-FFF2-40B4-BE49-F238E27FC236}">
                <a16:creationId xmlns:a16="http://schemas.microsoft.com/office/drawing/2014/main" id="{C625E0CB-3638-499C-80FA-5F88C842CEB0}"/>
              </a:ext>
            </a:extLst>
          </p:cNvPr>
          <p:cNvSpPr/>
          <p:nvPr/>
        </p:nvSpPr>
        <p:spPr>
          <a:xfrm>
            <a:off x="3967844" y="1600201"/>
            <a:ext cx="1551214" cy="334736"/>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1828019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p:spPr>
        <p:txBody>
          <a:bodyPr lIns="68580" tIns="34290" rIns="68580" bIns="34290"/>
          <a:lstStyle/>
          <a:p>
            <a:pPr algn="l"/>
            <a:r>
              <a:rPr lang="en-GB" dirty="0">
                <a:solidFill>
                  <a:srgbClr val="FF0000"/>
                </a:solidFill>
              </a:rPr>
              <a:t>Plan de </a:t>
            </a:r>
            <a:r>
              <a:rPr lang="en-GB" dirty="0"/>
              <a:t>la session</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p:txBody>
          <a:bodyPr lIns="68580" tIns="34290" rIns="68580" bIns="34290"/>
          <a:lstStyle/>
          <a:p>
            <a:r>
              <a:rPr lang="en-GB" b="1" dirty="0"/>
              <a:t>Résultats :</a:t>
            </a:r>
          </a:p>
          <a:p>
            <a:pPr marL="0" indent="0">
              <a:buNone/>
            </a:pPr>
            <a:endParaRPr lang="en-GB" b="1" dirty="0"/>
          </a:p>
          <a:p>
            <a:pPr lvl="1"/>
            <a:r>
              <a:rPr lang="en-GB" dirty="0">
                <a:solidFill>
                  <a:srgbClr val="FF0000"/>
                </a:solidFill>
              </a:rPr>
              <a:t>La bonne méthode ? </a:t>
            </a:r>
            <a:r>
              <a:rPr lang="en-GB" dirty="0"/>
              <a:t>Les </a:t>
            </a:r>
            <a:r>
              <a:rPr lang="en-GB" dirty="0">
                <a:solidFill>
                  <a:srgbClr val="FF0000"/>
                </a:solidFill>
              </a:rPr>
              <a:t>mécanismes de mise en œuvre </a:t>
            </a:r>
            <a:r>
              <a:rPr lang="en-GB" dirty="0"/>
              <a:t>(FSP, distributions) étaient-ils les plus appropriés pour la population ciblée ?</a:t>
            </a:r>
          </a:p>
          <a:p>
            <a:pPr lvl="1"/>
            <a:r>
              <a:rPr lang="en-GB" dirty="0"/>
              <a:t> Identifier les principales </a:t>
            </a:r>
            <a:r>
              <a:rPr lang="en-GB" dirty="0">
                <a:solidFill>
                  <a:srgbClr val="FF0000"/>
                </a:solidFill>
              </a:rPr>
              <a:t>lacunes/positives et les enseignements tirés</a:t>
            </a:r>
            <a:r>
              <a:rPr lang="en-GB" dirty="0"/>
              <a:t>, et proposer des </a:t>
            </a:r>
            <a:r>
              <a:rPr lang="en-GB" dirty="0">
                <a:solidFill>
                  <a:srgbClr val="FF0000"/>
                </a:solidFill>
              </a:rPr>
              <a:t>recommandations </a:t>
            </a:r>
            <a:r>
              <a:rPr lang="en-GB" dirty="0"/>
              <a:t>pour les interventions futures.</a:t>
            </a:r>
          </a:p>
          <a:p>
            <a:pPr marL="0" indent="0">
              <a:buNone/>
            </a:pPr>
            <a:r>
              <a:rPr lang="en-GB" dirty="0"/>
              <a:t>	</a:t>
            </a:r>
          </a:p>
          <a:p>
            <a:endParaRPr lang="en-GB" dirty="0"/>
          </a:p>
        </p:txBody>
      </p:sp>
    </p:spTree>
    <p:extLst>
      <p:ext uri="{BB962C8B-B14F-4D97-AF65-F5344CB8AC3E}">
        <p14:creationId xmlns:p14="http://schemas.microsoft.com/office/powerpoint/2010/main" val="4243127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t>La bonne voie ? (livraison)</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Inclure 2 ou 3 diapositives récapitulatives du PDM et des FGD (10 </a:t>
            </a:r>
            <a:r>
              <a:rPr lang="en-GB" dirty="0" err="1"/>
              <a:t>minutes</a:t>
            </a:r>
            <a:r>
              <a:rPr lang="en-GB" dirty="0"/>
              <a:t>) (voir exemples) </a:t>
            </a:r>
          </a:p>
          <a:p>
            <a:pPr>
              <a:buFontTx/>
              <a:buChar char="-"/>
            </a:pPr>
            <a:r>
              <a:rPr lang="en-GB" dirty="0"/>
              <a:t>Discussion en plénière sur les points de vue des communautés : les participants sont-ils d'accord, y a-t-il quelque chose à ajouter (10 minutes) ?</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1521176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4529-74B8-406F-9253-000C63F27371}"/>
              </a:ext>
            </a:extLst>
          </p:cNvPr>
          <p:cNvSpPr>
            <a:spLocks noGrp="1"/>
          </p:cNvSpPr>
          <p:nvPr>
            <p:ph type="title"/>
          </p:nvPr>
        </p:nvSpPr>
        <p:spPr>
          <a:xfrm>
            <a:off x="467544" y="411511"/>
            <a:ext cx="7571184" cy="565175"/>
          </a:xfrm>
        </p:spPr>
        <p:txBody>
          <a:bodyPr lIns="68580" tIns="34290" rIns="68580" bIns="34290"/>
          <a:lstStyle/>
          <a:p>
            <a:pPr algn="l"/>
            <a:r>
              <a:rPr lang="en-GB" dirty="0">
                <a:solidFill>
                  <a:schemeClr val="tx2"/>
                </a:solidFill>
              </a:rPr>
              <a:t>La bonne </a:t>
            </a:r>
            <a:r>
              <a:rPr lang="en-GB" dirty="0"/>
              <a:t>voie ? (livraison)</a:t>
            </a:r>
          </a:p>
        </p:txBody>
      </p:sp>
      <p:pic>
        <p:nvPicPr>
          <p:cNvPr id="4" name="Content Placeholder 3">
            <a:extLst>
              <a:ext uri="{FF2B5EF4-FFF2-40B4-BE49-F238E27FC236}">
                <a16:creationId xmlns:a16="http://schemas.microsoft.com/office/drawing/2014/main" id="{BEF06D15-B486-48DF-A474-F1CF2DE58B0F}"/>
              </a:ext>
            </a:extLst>
          </p:cNvPr>
          <p:cNvPicPr>
            <a:picLocks noGrp="1" noChangeAspect="1"/>
          </p:cNvPicPr>
          <p:nvPr>
            <p:ph sz="half" idx="2"/>
          </p:nvPr>
        </p:nvPicPr>
        <p:blipFill>
          <a:blip r:embed="rId3"/>
          <a:stretch>
            <a:fillRect/>
          </a:stretch>
        </p:blipFill>
        <p:spPr>
          <a:xfrm>
            <a:off x="467544" y="1257797"/>
            <a:ext cx="4090988" cy="3319463"/>
          </a:xfrm>
          <a:prstGeom prst="rect">
            <a:avLst/>
          </a:prstGeom>
        </p:spPr>
      </p:pic>
      <p:pic>
        <p:nvPicPr>
          <p:cNvPr id="5" name="Picture 4">
            <a:extLst>
              <a:ext uri="{FF2B5EF4-FFF2-40B4-BE49-F238E27FC236}">
                <a16:creationId xmlns:a16="http://schemas.microsoft.com/office/drawing/2014/main" id="{0234FB70-37DE-4E55-A520-7DFE85E6DCBD}"/>
              </a:ext>
            </a:extLst>
          </p:cNvPr>
          <p:cNvPicPr>
            <a:picLocks noChangeAspect="1"/>
          </p:cNvPicPr>
          <p:nvPr/>
        </p:nvPicPr>
        <p:blipFill>
          <a:blip r:embed="rId4"/>
          <a:stretch>
            <a:fillRect/>
          </a:stretch>
        </p:blipFill>
        <p:spPr>
          <a:xfrm>
            <a:off x="4924742" y="1257797"/>
            <a:ext cx="4086435" cy="3324396"/>
          </a:xfrm>
          <a:prstGeom prst="rect">
            <a:avLst/>
          </a:prstGeom>
        </p:spPr>
      </p:pic>
    </p:spTree>
    <p:extLst>
      <p:ext uri="{BB962C8B-B14F-4D97-AF65-F5344CB8AC3E}">
        <p14:creationId xmlns:p14="http://schemas.microsoft.com/office/powerpoint/2010/main" val="1259390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548F-4BF8-4D12-9643-13B5AD763F88}"/>
              </a:ext>
            </a:extLst>
          </p:cNvPr>
          <p:cNvSpPr>
            <a:spLocks noGrp="1"/>
          </p:cNvSpPr>
          <p:nvPr>
            <p:ph type="title"/>
          </p:nvPr>
        </p:nvSpPr>
        <p:spPr/>
        <p:txBody>
          <a:bodyPr/>
          <a:lstStyle/>
          <a:p>
            <a:r>
              <a:rPr lang="en-GB" dirty="0"/>
              <a:t>FGDs</a:t>
            </a:r>
          </a:p>
        </p:txBody>
      </p:sp>
      <p:sp>
        <p:nvSpPr>
          <p:cNvPr id="10" name="Content Placeholder 9">
            <a:extLst>
              <a:ext uri="{FF2B5EF4-FFF2-40B4-BE49-F238E27FC236}">
                <a16:creationId xmlns:a16="http://schemas.microsoft.com/office/drawing/2014/main" id="{6212A9DA-45FD-427B-86FE-8AACB0436C83}"/>
              </a:ext>
            </a:extLst>
          </p:cNvPr>
          <p:cNvSpPr>
            <a:spLocks noGrp="1"/>
          </p:cNvSpPr>
          <p:nvPr>
            <p:ph idx="1"/>
          </p:nvPr>
        </p:nvSpPr>
        <p:spPr/>
        <p:txBody>
          <a:bodyPr lIns="68580" tIns="34290" rIns="68580" bIns="34290" anchor="t"/>
          <a:lstStyle/>
          <a:p>
            <a:pPr marL="0" indent="0">
              <a:buNone/>
            </a:pPr>
            <a:r>
              <a:rPr lang="en-GB" sz="2400" dirty="0"/>
              <a:t>L'incident qui a affecté négativement le programme a été le grand nombre de personnes au bureau de poste pendant les distributions, car plusieurs communautés ont été convoquées le même jour pour collecter la CVA.</a:t>
            </a:r>
          </a:p>
          <a:p>
            <a:pPr marL="0" indent="0">
              <a:buNone/>
            </a:pPr>
            <a:endParaRPr lang="en-GB" sz="2400" dirty="0"/>
          </a:p>
          <a:p>
            <a:pPr marL="0" indent="0">
              <a:buNone/>
            </a:pPr>
            <a:r>
              <a:rPr lang="en-GB" sz="2400" dirty="0"/>
              <a:t>Les personnes n'ont été exposées à aucun risque. Il est suggéré de donner la priorité aux femmes ayant des enfants.</a:t>
            </a:r>
          </a:p>
        </p:txBody>
      </p:sp>
    </p:spTree>
    <p:extLst>
      <p:ext uri="{BB962C8B-B14F-4D97-AF65-F5344CB8AC3E}">
        <p14:creationId xmlns:p14="http://schemas.microsoft.com/office/powerpoint/2010/main" val="165120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title"/>
          </p:nvPr>
        </p:nvSpPr>
        <p:spPr/>
        <p:txBody>
          <a:bodyPr lIns="68580" tIns="34290" rIns="68580" bIns="34290" anchor="t"/>
          <a:lstStyle/>
          <a:p>
            <a:r>
              <a:rPr lang="en-US" dirty="0">
                <a:latin typeface="+mn-lt"/>
              </a:rPr>
              <a:t>Processus versus impact</a:t>
            </a:r>
          </a:p>
        </p:txBody>
      </p:sp>
      <p:sp>
        <p:nvSpPr>
          <p:cNvPr id="338946" name="Rectangle 2"/>
          <p:cNvSpPr>
            <a:spLocks noGrp="1" noChangeArrowheads="1"/>
          </p:cNvSpPr>
          <p:nvPr>
            <p:ph idx="1"/>
          </p:nvPr>
        </p:nvSpPr>
        <p:spPr>
          <a:xfrm>
            <a:off x="628650" y="1369219"/>
            <a:ext cx="7829550" cy="3088482"/>
          </a:xfrm>
        </p:spPr>
        <p:txBody>
          <a:bodyPr>
            <a:noAutofit/>
          </a:bodyPr>
          <a:lstStyle/>
          <a:p>
            <a:r>
              <a:rPr lang="en-GB" sz="2300" b="1" dirty="0"/>
              <a:t>Suivi du processus </a:t>
            </a:r>
            <a:r>
              <a:rPr lang="en-GB" sz="2300" dirty="0"/>
              <a:t>: pour s'assurer que le programme est approprié et pertinent par rapport aux besoins des personnes ; qu'il est mis en œuvre de la manière prévue. </a:t>
            </a:r>
          </a:p>
          <a:p>
            <a:r>
              <a:rPr lang="en-GB" sz="2300" b="1" dirty="0"/>
              <a:t>Contrôle de l'impact </a:t>
            </a:r>
            <a:r>
              <a:rPr lang="en-GB" sz="2300" dirty="0"/>
              <a:t>: pour s'assurer que le programme a l'impact escompté et qu'il minimise les impacts négatifs de manière plus efficace et efficiente que d'autres types de programmes.</a:t>
            </a:r>
            <a:endParaRPr lang="en-US" sz="2300" dirty="0"/>
          </a:p>
        </p:txBody>
      </p:sp>
      <p:sp>
        <p:nvSpPr>
          <p:cNvPr id="87045" name="Rectangle 5"/>
          <p:cNvSpPr>
            <a:spLocks noGrp="1" noChangeArrowheads="1"/>
          </p:cNvSpPr>
          <p:nvPr/>
        </p:nvSpPr>
        <p:spPr bwMode="auto">
          <a:xfrm>
            <a:off x="1771650" y="2376644"/>
            <a:ext cx="5886450" cy="3371850"/>
          </a:xfrm>
          <a:prstGeom prst="rect">
            <a:avLst/>
          </a:prstGeom>
          <a:noFill/>
          <a:ln w="9525">
            <a:noFill/>
            <a:miter lim="800000"/>
            <a:headEnd/>
            <a:tailEnd/>
          </a:ln>
        </p:spPr>
        <p:txBody>
          <a:bodyPr lIns="68580" tIns="34290" rIns="68580" bIns="34290">
            <a:prstTxWarp prst="textNoShape">
              <a:avLst/>
            </a:prstTxWarp>
          </a:bodyPr>
          <a:lstStyle/>
          <a:p>
            <a:endParaRPr lang="en-GB" sz="2400"/>
          </a:p>
        </p:txBody>
      </p:sp>
    </p:spTree>
    <p:extLst>
      <p:ext uri="{BB962C8B-B14F-4D97-AF65-F5344CB8AC3E}">
        <p14:creationId xmlns:p14="http://schemas.microsoft.com/office/powerpoint/2010/main" val="314863149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73129" y="411511"/>
            <a:ext cx="8967725" cy="565175"/>
          </a:xfrm>
        </p:spPr>
        <p:txBody>
          <a:bodyPr lIns="68580" tIns="34290" rIns="68580" bIns="34290" anchor="t">
            <a:normAutofit fontScale="90000"/>
          </a:bodyPr>
          <a:lstStyle/>
          <a:p>
            <a:r>
              <a:rPr lang="en-GB" dirty="0">
                <a:latin typeface="Arial"/>
                <a:cs typeface="Arial"/>
              </a:rPr>
              <a:t>Mécanisme d'administration/PSF sélectionné dans la </a:t>
            </a:r>
            <a:r>
              <a:rPr lang="en-GB" dirty="0">
                <a:highlight>
                  <a:srgbClr val="FFFF00"/>
                </a:highlight>
                <a:latin typeface="Arial"/>
                <a:cs typeface="Arial"/>
              </a:rPr>
              <a:t>réponse xxx</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3389063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5"/>
            <a:ext cx="4871544" cy="3116238"/>
          </a:xfrm>
          <a:prstGeom prst="rect">
            <a:avLst/>
          </a:prstGeom>
          <a:noFill/>
        </p:spPr>
        <p:txBody>
          <a:bodyPr wrap="square" lIns="68580" tIns="34290" rIns="68580" bIns="34290" rtlCol="0" anchor="t">
            <a:spAutoFit/>
          </a:bodyPr>
          <a:lstStyle/>
          <a:p>
            <a:r>
              <a:rPr lang="en-GB" dirty="0"/>
              <a:t>Sur la base des informations précédentes :</a:t>
            </a:r>
          </a:p>
          <a:p>
            <a:endParaRPr lang="en-GB" dirty="0"/>
          </a:p>
          <a:p>
            <a:r>
              <a:rPr lang="en-GB" dirty="0"/>
              <a:t>Activité de groupe : discussion en deux groupes sur la manière dont l'assistance a été mise en place et fournie (I - sélection du PSF ; 2 - distribution). </a:t>
            </a:r>
          </a:p>
          <a:p>
            <a:endParaRPr lang="en-GB" dirty="0"/>
          </a:p>
          <a:p>
            <a:r>
              <a:rPr lang="en-GB" dirty="0"/>
              <a:t>Identifiez a) ce qui s'est bien passé ; b) ce qui aurait dû mieux se passer ; au moins 3 actions prioritaires recommandées pour améliorer la qualité de cette phase la prochaine fois. (40 minutes)</a:t>
            </a:r>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Se concentrer sur les </a:t>
            </a:r>
            <a:r>
              <a:rPr lang="en-GB" dirty="0">
                <a:solidFill>
                  <a:srgbClr val="FF0000"/>
                </a:solidFill>
              </a:rPr>
              <a:t>mécanismes de mise en œuvre </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2249129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15394"/>
            <a:ext cx="5886480" cy="3512713"/>
          </a:xfrm>
          <a:prstGeom prst="rect">
            <a:avLst/>
          </a:prstGeom>
        </p:spPr>
      </p:pic>
      <p:sp>
        <p:nvSpPr>
          <p:cNvPr id="3" name="Oval 2">
            <a:extLst>
              <a:ext uri="{FF2B5EF4-FFF2-40B4-BE49-F238E27FC236}">
                <a16:creationId xmlns:a16="http://schemas.microsoft.com/office/drawing/2014/main" id="{E240659C-28E9-4D8D-B779-9CE72225E647}"/>
              </a:ext>
            </a:extLst>
          </p:cNvPr>
          <p:cNvSpPr/>
          <p:nvPr/>
        </p:nvSpPr>
        <p:spPr>
          <a:xfrm>
            <a:off x="6694716" y="2718708"/>
            <a:ext cx="808264" cy="677636"/>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3257526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3" y="411510"/>
            <a:ext cx="7674133" cy="565175"/>
          </a:xfrm>
        </p:spPr>
        <p:txBody>
          <a:bodyPr/>
          <a:lstStyle/>
          <a:p>
            <a:pPr algn="l"/>
            <a:r>
              <a:rPr lang="en-GB" dirty="0">
                <a:solidFill>
                  <a:srgbClr val="FF0000"/>
                </a:solidFill>
              </a:rPr>
              <a:t>Plan de </a:t>
            </a:r>
            <a:r>
              <a:rPr lang="en-GB" dirty="0"/>
              <a:t>la session</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a:xfrm>
            <a:off x="396240" y="976685"/>
            <a:ext cx="7571184" cy="3318619"/>
          </a:xfrm>
        </p:spPr>
        <p:txBody>
          <a:bodyPr/>
          <a:lstStyle/>
          <a:p>
            <a:r>
              <a:rPr lang="en-GB" b="1" dirty="0"/>
              <a:t>Résultats :</a:t>
            </a:r>
          </a:p>
          <a:p>
            <a:pPr lvl="1"/>
            <a:r>
              <a:rPr lang="en-GB" dirty="0"/>
              <a:t>Réfléchir aux outils/processus utilisés pour contrôler la réponse et déterminer s'ils ont permis d'adapter la réponse en cas de besoin.</a:t>
            </a:r>
          </a:p>
          <a:p>
            <a:pPr lvl="1"/>
            <a:r>
              <a:rPr lang="en-GB" dirty="0"/>
              <a:t>Identifier les principales lacunes/positives et les enseignements tirés, et proposer des recommandations pour les interventions futures.</a:t>
            </a:r>
          </a:p>
          <a:p>
            <a:pPr marL="0" indent="0">
              <a:buNone/>
            </a:pPr>
            <a:r>
              <a:rPr lang="en-GB" dirty="0"/>
              <a:t>	</a:t>
            </a:r>
          </a:p>
          <a:p>
            <a:endParaRPr lang="en-GB" dirty="0"/>
          </a:p>
        </p:txBody>
      </p:sp>
    </p:spTree>
    <p:extLst>
      <p:ext uri="{BB962C8B-B14F-4D97-AF65-F5344CB8AC3E}">
        <p14:creationId xmlns:p14="http://schemas.microsoft.com/office/powerpoint/2010/main" val="74089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ott IFRC\IFRC M&amp;E Guidance\PMER Cartoons\16 ifrc ME waterfall.TIF">
            <a:extLst>
              <a:ext uri="{FF2B5EF4-FFF2-40B4-BE49-F238E27FC236}">
                <a16:creationId xmlns:a16="http://schemas.microsoft.com/office/drawing/2014/main" id="{243387E2-9D5A-45D2-8677-33C57D0B4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083" y="513756"/>
            <a:ext cx="6953492" cy="4115990"/>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pic>
    </p:spTree>
    <p:extLst>
      <p:ext uri="{BB962C8B-B14F-4D97-AF65-F5344CB8AC3E}">
        <p14:creationId xmlns:p14="http://schemas.microsoft.com/office/powerpoint/2010/main" val="662549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6EC2-E5DE-453D-9ACB-24DF9832DBFF}"/>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Aperçu de la </a:t>
            </a:r>
            <a:r>
              <a:rPr lang="en-GB" sz="2400" dirty="0">
                <a:solidFill>
                  <a:srgbClr val="FF0000"/>
                </a:solidFill>
                <a:latin typeface="Arial" panose="020B0604020202020204" pitchFamily="34" charset="0"/>
                <a:cs typeface="Arial" panose="020B0604020202020204" pitchFamily="34" charset="0"/>
              </a:rPr>
              <a:t>surveillance </a:t>
            </a:r>
            <a:r>
              <a:rPr lang="en-GB" sz="2400" dirty="0">
                <a:latin typeface="Arial" panose="020B0604020202020204" pitchFamily="34" charset="0"/>
                <a:cs typeface="Arial" panose="020B0604020202020204" pitchFamily="34" charset="0"/>
              </a:rPr>
              <a:t>pendant la réponse</a:t>
            </a:r>
          </a:p>
        </p:txBody>
      </p:sp>
      <p:pic>
        <p:nvPicPr>
          <p:cNvPr id="4" name="Picture 3">
            <a:extLst>
              <a:ext uri="{FF2B5EF4-FFF2-40B4-BE49-F238E27FC236}">
                <a16:creationId xmlns:a16="http://schemas.microsoft.com/office/drawing/2014/main" id="{7941A174-7CC8-4901-8BFD-E9A74F38FD18}"/>
              </a:ext>
            </a:extLst>
          </p:cNvPr>
          <p:cNvPicPr>
            <a:picLocks noChangeAspect="1"/>
          </p:cNvPicPr>
          <p:nvPr/>
        </p:nvPicPr>
        <p:blipFill>
          <a:blip r:embed="rId3"/>
          <a:stretch>
            <a:fillRect/>
          </a:stretch>
        </p:blipFill>
        <p:spPr>
          <a:xfrm>
            <a:off x="2757345" y="1395529"/>
            <a:ext cx="3029093" cy="3474128"/>
          </a:xfrm>
          <a:prstGeom prst="rect">
            <a:avLst/>
          </a:prstGeom>
        </p:spPr>
      </p:pic>
    </p:spTree>
    <p:extLst>
      <p:ext uri="{BB962C8B-B14F-4D97-AF65-F5344CB8AC3E}">
        <p14:creationId xmlns:p14="http://schemas.microsoft.com/office/powerpoint/2010/main" val="3458507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4"/>
            <a:ext cx="4871544" cy="2839239"/>
          </a:xfrm>
          <a:prstGeom prst="rect">
            <a:avLst/>
          </a:prstGeom>
          <a:noFill/>
        </p:spPr>
        <p:txBody>
          <a:bodyPr wrap="square" lIns="68580" tIns="34290" rIns="68580" bIns="34290" rtlCol="0" anchor="t">
            <a:spAutoFit/>
          </a:bodyPr>
          <a:lstStyle/>
          <a:p>
            <a:r>
              <a:rPr lang="en-GB" dirty="0"/>
              <a:t>Utilisation des informations précédentes :</a:t>
            </a:r>
          </a:p>
          <a:p>
            <a:endParaRPr lang="en-GB" dirty="0"/>
          </a:p>
          <a:p>
            <a:r>
              <a:rPr lang="en-GB" dirty="0"/>
              <a:t>Activité de groupe : chaque groupe discute de l'efficacité du système de suivi pour cette réponse.</a:t>
            </a:r>
          </a:p>
          <a:p>
            <a:endParaRPr lang="en-GB" dirty="0"/>
          </a:p>
          <a:p>
            <a:r>
              <a:rPr lang="en-GB" dirty="0"/>
              <a:t>Identifier a) les situations dans lesquelles le suivi du projet a conduit à des ajustements de la réponse b) ce qui a bien fonctionné et quels ont été les défis posés par le système de suivi (outils de collecte de données, etc.) c) les principales recommandations.</a:t>
            </a: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Focus sur le </a:t>
            </a:r>
            <a:r>
              <a:rPr lang="en-GB" dirty="0">
                <a:solidFill>
                  <a:srgbClr val="FF0000"/>
                </a:solidFill>
              </a:rPr>
              <a:t>système de suivi des réponses</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2511237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004973-641F-8D4A-9566-4C9FEE4BD386}"/>
              </a:ext>
            </a:extLst>
          </p:cNvPr>
          <p:cNvSpPr txBox="1"/>
          <p:nvPr/>
        </p:nvSpPr>
        <p:spPr>
          <a:xfrm>
            <a:off x="395536" y="335548"/>
            <a:ext cx="8496944" cy="3785652"/>
          </a:xfrm>
          <a:prstGeom prst="rect">
            <a:avLst/>
          </a:prstGeom>
          <a:noFill/>
        </p:spPr>
        <p:txBody>
          <a:bodyPr wrap="square" rtlCol="0" anchor="t">
            <a:spAutoFit/>
          </a:bodyPr>
          <a:lstStyle/>
          <a:p>
            <a:pPr marL="9525" indent="-9525"/>
            <a:r>
              <a:rPr lang="en-US" sz="6000" b="1" dirty="0">
                <a:solidFill>
                  <a:schemeClr val="bg1"/>
                </a:solidFill>
                <a:latin typeface="Arial"/>
                <a:cs typeface="Arial"/>
              </a:rPr>
              <a:t>Recommandations pour la programmation future de la CVA</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68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3" y="411510"/>
            <a:ext cx="7674133" cy="565175"/>
          </a:xfrm>
        </p:spPr>
        <p:txBody>
          <a:bodyPr/>
          <a:lstStyle/>
          <a:p>
            <a:pPr algn="l"/>
            <a:r>
              <a:rPr lang="en-GB" dirty="0">
                <a:solidFill>
                  <a:srgbClr val="FF0000"/>
                </a:solidFill>
              </a:rPr>
              <a:t>Plan de </a:t>
            </a:r>
            <a:r>
              <a:rPr lang="en-GB" dirty="0"/>
              <a:t>la session</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a:xfrm>
            <a:off x="396240" y="976685"/>
            <a:ext cx="7571184" cy="3318619"/>
          </a:xfrm>
        </p:spPr>
        <p:txBody>
          <a:bodyPr lIns="91440" tIns="45720" rIns="91440" bIns="45720" anchor="t"/>
          <a:lstStyle/>
          <a:p>
            <a:pPr marL="0" indent="0">
              <a:buNone/>
            </a:pPr>
            <a:r>
              <a:rPr lang="en-GB" b="1" dirty="0"/>
              <a:t>	</a:t>
            </a:r>
          </a:p>
          <a:p>
            <a:pPr lvl="1"/>
            <a:r>
              <a:rPr lang="en-GB" dirty="0"/>
              <a:t>Récapituler et réviser les principales recommandations identifiées lors de l'atelier</a:t>
            </a:r>
          </a:p>
          <a:p>
            <a:pPr lvl="1"/>
            <a:r>
              <a:rPr lang="en-GB" dirty="0"/>
              <a:t>Discuter de la manière dont ces éléments sont pris en compte dans le plan d'action de la CVA ou si des actions supplémentaires sont nécessaires.</a:t>
            </a:r>
            <a:endParaRPr lang="en-GB" dirty="0">
              <a:cs typeface="Calibri"/>
            </a:endParaRPr>
          </a:p>
          <a:p>
            <a:pPr lvl="1"/>
            <a:r>
              <a:rPr lang="en-GB" dirty="0"/>
              <a:t>Examiner les résultats conformément à l'autoévaluation de la capacité de la CVA de la N.-É.</a:t>
            </a:r>
          </a:p>
          <a:p>
            <a:pPr lvl="1"/>
            <a:r>
              <a:rPr lang="en-GB" dirty="0"/>
              <a:t>Classer, hiérarchiser et affiner les recommandations </a:t>
            </a:r>
          </a:p>
          <a:p>
            <a:pPr lvl="1"/>
            <a:r>
              <a:rPr lang="en-GB" dirty="0"/>
              <a:t>Récapitulation et remarques finales. </a:t>
            </a:r>
          </a:p>
          <a:p>
            <a:pPr marL="0" indent="0">
              <a:buNone/>
            </a:pPr>
            <a:r>
              <a:rPr lang="en-GB" dirty="0"/>
              <a:t>	</a:t>
            </a:r>
          </a:p>
          <a:p>
            <a:endParaRPr lang="en-GB" dirty="0"/>
          </a:p>
        </p:txBody>
      </p:sp>
    </p:spTree>
    <p:extLst>
      <p:ext uri="{BB962C8B-B14F-4D97-AF65-F5344CB8AC3E}">
        <p14:creationId xmlns:p14="http://schemas.microsoft.com/office/powerpoint/2010/main" val="2147899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386084" y="1360315"/>
            <a:ext cx="4871544" cy="2839239"/>
          </a:xfrm>
          <a:prstGeom prst="rect">
            <a:avLst/>
          </a:prstGeom>
          <a:noFill/>
        </p:spPr>
        <p:txBody>
          <a:bodyPr wrap="square" lIns="68580" tIns="34290" rIns="68580" bIns="34290" rtlCol="0" anchor="t">
            <a:spAutoFit/>
          </a:bodyPr>
          <a:lstStyle/>
          <a:p>
            <a:r>
              <a:rPr lang="en-GB" dirty="0"/>
              <a:t>En séance plénière :</a:t>
            </a:r>
          </a:p>
          <a:p>
            <a:endParaRPr lang="en-GB" dirty="0"/>
          </a:p>
          <a:p>
            <a:r>
              <a:rPr lang="en-GB" dirty="0"/>
              <a:t>Par étape du cycle du projet, votez pour la recommandation prioritaire.</a:t>
            </a:r>
          </a:p>
          <a:p>
            <a:endParaRPr lang="en-GB" dirty="0"/>
          </a:p>
          <a:p>
            <a:r>
              <a:rPr lang="en-GB" dirty="0"/>
              <a:t>Les 3 premiers par étape du projet sont enregistrés</a:t>
            </a:r>
          </a:p>
          <a:p>
            <a:endParaRPr lang="en-GB" dirty="0"/>
          </a:p>
          <a:p>
            <a:endParaRPr lang="en-GB" dirty="0"/>
          </a:p>
          <a:p>
            <a:endParaRPr lang="en-GB" dirty="0"/>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Focus sur les </a:t>
            </a:r>
            <a:r>
              <a:rPr lang="en-GB" dirty="0">
                <a:solidFill>
                  <a:srgbClr val="FF0000"/>
                </a:solidFill>
              </a:rPr>
              <a:t>recommandations</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386310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36512" y="411510"/>
            <a:ext cx="9433048" cy="565175"/>
          </a:xfrm>
        </p:spPr>
        <p:txBody>
          <a:bodyPr/>
          <a:lstStyle/>
          <a:p>
            <a:r>
              <a:rPr lang="en-GB" dirty="0"/>
              <a:t>Les </a:t>
            </a:r>
            <a:r>
              <a:rPr lang="en-GB" dirty="0">
                <a:solidFill>
                  <a:schemeClr val="tx2"/>
                </a:solidFill>
              </a:rPr>
              <a:t>preuves que </a:t>
            </a:r>
            <a:r>
              <a:rPr lang="en-GB" dirty="0"/>
              <a:t>nous utiliserons pour générer nos leçons</a:t>
            </a:r>
          </a:p>
        </p:txBody>
      </p:sp>
      <p:sp>
        <p:nvSpPr>
          <p:cNvPr id="3" name="TextBox 2">
            <a:extLst>
              <a:ext uri="{FF2B5EF4-FFF2-40B4-BE49-F238E27FC236}">
                <a16:creationId xmlns:a16="http://schemas.microsoft.com/office/drawing/2014/main" id="{B32B7A92-6A86-43E4-9191-2BB95501B451}"/>
              </a:ext>
            </a:extLst>
          </p:cNvPr>
          <p:cNvSpPr txBox="1"/>
          <p:nvPr/>
        </p:nvSpPr>
        <p:spPr>
          <a:xfrm>
            <a:off x="899592" y="2211710"/>
            <a:ext cx="3827834"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a:t>Expériences des participants</a:t>
            </a:r>
          </a:p>
          <a:p>
            <a:endParaRPr lang="en-GB" dirty="0"/>
          </a:p>
          <a:p>
            <a:pPr marL="285750" indent="-285750">
              <a:buFont typeface="Wingdings" panose="05000000000000000000" pitchFamily="2" charset="2"/>
              <a:buChar char="ü"/>
            </a:pPr>
            <a:r>
              <a:rPr lang="en-GB" dirty="0"/>
              <a:t>Données qualitatives provenant des communautés</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Rapports PDM</a:t>
            </a:r>
          </a:p>
        </p:txBody>
      </p:sp>
      <p:pic>
        <p:nvPicPr>
          <p:cNvPr id="5" name="Content Placeholder 12" descr="A group of people sitting at a table&#10;&#10;Description generated with very high confidence">
            <a:extLst>
              <a:ext uri="{FF2B5EF4-FFF2-40B4-BE49-F238E27FC236}">
                <a16:creationId xmlns:a16="http://schemas.microsoft.com/office/drawing/2014/main" id="{4123F77E-44AA-4B4E-851C-968A715838B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80012" y="2497680"/>
            <a:ext cx="3176954" cy="23827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2" descr="Image result for evidence based cartoon">
            <a:extLst>
              <a:ext uri="{FF2B5EF4-FFF2-40B4-BE49-F238E27FC236}">
                <a16:creationId xmlns:a16="http://schemas.microsoft.com/office/drawing/2014/main" id="{07588DA9-20FA-48AD-8700-87E81BF26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441" y="1628356"/>
            <a:ext cx="2083405" cy="11667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652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36512" y="411510"/>
            <a:ext cx="9433048" cy="565175"/>
          </a:xfrm>
        </p:spPr>
        <p:txBody>
          <a:bodyPr/>
          <a:lstStyle/>
          <a:p>
            <a:r>
              <a:rPr lang="en-GB"/>
              <a:t>Les méthodes de travail</a:t>
            </a:r>
          </a:p>
        </p:txBody>
      </p:sp>
      <p:pic>
        <p:nvPicPr>
          <p:cNvPr id="5" name="Picture 4">
            <a:extLst>
              <a:ext uri="{FF2B5EF4-FFF2-40B4-BE49-F238E27FC236}">
                <a16:creationId xmlns:a16="http://schemas.microsoft.com/office/drawing/2014/main" id="{B6AEC308-7620-49B1-8951-3830B8A53912}"/>
              </a:ext>
            </a:extLst>
          </p:cNvPr>
          <p:cNvPicPr>
            <a:picLocks noChangeAspect="1"/>
          </p:cNvPicPr>
          <p:nvPr/>
        </p:nvPicPr>
        <p:blipFill>
          <a:blip r:embed="rId3"/>
          <a:stretch>
            <a:fillRect/>
          </a:stretch>
        </p:blipFill>
        <p:spPr>
          <a:xfrm>
            <a:off x="611560" y="1059582"/>
            <a:ext cx="2143125" cy="2143125"/>
          </a:xfrm>
          <a:prstGeom prst="rect">
            <a:avLst/>
          </a:prstGeom>
        </p:spPr>
      </p:pic>
      <p:pic>
        <p:nvPicPr>
          <p:cNvPr id="4102" name="Picture 6" descr="Image result for listening to others">
            <a:extLst>
              <a:ext uri="{FF2B5EF4-FFF2-40B4-BE49-F238E27FC236}">
                <a16:creationId xmlns:a16="http://schemas.microsoft.com/office/drawing/2014/main" id="{21859AD0-1E61-4474-8E3D-D30BF6B77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181350"/>
            <a:ext cx="2333625" cy="1962150"/>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4" name="Picture 3" descr="A close up of a sign&#10;&#10;Description generated with very high confidence">
            <a:extLst>
              <a:ext uri="{FF2B5EF4-FFF2-40B4-BE49-F238E27FC236}">
                <a16:creationId xmlns:a16="http://schemas.microsoft.com/office/drawing/2014/main" id="{3CF64C9E-3FB0-4D5D-BC76-E42D2E7A7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900" y="1910495"/>
            <a:ext cx="2143125" cy="2143125"/>
          </a:xfrm>
          <a:prstGeom prst="rect">
            <a:avLst/>
          </a:prstGeom>
        </p:spPr>
      </p:pic>
    </p:spTree>
    <p:extLst>
      <p:ext uri="{BB962C8B-B14F-4D97-AF65-F5344CB8AC3E}">
        <p14:creationId xmlns:p14="http://schemas.microsoft.com/office/powerpoint/2010/main" val="379812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D99D-1EE9-4B5A-9380-531C37F9C19E}"/>
              </a:ext>
            </a:extLst>
          </p:cNvPr>
          <p:cNvSpPr>
            <a:spLocks noGrp="1"/>
          </p:cNvSpPr>
          <p:nvPr>
            <p:ph type="title"/>
          </p:nvPr>
        </p:nvSpPr>
        <p:spPr>
          <a:xfrm>
            <a:off x="467544" y="411511"/>
            <a:ext cx="2197527" cy="565175"/>
          </a:xfrm>
        </p:spPr>
        <p:txBody>
          <a:bodyPr lIns="68580" tIns="34290" rIns="68580" bIns="34290">
            <a:normAutofit/>
          </a:bodyPr>
          <a:lstStyle/>
          <a:p>
            <a:r>
              <a:rPr lang="en-GB" dirty="0"/>
              <a:t>Vidéo</a:t>
            </a:r>
          </a:p>
        </p:txBody>
      </p:sp>
    </p:spTree>
    <p:extLst>
      <p:ext uri="{BB962C8B-B14F-4D97-AF65-F5344CB8AC3E}">
        <p14:creationId xmlns:p14="http://schemas.microsoft.com/office/powerpoint/2010/main" val="3455022237"/>
      </p:ext>
    </p:extLst>
  </p:cSld>
  <p:clrMapOvr>
    <a:masterClrMapping/>
  </p:clrMapOvr>
</p:sld>
</file>

<file path=ppt/theme/theme1.xml><?xml version="1.0" encoding="utf-8"?>
<a:theme xmlns:a="http://schemas.openxmlformats.org/drawingml/2006/main" name="Powerpoint template 16 to 9 ratio - most up to date">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022f264-a01a-479c-9a1f-db50914a6761" xsi:nil="true"/>
    <lcf76f155ced4ddcb4097134ff3c332f xmlns="1f0e0d46-bfc3-4fcf-89a2-86947319308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41CBEE5444AC4294686EA8E7761EF7" ma:contentTypeVersion="14" ma:contentTypeDescription="Create a new document." ma:contentTypeScope="" ma:versionID="604a6a96af103908af6777cdd2526e0d">
  <xsd:schema xmlns:xsd="http://www.w3.org/2001/XMLSchema" xmlns:xs="http://www.w3.org/2001/XMLSchema" xmlns:p="http://schemas.microsoft.com/office/2006/metadata/properties" xmlns:ns2="1f0e0d46-bfc3-4fcf-89a2-869473193083" xmlns:ns3="2022f264-a01a-479c-9a1f-db50914a6761" targetNamespace="http://schemas.microsoft.com/office/2006/metadata/properties" ma:root="true" ma:fieldsID="c2e176ba61fa24234a2357b9a6519e7d" ns2:_="" ns3:_="">
    <xsd:import namespace="1f0e0d46-bfc3-4fcf-89a2-869473193083"/>
    <xsd:import namespace="2022f264-a01a-479c-9a1f-db50914a67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0d46-bfc3-4fcf-89a2-86947319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2f264-a01a-479c-9a1f-db50914a67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b4525b-e024-493e-b786-78cbbff08576}" ma:internalName="TaxCatchAll" ma:showField="CatchAllData" ma:web="2022f264-a01a-479c-9a1f-db50914a67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9D0D82-500E-4EA2-A468-7210B77EB4FE}">
  <ds:schemaRefs>
    <ds:schemaRef ds:uri="http://purl.org/dc/elements/1.1/"/>
    <ds:schemaRef ds:uri="http://schemas.microsoft.com/office/2006/metadata/properties"/>
    <ds:schemaRef ds:uri="58e0fc35-dc57-4fd8-a3b8-d1b2ec81cf10"/>
    <ds:schemaRef ds:uri="101db39e-ed8a-45a7-a855-0c117725dd98"/>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2022f264-a01a-479c-9a1f-db50914a6761"/>
    <ds:schemaRef ds:uri="1f0e0d46-bfc3-4fcf-89a2-869473193083"/>
  </ds:schemaRefs>
</ds:datastoreItem>
</file>

<file path=customXml/itemProps2.xml><?xml version="1.0" encoding="utf-8"?>
<ds:datastoreItem xmlns:ds="http://schemas.openxmlformats.org/officeDocument/2006/customXml" ds:itemID="{35075CBE-502D-4150-9694-84850481B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0d46-bfc3-4fcf-89a2-869473193083"/>
    <ds:schemaRef ds:uri="2022f264-a01a-479c-9a1f-db50914a67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D2A263-294A-4CFD-BFEE-3368011FF3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6372483_British Red Cross PowerPoint template (ratio 16 to 9)</Template>
  <TotalTime>2077</TotalTime>
  <Words>3264</Words>
  <Application>Microsoft Office PowerPoint</Application>
  <PresentationFormat>On-screen Show (16:9)</PresentationFormat>
  <Paragraphs>376</Paragraphs>
  <Slides>69</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ＭＳ Ｐゴシック</vt:lpstr>
      <vt:lpstr>Arial</vt:lpstr>
      <vt:lpstr>Calibri</vt:lpstr>
      <vt:lpstr>Wingdings</vt:lpstr>
      <vt:lpstr>Powerpoint template 16 to 9 ratio - most up to date</vt:lpstr>
      <vt:lpstr>PowerPoint Presentation</vt:lpstr>
      <vt:lpstr>Ordre du jour - Premier jour</vt:lpstr>
      <vt:lpstr>Ordre du jour - Deuxième jour</vt:lpstr>
      <vt:lpstr>PowerPoint Presentation</vt:lpstr>
      <vt:lpstr>Comment ? Un bref aperçu de la méthodologie</vt:lpstr>
      <vt:lpstr>Processus versus impact</vt:lpstr>
      <vt:lpstr>Les preuves que nous utiliserons pour générer nos leçons</vt:lpstr>
      <vt:lpstr>Les méthodes de travail</vt:lpstr>
      <vt:lpstr>Vidéo</vt:lpstr>
      <vt:lpstr>PowerPoint Presentation</vt:lpstr>
      <vt:lpstr>Construction du calendrier d'intervention</vt:lpstr>
      <vt:lpstr>Le bon moment ?</vt:lpstr>
      <vt:lpstr>Le bon moment ? PDM et FGD</vt:lpstr>
      <vt:lpstr>Le bon moment ?</vt:lpstr>
      <vt:lpstr>PowerPoint Presentation</vt:lpstr>
      <vt:lpstr>PowerPoint Presentation</vt:lpstr>
      <vt:lpstr>Plan de la session</vt:lpstr>
      <vt:lpstr>Quelle est la bonne assistance ? (modalité)</vt:lpstr>
      <vt:lpstr>Quelle est la bonne modalité ?</vt:lpstr>
      <vt:lpstr>Informations tirées du FGD - L'AVC est-elle la modalité préférée ?</vt:lpstr>
      <vt:lpstr>Le processus d'évaluation et d'analyse de la réponse dans le cadre de la réponse xxx</vt:lpstr>
      <vt:lpstr>L'accent est mis sur les évaluations et l'analyse des réponses</vt:lpstr>
      <vt:lpstr>L'ACV était-elle la bonne modalité ? </vt:lpstr>
      <vt:lpstr>PowerPoint Presentation</vt:lpstr>
      <vt:lpstr>PowerPoint Presentation</vt:lpstr>
      <vt:lpstr>Plan de la session</vt:lpstr>
      <vt:lpstr>Aide appropriée ? (montant)</vt:lpstr>
      <vt:lpstr>Le bon montant ? - Comment l'argent a-t-il été dépensé ? </vt:lpstr>
      <vt:lpstr>La bonne quantité ? - Impact - Stratégies d'adaptation ? </vt:lpstr>
      <vt:lpstr>La bonne quantité ? - Nombre de repas </vt:lpstr>
      <vt:lpstr>Informations tirées du FGD - La quantité fournie était-elle suffisante pour couvrir les besoins alimentaires ?</vt:lpstr>
      <vt:lpstr>Calcul du montant du transfert dans la réponse xxx</vt:lpstr>
      <vt:lpstr>L'accent est mis sur les évaluations et l'analyse des réponses</vt:lpstr>
      <vt:lpstr>L'accent est mis sur la phase d'analyse (valeur de transfert/montant).</vt:lpstr>
      <vt:lpstr>PowerPoint Presentation</vt:lpstr>
      <vt:lpstr>Risques</vt:lpstr>
      <vt:lpstr>Risques</vt:lpstr>
      <vt:lpstr>Risques</vt:lpstr>
      <vt:lpstr>Exercice sur les risques</vt:lpstr>
      <vt:lpstr>PowerPoint Presentation</vt:lpstr>
      <vt:lpstr>PowerPoint Presentation</vt:lpstr>
      <vt:lpstr>Plan de la session</vt:lpstr>
      <vt:lpstr>Bref rappel des approches et des mécanismes de ciblage</vt:lpstr>
      <vt:lpstr>Comment cela s'est-il passé au cours de la réponse ?</vt:lpstr>
      <vt:lpstr>Se concentrer sur le ciblage et l'enregistrement</vt:lpstr>
      <vt:lpstr>Les bonnes personnes (ciblage)</vt:lpstr>
      <vt:lpstr>Informations tirées des FGD - Ciblage</vt:lpstr>
      <vt:lpstr>Informations tirées des FGD - Enregistrement</vt:lpstr>
      <vt:lpstr>Focus sur le CEA</vt:lpstr>
      <vt:lpstr>Vidéo du CEA</vt:lpstr>
      <vt:lpstr>PowerPoint Presentation</vt:lpstr>
      <vt:lpstr>PDM sur le CEA</vt:lpstr>
      <vt:lpstr>Focus sur le CEA</vt:lpstr>
      <vt:lpstr>PowerPoint Presentation</vt:lpstr>
      <vt:lpstr>PowerPoint Presentation</vt:lpstr>
      <vt:lpstr>Plan de la session</vt:lpstr>
      <vt:lpstr>La bonne voie ? (livraison)</vt:lpstr>
      <vt:lpstr>La bonne voie ? (livraison)</vt:lpstr>
      <vt:lpstr>FGDs</vt:lpstr>
      <vt:lpstr>Mécanisme d'administration/PSF sélectionné dans la réponse xxx</vt:lpstr>
      <vt:lpstr>Se concentrer sur les mécanismes de mise en œuvre </vt:lpstr>
      <vt:lpstr>PowerPoint Presentation</vt:lpstr>
      <vt:lpstr>Plan de la session</vt:lpstr>
      <vt:lpstr>PowerPoint Presentation</vt:lpstr>
      <vt:lpstr>Aperçu de la surveillance pendant la réponse</vt:lpstr>
      <vt:lpstr>Focus sur le système de suivi des réponses</vt:lpstr>
      <vt:lpstr>PowerPoint Presentation</vt:lpstr>
      <vt:lpstr>Plan de la session</vt:lpstr>
      <vt:lpstr>Focus sur les recommandations</vt:lpstr>
    </vt:vector>
  </TitlesOfParts>
  <Company>British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Skelton</dc:creator>
  <cp:keywords>, docId:D2D8B62B00FBD824B68D4C77A08F0D17</cp:keywords>
  <cp:lastModifiedBy>Aisha Yusuf</cp:lastModifiedBy>
  <cp:revision>126</cp:revision>
  <dcterms:created xsi:type="dcterms:W3CDTF">2019-11-01T17:53:06Z</dcterms:created>
  <dcterms:modified xsi:type="dcterms:W3CDTF">2024-11-21T11:14:07Z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0x010100E041CBEE5444AC4294686EA8E7761EF7</vt:lpwstr>
  </property>
  <property fmtid="{D5CDD505-2E9C-101B-9397-08002B2CF9AE}" pid="3" name="MediaServiceImageTags">
    <vt:lpwstr/>
  </property>
</Properties>
</file>