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67F218-98FA-7BF3-934A-BF5B097321A9}" name="Michelle Dextre" initials="MD" userId="S::michelle.dextre@ifrc.org::1d7cb267-e9c2-43dd-bb66-b3ca610f1614" providerId="AD"/>
  <p188:author id="{B1A6745A-2F14-F967-8565-978CC7A1512F}" name="Ben Chadwick" initials="BC" userId="S::BenChadwick@redcross.org.uk::c2be5e47-1bd0-4c2c-b339-e69aa73ac7d2" providerId="AD"/>
  <p188:author id="{0917276A-8192-6BE7-6A69-70B4CD816DD9}" name="Marta Alejano" initials="" userId="S::MAlejano@redcross.org.uk::eb6a8385-176a-4022-980a-6bb1cee2a661" providerId="AD"/>
  <p188:author id="{A11863D6-FB7C-AE30-31C4-ED2A0EE535F2}" name="Ines Dalmau Gutsens" initials="IG" userId="S::idalmau_redcross.org.uk#ext#@ifrcorg.onmicrosoft.com::3a99f684-13f8-423c-9e76-e1ac88ffc4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1F1B"/>
    <a:srgbClr val="EE5D59"/>
    <a:srgbClr val="59777D"/>
    <a:srgbClr val="F5333F"/>
    <a:srgbClr val="C8D9E9"/>
    <a:srgbClr val="BED8BE"/>
    <a:srgbClr val="FBCBBF"/>
    <a:srgbClr val="F3BAA9"/>
    <a:srgbClr val="FEF2EF"/>
    <a:srgbClr val="F0F5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5BABD3-F422-3586-CD65-B82F33103458}" v="4" dt="2024-03-01T14:21:24.5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6" autoAdjust="0"/>
    <p:restoredTop sz="94660"/>
  </p:normalViewPr>
  <p:slideViewPr>
    <p:cSldViewPr snapToGrid="0">
      <p:cViewPr varScale="1">
        <p:scale>
          <a:sx n="44" d="100"/>
          <a:sy n="44" d="100"/>
        </p:scale>
        <p:origin x="2104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sha Yusuf" userId="S::aishayusuf_redcross.org.uk#ext#@ifrcorg.onmicrosoft.com::a3915537-0f77-4722-919e-0c5fb34fcf16" providerId="AD" clId="Web-{715BABD3-F422-3586-CD65-B82F33103458}"/>
    <pc:docChg chg="modSld">
      <pc:chgData name="Aisha Yusuf" userId="S::aishayusuf_redcross.org.uk#ext#@ifrcorg.onmicrosoft.com::a3915537-0f77-4722-919e-0c5fb34fcf16" providerId="AD" clId="Web-{715BABD3-F422-3586-CD65-B82F33103458}" dt="2024-03-01T14:21:22.367" v="0" actId="20577"/>
      <pc:docMkLst>
        <pc:docMk/>
      </pc:docMkLst>
      <pc:sldChg chg="modSp">
        <pc:chgData name="Aisha Yusuf" userId="S::aishayusuf_redcross.org.uk#ext#@ifrcorg.onmicrosoft.com::a3915537-0f77-4722-919e-0c5fb34fcf16" providerId="AD" clId="Web-{715BABD3-F422-3586-CD65-B82F33103458}" dt="2024-03-01T14:21:22.367" v="0" actId="20577"/>
        <pc:sldMkLst>
          <pc:docMk/>
          <pc:sldMk cId="3900170530" sldId="256"/>
        </pc:sldMkLst>
        <pc:spChg chg="mod">
          <ac:chgData name="Aisha Yusuf" userId="S::aishayusuf_redcross.org.uk#ext#@ifrcorg.onmicrosoft.com::a3915537-0f77-4722-919e-0c5fb34fcf16" providerId="AD" clId="Web-{715BABD3-F422-3586-CD65-B82F33103458}" dt="2024-03-01T14:21:22.367" v="0" actId="20577"/>
          <ac:spMkLst>
            <pc:docMk/>
            <pc:sldMk cId="3900170530" sldId="256"/>
            <ac:spMk id="1192" creationId="{8548DE41-F896-8084-F168-DE7772EEF5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6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1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8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06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2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0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6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5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1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Cliquez pour modifier le style du titre principal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Cliquez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22A1B-1ECE-4D64-A596-C6ACC657CE3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915D3-049F-4B03-8197-77E32642CA22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12774F-18BA-C307-8B8A-3E0E0942A0A8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9690100"/>
            <a:ext cx="4333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Interne</a:t>
            </a:r>
          </a:p>
        </p:txBody>
      </p:sp>
    </p:spTree>
    <p:extLst>
      <p:ext uri="{BB962C8B-B14F-4D97-AF65-F5344CB8AC3E}">
        <p14:creationId xmlns:p14="http://schemas.microsoft.com/office/powerpoint/2010/main" val="350082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DBE758-409D-86C7-C254-BA857E9153DB}"/>
              </a:ext>
            </a:extLst>
          </p:cNvPr>
          <p:cNvSpPr txBox="1"/>
          <p:nvPr/>
        </p:nvSpPr>
        <p:spPr>
          <a:xfrm>
            <a:off x="127465" y="115804"/>
            <a:ext cx="5564144" cy="646331"/>
          </a:xfrm>
          <a:prstGeom prst="rect">
            <a:avLst/>
          </a:prstGeom>
          <a:solidFill>
            <a:srgbClr val="00206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Examen à mi-parcours de l'état de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préparation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 des TM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7BA5E0-41E0-DDB3-A1B1-5E7037299496}"/>
              </a:ext>
            </a:extLst>
          </p:cNvPr>
          <p:cNvSpPr txBox="1"/>
          <p:nvPr/>
        </p:nvSpPr>
        <p:spPr>
          <a:xfrm>
            <a:off x="127906" y="725824"/>
            <a:ext cx="4088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  <a:latin typeface="Montserrat" pitchFamily="2" charset="77"/>
              </a:rPr>
              <a:t>Résultats du mois 20xx</a:t>
            </a:r>
          </a:p>
        </p:txBody>
      </p:sp>
      <p:sp>
        <p:nvSpPr>
          <p:cNvPr id="24" name="Google Shape;389;p23">
            <a:extLst>
              <a:ext uri="{FF2B5EF4-FFF2-40B4-BE49-F238E27FC236}">
                <a16:creationId xmlns:a16="http://schemas.microsoft.com/office/drawing/2014/main" id="{5EE8CA33-1B22-21DF-1A6F-C850C019DE31}"/>
              </a:ext>
            </a:extLst>
          </p:cNvPr>
          <p:cNvSpPr/>
          <p:nvPr/>
        </p:nvSpPr>
        <p:spPr>
          <a:xfrm rot="21444392" flipH="1">
            <a:off x="426436" y="1600493"/>
            <a:ext cx="6058896" cy="1734007"/>
          </a:xfrm>
          <a:custGeom>
            <a:avLst/>
            <a:gdLst/>
            <a:ahLst/>
            <a:cxnLst/>
            <a:rect l="l" t="t" r="r" b="b"/>
            <a:pathLst>
              <a:path w="28648" h="12839" extrusionOk="0">
                <a:moveTo>
                  <a:pt x="28429" y="1"/>
                </a:moveTo>
                <a:cubicBezTo>
                  <a:pt x="22404" y="231"/>
                  <a:pt x="12415" y="253"/>
                  <a:pt x="4852" y="253"/>
                </a:cubicBezTo>
                <a:cubicBezTo>
                  <a:pt x="3073" y="253"/>
                  <a:pt x="1428" y="252"/>
                  <a:pt x="1" y="252"/>
                </a:cubicBezTo>
                <a:lnTo>
                  <a:pt x="76" y="12839"/>
                </a:lnTo>
                <a:cubicBezTo>
                  <a:pt x="3407" y="12780"/>
                  <a:pt x="28647" y="12729"/>
                  <a:pt x="28647" y="12729"/>
                </a:cubicBezTo>
                <a:lnTo>
                  <a:pt x="28429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" name="Google Shape;390;p23">
            <a:extLst>
              <a:ext uri="{FF2B5EF4-FFF2-40B4-BE49-F238E27FC236}">
                <a16:creationId xmlns:a16="http://schemas.microsoft.com/office/drawing/2014/main" id="{BFA3BD28-A132-19A2-179E-9A4E4C4B2EA7}"/>
              </a:ext>
            </a:extLst>
          </p:cNvPr>
          <p:cNvSpPr/>
          <p:nvPr/>
        </p:nvSpPr>
        <p:spPr>
          <a:xfrm flipH="1">
            <a:off x="430185" y="1598945"/>
            <a:ext cx="6082164" cy="1735811"/>
          </a:xfrm>
          <a:custGeom>
            <a:avLst/>
            <a:gdLst/>
            <a:ahLst/>
            <a:cxnLst/>
            <a:rect l="l" t="t" r="r" b="b"/>
            <a:pathLst>
              <a:path w="28648" h="12839" extrusionOk="0">
                <a:moveTo>
                  <a:pt x="28429" y="1"/>
                </a:moveTo>
                <a:cubicBezTo>
                  <a:pt x="22404" y="231"/>
                  <a:pt x="12415" y="253"/>
                  <a:pt x="4852" y="253"/>
                </a:cubicBezTo>
                <a:cubicBezTo>
                  <a:pt x="3073" y="253"/>
                  <a:pt x="1428" y="252"/>
                  <a:pt x="1" y="252"/>
                </a:cubicBezTo>
                <a:lnTo>
                  <a:pt x="76" y="12839"/>
                </a:lnTo>
                <a:cubicBezTo>
                  <a:pt x="3407" y="12780"/>
                  <a:pt x="28647" y="12729"/>
                  <a:pt x="28647" y="12729"/>
                </a:cubicBezTo>
                <a:lnTo>
                  <a:pt x="28429" y="1"/>
                </a:lnTo>
                <a:close/>
              </a:path>
            </a:pathLst>
          </a:custGeom>
          <a:noFill/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44F0FB8-6ACE-10B0-D899-0037940F9EAF}"/>
              </a:ext>
            </a:extLst>
          </p:cNvPr>
          <p:cNvSpPr/>
          <p:nvPr/>
        </p:nvSpPr>
        <p:spPr>
          <a:xfrm>
            <a:off x="1258096" y="1015545"/>
            <a:ext cx="365760" cy="365580"/>
          </a:xfrm>
          <a:prstGeom prst="ellipse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20B4E1-4C72-DD72-9879-118BE49A3626}"/>
              </a:ext>
            </a:extLst>
          </p:cNvPr>
          <p:cNvSpPr/>
          <p:nvPr/>
        </p:nvSpPr>
        <p:spPr>
          <a:xfrm>
            <a:off x="-7315" y="1016191"/>
            <a:ext cx="1455725" cy="36558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latin typeface="Montserrat" pitchFamily="2" charset="0"/>
              </a:rPr>
              <a:t>   La vision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FA8F290-32C0-6CF6-7205-45372B007B59}"/>
              </a:ext>
            </a:extLst>
          </p:cNvPr>
          <p:cNvSpPr/>
          <p:nvPr/>
        </p:nvSpPr>
        <p:spPr>
          <a:xfrm>
            <a:off x="4125513" y="5929185"/>
            <a:ext cx="365760" cy="365760"/>
          </a:xfrm>
          <a:prstGeom prst="ellipse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3E26A2-0C34-3C89-78F1-302D01EAB869}"/>
              </a:ext>
            </a:extLst>
          </p:cNvPr>
          <p:cNvSpPr/>
          <p:nvPr/>
        </p:nvSpPr>
        <p:spPr>
          <a:xfrm>
            <a:off x="0" y="5928640"/>
            <a:ext cx="4298409" cy="36576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latin typeface="Montserrat" pitchFamily="2" charset="0"/>
              </a:rPr>
              <a:t>Indicateurs opérationnels 20xx - </a:t>
            </a:r>
            <a:r>
              <a:rPr lang="en-US" sz="1600" b="1" dirty="0">
                <a:solidFill>
                  <a:srgbClr val="002060"/>
                </a:solidFill>
                <a:latin typeface="Montserrat" pitchFamily="2" charset="0"/>
              </a:rPr>
              <a:t>20xx*  </a:t>
            </a:r>
          </a:p>
        </p:txBody>
      </p:sp>
      <p:grpSp>
        <p:nvGrpSpPr>
          <p:cNvPr id="1038" name="Google Shape;28;p6">
            <a:extLst>
              <a:ext uri="{FF2B5EF4-FFF2-40B4-BE49-F238E27FC236}">
                <a16:creationId xmlns:a16="http://schemas.microsoft.com/office/drawing/2014/main" id="{FA5D9C48-52ED-0272-8BA5-1D13B0753F1D}"/>
              </a:ext>
            </a:extLst>
          </p:cNvPr>
          <p:cNvGrpSpPr/>
          <p:nvPr/>
        </p:nvGrpSpPr>
        <p:grpSpPr>
          <a:xfrm rot="5400000">
            <a:off x="5806619" y="2319122"/>
            <a:ext cx="673700" cy="905299"/>
            <a:chOff x="7336409" y="105825"/>
            <a:chExt cx="1685019" cy="2405475"/>
          </a:xfrm>
          <a:solidFill>
            <a:schemeClr val="bg1">
              <a:lumMod val="85000"/>
            </a:schemeClr>
          </a:solidFill>
        </p:grpSpPr>
        <p:sp>
          <p:nvSpPr>
            <p:cNvPr id="1039" name="Google Shape;29;p6">
              <a:extLst>
                <a:ext uri="{FF2B5EF4-FFF2-40B4-BE49-F238E27FC236}">
                  <a16:creationId xmlns:a16="http://schemas.microsoft.com/office/drawing/2014/main" id="{40EC0297-48A1-14AE-8EB4-25F656B669B4}"/>
                </a:ext>
              </a:extLst>
            </p:cNvPr>
            <p:cNvSpPr/>
            <p:nvPr/>
          </p:nvSpPr>
          <p:spPr>
            <a:xfrm>
              <a:off x="7336409" y="161701"/>
              <a:ext cx="264710" cy="134652"/>
            </a:xfrm>
            <a:custGeom>
              <a:avLst/>
              <a:gdLst/>
              <a:ahLst/>
              <a:cxnLst/>
              <a:rect l="l" t="t" r="r" b="b"/>
              <a:pathLst>
                <a:path w="3861" h="1964" extrusionOk="0">
                  <a:moveTo>
                    <a:pt x="1883" y="0"/>
                  </a:moveTo>
                  <a:cubicBezTo>
                    <a:pt x="1816" y="0"/>
                    <a:pt x="1745" y="27"/>
                    <a:pt x="1680" y="88"/>
                  </a:cubicBezTo>
                  <a:cubicBezTo>
                    <a:pt x="1560" y="184"/>
                    <a:pt x="1488" y="329"/>
                    <a:pt x="1440" y="485"/>
                  </a:cubicBezTo>
                  <a:cubicBezTo>
                    <a:pt x="1043" y="449"/>
                    <a:pt x="658" y="425"/>
                    <a:pt x="262" y="413"/>
                  </a:cubicBezTo>
                  <a:cubicBezTo>
                    <a:pt x="258" y="413"/>
                    <a:pt x="255" y="413"/>
                    <a:pt x="251" y="413"/>
                  </a:cubicBezTo>
                  <a:cubicBezTo>
                    <a:pt x="55" y="413"/>
                    <a:pt x="1" y="750"/>
                    <a:pt x="213" y="786"/>
                  </a:cubicBezTo>
                  <a:cubicBezTo>
                    <a:pt x="598" y="846"/>
                    <a:pt x="971" y="882"/>
                    <a:pt x="1355" y="930"/>
                  </a:cubicBezTo>
                  <a:cubicBezTo>
                    <a:pt x="1355" y="978"/>
                    <a:pt x="1343" y="1026"/>
                    <a:pt x="1343" y="1074"/>
                  </a:cubicBezTo>
                  <a:cubicBezTo>
                    <a:pt x="1343" y="1326"/>
                    <a:pt x="1367" y="1687"/>
                    <a:pt x="1584" y="1831"/>
                  </a:cubicBezTo>
                  <a:lnTo>
                    <a:pt x="1584" y="1843"/>
                  </a:lnTo>
                  <a:cubicBezTo>
                    <a:pt x="1623" y="1926"/>
                    <a:pt x="1697" y="1964"/>
                    <a:pt x="1768" y="1964"/>
                  </a:cubicBezTo>
                  <a:cubicBezTo>
                    <a:pt x="1872" y="1964"/>
                    <a:pt x="1968" y="1883"/>
                    <a:pt x="1932" y="1747"/>
                  </a:cubicBezTo>
                  <a:cubicBezTo>
                    <a:pt x="1932" y="1747"/>
                    <a:pt x="1932" y="1735"/>
                    <a:pt x="1920" y="1735"/>
                  </a:cubicBezTo>
                  <a:cubicBezTo>
                    <a:pt x="2005" y="1567"/>
                    <a:pt x="1944" y="1375"/>
                    <a:pt x="1957" y="1170"/>
                  </a:cubicBezTo>
                  <a:cubicBezTo>
                    <a:pt x="1957" y="1110"/>
                    <a:pt x="1969" y="1062"/>
                    <a:pt x="1981" y="1002"/>
                  </a:cubicBezTo>
                  <a:cubicBezTo>
                    <a:pt x="2449" y="1050"/>
                    <a:pt x="2918" y="1098"/>
                    <a:pt x="3387" y="1182"/>
                  </a:cubicBezTo>
                  <a:cubicBezTo>
                    <a:pt x="3406" y="1185"/>
                    <a:pt x="3424" y="1186"/>
                    <a:pt x="3442" y="1186"/>
                  </a:cubicBezTo>
                  <a:cubicBezTo>
                    <a:pt x="3802" y="1186"/>
                    <a:pt x="3860" y="629"/>
                    <a:pt x="3459" y="617"/>
                  </a:cubicBezTo>
                  <a:cubicBezTo>
                    <a:pt x="3014" y="605"/>
                    <a:pt x="2570" y="569"/>
                    <a:pt x="2125" y="533"/>
                  </a:cubicBezTo>
                  <a:cubicBezTo>
                    <a:pt x="2137" y="485"/>
                    <a:pt x="2149" y="425"/>
                    <a:pt x="2161" y="365"/>
                  </a:cubicBezTo>
                  <a:cubicBezTo>
                    <a:pt x="2195" y="167"/>
                    <a:pt x="2051" y="0"/>
                    <a:pt x="188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30;p6">
              <a:extLst>
                <a:ext uri="{FF2B5EF4-FFF2-40B4-BE49-F238E27FC236}">
                  <a16:creationId xmlns:a16="http://schemas.microsoft.com/office/drawing/2014/main" id="{8B14AA65-720D-394F-6038-9AED851857F6}"/>
                </a:ext>
              </a:extLst>
            </p:cNvPr>
            <p:cNvSpPr/>
            <p:nvPr/>
          </p:nvSpPr>
          <p:spPr>
            <a:xfrm>
              <a:off x="8022989" y="105825"/>
              <a:ext cx="220695" cy="178667"/>
            </a:xfrm>
            <a:custGeom>
              <a:avLst/>
              <a:gdLst/>
              <a:ahLst/>
              <a:cxnLst/>
              <a:rect l="l" t="t" r="r" b="b"/>
              <a:pathLst>
                <a:path w="3219" h="2606" extrusionOk="0">
                  <a:moveTo>
                    <a:pt x="1661" y="0"/>
                  </a:moveTo>
                  <a:cubicBezTo>
                    <a:pt x="1570" y="0"/>
                    <a:pt x="1478" y="41"/>
                    <a:pt x="1419" y="134"/>
                  </a:cubicBezTo>
                  <a:cubicBezTo>
                    <a:pt x="1251" y="374"/>
                    <a:pt x="1155" y="651"/>
                    <a:pt x="1095" y="951"/>
                  </a:cubicBezTo>
                  <a:cubicBezTo>
                    <a:pt x="818" y="951"/>
                    <a:pt x="542" y="963"/>
                    <a:pt x="265" y="975"/>
                  </a:cubicBezTo>
                  <a:cubicBezTo>
                    <a:pt x="1" y="987"/>
                    <a:pt x="1" y="1360"/>
                    <a:pt x="265" y="1372"/>
                  </a:cubicBezTo>
                  <a:cubicBezTo>
                    <a:pt x="530" y="1384"/>
                    <a:pt x="794" y="1396"/>
                    <a:pt x="1071" y="1396"/>
                  </a:cubicBezTo>
                  <a:cubicBezTo>
                    <a:pt x="1059" y="1745"/>
                    <a:pt x="1107" y="2093"/>
                    <a:pt x="1191" y="2406"/>
                  </a:cubicBezTo>
                  <a:cubicBezTo>
                    <a:pt x="1224" y="2545"/>
                    <a:pt x="1328" y="2605"/>
                    <a:pt x="1437" y="2605"/>
                  </a:cubicBezTo>
                  <a:cubicBezTo>
                    <a:pt x="1601" y="2605"/>
                    <a:pt x="1775" y="2467"/>
                    <a:pt x="1732" y="2250"/>
                  </a:cubicBezTo>
                  <a:cubicBezTo>
                    <a:pt x="1672" y="1949"/>
                    <a:pt x="1672" y="1685"/>
                    <a:pt x="1696" y="1408"/>
                  </a:cubicBezTo>
                  <a:lnTo>
                    <a:pt x="1696" y="1408"/>
                  </a:lnTo>
                  <a:cubicBezTo>
                    <a:pt x="2092" y="1420"/>
                    <a:pt x="2489" y="1420"/>
                    <a:pt x="2886" y="1432"/>
                  </a:cubicBezTo>
                  <a:cubicBezTo>
                    <a:pt x="2889" y="1432"/>
                    <a:pt x="2893" y="1432"/>
                    <a:pt x="2897" y="1432"/>
                  </a:cubicBezTo>
                  <a:cubicBezTo>
                    <a:pt x="3215" y="1432"/>
                    <a:pt x="3219" y="915"/>
                    <a:pt x="2907" y="915"/>
                  </a:cubicBezTo>
                  <a:cubicBezTo>
                    <a:pt x="2900" y="915"/>
                    <a:pt x="2893" y="915"/>
                    <a:pt x="2886" y="915"/>
                  </a:cubicBezTo>
                  <a:cubicBezTo>
                    <a:pt x="2513" y="927"/>
                    <a:pt x="2153" y="927"/>
                    <a:pt x="1780" y="939"/>
                  </a:cubicBezTo>
                  <a:cubicBezTo>
                    <a:pt x="1828" y="747"/>
                    <a:pt x="1876" y="555"/>
                    <a:pt x="1936" y="350"/>
                  </a:cubicBezTo>
                  <a:cubicBezTo>
                    <a:pt x="1991" y="140"/>
                    <a:pt x="1828" y="0"/>
                    <a:pt x="16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31;p6">
              <a:extLst>
                <a:ext uri="{FF2B5EF4-FFF2-40B4-BE49-F238E27FC236}">
                  <a16:creationId xmlns:a16="http://schemas.microsoft.com/office/drawing/2014/main" id="{22EA2253-7520-F7F8-FEA3-C5ECE9432956}"/>
                </a:ext>
              </a:extLst>
            </p:cNvPr>
            <p:cNvSpPr/>
            <p:nvPr/>
          </p:nvSpPr>
          <p:spPr>
            <a:xfrm>
              <a:off x="8442508" y="127147"/>
              <a:ext cx="206708" cy="175376"/>
            </a:xfrm>
            <a:custGeom>
              <a:avLst/>
              <a:gdLst/>
              <a:ahLst/>
              <a:cxnLst/>
              <a:rect l="l" t="t" r="r" b="b"/>
              <a:pathLst>
                <a:path w="3015" h="2558" extrusionOk="0">
                  <a:moveTo>
                    <a:pt x="1413" y="0"/>
                  </a:moveTo>
                  <a:cubicBezTo>
                    <a:pt x="1278" y="0"/>
                    <a:pt x="1142" y="93"/>
                    <a:pt x="1118" y="280"/>
                  </a:cubicBezTo>
                  <a:cubicBezTo>
                    <a:pt x="1094" y="496"/>
                    <a:pt x="1094" y="712"/>
                    <a:pt x="1094" y="929"/>
                  </a:cubicBezTo>
                  <a:cubicBezTo>
                    <a:pt x="806" y="929"/>
                    <a:pt x="529" y="941"/>
                    <a:pt x="253" y="953"/>
                  </a:cubicBezTo>
                  <a:cubicBezTo>
                    <a:pt x="0" y="965"/>
                    <a:pt x="0" y="1338"/>
                    <a:pt x="253" y="1350"/>
                  </a:cubicBezTo>
                  <a:cubicBezTo>
                    <a:pt x="541" y="1374"/>
                    <a:pt x="818" y="1374"/>
                    <a:pt x="1106" y="1386"/>
                  </a:cubicBezTo>
                  <a:cubicBezTo>
                    <a:pt x="1118" y="1698"/>
                    <a:pt x="1154" y="2011"/>
                    <a:pt x="1166" y="2323"/>
                  </a:cubicBezTo>
                  <a:cubicBezTo>
                    <a:pt x="1179" y="2480"/>
                    <a:pt x="1296" y="2558"/>
                    <a:pt x="1413" y="2558"/>
                  </a:cubicBezTo>
                  <a:cubicBezTo>
                    <a:pt x="1530" y="2558"/>
                    <a:pt x="1647" y="2480"/>
                    <a:pt x="1659" y="2323"/>
                  </a:cubicBezTo>
                  <a:cubicBezTo>
                    <a:pt x="1683" y="2023"/>
                    <a:pt x="1707" y="1710"/>
                    <a:pt x="1731" y="1398"/>
                  </a:cubicBezTo>
                  <a:cubicBezTo>
                    <a:pt x="2044" y="1410"/>
                    <a:pt x="2369" y="1410"/>
                    <a:pt x="2693" y="1410"/>
                  </a:cubicBezTo>
                  <a:cubicBezTo>
                    <a:pt x="2697" y="1410"/>
                    <a:pt x="2700" y="1410"/>
                    <a:pt x="2704" y="1410"/>
                  </a:cubicBezTo>
                  <a:cubicBezTo>
                    <a:pt x="3014" y="1410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700"/>
                    <a:pt x="1731" y="484"/>
                    <a:pt x="1707" y="280"/>
                  </a:cubicBezTo>
                  <a:cubicBezTo>
                    <a:pt x="1683" y="93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32;p6">
              <a:extLst>
                <a:ext uri="{FF2B5EF4-FFF2-40B4-BE49-F238E27FC236}">
                  <a16:creationId xmlns:a16="http://schemas.microsoft.com/office/drawing/2014/main" id="{937F20DF-EE74-5A81-5F03-F28A22ECD0BA}"/>
                </a:ext>
              </a:extLst>
            </p:cNvPr>
            <p:cNvSpPr/>
            <p:nvPr/>
          </p:nvSpPr>
          <p:spPr>
            <a:xfrm>
              <a:off x="8800665" y="128107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2" y="1"/>
                  </a:moveTo>
                  <a:cubicBezTo>
                    <a:pt x="1668" y="1"/>
                    <a:pt x="1558" y="63"/>
                    <a:pt x="1520" y="206"/>
                  </a:cubicBezTo>
                  <a:cubicBezTo>
                    <a:pt x="1436" y="482"/>
                    <a:pt x="1376" y="759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2"/>
                    <a:pt x="250" y="902"/>
                  </a:cubicBezTo>
                  <a:cubicBezTo>
                    <a:pt x="50" y="902"/>
                    <a:pt x="1" y="1253"/>
                    <a:pt x="222" y="1288"/>
                  </a:cubicBezTo>
                  <a:cubicBezTo>
                    <a:pt x="559" y="1348"/>
                    <a:pt x="895" y="1396"/>
                    <a:pt x="1232" y="1456"/>
                  </a:cubicBezTo>
                  <a:cubicBezTo>
                    <a:pt x="1148" y="1816"/>
                    <a:pt x="1075" y="2189"/>
                    <a:pt x="1003" y="2550"/>
                  </a:cubicBezTo>
                  <a:cubicBezTo>
                    <a:pt x="967" y="2725"/>
                    <a:pt x="1109" y="2843"/>
                    <a:pt x="1244" y="2843"/>
                  </a:cubicBezTo>
                  <a:cubicBezTo>
                    <a:pt x="1331" y="2843"/>
                    <a:pt x="1415" y="2795"/>
                    <a:pt x="1448" y="2682"/>
                  </a:cubicBezTo>
                  <a:cubicBezTo>
                    <a:pt x="1556" y="2297"/>
                    <a:pt x="1677" y="1925"/>
                    <a:pt x="1785" y="1540"/>
                  </a:cubicBezTo>
                  <a:cubicBezTo>
                    <a:pt x="2121" y="1588"/>
                    <a:pt x="2470" y="1648"/>
                    <a:pt x="2806" y="1708"/>
                  </a:cubicBezTo>
                  <a:cubicBezTo>
                    <a:pt x="2826" y="1712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5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33;p6">
              <a:extLst>
                <a:ext uri="{FF2B5EF4-FFF2-40B4-BE49-F238E27FC236}">
                  <a16:creationId xmlns:a16="http://schemas.microsoft.com/office/drawing/2014/main" id="{D223FC89-338B-67C7-3689-55CAD84EEFB2}"/>
                </a:ext>
              </a:extLst>
            </p:cNvPr>
            <p:cNvSpPr/>
            <p:nvPr/>
          </p:nvSpPr>
          <p:spPr>
            <a:xfrm>
              <a:off x="8564476" y="369848"/>
              <a:ext cx="234955" cy="169206"/>
            </a:xfrm>
            <a:custGeom>
              <a:avLst/>
              <a:gdLst/>
              <a:ahLst/>
              <a:cxnLst/>
              <a:rect l="l" t="t" r="r" b="b"/>
              <a:pathLst>
                <a:path w="3427" h="2468" extrusionOk="0">
                  <a:moveTo>
                    <a:pt x="1387" y="0"/>
                  </a:moveTo>
                  <a:cubicBezTo>
                    <a:pt x="1278" y="0"/>
                    <a:pt x="1167" y="76"/>
                    <a:pt x="1143" y="226"/>
                  </a:cubicBezTo>
                  <a:cubicBezTo>
                    <a:pt x="1119" y="454"/>
                    <a:pt x="1106" y="683"/>
                    <a:pt x="1119" y="911"/>
                  </a:cubicBezTo>
                  <a:cubicBezTo>
                    <a:pt x="818" y="911"/>
                    <a:pt x="517" y="923"/>
                    <a:pt x="217" y="935"/>
                  </a:cubicBezTo>
                  <a:cubicBezTo>
                    <a:pt x="1" y="935"/>
                    <a:pt x="1" y="1272"/>
                    <a:pt x="217" y="1272"/>
                  </a:cubicBezTo>
                  <a:cubicBezTo>
                    <a:pt x="517" y="1284"/>
                    <a:pt x="830" y="1296"/>
                    <a:pt x="1131" y="1296"/>
                  </a:cubicBezTo>
                  <a:cubicBezTo>
                    <a:pt x="1143" y="1620"/>
                    <a:pt x="1167" y="1957"/>
                    <a:pt x="1179" y="2269"/>
                  </a:cubicBezTo>
                  <a:cubicBezTo>
                    <a:pt x="1185" y="2402"/>
                    <a:pt x="1287" y="2468"/>
                    <a:pt x="1387" y="2468"/>
                  </a:cubicBezTo>
                  <a:cubicBezTo>
                    <a:pt x="1488" y="2468"/>
                    <a:pt x="1587" y="2402"/>
                    <a:pt x="1587" y="2269"/>
                  </a:cubicBezTo>
                  <a:cubicBezTo>
                    <a:pt x="1599" y="1957"/>
                    <a:pt x="1623" y="1632"/>
                    <a:pt x="1647" y="1308"/>
                  </a:cubicBezTo>
                  <a:cubicBezTo>
                    <a:pt x="2140" y="1320"/>
                    <a:pt x="2633" y="1332"/>
                    <a:pt x="3126" y="1344"/>
                  </a:cubicBezTo>
                  <a:cubicBezTo>
                    <a:pt x="3427" y="1344"/>
                    <a:pt x="3427" y="863"/>
                    <a:pt x="3126" y="863"/>
                  </a:cubicBezTo>
                  <a:cubicBezTo>
                    <a:pt x="2633" y="875"/>
                    <a:pt x="2152" y="887"/>
                    <a:pt x="1659" y="899"/>
                  </a:cubicBezTo>
                  <a:cubicBezTo>
                    <a:pt x="1659" y="671"/>
                    <a:pt x="1647" y="442"/>
                    <a:pt x="1623" y="226"/>
                  </a:cubicBezTo>
                  <a:cubicBezTo>
                    <a:pt x="1605" y="76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34;p6">
              <a:extLst>
                <a:ext uri="{FF2B5EF4-FFF2-40B4-BE49-F238E27FC236}">
                  <a16:creationId xmlns:a16="http://schemas.microsoft.com/office/drawing/2014/main" id="{6DACE507-BFF2-EA09-233F-9F1762937995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35;p6">
              <a:extLst>
                <a:ext uri="{FF2B5EF4-FFF2-40B4-BE49-F238E27FC236}">
                  <a16:creationId xmlns:a16="http://schemas.microsoft.com/office/drawing/2014/main" id="{1F8138A4-4906-07EA-AC34-23DAC5172AC6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36;p6">
              <a:extLst>
                <a:ext uri="{FF2B5EF4-FFF2-40B4-BE49-F238E27FC236}">
                  <a16:creationId xmlns:a16="http://schemas.microsoft.com/office/drawing/2014/main" id="{28A39E6E-F544-379A-DC49-7C6776A49998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37;p6">
              <a:extLst>
                <a:ext uri="{FF2B5EF4-FFF2-40B4-BE49-F238E27FC236}">
                  <a16:creationId xmlns:a16="http://schemas.microsoft.com/office/drawing/2014/main" id="{ABAD7158-5E3E-2F6B-F4D6-364C457C67D6}"/>
                </a:ext>
              </a:extLst>
            </p:cNvPr>
            <p:cNvSpPr/>
            <p:nvPr/>
          </p:nvSpPr>
          <p:spPr>
            <a:xfrm>
              <a:off x="8564476" y="834066"/>
              <a:ext cx="234955" cy="169000"/>
            </a:xfrm>
            <a:custGeom>
              <a:avLst/>
              <a:gdLst/>
              <a:ahLst/>
              <a:cxnLst/>
              <a:rect l="l" t="t" r="r" b="b"/>
              <a:pathLst>
                <a:path w="3427" h="2465" extrusionOk="0">
                  <a:moveTo>
                    <a:pt x="1387" y="0"/>
                  </a:moveTo>
                  <a:cubicBezTo>
                    <a:pt x="1278" y="0"/>
                    <a:pt x="1167" y="78"/>
                    <a:pt x="1143" y="235"/>
                  </a:cubicBezTo>
                  <a:cubicBezTo>
                    <a:pt x="1119" y="451"/>
                    <a:pt x="1106" y="679"/>
                    <a:pt x="1119" y="908"/>
                  </a:cubicBezTo>
                  <a:cubicBezTo>
                    <a:pt x="818" y="920"/>
                    <a:pt x="517" y="920"/>
                    <a:pt x="217" y="932"/>
                  </a:cubicBezTo>
                  <a:cubicBezTo>
                    <a:pt x="1" y="944"/>
                    <a:pt x="1" y="1268"/>
                    <a:pt x="217" y="1280"/>
                  </a:cubicBezTo>
                  <a:cubicBezTo>
                    <a:pt x="517" y="1293"/>
                    <a:pt x="830" y="1293"/>
                    <a:pt x="1131" y="1305"/>
                  </a:cubicBezTo>
                  <a:cubicBezTo>
                    <a:pt x="1143" y="1629"/>
                    <a:pt x="1167" y="1954"/>
                    <a:pt x="1179" y="2266"/>
                  </a:cubicBezTo>
                  <a:cubicBezTo>
                    <a:pt x="1185" y="2398"/>
                    <a:pt x="1287" y="2465"/>
                    <a:pt x="1387" y="2465"/>
                  </a:cubicBezTo>
                  <a:cubicBezTo>
                    <a:pt x="1488" y="2465"/>
                    <a:pt x="1587" y="2398"/>
                    <a:pt x="1587" y="2266"/>
                  </a:cubicBezTo>
                  <a:cubicBezTo>
                    <a:pt x="1599" y="1954"/>
                    <a:pt x="1623" y="1641"/>
                    <a:pt x="1647" y="1317"/>
                  </a:cubicBezTo>
                  <a:cubicBezTo>
                    <a:pt x="2140" y="1329"/>
                    <a:pt x="2633" y="1329"/>
                    <a:pt x="3126" y="1341"/>
                  </a:cubicBezTo>
                  <a:cubicBezTo>
                    <a:pt x="3427" y="1341"/>
                    <a:pt x="3427" y="872"/>
                    <a:pt x="3126" y="872"/>
                  </a:cubicBezTo>
                  <a:cubicBezTo>
                    <a:pt x="2633" y="872"/>
                    <a:pt x="2152" y="884"/>
                    <a:pt x="1659" y="896"/>
                  </a:cubicBezTo>
                  <a:cubicBezTo>
                    <a:pt x="1659" y="667"/>
                    <a:pt x="1647" y="451"/>
                    <a:pt x="1623" y="235"/>
                  </a:cubicBezTo>
                  <a:cubicBezTo>
                    <a:pt x="1605" y="78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38;p6">
              <a:extLst>
                <a:ext uri="{FF2B5EF4-FFF2-40B4-BE49-F238E27FC236}">
                  <a16:creationId xmlns:a16="http://schemas.microsoft.com/office/drawing/2014/main" id="{EF448C36-DCD6-08D5-5048-89DB13A70C04}"/>
                </a:ext>
              </a:extLst>
            </p:cNvPr>
            <p:cNvSpPr/>
            <p:nvPr/>
          </p:nvSpPr>
          <p:spPr>
            <a:xfrm>
              <a:off x="8716878" y="2375963"/>
              <a:ext cx="264847" cy="135337"/>
            </a:xfrm>
            <a:custGeom>
              <a:avLst/>
              <a:gdLst/>
              <a:ahLst/>
              <a:cxnLst/>
              <a:rect l="l" t="t" r="r" b="b"/>
              <a:pathLst>
                <a:path w="3863" h="1974" extrusionOk="0">
                  <a:moveTo>
                    <a:pt x="1881" y="0"/>
                  </a:moveTo>
                  <a:cubicBezTo>
                    <a:pt x="1815" y="0"/>
                    <a:pt x="1746" y="26"/>
                    <a:pt x="1683" y="86"/>
                  </a:cubicBezTo>
                  <a:cubicBezTo>
                    <a:pt x="1563" y="194"/>
                    <a:pt x="1491" y="339"/>
                    <a:pt x="1443" y="483"/>
                  </a:cubicBezTo>
                  <a:cubicBezTo>
                    <a:pt x="1046" y="459"/>
                    <a:pt x="661" y="423"/>
                    <a:pt x="265" y="411"/>
                  </a:cubicBezTo>
                  <a:cubicBezTo>
                    <a:pt x="60" y="411"/>
                    <a:pt x="0" y="747"/>
                    <a:pt x="216" y="783"/>
                  </a:cubicBezTo>
                  <a:cubicBezTo>
                    <a:pt x="601" y="843"/>
                    <a:pt x="974" y="892"/>
                    <a:pt x="1358" y="928"/>
                  </a:cubicBezTo>
                  <a:cubicBezTo>
                    <a:pt x="1358" y="988"/>
                    <a:pt x="1346" y="1036"/>
                    <a:pt x="1346" y="1084"/>
                  </a:cubicBezTo>
                  <a:cubicBezTo>
                    <a:pt x="1346" y="1336"/>
                    <a:pt x="1370" y="1685"/>
                    <a:pt x="1587" y="1841"/>
                  </a:cubicBezTo>
                  <a:lnTo>
                    <a:pt x="1587" y="1853"/>
                  </a:lnTo>
                  <a:cubicBezTo>
                    <a:pt x="1626" y="1936"/>
                    <a:pt x="1700" y="1973"/>
                    <a:pt x="1771" y="1973"/>
                  </a:cubicBezTo>
                  <a:cubicBezTo>
                    <a:pt x="1875" y="1973"/>
                    <a:pt x="1971" y="1893"/>
                    <a:pt x="1935" y="1757"/>
                  </a:cubicBezTo>
                  <a:cubicBezTo>
                    <a:pt x="1935" y="1745"/>
                    <a:pt x="1935" y="1745"/>
                    <a:pt x="1923" y="1733"/>
                  </a:cubicBezTo>
                  <a:cubicBezTo>
                    <a:pt x="2008" y="1565"/>
                    <a:pt x="1947" y="1372"/>
                    <a:pt x="1960" y="1180"/>
                  </a:cubicBezTo>
                  <a:cubicBezTo>
                    <a:pt x="1960" y="1120"/>
                    <a:pt x="1972" y="1060"/>
                    <a:pt x="1984" y="1000"/>
                  </a:cubicBezTo>
                  <a:cubicBezTo>
                    <a:pt x="2452" y="1060"/>
                    <a:pt x="2921" y="1108"/>
                    <a:pt x="3390" y="1180"/>
                  </a:cubicBezTo>
                  <a:cubicBezTo>
                    <a:pt x="3409" y="1183"/>
                    <a:pt x="3428" y="1184"/>
                    <a:pt x="3446" y="1184"/>
                  </a:cubicBezTo>
                  <a:cubicBezTo>
                    <a:pt x="3806" y="1184"/>
                    <a:pt x="3863" y="638"/>
                    <a:pt x="3462" y="627"/>
                  </a:cubicBezTo>
                  <a:cubicBezTo>
                    <a:pt x="3017" y="603"/>
                    <a:pt x="2573" y="579"/>
                    <a:pt x="2128" y="543"/>
                  </a:cubicBezTo>
                  <a:cubicBezTo>
                    <a:pt x="2140" y="483"/>
                    <a:pt x="2152" y="423"/>
                    <a:pt x="2164" y="375"/>
                  </a:cubicBezTo>
                  <a:cubicBezTo>
                    <a:pt x="2199" y="175"/>
                    <a:pt x="2051" y="0"/>
                    <a:pt x="18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39;p6">
              <a:extLst>
                <a:ext uri="{FF2B5EF4-FFF2-40B4-BE49-F238E27FC236}">
                  <a16:creationId xmlns:a16="http://schemas.microsoft.com/office/drawing/2014/main" id="{F748A961-3FF6-B6C6-6A0F-43E4E9E3C660}"/>
                </a:ext>
              </a:extLst>
            </p:cNvPr>
            <p:cNvSpPr/>
            <p:nvPr/>
          </p:nvSpPr>
          <p:spPr>
            <a:xfrm>
              <a:off x="7965464" y="458661"/>
              <a:ext cx="220695" cy="178942"/>
            </a:xfrm>
            <a:custGeom>
              <a:avLst/>
              <a:gdLst/>
              <a:ahLst/>
              <a:cxnLst/>
              <a:rect l="l" t="t" r="r" b="b"/>
              <a:pathLst>
                <a:path w="3219" h="2610" extrusionOk="0">
                  <a:moveTo>
                    <a:pt x="1656" y="1"/>
                  </a:moveTo>
                  <a:cubicBezTo>
                    <a:pt x="1567" y="1"/>
                    <a:pt x="1477" y="40"/>
                    <a:pt x="1419" y="132"/>
                  </a:cubicBezTo>
                  <a:cubicBezTo>
                    <a:pt x="1251" y="372"/>
                    <a:pt x="1155" y="661"/>
                    <a:pt x="1095" y="949"/>
                  </a:cubicBezTo>
                  <a:cubicBezTo>
                    <a:pt x="818" y="961"/>
                    <a:pt x="542" y="961"/>
                    <a:pt x="265" y="973"/>
                  </a:cubicBezTo>
                  <a:cubicBezTo>
                    <a:pt x="1" y="985"/>
                    <a:pt x="1" y="1370"/>
                    <a:pt x="265" y="1382"/>
                  </a:cubicBezTo>
                  <a:cubicBezTo>
                    <a:pt x="530" y="1394"/>
                    <a:pt x="794" y="1394"/>
                    <a:pt x="1071" y="1406"/>
                  </a:cubicBezTo>
                  <a:cubicBezTo>
                    <a:pt x="1059" y="1755"/>
                    <a:pt x="1107" y="2091"/>
                    <a:pt x="1191" y="2404"/>
                  </a:cubicBezTo>
                  <a:cubicBezTo>
                    <a:pt x="1224" y="2548"/>
                    <a:pt x="1329" y="2609"/>
                    <a:pt x="1437" y="2609"/>
                  </a:cubicBezTo>
                  <a:cubicBezTo>
                    <a:pt x="1601" y="2609"/>
                    <a:pt x="1775" y="2469"/>
                    <a:pt x="1732" y="2259"/>
                  </a:cubicBezTo>
                  <a:cubicBezTo>
                    <a:pt x="1672" y="1959"/>
                    <a:pt x="1672" y="1682"/>
                    <a:pt x="1696" y="1418"/>
                  </a:cubicBezTo>
                  <a:cubicBezTo>
                    <a:pt x="2092" y="1418"/>
                    <a:pt x="2489" y="1430"/>
                    <a:pt x="2886" y="1442"/>
                  </a:cubicBezTo>
                  <a:cubicBezTo>
                    <a:pt x="2889" y="1442"/>
                    <a:pt x="2893" y="1442"/>
                    <a:pt x="2897" y="1442"/>
                  </a:cubicBezTo>
                  <a:cubicBezTo>
                    <a:pt x="3219" y="1442"/>
                    <a:pt x="3219" y="913"/>
                    <a:pt x="2897" y="913"/>
                  </a:cubicBezTo>
                  <a:cubicBezTo>
                    <a:pt x="2893" y="913"/>
                    <a:pt x="2889" y="913"/>
                    <a:pt x="2886" y="913"/>
                  </a:cubicBezTo>
                  <a:cubicBezTo>
                    <a:pt x="2513" y="925"/>
                    <a:pt x="2153" y="937"/>
                    <a:pt x="1780" y="937"/>
                  </a:cubicBezTo>
                  <a:cubicBezTo>
                    <a:pt x="1828" y="745"/>
                    <a:pt x="1876" y="552"/>
                    <a:pt x="1936" y="348"/>
                  </a:cubicBezTo>
                  <a:cubicBezTo>
                    <a:pt x="1991" y="144"/>
                    <a:pt x="1825" y="1"/>
                    <a:pt x="16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40;p6">
              <a:extLst>
                <a:ext uri="{FF2B5EF4-FFF2-40B4-BE49-F238E27FC236}">
                  <a16:creationId xmlns:a16="http://schemas.microsoft.com/office/drawing/2014/main" id="{F81B6ED5-2E56-406C-BBEE-43C53139139B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41;p6">
              <a:extLst>
                <a:ext uri="{FF2B5EF4-FFF2-40B4-BE49-F238E27FC236}">
                  <a16:creationId xmlns:a16="http://schemas.microsoft.com/office/drawing/2014/main" id="{E2DED655-73DA-0E16-1BE2-ED157ACA6F86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42;p6">
              <a:extLst>
                <a:ext uri="{FF2B5EF4-FFF2-40B4-BE49-F238E27FC236}">
                  <a16:creationId xmlns:a16="http://schemas.microsoft.com/office/drawing/2014/main" id="{C4011F5F-F07A-6D68-F3A6-85DCC2FFD8FE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43;p6">
              <a:extLst>
                <a:ext uri="{FF2B5EF4-FFF2-40B4-BE49-F238E27FC236}">
                  <a16:creationId xmlns:a16="http://schemas.microsoft.com/office/drawing/2014/main" id="{91B710EB-5179-6CC3-087F-C5E462B1A851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44;p6">
              <a:extLst>
                <a:ext uri="{FF2B5EF4-FFF2-40B4-BE49-F238E27FC236}">
                  <a16:creationId xmlns:a16="http://schemas.microsoft.com/office/drawing/2014/main" id="{5BF834F4-02F7-81AC-9044-C223ED92C486}"/>
                </a:ext>
              </a:extLst>
            </p:cNvPr>
            <p:cNvSpPr/>
            <p:nvPr/>
          </p:nvSpPr>
          <p:spPr>
            <a:xfrm>
              <a:off x="8262362" y="1124013"/>
              <a:ext cx="256414" cy="191282"/>
            </a:xfrm>
            <a:custGeom>
              <a:avLst/>
              <a:gdLst/>
              <a:ahLst/>
              <a:cxnLst/>
              <a:rect l="l" t="t" r="r" b="b"/>
              <a:pathLst>
                <a:path w="3740" h="2790" extrusionOk="0">
                  <a:moveTo>
                    <a:pt x="1666" y="1"/>
                  </a:moveTo>
                  <a:cubicBezTo>
                    <a:pt x="1534" y="1"/>
                    <a:pt x="1401" y="88"/>
                    <a:pt x="1395" y="262"/>
                  </a:cubicBezTo>
                  <a:cubicBezTo>
                    <a:pt x="1383" y="370"/>
                    <a:pt x="1383" y="478"/>
                    <a:pt x="1383" y="587"/>
                  </a:cubicBezTo>
                  <a:cubicBezTo>
                    <a:pt x="987" y="599"/>
                    <a:pt x="590" y="623"/>
                    <a:pt x="217" y="683"/>
                  </a:cubicBezTo>
                  <a:cubicBezTo>
                    <a:pt x="1" y="707"/>
                    <a:pt x="1" y="983"/>
                    <a:pt x="217" y="1007"/>
                  </a:cubicBezTo>
                  <a:cubicBezTo>
                    <a:pt x="590" y="1055"/>
                    <a:pt x="987" y="1079"/>
                    <a:pt x="1383" y="1091"/>
                  </a:cubicBezTo>
                  <a:cubicBezTo>
                    <a:pt x="1395" y="1596"/>
                    <a:pt x="1431" y="2089"/>
                    <a:pt x="1455" y="2582"/>
                  </a:cubicBezTo>
                  <a:cubicBezTo>
                    <a:pt x="1461" y="2720"/>
                    <a:pt x="1564" y="2789"/>
                    <a:pt x="1666" y="2789"/>
                  </a:cubicBezTo>
                  <a:cubicBezTo>
                    <a:pt x="1768" y="2789"/>
                    <a:pt x="1870" y="2720"/>
                    <a:pt x="1876" y="2582"/>
                  </a:cubicBezTo>
                  <a:cubicBezTo>
                    <a:pt x="1900" y="2101"/>
                    <a:pt x="1936" y="1596"/>
                    <a:pt x="1948" y="1103"/>
                  </a:cubicBezTo>
                  <a:cubicBezTo>
                    <a:pt x="2441" y="1103"/>
                    <a:pt x="2934" y="1091"/>
                    <a:pt x="3415" y="1091"/>
                  </a:cubicBezTo>
                  <a:cubicBezTo>
                    <a:pt x="3419" y="1092"/>
                    <a:pt x="3422" y="1092"/>
                    <a:pt x="3426" y="1092"/>
                  </a:cubicBezTo>
                  <a:cubicBezTo>
                    <a:pt x="3739" y="1092"/>
                    <a:pt x="3736" y="587"/>
                    <a:pt x="3415" y="587"/>
                  </a:cubicBezTo>
                  <a:lnTo>
                    <a:pt x="1948" y="587"/>
                  </a:lnTo>
                  <a:cubicBezTo>
                    <a:pt x="1948" y="478"/>
                    <a:pt x="1948" y="370"/>
                    <a:pt x="1936" y="262"/>
                  </a:cubicBezTo>
                  <a:cubicBezTo>
                    <a:pt x="1930" y="88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45;p6">
              <a:extLst>
                <a:ext uri="{FF2B5EF4-FFF2-40B4-BE49-F238E27FC236}">
                  <a16:creationId xmlns:a16="http://schemas.microsoft.com/office/drawing/2014/main" id="{A9470598-F382-0089-CC05-ED53AB5DFFC4}"/>
                </a:ext>
              </a:extLst>
            </p:cNvPr>
            <p:cNvSpPr/>
            <p:nvPr/>
          </p:nvSpPr>
          <p:spPr>
            <a:xfrm rot="-5564026">
              <a:off x="8740852" y="1665828"/>
              <a:ext cx="264644" cy="134996"/>
            </a:xfrm>
            <a:custGeom>
              <a:avLst/>
              <a:gdLst/>
              <a:ahLst/>
              <a:cxnLst/>
              <a:rect l="l" t="t" r="r" b="b"/>
              <a:pathLst>
                <a:path w="3860" h="1969" extrusionOk="0">
                  <a:moveTo>
                    <a:pt x="1879" y="0"/>
                  </a:moveTo>
                  <a:cubicBezTo>
                    <a:pt x="1814" y="0"/>
                    <a:pt x="1746" y="25"/>
                    <a:pt x="1683" y="81"/>
                  </a:cubicBezTo>
                  <a:cubicBezTo>
                    <a:pt x="1563" y="189"/>
                    <a:pt x="1491" y="333"/>
                    <a:pt x="1443" y="478"/>
                  </a:cubicBezTo>
                  <a:cubicBezTo>
                    <a:pt x="1046" y="454"/>
                    <a:pt x="661" y="430"/>
                    <a:pt x="265" y="405"/>
                  </a:cubicBezTo>
                  <a:cubicBezTo>
                    <a:pt x="60" y="405"/>
                    <a:pt x="0" y="754"/>
                    <a:pt x="216" y="778"/>
                  </a:cubicBezTo>
                  <a:cubicBezTo>
                    <a:pt x="601" y="838"/>
                    <a:pt x="974" y="886"/>
                    <a:pt x="1358" y="934"/>
                  </a:cubicBezTo>
                  <a:cubicBezTo>
                    <a:pt x="1358" y="983"/>
                    <a:pt x="1346" y="1031"/>
                    <a:pt x="1346" y="1079"/>
                  </a:cubicBezTo>
                  <a:cubicBezTo>
                    <a:pt x="1346" y="1331"/>
                    <a:pt x="1370" y="1692"/>
                    <a:pt x="1587" y="1836"/>
                  </a:cubicBezTo>
                  <a:lnTo>
                    <a:pt x="1587" y="1848"/>
                  </a:lnTo>
                  <a:cubicBezTo>
                    <a:pt x="1626" y="1931"/>
                    <a:pt x="1700" y="1968"/>
                    <a:pt x="1771" y="1968"/>
                  </a:cubicBezTo>
                  <a:cubicBezTo>
                    <a:pt x="1875" y="1968"/>
                    <a:pt x="1971" y="1888"/>
                    <a:pt x="1935" y="1752"/>
                  </a:cubicBezTo>
                  <a:cubicBezTo>
                    <a:pt x="1935" y="1752"/>
                    <a:pt x="1935" y="1740"/>
                    <a:pt x="1923" y="1728"/>
                  </a:cubicBezTo>
                  <a:cubicBezTo>
                    <a:pt x="2008" y="1560"/>
                    <a:pt x="1947" y="1379"/>
                    <a:pt x="1960" y="1175"/>
                  </a:cubicBezTo>
                  <a:cubicBezTo>
                    <a:pt x="1960" y="1115"/>
                    <a:pt x="1972" y="1055"/>
                    <a:pt x="1984" y="1007"/>
                  </a:cubicBezTo>
                  <a:cubicBezTo>
                    <a:pt x="2452" y="1055"/>
                    <a:pt x="2921" y="1103"/>
                    <a:pt x="3390" y="1175"/>
                  </a:cubicBezTo>
                  <a:cubicBezTo>
                    <a:pt x="3413" y="1179"/>
                    <a:pt x="3434" y="1181"/>
                    <a:pt x="3455" y="1181"/>
                  </a:cubicBezTo>
                  <a:cubicBezTo>
                    <a:pt x="3807" y="1181"/>
                    <a:pt x="3860" y="633"/>
                    <a:pt x="3462" y="622"/>
                  </a:cubicBezTo>
                  <a:cubicBezTo>
                    <a:pt x="3017" y="610"/>
                    <a:pt x="2573" y="574"/>
                    <a:pt x="2128" y="538"/>
                  </a:cubicBezTo>
                  <a:cubicBezTo>
                    <a:pt x="2140" y="478"/>
                    <a:pt x="2152" y="430"/>
                    <a:pt x="2164" y="369"/>
                  </a:cubicBezTo>
                  <a:cubicBezTo>
                    <a:pt x="2199" y="169"/>
                    <a:pt x="2050" y="0"/>
                    <a:pt x="18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46;p6">
              <a:extLst>
                <a:ext uri="{FF2B5EF4-FFF2-40B4-BE49-F238E27FC236}">
                  <a16:creationId xmlns:a16="http://schemas.microsoft.com/office/drawing/2014/main" id="{A74013D5-9985-9C10-367B-0405C32DAA15}"/>
                </a:ext>
              </a:extLst>
            </p:cNvPr>
            <p:cNvSpPr/>
            <p:nvPr/>
          </p:nvSpPr>
          <p:spPr>
            <a:xfrm>
              <a:off x="8501133" y="1350150"/>
              <a:ext cx="206708" cy="175239"/>
            </a:xfrm>
            <a:custGeom>
              <a:avLst/>
              <a:gdLst/>
              <a:ahLst/>
              <a:cxnLst/>
              <a:rect l="l" t="t" r="r" b="b"/>
              <a:pathLst>
                <a:path w="3015" h="2556" extrusionOk="0">
                  <a:moveTo>
                    <a:pt x="1413" y="1"/>
                  </a:moveTo>
                  <a:cubicBezTo>
                    <a:pt x="1278" y="1"/>
                    <a:pt x="1142" y="94"/>
                    <a:pt x="1118" y="280"/>
                  </a:cubicBezTo>
                  <a:cubicBezTo>
                    <a:pt x="1094" y="485"/>
                    <a:pt x="1094" y="701"/>
                    <a:pt x="1094" y="930"/>
                  </a:cubicBezTo>
                  <a:cubicBezTo>
                    <a:pt x="806" y="930"/>
                    <a:pt x="529" y="942"/>
                    <a:pt x="253" y="954"/>
                  </a:cubicBezTo>
                  <a:cubicBezTo>
                    <a:pt x="0" y="966"/>
                    <a:pt x="0" y="1338"/>
                    <a:pt x="253" y="1350"/>
                  </a:cubicBezTo>
                  <a:cubicBezTo>
                    <a:pt x="541" y="1362"/>
                    <a:pt x="818" y="1374"/>
                    <a:pt x="1106" y="1386"/>
                  </a:cubicBezTo>
                  <a:cubicBezTo>
                    <a:pt x="1118" y="1699"/>
                    <a:pt x="1154" y="2011"/>
                    <a:pt x="1166" y="2312"/>
                  </a:cubicBezTo>
                  <a:cubicBezTo>
                    <a:pt x="1179" y="2474"/>
                    <a:pt x="1296" y="2555"/>
                    <a:pt x="1413" y="2555"/>
                  </a:cubicBezTo>
                  <a:cubicBezTo>
                    <a:pt x="1530" y="2555"/>
                    <a:pt x="1647" y="2474"/>
                    <a:pt x="1659" y="2312"/>
                  </a:cubicBezTo>
                  <a:cubicBezTo>
                    <a:pt x="1683" y="2023"/>
                    <a:pt x="1707" y="1711"/>
                    <a:pt x="1731" y="1398"/>
                  </a:cubicBezTo>
                  <a:cubicBezTo>
                    <a:pt x="2044" y="1398"/>
                    <a:pt x="2369" y="1410"/>
                    <a:pt x="2693" y="1410"/>
                  </a:cubicBezTo>
                  <a:cubicBezTo>
                    <a:pt x="2697" y="1411"/>
                    <a:pt x="2700" y="1411"/>
                    <a:pt x="2704" y="1411"/>
                  </a:cubicBezTo>
                  <a:cubicBezTo>
                    <a:pt x="3014" y="1411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689"/>
                    <a:pt x="1731" y="485"/>
                    <a:pt x="1707" y="280"/>
                  </a:cubicBezTo>
                  <a:cubicBezTo>
                    <a:pt x="1683" y="94"/>
                    <a:pt x="1548" y="1"/>
                    <a:pt x="14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47;p6">
              <a:extLst>
                <a:ext uri="{FF2B5EF4-FFF2-40B4-BE49-F238E27FC236}">
                  <a16:creationId xmlns:a16="http://schemas.microsoft.com/office/drawing/2014/main" id="{CB1E474A-09E7-4576-2D21-AC299229A539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48;p6">
              <a:extLst>
                <a:ext uri="{FF2B5EF4-FFF2-40B4-BE49-F238E27FC236}">
                  <a16:creationId xmlns:a16="http://schemas.microsoft.com/office/drawing/2014/main" id="{F487D38A-5605-A310-8DF5-D2187791940D}"/>
                </a:ext>
              </a:extLst>
            </p:cNvPr>
            <p:cNvSpPr/>
            <p:nvPr/>
          </p:nvSpPr>
          <p:spPr>
            <a:xfrm>
              <a:off x="8426329" y="1812799"/>
              <a:ext cx="239069" cy="169000"/>
            </a:xfrm>
            <a:custGeom>
              <a:avLst/>
              <a:gdLst/>
              <a:ahLst/>
              <a:cxnLst/>
              <a:rect l="l" t="t" r="r" b="b"/>
              <a:pathLst>
                <a:path w="3487" h="2465" extrusionOk="0">
                  <a:moveTo>
                    <a:pt x="2219" y="0"/>
                  </a:moveTo>
                  <a:cubicBezTo>
                    <a:pt x="2135" y="0"/>
                    <a:pt x="2050" y="38"/>
                    <a:pt x="1996" y="126"/>
                  </a:cubicBezTo>
                  <a:cubicBezTo>
                    <a:pt x="1839" y="355"/>
                    <a:pt x="1755" y="631"/>
                    <a:pt x="1707" y="920"/>
                  </a:cubicBezTo>
                  <a:cubicBezTo>
                    <a:pt x="1226" y="920"/>
                    <a:pt x="733" y="944"/>
                    <a:pt x="253" y="968"/>
                  </a:cubicBezTo>
                  <a:cubicBezTo>
                    <a:pt x="0" y="980"/>
                    <a:pt x="0" y="1340"/>
                    <a:pt x="253" y="1352"/>
                  </a:cubicBezTo>
                  <a:cubicBezTo>
                    <a:pt x="721" y="1376"/>
                    <a:pt x="1202" y="1388"/>
                    <a:pt x="1683" y="1400"/>
                  </a:cubicBezTo>
                  <a:cubicBezTo>
                    <a:pt x="1695" y="1749"/>
                    <a:pt x="1767" y="2086"/>
                    <a:pt x="1900" y="2386"/>
                  </a:cubicBezTo>
                  <a:cubicBezTo>
                    <a:pt x="1922" y="2441"/>
                    <a:pt x="1968" y="2465"/>
                    <a:pt x="2016" y="2465"/>
                  </a:cubicBezTo>
                  <a:cubicBezTo>
                    <a:pt x="2093" y="2465"/>
                    <a:pt x="2176" y="2403"/>
                    <a:pt x="2176" y="2314"/>
                  </a:cubicBezTo>
                  <a:cubicBezTo>
                    <a:pt x="2164" y="2014"/>
                    <a:pt x="2152" y="1701"/>
                    <a:pt x="2188" y="1412"/>
                  </a:cubicBezTo>
                  <a:lnTo>
                    <a:pt x="3162" y="1412"/>
                  </a:lnTo>
                  <a:cubicBezTo>
                    <a:pt x="3486" y="1412"/>
                    <a:pt x="3486" y="908"/>
                    <a:pt x="3162" y="908"/>
                  </a:cubicBezTo>
                  <a:lnTo>
                    <a:pt x="2296" y="908"/>
                  </a:lnTo>
                  <a:cubicBezTo>
                    <a:pt x="2344" y="715"/>
                    <a:pt x="2416" y="523"/>
                    <a:pt x="2477" y="331"/>
                  </a:cubicBezTo>
                  <a:cubicBezTo>
                    <a:pt x="2531" y="135"/>
                    <a:pt x="2377" y="0"/>
                    <a:pt x="22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9" name="Google Shape;28;p6">
            <a:extLst>
              <a:ext uri="{FF2B5EF4-FFF2-40B4-BE49-F238E27FC236}">
                <a16:creationId xmlns:a16="http://schemas.microsoft.com/office/drawing/2014/main" id="{00249430-6340-8D69-05B3-F8F7AC3D2056}"/>
              </a:ext>
            </a:extLst>
          </p:cNvPr>
          <p:cNvGrpSpPr/>
          <p:nvPr/>
        </p:nvGrpSpPr>
        <p:grpSpPr>
          <a:xfrm rot="16200000">
            <a:off x="477104" y="1359105"/>
            <a:ext cx="673700" cy="905299"/>
            <a:chOff x="7336409" y="105825"/>
            <a:chExt cx="1685019" cy="2405475"/>
          </a:xfrm>
          <a:solidFill>
            <a:schemeClr val="bg1">
              <a:lumMod val="85000"/>
            </a:schemeClr>
          </a:solidFill>
        </p:grpSpPr>
        <p:sp>
          <p:nvSpPr>
            <p:cNvPr id="1060" name="Google Shape;29;p6">
              <a:extLst>
                <a:ext uri="{FF2B5EF4-FFF2-40B4-BE49-F238E27FC236}">
                  <a16:creationId xmlns:a16="http://schemas.microsoft.com/office/drawing/2014/main" id="{97D95CF0-953D-4813-435D-195FB6B9B6AB}"/>
                </a:ext>
              </a:extLst>
            </p:cNvPr>
            <p:cNvSpPr/>
            <p:nvPr/>
          </p:nvSpPr>
          <p:spPr>
            <a:xfrm>
              <a:off x="7336409" y="161701"/>
              <a:ext cx="264710" cy="134652"/>
            </a:xfrm>
            <a:custGeom>
              <a:avLst/>
              <a:gdLst/>
              <a:ahLst/>
              <a:cxnLst/>
              <a:rect l="l" t="t" r="r" b="b"/>
              <a:pathLst>
                <a:path w="3861" h="1964" extrusionOk="0">
                  <a:moveTo>
                    <a:pt x="1883" y="0"/>
                  </a:moveTo>
                  <a:cubicBezTo>
                    <a:pt x="1816" y="0"/>
                    <a:pt x="1745" y="27"/>
                    <a:pt x="1680" y="88"/>
                  </a:cubicBezTo>
                  <a:cubicBezTo>
                    <a:pt x="1560" y="184"/>
                    <a:pt x="1488" y="329"/>
                    <a:pt x="1440" y="485"/>
                  </a:cubicBezTo>
                  <a:cubicBezTo>
                    <a:pt x="1043" y="449"/>
                    <a:pt x="658" y="425"/>
                    <a:pt x="262" y="413"/>
                  </a:cubicBezTo>
                  <a:cubicBezTo>
                    <a:pt x="258" y="413"/>
                    <a:pt x="255" y="413"/>
                    <a:pt x="251" y="413"/>
                  </a:cubicBezTo>
                  <a:cubicBezTo>
                    <a:pt x="55" y="413"/>
                    <a:pt x="1" y="750"/>
                    <a:pt x="213" y="786"/>
                  </a:cubicBezTo>
                  <a:cubicBezTo>
                    <a:pt x="598" y="846"/>
                    <a:pt x="971" y="882"/>
                    <a:pt x="1355" y="930"/>
                  </a:cubicBezTo>
                  <a:cubicBezTo>
                    <a:pt x="1355" y="978"/>
                    <a:pt x="1343" y="1026"/>
                    <a:pt x="1343" y="1074"/>
                  </a:cubicBezTo>
                  <a:cubicBezTo>
                    <a:pt x="1343" y="1326"/>
                    <a:pt x="1367" y="1687"/>
                    <a:pt x="1584" y="1831"/>
                  </a:cubicBezTo>
                  <a:lnTo>
                    <a:pt x="1584" y="1843"/>
                  </a:lnTo>
                  <a:cubicBezTo>
                    <a:pt x="1623" y="1926"/>
                    <a:pt x="1697" y="1964"/>
                    <a:pt x="1768" y="1964"/>
                  </a:cubicBezTo>
                  <a:cubicBezTo>
                    <a:pt x="1872" y="1964"/>
                    <a:pt x="1968" y="1883"/>
                    <a:pt x="1932" y="1747"/>
                  </a:cubicBezTo>
                  <a:cubicBezTo>
                    <a:pt x="1932" y="1747"/>
                    <a:pt x="1932" y="1735"/>
                    <a:pt x="1920" y="1735"/>
                  </a:cubicBezTo>
                  <a:cubicBezTo>
                    <a:pt x="2005" y="1567"/>
                    <a:pt x="1944" y="1375"/>
                    <a:pt x="1957" y="1170"/>
                  </a:cubicBezTo>
                  <a:cubicBezTo>
                    <a:pt x="1957" y="1110"/>
                    <a:pt x="1969" y="1062"/>
                    <a:pt x="1981" y="1002"/>
                  </a:cubicBezTo>
                  <a:cubicBezTo>
                    <a:pt x="2449" y="1050"/>
                    <a:pt x="2918" y="1098"/>
                    <a:pt x="3387" y="1182"/>
                  </a:cubicBezTo>
                  <a:cubicBezTo>
                    <a:pt x="3406" y="1185"/>
                    <a:pt x="3424" y="1186"/>
                    <a:pt x="3442" y="1186"/>
                  </a:cubicBezTo>
                  <a:cubicBezTo>
                    <a:pt x="3802" y="1186"/>
                    <a:pt x="3860" y="629"/>
                    <a:pt x="3459" y="617"/>
                  </a:cubicBezTo>
                  <a:cubicBezTo>
                    <a:pt x="3014" y="605"/>
                    <a:pt x="2570" y="569"/>
                    <a:pt x="2125" y="533"/>
                  </a:cubicBezTo>
                  <a:cubicBezTo>
                    <a:pt x="2137" y="485"/>
                    <a:pt x="2149" y="425"/>
                    <a:pt x="2161" y="365"/>
                  </a:cubicBezTo>
                  <a:cubicBezTo>
                    <a:pt x="2195" y="167"/>
                    <a:pt x="2051" y="0"/>
                    <a:pt x="188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30;p6">
              <a:extLst>
                <a:ext uri="{FF2B5EF4-FFF2-40B4-BE49-F238E27FC236}">
                  <a16:creationId xmlns:a16="http://schemas.microsoft.com/office/drawing/2014/main" id="{6FFFEEAC-9A97-E780-4FD2-ECBFAD35C8D9}"/>
                </a:ext>
              </a:extLst>
            </p:cNvPr>
            <p:cNvSpPr/>
            <p:nvPr/>
          </p:nvSpPr>
          <p:spPr>
            <a:xfrm>
              <a:off x="8022989" y="105825"/>
              <a:ext cx="220695" cy="178667"/>
            </a:xfrm>
            <a:custGeom>
              <a:avLst/>
              <a:gdLst/>
              <a:ahLst/>
              <a:cxnLst/>
              <a:rect l="l" t="t" r="r" b="b"/>
              <a:pathLst>
                <a:path w="3219" h="2606" extrusionOk="0">
                  <a:moveTo>
                    <a:pt x="1661" y="0"/>
                  </a:moveTo>
                  <a:cubicBezTo>
                    <a:pt x="1570" y="0"/>
                    <a:pt x="1478" y="41"/>
                    <a:pt x="1419" y="134"/>
                  </a:cubicBezTo>
                  <a:cubicBezTo>
                    <a:pt x="1251" y="374"/>
                    <a:pt x="1155" y="651"/>
                    <a:pt x="1095" y="951"/>
                  </a:cubicBezTo>
                  <a:cubicBezTo>
                    <a:pt x="818" y="951"/>
                    <a:pt x="542" y="963"/>
                    <a:pt x="265" y="975"/>
                  </a:cubicBezTo>
                  <a:cubicBezTo>
                    <a:pt x="1" y="987"/>
                    <a:pt x="1" y="1360"/>
                    <a:pt x="265" y="1372"/>
                  </a:cubicBezTo>
                  <a:cubicBezTo>
                    <a:pt x="530" y="1384"/>
                    <a:pt x="794" y="1396"/>
                    <a:pt x="1071" y="1396"/>
                  </a:cubicBezTo>
                  <a:cubicBezTo>
                    <a:pt x="1059" y="1745"/>
                    <a:pt x="1107" y="2093"/>
                    <a:pt x="1191" y="2406"/>
                  </a:cubicBezTo>
                  <a:cubicBezTo>
                    <a:pt x="1224" y="2545"/>
                    <a:pt x="1328" y="2605"/>
                    <a:pt x="1437" y="2605"/>
                  </a:cubicBezTo>
                  <a:cubicBezTo>
                    <a:pt x="1601" y="2605"/>
                    <a:pt x="1775" y="2467"/>
                    <a:pt x="1732" y="2250"/>
                  </a:cubicBezTo>
                  <a:cubicBezTo>
                    <a:pt x="1672" y="1949"/>
                    <a:pt x="1672" y="1685"/>
                    <a:pt x="1696" y="1408"/>
                  </a:cubicBezTo>
                  <a:lnTo>
                    <a:pt x="1696" y="1408"/>
                  </a:lnTo>
                  <a:cubicBezTo>
                    <a:pt x="2092" y="1420"/>
                    <a:pt x="2489" y="1420"/>
                    <a:pt x="2886" y="1432"/>
                  </a:cubicBezTo>
                  <a:cubicBezTo>
                    <a:pt x="2889" y="1432"/>
                    <a:pt x="2893" y="1432"/>
                    <a:pt x="2897" y="1432"/>
                  </a:cubicBezTo>
                  <a:cubicBezTo>
                    <a:pt x="3215" y="1432"/>
                    <a:pt x="3219" y="915"/>
                    <a:pt x="2907" y="915"/>
                  </a:cubicBezTo>
                  <a:cubicBezTo>
                    <a:pt x="2900" y="915"/>
                    <a:pt x="2893" y="915"/>
                    <a:pt x="2886" y="915"/>
                  </a:cubicBezTo>
                  <a:cubicBezTo>
                    <a:pt x="2513" y="927"/>
                    <a:pt x="2153" y="927"/>
                    <a:pt x="1780" y="939"/>
                  </a:cubicBezTo>
                  <a:cubicBezTo>
                    <a:pt x="1828" y="747"/>
                    <a:pt x="1876" y="555"/>
                    <a:pt x="1936" y="350"/>
                  </a:cubicBezTo>
                  <a:cubicBezTo>
                    <a:pt x="1991" y="140"/>
                    <a:pt x="1828" y="0"/>
                    <a:pt x="16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31;p6">
              <a:extLst>
                <a:ext uri="{FF2B5EF4-FFF2-40B4-BE49-F238E27FC236}">
                  <a16:creationId xmlns:a16="http://schemas.microsoft.com/office/drawing/2014/main" id="{0F2588EF-9563-7582-2DAE-6FC1D023F56B}"/>
                </a:ext>
              </a:extLst>
            </p:cNvPr>
            <p:cNvSpPr/>
            <p:nvPr/>
          </p:nvSpPr>
          <p:spPr>
            <a:xfrm>
              <a:off x="8442508" y="127147"/>
              <a:ext cx="206708" cy="175376"/>
            </a:xfrm>
            <a:custGeom>
              <a:avLst/>
              <a:gdLst/>
              <a:ahLst/>
              <a:cxnLst/>
              <a:rect l="l" t="t" r="r" b="b"/>
              <a:pathLst>
                <a:path w="3015" h="2558" extrusionOk="0">
                  <a:moveTo>
                    <a:pt x="1413" y="0"/>
                  </a:moveTo>
                  <a:cubicBezTo>
                    <a:pt x="1278" y="0"/>
                    <a:pt x="1142" y="93"/>
                    <a:pt x="1118" y="280"/>
                  </a:cubicBezTo>
                  <a:cubicBezTo>
                    <a:pt x="1094" y="496"/>
                    <a:pt x="1094" y="712"/>
                    <a:pt x="1094" y="929"/>
                  </a:cubicBezTo>
                  <a:cubicBezTo>
                    <a:pt x="806" y="929"/>
                    <a:pt x="529" y="941"/>
                    <a:pt x="253" y="953"/>
                  </a:cubicBezTo>
                  <a:cubicBezTo>
                    <a:pt x="0" y="965"/>
                    <a:pt x="0" y="1338"/>
                    <a:pt x="253" y="1350"/>
                  </a:cubicBezTo>
                  <a:cubicBezTo>
                    <a:pt x="541" y="1374"/>
                    <a:pt x="818" y="1374"/>
                    <a:pt x="1106" y="1386"/>
                  </a:cubicBezTo>
                  <a:cubicBezTo>
                    <a:pt x="1118" y="1698"/>
                    <a:pt x="1154" y="2011"/>
                    <a:pt x="1166" y="2323"/>
                  </a:cubicBezTo>
                  <a:cubicBezTo>
                    <a:pt x="1179" y="2480"/>
                    <a:pt x="1296" y="2558"/>
                    <a:pt x="1413" y="2558"/>
                  </a:cubicBezTo>
                  <a:cubicBezTo>
                    <a:pt x="1530" y="2558"/>
                    <a:pt x="1647" y="2480"/>
                    <a:pt x="1659" y="2323"/>
                  </a:cubicBezTo>
                  <a:cubicBezTo>
                    <a:pt x="1683" y="2023"/>
                    <a:pt x="1707" y="1710"/>
                    <a:pt x="1731" y="1398"/>
                  </a:cubicBezTo>
                  <a:cubicBezTo>
                    <a:pt x="2044" y="1410"/>
                    <a:pt x="2369" y="1410"/>
                    <a:pt x="2693" y="1410"/>
                  </a:cubicBezTo>
                  <a:cubicBezTo>
                    <a:pt x="2697" y="1410"/>
                    <a:pt x="2700" y="1410"/>
                    <a:pt x="2704" y="1410"/>
                  </a:cubicBezTo>
                  <a:cubicBezTo>
                    <a:pt x="3014" y="1410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700"/>
                    <a:pt x="1731" y="484"/>
                    <a:pt x="1707" y="280"/>
                  </a:cubicBezTo>
                  <a:cubicBezTo>
                    <a:pt x="1683" y="93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32;p6">
              <a:extLst>
                <a:ext uri="{FF2B5EF4-FFF2-40B4-BE49-F238E27FC236}">
                  <a16:creationId xmlns:a16="http://schemas.microsoft.com/office/drawing/2014/main" id="{597A451A-E831-F682-D8CA-3170C212E641}"/>
                </a:ext>
              </a:extLst>
            </p:cNvPr>
            <p:cNvSpPr/>
            <p:nvPr/>
          </p:nvSpPr>
          <p:spPr>
            <a:xfrm>
              <a:off x="8800665" y="128107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2" y="1"/>
                  </a:moveTo>
                  <a:cubicBezTo>
                    <a:pt x="1668" y="1"/>
                    <a:pt x="1558" y="63"/>
                    <a:pt x="1520" y="206"/>
                  </a:cubicBezTo>
                  <a:cubicBezTo>
                    <a:pt x="1436" y="482"/>
                    <a:pt x="1376" y="759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2"/>
                    <a:pt x="250" y="902"/>
                  </a:cubicBezTo>
                  <a:cubicBezTo>
                    <a:pt x="50" y="902"/>
                    <a:pt x="1" y="1253"/>
                    <a:pt x="222" y="1288"/>
                  </a:cubicBezTo>
                  <a:cubicBezTo>
                    <a:pt x="559" y="1348"/>
                    <a:pt x="895" y="1396"/>
                    <a:pt x="1232" y="1456"/>
                  </a:cubicBezTo>
                  <a:cubicBezTo>
                    <a:pt x="1148" y="1816"/>
                    <a:pt x="1075" y="2189"/>
                    <a:pt x="1003" y="2550"/>
                  </a:cubicBezTo>
                  <a:cubicBezTo>
                    <a:pt x="967" y="2725"/>
                    <a:pt x="1109" y="2843"/>
                    <a:pt x="1244" y="2843"/>
                  </a:cubicBezTo>
                  <a:cubicBezTo>
                    <a:pt x="1331" y="2843"/>
                    <a:pt x="1415" y="2795"/>
                    <a:pt x="1448" y="2682"/>
                  </a:cubicBezTo>
                  <a:cubicBezTo>
                    <a:pt x="1556" y="2297"/>
                    <a:pt x="1677" y="1925"/>
                    <a:pt x="1785" y="1540"/>
                  </a:cubicBezTo>
                  <a:cubicBezTo>
                    <a:pt x="2121" y="1588"/>
                    <a:pt x="2470" y="1648"/>
                    <a:pt x="2806" y="1708"/>
                  </a:cubicBezTo>
                  <a:cubicBezTo>
                    <a:pt x="2826" y="1712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5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33;p6">
              <a:extLst>
                <a:ext uri="{FF2B5EF4-FFF2-40B4-BE49-F238E27FC236}">
                  <a16:creationId xmlns:a16="http://schemas.microsoft.com/office/drawing/2014/main" id="{8308D243-C808-5070-5416-98CA306A74B0}"/>
                </a:ext>
              </a:extLst>
            </p:cNvPr>
            <p:cNvSpPr/>
            <p:nvPr/>
          </p:nvSpPr>
          <p:spPr>
            <a:xfrm>
              <a:off x="8564476" y="369848"/>
              <a:ext cx="234955" cy="169206"/>
            </a:xfrm>
            <a:custGeom>
              <a:avLst/>
              <a:gdLst/>
              <a:ahLst/>
              <a:cxnLst/>
              <a:rect l="l" t="t" r="r" b="b"/>
              <a:pathLst>
                <a:path w="3427" h="2468" extrusionOk="0">
                  <a:moveTo>
                    <a:pt x="1387" y="0"/>
                  </a:moveTo>
                  <a:cubicBezTo>
                    <a:pt x="1278" y="0"/>
                    <a:pt x="1167" y="76"/>
                    <a:pt x="1143" y="226"/>
                  </a:cubicBezTo>
                  <a:cubicBezTo>
                    <a:pt x="1119" y="454"/>
                    <a:pt x="1106" y="683"/>
                    <a:pt x="1119" y="911"/>
                  </a:cubicBezTo>
                  <a:cubicBezTo>
                    <a:pt x="818" y="911"/>
                    <a:pt x="517" y="923"/>
                    <a:pt x="217" y="935"/>
                  </a:cubicBezTo>
                  <a:cubicBezTo>
                    <a:pt x="1" y="935"/>
                    <a:pt x="1" y="1272"/>
                    <a:pt x="217" y="1272"/>
                  </a:cubicBezTo>
                  <a:cubicBezTo>
                    <a:pt x="517" y="1284"/>
                    <a:pt x="830" y="1296"/>
                    <a:pt x="1131" y="1296"/>
                  </a:cubicBezTo>
                  <a:cubicBezTo>
                    <a:pt x="1143" y="1620"/>
                    <a:pt x="1167" y="1957"/>
                    <a:pt x="1179" y="2269"/>
                  </a:cubicBezTo>
                  <a:cubicBezTo>
                    <a:pt x="1185" y="2402"/>
                    <a:pt x="1287" y="2468"/>
                    <a:pt x="1387" y="2468"/>
                  </a:cubicBezTo>
                  <a:cubicBezTo>
                    <a:pt x="1488" y="2468"/>
                    <a:pt x="1587" y="2402"/>
                    <a:pt x="1587" y="2269"/>
                  </a:cubicBezTo>
                  <a:cubicBezTo>
                    <a:pt x="1599" y="1957"/>
                    <a:pt x="1623" y="1632"/>
                    <a:pt x="1647" y="1308"/>
                  </a:cubicBezTo>
                  <a:cubicBezTo>
                    <a:pt x="2140" y="1320"/>
                    <a:pt x="2633" y="1332"/>
                    <a:pt x="3126" y="1344"/>
                  </a:cubicBezTo>
                  <a:cubicBezTo>
                    <a:pt x="3427" y="1344"/>
                    <a:pt x="3427" y="863"/>
                    <a:pt x="3126" y="863"/>
                  </a:cubicBezTo>
                  <a:cubicBezTo>
                    <a:pt x="2633" y="875"/>
                    <a:pt x="2152" y="887"/>
                    <a:pt x="1659" y="899"/>
                  </a:cubicBezTo>
                  <a:cubicBezTo>
                    <a:pt x="1659" y="671"/>
                    <a:pt x="1647" y="442"/>
                    <a:pt x="1623" y="226"/>
                  </a:cubicBezTo>
                  <a:cubicBezTo>
                    <a:pt x="1605" y="76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34;p6">
              <a:extLst>
                <a:ext uri="{FF2B5EF4-FFF2-40B4-BE49-F238E27FC236}">
                  <a16:creationId xmlns:a16="http://schemas.microsoft.com/office/drawing/2014/main" id="{FCA2C5E2-D823-010B-2F18-A96F8C69C938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35;p6">
              <a:extLst>
                <a:ext uri="{FF2B5EF4-FFF2-40B4-BE49-F238E27FC236}">
                  <a16:creationId xmlns:a16="http://schemas.microsoft.com/office/drawing/2014/main" id="{BD3312AE-7ACF-551C-7B35-FCE6E7192D5C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36;p6">
              <a:extLst>
                <a:ext uri="{FF2B5EF4-FFF2-40B4-BE49-F238E27FC236}">
                  <a16:creationId xmlns:a16="http://schemas.microsoft.com/office/drawing/2014/main" id="{63BB2A28-A492-65FA-A099-8327CB8F4DC7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37;p6">
              <a:extLst>
                <a:ext uri="{FF2B5EF4-FFF2-40B4-BE49-F238E27FC236}">
                  <a16:creationId xmlns:a16="http://schemas.microsoft.com/office/drawing/2014/main" id="{023B5088-C65C-1571-7449-E3FFAD9B9338}"/>
                </a:ext>
              </a:extLst>
            </p:cNvPr>
            <p:cNvSpPr/>
            <p:nvPr/>
          </p:nvSpPr>
          <p:spPr>
            <a:xfrm>
              <a:off x="8564476" y="834066"/>
              <a:ext cx="234955" cy="169000"/>
            </a:xfrm>
            <a:custGeom>
              <a:avLst/>
              <a:gdLst/>
              <a:ahLst/>
              <a:cxnLst/>
              <a:rect l="l" t="t" r="r" b="b"/>
              <a:pathLst>
                <a:path w="3427" h="2465" extrusionOk="0">
                  <a:moveTo>
                    <a:pt x="1387" y="0"/>
                  </a:moveTo>
                  <a:cubicBezTo>
                    <a:pt x="1278" y="0"/>
                    <a:pt x="1167" y="78"/>
                    <a:pt x="1143" y="235"/>
                  </a:cubicBezTo>
                  <a:cubicBezTo>
                    <a:pt x="1119" y="451"/>
                    <a:pt x="1106" y="679"/>
                    <a:pt x="1119" y="908"/>
                  </a:cubicBezTo>
                  <a:cubicBezTo>
                    <a:pt x="818" y="920"/>
                    <a:pt x="517" y="920"/>
                    <a:pt x="217" y="932"/>
                  </a:cubicBezTo>
                  <a:cubicBezTo>
                    <a:pt x="1" y="944"/>
                    <a:pt x="1" y="1268"/>
                    <a:pt x="217" y="1280"/>
                  </a:cubicBezTo>
                  <a:cubicBezTo>
                    <a:pt x="517" y="1293"/>
                    <a:pt x="830" y="1293"/>
                    <a:pt x="1131" y="1305"/>
                  </a:cubicBezTo>
                  <a:cubicBezTo>
                    <a:pt x="1143" y="1629"/>
                    <a:pt x="1167" y="1954"/>
                    <a:pt x="1179" y="2266"/>
                  </a:cubicBezTo>
                  <a:cubicBezTo>
                    <a:pt x="1185" y="2398"/>
                    <a:pt x="1287" y="2465"/>
                    <a:pt x="1387" y="2465"/>
                  </a:cubicBezTo>
                  <a:cubicBezTo>
                    <a:pt x="1488" y="2465"/>
                    <a:pt x="1587" y="2398"/>
                    <a:pt x="1587" y="2266"/>
                  </a:cubicBezTo>
                  <a:cubicBezTo>
                    <a:pt x="1599" y="1954"/>
                    <a:pt x="1623" y="1641"/>
                    <a:pt x="1647" y="1317"/>
                  </a:cubicBezTo>
                  <a:cubicBezTo>
                    <a:pt x="2140" y="1329"/>
                    <a:pt x="2633" y="1329"/>
                    <a:pt x="3126" y="1341"/>
                  </a:cubicBezTo>
                  <a:cubicBezTo>
                    <a:pt x="3427" y="1341"/>
                    <a:pt x="3427" y="872"/>
                    <a:pt x="3126" y="872"/>
                  </a:cubicBezTo>
                  <a:cubicBezTo>
                    <a:pt x="2633" y="872"/>
                    <a:pt x="2152" y="884"/>
                    <a:pt x="1659" y="896"/>
                  </a:cubicBezTo>
                  <a:cubicBezTo>
                    <a:pt x="1659" y="667"/>
                    <a:pt x="1647" y="451"/>
                    <a:pt x="1623" y="235"/>
                  </a:cubicBezTo>
                  <a:cubicBezTo>
                    <a:pt x="1605" y="78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38;p6">
              <a:extLst>
                <a:ext uri="{FF2B5EF4-FFF2-40B4-BE49-F238E27FC236}">
                  <a16:creationId xmlns:a16="http://schemas.microsoft.com/office/drawing/2014/main" id="{7C1CBEB8-33C0-70E6-1669-68E151B79DC8}"/>
                </a:ext>
              </a:extLst>
            </p:cNvPr>
            <p:cNvSpPr/>
            <p:nvPr/>
          </p:nvSpPr>
          <p:spPr>
            <a:xfrm>
              <a:off x="8716878" y="2375963"/>
              <a:ext cx="264847" cy="135337"/>
            </a:xfrm>
            <a:custGeom>
              <a:avLst/>
              <a:gdLst/>
              <a:ahLst/>
              <a:cxnLst/>
              <a:rect l="l" t="t" r="r" b="b"/>
              <a:pathLst>
                <a:path w="3863" h="1974" extrusionOk="0">
                  <a:moveTo>
                    <a:pt x="1881" y="0"/>
                  </a:moveTo>
                  <a:cubicBezTo>
                    <a:pt x="1815" y="0"/>
                    <a:pt x="1746" y="26"/>
                    <a:pt x="1683" y="86"/>
                  </a:cubicBezTo>
                  <a:cubicBezTo>
                    <a:pt x="1563" y="194"/>
                    <a:pt x="1491" y="339"/>
                    <a:pt x="1443" y="483"/>
                  </a:cubicBezTo>
                  <a:cubicBezTo>
                    <a:pt x="1046" y="459"/>
                    <a:pt x="661" y="423"/>
                    <a:pt x="265" y="411"/>
                  </a:cubicBezTo>
                  <a:cubicBezTo>
                    <a:pt x="60" y="411"/>
                    <a:pt x="0" y="747"/>
                    <a:pt x="216" y="783"/>
                  </a:cubicBezTo>
                  <a:cubicBezTo>
                    <a:pt x="601" y="843"/>
                    <a:pt x="974" y="892"/>
                    <a:pt x="1358" y="928"/>
                  </a:cubicBezTo>
                  <a:cubicBezTo>
                    <a:pt x="1358" y="988"/>
                    <a:pt x="1346" y="1036"/>
                    <a:pt x="1346" y="1084"/>
                  </a:cubicBezTo>
                  <a:cubicBezTo>
                    <a:pt x="1346" y="1336"/>
                    <a:pt x="1370" y="1685"/>
                    <a:pt x="1587" y="1841"/>
                  </a:cubicBezTo>
                  <a:lnTo>
                    <a:pt x="1587" y="1853"/>
                  </a:lnTo>
                  <a:cubicBezTo>
                    <a:pt x="1626" y="1936"/>
                    <a:pt x="1700" y="1973"/>
                    <a:pt x="1771" y="1973"/>
                  </a:cubicBezTo>
                  <a:cubicBezTo>
                    <a:pt x="1875" y="1973"/>
                    <a:pt x="1971" y="1893"/>
                    <a:pt x="1935" y="1757"/>
                  </a:cubicBezTo>
                  <a:cubicBezTo>
                    <a:pt x="1935" y="1745"/>
                    <a:pt x="1935" y="1745"/>
                    <a:pt x="1923" y="1733"/>
                  </a:cubicBezTo>
                  <a:cubicBezTo>
                    <a:pt x="2008" y="1565"/>
                    <a:pt x="1947" y="1372"/>
                    <a:pt x="1960" y="1180"/>
                  </a:cubicBezTo>
                  <a:cubicBezTo>
                    <a:pt x="1960" y="1120"/>
                    <a:pt x="1972" y="1060"/>
                    <a:pt x="1984" y="1000"/>
                  </a:cubicBezTo>
                  <a:cubicBezTo>
                    <a:pt x="2452" y="1060"/>
                    <a:pt x="2921" y="1108"/>
                    <a:pt x="3390" y="1180"/>
                  </a:cubicBezTo>
                  <a:cubicBezTo>
                    <a:pt x="3409" y="1183"/>
                    <a:pt x="3428" y="1184"/>
                    <a:pt x="3446" y="1184"/>
                  </a:cubicBezTo>
                  <a:cubicBezTo>
                    <a:pt x="3806" y="1184"/>
                    <a:pt x="3863" y="638"/>
                    <a:pt x="3462" y="627"/>
                  </a:cubicBezTo>
                  <a:cubicBezTo>
                    <a:pt x="3017" y="603"/>
                    <a:pt x="2573" y="579"/>
                    <a:pt x="2128" y="543"/>
                  </a:cubicBezTo>
                  <a:cubicBezTo>
                    <a:pt x="2140" y="483"/>
                    <a:pt x="2152" y="423"/>
                    <a:pt x="2164" y="375"/>
                  </a:cubicBezTo>
                  <a:cubicBezTo>
                    <a:pt x="2199" y="175"/>
                    <a:pt x="2051" y="0"/>
                    <a:pt x="18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39;p6">
              <a:extLst>
                <a:ext uri="{FF2B5EF4-FFF2-40B4-BE49-F238E27FC236}">
                  <a16:creationId xmlns:a16="http://schemas.microsoft.com/office/drawing/2014/main" id="{370EAFA9-4209-4878-25E2-B97F1FB32251}"/>
                </a:ext>
              </a:extLst>
            </p:cNvPr>
            <p:cNvSpPr/>
            <p:nvPr/>
          </p:nvSpPr>
          <p:spPr>
            <a:xfrm>
              <a:off x="7965464" y="458661"/>
              <a:ext cx="220695" cy="178942"/>
            </a:xfrm>
            <a:custGeom>
              <a:avLst/>
              <a:gdLst/>
              <a:ahLst/>
              <a:cxnLst/>
              <a:rect l="l" t="t" r="r" b="b"/>
              <a:pathLst>
                <a:path w="3219" h="2610" extrusionOk="0">
                  <a:moveTo>
                    <a:pt x="1656" y="1"/>
                  </a:moveTo>
                  <a:cubicBezTo>
                    <a:pt x="1567" y="1"/>
                    <a:pt x="1477" y="40"/>
                    <a:pt x="1419" y="132"/>
                  </a:cubicBezTo>
                  <a:cubicBezTo>
                    <a:pt x="1251" y="372"/>
                    <a:pt x="1155" y="661"/>
                    <a:pt x="1095" y="949"/>
                  </a:cubicBezTo>
                  <a:cubicBezTo>
                    <a:pt x="818" y="961"/>
                    <a:pt x="542" y="961"/>
                    <a:pt x="265" y="973"/>
                  </a:cubicBezTo>
                  <a:cubicBezTo>
                    <a:pt x="1" y="985"/>
                    <a:pt x="1" y="1370"/>
                    <a:pt x="265" y="1382"/>
                  </a:cubicBezTo>
                  <a:cubicBezTo>
                    <a:pt x="530" y="1394"/>
                    <a:pt x="794" y="1394"/>
                    <a:pt x="1071" y="1406"/>
                  </a:cubicBezTo>
                  <a:cubicBezTo>
                    <a:pt x="1059" y="1755"/>
                    <a:pt x="1107" y="2091"/>
                    <a:pt x="1191" y="2404"/>
                  </a:cubicBezTo>
                  <a:cubicBezTo>
                    <a:pt x="1224" y="2548"/>
                    <a:pt x="1329" y="2609"/>
                    <a:pt x="1437" y="2609"/>
                  </a:cubicBezTo>
                  <a:cubicBezTo>
                    <a:pt x="1601" y="2609"/>
                    <a:pt x="1775" y="2469"/>
                    <a:pt x="1732" y="2259"/>
                  </a:cubicBezTo>
                  <a:cubicBezTo>
                    <a:pt x="1672" y="1959"/>
                    <a:pt x="1672" y="1682"/>
                    <a:pt x="1696" y="1418"/>
                  </a:cubicBezTo>
                  <a:cubicBezTo>
                    <a:pt x="2092" y="1418"/>
                    <a:pt x="2489" y="1430"/>
                    <a:pt x="2886" y="1442"/>
                  </a:cubicBezTo>
                  <a:cubicBezTo>
                    <a:pt x="2889" y="1442"/>
                    <a:pt x="2893" y="1442"/>
                    <a:pt x="2897" y="1442"/>
                  </a:cubicBezTo>
                  <a:cubicBezTo>
                    <a:pt x="3219" y="1442"/>
                    <a:pt x="3219" y="913"/>
                    <a:pt x="2897" y="913"/>
                  </a:cubicBezTo>
                  <a:cubicBezTo>
                    <a:pt x="2893" y="913"/>
                    <a:pt x="2889" y="913"/>
                    <a:pt x="2886" y="913"/>
                  </a:cubicBezTo>
                  <a:cubicBezTo>
                    <a:pt x="2513" y="925"/>
                    <a:pt x="2153" y="937"/>
                    <a:pt x="1780" y="937"/>
                  </a:cubicBezTo>
                  <a:cubicBezTo>
                    <a:pt x="1828" y="745"/>
                    <a:pt x="1876" y="552"/>
                    <a:pt x="1936" y="348"/>
                  </a:cubicBezTo>
                  <a:cubicBezTo>
                    <a:pt x="1991" y="144"/>
                    <a:pt x="1825" y="1"/>
                    <a:pt x="16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40;p6">
              <a:extLst>
                <a:ext uri="{FF2B5EF4-FFF2-40B4-BE49-F238E27FC236}">
                  <a16:creationId xmlns:a16="http://schemas.microsoft.com/office/drawing/2014/main" id="{38D0AA17-A8DE-6249-8884-5886B456BAE0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41;p6">
              <a:extLst>
                <a:ext uri="{FF2B5EF4-FFF2-40B4-BE49-F238E27FC236}">
                  <a16:creationId xmlns:a16="http://schemas.microsoft.com/office/drawing/2014/main" id="{7141D415-C231-A6CD-483D-920E411D2156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42;p6">
              <a:extLst>
                <a:ext uri="{FF2B5EF4-FFF2-40B4-BE49-F238E27FC236}">
                  <a16:creationId xmlns:a16="http://schemas.microsoft.com/office/drawing/2014/main" id="{CB1557DF-EE0C-0853-5BF1-458EB631C4F7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43;p6">
              <a:extLst>
                <a:ext uri="{FF2B5EF4-FFF2-40B4-BE49-F238E27FC236}">
                  <a16:creationId xmlns:a16="http://schemas.microsoft.com/office/drawing/2014/main" id="{8E1A4044-1F56-7C57-6F08-598663A7601B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44;p6">
              <a:extLst>
                <a:ext uri="{FF2B5EF4-FFF2-40B4-BE49-F238E27FC236}">
                  <a16:creationId xmlns:a16="http://schemas.microsoft.com/office/drawing/2014/main" id="{790EBD00-AE4F-AB0D-CD7A-60E808301768}"/>
                </a:ext>
              </a:extLst>
            </p:cNvPr>
            <p:cNvSpPr/>
            <p:nvPr/>
          </p:nvSpPr>
          <p:spPr>
            <a:xfrm>
              <a:off x="8262362" y="1124013"/>
              <a:ext cx="256414" cy="191282"/>
            </a:xfrm>
            <a:custGeom>
              <a:avLst/>
              <a:gdLst/>
              <a:ahLst/>
              <a:cxnLst/>
              <a:rect l="l" t="t" r="r" b="b"/>
              <a:pathLst>
                <a:path w="3740" h="2790" extrusionOk="0">
                  <a:moveTo>
                    <a:pt x="1666" y="1"/>
                  </a:moveTo>
                  <a:cubicBezTo>
                    <a:pt x="1534" y="1"/>
                    <a:pt x="1401" y="88"/>
                    <a:pt x="1395" y="262"/>
                  </a:cubicBezTo>
                  <a:cubicBezTo>
                    <a:pt x="1383" y="370"/>
                    <a:pt x="1383" y="478"/>
                    <a:pt x="1383" y="587"/>
                  </a:cubicBezTo>
                  <a:cubicBezTo>
                    <a:pt x="987" y="599"/>
                    <a:pt x="590" y="623"/>
                    <a:pt x="217" y="683"/>
                  </a:cubicBezTo>
                  <a:cubicBezTo>
                    <a:pt x="1" y="707"/>
                    <a:pt x="1" y="983"/>
                    <a:pt x="217" y="1007"/>
                  </a:cubicBezTo>
                  <a:cubicBezTo>
                    <a:pt x="590" y="1055"/>
                    <a:pt x="987" y="1079"/>
                    <a:pt x="1383" y="1091"/>
                  </a:cubicBezTo>
                  <a:cubicBezTo>
                    <a:pt x="1395" y="1596"/>
                    <a:pt x="1431" y="2089"/>
                    <a:pt x="1455" y="2582"/>
                  </a:cubicBezTo>
                  <a:cubicBezTo>
                    <a:pt x="1461" y="2720"/>
                    <a:pt x="1564" y="2789"/>
                    <a:pt x="1666" y="2789"/>
                  </a:cubicBezTo>
                  <a:cubicBezTo>
                    <a:pt x="1768" y="2789"/>
                    <a:pt x="1870" y="2720"/>
                    <a:pt x="1876" y="2582"/>
                  </a:cubicBezTo>
                  <a:cubicBezTo>
                    <a:pt x="1900" y="2101"/>
                    <a:pt x="1936" y="1596"/>
                    <a:pt x="1948" y="1103"/>
                  </a:cubicBezTo>
                  <a:cubicBezTo>
                    <a:pt x="2441" y="1103"/>
                    <a:pt x="2934" y="1091"/>
                    <a:pt x="3415" y="1091"/>
                  </a:cubicBezTo>
                  <a:cubicBezTo>
                    <a:pt x="3419" y="1092"/>
                    <a:pt x="3422" y="1092"/>
                    <a:pt x="3426" y="1092"/>
                  </a:cubicBezTo>
                  <a:cubicBezTo>
                    <a:pt x="3739" y="1092"/>
                    <a:pt x="3736" y="587"/>
                    <a:pt x="3415" y="587"/>
                  </a:cubicBezTo>
                  <a:lnTo>
                    <a:pt x="1948" y="587"/>
                  </a:lnTo>
                  <a:cubicBezTo>
                    <a:pt x="1948" y="478"/>
                    <a:pt x="1948" y="370"/>
                    <a:pt x="1936" y="262"/>
                  </a:cubicBezTo>
                  <a:cubicBezTo>
                    <a:pt x="1930" y="88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45;p6">
              <a:extLst>
                <a:ext uri="{FF2B5EF4-FFF2-40B4-BE49-F238E27FC236}">
                  <a16:creationId xmlns:a16="http://schemas.microsoft.com/office/drawing/2014/main" id="{EC77E6F5-CD38-8BF3-5298-822B336608E9}"/>
                </a:ext>
              </a:extLst>
            </p:cNvPr>
            <p:cNvSpPr/>
            <p:nvPr/>
          </p:nvSpPr>
          <p:spPr>
            <a:xfrm rot="-5564026">
              <a:off x="8740852" y="1665828"/>
              <a:ext cx="264644" cy="134996"/>
            </a:xfrm>
            <a:custGeom>
              <a:avLst/>
              <a:gdLst/>
              <a:ahLst/>
              <a:cxnLst/>
              <a:rect l="l" t="t" r="r" b="b"/>
              <a:pathLst>
                <a:path w="3860" h="1969" extrusionOk="0">
                  <a:moveTo>
                    <a:pt x="1879" y="0"/>
                  </a:moveTo>
                  <a:cubicBezTo>
                    <a:pt x="1814" y="0"/>
                    <a:pt x="1746" y="25"/>
                    <a:pt x="1683" y="81"/>
                  </a:cubicBezTo>
                  <a:cubicBezTo>
                    <a:pt x="1563" y="189"/>
                    <a:pt x="1491" y="333"/>
                    <a:pt x="1443" y="478"/>
                  </a:cubicBezTo>
                  <a:cubicBezTo>
                    <a:pt x="1046" y="454"/>
                    <a:pt x="661" y="430"/>
                    <a:pt x="265" y="405"/>
                  </a:cubicBezTo>
                  <a:cubicBezTo>
                    <a:pt x="60" y="405"/>
                    <a:pt x="0" y="754"/>
                    <a:pt x="216" y="778"/>
                  </a:cubicBezTo>
                  <a:cubicBezTo>
                    <a:pt x="601" y="838"/>
                    <a:pt x="974" y="886"/>
                    <a:pt x="1358" y="934"/>
                  </a:cubicBezTo>
                  <a:cubicBezTo>
                    <a:pt x="1358" y="983"/>
                    <a:pt x="1346" y="1031"/>
                    <a:pt x="1346" y="1079"/>
                  </a:cubicBezTo>
                  <a:cubicBezTo>
                    <a:pt x="1346" y="1331"/>
                    <a:pt x="1370" y="1692"/>
                    <a:pt x="1587" y="1836"/>
                  </a:cubicBezTo>
                  <a:lnTo>
                    <a:pt x="1587" y="1848"/>
                  </a:lnTo>
                  <a:cubicBezTo>
                    <a:pt x="1626" y="1931"/>
                    <a:pt x="1700" y="1968"/>
                    <a:pt x="1771" y="1968"/>
                  </a:cubicBezTo>
                  <a:cubicBezTo>
                    <a:pt x="1875" y="1968"/>
                    <a:pt x="1971" y="1888"/>
                    <a:pt x="1935" y="1752"/>
                  </a:cubicBezTo>
                  <a:cubicBezTo>
                    <a:pt x="1935" y="1752"/>
                    <a:pt x="1935" y="1740"/>
                    <a:pt x="1923" y="1728"/>
                  </a:cubicBezTo>
                  <a:cubicBezTo>
                    <a:pt x="2008" y="1560"/>
                    <a:pt x="1947" y="1379"/>
                    <a:pt x="1960" y="1175"/>
                  </a:cubicBezTo>
                  <a:cubicBezTo>
                    <a:pt x="1960" y="1115"/>
                    <a:pt x="1972" y="1055"/>
                    <a:pt x="1984" y="1007"/>
                  </a:cubicBezTo>
                  <a:cubicBezTo>
                    <a:pt x="2452" y="1055"/>
                    <a:pt x="2921" y="1103"/>
                    <a:pt x="3390" y="1175"/>
                  </a:cubicBezTo>
                  <a:cubicBezTo>
                    <a:pt x="3413" y="1179"/>
                    <a:pt x="3434" y="1181"/>
                    <a:pt x="3455" y="1181"/>
                  </a:cubicBezTo>
                  <a:cubicBezTo>
                    <a:pt x="3807" y="1181"/>
                    <a:pt x="3860" y="633"/>
                    <a:pt x="3462" y="622"/>
                  </a:cubicBezTo>
                  <a:cubicBezTo>
                    <a:pt x="3017" y="610"/>
                    <a:pt x="2573" y="574"/>
                    <a:pt x="2128" y="538"/>
                  </a:cubicBezTo>
                  <a:cubicBezTo>
                    <a:pt x="2140" y="478"/>
                    <a:pt x="2152" y="430"/>
                    <a:pt x="2164" y="369"/>
                  </a:cubicBezTo>
                  <a:cubicBezTo>
                    <a:pt x="2199" y="169"/>
                    <a:pt x="2050" y="0"/>
                    <a:pt x="18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46;p6">
              <a:extLst>
                <a:ext uri="{FF2B5EF4-FFF2-40B4-BE49-F238E27FC236}">
                  <a16:creationId xmlns:a16="http://schemas.microsoft.com/office/drawing/2014/main" id="{4D7316A1-8950-8832-B971-C50B0D5252F4}"/>
                </a:ext>
              </a:extLst>
            </p:cNvPr>
            <p:cNvSpPr/>
            <p:nvPr/>
          </p:nvSpPr>
          <p:spPr>
            <a:xfrm>
              <a:off x="8501133" y="1350150"/>
              <a:ext cx="206708" cy="175239"/>
            </a:xfrm>
            <a:custGeom>
              <a:avLst/>
              <a:gdLst/>
              <a:ahLst/>
              <a:cxnLst/>
              <a:rect l="l" t="t" r="r" b="b"/>
              <a:pathLst>
                <a:path w="3015" h="2556" extrusionOk="0">
                  <a:moveTo>
                    <a:pt x="1413" y="1"/>
                  </a:moveTo>
                  <a:cubicBezTo>
                    <a:pt x="1278" y="1"/>
                    <a:pt x="1142" y="94"/>
                    <a:pt x="1118" y="280"/>
                  </a:cubicBezTo>
                  <a:cubicBezTo>
                    <a:pt x="1094" y="485"/>
                    <a:pt x="1094" y="701"/>
                    <a:pt x="1094" y="930"/>
                  </a:cubicBezTo>
                  <a:cubicBezTo>
                    <a:pt x="806" y="930"/>
                    <a:pt x="529" y="942"/>
                    <a:pt x="253" y="954"/>
                  </a:cubicBezTo>
                  <a:cubicBezTo>
                    <a:pt x="0" y="966"/>
                    <a:pt x="0" y="1338"/>
                    <a:pt x="253" y="1350"/>
                  </a:cubicBezTo>
                  <a:cubicBezTo>
                    <a:pt x="541" y="1362"/>
                    <a:pt x="818" y="1374"/>
                    <a:pt x="1106" y="1386"/>
                  </a:cubicBezTo>
                  <a:cubicBezTo>
                    <a:pt x="1118" y="1699"/>
                    <a:pt x="1154" y="2011"/>
                    <a:pt x="1166" y="2312"/>
                  </a:cubicBezTo>
                  <a:cubicBezTo>
                    <a:pt x="1179" y="2474"/>
                    <a:pt x="1296" y="2555"/>
                    <a:pt x="1413" y="2555"/>
                  </a:cubicBezTo>
                  <a:cubicBezTo>
                    <a:pt x="1530" y="2555"/>
                    <a:pt x="1647" y="2474"/>
                    <a:pt x="1659" y="2312"/>
                  </a:cubicBezTo>
                  <a:cubicBezTo>
                    <a:pt x="1683" y="2023"/>
                    <a:pt x="1707" y="1711"/>
                    <a:pt x="1731" y="1398"/>
                  </a:cubicBezTo>
                  <a:cubicBezTo>
                    <a:pt x="2044" y="1398"/>
                    <a:pt x="2369" y="1410"/>
                    <a:pt x="2693" y="1410"/>
                  </a:cubicBezTo>
                  <a:cubicBezTo>
                    <a:pt x="2697" y="1411"/>
                    <a:pt x="2700" y="1411"/>
                    <a:pt x="2704" y="1411"/>
                  </a:cubicBezTo>
                  <a:cubicBezTo>
                    <a:pt x="3014" y="1411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689"/>
                    <a:pt x="1731" y="485"/>
                    <a:pt x="1707" y="280"/>
                  </a:cubicBezTo>
                  <a:cubicBezTo>
                    <a:pt x="1683" y="94"/>
                    <a:pt x="1548" y="1"/>
                    <a:pt x="14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47;p6">
              <a:extLst>
                <a:ext uri="{FF2B5EF4-FFF2-40B4-BE49-F238E27FC236}">
                  <a16:creationId xmlns:a16="http://schemas.microsoft.com/office/drawing/2014/main" id="{EE9F23E8-32AB-B6F7-1AA3-DC3D53377552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48;p6">
              <a:extLst>
                <a:ext uri="{FF2B5EF4-FFF2-40B4-BE49-F238E27FC236}">
                  <a16:creationId xmlns:a16="http://schemas.microsoft.com/office/drawing/2014/main" id="{AB210F79-236D-4136-F2FA-D9D7A1656094}"/>
                </a:ext>
              </a:extLst>
            </p:cNvPr>
            <p:cNvSpPr/>
            <p:nvPr/>
          </p:nvSpPr>
          <p:spPr>
            <a:xfrm>
              <a:off x="8426329" y="1812799"/>
              <a:ext cx="239069" cy="169000"/>
            </a:xfrm>
            <a:custGeom>
              <a:avLst/>
              <a:gdLst/>
              <a:ahLst/>
              <a:cxnLst/>
              <a:rect l="l" t="t" r="r" b="b"/>
              <a:pathLst>
                <a:path w="3487" h="2465" extrusionOk="0">
                  <a:moveTo>
                    <a:pt x="2219" y="0"/>
                  </a:moveTo>
                  <a:cubicBezTo>
                    <a:pt x="2135" y="0"/>
                    <a:pt x="2050" y="38"/>
                    <a:pt x="1996" y="126"/>
                  </a:cubicBezTo>
                  <a:cubicBezTo>
                    <a:pt x="1839" y="355"/>
                    <a:pt x="1755" y="631"/>
                    <a:pt x="1707" y="920"/>
                  </a:cubicBezTo>
                  <a:cubicBezTo>
                    <a:pt x="1226" y="920"/>
                    <a:pt x="733" y="944"/>
                    <a:pt x="253" y="968"/>
                  </a:cubicBezTo>
                  <a:cubicBezTo>
                    <a:pt x="0" y="980"/>
                    <a:pt x="0" y="1340"/>
                    <a:pt x="253" y="1352"/>
                  </a:cubicBezTo>
                  <a:cubicBezTo>
                    <a:pt x="721" y="1376"/>
                    <a:pt x="1202" y="1388"/>
                    <a:pt x="1683" y="1400"/>
                  </a:cubicBezTo>
                  <a:cubicBezTo>
                    <a:pt x="1695" y="1749"/>
                    <a:pt x="1767" y="2086"/>
                    <a:pt x="1900" y="2386"/>
                  </a:cubicBezTo>
                  <a:cubicBezTo>
                    <a:pt x="1922" y="2441"/>
                    <a:pt x="1968" y="2465"/>
                    <a:pt x="2016" y="2465"/>
                  </a:cubicBezTo>
                  <a:cubicBezTo>
                    <a:pt x="2093" y="2465"/>
                    <a:pt x="2176" y="2403"/>
                    <a:pt x="2176" y="2314"/>
                  </a:cubicBezTo>
                  <a:cubicBezTo>
                    <a:pt x="2164" y="2014"/>
                    <a:pt x="2152" y="1701"/>
                    <a:pt x="2188" y="1412"/>
                  </a:cubicBezTo>
                  <a:lnTo>
                    <a:pt x="3162" y="1412"/>
                  </a:lnTo>
                  <a:cubicBezTo>
                    <a:pt x="3486" y="1412"/>
                    <a:pt x="3486" y="908"/>
                    <a:pt x="3162" y="908"/>
                  </a:cubicBezTo>
                  <a:lnTo>
                    <a:pt x="2296" y="908"/>
                  </a:lnTo>
                  <a:cubicBezTo>
                    <a:pt x="2344" y="715"/>
                    <a:pt x="2416" y="523"/>
                    <a:pt x="2477" y="331"/>
                  </a:cubicBezTo>
                  <a:cubicBezTo>
                    <a:pt x="2531" y="135"/>
                    <a:pt x="2377" y="0"/>
                    <a:pt x="22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9" name="Group 1178">
            <a:extLst>
              <a:ext uri="{FF2B5EF4-FFF2-40B4-BE49-F238E27FC236}">
                <a16:creationId xmlns:a16="http://schemas.microsoft.com/office/drawing/2014/main" id="{24C5EC54-22D7-2463-CDC9-12613BD1B06A}"/>
              </a:ext>
            </a:extLst>
          </p:cNvPr>
          <p:cNvGrpSpPr/>
          <p:nvPr/>
        </p:nvGrpSpPr>
        <p:grpSpPr>
          <a:xfrm>
            <a:off x="93532" y="7050228"/>
            <a:ext cx="2850507" cy="482334"/>
            <a:chOff x="92321" y="4213836"/>
            <a:chExt cx="2850507" cy="482334"/>
          </a:xfrm>
        </p:grpSpPr>
        <p:sp>
          <p:nvSpPr>
            <p:cNvPr id="35" name="Google Shape;610;p27">
              <a:extLst>
                <a:ext uri="{FF2B5EF4-FFF2-40B4-BE49-F238E27FC236}">
                  <a16:creationId xmlns:a16="http://schemas.microsoft.com/office/drawing/2014/main" id="{07B5CEAF-EDDD-200D-F2BF-F37D99B66549}"/>
                </a:ext>
              </a:extLst>
            </p:cNvPr>
            <p:cNvSpPr/>
            <p:nvPr/>
          </p:nvSpPr>
          <p:spPr>
            <a:xfrm>
              <a:off x="92321" y="4248115"/>
              <a:ext cx="2843762" cy="433344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611;p27">
              <a:extLst>
                <a:ext uri="{FF2B5EF4-FFF2-40B4-BE49-F238E27FC236}">
                  <a16:creationId xmlns:a16="http://schemas.microsoft.com/office/drawing/2014/main" id="{F15588BE-7947-D01D-4A1F-185E61396A1C}"/>
                </a:ext>
              </a:extLst>
            </p:cNvPr>
            <p:cNvSpPr/>
            <p:nvPr/>
          </p:nvSpPr>
          <p:spPr>
            <a:xfrm>
              <a:off x="96650" y="4231999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619;p27">
              <a:extLst>
                <a:ext uri="{FF2B5EF4-FFF2-40B4-BE49-F238E27FC236}">
                  <a16:creationId xmlns:a16="http://schemas.microsoft.com/office/drawing/2014/main" id="{3EB63C86-C6FE-670A-D017-528D3AE3D4E1}"/>
                </a:ext>
              </a:extLst>
            </p:cNvPr>
            <p:cNvSpPr txBox="1"/>
            <p:nvPr/>
          </p:nvSpPr>
          <p:spPr>
            <a:xfrm>
              <a:off x="912839" y="4213836"/>
              <a:ext cx="1981172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% TM par le biais d'un mécanisme de mise en œuvre d'un accord-cadre </a:t>
              </a:r>
              <a:endParaRPr sz="10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  <p:pic>
          <p:nvPicPr>
            <p:cNvPr id="1081" name="Graphic 1080">
              <a:extLst>
                <a:ext uri="{FF2B5EF4-FFF2-40B4-BE49-F238E27FC236}">
                  <a16:creationId xmlns:a16="http://schemas.microsoft.com/office/drawing/2014/main" id="{B55F4168-1DA4-EB98-7F08-FF3D770873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8342" b="30552"/>
            <a:stretch/>
          </p:blipFill>
          <p:spPr>
            <a:xfrm>
              <a:off x="602769" y="4310397"/>
              <a:ext cx="359142" cy="274320"/>
            </a:xfrm>
            <a:prstGeom prst="rect">
              <a:avLst/>
            </a:prstGeom>
          </p:spPr>
        </p:pic>
      </p:grpSp>
      <p:grpSp>
        <p:nvGrpSpPr>
          <p:cNvPr id="1180" name="Group 1179">
            <a:extLst>
              <a:ext uri="{FF2B5EF4-FFF2-40B4-BE49-F238E27FC236}">
                <a16:creationId xmlns:a16="http://schemas.microsoft.com/office/drawing/2014/main" id="{BE221F37-3F75-5AAE-EA4D-5C8938773CA9}"/>
              </a:ext>
            </a:extLst>
          </p:cNvPr>
          <p:cNvGrpSpPr/>
          <p:nvPr/>
        </p:nvGrpSpPr>
        <p:grpSpPr>
          <a:xfrm>
            <a:off x="92321" y="7579023"/>
            <a:ext cx="2852928" cy="457200"/>
            <a:chOff x="92321" y="4742996"/>
            <a:chExt cx="2852928" cy="457200"/>
          </a:xfrm>
        </p:grpSpPr>
        <p:sp>
          <p:nvSpPr>
            <p:cNvPr id="1084" name="Google Shape;610;p27">
              <a:extLst>
                <a:ext uri="{FF2B5EF4-FFF2-40B4-BE49-F238E27FC236}">
                  <a16:creationId xmlns:a16="http://schemas.microsoft.com/office/drawing/2014/main" id="{C606AF84-557F-BA0F-8295-404877A236F0}"/>
                </a:ext>
              </a:extLst>
            </p:cNvPr>
            <p:cNvSpPr/>
            <p:nvPr/>
          </p:nvSpPr>
          <p:spPr>
            <a:xfrm>
              <a:off x="92321" y="4767992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611;p27">
              <a:extLst>
                <a:ext uri="{FF2B5EF4-FFF2-40B4-BE49-F238E27FC236}">
                  <a16:creationId xmlns:a16="http://schemas.microsoft.com/office/drawing/2014/main" id="{E1C1BB55-1549-8D32-7200-4D650A5A5DDB}"/>
                </a:ext>
              </a:extLst>
            </p:cNvPr>
            <p:cNvSpPr/>
            <p:nvPr/>
          </p:nvSpPr>
          <p:spPr>
            <a:xfrm>
              <a:off x="99071" y="4742996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619;p27">
              <a:extLst>
                <a:ext uri="{FF2B5EF4-FFF2-40B4-BE49-F238E27FC236}">
                  <a16:creationId xmlns:a16="http://schemas.microsoft.com/office/drawing/2014/main" id="{4983CABF-AB5E-C819-359A-2B2406D9AC8C}"/>
                </a:ext>
              </a:extLst>
            </p:cNvPr>
            <p:cNvSpPr txBox="1"/>
            <p:nvPr/>
          </p:nvSpPr>
          <p:spPr>
            <a:xfrm>
              <a:off x="955304" y="4782488"/>
              <a:ext cx="1935144" cy="3914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% des </a:t>
              </a:r>
              <a:r>
                <a:rPr lang="en-GB" sz="1050" dirty="0" err="1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dépenses</a:t>
              </a:r>
              <a:r>
                <a:rPr lang="en-GB" sz="10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 </a:t>
              </a:r>
              <a:r>
                <a:rPr lang="en-GB" sz="1050" dirty="0" err="1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en</a:t>
              </a:r>
              <a:r>
                <a:rPr lang="en-GB" sz="10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TM ou nombre d'agences en mesure de </a:t>
              </a:r>
              <a:r>
                <a:rPr lang="en-GB" sz="1050" dirty="0" err="1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fournir</a:t>
              </a:r>
              <a:r>
                <a:rPr lang="en-GB" sz="10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 des TM</a:t>
              </a:r>
            </a:p>
          </p:txBody>
        </p:sp>
      </p:grpSp>
      <p:grpSp>
        <p:nvGrpSpPr>
          <p:cNvPr id="1181" name="Group 1180">
            <a:extLst>
              <a:ext uri="{FF2B5EF4-FFF2-40B4-BE49-F238E27FC236}">
                <a16:creationId xmlns:a16="http://schemas.microsoft.com/office/drawing/2014/main" id="{32E7DFA2-8F84-CBAD-04E6-A5E82210F305}"/>
              </a:ext>
            </a:extLst>
          </p:cNvPr>
          <p:cNvGrpSpPr/>
          <p:nvPr/>
        </p:nvGrpSpPr>
        <p:grpSpPr>
          <a:xfrm>
            <a:off x="92321" y="8082684"/>
            <a:ext cx="2852928" cy="457200"/>
            <a:chOff x="92321" y="5270830"/>
            <a:chExt cx="2852928" cy="457200"/>
          </a:xfrm>
        </p:grpSpPr>
        <p:sp>
          <p:nvSpPr>
            <p:cNvPr id="1088" name="Google Shape;610;p27">
              <a:extLst>
                <a:ext uri="{FF2B5EF4-FFF2-40B4-BE49-F238E27FC236}">
                  <a16:creationId xmlns:a16="http://schemas.microsoft.com/office/drawing/2014/main" id="{EE03F060-3E6D-E026-E965-CD573274E8AC}"/>
                </a:ext>
              </a:extLst>
            </p:cNvPr>
            <p:cNvSpPr/>
            <p:nvPr/>
          </p:nvSpPr>
          <p:spPr>
            <a:xfrm>
              <a:off x="92321" y="5295825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611;p27">
              <a:extLst>
                <a:ext uri="{FF2B5EF4-FFF2-40B4-BE49-F238E27FC236}">
                  <a16:creationId xmlns:a16="http://schemas.microsoft.com/office/drawing/2014/main" id="{8B022274-FC12-8160-07AE-82510EA873F1}"/>
                </a:ext>
              </a:extLst>
            </p:cNvPr>
            <p:cNvSpPr/>
            <p:nvPr/>
          </p:nvSpPr>
          <p:spPr>
            <a:xfrm>
              <a:off x="99071" y="5270830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619;p27">
              <a:extLst>
                <a:ext uri="{FF2B5EF4-FFF2-40B4-BE49-F238E27FC236}">
                  <a16:creationId xmlns:a16="http://schemas.microsoft.com/office/drawing/2014/main" id="{E1DA3127-FA17-036B-D29B-D17C6AEDA2C6}"/>
                </a:ext>
              </a:extLst>
            </p:cNvPr>
            <p:cNvSpPr txBox="1"/>
            <p:nvPr/>
          </p:nvSpPr>
          <p:spPr>
            <a:xfrm>
              <a:off x="1110155" y="5287062"/>
              <a:ext cx="1702053" cy="4297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# Nombre de jours entre la catastrophe et la livraison des TM</a:t>
              </a:r>
              <a:endParaRPr sz="10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182" name="Group 1181">
            <a:extLst>
              <a:ext uri="{FF2B5EF4-FFF2-40B4-BE49-F238E27FC236}">
                <a16:creationId xmlns:a16="http://schemas.microsoft.com/office/drawing/2014/main" id="{88250DCA-952B-7212-6244-286DB994C660}"/>
              </a:ext>
            </a:extLst>
          </p:cNvPr>
          <p:cNvGrpSpPr/>
          <p:nvPr/>
        </p:nvGrpSpPr>
        <p:grpSpPr>
          <a:xfrm>
            <a:off x="92321" y="8586345"/>
            <a:ext cx="2852928" cy="457200"/>
            <a:chOff x="92321" y="5831391"/>
            <a:chExt cx="2852928" cy="457200"/>
          </a:xfrm>
        </p:grpSpPr>
        <p:sp>
          <p:nvSpPr>
            <p:cNvPr id="1092" name="Google Shape;610;p27">
              <a:extLst>
                <a:ext uri="{FF2B5EF4-FFF2-40B4-BE49-F238E27FC236}">
                  <a16:creationId xmlns:a16="http://schemas.microsoft.com/office/drawing/2014/main" id="{47343458-AB3B-C63F-426F-B30AA4280E15}"/>
                </a:ext>
              </a:extLst>
            </p:cNvPr>
            <p:cNvSpPr/>
            <p:nvPr/>
          </p:nvSpPr>
          <p:spPr>
            <a:xfrm>
              <a:off x="92321" y="5847508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611;p27">
              <a:extLst>
                <a:ext uri="{FF2B5EF4-FFF2-40B4-BE49-F238E27FC236}">
                  <a16:creationId xmlns:a16="http://schemas.microsoft.com/office/drawing/2014/main" id="{888BBB90-8B62-20E1-61A2-9E92879AA8D0}"/>
                </a:ext>
              </a:extLst>
            </p:cNvPr>
            <p:cNvSpPr/>
            <p:nvPr/>
          </p:nvSpPr>
          <p:spPr>
            <a:xfrm>
              <a:off x="99071" y="5831391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619;p27">
              <a:extLst>
                <a:ext uri="{FF2B5EF4-FFF2-40B4-BE49-F238E27FC236}">
                  <a16:creationId xmlns:a16="http://schemas.microsoft.com/office/drawing/2014/main" id="{7EB20851-A342-55B5-F12E-B6258D11DC7E}"/>
                </a:ext>
              </a:extLst>
            </p:cNvPr>
            <p:cNvSpPr txBox="1"/>
            <p:nvPr/>
          </p:nvSpPr>
          <p:spPr>
            <a:xfrm>
              <a:off x="1123272" y="5853945"/>
              <a:ext cx="1688936" cy="423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# des TM avec les activités clés du CEA/AAP</a:t>
              </a:r>
            </a:p>
          </p:txBody>
        </p:sp>
      </p:grpSp>
      <p:grpSp>
        <p:nvGrpSpPr>
          <p:cNvPr id="1183" name="Group 1182">
            <a:extLst>
              <a:ext uri="{FF2B5EF4-FFF2-40B4-BE49-F238E27FC236}">
                <a16:creationId xmlns:a16="http://schemas.microsoft.com/office/drawing/2014/main" id="{32153AF5-0F05-6982-1420-01FBD99284E6}"/>
              </a:ext>
            </a:extLst>
          </p:cNvPr>
          <p:cNvGrpSpPr/>
          <p:nvPr/>
        </p:nvGrpSpPr>
        <p:grpSpPr>
          <a:xfrm>
            <a:off x="92321" y="9090006"/>
            <a:ext cx="2852928" cy="457200"/>
            <a:chOff x="92321" y="6351271"/>
            <a:chExt cx="2852928" cy="457200"/>
          </a:xfrm>
        </p:grpSpPr>
        <p:sp>
          <p:nvSpPr>
            <p:cNvPr id="1096" name="Google Shape;610;p27">
              <a:extLst>
                <a:ext uri="{FF2B5EF4-FFF2-40B4-BE49-F238E27FC236}">
                  <a16:creationId xmlns:a16="http://schemas.microsoft.com/office/drawing/2014/main" id="{51BEEC15-FBD7-2563-2DAB-FE2562BAF9AD}"/>
                </a:ext>
              </a:extLst>
            </p:cNvPr>
            <p:cNvSpPr/>
            <p:nvPr/>
          </p:nvSpPr>
          <p:spPr>
            <a:xfrm>
              <a:off x="92321" y="6367388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611;p27">
              <a:extLst>
                <a:ext uri="{FF2B5EF4-FFF2-40B4-BE49-F238E27FC236}">
                  <a16:creationId xmlns:a16="http://schemas.microsoft.com/office/drawing/2014/main" id="{3DF80A84-C01C-18EA-5C0D-446B2B4EABE3}"/>
                </a:ext>
              </a:extLst>
            </p:cNvPr>
            <p:cNvSpPr/>
            <p:nvPr/>
          </p:nvSpPr>
          <p:spPr>
            <a:xfrm>
              <a:off x="99071" y="6351271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619;p27">
              <a:extLst>
                <a:ext uri="{FF2B5EF4-FFF2-40B4-BE49-F238E27FC236}">
                  <a16:creationId xmlns:a16="http://schemas.microsoft.com/office/drawing/2014/main" id="{02E90112-DB6F-8953-DA4C-CBB71E3E9A25}"/>
                </a:ext>
              </a:extLst>
            </p:cNvPr>
            <p:cNvSpPr txBox="1"/>
            <p:nvPr/>
          </p:nvSpPr>
          <p:spPr>
            <a:xfrm>
              <a:off x="1189223" y="6371495"/>
              <a:ext cx="1622985" cy="4268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# Nombre de personnes soutenues par la CVA</a:t>
              </a:r>
            </a:p>
          </p:txBody>
        </p:sp>
      </p:grpSp>
      <p:grpSp>
        <p:nvGrpSpPr>
          <p:cNvPr id="1125" name="Group 1124">
            <a:extLst>
              <a:ext uri="{FF2B5EF4-FFF2-40B4-BE49-F238E27FC236}">
                <a16:creationId xmlns:a16="http://schemas.microsoft.com/office/drawing/2014/main" id="{76BD35FB-DCB5-8EF9-3F53-021778B164C5}"/>
              </a:ext>
            </a:extLst>
          </p:cNvPr>
          <p:cNvGrpSpPr/>
          <p:nvPr/>
        </p:nvGrpSpPr>
        <p:grpSpPr>
          <a:xfrm>
            <a:off x="3069653" y="6482428"/>
            <a:ext cx="3699341" cy="155689"/>
            <a:chOff x="3072375" y="4114300"/>
            <a:chExt cx="3699341" cy="365580"/>
          </a:xfrm>
        </p:grpSpPr>
        <p:sp>
          <p:nvSpPr>
            <p:cNvPr id="1126" name="Rectangle 1125">
              <a:extLst>
                <a:ext uri="{FF2B5EF4-FFF2-40B4-BE49-F238E27FC236}">
                  <a16:creationId xmlns:a16="http://schemas.microsoft.com/office/drawing/2014/main" id="{659A64D7-08D2-B6E4-B551-4DF5B6B4CF09}"/>
                </a:ext>
              </a:extLst>
            </p:cNvPr>
            <p:cNvSpPr/>
            <p:nvPr/>
          </p:nvSpPr>
          <p:spPr>
            <a:xfrm>
              <a:off x="3072375" y="4114300"/>
              <a:ext cx="914400" cy="365580"/>
            </a:xfrm>
            <a:prstGeom prst="rect">
              <a:avLst/>
            </a:prstGeom>
            <a:solidFill>
              <a:srgbClr val="C8D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NIVEAU 1</a:t>
              </a:r>
            </a:p>
          </p:txBody>
        </p:sp>
        <p:sp>
          <p:nvSpPr>
            <p:cNvPr id="1127" name="Rectangle 1126">
              <a:extLst>
                <a:ext uri="{FF2B5EF4-FFF2-40B4-BE49-F238E27FC236}">
                  <a16:creationId xmlns:a16="http://schemas.microsoft.com/office/drawing/2014/main" id="{0A816BB4-3C82-CB0E-6054-528A387D7EBF}"/>
                </a:ext>
              </a:extLst>
            </p:cNvPr>
            <p:cNvSpPr/>
            <p:nvPr/>
          </p:nvSpPr>
          <p:spPr>
            <a:xfrm>
              <a:off x="4000689" y="4114300"/>
              <a:ext cx="914400" cy="365580"/>
            </a:xfrm>
            <a:prstGeom prst="rect">
              <a:avLst/>
            </a:prstGeom>
            <a:solidFill>
              <a:srgbClr val="BED8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NIVEAU 2</a:t>
              </a:r>
            </a:p>
          </p:txBody>
        </p:sp>
        <p:sp>
          <p:nvSpPr>
            <p:cNvPr id="1128" name="Rectangle 1127">
              <a:extLst>
                <a:ext uri="{FF2B5EF4-FFF2-40B4-BE49-F238E27FC236}">
                  <a16:creationId xmlns:a16="http://schemas.microsoft.com/office/drawing/2014/main" id="{D0974CD6-0737-59B0-E2CB-2416C960772F}"/>
                </a:ext>
              </a:extLst>
            </p:cNvPr>
            <p:cNvSpPr/>
            <p:nvPr/>
          </p:nvSpPr>
          <p:spPr>
            <a:xfrm>
              <a:off x="4929003" y="4114300"/>
              <a:ext cx="914400" cy="365580"/>
            </a:xfrm>
            <a:prstGeom prst="rect">
              <a:avLst/>
            </a:prstGeom>
            <a:solidFill>
              <a:srgbClr val="FBC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NIVEAU 3</a:t>
              </a:r>
            </a:p>
          </p:txBody>
        </p:sp>
        <p:sp>
          <p:nvSpPr>
            <p:cNvPr id="1129" name="Rectangle 1128">
              <a:extLst>
                <a:ext uri="{FF2B5EF4-FFF2-40B4-BE49-F238E27FC236}">
                  <a16:creationId xmlns:a16="http://schemas.microsoft.com/office/drawing/2014/main" id="{24D0BD70-1411-84AC-3A5C-4AE5700BF983}"/>
                </a:ext>
              </a:extLst>
            </p:cNvPr>
            <p:cNvSpPr/>
            <p:nvPr/>
          </p:nvSpPr>
          <p:spPr>
            <a:xfrm>
              <a:off x="5857316" y="4114300"/>
              <a:ext cx="914400" cy="365580"/>
            </a:xfrm>
            <a:prstGeom prst="rect">
              <a:avLst/>
            </a:prstGeom>
            <a:solidFill>
              <a:srgbClr val="F3BAA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NIVEAU 3+</a:t>
              </a:r>
            </a:p>
          </p:txBody>
        </p:sp>
      </p:grpSp>
      <p:sp>
        <p:nvSpPr>
          <p:cNvPr id="1170" name="TextBox 1169">
            <a:extLst>
              <a:ext uri="{FF2B5EF4-FFF2-40B4-BE49-F238E27FC236}">
                <a16:creationId xmlns:a16="http://schemas.microsoft.com/office/drawing/2014/main" id="{76ABD275-C553-2D6D-1349-C2216F04402A}"/>
              </a:ext>
            </a:extLst>
          </p:cNvPr>
          <p:cNvSpPr txBox="1"/>
          <p:nvPr/>
        </p:nvSpPr>
        <p:spPr>
          <a:xfrm>
            <a:off x="524159" y="1862013"/>
            <a:ext cx="5888112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dirty="0">
                <a:latin typeface="+mj-lt"/>
                <a:ea typeface="Times New Roman" panose="02020603050405020304" pitchFamily="18" charset="0"/>
              </a:rPr>
              <a:t>Le CR de XXX s'efforcera de 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fournir jusqu'à XX % de sa programmation par le </a:t>
            </a:r>
            <a:r>
              <a:rPr lang="en-US" sz="1200" b="1" dirty="0" err="1">
                <a:latin typeface="+mj-lt"/>
                <a:ea typeface="Times New Roman" panose="02020603050405020304" pitchFamily="18" charset="0"/>
              </a:rPr>
              <a:t>biais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 de TM d'ici la fin de l'année 202X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. Le cas échéant et en fonction des besoins des plus vulnérables, cela se fera par le biais d'un 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programme national de bons, combiné à une assistance en espèces à usages multiples et à l'intégration de l'argent liquide dans les activités sectorielles pendant les situations d'urgence et de redressement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Nous chercherons à renforcer la coordination avec le gouvernement pour atteindre les personnes les plus vulnérables avec le système de protection sociale en </a:t>
            </a:r>
            <a:r>
              <a:rPr lang="en-US" sz="1200" b="1" dirty="0" err="1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utilisant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 les TM comme modalité par défaut.</a:t>
            </a:r>
          </a:p>
        </p:txBody>
      </p:sp>
      <p:sp>
        <p:nvSpPr>
          <p:cNvPr id="1099" name="Rectangle 1098">
            <a:extLst>
              <a:ext uri="{FF2B5EF4-FFF2-40B4-BE49-F238E27FC236}">
                <a16:creationId xmlns:a16="http://schemas.microsoft.com/office/drawing/2014/main" id="{BA705814-1F9F-0114-F184-26673D5E0124}"/>
              </a:ext>
            </a:extLst>
          </p:cNvPr>
          <p:cNvSpPr/>
          <p:nvPr/>
        </p:nvSpPr>
        <p:spPr>
          <a:xfrm>
            <a:off x="3077968" y="7108020"/>
            <a:ext cx="914400" cy="365580"/>
          </a:xfrm>
          <a:prstGeom prst="rect">
            <a:avLst/>
          </a:prstGeom>
          <a:solidFill>
            <a:srgbClr val="C8D9E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Rectangle 1099">
            <a:extLst>
              <a:ext uri="{FF2B5EF4-FFF2-40B4-BE49-F238E27FC236}">
                <a16:creationId xmlns:a16="http://schemas.microsoft.com/office/drawing/2014/main" id="{F89D40D1-5BB8-CB6D-CAC2-C61DFD75D8F4}"/>
              </a:ext>
            </a:extLst>
          </p:cNvPr>
          <p:cNvSpPr/>
          <p:nvPr/>
        </p:nvSpPr>
        <p:spPr>
          <a:xfrm>
            <a:off x="3994978" y="7130966"/>
            <a:ext cx="914400" cy="365580"/>
          </a:xfrm>
          <a:prstGeom prst="rect">
            <a:avLst/>
          </a:prstGeom>
          <a:solidFill>
            <a:srgbClr val="BED8BE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Rectangle 1100">
            <a:extLst>
              <a:ext uri="{FF2B5EF4-FFF2-40B4-BE49-F238E27FC236}">
                <a16:creationId xmlns:a16="http://schemas.microsoft.com/office/drawing/2014/main" id="{AB6F5274-DBBA-D283-3162-B7AEEE8B6A26}"/>
              </a:ext>
            </a:extLst>
          </p:cNvPr>
          <p:cNvSpPr/>
          <p:nvPr/>
        </p:nvSpPr>
        <p:spPr>
          <a:xfrm>
            <a:off x="4923888" y="7130966"/>
            <a:ext cx="914400" cy="365580"/>
          </a:xfrm>
          <a:prstGeom prst="rect">
            <a:avLst/>
          </a:prstGeom>
          <a:solidFill>
            <a:srgbClr val="FBCBB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Rectangle 1101">
            <a:extLst>
              <a:ext uri="{FF2B5EF4-FFF2-40B4-BE49-F238E27FC236}">
                <a16:creationId xmlns:a16="http://schemas.microsoft.com/office/drawing/2014/main" id="{F66742F4-86F7-1E60-5834-A0EC77DC09B3}"/>
              </a:ext>
            </a:extLst>
          </p:cNvPr>
          <p:cNvSpPr/>
          <p:nvPr/>
        </p:nvSpPr>
        <p:spPr>
          <a:xfrm>
            <a:off x="5852201" y="7130966"/>
            <a:ext cx="914400" cy="365580"/>
          </a:xfrm>
          <a:prstGeom prst="rect">
            <a:avLst/>
          </a:prstGeom>
          <a:solidFill>
            <a:srgbClr val="F3BA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7" name="Group 1186">
            <a:extLst>
              <a:ext uri="{FF2B5EF4-FFF2-40B4-BE49-F238E27FC236}">
                <a16:creationId xmlns:a16="http://schemas.microsoft.com/office/drawing/2014/main" id="{92DE0DF5-F0CC-995B-3227-254A1B5354E1}"/>
              </a:ext>
            </a:extLst>
          </p:cNvPr>
          <p:cNvGrpSpPr/>
          <p:nvPr/>
        </p:nvGrpSpPr>
        <p:grpSpPr>
          <a:xfrm>
            <a:off x="3066338" y="7631973"/>
            <a:ext cx="3699341" cy="365858"/>
            <a:chOff x="3067260" y="4799559"/>
            <a:chExt cx="3699341" cy="365858"/>
          </a:xfrm>
        </p:grpSpPr>
        <p:sp>
          <p:nvSpPr>
            <p:cNvPr id="1104" name="Rectangle 1103">
              <a:extLst>
                <a:ext uri="{FF2B5EF4-FFF2-40B4-BE49-F238E27FC236}">
                  <a16:creationId xmlns:a16="http://schemas.microsoft.com/office/drawing/2014/main" id="{68C8AAEB-10D6-04B1-C3BD-3C3424A7085B}"/>
                </a:ext>
              </a:extLst>
            </p:cNvPr>
            <p:cNvSpPr/>
            <p:nvPr/>
          </p:nvSpPr>
          <p:spPr>
            <a:xfrm>
              <a:off x="3067260" y="4799837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5" name="Rectangle 1104">
              <a:extLst>
                <a:ext uri="{FF2B5EF4-FFF2-40B4-BE49-F238E27FC236}">
                  <a16:creationId xmlns:a16="http://schemas.microsoft.com/office/drawing/2014/main" id="{76761E80-F913-2CD7-DBFA-9267C3D1D6B3}"/>
                </a:ext>
              </a:extLst>
            </p:cNvPr>
            <p:cNvSpPr/>
            <p:nvPr/>
          </p:nvSpPr>
          <p:spPr>
            <a:xfrm>
              <a:off x="3981660" y="4799559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6" name="Rectangle 1105">
              <a:extLst>
                <a:ext uri="{FF2B5EF4-FFF2-40B4-BE49-F238E27FC236}">
                  <a16:creationId xmlns:a16="http://schemas.microsoft.com/office/drawing/2014/main" id="{972D6673-7FAA-053E-35CD-32849729C69C}"/>
                </a:ext>
              </a:extLst>
            </p:cNvPr>
            <p:cNvSpPr/>
            <p:nvPr/>
          </p:nvSpPr>
          <p:spPr>
            <a:xfrm>
              <a:off x="4923888" y="4799837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7" name="Rectangle 1106">
              <a:extLst>
                <a:ext uri="{FF2B5EF4-FFF2-40B4-BE49-F238E27FC236}">
                  <a16:creationId xmlns:a16="http://schemas.microsoft.com/office/drawing/2014/main" id="{079CF634-3B14-C5AA-A577-F9C840100E16}"/>
                </a:ext>
              </a:extLst>
            </p:cNvPr>
            <p:cNvSpPr/>
            <p:nvPr/>
          </p:nvSpPr>
          <p:spPr>
            <a:xfrm>
              <a:off x="5852201" y="4799837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6" name="Group 1185">
            <a:extLst>
              <a:ext uri="{FF2B5EF4-FFF2-40B4-BE49-F238E27FC236}">
                <a16:creationId xmlns:a16="http://schemas.microsoft.com/office/drawing/2014/main" id="{4C81852C-6D2C-F660-3C3C-B7412E8EBF80}"/>
              </a:ext>
            </a:extLst>
          </p:cNvPr>
          <p:cNvGrpSpPr/>
          <p:nvPr/>
        </p:nvGrpSpPr>
        <p:grpSpPr>
          <a:xfrm>
            <a:off x="3067260" y="8132733"/>
            <a:ext cx="3699341" cy="365580"/>
            <a:chOff x="3067260" y="5322164"/>
            <a:chExt cx="3699341" cy="365580"/>
          </a:xfrm>
        </p:grpSpPr>
        <p:sp>
          <p:nvSpPr>
            <p:cNvPr id="1108" name="Rectangle 1107">
              <a:extLst>
                <a:ext uri="{FF2B5EF4-FFF2-40B4-BE49-F238E27FC236}">
                  <a16:creationId xmlns:a16="http://schemas.microsoft.com/office/drawing/2014/main" id="{38B16948-9E6B-ADD8-DF1D-9E63E4095124}"/>
                </a:ext>
              </a:extLst>
            </p:cNvPr>
            <p:cNvSpPr/>
            <p:nvPr/>
          </p:nvSpPr>
          <p:spPr>
            <a:xfrm>
              <a:off x="3067260" y="5322164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9" name="Rectangle 1108">
              <a:extLst>
                <a:ext uri="{FF2B5EF4-FFF2-40B4-BE49-F238E27FC236}">
                  <a16:creationId xmlns:a16="http://schemas.microsoft.com/office/drawing/2014/main" id="{9D9D506E-70A0-2E61-9017-F6EE4E229F5C}"/>
                </a:ext>
              </a:extLst>
            </p:cNvPr>
            <p:cNvSpPr/>
            <p:nvPr/>
          </p:nvSpPr>
          <p:spPr>
            <a:xfrm>
              <a:off x="3995574" y="5322164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0" name="Rectangle 1109">
              <a:extLst>
                <a:ext uri="{FF2B5EF4-FFF2-40B4-BE49-F238E27FC236}">
                  <a16:creationId xmlns:a16="http://schemas.microsoft.com/office/drawing/2014/main" id="{2F1647CE-6990-093E-7430-68C4E8D9B7F6}"/>
                </a:ext>
              </a:extLst>
            </p:cNvPr>
            <p:cNvSpPr/>
            <p:nvPr/>
          </p:nvSpPr>
          <p:spPr>
            <a:xfrm>
              <a:off x="4923888" y="5322164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1" name="Rectangle 1110">
              <a:extLst>
                <a:ext uri="{FF2B5EF4-FFF2-40B4-BE49-F238E27FC236}">
                  <a16:creationId xmlns:a16="http://schemas.microsoft.com/office/drawing/2014/main" id="{91CB7969-684D-DDDA-6EAC-4BB8C9E42D02}"/>
                </a:ext>
              </a:extLst>
            </p:cNvPr>
            <p:cNvSpPr/>
            <p:nvPr/>
          </p:nvSpPr>
          <p:spPr>
            <a:xfrm>
              <a:off x="5852201" y="5322164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5" name="Group 1184">
            <a:extLst>
              <a:ext uri="{FF2B5EF4-FFF2-40B4-BE49-F238E27FC236}">
                <a16:creationId xmlns:a16="http://schemas.microsoft.com/office/drawing/2014/main" id="{AAD4A919-2944-BB3F-56B2-FCCC667D0F47}"/>
              </a:ext>
            </a:extLst>
          </p:cNvPr>
          <p:cNvGrpSpPr/>
          <p:nvPr/>
        </p:nvGrpSpPr>
        <p:grpSpPr>
          <a:xfrm>
            <a:off x="3076185" y="8613873"/>
            <a:ext cx="3699341" cy="365580"/>
            <a:chOff x="3067260" y="5868231"/>
            <a:chExt cx="3699341" cy="365580"/>
          </a:xfrm>
        </p:grpSpPr>
        <p:sp>
          <p:nvSpPr>
            <p:cNvPr id="1112" name="Rectangle 1111">
              <a:extLst>
                <a:ext uri="{FF2B5EF4-FFF2-40B4-BE49-F238E27FC236}">
                  <a16:creationId xmlns:a16="http://schemas.microsoft.com/office/drawing/2014/main" id="{A67033D7-7517-B8D1-78C9-BDBAC5EBB381}"/>
                </a:ext>
              </a:extLst>
            </p:cNvPr>
            <p:cNvSpPr/>
            <p:nvPr/>
          </p:nvSpPr>
          <p:spPr>
            <a:xfrm>
              <a:off x="3067260" y="5868231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3" name="Rectangle 1112">
              <a:extLst>
                <a:ext uri="{FF2B5EF4-FFF2-40B4-BE49-F238E27FC236}">
                  <a16:creationId xmlns:a16="http://schemas.microsoft.com/office/drawing/2014/main" id="{C5E3E54C-34B8-EE13-41EE-2DDA5BC524EB}"/>
                </a:ext>
              </a:extLst>
            </p:cNvPr>
            <p:cNvSpPr/>
            <p:nvPr/>
          </p:nvSpPr>
          <p:spPr>
            <a:xfrm>
              <a:off x="3995574" y="5868231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4" name="Rectangle 1113">
              <a:extLst>
                <a:ext uri="{FF2B5EF4-FFF2-40B4-BE49-F238E27FC236}">
                  <a16:creationId xmlns:a16="http://schemas.microsoft.com/office/drawing/2014/main" id="{CC150B78-2F5F-0F57-04ED-470658988CA4}"/>
                </a:ext>
              </a:extLst>
            </p:cNvPr>
            <p:cNvSpPr/>
            <p:nvPr/>
          </p:nvSpPr>
          <p:spPr>
            <a:xfrm>
              <a:off x="4923888" y="5868231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5" name="Rectangle 1114">
              <a:extLst>
                <a:ext uri="{FF2B5EF4-FFF2-40B4-BE49-F238E27FC236}">
                  <a16:creationId xmlns:a16="http://schemas.microsoft.com/office/drawing/2014/main" id="{C22A8DC3-EB7C-88B5-57E4-8B5DFB853985}"/>
                </a:ext>
              </a:extLst>
            </p:cNvPr>
            <p:cNvSpPr/>
            <p:nvPr/>
          </p:nvSpPr>
          <p:spPr>
            <a:xfrm>
              <a:off x="5852201" y="5868231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4" name="Group 1183">
            <a:extLst>
              <a:ext uri="{FF2B5EF4-FFF2-40B4-BE49-F238E27FC236}">
                <a16:creationId xmlns:a16="http://schemas.microsoft.com/office/drawing/2014/main" id="{D055B17C-EE55-EB40-35ED-2F333CC4F950}"/>
              </a:ext>
            </a:extLst>
          </p:cNvPr>
          <p:cNvGrpSpPr/>
          <p:nvPr/>
        </p:nvGrpSpPr>
        <p:grpSpPr>
          <a:xfrm>
            <a:off x="3066664" y="9188916"/>
            <a:ext cx="3699341" cy="365580"/>
            <a:chOff x="3067260" y="6414294"/>
            <a:chExt cx="3699341" cy="365580"/>
          </a:xfrm>
        </p:grpSpPr>
        <p:sp>
          <p:nvSpPr>
            <p:cNvPr id="1116" name="Rectangle 1115">
              <a:extLst>
                <a:ext uri="{FF2B5EF4-FFF2-40B4-BE49-F238E27FC236}">
                  <a16:creationId xmlns:a16="http://schemas.microsoft.com/office/drawing/2014/main" id="{A97E8C54-671E-4E22-645F-7B616FC239B5}"/>
                </a:ext>
              </a:extLst>
            </p:cNvPr>
            <p:cNvSpPr/>
            <p:nvPr/>
          </p:nvSpPr>
          <p:spPr>
            <a:xfrm>
              <a:off x="3067260" y="6414294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7" name="Rectangle 1116">
              <a:extLst>
                <a:ext uri="{FF2B5EF4-FFF2-40B4-BE49-F238E27FC236}">
                  <a16:creationId xmlns:a16="http://schemas.microsoft.com/office/drawing/2014/main" id="{85DAC077-A74E-7181-9D1A-D3AFFCC44FB5}"/>
                </a:ext>
              </a:extLst>
            </p:cNvPr>
            <p:cNvSpPr/>
            <p:nvPr/>
          </p:nvSpPr>
          <p:spPr>
            <a:xfrm>
              <a:off x="3995574" y="6414294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8" name="Rectangle 1117">
              <a:extLst>
                <a:ext uri="{FF2B5EF4-FFF2-40B4-BE49-F238E27FC236}">
                  <a16:creationId xmlns:a16="http://schemas.microsoft.com/office/drawing/2014/main" id="{DCBC8B9C-4CD7-32D4-4FB7-432D04FDDE32}"/>
                </a:ext>
              </a:extLst>
            </p:cNvPr>
            <p:cNvSpPr/>
            <p:nvPr/>
          </p:nvSpPr>
          <p:spPr>
            <a:xfrm>
              <a:off x="4923888" y="6414294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9" name="Rectangle 1118">
              <a:extLst>
                <a:ext uri="{FF2B5EF4-FFF2-40B4-BE49-F238E27FC236}">
                  <a16:creationId xmlns:a16="http://schemas.microsoft.com/office/drawing/2014/main" id="{5DCF81D4-1939-89F6-4496-32161A460519}"/>
                </a:ext>
              </a:extLst>
            </p:cNvPr>
            <p:cNvSpPr/>
            <p:nvPr/>
          </p:nvSpPr>
          <p:spPr>
            <a:xfrm>
              <a:off x="5852201" y="6414294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2" name="TextBox 1191">
            <a:extLst>
              <a:ext uri="{FF2B5EF4-FFF2-40B4-BE49-F238E27FC236}">
                <a16:creationId xmlns:a16="http://schemas.microsoft.com/office/drawing/2014/main" id="{8548DE41-F896-8084-F168-DE7772EEF545}"/>
              </a:ext>
            </a:extLst>
          </p:cNvPr>
          <p:cNvSpPr txBox="1"/>
          <p:nvPr/>
        </p:nvSpPr>
        <p:spPr>
          <a:xfrm>
            <a:off x="4095915" y="4055345"/>
            <a:ext cx="2560320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200" b="1" kern="100" dirty="0">
                <a:solidFill>
                  <a:srgbClr val="002060"/>
                </a:solidFill>
                <a:latin typeface="+mj-lt"/>
              </a:rPr>
              <a:t>les TM ont été pilotés </a:t>
            </a:r>
            <a:r>
              <a:rPr lang="en-US" sz="1200" b="1" kern="100" dirty="0">
                <a:solidFill>
                  <a:srgbClr val="002060"/>
                </a:solidFill>
                <a:latin typeface="+mj-lt"/>
              </a:rPr>
              <a:t>dans le cadre de l'opération de réponse aux inondations, et </a:t>
            </a:r>
            <a:r>
              <a:rPr lang="en-US" sz="1200" kern="100" dirty="0">
                <a:solidFill>
                  <a:srgbClr val="002060"/>
                </a:solidFill>
                <a:latin typeface="+mj-lt"/>
              </a:rPr>
              <a:t>les enseignements tirés ont permis de la renforcer au sein du </a:t>
            </a:r>
            <a:r>
              <a:rPr lang="en-US" sz="1200" kern="100" dirty="0" err="1">
                <a:solidFill>
                  <a:srgbClr val="002060"/>
                </a:solidFill>
                <a:latin typeface="+mj-lt"/>
              </a:rPr>
              <a:t>siège</a:t>
            </a:r>
            <a:r>
              <a:rPr lang="en-US" sz="1200" kern="100" dirty="0">
                <a:solidFill>
                  <a:srgbClr val="002060"/>
                </a:solidFill>
                <a:latin typeface="+mj-lt"/>
              </a:rPr>
              <a:t> et des branches.</a:t>
            </a:r>
            <a:endParaRPr lang="en-US" sz="1200" kern="100" dirty="0">
              <a:solidFill>
                <a:srgbClr val="002060"/>
              </a:solidFill>
              <a:effectLst/>
              <a:highlight>
                <a:srgbClr val="FFFF00"/>
              </a:highlight>
              <a:latin typeface="+mj-lt"/>
              <a:ea typeface="Calibri Light"/>
              <a:cs typeface="Calibri Light"/>
            </a:endParaRPr>
          </a:p>
          <a:p>
            <a:endParaRPr lang="en-US" sz="1200" kern="100" dirty="0">
              <a:solidFill>
                <a:srgbClr val="002060"/>
              </a:solidFill>
              <a:effectLst/>
              <a:highlight>
                <a:srgbClr val="FFFF00"/>
              </a:highlight>
              <a:latin typeface="+mj-lt"/>
            </a:endParaRPr>
          </a:p>
          <a:p>
            <a:r>
              <a:rPr lang="en-US" sz="1200" b="1" kern="100" dirty="0">
                <a:solidFill>
                  <a:srgbClr val="002060"/>
                </a:solidFill>
                <a:latin typeface="+mj-lt"/>
              </a:rPr>
              <a:t>La stratégie et les lignes directrices relatives à l'engagement et à la responsabilité des communautés </a:t>
            </a:r>
            <a:r>
              <a:rPr lang="en-US" sz="1200" kern="100" dirty="0">
                <a:solidFill>
                  <a:srgbClr val="002060"/>
                </a:solidFill>
                <a:latin typeface="+mj-lt"/>
              </a:rPr>
              <a:t>sont désormais élaborées et liées à la CVA.</a:t>
            </a:r>
            <a:endParaRPr lang="en-US" sz="1200" kern="100" dirty="0">
              <a:solidFill>
                <a:srgbClr val="002060"/>
              </a:solidFill>
              <a:effectLst/>
              <a:latin typeface="+mj-lt"/>
            </a:endParaRPr>
          </a:p>
        </p:txBody>
      </p:sp>
      <p:pic>
        <p:nvPicPr>
          <p:cNvPr id="1194" name="Graphic 1193">
            <a:extLst>
              <a:ext uri="{FF2B5EF4-FFF2-40B4-BE49-F238E27FC236}">
                <a16:creationId xmlns:a16="http://schemas.microsoft.com/office/drawing/2014/main" id="{C444C390-2B51-D53E-C4F5-55991FDBE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5202" y="9221483"/>
            <a:ext cx="342900" cy="228600"/>
          </a:xfrm>
          <a:prstGeom prst="rect">
            <a:avLst/>
          </a:prstGeom>
        </p:spPr>
      </p:pic>
      <p:pic>
        <p:nvPicPr>
          <p:cNvPr id="1195" name="Graphic 1194">
            <a:extLst>
              <a:ext uri="{FF2B5EF4-FFF2-40B4-BE49-F238E27FC236}">
                <a16:creationId xmlns:a16="http://schemas.microsoft.com/office/drawing/2014/main" id="{402726BC-465F-DB9F-C875-43C9CF62EF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9492" y="8677473"/>
            <a:ext cx="274320" cy="274320"/>
          </a:xfrm>
          <a:prstGeom prst="rect">
            <a:avLst/>
          </a:prstGeom>
        </p:spPr>
      </p:pic>
      <p:pic>
        <p:nvPicPr>
          <p:cNvPr id="1196" name="Graphic 1195">
            <a:extLst>
              <a:ext uri="{FF2B5EF4-FFF2-40B4-BE49-F238E27FC236}">
                <a16:creationId xmlns:a16="http://schemas.microsoft.com/office/drawing/2014/main" id="{C55E504F-6E3E-04F5-FFCC-302DF68D4F5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3435" y="7709301"/>
            <a:ext cx="321869" cy="201168"/>
          </a:xfrm>
          <a:prstGeom prst="rect">
            <a:avLst/>
          </a:prstGeom>
        </p:spPr>
      </p:pic>
      <p:pic>
        <p:nvPicPr>
          <p:cNvPr id="1197" name="Graphic 1196">
            <a:extLst>
              <a:ext uri="{FF2B5EF4-FFF2-40B4-BE49-F238E27FC236}">
                <a16:creationId xmlns:a16="http://schemas.microsoft.com/office/drawing/2014/main" id="{9B9AE0F1-E532-E51A-E3EC-8448A17AB98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6637" y="8159603"/>
            <a:ext cx="240030" cy="27432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E299E3CA-77E4-693E-1194-26759E30D889}"/>
              </a:ext>
            </a:extLst>
          </p:cNvPr>
          <p:cNvSpPr/>
          <p:nvPr/>
        </p:nvSpPr>
        <p:spPr>
          <a:xfrm>
            <a:off x="4329607" y="3539266"/>
            <a:ext cx="365760" cy="410179"/>
          </a:xfrm>
          <a:prstGeom prst="ellipse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BCF428-A773-F2D1-5A2C-2B64F5E4C6D2}"/>
              </a:ext>
            </a:extLst>
          </p:cNvPr>
          <p:cNvSpPr/>
          <p:nvPr/>
        </p:nvSpPr>
        <p:spPr>
          <a:xfrm>
            <a:off x="4505934" y="3544672"/>
            <a:ext cx="2345513" cy="40705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Montserrat" pitchFamily="2" charset="0"/>
              </a:rPr>
              <a:t>Principales réalisations</a:t>
            </a:r>
            <a:r>
              <a:rPr lang="en-US" sz="1600" b="1" dirty="0">
                <a:solidFill>
                  <a:srgbClr val="002060"/>
                </a:solidFill>
                <a:latin typeface="Montserrat" pitchFamily="2" charset="0"/>
              </a:rPr>
              <a:t>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090AA54-7168-8DAC-8B55-E19A074472B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733275" y="4292058"/>
            <a:ext cx="274320" cy="27432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B4DAEA26-89AB-1020-B3E6-D8051121764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19528" y="5398969"/>
            <a:ext cx="274320" cy="24574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C7B77F55-DED6-C20E-6543-C55C59F676B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21781" y="4760521"/>
            <a:ext cx="274320" cy="27432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55BAA3E0-22CE-58C0-8006-57D4976FF4B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28546" y="4099139"/>
            <a:ext cx="274320" cy="27432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D2CCE11-D05A-77B2-408F-3BE25BE8A0D2}"/>
              </a:ext>
            </a:extLst>
          </p:cNvPr>
          <p:cNvSpPr txBox="1"/>
          <p:nvPr/>
        </p:nvSpPr>
        <p:spPr>
          <a:xfrm>
            <a:off x="749207" y="4009430"/>
            <a:ext cx="284617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kern="100" dirty="0">
                <a:solidFill>
                  <a:srgbClr val="002060"/>
                </a:solidFill>
                <a:latin typeface="+mj-lt"/>
              </a:rPr>
              <a:t>Les </a:t>
            </a:r>
            <a:r>
              <a:rPr lang="en-US" sz="1200" b="1" kern="100" dirty="0" err="1">
                <a:solidFill>
                  <a:srgbClr val="002060"/>
                </a:solidFill>
                <a:latin typeface="+mj-lt"/>
              </a:rPr>
              <a:t>procédures</a:t>
            </a:r>
            <a:r>
              <a:rPr lang="en-US" sz="1200" b="1" kern="1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1200" b="1" kern="100" dirty="0" err="1">
                <a:solidFill>
                  <a:srgbClr val="002060"/>
                </a:solidFill>
                <a:latin typeface="+mj-lt"/>
              </a:rPr>
              <a:t>opérationnelles</a:t>
            </a:r>
            <a:r>
              <a:rPr lang="en-US" sz="1200" b="1" kern="1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1200" b="1" kern="100" dirty="0" err="1">
                <a:solidFill>
                  <a:srgbClr val="002060"/>
                </a:solidFill>
                <a:latin typeface="+mj-lt"/>
              </a:rPr>
              <a:t>normalisées</a:t>
            </a:r>
            <a:r>
              <a:rPr lang="en-US" sz="1200" b="1" kern="100" dirty="0">
                <a:solidFill>
                  <a:srgbClr val="002060"/>
                </a:solidFill>
                <a:latin typeface="+mj-lt"/>
              </a:rPr>
              <a:t> des TM </a:t>
            </a:r>
            <a:r>
              <a:rPr lang="en-US" sz="1200" kern="100" dirty="0">
                <a:solidFill>
                  <a:srgbClr val="002060"/>
                </a:solidFill>
                <a:latin typeface="+mj-lt"/>
              </a:rPr>
              <a:t>ont été élaborées et approuvées par la direction. </a:t>
            </a:r>
            <a:endParaRPr lang="en-US" sz="1200" kern="100" dirty="0">
              <a:solidFill>
                <a:srgbClr val="002060"/>
              </a:solidFill>
              <a:effectLst/>
              <a:latin typeface="+mj-lt"/>
            </a:endParaRPr>
          </a:p>
          <a:p>
            <a:endParaRPr lang="en-US" sz="600" kern="100" dirty="0">
              <a:effectLst/>
              <a:latin typeface="+mj-lt"/>
            </a:endParaRPr>
          </a:p>
          <a:p>
            <a:r>
              <a:rPr lang="en-US" sz="1200" b="1" kern="100" dirty="0">
                <a:solidFill>
                  <a:srgbClr val="002060"/>
                </a:solidFill>
                <a:effectLst/>
                <a:latin typeface="+mj-lt"/>
              </a:rPr>
              <a:t>La communication interne et la coordination </a:t>
            </a:r>
            <a:r>
              <a:rPr lang="en-US" sz="1200" kern="100" dirty="0">
                <a:effectLst/>
                <a:latin typeface="+mj-lt"/>
              </a:rPr>
              <a:t>entre l'administration centrale et les directions générales ont été améliorées grâce à la création d'un </a:t>
            </a:r>
            <a:r>
              <a:rPr lang="en-US" sz="1200" b="1" kern="100" dirty="0">
                <a:solidFill>
                  <a:srgbClr val="002060"/>
                </a:solidFill>
                <a:effectLst/>
                <a:latin typeface="+mj-lt"/>
              </a:rPr>
              <a:t>groupe de travail sur les liquidités et à l'élaboration de procédures opérationnelles normalisées.</a:t>
            </a:r>
          </a:p>
          <a:p>
            <a:endParaRPr lang="en-US" sz="600" kern="100" dirty="0">
              <a:effectLst/>
              <a:highlight>
                <a:srgbClr val="FFFF00"/>
              </a:highlight>
              <a:latin typeface="+mj-lt"/>
            </a:endParaRPr>
          </a:p>
          <a:p>
            <a:r>
              <a:rPr lang="en-US" sz="1200" b="1" kern="100" dirty="0">
                <a:solidFill>
                  <a:srgbClr val="002060"/>
                </a:solidFill>
                <a:effectLst/>
                <a:latin typeface="+mj-lt"/>
              </a:rPr>
              <a:t>Les formations CVA L2 et RAM sont désormais achevées </a:t>
            </a:r>
            <a:r>
              <a:rPr lang="en-US" sz="1200" kern="100" dirty="0">
                <a:solidFill>
                  <a:srgbClr val="002060"/>
                </a:solidFill>
                <a:effectLst/>
                <a:latin typeface="+mj-lt"/>
              </a:rPr>
              <a:t>avec le personnel et les </a:t>
            </a:r>
            <a:r>
              <a:rPr lang="en-US" sz="1200" kern="100" dirty="0" err="1">
                <a:solidFill>
                  <a:srgbClr val="002060"/>
                </a:solidFill>
                <a:effectLst/>
                <a:latin typeface="+mj-lt"/>
              </a:rPr>
              <a:t>volontaires</a:t>
            </a:r>
            <a:r>
              <a:rPr lang="en-US" sz="1200" kern="100" dirty="0">
                <a:solidFill>
                  <a:srgbClr val="002060"/>
                </a:solidFill>
                <a:effectLst/>
                <a:latin typeface="+mj-lt"/>
              </a:rPr>
              <a:t> au niveau du district. </a:t>
            </a:r>
            <a:endParaRPr lang="en-US" sz="1150" kern="100" dirty="0">
              <a:latin typeface="+mj-lt"/>
            </a:endParaRP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CE1D3138-29CB-E344-657C-61207AE9385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733275" y="5199125"/>
            <a:ext cx="274320" cy="27432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F9847847-76F8-EB80-A8D9-DF269D2063FA}"/>
              </a:ext>
            </a:extLst>
          </p:cNvPr>
          <p:cNvSpPr/>
          <p:nvPr/>
        </p:nvSpPr>
        <p:spPr>
          <a:xfrm>
            <a:off x="3069653" y="6650912"/>
            <a:ext cx="914400" cy="411480"/>
          </a:xfrm>
          <a:prstGeom prst="rect">
            <a:avLst/>
          </a:prstGeom>
          <a:solidFill>
            <a:srgbClr val="C8D9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98B7A-29EE-1985-5FDD-94180DE43B1D}"/>
              </a:ext>
            </a:extLst>
          </p:cNvPr>
          <p:cNvSpPr/>
          <p:nvPr/>
        </p:nvSpPr>
        <p:spPr>
          <a:xfrm>
            <a:off x="3997967" y="6650912"/>
            <a:ext cx="914400" cy="411480"/>
          </a:xfrm>
          <a:prstGeom prst="rect">
            <a:avLst/>
          </a:prstGeom>
          <a:solidFill>
            <a:srgbClr val="BED8B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7A6FA3-D1CD-5479-B31A-4583405BA1D5}"/>
              </a:ext>
            </a:extLst>
          </p:cNvPr>
          <p:cNvSpPr/>
          <p:nvPr/>
        </p:nvSpPr>
        <p:spPr>
          <a:xfrm>
            <a:off x="4926281" y="6650912"/>
            <a:ext cx="914400" cy="411480"/>
          </a:xfrm>
          <a:prstGeom prst="rect">
            <a:avLst/>
          </a:prstGeom>
          <a:solidFill>
            <a:srgbClr val="FBCB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87C21D4-7AD9-CC94-30BC-F433EAC56DE7}"/>
              </a:ext>
            </a:extLst>
          </p:cNvPr>
          <p:cNvSpPr/>
          <p:nvPr/>
        </p:nvSpPr>
        <p:spPr>
          <a:xfrm>
            <a:off x="5854594" y="6650912"/>
            <a:ext cx="914400" cy="411480"/>
          </a:xfrm>
          <a:prstGeom prst="rect">
            <a:avLst/>
          </a:prstGeom>
          <a:solidFill>
            <a:srgbClr val="F3BAA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sp>
        <p:nvSpPr>
          <p:cNvPr id="51" name="Arrow: Right 50">
            <a:extLst>
              <a:ext uri="{FF2B5EF4-FFF2-40B4-BE49-F238E27FC236}">
                <a16:creationId xmlns:a16="http://schemas.microsoft.com/office/drawing/2014/main" id="{7993FC8C-3E1F-CEAA-022E-406A15975BF8}"/>
              </a:ext>
            </a:extLst>
          </p:cNvPr>
          <p:cNvSpPr/>
          <p:nvPr/>
        </p:nvSpPr>
        <p:spPr>
          <a:xfrm>
            <a:off x="1015041" y="6632014"/>
            <a:ext cx="923304" cy="215444"/>
          </a:xfrm>
          <a:prstGeom prst="rightArrow">
            <a:avLst/>
          </a:prstGeom>
          <a:gradFill flip="none" rotWithShape="1">
            <a:gsLst>
              <a:gs pos="6500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E6ED27C-F512-0440-3D26-2B936DE1F7C0}"/>
              </a:ext>
            </a:extLst>
          </p:cNvPr>
          <p:cNvSpPr txBox="1"/>
          <p:nvPr/>
        </p:nvSpPr>
        <p:spPr>
          <a:xfrm>
            <a:off x="136180" y="6551778"/>
            <a:ext cx="87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kern="100" dirty="0">
                <a:solidFill>
                  <a:srgbClr val="002060"/>
                </a:solidFill>
                <a:latin typeface="Montserrat" pitchFamily="2" charset="0"/>
              </a:rPr>
              <a:t>Base 20xx</a:t>
            </a:r>
            <a:endParaRPr lang="en-US" sz="900" kern="100" dirty="0">
              <a:solidFill>
                <a:srgbClr val="002060"/>
              </a:solidFill>
              <a:effectLst/>
              <a:latin typeface="Montserrat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4831B08-347D-EBB3-AC2E-95C1ADFC88C2}"/>
              </a:ext>
            </a:extLst>
          </p:cNvPr>
          <p:cNvSpPr txBox="1"/>
          <p:nvPr/>
        </p:nvSpPr>
        <p:spPr>
          <a:xfrm>
            <a:off x="1938064" y="6544267"/>
            <a:ext cx="95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kern="100" dirty="0">
                <a:solidFill>
                  <a:srgbClr val="002060"/>
                </a:solidFill>
                <a:latin typeface="Montserrat" pitchFamily="2" charset="0"/>
              </a:rPr>
              <a:t>Aspiration 20xx</a:t>
            </a:r>
            <a:endParaRPr lang="en-US" sz="900" kern="100" dirty="0">
              <a:solidFill>
                <a:srgbClr val="002060"/>
              </a:solidFill>
              <a:effectLst/>
              <a:latin typeface="Montserrat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BC13D8-A402-E1F2-97CF-C75F8979DAA2}"/>
              </a:ext>
            </a:extLst>
          </p:cNvPr>
          <p:cNvSpPr txBox="1"/>
          <p:nvPr/>
        </p:nvSpPr>
        <p:spPr>
          <a:xfrm>
            <a:off x="5741495" y="249375"/>
            <a:ext cx="963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60565A-DEB0-D4BC-47F6-C2DE333C1FF9}"/>
              </a:ext>
            </a:extLst>
          </p:cNvPr>
          <p:cNvSpPr txBox="1"/>
          <p:nvPr/>
        </p:nvSpPr>
        <p:spPr>
          <a:xfrm>
            <a:off x="5741495" y="249375"/>
            <a:ext cx="9631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Insérer le </a:t>
            </a:r>
            <a:r>
              <a:rPr lang="en-GB" b="1">
                <a:solidFill>
                  <a:srgbClr val="FF0000"/>
                </a:solidFill>
              </a:rPr>
              <a:t>logo de la </a:t>
            </a:r>
            <a:r>
              <a:rPr lang="en-GB" b="1" dirty="0">
                <a:solidFill>
                  <a:srgbClr val="FF0000"/>
                </a:solidFill>
              </a:rPr>
              <a:t>NS ici</a:t>
            </a:r>
          </a:p>
        </p:txBody>
      </p:sp>
      <p:sp>
        <p:nvSpPr>
          <p:cNvPr id="7" name="Google Shape;619;p27">
            <a:extLst>
              <a:ext uri="{FF2B5EF4-FFF2-40B4-BE49-F238E27FC236}">
                <a16:creationId xmlns:a16="http://schemas.microsoft.com/office/drawing/2014/main" id="{24525086-F368-FBBE-BD54-7C8F0FC0AEB3}"/>
              </a:ext>
            </a:extLst>
          </p:cNvPr>
          <p:cNvSpPr txBox="1"/>
          <p:nvPr/>
        </p:nvSpPr>
        <p:spPr>
          <a:xfrm>
            <a:off x="1113970" y="6486629"/>
            <a:ext cx="725446" cy="4823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rgbClr val="C00000"/>
                </a:solidFill>
                <a:latin typeface="Montserrat" pitchFamily="2" charset="0"/>
                <a:ea typeface="Lato"/>
                <a:cs typeface="Lato"/>
                <a:sym typeface="Lato"/>
              </a:rPr>
              <a:t>MTR</a:t>
            </a:r>
            <a:endParaRPr sz="1600" b="1" dirty="0">
              <a:solidFill>
                <a:srgbClr val="C00000"/>
              </a:solidFill>
              <a:latin typeface="Montserrat" pitchFamily="2" charset="0"/>
              <a:ea typeface="Lato"/>
              <a:cs typeface="Lato"/>
              <a:sym typeface="Lato"/>
            </a:endParaRPr>
          </a:p>
        </p:txBody>
      </p:sp>
      <p:sp>
        <p:nvSpPr>
          <p:cNvPr id="55" name="TextBox 105">
            <a:extLst>
              <a:ext uri="{FF2B5EF4-FFF2-40B4-BE49-F238E27FC236}">
                <a16:creationId xmlns:a16="http://schemas.microsoft.com/office/drawing/2014/main" id="{81C25594-713B-A72A-931A-8D33226DD37A}"/>
              </a:ext>
            </a:extLst>
          </p:cNvPr>
          <p:cNvSpPr txBox="1"/>
          <p:nvPr/>
        </p:nvSpPr>
        <p:spPr>
          <a:xfrm>
            <a:off x="499555" y="9621642"/>
            <a:ext cx="64986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latin typeface="Montserrat" pitchFamily="2" charset="0"/>
              </a:rPr>
              <a:t>*Copier le visuel de l'atelier de visualisation et de planification et ajouter les données de la RMP en rouge. </a:t>
            </a:r>
          </a:p>
        </p:txBody>
      </p:sp>
      <p:sp>
        <p:nvSpPr>
          <p:cNvPr id="9" name="TextBox 18">
            <a:extLst>
              <a:ext uri="{FF2B5EF4-FFF2-40B4-BE49-F238E27FC236}">
                <a16:creationId xmlns:a16="http://schemas.microsoft.com/office/drawing/2014/main" id="{0E3A90EE-4833-4A44-6584-481268094F36}"/>
              </a:ext>
            </a:extLst>
          </p:cNvPr>
          <p:cNvSpPr txBox="1"/>
          <p:nvPr/>
        </p:nvSpPr>
        <p:spPr>
          <a:xfrm>
            <a:off x="3046164" y="6613373"/>
            <a:ext cx="970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SN en mesure de </a:t>
            </a:r>
            <a:r>
              <a:rPr lang="en-US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fournir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des TM avec un </a:t>
            </a:r>
            <a:r>
              <a:rPr lang="en-US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soutien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externe  </a:t>
            </a:r>
            <a:r>
              <a:rPr lang="en-US" sz="7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significatif</a:t>
            </a:r>
            <a:endParaRPr 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8">
            <a:extLst>
              <a:ext uri="{FF2B5EF4-FFF2-40B4-BE49-F238E27FC236}">
                <a16:creationId xmlns:a16="http://schemas.microsoft.com/office/drawing/2014/main" id="{B1F5EFDC-C020-851B-4B3E-E83E7B0B5E21}"/>
              </a:ext>
            </a:extLst>
          </p:cNvPr>
          <p:cNvSpPr txBox="1"/>
          <p:nvPr/>
        </p:nvSpPr>
        <p:spPr>
          <a:xfrm>
            <a:off x="3951928" y="6607233"/>
            <a:ext cx="970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SN </a:t>
            </a:r>
            <a:r>
              <a:rPr lang="en-US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mesure de </a:t>
            </a:r>
            <a:r>
              <a:rPr lang="en-US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fournir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des TM avec un </a:t>
            </a:r>
            <a:r>
              <a:rPr lang="en-US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soutien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externe  </a:t>
            </a:r>
            <a:r>
              <a:rPr lang="en-US" sz="7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limité</a:t>
            </a:r>
            <a:endParaRPr 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8">
            <a:extLst>
              <a:ext uri="{FF2B5EF4-FFF2-40B4-BE49-F238E27FC236}">
                <a16:creationId xmlns:a16="http://schemas.microsoft.com/office/drawing/2014/main" id="{826D78B9-B22D-E708-8F06-6D4E390269A1}"/>
              </a:ext>
            </a:extLst>
          </p:cNvPr>
          <p:cNvSpPr txBox="1"/>
          <p:nvPr/>
        </p:nvSpPr>
        <p:spPr>
          <a:xfrm>
            <a:off x="4857692" y="6606525"/>
            <a:ext cx="9702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SN </a:t>
            </a:r>
            <a:r>
              <a:rPr lang="en-US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mesure de </a:t>
            </a:r>
            <a:r>
              <a:rPr lang="en-US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fournir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des TM  </a:t>
            </a:r>
            <a:r>
              <a:rPr lang="en-US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sans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en-US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soutien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externe</a:t>
            </a:r>
          </a:p>
        </p:txBody>
      </p:sp>
      <p:sp>
        <p:nvSpPr>
          <p:cNvPr id="16" name="TextBox 18">
            <a:extLst>
              <a:ext uri="{FF2B5EF4-FFF2-40B4-BE49-F238E27FC236}">
                <a16:creationId xmlns:a16="http://schemas.microsoft.com/office/drawing/2014/main" id="{76626DA2-8E21-CCBF-08D1-6575BF4884CF}"/>
              </a:ext>
            </a:extLst>
          </p:cNvPr>
          <p:cNvSpPr txBox="1"/>
          <p:nvPr/>
        </p:nvSpPr>
        <p:spPr>
          <a:xfrm>
            <a:off x="5818131" y="6585848"/>
            <a:ext cx="970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SN </a:t>
            </a:r>
            <a:r>
              <a:rPr lang="en-US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mesure de </a:t>
            </a:r>
            <a:r>
              <a:rPr lang="en-US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fournir</a:t>
            </a:r>
            <a:r>
              <a:rPr lang="en-US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des TM </a:t>
            </a:r>
            <a:r>
              <a:rPr lang="en-US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sans  </a:t>
            </a:r>
            <a:r>
              <a:rPr lang="en-US" sz="7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soutien</a:t>
            </a:r>
            <a:r>
              <a:rPr lang="en-US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externe + </a:t>
            </a:r>
            <a:r>
              <a:rPr lang="en-US" sz="7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soutien</a:t>
            </a:r>
            <a:r>
              <a:rPr lang="en-US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à </a:t>
            </a:r>
            <a:r>
              <a:rPr lang="en-US" sz="7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d’autres</a:t>
            </a:r>
            <a:r>
              <a:rPr lang="en-US" sz="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NS</a:t>
            </a:r>
          </a:p>
        </p:txBody>
      </p:sp>
    </p:spTree>
    <p:extLst>
      <p:ext uri="{BB962C8B-B14F-4D97-AF65-F5344CB8AC3E}">
        <p14:creationId xmlns:p14="http://schemas.microsoft.com/office/powerpoint/2010/main" val="3900170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>
            <a:extLst>
              <a:ext uri="{FF2B5EF4-FFF2-40B4-BE49-F238E27FC236}">
                <a16:creationId xmlns:a16="http://schemas.microsoft.com/office/drawing/2014/main" id="{A4BEA047-D8AB-CF2F-E8BC-489E6A71A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302" y="639073"/>
            <a:ext cx="4349508" cy="2523231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BC3DC49-4382-27A9-C942-30D1D8106691}"/>
              </a:ext>
            </a:extLst>
          </p:cNvPr>
          <p:cNvSpPr/>
          <p:nvPr/>
        </p:nvSpPr>
        <p:spPr>
          <a:xfrm>
            <a:off x="662217" y="2206226"/>
            <a:ext cx="1412223" cy="110391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Google Shape;1699;p43">
            <a:extLst>
              <a:ext uri="{FF2B5EF4-FFF2-40B4-BE49-F238E27FC236}">
                <a16:creationId xmlns:a16="http://schemas.microsoft.com/office/drawing/2014/main" id="{67E9CDA7-1B81-F7F5-536E-684CD7B1B3CF}"/>
              </a:ext>
            </a:extLst>
          </p:cNvPr>
          <p:cNvSpPr/>
          <p:nvPr/>
        </p:nvSpPr>
        <p:spPr>
          <a:xfrm>
            <a:off x="1236442" y="5954750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699;p43">
            <a:extLst>
              <a:ext uri="{FF2B5EF4-FFF2-40B4-BE49-F238E27FC236}">
                <a16:creationId xmlns:a16="http://schemas.microsoft.com/office/drawing/2014/main" id="{31B74E48-D262-21AF-403D-C4CDB2AB3796}"/>
              </a:ext>
            </a:extLst>
          </p:cNvPr>
          <p:cNvSpPr/>
          <p:nvPr/>
        </p:nvSpPr>
        <p:spPr>
          <a:xfrm>
            <a:off x="3488860" y="5940158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699;p43">
            <a:extLst>
              <a:ext uri="{FF2B5EF4-FFF2-40B4-BE49-F238E27FC236}">
                <a16:creationId xmlns:a16="http://schemas.microsoft.com/office/drawing/2014/main" id="{7CCC09E1-0627-11FF-7078-EE4421085EB9}"/>
              </a:ext>
            </a:extLst>
          </p:cNvPr>
          <p:cNvSpPr/>
          <p:nvPr/>
        </p:nvSpPr>
        <p:spPr>
          <a:xfrm>
            <a:off x="2366884" y="4195494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699;p43">
            <a:extLst>
              <a:ext uri="{FF2B5EF4-FFF2-40B4-BE49-F238E27FC236}">
                <a16:creationId xmlns:a16="http://schemas.microsoft.com/office/drawing/2014/main" id="{8CE0DE30-0E98-AE57-41D8-1C3681353FDA}"/>
              </a:ext>
            </a:extLst>
          </p:cNvPr>
          <p:cNvSpPr/>
          <p:nvPr/>
        </p:nvSpPr>
        <p:spPr>
          <a:xfrm>
            <a:off x="4576967" y="4171608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F1069CCE-6132-2E38-C46E-611566B5E455}"/>
              </a:ext>
            </a:extLst>
          </p:cNvPr>
          <p:cNvSpPr/>
          <p:nvPr/>
        </p:nvSpPr>
        <p:spPr>
          <a:xfrm>
            <a:off x="662217" y="760092"/>
            <a:ext cx="1412223" cy="110391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E6BC622-7346-1275-D10F-A2461E54E1DF}"/>
              </a:ext>
            </a:extLst>
          </p:cNvPr>
          <p:cNvSpPr/>
          <p:nvPr/>
        </p:nvSpPr>
        <p:spPr>
          <a:xfrm>
            <a:off x="4044204" y="153868"/>
            <a:ext cx="365760" cy="370021"/>
          </a:xfrm>
          <a:prstGeom prst="ellipse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99292A-DAD5-057D-25CE-4E37FC26CFB1}"/>
              </a:ext>
            </a:extLst>
          </p:cNvPr>
          <p:cNvSpPr/>
          <p:nvPr/>
        </p:nvSpPr>
        <p:spPr>
          <a:xfrm>
            <a:off x="3370" y="159263"/>
            <a:ext cx="4223714" cy="36558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latin typeface="Montserrat" pitchFamily="2" charset="0"/>
              </a:rPr>
              <a:t>   Niveau de capacité </a:t>
            </a:r>
            <a:r>
              <a:rPr lang="en-US" sz="1600" b="1" dirty="0" err="1">
                <a:latin typeface="Montserrat" pitchFamily="2" charset="0"/>
              </a:rPr>
              <a:t>organisationnelle</a:t>
            </a:r>
            <a:r>
              <a:rPr lang="en-US" sz="1600" b="1" dirty="0">
                <a:latin typeface="Montserrat" pitchFamily="2" charset="0"/>
              </a:rPr>
              <a:t> des TM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5C8E7D4-6ACD-FE6B-87AB-A2773BE8BE61}"/>
              </a:ext>
            </a:extLst>
          </p:cNvPr>
          <p:cNvGrpSpPr/>
          <p:nvPr/>
        </p:nvGrpSpPr>
        <p:grpSpPr>
          <a:xfrm>
            <a:off x="622033" y="2303529"/>
            <a:ext cx="1536192" cy="901047"/>
            <a:chOff x="4740535" y="1837024"/>
            <a:chExt cx="1536192" cy="901047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90B90BB-CF7C-759F-E58F-4670531A0CCE}"/>
                </a:ext>
              </a:extLst>
            </p:cNvPr>
            <p:cNvSpPr txBox="1"/>
            <p:nvPr/>
          </p:nvSpPr>
          <p:spPr>
            <a:xfrm>
              <a:off x="4956478" y="1837024"/>
              <a:ext cx="10607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2"/>
                  </a:solidFill>
                  <a:latin typeface="Montserrat" pitchFamily="2" charset="0"/>
                </a:rPr>
                <a:t>1.90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9F8D79D-E85D-BEA8-330D-BE245BA42587}"/>
                </a:ext>
              </a:extLst>
            </p:cNvPr>
            <p:cNvSpPr txBox="1"/>
            <p:nvPr/>
          </p:nvSpPr>
          <p:spPr>
            <a:xfrm>
              <a:off x="4740535" y="2276406"/>
              <a:ext cx="1536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Montserrat" pitchFamily="2" charset="0"/>
                </a:rPr>
                <a:t>Note de mi-parcours</a:t>
              </a:r>
            </a:p>
            <a:p>
              <a:pPr algn="ctr"/>
              <a:r>
                <a:rPr lang="en-US" sz="1200" dirty="0">
                  <a:latin typeface="Montserrat" pitchFamily="2" charset="0"/>
                </a:rPr>
                <a:t>(sur 3+)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AD03FF3-DBBF-F613-04C7-E02C21EE6B22}"/>
              </a:ext>
            </a:extLst>
          </p:cNvPr>
          <p:cNvSpPr txBox="1"/>
          <p:nvPr/>
        </p:nvSpPr>
        <p:spPr>
          <a:xfrm>
            <a:off x="4674432" y="845480"/>
            <a:ext cx="8152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1000" b="1" dirty="0">
                <a:solidFill>
                  <a:srgbClr val="002060"/>
                </a:solidFill>
              </a:rPr>
              <a:t>1.75 </a:t>
            </a:r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-&gt; </a:t>
            </a:r>
            <a:r>
              <a:rPr lang="en-US" sz="1000" b="1" dirty="0">
                <a:solidFill>
                  <a:schemeClr val="accent2"/>
                </a:solidFill>
              </a:rPr>
              <a:t>2.2</a:t>
            </a:r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158EB0C-88D3-DE87-5F21-4519ACF012C3}"/>
              </a:ext>
            </a:extLst>
          </p:cNvPr>
          <p:cNvSpPr txBox="1"/>
          <p:nvPr/>
        </p:nvSpPr>
        <p:spPr>
          <a:xfrm>
            <a:off x="5642884" y="1727278"/>
            <a:ext cx="9990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1000" b="1" dirty="0">
                <a:solidFill>
                  <a:srgbClr val="002060"/>
                </a:solidFill>
              </a:rPr>
              <a:t>1.63 </a:t>
            </a:r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-&gt; </a:t>
            </a:r>
            <a:r>
              <a:rPr lang="en-US" sz="1000" b="1" dirty="0">
                <a:solidFill>
                  <a:schemeClr val="accent2"/>
                </a:solidFill>
              </a:rPr>
              <a:t>1.81</a:t>
            </a:r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A1E5AAD-F569-9657-7CC0-FEED34E216DE}"/>
              </a:ext>
            </a:extLst>
          </p:cNvPr>
          <p:cNvSpPr/>
          <p:nvPr/>
        </p:nvSpPr>
        <p:spPr>
          <a:xfrm>
            <a:off x="3849908" y="3343399"/>
            <a:ext cx="398020" cy="365760"/>
          </a:xfrm>
          <a:prstGeom prst="ellipse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D4E0C86-44AB-F95A-BF30-72F82D1DDFAD}"/>
              </a:ext>
            </a:extLst>
          </p:cNvPr>
          <p:cNvSpPr/>
          <p:nvPr/>
        </p:nvSpPr>
        <p:spPr>
          <a:xfrm>
            <a:off x="4044204" y="3347017"/>
            <a:ext cx="2824677" cy="35879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latin typeface="Montserrat" pitchFamily="2" charset="0"/>
              </a:rPr>
              <a:t>Plan d'action révisé *</a:t>
            </a:r>
            <a:r>
              <a:rPr lang="en-US" sz="1600" b="1" dirty="0">
                <a:solidFill>
                  <a:srgbClr val="002060"/>
                </a:solidFill>
                <a:latin typeface="Montserrat" pitchFamily="2" charset="0"/>
              </a:rPr>
              <a:t>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8A74115-062C-5D2C-46FB-83CE52FD32E7}"/>
              </a:ext>
            </a:extLst>
          </p:cNvPr>
          <p:cNvSpPr txBox="1"/>
          <p:nvPr/>
        </p:nvSpPr>
        <p:spPr>
          <a:xfrm>
            <a:off x="5144434" y="2916083"/>
            <a:ext cx="14975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1000" b="1" dirty="0">
                <a:solidFill>
                  <a:srgbClr val="002060"/>
                </a:solidFill>
              </a:rPr>
              <a:t>1.4 </a:t>
            </a:r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-&gt; </a:t>
            </a:r>
            <a:r>
              <a:rPr lang="en-US" sz="1000" b="1" dirty="0">
                <a:solidFill>
                  <a:schemeClr val="accent2"/>
                </a:solidFill>
              </a:rPr>
              <a:t>1.7</a:t>
            </a:r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63081A4-2E1B-A617-A500-340DE10E4C8B}"/>
              </a:ext>
            </a:extLst>
          </p:cNvPr>
          <p:cNvSpPr txBox="1"/>
          <p:nvPr/>
        </p:nvSpPr>
        <p:spPr>
          <a:xfrm>
            <a:off x="2959513" y="3063166"/>
            <a:ext cx="732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1000" b="1" dirty="0">
                <a:solidFill>
                  <a:srgbClr val="002060"/>
                </a:solidFill>
              </a:rPr>
              <a:t>1.9 </a:t>
            </a:r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-&gt; </a:t>
            </a:r>
            <a:r>
              <a:rPr lang="en-US" sz="1000" b="1" dirty="0">
                <a:solidFill>
                  <a:schemeClr val="accent2"/>
                </a:solidFill>
              </a:rPr>
              <a:t>2</a:t>
            </a:r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ACA71D2-41DC-D276-D667-8CE398A7665E}"/>
              </a:ext>
            </a:extLst>
          </p:cNvPr>
          <p:cNvSpPr txBox="1"/>
          <p:nvPr/>
        </p:nvSpPr>
        <p:spPr>
          <a:xfrm>
            <a:off x="2733078" y="1712748"/>
            <a:ext cx="9588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1000" b="1" dirty="0">
                <a:solidFill>
                  <a:srgbClr val="002060"/>
                </a:solidFill>
              </a:rPr>
              <a:t>1.33 </a:t>
            </a:r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-&gt; </a:t>
            </a:r>
            <a:r>
              <a:rPr lang="en-US" sz="1000" b="1" dirty="0">
                <a:solidFill>
                  <a:schemeClr val="accent2"/>
                </a:solidFill>
              </a:rPr>
              <a:t>1.78</a:t>
            </a:r>
            <a:r>
              <a:rPr lang="en-US" sz="1000" b="1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C209400-1160-5BA6-F841-029D8B546FA4}"/>
              </a:ext>
            </a:extLst>
          </p:cNvPr>
          <p:cNvSpPr txBox="1"/>
          <p:nvPr/>
        </p:nvSpPr>
        <p:spPr>
          <a:xfrm>
            <a:off x="2449841" y="4310028"/>
            <a:ext cx="1980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5BD653C-C13D-2AA9-02DD-DE8734F8BE9D}"/>
              </a:ext>
            </a:extLst>
          </p:cNvPr>
          <p:cNvSpPr txBox="1"/>
          <p:nvPr/>
        </p:nvSpPr>
        <p:spPr>
          <a:xfrm>
            <a:off x="4655394" y="4277527"/>
            <a:ext cx="2012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5D0F08F-064C-51B4-F64D-DB1845C2E7D3}"/>
              </a:ext>
            </a:extLst>
          </p:cNvPr>
          <p:cNvSpPr/>
          <p:nvPr/>
        </p:nvSpPr>
        <p:spPr>
          <a:xfrm>
            <a:off x="6351353" y="7639740"/>
            <a:ext cx="469095" cy="365580"/>
          </a:xfrm>
          <a:prstGeom prst="ellipse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9E64D63-D589-CE59-AE38-EA4B3B08E8B3}"/>
              </a:ext>
            </a:extLst>
          </p:cNvPr>
          <p:cNvSpPr/>
          <p:nvPr/>
        </p:nvSpPr>
        <p:spPr>
          <a:xfrm>
            <a:off x="-1" y="7646968"/>
            <a:ext cx="6641963" cy="36557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latin typeface="Montserrat" pitchFamily="2" charset="0"/>
              </a:rPr>
              <a:t>  Principaux enseignements et recommandations pour la période restante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94E5FE3-0F5F-9801-B606-A868261EA40B}"/>
              </a:ext>
            </a:extLst>
          </p:cNvPr>
          <p:cNvSpPr txBox="1"/>
          <p:nvPr/>
        </p:nvSpPr>
        <p:spPr>
          <a:xfrm>
            <a:off x="237664" y="8083481"/>
            <a:ext cx="63009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..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..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..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..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..</a:t>
            </a:r>
          </a:p>
        </p:txBody>
      </p:sp>
      <p:sp>
        <p:nvSpPr>
          <p:cNvPr id="13" name="Google Shape;1699;p43">
            <a:extLst>
              <a:ext uri="{FF2B5EF4-FFF2-40B4-BE49-F238E27FC236}">
                <a16:creationId xmlns:a16="http://schemas.microsoft.com/office/drawing/2014/main" id="{626F8223-85CB-7160-8818-6A516376B1B0}"/>
              </a:ext>
            </a:extLst>
          </p:cNvPr>
          <p:cNvSpPr/>
          <p:nvPr/>
        </p:nvSpPr>
        <p:spPr>
          <a:xfrm>
            <a:off x="156802" y="4211396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706;p43">
            <a:extLst>
              <a:ext uri="{FF2B5EF4-FFF2-40B4-BE49-F238E27FC236}">
                <a16:creationId xmlns:a16="http://schemas.microsoft.com/office/drawing/2014/main" id="{E2DFCAC7-66E9-ABF1-FD8E-A82805F1817C}"/>
              </a:ext>
            </a:extLst>
          </p:cNvPr>
          <p:cNvSpPr/>
          <p:nvPr/>
        </p:nvSpPr>
        <p:spPr>
          <a:xfrm>
            <a:off x="156802" y="3826430"/>
            <a:ext cx="2103120" cy="39906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707;p43">
            <a:extLst>
              <a:ext uri="{FF2B5EF4-FFF2-40B4-BE49-F238E27FC236}">
                <a16:creationId xmlns:a16="http://schemas.microsoft.com/office/drawing/2014/main" id="{2703F0FF-3C65-A390-3133-65A63939A1DD}"/>
              </a:ext>
            </a:extLst>
          </p:cNvPr>
          <p:cNvSpPr/>
          <p:nvPr/>
        </p:nvSpPr>
        <p:spPr>
          <a:xfrm>
            <a:off x="190448" y="3853740"/>
            <a:ext cx="2103120" cy="40322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708;p43">
            <a:extLst>
              <a:ext uri="{FF2B5EF4-FFF2-40B4-BE49-F238E27FC236}">
                <a16:creationId xmlns:a16="http://schemas.microsoft.com/office/drawing/2014/main" id="{5064A70B-2102-877A-6E8A-08744AE11063}"/>
              </a:ext>
            </a:extLst>
          </p:cNvPr>
          <p:cNvSpPr/>
          <p:nvPr/>
        </p:nvSpPr>
        <p:spPr>
          <a:xfrm>
            <a:off x="156802" y="3820252"/>
            <a:ext cx="2103120" cy="457200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710;p43">
            <a:extLst>
              <a:ext uri="{FF2B5EF4-FFF2-40B4-BE49-F238E27FC236}">
                <a16:creationId xmlns:a16="http://schemas.microsoft.com/office/drawing/2014/main" id="{C4A870BC-0D17-773F-B7C7-E223C97FC7A5}"/>
              </a:ext>
            </a:extLst>
          </p:cNvPr>
          <p:cNvSpPr txBox="1"/>
          <p:nvPr/>
        </p:nvSpPr>
        <p:spPr>
          <a:xfrm>
            <a:off x="483046" y="3821300"/>
            <a:ext cx="166389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Domaine 1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Engagement des dirigeants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6" name="Picture 85">
            <a:extLst>
              <a:ext uri="{FF2B5EF4-FFF2-40B4-BE49-F238E27FC236}">
                <a16:creationId xmlns:a16="http://schemas.microsoft.com/office/drawing/2014/main" id="{52E1DF60-4F1C-E111-3ED0-0AD9A2F08A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356" y="3880899"/>
            <a:ext cx="342330" cy="320040"/>
          </a:xfrm>
          <a:prstGeom prst="rect">
            <a:avLst/>
          </a:prstGeom>
          <a:noFill/>
        </p:spPr>
      </p:pic>
      <p:sp>
        <p:nvSpPr>
          <p:cNvPr id="35" name="Google Shape;1706;p43">
            <a:extLst>
              <a:ext uri="{FF2B5EF4-FFF2-40B4-BE49-F238E27FC236}">
                <a16:creationId xmlns:a16="http://schemas.microsoft.com/office/drawing/2014/main" id="{548E37F2-A9BE-8286-B6A0-74D0AE916EC3}"/>
              </a:ext>
            </a:extLst>
          </p:cNvPr>
          <p:cNvSpPr/>
          <p:nvPr/>
        </p:nvSpPr>
        <p:spPr>
          <a:xfrm>
            <a:off x="2359656" y="3826430"/>
            <a:ext cx="2103120" cy="39906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1707;p43">
            <a:extLst>
              <a:ext uri="{FF2B5EF4-FFF2-40B4-BE49-F238E27FC236}">
                <a16:creationId xmlns:a16="http://schemas.microsoft.com/office/drawing/2014/main" id="{0A07EDF8-A092-ACCF-EE91-B259C97A88D5}"/>
              </a:ext>
            </a:extLst>
          </p:cNvPr>
          <p:cNvSpPr/>
          <p:nvPr/>
        </p:nvSpPr>
        <p:spPr>
          <a:xfrm>
            <a:off x="2393302" y="3853740"/>
            <a:ext cx="2103120" cy="40322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5977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1708;p43">
            <a:extLst>
              <a:ext uri="{FF2B5EF4-FFF2-40B4-BE49-F238E27FC236}">
                <a16:creationId xmlns:a16="http://schemas.microsoft.com/office/drawing/2014/main" id="{7E3482B1-A241-4117-40EF-68E6D20A1A07}"/>
              </a:ext>
            </a:extLst>
          </p:cNvPr>
          <p:cNvSpPr/>
          <p:nvPr/>
        </p:nvSpPr>
        <p:spPr>
          <a:xfrm>
            <a:off x="2359656" y="3820252"/>
            <a:ext cx="2103120" cy="457200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710;p43">
            <a:extLst>
              <a:ext uri="{FF2B5EF4-FFF2-40B4-BE49-F238E27FC236}">
                <a16:creationId xmlns:a16="http://schemas.microsoft.com/office/drawing/2014/main" id="{259F33F4-E6C7-AA1F-23CE-C04BFC3AFF03}"/>
              </a:ext>
            </a:extLst>
          </p:cNvPr>
          <p:cNvSpPr txBox="1"/>
          <p:nvPr/>
        </p:nvSpPr>
        <p:spPr>
          <a:xfrm>
            <a:off x="2671041" y="3829134"/>
            <a:ext cx="199799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Domaine 2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Processus, système et outils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7" name="Google Shape;1706;p43">
            <a:extLst>
              <a:ext uri="{FF2B5EF4-FFF2-40B4-BE49-F238E27FC236}">
                <a16:creationId xmlns:a16="http://schemas.microsoft.com/office/drawing/2014/main" id="{D93915C6-4FC8-0EA3-757C-CCEFABD82E85}"/>
              </a:ext>
            </a:extLst>
          </p:cNvPr>
          <p:cNvSpPr/>
          <p:nvPr/>
        </p:nvSpPr>
        <p:spPr>
          <a:xfrm>
            <a:off x="4569738" y="3828307"/>
            <a:ext cx="2103120" cy="39906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707;p43">
            <a:extLst>
              <a:ext uri="{FF2B5EF4-FFF2-40B4-BE49-F238E27FC236}">
                <a16:creationId xmlns:a16="http://schemas.microsoft.com/office/drawing/2014/main" id="{4B687F02-C1F9-0284-1597-7E790EC33343}"/>
              </a:ext>
            </a:extLst>
          </p:cNvPr>
          <p:cNvSpPr/>
          <p:nvPr/>
        </p:nvSpPr>
        <p:spPr>
          <a:xfrm>
            <a:off x="4603384" y="3855617"/>
            <a:ext cx="2103120" cy="40322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EE5D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1708;p43">
            <a:extLst>
              <a:ext uri="{FF2B5EF4-FFF2-40B4-BE49-F238E27FC236}">
                <a16:creationId xmlns:a16="http://schemas.microsoft.com/office/drawing/2014/main" id="{5FA28DCC-FE93-756B-28BD-83462EDDC4A6}"/>
              </a:ext>
            </a:extLst>
          </p:cNvPr>
          <p:cNvSpPr/>
          <p:nvPr/>
        </p:nvSpPr>
        <p:spPr>
          <a:xfrm>
            <a:off x="4569738" y="3822129"/>
            <a:ext cx="2103120" cy="457200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1710;p43">
            <a:extLst>
              <a:ext uri="{FF2B5EF4-FFF2-40B4-BE49-F238E27FC236}">
                <a16:creationId xmlns:a16="http://schemas.microsoft.com/office/drawing/2014/main" id="{B3300437-3CA4-ADAC-0094-03C208979395}"/>
              </a:ext>
            </a:extLst>
          </p:cNvPr>
          <p:cNvSpPr txBox="1"/>
          <p:nvPr/>
        </p:nvSpPr>
        <p:spPr>
          <a:xfrm>
            <a:off x="4861650" y="3814304"/>
            <a:ext cx="195879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Domaine 3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Finances, RH et capacités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2" name="Google Shape;1706;p43">
            <a:extLst>
              <a:ext uri="{FF2B5EF4-FFF2-40B4-BE49-F238E27FC236}">
                <a16:creationId xmlns:a16="http://schemas.microsoft.com/office/drawing/2014/main" id="{A0ADE8FF-6A11-597D-D1C5-1507E8E255D6}"/>
              </a:ext>
            </a:extLst>
          </p:cNvPr>
          <p:cNvSpPr/>
          <p:nvPr/>
        </p:nvSpPr>
        <p:spPr>
          <a:xfrm>
            <a:off x="1240883" y="5579015"/>
            <a:ext cx="2103120" cy="39906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707;p43">
            <a:extLst>
              <a:ext uri="{FF2B5EF4-FFF2-40B4-BE49-F238E27FC236}">
                <a16:creationId xmlns:a16="http://schemas.microsoft.com/office/drawing/2014/main" id="{B2AD055D-30E0-273F-AC25-94D2DE606C4F}"/>
              </a:ext>
            </a:extLst>
          </p:cNvPr>
          <p:cNvSpPr/>
          <p:nvPr/>
        </p:nvSpPr>
        <p:spPr>
          <a:xfrm>
            <a:off x="1274529" y="5606325"/>
            <a:ext cx="2103120" cy="40322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D31F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708;p43">
            <a:extLst>
              <a:ext uri="{FF2B5EF4-FFF2-40B4-BE49-F238E27FC236}">
                <a16:creationId xmlns:a16="http://schemas.microsoft.com/office/drawing/2014/main" id="{82ED26C3-8C0B-3E2F-F1AA-21D5760AFF77}"/>
              </a:ext>
            </a:extLst>
          </p:cNvPr>
          <p:cNvSpPr/>
          <p:nvPr/>
        </p:nvSpPr>
        <p:spPr>
          <a:xfrm>
            <a:off x="1240883" y="5572837"/>
            <a:ext cx="2103120" cy="457200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710;p43">
            <a:extLst>
              <a:ext uri="{FF2B5EF4-FFF2-40B4-BE49-F238E27FC236}">
                <a16:creationId xmlns:a16="http://schemas.microsoft.com/office/drawing/2014/main" id="{6C77B94F-DCE6-F170-93C4-775954F1F517}"/>
              </a:ext>
            </a:extLst>
          </p:cNvPr>
          <p:cNvSpPr txBox="1"/>
          <p:nvPr/>
        </p:nvSpPr>
        <p:spPr>
          <a:xfrm>
            <a:off x="1526113" y="5573885"/>
            <a:ext cx="188518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Domaine 4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CEA, coord. et partenariats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6" name="Google Shape;1706;p43">
            <a:extLst>
              <a:ext uri="{FF2B5EF4-FFF2-40B4-BE49-F238E27FC236}">
                <a16:creationId xmlns:a16="http://schemas.microsoft.com/office/drawing/2014/main" id="{37C6203A-21FB-96AA-0E99-C53B94F33FCB}"/>
              </a:ext>
            </a:extLst>
          </p:cNvPr>
          <p:cNvSpPr/>
          <p:nvPr/>
        </p:nvSpPr>
        <p:spPr>
          <a:xfrm>
            <a:off x="3471884" y="5584145"/>
            <a:ext cx="2103120" cy="39906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07;p43">
            <a:extLst>
              <a:ext uri="{FF2B5EF4-FFF2-40B4-BE49-F238E27FC236}">
                <a16:creationId xmlns:a16="http://schemas.microsoft.com/office/drawing/2014/main" id="{00A9FDA8-9B3C-E7D3-3F64-C588EC9CBDDF}"/>
              </a:ext>
            </a:extLst>
          </p:cNvPr>
          <p:cNvSpPr/>
          <p:nvPr/>
        </p:nvSpPr>
        <p:spPr>
          <a:xfrm>
            <a:off x="3505530" y="5611455"/>
            <a:ext cx="2103120" cy="40322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708;p43">
            <a:extLst>
              <a:ext uri="{FF2B5EF4-FFF2-40B4-BE49-F238E27FC236}">
                <a16:creationId xmlns:a16="http://schemas.microsoft.com/office/drawing/2014/main" id="{9783EB59-0F53-F3DC-6E37-ECA6110EB283}"/>
              </a:ext>
            </a:extLst>
          </p:cNvPr>
          <p:cNvSpPr/>
          <p:nvPr/>
        </p:nvSpPr>
        <p:spPr>
          <a:xfrm>
            <a:off x="3471884" y="5577967"/>
            <a:ext cx="2103120" cy="457200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710;p43">
            <a:extLst>
              <a:ext uri="{FF2B5EF4-FFF2-40B4-BE49-F238E27FC236}">
                <a16:creationId xmlns:a16="http://schemas.microsoft.com/office/drawing/2014/main" id="{B1D884F7-AA15-7995-A8DD-3EB87972CA84}"/>
              </a:ext>
            </a:extLst>
          </p:cNvPr>
          <p:cNvSpPr txBox="1"/>
          <p:nvPr/>
        </p:nvSpPr>
        <p:spPr>
          <a:xfrm>
            <a:off x="3750522" y="5579015"/>
            <a:ext cx="161291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Domaine 5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Tester, apprendre et améliorer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0FEA91FE-2412-06ED-6E24-7F826B44C0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4821" y="3889118"/>
            <a:ext cx="318257" cy="320040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0047522C-56CF-3B06-CBC3-6ADF0789C7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1183" y="3886583"/>
            <a:ext cx="320795" cy="320040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008B8941-64A5-BD46-88B8-7F2B379C017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292457" y="5648494"/>
            <a:ext cx="326247" cy="320040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61CE6654-4695-3B4A-BF6A-79895E4D8503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3533878" y="5658888"/>
            <a:ext cx="316030" cy="32004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CF9F8734-73F5-83D3-FA2E-E22DB2714A38}"/>
              </a:ext>
            </a:extLst>
          </p:cNvPr>
          <p:cNvSpPr txBox="1"/>
          <p:nvPr/>
        </p:nvSpPr>
        <p:spPr>
          <a:xfrm>
            <a:off x="185143" y="4230002"/>
            <a:ext cx="1973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dk1"/>
              </a:solidFill>
              <a:latin typeface="+mj-lt"/>
              <a:ea typeface="Lato"/>
              <a:cs typeface="Lato"/>
              <a:sym typeface="Lato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0CD77D0-B86E-6E2E-DE75-5DBFDCAD91FC}"/>
              </a:ext>
            </a:extLst>
          </p:cNvPr>
          <p:cNvSpPr txBox="1"/>
          <p:nvPr/>
        </p:nvSpPr>
        <p:spPr>
          <a:xfrm>
            <a:off x="156802" y="7258392"/>
            <a:ext cx="579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latin typeface="Montserrat" pitchFamily="2" charset="0"/>
              </a:rPr>
              <a:t>*Notez qu'il s'agit de quelques-unes des activités clés restant dans le plan d'action.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C2F8A7C-3AAE-86C8-1CFF-7927D22CEB5B}"/>
              </a:ext>
            </a:extLst>
          </p:cNvPr>
          <p:cNvGrpSpPr/>
          <p:nvPr/>
        </p:nvGrpSpPr>
        <p:grpSpPr>
          <a:xfrm>
            <a:off x="622033" y="882160"/>
            <a:ext cx="1536192" cy="914745"/>
            <a:chOff x="4740535" y="1746663"/>
            <a:chExt cx="1536192" cy="91474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44F8062-4D35-0D02-306F-76CD6CABD39F}"/>
                </a:ext>
              </a:extLst>
            </p:cNvPr>
            <p:cNvSpPr txBox="1"/>
            <p:nvPr/>
          </p:nvSpPr>
          <p:spPr>
            <a:xfrm>
              <a:off x="4952241" y="1746663"/>
              <a:ext cx="10607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002060"/>
                  </a:solidFill>
                  <a:latin typeface="Montserrat" pitchFamily="2" charset="0"/>
                </a:rPr>
                <a:t>1.59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13C7A3A-94C7-3A90-A861-8999D1B7F4F6}"/>
                </a:ext>
              </a:extLst>
            </p:cNvPr>
            <p:cNvSpPr txBox="1"/>
            <p:nvPr/>
          </p:nvSpPr>
          <p:spPr>
            <a:xfrm>
              <a:off x="4740535" y="2199743"/>
              <a:ext cx="1536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Montserrat" pitchFamily="2" charset="0"/>
                </a:rPr>
                <a:t>Score de base</a:t>
              </a:r>
            </a:p>
            <a:p>
              <a:pPr algn="ctr"/>
              <a:r>
                <a:rPr lang="en-US" sz="1200" dirty="0">
                  <a:latin typeface="Montserrat" pitchFamily="2" charset="0"/>
                </a:rPr>
                <a:t>(sur 3+)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3292BE4-6C31-B91C-4875-2685A62E6002}"/>
              </a:ext>
            </a:extLst>
          </p:cNvPr>
          <p:cNvSpPr txBox="1"/>
          <p:nvPr/>
        </p:nvSpPr>
        <p:spPr>
          <a:xfrm>
            <a:off x="3533877" y="6059669"/>
            <a:ext cx="2031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E67F28-40B2-EB6E-99A7-BD870099E620}"/>
              </a:ext>
            </a:extLst>
          </p:cNvPr>
          <p:cNvSpPr txBox="1"/>
          <p:nvPr/>
        </p:nvSpPr>
        <p:spPr>
          <a:xfrm>
            <a:off x="1292456" y="6051838"/>
            <a:ext cx="2064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...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AAD9593C-BD8A-7C41-EB97-C4002A83AC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18198" y="3133904"/>
            <a:ext cx="1824686" cy="145975"/>
          </a:xfrm>
          <a:prstGeom prst="rect">
            <a:avLst/>
          </a:prstGeom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9AA9859-956F-5A07-7C4A-FCE9573F62CC}"/>
              </a:ext>
            </a:extLst>
          </p:cNvPr>
          <p:cNvSpPr/>
          <p:nvPr/>
        </p:nvSpPr>
        <p:spPr>
          <a:xfrm>
            <a:off x="5429141" y="1997959"/>
            <a:ext cx="267660" cy="383798"/>
          </a:xfrm>
          <a:custGeom>
            <a:avLst/>
            <a:gdLst>
              <a:gd name="connsiteX0" fmla="*/ 241504 w 267660"/>
              <a:gd name="connsiteY0" fmla="*/ 15086 h 383798"/>
              <a:gd name="connsiteX1" fmla="*/ 64083 w 267660"/>
              <a:gd name="connsiteY1" fmla="*/ 83325 h 383798"/>
              <a:gd name="connsiteX2" fmla="*/ 9492 w 267660"/>
              <a:gd name="connsiteY2" fmla="*/ 356280 h 383798"/>
              <a:gd name="connsiteX3" fmla="*/ 241504 w 267660"/>
              <a:gd name="connsiteY3" fmla="*/ 335808 h 383798"/>
              <a:gd name="connsiteX4" fmla="*/ 241504 w 267660"/>
              <a:gd name="connsiteY4" fmla="*/ 15086 h 38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660" h="383798">
                <a:moveTo>
                  <a:pt x="241504" y="15086"/>
                </a:moveTo>
                <a:cubicBezTo>
                  <a:pt x="211934" y="-26994"/>
                  <a:pt x="102752" y="26459"/>
                  <a:pt x="64083" y="83325"/>
                </a:cubicBezTo>
                <a:cubicBezTo>
                  <a:pt x="25414" y="140191"/>
                  <a:pt x="-20078" y="314200"/>
                  <a:pt x="9492" y="356280"/>
                </a:cubicBezTo>
                <a:cubicBezTo>
                  <a:pt x="39062" y="398360"/>
                  <a:pt x="201698" y="392674"/>
                  <a:pt x="241504" y="335808"/>
                </a:cubicBezTo>
                <a:cubicBezTo>
                  <a:pt x="281310" y="278942"/>
                  <a:pt x="271074" y="57166"/>
                  <a:pt x="241504" y="1508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33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41CBEE5444AC4294686EA8E7761EF7" ma:contentTypeVersion="14" ma:contentTypeDescription="Create a new document." ma:contentTypeScope="" ma:versionID="604a6a96af103908af6777cdd2526e0d">
  <xsd:schema xmlns:xsd="http://www.w3.org/2001/XMLSchema" xmlns:xs="http://www.w3.org/2001/XMLSchema" xmlns:p="http://schemas.microsoft.com/office/2006/metadata/properties" xmlns:ns2="1f0e0d46-bfc3-4fcf-89a2-869473193083" xmlns:ns3="2022f264-a01a-479c-9a1f-db50914a6761" targetNamespace="http://schemas.microsoft.com/office/2006/metadata/properties" ma:root="true" ma:fieldsID="c2e176ba61fa24234a2357b9a6519e7d" ns2:_="" ns3:_="">
    <xsd:import namespace="1f0e0d46-bfc3-4fcf-89a2-869473193083"/>
    <xsd:import namespace="2022f264-a01a-479c-9a1f-db50914a67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e0d46-bfc3-4fcf-89a2-869473193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14f832c-f6f1-485d-8901-6765a4832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22f264-a01a-479c-9a1f-db50914a676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fb4525b-e024-493e-b786-78cbbff08576}" ma:internalName="TaxCatchAll" ma:showField="CatchAllData" ma:web="2022f264-a01a-479c-9a1f-db50914a67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22f264-a01a-479c-9a1f-db50914a6761" xsi:nil="true"/>
    <lcf76f155ced4ddcb4097134ff3c332f xmlns="1f0e0d46-bfc3-4fcf-89a2-86947319308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F97CE9F-A4A2-43FB-99D4-48A10EAEE5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DDA23F-4C6B-4532-B694-4D9306291A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e0d46-bfc3-4fcf-89a2-869473193083"/>
    <ds:schemaRef ds:uri="2022f264-a01a-479c-9a1f-db50914a67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9EDB30-3492-4E97-8080-6E89C2052647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67bd97f6-f5f5-4f29-8f0d-e757ed3ec3ad"/>
    <ds:schemaRef ds:uri="http://schemas.openxmlformats.org/package/2006/metadata/core-properties"/>
    <ds:schemaRef ds:uri="ffb314bc-7b2d-45ce-a517-7d370eafd82d"/>
    <ds:schemaRef ds:uri="http://schemas.microsoft.com/office/2006/metadata/properties"/>
    <ds:schemaRef ds:uri="http://www.w3.org/XML/1998/namespace"/>
    <ds:schemaRef ds:uri="http://purl.org/dc/elements/1.1/"/>
    <ds:schemaRef ds:uri="2022f264-a01a-479c-9a1f-db50914a6761"/>
    <ds:schemaRef ds:uri="1f0e0d46-bfc3-4fcf-89a2-86947319308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36711</TotalTime>
  <Words>537</Words>
  <Application>Microsoft Office PowerPoint</Application>
  <PresentationFormat>Format A4 (210 x 297 mm)</PresentationFormat>
  <Paragraphs>77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Montserrat</vt:lpstr>
      <vt:lpstr>Office Theme</vt:lpstr>
      <vt:lpstr>Présentation PowerPoint</vt:lpstr>
      <vt:lpstr>Présentation PowerPoint</vt:lpstr>
    </vt:vector>
  </TitlesOfParts>
  <Company>American Red Cross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Dextre, Michelle</dc:creator>
  <cp:keywords>, docId:D9C640F767FB016095461985729F1CF0</cp:keywords>
  <cp:lastModifiedBy>Etienne Gaboreau</cp:lastModifiedBy>
  <cp:revision>80</cp:revision>
  <dcterms:created xsi:type="dcterms:W3CDTF">2023-09-21T09:18:33Z</dcterms:created>
  <dcterms:modified xsi:type="dcterms:W3CDTF">2024-11-18T12:38:45Z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0x010100E041CBEE5444AC4294686EA8E7761EF7</vt:lpwstr>
  </property>
  <property fmtid="{D5CDD505-2E9C-101B-9397-08002B2CF9AE}" pid="3" name="MSIP_Label_6627b15a-80ec-4ef7-8353-f32e3c89bf3e_Enabled">
    <vt:lpwstr>true</vt:lpwstr>
  </property>
  <property fmtid="{D5CDD505-2E9C-101B-9397-08002B2CF9AE}" pid="4" name="MSIP_Label_6627b15a-80ec-4ef7-8353-f32e3c89bf3e_SetDate">
    <vt:lpwstr>2023-09-25T09:21:45Z</vt:lpwstr>
  </property>
  <property fmtid="{D5CDD505-2E9C-101B-9397-08002B2CF9AE}" pid="5" name="MSIP_Label_6627b15a-80ec-4ef7-8353-f32e3c89bf3e_Method">
    <vt:lpwstr>Privileged</vt:lpwstr>
  </property>
  <property fmtid="{D5CDD505-2E9C-101B-9397-08002B2CF9AE}" pid="6" name="MSIP_Label_6627b15a-80ec-4ef7-8353-f32e3c89bf3e_Name">
    <vt:lpwstr>IFRC Internal</vt:lpwstr>
  </property>
  <property fmtid="{D5CDD505-2E9C-101B-9397-08002B2CF9AE}" pid="7" name="MSIP_Label_6627b15a-80ec-4ef7-8353-f32e3c89bf3e_SiteId">
    <vt:lpwstr>a2b53be5-734e-4e6c-ab0d-d184f60fd917</vt:lpwstr>
  </property>
  <property fmtid="{D5CDD505-2E9C-101B-9397-08002B2CF9AE}" pid="8" name="MSIP_Label_6627b15a-80ec-4ef7-8353-f32e3c89bf3e_ActionId">
    <vt:lpwstr>644f7639-1678-4251-b5fd-549cb6abb2ee</vt:lpwstr>
  </property>
  <property fmtid="{D5CDD505-2E9C-101B-9397-08002B2CF9AE}" pid="9" name="MSIP_Label_6627b15a-80ec-4ef7-8353-f32e3c89bf3e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Internal</vt:lpwstr>
  </property>
  <property fmtid="{D5CDD505-2E9C-101B-9397-08002B2CF9AE}" pid="12" name="MediaServiceImageTags">
    <vt:lpwstr/>
  </property>
</Properties>
</file>