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67F218-98FA-7BF3-934A-BF5B097321A9}" name="Michelle Dextre" initials="MD" userId="S::michelle.dextre@ifrc.org::1d7cb267-e9c2-43dd-bb66-b3ca610f1614" providerId="AD"/>
  <p188:author id="{0917276A-8192-6BE7-6A69-70B4CD816DD9}" name="Marta Alejano" initials="" userId="S::MAlejano@redcross.org.uk::eb6a8385-176a-4022-980a-6bb1cee2a661" providerId="AD"/>
  <p188:author id="{A11863D6-FB7C-AE30-31C4-ED2A0EE535F2}" name="Ines Dalmau Gutsens" initials="IG" userId="S::idalmau_redcross.org.uk#ext#@ifrcorg.onmicrosoft.com::3a99f684-13f8-423c-9e76-e1ac88ffc4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F1B"/>
    <a:srgbClr val="EE5D59"/>
    <a:srgbClr val="59777D"/>
    <a:srgbClr val="F5333F"/>
    <a:srgbClr val="C8D9E9"/>
    <a:srgbClr val="BED8BE"/>
    <a:srgbClr val="FBCBBF"/>
    <a:srgbClr val="F3BAA9"/>
    <a:srgbClr val="FEF2EF"/>
    <a:srgbClr val="F0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04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le.dextre\Downloads\CVA%20Workshop%20RRC%20-%20CVA%20Capacity%20Assessment_Consolidated_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v>Self Assessment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Visualization!$B$110:$F$110</c:f>
              <c:strCache>
                <c:ptCount val="5"/>
                <c:pt idx="0">
                  <c:v>Leadership Commitment </c:v>
                </c:pt>
                <c:pt idx="1">
                  <c:v>Processes, Systems and Tools</c:v>
                </c:pt>
                <c:pt idx="2">
                  <c:v>Financial and Human Resources and Capacities </c:v>
                </c:pt>
                <c:pt idx="3">
                  <c:v>CEA, Coordination and Partnership </c:v>
                </c:pt>
                <c:pt idx="4">
                  <c:v>Test, Learn and Improve</c:v>
                </c:pt>
              </c:strCache>
            </c:strRef>
          </c:cat>
          <c:val>
            <c:numRef>
              <c:f>Visualization!$B$112:$F$112</c:f>
              <c:numCache>
                <c:formatCode>_(* #,##0.00_);_(* \(#,##0.00\);_(* "-"??_);_(@_)</c:formatCode>
                <c:ptCount val="5"/>
                <c:pt idx="0">
                  <c:v>1.3912698412698412</c:v>
                </c:pt>
                <c:pt idx="1">
                  <c:v>1.3712121212121211</c:v>
                </c:pt>
                <c:pt idx="2">
                  <c:v>2.2444444444444445</c:v>
                </c:pt>
                <c:pt idx="3">
                  <c:v>1.9333333333333331</c:v>
                </c:pt>
                <c:pt idx="4">
                  <c:v>1.4222222222222223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0F-42A7-97AA-077FDF494B79}"/>
            </c:ext>
          </c:extLst>
        </c:ser>
        <c:ser>
          <c:idx val="1"/>
          <c:order val="1"/>
          <c:tx>
            <c:v>Mid-Term Review</c:v>
          </c:tx>
          <c:marker>
            <c:symbol val="none"/>
          </c:marker>
          <c:cat>
            <c:strRef>
              <c:f>Visualization!$B$110:$F$110</c:f>
              <c:strCache>
                <c:ptCount val="5"/>
                <c:pt idx="0">
                  <c:v>Leadership Commitment </c:v>
                </c:pt>
                <c:pt idx="1">
                  <c:v>Processes, Systems and Tools</c:v>
                </c:pt>
                <c:pt idx="2">
                  <c:v>Financial and Human Resources and Capacities </c:v>
                </c:pt>
                <c:pt idx="3">
                  <c:v>CEA, Coordination and Partnership </c:v>
                </c:pt>
                <c:pt idx="4">
                  <c:v>Test, Learn and Improve</c:v>
                </c:pt>
              </c:strCache>
            </c:strRef>
          </c:cat>
          <c:val>
            <c:numRef>
              <c:f>Visualization!#REF!</c:f>
              <c:numCache>
                <c:formatCode>_(* #,##0.00_);_(* \(#,##0.00\);_(* "-"??_);_(@_)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0F-42A7-97AA-077FDF494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694976"/>
        <c:axId val="180855936"/>
      </c:radarChart>
      <c:catAx>
        <c:axId val="1796949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180855936"/>
        <c:crosses val="autoZero"/>
        <c:auto val="0"/>
        <c:lblAlgn val="ctr"/>
        <c:lblOffset val="100"/>
        <c:noMultiLvlLbl val="0"/>
      </c:catAx>
      <c:valAx>
        <c:axId val="180855936"/>
        <c:scaling>
          <c:orientation val="minMax"/>
          <c:max val="4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crossAx val="1796949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0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2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2A1B-1ECE-4D64-A596-C6ACC657CE3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774F-18BA-C307-8B8A-3E0E0942A0A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0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008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DBE758-409D-86C7-C254-BA857E9153DB}"/>
              </a:ext>
            </a:extLst>
          </p:cNvPr>
          <p:cNvSpPr txBox="1"/>
          <p:nvPr/>
        </p:nvSpPr>
        <p:spPr>
          <a:xfrm>
            <a:off x="127465" y="115804"/>
            <a:ext cx="5564144" cy="738664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Семинар по разработке общей концепции и планированию ДВП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BA5E0-41E0-DDB3-A1B1-5E7037299496}"/>
              </a:ext>
            </a:extLst>
          </p:cNvPr>
          <p:cNvSpPr txBox="1"/>
          <p:nvPr/>
        </p:nvSpPr>
        <p:spPr>
          <a:xfrm>
            <a:off x="127906" y="829686"/>
            <a:ext cx="4088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Montserrat" pitchFamily="2" charset="77"/>
              </a:rPr>
              <a:t>Результаты</a:t>
            </a:r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 | XXX 202X</a:t>
            </a:r>
          </a:p>
        </p:txBody>
      </p:sp>
      <p:sp>
        <p:nvSpPr>
          <p:cNvPr id="24" name="Google Shape;389;p23">
            <a:extLst>
              <a:ext uri="{FF2B5EF4-FFF2-40B4-BE49-F238E27FC236}">
                <a16:creationId xmlns:a16="http://schemas.microsoft.com/office/drawing/2014/main" id="{5EE8CA33-1B22-21DF-1A6F-C850C019DE31}"/>
              </a:ext>
            </a:extLst>
          </p:cNvPr>
          <p:cNvSpPr/>
          <p:nvPr/>
        </p:nvSpPr>
        <p:spPr>
          <a:xfrm rot="21444392" flipH="1">
            <a:off x="422688" y="1625688"/>
            <a:ext cx="6058896" cy="1568331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Google Shape;390;p23">
            <a:extLst>
              <a:ext uri="{FF2B5EF4-FFF2-40B4-BE49-F238E27FC236}">
                <a16:creationId xmlns:a16="http://schemas.microsoft.com/office/drawing/2014/main" id="{BFA3BD28-A132-19A2-179E-9A4E4C4B2EA7}"/>
              </a:ext>
            </a:extLst>
          </p:cNvPr>
          <p:cNvSpPr/>
          <p:nvPr/>
        </p:nvSpPr>
        <p:spPr>
          <a:xfrm flipH="1">
            <a:off x="430185" y="1653744"/>
            <a:ext cx="6082164" cy="1569826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Группа 4"/>
          <p:cNvGrpSpPr/>
          <p:nvPr/>
        </p:nvGrpSpPr>
        <p:grpSpPr>
          <a:xfrm>
            <a:off x="-7315" y="1148895"/>
            <a:ext cx="2416750" cy="366226"/>
            <a:chOff x="-7315" y="1082220"/>
            <a:chExt cx="2416750" cy="366226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44F0FB8-6ACE-10B0-D899-0037940F9EAF}"/>
                </a:ext>
              </a:extLst>
            </p:cNvPr>
            <p:cNvSpPr/>
            <p:nvPr/>
          </p:nvSpPr>
          <p:spPr>
            <a:xfrm>
              <a:off x="2057805" y="1082220"/>
              <a:ext cx="351630" cy="365580"/>
            </a:xfrm>
            <a:prstGeom prst="ellipse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20B4E1-4C72-DD72-9879-118BE49A3626}"/>
                </a:ext>
              </a:extLst>
            </p:cNvPr>
            <p:cNvSpPr/>
            <p:nvPr/>
          </p:nvSpPr>
          <p:spPr>
            <a:xfrm>
              <a:off x="-7315" y="1082866"/>
              <a:ext cx="2218538" cy="365580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latin typeface="Montserrat" pitchFamily="2" charset="0"/>
                </a:rPr>
                <a:t>   </a:t>
              </a:r>
              <a:r>
                <a:rPr lang="ru-RU" sz="1600" b="1" dirty="0">
                  <a:latin typeface="Montserrat" pitchFamily="2" charset="0"/>
                </a:rPr>
                <a:t>Общая концепция</a:t>
              </a:r>
              <a:endParaRPr lang="en-US" sz="1600" b="1" dirty="0">
                <a:latin typeface="Montserrat" pitchFamily="2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-12144" y="5935942"/>
            <a:ext cx="5435136" cy="366202"/>
            <a:chOff x="-12144" y="5935942"/>
            <a:chExt cx="5435136" cy="36620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FA8F290-32C0-6CF6-7205-45372B007B59}"/>
                </a:ext>
              </a:extLst>
            </p:cNvPr>
            <p:cNvSpPr/>
            <p:nvPr/>
          </p:nvSpPr>
          <p:spPr>
            <a:xfrm>
              <a:off x="5057232" y="5935942"/>
              <a:ext cx="365760" cy="365760"/>
            </a:xfrm>
            <a:prstGeom prst="ellipse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43E26A2-0C34-3C89-78F1-302D01EAB869}"/>
                </a:ext>
              </a:extLst>
            </p:cNvPr>
            <p:cNvSpPr/>
            <p:nvPr/>
          </p:nvSpPr>
          <p:spPr>
            <a:xfrm>
              <a:off x="-12144" y="5936384"/>
              <a:ext cx="5252256" cy="365760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sz="1600" b="1" dirty="0">
                  <a:latin typeface="Montserrat" pitchFamily="2" charset="0"/>
                </a:rPr>
                <a:t>Оперативные показатели на</a:t>
              </a:r>
              <a:r>
                <a:rPr lang="en-US" sz="1600" b="1" dirty="0">
                  <a:latin typeface="Montserrat" pitchFamily="2" charset="0"/>
                </a:rPr>
                <a:t> 2022/23 – 2028</a:t>
              </a:r>
              <a:r>
                <a:rPr lang="ru-RU" sz="1600" b="1" dirty="0">
                  <a:latin typeface="Montserrat" pitchFamily="2" charset="0"/>
                </a:rPr>
                <a:t> годы</a:t>
              </a:r>
              <a:r>
                <a:rPr lang="en-US" sz="1600" b="1" dirty="0">
                  <a:latin typeface="Montserrat" pitchFamily="2" charset="0"/>
                </a:rPr>
                <a:t>*</a:t>
              </a:r>
              <a:r>
                <a:rPr lang="en-US" sz="1600" b="1" dirty="0">
                  <a:solidFill>
                    <a:srgbClr val="002060"/>
                  </a:solidFill>
                  <a:latin typeface="Montserrat" pitchFamily="2" charset="0"/>
                </a:rPr>
                <a:t>.</a:t>
              </a:r>
            </a:p>
          </p:txBody>
        </p:sp>
      </p:grpSp>
      <p:grpSp>
        <p:nvGrpSpPr>
          <p:cNvPr id="1038" name="Google Shape;28;p6">
            <a:extLst>
              <a:ext uri="{FF2B5EF4-FFF2-40B4-BE49-F238E27FC236}">
                <a16:creationId xmlns:a16="http://schemas.microsoft.com/office/drawing/2014/main" id="{FA5D9C48-52ED-0272-8BA5-1D13B0753F1D}"/>
              </a:ext>
            </a:extLst>
          </p:cNvPr>
          <p:cNvGrpSpPr/>
          <p:nvPr/>
        </p:nvGrpSpPr>
        <p:grpSpPr>
          <a:xfrm rot="5400000">
            <a:off x="5806619" y="2385797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39" name="Google Shape;29;p6">
              <a:extLst>
                <a:ext uri="{FF2B5EF4-FFF2-40B4-BE49-F238E27FC236}">
                  <a16:creationId xmlns:a16="http://schemas.microsoft.com/office/drawing/2014/main" id="{40EC0297-48A1-14AE-8EB4-25F656B669B4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30;p6">
              <a:extLst>
                <a:ext uri="{FF2B5EF4-FFF2-40B4-BE49-F238E27FC236}">
                  <a16:creationId xmlns:a16="http://schemas.microsoft.com/office/drawing/2014/main" id="{8B14AA65-720D-394F-6038-9AED851857F6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31;p6">
              <a:extLst>
                <a:ext uri="{FF2B5EF4-FFF2-40B4-BE49-F238E27FC236}">
                  <a16:creationId xmlns:a16="http://schemas.microsoft.com/office/drawing/2014/main" id="{22EA2253-7520-F7F8-FEA3-C5ECE9432956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32;p6">
              <a:extLst>
                <a:ext uri="{FF2B5EF4-FFF2-40B4-BE49-F238E27FC236}">
                  <a16:creationId xmlns:a16="http://schemas.microsoft.com/office/drawing/2014/main" id="{937F20DF-EE74-5A81-5F03-F28A22ECD0BA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33;p6">
              <a:extLst>
                <a:ext uri="{FF2B5EF4-FFF2-40B4-BE49-F238E27FC236}">
                  <a16:creationId xmlns:a16="http://schemas.microsoft.com/office/drawing/2014/main" id="{D223FC89-338B-67C7-3689-55CAD84EEFB2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34;p6">
              <a:extLst>
                <a:ext uri="{FF2B5EF4-FFF2-40B4-BE49-F238E27FC236}">
                  <a16:creationId xmlns:a16="http://schemas.microsoft.com/office/drawing/2014/main" id="{6DACE507-BFF2-EA09-233F-9F1762937995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35;p6">
              <a:extLst>
                <a:ext uri="{FF2B5EF4-FFF2-40B4-BE49-F238E27FC236}">
                  <a16:creationId xmlns:a16="http://schemas.microsoft.com/office/drawing/2014/main" id="{1F8138A4-4906-07EA-AC34-23DAC5172AC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36;p6">
              <a:extLst>
                <a:ext uri="{FF2B5EF4-FFF2-40B4-BE49-F238E27FC236}">
                  <a16:creationId xmlns:a16="http://schemas.microsoft.com/office/drawing/2014/main" id="{28A39E6E-F544-379A-DC49-7C6776A49998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37;p6">
              <a:extLst>
                <a:ext uri="{FF2B5EF4-FFF2-40B4-BE49-F238E27FC236}">
                  <a16:creationId xmlns:a16="http://schemas.microsoft.com/office/drawing/2014/main" id="{ABAD7158-5E3E-2F6B-F4D6-364C457C67D6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38;p6">
              <a:extLst>
                <a:ext uri="{FF2B5EF4-FFF2-40B4-BE49-F238E27FC236}">
                  <a16:creationId xmlns:a16="http://schemas.microsoft.com/office/drawing/2014/main" id="{EF448C36-DCD6-08D5-5048-89DB13A70C04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39;p6">
              <a:extLst>
                <a:ext uri="{FF2B5EF4-FFF2-40B4-BE49-F238E27FC236}">
                  <a16:creationId xmlns:a16="http://schemas.microsoft.com/office/drawing/2014/main" id="{F748A961-3FF6-B6C6-6A0F-43E4E9E3C660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40;p6">
              <a:extLst>
                <a:ext uri="{FF2B5EF4-FFF2-40B4-BE49-F238E27FC236}">
                  <a16:creationId xmlns:a16="http://schemas.microsoft.com/office/drawing/2014/main" id="{F81B6ED5-2E56-406C-BBEE-43C53139139B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41;p6">
              <a:extLst>
                <a:ext uri="{FF2B5EF4-FFF2-40B4-BE49-F238E27FC236}">
                  <a16:creationId xmlns:a16="http://schemas.microsoft.com/office/drawing/2014/main" id="{E2DED655-73DA-0E16-1BE2-ED157ACA6F8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42;p6">
              <a:extLst>
                <a:ext uri="{FF2B5EF4-FFF2-40B4-BE49-F238E27FC236}">
                  <a16:creationId xmlns:a16="http://schemas.microsoft.com/office/drawing/2014/main" id="{C4011F5F-F07A-6D68-F3A6-85DCC2FFD8FE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43;p6">
              <a:extLst>
                <a:ext uri="{FF2B5EF4-FFF2-40B4-BE49-F238E27FC236}">
                  <a16:creationId xmlns:a16="http://schemas.microsoft.com/office/drawing/2014/main" id="{91B710EB-5179-6CC3-087F-C5E462B1A851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44;p6">
              <a:extLst>
                <a:ext uri="{FF2B5EF4-FFF2-40B4-BE49-F238E27FC236}">
                  <a16:creationId xmlns:a16="http://schemas.microsoft.com/office/drawing/2014/main" id="{5BF834F4-02F7-81AC-9044-C223ED92C486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45;p6">
              <a:extLst>
                <a:ext uri="{FF2B5EF4-FFF2-40B4-BE49-F238E27FC236}">
                  <a16:creationId xmlns:a16="http://schemas.microsoft.com/office/drawing/2014/main" id="{A9470598-F382-0089-CC05-ED53AB5DFFC4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46;p6">
              <a:extLst>
                <a:ext uri="{FF2B5EF4-FFF2-40B4-BE49-F238E27FC236}">
                  <a16:creationId xmlns:a16="http://schemas.microsoft.com/office/drawing/2014/main" id="{A74013D5-9985-9C10-367B-0405C32DAA15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47;p6">
              <a:extLst>
                <a:ext uri="{FF2B5EF4-FFF2-40B4-BE49-F238E27FC236}">
                  <a16:creationId xmlns:a16="http://schemas.microsoft.com/office/drawing/2014/main" id="{CB1E474A-09E7-4576-2D21-AC299229A539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48;p6">
              <a:extLst>
                <a:ext uri="{FF2B5EF4-FFF2-40B4-BE49-F238E27FC236}">
                  <a16:creationId xmlns:a16="http://schemas.microsoft.com/office/drawing/2014/main" id="{F487D38A-5605-A310-8DF5-D2187791940D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" name="Google Shape;28;p6">
            <a:extLst>
              <a:ext uri="{FF2B5EF4-FFF2-40B4-BE49-F238E27FC236}">
                <a16:creationId xmlns:a16="http://schemas.microsoft.com/office/drawing/2014/main" id="{00249430-6340-8D69-05B3-F8F7AC3D2056}"/>
              </a:ext>
            </a:extLst>
          </p:cNvPr>
          <p:cNvGrpSpPr/>
          <p:nvPr/>
        </p:nvGrpSpPr>
        <p:grpSpPr>
          <a:xfrm rot="16200000">
            <a:off x="477104" y="1425780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60" name="Google Shape;29;p6">
              <a:extLst>
                <a:ext uri="{FF2B5EF4-FFF2-40B4-BE49-F238E27FC236}">
                  <a16:creationId xmlns:a16="http://schemas.microsoft.com/office/drawing/2014/main" id="{97D95CF0-953D-4813-435D-195FB6B9B6AB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30;p6">
              <a:extLst>
                <a:ext uri="{FF2B5EF4-FFF2-40B4-BE49-F238E27FC236}">
                  <a16:creationId xmlns:a16="http://schemas.microsoft.com/office/drawing/2014/main" id="{6FFFEEAC-9A97-E780-4FD2-ECBFAD35C8D9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31;p6">
              <a:extLst>
                <a:ext uri="{FF2B5EF4-FFF2-40B4-BE49-F238E27FC236}">
                  <a16:creationId xmlns:a16="http://schemas.microsoft.com/office/drawing/2014/main" id="{0F2588EF-9563-7582-2DAE-6FC1D023F56B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32;p6">
              <a:extLst>
                <a:ext uri="{FF2B5EF4-FFF2-40B4-BE49-F238E27FC236}">
                  <a16:creationId xmlns:a16="http://schemas.microsoft.com/office/drawing/2014/main" id="{597A451A-E831-F682-D8CA-3170C212E641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33;p6">
              <a:extLst>
                <a:ext uri="{FF2B5EF4-FFF2-40B4-BE49-F238E27FC236}">
                  <a16:creationId xmlns:a16="http://schemas.microsoft.com/office/drawing/2014/main" id="{8308D243-C808-5070-5416-98CA306A74B0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34;p6">
              <a:extLst>
                <a:ext uri="{FF2B5EF4-FFF2-40B4-BE49-F238E27FC236}">
                  <a16:creationId xmlns:a16="http://schemas.microsoft.com/office/drawing/2014/main" id="{FCA2C5E2-D823-010B-2F18-A96F8C69C938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35;p6">
              <a:extLst>
                <a:ext uri="{FF2B5EF4-FFF2-40B4-BE49-F238E27FC236}">
                  <a16:creationId xmlns:a16="http://schemas.microsoft.com/office/drawing/2014/main" id="{BD3312AE-7ACF-551C-7B35-FCE6E7192D5C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36;p6">
              <a:extLst>
                <a:ext uri="{FF2B5EF4-FFF2-40B4-BE49-F238E27FC236}">
                  <a16:creationId xmlns:a16="http://schemas.microsoft.com/office/drawing/2014/main" id="{63BB2A28-A492-65FA-A099-8327CB8F4DC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37;p6">
              <a:extLst>
                <a:ext uri="{FF2B5EF4-FFF2-40B4-BE49-F238E27FC236}">
                  <a16:creationId xmlns:a16="http://schemas.microsoft.com/office/drawing/2014/main" id="{023B5088-C65C-1571-7449-E3FFAD9B9338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38;p6">
              <a:extLst>
                <a:ext uri="{FF2B5EF4-FFF2-40B4-BE49-F238E27FC236}">
                  <a16:creationId xmlns:a16="http://schemas.microsoft.com/office/drawing/2014/main" id="{7C1CBEB8-33C0-70E6-1669-68E151B79DC8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39;p6">
              <a:extLst>
                <a:ext uri="{FF2B5EF4-FFF2-40B4-BE49-F238E27FC236}">
                  <a16:creationId xmlns:a16="http://schemas.microsoft.com/office/drawing/2014/main" id="{370EAFA9-4209-4878-25E2-B97F1FB32251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40;p6">
              <a:extLst>
                <a:ext uri="{FF2B5EF4-FFF2-40B4-BE49-F238E27FC236}">
                  <a16:creationId xmlns:a16="http://schemas.microsoft.com/office/drawing/2014/main" id="{38D0AA17-A8DE-6249-8884-5886B456BAE0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41;p6">
              <a:extLst>
                <a:ext uri="{FF2B5EF4-FFF2-40B4-BE49-F238E27FC236}">
                  <a16:creationId xmlns:a16="http://schemas.microsoft.com/office/drawing/2014/main" id="{7141D415-C231-A6CD-483D-920E411D215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42;p6">
              <a:extLst>
                <a:ext uri="{FF2B5EF4-FFF2-40B4-BE49-F238E27FC236}">
                  <a16:creationId xmlns:a16="http://schemas.microsoft.com/office/drawing/2014/main" id="{CB1557DF-EE0C-0853-5BF1-458EB631C4F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43;p6">
              <a:extLst>
                <a:ext uri="{FF2B5EF4-FFF2-40B4-BE49-F238E27FC236}">
                  <a16:creationId xmlns:a16="http://schemas.microsoft.com/office/drawing/2014/main" id="{8E1A4044-1F56-7C57-6F08-598663A7601B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44;p6">
              <a:extLst>
                <a:ext uri="{FF2B5EF4-FFF2-40B4-BE49-F238E27FC236}">
                  <a16:creationId xmlns:a16="http://schemas.microsoft.com/office/drawing/2014/main" id="{790EBD00-AE4F-AB0D-CD7A-60E808301768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45;p6">
              <a:extLst>
                <a:ext uri="{FF2B5EF4-FFF2-40B4-BE49-F238E27FC236}">
                  <a16:creationId xmlns:a16="http://schemas.microsoft.com/office/drawing/2014/main" id="{EC77E6F5-CD38-8BF3-5298-822B336608E9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46;p6">
              <a:extLst>
                <a:ext uri="{FF2B5EF4-FFF2-40B4-BE49-F238E27FC236}">
                  <a16:creationId xmlns:a16="http://schemas.microsoft.com/office/drawing/2014/main" id="{4D7316A1-8950-8832-B971-C50B0D5252F4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47;p6">
              <a:extLst>
                <a:ext uri="{FF2B5EF4-FFF2-40B4-BE49-F238E27FC236}">
                  <a16:creationId xmlns:a16="http://schemas.microsoft.com/office/drawing/2014/main" id="{EE9F23E8-32AB-B6F7-1AA3-DC3D53377552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48;p6">
              <a:extLst>
                <a:ext uri="{FF2B5EF4-FFF2-40B4-BE49-F238E27FC236}">
                  <a16:creationId xmlns:a16="http://schemas.microsoft.com/office/drawing/2014/main" id="{AB210F79-236D-4136-F2FA-D9D7A1656094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roup 1178">
            <a:extLst>
              <a:ext uri="{FF2B5EF4-FFF2-40B4-BE49-F238E27FC236}">
                <a16:creationId xmlns:a16="http://schemas.microsoft.com/office/drawing/2014/main" id="{24C5EC54-22D7-2463-CDC9-12613BD1B06A}"/>
              </a:ext>
            </a:extLst>
          </p:cNvPr>
          <p:cNvGrpSpPr/>
          <p:nvPr/>
        </p:nvGrpSpPr>
        <p:grpSpPr>
          <a:xfrm>
            <a:off x="93532" y="6952736"/>
            <a:ext cx="2850507" cy="579826"/>
            <a:chOff x="92321" y="4213836"/>
            <a:chExt cx="2850507" cy="482334"/>
          </a:xfrm>
        </p:grpSpPr>
        <p:sp>
          <p:nvSpPr>
            <p:cNvPr id="35" name="Google Shape;610;p27">
              <a:extLst>
                <a:ext uri="{FF2B5EF4-FFF2-40B4-BE49-F238E27FC236}">
                  <a16:creationId xmlns:a16="http://schemas.microsoft.com/office/drawing/2014/main" id="{07B5CEAF-EDDD-200D-F2BF-F37D99B66549}"/>
                </a:ext>
              </a:extLst>
            </p:cNvPr>
            <p:cNvSpPr/>
            <p:nvPr/>
          </p:nvSpPr>
          <p:spPr>
            <a:xfrm>
              <a:off x="92321" y="4248115"/>
              <a:ext cx="2843762" cy="433344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36" name="Google Shape;611;p27">
              <a:extLst>
                <a:ext uri="{FF2B5EF4-FFF2-40B4-BE49-F238E27FC236}">
                  <a16:creationId xmlns:a16="http://schemas.microsoft.com/office/drawing/2014/main" id="{F15588BE-7947-D01D-4A1F-185E61396A1C}"/>
                </a:ext>
              </a:extLst>
            </p:cNvPr>
            <p:cNvSpPr/>
            <p:nvPr/>
          </p:nvSpPr>
          <p:spPr>
            <a:xfrm>
              <a:off x="96650" y="4231999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38" name="Google Shape;619;p27">
              <a:extLst>
                <a:ext uri="{FF2B5EF4-FFF2-40B4-BE49-F238E27FC236}">
                  <a16:creationId xmlns:a16="http://schemas.microsoft.com/office/drawing/2014/main" id="{3EB63C86-C6FE-670A-D017-528D3AE3D4E1}"/>
                </a:ext>
              </a:extLst>
            </p:cNvPr>
            <p:cNvSpPr txBox="1"/>
            <p:nvPr/>
          </p:nvSpPr>
          <p:spPr>
            <a:xfrm>
              <a:off x="747739" y="4213836"/>
              <a:ext cx="217596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Процент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реализованной посредством механизма предоставления,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предусмотренным рамочными соглашениями</a:t>
              </a:r>
              <a:endParaRPr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  <p:pic>
          <p:nvPicPr>
            <p:cNvPr id="1081" name="Graphic 1080">
              <a:extLst>
                <a:ext uri="{FF2B5EF4-FFF2-40B4-BE49-F238E27FC236}">
                  <a16:creationId xmlns:a16="http://schemas.microsoft.com/office/drawing/2014/main" id="{B55F4168-1DA4-EB98-7F08-FF3D770873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8342" b="30552"/>
            <a:stretch/>
          </p:blipFill>
          <p:spPr>
            <a:xfrm>
              <a:off x="489947" y="4310397"/>
              <a:ext cx="359142" cy="274320"/>
            </a:xfrm>
            <a:prstGeom prst="rect">
              <a:avLst/>
            </a:prstGeom>
          </p:spPr>
        </p:pic>
      </p:grpSp>
      <p:grpSp>
        <p:nvGrpSpPr>
          <p:cNvPr id="1180" name="Group 1179">
            <a:extLst>
              <a:ext uri="{FF2B5EF4-FFF2-40B4-BE49-F238E27FC236}">
                <a16:creationId xmlns:a16="http://schemas.microsoft.com/office/drawing/2014/main" id="{BE221F37-3F75-5AAE-EA4D-5C8938773CA9}"/>
              </a:ext>
            </a:extLst>
          </p:cNvPr>
          <p:cNvGrpSpPr/>
          <p:nvPr/>
        </p:nvGrpSpPr>
        <p:grpSpPr>
          <a:xfrm>
            <a:off x="92321" y="7579023"/>
            <a:ext cx="2852928" cy="457200"/>
            <a:chOff x="92321" y="4742996"/>
            <a:chExt cx="2852928" cy="457200"/>
          </a:xfrm>
        </p:grpSpPr>
        <p:sp>
          <p:nvSpPr>
            <p:cNvPr id="1084" name="Google Shape;610;p27">
              <a:extLst>
                <a:ext uri="{FF2B5EF4-FFF2-40B4-BE49-F238E27FC236}">
                  <a16:creationId xmlns:a16="http://schemas.microsoft.com/office/drawing/2014/main" id="{C606AF84-557F-BA0F-8295-404877A236F0}"/>
                </a:ext>
              </a:extLst>
            </p:cNvPr>
            <p:cNvSpPr/>
            <p:nvPr/>
          </p:nvSpPr>
          <p:spPr>
            <a:xfrm>
              <a:off x="92321" y="4767992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5" name="Google Shape;611;p27">
              <a:extLst>
                <a:ext uri="{FF2B5EF4-FFF2-40B4-BE49-F238E27FC236}">
                  <a16:creationId xmlns:a16="http://schemas.microsoft.com/office/drawing/2014/main" id="{E1C1BB55-1549-8D32-7200-4D650A5A5DDB}"/>
                </a:ext>
              </a:extLst>
            </p:cNvPr>
            <p:cNvSpPr/>
            <p:nvPr/>
          </p:nvSpPr>
          <p:spPr>
            <a:xfrm>
              <a:off x="99071" y="4742996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6" name="Google Shape;619;p27">
              <a:extLst>
                <a:ext uri="{FF2B5EF4-FFF2-40B4-BE49-F238E27FC236}">
                  <a16:creationId xmlns:a16="http://schemas.microsoft.com/office/drawing/2014/main" id="{4983CABF-AB5E-C819-359A-2B2406D9AC8C}"/>
                </a:ext>
              </a:extLst>
            </p:cNvPr>
            <p:cNvSpPr txBox="1"/>
            <p:nvPr/>
          </p:nvSpPr>
          <p:spPr>
            <a:xfrm>
              <a:off x="972319" y="4782488"/>
              <a:ext cx="1674595" cy="3914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Процент расходов на ДВП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1" name="Group 1180">
            <a:extLst>
              <a:ext uri="{FF2B5EF4-FFF2-40B4-BE49-F238E27FC236}">
                <a16:creationId xmlns:a16="http://schemas.microsoft.com/office/drawing/2014/main" id="{32E7DFA2-8F84-CBAD-04E6-A5E82210F305}"/>
              </a:ext>
            </a:extLst>
          </p:cNvPr>
          <p:cNvGrpSpPr/>
          <p:nvPr/>
        </p:nvGrpSpPr>
        <p:grpSpPr>
          <a:xfrm>
            <a:off x="92321" y="8082684"/>
            <a:ext cx="2852928" cy="457200"/>
            <a:chOff x="92321" y="5270830"/>
            <a:chExt cx="2852928" cy="457200"/>
          </a:xfrm>
        </p:grpSpPr>
        <p:sp>
          <p:nvSpPr>
            <p:cNvPr id="1088" name="Google Shape;610;p27">
              <a:extLst>
                <a:ext uri="{FF2B5EF4-FFF2-40B4-BE49-F238E27FC236}">
                  <a16:creationId xmlns:a16="http://schemas.microsoft.com/office/drawing/2014/main" id="{EE03F060-3E6D-E026-E965-CD573274E8AC}"/>
                </a:ext>
              </a:extLst>
            </p:cNvPr>
            <p:cNvSpPr/>
            <p:nvPr/>
          </p:nvSpPr>
          <p:spPr>
            <a:xfrm>
              <a:off x="92321" y="5295825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9" name="Google Shape;611;p27">
              <a:extLst>
                <a:ext uri="{FF2B5EF4-FFF2-40B4-BE49-F238E27FC236}">
                  <a16:creationId xmlns:a16="http://schemas.microsoft.com/office/drawing/2014/main" id="{8B022274-FC12-8160-07AE-82510EA873F1}"/>
                </a:ext>
              </a:extLst>
            </p:cNvPr>
            <p:cNvSpPr/>
            <p:nvPr/>
          </p:nvSpPr>
          <p:spPr>
            <a:xfrm>
              <a:off x="99071" y="5270830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0" name="Google Shape;619;p27">
              <a:extLst>
                <a:ext uri="{FF2B5EF4-FFF2-40B4-BE49-F238E27FC236}">
                  <a16:creationId xmlns:a16="http://schemas.microsoft.com/office/drawing/2014/main" id="{E1DA3127-FA17-036B-D29B-D17C6AEDA2C6}"/>
                </a:ext>
              </a:extLst>
            </p:cNvPr>
            <p:cNvSpPr txBox="1"/>
            <p:nvPr/>
          </p:nvSpPr>
          <p:spPr>
            <a:xfrm>
              <a:off x="860297" y="5287062"/>
              <a:ext cx="1910346" cy="429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Количество дней, прошедших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со стихийного бедствия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до предоставления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endParaRPr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88250DCA-952B-7212-6244-286DB994C660}"/>
              </a:ext>
            </a:extLst>
          </p:cNvPr>
          <p:cNvGrpSpPr/>
          <p:nvPr/>
        </p:nvGrpSpPr>
        <p:grpSpPr>
          <a:xfrm>
            <a:off x="92321" y="8586345"/>
            <a:ext cx="2852928" cy="457200"/>
            <a:chOff x="92321" y="5831391"/>
            <a:chExt cx="2852928" cy="457200"/>
          </a:xfrm>
        </p:grpSpPr>
        <p:sp>
          <p:nvSpPr>
            <p:cNvPr id="1092" name="Google Shape;610;p27">
              <a:extLst>
                <a:ext uri="{FF2B5EF4-FFF2-40B4-BE49-F238E27FC236}">
                  <a16:creationId xmlns:a16="http://schemas.microsoft.com/office/drawing/2014/main" id="{47343458-AB3B-C63F-426F-B30AA4280E15}"/>
                </a:ext>
              </a:extLst>
            </p:cNvPr>
            <p:cNvSpPr/>
            <p:nvPr/>
          </p:nvSpPr>
          <p:spPr>
            <a:xfrm>
              <a:off x="92321" y="584750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3" name="Google Shape;611;p27">
              <a:extLst>
                <a:ext uri="{FF2B5EF4-FFF2-40B4-BE49-F238E27FC236}">
                  <a16:creationId xmlns:a16="http://schemas.microsoft.com/office/drawing/2014/main" id="{888BBB90-8B62-20E1-61A2-9E92879AA8D0}"/>
                </a:ext>
              </a:extLst>
            </p:cNvPr>
            <p:cNvSpPr/>
            <p:nvPr/>
          </p:nvSpPr>
          <p:spPr>
            <a:xfrm>
              <a:off x="99071" y="583139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4" name="Google Shape;619;p27">
              <a:extLst>
                <a:ext uri="{FF2B5EF4-FFF2-40B4-BE49-F238E27FC236}">
                  <a16:creationId xmlns:a16="http://schemas.microsoft.com/office/drawing/2014/main" id="{7EB20851-A342-55B5-F12E-B6258D11DC7E}"/>
                </a:ext>
              </a:extLst>
            </p:cNvPr>
            <p:cNvSpPr txBox="1"/>
            <p:nvPr/>
          </p:nvSpPr>
          <p:spPr>
            <a:xfrm>
              <a:off x="848053" y="5853945"/>
              <a:ext cx="1916651" cy="423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Количество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с ключевыми мероприятиями по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УСП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/</a:t>
              </a:r>
              <a:r>
                <a:rPr lang="ru-RU" sz="950" dirty="0" err="1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ОПН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3" name="Group 1182">
            <a:extLst>
              <a:ext uri="{FF2B5EF4-FFF2-40B4-BE49-F238E27FC236}">
                <a16:creationId xmlns:a16="http://schemas.microsoft.com/office/drawing/2014/main" id="{32153AF5-0F05-6982-1420-01FBD99284E6}"/>
              </a:ext>
            </a:extLst>
          </p:cNvPr>
          <p:cNvGrpSpPr/>
          <p:nvPr/>
        </p:nvGrpSpPr>
        <p:grpSpPr>
          <a:xfrm>
            <a:off x="92321" y="9090006"/>
            <a:ext cx="2852928" cy="457200"/>
            <a:chOff x="92321" y="6351271"/>
            <a:chExt cx="2852928" cy="457200"/>
          </a:xfrm>
        </p:grpSpPr>
        <p:sp>
          <p:nvSpPr>
            <p:cNvPr id="1096" name="Google Shape;610;p27">
              <a:extLst>
                <a:ext uri="{FF2B5EF4-FFF2-40B4-BE49-F238E27FC236}">
                  <a16:creationId xmlns:a16="http://schemas.microsoft.com/office/drawing/2014/main" id="{51BEEC15-FBD7-2563-2DAB-FE2562BAF9AD}"/>
                </a:ext>
              </a:extLst>
            </p:cNvPr>
            <p:cNvSpPr/>
            <p:nvPr/>
          </p:nvSpPr>
          <p:spPr>
            <a:xfrm>
              <a:off x="92321" y="636738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611;p27">
              <a:extLst>
                <a:ext uri="{FF2B5EF4-FFF2-40B4-BE49-F238E27FC236}">
                  <a16:creationId xmlns:a16="http://schemas.microsoft.com/office/drawing/2014/main" id="{3DF80A84-C01C-18EA-5C0D-446B2B4EABE3}"/>
                </a:ext>
              </a:extLst>
            </p:cNvPr>
            <p:cNvSpPr/>
            <p:nvPr/>
          </p:nvSpPr>
          <p:spPr>
            <a:xfrm>
              <a:off x="99071" y="635127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619;p27">
              <a:extLst>
                <a:ext uri="{FF2B5EF4-FFF2-40B4-BE49-F238E27FC236}">
                  <a16:creationId xmlns:a16="http://schemas.microsoft.com/office/drawing/2014/main" id="{02E90112-DB6F-8953-DA4C-CBB71E3E9A25}"/>
                </a:ext>
              </a:extLst>
            </p:cNvPr>
            <p:cNvSpPr txBox="1"/>
            <p:nvPr/>
          </p:nvSpPr>
          <p:spPr>
            <a:xfrm>
              <a:off x="1067327" y="6371495"/>
              <a:ext cx="1744881" cy="4268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Число людей, которым была оказана поддержка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посредством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25" name="Group 1124">
            <a:extLst>
              <a:ext uri="{FF2B5EF4-FFF2-40B4-BE49-F238E27FC236}">
                <a16:creationId xmlns:a16="http://schemas.microsoft.com/office/drawing/2014/main" id="{76BD35FB-DCB5-8EF9-3F53-021778B164C5}"/>
              </a:ext>
            </a:extLst>
          </p:cNvPr>
          <p:cNvGrpSpPr/>
          <p:nvPr/>
        </p:nvGrpSpPr>
        <p:grpSpPr>
          <a:xfrm>
            <a:off x="3069653" y="6482428"/>
            <a:ext cx="3699341" cy="155689"/>
            <a:chOff x="3072375" y="4114300"/>
            <a:chExt cx="3699341" cy="365580"/>
          </a:xfrm>
        </p:grpSpPr>
        <p:sp>
          <p:nvSpPr>
            <p:cNvPr id="1126" name="Rectangle 1125">
              <a:extLst>
                <a:ext uri="{FF2B5EF4-FFF2-40B4-BE49-F238E27FC236}">
                  <a16:creationId xmlns:a16="http://schemas.microsoft.com/office/drawing/2014/main" id="{659A64D7-08D2-B6E4-B551-4DF5B6B4CF09}"/>
                </a:ext>
              </a:extLst>
            </p:cNvPr>
            <p:cNvSpPr/>
            <p:nvPr/>
          </p:nvSpPr>
          <p:spPr>
            <a:xfrm>
              <a:off x="3072375" y="4114300"/>
              <a:ext cx="914400" cy="365580"/>
            </a:xfrm>
            <a:prstGeom prst="rect">
              <a:avLst/>
            </a:prstGeom>
            <a:solidFill>
              <a:srgbClr val="C8D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1</a:t>
              </a:r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0A816BB4-3C82-CB0E-6054-528A387D7EBF}"/>
                </a:ext>
              </a:extLst>
            </p:cNvPr>
            <p:cNvSpPr/>
            <p:nvPr/>
          </p:nvSpPr>
          <p:spPr>
            <a:xfrm>
              <a:off x="4000689" y="4114300"/>
              <a:ext cx="914400" cy="365580"/>
            </a:xfrm>
            <a:prstGeom prst="rect">
              <a:avLst/>
            </a:prstGeom>
            <a:solidFill>
              <a:srgbClr val="BED8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2</a:t>
              </a:r>
            </a:p>
          </p:txBody>
        </p:sp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D0974CD6-0737-59B0-E2CB-2416C960772F}"/>
                </a:ext>
              </a:extLst>
            </p:cNvPr>
            <p:cNvSpPr/>
            <p:nvPr/>
          </p:nvSpPr>
          <p:spPr>
            <a:xfrm>
              <a:off x="4929003" y="4114300"/>
              <a:ext cx="914400" cy="365580"/>
            </a:xfrm>
            <a:prstGeom prst="rect">
              <a:avLst/>
            </a:prstGeom>
            <a:solidFill>
              <a:srgbClr val="FBC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3</a:t>
              </a:r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24D0BD70-1411-84AC-3A5C-4AE5700BF983}"/>
                </a:ext>
              </a:extLst>
            </p:cNvPr>
            <p:cNvSpPr/>
            <p:nvPr/>
          </p:nvSpPr>
          <p:spPr>
            <a:xfrm>
              <a:off x="5857316" y="4114300"/>
              <a:ext cx="914400" cy="365580"/>
            </a:xfrm>
            <a:prstGeom prst="rect">
              <a:avLst/>
            </a:prstGeom>
            <a:solidFill>
              <a:srgbClr val="F3BAA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3+</a:t>
              </a:r>
            </a:p>
          </p:txBody>
        </p:sp>
      </p:grpSp>
      <p:sp>
        <p:nvSpPr>
          <p:cNvPr id="1170" name="TextBox 1169">
            <a:extLst>
              <a:ext uri="{FF2B5EF4-FFF2-40B4-BE49-F238E27FC236}">
                <a16:creationId xmlns:a16="http://schemas.microsoft.com/office/drawing/2014/main" id="{76ABD275-C553-2D6D-1349-C2216F04402A}"/>
              </a:ext>
            </a:extLst>
          </p:cNvPr>
          <p:cNvSpPr txBox="1"/>
          <p:nvPr/>
        </p:nvSpPr>
        <p:spPr>
          <a:xfrm>
            <a:off x="443073" y="1647319"/>
            <a:ext cx="6053681" cy="1588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>
                <a:latin typeface="+mj-lt"/>
                <a:ea typeface="Times New Roman" panose="02020603050405020304" pitchFamily="18" charset="0"/>
              </a:rPr>
              <a:t>XXX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Красный Крест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будет стремиться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обеспечить </a:t>
            </a:r>
            <a:r>
              <a:rPr lang="ru-RU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 концу</a:t>
            </a: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202X</a:t>
            </a:r>
            <a:r>
              <a:rPr lang="ru-RU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года  выполнение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до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XX%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своих программ путем предоставления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 денежно-ваучерной помощи (ДВП)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В тех случаях, когда это целесообразно и обусловлено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потребностями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наиболее уязвимых групп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это будет осуществляться через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Национальную программу выдачи ваучеров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 сочетании с многоцелевой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помощью в виде денежных средств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и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включением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денежных средств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 реализуемые секторами мероприятия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во время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чрезвычайных ситуаций и восстановления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Мы будем стремится к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обеспечению более эффективной координации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 правительством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участия наиболее уязвимых слоев населения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 системе социальной защиты,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используя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ДВП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 качестве стандартного способа</a:t>
            </a:r>
            <a:endParaRPr lang="en-US" sz="12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99" name="Rectangle 1098">
            <a:extLst>
              <a:ext uri="{FF2B5EF4-FFF2-40B4-BE49-F238E27FC236}">
                <a16:creationId xmlns:a16="http://schemas.microsoft.com/office/drawing/2014/main" id="{BA705814-1F9F-0114-F184-26673D5E0124}"/>
              </a:ext>
            </a:extLst>
          </p:cNvPr>
          <p:cNvSpPr/>
          <p:nvPr/>
        </p:nvSpPr>
        <p:spPr>
          <a:xfrm>
            <a:off x="3067260" y="7130966"/>
            <a:ext cx="914400" cy="365580"/>
          </a:xfrm>
          <a:prstGeom prst="rect">
            <a:avLst/>
          </a:prstGeom>
          <a:solidFill>
            <a:srgbClr val="C8D9E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F89D40D1-5BB8-CB6D-CAC2-C61DFD75D8F4}"/>
              </a:ext>
            </a:extLst>
          </p:cNvPr>
          <p:cNvSpPr/>
          <p:nvPr/>
        </p:nvSpPr>
        <p:spPr>
          <a:xfrm>
            <a:off x="3995574" y="7130966"/>
            <a:ext cx="914400" cy="365580"/>
          </a:xfrm>
          <a:prstGeom prst="rect">
            <a:avLst/>
          </a:prstGeom>
          <a:solidFill>
            <a:srgbClr val="BED8B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Rectangle 1100">
            <a:extLst>
              <a:ext uri="{FF2B5EF4-FFF2-40B4-BE49-F238E27FC236}">
                <a16:creationId xmlns:a16="http://schemas.microsoft.com/office/drawing/2014/main" id="{AB6F5274-DBBA-D283-3162-B7AEEE8B6A26}"/>
              </a:ext>
            </a:extLst>
          </p:cNvPr>
          <p:cNvSpPr/>
          <p:nvPr/>
        </p:nvSpPr>
        <p:spPr>
          <a:xfrm>
            <a:off x="4923888" y="7130966"/>
            <a:ext cx="914400" cy="365580"/>
          </a:xfrm>
          <a:prstGeom prst="rect">
            <a:avLst/>
          </a:prstGeom>
          <a:solidFill>
            <a:srgbClr val="FBCB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>
            <a:extLst>
              <a:ext uri="{FF2B5EF4-FFF2-40B4-BE49-F238E27FC236}">
                <a16:creationId xmlns:a16="http://schemas.microsoft.com/office/drawing/2014/main" id="{F66742F4-86F7-1E60-5834-A0EC77DC09B3}"/>
              </a:ext>
            </a:extLst>
          </p:cNvPr>
          <p:cNvSpPr/>
          <p:nvPr/>
        </p:nvSpPr>
        <p:spPr>
          <a:xfrm>
            <a:off x="5852201" y="7130966"/>
            <a:ext cx="914400" cy="365580"/>
          </a:xfrm>
          <a:prstGeom prst="rect">
            <a:avLst/>
          </a:prstGeom>
          <a:solidFill>
            <a:srgbClr val="F3BA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Google Shape;619;p27">
            <a:extLst>
              <a:ext uri="{FF2B5EF4-FFF2-40B4-BE49-F238E27FC236}">
                <a16:creationId xmlns:a16="http://schemas.microsoft.com/office/drawing/2014/main" id="{D6C26ABE-4AAB-B483-668F-9FEB8C0C0B5C}"/>
              </a:ext>
            </a:extLst>
          </p:cNvPr>
          <p:cNvSpPr txBox="1"/>
          <p:nvPr/>
        </p:nvSpPr>
        <p:spPr>
          <a:xfrm>
            <a:off x="3077754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&lt; 10% </a:t>
            </a:r>
            <a:r>
              <a:rPr lang="en-GB" sz="5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650/6.720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cxnSp>
        <p:nvCxnSpPr>
          <p:cNvPr id="1173" name="Straight Connector 1172">
            <a:extLst>
              <a:ext uri="{FF2B5EF4-FFF2-40B4-BE49-F238E27FC236}">
                <a16:creationId xmlns:a16="http://schemas.microsoft.com/office/drawing/2014/main" id="{93037A6C-C8D5-4F78-88F9-88965D22AD82}"/>
              </a:ext>
            </a:extLst>
          </p:cNvPr>
          <p:cNvCxnSpPr>
            <a:cxnSpLocks/>
          </p:cNvCxnSpPr>
          <p:nvPr/>
        </p:nvCxnSpPr>
        <p:spPr>
          <a:xfrm>
            <a:off x="3648800" y="7221818"/>
            <a:ext cx="0" cy="18288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7" name="Group 1186">
            <a:extLst>
              <a:ext uri="{FF2B5EF4-FFF2-40B4-BE49-F238E27FC236}">
                <a16:creationId xmlns:a16="http://schemas.microsoft.com/office/drawing/2014/main" id="{92DE0DF5-F0CC-995B-3227-254A1B5354E1}"/>
              </a:ext>
            </a:extLst>
          </p:cNvPr>
          <p:cNvGrpSpPr/>
          <p:nvPr/>
        </p:nvGrpSpPr>
        <p:grpSpPr>
          <a:xfrm>
            <a:off x="3052666" y="7577265"/>
            <a:ext cx="3713935" cy="505419"/>
            <a:chOff x="3052666" y="4741460"/>
            <a:chExt cx="3713935" cy="505419"/>
          </a:xfrm>
        </p:grpSpPr>
        <p:sp>
          <p:nvSpPr>
            <p:cNvPr id="1104" name="Rectangle 1103">
              <a:extLst>
                <a:ext uri="{FF2B5EF4-FFF2-40B4-BE49-F238E27FC236}">
                  <a16:creationId xmlns:a16="http://schemas.microsoft.com/office/drawing/2014/main" id="{68C8AAEB-10D6-04B1-C3BD-3C3424A7085B}"/>
                </a:ext>
              </a:extLst>
            </p:cNvPr>
            <p:cNvSpPr/>
            <p:nvPr/>
          </p:nvSpPr>
          <p:spPr>
            <a:xfrm>
              <a:off x="3067260" y="4799837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76761E80-F913-2CD7-DBFA-9267C3D1D6B3}"/>
                </a:ext>
              </a:extLst>
            </p:cNvPr>
            <p:cNvSpPr/>
            <p:nvPr/>
          </p:nvSpPr>
          <p:spPr>
            <a:xfrm>
              <a:off x="3995574" y="4799837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Rectangle 1105">
              <a:extLst>
                <a:ext uri="{FF2B5EF4-FFF2-40B4-BE49-F238E27FC236}">
                  <a16:creationId xmlns:a16="http://schemas.microsoft.com/office/drawing/2014/main" id="{972D6673-7FAA-053E-35CD-32849729C69C}"/>
                </a:ext>
              </a:extLst>
            </p:cNvPr>
            <p:cNvSpPr/>
            <p:nvPr/>
          </p:nvSpPr>
          <p:spPr>
            <a:xfrm>
              <a:off x="4923888" y="4799837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079CF634-3B14-C5AA-A577-F9C840100E16}"/>
                </a:ext>
              </a:extLst>
            </p:cNvPr>
            <p:cNvSpPr/>
            <p:nvPr/>
          </p:nvSpPr>
          <p:spPr>
            <a:xfrm>
              <a:off x="5852201" y="4799837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Google Shape;619;p27">
              <a:extLst>
                <a:ext uri="{FF2B5EF4-FFF2-40B4-BE49-F238E27FC236}">
                  <a16:creationId xmlns:a16="http://schemas.microsoft.com/office/drawing/2014/main" id="{3A3B16F0-3B08-E586-C923-EAC680267984}"/>
                </a:ext>
              </a:extLst>
            </p:cNvPr>
            <p:cNvSpPr txBox="1"/>
            <p:nvPr/>
          </p:nvSpPr>
          <p:spPr>
            <a:xfrm>
              <a:off x="3052666" y="4764545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&lt; 10%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325.000/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3.987.000</a:t>
              </a:r>
              <a:endParaRPr sz="6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59" name="Google Shape;619;p27">
              <a:extLst>
                <a:ext uri="{FF2B5EF4-FFF2-40B4-BE49-F238E27FC236}">
                  <a16:creationId xmlns:a16="http://schemas.microsoft.com/office/drawing/2014/main" id="{87BDF6A1-8172-32FF-6BD6-77ABD8F93842}"/>
                </a:ext>
              </a:extLst>
            </p:cNvPr>
            <p:cNvSpPr txBox="1"/>
            <p:nvPr/>
          </p:nvSpPr>
          <p:spPr>
            <a:xfrm>
              <a:off x="4308393" y="4741460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11-40%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0" name="Arrow: Right 1159">
              <a:extLst>
                <a:ext uri="{FF2B5EF4-FFF2-40B4-BE49-F238E27FC236}">
                  <a16:creationId xmlns:a16="http://schemas.microsoft.com/office/drawing/2014/main" id="{686D6D15-AD3E-7EB8-1995-EB4A1F8960CC}"/>
                </a:ext>
              </a:extLst>
            </p:cNvPr>
            <p:cNvSpPr/>
            <p:nvPr/>
          </p:nvSpPr>
          <p:spPr>
            <a:xfrm>
              <a:off x="3650370" y="4887387"/>
              <a:ext cx="685800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5" name="Straight Connector 1174">
              <a:extLst>
                <a:ext uri="{FF2B5EF4-FFF2-40B4-BE49-F238E27FC236}">
                  <a16:creationId xmlns:a16="http://schemas.microsoft.com/office/drawing/2014/main" id="{3F282AD5-B3E1-1E08-507E-31C6360F200C}"/>
                </a:ext>
              </a:extLst>
            </p:cNvPr>
            <p:cNvCxnSpPr>
              <a:cxnSpLocks/>
            </p:cNvCxnSpPr>
            <p:nvPr/>
          </p:nvCxnSpPr>
          <p:spPr>
            <a:xfrm>
              <a:off x="3648800" y="4887387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6" name="Group 1185">
            <a:extLst>
              <a:ext uri="{FF2B5EF4-FFF2-40B4-BE49-F238E27FC236}">
                <a16:creationId xmlns:a16="http://schemas.microsoft.com/office/drawing/2014/main" id="{4C81852C-6D2C-F660-3C3C-B7412E8EBF80}"/>
              </a:ext>
            </a:extLst>
          </p:cNvPr>
          <p:cNvGrpSpPr/>
          <p:nvPr/>
        </p:nvGrpSpPr>
        <p:grpSpPr>
          <a:xfrm>
            <a:off x="3067260" y="8081077"/>
            <a:ext cx="3699341" cy="483024"/>
            <a:chOff x="3067260" y="5270508"/>
            <a:chExt cx="3699341" cy="483024"/>
          </a:xfrm>
        </p:grpSpPr>
        <p:sp>
          <p:nvSpPr>
            <p:cNvPr id="1108" name="Rectangle 1107">
              <a:extLst>
                <a:ext uri="{FF2B5EF4-FFF2-40B4-BE49-F238E27FC236}">
                  <a16:creationId xmlns:a16="http://schemas.microsoft.com/office/drawing/2014/main" id="{38B16948-9E6B-ADD8-DF1D-9E63E4095124}"/>
                </a:ext>
              </a:extLst>
            </p:cNvPr>
            <p:cNvSpPr/>
            <p:nvPr/>
          </p:nvSpPr>
          <p:spPr>
            <a:xfrm>
              <a:off x="3067260" y="532216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9D9D506E-70A0-2E61-9017-F6EE4E229F5C}"/>
                </a:ext>
              </a:extLst>
            </p:cNvPr>
            <p:cNvSpPr/>
            <p:nvPr/>
          </p:nvSpPr>
          <p:spPr>
            <a:xfrm>
              <a:off x="3995574" y="532216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1109">
              <a:extLst>
                <a:ext uri="{FF2B5EF4-FFF2-40B4-BE49-F238E27FC236}">
                  <a16:creationId xmlns:a16="http://schemas.microsoft.com/office/drawing/2014/main" id="{2F1647CE-6990-093E-7430-68C4E8D9B7F6}"/>
                </a:ext>
              </a:extLst>
            </p:cNvPr>
            <p:cNvSpPr/>
            <p:nvPr/>
          </p:nvSpPr>
          <p:spPr>
            <a:xfrm>
              <a:off x="4923888" y="532216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91CB7969-684D-DDDA-6EAC-4BB8C9E42D02}"/>
                </a:ext>
              </a:extLst>
            </p:cNvPr>
            <p:cNvSpPr/>
            <p:nvPr/>
          </p:nvSpPr>
          <p:spPr>
            <a:xfrm>
              <a:off x="5852201" y="532216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1" name="Google Shape;619;p27">
              <a:extLst>
                <a:ext uri="{FF2B5EF4-FFF2-40B4-BE49-F238E27FC236}">
                  <a16:creationId xmlns:a16="http://schemas.microsoft.com/office/drawing/2014/main" id="{B0A6040C-AF9E-6A31-5D98-7CAEA0885492}"/>
                </a:ext>
              </a:extLst>
            </p:cNvPr>
            <p:cNvSpPr txBox="1"/>
            <p:nvPr/>
          </p:nvSpPr>
          <p:spPr>
            <a:xfrm>
              <a:off x="3076185" y="5271198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40 </a:t>
              </a:r>
              <a:r>
                <a:rPr lang="ru-RU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дней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2" name="Google Shape;619;p27">
              <a:extLst>
                <a:ext uri="{FF2B5EF4-FFF2-40B4-BE49-F238E27FC236}">
                  <a16:creationId xmlns:a16="http://schemas.microsoft.com/office/drawing/2014/main" id="{6E6448DE-79F6-BA8E-3562-F25D07480FD0}"/>
                </a:ext>
              </a:extLst>
            </p:cNvPr>
            <p:cNvSpPr txBox="1"/>
            <p:nvPr/>
          </p:nvSpPr>
          <p:spPr>
            <a:xfrm>
              <a:off x="5319617" y="5270508"/>
              <a:ext cx="5434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7 </a:t>
              </a:r>
              <a:r>
                <a:rPr lang="ru-RU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дней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3" name="Arrow: Right 1162">
              <a:extLst>
                <a:ext uri="{FF2B5EF4-FFF2-40B4-BE49-F238E27FC236}">
                  <a16:creationId xmlns:a16="http://schemas.microsoft.com/office/drawing/2014/main" id="{A4A8298A-CA66-F974-882F-7A815DD38347}"/>
                </a:ext>
              </a:extLst>
            </p:cNvPr>
            <p:cNvSpPr/>
            <p:nvPr/>
          </p:nvSpPr>
          <p:spPr>
            <a:xfrm>
              <a:off x="3648800" y="5425076"/>
              <a:ext cx="1727375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6" name="Straight Connector 1175">
              <a:extLst>
                <a:ext uri="{FF2B5EF4-FFF2-40B4-BE49-F238E27FC236}">
                  <a16:creationId xmlns:a16="http://schemas.microsoft.com/office/drawing/2014/main" id="{D88418E2-376A-ED3F-80F2-920D19A26C10}"/>
                </a:ext>
              </a:extLst>
            </p:cNvPr>
            <p:cNvCxnSpPr>
              <a:cxnSpLocks/>
            </p:cNvCxnSpPr>
            <p:nvPr/>
          </p:nvCxnSpPr>
          <p:spPr>
            <a:xfrm>
              <a:off x="3648800" y="5432677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5" name="Group 1184">
            <a:extLst>
              <a:ext uri="{FF2B5EF4-FFF2-40B4-BE49-F238E27FC236}">
                <a16:creationId xmlns:a16="http://schemas.microsoft.com/office/drawing/2014/main" id="{AAD4A919-2944-BB3F-56B2-FCCC667D0F47}"/>
              </a:ext>
            </a:extLst>
          </p:cNvPr>
          <p:cNvGrpSpPr/>
          <p:nvPr/>
        </p:nvGrpSpPr>
        <p:grpSpPr>
          <a:xfrm>
            <a:off x="3067260" y="8585581"/>
            <a:ext cx="3699341" cy="483024"/>
            <a:chOff x="3067260" y="5815517"/>
            <a:chExt cx="3699341" cy="483024"/>
          </a:xfrm>
        </p:grpSpPr>
        <p:sp>
          <p:nvSpPr>
            <p:cNvPr id="1112" name="Rectangle 1111">
              <a:extLst>
                <a:ext uri="{FF2B5EF4-FFF2-40B4-BE49-F238E27FC236}">
                  <a16:creationId xmlns:a16="http://schemas.microsoft.com/office/drawing/2014/main" id="{A67033D7-7517-B8D1-78C9-BDBAC5EBB381}"/>
                </a:ext>
              </a:extLst>
            </p:cNvPr>
            <p:cNvSpPr/>
            <p:nvPr/>
          </p:nvSpPr>
          <p:spPr>
            <a:xfrm>
              <a:off x="3067260" y="5868231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C5E3E54C-34B8-EE13-41EE-2DDA5BC524EB}"/>
                </a:ext>
              </a:extLst>
            </p:cNvPr>
            <p:cNvSpPr/>
            <p:nvPr/>
          </p:nvSpPr>
          <p:spPr>
            <a:xfrm>
              <a:off x="3995574" y="5868231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CC150B78-2F5F-0F57-04ED-470658988CA4}"/>
                </a:ext>
              </a:extLst>
            </p:cNvPr>
            <p:cNvSpPr/>
            <p:nvPr/>
          </p:nvSpPr>
          <p:spPr>
            <a:xfrm>
              <a:off x="4923888" y="5868231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C22A8DC3-EB7C-88B5-57E4-8B5DFB853985}"/>
                </a:ext>
              </a:extLst>
            </p:cNvPr>
            <p:cNvSpPr/>
            <p:nvPr/>
          </p:nvSpPr>
          <p:spPr>
            <a:xfrm>
              <a:off x="5852201" y="5868231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4" name="Google Shape;619;p27">
              <a:extLst>
                <a:ext uri="{FF2B5EF4-FFF2-40B4-BE49-F238E27FC236}">
                  <a16:creationId xmlns:a16="http://schemas.microsoft.com/office/drawing/2014/main" id="{747267CC-5FC7-F1F6-20A3-58136B9C47D9}"/>
                </a:ext>
              </a:extLst>
            </p:cNvPr>
            <p:cNvSpPr txBox="1"/>
            <p:nvPr/>
          </p:nvSpPr>
          <p:spPr>
            <a:xfrm>
              <a:off x="3901689" y="5816207"/>
              <a:ext cx="59805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2 </a:t>
              </a:r>
              <a:r>
                <a:rPr lang="ru-RU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мер</a:t>
              </a: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.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5" name="Google Shape;619;p27">
              <a:extLst>
                <a:ext uri="{FF2B5EF4-FFF2-40B4-BE49-F238E27FC236}">
                  <a16:creationId xmlns:a16="http://schemas.microsoft.com/office/drawing/2014/main" id="{C63E9EF6-1A41-922C-B67A-768BBD73164E}"/>
                </a:ext>
              </a:extLst>
            </p:cNvPr>
            <p:cNvSpPr txBox="1"/>
            <p:nvPr/>
          </p:nvSpPr>
          <p:spPr>
            <a:xfrm>
              <a:off x="5319617" y="5815517"/>
              <a:ext cx="61296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 </a:t>
              </a:r>
              <a:r>
                <a:rPr lang="ru-RU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мер</a:t>
              </a: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.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6" name="Arrow: Right 1165">
              <a:extLst>
                <a:ext uri="{FF2B5EF4-FFF2-40B4-BE49-F238E27FC236}">
                  <a16:creationId xmlns:a16="http://schemas.microsoft.com/office/drawing/2014/main" id="{6DE77512-2FC4-9DE9-8900-C912B56A8B1D}"/>
                </a:ext>
              </a:extLst>
            </p:cNvPr>
            <p:cNvSpPr/>
            <p:nvPr/>
          </p:nvSpPr>
          <p:spPr>
            <a:xfrm>
              <a:off x="4434589" y="5949329"/>
              <a:ext cx="954173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7" name="Straight Connector 1176">
              <a:extLst>
                <a:ext uri="{FF2B5EF4-FFF2-40B4-BE49-F238E27FC236}">
                  <a16:creationId xmlns:a16="http://schemas.microsoft.com/office/drawing/2014/main" id="{8ECB110C-09DE-7026-9F72-B79B845A358F}"/>
                </a:ext>
              </a:extLst>
            </p:cNvPr>
            <p:cNvCxnSpPr>
              <a:cxnSpLocks/>
            </p:cNvCxnSpPr>
            <p:nvPr/>
          </p:nvCxnSpPr>
          <p:spPr>
            <a:xfrm>
              <a:off x="4444040" y="5956930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4" name="Group 1183">
            <a:extLst>
              <a:ext uri="{FF2B5EF4-FFF2-40B4-BE49-F238E27FC236}">
                <a16:creationId xmlns:a16="http://schemas.microsoft.com/office/drawing/2014/main" id="{D055B17C-EE55-EB40-35ED-2F333CC4F950}"/>
              </a:ext>
            </a:extLst>
          </p:cNvPr>
          <p:cNvGrpSpPr/>
          <p:nvPr/>
        </p:nvGrpSpPr>
        <p:grpSpPr>
          <a:xfrm>
            <a:off x="3067260" y="9098783"/>
            <a:ext cx="3699341" cy="568048"/>
            <a:chOff x="3067260" y="6360514"/>
            <a:chExt cx="3699341" cy="568048"/>
          </a:xfrm>
        </p:grpSpPr>
        <p:sp>
          <p:nvSpPr>
            <p:cNvPr id="1116" name="Rectangle 1115">
              <a:extLst>
                <a:ext uri="{FF2B5EF4-FFF2-40B4-BE49-F238E27FC236}">
                  <a16:creationId xmlns:a16="http://schemas.microsoft.com/office/drawing/2014/main" id="{A97E8C54-671E-4E22-645F-7B616FC239B5}"/>
                </a:ext>
              </a:extLst>
            </p:cNvPr>
            <p:cNvSpPr/>
            <p:nvPr/>
          </p:nvSpPr>
          <p:spPr>
            <a:xfrm>
              <a:off x="3067260" y="641429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7" name="Rectangle 1116">
              <a:extLst>
                <a:ext uri="{FF2B5EF4-FFF2-40B4-BE49-F238E27FC236}">
                  <a16:creationId xmlns:a16="http://schemas.microsoft.com/office/drawing/2014/main" id="{85DAC077-A74E-7181-9D1A-D3AFFCC44FB5}"/>
                </a:ext>
              </a:extLst>
            </p:cNvPr>
            <p:cNvSpPr/>
            <p:nvPr/>
          </p:nvSpPr>
          <p:spPr>
            <a:xfrm>
              <a:off x="3995574" y="641429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Rectangle 1117">
              <a:extLst>
                <a:ext uri="{FF2B5EF4-FFF2-40B4-BE49-F238E27FC236}">
                  <a16:creationId xmlns:a16="http://schemas.microsoft.com/office/drawing/2014/main" id="{DCBC8B9C-4CD7-32D4-4FB7-432D04FDDE32}"/>
                </a:ext>
              </a:extLst>
            </p:cNvPr>
            <p:cNvSpPr/>
            <p:nvPr/>
          </p:nvSpPr>
          <p:spPr>
            <a:xfrm>
              <a:off x="4923888" y="641429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5DCF81D4-1939-89F6-4496-32161A460519}"/>
                </a:ext>
              </a:extLst>
            </p:cNvPr>
            <p:cNvSpPr/>
            <p:nvPr/>
          </p:nvSpPr>
          <p:spPr>
            <a:xfrm>
              <a:off x="5852201" y="641429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Google Shape;619;p27">
              <a:extLst>
                <a:ext uri="{FF2B5EF4-FFF2-40B4-BE49-F238E27FC236}">
                  <a16:creationId xmlns:a16="http://schemas.microsoft.com/office/drawing/2014/main" id="{FCD03E33-05D4-451F-882E-5DB0888B9B24}"/>
                </a:ext>
              </a:extLst>
            </p:cNvPr>
            <p:cNvSpPr txBox="1"/>
            <p:nvPr/>
          </p:nvSpPr>
          <p:spPr>
            <a:xfrm>
              <a:off x="3901689" y="6446228"/>
              <a:ext cx="65621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650  </a:t>
              </a:r>
            </a:p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человек</a:t>
              </a:r>
              <a:endParaRPr lang="en-GB" sz="8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8" name="Google Shape;619;p27">
              <a:extLst>
                <a:ext uri="{FF2B5EF4-FFF2-40B4-BE49-F238E27FC236}">
                  <a16:creationId xmlns:a16="http://schemas.microsoft.com/office/drawing/2014/main" id="{42D91C7C-A8E8-6D31-9646-B2919608421E}"/>
                </a:ext>
              </a:extLst>
            </p:cNvPr>
            <p:cNvSpPr txBox="1"/>
            <p:nvPr/>
          </p:nvSpPr>
          <p:spPr>
            <a:xfrm>
              <a:off x="5298794" y="6360514"/>
              <a:ext cx="634440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&gt;1001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человек</a:t>
              </a:r>
              <a:endParaRPr sz="8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9" name="Arrow: Right 1168">
              <a:extLst>
                <a:ext uri="{FF2B5EF4-FFF2-40B4-BE49-F238E27FC236}">
                  <a16:creationId xmlns:a16="http://schemas.microsoft.com/office/drawing/2014/main" id="{3238AA65-C240-5239-5B0A-9B601A73B259}"/>
                </a:ext>
              </a:extLst>
            </p:cNvPr>
            <p:cNvSpPr/>
            <p:nvPr/>
          </p:nvSpPr>
          <p:spPr>
            <a:xfrm>
              <a:off x="4428116" y="6518151"/>
              <a:ext cx="954173" cy="1772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8" name="Straight Connector 1177">
              <a:extLst>
                <a:ext uri="{FF2B5EF4-FFF2-40B4-BE49-F238E27FC236}">
                  <a16:creationId xmlns:a16="http://schemas.microsoft.com/office/drawing/2014/main" id="{CD08B1CE-2BC8-FB93-4536-CB7210749BC6}"/>
                </a:ext>
              </a:extLst>
            </p:cNvPr>
            <p:cNvCxnSpPr>
              <a:cxnSpLocks/>
            </p:cNvCxnSpPr>
            <p:nvPr/>
          </p:nvCxnSpPr>
          <p:spPr>
            <a:xfrm>
              <a:off x="4444040" y="6512552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2" name="TextBox 1191">
            <a:extLst>
              <a:ext uri="{FF2B5EF4-FFF2-40B4-BE49-F238E27FC236}">
                <a16:creationId xmlns:a16="http://schemas.microsoft.com/office/drawing/2014/main" id="{8548DE41-F896-8084-F168-DE7772EEF545}"/>
              </a:ext>
            </a:extLst>
          </p:cNvPr>
          <p:cNvSpPr txBox="1"/>
          <p:nvPr/>
        </p:nvSpPr>
        <p:spPr>
          <a:xfrm>
            <a:off x="667178" y="3783144"/>
            <a:ext cx="2805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kern="100" dirty="0">
                <a:solidFill>
                  <a:srgbClr val="002060"/>
                </a:solidFill>
                <a:latin typeface="+mj-lt"/>
              </a:rPr>
              <a:t>Реализация программы обеспечения готовности к ДВП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(ГДВП)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в качестве ключевого шага к повышению уровня стандартизации 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мероприятий по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ДВП</a:t>
            </a:r>
            <a:r>
              <a:rPr lang="en-US" sz="1100" kern="100" dirty="0">
                <a:effectLst/>
                <a:latin typeface="+mj-lt"/>
              </a:rPr>
              <a:t>, </a:t>
            </a:r>
            <a:r>
              <a:rPr lang="ru-RU" sz="1100" kern="100" dirty="0">
                <a:effectLst/>
                <a:latin typeface="+mj-lt"/>
              </a:rPr>
              <a:t>обеспечению организационной готовности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и улучшению технического потенциала</a:t>
            </a:r>
            <a:endParaRPr lang="en-US" sz="1100" kern="100" dirty="0">
              <a:effectLst/>
              <a:latin typeface="+mj-lt"/>
            </a:endParaRPr>
          </a:p>
          <a:p>
            <a:endParaRPr lang="en-US" sz="1100" kern="100" dirty="0">
              <a:effectLst/>
              <a:latin typeface="+mj-lt"/>
            </a:endParaRPr>
          </a:p>
          <a:p>
            <a:r>
              <a:rPr lang="ru-RU" sz="1100" kern="100" dirty="0">
                <a:effectLst/>
                <a:latin typeface="+mj-lt"/>
              </a:rPr>
              <a:t>Постепенный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переход от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бумажных денег к электронным деньгам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путем активизации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усилий в направлении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управления </a:t>
            </a:r>
            <a:r>
              <a:rPr lang="ru-RU" sz="1100" kern="100" dirty="0">
                <a:latin typeface="+mj-lt"/>
              </a:rPr>
              <a:t>получателями помощи </a:t>
            </a:r>
            <a:r>
              <a:rPr lang="ru-RU" sz="1100" kern="100" dirty="0">
                <a:effectLst/>
                <a:latin typeface="+mj-lt"/>
              </a:rPr>
              <a:t>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привлечения новых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поставщиков финансовых услуг</a:t>
            </a:r>
            <a:endParaRPr lang="en-US" sz="1100" kern="100" dirty="0">
              <a:solidFill>
                <a:srgbClr val="002060"/>
              </a:solidFill>
              <a:effectLst/>
              <a:latin typeface="+mj-lt"/>
            </a:endParaRPr>
          </a:p>
        </p:txBody>
      </p:sp>
      <p:pic>
        <p:nvPicPr>
          <p:cNvPr id="1194" name="Graphic 1193">
            <a:extLst>
              <a:ext uri="{FF2B5EF4-FFF2-40B4-BE49-F238E27FC236}">
                <a16:creationId xmlns:a16="http://schemas.microsoft.com/office/drawing/2014/main" id="{C444C390-2B51-D53E-C4F5-55991FDB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02" y="9221483"/>
            <a:ext cx="342900" cy="228600"/>
          </a:xfrm>
          <a:prstGeom prst="rect">
            <a:avLst/>
          </a:prstGeom>
        </p:spPr>
      </p:pic>
      <p:pic>
        <p:nvPicPr>
          <p:cNvPr id="1195" name="Graphic 1194">
            <a:extLst>
              <a:ext uri="{FF2B5EF4-FFF2-40B4-BE49-F238E27FC236}">
                <a16:creationId xmlns:a16="http://schemas.microsoft.com/office/drawing/2014/main" id="{402726BC-465F-DB9F-C875-43C9CF62EF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4794" y="8677473"/>
            <a:ext cx="274320" cy="274320"/>
          </a:xfrm>
          <a:prstGeom prst="rect">
            <a:avLst/>
          </a:prstGeom>
        </p:spPr>
      </p:pic>
      <p:pic>
        <p:nvPicPr>
          <p:cNvPr id="1196" name="Graphic 1195">
            <a:extLst>
              <a:ext uri="{FF2B5EF4-FFF2-40B4-BE49-F238E27FC236}">
                <a16:creationId xmlns:a16="http://schemas.microsoft.com/office/drawing/2014/main" id="{C55E504F-6E3E-04F5-FFCC-302DF68D4F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8427" y="7709301"/>
            <a:ext cx="321869" cy="201168"/>
          </a:xfrm>
          <a:prstGeom prst="rect">
            <a:avLst/>
          </a:prstGeom>
        </p:spPr>
      </p:pic>
      <p:pic>
        <p:nvPicPr>
          <p:cNvPr id="1197" name="Graphic 1196">
            <a:extLst>
              <a:ext uri="{FF2B5EF4-FFF2-40B4-BE49-F238E27FC236}">
                <a16:creationId xmlns:a16="http://schemas.microsoft.com/office/drawing/2014/main" id="{9B9AE0F1-E532-E51A-E3EC-8448A17AB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1939" y="8159603"/>
            <a:ext cx="240030" cy="27432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299E3CA-77E4-693E-1194-26759E30D889}"/>
              </a:ext>
            </a:extLst>
          </p:cNvPr>
          <p:cNvSpPr/>
          <p:nvPr/>
        </p:nvSpPr>
        <p:spPr>
          <a:xfrm>
            <a:off x="4034145" y="3275907"/>
            <a:ext cx="365760" cy="36576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CF428-A773-F2D1-5A2C-2B64F5E4C6D2}"/>
              </a:ext>
            </a:extLst>
          </p:cNvPr>
          <p:cNvSpPr/>
          <p:nvPr/>
        </p:nvSpPr>
        <p:spPr>
          <a:xfrm>
            <a:off x="4216398" y="3275907"/>
            <a:ext cx="2641601" cy="36576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b="1" dirty="0">
                <a:latin typeface="Montserrat" pitchFamily="2" charset="0"/>
              </a:rPr>
              <a:t>Цели общей концепции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90AA54-7168-8DAC-8B55-E19A074472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50882" y="3884662"/>
            <a:ext cx="274320" cy="2743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DAEA26-89AB-1020-B3E6-D8051121764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50882" y="5031454"/>
            <a:ext cx="274320" cy="24574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7B77F55-DED6-C20E-6543-C55C59F676B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679764" y="4516457"/>
            <a:ext cx="274320" cy="2743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5BAA3E0-22CE-58C0-8006-57D4976FF4B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679764" y="5208975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2CCE11-D05A-77B2-408F-3BE25BE8A0D2}"/>
              </a:ext>
            </a:extLst>
          </p:cNvPr>
          <p:cNvSpPr txBox="1"/>
          <p:nvPr/>
        </p:nvSpPr>
        <p:spPr>
          <a:xfrm>
            <a:off x="3997967" y="3772847"/>
            <a:ext cx="270663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kern="100" dirty="0">
                <a:effectLst/>
                <a:latin typeface="+mj-lt"/>
              </a:rPr>
              <a:t>Повышение уровня ответственности путем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расширения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национального колл-центра</a:t>
            </a:r>
            <a:endParaRPr lang="en-US" sz="1100" b="1" kern="100" dirty="0">
              <a:solidFill>
                <a:srgbClr val="002060"/>
              </a:solidFill>
              <a:effectLst/>
              <a:latin typeface="+mj-lt"/>
            </a:endParaRPr>
          </a:p>
          <a:p>
            <a:endParaRPr lang="en-US" sz="1100" kern="100" dirty="0">
              <a:effectLst/>
              <a:latin typeface="+mj-lt"/>
            </a:endParaRPr>
          </a:p>
          <a:p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Укрепление внутренних коммуникаций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и координации</a:t>
            </a:r>
            <a:r>
              <a:rPr lang="en-US" sz="1100" b="1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между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 err="1">
                <a:effectLst/>
                <a:latin typeface="+mj-lt"/>
              </a:rPr>
              <a:t>НГО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филиалами</a:t>
            </a:r>
            <a:r>
              <a:rPr lang="en-US" sz="1100" kern="100" dirty="0">
                <a:effectLst/>
                <a:latin typeface="+mj-lt"/>
              </a:rPr>
              <a:t>: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внутренняя </a:t>
            </a:r>
            <a:r>
              <a:rPr lang="ru-RU" sz="1100" b="1" kern="100" dirty="0" err="1">
                <a:solidFill>
                  <a:srgbClr val="002060"/>
                </a:solidFill>
                <a:effectLst/>
                <a:latin typeface="+mj-lt"/>
              </a:rPr>
              <a:t>РГ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 по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вопросам денежной помощи и разработка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СОП</a:t>
            </a:r>
            <a:endParaRPr lang="en-US" sz="1100" b="1" kern="100" dirty="0">
              <a:solidFill>
                <a:srgbClr val="002060"/>
              </a:solidFill>
              <a:effectLst/>
              <a:latin typeface="+mj-lt"/>
            </a:endParaRPr>
          </a:p>
          <a:p>
            <a:endParaRPr lang="en-US" sz="1100" kern="100" dirty="0">
              <a:effectLst/>
              <a:latin typeface="+mj-lt"/>
            </a:endParaRPr>
          </a:p>
          <a:p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Продвижение и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пропаганда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в правительстве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роли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 err="1">
                <a:effectLst/>
                <a:latin typeface="+mj-lt"/>
              </a:rPr>
              <a:t>КК</a:t>
            </a:r>
            <a:r>
              <a:rPr lang="ru-RU" sz="1100" kern="100" dirty="0">
                <a:effectLst/>
                <a:latin typeface="+mj-lt"/>
              </a:rPr>
              <a:t>/КП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значимости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ДВП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при реагировании</a:t>
            </a:r>
            <a:r>
              <a:rPr lang="en-US" sz="1100" kern="100" dirty="0">
                <a:effectLst/>
                <a:latin typeface="+mj-lt"/>
              </a:rPr>
              <a:t> </a:t>
            </a:r>
            <a:endParaRPr lang="en-US" sz="1100" kern="100" dirty="0">
              <a:latin typeface="+mj-lt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E1D3138-29CB-E344-657C-61207AE93856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679764" y="3903449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9847847-76F8-EB80-A8D9-DF269D2063FA}"/>
              </a:ext>
            </a:extLst>
          </p:cNvPr>
          <p:cNvSpPr/>
          <p:nvPr/>
        </p:nvSpPr>
        <p:spPr>
          <a:xfrm>
            <a:off x="3069653" y="6650912"/>
            <a:ext cx="914400" cy="411480"/>
          </a:xfrm>
          <a:prstGeom prst="rect">
            <a:avLst/>
          </a:prstGeom>
          <a:solidFill>
            <a:srgbClr val="C8D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98B7A-29EE-1985-5FDD-94180DE43B1D}"/>
              </a:ext>
            </a:extLst>
          </p:cNvPr>
          <p:cNvSpPr/>
          <p:nvPr/>
        </p:nvSpPr>
        <p:spPr>
          <a:xfrm>
            <a:off x="3997967" y="6650912"/>
            <a:ext cx="914400" cy="411480"/>
          </a:xfrm>
          <a:prstGeom prst="rect">
            <a:avLst/>
          </a:prstGeom>
          <a:solidFill>
            <a:srgbClr val="BED8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A6FA3-D1CD-5479-B31A-4583405BA1D5}"/>
              </a:ext>
            </a:extLst>
          </p:cNvPr>
          <p:cNvSpPr/>
          <p:nvPr/>
        </p:nvSpPr>
        <p:spPr>
          <a:xfrm>
            <a:off x="4926281" y="6650912"/>
            <a:ext cx="914400" cy="411480"/>
          </a:xfrm>
          <a:prstGeom prst="rect">
            <a:avLst/>
          </a:prstGeom>
          <a:solidFill>
            <a:srgbClr val="FBCB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7C21D4-7AD9-CC94-30BC-F433EAC56DE7}"/>
              </a:ext>
            </a:extLst>
          </p:cNvPr>
          <p:cNvSpPr/>
          <p:nvPr/>
        </p:nvSpPr>
        <p:spPr>
          <a:xfrm>
            <a:off x="5854594" y="6650912"/>
            <a:ext cx="914400" cy="411480"/>
          </a:xfrm>
          <a:prstGeom prst="rect">
            <a:avLst/>
          </a:prstGeom>
          <a:solidFill>
            <a:srgbClr val="F3BA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6A4BC5-8916-87FF-4673-04BA2BEEA94E}"/>
              </a:ext>
            </a:extLst>
          </p:cNvPr>
          <p:cNvGrpSpPr/>
          <p:nvPr/>
        </p:nvGrpSpPr>
        <p:grpSpPr>
          <a:xfrm>
            <a:off x="2948664" y="6632522"/>
            <a:ext cx="1171003" cy="409920"/>
            <a:chOff x="2948664" y="6657291"/>
            <a:chExt cx="1171003" cy="40992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637034-A12B-876F-9C17-4485AB86A8FB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НО способно</a:t>
              </a: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2C45030-1DD3-F34D-72E6-712E612274FF}"/>
                </a:ext>
              </a:extLst>
            </p:cNvPr>
            <p:cNvSpPr txBox="1"/>
            <p:nvPr/>
          </p:nvSpPr>
          <p:spPr>
            <a:xfrm>
              <a:off x="2948664" y="6739785"/>
              <a:ext cx="1171003" cy="248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предоставлять ДВП</a:t>
              </a:r>
              <a:r>
                <a:rPr 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со</a:t>
              </a:r>
              <a:r>
                <a:rPr 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7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значительной</a:t>
              </a:r>
              <a:endPara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31805C5-E0BB-081F-4DAD-9AA824A630CA}"/>
                </a:ext>
              </a:extLst>
            </p:cNvPr>
            <p:cNvSpPr txBox="1"/>
            <p:nvPr/>
          </p:nvSpPr>
          <p:spPr>
            <a:xfrm>
              <a:off x="3003560" y="6899473"/>
              <a:ext cx="1065708" cy="167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внешней поддержкой</a:t>
              </a:r>
              <a:endParaRPr lang="en-US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15AB22-B181-B806-905A-9D2F5C946B7D}"/>
              </a:ext>
            </a:extLst>
          </p:cNvPr>
          <p:cNvGrpSpPr/>
          <p:nvPr/>
        </p:nvGrpSpPr>
        <p:grpSpPr>
          <a:xfrm>
            <a:off x="3897667" y="6629824"/>
            <a:ext cx="1120990" cy="390811"/>
            <a:chOff x="2974925" y="6657291"/>
            <a:chExt cx="1120990" cy="39081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4BB6620-D272-E5AE-0400-F7E47D61B79E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F209A06-EA2B-7C44-9AF6-21151DAAFABD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0150A3F-C58F-A1A5-6D11-0D3F97BCA051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1CDD55-2826-903C-3E0E-CF4229235B88}"/>
              </a:ext>
            </a:extLst>
          </p:cNvPr>
          <p:cNvGrpSpPr/>
          <p:nvPr/>
        </p:nvGrpSpPr>
        <p:grpSpPr>
          <a:xfrm>
            <a:off x="4819211" y="6633683"/>
            <a:ext cx="1120990" cy="390811"/>
            <a:chOff x="2974925" y="6657291"/>
            <a:chExt cx="1120990" cy="39081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B5D1735-1409-DC1D-3738-50B82F344FD2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749DA84-C952-E5C6-F79B-4422062AF406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198796A-7C97-241B-FADF-3814EEEF5C06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76C97C4-925E-E835-CC0B-399D2CD3E439}"/>
              </a:ext>
            </a:extLst>
          </p:cNvPr>
          <p:cNvGrpSpPr/>
          <p:nvPr/>
        </p:nvGrpSpPr>
        <p:grpSpPr>
          <a:xfrm>
            <a:off x="5761550" y="6630569"/>
            <a:ext cx="1120990" cy="390811"/>
            <a:chOff x="2974925" y="6657291"/>
            <a:chExt cx="1120990" cy="39081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AADF551-3086-2106-17B9-E922DA786D7A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FE593B-6578-B8BE-0C2D-96EF40543611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FFAC896-8252-515B-1A46-A77EF3278EE9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7993FC8C-3E1F-CEAA-022E-406A15975BF8}"/>
              </a:ext>
            </a:extLst>
          </p:cNvPr>
          <p:cNvSpPr/>
          <p:nvPr/>
        </p:nvSpPr>
        <p:spPr>
          <a:xfrm>
            <a:off x="1015041" y="6632014"/>
            <a:ext cx="923304" cy="215444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6ED27C-F512-0440-3D26-2B936DE1F7C0}"/>
              </a:ext>
            </a:extLst>
          </p:cNvPr>
          <p:cNvSpPr txBox="1"/>
          <p:nvPr/>
        </p:nvSpPr>
        <p:spPr>
          <a:xfrm>
            <a:off x="136180" y="6551778"/>
            <a:ext cx="87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kern="100" dirty="0">
                <a:solidFill>
                  <a:srgbClr val="002060"/>
                </a:solidFill>
                <a:latin typeface="Montserrat" pitchFamily="2" charset="0"/>
              </a:rPr>
              <a:t>Исходные</a:t>
            </a:r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4831B08-347D-EBB3-AC2E-95C1ADFC88C2}"/>
              </a:ext>
            </a:extLst>
          </p:cNvPr>
          <p:cNvSpPr txBox="1"/>
          <p:nvPr/>
        </p:nvSpPr>
        <p:spPr>
          <a:xfrm>
            <a:off x="1938064" y="6544267"/>
            <a:ext cx="95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kern="100" dirty="0">
                <a:solidFill>
                  <a:srgbClr val="002060"/>
                </a:solidFill>
                <a:latin typeface="Montserrat" pitchFamily="2" charset="0"/>
              </a:rPr>
              <a:t>Желательные</a:t>
            </a:r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13D8-A402-E1F2-97CF-C75F8979DAA2}"/>
              </a:ext>
            </a:extLst>
          </p:cNvPr>
          <p:cNvSpPr txBox="1"/>
          <p:nvPr/>
        </p:nvSpPr>
        <p:spPr>
          <a:xfrm>
            <a:off x="5741495" y="249375"/>
            <a:ext cx="963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Вставить здесь логотип НО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7" name="TextBox 105">
            <a:extLst>
              <a:ext uri="{FF2B5EF4-FFF2-40B4-BE49-F238E27FC236}">
                <a16:creationId xmlns:a16="http://schemas.microsoft.com/office/drawing/2014/main" id="{A40450F0-86C4-BDF2-11DF-F99B981A7D7F}"/>
              </a:ext>
            </a:extLst>
          </p:cNvPr>
          <p:cNvSpPr txBox="1"/>
          <p:nvPr/>
        </p:nvSpPr>
        <p:spPr>
          <a:xfrm>
            <a:off x="544860" y="9624774"/>
            <a:ext cx="579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latin typeface="Montserrat" pitchFamily="2" charset="0"/>
              </a:rPr>
              <a:t>Включает реальные цифры</a:t>
            </a:r>
            <a:r>
              <a:rPr lang="en-US" sz="1000" i="1" dirty="0">
                <a:latin typeface="Montserrat" pitchFamily="2" charset="0"/>
              </a:rPr>
              <a:t>/</a:t>
            </a:r>
            <a:r>
              <a:rPr lang="ru-RU" sz="1000" i="1" dirty="0">
                <a:latin typeface="Montserrat" pitchFamily="2" charset="0"/>
              </a:rPr>
              <a:t>информацию</a:t>
            </a:r>
            <a:r>
              <a:rPr lang="en-US" sz="1000" i="1" dirty="0">
                <a:latin typeface="Montserrat" pitchFamily="2" charset="0"/>
              </a:rPr>
              <a:t> </a:t>
            </a:r>
            <a:r>
              <a:rPr lang="ru-RU" sz="1000" i="1" dirty="0">
                <a:latin typeface="Montserrat" pitchFamily="2" charset="0"/>
              </a:rPr>
              <a:t>по исходным уровням</a:t>
            </a:r>
            <a:endParaRPr lang="en-US" sz="1000" i="1" dirty="0">
              <a:latin typeface="Montserrat" pitchFamily="2" charset="0"/>
            </a:endParaRPr>
          </a:p>
        </p:txBody>
      </p:sp>
      <p:sp>
        <p:nvSpPr>
          <p:cNvPr id="9" name="Google Shape;619;p27">
            <a:extLst>
              <a:ext uri="{FF2B5EF4-FFF2-40B4-BE49-F238E27FC236}">
                <a16:creationId xmlns:a16="http://schemas.microsoft.com/office/drawing/2014/main" id="{C16C6AC1-76CB-E033-6DAD-9F49B60E1B09}"/>
              </a:ext>
            </a:extLst>
          </p:cNvPr>
          <p:cNvSpPr txBox="1"/>
          <p:nvPr/>
        </p:nvSpPr>
        <p:spPr>
          <a:xfrm>
            <a:off x="5283825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&gt; 81%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sp>
        <p:nvSpPr>
          <p:cNvPr id="13" name="Arrow: Right 1162">
            <a:extLst>
              <a:ext uri="{FF2B5EF4-FFF2-40B4-BE49-F238E27FC236}">
                <a16:creationId xmlns:a16="http://schemas.microsoft.com/office/drawing/2014/main" id="{358C4F7E-19DB-5502-350C-E46E1224D948}"/>
              </a:ext>
            </a:extLst>
          </p:cNvPr>
          <p:cNvSpPr/>
          <p:nvPr/>
        </p:nvSpPr>
        <p:spPr>
          <a:xfrm>
            <a:off x="3666579" y="7217905"/>
            <a:ext cx="1727375" cy="190481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3943726" y="6648348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3867066" y="6730842"/>
            <a:ext cx="1171003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ограниченной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3921962" y="6890530"/>
            <a:ext cx="1065708" cy="16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внешней поддержкой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4870054" y="6648348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4947782" y="6730842"/>
            <a:ext cx="888721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без </a:t>
            </a: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внешней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4848290" y="6890530"/>
            <a:ext cx="1065708" cy="172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поддержки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5808258" y="6630534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5731598" y="6718966"/>
            <a:ext cx="1171003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без </a:t>
            </a:r>
            <a:r>
              <a:rPr lang="ru-RU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внешн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подд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+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5786494" y="6866778"/>
            <a:ext cx="1065708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поддерживать другие орг.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7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699;p43">
            <a:extLst>
              <a:ext uri="{FF2B5EF4-FFF2-40B4-BE49-F238E27FC236}">
                <a16:creationId xmlns:a16="http://schemas.microsoft.com/office/drawing/2014/main" id="{67E9CDA7-1B81-F7F5-536E-684CD7B1B3CF}"/>
              </a:ext>
            </a:extLst>
          </p:cNvPr>
          <p:cNvSpPr/>
          <p:nvPr/>
        </p:nvSpPr>
        <p:spPr>
          <a:xfrm>
            <a:off x="1236442" y="5954750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699;p43">
            <a:extLst>
              <a:ext uri="{FF2B5EF4-FFF2-40B4-BE49-F238E27FC236}">
                <a16:creationId xmlns:a16="http://schemas.microsoft.com/office/drawing/2014/main" id="{31B74E48-D262-21AF-403D-C4CDB2AB3796}"/>
              </a:ext>
            </a:extLst>
          </p:cNvPr>
          <p:cNvSpPr/>
          <p:nvPr/>
        </p:nvSpPr>
        <p:spPr>
          <a:xfrm>
            <a:off x="3488860" y="594015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699;p43">
            <a:extLst>
              <a:ext uri="{FF2B5EF4-FFF2-40B4-BE49-F238E27FC236}">
                <a16:creationId xmlns:a16="http://schemas.microsoft.com/office/drawing/2014/main" id="{7CCC09E1-0627-11FF-7078-EE4421085EB9}"/>
              </a:ext>
            </a:extLst>
          </p:cNvPr>
          <p:cNvSpPr/>
          <p:nvPr/>
        </p:nvSpPr>
        <p:spPr>
          <a:xfrm>
            <a:off x="2366884" y="4195494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699;p43">
            <a:extLst>
              <a:ext uri="{FF2B5EF4-FFF2-40B4-BE49-F238E27FC236}">
                <a16:creationId xmlns:a16="http://schemas.microsoft.com/office/drawing/2014/main" id="{8CE0DE30-0E98-AE57-41D8-1C3681353FDA}"/>
              </a:ext>
            </a:extLst>
          </p:cNvPr>
          <p:cNvSpPr/>
          <p:nvPr/>
        </p:nvSpPr>
        <p:spPr>
          <a:xfrm>
            <a:off x="4576967" y="417160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F1069CCE-6132-2E38-C46E-611566B5E455}"/>
              </a:ext>
            </a:extLst>
          </p:cNvPr>
          <p:cNvSpPr/>
          <p:nvPr/>
        </p:nvSpPr>
        <p:spPr>
          <a:xfrm>
            <a:off x="385580" y="1353681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6BC622-7346-1275-D10F-A2461E54E1DF}"/>
              </a:ext>
            </a:extLst>
          </p:cNvPr>
          <p:cNvSpPr/>
          <p:nvPr/>
        </p:nvSpPr>
        <p:spPr>
          <a:xfrm>
            <a:off x="4496683" y="150175"/>
            <a:ext cx="365760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9292A-DAD5-057D-25CE-4E37FC26CFB1}"/>
              </a:ext>
            </a:extLst>
          </p:cNvPr>
          <p:cNvSpPr/>
          <p:nvPr/>
        </p:nvSpPr>
        <p:spPr>
          <a:xfrm>
            <a:off x="-7315" y="151092"/>
            <a:ext cx="4712600" cy="3655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latin typeface="Montserrat" pitchFamily="2" charset="0"/>
              </a:rPr>
              <a:t>Уровень организационного потенциала ДВП</a:t>
            </a:r>
            <a:endParaRPr lang="en-US" sz="1600" b="1" dirty="0">
              <a:latin typeface="Montserrat" pitchFamily="2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752315E-1758-4C4D-8A6C-9E94EF955A87}"/>
              </a:ext>
              <a:ext uri="{147F2762-F138-4A5C-976F-8EAC2B608ADB}">
                <a16:predDERef xmlns:a16="http://schemas.microsoft.com/office/drawing/2014/main" pred="{59E6F70A-2DE0-4157-A941-419F1B871B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301149"/>
              </p:ext>
            </p:extLst>
          </p:nvPr>
        </p:nvGraphicFramePr>
        <p:xfrm>
          <a:off x="1153252" y="545994"/>
          <a:ext cx="6141190" cy="2632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5C8E7D4-6ACD-FE6B-87AB-A2773BE8BE61}"/>
              </a:ext>
            </a:extLst>
          </p:cNvPr>
          <p:cNvGrpSpPr/>
          <p:nvPr/>
        </p:nvGrpSpPr>
        <p:grpSpPr>
          <a:xfrm>
            <a:off x="346835" y="1471741"/>
            <a:ext cx="1536192" cy="857409"/>
            <a:chOff x="4892040" y="1886615"/>
            <a:chExt cx="1536192" cy="85740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90B90BB-CF7C-759F-E58F-4670531A0CCE}"/>
                </a:ext>
              </a:extLst>
            </p:cNvPr>
            <p:cNvSpPr txBox="1"/>
            <p:nvPr/>
          </p:nvSpPr>
          <p:spPr>
            <a:xfrm>
              <a:off x="5111496" y="1886615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1</a:t>
              </a:r>
              <a:r>
                <a:rPr lang="ru-RU" sz="2400" b="1" dirty="0">
                  <a:solidFill>
                    <a:srgbClr val="002060"/>
                  </a:solidFill>
                  <a:latin typeface="Montserrat" pitchFamily="2" charset="0"/>
                </a:rPr>
                <a:t>,</a:t>
              </a:r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36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F8D79D-E85D-BEA8-330D-BE245BA42587}"/>
                </a:ext>
              </a:extLst>
            </p:cNvPr>
            <p:cNvSpPr txBox="1"/>
            <p:nvPr/>
          </p:nvSpPr>
          <p:spPr>
            <a:xfrm>
              <a:off x="4892040" y="2282359"/>
              <a:ext cx="1536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Montserrat" pitchFamily="2" charset="0"/>
                </a:rPr>
                <a:t>Исходный балл</a:t>
              </a:r>
              <a:endParaRPr lang="en-US" sz="1200" b="1" dirty="0">
                <a:latin typeface="Montserrat" pitchFamily="2" charset="0"/>
              </a:endParaRPr>
            </a:p>
            <a:p>
              <a:pPr algn="ctr"/>
              <a:r>
                <a:rPr lang="en-US" sz="1200" dirty="0">
                  <a:latin typeface="Montserrat" pitchFamily="2" charset="0"/>
                </a:rPr>
                <a:t>(</a:t>
              </a:r>
              <a:r>
                <a:rPr lang="ru-RU" sz="1200" dirty="0">
                  <a:latin typeface="Montserrat" pitchFamily="2" charset="0"/>
                </a:rPr>
                <a:t>из</a:t>
              </a:r>
              <a:r>
                <a:rPr lang="en-US" sz="1200" dirty="0">
                  <a:latin typeface="Montserrat" pitchFamily="2" charset="0"/>
                </a:rPr>
                <a:t> 3+)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AD03FF3-DBBF-F613-04C7-E02C21EE6B22}"/>
              </a:ext>
            </a:extLst>
          </p:cNvPr>
          <p:cNvSpPr txBox="1"/>
          <p:nvPr/>
        </p:nvSpPr>
        <p:spPr>
          <a:xfrm>
            <a:off x="4913591" y="729618"/>
            <a:ext cx="1439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| </a:t>
            </a:r>
            <a:r>
              <a:rPr lang="ru-RU" sz="1200" b="1" dirty="0">
                <a:solidFill>
                  <a:srgbClr val="002060"/>
                </a:solidFill>
              </a:rPr>
              <a:t>Сфера</a:t>
            </a:r>
            <a:r>
              <a:rPr lang="en-US" sz="1200" b="1" dirty="0">
                <a:solidFill>
                  <a:srgbClr val="002060"/>
                </a:solidFill>
              </a:rPr>
              <a:t> 1 </a:t>
            </a:r>
            <a:r>
              <a:rPr lang="en-US" sz="1200" dirty="0">
                <a:solidFill>
                  <a:srgbClr val="002060"/>
                </a:solidFill>
              </a:rPr>
              <a:t>(1</a:t>
            </a:r>
            <a:r>
              <a:rPr lang="ru-RU" sz="1200" dirty="0">
                <a:solidFill>
                  <a:srgbClr val="002060"/>
                </a:solidFill>
              </a:rPr>
              <a:t>,</a:t>
            </a:r>
            <a:r>
              <a:rPr lang="en-US" sz="1200" dirty="0">
                <a:solidFill>
                  <a:srgbClr val="002060"/>
                </a:solidFill>
              </a:rPr>
              <a:t>41)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64CD2E-E738-63BD-D4EC-DAC75ED348E9}"/>
              </a:ext>
            </a:extLst>
          </p:cNvPr>
          <p:cNvSpPr txBox="1"/>
          <p:nvPr/>
        </p:nvSpPr>
        <p:spPr>
          <a:xfrm>
            <a:off x="4091363" y="1849714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BF1A1D-7712-EE29-1F46-E9F0F99C92AD}"/>
              </a:ext>
            </a:extLst>
          </p:cNvPr>
          <p:cNvSpPr txBox="1"/>
          <p:nvPr/>
        </p:nvSpPr>
        <p:spPr>
          <a:xfrm>
            <a:off x="4091363" y="2023815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AA7A51-2B6F-4555-ADEB-87F141FF0877}"/>
              </a:ext>
            </a:extLst>
          </p:cNvPr>
          <p:cNvSpPr txBox="1"/>
          <p:nvPr/>
        </p:nvSpPr>
        <p:spPr>
          <a:xfrm>
            <a:off x="4091363" y="2203212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56B8B0-8CBE-5B6C-E1CF-5D6805F780B6}"/>
              </a:ext>
            </a:extLst>
          </p:cNvPr>
          <p:cNvSpPr txBox="1"/>
          <p:nvPr/>
        </p:nvSpPr>
        <p:spPr>
          <a:xfrm>
            <a:off x="4091363" y="2376125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58EB0C-88D3-DE87-5F21-4519ACF012C3}"/>
              </a:ext>
            </a:extLst>
          </p:cNvPr>
          <p:cNvSpPr txBox="1"/>
          <p:nvPr/>
        </p:nvSpPr>
        <p:spPr>
          <a:xfrm>
            <a:off x="5142016" y="1715780"/>
            <a:ext cx="1300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Сфера</a:t>
            </a:r>
            <a:r>
              <a:rPr lang="en-US" sz="1200" b="1" dirty="0">
                <a:solidFill>
                  <a:srgbClr val="002060"/>
                </a:solidFill>
              </a:rPr>
              <a:t> 2 </a:t>
            </a:r>
            <a:r>
              <a:rPr lang="en-US" sz="1200" dirty="0">
                <a:solidFill>
                  <a:srgbClr val="002060"/>
                </a:solidFill>
              </a:rPr>
              <a:t>(1</a:t>
            </a:r>
            <a:r>
              <a:rPr lang="ru-RU" sz="1200" dirty="0">
                <a:solidFill>
                  <a:srgbClr val="002060"/>
                </a:solidFill>
              </a:rPr>
              <a:t>,</a:t>
            </a:r>
            <a:r>
              <a:rPr lang="en-US" sz="1200" dirty="0">
                <a:solidFill>
                  <a:srgbClr val="002060"/>
                </a:solidFill>
              </a:rPr>
              <a:t>27)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A1E5AAD-F569-9657-7CC0-FEED34E216DE}"/>
              </a:ext>
            </a:extLst>
          </p:cNvPr>
          <p:cNvSpPr/>
          <p:nvPr/>
        </p:nvSpPr>
        <p:spPr>
          <a:xfrm>
            <a:off x="3343653" y="3343536"/>
            <a:ext cx="365760" cy="3622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D4E0C86-44AB-F95A-BF30-72F82D1DDFAD}"/>
              </a:ext>
            </a:extLst>
          </p:cNvPr>
          <p:cNvSpPr/>
          <p:nvPr/>
        </p:nvSpPr>
        <p:spPr>
          <a:xfrm>
            <a:off x="3533878" y="3347017"/>
            <a:ext cx="3335003" cy="3587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b="1" dirty="0">
                <a:latin typeface="Montserrat" pitchFamily="2" charset="0"/>
              </a:rPr>
              <a:t>План действий по сферам</a:t>
            </a:r>
            <a:r>
              <a:rPr lang="en-US" sz="1600" b="1" dirty="0">
                <a:latin typeface="Montserrat" pitchFamily="2" charset="0"/>
              </a:rPr>
              <a:t>*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A74115-062C-5D2C-46FB-83CE52FD32E7}"/>
              </a:ext>
            </a:extLst>
          </p:cNvPr>
          <p:cNvSpPr txBox="1"/>
          <p:nvPr/>
        </p:nvSpPr>
        <p:spPr>
          <a:xfrm>
            <a:off x="4753064" y="2724458"/>
            <a:ext cx="1271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Сфера</a:t>
            </a:r>
            <a:r>
              <a:rPr lang="en-US" sz="1200" b="1" dirty="0">
                <a:solidFill>
                  <a:srgbClr val="002060"/>
                </a:solidFill>
              </a:rPr>
              <a:t> 3 </a:t>
            </a:r>
            <a:r>
              <a:rPr lang="en-US" sz="1200" dirty="0">
                <a:solidFill>
                  <a:srgbClr val="002060"/>
                </a:solidFill>
              </a:rPr>
              <a:t>(1</a:t>
            </a:r>
            <a:r>
              <a:rPr lang="ru-RU" sz="1200" dirty="0">
                <a:solidFill>
                  <a:srgbClr val="002060"/>
                </a:solidFill>
              </a:rPr>
              <a:t>,</a:t>
            </a:r>
            <a:r>
              <a:rPr lang="en-US" sz="1200" dirty="0">
                <a:solidFill>
                  <a:srgbClr val="002060"/>
                </a:solidFill>
              </a:rPr>
              <a:t>63)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3081A4-2E1B-A617-A500-340DE10E4C8B}"/>
              </a:ext>
            </a:extLst>
          </p:cNvPr>
          <p:cNvSpPr txBox="1"/>
          <p:nvPr/>
        </p:nvSpPr>
        <p:spPr>
          <a:xfrm>
            <a:off x="2291660" y="2724458"/>
            <a:ext cx="1319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Сфера</a:t>
            </a:r>
            <a:r>
              <a:rPr lang="en-US" sz="1200" b="1" dirty="0">
                <a:solidFill>
                  <a:srgbClr val="002060"/>
                </a:solidFill>
              </a:rPr>
              <a:t> 4 </a:t>
            </a:r>
            <a:r>
              <a:rPr lang="en-US" sz="1200" dirty="0">
                <a:solidFill>
                  <a:srgbClr val="002060"/>
                </a:solidFill>
              </a:rPr>
              <a:t>(1</a:t>
            </a:r>
            <a:r>
              <a:rPr lang="ru-RU" sz="1200">
                <a:solidFill>
                  <a:srgbClr val="002060"/>
                </a:solidFill>
              </a:rPr>
              <a:t>,</a:t>
            </a:r>
            <a:r>
              <a:rPr lang="en-US" sz="1200">
                <a:solidFill>
                  <a:srgbClr val="002060"/>
                </a:solidFill>
              </a:rPr>
              <a:t>37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CA71D2-41DC-D276-D667-8CE398A7665E}"/>
              </a:ext>
            </a:extLst>
          </p:cNvPr>
          <p:cNvSpPr txBox="1"/>
          <p:nvPr/>
        </p:nvSpPr>
        <p:spPr>
          <a:xfrm>
            <a:off x="2045680" y="1646306"/>
            <a:ext cx="1236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Сфера</a:t>
            </a:r>
            <a:r>
              <a:rPr lang="en-US" sz="1200" b="1" dirty="0">
                <a:solidFill>
                  <a:srgbClr val="002060"/>
                </a:solidFill>
              </a:rPr>
              <a:t> 5 </a:t>
            </a:r>
            <a:r>
              <a:rPr lang="en-US" sz="1200" dirty="0">
                <a:solidFill>
                  <a:srgbClr val="002060"/>
                </a:solidFill>
              </a:rPr>
              <a:t>(1</a:t>
            </a:r>
            <a:r>
              <a:rPr lang="ru-RU" sz="1200" dirty="0">
                <a:solidFill>
                  <a:srgbClr val="002060"/>
                </a:solidFill>
              </a:rPr>
              <a:t>,</a:t>
            </a:r>
            <a:r>
              <a:rPr lang="en-US" sz="1200" dirty="0">
                <a:solidFill>
                  <a:srgbClr val="002060"/>
                </a:solidFill>
              </a:rPr>
              <a:t>11)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209400-1160-5BA6-F841-029D8B546FA4}"/>
              </a:ext>
            </a:extLst>
          </p:cNvPr>
          <p:cNvSpPr txBox="1"/>
          <p:nvPr/>
        </p:nvSpPr>
        <p:spPr>
          <a:xfrm>
            <a:off x="2476291" y="4274400"/>
            <a:ext cx="193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СОП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–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структура разделения функциональных обязанностей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Оценка планирования </a:t>
            </a:r>
            <a:r>
              <a:rPr lang="ru-RU" sz="1000" dirty="0" err="1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ПФУ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Рамочное соглашение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</a:t>
            </a: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Инструментарий ДВП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5BD653C-C13D-2AA9-02DD-DE8734F8BE9D}"/>
              </a:ext>
            </a:extLst>
          </p:cNvPr>
          <p:cNvSpPr txBox="1"/>
          <p:nvPr/>
        </p:nvSpPr>
        <p:spPr>
          <a:xfrm>
            <a:off x="4655394" y="4277527"/>
            <a:ext cx="2012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Защита данных получателей помощи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Анализ кадров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–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оценка всех сотрудников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ДВП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Учебные курсы для филиалов и волонтеров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9529528-AFEB-A423-12DF-8DBB3B82FCCD}"/>
              </a:ext>
            </a:extLst>
          </p:cNvPr>
          <p:cNvSpPr txBox="1"/>
          <p:nvPr/>
        </p:nvSpPr>
        <p:spPr>
          <a:xfrm>
            <a:off x="1230997" y="5995436"/>
            <a:ext cx="2212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Расширение механизма обратной связи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(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колл-центр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)</a:t>
            </a: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Равноправное участие в обобщении полученного опыта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(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партнерство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)</a:t>
            </a: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Информационно-разъяснительная работа и партнерские связи с правительством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FEF9B1-174C-A9B0-D904-D365F9EAD1F2}"/>
              </a:ext>
            </a:extLst>
          </p:cNvPr>
          <p:cNvSpPr txBox="1"/>
          <p:nvPr/>
        </p:nvSpPr>
        <p:spPr>
          <a:xfrm>
            <a:off x="3568727" y="6017594"/>
            <a:ext cx="201425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Тестирование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ДВП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–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пилотные проекты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Общенациональный семинар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–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обсуждение полученного опыта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5D0F08F-064C-51B4-F64D-DB1845C2E7D3}"/>
              </a:ext>
            </a:extLst>
          </p:cNvPr>
          <p:cNvSpPr/>
          <p:nvPr/>
        </p:nvSpPr>
        <p:spPr>
          <a:xfrm>
            <a:off x="3818198" y="7551044"/>
            <a:ext cx="558130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E64D63-D589-CE59-AE38-EA4B3B08E8B3}"/>
              </a:ext>
            </a:extLst>
          </p:cNvPr>
          <p:cNvSpPr/>
          <p:nvPr/>
        </p:nvSpPr>
        <p:spPr>
          <a:xfrm>
            <a:off x="-1" y="7551960"/>
            <a:ext cx="4091363" cy="36557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</a:t>
            </a:r>
            <a:r>
              <a:rPr lang="ru-RU" sz="1600" b="1" dirty="0">
                <a:latin typeface="Montserrat" pitchFamily="2" charset="0"/>
              </a:rPr>
              <a:t>Следующие шаги и рекомендации</a:t>
            </a:r>
            <a:r>
              <a:rPr lang="en-US" sz="1600" b="1" dirty="0">
                <a:latin typeface="Montserrat" pitchFamily="2" charset="0"/>
              </a:rPr>
              <a:t>*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4E5FE3-0F5F-9801-B606-A868261EA40B}"/>
              </a:ext>
            </a:extLst>
          </p:cNvPr>
          <p:cNvSpPr txBox="1"/>
          <p:nvPr/>
        </p:nvSpPr>
        <p:spPr>
          <a:xfrm>
            <a:off x="237664" y="8041915"/>
            <a:ext cx="6429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Создание технической рабочей группы по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ДВП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для управления и надзора за программой обеспечения готовности к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ДВП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Одобрение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заявления об общей концепции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ДВП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и окончательное оформление плана действий</a:t>
            </a:r>
            <a:r>
              <a:rPr lang="en-US" sz="1250" dirty="0">
                <a:latin typeface="+mj-lt"/>
              </a:rPr>
              <a:t> (</a:t>
            </a:r>
            <a:r>
              <a:rPr lang="ru-RU" sz="1250" dirty="0">
                <a:latin typeface="+mj-lt"/>
              </a:rPr>
              <a:t>ПД</a:t>
            </a:r>
            <a:r>
              <a:rPr lang="en-US" sz="1250" dirty="0">
                <a:latin typeface="+mj-lt"/>
              </a:rPr>
              <a:t>).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Определите ключевых партнеров для технической и финансовой поддержки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Включение ПД по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ГДВП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в план развития НО Красного Креста/Красного Полумесяца</a:t>
            </a:r>
            <a:r>
              <a:rPr lang="en-US" sz="1250" dirty="0">
                <a:latin typeface="+mj-lt"/>
              </a:rPr>
              <a:t>, </a:t>
            </a:r>
            <a:r>
              <a:rPr lang="ru-RU" sz="1250" dirty="0">
                <a:latin typeface="+mj-lt"/>
              </a:rPr>
              <a:t>с учетом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синергизма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и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общих аспектов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Начало реализации ПД по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ГДВП</a:t>
            </a:r>
            <a:r>
              <a:rPr lang="en-US" sz="1250" dirty="0">
                <a:latin typeface="+mj-lt"/>
              </a:rPr>
              <a:t> </a:t>
            </a:r>
            <a:r>
              <a:rPr lang="ru-RU" sz="1250" dirty="0">
                <a:latin typeface="+mj-lt"/>
              </a:rPr>
              <a:t>в наикратчайшие сроки для</a:t>
            </a:r>
            <a:r>
              <a:rPr lang="en-US" sz="1250" dirty="0">
                <a:latin typeface="+mj-lt"/>
              </a:rPr>
              <a:t> </a:t>
            </a:r>
            <a:r>
              <a:rPr lang="ru-RU" sz="1250">
                <a:latin typeface="+mj-lt"/>
              </a:rPr>
              <a:t>наращивания темпов</a:t>
            </a:r>
            <a:r>
              <a:rPr lang="en-US" sz="1250">
                <a:latin typeface="+mj-lt"/>
              </a:rPr>
              <a:t>.</a:t>
            </a:r>
            <a:endParaRPr lang="en-US" sz="1250" dirty="0">
              <a:latin typeface="+mj-lt"/>
            </a:endParaRPr>
          </a:p>
        </p:txBody>
      </p:sp>
      <p:grpSp>
        <p:nvGrpSpPr>
          <p:cNvPr id="74" name="Google Shape;518;p25">
            <a:extLst>
              <a:ext uri="{FF2B5EF4-FFF2-40B4-BE49-F238E27FC236}">
                <a16:creationId xmlns:a16="http://schemas.microsoft.com/office/drawing/2014/main" id="{1FB1512F-A3CF-12D7-2A34-56FB3781546F}"/>
              </a:ext>
            </a:extLst>
          </p:cNvPr>
          <p:cNvGrpSpPr/>
          <p:nvPr/>
        </p:nvGrpSpPr>
        <p:grpSpPr>
          <a:xfrm>
            <a:off x="7294442" y="5985237"/>
            <a:ext cx="2644672" cy="1693447"/>
            <a:chOff x="4553652" y="2391126"/>
            <a:chExt cx="2063208" cy="2009933"/>
          </a:xfrm>
        </p:grpSpPr>
        <p:sp>
          <p:nvSpPr>
            <p:cNvPr id="75" name="Google Shape;519;p25">
              <a:extLst>
                <a:ext uri="{FF2B5EF4-FFF2-40B4-BE49-F238E27FC236}">
                  <a16:creationId xmlns:a16="http://schemas.microsoft.com/office/drawing/2014/main" id="{925E2549-5869-9AB6-06FF-42FD2085DF7C}"/>
                </a:ext>
              </a:extLst>
            </p:cNvPr>
            <p:cNvSpPr/>
            <p:nvPr/>
          </p:nvSpPr>
          <p:spPr>
            <a:xfrm>
              <a:off x="4578286" y="2412249"/>
              <a:ext cx="496080" cy="452733"/>
            </a:xfrm>
            <a:custGeom>
              <a:avLst/>
              <a:gdLst/>
              <a:ahLst/>
              <a:cxnLst/>
              <a:rect l="l" t="t" r="r" b="b"/>
              <a:pathLst>
                <a:path w="51514" h="47025" extrusionOk="0">
                  <a:moveTo>
                    <a:pt x="32049" y="23185"/>
                  </a:moveTo>
                  <a:cubicBezTo>
                    <a:pt x="32818" y="23185"/>
                    <a:pt x="33403" y="24236"/>
                    <a:pt x="32620" y="24896"/>
                  </a:cubicBezTo>
                  <a:cubicBezTo>
                    <a:pt x="31002" y="26096"/>
                    <a:pt x="29280" y="27192"/>
                    <a:pt x="27453" y="28079"/>
                  </a:cubicBezTo>
                  <a:cubicBezTo>
                    <a:pt x="26774" y="28497"/>
                    <a:pt x="26044" y="28862"/>
                    <a:pt x="25417" y="29227"/>
                  </a:cubicBezTo>
                  <a:cubicBezTo>
                    <a:pt x="25261" y="29332"/>
                    <a:pt x="25104" y="29332"/>
                    <a:pt x="24948" y="29384"/>
                  </a:cubicBezTo>
                  <a:lnTo>
                    <a:pt x="24895" y="29384"/>
                  </a:lnTo>
                  <a:cubicBezTo>
                    <a:pt x="23956" y="29384"/>
                    <a:pt x="23591" y="28079"/>
                    <a:pt x="24426" y="27610"/>
                  </a:cubicBezTo>
                  <a:cubicBezTo>
                    <a:pt x="25104" y="27192"/>
                    <a:pt x="25835" y="26827"/>
                    <a:pt x="26566" y="26409"/>
                  </a:cubicBezTo>
                  <a:cubicBezTo>
                    <a:pt x="28288" y="25574"/>
                    <a:pt x="29906" y="24582"/>
                    <a:pt x="31419" y="23434"/>
                  </a:cubicBezTo>
                  <a:cubicBezTo>
                    <a:pt x="31628" y="23259"/>
                    <a:pt x="31845" y="23185"/>
                    <a:pt x="32049" y="23185"/>
                  </a:cubicBezTo>
                  <a:close/>
                  <a:moveTo>
                    <a:pt x="24913" y="23178"/>
                  </a:moveTo>
                  <a:cubicBezTo>
                    <a:pt x="25812" y="23178"/>
                    <a:pt x="26310" y="24502"/>
                    <a:pt x="25313" y="25000"/>
                  </a:cubicBezTo>
                  <a:cubicBezTo>
                    <a:pt x="22912" y="26305"/>
                    <a:pt x="20616" y="27870"/>
                    <a:pt x="18528" y="29645"/>
                  </a:cubicBezTo>
                  <a:lnTo>
                    <a:pt x="17902" y="30115"/>
                  </a:lnTo>
                  <a:cubicBezTo>
                    <a:pt x="17745" y="30219"/>
                    <a:pt x="17536" y="30323"/>
                    <a:pt x="17328" y="30323"/>
                  </a:cubicBezTo>
                  <a:cubicBezTo>
                    <a:pt x="16388" y="30323"/>
                    <a:pt x="16023" y="29175"/>
                    <a:pt x="16754" y="28601"/>
                  </a:cubicBezTo>
                  <a:lnTo>
                    <a:pt x="17328" y="28131"/>
                  </a:lnTo>
                  <a:cubicBezTo>
                    <a:pt x="19572" y="26253"/>
                    <a:pt x="21921" y="24635"/>
                    <a:pt x="24478" y="23278"/>
                  </a:cubicBezTo>
                  <a:cubicBezTo>
                    <a:pt x="24630" y="23209"/>
                    <a:pt x="24776" y="23178"/>
                    <a:pt x="24913" y="23178"/>
                  </a:cubicBezTo>
                  <a:close/>
                  <a:moveTo>
                    <a:pt x="36065" y="0"/>
                  </a:moveTo>
                  <a:lnTo>
                    <a:pt x="0" y="32672"/>
                  </a:lnTo>
                  <a:lnTo>
                    <a:pt x="18789" y="47025"/>
                  </a:lnTo>
                  <a:cubicBezTo>
                    <a:pt x="30167" y="36378"/>
                    <a:pt x="41179" y="25156"/>
                    <a:pt x="51513" y="13570"/>
                  </a:cubicBezTo>
                  <a:cubicBezTo>
                    <a:pt x="46920" y="8507"/>
                    <a:pt x="41388" y="4175"/>
                    <a:pt x="36065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20;p25">
              <a:extLst>
                <a:ext uri="{FF2B5EF4-FFF2-40B4-BE49-F238E27FC236}">
                  <a16:creationId xmlns:a16="http://schemas.microsoft.com/office/drawing/2014/main" id="{15CBCE59-636B-CC6F-C737-D573E2CF8383}"/>
                </a:ext>
              </a:extLst>
            </p:cNvPr>
            <p:cNvSpPr/>
            <p:nvPr/>
          </p:nvSpPr>
          <p:spPr>
            <a:xfrm>
              <a:off x="6095646" y="2412249"/>
              <a:ext cx="496089" cy="452233"/>
            </a:xfrm>
            <a:custGeom>
              <a:avLst/>
              <a:gdLst/>
              <a:ahLst/>
              <a:cxnLst/>
              <a:rect l="l" t="t" r="r" b="b"/>
              <a:pathLst>
                <a:path w="51515" h="46973" extrusionOk="0">
                  <a:moveTo>
                    <a:pt x="27478" y="21746"/>
                  </a:moveTo>
                  <a:cubicBezTo>
                    <a:pt x="27934" y="21746"/>
                    <a:pt x="28353" y="22085"/>
                    <a:pt x="28446" y="22547"/>
                  </a:cubicBezTo>
                  <a:lnTo>
                    <a:pt x="28393" y="22547"/>
                  </a:lnTo>
                  <a:cubicBezTo>
                    <a:pt x="28498" y="23069"/>
                    <a:pt x="28185" y="23539"/>
                    <a:pt x="27663" y="23643"/>
                  </a:cubicBezTo>
                  <a:cubicBezTo>
                    <a:pt x="26514" y="23904"/>
                    <a:pt x="25418" y="24269"/>
                    <a:pt x="24375" y="24687"/>
                  </a:cubicBezTo>
                  <a:cubicBezTo>
                    <a:pt x="23644" y="25000"/>
                    <a:pt x="22861" y="25313"/>
                    <a:pt x="22078" y="25522"/>
                  </a:cubicBezTo>
                  <a:cubicBezTo>
                    <a:pt x="21974" y="25522"/>
                    <a:pt x="21869" y="25574"/>
                    <a:pt x="21817" y="25574"/>
                  </a:cubicBezTo>
                  <a:cubicBezTo>
                    <a:pt x="20721" y="25522"/>
                    <a:pt x="20512" y="24008"/>
                    <a:pt x="21504" y="23695"/>
                  </a:cubicBezTo>
                  <a:cubicBezTo>
                    <a:pt x="22235" y="23486"/>
                    <a:pt x="22965" y="23225"/>
                    <a:pt x="23696" y="22912"/>
                  </a:cubicBezTo>
                  <a:cubicBezTo>
                    <a:pt x="24844" y="22443"/>
                    <a:pt x="26045" y="22025"/>
                    <a:pt x="27297" y="21764"/>
                  </a:cubicBezTo>
                  <a:cubicBezTo>
                    <a:pt x="27358" y="21752"/>
                    <a:pt x="27418" y="21746"/>
                    <a:pt x="27478" y="21746"/>
                  </a:cubicBezTo>
                  <a:close/>
                  <a:moveTo>
                    <a:pt x="33189" y="25099"/>
                  </a:moveTo>
                  <a:cubicBezTo>
                    <a:pt x="33670" y="25099"/>
                    <a:pt x="34086" y="25454"/>
                    <a:pt x="34134" y="25992"/>
                  </a:cubicBezTo>
                  <a:lnTo>
                    <a:pt x="34082" y="25939"/>
                  </a:lnTo>
                  <a:lnTo>
                    <a:pt x="34082" y="25939"/>
                  </a:lnTo>
                  <a:cubicBezTo>
                    <a:pt x="34134" y="26461"/>
                    <a:pt x="33769" y="26931"/>
                    <a:pt x="33247" y="26983"/>
                  </a:cubicBezTo>
                  <a:cubicBezTo>
                    <a:pt x="31681" y="27192"/>
                    <a:pt x="30168" y="27610"/>
                    <a:pt x="28759" y="28288"/>
                  </a:cubicBezTo>
                  <a:cubicBezTo>
                    <a:pt x="27819" y="28706"/>
                    <a:pt x="26828" y="29019"/>
                    <a:pt x="25836" y="29332"/>
                  </a:cubicBezTo>
                  <a:lnTo>
                    <a:pt x="25575" y="29332"/>
                  </a:lnTo>
                  <a:cubicBezTo>
                    <a:pt x="24479" y="29280"/>
                    <a:pt x="24270" y="27766"/>
                    <a:pt x="25314" y="27453"/>
                  </a:cubicBezTo>
                  <a:cubicBezTo>
                    <a:pt x="26253" y="27192"/>
                    <a:pt x="27193" y="26879"/>
                    <a:pt x="28080" y="26513"/>
                  </a:cubicBezTo>
                  <a:cubicBezTo>
                    <a:pt x="29698" y="25783"/>
                    <a:pt x="31368" y="25313"/>
                    <a:pt x="33091" y="25104"/>
                  </a:cubicBezTo>
                  <a:cubicBezTo>
                    <a:pt x="33124" y="25101"/>
                    <a:pt x="33157" y="25099"/>
                    <a:pt x="33189" y="25099"/>
                  </a:cubicBezTo>
                  <a:close/>
                  <a:moveTo>
                    <a:pt x="37929" y="27460"/>
                  </a:moveTo>
                  <a:cubicBezTo>
                    <a:pt x="38215" y="27460"/>
                    <a:pt x="38496" y="27580"/>
                    <a:pt x="38675" y="27818"/>
                  </a:cubicBezTo>
                  <a:cubicBezTo>
                    <a:pt x="38988" y="28236"/>
                    <a:pt x="38884" y="28810"/>
                    <a:pt x="38519" y="29123"/>
                  </a:cubicBezTo>
                  <a:cubicBezTo>
                    <a:pt x="37162" y="30219"/>
                    <a:pt x="35491" y="30793"/>
                    <a:pt x="33769" y="30793"/>
                  </a:cubicBezTo>
                  <a:lnTo>
                    <a:pt x="33091" y="30793"/>
                  </a:lnTo>
                  <a:cubicBezTo>
                    <a:pt x="32569" y="30741"/>
                    <a:pt x="32203" y="30271"/>
                    <a:pt x="32256" y="29802"/>
                  </a:cubicBezTo>
                  <a:cubicBezTo>
                    <a:pt x="32305" y="29309"/>
                    <a:pt x="32679" y="28910"/>
                    <a:pt x="33159" y="28910"/>
                  </a:cubicBezTo>
                  <a:cubicBezTo>
                    <a:pt x="33188" y="28910"/>
                    <a:pt x="33217" y="28911"/>
                    <a:pt x="33247" y="28914"/>
                  </a:cubicBezTo>
                  <a:cubicBezTo>
                    <a:pt x="33393" y="28925"/>
                    <a:pt x="33539" y="28930"/>
                    <a:pt x="33685" y="28930"/>
                  </a:cubicBezTo>
                  <a:cubicBezTo>
                    <a:pt x="34998" y="28930"/>
                    <a:pt x="36285" y="28507"/>
                    <a:pt x="37318" y="27662"/>
                  </a:cubicBezTo>
                  <a:cubicBezTo>
                    <a:pt x="37497" y="27527"/>
                    <a:pt x="37714" y="27460"/>
                    <a:pt x="37929" y="27460"/>
                  </a:cubicBezTo>
                  <a:close/>
                  <a:moveTo>
                    <a:pt x="15502" y="0"/>
                  </a:moveTo>
                  <a:cubicBezTo>
                    <a:pt x="10126" y="4175"/>
                    <a:pt x="4646" y="8507"/>
                    <a:pt x="1" y="13570"/>
                  </a:cubicBezTo>
                  <a:cubicBezTo>
                    <a:pt x="10335" y="25156"/>
                    <a:pt x="21347" y="36378"/>
                    <a:pt x="32725" y="46973"/>
                  </a:cubicBezTo>
                  <a:lnTo>
                    <a:pt x="51514" y="32620"/>
                  </a:lnTo>
                  <a:lnTo>
                    <a:pt x="1550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521;p25">
              <a:extLst>
                <a:ext uri="{FF2B5EF4-FFF2-40B4-BE49-F238E27FC236}">
                  <a16:creationId xmlns:a16="http://schemas.microsoft.com/office/drawing/2014/main" id="{FD53B2A8-A312-7C05-CA90-A1D74017563F}"/>
                </a:ext>
              </a:extLst>
            </p:cNvPr>
            <p:cNvSpPr/>
            <p:nvPr/>
          </p:nvSpPr>
          <p:spPr>
            <a:xfrm>
              <a:off x="4553652" y="2391126"/>
              <a:ext cx="2063208" cy="2009933"/>
            </a:xfrm>
            <a:custGeom>
              <a:avLst/>
              <a:gdLst/>
              <a:ahLst/>
              <a:cxnLst/>
              <a:rect l="l" t="t" r="r" b="b"/>
              <a:pathLst>
                <a:path w="214248" h="208770" extrusionOk="0">
                  <a:moveTo>
                    <a:pt x="38623" y="2194"/>
                  </a:moveTo>
                  <a:cubicBezTo>
                    <a:pt x="43946" y="6369"/>
                    <a:pt x="49478" y="10649"/>
                    <a:pt x="54123" y="15764"/>
                  </a:cubicBezTo>
                  <a:cubicBezTo>
                    <a:pt x="43737" y="27350"/>
                    <a:pt x="32725" y="38572"/>
                    <a:pt x="21347" y="49167"/>
                  </a:cubicBezTo>
                  <a:lnTo>
                    <a:pt x="2558" y="34866"/>
                  </a:lnTo>
                  <a:lnTo>
                    <a:pt x="38623" y="2194"/>
                  </a:lnTo>
                  <a:close/>
                  <a:moveTo>
                    <a:pt x="175626" y="2194"/>
                  </a:moveTo>
                  <a:lnTo>
                    <a:pt x="211638" y="34866"/>
                  </a:lnTo>
                  <a:lnTo>
                    <a:pt x="192849" y="49219"/>
                  </a:lnTo>
                  <a:cubicBezTo>
                    <a:pt x="181471" y="38572"/>
                    <a:pt x="170459" y="27350"/>
                    <a:pt x="160125" y="15764"/>
                  </a:cubicBezTo>
                  <a:cubicBezTo>
                    <a:pt x="164770" y="10701"/>
                    <a:pt x="170250" y="6369"/>
                    <a:pt x="175626" y="2194"/>
                  </a:cubicBezTo>
                  <a:close/>
                  <a:moveTo>
                    <a:pt x="44781" y="28655"/>
                  </a:moveTo>
                  <a:cubicBezTo>
                    <a:pt x="61326" y="31108"/>
                    <a:pt x="89353" y="34449"/>
                    <a:pt x="118580" y="34449"/>
                  </a:cubicBezTo>
                  <a:cubicBezTo>
                    <a:pt x="138309" y="34449"/>
                    <a:pt x="155741" y="32935"/>
                    <a:pt x="170563" y="29960"/>
                  </a:cubicBezTo>
                  <a:cubicBezTo>
                    <a:pt x="175208" y="34762"/>
                    <a:pt x="179958" y="39511"/>
                    <a:pt x="184812" y="44208"/>
                  </a:cubicBezTo>
                  <a:cubicBezTo>
                    <a:pt x="186012" y="85179"/>
                    <a:pt x="188465" y="179959"/>
                    <a:pt x="186743" y="196922"/>
                  </a:cubicBezTo>
                  <a:cubicBezTo>
                    <a:pt x="181576" y="198226"/>
                    <a:pt x="145250" y="206942"/>
                    <a:pt x="103132" y="206942"/>
                  </a:cubicBezTo>
                  <a:cubicBezTo>
                    <a:pt x="74478" y="206942"/>
                    <a:pt x="49322" y="202976"/>
                    <a:pt x="28341" y="195199"/>
                  </a:cubicBezTo>
                  <a:cubicBezTo>
                    <a:pt x="28445" y="186222"/>
                    <a:pt x="29593" y="90137"/>
                    <a:pt x="30428" y="43217"/>
                  </a:cubicBezTo>
                  <a:cubicBezTo>
                    <a:pt x="35282" y="38467"/>
                    <a:pt x="40084" y="33614"/>
                    <a:pt x="44781" y="28655"/>
                  </a:cubicBezTo>
                  <a:close/>
                  <a:moveTo>
                    <a:pt x="38513" y="0"/>
                  </a:moveTo>
                  <a:cubicBezTo>
                    <a:pt x="38281" y="0"/>
                    <a:pt x="38037" y="93"/>
                    <a:pt x="37840" y="263"/>
                  </a:cubicBezTo>
                  <a:lnTo>
                    <a:pt x="418" y="34240"/>
                  </a:lnTo>
                  <a:cubicBezTo>
                    <a:pt x="1" y="34605"/>
                    <a:pt x="1" y="35284"/>
                    <a:pt x="470" y="35649"/>
                  </a:cubicBezTo>
                  <a:lnTo>
                    <a:pt x="20825" y="51202"/>
                  </a:lnTo>
                  <a:cubicBezTo>
                    <a:pt x="20990" y="51320"/>
                    <a:pt x="21186" y="51374"/>
                    <a:pt x="21381" y="51374"/>
                  </a:cubicBezTo>
                  <a:cubicBezTo>
                    <a:pt x="21618" y="51374"/>
                    <a:pt x="21853" y="51293"/>
                    <a:pt x="22026" y="51150"/>
                  </a:cubicBezTo>
                  <a:cubicBezTo>
                    <a:pt x="24218" y="49114"/>
                    <a:pt x="26357" y="47079"/>
                    <a:pt x="28497" y="45044"/>
                  </a:cubicBezTo>
                  <a:lnTo>
                    <a:pt x="28497" y="45044"/>
                  </a:lnTo>
                  <a:cubicBezTo>
                    <a:pt x="27662" y="94730"/>
                    <a:pt x="26462" y="194625"/>
                    <a:pt x="26462" y="195773"/>
                  </a:cubicBezTo>
                  <a:cubicBezTo>
                    <a:pt x="26462" y="196191"/>
                    <a:pt x="26723" y="196556"/>
                    <a:pt x="27088" y="196713"/>
                  </a:cubicBezTo>
                  <a:cubicBezTo>
                    <a:pt x="48382" y="204698"/>
                    <a:pt x="73956" y="208769"/>
                    <a:pt x="103132" y="208769"/>
                  </a:cubicBezTo>
                  <a:cubicBezTo>
                    <a:pt x="148643" y="208769"/>
                    <a:pt x="187473" y="198644"/>
                    <a:pt x="187839" y="198540"/>
                  </a:cubicBezTo>
                  <a:cubicBezTo>
                    <a:pt x="188256" y="198435"/>
                    <a:pt x="188517" y="198122"/>
                    <a:pt x="188570" y="197757"/>
                  </a:cubicBezTo>
                  <a:cubicBezTo>
                    <a:pt x="190448" y="182621"/>
                    <a:pt x="187995" y="88728"/>
                    <a:pt x="186795" y="46035"/>
                  </a:cubicBezTo>
                  <a:lnTo>
                    <a:pt x="186795" y="46035"/>
                  </a:lnTo>
                  <a:cubicBezTo>
                    <a:pt x="188570" y="47757"/>
                    <a:pt x="190344" y="49428"/>
                    <a:pt x="192171" y="51150"/>
                  </a:cubicBezTo>
                  <a:cubicBezTo>
                    <a:pt x="192327" y="51307"/>
                    <a:pt x="192588" y="51359"/>
                    <a:pt x="192797" y="51359"/>
                  </a:cubicBezTo>
                  <a:cubicBezTo>
                    <a:pt x="193006" y="51359"/>
                    <a:pt x="193215" y="51307"/>
                    <a:pt x="193371" y="51202"/>
                  </a:cubicBezTo>
                  <a:lnTo>
                    <a:pt x="213726" y="35649"/>
                  </a:lnTo>
                  <a:cubicBezTo>
                    <a:pt x="214196" y="35284"/>
                    <a:pt x="214248" y="34605"/>
                    <a:pt x="213778" y="34240"/>
                  </a:cubicBezTo>
                  <a:lnTo>
                    <a:pt x="176304" y="263"/>
                  </a:lnTo>
                  <a:cubicBezTo>
                    <a:pt x="176135" y="93"/>
                    <a:pt x="175904" y="0"/>
                    <a:pt x="175670" y="0"/>
                  </a:cubicBezTo>
                  <a:cubicBezTo>
                    <a:pt x="175472" y="0"/>
                    <a:pt x="175272" y="67"/>
                    <a:pt x="175104" y="211"/>
                  </a:cubicBezTo>
                  <a:cubicBezTo>
                    <a:pt x="169206" y="4751"/>
                    <a:pt x="163152" y="9449"/>
                    <a:pt x="158142" y="15138"/>
                  </a:cubicBezTo>
                  <a:cubicBezTo>
                    <a:pt x="157829" y="15451"/>
                    <a:pt x="157829" y="16025"/>
                    <a:pt x="158142" y="16390"/>
                  </a:cubicBezTo>
                  <a:cubicBezTo>
                    <a:pt x="161691" y="20409"/>
                    <a:pt x="165292" y="24376"/>
                    <a:pt x="169050" y="28238"/>
                  </a:cubicBezTo>
                  <a:cubicBezTo>
                    <a:pt x="154593" y="31056"/>
                    <a:pt x="137683" y="32517"/>
                    <a:pt x="118580" y="32517"/>
                  </a:cubicBezTo>
                  <a:cubicBezTo>
                    <a:pt x="90240" y="32517"/>
                    <a:pt x="62996" y="29334"/>
                    <a:pt x="46347" y="26933"/>
                  </a:cubicBezTo>
                  <a:cubicBezTo>
                    <a:pt x="49635" y="23488"/>
                    <a:pt x="52871" y="19939"/>
                    <a:pt x="56002" y="16390"/>
                  </a:cubicBezTo>
                  <a:cubicBezTo>
                    <a:pt x="56368" y="16025"/>
                    <a:pt x="56368" y="15451"/>
                    <a:pt x="56002" y="15138"/>
                  </a:cubicBezTo>
                  <a:cubicBezTo>
                    <a:pt x="50992" y="9449"/>
                    <a:pt x="44938" y="4751"/>
                    <a:pt x="39040" y="211"/>
                  </a:cubicBezTo>
                  <a:cubicBezTo>
                    <a:pt x="38896" y="67"/>
                    <a:pt x="38709" y="0"/>
                    <a:pt x="385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522;p25">
              <a:extLst>
                <a:ext uri="{FF2B5EF4-FFF2-40B4-BE49-F238E27FC236}">
                  <a16:creationId xmlns:a16="http://schemas.microsoft.com/office/drawing/2014/main" id="{1CF3AB7C-A2B4-770F-B0A3-13C09BA98341}"/>
                </a:ext>
              </a:extLst>
            </p:cNvPr>
            <p:cNvSpPr/>
            <p:nvPr/>
          </p:nvSpPr>
          <p:spPr>
            <a:xfrm>
              <a:off x="6293177" y="2622042"/>
              <a:ext cx="80150" cy="36430"/>
            </a:xfrm>
            <a:custGeom>
              <a:avLst/>
              <a:gdLst/>
              <a:ahLst/>
              <a:cxnLst/>
              <a:rect l="l" t="t" r="r" b="b"/>
              <a:pathLst>
                <a:path w="8323" h="3784" extrusionOk="0">
                  <a:moveTo>
                    <a:pt x="7017" y="0"/>
                  </a:moveTo>
                  <a:cubicBezTo>
                    <a:pt x="6944" y="0"/>
                    <a:pt x="6866" y="8"/>
                    <a:pt x="6785" y="25"/>
                  </a:cubicBezTo>
                  <a:cubicBezTo>
                    <a:pt x="5585" y="286"/>
                    <a:pt x="4332" y="652"/>
                    <a:pt x="3184" y="1173"/>
                  </a:cubicBezTo>
                  <a:cubicBezTo>
                    <a:pt x="2453" y="1434"/>
                    <a:pt x="1723" y="1695"/>
                    <a:pt x="1044" y="1904"/>
                  </a:cubicBezTo>
                  <a:cubicBezTo>
                    <a:pt x="0" y="2269"/>
                    <a:pt x="209" y="3731"/>
                    <a:pt x="1305" y="3783"/>
                  </a:cubicBezTo>
                  <a:cubicBezTo>
                    <a:pt x="1410" y="3783"/>
                    <a:pt x="1462" y="3783"/>
                    <a:pt x="1566" y="3731"/>
                  </a:cubicBezTo>
                  <a:cubicBezTo>
                    <a:pt x="2349" y="3522"/>
                    <a:pt x="3132" y="3209"/>
                    <a:pt x="3863" y="2896"/>
                  </a:cubicBezTo>
                  <a:cubicBezTo>
                    <a:pt x="4959" y="2478"/>
                    <a:pt x="6002" y="2113"/>
                    <a:pt x="7151" y="1852"/>
                  </a:cubicBezTo>
                  <a:cubicBezTo>
                    <a:pt x="8322" y="1657"/>
                    <a:pt x="8078" y="0"/>
                    <a:pt x="70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23;p25">
              <a:extLst>
                <a:ext uri="{FF2B5EF4-FFF2-40B4-BE49-F238E27FC236}">
                  <a16:creationId xmlns:a16="http://schemas.microsoft.com/office/drawing/2014/main" id="{B079C8FB-0C15-87E3-2AAE-3B648D1095FC}"/>
                </a:ext>
              </a:extLst>
            </p:cNvPr>
            <p:cNvSpPr/>
            <p:nvPr/>
          </p:nvSpPr>
          <p:spPr>
            <a:xfrm>
              <a:off x="6329867" y="2653899"/>
              <a:ext cx="97696" cy="41254"/>
            </a:xfrm>
            <a:custGeom>
              <a:avLst/>
              <a:gdLst/>
              <a:ahLst/>
              <a:cxnLst/>
              <a:rect l="l" t="t" r="r" b="b"/>
              <a:pathLst>
                <a:path w="10145" h="4285" extrusionOk="0">
                  <a:moveTo>
                    <a:pt x="8869" y="0"/>
                  </a:moveTo>
                  <a:cubicBezTo>
                    <a:pt x="8836" y="0"/>
                    <a:pt x="8803" y="2"/>
                    <a:pt x="8769" y="4"/>
                  </a:cubicBezTo>
                  <a:cubicBezTo>
                    <a:pt x="7046" y="213"/>
                    <a:pt x="5376" y="735"/>
                    <a:pt x="3758" y="1466"/>
                  </a:cubicBezTo>
                  <a:cubicBezTo>
                    <a:pt x="2871" y="1831"/>
                    <a:pt x="1984" y="2144"/>
                    <a:pt x="1044" y="2405"/>
                  </a:cubicBezTo>
                  <a:cubicBezTo>
                    <a:pt x="0" y="2718"/>
                    <a:pt x="209" y="4232"/>
                    <a:pt x="1305" y="4284"/>
                  </a:cubicBezTo>
                  <a:lnTo>
                    <a:pt x="1514" y="4284"/>
                  </a:lnTo>
                  <a:cubicBezTo>
                    <a:pt x="2506" y="3971"/>
                    <a:pt x="3497" y="3606"/>
                    <a:pt x="4489" y="3240"/>
                  </a:cubicBezTo>
                  <a:cubicBezTo>
                    <a:pt x="5898" y="2562"/>
                    <a:pt x="7412" y="2144"/>
                    <a:pt x="8925" y="1935"/>
                  </a:cubicBezTo>
                  <a:cubicBezTo>
                    <a:pt x="10145" y="1834"/>
                    <a:pt x="10078" y="0"/>
                    <a:pt x="88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524;p25">
              <a:extLst>
                <a:ext uri="{FF2B5EF4-FFF2-40B4-BE49-F238E27FC236}">
                  <a16:creationId xmlns:a16="http://schemas.microsoft.com/office/drawing/2014/main" id="{10630F6B-5429-3C01-3CEE-BA243CC8274D}"/>
                </a:ext>
              </a:extLst>
            </p:cNvPr>
            <p:cNvSpPr/>
            <p:nvPr/>
          </p:nvSpPr>
          <p:spPr>
            <a:xfrm>
              <a:off x="6405761" y="2676399"/>
              <a:ext cx="68460" cy="32320"/>
            </a:xfrm>
            <a:custGeom>
              <a:avLst/>
              <a:gdLst/>
              <a:ahLst/>
              <a:cxnLst/>
              <a:rect l="l" t="t" r="r" b="b"/>
              <a:pathLst>
                <a:path w="7109" h="3357" extrusionOk="0">
                  <a:moveTo>
                    <a:pt x="5765" y="1"/>
                  </a:moveTo>
                  <a:cubicBezTo>
                    <a:pt x="5572" y="1"/>
                    <a:pt x="5366" y="68"/>
                    <a:pt x="5167" y="225"/>
                  </a:cubicBezTo>
                  <a:cubicBezTo>
                    <a:pt x="4088" y="1023"/>
                    <a:pt x="2839" y="1441"/>
                    <a:pt x="1535" y="1441"/>
                  </a:cubicBezTo>
                  <a:cubicBezTo>
                    <a:pt x="1390" y="1441"/>
                    <a:pt x="1243" y="1436"/>
                    <a:pt x="1096" y="1425"/>
                  </a:cubicBezTo>
                  <a:cubicBezTo>
                    <a:pt x="1064" y="1422"/>
                    <a:pt x="1032" y="1421"/>
                    <a:pt x="1000" y="1421"/>
                  </a:cubicBezTo>
                  <a:cubicBezTo>
                    <a:pt x="471" y="1421"/>
                    <a:pt x="53" y="1823"/>
                    <a:pt x="53" y="2365"/>
                  </a:cubicBezTo>
                  <a:cubicBezTo>
                    <a:pt x="0" y="2834"/>
                    <a:pt x="366" y="3304"/>
                    <a:pt x="888" y="3356"/>
                  </a:cubicBezTo>
                  <a:lnTo>
                    <a:pt x="1566" y="3356"/>
                  </a:lnTo>
                  <a:cubicBezTo>
                    <a:pt x="3288" y="3356"/>
                    <a:pt x="4959" y="2730"/>
                    <a:pt x="6316" y="1686"/>
                  </a:cubicBezTo>
                  <a:cubicBezTo>
                    <a:pt x="7108" y="1060"/>
                    <a:pt x="6534" y="1"/>
                    <a:pt x="57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525;p25">
              <a:extLst>
                <a:ext uri="{FF2B5EF4-FFF2-40B4-BE49-F238E27FC236}">
                  <a16:creationId xmlns:a16="http://schemas.microsoft.com/office/drawing/2014/main" id="{8C728E55-00CA-F024-0785-CCCA02A137FC}"/>
                </a:ext>
              </a:extLst>
            </p:cNvPr>
            <p:cNvSpPr/>
            <p:nvPr/>
          </p:nvSpPr>
          <p:spPr>
            <a:xfrm>
              <a:off x="4732578" y="2635568"/>
              <a:ext cx="96011" cy="68625"/>
            </a:xfrm>
            <a:custGeom>
              <a:avLst/>
              <a:gdLst/>
              <a:ahLst/>
              <a:cxnLst/>
              <a:rect l="l" t="t" r="r" b="b"/>
              <a:pathLst>
                <a:path w="9970" h="7128" extrusionOk="0">
                  <a:moveTo>
                    <a:pt x="8841" y="1"/>
                  </a:moveTo>
                  <a:cubicBezTo>
                    <a:pt x="8710" y="1"/>
                    <a:pt x="8579" y="27"/>
                    <a:pt x="8456" y="82"/>
                  </a:cubicBezTo>
                  <a:cubicBezTo>
                    <a:pt x="5951" y="1439"/>
                    <a:pt x="3550" y="3057"/>
                    <a:pt x="1358" y="4935"/>
                  </a:cubicBezTo>
                  <a:lnTo>
                    <a:pt x="732" y="5405"/>
                  </a:lnTo>
                  <a:cubicBezTo>
                    <a:pt x="1" y="5979"/>
                    <a:pt x="418" y="7127"/>
                    <a:pt x="1306" y="7127"/>
                  </a:cubicBezTo>
                  <a:cubicBezTo>
                    <a:pt x="1514" y="7127"/>
                    <a:pt x="1723" y="7023"/>
                    <a:pt x="1880" y="6919"/>
                  </a:cubicBezTo>
                  <a:lnTo>
                    <a:pt x="2558" y="6449"/>
                  </a:lnTo>
                  <a:cubicBezTo>
                    <a:pt x="4646" y="4674"/>
                    <a:pt x="6942" y="3109"/>
                    <a:pt x="9343" y="1804"/>
                  </a:cubicBezTo>
                  <a:cubicBezTo>
                    <a:pt x="9813" y="1543"/>
                    <a:pt x="9970" y="969"/>
                    <a:pt x="9761" y="551"/>
                  </a:cubicBezTo>
                  <a:cubicBezTo>
                    <a:pt x="9568" y="205"/>
                    <a:pt x="9206" y="1"/>
                    <a:pt x="88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526;p25">
              <a:extLst>
                <a:ext uri="{FF2B5EF4-FFF2-40B4-BE49-F238E27FC236}">
                  <a16:creationId xmlns:a16="http://schemas.microsoft.com/office/drawing/2014/main" id="{D852C6C3-02D3-38FE-65AB-D1DF68C0DCD5}"/>
                </a:ext>
              </a:extLst>
            </p:cNvPr>
            <p:cNvSpPr/>
            <p:nvPr/>
          </p:nvSpPr>
          <p:spPr>
            <a:xfrm>
              <a:off x="4805457" y="2635453"/>
              <a:ext cx="94509" cy="59700"/>
            </a:xfrm>
            <a:custGeom>
              <a:avLst/>
              <a:gdLst/>
              <a:ahLst/>
              <a:cxnLst/>
              <a:rect l="l" t="t" r="r" b="b"/>
              <a:pathLst>
                <a:path w="9814" h="6201" extrusionOk="0">
                  <a:moveTo>
                    <a:pt x="8459" y="1"/>
                  </a:moveTo>
                  <a:cubicBezTo>
                    <a:pt x="8255" y="1"/>
                    <a:pt x="8038" y="75"/>
                    <a:pt x="7829" y="250"/>
                  </a:cubicBezTo>
                  <a:cubicBezTo>
                    <a:pt x="6316" y="1398"/>
                    <a:pt x="4698" y="2390"/>
                    <a:pt x="2976" y="3225"/>
                  </a:cubicBezTo>
                  <a:cubicBezTo>
                    <a:pt x="2245" y="3643"/>
                    <a:pt x="1514" y="4008"/>
                    <a:pt x="836" y="4426"/>
                  </a:cubicBezTo>
                  <a:cubicBezTo>
                    <a:pt x="1" y="4895"/>
                    <a:pt x="366" y="6200"/>
                    <a:pt x="1358" y="6200"/>
                  </a:cubicBezTo>
                  <a:cubicBezTo>
                    <a:pt x="1514" y="6148"/>
                    <a:pt x="1671" y="6148"/>
                    <a:pt x="1827" y="6043"/>
                  </a:cubicBezTo>
                  <a:cubicBezTo>
                    <a:pt x="2454" y="5678"/>
                    <a:pt x="3184" y="5313"/>
                    <a:pt x="3863" y="4895"/>
                  </a:cubicBezTo>
                  <a:cubicBezTo>
                    <a:pt x="5690" y="4008"/>
                    <a:pt x="7412" y="2912"/>
                    <a:pt x="9030" y="1712"/>
                  </a:cubicBezTo>
                  <a:cubicBezTo>
                    <a:pt x="9813" y="1052"/>
                    <a:pt x="9228" y="1"/>
                    <a:pt x="8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527;p25">
              <a:extLst>
                <a:ext uri="{FF2B5EF4-FFF2-40B4-BE49-F238E27FC236}">
                  <a16:creationId xmlns:a16="http://schemas.microsoft.com/office/drawing/2014/main" id="{164FF14F-E457-189D-63D3-AF8A80E86854}"/>
                </a:ext>
              </a:extLst>
            </p:cNvPr>
            <p:cNvSpPr/>
            <p:nvPr/>
          </p:nvSpPr>
          <p:spPr>
            <a:xfrm>
              <a:off x="6167525" y="4172714"/>
              <a:ext cx="64434" cy="64033"/>
            </a:xfrm>
            <a:custGeom>
              <a:avLst/>
              <a:gdLst/>
              <a:ahLst/>
              <a:cxnLst/>
              <a:rect l="l" t="t" r="r" b="b"/>
              <a:pathLst>
                <a:path w="6691" h="6651" extrusionOk="0">
                  <a:moveTo>
                    <a:pt x="5330" y="0"/>
                  </a:moveTo>
                  <a:cubicBezTo>
                    <a:pt x="5118" y="0"/>
                    <a:pt x="4897" y="84"/>
                    <a:pt x="4698" y="283"/>
                  </a:cubicBezTo>
                  <a:cubicBezTo>
                    <a:pt x="4280" y="648"/>
                    <a:pt x="3863" y="1014"/>
                    <a:pt x="3445" y="1379"/>
                  </a:cubicBezTo>
                  <a:cubicBezTo>
                    <a:pt x="2088" y="2475"/>
                    <a:pt x="731" y="3675"/>
                    <a:pt x="157" y="5398"/>
                  </a:cubicBezTo>
                  <a:cubicBezTo>
                    <a:pt x="0" y="5920"/>
                    <a:pt x="314" y="6442"/>
                    <a:pt x="783" y="6598"/>
                  </a:cubicBezTo>
                  <a:cubicBezTo>
                    <a:pt x="888" y="6650"/>
                    <a:pt x="992" y="6650"/>
                    <a:pt x="1096" y="6650"/>
                  </a:cubicBezTo>
                  <a:cubicBezTo>
                    <a:pt x="1514" y="6650"/>
                    <a:pt x="1879" y="6389"/>
                    <a:pt x="1984" y="5972"/>
                  </a:cubicBezTo>
                  <a:cubicBezTo>
                    <a:pt x="2401" y="4719"/>
                    <a:pt x="3497" y="3780"/>
                    <a:pt x="4698" y="2788"/>
                  </a:cubicBezTo>
                  <a:cubicBezTo>
                    <a:pt x="5115" y="2423"/>
                    <a:pt x="5585" y="2058"/>
                    <a:pt x="6002" y="1640"/>
                  </a:cubicBezTo>
                  <a:cubicBezTo>
                    <a:pt x="6690" y="993"/>
                    <a:pt x="6061" y="0"/>
                    <a:pt x="53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528;p25">
              <a:extLst>
                <a:ext uri="{FF2B5EF4-FFF2-40B4-BE49-F238E27FC236}">
                  <a16:creationId xmlns:a16="http://schemas.microsoft.com/office/drawing/2014/main" id="{AD5290BE-4F46-7922-9038-EEB4BD14BEF8}"/>
                </a:ext>
              </a:extLst>
            </p:cNvPr>
            <p:cNvSpPr/>
            <p:nvPr/>
          </p:nvSpPr>
          <p:spPr>
            <a:xfrm>
              <a:off x="6172551" y="4159130"/>
              <a:ext cx="134204" cy="123059"/>
            </a:xfrm>
            <a:custGeom>
              <a:avLst/>
              <a:gdLst/>
              <a:ahLst/>
              <a:cxnLst/>
              <a:rect l="l" t="t" r="r" b="b"/>
              <a:pathLst>
                <a:path w="13936" h="12782" extrusionOk="0">
                  <a:moveTo>
                    <a:pt x="12836" y="1"/>
                  </a:moveTo>
                  <a:cubicBezTo>
                    <a:pt x="12671" y="1"/>
                    <a:pt x="12509" y="41"/>
                    <a:pt x="12370" y="128"/>
                  </a:cubicBezTo>
                  <a:cubicBezTo>
                    <a:pt x="7359" y="3364"/>
                    <a:pt x="2662" y="8479"/>
                    <a:pt x="313" y="11245"/>
                  </a:cubicBezTo>
                  <a:cubicBezTo>
                    <a:pt x="0" y="11663"/>
                    <a:pt x="53" y="12237"/>
                    <a:pt x="418" y="12602"/>
                  </a:cubicBezTo>
                  <a:cubicBezTo>
                    <a:pt x="602" y="12717"/>
                    <a:pt x="817" y="12782"/>
                    <a:pt x="1027" y="12782"/>
                  </a:cubicBezTo>
                  <a:cubicBezTo>
                    <a:pt x="1291" y="12782"/>
                    <a:pt x="1548" y="12679"/>
                    <a:pt x="1723" y="12446"/>
                  </a:cubicBezTo>
                  <a:cubicBezTo>
                    <a:pt x="4019" y="9784"/>
                    <a:pt x="8560" y="4826"/>
                    <a:pt x="13361" y="1746"/>
                  </a:cubicBezTo>
                  <a:cubicBezTo>
                    <a:pt x="13831" y="1485"/>
                    <a:pt x="13936" y="859"/>
                    <a:pt x="13675" y="441"/>
                  </a:cubicBezTo>
                  <a:cubicBezTo>
                    <a:pt x="13501" y="163"/>
                    <a:pt x="13164" y="1"/>
                    <a:pt x="128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529;p25">
              <a:extLst>
                <a:ext uri="{FF2B5EF4-FFF2-40B4-BE49-F238E27FC236}">
                  <a16:creationId xmlns:a16="http://schemas.microsoft.com/office/drawing/2014/main" id="{F534F9DC-686B-2549-AE96-1A20433D3F27}"/>
                </a:ext>
              </a:extLst>
            </p:cNvPr>
            <p:cNvSpPr/>
            <p:nvPr/>
          </p:nvSpPr>
          <p:spPr>
            <a:xfrm>
              <a:off x="6263526" y="4204466"/>
              <a:ext cx="60284" cy="54896"/>
            </a:xfrm>
            <a:custGeom>
              <a:avLst/>
              <a:gdLst/>
              <a:ahLst/>
              <a:cxnLst/>
              <a:rect l="l" t="t" r="r" b="b"/>
              <a:pathLst>
                <a:path w="6260" h="5702" extrusionOk="0">
                  <a:moveTo>
                    <a:pt x="4878" y="1"/>
                  </a:moveTo>
                  <a:cubicBezTo>
                    <a:pt x="4738" y="1"/>
                    <a:pt x="4589" y="36"/>
                    <a:pt x="4436" y="117"/>
                  </a:cubicBezTo>
                  <a:cubicBezTo>
                    <a:pt x="2662" y="1108"/>
                    <a:pt x="1253" y="2517"/>
                    <a:pt x="261" y="4292"/>
                  </a:cubicBezTo>
                  <a:cubicBezTo>
                    <a:pt x="0" y="4709"/>
                    <a:pt x="104" y="5284"/>
                    <a:pt x="574" y="5597"/>
                  </a:cubicBezTo>
                  <a:cubicBezTo>
                    <a:pt x="731" y="5649"/>
                    <a:pt x="887" y="5701"/>
                    <a:pt x="1044" y="5701"/>
                  </a:cubicBezTo>
                  <a:cubicBezTo>
                    <a:pt x="1409" y="5701"/>
                    <a:pt x="1670" y="5544"/>
                    <a:pt x="1879" y="5284"/>
                  </a:cubicBezTo>
                  <a:cubicBezTo>
                    <a:pt x="2662" y="3822"/>
                    <a:pt x="3862" y="2622"/>
                    <a:pt x="5271" y="1839"/>
                  </a:cubicBezTo>
                  <a:cubicBezTo>
                    <a:pt x="6259" y="1345"/>
                    <a:pt x="5740" y="1"/>
                    <a:pt x="48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699;p43">
            <a:extLst>
              <a:ext uri="{FF2B5EF4-FFF2-40B4-BE49-F238E27FC236}">
                <a16:creationId xmlns:a16="http://schemas.microsoft.com/office/drawing/2014/main" id="{626F8223-85CB-7160-8818-6A516376B1B0}"/>
              </a:ext>
            </a:extLst>
          </p:cNvPr>
          <p:cNvSpPr/>
          <p:nvPr/>
        </p:nvSpPr>
        <p:spPr>
          <a:xfrm>
            <a:off x="156802" y="4211396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06;p43">
            <a:extLst>
              <a:ext uri="{FF2B5EF4-FFF2-40B4-BE49-F238E27FC236}">
                <a16:creationId xmlns:a16="http://schemas.microsoft.com/office/drawing/2014/main" id="{E2DFCAC7-66E9-ABF1-FD8E-A82805F1817C}"/>
              </a:ext>
            </a:extLst>
          </p:cNvPr>
          <p:cNvSpPr/>
          <p:nvPr/>
        </p:nvSpPr>
        <p:spPr>
          <a:xfrm>
            <a:off x="156802" y="3780360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707;p43">
            <a:extLst>
              <a:ext uri="{FF2B5EF4-FFF2-40B4-BE49-F238E27FC236}">
                <a16:creationId xmlns:a16="http://schemas.microsoft.com/office/drawing/2014/main" id="{2703F0FF-3C65-A390-3133-65A63939A1DD}"/>
              </a:ext>
            </a:extLst>
          </p:cNvPr>
          <p:cNvSpPr/>
          <p:nvPr/>
        </p:nvSpPr>
        <p:spPr>
          <a:xfrm>
            <a:off x="190448" y="3807190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708;p43">
            <a:extLst>
              <a:ext uri="{FF2B5EF4-FFF2-40B4-BE49-F238E27FC236}">
                <a16:creationId xmlns:a16="http://schemas.microsoft.com/office/drawing/2014/main" id="{5064A70B-2102-877A-6E8A-08744AE11063}"/>
              </a:ext>
            </a:extLst>
          </p:cNvPr>
          <p:cNvSpPr/>
          <p:nvPr/>
        </p:nvSpPr>
        <p:spPr>
          <a:xfrm>
            <a:off x="156802" y="3767471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10;p43">
            <a:extLst>
              <a:ext uri="{FF2B5EF4-FFF2-40B4-BE49-F238E27FC236}">
                <a16:creationId xmlns:a16="http://schemas.microsoft.com/office/drawing/2014/main" id="{C4A870BC-0D17-773F-B7C7-E223C97FC7A5}"/>
              </a:ext>
            </a:extLst>
          </p:cNvPr>
          <p:cNvSpPr txBox="1"/>
          <p:nvPr/>
        </p:nvSpPr>
        <p:spPr>
          <a:xfrm>
            <a:off x="483046" y="3774457"/>
            <a:ext cx="1760439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1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Целенаправленная политика руководства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52E1DF60-4F1C-E111-3ED0-0AD9A2F08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36" y="3843952"/>
            <a:ext cx="381850" cy="356987"/>
          </a:xfrm>
          <a:prstGeom prst="rect">
            <a:avLst/>
          </a:prstGeom>
          <a:noFill/>
        </p:spPr>
      </p:pic>
      <p:sp>
        <p:nvSpPr>
          <p:cNvPr id="35" name="Google Shape;1706;p43">
            <a:extLst>
              <a:ext uri="{FF2B5EF4-FFF2-40B4-BE49-F238E27FC236}">
                <a16:creationId xmlns:a16="http://schemas.microsoft.com/office/drawing/2014/main" id="{548E37F2-A9BE-8286-B6A0-74D0AE916EC3}"/>
              </a:ext>
            </a:extLst>
          </p:cNvPr>
          <p:cNvSpPr/>
          <p:nvPr/>
        </p:nvSpPr>
        <p:spPr>
          <a:xfrm>
            <a:off x="2359656" y="3780360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1707;p43">
            <a:extLst>
              <a:ext uri="{FF2B5EF4-FFF2-40B4-BE49-F238E27FC236}">
                <a16:creationId xmlns:a16="http://schemas.microsoft.com/office/drawing/2014/main" id="{0A07EDF8-A092-ACCF-EE91-B259C97A88D5}"/>
              </a:ext>
            </a:extLst>
          </p:cNvPr>
          <p:cNvSpPr/>
          <p:nvPr/>
        </p:nvSpPr>
        <p:spPr>
          <a:xfrm>
            <a:off x="2393302" y="3807190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5977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708;p43">
            <a:extLst>
              <a:ext uri="{FF2B5EF4-FFF2-40B4-BE49-F238E27FC236}">
                <a16:creationId xmlns:a16="http://schemas.microsoft.com/office/drawing/2014/main" id="{7E3482B1-A241-4117-40EF-68E6D20A1A07}"/>
              </a:ext>
            </a:extLst>
          </p:cNvPr>
          <p:cNvSpPr/>
          <p:nvPr/>
        </p:nvSpPr>
        <p:spPr>
          <a:xfrm>
            <a:off x="2359656" y="3767471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710;p43">
            <a:extLst>
              <a:ext uri="{FF2B5EF4-FFF2-40B4-BE49-F238E27FC236}">
                <a16:creationId xmlns:a16="http://schemas.microsoft.com/office/drawing/2014/main" id="{259F33F4-E6C7-AA1F-23CE-C04BFC3AFF03}"/>
              </a:ext>
            </a:extLst>
          </p:cNvPr>
          <p:cNvSpPr txBox="1"/>
          <p:nvPr/>
        </p:nvSpPr>
        <p:spPr>
          <a:xfrm>
            <a:off x="2671041" y="3776353"/>
            <a:ext cx="1997991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2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Процессы, системы и инструменты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1706;p43">
            <a:extLst>
              <a:ext uri="{FF2B5EF4-FFF2-40B4-BE49-F238E27FC236}">
                <a16:creationId xmlns:a16="http://schemas.microsoft.com/office/drawing/2014/main" id="{D93915C6-4FC8-0EA3-757C-CCEFABD82E85}"/>
              </a:ext>
            </a:extLst>
          </p:cNvPr>
          <p:cNvSpPr/>
          <p:nvPr/>
        </p:nvSpPr>
        <p:spPr>
          <a:xfrm>
            <a:off x="4569738" y="3782237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07;p43">
            <a:extLst>
              <a:ext uri="{FF2B5EF4-FFF2-40B4-BE49-F238E27FC236}">
                <a16:creationId xmlns:a16="http://schemas.microsoft.com/office/drawing/2014/main" id="{4B687F02-C1F9-0284-1597-7E790EC33343}"/>
              </a:ext>
            </a:extLst>
          </p:cNvPr>
          <p:cNvSpPr/>
          <p:nvPr/>
        </p:nvSpPr>
        <p:spPr>
          <a:xfrm>
            <a:off x="4603384" y="3809067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EE5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708;p43">
            <a:extLst>
              <a:ext uri="{FF2B5EF4-FFF2-40B4-BE49-F238E27FC236}">
                <a16:creationId xmlns:a16="http://schemas.microsoft.com/office/drawing/2014/main" id="{5FA28DCC-FE93-756B-28BD-83462EDDC4A6}"/>
              </a:ext>
            </a:extLst>
          </p:cNvPr>
          <p:cNvSpPr/>
          <p:nvPr/>
        </p:nvSpPr>
        <p:spPr>
          <a:xfrm>
            <a:off x="4569738" y="3769348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710;p43">
            <a:extLst>
              <a:ext uri="{FF2B5EF4-FFF2-40B4-BE49-F238E27FC236}">
                <a16:creationId xmlns:a16="http://schemas.microsoft.com/office/drawing/2014/main" id="{B3300437-3CA4-ADAC-0094-03C208979395}"/>
              </a:ext>
            </a:extLst>
          </p:cNvPr>
          <p:cNvSpPr txBox="1"/>
          <p:nvPr/>
        </p:nvSpPr>
        <p:spPr>
          <a:xfrm>
            <a:off x="4861650" y="3773399"/>
            <a:ext cx="1958799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3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Финансовые и кадровые ресурсы и возможности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1706;p43">
            <a:extLst>
              <a:ext uri="{FF2B5EF4-FFF2-40B4-BE49-F238E27FC236}">
                <a16:creationId xmlns:a16="http://schemas.microsoft.com/office/drawing/2014/main" id="{A0ADE8FF-6A11-597D-D1C5-1507E8E255D6}"/>
              </a:ext>
            </a:extLst>
          </p:cNvPr>
          <p:cNvSpPr/>
          <p:nvPr/>
        </p:nvSpPr>
        <p:spPr>
          <a:xfrm>
            <a:off x="1231342" y="5450151"/>
            <a:ext cx="2120636" cy="527934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707;p43">
            <a:extLst>
              <a:ext uri="{FF2B5EF4-FFF2-40B4-BE49-F238E27FC236}">
                <a16:creationId xmlns:a16="http://schemas.microsoft.com/office/drawing/2014/main" id="{B2AD055D-30E0-273F-AC25-94D2DE606C4F}"/>
              </a:ext>
            </a:extLst>
          </p:cNvPr>
          <p:cNvSpPr/>
          <p:nvPr/>
        </p:nvSpPr>
        <p:spPr>
          <a:xfrm>
            <a:off x="1264988" y="5476118"/>
            <a:ext cx="2120636" cy="533437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D31F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708;p43">
            <a:extLst>
              <a:ext uri="{FF2B5EF4-FFF2-40B4-BE49-F238E27FC236}">
                <a16:creationId xmlns:a16="http://schemas.microsoft.com/office/drawing/2014/main" id="{82ED26C3-8C0B-3E2F-F1AA-21D5760AFF77}"/>
              </a:ext>
            </a:extLst>
          </p:cNvPr>
          <p:cNvSpPr/>
          <p:nvPr/>
        </p:nvSpPr>
        <p:spPr>
          <a:xfrm>
            <a:off x="1231342" y="5425201"/>
            <a:ext cx="2120636" cy="604836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710;p43">
            <a:extLst>
              <a:ext uri="{FF2B5EF4-FFF2-40B4-BE49-F238E27FC236}">
                <a16:creationId xmlns:a16="http://schemas.microsoft.com/office/drawing/2014/main" id="{6C77B94F-DCE6-F170-93C4-775954F1F517}"/>
              </a:ext>
            </a:extLst>
          </p:cNvPr>
          <p:cNvSpPr txBox="1"/>
          <p:nvPr/>
        </p:nvSpPr>
        <p:spPr>
          <a:xfrm>
            <a:off x="1517560" y="5426249"/>
            <a:ext cx="1900883" cy="604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4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 err="1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УСП</a:t>
            </a: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координация и партнерство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6" name="Google Shape;1706;p43">
            <a:extLst>
              <a:ext uri="{FF2B5EF4-FFF2-40B4-BE49-F238E27FC236}">
                <a16:creationId xmlns:a16="http://schemas.microsoft.com/office/drawing/2014/main" id="{37C6203A-21FB-96AA-0E99-C53B94F33FCB}"/>
              </a:ext>
            </a:extLst>
          </p:cNvPr>
          <p:cNvSpPr/>
          <p:nvPr/>
        </p:nvSpPr>
        <p:spPr>
          <a:xfrm>
            <a:off x="3462343" y="5455281"/>
            <a:ext cx="2120636" cy="527934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07;p43">
            <a:extLst>
              <a:ext uri="{FF2B5EF4-FFF2-40B4-BE49-F238E27FC236}">
                <a16:creationId xmlns:a16="http://schemas.microsoft.com/office/drawing/2014/main" id="{00A9FDA8-9B3C-E7D3-3F64-C588EC9CBDDF}"/>
              </a:ext>
            </a:extLst>
          </p:cNvPr>
          <p:cNvSpPr/>
          <p:nvPr/>
        </p:nvSpPr>
        <p:spPr>
          <a:xfrm>
            <a:off x="3495989" y="5481248"/>
            <a:ext cx="2120636" cy="533437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708;p43">
            <a:extLst>
              <a:ext uri="{FF2B5EF4-FFF2-40B4-BE49-F238E27FC236}">
                <a16:creationId xmlns:a16="http://schemas.microsoft.com/office/drawing/2014/main" id="{9783EB59-0F53-F3DC-6E37-ECA6110EB283}"/>
              </a:ext>
            </a:extLst>
          </p:cNvPr>
          <p:cNvSpPr/>
          <p:nvPr/>
        </p:nvSpPr>
        <p:spPr>
          <a:xfrm>
            <a:off x="3462343" y="5430331"/>
            <a:ext cx="2120636" cy="604836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710;p43">
            <a:extLst>
              <a:ext uri="{FF2B5EF4-FFF2-40B4-BE49-F238E27FC236}">
                <a16:creationId xmlns:a16="http://schemas.microsoft.com/office/drawing/2014/main" id="{B1D884F7-AA15-7995-A8DD-3EB87972CA84}"/>
              </a:ext>
            </a:extLst>
          </p:cNvPr>
          <p:cNvSpPr txBox="1"/>
          <p:nvPr/>
        </p:nvSpPr>
        <p:spPr>
          <a:xfrm>
            <a:off x="3741852" y="5431379"/>
            <a:ext cx="1926867" cy="604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5</a:t>
            </a:r>
          </a:p>
          <a:p>
            <a:pPr lvl="0">
              <a:lnSpc>
                <a:spcPct val="80000"/>
              </a:lnSpc>
            </a:pPr>
            <a:r>
              <a:rPr lang="ru-RU" sz="10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Тестирование, обобщение полученного опыта и усовершенствование</a:t>
            </a:r>
            <a:endParaRPr sz="100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0FEA91FE-2412-06ED-6E24-7F826B44C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8081" y="3852171"/>
            <a:ext cx="354998" cy="35698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047522C-56CF-3B06-CBC3-6ADF0789C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4149" y="3849636"/>
            <a:ext cx="357829" cy="356987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08B8941-64A5-BD46-88B8-7F2B379C017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236825" y="5545149"/>
            <a:ext cx="431596" cy="42338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61CE6654-4695-3B4A-BF6A-79895E4D850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479987" y="5555543"/>
            <a:ext cx="418080" cy="42338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258499" y="4271568"/>
            <a:ext cx="18997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Создание </a:t>
            </a:r>
            <a:r>
              <a:rPr lang="ru-RU" sz="1000" dirty="0" err="1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РГ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по ВОПРОСАМ </a:t>
            </a:r>
            <a:r>
              <a:rPr lang="ru-RU" sz="100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ДЕНЕЖНОЙ ПОМОЩИ</a:t>
            </a:r>
            <a:r>
              <a:rPr lang="en-US" sz="100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(</a:t>
            </a:r>
            <a:r>
              <a:rPr lang="ru-RU" sz="1000" dirty="0" err="1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НГО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).</a:t>
            </a: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Обучение высшего исполнительного руководства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(</a:t>
            </a:r>
            <a:r>
              <a:rPr lang="ru-RU" sz="1000" dirty="0" err="1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ур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l1)</a:t>
            </a: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 err="1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РГВДП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включает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ДВП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в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5-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летние</a:t>
            </a:r>
            <a:r>
              <a:rPr lang="en-US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стратегические планы</a:t>
            </a:r>
            <a:endParaRPr lang="en-US" sz="1000" dirty="0">
              <a:latin typeface="+mj-lt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0CD77D0-B86E-6E2E-DE75-5DBFDCAD91FC}"/>
              </a:ext>
            </a:extLst>
          </p:cNvPr>
          <p:cNvSpPr txBox="1"/>
          <p:nvPr/>
        </p:nvSpPr>
        <p:spPr>
          <a:xfrm>
            <a:off x="156802" y="7216826"/>
            <a:ext cx="6196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</a:t>
            </a:r>
            <a:r>
              <a:rPr lang="ru-RU" sz="1000" i="1" dirty="0">
                <a:latin typeface="Montserrat" pitchFamily="2" charset="0"/>
              </a:rPr>
              <a:t> Обратите внимание на то, что это некоторые из ключевых мероприятий, включенных в план действий</a:t>
            </a:r>
            <a:endParaRPr lang="en-US" sz="1000" i="1" dirty="0">
              <a:latin typeface="Montserrat" pitchFamily="2" charset="0"/>
            </a:endParaRPr>
          </a:p>
        </p:txBody>
      </p:sp>
      <p:sp>
        <p:nvSpPr>
          <p:cNvPr id="2" name="TextBox 105">
            <a:extLst>
              <a:ext uri="{FF2B5EF4-FFF2-40B4-BE49-F238E27FC236}">
                <a16:creationId xmlns:a16="http://schemas.microsoft.com/office/drawing/2014/main" id="{90282623-496B-49A1-4D80-CB563B901BA7}"/>
              </a:ext>
            </a:extLst>
          </p:cNvPr>
          <p:cNvSpPr txBox="1"/>
          <p:nvPr/>
        </p:nvSpPr>
        <p:spPr>
          <a:xfrm>
            <a:off x="189101" y="7932572"/>
            <a:ext cx="647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 </a:t>
            </a:r>
            <a:r>
              <a:rPr lang="ru-RU" sz="1000" i="1" dirty="0">
                <a:latin typeface="Montserrat" pitchFamily="2" charset="0"/>
              </a:rPr>
              <a:t>Предпринимаются сразу же после семинара по разработке общей концепции,</a:t>
            </a:r>
            <a:r>
              <a:rPr lang="en-US" sz="1000" i="1" dirty="0">
                <a:latin typeface="Montserrat" pitchFamily="2" charset="0"/>
              </a:rPr>
              <a:t> </a:t>
            </a:r>
            <a:r>
              <a:rPr lang="ru-RU" sz="1000" i="1" dirty="0">
                <a:latin typeface="Montserrat" pitchFamily="2" charset="0"/>
              </a:rPr>
              <a:t>чтобы подготовить почву к реализации</a:t>
            </a:r>
            <a:r>
              <a:rPr lang="en-US" sz="1000" i="1" dirty="0">
                <a:latin typeface="Montserrat" pitchFamily="2" charset="0"/>
              </a:rPr>
              <a:t> </a:t>
            </a:r>
            <a:r>
              <a:rPr lang="ru-RU" sz="1000" i="1" dirty="0">
                <a:latin typeface="Montserrat" pitchFamily="2" charset="0"/>
              </a:rPr>
              <a:t>плана действий</a:t>
            </a:r>
            <a:r>
              <a:rPr lang="en-US" sz="1000" i="1" dirty="0">
                <a:latin typeface="Montserrat" pitchFamily="2" charset="0"/>
              </a:rPr>
              <a:t>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900050" y="616546"/>
            <a:ext cx="4567280" cy="2165045"/>
            <a:chOff x="1900050" y="616546"/>
            <a:chExt cx="4567280" cy="2165045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3473984" y="616546"/>
              <a:ext cx="143960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1000" dirty="0"/>
                <a:t>Целенаправленная политика руководства</a:t>
              </a:r>
              <a:endParaRPr lang="en-US" sz="1000" dirty="0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1900050" y="1254087"/>
              <a:ext cx="1485432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1000" dirty="0"/>
                <a:t>Тестирование, обобщение полученного опыта и усовершенствование</a:t>
              </a:r>
              <a:endParaRPr lang="en-US" sz="1000" dirty="0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5070760" y="1442150"/>
              <a:ext cx="139657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1000" dirty="0"/>
                <a:t>Процессы, системы и инструменты</a:t>
              </a:r>
              <a:endParaRPr lang="en-US" sz="1000" dirty="0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4758900" y="2431889"/>
              <a:ext cx="1396570" cy="349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ts val="200"/>
                </a:spcBef>
              </a:pPr>
              <a:r>
                <a:rPr lang="ru-RU" sz="1000" dirty="0"/>
                <a:t>Финансовые и кадровые ресурсы и возможности</a:t>
              </a:r>
              <a:endParaRPr lang="en-US" sz="1000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2267665" y="2419871"/>
              <a:ext cx="1396570" cy="349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ts val="200"/>
                </a:spcBef>
              </a:pPr>
              <a:r>
                <a:rPr lang="ru-RU" sz="1000" dirty="0"/>
                <a:t>Финансовые и кадровые ресурсы и возможности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43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1CBEE5444AC4294686EA8E7761EF7" ma:contentTypeVersion="14" ma:contentTypeDescription="Create a new document." ma:contentTypeScope="" ma:versionID="604a6a96af103908af6777cdd2526e0d">
  <xsd:schema xmlns:xsd="http://www.w3.org/2001/XMLSchema" xmlns:xs="http://www.w3.org/2001/XMLSchema" xmlns:p="http://schemas.microsoft.com/office/2006/metadata/properties" xmlns:ns2="1f0e0d46-bfc3-4fcf-89a2-869473193083" xmlns:ns3="2022f264-a01a-479c-9a1f-db50914a6761" targetNamespace="http://schemas.microsoft.com/office/2006/metadata/properties" ma:root="true" ma:fieldsID="c2e176ba61fa24234a2357b9a6519e7d" ns2:_="" ns3:_="">
    <xsd:import namespace="1f0e0d46-bfc3-4fcf-89a2-869473193083"/>
    <xsd:import namespace="2022f264-a01a-479c-9a1f-db50914a67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e0d46-bfc3-4fcf-89a2-86947319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2f264-a01a-479c-9a1f-db50914a676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fb4525b-e024-493e-b786-78cbbff08576}" ma:internalName="TaxCatchAll" ma:showField="CatchAllData" ma:web="2022f264-a01a-479c-9a1f-db50914a67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22f264-a01a-479c-9a1f-db50914a6761" xsi:nil="true"/>
    <lcf76f155ced4ddcb4097134ff3c332f xmlns="1f0e0d46-bfc3-4fcf-89a2-86947319308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F6C122-E2BE-4A00-8FF3-C801FE4B8A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e0d46-bfc3-4fcf-89a2-869473193083"/>
    <ds:schemaRef ds:uri="2022f264-a01a-479c-9a1f-db50914a6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9EDB30-3492-4E97-8080-6E89C2052647}">
  <ds:schemaRefs>
    <ds:schemaRef ds:uri="http://schemas.microsoft.com/office/2006/metadata/properties"/>
    <ds:schemaRef ds:uri="http://purl.org/dc/terms/"/>
    <ds:schemaRef ds:uri="2022f264-a01a-479c-9a1f-db50914a6761"/>
    <ds:schemaRef ds:uri="http://schemas.microsoft.com/office/2006/documentManagement/types"/>
    <ds:schemaRef ds:uri="1f0e0d46-bfc3-4fcf-89a2-869473193083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97CE9F-A4A2-43FB-99D4-48A10EAEE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10712</TotalTime>
  <Words>675</Words>
  <Application>Microsoft Office PowerPoint</Application>
  <PresentationFormat>A4 Paper (210x297 mm)</PresentationFormat>
  <Paragraphs>106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Montserrat</vt:lpstr>
      <vt:lpstr>Office Theme</vt:lpstr>
      <vt:lpstr>PowerPoint Presentation</vt:lpstr>
      <vt:lpstr>PowerPoint Presentation</vt:lpstr>
    </vt:vector>
  </TitlesOfParts>
  <Company>American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Dextre, Michelle</dc:creator>
  <cp:lastModifiedBy>Aisha Yusuf</cp:lastModifiedBy>
  <cp:revision>112</cp:revision>
  <dcterms:created xsi:type="dcterms:W3CDTF">2023-09-21T09:18:33Z</dcterms:created>
  <dcterms:modified xsi:type="dcterms:W3CDTF">2025-05-21T15:11:46Z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0x010100E041CBEE5444AC4294686EA8E7761EF7</vt:lpwstr>
  </property>
  <property fmtid="{D5CDD505-2E9C-101B-9397-08002B2CF9AE}" pid="3" name="MSIP_Label_6627b15a-80ec-4ef7-8353-f32e3c89bf3e_Enabled">
    <vt:lpwstr>true</vt:lpwstr>
  </property>
  <property fmtid="{D5CDD505-2E9C-101B-9397-08002B2CF9AE}" pid="4" name="MSIP_Label_6627b15a-80ec-4ef7-8353-f32e3c89bf3e_SetDate">
    <vt:lpwstr>2023-09-25T09:21:45Z</vt:lpwstr>
  </property>
  <property fmtid="{D5CDD505-2E9C-101B-9397-08002B2CF9AE}" pid="5" name="MSIP_Label_6627b15a-80ec-4ef7-8353-f32e3c89bf3e_Method">
    <vt:lpwstr>Privileged</vt:lpwstr>
  </property>
  <property fmtid="{D5CDD505-2E9C-101B-9397-08002B2CF9AE}" pid="6" name="MSIP_Label_6627b15a-80ec-4ef7-8353-f32e3c89bf3e_Name">
    <vt:lpwstr>IFRC Internal</vt:lpwstr>
  </property>
  <property fmtid="{D5CDD505-2E9C-101B-9397-08002B2CF9AE}" pid="7" name="MSIP_Label_6627b15a-80ec-4ef7-8353-f32e3c89bf3e_SiteId">
    <vt:lpwstr>a2b53be5-734e-4e6c-ab0d-d184f60fd917</vt:lpwstr>
  </property>
  <property fmtid="{D5CDD505-2E9C-101B-9397-08002B2CF9AE}" pid="8" name="MSIP_Label_6627b15a-80ec-4ef7-8353-f32e3c89bf3e_ActionId">
    <vt:lpwstr>644f7639-1678-4251-b5fd-549cb6abb2ee</vt:lpwstr>
  </property>
  <property fmtid="{D5CDD505-2E9C-101B-9397-08002B2CF9AE}" pid="9" name="MSIP_Label_6627b15a-80ec-4ef7-8353-f32e3c89bf3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  <property fmtid="{D5CDD505-2E9C-101B-9397-08002B2CF9AE}" pid="12" name="MediaServiceImageTags">
    <vt:lpwstr/>
  </property>
</Properties>
</file>