
<file path=[Content_Types].xml><?xml version="1.0" encoding="utf-8"?>
<Types xmlns="http://schemas.openxmlformats.org/package/2006/content-types">
  <Default Extension="xml" ContentType="application/xml"/>
  <Default Extension="jpeg" ContentType="image/jpeg"/>
  <Default Extension="JPG" ContentType="image/.jpg"/>
  <Default Extension="vml" ContentType="application/vnd.openxmlformats-officedocument.vmlDrawing"/>
  <Default Extension="xls" ContentType="application/vnd.ms-excel"/>
  <Default Extension="bin" ContentType="application/vnd.openxmlformats-officedocument.oleObject"/>
  <Default Extension="png" ContentType="image/png"/>
  <Default Extension="emf" ContentType="image/x-emf"/>
  <Default Extension="rels" ContentType="application/vnd.openxmlformats-package.relationshi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51.svg" ContentType="image/svg+xml"/>
  <Override PartName="/ppt/media/image53.svg" ContentType="image/svg+xml"/>
  <Override PartName="/ppt/media/image55.svg" ContentType="image/svg+xml"/>
  <Override PartName="/ppt/media/image57.svg" ContentType="image/svg+xml"/>
  <Override PartName="/ppt/media/image59.svg" ContentType="image/svg+xml"/>
  <Override PartName="/ppt/media/image61.svg" ContentType="image/svg+xml"/>
  <Override PartName="/ppt/media/image6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
  </p:notesMasterIdLst>
  <p:handoutMasterIdLst>
    <p:handoutMasterId r:id="rId47"/>
  </p:handoutMasterIdLst>
  <p:sldIdLst>
    <p:sldId id="3957" r:id="rId3"/>
    <p:sldId id="4014" r:id="rId4"/>
    <p:sldId id="4013" r:id="rId5"/>
    <p:sldId id="3978" r:id="rId6"/>
    <p:sldId id="3977" r:id="rId8"/>
    <p:sldId id="3958" r:id="rId9"/>
    <p:sldId id="3979" r:id="rId10"/>
    <p:sldId id="3980" r:id="rId11"/>
    <p:sldId id="3981" r:id="rId12"/>
    <p:sldId id="3982" r:id="rId13"/>
    <p:sldId id="4015" r:id="rId14"/>
    <p:sldId id="3984" r:id="rId15"/>
    <p:sldId id="4010" r:id="rId16"/>
    <p:sldId id="3985" r:id="rId17"/>
    <p:sldId id="3986" r:id="rId18"/>
    <p:sldId id="3987" r:id="rId19"/>
    <p:sldId id="4022" r:id="rId20"/>
    <p:sldId id="3988" r:id="rId21"/>
    <p:sldId id="3989" r:id="rId22"/>
    <p:sldId id="3990" r:id="rId23"/>
    <p:sldId id="3991" r:id="rId24"/>
    <p:sldId id="3992" r:id="rId25"/>
    <p:sldId id="4016" r:id="rId26"/>
    <p:sldId id="3994" r:id="rId27"/>
    <p:sldId id="4009" r:id="rId28"/>
    <p:sldId id="4021" r:id="rId29"/>
    <p:sldId id="3995" r:id="rId30"/>
    <p:sldId id="3996" r:id="rId31"/>
    <p:sldId id="3997" r:id="rId32"/>
    <p:sldId id="3998" r:id="rId33"/>
    <p:sldId id="4017" r:id="rId34"/>
    <p:sldId id="4000" r:id="rId35"/>
    <p:sldId id="4001" r:id="rId36"/>
    <p:sldId id="4003" r:id="rId37"/>
    <p:sldId id="4006" r:id="rId38"/>
    <p:sldId id="4002" r:id="rId39"/>
    <p:sldId id="4004" r:id="rId40"/>
    <p:sldId id="4012" r:id="rId41"/>
    <p:sldId id="4005" r:id="rId42"/>
    <p:sldId id="4018" r:id="rId43"/>
    <p:sldId id="4019" r:id="rId44"/>
    <p:sldId id="4020" r:id="rId45"/>
    <p:sldId id="3953" r:id="rId46"/>
  </p:sldIdLst>
  <p:sldSz cx="18288000" cy="10288270"/>
  <p:notesSz cx="6858000" cy="9144000"/>
  <p:embeddedFontLst>
    <p:embeddedFont>
      <p:font typeface="Calibri" panose="020F0502020204030204" pitchFamily="34" charset="0"/>
      <p:regular r:id="rId51"/>
    </p:embeddedFont>
    <p:embeddedFont>
      <p:font typeface="Open Sans" panose="020B0606030504020204" pitchFamily="34" charset="0"/>
      <p:regular r:id="rId52"/>
    </p:embeddedFont>
    <p:embeddedFont>
      <p:font typeface="Montserrat" panose="00000500000000000000" pitchFamily="2" charset="77"/>
      <p:regular r:id="rId53"/>
    </p:embeddedFont>
    <p:embeddedFont>
      <p:font typeface="Montserrat" panose="00000500000000000000" pitchFamily="2" charset="0"/>
      <p:regular r:id="rId54"/>
    </p:embeddedFont>
    <p:embeddedFont>
      <p:font typeface="Calibri" panose="020F0502020204030204"/>
      <p:regular r:id="rId55"/>
    </p:embeddedFont>
    <p:embeddedFont>
      <p:font typeface="Arial Unicode MS" panose="020B0604020202020204" pitchFamily="122" charset="-122"/>
      <p:regular r:id="rId56"/>
    </p:embeddedFont>
    <p:embeddedFont>
      <p:font typeface="Mangal" panose="02040503050203030202" pitchFamily="18" charset="0"/>
      <p:regular r:id="rId57"/>
    </p:embeddedFont>
    <p:embeddedFont>
      <p:font typeface="Mangal" panose="02040503050203030202"/>
      <p:regular r:id="rId58"/>
    </p:embeddedFont>
    <p:embeddedFont>
      <p:font typeface="Montserrat Medium" pitchFamily="2" charset="0"/>
      <p:regular r:id="rId59"/>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705" indent="-23050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4775" indent="-46037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480" indent="-69088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49550" indent="-92075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92B5"/>
    <a:srgbClr val="007033"/>
    <a:srgbClr val="FFFFFF"/>
    <a:srgbClr val="B0C688"/>
    <a:srgbClr val="FF9900"/>
    <a:srgbClr val="21C98D"/>
    <a:srgbClr val="F9C15D"/>
    <a:srgbClr val="FF5050"/>
    <a:srgbClr val="B1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616" autoAdjust="0"/>
  </p:normalViewPr>
  <p:slideViewPr>
    <p:cSldViewPr snapToGrid="0">
      <p:cViewPr>
        <p:scale>
          <a:sx n="60" d="100"/>
          <a:sy n="60" d="100"/>
        </p:scale>
        <p:origin x="1272" y="42"/>
      </p:cViewPr>
      <p:guideLst/>
    </p:cSldViewPr>
  </p:slideViewPr>
  <p:notesTextViewPr>
    <p:cViewPr>
      <p:scale>
        <a:sx n="3" d="2"/>
        <a:sy n="3" d="2"/>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2" Type="http://schemas.openxmlformats.org/officeDocument/2006/relationships/customXml" Target="../customXml/item3.xml"/><Relationship Id="rId61" Type="http://schemas.openxmlformats.org/officeDocument/2006/relationships/customXml" Target="../customXml/item2.xml"/><Relationship Id="rId60" Type="http://schemas.openxmlformats.org/officeDocument/2006/relationships/customXml" Target="../customXml/item1.xml"/><Relationship Id="rId6" Type="http://schemas.openxmlformats.org/officeDocument/2006/relationships/slide" Target="slides/slide4.xml"/><Relationship Id="rId59" Type="http://schemas.openxmlformats.org/officeDocument/2006/relationships/font" Target="fonts/font9.fntdata"/><Relationship Id="rId58" Type="http://schemas.openxmlformats.org/officeDocument/2006/relationships/font" Target="fonts/font8.fntdata"/><Relationship Id="rId57" Type="http://schemas.openxmlformats.org/officeDocument/2006/relationships/font" Target="fonts/font7.fntdata"/><Relationship Id="rId56" Type="http://schemas.openxmlformats.org/officeDocument/2006/relationships/font" Target="fonts/font6.fntdata"/><Relationship Id="rId55" Type="http://schemas.openxmlformats.org/officeDocument/2006/relationships/font" Target="fonts/font5.fntdata"/><Relationship Id="rId54" Type="http://schemas.openxmlformats.org/officeDocument/2006/relationships/font" Target="fonts/font4.fntdata"/><Relationship Id="rId53" Type="http://schemas.openxmlformats.org/officeDocument/2006/relationships/font" Target="fonts/font3.fntdata"/><Relationship Id="rId52" Type="http://schemas.openxmlformats.org/officeDocument/2006/relationships/font" Target="fonts/font2.fntdata"/><Relationship Id="rId51" Type="http://schemas.openxmlformats.org/officeDocument/2006/relationships/font" Target="fonts/font1.fntdata"/><Relationship Id="rId50" Type="http://schemas.openxmlformats.org/officeDocument/2006/relationships/tableStyles" Target="tableStyles.xml"/><Relationship Id="rId5" Type="http://schemas.openxmlformats.org/officeDocument/2006/relationships/slide" Target="slides/slide3.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handoutMaster" Target="handoutMasters/handoutMaster1.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B982AEA-C959-4E21-BD8A-34F29B4C19F7}" type="datetimeFigureOut">
              <a:rPr lang="ru-RU"/>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pPr>
              <a:defRPr/>
            </a:pPr>
            <a:fld id="{8C98C149-1E0C-4332-8525-F42F047AB37F}" type="slidenum">
              <a:rPr lang="ru-RU" altLang="ru-RU"/>
            </a:fld>
            <a:endParaRPr lang="ru-RU" alt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9090D65-A3CB-48A6-BE19-6C8E49EB670F}" type="datetimeFigureOut">
              <a:rPr lang="en-US"/>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Нажмите для редактирования стилей основного текста</a:t>
            </a:r>
            <a:endParaRPr lang="en-US" noProof="0"/>
          </a:p>
          <a:p>
            <a:pPr lvl="1"/>
            <a:r>
              <a:rPr lang="en-US" noProof="0"/>
              <a:t>Второй уровень</a:t>
            </a:r>
            <a:endParaRPr lang="en-US" noProof="0"/>
          </a:p>
          <a:p>
            <a:pPr lvl="2"/>
            <a:r>
              <a:rPr lang="en-US" noProof="0"/>
              <a:t>Третий уровень</a:t>
            </a:r>
            <a:endParaRPr lang="en-US" noProof="0"/>
          </a:p>
          <a:p>
            <a:pPr lvl="3"/>
            <a:r>
              <a:rPr lang="en-US" noProof="0"/>
              <a:t>Четвертый уровень</a:t>
            </a:r>
            <a:endParaRPr lang="en-US" noProof="0"/>
          </a:p>
          <a:p>
            <a:pPr lvl="4"/>
            <a:r>
              <a:rPr lang="en-US" noProof="0"/>
              <a:t>Пятый уровень</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eaLnBrk="1" hangingPunct="1">
              <a:defRPr sz="1200"/>
            </a:lvl1pPr>
          </a:lstStyle>
          <a:p>
            <a:pPr>
              <a:defRPr/>
            </a:pPr>
            <a:fld id="{4456499F-BF88-47E4-A28B-341B16C94FD9}" type="slidenum">
              <a:rPr lang="en-US" altLang="ru-RU"/>
            </a:fld>
            <a:endParaRPr lang="en-US"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ern="1200">
        <a:solidFill>
          <a:schemeClr val="tx1"/>
        </a:solidFill>
        <a:latin typeface="+mn-lt"/>
        <a:ea typeface="+mn-ea"/>
        <a:cs typeface="+mn-cs"/>
      </a:defRPr>
    </a:lvl1pPr>
    <a:lvl2pPr marL="687705" algn="l" rtl="0" eaLnBrk="0" fontAlgn="base" hangingPunct="0">
      <a:spcBef>
        <a:spcPct val="30000"/>
      </a:spcBef>
      <a:spcAft>
        <a:spcPct val="0"/>
      </a:spcAft>
      <a:defRPr kern="1200">
        <a:solidFill>
          <a:schemeClr val="tx1"/>
        </a:solidFill>
        <a:latin typeface="+mn-lt"/>
        <a:ea typeface="+mn-ea"/>
        <a:cs typeface="+mn-cs"/>
      </a:defRPr>
    </a:lvl2pPr>
    <a:lvl3pPr marL="1374775" algn="l" rtl="0" eaLnBrk="0" fontAlgn="base" hangingPunct="0">
      <a:spcBef>
        <a:spcPct val="30000"/>
      </a:spcBef>
      <a:spcAft>
        <a:spcPct val="0"/>
      </a:spcAft>
      <a:defRPr kern="1200">
        <a:solidFill>
          <a:schemeClr val="tx1"/>
        </a:solidFill>
        <a:latin typeface="+mn-lt"/>
        <a:ea typeface="+mn-ea"/>
        <a:cs typeface="+mn-cs"/>
      </a:defRPr>
    </a:lvl3pPr>
    <a:lvl4pPr marL="2062480" algn="l" rtl="0" eaLnBrk="0" fontAlgn="base" hangingPunct="0">
      <a:spcBef>
        <a:spcPct val="30000"/>
      </a:spcBef>
      <a:spcAft>
        <a:spcPct val="0"/>
      </a:spcAft>
      <a:defRPr kern="1200">
        <a:solidFill>
          <a:schemeClr val="tx1"/>
        </a:solidFill>
        <a:latin typeface="+mn-lt"/>
        <a:ea typeface="+mn-ea"/>
        <a:cs typeface="+mn-cs"/>
      </a:defRPr>
    </a:lvl4pPr>
    <a:lvl5pPr marL="2749550" algn="l" rtl="0" eaLnBrk="0" fontAlgn="base" hangingPunct="0">
      <a:spcBef>
        <a:spcPct val="30000"/>
      </a:spcBef>
      <a:spcAft>
        <a:spcPct val="0"/>
      </a:spcAft>
      <a:defRPr kern="1200">
        <a:solidFill>
          <a:schemeClr val="tx1"/>
        </a:solidFill>
        <a:latin typeface="+mn-lt"/>
        <a:ea typeface="+mn-ea"/>
        <a:cs typeface="+mn-cs"/>
      </a:defRPr>
    </a:lvl5pPr>
    <a:lvl6pPr marL="3437890" algn="l" defTabSz="1375410" rtl="0" eaLnBrk="1" latinLnBrk="0" hangingPunct="1">
      <a:defRPr sz="1805" kern="1200">
        <a:solidFill>
          <a:schemeClr val="tx1"/>
        </a:solidFill>
        <a:latin typeface="+mn-lt"/>
        <a:ea typeface="+mn-ea"/>
        <a:cs typeface="+mn-cs"/>
      </a:defRPr>
    </a:lvl6pPr>
    <a:lvl7pPr marL="4125595" algn="l" defTabSz="1375410" rtl="0" eaLnBrk="1" latinLnBrk="0" hangingPunct="1">
      <a:defRPr sz="1805" kern="1200">
        <a:solidFill>
          <a:schemeClr val="tx1"/>
        </a:solidFill>
        <a:latin typeface="+mn-lt"/>
        <a:ea typeface="+mn-ea"/>
        <a:cs typeface="+mn-cs"/>
      </a:defRPr>
    </a:lvl7pPr>
    <a:lvl8pPr marL="4813300" algn="l" defTabSz="1375410" rtl="0" eaLnBrk="1" latinLnBrk="0" hangingPunct="1">
      <a:defRPr sz="1805" kern="1200">
        <a:solidFill>
          <a:schemeClr val="tx1"/>
        </a:solidFill>
        <a:latin typeface="+mn-lt"/>
        <a:ea typeface="+mn-ea"/>
        <a:cs typeface="+mn-cs"/>
      </a:defRPr>
    </a:lvl8pPr>
    <a:lvl9pPr marL="5501005" algn="l" defTabSz="1375410" rtl="0" eaLnBrk="1" latinLnBrk="0" hangingPunct="1">
      <a:defRPr sz="18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lo.org/wcmsp5/groups/public/@ed_protect/@soc_sec/documents/publication/wcms_817572.pdf" TargetMode="Externa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lo.org/wcmsp5/groups/public/@ed_protect/@soc_sec/documents/publication/wcms_817572.pdf" TargetMode="Externa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ash-hub.org/wp-content/uploads/sites/3/2022/05/Red-Cross-Cash-Community_v11-1.pdf" TargetMode="External"/><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710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CA" altLang="en-US" dirty="0">
                <a:cs typeface="Calibri" panose="020F0502020204030204" pitchFamily="34" charset="0"/>
              </a:rPr>
              <a:t>Ссылка на короткое видео на YouTube (гиперссылка на слайде презентации)</a:t>
            </a:r>
            <a:endParaRPr lang="en-CA" altLang="en-US" dirty="0">
              <a:cs typeface="Calibri" panose="020F0502020204030204" pitchFamily="34" charset="0"/>
            </a:endParaRPr>
          </a:p>
          <a:p>
            <a:endParaRPr lang="en-CA" altLang="en-US" dirty="0">
              <a:cs typeface="Calibri" panose="020F0502020204030204" pitchFamily="34" charset="0"/>
            </a:endParaRPr>
          </a:p>
          <a:p>
            <a:r>
              <a:rPr lang="en-CA" altLang="en-US" dirty="0">
                <a:cs typeface="Calibri" panose="020F0502020204030204" pitchFamily="34" charset="0"/>
              </a:rPr>
              <a:t>https://www.youtube.com/watch?v=V08DZytvjXg</a:t>
            </a:r>
            <a:endParaRPr lang="en-CA" altLang="en-US" dirty="0">
              <a:cs typeface="Calibri" panose="020F0502020204030204" pitchFamily="34" charset="0"/>
            </a:endParaRPr>
          </a:p>
          <a:p>
            <a:endParaRPr lang="en-US" altLang="en-US" dirty="0"/>
          </a:p>
        </p:txBody>
      </p:sp>
      <p:sp>
        <p:nvSpPr>
          <p:cNvPr id="4710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B7DC98F-8FF8-4B6F-B316-5A93F4CB997A}" type="slidenum">
              <a:rPr lang="en-US" altLang="ru-RU" smtClean="0"/>
            </a:fld>
            <a:endParaRPr lang="en-US"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CA" sz="1805" dirty="0">
              <a:ea typeface="MS PGothic"/>
              <a:cs typeface="Calibri" panose="020F0502020204030204"/>
            </a:endParaRPr>
          </a:p>
        </p:txBody>
      </p:sp>
      <p:sp>
        <p:nvSpPr>
          <p:cNvPr id="6758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9F5CC1A-256B-4756-AB27-6E565F1B59C8}" type="slidenum">
              <a:rPr lang="en-US" altLang="ru-RU" smtClean="0"/>
            </a:fld>
            <a:endParaRPr lang="en-US" alt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nSpc>
                <a:spcPct val="90000"/>
              </a:lnSpc>
              <a:defRPr/>
            </a:pPr>
            <a:r>
              <a:rPr lang="en-GB" altLang="en-US" sz="1400" dirty="0">
                <a:ea typeface="MS PGothic"/>
                <a:cs typeface="Calibri" panose="020F0502020204030204"/>
              </a:rPr>
              <a:t>COVID 19 активизировал усилия по созданию новых, инновационных партнерств между международными организациями и местным гражданским обществом. Он также создает необходимость быстрого перехода на дистанционные варианты программирования, включая цифровые каналы регистрации, доставки и мониторинга CVA.</a:t>
            </a:r>
            <a:endParaRPr lang="en-GB" altLang="en-US" sz="1400" dirty="0">
              <a:ea typeface="MS PGothic"/>
              <a:cs typeface="Calibri" panose="020F0502020204030204"/>
            </a:endParaRP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panose="020F0502020204030204"/>
              </a:rPr>
              <a:t>Важность оценки/анализа рынка является ключевой для CVA, но COVID, в частности, подчеркивает необходимость более качественного анализа рынка и понимания того, как гуманитарная помощь может укрепить рыночные системы.</a:t>
            </a:r>
            <a:endParaRPr lang="en-GB" altLang="en-US" sz="1400" dirty="0">
              <a:ea typeface="MS PGothic"/>
              <a:cs typeface="Calibri" panose="020F0502020204030204"/>
            </a:endParaRP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panose="020F0502020204030204"/>
              </a:rPr>
              <a:t>В условиях расширения масштабов предоставления денежных средств все большую роль играет частный сектор. В недавно принятой Дорожной карте МФОККиКП особо отмечается, что Движение должно вкладывать больше средств в развитие более тесных отношений с частным сектором (а также другими субъектами), чтобы НС могли стать партнерами по выбору в рамках скоординированных международных и национальных мер реагирования.</a:t>
            </a:r>
            <a:endParaRPr lang="en-GB" altLang="en-US" sz="1400" dirty="0">
              <a:ea typeface="MS PGothic"/>
              <a:cs typeface="Calibri" panose="020F0502020204030204"/>
            </a:endParaRP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panose="020F0502020204030204"/>
              </a:rPr>
              <a:t>В основном CVA проводились в рамках сектора FSL, но в последние годы они стали использоваться в нескольких секторах, включая жилье, WASH, здравоохранение, средства к существованию, образование, защиту и все чаще питание. Это отражается и на использовании CVA в НС.</a:t>
            </a:r>
            <a:endParaRPr lang="en-GB" altLang="en-US" sz="1400" dirty="0">
              <a:ea typeface="MS PGothic"/>
              <a:cs typeface="Calibri" panose="020F0502020204030204"/>
            </a:endParaRP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panose="020F0502020204030204"/>
              </a:rPr>
              <a:t>Движение также наблюдает более активное использование ОЗП для раннего восстановления и оздоровления, и эта область развивается. Необходимо больше узнать о том, чем ОЗП в восстановлении отличается от ОЗП в чрезвычайных ситуациях и насколько ОЗП уместно в обоих контекстах (а также в долгосрочных программах).</a:t>
            </a:r>
            <a:endParaRPr lang="en-GB" altLang="en-US" sz="1400" dirty="0">
              <a:ea typeface="MS PGothic"/>
              <a:cs typeface="Calibri" panose="020F0502020204030204"/>
            </a:endParaRP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panose="020F0502020204030204"/>
              </a:rPr>
              <a:t>Важность готовности денежных средств - это не только то, на чем сосредоточено внимание Движения.... </a:t>
            </a:r>
            <a:r>
              <a:rPr lang="en-US" altLang="en-US" sz="1400" dirty="0">
                <a:ea typeface="MS PGothic"/>
                <a:cs typeface="Calibri" panose="020F0502020204030204" pitchFamily="34" charset="0"/>
              </a:rPr>
              <a:t>повсеместное </a:t>
            </a:r>
            <a:r>
              <a:rPr lang="en-GB" altLang="en-US" sz="1400" dirty="0">
                <a:ea typeface="MS PGothic"/>
                <a:cs typeface="Calibri" panose="020F0502020204030204"/>
              </a:rPr>
              <a:t>осознание важности готовности, хотя инвестиции доноров в финансирование готовности все еще нуждаются в улучшении.</a:t>
            </a:r>
            <a:endParaRPr lang="en-US" altLang="en-US" sz="1400" dirty="0">
              <a:ea typeface="MS PGothic"/>
              <a:cs typeface="Calibri" panose="020F0502020204030204"/>
            </a:endParaRPr>
          </a:p>
          <a:p>
            <a:pPr>
              <a:defRPr/>
            </a:pPr>
            <a:endParaRPr lang="en-CA" sz="1805" dirty="0">
              <a:ea typeface="MS PGothic"/>
              <a:cs typeface="Calibri" panose="020F0502020204030204"/>
            </a:endParaRPr>
          </a:p>
        </p:txBody>
      </p:sp>
      <p:sp>
        <p:nvSpPr>
          <p:cNvPr id="696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AA2C95D-8C89-4A64-A34A-B613B5DBB281}" type="slidenum">
              <a:rPr lang="en-US" altLang="ru-RU" smtClean="0"/>
            </a:fld>
            <a:endParaRPr lang="en-US" alt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a:buFontTx/>
              <a:buChar char="-"/>
              <a:defRPr/>
            </a:pPr>
            <a:r>
              <a:rPr lang="en-US" sz="1100" dirty="0">
                <a:solidFill>
                  <a:srgbClr val="FF0000"/>
                </a:solidFill>
                <a:ea typeface="MS PGothic" charset="0"/>
              </a:rPr>
              <a:t>На этом слайде представлен обзор причин важности социальной защиты и денежных средств. В зависимости от уровня опыта/вовлеченности НС в эту область, данный слайд может быть </a:t>
            </a:r>
            <a:r>
              <a:rPr lang="en-US" sz="1100" dirty="0" err="1">
                <a:solidFill>
                  <a:srgbClr val="FF0000"/>
                </a:solidFill>
                <a:ea typeface="MS PGothic" charset="0"/>
              </a:rPr>
              <a:t>контекстуализирован </a:t>
            </a:r>
            <a:r>
              <a:rPr lang="en-US" sz="1100" dirty="0">
                <a:solidFill>
                  <a:srgbClr val="FF0000"/>
                </a:solidFill>
                <a:ea typeface="MS PGothic" charset="0"/>
              </a:rPr>
              <a:t>в соответствии с требованиями аудитории.</a:t>
            </a:r>
            <a:endParaRPr lang="en-US" sz="1100" dirty="0">
              <a:solidFill>
                <a:srgbClr val="FF0000"/>
              </a:solidFill>
              <a:ea typeface="MS PGothic" charset="0"/>
            </a:endParaRPr>
          </a:p>
          <a:p>
            <a:pPr marL="171450" indent="-171450">
              <a:buFontTx/>
              <a:buChar char="-"/>
              <a:defRPr/>
            </a:pPr>
            <a:endParaRPr lang="en-US" sz="1100" dirty="0">
              <a:solidFill>
                <a:srgbClr val="FF0000"/>
              </a:solidFill>
              <a:ea typeface="MS PGothic" charset="0"/>
              <a:cs typeface="Calibri" panose="020F0502020204030204"/>
            </a:endParaRPr>
          </a:p>
          <a:p>
            <a:pPr>
              <a:defRPr/>
            </a:pPr>
            <a:r>
              <a:rPr lang="fi-FI" sz="1100" dirty="0">
                <a:hlinkClick r:id="rId3"/>
              </a:rPr>
              <a:t>wcms_817572.pdf (ilo.org)</a:t>
            </a:r>
            <a:endParaRPr lang="en-US" sz="1100" dirty="0"/>
          </a:p>
          <a:p>
            <a:pPr>
              <a:defRPr/>
            </a:pPr>
            <a:endParaRPr lang="en-US" sz="1100" dirty="0">
              <a:ea typeface="MS PGothic"/>
              <a:cs typeface="Calibri" panose="020F0502020204030204"/>
            </a:endParaRPr>
          </a:p>
          <a:p>
            <a:pPr>
              <a:defRPr/>
            </a:pPr>
            <a:r>
              <a:rPr lang="en-GB" sz="1100" dirty="0">
                <a:ea typeface="MS PGothic"/>
                <a:cs typeface="Calibri" panose="020F0502020204030204"/>
              </a:rPr>
              <a:t>Будут предоставлены данные по конкретным странам, которые можно добавить в контекст НС, а также любые полезные глобальные агрегированные данные.</a:t>
            </a:r>
            <a:endParaRPr lang="en-GB" sz="1100" dirty="0">
              <a:ea typeface="MS PGothic"/>
              <a:cs typeface="Calibri" panose="020F0502020204030204"/>
            </a:endParaRPr>
          </a:p>
          <a:p>
            <a:pPr>
              <a:defRPr/>
            </a:pPr>
            <a:endParaRPr lang="en-US" sz="1100" dirty="0">
              <a:ea typeface="MS PGothic" charset="0"/>
            </a:endParaRPr>
          </a:p>
          <a:p>
            <a:pPr>
              <a:defRPr/>
            </a:pPr>
            <a:r>
              <a:rPr lang="en-US" sz="1100" dirty="0">
                <a:ea typeface="MS PGothic" charset="0"/>
              </a:rPr>
              <a:t>Некоторые общие положения, дополняющие приведенный выше слайд, которые могут быть полезны докладчикам, особенно если НС задают и пытаются ответить на вопрос: "</a:t>
            </a:r>
            <a:r>
              <a:rPr lang="en-US" sz="1100" b="1" dirty="0">
                <a:ea typeface="MS PGothic" charset="0"/>
              </a:rPr>
              <a:t>Почему мы должны заботиться о социальной защите в качестве РКРК"? </a:t>
            </a:r>
            <a:endParaRPr lang="en-US" sz="1100" b="1" dirty="0">
              <a:ea typeface="MS PGothic" charset="0"/>
            </a:endParaRPr>
          </a:p>
          <a:p>
            <a:pPr>
              <a:defRPr/>
            </a:pPr>
            <a:endParaRPr lang="en-US" sz="1100" b="1" dirty="0">
              <a:ea typeface="MS PGothic" charset="0"/>
            </a:endParaRPr>
          </a:p>
          <a:p>
            <a:pPr>
              <a:buFontTx/>
              <a:buAutoNum type="arabicPeriod"/>
              <a:defRPr/>
            </a:pPr>
            <a:r>
              <a:rPr lang="en-US" sz="1100" dirty="0">
                <a:ea typeface="MS PGothic" charset="0"/>
              </a:rPr>
              <a:t> COVID-19 вывел социальную защиту на передний план в дискуссиях о взаимосвязи между гуманитарной помощью и развитием. Представляется разумным предположить, что социальная защита будет оставаться центральным элементом нынешних и будущих усилий правительств, доноров, ООН и других (I)NGO по смягчению последствий COVID-19 и (раннему) восстановлению - поэтому крайне важно, чтобы мы, Красный Крест и Красный Полумесяц, имели место за столом переговоров в нашем качестве вспомогательных органов государственной власти и принципиальных гуманитарных акторов.</a:t>
            </a:r>
            <a:endParaRPr lang="en-US" sz="1100" dirty="0">
              <a:ea typeface="MS PGothic" charset="0"/>
            </a:endParaRPr>
          </a:p>
          <a:p>
            <a:pPr>
              <a:defRPr/>
            </a:pPr>
            <a:endParaRPr lang="en-US" sz="1100" dirty="0">
              <a:ea typeface="MS PGothic" charset="0"/>
            </a:endParaRPr>
          </a:p>
          <a:p>
            <a:pPr>
              <a:buFontTx/>
              <a:buAutoNum type="arabicPeriod"/>
              <a:defRPr/>
            </a:pPr>
            <a:r>
              <a:rPr lang="en-US" sz="1100" dirty="0">
                <a:ea typeface="MS PGothic"/>
                <a:cs typeface="Calibri" panose="020F0502020204030204"/>
              </a:rPr>
              <a:t> В связи с вышесказанным доноры все более четко и открыто заявляют о своей заинтересованности и предпочтении в социальной защите, а также о связи между денежными средствами и социальной защитой. На вебинаре, проведенном ECHO в июне 2021 года и озаглавленном "</a:t>
            </a:r>
            <a:r>
              <a:rPr lang="en-GB" sz="1100" dirty="0">
                <a:ea typeface="MS PGothic"/>
                <a:cs typeface="Calibri" panose="020F0502020204030204"/>
              </a:rPr>
              <a:t>Связь гуманитарных денежных средств и социальной защиты - видение ECHO</a:t>
            </a:r>
            <a:r>
              <a:rPr lang="en-US" sz="1100" dirty="0">
                <a:ea typeface="MS PGothic"/>
                <a:cs typeface="Calibri" panose="020F0502020204030204"/>
              </a:rPr>
              <a:t>" (https://socialprotection.org/linking-humanitarian-cash-and-social-protection-%E2%80%93-echo%E2%80%99s-vision-and-practical-examples-somalia-and </a:t>
            </a:r>
            <a:r>
              <a:rPr lang="en-US" sz="1100" dirty="0">
                <a:ea typeface="MS PGothic"/>
                <a:cs typeface="Calibri" panose="020F0502020204030204"/>
              </a:rPr>
              <a:t>См. запись, PowerPoint и резюме по этой ссылке), ECHO четко обозначила свою позицию, которая заключается в желании двигаться в направлении континуального подхода, отдавая предпочтение устойчивым и реагирующим на потрясения системам социальной защиты под руководством правительства. Или, если это невозможно, они хотели бы, по крайней мере, видеть четкие связи между денежными </a:t>
            </a:r>
            <a:r>
              <a:rPr lang="en-US" sz="1100" dirty="0" err="1">
                <a:ea typeface="MS PGothic"/>
                <a:cs typeface="Calibri" panose="020F0502020204030204"/>
              </a:rPr>
              <a:t>программами</a:t>
            </a:r>
            <a:r>
              <a:rPr lang="en-US" sz="1100" dirty="0">
                <a:ea typeface="MS PGothic"/>
                <a:cs typeface="Calibri" panose="020F0502020204030204"/>
              </a:rPr>
              <a:t>, которые должны быть разработаны и реализованы с учетом 1. перехода к </a:t>
            </a:r>
            <a:r>
              <a:rPr lang="en-US" sz="1100" dirty="0" err="1">
                <a:ea typeface="MS PGothic"/>
                <a:cs typeface="Calibri" panose="020F0502020204030204"/>
              </a:rPr>
              <a:t>программам </a:t>
            </a:r>
            <a:r>
              <a:rPr lang="en-US" sz="1100" dirty="0">
                <a:ea typeface="MS PGothic"/>
                <a:cs typeface="Calibri" panose="020F0502020204030204"/>
              </a:rPr>
              <a:t>социальной защиты </a:t>
            </a:r>
            <a:r>
              <a:rPr lang="en-US" sz="1100" dirty="0">
                <a:ea typeface="MS PGothic"/>
                <a:cs typeface="Calibri" panose="020F0502020204030204"/>
              </a:rPr>
              <a:t>в будущем; 2. согласованности по всей цепочке поставок и 3. усилий по адаптации существующих </a:t>
            </a:r>
            <a:r>
              <a:rPr lang="en-US" sz="1100" dirty="0" err="1">
                <a:ea typeface="MS PGothic"/>
                <a:cs typeface="Calibri" panose="020F0502020204030204"/>
              </a:rPr>
              <a:t>систем/программ</a:t>
            </a:r>
            <a:r>
              <a:rPr lang="en-US" sz="1100" dirty="0">
                <a:ea typeface="MS PGothic"/>
                <a:cs typeface="Calibri" panose="020F0502020204030204"/>
              </a:rPr>
              <a:t> социальной защиты </a:t>
            </a:r>
            <a:r>
              <a:rPr lang="en-US" sz="1100" dirty="0">
                <a:ea typeface="MS PGothic"/>
                <a:cs typeface="Calibri" panose="020F0502020204030204"/>
              </a:rPr>
              <a:t>для более эффективного преодоления потрясений. Интересно, что они также заявили, что теперь у них есть сквозная цель, которая должна быть включена в "Тематическую политику DG ECHO по денежным переводам", - "оказывать влияние на других доноров" в отношении вышеуказанного. Если мы серьезно относимся к нашим обязательствам по предоставлению CVA в качестве Федерации и хотим получить финансирование от доноров для этого, то SP и связи с SP будут приобретать все большее значение. Мы должны быть готовы к этому.</a:t>
            </a:r>
            <a:endParaRPr lang="en-US" sz="1100" dirty="0">
              <a:ea typeface="MS PGothic"/>
              <a:cs typeface="Calibri" panose="020F0502020204030204"/>
            </a:endParaRPr>
          </a:p>
          <a:p>
            <a:pPr>
              <a:defRPr/>
            </a:pPr>
            <a:endParaRPr lang="en-US" sz="1100" dirty="0">
              <a:ea typeface="MS PGothic" charset="0"/>
            </a:endParaRPr>
          </a:p>
          <a:p>
            <a:pPr>
              <a:buFontTx/>
              <a:buAutoNum type="arabicPeriod"/>
              <a:defRPr/>
            </a:pPr>
            <a:r>
              <a:rPr lang="en-US" sz="1100" dirty="0">
                <a:ea typeface="MS PGothic"/>
                <a:cs typeface="Calibri" panose="020F0502020204030204"/>
              </a:rPr>
              <a:t> И наконец, нам небезразлично, что такое СП, поскольку растет число доказательств его эффективности в удовлетворении многосекторальных потребностей людей, которым мы оказываем поддержку, как в контексте развития, так и в гуманитарном контексте. Многие из наших современников, такие как ЮНИСЕФ, ВПП, ФАО, ПРООН, УВКБ ООН, Save, Oxfam, CRS и Care, как отмечается, изучают свою роль и вклад в СП. И хотя роль НС в содействии или связывании зависит от конкретной страны, а при планировании любого участия (как и во всех </a:t>
            </a:r>
            <a:r>
              <a:rPr lang="en-US" sz="1100" dirty="0" err="1">
                <a:ea typeface="MS PGothic"/>
                <a:cs typeface="Calibri" panose="020F0502020204030204"/>
              </a:rPr>
              <a:t>программах</a:t>
            </a:r>
            <a:r>
              <a:rPr lang="en-US" sz="1100" dirty="0">
                <a:ea typeface="MS PGothic"/>
                <a:cs typeface="Calibri" panose="020F0502020204030204"/>
              </a:rPr>
              <a:t>) НС в деятельности, связанной с SP, </a:t>
            </a:r>
            <a:r>
              <a:rPr lang="en-US" sz="1100" dirty="0">
                <a:ea typeface="MS PGothic"/>
                <a:cs typeface="Calibri" panose="020F0502020204030204"/>
              </a:rPr>
              <a:t>необходимо проводить всестороннюю оценку рисков</a:t>
            </a:r>
            <a:r>
              <a:rPr lang="en-US" sz="1100" dirty="0">
                <a:ea typeface="MS PGothic"/>
                <a:cs typeface="Calibri" panose="020F0502020204030204"/>
              </a:rPr>
              <a:t>, у НС остается ряд возможностей в отношении их вклада и участия:</a:t>
            </a:r>
            <a:endParaRPr lang="en-US" sz="1100" dirty="0">
              <a:ea typeface="MS PGothic"/>
              <a:cs typeface="Calibri" panose="020F0502020204030204"/>
            </a:endParaRPr>
          </a:p>
          <a:p>
            <a:pPr marL="685800" lvl="1" indent="-228600">
              <a:buFontTx/>
              <a:buChar char="•"/>
              <a:defRPr/>
            </a:pPr>
            <a:r>
              <a:rPr lang="en-US" sz="1100" dirty="0">
                <a:ea typeface="MS PGothic" charset="0"/>
              </a:rPr>
              <a:t>Восполнение пробелов в гуманитарном CVA</a:t>
            </a:r>
            <a:endParaRPr lang="en-US" sz="1100" dirty="0">
              <a:ea typeface="MS PGothic" charset="0"/>
            </a:endParaRPr>
          </a:p>
          <a:p>
            <a:pPr marL="685800" lvl="1" indent="-228600">
              <a:buFontTx/>
              <a:buChar char="•"/>
              <a:defRPr/>
            </a:pPr>
            <a:r>
              <a:rPr lang="en-US" sz="1100" dirty="0">
                <a:ea typeface="MS PGothic" charset="0"/>
              </a:rPr>
              <a:t>Поддержка экстренного/временного расширения схем СП (горизонтальное/вертикальное расширение, см. следующий слайд)</a:t>
            </a:r>
            <a:endParaRPr lang="en-US" sz="1100" dirty="0">
              <a:ea typeface="MS PGothic" charset="0"/>
            </a:endParaRPr>
          </a:p>
          <a:p>
            <a:pPr marL="685800" lvl="1" indent="-228600">
              <a:buFontTx/>
              <a:buChar char="•"/>
              <a:defRPr/>
            </a:pPr>
            <a:r>
              <a:rPr lang="en-US" sz="1100" dirty="0">
                <a:ea typeface="MS PGothic" charset="0"/>
              </a:rPr>
              <a:t>Пропагандистские и информационные кампании по улучшению доступа/равноправия/целевого назначения/систем обратной связи </a:t>
            </a:r>
            <a:r>
              <a:rPr lang="en-US" sz="1100" dirty="0" err="1">
                <a:ea typeface="MS PGothic" charset="0"/>
              </a:rPr>
              <a:t>и т.д.</a:t>
            </a:r>
            <a:endParaRPr lang="en-US" sz="1100" dirty="0">
              <a:ea typeface="MS PGothic" charset="0"/>
            </a:endParaRPr>
          </a:p>
          <a:p>
            <a:pPr marL="685800" lvl="1" indent="-228600">
              <a:buFontTx/>
              <a:buChar char="•"/>
              <a:defRPr/>
            </a:pPr>
            <a:r>
              <a:rPr lang="en-US" sz="1100" dirty="0">
                <a:ea typeface="MS PGothic"/>
                <a:cs typeface="Calibri" panose="020F0502020204030204"/>
              </a:rPr>
              <a:t>Мероприятия по улучшению разработки и реализации текущих схем</a:t>
            </a:r>
            <a:endParaRPr lang="en-US" sz="1100" dirty="0">
              <a:ea typeface="MS PGothic"/>
              <a:cs typeface="Calibri" panose="020F0502020204030204"/>
            </a:endParaRPr>
          </a:p>
          <a:p>
            <a:pPr marL="685800" lvl="1" indent="-228600">
              <a:buFontTx/>
              <a:buChar char="•"/>
              <a:defRPr/>
            </a:pPr>
            <a:r>
              <a:rPr lang="en-US" sz="1100" dirty="0">
                <a:ea typeface="MS PGothic" charset="0"/>
              </a:rPr>
              <a:t>Согласование и/или интеграция дополнительных </a:t>
            </a:r>
            <a:r>
              <a:rPr lang="en-US" sz="1100" dirty="0">
                <a:ea typeface="MS PGothic" charset="0"/>
              </a:rPr>
              <a:t>мероприятий </a:t>
            </a:r>
            <a:r>
              <a:rPr lang="en-US" sz="1100" dirty="0">
                <a:ea typeface="MS PGothic" charset="0"/>
              </a:rPr>
              <a:t>"наличные </a:t>
            </a:r>
            <a:r>
              <a:rPr lang="en-US" sz="1100" dirty="0" err="1">
                <a:ea typeface="MS PGothic" charset="0"/>
              </a:rPr>
              <a:t>плюс" </a:t>
            </a:r>
            <a:r>
              <a:rPr lang="en-US" sz="1100" dirty="0">
                <a:ea typeface="MS PGothic" charset="0"/>
              </a:rPr>
              <a:t>с </a:t>
            </a:r>
            <a:r>
              <a:rPr lang="en-US" sz="1100" dirty="0" err="1">
                <a:ea typeface="MS PGothic" charset="0"/>
              </a:rPr>
              <a:t>программами </a:t>
            </a:r>
            <a:r>
              <a:rPr lang="en-US" sz="1100" dirty="0">
                <a:ea typeface="MS PGothic" charset="0"/>
              </a:rPr>
              <a:t>СП</a:t>
            </a:r>
            <a:endParaRPr lang="en-US" sz="1100" dirty="0">
              <a:ea typeface="MS PGothic" charset="0"/>
            </a:endParaRPr>
          </a:p>
          <a:p>
            <a:pPr>
              <a:defRPr/>
            </a:pPr>
            <a:endParaRPr lang="en-US" sz="1100" dirty="0">
              <a:ea typeface="MS PGothic" charset="0"/>
            </a:endParaRPr>
          </a:p>
          <a:p>
            <a:pPr>
              <a:defRPr/>
            </a:pPr>
            <a:endParaRPr lang="en-CA" sz="1805" dirty="0">
              <a:ea typeface="MS PGothic"/>
              <a:cs typeface="Calibri" panose="020F0502020204030204"/>
            </a:endParaRPr>
          </a:p>
        </p:txBody>
      </p:sp>
      <p:sp>
        <p:nvSpPr>
          <p:cNvPr id="716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8386F48-5986-48CD-862B-363B2F364981}" type="slidenum">
              <a:rPr lang="en-US" altLang="ru-RU" smtClean="0"/>
            </a:fld>
            <a:endParaRPr lang="en-US"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a:buFontTx/>
              <a:buNone/>
              <a:defRPr/>
            </a:pPr>
            <a:r>
              <a:rPr lang="en-US" sz="1100" dirty="0">
                <a:solidFill>
                  <a:srgbClr val="FF0000"/>
                </a:solidFill>
                <a:ea typeface="MS PGothic" charset="0"/>
              </a:rPr>
              <a:t>На этом слайде представлен обзор </a:t>
            </a:r>
            <a:r>
              <a:rPr lang="en-US" sz="1100" dirty="0">
                <a:solidFill>
                  <a:srgbClr val="FF0000"/>
                </a:solidFill>
                <a:ea typeface="MS PGothic" charset="0"/>
              </a:rPr>
              <a:t>охвата программ </a:t>
            </a:r>
            <a:r>
              <a:rPr lang="fi-FI" sz="1100" dirty="0">
                <a:solidFill>
                  <a:srgbClr val="FF0000"/>
                </a:solidFill>
                <a:ea typeface="MS PGothic" charset="0"/>
              </a:rPr>
              <a:t>социальной </a:t>
            </a:r>
            <a:r>
              <a:rPr lang="en-US" sz="1100" dirty="0">
                <a:solidFill>
                  <a:srgbClr val="FF0000"/>
                </a:solidFill>
                <a:ea typeface="MS PGothic" charset="0"/>
              </a:rPr>
              <a:t>защиты </a:t>
            </a:r>
            <a:r>
              <a:rPr lang="en-US" sz="1100" dirty="0">
                <a:solidFill>
                  <a:srgbClr val="FF0000"/>
                </a:solidFill>
                <a:ea typeface="MS PGothic" charset="0"/>
              </a:rPr>
              <a:t>и дезагрегированных данных о дефиците финансирования. </a:t>
            </a:r>
            <a:r>
              <a:rPr lang="en-US" sz="1100" dirty="0">
                <a:solidFill>
                  <a:srgbClr val="FF0000"/>
                </a:solidFill>
                <a:ea typeface="MS PGothic" charset="0"/>
              </a:rPr>
              <a:t>Это говорит о том, что </a:t>
            </a:r>
            <a:r>
              <a:rPr lang="en-US" sz="1100" dirty="0" err="1">
                <a:solidFill>
                  <a:srgbClr val="FF0000"/>
                </a:solidFill>
                <a:ea typeface="MS PGothic" charset="0"/>
              </a:rPr>
              <a:t>НС </a:t>
            </a:r>
            <a:r>
              <a:rPr lang="en-US" sz="1100" dirty="0">
                <a:solidFill>
                  <a:srgbClr val="FF0000"/>
                </a:solidFill>
                <a:ea typeface="MS PGothic" charset="0"/>
              </a:rPr>
              <a:t>могут оказывать поддержку органам власти в </a:t>
            </a:r>
            <a:r>
              <a:rPr lang="fi-FI" sz="1100" dirty="0">
                <a:solidFill>
                  <a:srgbClr val="FF0000"/>
                </a:solidFill>
                <a:ea typeface="MS PGothic" charset="0"/>
              </a:rPr>
              <a:t>обеспечении </a:t>
            </a:r>
            <a:r>
              <a:rPr lang="en-US" sz="1100" dirty="0">
                <a:solidFill>
                  <a:srgbClr val="FF0000"/>
                </a:solidFill>
                <a:ea typeface="MS PGothic" charset="0"/>
              </a:rPr>
              <a:t>СП в качестве вспомогательного звена </a:t>
            </a:r>
            <a:r>
              <a:rPr lang="en-US" sz="1100" dirty="0">
                <a:solidFill>
                  <a:srgbClr val="FF0000"/>
                </a:solidFill>
                <a:ea typeface="MS PGothic" charset="0"/>
              </a:rPr>
              <a:t>в зависимости от уровня опыта/вовлеченности НС</a:t>
            </a:r>
            <a:r>
              <a:rPr lang="en-US" sz="1100" dirty="0">
                <a:solidFill>
                  <a:srgbClr val="FF0000"/>
                </a:solidFill>
                <a:ea typeface="MS PGothic" charset="0"/>
              </a:rPr>
              <a:t>.</a:t>
            </a:r>
            <a:endParaRPr lang="en-US" sz="1100" dirty="0">
              <a:solidFill>
                <a:srgbClr val="FF0000"/>
              </a:solidFill>
              <a:ea typeface="MS PGothic" charset="0"/>
            </a:endParaRPr>
          </a:p>
          <a:p>
            <a:pPr marL="171450" indent="-171450">
              <a:buFontTx/>
              <a:buChar char="-"/>
              <a:defRPr/>
            </a:pPr>
            <a:endParaRPr lang="en-US" sz="1100" dirty="0">
              <a:solidFill>
                <a:srgbClr val="FF0000"/>
              </a:solidFill>
              <a:ea typeface="MS PGothic" charset="0"/>
              <a:cs typeface="Calibri" panose="020F0502020204030204"/>
            </a:endParaRPr>
          </a:p>
          <a:p>
            <a:pPr>
              <a:defRPr/>
            </a:pPr>
            <a:r>
              <a:rPr lang="fi-FI" sz="1100" dirty="0">
                <a:hlinkClick r:id="rId3"/>
              </a:rPr>
              <a:t>wcms_817572.pdf (ilo.org)</a:t>
            </a:r>
            <a:endParaRPr lang="en-US" sz="1100" dirty="0">
              <a:ea typeface="MS PGothic"/>
              <a:cs typeface="Calibri" panose="020F0502020204030204"/>
            </a:endParaRPr>
          </a:p>
          <a:p>
            <a:pPr>
              <a:defRPr/>
            </a:pPr>
            <a:endParaRPr lang="en-US" sz="1100" dirty="0">
              <a:ea typeface="MS PGothic" charset="0"/>
            </a:endParaRPr>
          </a:p>
          <a:p>
            <a:pPr>
              <a:defRPr/>
            </a:pPr>
            <a:r>
              <a:rPr lang="en-US" sz="1100" dirty="0">
                <a:ea typeface="MS PGothic" charset="0"/>
              </a:rPr>
              <a:t>Некоторые общие положения, дополняющие приведенный выше слайд, которые могут быть полезны докладчикам, особенно если НС задают и пытаются ответить на вопрос: "</a:t>
            </a:r>
            <a:r>
              <a:rPr lang="en-US" sz="1100" b="1" dirty="0">
                <a:ea typeface="MS PGothic" charset="0"/>
              </a:rPr>
              <a:t>Почему мы должны заботиться о социальной защите в качестве РКРК"? </a:t>
            </a:r>
            <a:endParaRPr lang="en-US" sz="1100" b="1" dirty="0">
              <a:ea typeface="MS PGothic" charset="0"/>
            </a:endParaRPr>
          </a:p>
          <a:p>
            <a:pPr>
              <a:defRPr/>
            </a:pPr>
            <a:endParaRPr lang="en-US" sz="1100" b="1" dirty="0">
              <a:ea typeface="MS PGothic" charset="0"/>
            </a:endParaRPr>
          </a:p>
          <a:p>
            <a:pPr>
              <a:buFontTx/>
              <a:buAutoNum type="arabicPeriod"/>
              <a:defRPr/>
            </a:pPr>
            <a:r>
              <a:rPr lang="en-US" sz="1100" dirty="0"/>
              <a:t> В истории наблюдается очевидная тенденция роста числа стран, создающих свои системы социальной защиты, но при этом сохраняются значительные пробелы в охвате, полноте и адекватности.</a:t>
            </a:r>
            <a:endParaRPr lang="en-US" sz="1100" dirty="0"/>
          </a:p>
          <a:p>
            <a:pPr>
              <a:buFontTx/>
              <a:buAutoNum type="arabicPeriod"/>
              <a:defRPr/>
            </a:pPr>
            <a:endParaRPr lang="en-US" sz="1100" dirty="0">
              <a:ea typeface="MS PGothic" charset="0"/>
            </a:endParaRPr>
          </a:p>
          <a:p>
            <a:pPr>
              <a:buFontTx/>
              <a:buAutoNum type="arabicPeriod"/>
              <a:defRPr/>
            </a:pPr>
            <a:r>
              <a:rPr lang="en-US" sz="1100" dirty="0"/>
              <a:t> Лишь 46,9 процента населения мира эффективно охвачены хотя бы одним пособием по социальной защите* (показатель 1.3.1 ЦУР), в то время как остальные 53,1 процента - а это 4,1 миллиарда человек - остаются полностью незащищенными. За этим средним глобальным показателем скрываются значительные различия между регионами и внутри них: средний уровень охвата в Европе и Центральной Азии (83,9 процента) и Америке (64,3 процента) превышает средний глобальный показатель, в то время как в Азиатско-Тихоокеанском регионе (44,1 процента), арабских государствах (40,0 процента) и Африке (17,4 процента) наблюдаются значительные пробелы в охвате.</a:t>
            </a:r>
            <a:endParaRPr lang="en-US" sz="1100" dirty="0"/>
          </a:p>
          <a:p>
            <a:pPr>
              <a:buFontTx/>
              <a:buAutoNum type="arabicPeriod"/>
              <a:defRPr/>
            </a:pPr>
            <a:endParaRPr lang="en-US" sz="1100" dirty="0">
              <a:ea typeface="MS PGothic" charset="0"/>
            </a:endParaRPr>
          </a:p>
          <a:p>
            <a:pPr>
              <a:buFontTx/>
              <a:buAutoNum type="arabicPeriod"/>
              <a:defRPr/>
            </a:pPr>
            <a:r>
              <a:rPr lang="en-US" sz="1100" dirty="0"/>
              <a:t> Отсутствие защиты делает людей уязвимыми, особенно неформальных работников, мигрантов и насильственно перемещенных лиц, и особенно женщин в этих группах, которые сталкиваются с многочисленными проявлениями дискриминации. Быстрое расширение охвата социальной защитой тех, кто еще не имеет достаточного покрытия, посредством социального страхования, схем, финансируемых за счет налогов, или сочетания этих двух методов, имеет важное значение для снижения их уязвимости и содействия достойной работе.</a:t>
            </a:r>
            <a:endParaRPr lang="en-US" sz="1100" dirty="0"/>
          </a:p>
          <a:p>
            <a:pPr>
              <a:buFontTx/>
              <a:buAutoNum type="arabicPeriod"/>
              <a:defRPr/>
            </a:pPr>
            <a:endParaRPr lang="en-US" sz="1100" dirty="0">
              <a:ea typeface="+mn-ea"/>
            </a:endParaRPr>
          </a:p>
          <a:p>
            <a:pPr>
              <a:buFontTx/>
              <a:buAutoNum type="arabicPeriod"/>
              <a:defRPr/>
            </a:pPr>
            <a:r>
              <a:rPr lang="en-US" sz="1100" dirty="0"/>
              <a:t>Постепенное обеспечение комплексной социальной защиты от всего спектра рисков и непредвиденных обстоятельств является важнейшим условием реализации права человека на социальное обеспечение. В настоящее время только 30,6 процента трудоспособного населения по закону охвачены комплексными системами социального обеспечения, включающими весь спектр льгот.</a:t>
            </a:r>
            <a:endParaRPr lang="en-US" sz="1100" dirty="0"/>
          </a:p>
          <a:p>
            <a:pPr>
              <a:buFontTx/>
              <a:buAutoNum type="arabicPeriod"/>
              <a:defRPr/>
            </a:pPr>
            <a:endParaRPr lang="en-US" sz="1100" dirty="0">
              <a:ea typeface="MS PGothic" charset="0"/>
            </a:endParaRPr>
          </a:p>
          <a:p>
            <a:pPr>
              <a:buFontTx/>
              <a:buAutoNum type="arabicPeriod"/>
              <a:defRPr/>
            </a:pPr>
            <a:r>
              <a:rPr lang="en-US" sz="1100" dirty="0"/>
              <a:t>Помимо всеобщего охвата, адекватные и всеобъемлющие пособия по социальной защите необходимы для достижения ЦУР. Распространение социальной защиты на тех, кто занят в неформальной экономике, и содействие их переходу в формальную экономику имеют ключевое значение для решения проблемы дефицита достойной работы и снижения нагрузки на систему социальной защиты, не связанную с уплатой взносов. Обеспечение адекватной социальной защиты женщин и мужчин требует решения проблемы </a:t>
            </a:r>
            <a:r>
              <a:rPr lang="en-US" sz="1100" dirty="0"/>
              <a:t>отсутствия безопасности на рынке </a:t>
            </a:r>
            <a:r>
              <a:rPr lang="en-US" sz="1100" dirty="0" err="1"/>
              <a:t>труда </a:t>
            </a:r>
            <a:r>
              <a:rPr lang="en-US" sz="1100" dirty="0"/>
              <a:t>и неравенства, включая гендерные различия в занятости и заработной плате, которые негативно влияют на способность делать взносы и, следовательно, на уровень пособий. Минимальные гарантии пособий или кредиты по уходу могут помочь обеспечить адекватный уровень пособий для тех, у кого прерывается история взносов или низкий заработок.</a:t>
            </a:r>
            <a:endParaRPr lang="en-US" sz="1100" dirty="0">
              <a:ea typeface="MS PGothic" charset="0"/>
            </a:endParaRPr>
          </a:p>
          <a:p>
            <a:pPr>
              <a:defRPr/>
            </a:pPr>
            <a:endParaRPr lang="en-CA" sz="1805" dirty="0">
              <a:ea typeface="MS PGothic"/>
              <a:cs typeface="Calibri" panose="020F0502020204030204"/>
            </a:endParaRPr>
          </a:p>
        </p:txBody>
      </p:sp>
      <p:sp>
        <p:nvSpPr>
          <p:cNvPr id="716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8386F48-5986-48CD-862B-363B2F364981}" type="slidenum">
              <a:rPr lang="en-US" altLang="ru-RU" smtClean="0"/>
            </a:fld>
            <a:endParaRPr lang="en-US" alt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373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nSpc>
                <a:spcPct val="80000"/>
              </a:lnSpc>
              <a:spcAft>
                <a:spcPts val="600"/>
              </a:spcAft>
              <a:buClr>
                <a:srgbClr val="C8161A"/>
              </a:buClr>
              <a:buSzPct val="150000"/>
              <a:buFont typeface="Wingdings" panose="05000000000000000000" pitchFamily="2" charset="2"/>
              <a:buNone/>
            </a:pPr>
            <a:r>
              <a:rPr lang="en-GB" altLang="en-US" sz="2000" dirty="0">
                <a:ea typeface="MS PGothic" panose="020B0600070205080204" pitchFamily="34" charset="-128"/>
                <a:cs typeface="Calibri" panose="020F0502020204030204" pitchFamily="34" charset="0"/>
              </a:rPr>
              <a:t>В следующих заметках представлен краткий обзор каждого из пяти вариантов социальной защиты, реагирующих на потрясения, разработанных компанией Oxford Policy Management в ее инструментарии SRSP, который доступен здесь: https://www.opml.co.uk/projects/shock-responsive-social-protection-systems.</a:t>
            </a:r>
            <a:endParaRPr lang="en-GB" altLang="en-US"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endParaRPr lang="en-GB" altLang="en-US"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r>
              <a:rPr lang="en-US" altLang="en-US" sz="2000" dirty="0">
                <a:ea typeface="MS PGothic" panose="020B0600070205080204" pitchFamily="34" charset="-128"/>
                <a:cs typeface="Calibri" panose="020F0502020204030204" pitchFamily="34" charset="0"/>
              </a:rPr>
              <a:t>В настоящее время широко распространена </a:t>
            </a:r>
            <a:r>
              <a:rPr lang="en-US" altLang="en-US" sz="2000" b="1" dirty="0">
                <a:ea typeface="MS PGothic" panose="020B0600070205080204" pitchFamily="34" charset="-128"/>
                <a:cs typeface="Calibri" panose="020F0502020204030204" pitchFamily="34" charset="0"/>
              </a:rPr>
              <a:t>практика "свиньи" </a:t>
            </a:r>
            <a:r>
              <a:rPr lang="en-US" altLang="en-US" sz="2000" dirty="0">
                <a:ea typeface="MS PGothic" panose="020B0600070205080204" pitchFamily="34" charset="-128"/>
                <a:cs typeface="Calibri" panose="020F0502020204030204" pitchFamily="34" charset="0"/>
              </a:rPr>
              <a:t>- это когда гуманитарные организации используют существующую </a:t>
            </a:r>
            <a:r>
              <a:rPr lang="en-US" altLang="en-US" sz="2000" dirty="0">
                <a:ea typeface="MS PGothic" panose="020B0600070205080204" pitchFamily="34" charset="-128"/>
                <a:cs typeface="Calibri" panose="020F0502020204030204" pitchFamily="34" charset="0"/>
              </a:rPr>
              <a:t>инфраструктуру </a:t>
            </a:r>
            <a:r>
              <a:rPr lang="en-US" altLang="en-US" sz="2000" dirty="0" err="1">
                <a:ea typeface="MS PGothic" panose="020B0600070205080204" pitchFamily="34" charset="-128"/>
                <a:cs typeface="Calibri" panose="020F0502020204030204" pitchFamily="34" charset="0"/>
              </a:rPr>
              <a:t>программы </a:t>
            </a:r>
            <a:r>
              <a:rPr lang="en-US" altLang="en-US" sz="2000" dirty="0">
                <a:ea typeface="MS PGothic" panose="020B0600070205080204" pitchFamily="34" charset="-128"/>
                <a:cs typeface="Calibri" panose="020F0502020204030204" pitchFamily="34" charset="0"/>
              </a:rPr>
              <a:t>для оказания единовременной поддержки, чтобы помочь сообществам справиться с чрезвычайной ситуацией. </a:t>
            </a:r>
            <a:r>
              <a:rPr lang="en-US" altLang="en-US" sz="2000" dirty="0" err="1">
                <a:ea typeface="MS PGothic" panose="020B0600070205080204" pitchFamily="34" charset="-128"/>
                <a:cs typeface="Calibri" panose="020F0502020204030204" pitchFamily="34" charset="0"/>
              </a:rPr>
              <a:t>Например</a:t>
            </a:r>
            <a:r>
              <a:rPr lang="en-US" altLang="en-US" sz="2000" dirty="0">
                <a:ea typeface="MS PGothic" panose="020B0600070205080204" pitchFamily="34" charset="-128"/>
                <a:cs typeface="Calibri" panose="020F0502020204030204" pitchFamily="34" charset="0"/>
              </a:rPr>
              <a:t>, </a:t>
            </a:r>
            <a:r>
              <a:rPr lang="en-US" altLang="en-US" sz="2000" dirty="0">
                <a:ea typeface="MS PGothic" panose="020B0600070205080204" pitchFamily="34" charset="-128"/>
                <a:cs typeface="Calibri" panose="020F0502020204030204" pitchFamily="34" charset="0"/>
              </a:rPr>
              <a:t>заимствование определенного </a:t>
            </a:r>
            <a:r>
              <a:rPr lang="en-US" altLang="en-US" sz="2000" dirty="0">
                <a:ea typeface="MS PGothic" panose="020B0600070205080204" pitchFamily="34" charset="-128"/>
                <a:cs typeface="Calibri" panose="020F0502020204030204" pitchFamily="34" charset="0"/>
              </a:rPr>
              <a:t>списка бенефициаров </a:t>
            </a:r>
            <a:r>
              <a:rPr lang="en-US" altLang="en-US" sz="2000" dirty="0" err="1">
                <a:ea typeface="MS PGothic" panose="020B0600070205080204" pitchFamily="34" charset="-128"/>
                <a:cs typeface="Calibri" panose="020F0502020204030204" pitchFamily="34" charset="0"/>
              </a:rPr>
              <a:t>программы</a:t>
            </a:r>
            <a:r>
              <a:rPr lang="en-US" altLang="en-US" sz="2000" dirty="0">
                <a:ea typeface="MS PGothic" panose="020B0600070205080204" pitchFamily="34" charset="-128"/>
                <a:cs typeface="Calibri" panose="020F0502020204030204" pitchFamily="34" charset="0"/>
              </a:rPr>
              <a:t>, ее персонала, национальной базы данных и/или определенного механизма оплаты.</a:t>
            </a:r>
            <a:endParaRPr lang="en-US" altLang="en-US"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endParaRPr lang="en-US" altLang="en-US"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r>
              <a:rPr lang="en-US" altLang="en-US" sz="2000" dirty="0">
                <a:ea typeface="MS PGothic" panose="020B0600070205080204" pitchFamily="34" charset="-128"/>
                <a:cs typeface="Calibri" panose="020F0502020204030204" pitchFamily="34" charset="0"/>
              </a:rPr>
              <a:t>Примеры:</a:t>
            </a:r>
            <a:endParaRPr lang="en-US" altLang="en-US" sz="2000" dirty="0">
              <a:ea typeface="MS PGothic" panose="020B0600070205080204" pitchFamily="34" charset="-128"/>
              <a:cs typeface="Calibri" panose="020F0502020204030204" pitchFamily="34" charset="0"/>
            </a:endParaRPr>
          </a:p>
          <a:p>
            <a:pPr>
              <a:lnSpc>
                <a:spcPct val="80000"/>
              </a:lnSpc>
              <a:buFontTx/>
              <a:buChar char="•"/>
            </a:pPr>
            <a:r>
              <a:rPr lang="en-GB" altLang="en-US" sz="2000" dirty="0">
                <a:ea typeface="MS PGothic" panose="020B0600070205080204" pitchFamily="34" charset="-128"/>
                <a:cs typeface="Calibri" panose="020F0502020204030204" pitchFamily="34" charset="0"/>
              </a:rPr>
              <a:t>В </a:t>
            </a:r>
            <a:r>
              <a:rPr lang="en-GB" altLang="en-US" sz="2000" b="1" dirty="0">
                <a:ea typeface="MS PGothic" panose="020B0600070205080204" pitchFamily="34" charset="-128"/>
                <a:cs typeface="Calibri" panose="020F0502020204030204" pitchFamily="34" charset="0"/>
              </a:rPr>
              <a:t>Ираке </a:t>
            </a:r>
            <a:r>
              <a:rPr lang="en-GB" altLang="en-US" sz="2000" b="1" dirty="0">
                <a:ea typeface="MS PGothic" panose="020B0600070205080204" pitchFamily="34" charset="-128"/>
                <a:cs typeface="Calibri" panose="020F0502020204030204" pitchFamily="34" charset="0"/>
              </a:rPr>
              <a:t>МККК </a:t>
            </a:r>
            <a:r>
              <a:rPr lang="en-GB" altLang="en-US" sz="2000" dirty="0">
                <a:ea typeface="MS PGothic" panose="020B0600070205080204" pitchFamily="34" charset="-128"/>
                <a:cs typeface="Calibri" panose="020F0502020204030204" pitchFamily="34" charset="0"/>
              </a:rPr>
              <a:t>использовал "свинство", предоставляя "промежуточные гранты" до тех пор, пока вдовы не смогут получить доступ к государственным системам социальной защиты. </a:t>
            </a:r>
            <a:endParaRPr lang="en-US" altLang="en-US" sz="2000" dirty="0">
              <a:ea typeface="MS PGothic" panose="020B0600070205080204" pitchFamily="34" charset="-128"/>
              <a:cs typeface="Calibri" panose="020F0502020204030204" pitchFamily="34" charset="0"/>
            </a:endParaRPr>
          </a:p>
          <a:p>
            <a:pPr>
              <a:lnSpc>
                <a:spcPct val="80000"/>
              </a:lnSpc>
              <a:buFontTx/>
              <a:buChar char="•"/>
            </a:pPr>
            <a:r>
              <a:rPr lang="en-GB" altLang="en-US" sz="2000" b="1" u="sng" dirty="0">
                <a:ea typeface="MS PGothic" panose="020B0600070205080204" pitchFamily="34" charset="-128"/>
                <a:cs typeface="Calibri" panose="020F0502020204030204" pitchFamily="34" charset="0"/>
              </a:rPr>
              <a:t>Кенийская организация RC </a:t>
            </a:r>
            <a:r>
              <a:rPr lang="en-GB" altLang="en-US" sz="2000" u="sng" dirty="0">
                <a:ea typeface="MS PGothic" panose="020B0600070205080204" pitchFamily="34" charset="-128"/>
                <a:cs typeface="Calibri" panose="020F0502020204030204" pitchFamily="34" charset="0"/>
              </a:rPr>
              <a:t>опирается на </a:t>
            </a:r>
            <a:r>
              <a:rPr lang="en-GB" altLang="en-US" sz="2000" dirty="0">
                <a:ea typeface="MS PGothic" panose="020B0600070205080204" pitchFamily="34" charset="-128"/>
                <a:cs typeface="Calibri" panose="020F0502020204030204" pitchFamily="34" charset="0"/>
              </a:rPr>
              <a:t>программу </a:t>
            </a:r>
            <a:r>
              <a:rPr lang="en-GB" altLang="en-US" sz="2000" b="1" u="sng" dirty="0">
                <a:ea typeface="MS PGothic" panose="020B0600070205080204" pitchFamily="34" charset="-128"/>
                <a:cs typeface="Calibri" panose="020F0502020204030204" pitchFamily="34" charset="0"/>
              </a:rPr>
              <a:t>правительства Кении </a:t>
            </a:r>
            <a:r>
              <a:rPr lang="en-GB" altLang="en-US" sz="2000" dirty="0">
                <a:ea typeface="MS PGothic" panose="020B0600070205080204" pitchFamily="34" charset="-128"/>
                <a:cs typeface="Calibri" panose="020F0502020204030204" pitchFamily="34" charset="0"/>
              </a:rPr>
              <a:t>SP prog Hunger Safety Net Programme, чтобы охватить наиболее уязвимые сообщества, пострадавшие от засухи. </a:t>
            </a:r>
            <a:endParaRPr lang="en-US" altLang="en-US" sz="2000" dirty="0">
              <a:ea typeface="MS PGothic" panose="020B0600070205080204" pitchFamily="34" charset="-128"/>
              <a:cs typeface="Calibri" panose="020F0502020204030204" pitchFamily="34" charset="0"/>
            </a:endParaRPr>
          </a:p>
          <a:p>
            <a:pPr>
              <a:lnSpc>
                <a:spcPct val="80000"/>
              </a:lnSpc>
              <a:buFontTx/>
              <a:buChar char="•"/>
            </a:pPr>
            <a:r>
              <a:rPr lang="en-GB" altLang="en-US" sz="2000" dirty="0">
                <a:ea typeface="MS PGothic" panose="020B0600070205080204" pitchFamily="34" charset="-128"/>
                <a:cs typeface="Calibri" panose="020F0502020204030204" pitchFamily="34" charset="0"/>
              </a:rPr>
              <a:t>(КРЦ участвует в процессе пересмотра Национальной политики социальной защиты (столп "Шоковая реакция" и использование платформы единого реестра бенефициаров - КРЦС планирует участвовать в процессе регистрации и получить доступ к собранным данным и использовать их для предоставления своих услуг).</a:t>
            </a:r>
            <a:endParaRPr lang="en-US" altLang="en-US" sz="2000" dirty="0">
              <a:ea typeface="MS PGothic" panose="020B0600070205080204" pitchFamily="34" charset="-128"/>
              <a:cs typeface="Calibri" panose="020F0502020204030204" pitchFamily="34" charset="0"/>
            </a:endParaRPr>
          </a:p>
          <a:p>
            <a:pPr>
              <a:lnSpc>
                <a:spcPct val="80000"/>
              </a:lnSpc>
              <a:buFontTx/>
              <a:buChar char="•"/>
            </a:pPr>
            <a:r>
              <a:rPr lang="en-GB" altLang="en-US" sz="2000" b="1" dirty="0">
                <a:ea typeface="MS PGothic" panose="020B0600070205080204" pitchFamily="34" charset="-128"/>
                <a:cs typeface="Calibri" panose="020F0502020204030204" pitchFamily="34" charset="0"/>
              </a:rPr>
              <a:t>Лесото </a:t>
            </a:r>
            <a:r>
              <a:rPr lang="en-GB" altLang="en-US" sz="2000" dirty="0">
                <a:ea typeface="MS PGothic" panose="020B0600070205080204" pitchFamily="34" charset="-128"/>
                <a:cs typeface="Calibri" panose="020F0502020204030204" pitchFamily="34" charset="0"/>
              </a:rPr>
              <a:t>Засуха, вызванная Эль-Ниньо, 16 г. ФАО/ЦРС использовали список бенефициаров программы Child Grant Prog для распределения семян, обучения, ваучеров.</a:t>
            </a:r>
            <a:endParaRPr lang="en-GB" altLang="en-US" sz="2000" dirty="0">
              <a:ea typeface="MS PGothic" panose="020B0600070205080204" pitchFamily="34" charset="-128"/>
              <a:cs typeface="Calibri" panose="020F0502020204030204" pitchFamily="34" charset="0"/>
            </a:endParaRPr>
          </a:p>
          <a:p>
            <a:pPr>
              <a:lnSpc>
                <a:spcPct val="80000"/>
              </a:lnSpc>
            </a:pPr>
            <a:endParaRPr lang="en-US" altLang="en-US"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endParaRPr lang="en-US" altLang="en-US"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r>
              <a:rPr lang="en-US" altLang="en-US" sz="2000" dirty="0">
                <a:ea typeface="MS PGothic" panose="020B0600070205080204" pitchFamily="34" charset="-128"/>
                <a:cs typeface="Calibri" panose="020F0502020204030204" pitchFamily="34" charset="0"/>
              </a:rPr>
              <a:t>При вертикальном и горизонтальном расширении существующая программа изменяется, чтобы предложить больше помощи или привлечь к участию </a:t>
            </a:r>
            <a:r>
              <a:rPr lang="en-US" altLang="en-US" sz="2000" dirty="0" err="1">
                <a:ea typeface="MS PGothic" panose="020B0600070205080204" pitchFamily="34" charset="-128"/>
                <a:cs typeface="Calibri" panose="020F0502020204030204" pitchFamily="34" charset="0"/>
              </a:rPr>
              <a:t>в ней </a:t>
            </a:r>
            <a:r>
              <a:rPr lang="en-US" altLang="en-US" sz="2000" dirty="0">
                <a:ea typeface="MS PGothic" panose="020B0600070205080204" pitchFamily="34" charset="-128"/>
                <a:cs typeface="Calibri" panose="020F0502020204030204" pitchFamily="34" charset="0"/>
              </a:rPr>
              <a:t>новых людей</a:t>
            </a:r>
            <a:r>
              <a:rPr lang="en-US" altLang="en-US" sz="2000" dirty="0">
                <a:ea typeface="MS PGothic" panose="020B0600070205080204" pitchFamily="34" charset="-128"/>
                <a:cs typeface="Calibri" panose="020F0502020204030204" pitchFamily="34" charset="0"/>
              </a:rPr>
              <a:t>. </a:t>
            </a:r>
            <a:endParaRPr lang="en-US" altLang="en-US"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endParaRPr lang="en-US" altLang="en-US" sz="2000" dirty="0">
              <a:ea typeface="MS PGothic" panose="020B0600070205080204" pitchFamily="34" charset="-128"/>
              <a:cs typeface="Calibri" panose="020F0502020204030204" pitchFamily="34" charset="0"/>
            </a:endParaRPr>
          </a:p>
          <a:p>
            <a:pPr>
              <a:lnSpc>
                <a:spcPct val="80000"/>
              </a:lnSpc>
            </a:pPr>
            <a:r>
              <a:rPr lang="en-US" altLang="en-US" sz="2000" b="1" dirty="0">
                <a:ea typeface="MS PGothic" panose="020B0600070205080204" pitchFamily="34" charset="-128"/>
                <a:cs typeface="Calibri" panose="020F0502020204030204" pitchFamily="34" charset="0"/>
              </a:rPr>
              <a:t>Вертикальное расширение </a:t>
            </a:r>
            <a:r>
              <a:rPr lang="en-US" altLang="en-US" sz="2000" dirty="0">
                <a:ea typeface="MS PGothic" panose="020B0600070205080204" pitchFamily="34" charset="-128"/>
                <a:cs typeface="Calibri" panose="020F0502020204030204" pitchFamily="34" charset="0"/>
              </a:rPr>
              <a:t>популярно, поскольку его относительно легко администрировать - используются существующие бенефициары/механизмы трансфертов - бенефициары могут получить доплату за CVA или </a:t>
            </a:r>
            <a:r>
              <a:rPr lang="en-US" altLang="en-US" sz="2000" dirty="0">
                <a:ea typeface="MS PGothic" panose="020B0600070205080204" pitchFamily="34" charset="-128"/>
                <a:cs typeface="Calibri" panose="020F0502020204030204" pitchFamily="34" charset="0"/>
              </a:rPr>
              <a:t>продолжительность </a:t>
            </a:r>
            <a:r>
              <a:rPr lang="en-US" altLang="en-US" sz="2000" dirty="0" err="1">
                <a:ea typeface="MS PGothic" panose="020B0600070205080204" pitchFamily="34" charset="-128"/>
                <a:cs typeface="Calibri" panose="020F0502020204030204" pitchFamily="34" charset="0"/>
              </a:rPr>
              <a:t>программы </a:t>
            </a:r>
            <a:r>
              <a:rPr lang="en-US" altLang="en-US" sz="2000" dirty="0">
                <a:ea typeface="MS PGothic" panose="020B0600070205080204" pitchFamily="34" charset="-128"/>
                <a:cs typeface="Calibri" panose="020F0502020204030204" pitchFamily="34" charset="0"/>
              </a:rPr>
              <a:t>временно увеличивается для некоторых/всех существующих бенефициаров </a:t>
            </a:r>
            <a:endParaRPr lang="en-US" altLang="en-US" sz="2000" dirty="0">
              <a:ea typeface="MS PGothic" panose="020B0600070205080204" pitchFamily="34" charset="-128"/>
              <a:cs typeface="Calibri" panose="020F0502020204030204" pitchFamily="34" charset="0"/>
            </a:endParaRPr>
          </a:p>
          <a:p>
            <a:pPr>
              <a:lnSpc>
                <a:spcPct val="80000"/>
              </a:lnSpc>
              <a:buFontTx/>
              <a:buChar char="•"/>
            </a:pPr>
            <a:r>
              <a:rPr lang="en-GB" altLang="en-US" sz="2000" dirty="0">
                <a:ea typeface="MS PGothic" panose="020B0600070205080204" pitchFamily="34" charset="-128"/>
                <a:cs typeface="Calibri" panose="020F0502020204030204" pitchFamily="34" charset="0"/>
              </a:rPr>
              <a:t>крупнейшая в мире программа гуманитарной денежной помощи - </a:t>
            </a:r>
            <a:r>
              <a:rPr lang="en-US" altLang="en-US" sz="2000" dirty="0">
                <a:ea typeface="MS PGothic" panose="020B0600070205080204" pitchFamily="34" charset="-128"/>
                <a:cs typeface="Calibri" panose="020F0502020204030204" pitchFamily="34" charset="0"/>
              </a:rPr>
              <a:t>Turkish RC или </a:t>
            </a:r>
            <a:r>
              <a:rPr lang="en-GB" altLang="en-US" sz="2000" b="1" dirty="0">
                <a:ea typeface="MS PGothic" panose="020B0600070205080204" pitchFamily="34" charset="-128"/>
                <a:cs typeface="Calibri" panose="020F0502020204030204" pitchFamily="34" charset="0"/>
              </a:rPr>
              <a:t>Turk </a:t>
            </a:r>
            <a:r>
              <a:rPr lang="en-GB" altLang="en-US" sz="2000" b="1" dirty="0" err="1">
                <a:ea typeface="MS PGothic" panose="020B0600070205080204" pitchFamily="34" charset="-128"/>
                <a:cs typeface="Calibri" panose="020F0502020204030204" pitchFamily="34" charset="0"/>
              </a:rPr>
              <a:t>Kizilay </a:t>
            </a:r>
            <a:r>
              <a:rPr lang="en-GB" altLang="en-US" sz="2000" b="1" dirty="0">
                <a:ea typeface="MS PGothic" panose="020B0600070205080204" pitchFamily="34" charset="-128"/>
                <a:cs typeface="Calibri" panose="020F0502020204030204" pitchFamily="34" charset="0"/>
              </a:rPr>
              <a:t>- </a:t>
            </a:r>
            <a:r>
              <a:rPr lang="en-GB" altLang="en-US" sz="2000" dirty="0">
                <a:ea typeface="MS PGothic" panose="020B0600070205080204" pitchFamily="34" charset="-128"/>
                <a:cs typeface="Calibri" panose="020F0502020204030204" pitchFamily="34" charset="0"/>
              </a:rPr>
              <a:t>Программа экстренной социальной защиты (ESSN) - </a:t>
            </a:r>
            <a:r>
              <a:rPr lang="en-GB" altLang="en-US" sz="2000" b="1" dirty="0">
                <a:ea typeface="MS PGothic" panose="020B0600070205080204" pitchFamily="34" charset="-128"/>
                <a:cs typeface="Calibri" panose="020F0502020204030204" pitchFamily="34" charset="0"/>
              </a:rPr>
              <a:t>горизонтальное и вертикальное </a:t>
            </a:r>
            <a:r>
              <a:rPr lang="en-GB" altLang="en-US" sz="2000" b="1" dirty="0">
                <a:ea typeface="MS PGothic" panose="020B0600070205080204" pitchFamily="34" charset="-128"/>
                <a:cs typeface="Calibri" panose="020F0502020204030204" pitchFamily="34" charset="0"/>
              </a:rPr>
              <a:t>расширение </a:t>
            </a:r>
            <a:r>
              <a:rPr lang="en-GB" altLang="en-US" sz="2000" dirty="0">
                <a:ea typeface="MS PGothic" panose="020B0600070205080204" pitchFamily="34" charset="-128"/>
                <a:cs typeface="Calibri" panose="020F0502020204030204" pitchFamily="34" charset="0"/>
              </a:rPr>
              <a:t>существующей государственной программы социальной защиты, предоставляющей денежные средства на удовлетворение основных потребностей - мигрантов, проживающих в Турции </a:t>
            </a:r>
            <a:endParaRPr lang="en-US" altLang="en-US" sz="2000" dirty="0">
              <a:ea typeface="MS PGothic" panose="020B0600070205080204" pitchFamily="34" charset="-128"/>
              <a:cs typeface="Calibri" panose="020F0502020204030204" pitchFamily="34" charset="0"/>
            </a:endParaRPr>
          </a:p>
          <a:p>
            <a:pPr>
              <a:lnSpc>
                <a:spcPct val="80000"/>
              </a:lnSpc>
              <a:buFontTx/>
              <a:buChar char="•"/>
            </a:pPr>
            <a:r>
              <a:rPr lang="en-GB" altLang="en-US" sz="2000" b="1" dirty="0">
                <a:ea typeface="MS PGothic" panose="020B0600070205080204" pitchFamily="34" charset="-128"/>
                <a:cs typeface="Calibri" panose="020F0502020204030204" pitchFamily="34" charset="0"/>
              </a:rPr>
              <a:t>В Непале </a:t>
            </a:r>
            <a:r>
              <a:rPr lang="en-GB" altLang="en-US" sz="2000" dirty="0">
                <a:ea typeface="MS PGothic" panose="020B0600070205080204" pitchFamily="34" charset="-128"/>
                <a:cs typeface="Calibri" panose="020F0502020204030204" pitchFamily="34" charset="0"/>
              </a:rPr>
              <a:t>после землетрясения 2015 года ЮНИСЕФ и правительство предоставляли денежные компенсации в рамках государственного пособия на ребенка.</a:t>
            </a:r>
            <a:endParaRPr lang="en-GB" altLang="en-US" sz="2000" dirty="0">
              <a:ea typeface="MS PGothic" panose="020B0600070205080204" pitchFamily="34" charset="-128"/>
              <a:cs typeface="Calibri" panose="020F0502020204030204" pitchFamily="34" charset="0"/>
            </a:endParaRPr>
          </a:p>
          <a:p>
            <a:pPr>
              <a:lnSpc>
                <a:spcPct val="80000"/>
              </a:lnSpc>
              <a:buFontTx/>
              <a:buChar char="•"/>
            </a:pPr>
            <a:r>
              <a:rPr lang="en-GB" altLang="en-US" sz="2000" b="1" dirty="0" err="1">
                <a:ea typeface="MS PGothic" panose="020B0600070205080204" pitchFamily="34" charset="-128"/>
                <a:cs typeface="Calibri" panose="020F0502020204030204" pitchFamily="34" charset="0"/>
              </a:rPr>
              <a:t>Филлипины </a:t>
            </a:r>
            <a:r>
              <a:rPr lang="en-GB" altLang="en-US" sz="2000" dirty="0">
                <a:ea typeface="MS PGothic" panose="020B0600070205080204" pitchFamily="34" charset="-128"/>
                <a:cs typeface="Calibri" panose="020F0502020204030204" pitchFamily="34" charset="0"/>
              </a:rPr>
              <a:t>- Тайфун Хайян, ВПП и </a:t>
            </a:r>
            <a:r>
              <a:rPr lang="en-GB" altLang="en-US" sz="2000" dirty="0">
                <a:ea typeface="MS PGothic" panose="020B0600070205080204" pitchFamily="34" charset="-128"/>
                <a:cs typeface="Calibri" panose="020F0502020204030204" pitchFamily="34" charset="0"/>
              </a:rPr>
              <a:t>пополнение партнерства </a:t>
            </a:r>
            <a:r>
              <a:rPr lang="en-GB" altLang="en-US" sz="2000" dirty="0" err="1">
                <a:ea typeface="MS PGothic" panose="020B0600070205080204" pitchFamily="34" charset="-128"/>
                <a:cs typeface="Calibri" panose="020F0502020204030204" pitchFamily="34" charset="0"/>
              </a:rPr>
              <a:t>"Пантавид</a:t>
            </a:r>
            <a:endParaRPr lang="en-GB" altLang="en-US" sz="2000" dirty="0" err="1">
              <a:ea typeface="MS PGothic" panose="020B0600070205080204" pitchFamily="34" charset="-128"/>
              <a:cs typeface="Calibri" panose="020F0502020204030204" pitchFamily="34" charset="0"/>
            </a:endParaRPr>
          </a:p>
          <a:p>
            <a:pPr>
              <a:lnSpc>
                <a:spcPct val="80000"/>
              </a:lnSpc>
            </a:pPr>
            <a:endParaRPr lang="en-US" altLang="en-US" sz="2000" b="1" dirty="0">
              <a:ea typeface="MS PGothic" panose="020B0600070205080204" pitchFamily="34" charset="-128"/>
              <a:cs typeface="Calibri" panose="020F0502020204030204" pitchFamily="34" charset="0"/>
            </a:endParaRPr>
          </a:p>
          <a:p>
            <a:pPr>
              <a:lnSpc>
                <a:spcPct val="80000"/>
              </a:lnSpc>
            </a:pPr>
            <a:r>
              <a:rPr lang="en-US" altLang="en-US" sz="2000" b="1" dirty="0">
                <a:ea typeface="MS PGothic" panose="020B0600070205080204" pitchFamily="34" charset="-128"/>
                <a:cs typeface="Calibri" panose="020F0502020204030204" pitchFamily="34" charset="0"/>
              </a:rPr>
              <a:t>Горизонтальное расширение - </a:t>
            </a:r>
            <a:r>
              <a:rPr lang="en-US" altLang="en-US" sz="2000" dirty="0">
                <a:ea typeface="MS PGothic" panose="020B0600070205080204" pitchFamily="34" charset="-128"/>
                <a:cs typeface="Calibri" panose="020F0502020204030204" pitchFamily="34" charset="0"/>
              </a:rPr>
              <a:t>это когда существующая </a:t>
            </a:r>
            <a:r>
              <a:rPr lang="en-US" altLang="en-US" sz="2000" dirty="0" err="1">
                <a:ea typeface="MS PGothic" panose="020B0600070205080204" pitchFamily="34" charset="-128"/>
                <a:cs typeface="Calibri" panose="020F0502020204030204" pitchFamily="34" charset="0"/>
              </a:rPr>
              <a:t>программа </a:t>
            </a:r>
            <a:r>
              <a:rPr lang="en-US" altLang="en-US" sz="2000" dirty="0">
                <a:ea typeface="MS PGothic" panose="020B0600070205080204" pitchFamily="34" charset="-128"/>
                <a:cs typeface="Calibri" panose="020F0502020204030204" pitchFamily="34" charset="0"/>
              </a:rPr>
              <a:t>расширяет свой географический охват, она также может добавить бенефициаров (т.е. </a:t>
            </a:r>
            <a:r>
              <a:rPr lang="ja-JP" altLang="en-US" sz="2000" dirty="0">
                <a:cs typeface="Calibri" panose="020F0502020204030204" pitchFamily="34" charset="0"/>
              </a:rPr>
              <a:t>"</a:t>
            </a:r>
            <a:r>
              <a:rPr lang="en-US" altLang="en-US" sz="2000" dirty="0">
                <a:ea typeface="MS PGothic" panose="020B0600070205080204" pitchFamily="34" charset="-128"/>
                <a:cs typeface="Calibri" panose="020F0502020204030204" pitchFamily="34" charset="0"/>
              </a:rPr>
              <a:t>почти бедных</a:t>
            </a:r>
            <a:r>
              <a:rPr lang="ja-JP" altLang="en-US" sz="2000" dirty="0">
                <a:cs typeface="Calibri" panose="020F0502020204030204" pitchFamily="34" charset="0"/>
              </a:rPr>
              <a:t>" </a:t>
            </a:r>
            <a:r>
              <a:rPr lang="en-US" altLang="en-US" sz="2000" dirty="0">
                <a:ea typeface="MS PGothic" panose="020B0600070205080204" pitchFamily="34" charset="-128"/>
                <a:cs typeface="Calibri" panose="020F0502020204030204" pitchFamily="34" charset="0"/>
              </a:rPr>
              <a:t>или </a:t>
            </a:r>
            <a:r>
              <a:rPr lang="ja-JP" altLang="en-US" sz="2000" dirty="0">
                <a:cs typeface="Calibri" panose="020F0502020204030204" pitchFamily="34" charset="0"/>
              </a:rPr>
              <a:t>"</a:t>
            </a:r>
            <a:r>
              <a:rPr lang="en-US" altLang="en-US" sz="2000" dirty="0">
                <a:ea typeface="MS PGothic" panose="020B0600070205080204" pitchFamily="34" charset="-128"/>
                <a:cs typeface="Calibri" panose="020F0502020204030204" pitchFamily="34" charset="0"/>
              </a:rPr>
              <a:t>почти имеющих право</a:t>
            </a:r>
            <a:r>
              <a:rPr lang="ja-JP" altLang="en-US" sz="2000" dirty="0">
                <a:cs typeface="Calibri" panose="020F0502020204030204" pitchFamily="34" charset="0"/>
              </a:rPr>
              <a:t>" </a:t>
            </a:r>
            <a:r>
              <a:rPr lang="en-US" altLang="en-US" sz="2000" dirty="0">
                <a:ea typeface="MS PGothic" panose="020B0600070205080204" pitchFamily="34" charset="-128"/>
                <a:cs typeface="Calibri" panose="020F0502020204030204" pitchFamily="34" charset="0"/>
              </a:rPr>
              <a:t>в уже охваченных районах - и в чрезвычайных ситуациях, когда критерии приемлемости изменяются и упрощаются, чтобы временно позволить включить новых бенефициаров</a:t>
            </a:r>
            <a:endParaRPr lang="en-US" altLang="en-US" sz="2000" b="1" dirty="0">
              <a:ea typeface="MS PGothic" panose="020B0600070205080204" pitchFamily="34" charset="-128"/>
              <a:cs typeface="Calibri" panose="020F0502020204030204" pitchFamily="34" charset="0"/>
            </a:endParaRPr>
          </a:p>
          <a:p>
            <a:pPr>
              <a:lnSpc>
                <a:spcPct val="80000"/>
              </a:lnSpc>
              <a:buFontTx/>
              <a:buChar char="•"/>
            </a:pPr>
            <a:r>
              <a:rPr lang="en-US" altLang="en-US" sz="2000" dirty="0">
                <a:ea typeface="MS PGothic" panose="020B0600070205080204" pitchFamily="34" charset="-128"/>
                <a:cs typeface="Calibri" panose="020F0502020204030204" pitchFamily="34" charset="0"/>
              </a:rPr>
              <a:t>В 2008 году многие страны </a:t>
            </a:r>
            <a:r>
              <a:rPr lang="en-US" altLang="en-US" sz="2000" b="1" dirty="0">
                <a:ea typeface="MS PGothic" panose="020B0600070205080204" pitchFamily="34" charset="-128"/>
                <a:cs typeface="Calibri" panose="020F0502020204030204" pitchFamily="34" charset="0"/>
              </a:rPr>
              <a:t>ЛАК расширили охват своих </a:t>
            </a:r>
            <a:r>
              <a:rPr lang="en-US" altLang="en-US" sz="2000" b="1" dirty="0" err="1">
                <a:ea typeface="MS PGothic" panose="020B0600070205080204" pitchFamily="34" charset="-128"/>
                <a:cs typeface="Calibri" panose="020F0502020204030204" pitchFamily="34" charset="0"/>
              </a:rPr>
              <a:t>программ </a:t>
            </a:r>
            <a:r>
              <a:rPr lang="en-US" altLang="en-US" sz="2000" b="1" dirty="0">
                <a:ea typeface="MS PGothic" panose="020B0600070205080204" pitchFamily="34" charset="-128"/>
                <a:cs typeface="Calibri" panose="020F0502020204030204" pitchFamily="34" charset="0"/>
              </a:rPr>
              <a:t>денежных трансфертов</a:t>
            </a:r>
            <a:r>
              <a:rPr lang="en-US" altLang="en-US" sz="2000" dirty="0">
                <a:ea typeface="MS PGothic" panose="020B0600070205080204" pitchFamily="34" charset="-128"/>
                <a:cs typeface="Calibri" panose="020F0502020204030204" pitchFamily="34" charset="0"/>
              </a:rPr>
              <a:t>.</a:t>
            </a:r>
            <a:endParaRPr lang="en-US" altLang="en-US" sz="2000" dirty="0">
              <a:ea typeface="MS PGothic" panose="020B0600070205080204" pitchFamily="34" charset="-128"/>
              <a:cs typeface="Calibri" panose="020F0502020204030204" pitchFamily="34" charset="0"/>
            </a:endParaRPr>
          </a:p>
          <a:p>
            <a:pPr>
              <a:lnSpc>
                <a:spcPct val="80000"/>
              </a:lnSpc>
              <a:buFontTx/>
              <a:buChar char="•"/>
            </a:pPr>
            <a:r>
              <a:rPr lang="en-US" altLang="en-US" sz="2000" b="1" dirty="0">
                <a:ea typeface="MS PGothic" panose="020B0600070205080204" pitchFamily="34" charset="-128"/>
                <a:cs typeface="Calibri" panose="020F0502020204030204" pitchFamily="34" charset="0"/>
              </a:rPr>
              <a:t>Эквадор</a:t>
            </a:r>
            <a:r>
              <a:rPr lang="en-US" altLang="en-US" sz="2000" dirty="0">
                <a:ea typeface="MS PGothic" panose="020B0600070205080204" pitchFamily="34" charset="-128"/>
                <a:cs typeface="Calibri" panose="020F0502020204030204" pitchFamily="34" charset="0"/>
              </a:rPr>
              <a:t>, охват программой BDH, грантом на развитие человеческого потенциала, увеличился с 1 миллиона до 1,2 миллиона человек в период 2008-2009 гг.</a:t>
            </a:r>
            <a:endParaRPr lang="en-US" altLang="en-US" sz="2000" dirty="0">
              <a:ea typeface="MS PGothic" panose="020B0600070205080204" pitchFamily="34" charset="-128"/>
              <a:cs typeface="Calibri" panose="020F0502020204030204" pitchFamily="34" charset="0"/>
            </a:endParaRPr>
          </a:p>
          <a:p>
            <a:pPr>
              <a:lnSpc>
                <a:spcPct val="80000"/>
              </a:lnSpc>
              <a:buFontTx/>
              <a:buChar char="•"/>
            </a:pPr>
            <a:r>
              <a:rPr lang="en-US" altLang="en-US" sz="2000" b="1" dirty="0">
                <a:ea typeface="MS PGothic" panose="020B0600070205080204" pitchFamily="34" charset="-128"/>
                <a:cs typeface="Calibri" panose="020F0502020204030204" pitchFamily="34" charset="0"/>
              </a:rPr>
              <a:t>После землетрясения в Непале в 2015 году </a:t>
            </a:r>
            <a:r>
              <a:rPr lang="en-US" altLang="en-US" sz="2000" dirty="0">
                <a:ea typeface="MS PGothic" panose="020B0600070205080204" pitchFamily="34" charset="-128"/>
                <a:cs typeface="Calibri" panose="020F0502020204030204" pitchFamily="34" charset="0"/>
              </a:rPr>
              <a:t>пособие на ребенка, которое было доступно только некоторым семьям, было распространено на всех детей до пяти лет в особо пострадавших районах. Сейчас, в 2021 году, идет работа по дальнейшему расширению этой программы до универсального детского пособия для всех детей в возрасте до пяти лет в Непале.</a:t>
            </a:r>
            <a:endParaRPr lang="en-US" altLang="en-US" sz="2000" dirty="0">
              <a:ea typeface="MS PGothic" panose="020B0600070205080204" pitchFamily="34" charset="-128"/>
              <a:cs typeface="Calibri" panose="020F0502020204030204" pitchFamily="34" charset="0"/>
            </a:endParaRPr>
          </a:p>
          <a:p>
            <a:pPr>
              <a:lnSpc>
                <a:spcPct val="80000"/>
              </a:lnSpc>
            </a:pPr>
            <a:endParaRPr lang="en-US" altLang="en-US" sz="2000" dirty="0">
              <a:ea typeface="MS PGothic" panose="020B0600070205080204" pitchFamily="34" charset="-128"/>
              <a:cs typeface="Calibri" panose="020F0502020204030204" pitchFamily="34" charset="0"/>
            </a:endParaRPr>
          </a:p>
          <a:p>
            <a:pPr>
              <a:lnSpc>
                <a:spcPct val="80000"/>
              </a:lnSpc>
            </a:pPr>
            <a:r>
              <a:rPr lang="en-US" altLang="en-US" sz="2000" b="1" dirty="0">
                <a:ea typeface="MS PGothic" panose="020B0600070205080204" pitchFamily="34" charset="-128"/>
                <a:cs typeface="Calibri" panose="020F0502020204030204" pitchFamily="34" charset="0"/>
              </a:rPr>
              <a:t>Изменения в дизайне</a:t>
            </a:r>
            <a:endParaRPr lang="en-US" altLang="en-US" sz="2000" b="1" dirty="0">
              <a:ea typeface="MS PGothic" panose="020B0600070205080204" pitchFamily="34" charset="-128"/>
              <a:cs typeface="Calibri" panose="020F0502020204030204" pitchFamily="34" charset="0"/>
            </a:endParaRPr>
          </a:p>
          <a:p>
            <a:pPr>
              <a:lnSpc>
                <a:spcPct val="80000"/>
              </a:lnSpc>
            </a:pPr>
            <a:r>
              <a:rPr lang="en-US" altLang="en-US" sz="2000" dirty="0">
                <a:ea typeface="MS PGothic" panose="020B0600070205080204" pitchFamily="34" charset="-128"/>
                <a:cs typeface="Calibri" panose="020F0502020204030204" pitchFamily="34" charset="0"/>
              </a:rPr>
              <a:t>Некоторые примеры </a:t>
            </a:r>
            <a:r>
              <a:rPr lang="en-US" altLang="en-US" sz="2000" b="1" dirty="0">
                <a:ea typeface="MS PGothic" panose="020B0600070205080204" pitchFamily="34" charset="-128"/>
                <a:cs typeface="Calibri" panose="020F0502020204030204" pitchFamily="34" charset="0"/>
              </a:rPr>
              <a:t>изменения дизайна: </a:t>
            </a:r>
            <a:r>
              <a:rPr lang="en-US" altLang="en-US" sz="2000" dirty="0">
                <a:ea typeface="MS PGothic" panose="020B0600070205080204" pitchFamily="34" charset="-128"/>
                <a:cs typeface="Calibri" panose="020F0502020204030204" pitchFamily="34" charset="0"/>
              </a:rPr>
              <a:t>если обычная </a:t>
            </a:r>
            <a:r>
              <a:rPr lang="en-US" altLang="en-US" sz="2000" b="1" dirty="0">
                <a:ea typeface="MS PGothic" panose="020B0600070205080204" pitchFamily="34" charset="-128"/>
                <a:cs typeface="Calibri" panose="020F0502020204030204" pitchFamily="34" charset="0"/>
              </a:rPr>
              <a:t>система электронных платежей больше не работает, </a:t>
            </a:r>
            <a:r>
              <a:rPr lang="en-US" altLang="en-US" sz="2000" dirty="0">
                <a:ea typeface="MS PGothic" panose="020B0600070205080204" pitchFamily="34" charset="-128"/>
                <a:cs typeface="Calibri" panose="020F0502020204030204" pitchFamily="34" charset="0"/>
              </a:rPr>
              <a:t>наличные можно выдавать через кассу, или если </a:t>
            </a:r>
            <a:r>
              <a:rPr lang="en-US" altLang="en-US" sz="2000" b="1" dirty="0">
                <a:ea typeface="MS PGothic" panose="020B0600070205080204" pitchFamily="34" charset="-128"/>
                <a:cs typeface="Calibri" panose="020F0502020204030204" pitchFamily="34" charset="0"/>
              </a:rPr>
              <a:t>отменены условия</a:t>
            </a:r>
            <a:r>
              <a:rPr lang="en-US" altLang="en-US" sz="2000" dirty="0">
                <a:ea typeface="MS PGothic" panose="020B0600070205080204" pitchFamily="34" charset="-128"/>
                <a:cs typeface="Calibri" panose="020F0502020204030204" pitchFamily="34" charset="0"/>
              </a:rPr>
              <a:t>, например, посещение школы. Таким образом, меняется дизайн программы, т. е. улучшается охват, своевременность, предсказуемость в случае кризиса. </a:t>
            </a:r>
            <a:endParaRPr lang="en-US" altLang="en-US" sz="2000" dirty="0">
              <a:ea typeface="MS PGothic" panose="020B0600070205080204" pitchFamily="34" charset="-128"/>
              <a:cs typeface="Calibri" panose="020F0502020204030204" pitchFamily="34" charset="0"/>
            </a:endParaRPr>
          </a:p>
          <a:p>
            <a:pPr>
              <a:lnSpc>
                <a:spcPct val="80000"/>
              </a:lnSpc>
            </a:pPr>
            <a:r>
              <a:rPr lang="en-US" altLang="en-US" sz="2000" dirty="0">
                <a:ea typeface="MS PGothic" panose="020B0600070205080204" pitchFamily="34" charset="-128"/>
                <a:cs typeface="Calibri" panose="020F0502020204030204" pitchFamily="34" charset="0"/>
              </a:rPr>
              <a:t>Пример</a:t>
            </a:r>
            <a:endParaRPr lang="en-US" altLang="en-US" sz="2000" dirty="0">
              <a:ea typeface="MS PGothic" panose="020B0600070205080204" pitchFamily="34" charset="-128"/>
              <a:cs typeface="Calibri" panose="020F0502020204030204" pitchFamily="34" charset="0"/>
            </a:endParaRPr>
          </a:p>
          <a:p>
            <a:pPr>
              <a:lnSpc>
                <a:spcPct val="80000"/>
              </a:lnSpc>
              <a:buFontTx/>
              <a:buChar char="•"/>
            </a:pPr>
            <a:r>
              <a:rPr lang="en-US" altLang="en-US" sz="2000" b="1" dirty="0">
                <a:ea typeface="MS PGothic" panose="020B0600070205080204" pitchFamily="34" charset="-128"/>
                <a:cs typeface="Calibri" panose="020F0502020204030204" pitchFamily="34" charset="0"/>
              </a:rPr>
              <a:t>Мозамбик - </a:t>
            </a:r>
            <a:r>
              <a:rPr lang="en-US" altLang="en-US" sz="2000" dirty="0" err="1">
                <a:ea typeface="MS PGothic" panose="020B0600070205080204" pitchFamily="34" charset="-128"/>
                <a:cs typeface="Calibri" panose="020F0502020204030204" pitchFamily="34" charset="0"/>
              </a:rPr>
              <a:t>Программа </a:t>
            </a:r>
            <a:r>
              <a:rPr lang="en-US" altLang="en-US" sz="2000" dirty="0">
                <a:ea typeface="MS PGothic" panose="020B0600070205080204" pitchFamily="34" charset="-128"/>
                <a:cs typeface="Calibri" panose="020F0502020204030204" pitchFamily="34" charset="0"/>
              </a:rPr>
              <a:t>базовых социальных субсидий CTP </a:t>
            </a:r>
            <a:r>
              <a:rPr lang="en-US" altLang="en-US" sz="2000" dirty="0">
                <a:ea typeface="MS PGothic" panose="020B0600070205080204" pitchFamily="34" charset="-128"/>
                <a:cs typeface="Calibri" panose="020F0502020204030204" pitchFamily="34" charset="0"/>
              </a:rPr>
              <a:t>(PSSB) - задержки с выплатами (новый финансовый год в январе/циклоны и наводнения): корректировка дизайна - двойной платеж в декабре. Источник: </a:t>
            </a:r>
            <a:r>
              <a:rPr lang="en-US" altLang="en-US" sz="2000" dirty="0" err="1">
                <a:ea typeface="MS PGothic" panose="020B0600070205080204" pitchFamily="34" charset="-128"/>
                <a:cs typeface="Calibri" panose="020F0502020204030204" pitchFamily="34" charset="0"/>
              </a:rPr>
              <a:t>Kardan </a:t>
            </a:r>
            <a:r>
              <a:rPr lang="en-US" altLang="en-US" sz="2000" dirty="0">
                <a:ea typeface="MS PGothic" panose="020B0600070205080204" pitchFamily="34" charset="-128"/>
                <a:cs typeface="Calibri" panose="020F0502020204030204" pitchFamily="34" charset="0"/>
              </a:rPr>
              <a:t>et al. (2017)</a:t>
            </a:r>
            <a:endParaRPr lang="en-US" altLang="en-US" sz="2000" dirty="0">
              <a:ea typeface="MS PGothic" panose="020B0600070205080204" pitchFamily="34" charset="-128"/>
              <a:cs typeface="Calibri" panose="020F0502020204030204" pitchFamily="34" charset="0"/>
            </a:endParaRPr>
          </a:p>
          <a:p>
            <a:pPr>
              <a:lnSpc>
                <a:spcPct val="80000"/>
              </a:lnSpc>
              <a:buFontTx/>
              <a:buChar char="•"/>
            </a:pPr>
            <a:endParaRPr lang="en-US" altLang="en-US" sz="2000" dirty="0">
              <a:ea typeface="MS PGothic" panose="020B0600070205080204" pitchFamily="34" charset="-128"/>
              <a:cs typeface="Calibri" panose="020F0502020204030204" pitchFamily="34" charset="0"/>
            </a:endParaRPr>
          </a:p>
          <a:p>
            <a:pPr>
              <a:lnSpc>
                <a:spcPct val="80000"/>
              </a:lnSpc>
            </a:pPr>
            <a:r>
              <a:rPr lang="en-US" altLang="en-US" sz="2000" b="1" dirty="0">
                <a:ea typeface="MS PGothic" panose="020B0600070205080204" pitchFamily="34" charset="-128"/>
                <a:cs typeface="Calibri" panose="020F0502020204030204" pitchFamily="34" charset="0"/>
              </a:rPr>
              <a:t>Выравнивание</a:t>
            </a:r>
            <a:endParaRPr lang="en-US" altLang="en-US" sz="2000" b="1"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r>
              <a:rPr lang="en-US" altLang="en-US" sz="2000" dirty="0">
                <a:ea typeface="MS PGothic" panose="020B0600070205080204" pitchFamily="34" charset="-128"/>
                <a:cs typeface="Calibri" panose="020F0502020204030204" pitchFamily="34" charset="0"/>
              </a:rPr>
              <a:t>И наконец, при </a:t>
            </a:r>
            <a:r>
              <a:rPr lang="en-US" altLang="en-US" sz="2000" b="1" dirty="0">
                <a:ea typeface="MS PGothic" panose="020B0600070205080204" pitchFamily="34" charset="-128"/>
                <a:cs typeface="Calibri" panose="020F0502020204030204" pitchFamily="34" charset="0"/>
              </a:rPr>
              <a:t>согласовании </a:t>
            </a:r>
            <a:r>
              <a:rPr lang="en-US" altLang="en-US" sz="2000" dirty="0">
                <a:ea typeface="MS PGothic" panose="020B0600070205080204" pitchFamily="34" charset="-128"/>
                <a:cs typeface="Calibri" panose="020F0502020204030204" pitchFamily="34" charset="0"/>
              </a:rPr>
              <a:t>мероприятия планируются таким образом, чтобы они совпадали с существующими </a:t>
            </a:r>
            <a:r>
              <a:rPr lang="en-US" altLang="en-US" sz="2000" dirty="0" err="1">
                <a:ea typeface="MS PGothic" panose="020B0600070205080204" pitchFamily="34" charset="-128"/>
                <a:cs typeface="Calibri" panose="020F0502020204030204" pitchFamily="34" charset="0"/>
              </a:rPr>
              <a:t>программами </a:t>
            </a:r>
            <a:r>
              <a:rPr lang="en-US" altLang="en-US" sz="2000" dirty="0">
                <a:ea typeface="MS PGothic" panose="020B0600070205080204" pitchFamily="34" charset="-128"/>
                <a:cs typeface="Calibri" panose="020F0502020204030204" pitchFamily="34" charset="0"/>
              </a:rPr>
              <a:t>социальной защиты</a:t>
            </a:r>
            <a:r>
              <a:rPr lang="en-US" altLang="en-US" sz="2000" dirty="0">
                <a:ea typeface="MS PGothic" panose="020B0600070205080204" pitchFamily="34" charset="-128"/>
                <a:cs typeface="Calibri" panose="020F0502020204030204" pitchFamily="34" charset="0"/>
              </a:rPr>
              <a:t>, что часто используется, когда правительство не в состоянии поддержать дополнительную нагрузку. Это классическое гуманитарное программирование, но дополнительно при </a:t>
            </a:r>
            <a:r>
              <a:rPr lang="en-US" altLang="en-US" sz="2000" b="1" dirty="0">
                <a:ea typeface="MS PGothic" panose="020B0600070205080204" pitchFamily="34" charset="-128"/>
                <a:cs typeface="Calibri" panose="020F0502020204030204" pitchFamily="34" charset="0"/>
              </a:rPr>
              <a:t>согласовании </a:t>
            </a:r>
            <a:r>
              <a:rPr lang="en-US" altLang="en-US" sz="2000" dirty="0">
                <a:ea typeface="MS PGothic" panose="020B0600070205080204" pitchFamily="34" charset="-128"/>
                <a:cs typeface="Calibri" panose="020F0502020204030204" pitchFamily="34" charset="0"/>
              </a:rPr>
              <a:t>гуманитарии пытаются разработать </a:t>
            </a:r>
            <a:r>
              <a:rPr lang="en-US" altLang="en-US" sz="2000" dirty="0" err="1">
                <a:ea typeface="MS PGothic" panose="020B0600070205080204" pitchFamily="34" charset="-128"/>
                <a:cs typeface="Calibri" panose="020F0502020204030204" pitchFamily="34" charset="0"/>
              </a:rPr>
              <a:t>программы </a:t>
            </a:r>
            <a:r>
              <a:rPr lang="en-US" altLang="en-US" sz="2000" dirty="0">
                <a:ea typeface="MS PGothic" panose="020B0600070205080204" pitchFamily="34" charset="-128"/>
                <a:cs typeface="Calibri" panose="020F0502020204030204" pitchFamily="34" charset="0"/>
              </a:rPr>
              <a:t>таким образом, чтобы они параллельно/повторяли существующие </a:t>
            </a:r>
            <a:r>
              <a:rPr lang="en-US" altLang="en-US" sz="2000" dirty="0" err="1">
                <a:ea typeface="MS PGothic" panose="020B0600070205080204" pitchFamily="34" charset="-128"/>
                <a:cs typeface="Calibri" panose="020F0502020204030204" pitchFamily="34" charset="0"/>
              </a:rPr>
              <a:t>программы </a:t>
            </a:r>
            <a:r>
              <a:rPr lang="en-US" altLang="en-US" sz="2000" dirty="0">
                <a:ea typeface="MS PGothic" panose="020B0600070205080204" pitchFamily="34" charset="-128"/>
                <a:cs typeface="Calibri" panose="020F0502020204030204" pitchFamily="34" charset="0"/>
              </a:rPr>
              <a:t>социальной защиты</a:t>
            </a:r>
            <a:r>
              <a:rPr lang="en-US" altLang="en-US" sz="2000" dirty="0">
                <a:ea typeface="MS PGothic" panose="020B0600070205080204" pitchFamily="34" charset="-128"/>
                <a:cs typeface="Calibri" panose="020F0502020204030204" pitchFamily="34" charset="0"/>
              </a:rPr>
              <a:t>. Таким образом, выравниваются цели, метод таргетинга, стоимость трансферта или механизм доставки. Это облегчает правительству возможность взять </a:t>
            </a:r>
            <a:r>
              <a:rPr lang="en-US" altLang="en-US" sz="2000" dirty="0" err="1">
                <a:ea typeface="MS PGothic" panose="020B0600070205080204" pitchFamily="34" charset="-128"/>
                <a:cs typeface="Calibri" panose="020F0502020204030204" pitchFamily="34" charset="0"/>
              </a:rPr>
              <a:t>программу </a:t>
            </a:r>
            <a:r>
              <a:rPr lang="en-US" altLang="en-US" sz="2000" dirty="0">
                <a:ea typeface="MS PGothic" panose="020B0600070205080204" pitchFamily="34" charset="-128"/>
                <a:cs typeface="Calibri" panose="020F0502020204030204" pitchFamily="34" charset="0"/>
              </a:rPr>
              <a:t>на себя</a:t>
            </a:r>
            <a:r>
              <a:rPr lang="en-US" altLang="en-US" sz="2000" dirty="0">
                <a:ea typeface="MS PGothic" panose="020B0600070205080204" pitchFamily="34" charset="-128"/>
                <a:cs typeface="Calibri" panose="020F0502020204030204" pitchFamily="34" charset="0"/>
              </a:rPr>
              <a:t>, когда оно сможет это сделать.</a:t>
            </a:r>
            <a:endParaRPr lang="en-US" altLang="en-US"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r>
              <a:rPr lang="en-US" altLang="en-US" sz="2000" dirty="0">
                <a:ea typeface="MS PGothic" panose="020B0600070205080204" pitchFamily="34" charset="-128"/>
                <a:cs typeface="Calibri" panose="020F0502020204030204" pitchFamily="34" charset="0"/>
              </a:rPr>
              <a:t>Пример:</a:t>
            </a:r>
            <a:endParaRPr lang="en-US" altLang="en-US" sz="2000" dirty="0">
              <a:ea typeface="MS PGothic" panose="020B0600070205080204" pitchFamily="34" charset="-128"/>
              <a:cs typeface="Calibri" panose="020F0502020204030204" pitchFamily="34" charset="0"/>
            </a:endParaRPr>
          </a:p>
          <a:p>
            <a:pPr>
              <a:lnSpc>
                <a:spcPct val="80000"/>
              </a:lnSpc>
              <a:buFontTx/>
              <a:buChar char="•"/>
            </a:pPr>
            <a:r>
              <a:rPr lang="en-US" altLang="en-US" sz="2000" dirty="0">
                <a:ea typeface="MS PGothic" panose="020B0600070205080204" pitchFamily="34" charset="-128"/>
                <a:cs typeface="Calibri" panose="020F0502020204030204" pitchFamily="34" charset="0"/>
              </a:rPr>
              <a:t>Консорциум, CARE, ACF, WFP и WV оказывают поддержку правительству Гаити в </a:t>
            </a:r>
            <a:r>
              <a:rPr lang="en-US" altLang="en-US" sz="2000" dirty="0" err="1">
                <a:ea typeface="MS PGothic" panose="020B0600070205080204" pitchFamily="34" charset="-128"/>
                <a:cs typeface="Calibri" panose="020F0502020204030204" pitchFamily="34" charset="0"/>
              </a:rPr>
              <a:t>создании </a:t>
            </a:r>
            <a:r>
              <a:rPr lang="en-US" altLang="en-US" sz="2000" dirty="0">
                <a:ea typeface="MS PGothic" panose="020B0600070205080204" pitchFamily="34" charset="-128"/>
                <a:cs typeface="Calibri" panose="020F0502020204030204" pitchFamily="34" charset="0"/>
              </a:rPr>
              <a:t>воспроизводимой системы социальной защиты для снижения уровня продовольственной безопасности и уязвимости при одновременном повышении устойчивости. </a:t>
            </a:r>
            <a:r>
              <a:rPr lang="en-US" altLang="en-US" sz="2000" dirty="0" err="1">
                <a:ea typeface="MS PGothic" panose="020B0600070205080204" pitchFamily="34" charset="-128"/>
                <a:cs typeface="Calibri" panose="020F0502020204030204" pitchFamily="34" charset="0"/>
              </a:rPr>
              <a:t>Программа </a:t>
            </a:r>
            <a:r>
              <a:rPr lang="en-US" altLang="en-US" sz="2000" dirty="0">
                <a:ea typeface="MS PGothic" panose="020B0600070205080204" pitchFamily="34" charset="-128"/>
                <a:cs typeface="Calibri" panose="020F0502020204030204" pitchFamily="34" charset="0"/>
              </a:rPr>
              <a:t>"Коре Лави" </a:t>
            </a:r>
            <a:r>
              <a:rPr lang="en-US" altLang="en-US" sz="2000" dirty="0">
                <a:ea typeface="MS PGothic" panose="020B0600070205080204" pitchFamily="34" charset="-128"/>
                <a:cs typeface="Calibri" panose="020F0502020204030204" pitchFamily="34" charset="0"/>
              </a:rPr>
              <a:t>реализуется в 24 коммунах</a:t>
            </a:r>
            <a:endParaRPr lang="en-US" altLang="en-US" sz="2000" dirty="0">
              <a:ea typeface="MS PGothic" panose="020B0600070205080204" pitchFamily="34" charset="-128"/>
              <a:cs typeface="Calibri" panose="020F0502020204030204" pitchFamily="34" charset="0"/>
            </a:endParaRPr>
          </a:p>
          <a:p>
            <a:pPr>
              <a:lnSpc>
                <a:spcPct val="80000"/>
              </a:lnSpc>
            </a:pPr>
            <a:endParaRPr lang="en-US" altLang="en-US"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endParaRPr lang="en-GB" altLang="en-US"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r>
              <a:rPr lang="en-GB" altLang="en-US" sz="2000" b="1" dirty="0">
                <a:ea typeface="MS PGothic" panose="020B0600070205080204" pitchFamily="34" charset="-128"/>
                <a:cs typeface="Calibri" panose="020F0502020204030204" pitchFamily="34" charset="0"/>
              </a:rPr>
              <a:t>Замечание по изменению дизайна</a:t>
            </a:r>
            <a:endParaRPr lang="en-GB" altLang="en-US" sz="2000" b="1"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r>
              <a:rPr lang="en-US" altLang="en-US" sz="2000" dirty="0">
                <a:ea typeface="MS PGothic" panose="020B0600070205080204" pitchFamily="34" charset="-128"/>
                <a:cs typeface="Calibri" panose="020F0502020204030204" pitchFamily="34" charset="0"/>
              </a:rPr>
              <a:t>Что касается корректировки дизайна, то было бы полезно поощрять НС изучать возможности участия в разработке и реализации </a:t>
            </a:r>
            <a:r>
              <a:rPr lang="en-US" altLang="en-US" sz="2000" dirty="0" err="1">
                <a:ea typeface="MS PGothic" panose="020B0600070205080204" pitchFamily="34" charset="-128"/>
                <a:cs typeface="Calibri" panose="020F0502020204030204" pitchFamily="34" charset="0"/>
              </a:rPr>
              <a:t>программ </a:t>
            </a:r>
            <a:r>
              <a:rPr lang="en-US" altLang="en-US" sz="2000" dirty="0">
                <a:ea typeface="MS PGothic" panose="020B0600070205080204" pitchFamily="34" charset="-128"/>
                <a:cs typeface="Calibri" panose="020F0502020204030204" pitchFamily="34" charset="0"/>
              </a:rPr>
              <a:t>СП </a:t>
            </a:r>
            <a:r>
              <a:rPr lang="en-US" altLang="en-US" sz="2000" dirty="0">
                <a:ea typeface="MS PGothic" panose="020B0600070205080204" pitchFamily="34" charset="-128"/>
                <a:cs typeface="Calibri" panose="020F0502020204030204" pitchFamily="34" charset="0"/>
              </a:rPr>
              <a:t>(когда это уместно, конечно, в соответствии с принципами и вспомогательной ролью), а также использовать, например, национальные идентификационные и социальные реестры, потенциал финансовых служб, механизмы коммуникации и обратной связи </a:t>
            </a:r>
            <a:r>
              <a:rPr lang="en-US" altLang="en-US" sz="2000" dirty="0" err="1">
                <a:ea typeface="MS PGothic" panose="020B0600070205080204" pitchFamily="34" charset="-128"/>
                <a:cs typeface="Calibri" panose="020F0502020204030204" pitchFamily="34" charset="0"/>
              </a:rPr>
              <a:t>и т. д.</a:t>
            </a:r>
            <a:r>
              <a:rPr lang="en-US" altLang="en-US" sz="2000" dirty="0">
                <a:ea typeface="MS PGothic" panose="020B0600070205080204" pitchFamily="34" charset="-128"/>
                <a:cs typeface="Calibri" panose="020F0502020204030204" pitchFamily="34" charset="0"/>
              </a:rPr>
              <a:t>, которые создаются и укрепляются для обслуживания этих масштабных </a:t>
            </a:r>
            <a:r>
              <a:rPr lang="en-US" altLang="en-US" sz="2000" dirty="0" err="1">
                <a:ea typeface="MS PGothic" panose="020B0600070205080204" pitchFamily="34" charset="-128"/>
                <a:cs typeface="Calibri" panose="020F0502020204030204" pitchFamily="34" charset="0"/>
              </a:rPr>
              <a:t>программ </a:t>
            </a:r>
            <a:r>
              <a:rPr lang="en-US" altLang="en-US" sz="2000" dirty="0">
                <a:ea typeface="MS PGothic" panose="020B0600070205080204" pitchFamily="34" charset="-128"/>
                <a:cs typeface="Calibri" panose="020F0502020204030204" pitchFamily="34" charset="0"/>
              </a:rPr>
              <a:t>социальной помощи, осуществляемых государством</a:t>
            </a:r>
            <a:r>
              <a:rPr lang="en-US" altLang="en-US" sz="2000" dirty="0">
                <a:ea typeface="MS PGothic" panose="020B0600070205080204" pitchFamily="34" charset="-128"/>
                <a:cs typeface="Calibri" panose="020F0502020204030204" pitchFamily="34" charset="0"/>
              </a:rPr>
              <a:t>. НС могут многое сделать не только в плане согласования, устранения пробелов и экстренного расширения CVA, но и в плане использования этих систем и их особенностей, а также внесения вклада в укрепление их разработки и реализации с точки зрения обеспечения доступности (перенаправление и общественные информационные кампании), справедливости (адвокация для исключенных групп), эффективности (поддержка бизнес-процессов SP) и т. д. То есть точно так же, как мы вносим вклад в укрепление системы здравоохранения, например, в секторе общественного здравоохранения.</a:t>
            </a:r>
            <a:endParaRPr lang="en-US" altLang="en-US"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endParaRPr lang="en-US" altLang="en-US"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endParaRPr lang="en-US" altLang="en-US"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r>
              <a:rPr lang="en-US" altLang="en-US" sz="2000" dirty="0">
                <a:ea typeface="MS PGothic" panose="020B0600070205080204" pitchFamily="34" charset="-128"/>
                <a:cs typeface="Calibri" panose="020F0502020204030204" pitchFamily="34" charset="0"/>
              </a:rPr>
              <a:t>------------</a:t>
            </a:r>
            <a:endParaRPr lang="en-US" altLang="en-US"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endParaRPr lang="en-US" altLang="en-US"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r>
              <a:rPr lang="en-GB" altLang="en-US" sz="2000" dirty="0">
                <a:ea typeface="MS PGothic" panose="020B0600070205080204" pitchFamily="34" charset="-128"/>
                <a:cs typeface="Calibri" panose="020F0502020204030204" pitchFamily="34" charset="0"/>
              </a:rPr>
              <a:t>После описания подходов, в зависимости от опыта и уровня вовлеченности НС в социальную защиту, кратко обсудите, какие из них НС использует или может использовать.</a:t>
            </a:r>
            <a:endParaRPr lang="en-US" altLang="en-US"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endParaRPr lang="en-GB" altLang="en-US" sz="2000" dirty="0">
              <a:ea typeface="MS PGothic" panose="020B0600070205080204" pitchFamily="34" charset="-128"/>
              <a:cs typeface="Calibri" panose="020F0502020204030204" pitchFamily="34" charset="0"/>
            </a:endParaRPr>
          </a:p>
          <a:p>
            <a:endParaRPr lang="en-CA" altLang="en-US" dirty="0">
              <a:ea typeface="MS PGothic" panose="020B0600070205080204" pitchFamily="34" charset="-128"/>
              <a:cs typeface="Calibri" panose="020F0502020204030204" pitchFamily="34" charset="0"/>
            </a:endParaRPr>
          </a:p>
        </p:txBody>
      </p:sp>
      <p:sp>
        <p:nvSpPr>
          <p:cNvPr id="7373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58A167D-D49B-47DB-8C66-56DE654FD74A}" type="slidenum">
              <a:rPr lang="en-US" altLang="ru-RU" smtClean="0"/>
            </a:fld>
            <a:endParaRPr lang="en-US" alt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sz="1400" dirty="0" err="1">
                <a:solidFill>
                  <a:srgbClr val="FF0000"/>
                </a:solidFill>
                <a:ea typeface="MS PGothic" charset="0"/>
              </a:rPr>
              <a:t>На CashHub </a:t>
            </a:r>
            <a:r>
              <a:rPr lang="en-US" sz="1400" dirty="0">
                <a:solidFill>
                  <a:srgbClr val="FF0000"/>
                </a:solidFill>
                <a:ea typeface="MS PGothic" charset="0"/>
              </a:rPr>
              <a:t>есть специальная страница, посвященная CVA и социальной защите, где собраны различные ресурсы по теме социальной защиты, включая материалы по адвокации, руководства и дополнительные кейсы с практическими примерами взаимодействия НС с государственными программами SP и </a:t>
            </a:r>
            <a:r>
              <a:rPr lang="en-US" sz="1400" dirty="0" err="1">
                <a:solidFill>
                  <a:srgbClr val="FF0000"/>
                </a:solidFill>
                <a:ea typeface="MS PGothic" charset="0"/>
              </a:rPr>
              <a:t>программами </a:t>
            </a:r>
            <a:r>
              <a:rPr lang="en-US" sz="1400" dirty="0">
                <a:solidFill>
                  <a:srgbClr val="FF0000"/>
                </a:solidFill>
                <a:ea typeface="MS PGothic" charset="0"/>
              </a:rPr>
              <a:t>социальной защиты</a:t>
            </a:r>
            <a:r>
              <a:rPr lang="en-US" sz="1400" dirty="0">
                <a:solidFill>
                  <a:srgbClr val="FF0000"/>
                </a:solidFill>
                <a:ea typeface="MS PGothic" charset="0"/>
              </a:rPr>
              <a:t>. </a:t>
            </a:r>
            <a:endParaRPr lang="en-US" sz="1400" dirty="0">
              <a:solidFill>
                <a:srgbClr val="FF0000"/>
              </a:solidFill>
              <a:ea typeface="MS PGothic" charset="0"/>
            </a:endParaRPr>
          </a:p>
          <a:p>
            <a:pPr>
              <a:defRPr/>
            </a:pPr>
            <a:endParaRPr lang="en-CA" sz="1805" dirty="0">
              <a:ea typeface="MS PGothic"/>
              <a:cs typeface="Calibri" panose="020F0502020204030204"/>
            </a:endParaRPr>
          </a:p>
        </p:txBody>
      </p:sp>
      <p:sp>
        <p:nvSpPr>
          <p:cNvPr id="757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D321A5-7EDF-4983-95EC-02492AA8EDAF}" type="slidenum">
              <a:rPr lang="en-US" altLang="ru-RU" smtClean="0"/>
            </a:fld>
            <a:endParaRPr lang="en-US" alt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sz="1400" dirty="0"/>
              <a:t>Слайды о работе с частным сектором </a:t>
            </a:r>
            <a:r>
              <a:rPr lang="en-US" altLang="en-US" sz="1400" dirty="0">
                <a:latin typeface="Mangal" panose="02040503050203030202" pitchFamily="18" charset="0"/>
              </a:rPr>
              <a:t>- </a:t>
            </a:r>
            <a:r>
              <a:rPr lang="en-US" altLang="en-US" sz="1400" dirty="0"/>
              <a:t>можно было бы </a:t>
            </a:r>
            <a:r>
              <a:rPr lang="en-US" altLang="en-US" sz="1400" dirty="0"/>
              <a:t>еще больше </a:t>
            </a:r>
            <a:r>
              <a:rPr lang="en-US" altLang="en-US" sz="1400" dirty="0" err="1"/>
              <a:t>адаптировать </a:t>
            </a:r>
            <a:r>
              <a:rPr lang="en-US" altLang="en-US" sz="1400" dirty="0"/>
              <a:t>к условиям НС</a:t>
            </a:r>
            <a:endParaRPr lang="en-US" altLang="en-US" sz="1400" dirty="0"/>
          </a:p>
          <a:p>
            <a:pPr>
              <a:defRPr/>
            </a:pPr>
            <a:endParaRPr lang="en-CA" sz="1805" dirty="0">
              <a:ea typeface="MS PGothic"/>
              <a:cs typeface="Calibri" panose="020F0502020204030204"/>
            </a:endParaRPr>
          </a:p>
        </p:txBody>
      </p:sp>
      <p:sp>
        <p:nvSpPr>
          <p:cNvPr id="7782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66F1786-5A00-4C1C-97A1-2C724CFFFF44}" type="slidenum">
              <a:rPr lang="en-US" altLang="ru-RU" smtClean="0"/>
            </a:fld>
            <a:endParaRPr lang="en-US" alt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sz="1805" dirty="0">
                <a:ea typeface="MS PGothic"/>
                <a:cs typeface="Calibri" panose="020F0502020204030204"/>
              </a:rPr>
              <a:t>Пожалуйста, обновите эту информацию и разместите ее по регионам, если это актуально</a:t>
            </a:r>
            <a:endParaRPr lang="en-US" sz="1805" dirty="0">
              <a:ea typeface="MS PGothic"/>
              <a:cs typeface="Calibri" panose="020F0502020204030204"/>
            </a:endParaRPr>
          </a:p>
          <a:p>
            <a:pPr>
              <a:defRPr/>
            </a:pPr>
            <a:endParaRPr lang="en-US" sz="1805" dirty="0">
              <a:ea typeface="MS PGothic"/>
              <a:cs typeface="Calibri" panose="020F0502020204030204"/>
            </a:endParaRPr>
          </a:p>
          <a:p>
            <a:pPr>
              <a:defRPr/>
            </a:pPr>
            <a:r>
              <a:rPr lang="en-US" sz="1805" dirty="0" err="1">
                <a:ea typeface="MS PGothic"/>
                <a:cs typeface="Calibri" panose="020F0502020204030204"/>
              </a:rPr>
              <a:t>Обновлено </a:t>
            </a:r>
            <a:r>
              <a:rPr lang="en-US" sz="1805" dirty="0">
                <a:ea typeface="MS PGothic"/>
                <a:cs typeface="Calibri" panose="020F0502020204030204"/>
              </a:rPr>
              <a:t>с 2021 - 2022 гг.</a:t>
            </a:r>
            <a:endParaRPr lang="en-CA" sz="1805" dirty="0">
              <a:ea typeface="MS PGothic"/>
              <a:cs typeface="Calibri" panose="020F0502020204030204"/>
            </a:endParaRPr>
          </a:p>
        </p:txBody>
      </p:sp>
      <p:sp>
        <p:nvSpPr>
          <p:cNvPr id="7987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1100089-498D-4068-A99C-3F29BA6F56E2}" type="slidenum">
              <a:rPr lang="en-US" altLang="ru-RU" smtClean="0"/>
            </a:fld>
            <a:endParaRPr lang="en-US" alt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sz="1400" dirty="0"/>
              <a:t>Дополнительный слайд (если НС более опытен в CVA) об использовании технологических систем и платформ и цифровых денежных средств.</a:t>
            </a:r>
            <a:endParaRPr lang="en-US" altLang="en-US" sz="1400" dirty="0"/>
          </a:p>
          <a:p>
            <a:pPr>
              <a:defRPr/>
            </a:pPr>
            <a:endParaRPr lang="en-CA" sz="1805" dirty="0">
              <a:ea typeface="MS PGothic"/>
              <a:cs typeface="Calibri" panose="020F0502020204030204"/>
            </a:endParaRPr>
          </a:p>
        </p:txBody>
      </p:sp>
      <p:sp>
        <p:nvSpPr>
          <p:cNvPr id="819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65F76EB-D26E-478E-8323-1B4A1932C814}" type="slidenum">
              <a:rPr lang="en-US" altLang="ru-RU" smtClean="0"/>
            </a:fld>
            <a:endParaRPr lang="en-US" alt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fr-FR" altLang="en-US" sz="1805" dirty="0">
                <a:ea typeface="MS PGothic"/>
                <a:cs typeface="Calibri" panose="020F0502020204030204"/>
              </a:rPr>
              <a:t>В рамках Глобального плана МФОККиКП на 2021-2025 годы </a:t>
            </a:r>
            <a:r>
              <a:rPr lang="fr-FR" altLang="en-US" sz="1805" dirty="0" err="1">
                <a:ea typeface="MS PGothic"/>
                <a:cs typeface="Calibri" panose="020F0502020204030204"/>
              </a:rPr>
              <a:t>был сформулирован </a:t>
            </a:r>
            <a:r>
              <a:rPr lang="fr-FR" altLang="en-US" sz="1805" dirty="0" err="1">
                <a:ea typeface="MS PGothic"/>
                <a:cs typeface="Calibri" panose="020F0502020204030204"/>
              </a:rPr>
              <a:t>ряд </a:t>
            </a:r>
            <a:r>
              <a:rPr lang="fr-FR" altLang="en-US" sz="1805" dirty="0">
                <a:ea typeface="MS PGothic"/>
                <a:cs typeface="Calibri" panose="020F0502020204030204"/>
              </a:rPr>
              <a:t>флагманских инициатив</a:t>
            </a:r>
            <a:r>
              <a:rPr lang="fr-FR" altLang="en-US" sz="1805" dirty="0">
                <a:ea typeface="MS PGothic"/>
                <a:cs typeface="Calibri" panose="020F0502020204030204"/>
              </a:rPr>
              <a:t>. </a:t>
            </a:r>
            <a:r>
              <a:rPr lang="fr-FR" altLang="en-US" sz="1805" dirty="0">
                <a:ea typeface="MS PGothic"/>
                <a:cs typeface="Calibri" panose="020F0502020204030204"/>
              </a:rPr>
              <a:t>Одна из </a:t>
            </a:r>
            <a:r>
              <a:rPr lang="fr-FR" altLang="en-US" sz="1805" dirty="0" err="1">
                <a:ea typeface="MS PGothic"/>
                <a:cs typeface="Calibri" panose="020F0502020204030204"/>
              </a:rPr>
              <a:t>целей </a:t>
            </a:r>
            <a:r>
              <a:rPr lang="fr-FR" altLang="en-US" sz="1805" dirty="0">
                <a:ea typeface="MS PGothic"/>
                <a:cs typeface="Calibri" panose="020F0502020204030204"/>
              </a:rPr>
              <a:t>флагманских инициатив </a:t>
            </a:r>
            <a:r>
              <a:rPr lang="fr-FR" altLang="en-US" sz="1805" dirty="0" err="1">
                <a:ea typeface="MS PGothic"/>
                <a:cs typeface="Calibri" panose="020F0502020204030204"/>
              </a:rPr>
              <a:t>заключается в том, что </a:t>
            </a:r>
            <a:r>
              <a:rPr lang="fr-FR" altLang="en-US" sz="1805" dirty="0">
                <a:ea typeface="MS PGothic"/>
                <a:cs typeface="Calibri" panose="020F0502020204030204"/>
              </a:rPr>
              <a:t>к 2025 году </a:t>
            </a:r>
            <a:r>
              <a:rPr lang="fr-FR" altLang="en-US" sz="1805" dirty="0">
                <a:ea typeface="MS PGothic"/>
                <a:cs typeface="Calibri" panose="020F0502020204030204"/>
              </a:rPr>
              <a:t>50% прямой </a:t>
            </a:r>
            <a:r>
              <a:rPr lang="fr-FR" altLang="en-US" sz="1805" dirty="0" err="1">
                <a:ea typeface="MS PGothic"/>
                <a:cs typeface="Calibri" panose="020F0502020204030204"/>
              </a:rPr>
              <a:t>гуманитарной </a:t>
            </a:r>
            <a:r>
              <a:rPr lang="fr-FR" altLang="en-US" sz="1805" dirty="0">
                <a:ea typeface="MS PGothic"/>
                <a:cs typeface="Calibri" panose="020F0502020204030204"/>
              </a:rPr>
              <a:t>помощи (</a:t>
            </a:r>
            <a:r>
              <a:rPr lang="fr-FR" altLang="en-US" sz="1805" dirty="0" err="1">
                <a:ea typeface="MS PGothic"/>
                <a:cs typeface="Calibri" panose="020F0502020204030204"/>
              </a:rPr>
              <a:t>за исключением </a:t>
            </a:r>
            <a:r>
              <a:rPr lang="fr-FR" altLang="en-US" sz="1805" dirty="0">
                <a:ea typeface="MS PGothic"/>
                <a:cs typeface="Calibri" panose="020F0502020204030204"/>
              </a:rPr>
              <a:t>услуг) </a:t>
            </a:r>
            <a:r>
              <a:rPr lang="fr-FR" altLang="en-US" sz="1805" dirty="0" err="1">
                <a:ea typeface="MS PGothic"/>
                <a:cs typeface="Calibri" panose="020F0502020204030204"/>
              </a:rPr>
              <a:t>должно </a:t>
            </a:r>
            <a:r>
              <a:rPr lang="fr-FR" altLang="en-US" sz="1805" dirty="0" err="1">
                <a:ea typeface="MS PGothic"/>
                <a:cs typeface="Calibri" panose="020F0502020204030204"/>
              </a:rPr>
              <a:t>оказываться </a:t>
            </a:r>
            <a:r>
              <a:rPr lang="fr-FR" altLang="en-US" sz="1805" dirty="0" err="1">
                <a:ea typeface="MS PGothic"/>
                <a:cs typeface="Calibri" panose="020F0502020204030204"/>
              </a:rPr>
              <a:t>через </a:t>
            </a:r>
            <a:r>
              <a:rPr lang="fr-FR" altLang="en-US" sz="1805" dirty="0">
                <a:ea typeface="MS PGothic"/>
                <a:cs typeface="Calibri" panose="020F0502020204030204"/>
              </a:rPr>
              <a:t>CVA.</a:t>
            </a:r>
            <a:endParaRPr lang="fr-FR" altLang="en-US" sz="1805" dirty="0">
              <a:ea typeface="MS PGothic"/>
              <a:cs typeface="Calibri" panose="020F0502020204030204"/>
            </a:endParaRPr>
          </a:p>
          <a:p>
            <a:pPr>
              <a:defRPr/>
            </a:pPr>
            <a:endParaRPr lang="fr-FR" altLang="en-US" sz="1805" dirty="0">
              <a:ea typeface="MS PGothic"/>
              <a:cs typeface="Calibri" panose="020F0502020204030204"/>
            </a:endParaRPr>
          </a:p>
          <a:p>
            <a:pPr>
              <a:defRPr/>
            </a:pPr>
            <a:r>
              <a:rPr lang="fr-FR" altLang="en-US" sz="1805" dirty="0" err="1">
                <a:ea typeface="MS PGothic"/>
                <a:cs typeface="Calibri" panose="020F0502020204030204"/>
              </a:rPr>
              <a:t>До </a:t>
            </a:r>
            <a:r>
              <a:rPr lang="fr-FR" altLang="en-US" sz="1805" dirty="0" err="1">
                <a:ea typeface="MS PGothic"/>
                <a:cs typeface="Calibri" panose="020F0502020204030204"/>
              </a:rPr>
              <a:t>этого </a:t>
            </a:r>
            <a:r>
              <a:rPr lang="fr-FR" sz="1805" dirty="0">
                <a:ea typeface="MS PGothic"/>
                <a:cs typeface="Calibri" panose="020F0502020204030204"/>
              </a:rPr>
              <a:t>МФОККиКП и МККК </a:t>
            </a:r>
            <a:r>
              <a:rPr lang="fr-FR" sz="1805" dirty="0" err="1">
                <a:ea typeface="MS PGothic"/>
                <a:cs typeface="Calibri" panose="020F0502020204030204"/>
              </a:rPr>
              <a:t>взяли на себя обязательства </a:t>
            </a:r>
            <a:r>
              <a:rPr lang="fr-FR" sz="1805" dirty="0">
                <a:ea typeface="MS PGothic"/>
                <a:cs typeface="Calibri" panose="020F0502020204030204"/>
              </a:rPr>
              <a:t>от</a:t>
            </a:r>
            <a:r>
              <a:rPr lang="fr-FR" sz="1805" dirty="0" err="1">
                <a:ea typeface="MS PGothic"/>
                <a:cs typeface="Calibri" panose="020F0502020204030204"/>
              </a:rPr>
              <a:t> имени </a:t>
            </a:r>
            <a:r>
              <a:rPr lang="fr-FR" sz="1805" dirty="0" err="1">
                <a:ea typeface="MS PGothic"/>
                <a:cs typeface="Calibri" panose="020F0502020204030204"/>
              </a:rPr>
              <a:t>Движения </a:t>
            </a:r>
            <a:r>
              <a:rPr lang="fr-FR" sz="1805" u="sng" dirty="0">
                <a:ea typeface="MS PGothic"/>
                <a:cs typeface="Calibri" panose="020F0502020204030204"/>
              </a:rPr>
              <a:t>за Большую </a:t>
            </a:r>
            <a:r>
              <a:rPr lang="fr-FR" sz="1805" u="sng" dirty="0" err="1">
                <a:ea typeface="MS PGothic"/>
                <a:cs typeface="Calibri" panose="020F0502020204030204"/>
              </a:rPr>
              <a:t>сделку </a:t>
            </a:r>
            <a:r>
              <a:rPr lang="fr-FR" sz="1805" u="sng" dirty="0" err="1">
                <a:ea typeface="MS PGothic"/>
                <a:cs typeface="Calibri" panose="020F0502020204030204"/>
              </a:rPr>
              <a:t>во время </a:t>
            </a:r>
            <a:r>
              <a:rPr lang="fr-FR" sz="1805" u="sng" dirty="0">
                <a:ea typeface="MS PGothic"/>
                <a:cs typeface="Calibri" panose="020F0502020204030204"/>
              </a:rPr>
              <a:t>Всемирного </a:t>
            </a:r>
            <a:r>
              <a:rPr lang="fr-FR" sz="1805" u="sng" dirty="0" err="1">
                <a:ea typeface="MS PGothic"/>
                <a:cs typeface="Calibri" panose="020F0502020204030204"/>
              </a:rPr>
              <a:t>гуманитарного </a:t>
            </a:r>
            <a:r>
              <a:rPr lang="fr-FR" sz="1805" u="sng" dirty="0" err="1">
                <a:ea typeface="MS PGothic"/>
                <a:cs typeface="Calibri" panose="020F0502020204030204"/>
              </a:rPr>
              <a:t>саммита </a:t>
            </a:r>
            <a:r>
              <a:rPr lang="fr-FR" sz="1805" u="sng" dirty="0">
                <a:ea typeface="MS PGothic"/>
                <a:cs typeface="Calibri" panose="020F0502020204030204"/>
              </a:rPr>
              <a:t>в 2016 году, </a:t>
            </a:r>
            <a:r>
              <a:rPr lang="fr-FR" sz="1805" u="sng" dirty="0" err="1">
                <a:ea typeface="MS PGothic"/>
                <a:cs typeface="Calibri" panose="020F0502020204030204"/>
              </a:rPr>
              <a:t>где </a:t>
            </a:r>
            <a:r>
              <a:rPr lang="fr-FR" sz="1805" u="sng" dirty="0" err="1">
                <a:ea typeface="MS PGothic"/>
                <a:cs typeface="Calibri" panose="020F0502020204030204"/>
              </a:rPr>
              <a:t>они </a:t>
            </a:r>
            <a:r>
              <a:rPr lang="fr-FR" sz="1805" u="sng" dirty="0">
                <a:ea typeface="MS PGothic"/>
                <a:cs typeface="Calibri" panose="020F0502020204030204"/>
              </a:rPr>
              <a:t>обязались </a:t>
            </a:r>
            <a:r>
              <a:rPr lang="fr-FR" sz="1805" u="sng" dirty="0">
                <a:ea typeface="MS PGothic"/>
                <a:cs typeface="Calibri" panose="020F0502020204030204"/>
              </a:rPr>
              <a:t>расширить использование CVA.</a:t>
            </a:r>
            <a:endParaRPr lang="fr-FR" sz="1805" dirty="0">
              <a:ea typeface="MS PGothic"/>
              <a:cs typeface="Calibri" panose="020F0502020204030204"/>
            </a:endParaRPr>
          </a:p>
          <a:p>
            <a:pPr>
              <a:defRPr/>
            </a:pPr>
            <a:endParaRPr lang="fr-FR" sz="1805" dirty="0"/>
          </a:p>
          <a:p>
            <a:pPr>
              <a:defRPr/>
            </a:pPr>
            <a:r>
              <a:rPr lang="fr-FR" altLang="en-US" sz="1805" u="sng" dirty="0">
                <a:ea typeface="MS PGothic"/>
                <a:cs typeface="Calibri" panose="020F0502020204030204"/>
              </a:rPr>
              <a:t>В 2017 году на основе </a:t>
            </a:r>
            <a:r>
              <a:rPr lang="fr-FR" altLang="en-US" sz="1805" u="sng" dirty="0" err="1">
                <a:ea typeface="MS PGothic"/>
                <a:cs typeface="Calibri" panose="020F0502020204030204"/>
              </a:rPr>
              <a:t>этого </a:t>
            </a:r>
            <a:r>
              <a:rPr lang="fr-FR" altLang="en-US" sz="1805" u="sng" dirty="0" err="1">
                <a:ea typeface="MS PGothic"/>
                <a:cs typeface="Calibri" panose="020F0502020204030204"/>
              </a:rPr>
              <a:t>была </a:t>
            </a:r>
            <a:r>
              <a:rPr lang="fr-FR" altLang="en-US" sz="1805" u="sng" dirty="0" err="1">
                <a:ea typeface="MS PGothic"/>
                <a:cs typeface="Calibri" panose="020F0502020204030204"/>
              </a:rPr>
              <a:t>разработана </a:t>
            </a:r>
            <a:r>
              <a:rPr lang="fr-FR" altLang="en-US" sz="1805" u="sng" dirty="0">
                <a:ea typeface="MS PGothic"/>
                <a:cs typeface="Calibri" panose="020F0502020204030204"/>
              </a:rPr>
              <a:t>дорожная карта МФОККиКП </a:t>
            </a:r>
            <a:r>
              <a:rPr lang="fr-FR" altLang="en-US" sz="1805" u="sng" dirty="0">
                <a:ea typeface="MS PGothic"/>
                <a:cs typeface="Calibri" panose="020F0502020204030204"/>
              </a:rPr>
              <a:t>на 5 </a:t>
            </a:r>
            <a:r>
              <a:rPr lang="fr-FR" altLang="en-US" sz="1805" u="sng" dirty="0" err="1">
                <a:ea typeface="MS PGothic"/>
                <a:cs typeface="Calibri" panose="020F0502020204030204"/>
              </a:rPr>
              <a:t>лет </a:t>
            </a:r>
            <a:r>
              <a:rPr lang="fr-FR" altLang="en-US" sz="1805" u="sng" dirty="0">
                <a:ea typeface="MS PGothic"/>
                <a:cs typeface="Calibri" panose="020F0502020204030204"/>
              </a:rPr>
              <a:t>(</a:t>
            </a:r>
            <a:r>
              <a:rPr lang="fr-FR" altLang="en-US" sz="1805" dirty="0">
                <a:ea typeface="MS PGothic"/>
                <a:cs typeface="Calibri" panose="020F0502020204030204"/>
              </a:rPr>
              <a:t>обновляется в конце 2021 года), определяющая </a:t>
            </a:r>
            <a:r>
              <a:rPr lang="fr-FR" altLang="en-US" sz="1805" dirty="0" err="1">
                <a:ea typeface="MS PGothic"/>
                <a:cs typeface="Calibri" panose="020F0502020204030204"/>
              </a:rPr>
              <a:t>инвестиции</a:t>
            </a:r>
            <a:r>
              <a:rPr lang="fr-FR" altLang="en-US" sz="1805" dirty="0" err="1">
                <a:ea typeface="MS PGothic"/>
                <a:cs typeface="Calibri" panose="020F0502020204030204"/>
              </a:rPr>
              <a:t>, необходимые </a:t>
            </a:r>
            <a:r>
              <a:rPr lang="fr-FR" altLang="en-US" sz="1805" dirty="0">
                <a:ea typeface="MS PGothic"/>
                <a:cs typeface="Calibri" panose="020F0502020204030204"/>
              </a:rPr>
              <a:t>МФОККиКП для поддержки национальных </a:t>
            </a:r>
            <a:r>
              <a:rPr lang="fr-FR" altLang="en-US" sz="1805" dirty="0" err="1">
                <a:ea typeface="MS PGothic"/>
                <a:cs typeface="Calibri" panose="020F0502020204030204"/>
              </a:rPr>
              <a:t>обществ </a:t>
            </a:r>
            <a:r>
              <a:rPr lang="fr-FR" altLang="en-US" sz="1805" dirty="0" err="1">
                <a:ea typeface="MS PGothic"/>
                <a:cs typeface="Calibri" panose="020F0502020204030204"/>
              </a:rPr>
              <a:t>в обеспечении </a:t>
            </a:r>
            <a:r>
              <a:rPr lang="fr-FR" altLang="en-US" sz="1805" dirty="0">
                <a:ea typeface="MS PGothic"/>
                <a:cs typeface="Calibri" panose="020F0502020204030204"/>
              </a:rPr>
              <a:t>большего объема ДКВ. Дорожная карта </a:t>
            </a:r>
            <a:r>
              <a:rPr lang="fr-FR" altLang="en-US" sz="1805" dirty="0" err="1">
                <a:ea typeface="MS PGothic"/>
                <a:cs typeface="Calibri" panose="020F0502020204030204"/>
              </a:rPr>
              <a:t>была </a:t>
            </a:r>
            <a:r>
              <a:rPr lang="fr-FR" altLang="en-US" sz="1805" dirty="0" err="1">
                <a:ea typeface="MS PGothic"/>
                <a:cs typeface="Calibri" panose="020F0502020204030204"/>
              </a:rPr>
              <a:t>разработана </a:t>
            </a:r>
            <a:r>
              <a:rPr lang="fr-FR" altLang="en-US" sz="1805" dirty="0">
                <a:ea typeface="MS PGothic"/>
                <a:cs typeface="Calibri" panose="020F0502020204030204"/>
              </a:rPr>
              <a:t>в то время</a:t>
            </a:r>
            <a:r>
              <a:rPr lang="fr-FR" altLang="en-US" sz="1805" dirty="0" err="1">
                <a:ea typeface="MS PGothic"/>
                <a:cs typeface="Calibri" panose="020F0502020204030204"/>
              </a:rPr>
              <a:t>, </a:t>
            </a:r>
            <a:r>
              <a:rPr lang="fr-FR" altLang="en-US" sz="1805" dirty="0" err="1">
                <a:ea typeface="MS PGothic"/>
                <a:cs typeface="Calibri" panose="020F0502020204030204"/>
              </a:rPr>
              <a:t>когда доноры </a:t>
            </a:r>
            <a:r>
              <a:rPr lang="fr-FR" altLang="en-US" sz="1805" dirty="0" err="1">
                <a:ea typeface="MS PGothic"/>
                <a:cs typeface="Calibri" panose="020F0502020204030204"/>
              </a:rPr>
              <a:t>все чаще </a:t>
            </a:r>
            <a:r>
              <a:rPr lang="fr-FR" altLang="en-US" sz="1805" dirty="0" err="1">
                <a:ea typeface="MS PGothic"/>
                <a:cs typeface="Calibri" panose="020F0502020204030204"/>
              </a:rPr>
              <a:t>стали </a:t>
            </a:r>
            <a:r>
              <a:rPr lang="fr-FR" altLang="en-US" sz="1805" dirty="0">
                <a:ea typeface="MS PGothic"/>
                <a:cs typeface="Calibri" panose="020F0502020204030204"/>
              </a:rPr>
              <a:t>призывать к </a:t>
            </a:r>
            <a:r>
              <a:rPr lang="fr-FR" altLang="en-US" sz="1805" dirty="0" err="1">
                <a:ea typeface="MS PGothic"/>
                <a:cs typeface="Calibri" panose="020F0502020204030204"/>
              </a:rPr>
              <a:t>более </a:t>
            </a:r>
            <a:r>
              <a:rPr lang="fr-FR" altLang="en-US" sz="1805" dirty="0" err="1">
                <a:ea typeface="MS PGothic"/>
                <a:cs typeface="Calibri" panose="020F0502020204030204"/>
              </a:rPr>
              <a:t>масштабным </a:t>
            </a:r>
            <a:r>
              <a:rPr lang="fr-FR" altLang="en-US" sz="1805" dirty="0">
                <a:ea typeface="MS PGothic"/>
                <a:cs typeface="Calibri" panose="020F0502020204030204"/>
              </a:rPr>
              <a:t>денежным программам, а </a:t>
            </a:r>
            <a:r>
              <a:rPr lang="fr-FR" altLang="en-US" sz="1805" dirty="0" err="1">
                <a:ea typeface="MS PGothic"/>
                <a:cs typeface="Calibri" panose="020F0502020204030204"/>
              </a:rPr>
              <a:t>другие </a:t>
            </a:r>
            <a:r>
              <a:rPr lang="fr-FR" altLang="en-US" sz="1805" dirty="0">
                <a:ea typeface="MS PGothic"/>
                <a:cs typeface="Calibri" panose="020F0502020204030204"/>
              </a:rPr>
              <a:t>организации (</a:t>
            </a:r>
            <a:r>
              <a:rPr lang="fr-FR" altLang="en-US" sz="1805" dirty="0" err="1">
                <a:ea typeface="MS PGothic"/>
                <a:cs typeface="Calibri" panose="020F0502020204030204"/>
              </a:rPr>
              <a:t>например, </a:t>
            </a:r>
            <a:r>
              <a:rPr lang="fr-FR" altLang="en-US" sz="1805" dirty="0">
                <a:ea typeface="MS PGothic"/>
                <a:cs typeface="Calibri" panose="020F0502020204030204"/>
              </a:rPr>
              <a:t>ВПП и УВКБ ООН) </a:t>
            </a:r>
            <a:r>
              <a:rPr lang="fr-FR" altLang="en-US" sz="1805" dirty="0" err="1">
                <a:ea typeface="MS PGothic"/>
                <a:cs typeface="Calibri" panose="020F0502020204030204"/>
              </a:rPr>
              <a:t>также </a:t>
            </a:r>
            <a:r>
              <a:rPr lang="fr-FR" altLang="en-US" sz="1805" dirty="0" err="1">
                <a:ea typeface="MS PGothic"/>
                <a:cs typeface="Calibri" panose="020F0502020204030204"/>
              </a:rPr>
              <a:t>делали </a:t>
            </a:r>
            <a:r>
              <a:rPr lang="fr-FR" altLang="en-US" sz="1805" dirty="0">
                <a:ea typeface="MS PGothic"/>
                <a:cs typeface="Calibri" panose="020F0502020204030204"/>
              </a:rPr>
              <a:t>крупные </a:t>
            </a:r>
            <a:r>
              <a:rPr lang="fr-FR" altLang="en-US" sz="1805" dirty="0" err="1">
                <a:ea typeface="MS PGothic"/>
                <a:cs typeface="Calibri" panose="020F0502020204030204"/>
              </a:rPr>
              <a:t>инвестиции </a:t>
            </a:r>
            <a:r>
              <a:rPr lang="fr-FR" altLang="en-US" sz="1805" dirty="0">
                <a:ea typeface="MS PGothic"/>
                <a:cs typeface="Calibri" panose="020F0502020204030204"/>
              </a:rPr>
              <a:t>в </a:t>
            </a:r>
            <a:r>
              <a:rPr lang="fr-FR" altLang="en-US" sz="1805" dirty="0" err="1">
                <a:ea typeface="MS PGothic"/>
                <a:cs typeface="Calibri" panose="020F0502020204030204"/>
              </a:rPr>
              <a:t>свои </a:t>
            </a:r>
            <a:r>
              <a:rPr lang="fr-FR" altLang="en-US" sz="1805" dirty="0" err="1">
                <a:ea typeface="MS PGothic"/>
                <a:cs typeface="Calibri" panose="020F0502020204030204"/>
              </a:rPr>
              <a:t>возможности </a:t>
            </a:r>
            <a:r>
              <a:rPr lang="fr-FR" altLang="en-US" sz="1805" dirty="0">
                <a:ea typeface="MS PGothic"/>
                <a:cs typeface="Calibri" panose="020F0502020204030204"/>
              </a:rPr>
              <a:t>по </a:t>
            </a:r>
            <a:r>
              <a:rPr lang="fr-FR" altLang="en-US" sz="1805" dirty="0" err="1">
                <a:ea typeface="MS PGothic"/>
                <a:cs typeface="Calibri" panose="020F0502020204030204"/>
              </a:rPr>
              <a:t>масштабному </a:t>
            </a:r>
            <a:r>
              <a:rPr lang="fr-FR" altLang="en-US" sz="1805" dirty="0" err="1">
                <a:ea typeface="MS PGothic"/>
                <a:cs typeface="Calibri" panose="020F0502020204030204"/>
              </a:rPr>
              <a:t>предоставлению </a:t>
            </a:r>
            <a:r>
              <a:rPr lang="fr-FR" altLang="en-US" sz="1805" dirty="0">
                <a:ea typeface="MS PGothic"/>
                <a:cs typeface="Calibri" panose="020F0502020204030204"/>
              </a:rPr>
              <a:t>ДКВ</a:t>
            </a:r>
            <a:r>
              <a:rPr lang="fr-FR" altLang="en-US" sz="1805" dirty="0">
                <a:ea typeface="MS PGothic"/>
                <a:cs typeface="Calibri" panose="020F0502020204030204"/>
              </a:rPr>
              <a:t>.</a:t>
            </a:r>
            <a:endParaRPr lang="fr-FR" altLang="en-US" sz="1805" dirty="0">
              <a:ea typeface="MS PGothic"/>
              <a:cs typeface="Calibri" panose="020F0502020204030204"/>
            </a:endParaRPr>
          </a:p>
          <a:p>
            <a:pPr>
              <a:defRPr/>
            </a:pPr>
            <a:endParaRPr lang="fr-FR" altLang="en-US" sz="1805" dirty="0"/>
          </a:p>
          <a:p>
            <a:pPr>
              <a:defRPr/>
            </a:pPr>
            <a:r>
              <a:rPr lang="fr-FR" altLang="en-US" sz="1805" dirty="0"/>
              <a:t>В процессе консультаций по "дорожной карте" </a:t>
            </a:r>
            <a:r>
              <a:rPr lang="fr-FR" altLang="en-US" sz="1805" dirty="0" err="1"/>
              <a:t>было решено</a:t>
            </a:r>
            <a:r>
              <a:rPr lang="fr-FR" altLang="en-US" sz="1805" dirty="0" err="1"/>
              <a:t>, что </a:t>
            </a:r>
            <a:r>
              <a:rPr lang="fr-FR" altLang="en-US" sz="1805" dirty="0" err="1"/>
              <a:t>Движение </a:t>
            </a:r>
            <a:r>
              <a:rPr lang="fr-FR" altLang="en-US" sz="1805" dirty="0" err="1"/>
              <a:t>занимает достойное </a:t>
            </a:r>
            <a:r>
              <a:rPr lang="fr-FR" altLang="en-US" sz="1805" dirty="0" err="1"/>
              <a:t>место </a:t>
            </a:r>
            <a:r>
              <a:rPr lang="fr-FR" altLang="en-US" sz="1805" dirty="0"/>
              <a:t>в </a:t>
            </a:r>
            <a:r>
              <a:rPr lang="fr-FR" altLang="en-US" sz="1805" dirty="0" err="1"/>
              <a:t>гуманитарной </a:t>
            </a:r>
            <a:r>
              <a:rPr lang="fr-FR" altLang="en-US" sz="1805" dirty="0"/>
              <a:t>системе и </a:t>
            </a:r>
            <a:r>
              <a:rPr lang="fr-FR" altLang="en-US" sz="1805" dirty="0" err="1"/>
              <a:t>должно </a:t>
            </a:r>
            <a:r>
              <a:rPr lang="fr-FR" altLang="en-US" sz="1805" dirty="0"/>
              <a:t>делать больше ДКВ, </a:t>
            </a:r>
            <a:r>
              <a:rPr lang="fr-FR" altLang="en-US" sz="1805" dirty="0"/>
              <a:t>а</a:t>
            </a:r>
            <a:r>
              <a:rPr lang="fr-FR" altLang="en-US" sz="1805" dirty="0" err="1"/>
              <a:t> также </a:t>
            </a:r>
            <a:r>
              <a:rPr lang="fr-FR" altLang="en-US" sz="1805" dirty="0" err="1"/>
              <a:t>оставаться </a:t>
            </a:r>
            <a:r>
              <a:rPr lang="fr-FR" altLang="en-US" sz="1805" dirty="0"/>
              <a:t>жизнеспособным </a:t>
            </a:r>
            <a:r>
              <a:rPr lang="fr-FR" altLang="en-US" sz="1805" dirty="0" err="1"/>
              <a:t>игроком </a:t>
            </a:r>
            <a:r>
              <a:rPr lang="fr-FR" altLang="en-US" sz="1805" dirty="0"/>
              <a:t>и лидером в области ДКВ. Глобальный </a:t>
            </a:r>
            <a:r>
              <a:rPr lang="fr-FR" altLang="en-US" sz="1805" dirty="0" err="1"/>
              <a:t>охват </a:t>
            </a:r>
            <a:r>
              <a:rPr lang="fr-FR" altLang="en-US" sz="1805" dirty="0" err="1"/>
              <a:t>Движения </a:t>
            </a:r>
            <a:r>
              <a:rPr lang="fr-FR" altLang="en-US" sz="1805" dirty="0" err="1"/>
              <a:t>в сочетании </a:t>
            </a:r>
            <a:r>
              <a:rPr lang="fr-FR" altLang="en-US" sz="1805" dirty="0" err="1"/>
              <a:t>с </a:t>
            </a:r>
            <a:r>
              <a:rPr lang="fr-FR" altLang="en-US" sz="1805" dirty="0" err="1"/>
              <a:t>присутствием </a:t>
            </a:r>
            <a:r>
              <a:rPr lang="fr-FR" altLang="en-US" sz="1805" dirty="0"/>
              <a:t>на местах </a:t>
            </a:r>
            <a:r>
              <a:rPr lang="fr-FR" altLang="en-US" sz="1805" dirty="0" err="1"/>
              <a:t>благодаря </a:t>
            </a:r>
            <a:r>
              <a:rPr lang="fr-FR" altLang="en-US" sz="1805" dirty="0"/>
              <a:t>уникальной </a:t>
            </a:r>
            <a:r>
              <a:rPr lang="fr-FR" altLang="en-US" sz="1805" dirty="0" err="1"/>
              <a:t>роли </a:t>
            </a:r>
            <a:r>
              <a:rPr lang="fr-FR" altLang="en-US" sz="1805" dirty="0"/>
              <a:t>сотрудников и </a:t>
            </a:r>
            <a:r>
              <a:rPr lang="fr-FR" altLang="en-US" sz="1805" dirty="0" err="1"/>
              <a:t>волонтеров </a:t>
            </a:r>
            <a:r>
              <a:rPr lang="fr-FR" altLang="en-US" sz="1805" dirty="0"/>
              <a:t>НС </a:t>
            </a:r>
            <a:r>
              <a:rPr lang="fr-FR" altLang="en-US" sz="1805" dirty="0" err="1"/>
              <a:t>означает, </a:t>
            </a:r>
            <a:r>
              <a:rPr lang="fr-FR" altLang="en-US" sz="1805" dirty="0"/>
              <a:t>что </a:t>
            </a:r>
            <a:r>
              <a:rPr lang="fr-FR" altLang="en-US" sz="1805" dirty="0"/>
              <a:t>у </a:t>
            </a:r>
            <a:r>
              <a:rPr lang="fr-FR" altLang="en-US" sz="1805" dirty="0" err="1"/>
              <a:t>Движения </a:t>
            </a:r>
            <a:r>
              <a:rPr lang="fr-FR" altLang="en-US" sz="1805" dirty="0" err="1"/>
              <a:t>есть четкая </a:t>
            </a:r>
            <a:r>
              <a:rPr lang="fr-FR" altLang="en-US" sz="1805" dirty="0"/>
              <a:t>ниша и </a:t>
            </a:r>
            <a:r>
              <a:rPr lang="fr-FR" altLang="en-US" sz="1805" dirty="0" err="1"/>
              <a:t>дополнительная </a:t>
            </a:r>
            <a:r>
              <a:rPr lang="fr-FR" altLang="en-US" sz="1805" dirty="0"/>
              <a:t>ценность </a:t>
            </a:r>
            <a:r>
              <a:rPr lang="fr-FR" altLang="en-US" sz="1805" dirty="0"/>
              <a:t>в отношении предоставления ДКВ.</a:t>
            </a:r>
            <a:endParaRPr lang="fr-FR" altLang="en-US" sz="1805" dirty="0"/>
          </a:p>
          <a:p>
            <a:pPr>
              <a:defRPr/>
            </a:pPr>
            <a:endParaRPr lang="fr-FR" altLang="en-US" sz="1805" dirty="0"/>
          </a:p>
          <a:p>
            <a:pPr>
              <a:defRPr/>
            </a:pPr>
            <a:endParaRPr lang="fr-FR" altLang="en-US" sz="1805" dirty="0"/>
          </a:p>
          <a:p>
            <a:pPr>
              <a:defRPr/>
            </a:pPr>
            <a:endParaRPr lang="en-US" sz="1805" dirty="0"/>
          </a:p>
        </p:txBody>
      </p:sp>
      <p:sp>
        <p:nvSpPr>
          <p:cNvPr id="849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DD67A01-DC85-484A-8A68-E74065FA7EA2}" type="slidenum">
              <a:rPr lang="en-US" altLang="ru-RU" smtClean="0"/>
            </a:fld>
            <a:endParaRPr lang="en-US"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Рисунок 4: показывает готовность НС в рамках континуума УРБ. </a:t>
            </a:r>
            <a:endParaRPr lang="en-US" dirty="0"/>
          </a:p>
          <a:p>
            <a:endParaRPr lang="en-US" dirty="0"/>
          </a:p>
          <a:p>
            <a:r>
              <a:rPr lang="en-US" dirty="0"/>
              <a:t>До наступления шока или опасности CVA используется для упреждающих действий, чтобы уменьшить воздействие опасности. </a:t>
            </a:r>
            <a:r>
              <a:rPr lang="en-US" dirty="0" err="1"/>
              <a:t>Например</a:t>
            </a:r>
            <a:r>
              <a:rPr lang="en-US" dirty="0"/>
              <a:t>, защита средств к существованию, эвакуация и пополнение запасов продовольствия.</a:t>
            </a:r>
            <a:endParaRPr lang="en-US" dirty="0"/>
          </a:p>
          <a:p>
            <a:endParaRPr lang="en-US" dirty="0"/>
          </a:p>
          <a:p>
            <a:r>
              <a:rPr lang="en-US" dirty="0"/>
              <a:t>На этапе реагирования CVA также может использоваться для удовлетворения потребностей пострадавшего населения. </a:t>
            </a:r>
            <a:r>
              <a:rPr lang="en-US" dirty="0" err="1"/>
              <a:t>В основном </a:t>
            </a:r>
            <a:r>
              <a:rPr lang="en-US" dirty="0"/>
              <a:t>на этом этапе используются многоцелевые денежные средства. </a:t>
            </a:r>
            <a:endParaRPr lang="en-US" dirty="0"/>
          </a:p>
          <a:p>
            <a:endParaRPr lang="en-US" dirty="0"/>
          </a:p>
          <a:p>
            <a:r>
              <a:rPr lang="en-US" dirty="0"/>
              <a:t>В период восстановления CVA используется в рамках секторов для решения задач, связанных с деятельностью секторов.</a:t>
            </a:r>
            <a:endParaRPr lang="en-US" dirty="0"/>
          </a:p>
          <a:p>
            <a:endParaRPr lang="en-US" dirty="0"/>
          </a:p>
          <a:p>
            <a:r>
              <a:rPr lang="en-US" dirty="0" err="1"/>
              <a:t>Перед </a:t>
            </a:r>
            <a:r>
              <a:rPr lang="en-US" dirty="0"/>
              <a:t>началом реагирования реализуются инициативы по обеспечению готовности к CVA, чтобы повысить эффективность и оперативность вмешательства в CVA. </a:t>
            </a:r>
            <a:endParaRPr lang="en-US" dirty="0"/>
          </a:p>
        </p:txBody>
      </p:sp>
      <p:sp>
        <p:nvSpPr>
          <p:cNvPr id="4" name="Slide Number Placeholder 3"/>
          <p:cNvSpPr>
            <a:spLocks noGrp="1"/>
          </p:cNvSpPr>
          <p:nvPr>
            <p:ph type="sldNum" sz="quarter" idx="5"/>
          </p:nvPr>
        </p:nvSpPr>
        <p:spPr/>
        <p:txBody>
          <a:bodyPr/>
          <a:lstStyle/>
          <a:p>
            <a:pPr>
              <a:defRPr/>
            </a:pPr>
            <a:fld id="{4456499F-BF88-47E4-A28B-341B16C94FD9}" type="slidenum">
              <a:rPr lang="en-US" altLang="ru-RU" smtClean="0"/>
            </a:fld>
            <a:endParaRPr lang="en-US" alt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34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sz="1400" dirty="0" err="1"/>
              <a:t>Движение </a:t>
            </a:r>
            <a:r>
              <a:rPr lang="en-US" altLang="en-US" sz="1400" dirty="0"/>
              <a:t>CVA Стратегическая рамочная программа 2030</a:t>
            </a:r>
            <a:endParaRPr lang="en-US" altLang="en-US" sz="1400" dirty="0">
              <a:ea typeface="MS PGothic" panose="020B0600070205080204" pitchFamily="34" charset="-128"/>
              <a:cs typeface="Calibri" panose="020F0502020204030204" pitchFamily="34" charset="0"/>
            </a:endParaRPr>
          </a:p>
          <a:p>
            <a:endParaRPr lang="en-US" altLang="en-US" sz="1400" dirty="0"/>
          </a:p>
          <a:p>
            <a:r>
              <a:rPr lang="en-US" sz="1800" b="0" i="0" u="none" strike="noStrike" baseline="0" dirty="0">
                <a:solidFill>
                  <a:srgbClr val="000000"/>
                </a:solidFill>
                <a:latin typeface="Calibri" panose="020F0502020204030204" pitchFamily="34" charset="0"/>
              </a:rPr>
              <a:t>Эти </a:t>
            </a:r>
            <a:r>
              <a:rPr lang="en-US" sz="1800" b="0" i="0" u="none" strike="noStrike" baseline="0" dirty="0">
                <a:solidFill>
                  <a:srgbClr val="000000"/>
                </a:solidFill>
                <a:latin typeface="Calibri" panose="020F0502020204030204" pitchFamily="34" charset="0"/>
              </a:rPr>
              <a:t>рамки направлены </a:t>
            </a:r>
            <a:r>
              <a:rPr lang="en-US" sz="1800" b="0" i="0" u="none" strike="noStrike" baseline="0" dirty="0">
                <a:solidFill>
                  <a:srgbClr val="000000"/>
                </a:solidFill>
                <a:latin typeface="Calibri" panose="020F0502020204030204" pitchFamily="34" charset="0"/>
              </a:rPr>
              <a:t>на то, чтобы Движение стало вариантом реагирования по умолчанию для всех секторов, способным обеспечить ОЗП под руководством местных жителей и общин, что будет усилено его уникальной глобальной сетью</a:t>
            </a:r>
            <a:r>
              <a:rPr lang="en-US" altLang="en-US" sz="1400" dirty="0">
                <a:ea typeface="MS PGothic" panose="020B0600070205080204" pitchFamily="34" charset="-128"/>
              </a:rPr>
              <a:t>.</a:t>
            </a:r>
            <a:endParaRPr lang="en-US" altLang="en-US" sz="1400" dirty="0">
              <a:ea typeface="MS PGothic" panose="020B0600070205080204" pitchFamily="34" charset="-128"/>
            </a:endParaRPr>
          </a:p>
          <a:p>
            <a:endParaRPr lang="en-US" altLang="en-US" sz="1400" dirty="0">
              <a:ea typeface="MS PGothic" panose="020B0600070205080204" pitchFamily="34" charset="-128"/>
            </a:endParaRPr>
          </a:p>
          <a:p>
            <a:r>
              <a:rPr lang="en-US" altLang="en-US" sz="1400" dirty="0">
                <a:ea typeface="MS PGothic" panose="020B0600070205080204" pitchFamily="34" charset="-128"/>
              </a:rPr>
              <a:t>Определение целей:</a:t>
            </a:r>
            <a:endParaRPr lang="en-US" altLang="en-US" sz="1400" dirty="0">
              <a:ea typeface="MS PGothic" panose="020B0600070205080204" pitchFamily="34" charset="-128"/>
            </a:endParaRPr>
          </a:p>
          <a:p>
            <a:endParaRPr lang="en-US" altLang="en-US" sz="1400" dirty="0">
              <a:ea typeface="MS PGothic" panose="020B0600070205080204" pitchFamily="34" charset="-128"/>
            </a:endParaRPr>
          </a:p>
          <a:p>
            <a:r>
              <a:rPr lang="fi-FI" sz="1800" b="1" i="0" u="none" strike="noStrike" baseline="0" dirty="0">
                <a:solidFill>
                  <a:srgbClr val="C00000"/>
                </a:solidFill>
                <a:latin typeface="Calibri" panose="020F0502020204030204" pitchFamily="34" charset="0"/>
              </a:rPr>
              <a:t>Локализация </a:t>
            </a:r>
            <a:r>
              <a:rPr lang="en-US" sz="1800" b="1" i="0" u="none" strike="noStrike" baseline="0" dirty="0">
                <a:solidFill>
                  <a:srgbClr val="C00000"/>
                </a:solidFill>
                <a:latin typeface="Calibri" panose="020F0502020204030204" pitchFamily="34" charset="0"/>
              </a:rPr>
              <a:t>- </a:t>
            </a:r>
            <a:r>
              <a:rPr lang="en-US" sz="1800" b="0" i="0" u="none" strike="noStrike" baseline="0" dirty="0">
                <a:solidFill>
                  <a:srgbClr val="000000"/>
                </a:solidFill>
                <a:latin typeface="Calibri" panose="020F0502020204030204" pitchFamily="34" charset="0"/>
              </a:rPr>
              <a:t>национальные общества - это местные организации, которые инвестируют в постоянное присутствие, доступ и доверительные отношения, укоренившиеся в сообществах. Национальные общества во всем мире имеют законодательно закрепленный мандат на служение сообществам, выполняя вспомогательную роль, наряду с национальными и местными органами власти. Центральное место в обеспечении эффективности, действенности и подотчетности национальных обществ занимает необходимость постоянного поддержания и укрепления основных институциональных сил на национальном уровне и уровне филиалов посредством развития национальных обществ и обеспечения готовности к оказанию помощи наличными и ваучерами (CVAP). Основная цель Стратегической рамочной программы заключается в том, чтобы руководство национальных обществ взяло на себя обязательство по внедрению КВП, как через готовность к оказанию помощи наличными на местах, так и через глобальный охват, и, по возможности, увязывая гуманитарную помощь с уже существующими национальными структурами социальной защиты. </a:t>
            </a:r>
            <a:endParaRPr lang="en-US" sz="1800" b="0" i="0" u="none" strike="noStrike" baseline="0" dirty="0">
              <a:solidFill>
                <a:srgbClr val="000000"/>
              </a:solidFill>
              <a:latin typeface="Calibri" panose="020F0502020204030204" pitchFamily="34" charset="0"/>
            </a:endParaRPr>
          </a:p>
          <a:p>
            <a:endParaRPr lang="en-US" altLang="en-US" sz="1800" b="0" i="0" u="none" strike="noStrike" baseline="0" dirty="0">
              <a:solidFill>
                <a:srgbClr val="000000"/>
              </a:solidFill>
              <a:latin typeface="Calibri" panose="020F0502020204030204" pitchFamily="34" charset="0"/>
              <a:ea typeface="MS PGothic" panose="020B0600070205080204" pitchFamily="34" charset="-128"/>
            </a:endParaRPr>
          </a:p>
          <a:p>
            <a:r>
              <a:rPr lang="fi-FI" sz="1800" b="1" i="0" u="none" strike="noStrike" baseline="0" dirty="0">
                <a:solidFill>
                  <a:srgbClr val="000000"/>
                </a:solidFill>
              </a:rPr>
              <a:t>Глобальный охват </a:t>
            </a:r>
            <a:r>
              <a:rPr lang="en-US" sz="1800" b="1" i="0" u="none" strike="noStrike" baseline="0" dirty="0">
                <a:solidFill>
                  <a:srgbClr val="000000"/>
                </a:solidFill>
              </a:rPr>
              <a:t>- </a:t>
            </a:r>
            <a:r>
              <a:rPr lang="en-US" sz="1800" b="0" i="0" u="none" strike="noStrike" baseline="0" dirty="0">
                <a:solidFill>
                  <a:srgbClr val="000000"/>
                </a:solidFill>
                <a:latin typeface="Calibri" panose="020F0502020204030204" pitchFamily="34" charset="0"/>
              </a:rPr>
              <a:t>Движение может оказывать гуманитарную помощь через CVA в разных странах и контекстах, обеспечивая локальные действия с глобальным охватом. Целью Международной федерации обществ Красного Креста и Красного Полумесяца (МФОКК и КП) и Международного комитета Красного Креста (МККК) является создание соответствующих систем, которые отвечают требованиям и могут быть использованы сетью Движения для проведения масштабируемых, своевременных и подотчетных операций с использованием CVA.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Сила воздействия CVA на Движение основана на процессах, которые соответствуют целям, социализированы, соответствуют стандартам и требованиям вспомогательных функций и обеспечивают четкое распределение ролей и обязанностей, способствуя тем самым повышению качества и подотчетности при разработке и осуществлении операций с использованием CVA. </a:t>
            </a:r>
            <a:endParaRPr lang="en-US" sz="1800" b="0" i="0" u="none" strike="noStrike" baseline="0" dirty="0">
              <a:solidFill>
                <a:srgbClr val="000000"/>
              </a:solidFill>
              <a:latin typeface="Calibri" panose="020F0502020204030204" pitchFamily="34" charset="0"/>
            </a:endParaRPr>
          </a:p>
          <a:p>
            <a:endParaRPr lang="en-US" altLang="en-US" sz="1800" b="0" i="0" u="none" strike="noStrike" baseline="0" dirty="0">
              <a:solidFill>
                <a:srgbClr val="000000"/>
              </a:solidFill>
              <a:latin typeface="Calibri" panose="020F0502020204030204" pitchFamily="34" charset="0"/>
              <a:ea typeface="MS PGothic" panose="020B0600070205080204" pitchFamily="34" charset="-128"/>
            </a:endParaRPr>
          </a:p>
          <a:p>
            <a:r>
              <a:rPr lang="fi-FI" sz="1800" b="1" i="0" u="none" strike="noStrike" baseline="0" dirty="0">
                <a:solidFill>
                  <a:srgbClr val="000000"/>
                </a:solidFill>
              </a:rPr>
              <a:t>Включение в основную деятельность </a:t>
            </a:r>
            <a:r>
              <a:rPr lang="en-US" sz="1800" b="1" i="0" u="none" strike="noStrike" baseline="0" dirty="0">
                <a:solidFill>
                  <a:srgbClr val="000000"/>
                </a:solidFill>
              </a:rPr>
              <a:t>- </a:t>
            </a:r>
            <a:r>
              <a:rPr lang="en-US" sz="1800" b="0" i="0" u="none" strike="noStrike" baseline="0" dirty="0">
                <a:solidFill>
                  <a:srgbClr val="000000"/>
                </a:solidFill>
                <a:latin typeface="Calibri" panose="020F0502020204030204" pitchFamily="34" charset="0"/>
              </a:rPr>
              <a:t>ОЗП рассматривается как стандартная методика в рамках Движения на всех этапах гуманитарной деятельности, включая упреждающие действия, реагирование, восстановление и повышение устойчивости. Качество и подотчетность обеспечиваются за счет интеграции ОДС в широкий спектр функций поддержки при разработке, реализации и мониторинге </a:t>
            </a:r>
            <a:r>
              <a:rPr lang="en-US" sz="1800" b="0" i="0" u="none" strike="noStrike" baseline="0" dirty="0" err="1">
                <a:solidFill>
                  <a:srgbClr val="000000"/>
                </a:solidFill>
                <a:latin typeface="Calibri" panose="020F0502020204030204" pitchFamily="34" charset="0"/>
              </a:rPr>
              <a:t>программ</a:t>
            </a:r>
            <a:r>
              <a:rPr lang="en-US" sz="1800" b="0" i="0" u="none" strike="noStrike" baseline="0" dirty="0">
                <a:solidFill>
                  <a:srgbClr val="00000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Центральное место в обеспечении ОЗП в качестве метода по умолчанию занимает внедрение ОЗП во все процессы и системы Движения, превращение ОЗП в многосекторальный и универсальный вариант реагирования. </a:t>
            </a:r>
            <a:endParaRPr lang="en-US" sz="1800" b="0" i="0" u="none" strike="noStrike" baseline="0" dirty="0">
              <a:solidFill>
                <a:srgbClr val="000000"/>
              </a:solidFill>
              <a:latin typeface="Calibri" panose="020F0502020204030204" pitchFamily="34" charset="0"/>
            </a:endParaRPr>
          </a:p>
          <a:p>
            <a:endParaRPr lang="en-US" altLang="en-US" sz="1800" b="0" i="0" u="none" strike="noStrike" baseline="0" dirty="0">
              <a:solidFill>
                <a:srgbClr val="000000"/>
              </a:solidFill>
              <a:latin typeface="Calibri" panose="020F0502020204030204" pitchFamily="34" charset="0"/>
              <a:ea typeface="MS PGothic" panose="020B0600070205080204" pitchFamily="34" charset="-128"/>
            </a:endParaRPr>
          </a:p>
          <a:p>
            <a:r>
              <a:rPr lang="en-US" altLang="en-US" sz="1800" b="0" i="0" u="none" strike="noStrike" baseline="0" dirty="0">
                <a:solidFill>
                  <a:srgbClr val="000000"/>
                </a:solidFill>
                <a:latin typeface="Calibri" panose="020F0502020204030204" pitchFamily="34" charset="0"/>
                <a:ea typeface="MS PGothic" panose="020B0600070205080204" pitchFamily="34" charset="-128"/>
              </a:rPr>
              <a:t>Поощрители:</a:t>
            </a:r>
            <a:endParaRPr lang="en-US" altLang="en-US" sz="1800" b="0" i="0" u="none" strike="noStrike" baseline="0" dirty="0">
              <a:solidFill>
                <a:srgbClr val="000000"/>
              </a:solidFill>
              <a:latin typeface="Calibri" panose="020F0502020204030204" pitchFamily="34" charset="0"/>
              <a:ea typeface="MS PGothic" panose="020B0600070205080204" pitchFamily="34" charset="-128"/>
            </a:endParaRPr>
          </a:p>
          <a:p>
            <a:r>
              <a:rPr lang="fi-FI" sz="1800" b="1" i="0" u="none" strike="noStrike" baseline="0" dirty="0">
                <a:solidFill>
                  <a:srgbClr val="C00000"/>
                </a:solidFill>
                <a:latin typeface="Calibri" panose="020F0502020204030204" pitchFamily="34" charset="0"/>
              </a:rPr>
              <a:t>ВЕДУЩИЕ ПЕРЕМЕНЫ </a:t>
            </a:r>
            <a:endParaRPr lang="fi-FI"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Руководство движения демонстрирует свою приверженность укреплению и внедрению ДСО как путем выделения необходимых ресурсов для обеспечения готовности к использованию денежных средств, так и путем внешней пропаганды преобразующей роли ДСО.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Национальные общества включают CVAP в качестве приоритетной темы в свои </a:t>
            </a:r>
            <a:r>
              <a:rPr lang="en-US" sz="1800" b="0" i="0" u="none" strike="noStrike" baseline="0" dirty="0">
                <a:solidFill>
                  <a:srgbClr val="006FC0"/>
                </a:solidFill>
                <a:latin typeface="Calibri" panose="020F0502020204030204" pitchFamily="34" charset="0"/>
              </a:rPr>
              <a:t>планы </a:t>
            </a:r>
            <a:r>
              <a:rPr lang="en-US" sz="1800" b="0" i="0" u="none" strike="noStrike" baseline="0" dirty="0" err="1">
                <a:solidFill>
                  <a:srgbClr val="006FC0"/>
                </a:solidFill>
                <a:latin typeface="Calibri" panose="020F0502020204030204" pitchFamily="34" charset="0"/>
              </a:rPr>
              <a:t>организационного </a:t>
            </a:r>
            <a:r>
              <a:rPr lang="en-US" sz="1800" b="0" i="0" u="none" strike="noStrike" baseline="0" dirty="0">
                <a:solidFill>
                  <a:srgbClr val="006FC0"/>
                </a:solidFill>
                <a:latin typeface="Calibri" panose="020F0502020204030204" pitchFamily="34" charset="0"/>
              </a:rPr>
              <a:t>развития, выделяя необходимые финансовые и человеческие ресурсы на мероприятия по обеспечению готовности к использованию денежных средств.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Национальные общества устанавливают CVA как </a:t>
            </a:r>
            <a:r>
              <a:rPr lang="en-US" sz="1800" b="0" i="0" u="none" strike="noStrike" baseline="0" dirty="0" err="1">
                <a:solidFill>
                  <a:srgbClr val="006FC0"/>
                </a:solidFill>
                <a:latin typeface="Calibri" panose="020F0502020204030204" pitchFamily="34" charset="0"/>
              </a:rPr>
              <a:t>признанный </a:t>
            </a:r>
            <a:r>
              <a:rPr lang="en-US" sz="1800" b="0" i="0" u="none" strike="noStrike" baseline="0" dirty="0">
                <a:solidFill>
                  <a:srgbClr val="006FC0"/>
                </a:solidFill>
                <a:latin typeface="Calibri" panose="020F0502020204030204" pitchFamily="34" charset="0"/>
              </a:rPr>
              <a:t>компонент их вспомогательной роли в отношениях с государственными органами и как неотъемлемую часть их обязательств по </a:t>
            </a:r>
            <a:r>
              <a:rPr lang="en-US" sz="1800" b="0" i="0" u="none" strike="noStrike" baseline="0" dirty="0" err="1">
                <a:solidFill>
                  <a:srgbClr val="006FC0"/>
                </a:solidFill>
                <a:latin typeface="Calibri" panose="020F0502020204030204" pitchFamily="34" charset="0"/>
              </a:rPr>
              <a:t>локализации </a:t>
            </a:r>
            <a:r>
              <a:rPr lang="en-US" sz="1800" b="0" i="0" u="none" strike="noStrike" baseline="0" dirty="0">
                <a:solidFill>
                  <a:srgbClr val="006FC0"/>
                </a:solidFill>
                <a:latin typeface="Calibri" panose="020F0502020204030204" pitchFamily="34" charset="0"/>
              </a:rPr>
              <a:t>с другими гуманитарными организациями.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(L&amp;M) ОЗП считается вариантом реагирования по умолчанию во всех секторах, а руководство Национального общества поддерживает </a:t>
            </a:r>
            <a:r>
              <a:rPr lang="en-US" sz="1800" b="0" i="0" u="none" strike="noStrike" baseline="0" dirty="0">
                <a:solidFill>
                  <a:srgbClr val="6F2F9F"/>
                </a:solidFill>
                <a:latin typeface="Calibri" panose="020F0502020204030204" pitchFamily="34" charset="0"/>
              </a:rPr>
              <a:t>интеграцию подотчетного и своевременного ОЗП в работу местных отделений.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МФОККиКП и МККК выступают перед донорами и другими международными партнерами за инвестирование в потенциал Движения CVA в качестве ключевой </a:t>
            </a:r>
            <a:r>
              <a:rPr lang="en-US" sz="1800" b="0" i="0" u="none" strike="noStrike" baseline="0" dirty="0">
                <a:solidFill>
                  <a:srgbClr val="00AF50"/>
                </a:solidFill>
                <a:latin typeface="Calibri" panose="020F0502020204030204" pitchFamily="34" charset="0"/>
              </a:rPr>
              <a:t>инвестиции в </a:t>
            </a:r>
            <a:r>
              <a:rPr lang="en-US" sz="1800" b="0" i="0" u="none" strike="noStrike" baseline="0" dirty="0" err="1">
                <a:solidFill>
                  <a:srgbClr val="00AF50"/>
                </a:solidFill>
                <a:latin typeface="Calibri" panose="020F0502020204030204" pitchFamily="34" charset="0"/>
              </a:rPr>
              <a:t>локализацию</a:t>
            </a:r>
            <a:r>
              <a:rPr lang="en-US" sz="1800" b="0" i="0" u="none" strike="noStrike" baseline="0" dirty="0">
                <a:solidFill>
                  <a:srgbClr val="00AF5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(L/G/M) Принципиальное руководство направляет процесс принятия решений по актуализации ЗОЖ и позиционирует Движение как ключевого </a:t>
            </a:r>
            <a:r>
              <a:rPr lang="en-US" sz="1800" b="0" i="0" u="none" strike="noStrike" baseline="0" dirty="0">
                <a:solidFill>
                  <a:srgbClr val="006FC0"/>
                </a:solidFill>
                <a:latin typeface="Calibri" panose="020F0502020204030204" pitchFamily="34" charset="0"/>
              </a:rPr>
              <a:t>идейного лидера в </a:t>
            </a:r>
            <a:r>
              <a:rPr lang="en-US" sz="1800" b="0" i="0" u="none" strike="noStrike" baseline="0" dirty="0">
                <a:solidFill>
                  <a:srgbClr val="00AF50"/>
                </a:solidFill>
                <a:latin typeface="Calibri" panose="020F0502020204030204" pitchFamily="34" charset="0"/>
              </a:rPr>
              <a:t>области ЗОЖ </a:t>
            </a:r>
            <a:r>
              <a:rPr lang="en-US" sz="1800" b="0" i="0" u="none" strike="noStrike" baseline="0" dirty="0">
                <a:solidFill>
                  <a:srgbClr val="006FC0"/>
                </a:solidFill>
                <a:latin typeface="Calibri" panose="020F0502020204030204" pitchFamily="34" charset="0"/>
              </a:rPr>
              <a:t>как в гуманитарном контексте, так и в контексте развития. </a:t>
            </a:r>
            <a:endParaRPr lang="en-US" sz="1800" b="0" i="0" u="none" strike="noStrike" baseline="0" dirty="0">
              <a:solidFill>
                <a:srgbClr val="006FC0"/>
              </a:solidFill>
              <a:latin typeface="Calibri" panose="020F0502020204030204" pitchFamily="34" charset="0"/>
            </a:endParaRPr>
          </a:p>
          <a:p>
            <a:endParaRPr lang="en-US" altLang="en-US" sz="1800" b="0" i="0" u="none" strike="noStrike" baseline="0" dirty="0">
              <a:solidFill>
                <a:srgbClr val="006FC0"/>
              </a:solidFill>
              <a:latin typeface="Calibri" panose="020F0502020204030204" pitchFamily="34" charset="0"/>
              <a:ea typeface="MS PGothic" panose="020B0600070205080204" pitchFamily="34" charset="-128"/>
            </a:endParaRPr>
          </a:p>
          <a:p>
            <a:r>
              <a:rPr lang="en-US" sz="1800" b="1" i="0" u="none" strike="noStrike" baseline="0" dirty="0">
                <a:solidFill>
                  <a:srgbClr val="C00000"/>
                </a:solidFill>
                <a:latin typeface="Calibri" panose="020F0502020204030204" pitchFamily="34" charset="0"/>
              </a:rPr>
              <a:t>ПРЕОБРАЗОВАНИЕ СИСТЕМ, ПРОЦЕССОВ И ИНСТРУМЕНТОВ </a:t>
            </a:r>
            <a:endParaRPr lang="en-US"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Благодаря преобразованию систем, процессов и инструментов ОДВ внедряется во все подразделения Движения, а службы поддержки играют повышенную роль в разработке и реализации ОДВ.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(М) Разработка гибких и адекватных процессов принятия решений, которые были бы достаточно гибкими, чтобы реагировать на быстро меняющиеся условия и меняющиеся потребности на местах, сохраняя при этом подотчетность и прозрачность в рамках реализации ПСО.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(G/M) Повышение роли и ответственности вспомогательных служб, включая закупочную, финансовую, юридическую и информационную</a:t>
            </a:r>
            <a:r>
              <a:rPr lang="en-US" sz="1800" b="0" i="0" u="none" strike="noStrike" baseline="0" dirty="0">
                <a:solidFill>
                  <a:srgbClr val="00AF50"/>
                </a:solidFill>
                <a:latin typeface="Calibri" panose="020F0502020204030204" pitchFamily="34" charset="0"/>
              </a:rPr>
              <a:t>, позволит Движению эффективно и результативно удовлетворять возросший спрос на КСД за счет преобразования процессов, соответствующих целям и масштабу.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(Г/М) Укрепление сотрудничества и межфункциональной координации между различными заинтересованными сторонами, участвующими в разработке и </a:t>
            </a:r>
            <a:r>
              <a:rPr lang="en-US" sz="1800" b="0" i="0" u="none" strike="noStrike" baseline="0" dirty="0">
                <a:solidFill>
                  <a:srgbClr val="00AF50"/>
                </a:solidFill>
                <a:latin typeface="Calibri" panose="020F0502020204030204" pitchFamily="34" charset="0"/>
              </a:rPr>
              <a:t>реализации </a:t>
            </a:r>
            <a:r>
              <a:rPr lang="en-US" sz="1800" b="0" i="0" u="none" strike="noStrike" baseline="0" dirty="0">
                <a:solidFill>
                  <a:srgbClr val="6F2F9F"/>
                </a:solidFill>
                <a:latin typeface="Calibri" panose="020F0502020204030204" pitchFamily="34" charset="0"/>
              </a:rPr>
              <a:t>ДКП</a:t>
            </a:r>
            <a:r>
              <a:rPr lang="en-US" sz="1800" b="0" i="0" u="none" strike="noStrike" baseline="0" dirty="0">
                <a:solidFill>
                  <a:srgbClr val="00AF50"/>
                </a:solidFill>
                <a:latin typeface="Calibri" panose="020F0502020204030204" pitchFamily="34" charset="0"/>
              </a:rPr>
              <a:t>, устранение операционной изоляции и содействие более согласованному подходу к разработке программ. </a:t>
            </a:r>
            <a:endParaRPr lang="en-US" sz="1800" b="0" i="0" u="none" strike="noStrike" baseline="0" dirty="0">
              <a:solidFill>
                <a:srgbClr val="00AF50"/>
              </a:solidFill>
              <a:latin typeface="Calibri" panose="020F0502020204030204" pitchFamily="34" charset="0"/>
            </a:endParaRPr>
          </a:p>
          <a:p>
            <a:endParaRPr lang="en-US" altLang="en-US" sz="1800" b="0" i="0" u="none" strike="noStrike" baseline="0" dirty="0">
              <a:solidFill>
                <a:srgbClr val="00AF50"/>
              </a:solidFill>
              <a:latin typeface="Calibri" panose="020F0502020204030204" pitchFamily="34" charset="0"/>
              <a:ea typeface="MS PGothic" panose="020B0600070205080204" pitchFamily="34" charset="-128"/>
            </a:endParaRPr>
          </a:p>
          <a:p>
            <a:r>
              <a:rPr lang="en-US" sz="1800" b="1" i="0" u="none" strike="noStrike" baseline="0" dirty="0">
                <a:solidFill>
                  <a:srgbClr val="C00000"/>
                </a:solidFill>
                <a:latin typeface="Calibri" panose="020F0502020204030204" pitchFamily="34" charset="0"/>
              </a:rPr>
              <a:t>ОБЕСПЕЧЕНИЕ РЕСУРСАМИ ЗА СЧЕТ ЭКСПЕРТНЫХ ЗНАНИЙ И ФИНАНСИРОВАНИЯ </a:t>
            </a:r>
            <a:endParaRPr lang="en-US"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Для того чтобы обеспечить своевременное и подотчетное ДКВ в масштабах всей страны, Движение выделит достаточные финансовые и людские ресурсы для поддержки эффективного наращивания потенциала ДКВ как на глобальном, так и на местном уровнях.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Предвосхищающие действия с использованием CVA обеспечиваются за счет предварительного размещения </a:t>
            </a:r>
            <a:r>
              <a:rPr lang="en-US" sz="1800" b="0" i="0" u="none" strike="noStrike" baseline="0" dirty="0" err="1">
                <a:solidFill>
                  <a:srgbClr val="00AF50"/>
                </a:solidFill>
                <a:latin typeface="Calibri" panose="020F0502020204030204" pitchFamily="34" charset="0"/>
              </a:rPr>
              <a:t>программных </a:t>
            </a:r>
            <a:r>
              <a:rPr lang="en-US" sz="1800" b="0" i="0" u="none" strike="noStrike" baseline="0" dirty="0">
                <a:solidFill>
                  <a:srgbClr val="00AF50"/>
                </a:solidFill>
                <a:latin typeface="Calibri" panose="020F0502020204030204" pitchFamily="34" charset="0"/>
              </a:rPr>
              <a:t>средств на местном уровне и за счет инвестиций Движения в механизмы пополнения фондов</a:t>
            </a:r>
            <a:r>
              <a:rPr lang="en-US" sz="1800" b="0" i="1" u="none" strike="noStrike" baseline="0" dirty="0">
                <a:solidFill>
                  <a:srgbClr val="00AF5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Национальные и региональные эксперты в области ДКВ обеспечиваются национальными обществами за счет инвестиций в развитие потенциала персонала и интеграции ДКВ в работу департаментов и филиалов.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(M) Подотчетные, своевременные и масштабные CVA разрабатываются и реализуются сотрудниками и волонтерами по всему Движению, которые имеют доступ к соответствующим финансируемым тренингам и динамичным путям обучения.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(G&amp;M) CVAP и более долгосрочные </a:t>
            </a:r>
            <a:r>
              <a:rPr lang="en-US" sz="1800" b="0" i="0" u="none" strike="noStrike" baseline="0" dirty="0" err="1">
                <a:solidFill>
                  <a:srgbClr val="00AF50"/>
                </a:solidFill>
                <a:latin typeface="Calibri" panose="020F0502020204030204" pitchFamily="34" charset="0"/>
              </a:rPr>
              <a:t>программы</a:t>
            </a:r>
            <a:r>
              <a:rPr lang="en-US" sz="1800" b="0" i="0" u="none" strike="noStrike" baseline="0" dirty="0">
                <a:solidFill>
                  <a:srgbClr val="00AF50"/>
                </a:solidFill>
                <a:latin typeface="Calibri" panose="020F0502020204030204" pitchFamily="34" charset="0"/>
              </a:rPr>
              <a:t>, обеспечивающие CVA, финансируются за счет </a:t>
            </a:r>
            <a:r>
              <a:rPr lang="en-US" sz="1800" b="0" i="0" u="none" strike="noStrike" baseline="0" dirty="0">
                <a:solidFill>
                  <a:srgbClr val="6F2F9F"/>
                </a:solidFill>
                <a:latin typeface="Calibri" panose="020F0502020204030204" pitchFamily="34" charset="0"/>
              </a:rPr>
              <a:t>совместных предложений, которые разрабатываются и поддерживаются членами Движения. </a:t>
            </a:r>
            <a:endParaRPr lang="en-US" altLang="en-US" sz="1800" b="0" i="0" u="none" strike="noStrike" baseline="0" dirty="0">
              <a:solidFill>
                <a:srgbClr val="000000"/>
              </a:solidFill>
              <a:latin typeface="Calibri" panose="020F0502020204030204" pitchFamily="34" charset="0"/>
              <a:ea typeface="MS PGothic" panose="020B0600070205080204" pitchFamily="34" charset="-128"/>
            </a:endParaRPr>
          </a:p>
          <a:p>
            <a:endParaRPr lang="en-US" altLang="en-US" sz="1400" b="1" dirty="0">
              <a:ea typeface="MS PGothic" panose="020B0600070205080204" pitchFamily="34" charset="-128"/>
            </a:endParaRPr>
          </a:p>
          <a:p>
            <a:r>
              <a:rPr lang="en-US" altLang="en-US" sz="1400" b="1" dirty="0">
                <a:ea typeface="MS PGothic" panose="020B0600070205080204" pitchFamily="34" charset="-128"/>
              </a:rPr>
              <a:t> </a:t>
            </a:r>
            <a:endParaRPr lang="en-US" altLang="en-US" sz="1400" b="1" dirty="0">
              <a:ea typeface="MS PGothic" panose="020B0600070205080204" pitchFamily="34" charset="-128"/>
            </a:endParaRPr>
          </a:p>
          <a:p>
            <a:r>
              <a:rPr lang="fi-FI" sz="1800" b="1" i="0" u="none" strike="noStrike" baseline="0" dirty="0">
                <a:solidFill>
                  <a:srgbClr val="C00000"/>
                </a:solidFill>
                <a:latin typeface="Calibri" panose="020F0502020204030204" pitchFamily="34" charset="0"/>
              </a:rPr>
              <a:t>ИСПОЛЬЗОВАНИЕ НАШЕЙ КОЛЛЕКТИВНОЙ СИЛЫ </a:t>
            </a:r>
            <a:endParaRPr lang="fi-FI"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Внутреннее сотрудничество Движения и его общая приверженность </a:t>
            </a:r>
            <a:r>
              <a:rPr lang="en-US" sz="1800" b="0" i="1" u="none" strike="noStrike" baseline="0" dirty="0" err="1">
                <a:solidFill>
                  <a:srgbClr val="000000"/>
                </a:solidFill>
                <a:latin typeface="Calibri" panose="020F0502020204030204" pitchFamily="34" charset="0"/>
              </a:rPr>
              <a:t>приоритетности </a:t>
            </a:r>
            <a:r>
              <a:rPr lang="en-US" sz="1800" b="0" i="1" u="none" strike="noStrike" baseline="0" dirty="0">
                <a:solidFill>
                  <a:srgbClr val="000000"/>
                </a:solidFill>
                <a:latin typeface="Calibri" panose="020F0502020204030204" pitchFamily="34" charset="0"/>
              </a:rPr>
              <a:t>и расширению масштабов ДКВ укрепляет оказание гуманитарной помощи и позиционирует Движение как партнера, которого выбирают на местном и глобальном уровнях.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Предоставление и воздействие ДСО укрепляется благодаря долгосрочным партнерским отношениям, налаженным национальными обществами с местными субъектами и органами государственной власти, в том числе при использовании ДСО в рамках существующих механизмов социальной защиты и систем реагирования на шок.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(L&amp;G) Сотрудники Движения оснащены и подготовлены к выполнению </a:t>
            </a:r>
            <a:r>
              <a:rPr lang="en-US" sz="1800" b="0" i="0" u="none" strike="noStrike" baseline="0" dirty="0">
                <a:solidFill>
                  <a:srgbClr val="00AF50"/>
                </a:solidFill>
                <a:latin typeface="Calibri" panose="020F0502020204030204" pitchFamily="34" charset="0"/>
              </a:rPr>
              <a:t>функций по координации CVA на национальном, региональном и глобальном уровнях.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КСВ предоставляется в широком масштабе и в дополнение к другим формам помощи, при этом члены Движения </a:t>
            </a:r>
            <a:r>
              <a:rPr lang="en-US" sz="1800" b="0" i="0" u="none" strike="noStrike" baseline="0" dirty="0" err="1">
                <a:solidFill>
                  <a:srgbClr val="00AF50"/>
                </a:solidFill>
                <a:latin typeface="Calibri" panose="020F0502020204030204" pitchFamily="34" charset="0"/>
              </a:rPr>
              <a:t>уделяют первостепенное внимание </a:t>
            </a:r>
            <a:r>
              <a:rPr lang="en-US" sz="1800" b="0" i="0" u="none" strike="noStrike" baseline="0" dirty="0">
                <a:solidFill>
                  <a:srgbClr val="00AF50"/>
                </a:solidFill>
                <a:latin typeface="Calibri" panose="020F0502020204030204" pitchFamily="34" charset="0"/>
              </a:rPr>
              <a:t>внутренней координации как двусторонних, так и многосторонних операций.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Оперативность, охват и подотчетность гуманитарной помощи, оказываемой в рамках ДСО, повышаются благодаря развитию и поддержанию стратегических партнерств, которые обновляются по мере изменения глобального контекста. </a:t>
            </a:r>
            <a:endParaRPr lang="en-US" sz="1800" b="0" i="0" u="none" strike="noStrike" baseline="0" dirty="0">
              <a:solidFill>
                <a:srgbClr val="00AF50"/>
              </a:solidFill>
              <a:latin typeface="Calibri" panose="020F0502020204030204" pitchFamily="34" charset="0"/>
            </a:endParaRPr>
          </a:p>
          <a:p>
            <a:endParaRPr lang="en-US" altLang="en-US" sz="1800" b="0" i="0" u="none" strike="noStrike" baseline="0" dirty="0">
              <a:solidFill>
                <a:srgbClr val="00AF50"/>
              </a:solidFill>
              <a:latin typeface="Calibri" panose="020F0502020204030204" pitchFamily="34" charset="0"/>
              <a:ea typeface="MS PGothic" panose="020B0600070205080204" pitchFamily="34" charset="-128"/>
            </a:endParaRPr>
          </a:p>
          <a:p>
            <a:r>
              <a:rPr lang="fi-FI" sz="1800" b="1" i="0" u="none" strike="noStrike" baseline="0" dirty="0">
                <a:solidFill>
                  <a:srgbClr val="C00000"/>
                </a:solidFill>
                <a:latin typeface="Calibri" panose="020F0502020204030204" pitchFamily="34" charset="0"/>
              </a:rPr>
              <a:t>ДОБИВАТЬСЯ БОЛЬШЕГО, ДОСТИГАТЬ БОЛЬШЕГО </a:t>
            </a:r>
            <a:endParaRPr lang="fi-FI"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Стремясь повысить подотчетность CVA и расширить возможности сообществ, находящихся в центре ответных мер, Движение будет вкладывать средства в развитие научно обоснованного обучения и использование </a:t>
            </a:r>
            <a:r>
              <a:rPr lang="en-US" sz="1800" b="0" i="1" u="none" strike="noStrike" baseline="0" dirty="0">
                <a:solidFill>
                  <a:srgbClr val="000000"/>
                </a:solidFill>
                <a:latin typeface="Calibri" panose="020F0502020204030204" pitchFamily="34" charset="0"/>
              </a:rPr>
              <a:t>инноваций</a:t>
            </a:r>
            <a:r>
              <a:rPr lang="en-US" sz="1800" b="0" i="1" u="none" strike="noStrike" baseline="0" dirty="0">
                <a:solidFill>
                  <a:srgbClr val="000000"/>
                </a:solidFill>
                <a:latin typeface="Calibri" panose="020F0502020204030204" pitchFamily="34" charset="0"/>
              </a:rPr>
              <a:t>, ориентированных на </a:t>
            </a:r>
            <a:r>
              <a:rPr lang="en-US" sz="1800" b="0" i="1" u="none" strike="noStrike" baseline="0" dirty="0" err="1">
                <a:solidFill>
                  <a:srgbClr val="000000"/>
                </a:solidFill>
                <a:latin typeface="Calibri" panose="020F0502020204030204" pitchFamily="34" charset="0"/>
              </a:rPr>
              <a:t>людей</a:t>
            </a:r>
            <a:r>
              <a:rPr lang="en-US" sz="1800" b="0" i="1" u="none" strike="noStrike" baseline="0" dirty="0">
                <a:solidFill>
                  <a:srgbClr val="00000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Люди играют ведущую роль в разработке, управлении и мониторинге ППД; они наделены полномочиями благодаря более широкому участию волонтеров Национального общества и тому, что Движение </a:t>
            </a:r>
            <a:r>
              <a:rPr lang="en-US" sz="1800" b="0" i="0" u="none" strike="noStrike" baseline="0" dirty="0" err="1">
                <a:solidFill>
                  <a:srgbClr val="006FC0"/>
                </a:solidFill>
                <a:latin typeface="Calibri" panose="020F0502020204030204" pitchFamily="34" charset="0"/>
              </a:rPr>
              <a:t>отдает приоритет </a:t>
            </a:r>
            <a:r>
              <a:rPr lang="en-US" sz="1800" b="0" i="0" u="none" strike="noStrike" baseline="0" dirty="0">
                <a:solidFill>
                  <a:srgbClr val="006FC0"/>
                </a:solidFill>
                <a:latin typeface="Calibri" panose="020F0502020204030204" pitchFamily="34" charset="0"/>
              </a:rPr>
              <a:t>сообществам, которые находятся в центре ответных мер.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&amp; M) Качественное ДСО достигается за счет инвестиций в инклюзивные методы мониторинга и оценки, с укреплением механизмов подотчетности и установлением минимальных стандартов для каждой </a:t>
            </a:r>
            <a:r>
              <a:rPr lang="en-US" sz="1800" b="0" i="0" u="none" strike="noStrike" baseline="0" dirty="0" err="1">
                <a:solidFill>
                  <a:srgbClr val="00AF50"/>
                </a:solidFill>
                <a:latin typeface="Calibri" panose="020F0502020204030204" pitchFamily="34" charset="0"/>
              </a:rPr>
              <a:t>программы</a:t>
            </a:r>
            <a:r>
              <a:rPr lang="en-US" sz="1800" b="0" i="0" u="none" strike="noStrike" baseline="0" dirty="0">
                <a:solidFill>
                  <a:srgbClr val="00AF5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Накопление местного опыта, знаний и навыков и обмен ими в рамках Движения и с более широким гуманитарным сектором с целью информирования о текущей практике, политике и пропаганде ЗОЖ.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Движение способствует формированию мышления и культуры обучения на основе фактических данных, стремясь постоянно совершенствовать </a:t>
            </a:r>
            <a:r>
              <a:rPr lang="en-US" sz="1800" b="0" i="0" u="none" strike="noStrike" baseline="0" dirty="0">
                <a:solidFill>
                  <a:srgbClr val="00AF50"/>
                </a:solidFill>
                <a:latin typeface="Calibri" panose="020F0502020204030204" pitchFamily="34" charset="0"/>
              </a:rPr>
              <a:t>разработку и реализацию </a:t>
            </a:r>
            <a:r>
              <a:rPr lang="en-US" sz="1800" b="0" i="0" u="none" strike="noStrike" baseline="0" dirty="0" err="1">
                <a:solidFill>
                  <a:srgbClr val="00AF50"/>
                </a:solidFill>
                <a:latin typeface="Calibri" panose="020F0502020204030204" pitchFamily="34" charset="0"/>
              </a:rPr>
              <a:t>программ </a:t>
            </a:r>
            <a:r>
              <a:rPr lang="en-US" sz="1800" b="0" i="0" u="none" strike="noStrike" baseline="0" dirty="0">
                <a:solidFill>
                  <a:srgbClr val="00AF50"/>
                </a:solidFill>
                <a:latin typeface="Calibri" panose="020F0502020204030204" pitchFamily="34" charset="0"/>
              </a:rPr>
              <a:t>и вкладывая средства в исследовательскую программу, которая выявляет пробелы в знаниях и новые тенденции в области ЗОЖ.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Региональные и глобальные центры и </a:t>
            </a:r>
            <a:r>
              <a:rPr lang="en-US" sz="1800" b="0" i="0" u="none" strike="noStrike" baseline="0" dirty="0" err="1">
                <a:solidFill>
                  <a:srgbClr val="00AF50"/>
                </a:solidFill>
                <a:latin typeface="Calibri" panose="020F0502020204030204" pitchFamily="34" charset="0"/>
              </a:rPr>
              <a:t>центры </a:t>
            </a:r>
            <a:r>
              <a:rPr lang="en-US" sz="1800" b="0" i="0" u="none" strike="noStrike" baseline="0" dirty="0">
                <a:solidFill>
                  <a:srgbClr val="00AF50"/>
                </a:solidFill>
                <a:latin typeface="Calibri" panose="020F0502020204030204" pitchFamily="34" charset="0"/>
              </a:rPr>
              <a:t>обеспечивают обмен опытом и знаниями Движения, их продвижение и распространение по различным каналам, таким как рецензируемые публикации, учебные мероприятия и онлайн-платформы.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(M+G+L): Качество CVA, как программ, так и систем, постоянно улучшается благодаря тому, что в рамках всего Движения особое внимание уделяется инновациям</a:t>
            </a:r>
            <a:r>
              <a:rPr lang="en-US" sz="1800" b="0" i="0" u="none" strike="noStrike" baseline="0" dirty="0">
                <a:solidFill>
                  <a:srgbClr val="006FC0"/>
                </a:solidFill>
                <a:latin typeface="Calibri" panose="020F0502020204030204" pitchFamily="34" charset="0"/>
              </a:rPr>
              <a:t>, которые культивируются с помощью адаптивного управления, культуры творчества, динамичного дизайнерского мышления и приемлемого использования новых технологий.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(М+Ж+Л): Использование цифровых инноваций для повышения эффективности предоставления ДКВ, устранения цифрового разрыва и </a:t>
            </a:r>
            <a:r>
              <a:rPr lang="en-US" sz="1800" b="0" i="0" u="none" strike="noStrike" baseline="0" dirty="0">
                <a:solidFill>
                  <a:srgbClr val="006FC0"/>
                </a:solidFill>
                <a:latin typeface="Calibri" panose="020F0502020204030204" pitchFamily="34" charset="0"/>
              </a:rPr>
              <a:t>содействия вовлечению в финансовую деятельность там, где это возможно и доступно для пострадавших от кризиса сообществ. </a:t>
            </a:r>
            <a:endParaRPr lang="en-US" altLang="en-US" sz="1400" dirty="0">
              <a:ea typeface="MS PGothic" panose="020B0600070205080204" pitchFamily="34" charset="-128"/>
            </a:endParaRPr>
          </a:p>
        </p:txBody>
      </p:sp>
      <p:sp>
        <p:nvSpPr>
          <p:cNvPr id="634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0C373B7-20B9-45EA-9369-97EDA8329B0C}" type="slidenum">
              <a:rPr lang="en-US" altLang="ru-RU" smtClean="0"/>
            </a:fld>
            <a:endParaRPr lang="en-US" alt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34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sz="1400" dirty="0" err="1"/>
              <a:t>Движение </a:t>
            </a:r>
            <a:r>
              <a:rPr lang="en-US" altLang="en-US" sz="1400" dirty="0"/>
              <a:t>"Денежное сообщество" - </a:t>
            </a:r>
            <a:r>
              <a:rPr lang="en-US" sz="1400" dirty="0">
                <a:hlinkClick r:id="rId3"/>
              </a:rPr>
              <a:t>Red-Cross-Cash-Community_v11-1.pdf (cash-hub.org)</a:t>
            </a:r>
            <a:endParaRPr lang="en-US" altLang="en-US" sz="1400" dirty="0">
              <a:ea typeface="MS PGothic" panose="020B0600070205080204" pitchFamily="34" charset="-128"/>
              <a:cs typeface="Calibri" panose="020F0502020204030204" pitchFamily="34" charset="0"/>
            </a:endParaRPr>
          </a:p>
          <a:p>
            <a:endParaRPr lang="en-US" altLang="en-US" sz="1400" dirty="0"/>
          </a:p>
          <a:p>
            <a:r>
              <a:rPr lang="en-US" sz="1400" dirty="0"/>
              <a:t>Членство и способы участия Члены движения, сотрудники, волонтеры и лидеры могут присоединиться к сообществу Cash. Членство включает в себя регистрацию на Cash Hub, чтобы присоединиться к обсуждениям и получить доступ к ресурсам. </a:t>
            </a:r>
            <a:endParaRPr lang="en-US" sz="1400" dirty="0"/>
          </a:p>
          <a:p>
            <a:r>
              <a:rPr lang="en-US" sz="1400" dirty="0"/>
              <a:t>- Члены организации передают знания и ноу-хау, полученные в рамках своих денежных </a:t>
            </a:r>
            <a:r>
              <a:rPr lang="en-US" sz="1400" dirty="0" err="1"/>
              <a:t>программ</a:t>
            </a:r>
            <a:r>
              <a:rPr lang="en-US" sz="1400" dirty="0"/>
              <a:t>, другим национальным обществам, Движению и другим практикам, работающим с денежной наличностью. </a:t>
            </a:r>
            <a:endParaRPr lang="en-US" sz="1400" dirty="0"/>
          </a:p>
          <a:p>
            <a:r>
              <a:rPr lang="en-US" sz="1400" dirty="0"/>
              <a:t>- Участники предоставляют информацию о своей денежной </a:t>
            </a:r>
            <a:r>
              <a:rPr lang="en-US" sz="1400" dirty="0" err="1"/>
              <a:t>программе</a:t>
            </a:r>
            <a:r>
              <a:rPr lang="en-US" sz="1400" dirty="0"/>
              <a:t>, чтобы поддержать других и рассказать о своем национальном обществе и Движении. </a:t>
            </a:r>
            <a:endParaRPr lang="en-US" sz="1400" dirty="0"/>
          </a:p>
          <a:p>
            <a:r>
              <a:rPr lang="en-US" sz="1400" dirty="0"/>
              <a:t>- Участники оказывают взаимную поддержку, делясь своими знаниями, задавая вопросы или рассказывая о проблемах, с которыми они сталкиваются в своих </a:t>
            </a:r>
            <a:r>
              <a:rPr lang="en-US" sz="1400" dirty="0" err="1"/>
              <a:t>программах</a:t>
            </a:r>
            <a:r>
              <a:rPr lang="en-US" sz="1400" dirty="0"/>
              <a:t>, на онлайн-форуме Cash Hub. Участники могут учиться вместе с коллегами и читать существующие обсуждения. </a:t>
            </a:r>
            <a:endParaRPr lang="en-US" sz="1400" dirty="0"/>
          </a:p>
          <a:p>
            <a:r>
              <a:rPr lang="en-US" sz="1400" dirty="0"/>
              <a:t>- Участники также делятся новостями, вакансиями, событиями и возможностями обучения в области наличных денег в рамках Движения и узнают о них. Здесь представлен видеоролик, рассказывающий о платформе Cash Hub.</a:t>
            </a:r>
            <a:endParaRPr lang="en-US" sz="1400" dirty="0"/>
          </a:p>
          <a:p>
            <a:r>
              <a:rPr lang="en-US" sz="1400" dirty="0"/>
              <a:t>- Участники смогут узнать о денежном опыте Движения в различных тематических или географических областях. Поиск осуществляется по теме или региону, а также по ключевым словам, году публикации или типу документа, т.е. статья, тематическое исследование, оценка, обучение, исследование, инструмент и видео. </a:t>
            </a:r>
            <a:endParaRPr lang="en-US" sz="1400" dirty="0"/>
          </a:p>
          <a:p>
            <a:r>
              <a:rPr lang="en-US" sz="1400" dirty="0"/>
              <a:t>- Участники могут получить доступ к </a:t>
            </a:r>
            <a:r>
              <a:rPr lang="en-US" sz="1400" dirty="0"/>
              <a:t>набору инструментов для работы </a:t>
            </a:r>
            <a:r>
              <a:rPr lang="en-US" sz="1400" dirty="0"/>
              <a:t>с наличными в чрезвычайных ситуациях (</a:t>
            </a:r>
            <a:r>
              <a:rPr lang="en-US" sz="1400" dirty="0" err="1"/>
              <a:t>CiE</a:t>
            </a:r>
            <a:r>
              <a:rPr lang="en-US" sz="1400" dirty="0"/>
              <a:t>) и последним </a:t>
            </a:r>
            <a:r>
              <a:rPr lang="en-US" sz="1400" dirty="0" err="1"/>
              <a:t>программным </a:t>
            </a:r>
            <a:r>
              <a:rPr lang="en-US" sz="1400" dirty="0"/>
              <a:t>руководствам по работе с наличными в Движении</a:t>
            </a:r>
            <a:endParaRPr lang="en-US" sz="1400" dirty="0"/>
          </a:p>
          <a:p>
            <a:endParaRPr lang="en-US" altLang="en-US" sz="1400" dirty="0"/>
          </a:p>
          <a:p>
            <a:r>
              <a:rPr lang="en-US" sz="1400" b="1" dirty="0"/>
              <a:t>Региональная координация - Сообщество практиков (ПС) </a:t>
            </a:r>
            <a:r>
              <a:rPr lang="en-US" sz="1400" dirty="0"/>
              <a:t>- </a:t>
            </a:r>
            <a:r>
              <a:rPr lang="en-US" sz="1400" dirty="0"/>
              <a:t>Сообщество практиков (ПС) создано для обеспечения экспертизы на региональном уровне для достижения результатов Стратегической рамочной программы по денежным средствам для Международного движения Красного Креста и Красного Полумесяца и создания сети национальных обществ (НКО) и практиков для обмена опытом и адвокации в поддержку использования денежных средств. Ожидается, что КС достигнет конкретных </a:t>
            </a:r>
            <a:r>
              <a:rPr lang="en-US" sz="1400" dirty="0"/>
              <a:t>результатов </a:t>
            </a:r>
            <a:r>
              <a:rPr lang="en-US" sz="1400" dirty="0" err="1"/>
              <a:t>на региональном уровне</a:t>
            </a:r>
            <a:r>
              <a:rPr lang="en-US" sz="1400" dirty="0"/>
              <a:t>, которые продвинут Движение к </a:t>
            </a:r>
            <a:r>
              <a:rPr lang="en-US" sz="1400" dirty="0" err="1"/>
              <a:t>результатам. </a:t>
            </a:r>
            <a:r>
              <a:rPr lang="en-US" sz="1400" dirty="0"/>
              <a:t>КС может поручить КПРГ или наоборот, конкретные результаты, и/или группа может рекомендовать результаты со своей точки зрения для </a:t>
            </a:r>
            <a:r>
              <a:rPr lang="en-US" sz="1400" dirty="0" err="1"/>
              <a:t>определения приоритетов. </a:t>
            </a:r>
            <a:r>
              <a:rPr lang="en-US" sz="1400" dirty="0"/>
              <a:t>Ожидается, что каждый из пяти (5) регионов МФОККиКП будет иметь рабочую группу. К ним относятся Африка, Северная и Южная Америка, Азиатско-Тихоокеанский регион, Европа и Ближний Восток/Северная Африка. Представительство МККК также будет входить в эти регионы. По возможности, координатор МФОККиКП по денежным средствам в регионе будет отвечать за создание практикующего сообщества. Затем группа определит круг своих полномочий, назначит председателя и утвердит критерии и состав членов группы.</a:t>
            </a:r>
            <a:endParaRPr lang="en-US" sz="1400" dirty="0"/>
          </a:p>
          <a:p>
            <a:endParaRPr lang="en-US" altLang="en-US" sz="1400" dirty="0"/>
          </a:p>
          <a:p>
            <a:r>
              <a:rPr lang="en-US" sz="1400" b="1" dirty="0"/>
              <a:t>Глобальная техническая координация для конкретной области или задачи - Технические рабочие группы (ТРГ) </a:t>
            </a:r>
            <a:r>
              <a:rPr lang="en-US" sz="1400" b="1" dirty="0"/>
              <a:t>- </a:t>
            </a:r>
            <a:r>
              <a:rPr lang="en-US" sz="1400" dirty="0"/>
              <a:t>Техническая рабочая группа (ТРГ) создается Коллегиальной рабочей группой по денежным средствам (КПРГ) для предоставления конкретной технической экспертизы для достижения конкретного результата Стратегической рамочной программы по денежным средствам для Международного движения Красного Креста и Красного Полумесяца. От технической рабочей группы ожидается достижение конкретных результатов, которые продвинут Движение к достижению итогов. КПРГ может поручить технической рабочей группе проведение конкретных мероприятий, и/или группа может рекомендовать мероприятия со своей точки зрения для </a:t>
            </a:r>
            <a:r>
              <a:rPr lang="en-US" sz="1400" dirty="0" err="1"/>
              <a:t>определения приоритетности</a:t>
            </a:r>
            <a:r>
              <a:rPr lang="en-US" sz="1400" dirty="0"/>
              <a:t>. Техническая рабочая группа создается на срок, определяемый КПРГ как необходимый. ТРГ создается или распускается КПРГ. КПРГ рассматривает и одобряет определенные результаты, разработанные технической рабочей группой. Существующие технические рабочие группы - это готовность к приему наличности, управление данными/информацией и обучение.</a:t>
            </a:r>
            <a:endParaRPr lang="en-US" sz="1400" dirty="0"/>
          </a:p>
          <a:p>
            <a:endParaRPr lang="en-US" altLang="en-US" sz="1400" b="1" dirty="0"/>
          </a:p>
          <a:p>
            <a:r>
              <a:rPr lang="en-US" sz="1400" b="1" dirty="0"/>
              <a:t>Глобальная стратегическая техническая координация - Коллегиальная рабочая группа по денежной помощи (КПРГ) </a:t>
            </a:r>
            <a:r>
              <a:rPr lang="en-US" sz="1400" b="1" dirty="0"/>
              <a:t>- </a:t>
            </a:r>
            <a:r>
              <a:rPr lang="en-US" sz="1400" dirty="0"/>
              <a:t>Коллегиальная рабочая группа по денежной помощи (КПРГ) - это основная группа заинтересованных сторон Международного движения Красного Креста и Красного Полумесяца, обладающих опытом оказания денежной и ваучерной помощи (ДВА). Группа проводит регулярные встречи в качестве коллег для совместной работы над стратегией, руководством и инструментами, обеспечивая техническое лидерство, поощряя и оснащая Движение, чтобы принять и увеличить его институциональный потенциал в области CVA, а также направляя и внося свой вклад в Стратегическую рамочную программу по денежной помощи для Движения. КПРГ получает информацию от технических и региональных рабочих групп и обеспечивает общее руководство и управление этими группами. Отдельные члены СПРГ обеспечивают связь с Технической консультативной группой Cash Learning Partnerships и от нее для обеспечения применения общеотраслевых стандартов и передовой практики, а также для обмена опытом Движения.</a:t>
            </a:r>
            <a:endParaRPr lang="en-US" sz="1400" dirty="0"/>
          </a:p>
          <a:p>
            <a:endParaRPr lang="en-US" altLang="en-US" sz="1400" b="1" dirty="0"/>
          </a:p>
          <a:p>
            <a:r>
              <a:rPr lang="en-US" sz="1400" b="1" dirty="0"/>
              <a:t>Глобальная стратегия - Консультативная группа по денежным средствам (КГ) </a:t>
            </a:r>
            <a:r>
              <a:rPr lang="en-US" sz="1400" b="1" dirty="0"/>
              <a:t>- </a:t>
            </a:r>
            <a:r>
              <a:rPr lang="en-US" sz="1400" dirty="0"/>
              <a:t>Консультативная группа по денежным средствам (КГ) - это группа высокого уровня, состоящая из лидеров Международного движения Красного Креста и Красного Полумесяца, созданная для обеспечения стратегического руководства работой расположенного в Британском Красном Кресте Центра по денежным средствам, а также для поддержки выполнения Движением глобальных обязательств и амбиций по расширению масштабов денежной и ваучерной помощи (ДВА). Члены Консультативного центра отстаивают идею CVA в Движении, влияя на приверженность и поддержку лидеров Красного Креста и Красного Полумесяца и укрепляя позиции Движения как глобального участника и партнера по выбору в сфере наличных денег. Следует отметить, что Консультативная группа не является официальным уставным органом Движения и, следовательно, не имеет официальных </a:t>
            </a:r>
            <a:r>
              <a:rPr lang="en-US" sz="1400" dirty="0"/>
              <a:t>полномочий </a:t>
            </a:r>
            <a:r>
              <a:rPr lang="en-US" sz="1400" dirty="0" err="1"/>
              <a:t>по принятию решений.</a:t>
            </a:r>
            <a:endParaRPr lang="en-US" sz="1400" dirty="0"/>
          </a:p>
          <a:p>
            <a:endParaRPr lang="en-US" altLang="en-US" sz="1400" b="1" dirty="0"/>
          </a:p>
        </p:txBody>
      </p:sp>
      <p:sp>
        <p:nvSpPr>
          <p:cNvPr id="634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0C373B7-20B9-45EA-9369-97EDA8329B0C}" type="slidenum">
              <a:rPr lang="en-US" altLang="ru-RU" smtClean="0"/>
            </a:fld>
            <a:endParaRPr lang="en-US" alt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sz="1400" b="1" i="1" dirty="0">
                <a:ea typeface="MS PGothic"/>
                <a:cs typeface="Calibri" panose="020F0502020204030204"/>
              </a:rPr>
              <a:t>Дорожная карта CVA находится в стадии обновления. </a:t>
            </a:r>
            <a:r>
              <a:rPr lang="fi-FI" altLang="en-US" sz="1400" b="1" i="1" dirty="0">
                <a:ea typeface="MS PGothic"/>
                <a:cs typeface="Calibri" panose="020F0502020204030204"/>
              </a:rPr>
              <a:t>Регионы, </a:t>
            </a:r>
            <a:r>
              <a:rPr lang="en-US" altLang="en-US" sz="1400" b="1" i="1" dirty="0">
                <a:ea typeface="MS PGothic"/>
                <a:cs typeface="Calibri" panose="020F0502020204030204"/>
              </a:rPr>
              <a:t>пожалуйста, используйте региональную информацию. </a:t>
            </a:r>
            <a:endParaRPr lang="en-US" altLang="en-US" sz="1400" b="1" i="1" dirty="0">
              <a:ea typeface="MS PGothic"/>
              <a:cs typeface="Calibri" panose="020F0502020204030204"/>
            </a:endParaRPr>
          </a:p>
          <a:p>
            <a:pPr>
              <a:defRPr/>
            </a:pPr>
            <a:endParaRPr lang="en-US" altLang="en-US" sz="1400" dirty="0"/>
          </a:p>
          <a:p>
            <a:pPr>
              <a:defRPr/>
            </a:pPr>
            <a:r>
              <a:rPr lang="fr-FR" altLang="en-US" sz="1400" dirty="0">
                <a:ea typeface="MS PGothic"/>
                <a:cs typeface="Calibri" panose="020F0502020204030204"/>
              </a:rPr>
              <a:t>В </a:t>
            </a:r>
            <a:r>
              <a:rPr lang="fr-FR" altLang="en-US" sz="1400" dirty="0" err="1">
                <a:ea typeface="MS PGothic"/>
                <a:cs typeface="Calibri" panose="020F0502020204030204"/>
              </a:rPr>
              <a:t>прошлом </a:t>
            </a:r>
            <a:r>
              <a:rPr lang="fr-FR" altLang="en-US" sz="1400" dirty="0">
                <a:ea typeface="MS PGothic"/>
                <a:cs typeface="Calibri" panose="020F0502020204030204"/>
              </a:rPr>
              <a:t>основное внимание МФОККиКП и НС было сосредоточено </a:t>
            </a:r>
            <a:r>
              <a:rPr lang="fr-FR" altLang="en-US" sz="1400" dirty="0">
                <a:ea typeface="MS PGothic"/>
                <a:cs typeface="Calibri" panose="020F0502020204030204"/>
              </a:rPr>
              <a:t>на </a:t>
            </a:r>
            <a:r>
              <a:rPr lang="fr-FR" altLang="en-US" sz="1400" dirty="0" err="1">
                <a:ea typeface="MS PGothic"/>
                <a:cs typeface="Calibri" panose="020F0502020204030204"/>
              </a:rPr>
              <a:t>развитии </a:t>
            </a:r>
            <a:r>
              <a:rPr lang="fr-FR" altLang="en-US" sz="1400" dirty="0" err="1">
                <a:ea typeface="MS PGothic"/>
                <a:cs typeface="Calibri" panose="020F0502020204030204"/>
              </a:rPr>
              <a:t>систем </a:t>
            </a:r>
            <a:r>
              <a:rPr lang="fr-FR" altLang="en-US" sz="1400" dirty="0">
                <a:ea typeface="MS PGothic"/>
                <a:cs typeface="Calibri" panose="020F0502020204030204"/>
              </a:rPr>
              <a:t>и </a:t>
            </a:r>
            <a:r>
              <a:rPr lang="fr-FR" altLang="en-US" sz="1400" dirty="0" err="1">
                <a:ea typeface="MS PGothic"/>
                <a:cs typeface="Calibri" panose="020F0502020204030204"/>
              </a:rPr>
              <a:t>потенциала </a:t>
            </a:r>
            <a:r>
              <a:rPr lang="fr-FR" altLang="en-US" sz="1400" dirty="0">
                <a:ea typeface="MS PGothic"/>
                <a:cs typeface="Calibri" panose="020F0502020204030204"/>
              </a:rPr>
              <a:t>Красного Креста </a:t>
            </a:r>
            <a:r>
              <a:rPr lang="fr-FR" altLang="en-US" sz="1400" dirty="0" err="1">
                <a:ea typeface="MS PGothic"/>
                <a:cs typeface="Calibri" panose="020F0502020204030204"/>
              </a:rPr>
              <a:t>для самостоятельного </a:t>
            </a:r>
            <a:r>
              <a:rPr lang="fr-FR" altLang="en-US" sz="1400" dirty="0" err="1">
                <a:ea typeface="MS PGothic"/>
                <a:cs typeface="Calibri" panose="020F0502020204030204"/>
              </a:rPr>
              <a:t>осуществления </a:t>
            </a:r>
            <a:r>
              <a:rPr lang="fr-FR" altLang="en-US" sz="1400" dirty="0">
                <a:ea typeface="MS PGothic"/>
                <a:cs typeface="Calibri" panose="020F0502020204030204"/>
              </a:rPr>
              <a:t>КВА</a:t>
            </a:r>
            <a:r>
              <a:rPr lang="fr-FR" altLang="en-US" sz="1400" dirty="0">
                <a:ea typeface="MS PGothic"/>
                <a:cs typeface="Calibri" panose="020F0502020204030204"/>
              </a:rPr>
              <a:t>. </a:t>
            </a:r>
            <a:r>
              <a:rPr lang="fr-FR" altLang="en-US" sz="1400" dirty="0" err="1">
                <a:ea typeface="MS PGothic"/>
                <a:cs typeface="Calibri" panose="020F0502020204030204"/>
              </a:rPr>
              <a:t>Хотя </a:t>
            </a:r>
            <a:r>
              <a:rPr lang="fr-FR" altLang="en-US" sz="1400" dirty="0" err="1">
                <a:ea typeface="MS PGothic"/>
                <a:cs typeface="Calibri" panose="020F0502020204030204"/>
              </a:rPr>
              <a:t>это </a:t>
            </a:r>
            <a:r>
              <a:rPr lang="fr-FR" altLang="en-US" sz="1400" dirty="0">
                <a:ea typeface="MS PGothic"/>
                <a:cs typeface="Calibri" panose="020F0502020204030204"/>
              </a:rPr>
              <a:t>остается </a:t>
            </a:r>
            <a:r>
              <a:rPr lang="fr-FR" altLang="en-US" sz="1400" dirty="0" err="1">
                <a:ea typeface="MS PGothic"/>
                <a:cs typeface="Calibri" panose="020F0502020204030204"/>
              </a:rPr>
              <a:t>основной </a:t>
            </a:r>
            <a:r>
              <a:rPr lang="fr-FR" altLang="en-US" sz="1400" dirty="0">
                <a:ea typeface="MS PGothic"/>
                <a:cs typeface="Calibri" panose="020F0502020204030204"/>
              </a:rPr>
              <a:t>моделью </a:t>
            </a:r>
            <a:r>
              <a:rPr lang="fr-FR" altLang="en-US" sz="1400" dirty="0" err="1">
                <a:ea typeface="MS PGothic"/>
                <a:cs typeface="Calibri" panose="020F0502020204030204"/>
              </a:rPr>
              <a:t>реагирования</a:t>
            </a:r>
            <a:r>
              <a:rPr lang="fr-FR" altLang="en-US" sz="1400" dirty="0">
                <a:ea typeface="MS PGothic"/>
                <a:cs typeface="Calibri" panose="020F0502020204030204"/>
              </a:rPr>
              <a:t>, дорожная карта CVA </a:t>
            </a:r>
            <a:r>
              <a:rPr lang="fr-FR" altLang="en-US" sz="1400" dirty="0" err="1">
                <a:ea typeface="MS PGothic"/>
                <a:cs typeface="Calibri" panose="020F0502020204030204"/>
              </a:rPr>
              <a:t>представляет </a:t>
            </a:r>
            <a:r>
              <a:rPr lang="fr-FR" altLang="en-US" sz="1400" dirty="0" err="1">
                <a:ea typeface="MS PGothic"/>
                <a:cs typeface="Calibri" panose="020F0502020204030204"/>
              </a:rPr>
              <a:t>идею </a:t>
            </a:r>
            <a:r>
              <a:rPr lang="fr-FR" altLang="en-US" sz="1400" dirty="0" err="1">
                <a:ea typeface="MS PGothic"/>
                <a:cs typeface="Calibri" panose="020F0502020204030204"/>
              </a:rPr>
              <a:t>о том, </a:t>
            </a:r>
            <a:r>
              <a:rPr lang="fr-FR" altLang="en-US" sz="1400" dirty="0">
                <a:ea typeface="MS PGothic"/>
                <a:cs typeface="Calibri" panose="020F0502020204030204"/>
              </a:rPr>
              <a:t>что </a:t>
            </a:r>
            <a:r>
              <a:rPr lang="fr-FR" altLang="en-US" sz="1400" dirty="0" err="1">
                <a:ea typeface="MS PGothic"/>
                <a:cs typeface="Calibri" panose="020F0502020204030204"/>
              </a:rPr>
              <a:t>Движение </a:t>
            </a:r>
            <a:r>
              <a:rPr lang="fr-FR" altLang="en-US" sz="1400" dirty="0">
                <a:ea typeface="MS PGothic"/>
                <a:cs typeface="Calibri" panose="020F0502020204030204"/>
              </a:rPr>
              <a:t>должно </a:t>
            </a:r>
            <a:r>
              <a:rPr lang="fr-FR" altLang="en-US" sz="1400" dirty="0" err="1">
                <a:ea typeface="MS PGothic"/>
                <a:cs typeface="Calibri" panose="020F0502020204030204"/>
              </a:rPr>
              <a:t>инвестировать </a:t>
            </a:r>
            <a:r>
              <a:rPr lang="fr-FR" altLang="en-US" sz="1400" dirty="0">
                <a:ea typeface="MS PGothic"/>
                <a:cs typeface="Calibri" panose="020F0502020204030204"/>
              </a:rPr>
              <a:t>и </a:t>
            </a:r>
            <a:r>
              <a:rPr lang="fr-FR" altLang="en-US" sz="1400" dirty="0" err="1">
                <a:ea typeface="MS PGothic"/>
                <a:cs typeface="Calibri" panose="020F0502020204030204"/>
              </a:rPr>
              <a:t>усиленно </a:t>
            </a:r>
            <a:r>
              <a:rPr lang="fr-FR" altLang="en-US" sz="1400" dirty="0">
                <a:ea typeface="MS PGothic"/>
                <a:cs typeface="Calibri" panose="020F0502020204030204"/>
              </a:rPr>
              <a:t>позиционировать </a:t>
            </a:r>
            <a:r>
              <a:rPr lang="fr-FR" altLang="en-US" sz="1400" dirty="0" err="1">
                <a:ea typeface="MS PGothic"/>
                <a:cs typeface="Calibri" panose="020F0502020204030204"/>
              </a:rPr>
              <a:t>себя</a:t>
            </a:r>
            <a:r>
              <a:rPr lang="fr-FR" altLang="en-US" sz="1400" dirty="0">
                <a:ea typeface="MS PGothic"/>
                <a:cs typeface="Calibri" panose="020F0502020204030204"/>
              </a:rPr>
              <a:t>, чтобы </a:t>
            </a:r>
            <a:r>
              <a:rPr lang="fr-FR" altLang="en-US" sz="1400" dirty="0" err="1">
                <a:ea typeface="MS PGothic"/>
                <a:cs typeface="Calibri" panose="020F0502020204030204"/>
              </a:rPr>
              <a:t>играть </a:t>
            </a:r>
            <a:r>
              <a:rPr lang="fr-FR" altLang="en-US" sz="1400" dirty="0">
                <a:ea typeface="MS PGothic"/>
                <a:cs typeface="Calibri" panose="020F0502020204030204"/>
              </a:rPr>
              <a:t>центральную </a:t>
            </a:r>
            <a:r>
              <a:rPr lang="fr-FR" altLang="en-US" sz="1400" dirty="0" err="1">
                <a:ea typeface="MS PGothic"/>
                <a:cs typeface="Calibri" panose="020F0502020204030204"/>
              </a:rPr>
              <a:t>роль </a:t>
            </a:r>
            <a:r>
              <a:rPr lang="fr-FR" altLang="en-US" sz="1400" dirty="0">
                <a:ea typeface="MS PGothic"/>
                <a:cs typeface="Calibri" panose="020F0502020204030204"/>
              </a:rPr>
              <a:t>в </a:t>
            </a:r>
            <a:r>
              <a:rPr lang="fr-FR" altLang="en-US" sz="1400" dirty="0" err="1">
                <a:ea typeface="MS PGothic"/>
                <a:cs typeface="Calibri" panose="020F0502020204030204"/>
              </a:rPr>
              <a:t>скоординированных </a:t>
            </a:r>
            <a:r>
              <a:rPr lang="fr-FR" altLang="en-US" sz="1400" dirty="0" err="1">
                <a:ea typeface="MS PGothic"/>
                <a:cs typeface="Calibri" panose="020F0502020204030204"/>
              </a:rPr>
              <a:t>многосекторальных </a:t>
            </a:r>
            <a:r>
              <a:rPr lang="fr-FR" altLang="en-US" sz="1400" dirty="0">
                <a:ea typeface="MS PGothic"/>
                <a:cs typeface="Calibri" panose="020F0502020204030204"/>
              </a:rPr>
              <a:t>международных </a:t>
            </a:r>
            <a:r>
              <a:rPr lang="fr-FR" altLang="en-US" sz="1400" dirty="0" err="1">
                <a:ea typeface="MS PGothic"/>
                <a:cs typeface="Calibri" panose="020F0502020204030204"/>
              </a:rPr>
              <a:t>ответных мерах </a:t>
            </a:r>
            <a:r>
              <a:rPr lang="fr-FR" altLang="en-US" sz="1400" dirty="0">
                <a:ea typeface="MS PGothic"/>
                <a:cs typeface="Calibri" panose="020F0502020204030204"/>
              </a:rPr>
              <a:t>и поддерживать НС, чтобы </a:t>
            </a:r>
            <a:r>
              <a:rPr lang="fr-FR" altLang="en-US" sz="1400" dirty="0" err="1">
                <a:ea typeface="MS PGothic"/>
                <a:cs typeface="Calibri" panose="020F0502020204030204"/>
              </a:rPr>
              <a:t>они играли </a:t>
            </a:r>
            <a:r>
              <a:rPr lang="fr-FR" altLang="en-US" sz="1400" dirty="0" err="1">
                <a:ea typeface="MS PGothic"/>
                <a:cs typeface="Calibri" panose="020F0502020204030204"/>
              </a:rPr>
              <a:t>вспомогательную </a:t>
            </a:r>
            <a:r>
              <a:rPr lang="fr-FR" altLang="en-US" sz="1400" dirty="0" err="1">
                <a:ea typeface="MS PGothic"/>
                <a:cs typeface="Calibri" panose="020F0502020204030204"/>
              </a:rPr>
              <a:t>роль </a:t>
            </a:r>
            <a:r>
              <a:rPr lang="fr-FR" altLang="en-US" sz="1400" dirty="0" err="1">
                <a:ea typeface="MS PGothic"/>
                <a:cs typeface="Calibri" panose="020F0502020204030204"/>
              </a:rPr>
              <a:t>для правительства </a:t>
            </a:r>
            <a:r>
              <a:rPr lang="fr-FR" altLang="en-US" sz="1400" dirty="0">
                <a:ea typeface="MS PGothic"/>
                <a:cs typeface="Calibri" panose="020F0502020204030204"/>
              </a:rPr>
              <a:t>в </a:t>
            </a:r>
            <a:r>
              <a:rPr lang="fr-FR" altLang="en-US" sz="1400" dirty="0" err="1">
                <a:ea typeface="MS PGothic"/>
                <a:cs typeface="Calibri" panose="020F0502020204030204"/>
              </a:rPr>
              <a:t>ответных мерах, </a:t>
            </a:r>
            <a:r>
              <a:rPr lang="fr-FR" altLang="en-US" sz="1400" dirty="0" err="1">
                <a:ea typeface="MS PGothic"/>
                <a:cs typeface="Calibri" panose="020F0502020204030204"/>
              </a:rPr>
              <a:t>осуществляемых </a:t>
            </a:r>
            <a:r>
              <a:rPr lang="fr-FR" altLang="en-US" sz="1400" dirty="0" err="1">
                <a:ea typeface="MS PGothic"/>
                <a:cs typeface="Calibri" panose="020F0502020204030204"/>
              </a:rPr>
              <a:t>на национальном уровне</a:t>
            </a:r>
            <a:r>
              <a:rPr lang="fr-FR" altLang="en-US" sz="1400" dirty="0">
                <a:ea typeface="MS PGothic"/>
                <a:cs typeface="Calibri" panose="020F0502020204030204"/>
              </a:rPr>
              <a:t>. </a:t>
            </a:r>
            <a:r>
              <a:rPr lang="fr-FR" altLang="en-US" sz="1400" dirty="0" err="1">
                <a:ea typeface="MS PGothic"/>
                <a:cs typeface="Calibri" panose="020F0502020204030204"/>
              </a:rPr>
              <a:t>Это </a:t>
            </a:r>
            <a:r>
              <a:rPr lang="fr-FR" altLang="en-US" sz="1400" dirty="0">
                <a:ea typeface="MS PGothic"/>
                <a:cs typeface="Calibri" panose="020F0502020204030204"/>
              </a:rPr>
              <a:t>видение </a:t>
            </a:r>
            <a:r>
              <a:rPr lang="fr-FR" altLang="en-US" sz="1400" dirty="0" err="1">
                <a:ea typeface="MS PGothic"/>
                <a:cs typeface="Calibri" panose="020F0502020204030204"/>
              </a:rPr>
              <a:t>иллюстрируют </a:t>
            </a:r>
            <a:r>
              <a:rPr lang="fr-FR" altLang="en-US" sz="1400" dirty="0">
                <a:ea typeface="MS PGothic"/>
                <a:cs typeface="Calibri" panose="020F0502020204030204"/>
              </a:rPr>
              <a:t>4 </a:t>
            </a:r>
            <a:r>
              <a:rPr lang="fr-FR" altLang="en-US" sz="1400" dirty="0" err="1">
                <a:ea typeface="MS PGothic"/>
                <a:cs typeface="Calibri" panose="020F0502020204030204"/>
              </a:rPr>
              <a:t>модели</a:t>
            </a:r>
            <a:endParaRPr lang="en-US" altLang="en-US" sz="1400" dirty="0">
              <a:ea typeface="MS PGothic"/>
              <a:cs typeface="Calibri" panose="020F0502020204030204"/>
            </a:endParaRPr>
          </a:p>
          <a:p>
            <a:pPr>
              <a:defRPr/>
            </a:pPr>
            <a:endParaRPr lang="en-US" sz="1805" dirty="0"/>
          </a:p>
        </p:txBody>
      </p:sp>
      <p:sp>
        <p:nvSpPr>
          <p:cNvPr id="870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07ED1E6-5B78-4665-BB56-F3E08BA801D7}" type="slidenum">
              <a:rPr lang="en-US" altLang="ru-RU" smtClean="0"/>
            </a:fld>
            <a:endParaRPr lang="en-US" alt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90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sz="1400"/>
              <a:t>Центр денежной помощи Движения находится в ведении Британского Красного Креста (в партнерстве с МФОККиКП и МККК) и призван ускорить использование и расширение масштабов денежной помощи в Движении, чтобы повысить эффективность и результативность гуманитарной деятельности.</a:t>
            </a:r>
            <a:endParaRPr lang="en-US" altLang="en-US" sz="1400"/>
          </a:p>
          <a:p>
            <a:endParaRPr lang="en-US" altLang="en-US" sz="1400"/>
          </a:p>
          <a:p>
            <a:r>
              <a:rPr lang="en-US" altLang="en-US" sz="1400">
                <a:ea typeface="MS PGothic" panose="020B0600070205080204" pitchFamily="34" charset="-128"/>
                <a:cs typeface="Calibri" panose="020F0502020204030204" pitchFamily="34" charset="0"/>
              </a:rPr>
              <a:t>CashHub - это онлайн-платформа, которая позволяет обмениваться знаниями и информацией среди сети специалистов-практиков по денежным средствам в рамках Движения. Платформа предоставляет доступ к </a:t>
            </a:r>
            <a:r>
              <a:rPr lang="en-US" altLang="en-US" sz="1400" b="1">
                <a:ea typeface="MS PGothic" panose="020B0600070205080204" pitchFamily="34" charset="-128"/>
                <a:cs typeface="Calibri" panose="020F0502020204030204" pitchFamily="34" charset="0"/>
              </a:rPr>
              <a:t>информации, инструментам, данным, программным доказательствам, обучению, тематическим исследованиям и техническим консультациям</a:t>
            </a:r>
            <a:r>
              <a:rPr lang="en-US" altLang="en-US" sz="1400">
                <a:ea typeface="MS PGothic" panose="020B0600070205080204" pitchFamily="34" charset="-128"/>
                <a:cs typeface="Calibri" panose="020F0502020204030204" pitchFamily="34" charset="0"/>
              </a:rPr>
              <a:t>.</a:t>
            </a:r>
            <a:r>
              <a:rPr lang="en-US" altLang="en-US" sz="1400" b="1">
                <a:ea typeface="MS PGothic" panose="020B0600070205080204" pitchFamily="34" charset="-128"/>
                <a:cs typeface="Calibri" panose="020F0502020204030204" pitchFamily="34" charset="0"/>
              </a:rPr>
              <a:t> (Сохраните текст - посмотрите, может ли BRC Audiovisual предоставить графику для некоторых пунктов (например, информация, инструменты и данные и любые другие)?</a:t>
            </a:r>
            <a:endParaRPr lang="en-US" altLang="en-US" sz="1400" b="1">
              <a:ea typeface="MS PGothic" panose="020B0600070205080204" pitchFamily="34" charset="-128"/>
              <a:cs typeface="Calibri" panose="020F0502020204030204" pitchFamily="34" charset="0"/>
            </a:endParaRPr>
          </a:p>
          <a:p>
            <a:endParaRPr lang="en-US" altLang="en-US" sz="1400"/>
          </a:p>
          <a:p>
            <a:r>
              <a:rPr lang="en-US" altLang="en-US" sz="1400"/>
              <a:t>В Cash Hub также действует </a:t>
            </a:r>
            <a:r>
              <a:rPr lang="en-US" altLang="en-US" sz="1400" b="1"/>
              <a:t>онлайн-сообщество по CVA </a:t>
            </a:r>
            <a:r>
              <a:rPr lang="en-US" altLang="en-US" sz="1400"/>
              <a:t>для сотрудников и волонтеров Движения, где можно обсудить и пообщаться с коллегами.</a:t>
            </a:r>
            <a:endParaRPr lang="en-US" altLang="en-US" sz="1400" b="1"/>
          </a:p>
          <a:p>
            <a:endParaRPr lang="en-US" altLang="en-US" sz="1400" b="1"/>
          </a:p>
          <a:p>
            <a:r>
              <a:rPr lang="en-US" altLang="en-US" sz="1400"/>
              <a:t>Помимо английского, Cash Hub переведен на арабский, русский, французский и испанский языки.</a:t>
            </a:r>
            <a:endParaRPr lang="en-US" altLang="en-US" sz="1400"/>
          </a:p>
          <a:p>
            <a:endParaRPr lang="en-US" altLang="en-US" sz="1400"/>
          </a:p>
          <a:p>
            <a:r>
              <a:rPr lang="en-US" altLang="en-US" sz="1400"/>
              <a:t>В качестве принимающей стороны Британский Красный Крест отвечает за надзор за деятельностью Центра наличности и поддерживает программу мероприятий с помощью специальной группы по работе с наличностью, входящей в состав его Международного директората.</a:t>
            </a:r>
            <a:endParaRPr lang="en-US" altLang="en-US" sz="1400"/>
          </a:p>
          <a:p>
            <a:endParaRPr lang="en-US" altLang="en-US" sz="1400"/>
          </a:p>
          <a:p>
            <a:r>
              <a:rPr lang="en-US" altLang="en-US" sz="1400">
                <a:ea typeface="MS PGothic" panose="020B0600070205080204" pitchFamily="34" charset="-128"/>
              </a:rPr>
              <a:t>Веб-сайт Cash Hub: https://cash-hub.org/</a:t>
            </a:r>
            <a:endParaRPr lang="en-US" altLang="en-US" sz="1400">
              <a:ea typeface="MS PGothic" panose="020B0600070205080204" pitchFamily="34" charset="-128"/>
            </a:endParaRPr>
          </a:p>
        </p:txBody>
      </p:sp>
      <p:sp>
        <p:nvSpPr>
          <p:cNvPr id="890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FB8386C-67FC-4C41-92F1-0CBE4A03D9EE}" type="slidenum">
              <a:rPr lang="en-US" altLang="ru-RU" smtClean="0"/>
            </a:fld>
            <a:endParaRPr lang="en-US" alt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sz="1400" dirty="0"/>
              <a:t>Примечания:</a:t>
            </a:r>
            <a:endParaRPr lang="en-US" altLang="en-US" sz="1400" dirty="0"/>
          </a:p>
          <a:p>
            <a:pPr>
              <a:defRPr/>
            </a:pPr>
            <a:endParaRPr lang="en-US" altLang="en-US" sz="1400" dirty="0"/>
          </a:p>
          <a:p>
            <a:pPr>
              <a:defRPr/>
            </a:pPr>
            <a:r>
              <a:rPr lang="en-US" altLang="en-US" sz="1400" dirty="0"/>
              <a:t>Докладчик расскажет об основных инструментах и руководствах по CVA, используемых в настоящее время в Движении - "Денежные средства в чрезвычайных ситуациях" (</a:t>
            </a:r>
            <a:r>
              <a:rPr lang="en-US" altLang="en-US" sz="1400" dirty="0" err="1"/>
              <a:t>CiE </a:t>
            </a:r>
            <a:r>
              <a:rPr lang="en-US" altLang="en-US" sz="1400" dirty="0"/>
              <a:t>toolkit), "Быстрая оценка рынков" (RAM) и "Руководство по анализу рынков" (MAG).</a:t>
            </a:r>
            <a:endParaRPr lang="en-US" altLang="en-US" sz="1400" dirty="0"/>
          </a:p>
          <a:p>
            <a:pPr>
              <a:defRPr/>
            </a:pPr>
            <a:endParaRPr lang="en-US" altLang="en-US" sz="1400" dirty="0"/>
          </a:p>
          <a:p>
            <a:pPr>
              <a:defRPr/>
            </a:pPr>
            <a:r>
              <a:rPr lang="en-US" altLang="en-US" sz="1400" dirty="0"/>
              <a:t>Все это можно найти в центре наличности в разделе "Руководство и инструменты".</a:t>
            </a:r>
            <a:endParaRPr lang="en-US" altLang="en-US" sz="1400" dirty="0"/>
          </a:p>
          <a:p>
            <a:pPr>
              <a:defRPr/>
            </a:pPr>
            <a:endParaRPr lang="en-US" sz="1805" dirty="0"/>
          </a:p>
        </p:txBody>
      </p:sp>
      <p:sp>
        <p:nvSpPr>
          <p:cNvPr id="911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EAF0267-73D3-4A60-964F-87B46C57878C}" type="slidenum">
              <a:rPr lang="en-US" altLang="ru-RU" smtClean="0"/>
            </a:fld>
            <a:endParaRPr lang="en-US" alt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sz="1805" dirty="0"/>
          </a:p>
        </p:txBody>
      </p:sp>
      <p:sp>
        <p:nvSpPr>
          <p:cNvPr id="9318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1EC6C92-98F2-4C0F-93FA-0F7A0FDBDFFE}" type="slidenum">
              <a:rPr lang="en-US" altLang="ru-RU" smtClean="0"/>
            </a:fld>
            <a:endParaRPr lang="en-US" alt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CA" sz="1805" dirty="0">
              <a:ea typeface="MS PGothic"/>
              <a:cs typeface="Calibri" panose="020F0502020204030204"/>
            </a:endParaRPr>
          </a:p>
        </p:txBody>
      </p:sp>
      <p:sp>
        <p:nvSpPr>
          <p:cNvPr id="962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EFFD2E6-9BEB-495B-819A-2B022442A8D6}" type="slidenum">
              <a:rPr lang="en-US" altLang="ru-RU" smtClean="0"/>
            </a:fld>
            <a:endParaRPr lang="en-US" alt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CA" sz="1805" dirty="0">
              <a:ea typeface="MS PGothic"/>
              <a:cs typeface="Calibri" panose="020F0502020204030204"/>
            </a:endParaRPr>
          </a:p>
        </p:txBody>
      </p:sp>
      <p:sp>
        <p:nvSpPr>
          <p:cNvPr id="9830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1C859B-A72E-423F-ADF1-EFA3E8B5725C}" type="slidenum">
              <a:rPr lang="en-US" altLang="ru-RU" smtClean="0"/>
            </a:fld>
            <a:endParaRPr lang="en-US" alt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spcBef>
                <a:spcPct val="0"/>
              </a:spcBef>
              <a:defRPr/>
            </a:pPr>
            <a:endParaRPr lang="en-CA" sz="1805" dirty="0">
              <a:ea typeface="MS PGothic"/>
              <a:cs typeface="Calibri" panose="020F0502020204030204"/>
            </a:endParaRPr>
          </a:p>
        </p:txBody>
      </p:sp>
      <p:sp>
        <p:nvSpPr>
          <p:cNvPr id="10035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D1C3CC1-908E-4263-8F7A-2BD57A85E04F}" type="slidenum">
              <a:rPr lang="en-US" altLang="ru-RU" smtClean="0"/>
            </a:fld>
            <a:endParaRPr lang="en-US" alt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sz="1805" dirty="0"/>
              <a:t>На этом слайде представлена теория изменений CVAP и показано, как инвестирование в 5 областей CVAP для создания и поддержания их организационного потенциала CVA может повысить операционный потенциал NS CVA и усилить воздействие на удовлетворение потребностей.</a:t>
            </a:r>
            <a:endParaRPr lang="en-US" altLang="en-US" sz="1805" dirty="0"/>
          </a:p>
          <a:p>
            <a:pPr>
              <a:defRPr/>
            </a:pPr>
            <a:endParaRPr lang="en-US" altLang="en-US" sz="1805" dirty="0"/>
          </a:p>
          <a:p>
            <a:pPr>
              <a:defRPr/>
            </a:pPr>
            <a:r>
              <a:rPr lang="en-US" altLang="en-US" sz="1805" dirty="0"/>
              <a:t>НС должны будут использовать инвестиции, полученные в рамках 5 направлений CVAP, путем внедрения CVA в свои ответные меры, когда это необходимо. В результате НС смогут повысить масштаб, качество и своевременность оперативного реагирования в рамках КВП и более эффективно удовлетворять потребности пострадавшего от кризиса населения достойным, подотчетным и эффективным образом с помощью КВП.</a:t>
            </a:r>
            <a:endParaRPr lang="en-US" altLang="en-US" sz="1805" dirty="0"/>
          </a:p>
          <a:p>
            <a:pPr>
              <a:spcBef>
                <a:spcPct val="0"/>
              </a:spcBef>
              <a:defRPr/>
            </a:pPr>
            <a:endParaRPr lang="en-CA" sz="1805" dirty="0">
              <a:ea typeface="MS PGothic"/>
              <a:cs typeface="Calibri" panose="020F0502020204030204"/>
            </a:endParaRPr>
          </a:p>
        </p:txBody>
      </p:sp>
      <p:sp>
        <p:nvSpPr>
          <p:cNvPr id="10240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1DF57F4-0435-4945-8EF4-67F4C75D311C}" type="slidenum">
              <a:rPr lang="en-US" altLang="ru-RU" smtClean="0"/>
            </a:fld>
            <a:endParaRPr lang="en-US"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CA" sz="1805" b="1" i="1" dirty="0">
                <a:ea typeface="MS PGothic"/>
                <a:cs typeface="Calibri" panose="020F0502020204030204"/>
              </a:rPr>
              <a:t>Достоинство </a:t>
            </a:r>
            <a:r>
              <a:rPr lang="en-CA" sz="1805" dirty="0">
                <a:ea typeface="MS PGothic"/>
                <a:cs typeface="Calibri" panose="020F0502020204030204"/>
              </a:rPr>
              <a:t>- наличные деньги могут лучше поддерживать достоинство получателей. Например, можно избежать длинных, унижающих достоинство очередей</a:t>
            </a:r>
            <a:r>
              <a:rPr lang="en-CA" sz="1805" b="1" i="1" dirty="0">
                <a:ea typeface="MS PGothic"/>
                <a:cs typeface="Calibri" panose="020F0502020204030204"/>
              </a:rPr>
              <a:t>.  </a:t>
            </a:r>
            <a:endParaRPr lang="de-DE" sz="1805" dirty="0"/>
          </a:p>
          <a:p>
            <a:pPr>
              <a:defRPr/>
            </a:pPr>
            <a:r>
              <a:rPr lang="en-CA" sz="1805" b="1" i="1" dirty="0">
                <a:ea typeface="MS PGothic"/>
                <a:cs typeface="Calibri" panose="020F0502020204030204"/>
              </a:rPr>
              <a:t>Выбор </a:t>
            </a:r>
            <a:r>
              <a:rPr lang="en-CA" sz="1805" dirty="0">
                <a:ea typeface="MS PGothic"/>
                <a:cs typeface="Calibri" panose="020F0502020204030204"/>
              </a:rPr>
              <a:t>- наличные деньги позволяют получателям решать, на что потратить деньги. Это позволяет людям выбирать то, в чем они больше всего нуждаются, и позволяет варьировать это от человека к человеку</a:t>
            </a:r>
            <a:endParaRPr lang="en-CA" sz="1805" dirty="0">
              <a:ea typeface="MS PGothic"/>
              <a:cs typeface="Calibri" panose="020F0502020204030204"/>
            </a:endParaRPr>
          </a:p>
          <a:p>
            <a:pPr>
              <a:defRPr/>
            </a:pPr>
            <a:r>
              <a:rPr lang="en-CA" sz="1805" b="1" i="1" dirty="0">
                <a:ea typeface="MS PGothic"/>
                <a:cs typeface="Calibri" panose="020F0502020204030204"/>
              </a:rPr>
              <a:t>Передача полномочий - </a:t>
            </a:r>
            <a:r>
              <a:rPr lang="en-CA" sz="1805" dirty="0">
                <a:ea typeface="MS PGothic"/>
                <a:cs typeface="Calibri" panose="020F0502020204030204"/>
              </a:rPr>
              <a:t>наличные деньги часто позволяют получателям делать свой собственный выбор, тем самым увеличивая их полномочия и контроль над тем, как они реагируют на бедствия</a:t>
            </a:r>
            <a:endParaRPr lang="en-CA" sz="1805" dirty="0">
              <a:ea typeface="MS PGothic"/>
              <a:cs typeface="Calibri" panose="020F0502020204030204"/>
            </a:endParaRPr>
          </a:p>
          <a:p>
            <a:pPr>
              <a:defRPr/>
            </a:pPr>
            <a:r>
              <a:rPr lang="en-CA" sz="1805" b="1" i="1" dirty="0">
                <a:ea typeface="MS PGothic"/>
                <a:cs typeface="Calibri" panose="020F0502020204030204"/>
              </a:rPr>
              <a:t>Связь реагирования с восстановлением </a:t>
            </a:r>
            <a:r>
              <a:rPr lang="en-CA" sz="1805" dirty="0">
                <a:ea typeface="MS PGothic"/>
                <a:cs typeface="Calibri" panose="020F0502020204030204"/>
              </a:rPr>
              <a:t>- благодаря мультипликативному эффекту многих денежных проектов их воздействие может продолжаться и на этапе восстановления. Например, программа "Деньги за работу" может помочь создать инфраструктуру, позволяющую лучше добираться до рынков, или программа денежных грантов может защитить средства к существованию, позволяя людям, пострадавшим от стихийных бедствий, быстрее восстановиться. Этот аспект гуманитарного реагирования также известен как "Раннее восстановление", который в настоящее время представлен ведущим агентством Глобального кластера ПРООН.</a:t>
            </a:r>
            <a:endParaRPr lang="en-CA" sz="1805" dirty="0">
              <a:ea typeface="MS PGothic"/>
              <a:cs typeface="Calibri" panose="020F0502020204030204"/>
            </a:endParaRPr>
          </a:p>
          <a:p>
            <a:pPr>
              <a:defRPr/>
            </a:pPr>
            <a:r>
              <a:rPr lang="en-CA" sz="1805" b="1" i="1" dirty="0">
                <a:ea typeface="MS PGothic"/>
                <a:cs typeface="Calibri" panose="020F0502020204030204"/>
              </a:rPr>
              <a:t>Экономическая эффективность </a:t>
            </a:r>
            <a:r>
              <a:rPr lang="en-CA" sz="1805" dirty="0">
                <a:ea typeface="MS PGothic"/>
                <a:cs typeface="Calibri" panose="020F0502020204030204"/>
              </a:rPr>
              <a:t>- распространение наличных денег, скорее всего, будет дешевле, чем товарные альтернативы, поскольку транспортные и логистические расходы ниже. Уточните, что не всегда верно, что передача наличных дешевле, но часто это может быть так.</a:t>
            </a:r>
            <a:endParaRPr lang="en-CA" sz="1805" dirty="0">
              <a:ea typeface="MS PGothic"/>
              <a:cs typeface="Calibri" panose="020F0502020204030204"/>
            </a:endParaRPr>
          </a:p>
          <a:p>
            <a:pPr>
              <a:defRPr/>
            </a:pPr>
            <a:r>
              <a:rPr lang="en-CA" sz="1805" b="1" i="1" dirty="0">
                <a:ea typeface="MS PGothic"/>
                <a:cs typeface="Calibri" panose="020F0502020204030204"/>
              </a:rPr>
              <a:t>Мультипликативный эффект </a:t>
            </a:r>
            <a:r>
              <a:rPr lang="en-CA" sz="1805" dirty="0">
                <a:ea typeface="MS PGothic"/>
                <a:cs typeface="Calibri" panose="020F0502020204030204"/>
              </a:rPr>
              <a:t>- распределение наличных денег может принести экономическую выгоду местным рынкам и торговле, если деньги будут потрачены на месте, и может стимулировать сельскохозяйственное производство и другие сферы жизнедеятельности.</a:t>
            </a:r>
            <a:endParaRPr lang="en-CA" sz="1805" dirty="0">
              <a:ea typeface="MS PGothic"/>
              <a:cs typeface="Calibri" panose="020F0502020204030204"/>
            </a:endParaRPr>
          </a:p>
          <a:p>
            <a:pPr>
              <a:defRPr/>
            </a:pPr>
            <a:r>
              <a:rPr lang="en-CA" sz="1805" b="1" i="1" dirty="0">
                <a:ea typeface="MS PGothic"/>
                <a:cs typeface="Calibri" panose="020F0502020204030204"/>
              </a:rPr>
              <a:t>Поддержка местной торговли </a:t>
            </a:r>
            <a:r>
              <a:rPr lang="en-CA" sz="1805" dirty="0">
                <a:ea typeface="MS PGothic"/>
                <a:cs typeface="Calibri" panose="020F0502020204030204"/>
              </a:rPr>
              <a:t>- в отличие от товаров (продукты питания, жилье) наличные деньги вряд ли будут препятствовать местной торговле или производству, и даже могут способствовать восстановлению экономики</a:t>
            </a:r>
            <a:endParaRPr lang="en-CA" sz="1805" dirty="0">
              <a:ea typeface="MS PGothic"/>
              <a:cs typeface="Calibri" panose="020F0502020204030204"/>
            </a:endParaRPr>
          </a:p>
          <a:p>
            <a:pPr>
              <a:defRPr/>
            </a:pPr>
            <a:r>
              <a:rPr lang="en-CA" sz="1805" b="1" i="1" dirty="0">
                <a:ea typeface="MS PGothic"/>
                <a:cs typeface="Calibri" panose="020F0502020204030204"/>
              </a:rPr>
              <a:t>Меньше затрат для получателей </a:t>
            </a:r>
            <a:r>
              <a:rPr lang="en-CA" sz="1805" dirty="0">
                <a:ea typeface="MS PGothic"/>
                <a:cs typeface="Calibri" panose="020F0502020204030204"/>
              </a:rPr>
              <a:t>- часто продукты питания требуют значительных затрат на транспортировку от места раздачи до дома или на измельчение до пригодного для использования формата. Наличные деньги позволяют избежать этого или предусмотреть эти расходы.</a:t>
            </a:r>
            <a:endParaRPr lang="en-CA" sz="1805" dirty="0">
              <a:ea typeface="MS PGothic"/>
              <a:cs typeface="Calibri" panose="020F0502020204030204"/>
            </a:endParaRPr>
          </a:p>
        </p:txBody>
      </p:sp>
      <p:sp>
        <p:nvSpPr>
          <p:cNvPr id="501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CD2805-BDF5-42CB-B43B-6F30543348AA}" type="slidenum">
              <a:rPr lang="en-US" altLang="ru-RU" smtClean="0"/>
            </a:fld>
            <a:endParaRPr lang="en-US" alt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spcBef>
                <a:spcPct val="0"/>
              </a:spcBef>
              <a:defRPr/>
            </a:pPr>
            <a:r>
              <a:rPr lang="en-US" altLang="en-US" sz="1400" dirty="0"/>
              <a:t>Помимо анализа </a:t>
            </a:r>
            <a:r>
              <a:rPr lang="en-US" altLang="en-US" sz="1400" dirty="0" err="1"/>
              <a:t>организационного </a:t>
            </a:r>
            <a:r>
              <a:rPr lang="en-US" altLang="en-US" sz="1400" dirty="0"/>
              <a:t>потенциала в ключевых функциональных областях, инвестиции в VAP также позволят НС развивать операционный потенциал ПДВ, чтобы обеспечить все более ответственное и своевременное ПДВ во время реагирования.</a:t>
            </a:r>
            <a:endParaRPr lang="en-US" altLang="en-US" sz="1400" dirty="0"/>
          </a:p>
          <a:p>
            <a:pPr>
              <a:spcBef>
                <a:spcPct val="0"/>
              </a:spcBef>
              <a:defRPr/>
            </a:pPr>
            <a:endParaRPr lang="en-US" altLang="en-US" sz="1400" dirty="0"/>
          </a:p>
          <a:p>
            <a:pPr>
              <a:spcBef>
                <a:spcPct val="0"/>
              </a:spcBef>
              <a:defRPr/>
            </a:pPr>
            <a:r>
              <a:rPr lang="en-US" altLang="en-US" sz="1400" dirty="0"/>
              <a:t>Операционные уровни Движения CVA измеряют масштаб, качество и скорость предоставления CVA.</a:t>
            </a:r>
            <a:endParaRPr lang="en-US" altLang="en-US" sz="1400" dirty="0"/>
          </a:p>
          <a:p>
            <a:pPr>
              <a:spcBef>
                <a:spcPct val="0"/>
              </a:spcBef>
              <a:defRPr/>
            </a:pPr>
            <a:endParaRPr lang="en-US" altLang="en-US" sz="1400" dirty="0"/>
          </a:p>
          <a:p>
            <a:pPr>
              <a:spcBef>
                <a:spcPct val="0"/>
              </a:spcBef>
              <a:defRPr/>
            </a:pPr>
            <a:endParaRPr lang="en-CA" sz="1805" dirty="0">
              <a:ea typeface="MS PGothic"/>
              <a:cs typeface="Calibri" panose="020F0502020204030204"/>
            </a:endParaRPr>
          </a:p>
        </p:txBody>
      </p:sp>
      <p:sp>
        <p:nvSpPr>
          <p:cNvPr id="10445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CF42A95-C8C1-4638-BAA6-D9FA57DEA7BD}" type="slidenum">
              <a:rPr lang="en-US" altLang="ru-RU" smtClean="0"/>
            </a:fld>
            <a:endParaRPr lang="en-US" alt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spcBef>
                <a:spcPct val="0"/>
              </a:spcBef>
              <a:defRPr/>
            </a:pPr>
            <a:r>
              <a:rPr lang="en-US" altLang="en-US" sz="1805" dirty="0"/>
              <a:t>Существующий потенциал CVA измеряется с помощью четырех </a:t>
            </a:r>
            <a:r>
              <a:rPr lang="en-US" altLang="en-US" sz="1805" dirty="0" err="1"/>
              <a:t>организационных </a:t>
            </a:r>
            <a:r>
              <a:rPr lang="en-US" altLang="en-US" sz="1805" dirty="0"/>
              <a:t>уровней </a:t>
            </a:r>
            <a:r>
              <a:rPr lang="en-US" altLang="en-US" sz="1805" dirty="0"/>
              <a:t>CVA</a:t>
            </a:r>
            <a:r>
              <a:rPr lang="en-US" altLang="en-US" sz="1805" dirty="0"/>
              <a:t>. </a:t>
            </a:r>
            <a:r>
              <a:rPr lang="en-US" altLang="en-US" sz="1805" dirty="0"/>
              <a:t>Они показывают необходимые требования к </a:t>
            </a:r>
            <a:r>
              <a:rPr lang="en-US" altLang="en-US" sz="1805" dirty="0" err="1"/>
              <a:t>организационному </a:t>
            </a:r>
            <a:r>
              <a:rPr lang="en-US" altLang="en-US" sz="1805" dirty="0"/>
              <a:t>потенциалу </a:t>
            </a:r>
            <a:r>
              <a:rPr lang="en-US" altLang="en-US" sz="1805" dirty="0"/>
              <a:t>НС </a:t>
            </a:r>
            <a:r>
              <a:rPr lang="en-US" altLang="en-US" sz="1805" dirty="0"/>
              <a:t>(системы, структуры, процессы и ресурсы) для того, чтобы НС мог обеспечить масштабируемый, своевременный и подотчетный CVA.</a:t>
            </a:r>
            <a:endParaRPr lang="en-US" altLang="en-US" sz="1805" dirty="0"/>
          </a:p>
          <a:p>
            <a:pPr>
              <a:spcBef>
                <a:spcPct val="0"/>
              </a:spcBef>
              <a:defRPr/>
            </a:pPr>
            <a:endParaRPr lang="en-US" altLang="en-US" sz="1805" dirty="0"/>
          </a:p>
          <a:p>
            <a:pPr>
              <a:spcBef>
                <a:spcPct val="0"/>
              </a:spcBef>
              <a:defRPr/>
            </a:pPr>
            <a:r>
              <a:rPr lang="en-US" altLang="en-US" sz="1805" dirty="0" err="1"/>
              <a:t>Организационные </a:t>
            </a:r>
            <a:r>
              <a:rPr lang="en-US" altLang="en-US" sz="1805" dirty="0"/>
              <a:t>уровни </a:t>
            </a:r>
            <a:r>
              <a:rPr lang="en-US" altLang="en-US" sz="1805" dirty="0"/>
              <a:t>CVA </a:t>
            </a:r>
            <a:r>
              <a:rPr lang="en-US" altLang="en-US" sz="1805" dirty="0"/>
              <a:t>измеряются с помощью самооценки потенциала NS CVA - основного этапа процесса CVAP, который проводится под руководством самих NS в начале, в середине и в конце. </a:t>
            </a:r>
            <a:endParaRPr lang="en-US" altLang="en-US" sz="1805" dirty="0"/>
          </a:p>
          <a:p>
            <a:pPr>
              <a:spcBef>
                <a:spcPct val="0"/>
              </a:spcBef>
              <a:defRPr/>
            </a:pPr>
            <a:endParaRPr lang="en-US" altLang="en-US" sz="1805" dirty="0"/>
          </a:p>
          <a:p>
            <a:pPr>
              <a:spcBef>
                <a:spcPct val="0"/>
              </a:spcBef>
              <a:defRPr/>
            </a:pPr>
            <a:r>
              <a:rPr lang="en-US" altLang="en-US" sz="1805" dirty="0"/>
              <a:t>Результаты самооценки потенциала CVA дают НС подробное представление о своем уровне, а также о возможностях и пробелах. Самооценка также выявит конкретные области, в которые НС должно инвестировать средства для достижения цели CVAP, и уровень, до которого оно хочет подняться.</a:t>
            </a:r>
            <a:endParaRPr lang="en-US" altLang="en-US" sz="1805" dirty="0"/>
          </a:p>
          <a:p>
            <a:pPr>
              <a:spcBef>
                <a:spcPct val="0"/>
              </a:spcBef>
              <a:defRPr/>
            </a:pPr>
            <a:endParaRPr lang="en-US" altLang="en-US" sz="1805" dirty="0"/>
          </a:p>
          <a:p>
            <a:pPr>
              <a:spcBef>
                <a:spcPct val="0"/>
              </a:spcBef>
              <a:defRPr/>
            </a:pPr>
            <a:r>
              <a:rPr lang="en-US" altLang="en-US" sz="1805" dirty="0"/>
              <a:t>Предполагается, что </a:t>
            </a:r>
            <a:r>
              <a:rPr lang="en-US" altLang="en-US" sz="1805" dirty="0"/>
              <a:t>к концу пути подготовки к CVA </a:t>
            </a:r>
            <a:r>
              <a:rPr lang="en-US" altLang="en-US" sz="1805" dirty="0"/>
              <a:t>типичная НС повысит свой </a:t>
            </a:r>
            <a:r>
              <a:rPr lang="en-US" altLang="en-US" sz="1805" dirty="0" err="1"/>
              <a:t>организационный </a:t>
            </a:r>
            <a:r>
              <a:rPr lang="en-US" altLang="en-US" sz="1805" dirty="0"/>
              <a:t>уровень </a:t>
            </a:r>
            <a:r>
              <a:rPr lang="en-US" altLang="en-US" sz="1805" dirty="0"/>
              <a:t>на один </a:t>
            </a:r>
            <a:r>
              <a:rPr lang="en-US" altLang="en-US" sz="1805" dirty="0"/>
              <a:t>или два уровня, исходя из собственного прогнозируемого видения того, где она хочет быть.</a:t>
            </a:r>
            <a:endParaRPr lang="en-US" altLang="en-US" sz="1805" dirty="0"/>
          </a:p>
          <a:p>
            <a:pPr>
              <a:spcBef>
                <a:spcPct val="0"/>
              </a:spcBef>
              <a:defRPr/>
            </a:pPr>
            <a:endParaRPr lang="en-CA" sz="1805" dirty="0">
              <a:ea typeface="MS PGothic"/>
              <a:cs typeface="Calibri" panose="020F0502020204030204"/>
            </a:endParaRPr>
          </a:p>
        </p:txBody>
      </p:sp>
      <p:sp>
        <p:nvSpPr>
          <p:cNvPr id="10650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80890F3-DEF6-4133-A5D1-AD4664811B79}" type="slidenum">
              <a:rPr lang="en-US" altLang="ru-RU" smtClean="0"/>
            </a:fld>
            <a:endParaRPr lang="en-US" alt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spcBef>
                <a:spcPct val="0"/>
              </a:spcBef>
              <a:defRPr/>
            </a:pPr>
            <a:r>
              <a:rPr lang="ca-ES" altLang="en-US" sz="1400" dirty="0" err="1"/>
              <a:t>Появились </a:t>
            </a:r>
            <a:r>
              <a:rPr lang="ca-ES" altLang="en-US" sz="1400" dirty="0"/>
              <a:t>новые </a:t>
            </a:r>
            <a:r>
              <a:rPr lang="ca-ES" altLang="en-US" sz="1400" dirty="0" err="1"/>
              <a:t>руководства </a:t>
            </a:r>
            <a:r>
              <a:rPr lang="ca-ES" altLang="en-US" sz="1400" dirty="0" err="1"/>
              <a:t>и </a:t>
            </a:r>
            <a:r>
              <a:rPr lang="ca-ES" altLang="en-US" sz="1400" dirty="0" err="1"/>
              <a:t>инструменты</a:t>
            </a:r>
            <a:r>
              <a:rPr lang="ca-ES" altLang="en-US" sz="1400" dirty="0" err="1"/>
              <a:t>, включая </a:t>
            </a:r>
            <a:r>
              <a:rPr lang="ca-ES" altLang="en-US" sz="1400" dirty="0"/>
              <a:t>ускоренный </a:t>
            </a:r>
            <a:r>
              <a:rPr lang="ca-ES" altLang="en-US" sz="1400" dirty="0" err="1"/>
              <a:t>подход </a:t>
            </a:r>
            <a:r>
              <a:rPr lang="ca-ES" altLang="en-US" sz="1400" dirty="0"/>
              <a:t>CVAP</a:t>
            </a:r>
            <a:r>
              <a:rPr lang="ca-ES" altLang="en-US" sz="1400" dirty="0"/>
              <a:t>. </a:t>
            </a:r>
            <a:r>
              <a:rPr lang="ca-ES" altLang="en-US" sz="1400" dirty="0"/>
              <a:t>(</a:t>
            </a:r>
            <a:r>
              <a:rPr lang="ca-ES" altLang="en-US" sz="1400" dirty="0" err="1"/>
              <a:t>Докладчик </a:t>
            </a:r>
            <a:r>
              <a:rPr lang="ca-ES" altLang="en-US" sz="1400" dirty="0" err="1"/>
              <a:t>представит </a:t>
            </a:r>
            <a:r>
              <a:rPr lang="ca-ES" altLang="en-US" sz="1400" dirty="0" err="1"/>
              <a:t>обзор </a:t>
            </a:r>
            <a:r>
              <a:rPr lang="ca-ES" altLang="en-US" sz="1400" dirty="0" err="1"/>
              <a:t>этих инструментов</a:t>
            </a:r>
            <a:r>
              <a:rPr lang="ca-ES" altLang="en-US" sz="1400" dirty="0"/>
              <a:t>)</a:t>
            </a:r>
            <a:endParaRPr lang="ca-ES" altLang="en-US" sz="1400" dirty="0"/>
          </a:p>
          <a:p>
            <a:pPr>
              <a:spcBef>
                <a:spcPct val="0"/>
              </a:spcBef>
              <a:defRPr/>
            </a:pPr>
            <a:endParaRPr lang="ca-ES" altLang="en-US" sz="1400" dirty="0"/>
          </a:p>
          <a:p>
            <a:pPr>
              <a:spcBef>
                <a:spcPct val="0"/>
              </a:spcBef>
              <a:defRPr/>
            </a:pPr>
            <a:endParaRPr lang="ca-ES" altLang="en-US" sz="1400" dirty="0"/>
          </a:p>
          <a:p>
            <a:pPr>
              <a:spcBef>
                <a:spcPct val="0"/>
              </a:spcBef>
              <a:defRPr/>
            </a:pPr>
            <a:r>
              <a:rPr lang="ca-ES" altLang="en-US" sz="1400" dirty="0" err="1"/>
              <a:t>Общие сведения </a:t>
            </a:r>
            <a:r>
              <a:rPr lang="ca-ES" altLang="en-US" sz="1400" dirty="0"/>
              <a:t>о </a:t>
            </a:r>
            <a:r>
              <a:rPr lang="ca-ES" altLang="en-US" sz="1400" dirty="0" err="1"/>
              <a:t>пройденном </a:t>
            </a:r>
            <a:r>
              <a:rPr lang="ca-ES" altLang="en-US" sz="1400" dirty="0"/>
              <a:t>CVAP </a:t>
            </a:r>
            <a:r>
              <a:rPr lang="ca-ES" altLang="en-US" sz="1400" dirty="0" err="1"/>
              <a:t>пути/пройденном</a:t>
            </a:r>
            <a:r>
              <a:rPr lang="ca-ES" altLang="en-US" sz="1400" dirty="0" err="1"/>
              <a:t> этапе</a:t>
            </a:r>
            <a:r>
              <a:rPr lang="ca-ES" altLang="en-US" sz="1400" dirty="0"/>
              <a:t>:</a:t>
            </a:r>
            <a:endParaRPr lang="ca-ES" altLang="en-US" sz="1400" dirty="0"/>
          </a:p>
          <a:p>
            <a:pPr>
              <a:spcBef>
                <a:spcPct val="0"/>
              </a:spcBef>
              <a:defRPr/>
            </a:pPr>
            <a:endParaRPr lang="ca-ES" altLang="en-US" sz="1400" dirty="0"/>
          </a:p>
          <a:p>
            <a:pPr>
              <a:defRPr/>
            </a:pPr>
            <a:r>
              <a:rPr lang="en-US" altLang="en-US" sz="2000" b="1" dirty="0"/>
              <a:t>2012-2013 Пилотные проекты по обеспечению готовности наличности - </a:t>
            </a:r>
            <a:r>
              <a:rPr lang="en-US" altLang="en-US" sz="2000" dirty="0"/>
              <a:t>Вьетнам, Филиппины, Сенегал, Чили</a:t>
            </a:r>
            <a:endParaRPr lang="en-US" altLang="en-US" sz="2000" dirty="0"/>
          </a:p>
          <a:p>
            <a:pPr>
              <a:defRPr/>
            </a:pPr>
            <a:endParaRPr lang="en-US" altLang="en-US" sz="2000" b="1" dirty="0"/>
          </a:p>
          <a:p>
            <a:pPr>
              <a:defRPr/>
            </a:pPr>
            <a:r>
              <a:rPr lang="en-US" altLang="en-US" sz="2000" b="1" dirty="0"/>
              <a:t>2014 </a:t>
            </a:r>
            <a:r>
              <a:rPr lang="en-US" altLang="en-US" sz="2000" dirty="0"/>
              <a:t>Проведена </a:t>
            </a:r>
            <a:r>
              <a:rPr lang="en-US" altLang="en-US" sz="2000" b="1" dirty="0"/>
              <a:t>независимая оценка</a:t>
            </a:r>
            <a:endParaRPr lang="en-US" altLang="en-US" sz="2000" b="1" dirty="0"/>
          </a:p>
          <a:p>
            <a:pPr>
              <a:defRPr/>
            </a:pPr>
            <a:endParaRPr lang="en-US" altLang="en-US" sz="2000" b="1" dirty="0"/>
          </a:p>
          <a:p>
            <a:pPr>
              <a:defRPr/>
            </a:pPr>
            <a:r>
              <a:rPr lang="en-US" altLang="en-US" sz="2000" b="1" dirty="0"/>
              <a:t>2015 Создание ТРГ по обеспечению готовности наличности - </a:t>
            </a:r>
            <a:r>
              <a:rPr lang="en-US" altLang="en-US" sz="2000" dirty="0"/>
              <a:t>первая версия Руководства и инструментов по обеспечению готовности наличности </a:t>
            </a:r>
            <a:endParaRPr lang="en-US" altLang="en-US" sz="2000" dirty="0"/>
          </a:p>
          <a:p>
            <a:pPr>
              <a:defRPr/>
            </a:pPr>
            <a:r>
              <a:rPr lang="en-US" altLang="en-US" sz="2000" dirty="0"/>
              <a:t>разработано</a:t>
            </a:r>
            <a:endParaRPr lang="en-US" altLang="en-US" sz="2000" dirty="0"/>
          </a:p>
          <a:p>
            <a:pPr>
              <a:defRPr/>
            </a:pPr>
            <a:endParaRPr lang="en-US" altLang="en-US" sz="2000" dirty="0"/>
          </a:p>
          <a:p>
            <a:pPr>
              <a:defRPr/>
            </a:pPr>
            <a:r>
              <a:rPr lang="en-US" altLang="en-US" sz="2000" b="1" dirty="0"/>
              <a:t>2018 Независимая оценка - </a:t>
            </a:r>
            <a:r>
              <a:rPr lang="en-US" altLang="en-US" sz="2000" dirty="0"/>
              <a:t>Кения, Малави, Мьянма, Пакистан, Филиппины, Вьетнам</a:t>
            </a:r>
            <a:endParaRPr lang="en-US" altLang="en-US" sz="2000" dirty="0"/>
          </a:p>
          <a:p>
            <a:pPr>
              <a:defRPr/>
            </a:pPr>
            <a:endParaRPr lang="en-US" altLang="en-US" sz="2000" dirty="0"/>
          </a:p>
          <a:p>
            <a:pPr>
              <a:defRPr/>
            </a:pPr>
            <a:r>
              <a:rPr lang="en-US" altLang="en-US" sz="2000" b="1" dirty="0"/>
              <a:t>2019-2021 Обновленное руководство + инструменты</a:t>
            </a:r>
            <a:endParaRPr lang="en-US" altLang="en-US" sz="2000" b="1" dirty="0"/>
          </a:p>
          <a:p>
            <a:pPr>
              <a:defRPr/>
            </a:pPr>
            <a:endParaRPr lang="en-US" altLang="en-US" sz="2000" dirty="0"/>
          </a:p>
          <a:p>
            <a:pPr>
              <a:spcBef>
                <a:spcPct val="0"/>
              </a:spcBef>
              <a:defRPr/>
            </a:pPr>
            <a:endParaRPr lang="ca-ES" altLang="en-US" sz="1400" dirty="0"/>
          </a:p>
          <a:p>
            <a:pPr>
              <a:spcBef>
                <a:spcPct val="0"/>
              </a:spcBef>
              <a:defRPr/>
            </a:pPr>
            <a:endParaRPr lang="ca-ES" altLang="en-US" sz="1400" dirty="0"/>
          </a:p>
          <a:p>
            <a:pPr>
              <a:spcBef>
                <a:spcPct val="0"/>
              </a:spcBef>
              <a:defRPr/>
            </a:pPr>
            <a:endParaRPr lang="ca-ES" altLang="en-US" sz="1400" dirty="0"/>
          </a:p>
          <a:p>
            <a:pPr>
              <a:spcBef>
                <a:spcPct val="0"/>
              </a:spcBef>
              <a:defRPr/>
            </a:pPr>
            <a:r>
              <a:rPr lang="ca-ES" altLang="en-US" sz="1400" dirty="0"/>
              <a:t>Пилотный проект CVAP 2013-2014 гг.</a:t>
            </a:r>
            <a:endParaRPr lang="ca-ES" altLang="en-US" sz="1400" dirty="0"/>
          </a:p>
          <a:p>
            <a:pPr>
              <a:spcBef>
                <a:spcPct val="0"/>
              </a:spcBef>
              <a:defRPr/>
            </a:pPr>
            <a:r>
              <a:rPr lang="ca-ES" altLang="en-US" sz="1400" dirty="0" err="1"/>
              <a:t>Разработка </a:t>
            </a:r>
            <a:r>
              <a:rPr lang="ca-ES" altLang="en-US" sz="1400" dirty="0"/>
              <a:t>инструментов</a:t>
            </a:r>
            <a:endParaRPr lang="ca-ES" altLang="en-US" sz="1400" dirty="0"/>
          </a:p>
          <a:p>
            <a:pPr>
              <a:spcBef>
                <a:spcPct val="0"/>
              </a:spcBef>
              <a:defRPr/>
            </a:pPr>
            <a:r>
              <a:rPr lang="ca-ES" altLang="en-US" sz="1400" dirty="0"/>
              <a:t>Глобальная </a:t>
            </a:r>
            <a:r>
              <a:rPr lang="ca-ES" altLang="en-US" sz="1400" dirty="0"/>
              <a:t>оценка </a:t>
            </a:r>
            <a:endParaRPr lang="ca-ES" altLang="en-US" sz="1400" dirty="0"/>
          </a:p>
          <a:p>
            <a:pPr>
              <a:spcBef>
                <a:spcPct val="0"/>
              </a:spcBef>
              <a:defRPr/>
            </a:pPr>
            <a:r>
              <a:rPr lang="ca-ES" altLang="en-US" sz="1400" dirty="0" err="1"/>
              <a:t>Пересмотренные </a:t>
            </a:r>
            <a:r>
              <a:rPr lang="ca-ES" altLang="en-US" sz="1400" dirty="0" err="1"/>
              <a:t>рекомендации </a:t>
            </a:r>
            <a:r>
              <a:rPr lang="ca-ES" altLang="en-US" sz="1400" dirty="0"/>
              <a:t>2020. </a:t>
            </a:r>
            <a:r>
              <a:rPr lang="ca-ES" altLang="en-US" sz="1400" dirty="0" err="1"/>
              <a:t>В настоящее время </a:t>
            </a:r>
            <a:r>
              <a:rPr lang="ca-ES" altLang="en-US" sz="1400" dirty="0" err="1"/>
              <a:t>ведется </a:t>
            </a:r>
            <a:r>
              <a:rPr lang="ca-ES" altLang="en-US" sz="1400" dirty="0" err="1"/>
              <a:t>работа над пересмотром </a:t>
            </a:r>
            <a:r>
              <a:rPr lang="ca-ES" altLang="en-US" sz="1400" dirty="0" err="1"/>
              <a:t>инструментов</a:t>
            </a:r>
            <a:endParaRPr lang="ca-ES" altLang="en-US" sz="1400" dirty="0"/>
          </a:p>
          <a:p>
            <a:pPr>
              <a:spcBef>
                <a:spcPct val="0"/>
              </a:spcBef>
              <a:defRPr/>
            </a:pPr>
            <a:endParaRPr lang="ca-ES" altLang="en-US" sz="1400" dirty="0"/>
          </a:p>
          <a:p>
            <a:pPr>
              <a:spcBef>
                <a:spcPct val="0"/>
              </a:spcBef>
              <a:defRPr/>
            </a:pPr>
            <a:endParaRPr lang="ca-ES" altLang="en-US" sz="1400" dirty="0"/>
          </a:p>
          <a:p>
            <a:pPr>
              <a:spcBef>
                <a:spcPct val="0"/>
              </a:spcBef>
              <a:defRPr/>
            </a:pPr>
            <a:r>
              <a:rPr lang="ca-ES" altLang="en-US" sz="1400" dirty="0"/>
              <a:t>CPTWG</a:t>
            </a:r>
            <a:endParaRPr lang="ca-ES" altLang="en-US" sz="1400" dirty="0"/>
          </a:p>
          <a:p>
            <a:pPr>
              <a:spcBef>
                <a:spcPct val="0"/>
              </a:spcBef>
              <a:defRPr/>
            </a:pPr>
            <a:r>
              <a:rPr lang="ca-ES" altLang="en-US" sz="1400" dirty="0"/>
              <a:t>CPTWG </a:t>
            </a:r>
            <a:r>
              <a:rPr lang="ca-ES" altLang="en-US" sz="1400" dirty="0" err="1"/>
              <a:t>была </a:t>
            </a:r>
            <a:r>
              <a:rPr lang="en-US" altLang="en-US" sz="1400" dirty="0"/>
              <a:t>создана в качестве центрального пункта обсуждения и взаимодействия для определения, координации, предоставления, пропаганды и повышения качества соответствующих ПВГ. </a:t>
            </a:r>
            <a:r>
              <a:rPr lang="en-US" altLang="en-US" sz="1400" dirty="0">
                <a:solidFill>
                  <a:srgbClr val="000000"/>
                </a:solidFill>
                <a:cs typeface="Calibri" panose="020F0502020204030204" pitchFamily="34" charset="0"/>
                <a:sym typeface="Calibri" panose="020F0502020204030204" pitchFamily="34" charset="0"/>
              </a:rPr>
              <a:t> Основная группа ключевых заинтересованных сторон РКМ, образующая Руководящий комитет, проводит регулярные встречи в качестве коллег для сотрудничества по поощрению и оснащению РКМ для принятия и повышения его институционального потенциала в области CTP. Руководящий комитет также информирует и дает указания рабочим подгруппам, которые формируются и получают задания, исходя из конкретных целей. </a:t>
            </a:r>
            <a:endParaRPr lang="en-US" altLang="en-US" sz="1400" dirty="0"/>
          </a:p>
          <a:p>
            <a:pPr>
              <a:defRPr/>
            </a:pPr>
            <a:endParaRPr lang="en-US" altLang="en-US" sz="1400" dirty="0"/>
          </a:p>
          <a:p>
            <a:pPr>
              <a:defRPr/>
            </a:pPr>
            <a:endParaRPr lang="en-CA" sz="1805" dirty="0">
              <a:ea typeface="MS PGothic"/>
              <a:cs typeface="Calibri" panose="020F0502020204030204"/>
            </a:endParaRPr>
          </a:p>
        </p:txBody>
      </p:sp>
      <p:sp>
        <p:nvSpPr>
          <p:cNvPr id="1085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1087B90-50D0-44FF-B3BD-66ECBC802289}" type="slidenum">
              <a:rPr lang="en-US" altLang="ru-RU" smtClean="0"/>
            </a:fld>
            <a:endParaRPr lang="en-US" alt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spcBef>
                <a:spcPct val="0"/>
              </a:spcBef>
              <a:defRPr/>
            </a:pPr>
            <a:r>
              <a:rPr lang="en-US" sz="1805" dirty="0">
                <a:ea typeface="MS PGothic"/>
                <a:cs typeface="Calibri" panose="020F0502020204030204"/>
              </a:rPr>
              <a:t>Заменить на CVA Roadmap Visual</a:t>
            </a:r>
            <a:endParaRPr lang="en-CA" sz="1805" dirty="0">
              <a:ea typeface="MS PGothic"/>
              <a:cs typeface="Calibri" panose="020F0502020204030204"/>
            </a:endParaRPr>
          </a:p>
        </p:txBody>
      </p:sp>
      <p:sp>
        <p:nvSpPr>
          <p:cNvPr id="1105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013FD8C-A50C-43B6-83F4-1817FD7347D0}" type="slidenum">
              <a:rPr lang="en-US" altLang="ru-RU" smtClean="0"/>
            </a:fld>
            <a:endParaRPr lang="en-US" alt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spcBef>
                <a:spcPct val="0"/>
              </a:spcBef>
              <a:defRPr/>
            </a:pPr>
            <a:endParaRPr lang="en-US" altLang="en-US" sz="1805" dirty="0"/>
          </a:p>
          <a:p>
            <a:pPr>
              <a:spcBef>
                <a:spcPct val="0"/>
              </a:spcBef>
              <a:defRPr/>
            </a:pPr>
            <a:endParaRPr lang="en-CA" sz="1805" dirty="0">
              <a:ea typeface="MS PGothic"/>
              <a:cs typeface="Calibri" panose="020F0502020204030204"/>
            </a:endParaRPr>
          </a:p>
        </p:txBody>
      </p:sp>
      <p:sp>
        <p:nvSpPr>
          <p:cNvPr id="1126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A9DA7A0-A06B-4835-A5C6-8AF1B1592927}" type="slidenum">
              <a:rPr lang="en-US" altLang="ru-RU" smtClean="0"/>
            </a:fld>
            <a:endParaRPr lang="en-US" alt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spcBef>
                <a:spcPct val="0"/>
              </a:spcBef>
              <a:defRPr/>
            </a:pPr>
            <a:r>
              <a:rPr lang="en-US" sz="1805" dirty="0">
                <a:ea typeface="MS PGothic"/>
                <a:cs typeface="Calibri" panose="020F0502020204030204"/>
              </a:rPr>
              <a:t>Будет обновлено</a:t>
            </a:r>
            <a:endParaRPr lang="en-CA" sz="1805" dirty="0">
              <a:ea typeface="MS PGothic"/>
              <a:cs typeface="Calibri" panose="020F0502020204030204"/>
            </a:endParaRPr>
          </a:p>
        </p:txBody>
      </p:sp>
      <p:sp>
        <p:nvSpPr>
          <p:cNvPr id="1146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80B69E-3943-4A6F-A20E-185507B72ED8}" type="slidenum">
              <a:rPr lang="en-US" altLang="ru-RU" smtClean="0"/>
            </a:fld>
            <a:endParaRPr lang="en-US" alt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spcBef>
                <a:spcPct val="0"/>
              </a:spcBef>
              <a:defRPr/>
            </a:pPr>
            <a:r>
              <a:rPr lang="en-US" sz="1805" dirty="0">
                <a:ea typeface="MS PGothic"/>
                <a:cs typeface="Calibri" panose="020F0502020204030204"/>
              </a:rPr>
              <a:t>Будет обновлено</a:t>
            </a:r>
            <a:endParaRPr lang="en-CA" sz="1805" dirty="0">
              <a:ea typeface="MS PGothic"/>
              <a:cs typeface="Calibri" panose="020F0502020204030204"/>
            </a:endParaRPr>
          </a:p>
          <a:p>
            <a:pPr>
              <a:spcBef>
                <a:spcPct val="0"/>
              </a:spcBef>
              <a:defRPr/>
            </a:pPr>
            <a:endParaRPr lang="en-CA" sz="1805" dirty="0">
              <a:ea typeface="MS PGothic"/>
              <a:cs typeface="Calibri" panose="020F0502020204030204"/>
            </a:endParaRPr>
          </a:p>
        </p:txBody>
      </p:sp>
      <p:sp>
        <p:nvSpPr>
          <p:cNvPr id="1167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970F86D-426E-4849-A62A-3B4C23C73EF9}" type="slidenum">
              <a:rPr lang="en-US" altLang="ru-RU" smtClean="0"/>
            </a:fld>
            <a:endParaRPr lang="en-US"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CA" sz="1805" dirty="0">
              <a:ea typeface="MS PGothic"/>
              <a:cs typeface="Calibri" panose="020F0502020204030204"/>
            </a:endParaRPr>
          </a:p>
        </p:txBody>
      </p:sp>
      <p:sp>
        <p:nvSpPr>
          <p:cNvPr id="5222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03ABE9-55E7-4208-8CDF-369931D89A04}" type="slidenum">
              <a:rPr lang="en-US" altLang="ru-RU" smtClean="0"/>
            </a:fld>
            <a:endParaRPr lang="en-US"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sz="1400" dirty="0"/>
              <a:t>CVA - это стандартная терминология для обозначения помощи наличными и ваучерами, которую сейчас использует движение RCRC и которая является официальной терминологией CALP.</a:t>
            </a:r>
            <a:endParaRPr lang="en-US" altLang="en-US" sz="1400" dirty="0"/>
          </a:p>
          <a:p>
            <a:pPr>
              <a:defRPr/>
            </a:pPr>
            <a:r>
              <a:rPr lang="en-US" altLang="en-US" sz="1400" dirty="0"/>
              <a:t>Однако в </a:t>
            </a:r>
            <a:r>
              <a:rPr lang="en-US" altLang="en-US" sz="1400" dirty="0"/>
              <a:t>других организациях </a:t>
            </a:r>
            <a:r>
              <a:rPr lang="en-US" altLang="en-US" sz="1400" b="1" dirty="0"/>
              <a:t>CVA </a:t>
            </a:r>
            <a:r>
              <a:rPr lang="en-US" altLang="en-US" sz="1400" dirty="0"/>
              <a:t>иногда называют </a:t>
            </a:r>
            <a:r>
              <a:rPr lang="en-US" altLang="en-US" sz="1400" b="1" dirty="0"/>
              <a:t>CTP </a:t>
            </a:r>
            <a:r>
              <a:rPr lang="en-US" altLang="en-US" sz="1400" i="1" dirty="0"/>
              <a:t>(программы денежных переводов)</a:t>
            </a:r>
            <a:r>
              <a:rPr lang="en-US" altLang="en-US" sz="1400" dirty="0"/>
              <a:t>, </a:t>
            </a:r>
            <a:r>
              <a:rPr lang="en-US" altLang="en-US" sz="1400" b="1" dirty="0"/>
              <a:t>CBA </a:t>
            </a:r>
            <a:r>
              <a:rPr lang="en-US" altLang="en-US" sz="1400" i="1" dirty="0"/>
              <a:t>(помощь на основе денежных средств) </a:t>
            </a:r>
            <a:r>
              <a:rPr lang="en-US" altLang="en-US" sz="1400" dirty="0"/>
              <a:t>или </a:t>
            </a:r>
            <a:r>
              <a:rPr lang="en-US" altLang="en-US" sz="1400" b="1" dirty="0"/>
              <a:t>CBI </a:t>
            </a:r>
            <a:r>
              <a:rPr lang="en-US" altLang="en-US" sz="1400" i="1" dirty="0"/>
              <a:t>(вмешательства на основе денежных средств)</a:t>
            </a:r>
            <a:r>
              <a:rPr lang="en-US" altLang="en-US" sz="1400" dirty="0"/>
              <a:t>. Как правило, эти термины обозначают одно и то же.</a:t>
            </a:r>
            <a:endParaRPr lang="en-US" altLang="en-US" sz="1400" dirty="0"/>
          </a:p>
          <a:p>
            <a:pPr>
              <a:defRPr/>
            </a:pPr>
            <a:endParaRPr lang="en-CA" sz="1805" dirty="0">
              <a:ea typeface="MS PGothic"/>
              <a:cs typeface="Calibri" panose="020F0502020204030204"/>
            </a:endParaRPr>
          </a:p>
        </p:txBody>
      </p:sp>
      <p:sp>
        <p:nvSpPr>
          <p:cNvPr id="5427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3F22867-A88C-490B-B1EC-016921D943B6}" type="slidenum">
              <a:rPr lang="en-US" altLang="ru-RU" smtClean="0"/>
            </a:fld>
            <a:endParaRPr lang="en-US"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CA" sz="1805" dirty="0">
              <a:ea typeface="MS PGothic"/>
              <a:cs typeface="Calibri" panose="020F0502020204030204"/>
            </a:endParaRPr>
          </a:p>
        </p:txBody>
      </p:sp>
      <p:sp>
        <p:nvSpPr>
          <p:cNvPr id="563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6A519C1-37A4-4E6D-9737-F13E4DCBCF7D}" type="slidenum">
              <a:rPr lang="en-US" altLang="ru-RU" smtClean="0"/>
            </a:fld>
            <a:endParaRPr lang="en-US"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GB" altLang="en-US" sz="1400" b="1" dirty="0"/>
              <a:t>Выполните вопрос/упражнение.</a:t>
            </a:r>
            <a:endParaRPr lang="en-GB" altLang="en-US" sz="1400" b="1" dirty="0"/>
          </a:p>
          <a:p>
            <a:pPr>
              <a:defRPr/>
            </a:pPr>
            <a:r>
              <a:rPr lang="en-GB" altLang="en-US" sz="1400" i="1" dirty="0"/>
              <a:t> </a:t>
            </a:r>
            <a:endParaRPr lang="en-GB" altLang="en-US" sz="1400" i="1" dirty="0"/>
          </a:p>
          <a:p>
            <a:pPr>
              <a:defRPr/>
            </a:pPr>
            <a:r>
              <a:rPr lang="en-GB" altLang="en-US" sz="1400" i="1" dirty="0"/>
              <a:t>Спросите группу, каковы, по их мнению, основные риски, связанные с проведением CVA?</a:t>
            </a:r>
            <a:endParaRPr lang="en-US" altLang="en-US" sz="1400" i="1" dirty="0"/>
          </a:p>
          <a:p>
            <a:pPr>
              <a:defRPr/>
            </a:pPr>
            <a:endParaRPr lang="en-US" altLang="en-US" sz="1400" dirty="0"/>
          </a:p>
          <a:p>
            <a:pPr>
              <a:defRPr/>
            </a:pPr>
            <a:r>
              <a:rPr lang="en-US" altLang="en-US" sz="1400" dirty="0"/>
              <a:t>Затем покажите слайд и обсудите.</a:t>
            </a:r>
            <a:endParaRPr lang="en-US" altLang="en-US" sz="1400" dirty="0"/>
          </a:p>
          <a:p>
            <a:pPr>
              <a:defRPr/>
            </a:pPr>
            <a:endParaRPr lang="en-US" altLang="en-US" sz="1400" dirty="0"/>
          </a:p>
          <a:p>
            <a:pPr>
              <a:defRPr/>
            </a:pPr>
            <a:r>
              <a:rPr lang="en-US" altLang="en-US" sz="1400" dirty="0"/>
              <a:t>Несколько предложенных текстов:</a:t>
            </a:r>
            <a:endParaRPr lang="en-US" altLang="en-US" sz="1400" dirty="0"/>
          </a:p>
          <a:p>
            <a:pPr>
              <a:defRPr/>
            </a:pPr>
            <a:endParaRPr lang="en-US" altLang="en-US" sz="1400" dirty="0"/>
          </a:p>
          <a:p>
            <a:pPr>
              <a:spcAft>
                <a:spcPts val="600"/>
              </a:spcAft>
              <a:buFontTx/>
              <a:buChar char="•"/>
              <a:defRPr/>
            </a:pPr>
            <a:r>
              <a:rPr lang="en-CA" altLang="en-US" sz="1400" dirty="0">
                <a:solidFill>
                  <a:schemeClr val="tx2"/>
                </a:solidFill>
              </a:rPr>
              <a:t>Все формы программирования связаны с рисками, которые необходимо соизмерять с необходимостью удовлетворения потребностей. CVA принципиально не меняет эту дилемму, но может представить новые виды рисков и новые возможности для их снижения.</a:t>
            </a:r>
            <a:endParaRPr lang="en-CA" altLang="en-US" sz="1400" dirty="0">
              <a:solidFill>
                <a:schemeClr val="tx2"/>
              </a:solidFill>
            </a:endParaRPr>
          </a:p>
          <a:p>
            <a:pPr>
              <a:spcAft>
                <a:spcPts val="600"/>
              </a:spcAft>
              <a:buFontTx/>
              <a:buChar char="•"/>
              <a:defRPr/>
            </a:pPr>
            <a:r>
              <a:rPr lang="en-CA" altLang="en-US" sz="1400" b="1" dirty="0">
                <a:solidFill>
                  <a:schemeClr val="tx2"/>
                </a:solidFill>
              </a:rPr>
              <a:t>Проведенные на сегодняшний день исследования показали, что по своей сути CTP не более рискованна, чем натуральная или другая помощь, а в некоторых случаях может быть и менее рискованной. Восприятие продолжает препятствовать распространению ДСО. Многие из предполагаемых рисков связаны с качеством программы.</a:t>
            </a:r>
            <a:endParaRPr lang="en-CA" altLang="en-US" sz="1400" b="1" dirty="0">
              <a:solidFill>
                <a:schemeClr val="tx2"/>
              </a:solidFill>
            </a:endParaRPr>
          </a:p>
          <a:p>
            <a:pPr algn="just">
              <a:lnSpc>
                <a:spcPct val="115000"/>
              </a:lnSpc>
              <a:spcBef>
                <a:spcPts val="300"/>
              </a:spcBef>
              <a:spcAft>
                <a:spcPts val="600"/>
              </a:spcAft>
              <a:buFontTx/>
              <a:buChar char="•"/>
              <a:defRPr/>
            </a:pPr>
            <a:r>
              <a:rPr lang="en-GB" altLang="en-US" sz="1400" dirty="0">
                <a:solidFill>
                  <a:schemeClr val="tx2"/>
                </a:solidFill>
                <a:ea typeface="Arial Unicode MS" panose="020B0604020202020204" pitchFamily="122" charset="-122"/>
              </a:rPr>
              <a:t>НС должны самостоятельно проводить анализ рисков и управлять ими в своем контексте. Управление рисками призвано не ограничивать, а стимулировать действия. Повышение осведомленности о рисках не должно приводить к неприятию рисков, а наоборот, может повысить качество реагирования.</a:t>
            </a:r>
            <a:endParaRPr lang="en-CA" altLang="en-US" sz="1400" dirty="0">
              <a:solidFill>
                <a:schemeClr val="tx2"/>
              </a:solidFill>
              <a:ea typeface="Cambria" panose="02040503050406030204" pitchFamily="18" charset="0"/>
            </a:endParaRPr>
          </a:p>
          <a:p>
            <a:pPr>
              <a:defRPr/>
            </a:pPr>
            <a:endParaRPr lang="en-US" altLang="en-US" sz="1400" dirty="0"/>
          </a:p>
          <a:p>
            <a:pPr>
              <a:defRPr/>
            </a:pPr>
            <a:endParaRPr lang="en-CA" sz="1805" dirty="0">
              <a:ea typeface="MS PGothic"/>
              <a:cs typeface="Calibri" panose="020F0502020204030204"/>
            </a:endParaRPr>
          </a:p>
        </p:txBody>
      </p:sp>
      <p:sp>
        <p:nvSpPr>
          <p:cNvPr id="583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3323B88-5984-4F29-A515-6F0F9490653B}" type="slidenum">
              <a:rPr lang="en-US" altLang="ru-RU" smtClean="0"/>
            </a:fld>
            <a:endParaRPr lang="en-US" alt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GB" altLang="en-US" sz="1400"/>
              <a:t>Доклад "Состояние денежных средств в мире" был подготовлен в 2018 году и будет обновлен в 2020 году. В нем представлен нейтральный и критический анализ текущего состояния ДСО в мире, основанный на обширных региональных и страновых консультациях с организациями и практиками ДСО по всему миру + анализ данных о восприятии получателей.</a:t>
            </a:r>
            <a:endParaRPr lang="en-GB" altLang="en-US" sz="1400"/>
          </a:p>
          <a:p>
            <a:pPr>
              <a:buFontTx/>
              <a:buChar char="-"/>
            </a:pPr>
            <a:endParaRPr lang="en-GB" altLang="en-US" sz="1400">
              <a:cs typeface="Calibri" panose="020F0502020204030204" pitchFamily="34" charset="0"/>
            </a:endParaRPr>
          </a:p>
          <a:p>
            <a:r>
              <a:rPr lang="en-GB" altLang="en-US" sz="1400">
                <a:cs typeface="Calibri" panose="020F0502020204030204" pitchFamily="34" charset="0"/>
              </a:rPr>
              <a:t>CVA продолжает расти в масштабах и теперь является важной частью почти каждой гуманитарной помощи. </a:t>
            </a:r>
            <a:endParaRPr lang="en-GB" altLang="en-US" sz="1400">
              <a:cs typeface="Calibri" panose="020F0502020204030204" pitchFamily="34" charset="0"/>
            </a:endParaRPr>
          </a:p>
          <a:p>
            <a:endParaRPr lang="en-GB" altLang="en-US" sz="1400">
              <a:cs typeface="Calibri" panose="020F0502020204030204" pitchFamily="34" charset="0"/>
            </a:endParaRPr>
          </a:p>
          <a:p>
            <a:r>
              <a:rPr lang="en-GB" altLang="en-US" sz="1400">
                <a:solidFill>
                  <a:srgbClr val="1D1D1C"/>
                </a:solidFill>
                <a:cs typeface="Calibri" panose="020F0502020204030204" pitchFamily="34" charset="0"/>
              </a:rPr>
              <a:t>С 2016 года общая сумма CVA, доставленная получателям, удвоилась </a:t>
            </a:r>
            <a:r>
              <a:rPr lang="en-GB" altLang="en-US" sz="1400"/>
              <a:t>- с $2,8 млрд до $5,6 млрд</a:t>
            </a:r>
            <a:r>
              <a:rPr lang="en-GB" altLang="en-US" sz="1400">
                <a:solidFill>
                  <a:srgbClr val="1D1D1C"/>
                </a:solidFill>
                <a:cs typeface="Calibri" panose="020F0502020204030204" pitchFamily="34" charset="0"/>
              </a:rPr>
              <a:t>. </a:t>
            </a:r>
            <a:r>
              <a:rPr lang="en-GB" altLang="en-US" sz="1400"/>
              <a:t>Процентная доля ДСО в международной гуманитарной помощи также выросла и составила 18,9 % в 2018 году по сравнению с 10 % в 2015 году.  Ожидается, что рост использования CVA продолжится. </a:t>
            </a:r>
            <a:endParaRPr lang="en-GB" altLang="en-US" sz="1400"/>
          </a:p>
          <a:p>
            <a:endParaRPr lang="en-GB" altLang="en-US" sz="1400"/>
          </a:p>
          <a:p>
            <a:r>
              <a:rPr lang="en-GB" altLang="en-US" sz="1400" u="sng"/>
              <a:t>Отметим, что в то время как CVA выросло в рамках движения RCRC, его глобальная доля увеличилась лишь незначительно.</a:t>
            </a:r>
            <a:endParaRPr lang="en-GB" altLang="en-US" sz="1400" u="sng"/>
          </a:p>
          <a:p>
            <a:pPr>
              <a:buFontTx/>
              <a:buChar char="-"/>
            </a:pPr>
            <a:endParaRPr lang="en-GB" altLang="en-US" sz="1400"/>
          </a:p>
          <a:p>
            <a:r>
              <a:rPr lang="en-GB" altLang="en-US" sz="1400"/>
              <a:t>Данные отчета свидетельствуют о том, что CVA является проверенным и хорошо зарекомендовавшим себя инструментом гуманитарного реагирования, который спасает жизни и средства к существованию и заставляет организации мыслить по-другому и добиваться лучших результатов.</a:t>
            </a:r>
            <a:endParaRPr lang="en-GB" altLang="en-US" sz="1400"/>
          </a:p>
        </p:txBody>
      </p:sp>
      <p:sp>
        <p:nvSpPr>
          <p:cNvPr id="614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1FD093-9BEC-4C70-BAC1-F47537C6F916}" type="slidenum">
              <a:rPr lang="en-US" altLang="ru-RU" smtClean="0"/>
            </a:fld>
            <a:endParaRPr lang="en-US" alt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nSpc>
                <a:spcPct val="90000"/>
              </a:lnSpc>
              <a:defRPr/>
            </a:pPr>
            <a:r>
              <a:rPr lang="en-US" altLang="en-US" sz="1050" dirty="0"/>
              <a:t>Упомяните последние инициативы CALP на данный момент </a:t>
            </a:r>
            <a:r>
              <a:rPr lang="en-US" altLang="en-US" sz="1050" dirty="0">
                <a:latin typeface="Mangal" panose="02040503050203030202" pitchFamily="18" charset="0"/>
              </a:rPr>
              <a:t>- </a:t>
            </a:r>
            <a:r>
              <a:rPr lang="en-US" altLang="en-US" sz="1050" dirty="0"/>
              <a:t>возможно, региональные, с учетом контекста. Как минимум, объясните, что такое CALP и как он может быть полезным ресурсом.</a:t>
            </a:r>
            <a:endParaRPr lang="en-US" altLang="en-US" sz="1050" dirty="0"/>
          </a:p>
          <a:p>
            <a:pPr>
              <a:lnSpc>
                <a:spcPct val="90000"/>
              </a:lnSpc>
              <a:defRPr/>
            </a:pPr>
            <a:endParaRPr lang="en-US" altLang="en-US" sz="1050" dirty="0"/>
          </a:p>
          <a:p>
            <a:pPr>
              <a:lnSpc>
                <a:spcPct val="90000"/>
              </a:lnSpc>
              <a:defRPr/>
            </a:pPr>
            <a:r>
              <a:rPr lang="en-US" altLang="en-US" sz="1050" u="sng" dirty="0"/>
              <a:t>Большая сделка: </a:t>
            </a:r>
            <a:r>
              <a:rPr lang="en-US" altLang="en-US" sz="1050" dirty="0"/>
              <a:t>Гранд-сделку подписали 62 страны, включая международных гуманитарных доноров, ООН, Движение Красного Креста и Красного Полумесяца, НПО и местных гуманитарных партнеров. Она включает в себя 51 общее обязательство по повышению эффективности гуманитарной помощи и 8 направлений работы. Существует рабочий поток по CVA, возглавляемый DFID и WFP.  В него входят МФОККиКП, МККК и БЦР. Рабочий поток имеет ряд обязательств, в том числе по расширению надлежащего использования CVA (многие агентства, включая Движение, установили свои собственные маркеры), инвестированию в новые модели оказания помощи и улучшению доказательной базы для CVA.</a:t>
            </a:r>
            <a:endParaRPr lang="en-US" altLang="en-US" sz="1050" dirty="0"/>
          </a:p>
          <a:p>
            <a:pPr>
              <a:lnSpc>
                <a:spcPct val="90000"/>
              </a:lnSpc>
              <a:defRPr/>
            </a:pPr>
            <a:endParaRPr lang="en-US" altLang="en-US" sz="1050" dirty="0"/>
          </a:p>
          <a:p>
            <a:pPr>
              <a:spcBef>
                <a:spcPts val="200"/>
              </a:spcBef>
              <a:spcAft>
                <a:spcPts val="200"/>
              </a:spcAft>
              <a:buFont typeface="Wingdings" panose="05000000000000000000" pitchFamily="2" charset="2"/>
              <a:buNone/>
              <a:defRPr/>
            </a:pPr>
            <a:r>
              <a:rPr lang="en-US" altLang="en-US" sz="1050" u="sng" dirty="0"/>
              <a:t>Доноры:</a:t>
            </a:r>
            <a:endParaRPr lang="en-US" altLang="en-US" sz="1050" u="sng" dirty="0"/>
          </a:p>
          <a:p>
            <a:pPr>
              <a:spcBef>
                <a:spcPts val="200"/>
              </a:spcBef>
              <a:spcAft>
                <a:spcPts val="200"/>
              </a:spcAft>
              <a:buFont typeface="Wingdings" panose="05000000000000000000" pitchFamily="2" charset="2"/>
              <a:buNone/>
              <a:defRPr/>
            </a:pPr>
            <a:endParaRPr lang="en-US" altLang="en-US" sz="1400" b="1" u="sng" dirty="0"/>
          </a:p>
          <a:p>
            <a:pPr>
              <a:spcBef>
                <a:spcPts val="200"/>
              </a:spcBef>
              <a:spcAft>
                <a:spcPts val="200"/>
              </a:spcAft>
              <a:buFont typeface="Wingdings" panose="05000000000000000000" pitchFamily="2" charset="2"/>
              <a:buNone/>
              <a:defRPr/>
            </a:pPr>
            <a:r>
              <a:rPr lang="en-GB" altLang="en-US" sz="1400" dirty="0"/>
              <a:t>ECHO </a:t>
            </a:r>
            <a:r>
              <a:rPr lang="en-GB" altLang="en-US" sz="1400" dirty="0"/>
              <a:t>имеет политику CVA, 10 общих принципов для многоцелевых денежных средств и руководство по средним и крупным CVA. Обязательство ЕС предоставлять 35% гуманитарной помощи в виде CVA</a:t>
            </a:r>
            <a:endParaRPr lang="en-GB" altLang="en-US" sz="1400" dirty="0"/>
          </a:p>
          <a:p>
            <a:pPr>
              <a:lnSpc>
                <a:spcPct val="90000"/>
              </a:lnSpc>
              <a:defRPr/>
            </a:pPr>
            <a:r>
              <a:rPr lang="en-GB" altLang="en-US" sz="1400" dirty="0"/>
              <a:t>FCDO (ранее DFID) поощряет более широкое использование инновационных подходов, включая цифровые наличные.</a:t>
            </a:r>
            <a:endParaRPr lang="en-GB" altLang="en-US" sz="1400" dirty="0"/>
          </a:p>
          <a:p>
            <a:pPr>
              <a:lnSpc>
                <a:spcPct val="90000"/>
              </a:lnSpc>
              <a:defRPr/>
            </a:pPr>
            <a:endParaRPr lang="en-US" altLang="en-US" sz="1050" u="sng" dirty="0"/>
          </a:p>
          <a:p>
            <a:pPr>
              <a:lnSpc>
                <a:spcPct val="90000"/>
              </a:lnSpc>
              <a:defRPr/>
            </a:pPr>
            <a:r>
              <a:rPr lang="en-US" altLang="en-US" sz="1050" dirty="0"/>
              <a:t>В целом, среди крупных доноров наблюдается активное стремление к более совместным подходам к денежным средствам для повышения коллективного воздействия и эффективности, включая использование операционных моделей или денежных платформ. </a:t>
            </a:r>
            <a:endParaRPr lang="en-US" altLang="en-US" sz="1050" dirty="0"/>
          </a:p>
          <a:p>
            <a:pPr>
              <a:lnSpc>
                <a:spcPct val="90000"/>
              </a:lnSpc>
              <a:defRPr/>
            </a:pPr>
            <a:r>
              <a:rPr lang="en-US" altLang="en-US" sz="1050" dirty="0">
                <a:ea typeface="MS PGothic"/>
                <a:cs typeface="Calibri" panose="020F0502020204030204"/>
              </a:rPr>
              <a:t>Упомяните </a:t>
            </a:r>
            <a:r>
              <a:rPr lang="en-US" altLang="en-US" sz="1050" dirty="0">
                <a:latin typeface="Mangal" panose="02040503050203030202"/>
                <a:ea typeface="MS PGothic"/>
              </a:rPr>
              <a:t>примеры</a:t>
            </a:r>
            <a:r>
              <a:rPr lang="en-US" altLang="en-US" sz="1050" dirty="0">
                <a:ea typeface="MS PGothic"/>
                <a:cs typeface="Calibri" panose="020F0502020204030204"/>
              </a:rPr>
              <a:t> Красного Креста - например</a:t>
            </a:r>
            <a:r>
              <a:rPr lang="en-US" altLang="en-US" sz="1050" dirty="0">
                <a:ea typeface="MS PGothic"/>
                <a:cs typeface="Calibri" panose="020F0502020204030204"/>
              </a:rPr>
              <a:t>, ESSN, Турция (главная в Движении) или любые более мелкие платформы/консорциумы в регионе/стране НС.</a:t>
            </a:r>
            <a:endParaRPr lang="en-US" altLang="en-US" sz="1050" dirty="0">
              <a:ea typeface="MS PGothic"/>
              <a:cs typeface="Calibri" panose="020F0502020204030204"/>
            </a:endParaRPr>
          </a:p>
          <a:p>
            <a:pPr>
              <a:lnSpc>
                <a:spcPct val="90000"/>
              </a:lnSpc>
              <a:defRPr/>
            </a:pPr>
            <a:endParaRPr lang="en-US" altLang="en-US" sz="1050" dirty="0"/>
          </a:p>
          <a:p>
            <a:pPr>
              <a:lnSpc>
                <a:spcPct val="90000"/>
              </a:lnSpc>
              <a:defRPr/>
            </a:pPr>
            <a:r>
              <a:rPr lang="en-US" altLang="en-US" sz="1050" u="sng" dirty="0">
                <a:ea typeface="MS PGothic"/>
                <a:cs typeface="Calibri" panose="020F0502020204030204"/>
              </a:rPr>
              <a:t>Глобальные объемы ДКВ</a:t>
            </a:r>
            <a:r>
              <a:rPr lang="en-US" altLang="en-US" sz="1050" dirty="0">
                <a:ea typeface="MS PGothic"/>
                <a:cs typeface="Calibri" panose="020F0502020204030204"/>
              </a:rPr>
              <a:t>: Как показано здесь и на слайде "Положение дел с наличными в мире", несмотря на то, что Движение увеличивает объем предоставляемых ДКВ, доля этих средств в общемировом объеме ДКВ не растет. (График: 24% в 2017 г., но снижение до 19% в 2019 г.) Основная причина этого заключается в быстром наращивании операционного потенциала ООН. Доноры также придерживаются более операционной модели и предоставляют меньше контрактов отдельным агентствам, предпочитая подход единой поставки/один контракт, который обычно получает ООН, поскольку у нее есть операционный потенциал. В настоящее время ВПП является основным игроком на глобальном уровне. Вряд ли Движение сможет когда-либо конкурировать с ООН, но быть в курсе внешних условий полезно. </a:t>
            </a:r>
            <a:endParaRPr lang="en-US" altLang="en-US" sz="1050" dirty="0">
              <a:cs typeface="Calibri" panose="020F0502020204030204"/>
            </a:endParaRPr>
          </a:p>
          <a:p>
            <a:pPr>
              <a:lnSpc>
                <a:spcPct val="90000"/>
              </a:lnSpc>
              <a:defRPr/>
            </a:pPr>
            <a:endParaRPr lang="en-US" altLang="en-US" sz="1050" dirty="0"/>
          </a:p>
          <a:p>
            <a:pPr>
              <a:lnSpc>
                <a:spcPct val="90000"/>
              </a:lnSpc>
              <a:defRPr/>
            </a:pPr>
            <a:r>
              <a:rPr lang="en-US" altLang="en-US" sz="1050" dirty="0"/>
              <a:t>Вместо этого Движение должно использовать свои сильные стороны и дополнительные преимущества </a:t>
            </a:r>
            <a:r>
              <a:rPr lang="en-US" altLang="en-US" sz="1050" dirty="0">
                <a:latin typeface="Mangal" panose="02040503050203030202" pitchFamily="18" charset="0"/>
              </a:rPr>
              <a:t>- </a:t>
            </a:r>
            <a:r>
              <a:rPr lang="en-US" altLang="en-US" sz="1050" dirty="0"/>
              <a:t>местное, основанное на сообществах, работающее там, куда многие другие не могут добраться, вспомогательное по отношению к правительству и т. д. Чтобы оставаться актуальными в таких донорских моделях, НС может рассмотреть возможность выбора в качестве партнера для более крупных агентств, работающих по принципу сотрудничества, и обеспечить основные программы в таких областях, как таргетирование, вовлечение сообществ и МиО (не связанное с оказанием помощи).</a:t>
            </a:r>
            <a:endParaRPr lang="en-US" altLang="en-US" sz="1050" dirty="0"/>
          </a:p>
        </p:txBody>
      </p:sp>
      <p:sp>
        <p:nvSpPr>
          <p:cNvPr id="655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63A3542-C9B6-4BD4-A5A3-E55BB1F387F9}" type="slidenum">
              <a:rPr lang="en-US" altLang="ru-RU" smtClean="0"/>
            </a:fld>
            <a:endParaRPr lang="en-US" alt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2"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383056" y="338143"/>
            <a:ext cx="17521895" cy="9625008"/>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FBFA09B-A4C9-49DD-B645-4D8666566FCD}"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p:cNvSpPr>
          <p:nvPr>
            <p:ph type="pic" sz="quarter" idx="10"/>
          </p:nvPr>
        </p:nvSpPr>
        <p:spPr>
          <a:xfrm>
            <a:off x="1935145" y="3120406"/>
            <a:ext cx="5715000" cy="5715000"/>
          </a:xfrm>
          <a:custGeom>
            <a:avLst/>
            <a:gdLst>
              <a:gd name="connsiteX0" fmla="*/ 2857500 w 5715000"/>
              <a:gd name="connsiteY0" fmla="*/ 1598631 h 5715000"/>
              <a:gd name="connsiteX1" fmla="*/ 4116369 w 5715000"/>
              <a:gd name="connsiteY1" fmla="*/ 2857500 h 5715000"/>
              <a:gd name="connsiteX2" fmla="*/ 2857500 w 5715000"/>
              <a:gd name="connsiteY2" fmla="*/ 4116369 h 5715000"/>
              <a:gd name="connsiteX3" fmla="*/ 1598631 w 5715000"/>
              <a:gd name="connsiteY3" fmla="*/ 2857500 h 5715000"/>
              <a:gd name="connsiteX4" fmla="*/ 2857500 w 5715000"/>
              <a:gd name="connsiteY4" fmla="*/ 1598631 h 5715000"/>
              <a:gd name="connsiteX5" fmla="*/ 2857500 w 5715000"/>
              <a:gd name="connsiteY5" fmla="*/ 1477944 h 5715000"/>
              <a:gd name="connsiteX6" fmla="*/ 1477944 w 5715000"/>
              <a:gd name="connsiteY6" fmla="*/ 2857500 h 5715000"/>
              <a:gd name="connsiteX7" fmla="*/ 2857500 w 5715000"/>
              <a:gd name="connsiteY7" fmla="*/ 4237056 h 5715000"/>
              <a:gd name="connsiteX8" fmla="*/ 4237056 w 5715000"/>
              <a:gd name="connsiteY8" fmla="*/ 2857500 h 5715000"/>
              <a:gd name="connsiteX9" fmla="*/ 2857500 w 5715000"/>
              <a:gd name="connsiteY9" fmla="*/ 1477944 h 5715000"/>
              <a:gd name="connsiteX10" fmla="*/ 2857500 w 5715000"/>
              <a:gd name="connsiteY10" fmla="*/ 0 h 5715000"/>
              <a:gd name="connsiteX11" fmla="*/ 5715000 w 5715000"/>
              <a:gd name="connsiteY11" fmla="*/ 2857500 h 5715000"/>
              <a:gd name="connsiteX12" fmla="*/ 2857500 w 5715000"/>
              <a:gd name="connsiteY12" fmla="*/ 5715000 h 5715000"/>
              <a:gd name="connsiteX13" fmla="*/ 0 w 5715000"/>
              <a:gd name="connsiteY13" fmla="*/ 2857500 h 5715000"/>
              <a:gd name="connsiteX14" fmla="*/ 2857500 w 5715000"/>
              <a:gd name="connsiteY1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00" h="5715000">
                <a:moveTo>
                  <a:pt x="2857500" y="1598631"/>
                </a:moveTo>
                <a:cubicBezTo>
                  <a:pt x="3552754" y="1598631"/>
                  <a:pt x="4116369" y="2162246"/>
                  <a:pt x="4116369" y="2857500"/>
                </a:cubicBezTo>
                <a:cubicBezTo>
                  <a:pt x="4116369" y="3552754"/>
                  <a:pt x="3552754" y="4116369"/>
                  <a:pt x="2857500" y="4116369"/>
                </a:cubicBezTo>
                <a:cubicBezTo>
                  <a:pt x="2162246" y="4116369"/>
                  <a:pt x="1598631" y="3552754"/>
                  <a:pt x="1598631" y="2857500"/>
                </a:cubicBezTo>
                <a:cubicBezTo>
                  <a:pt x="1598631" y="2162246"/>
                  <a:pt x="2162246" y="1598631"/>
                  <a:pt x="2857500" y="1598631"/>
                </a:cubicBezTo>
                <a:close/>
                <a:moveTo>
                  <a:pt x="2857500" y="1477944"/>
                </a:moveTo>
                <a:cubicBezTo>
                  <a:pt x="2095592" y="1477944"/>
                  <a:pt x="1477944" y="2095592"/>
                  <a:pt x="1477944" y="2857500"/>
                </a:cubicBezTo>
                <a:cubicBezTo>
                  <a:pt x="1477944" y="3619408"/>
                  <a:pt x="2095592" y="4237056"/>
                  <a:pt x="2857500" y="4237056"/>
                </a:cubicBezTo>
                <a:cubicBezTo>
                  <a:pt x="3619408" y="4237056"/>
                  <a:pt x="4237056" y="3619408"/>
                  <a:pt x="4237056" y="2857500"/>
                </a:cubicBezTo>
                <a:cubicBezTo>
                  <a:pt x="4237056" y="2095592"/>
                  <a:pt x="3619408" y="1477944"/>
                  <a:pt x="2857500" y="1477944"/>
                </a:cubicBezTo>
                <a:close/>
                <a:moveTo>
                  <a:pt x="2857500" y="0"/>
                </a:moveTo>
                <a:cubicBezTo>
                  <a:pt x="4435654" y="0"/>
                  <a:pt x="5715000" y="1279346"/>
                  <a:pt x="5715000" y="2857500"/>
                </a:cubicBezTo>
                <a:cubicBezTo>
                  <a:pt x="5715000" y="4435654"/>
                  <a:pt x="4435654" y="5715000"/>
                  <a:pt x="2857500" y="5715000"/>
                </a:cubicBezTo>
                <a:cubicBezTo>
                  <a:pt x="1279346" y="5715000"/>
                  <a:pt x="0" y="4435654"/>
                  <a:pt x="0" y="2857500"/>
                </a:cubicBezTo>
                <a:cubicBezTo>
                  <a:pt x="0" y="1279346"/>
                  <a:pt x="1279346" y="0"/>
                  <a:pt x="2857500"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solidFill>
                  <a:schemeClr val="tx1"/>
                </a:solidFill>
              </a:defRPr>
            </a:lvl1pPr>
          </a:lstStyle>
          <a:p>
            <a:pPr lvl="0"/>
            <a:endParaRPr lang="en-U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0FAB61E0-5790-47AE-9B15-D1087D3C1EE8}"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9"/>
          <p:cNvSpPr>
            <a:spLocks noGrp="1" noEditPoints="1"/>
          </p:cNvSpPr>
          <p:nvPr>
            <p:ph type="pic" sz="quarter" idx="10"/>
          </p:nvPr>
        </p:nvSpPr>
        <p:spPr bwMode="auto">
          <a:xfrm>
            <a:off x="1610782" y="2576586"/>
            <a:ext cx="6363725" cy="6363727"/>
          </a:xfrm>
          <a:custGeom>
            <a:avLst/>
            <a:gdLst>
              <a:gd name="T0" fmla="*/ 1402 w 2805"/>
              <a:gd name="T1" fmla="*/ 0 h 2803"/>
              <a:gd name="T2" fmla="*/ 2805 w 2805"/>
              <a:gd name="T3" fmla="*/ 1401 h 2803"/>
              <a:gd name="T4" fmla="*/ 1402 w 2805"/>
              <a:gd name="T5" fmla="*/ 2803 h 2803"/>
              <a:gd name="T6" fmla="*/ 0 w 2805"/>
              <a:gd name="T7" fmla="*/ 1401 h 2803"/>
              <a:gd name="T8" fmla="*/ 1402 w 2805"/>
              <a:gd name="T9" fmla="*/ 0 h 2803"/>
              <a:gd name="T10" fmla="*/ 1402 w 2805"/>
              <a:gd name="T11" fmla="*/ 740 h 2803"/>
              <a:gd name="T12" fmla="*/ 2065 w 2805"/>
              <a:gd name="T13" fmla="*/ 1401 h 2803"/>
              <a:gd name="T14" fmla="*/ 1402 w 2805"/>
              <a:gd name="T15" fmla="*/ 2063 h 2803"/>
              <a:gd name="T16" fmla="*/ 741 w 2805"/>
              <a:gd name="T17" fmla="*/ 1401 h 2803"/>
              <a:gd name="T18" fmla="*/ 1402 w 2805"/>
              <a:gd name="T19" fmla="*/ 740 h 2803"/>
              <a:gd name="T20" fmla="*/ 1402 w 2805"/>
              <a:gd name="T21" fmla="*/ 655 h 2803"/>
              <a:gd name="T22" fmla="*/ 2150 w 2805"/>
              <a:gd name="T23" fmla="*/ 1401 h 2803"/>
              <a:gd name="T24" fmla="*/ 1402 w 2805"/>
              <a:gd name="T25" fmla="*/ 2148 h 2803"/>
              <a:gd name="T26" fmla="*/ 655 w 2805"/>
              <a:gd name="T27" fmla="*/ 1401 h 2803"/>
              <a:gd name="T28" fmla="*/ 1402 w 2805"/>
              <a:gd name="T29" fmla="*/ 655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5" h="2803">
                <a:moveTo>
                  <a:pt x="1402" y="0"/>
                </a:moveTo>
                <a:lnTo>
                  <a:pt x="2805" y="1401"/>
                </a:lnTo>
                <a:lnTo>
                  <a:pt x="1402" y="2803"/>
                </a:lnTo>
                <a:lnTo>
                  <a:pt x="0" y="1401"/>
                </a:lnTo>
                <a:lnTo>
                  <a:pt x="1402" y="0"/>
                </a:lnTo>
                <a:close/>
                <a:moveTo>
                  <a:pt x="1402" y="740"/>
                </a:moveTo>
                <a:lnTo>
                  <a:pt x="2065" y="1401"/>
                </a:lnTo>
                <a:lnTo>
                  <a:pt x="1402" y="2063"/>
                </a:lnTo>
                <a:lnTo>
                  <a:pt x="741" y="1401"/>
                </a:lnTo>
                <a:lnTo>
                  <a:pt x="1402" y="740"/>
                </a:lnTo>
                <a:close/>
                <a:moveTo>
                  <a:pt x="1402" y="655"/>
                </a:moveTo>
                <a:lnTo>
                  <a:pt x="2150" y="1401"/>
                </a:lnTo>
                <a:lnTo>
                  <a:pt x="1402" y="2148"/>
                </a:lnTo>
                <a:lnTo>
                  <a:pt x="655" y="1401"/>
                </a:lnTo>
                <a:lnTo>
                  <a:pt x="1402" y="655"/>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1DBE82BE-73BA-4B52-B01C-E6B0D8AC8BB8}"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0"/>
          <p:cNvSpPr>
            <a:spLocks noGrp="1" noChangeAspect="1" noEditPoints="1"/>
          </p:cNvSpPr>
          <p:nvPr>
            <p:ph type="pic" sz="quarter" idx="10"/>
          </p:nvPr>
        </p:nvSpPr>
        <p:spPr bwMode="auto">
          <a:xfrm flipH="1">
            <a:off x="-1" y="0"/>
            <a:ext cx="14712019" cy="4511040"/>
          </a:xfrm>
          <a:custGeom>
            <a:avLst/>
            <a:gdLst>
              <a:gd name="T0" fmla="*/ 6457 w 7550"/>
              <a:gd name="T1" fmla="*/ 903 h 2315"/>
              <a:gd name="T2" fmla="*/ 6417 w 7550"/>
              <a:gd name="T3" fmla="*/ 1027 h 2315"/>
              <a:gd name="T4" fmla="*/ 6432 w 7550"/>
              <a:gd name="T5" fmla="*/ 1156 h 2315"/>
              <a:gd name="T6" fmla="*/ 6503 w 7550"/>
              <a:gd name="T7" fmla="*/ 1270 h 2315"/>
              <a:gd name="T8" fmla="*/ 6617 w 7550"/>
              <a:gd name="T9" fmla="*/ 1341 h 2315"/>
              <a:gd name="T10" fmla="*/ 6746 w 7550"/>
              <a:gd name="T11" fmla="*/ 1356 h 2315"/>
              <a:gd name="T12" fmla="*/ 6871 w 7550"/>
              <a:gd name="T13" fmla="*/ 1316 h 2315"/>
              <a:gd name="T14" fmla="*/ 4907 w 7550"/>
              <a:gd name="T15" fmla="*/ 1501 h 2315"/>
              <a:gd name="T16" fmla="*/ 4836 w 7550"/>
              <a:gd name="T17" fmla="*/ 1615 h 2315"/>
              <a:gd name="T18" fmla="*/ 4821 w 7550"/>
              <a:gd name="T19" fmla="*/ 1745 h 2315"/>
              <a:gd name="T20" fmla="*/ 4861 w 7550"/>
              <a:gd name="T21" fmla="*/ 1870 h 2315"/>
              <a:gd name="T22" fmla="*/ 4955 w 7550"/>
              <a:gd name="T23" fmla="*/ 1968 h 2315"/>
              <a:gd name="T24" fmla="*/ 5078 w 7550"/>
              <a:gd name="T25" fmla="*/ 2014 h 2315"/>
              <a:gd name="T26" fmla="*/ 5207 w 7550"/>
              <a:gd name="T27" fmla="*/ 2004 h 2315"/>
              <a:gd name="T28" fmla="*/ 5324 w 7550"/>
              <a:gd name="T29" fmla="*/ 1940 h 2315"/>
              <a:gd name="T30" fmla="*/ 3635 w 7550"/>
              <a:gd name="T31" fmla="*/ 1847 h 2315"/>
              <a:gd name="T32" fmla="*/ 3588 w 7550"/>
              <a:gd name="T33" fmla="*/ 1970 h 2315"/>
              <a:gd name="T34" fmla="*/ 3597 w 7550"/>
              <a:gd name="T35" fmla="*/ 2100 h 2315"/>
              <a:gd name="T36" fmla="*/ 3663 w 7550"/>
              <a:gd name="T37" fmla="*/ 2216 h 2315"/>
              <a:gd name="T38" fmla="*/ 3773 w 7550"/>
              <a:gd name="T39" fmla="*/ 2293 h 2315"/>
              <a:gd name="T40" fmla="*/ 3901 w 7550"/>
              <a:gd name="T41" fmla="*/ 2315 h 2315"/>
              <a:gd name="T42" fmla="*/ 4028 w 7550"/>
              <a:gd name="T43" fmla="*/ 2281 h 2315"/>
              <a:gd name="T44" fmla="*/ 4538 w 7550"/>
              <a:gd name="T45" fmla="*/ 0 h 2315"/>
              <a:gd name="T46" fmla="*/ 3395 w 7550"/>
              <a:gd name="T47" fmla="*/ 1176 h 2315"/>
              <a:gd name="T48" fmla="*/ 3373 w 7550"/>
              <a:gd name="T49" fmla="*/ 1305 h 2315"/>
              <a:gd name="T50" fmla="*/ 3407 w 7550"/>
              <a:gd name="T51" fmla="*/ 1431 h 2315"/>
              <a:gd name="T52" fmla="*/ 3496 w 7550"/>
              <a:gd name="T53" fmla="*/ 1535 h 2315"/>
              <a:gd name="T54" fmla="*/ 3616 w 7550"/>
              <a:gd name="T55" fmla="*/ 1587 h 2315"/>
              <a:gd name="T56" fmla="*/ 3747 w 7550"/>
              <a:gd name="T57" fmla="*/ 1584 h 2315"/>
              <a:gd name="T58" fmla="*/ 3866 w 7550"/>
              <a:gd name="T59" fmla="*/ 1525 h 2315"/>
              <a:gd name="T60" fmla="*/ 2175 w 7550"/>
              <a:gd name="T61" fmla="*/ 1432 h 2315"/>
              <a:gd name="T62" fmla="*/ 2122 w 7550"/>
              <a:gd name="T63" fmla="*/ 1553 h 2315"/>
              <a:gd name="T64" fmla="*/ 2125 w 7550"/>
              <a:gd name="T65" fmla="*/ 1682 h 2315"/>
              <a:gd name="T66" fmla="*/ 2184 w 7550"/>
              <a:gd name="T67" fmla="*/ 1801 h 2315"/>
              <a:gd name="T68" fmla="*/ 2291 w 7550"/>
              <a:gd name="T69" fmla="*/ 1885 h 2315"/>
              <a:gd name="T70" fmla="*/ 2418 w 7550"/>
              <a:gd name="T71" fmla="*/ 1913 h 2315"/>
              <a:gd name="T72" fmla="*/ 2546 w 7550"/>
              <a:gd name="T73" fmla="*/ 1885 h 2315"/>
              <a:gd name="T74" fmla="*/ 3522 w 7550"/>
              <a:gd name="T75" fmla="*/ 0 h 2315"/>
              <a:gd name="T76" fmla="*/ 1012 w 7550"/>
              <a:gd name="T77" fmla="*/ 1680 h 2315"/>
              <a:gd name="T78" fmla="*/ 983 w 7550"/>
              <a:gd name="T79" fmla="*/ 1807 h 2315"/>
              <a:gd name="T80" fmla="*/ 1012 w 7550"/>
              <a:gd name="T81" fmla="*/ 1935 h 2315"/>
              <a:gd name="T82" fmla="*/ 1094 w 7550"/>
              <a:gd name="T83" fmla="*/ 2043 h 2315"/>
              <a:gd name="T84" fmla="*/ 1213 w 7550"/>
              <a:gd name="T85" fmla="*/ 2101 h 2315"/>
              <a:gd name="T86" fmla="*/ 1343 w 7550"/>
              <a:gd name="T87" fmla="*/ 2104 h 2315"/>
              <a:gd name="T88" fmla="*/ 1465 w 7550"/>
              <a:gd name="T89" fmla="*/ 2052 h 2315"/>
              <a:gd name="T90" fmla="*/ 67 w 7550"/>
              <a:gd name="T91" fmla="*/ 1664 h 2315"/>
              <a:gd name="T92" fmla="*/ 9 w 7550"/>
              <a:gd name="T93" fmla="*/ 1783 h 2315"/>
              <a:gd name="T94" fmla="*/ 6 w 7550"/>
              <a:gd name="T95" fmla="*/ 1913 h 2315"/>
              <a:gd name="T96" fmla="*/ 58 w 7550"/>
              <a:gd name="T97" fmla="*/ 2034 h 2315"/>
              <a:gd name="T98" fmla="*/ 161 w 7550"/>
              <a:gd name="T99" fmla="*/ 2122 h 2315"/>
              <a:gd name="T100" fmla="*/ 288 w 7550"/>
              <a:gd name="T101" fmla="*/ 2156 h 2315"/>
              <a:gd name="T102" fmla="*/ 417 w 7550"/>
              <a:gd name="T103" fmla="*/ 2135 h 2315"/>
              <a:gd name="T104" fmla="*/ 2585 w 7550"/>
              <a:gd name="T105" fmla="*/ 0 h 2315"/>
              <a:gd name="T106" fmla="*/ 100 w 7550"/>
              <a:gd name="T107" fmla="*/ 712 h 2315"/>
              <a:gd name="T108" fmla="*/ 66 w 7550"/>
              <a:gd name="T109" fmla="*/ 839 h 2315"/>
              <a:gd name="T110" fmla="*/ 88 w 7550"/>
              <a:gd name="T111" fmla="*/ 968 h 2315"/>
              <a:gd name="T112" fmla="*/ 166 w 7550"/>
              <a:gd name="T113" fmla="*/ 1078 h 2315"/>
              <a:gd name="T114" fmla="*/ 282 w 7550"/>
              <a:gd name="T115" fmla="*/ 1143 h 2315"/>
              <a:gd name="T116" fmla="*/ 412 w 7550"/>
              <a:gd name="T117" fmla="*/ 1152 h 2315"/>
              <a:gd name="T118" fmla="*/ 534 w 7550"/>
              <a:gd name="T119" fmla="*/ 110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50" h="2315">
                <a:moveTo>
                  <a:pt x="7550" y="651"/>
                </a:moveTo>
                <a:lnTo>
                  <a:pt x="7550" y="0"/>
                </a:lnTo>
                <a:lnTo>
                  <a:pt x="7346" y="0"/>
                </a:lnTo>
                <a:lnTo>
                  <a:pt x="6503" y="842"/>
                </a:lnTo>
                <a:lnTo>
                  <a:pt x="6492" y="853"/>
                </a:lnTo>
                <a:lnTo>
                  <a:pt x="6482" y="865"/>
                </a:lnTo>
                <a:lnTo>
                  <a:pt x="6473" y="877"/>
                </a:lnTo>
                <a:lnTo>
                  <a:pt x="6465" y="890"/>
                </a:lnTo>
                <a:lnTo>
                  <a:pt x="6457" y="903"/>
                </a:lnTo>
                <a:lnTo>
                  <a:pt x="6450" y="916"/>
                </a:lnTo>
                <a:lnTo>
                  <a:pt x="6443" y="929"/>
                </a:lnTo>
                <a:lnTo>
                  <a:pt x="6437" y="942"/>
                </a:lnTo>
                <a:lnTo>
                  <a:pt x="6432" y="956"/>
                </a:lnTo>
                <a:lnTo>
                  <a:pt x="6428" y="970"/>
                </a:lnTo>
                <a:lnTo>
                  <a:pt x="6424" y="984"/>
                </a:lnTo>
                <a:lnTo>
                  <a:pt x="6421" y="998"/>
                </a:lnTo>
                <a:lnTo>
                  <a:pt x="6418" y="1012"/>
                </a:lnTo>
                <a:lnTo>
                  <a:pt x="6417" y="1027"/>
                </a:lnTo>
                <a:lnTo>
                  <a:pt x="6416" y="1042"/>
                </a:lnTo>
                <a:lnTo>
                  <a:pt x="6415" y="1057"/>
                </a:lnTo>
                <a:lnTo>
                  <a:pt x="6416" y="1071"/>
                </a:lnTo>
                <a:lnTo>
                  <a:pt x="6417" y="1085"/>
                </a:lnTo>
                <a:lnTo>
                  <a:pt x="6418" y="1100"/>
                </a:lnTo>
                <a:lnTo>
                  <a:pt x="6421" y="1114"/>
                </a:lnTo>
                <a:lnTo>
                  <a:pt x="6424" y="1128"/>
                </a:lnTo>
                <a:lnTo>
                  <a:pt x="6428" y="1142"/>
                </a:lnTo>
                <a:lnTo>
                  <a:pt x="6432" y="1156"/>
                </a:lnTo>
                <a:lnTo>
                  <a:pt x="6437" y="1170"/>
                </a:lnTo>
                <a:lnTo>
                  <a:pt x="6443" y="1183"/>
                </a:lnTo>
                <a:lnTo>
                  <a:pt x="6450" y="1196"/>
                </a:lnTo>
                <a:lnTo>
                  <a:pt x="6457" y="1210"/>
                </a:lnTo>
                <a:lnTo>
                  <a:pt x="6465" y="1223"/>
                </a:lnTo>
                <a:lnTo>
                  <a:pt x="6473" y="1235"/>
                </a:lnTo>
                <a:lnTo>
                  <a:pt x="6482" y="1247"/>
                </a:lnTo>
                <a:lnTo>
                  <a:pt x="6492" y="1259"/>
                </a:lnTo>
                <a:lnTo>
                  <a:pt x="6503" y="1270"/>
                </a:lnTo>
                <a:lnTo>
                  <a:pt x="6514" y="1281"/>
                </a:lnTo>
                <a:lnTo>
                  <a:pt x="6526" y="1291"/>
                </a:lnTo>
                <a:lnTo>
                  <a:pt x="6538" y="1300"/>
                </a:lnTo>
                <a:lnTo>
                  <a:pt x="6550" y="1308"/>
                </a:lnTo>
                <a:lnTo>
                  <a:pt x="6564" y="1316"/>
                </a:lnTo>
                <a:lnTo>
                  <a:pt x="6577" y="1324"/>
                </a:lnTo>
                <a:lnTo>
                  <a:pt x="6590" y="1330"/>
                </a:lnTo>
                <a:lnTo>
                  <a:pt x="6603" y="1336"/>
                </a:lnTo>
                <a:lnTo>
                  <a:pt x="6617" y="1341"/>
                </a:lnTo>
                <a:lnTo>
                  <a:pt x="6631" y="1345"/>
                </a:lnTo>
                <a:lnTo>
                  <a:pt x="6645" y="1349"/>
                </a:lnTo>
                <a:lnTo>
                  <a:pt x="6659" y="1352"/>
                </a:lnTo>
                <a:lnTo>
                  <a:pt x="6673" y="1355"/>
                </a:lnTo>
                <a:lnTo>
                  <a:pt x="6688" y="1356"/>
                </a:lnTo>
                <a:lnTo>
                  <a:pt x="6702" y="1357"/>
                </a:lnTo>
                <a:lnTo>
                  <a:pt x="6717" y="1358"/>
                </a:lnTo>
                <a:lnTo>
                  <a:pt x="6732" y="1357"/>
                </a:lnTo>
                <a:lnTo>
                  <a:pt x="6746" y="1356"/>
                </a:lnTo>
                <a:lnTo>
                  <a:pt x="6761" y="1355"/>
                </a:lnTo>
                <a:lnTo>
                  <a:pt x="6775" y="1352"/>
                </a:lnTo>
                <a:lnTo>
                  <a:pt x="6789" y="1349"/>
                </a:lnTo>
                <a:lnTo>
                  <a:pt x="6803" y="1345"/>
                </a:lnTo>
                <a:lnTo>
                  <a:pt x="6817" y="1341"/>
                </a:lnTo>
                <a:lnTo>
                  <a:pt x="6831" y="1336"/>
                </a:lnTo>
                <a:lnTo>
                  <a:pt x="6844" y="1330"/>
                </a:lnTo>
                <a:lnTo>
                  <a:pt x="6858" y="1324"/>
                </a:lnTo>
                <a:lnTo>
                  <a:pt x="6871" y="1316"/>
                </a:lnTo>
                <a:lnTo>
                  <a:pt x="6884" y="1308"/>
                </a:lnTo>
                <a:lnTo>
                  <a:pt x="6896" y="1300"/>
                </a:lnTo>
                <a:lnTo>
                  <a:pt x="6908" y="1291"/>
                </a:lnTo>
                <a:lnTo>
                  <a:pt x="6920" y="1281"/>
                </a:lnTo>
                <a:lnTo>
                  <a:pt x="6931" y="1270"/>
                </a:lnTo>
                <a:lnTo>
                  <a:pt x="7550" y="651"/>
                </a:lnTo>
                <a:close/>
                <a:moveTo>
                  <a:pt x="7265" y="0"/>
                </a:moveTo>
                <a:lnTo>
                  <a:pt x="6409" y="0"/>
                </a:lnTo>
                <a:lnTo>
                  <a:pt x="4907" y="1501"/>
                </a:lnTo>
                <a:lnTo>
                  <a:pt x="4897" y="1512"/>
                </a:lnTo>
                <a:lnTo>
                  <a:pt x="4887" y="1524"/>
                </a:lnTo>
                <a:lnTo>
                  <a:pt x="4878" y="1537"/>
                </a:lnTo>
                <a:lnTo>
                  <a:pt x="4869" y="1549"/>
                </a:lnTo>
                <a:lnTo>
                  <a:pt x="4861" y="1562"/>
                </a:lnTo>
                <a:lnTo>
                  <a:pt x="4854" y="1575"/>
                </a:lnTo>
                <a:lnTo>
                  <a:pt x="4847" y="1588"/>
                </a:lnTo>
                <a:lnTo>
                  <a:pt x="4842" y="1601"/>
                </a:lnTo>
                <a:lnTo>
                  <a:pt x="4836" y="1615"/>
                </a:lnTo>
                <a:lnTo>
                  <a:pt x="4832" y="1629"/>
                </a:lnTo>
                <a:lnTo>
                  <a:pt x="4828" y="1643"/>
                </a:lnTo>
                <a:lnTo>
                  <a:pt x="4825" y="1657"/>
                </a:lnTo>
                <a:lnTo>
                  <a:pt x="4823" y="1671"/>
                </a:lnTo>
                <a:lnTo>
                  <a:pt x="4821" y="1686"/>
                </a:lnTo>
                <a:lnTo>
                  <a:pt x="4820" y="1701"/>
                </a:lnTo>
                <a:lnTo>
                  <a:pt x="4820" y="1716"/>
                </a:lnTo>
                <a:lnTo>
                  <a:pt x="4820" y="1730"/>
                </a:lnTo>
                <a:lnTo>
                  <a:pt x="4821" y="1745"/>
                </a:lnTo>
                <a:lnTo>
                  <a:pt x="4823" y="1759"/>
                </a:lnTo>
                <a:lnTo>
                  <a:pt x="4825" y="1773"/>
                </a:lnTo>
                <a:lnTo>
                  <a:pt x="4828" y="1787"/>
                </a:lnTo>
                <a:lnTo>
                  <a:pt x="4832" y="1801"/>
                </a:lnTo>
                <a:lnTo>
                  <a:pt x="4836" y="1815"/>
                </a:lnTo>
                <a:lnTo>
                  <a:pt x="4842" y="1829"/>
                </a:lnTo>
                <a:lnTo>
                  <a:pt x="4847" y="1842"/>
                </a:lnTo>
                <a:lnTo>
                  <a:pt x="4854" y="1857"/>
                </a:lnTo>
                <a:lnTo>
                  <a:pt x="4861" y="1870"/>
                </a:lnTo>
                <a:lnTo>
                  <a:pt x="4869" y="1882"/>
                </a:lnTo>
                <a:lnTo>
                  <a:pt x="4878" y="1894"/>
                </a:lnTo>
                <a:lnTo>
                  <a:pt x="4887" y="1906"/>
                </a:lnTo>
                <a:lnTo>
                  <a:pt x="4897" y="1918"/>
                </a:lnTo>
                <a:lnTo>
                  <a:pt x="4907" y="1929"/>
                </a:lnTo>
                <a:lnTo>
                  <a:pt x="4919" y="1940"/>
                </a:lnTo>
                <a:lnTo>
                  <a:pt x="4930" y="1950"/>
                </a:lnTo>
                <a:lnTo>
                  <a:pt x="4942" y="1959"/>
                </a:lnTo>
                <a:lnTo>
                  <a:pt x="4955" y="1968"/>
                </a:lnTo>
                <a:lnTo>
                  <a:pt x="4968" y="1975"/>
                </a:lnTo>
                <a:lnTo>
                  <a:pt x="4981" y="1983"/>
                </a:lnTo>
                <a:lnTo>
                  <a:pt x="4994" y="1989"/>
                </a:lnTo>
                <a:lnTo>
                  <a:pt x="5008" y="1995"/>
                </a:lnTo>
                <a:lnTo>
                  <a:pt x="5021" y="2000"/>
                </a:lnTo>
                <a:lnTo>
                  <a:pt x="5035" y="2004"/>
                </a:lnTo>
                <a:lnTo>
                  <a:pt x="5049" y="2008"/>
                </a:lnTo>
                <a:lnTo>
                  <a:pt x="5063" y="2011"/>
                </a:lnTo>
                <a:lnTo>
                  <a:pt x="5078" y="2014"/>
                </a:lnTo>
                <a:lnTo>
                  <a:pt x="5092" y="2015"/>
                </a:lnTo>
                <a:lnTo>
                  <a:pt x="5107" y="2016"/>
                </a:lnTo>
                <a:lnTo>
                  <a:pt x="5122" y="2018"/>
                </a:lnTo>
                <a:lnTo>
                  <a:pt x="5136" y="2016"/>
                </a:lnTo>
                <a:lnTo>
                  <a:pt x="5151" y="2015"/>
                </a:lnTo>
                <a:lnTo>
                  <a:pt x="5165" y="2014"/>
                </a:lnTo>
                <a:lnTo>
                  <a:pt x="5179" y="2011"/>
                </a:lnTo>
                <a:lnTo>
                  <a:pt x="5193" y="2008"/>
                </a:lnTo>
                <a:lnTo>
                  <a:pt x="5207" y="2004"/>
                </a:lnTo>
                <a:lnTo>
                  <a:pt x="5221" y="2000"/>
                </a:lnTo>
                <a:lnTo>
                  <a:pt x="5235" y="1995"/>
                </a:lnTo>
                <a:lnTo>
                  <a:pt x="5249" y="1989"/>
                </a:lnTo>
                <a:lnTo>
                  <a:pt x="5263" y="1983"/>
                </a:lnTo>
                <a:lnTo>
                  <a:pt x="5276" y="1975"/>
                </a:lnTo>
                <a:lnTo>
                  <a:pt x="5288" y="1968"/>
                </a:lnTo>
                <a:lnTo>
                  <a:pt x="5301" y="1959"/>
                </a:lnTo>
                <a:lnTo>
                  <a:pt x="5313" y="1950"/>
                </a:lnTo>
                <a:lnTo>
                  <a:pt x="5324" y="1940"/>
                </a:lnTo>
                <a:lnTo>
                  <a:pt x="5335" y="1929"/>
                </a:lnTo>
                <a:lnTo>
                  <a:pt x="7265" y="0"/>
                </a:lnTo>
                <a:close/>
                <a:moveTo>
                  <a:pt x="6330" y="0"/>
                </a:moveTo>
                <a:lnTo>
                  <a:pt x="5474" y="0"/>
                </a:lnTo>
                <a:lnTo>
                  <a:pt x="3673" y="1800"/>
                </a:lnTo>
                <a:lnTo>
                  <a:pt x="3663" y="1811"/>
                </a:lnTo>
                <a:lnTo>
                  <a:pt x="3653" y="1822"/>
                </a:lnTo>
                <a:lnTo>
                  <a:pt x="3644" y="1834"/>
                </a:lnTo>
                <a:lnTo>
                  <a:pt x="3635" y="1847"/>
                </a:lnTo>
                <a:lnTo>
                  <a:pt x="3626" y="1860"/>
                </a:lnTo>
                <a:lnTo>
                  <a:pt x="3619" y="1873"/>
                </a:lnTo>
                <a:lnTo>
                  <a:pt x="3613" y="1886"/>
                </a:lnTo>
                <a:lnTo>
                  <a:pt x="3607" y="1900"/>
                </a:lnTo>
                <a:lnTo>
                  <a:pt x="3602" y="1914"/>
                </a:lnTo>
                <a:lnTo>
                  <a:pt x="3597" y="1927"/>
                </a:lnTo>
                <a:lnTo>
                  <a:pt x="3593" y="1941"/>
                </a:lnTo>
                <a:lnTo>
                  <a:pt x="3590" y="1956"/>
                </a:lnTo>
                <a:lnTo>
                  <a:pt x="3588" y="1970"/>
                </a:lnTo>
                <a:lnTo>
                  <a:pt x="3586" y="1984"/>
                </a:lnTo>
                <a:lnTo>
                  <a:pt x="3585" y="1999"/>
                </a:lnTo>
                <a:lnTo>
                  <a:pt x="3585" y="2013"/>
                </a:lnTo>
                <a:lnTo>
                  <a:pt x="3585" y="2029"/>
                </a:lnTo>
                <a:lnTo>
                  <a:pt x="3586" y="2043"/>
                </a:lnTo>
                <a:lnTo>
                  <a:pt x="3588" y="2057"/>
                </a:lnTo>
                <a:lnTo>
                  <a:pt x="3590" y="2072"/>
                </a:lnTo>
                <a:lnTo>
                  <a:pt x="3593" y="2086"/>
                </a:lnTo>
                <a:lnTo>
                  <a:pt x="3597" y="2100"/>
                </a:lnTo>
                <a:lnTo>
                  <a:pt x="3602" y="2114"/>
                </a:lnTo>
                <a:lnTo>
                  <a:pt x="3607" y="2127"/>
                </a:lnTo>
                <a:lnTo>
                  <a:pt x="3613" y="2141"/>
                </a:lnTo>
                <a:lnTo>
                  <a:pt x="3619" y="2154"/>
                </a:lnTo>
                <a:lnTo>
                  <a:pt x="3626" y="2167"/>
                </a:lnTo>
                <a:lnTo>
                  <a:pt x="3635" y="2181"/>
                </a:lnTo>
                <a:lnTo>
                  <a:pt x="3644" y="2193"/>
                </a:lnTo>
                <a:lnTo>
                  <a:pt x="3653" y="2205"/>
                </a:lnTo>
                <a:lnTo>
                  <a:pt x="3663" y="2216"/>
                </a:lnTo>
                <a:lnTo>
                  <a:pt x="3673" y="2228"/>
                </a:lnTo>
                <a:lnTo>
                  <a:pt x="3685" y="2238"/>
                </a:lnTo>
                <a:lnTo>
                  <a:pt x="3696" y="2248"/>
                </a:lnTo>
                <a:lnTo>
                  <a:pt x="3708" y="2257"/>
                </a:lnTo>
                <a:lnTo>
                  <a:pt x="3720" y="2266"/>
                </a:lnTo>
                <a:lnTo>
                  <a:pt x="3733" y="2274"/>
                </a:lnTo>
                <a:lnTo>
                  <a:pt x="3746" y="2281"/>
                </a:lnTo>
                <a:lnTo>
                  <a:pt x="3759" y="2287"/>
                </a:lnTo>
                <a:lnTo>
                  <a:pt x="3773" y="2293"/>
                </a:lnTo>
                <a:lnTo>
                  <a:pt x="3787" y="2298"/>
                </a:lnTo>
                <a:lnTo>
                  <a:pt x="3801" y="2303"/>
                </a:lnTo>
                <a:lnTo>
                  <a:pt x="3815" y="2307"/>
                </a:lnTo>
                <a:lnTo>
                  <a:pt x="3829" y="2310"/>
                </a:lnTo>
                <a:lnTo>
                  <a:pt x="3844" y="2312"/>
                </a:lnTo>
                <a:lnTo>
                  <a:pt x="3858" y="2314"/>
                </a:lnTo>
                <a:lnTo>
                  <a:pt x="3872" y="2315"/>
                </a:lnTo>
                <a:lnTo>
                  <a:pt x="3887" y="2315"/>
                </a:lnTo>
                <a:lnTo>
                  <a:pt x="3901" y="2315"/>
                </a:lnTo>
                <a:lnTo>
                  <a:pt x="3916" y="2314"/>
                </a:lnTo>
                <a:lnTo>
                  <a:pt x="3931" y="2312"/>
                </a:lnTo>
                <a:lnTo>
                  <a:pt x="3945" y="2310"/>
                </a:lnTo>
                <a:lnTo>
                  <a:pt x="3960" y="2307"/>
                </a:lnTo>
                <a:lnTo>
                  <a:pt x="3974" y="2303"/>
                </a:lnTo>
                <a:lnTo>
                  <a:pt x="3987" y="2298"/>
                </a:lnTo>
                <a:lnTo>
                  <a:pt x="4001" y="2293"/>
                </a:lnTo>
                <a:lnTo>
                  <a:pt x="4015" y="2287"/>
                </a:lnTo>
                <a:lnTo>
                  <a:pt x="4028" y="2281"/>
                </a:lnTo>
                <a:lnTo>
                  <a:pt x="4041" y="2274"/>
                </a:lnTo>
                <a:lnTo>
                  <a:pt x="4053" y="2266"/>
                </a:lnTo>
                <a:lnTo>
                  <a:pt x="4066" y="2257"/>
                </a:lnTo>
                <a:lnTo>
                  <a:pt x="4079" y="2248"/>
                </a:lnTo>
                <a:lnTo>
                  <a:pt x="4090" y="2238"/>
                </a:lnTo>
                <a:lnTo>
                  <a:pt x="4101" y="2228"/>
                </a:lnTo>
                <a:lnTo>
                  <a:pt x="6330" y="0"/>
                </a:lnTo>
                <a:close/>
                <a:moveTo>
                  <a:pt x="5394" y="0"/>
                </a:moveTo>
                <a:lnTo>
                  <a:pt x="4538" y="0"/>
                </a:lnTo>
                <a:lnTo>
                  <a:pt x="3460" y="1077"/>
                </a:lnTo>
                <a:lnTo>
                  <a:pt x="3450" y="1088"/>
                </a:lnTo>
                <a:lnTo>
                  <a:pt x="3440" y="1100"/>
                </a:lnTo>
                <a:lnTo>
                  <a:pt x="3431" y="1112"/>
                </a:lnTo>
                <a:lnTo>
                  <a:pt x="3422" y="1124"/>
                </a:lnTo>
                <a:lnTo>
                  <a:pt x="3414" y="1137"/>
                </a:lnTo>
                <a:lnTo>
                  <a:pt x="3407" y="1150"/>
                </a:lnTo>
                <a:lnTo>
                  <a:pt x="3400" y="1163"/>
                </a:lnTo>
                <a:lnTo>
                  <a:pt x="3395" y="1176"/>
                </a:lnTo>
                <a:lnTo>
                  <a:pt x="3390" y="1190"/>
                </a:lnTo>
                <a:lnTo>
                  <a:pt x="3385" y="1205"/>
                </a:lnTo>
                <a:lnTo>
                  <a:pt x="3381" y="1219"/>
                </a:lnTo>
                <a:lnTo>
                  <a:pt x="3378" y="1233"/>
                </a:lnTo>
                <a:lnTo>
                  <a:pt x="3376" y="1247"/>
                </a:lnTo>
                <a:lnTo>
                  <a:pt x="3374" y="1262"/>
                </a:lnTo>
                <a:lnTo>
                  <a:pt x="3373" y="1276"/>
                </a:lnTo>
                <a:lnTo>
                  <a:pt x="3373" y="1291"/>
                </a:lnTo>
                <a:lnTo>
                  <a:pt x="3373" y="1305"/>
                </a:lnTo>
                <a:lnTo>
                  <a:pt x="3374" y="1319"/>
                </a:lnTo>
                <a:lnTo>
                  <a:pt x="3376" y="1334"/>
                </a:lnTo>
                <a:lnTo>
                  <a:pt x="3378" y="1348"/>
                </a:lnTo>
                <a:lnTo>
                  <a:pt x="3381" y="1362"/>
                </a:lnTo>
                <a:lnTo>
                  <a:pt x="3385" y="1377"/>
                </a:lnTo>
                <a:lnTo>
                  <a:pt x="3390" y="1391"/>
                </a:lnTo>
                <a:lnTo>
                  <a:pt x="3395" y="1405"/>
                </a:lnTo>
                <a:lnTo>
                  <a:pt x="3400" y="1418"/>
                </a:lnTo>
                <a:lnTo>
                  <a:pt x="3407" y="1431"/>
                </a:lnTo>
                <a:lnTo>
                  <a:pt x="3414" y="1444"/>
                </a:lnTo>
                <a:lnTo>
                  <a:pt x="3422" y="1457"/>
                </a:lnTo>
                <a:lnTo>
                  <a:pt x="3431" y="1469"/>
                </a:lnTo>
                <a:lnTo>
                  <a:pt x="3440" y="1481"/>
                </a:lnTo>
                <a:lnTo>
                  <a:pt x="3450" y="1493"/>
                </a:lnTo>
                <a:lnTo>
                  <a:pt x="3460" y="1504"/>
                </a:lnTo>
                <a:lnTo>
                  <a:pt x="3472" y="1515"/>
                </a:lnTo>
                <a:lnTo>
                  <a:pt x="3483" y="1525"/>
                </a:lnTo>
                <a:lnTo>
                  <a:pt x="3496" y="1535"/>
                </a:lnTo>
                <a:lnTo>
                  <a:pt x="3508" y="1543"/>
                </a:lnTo>
                <a:lnTo>
                  <a:pt x="3521" y="1551"/>
                </a:lnTo>
                <a:lnTo>
                  <a:pt x="3534" y="1558"/>
                </a:lnTo>
                <a:lnTo>
                  <a:pt x="3547" y="1565"/>
                </a:lnTo>
                <a:lnTo>
                  <a:pt x="3561" y="1571"/>
                </a:lnTo>
                <a:lnTo>
                  <a:pt x="3574" y="1576"/>
                </a:lnTo>
                <a:lnTo>
                  <a:pt x="3588" y="1580"/>
                </a:lnTo>
                <a:lnTo>
                  <a:pt x="3602" y="1584"/>
                </a:lnTo>
                <a:lnTo>
                  <a:pt x="3616" y="1587"/>
                </a:lnTo>
                <a:lnTo>
                  <a:pt x="3632" y="1590"/>
                </a:lnTo>
                <a:lnTo>
                  <a:pt x="3646" y="1591"/>
                </a:lnTo>
                <a:lnTo>
                  <a:pt x="3660" y="1592"/>
                </a:lnTo>
                <a:lnTo>
                  <a:pt x="3675" y="1593"/>
                </a:lnTo>
                <a:lnTo>
                  <a:pt x="3689" y="1592"/>
                </a:lnTo>
                <a:lnTo>
                  <a:pt x="3704" y="1591"/>
                </a:lnTo>
                <a:lnTo>
                  <a:pt x="3718" y="1590"/>
                </a:lnTo>
                <a:lnTo>
                  <a:pt x="3732" y="1587"/>
                </a:lnTo>
                <a:lnTo>
                  <a:pt x="3747" y="1584"/>
                </a:lnTo>
                <a:lnTo>
                  <a:pt x="3761" y="1580"/>
                </a:lnTo>
                <a:lnTo>
                  <a:pt x="3774" y="1576"/>
                </a:lnTo>
                <a:lnTo>
                  <a:pt x="3789" y="1571"/>
                </a:lnTo>
                <a:lnTo>
                  <a:pt x="3803" y="1565"/>
                </a:lnTo>
                <a:lnTo>
                  <a:pt x="3816" y="1558"/>
                </a:lnTo>
                <a:lnTo>
                  <a:pt x="3829" y="1551"/>
                </a:lnTo>
                <a:lnTo>
                  <a:pt x="3841" y="1543"/>
                </a:lnTo>
                <a:lnTo>
                  <a:pt x="3854" y="1535"/>
                </a:lnTo>
                <a:lnTo>
                  <a:pt x="3866" y="1525"/>
                </a:lnTo>
                <a:lnTo>
                  <a:pt x="3877" y="1515"/>
                </a:lnTo>
                <a:lnTo>
                  <a:pt x="3888" y="1504"/>
                </a:lnTo>
                <a:lnTo>
                  <a:pt x="5394" y="0"/>
                </a:lnTo>
                <a:close/>
                <a:moveTo>
                  <a:pt x="4457" y="0"/>
                </a:moveTo>
                <a:lnTo>
                  <a:pt x="3602" y="0"/>
                </a:lnTo>
                <a:lnTo>
                  <a:pt x="2205" y="1397"/>
                </a:lnTo>
                <a:lnTo>
                  <a:pt x="2194" y="1408"/>
                </a:lnTo>
                <a:lnTo>
                  <a:pt x="2184" y="1420"/>
                </a:lnTo>
                <a:lnTo>
                  <a:pt x="2175" y="1432"/>
                </a:lnTo>
                <a:lnTo>
                  <a:pt x="2165" y="1444"/>
                </a:lnTo>
                <a:lnTo>
                  <a:pt x="2157" y="1457"/>
                </a:lnTo>
                <a:lnTo>
                  <a:pt x="2150" y="1470"/>
                </a:lnTo>
                <a:lnTo>
                  <a:pt x="2144" y="1483"/>
                </a:lnTo>
                <a:lnTo>
                  <a:pt x="2138" y="1497"/>
                </a:lnTo>
                <a:lnTo>
                  <a:pt x="2133" y="1510"/>
                </a:lnTo>
                <a:lnTo>
                  <a:pt x="2128" y="1524"/>
                </a:lnTo>
                <a:lnTo>
                  <a:pt x="2125" y="1539"/>
                </a:lnTo>
                <a:lnTo>
                  <a:pt x="2122" y="1553"/>
                </a:lnTo>
                <a:lnTo>
                  <a:pt x="2119" y="1568"/>
                </a:lnTo>
                <a:lnTo>
                  <a:pt x="2117" y="1582"/>
                </a:lnTo>
                <a:lnTo>
                  <a:pt x="2116" y="1596"/>
                </a:lnTo>
                <a:lnTo>
                  <a:pt x="2116" y="1611"/>
                </a:lnTo>
                <a:lnTo>
                  <a:pt x="2116" y="1625"/>
                </a:lnTo>
                <a:lnTo>
                  <a:pt x="2117" y="1640"/>
                </a:lnTo>
                <a:lnTo>
                  <a:pt x="2119" y="1654"/>
                </a:lnTo>
                <a:lnTo>
                  <a:pt x="2122" y="1668"/>
                </a:lnTo>
                <a:lnTo>
                  <a:pt x="2125" y="1682"/>
                </a:lnTo>
                <a:lnTo>
                  <a:pt x="2128" y="1697"/>
                </a:lnTo>
                <a:lnTo>
                  <a:pt x="2133" y="1711"/>
                </a:lnTo>
                <a:lnTo>
                  <a:pt x="2138" y="1725"/>
                </a:lnTo>
                <a:lnTo>
                  <a:pt x="2144" y="1738"/>
                </a:lnTo>
                <a:lnTo>
                  <a:pt x="2150" y="1752"/>
                </a:lnTo>
                <a:lnTo>
                  <a:pt x="2157" y="1765"/>
                </a:lnTo>
                <a:lnTo>
                  <a:pt x="2165" y="1777"/>
                </a:lnTo>
                <a:lnTo>
                  <a:pt x="2175" y="1789"/>
                </a:lnTo>
                <a:lnTo>
                  <a:pt x="2184" y="1801"/>
                </a:lnTo>
                <a:lnTo>
                  <a:pt x="2194" y="1813"/>
                </a:lnTo>
                <a:lnTo>
                  <a:pt x="2205" y="1824"/>
                </a:lnTo>
                <a:lnTo>
                  <a:pt x="2216" y="1835"/>
                </a:lnTo>
                <a:lnTo>
                  <a:pt x="2227" y="1845"/>
                </a:lnTo>
                <a:lnTo>
                  <a:pt x="2239" y="1855"/>
                </a:lnTo>
                <a:lnTo>
                  <a:pt x="2252" y="1864"/>
                </a:lnTo>
                <a:lnTo>
                  <a:pt x="2264" y="1871"/>
                </a:lnTo>
                <a:lnTo>
                  <a:pt x="2277" y="1879"/>
                </a:lnTo>
                <a:lnTo>
                  <a:pt x="2291" y="1885"/>
                </a:lnTo>
                <a:lnTo>
                  <a:pt x="2304" y="1891"/>
                </a:lnTo>
                <a:lnTo>
                  <a:pt x="2319" y="1896"/>
                </a:lnTo>
                <a:lnTo>
                  <a:pt x="2333" y="1901"/>
                </a:lnTo>
                <a:lnTo>
                  <a:pt x="2347" y="1904"/>
                </a:lnTo>
                <a:lnTo>
                  <a:pt x="2361" y="1907"/>
                </a:lnTo>
                <a:lnTo>
                  <a:pt x="2375" y="1910"/>
                </a:lnTo>
                <a:lnTo>
                  <a:pt x="2389" y="1911"/>
                </a:lnTo>
                <a:lnTo>
                  <a:pt x="2404" y="1913"/>
                </a:lnTo>
                <a:lnTo>
                  <a:pt x="2418" y="1913"/>
                </a:lnTo>
                <a:lnTo>
                  <a:pt x="2433" y="1913"/>
                </a:lnTo>
                <a:lnTo>
                  <a:pt x="2447" y="1911"/>
                </a:lnTo>
                <a:lnTo>
                  <a:pt x="2462" y="1910"/>
                </a:lnTo>
                <a:lnTo>
                  <a:pt x="2477" y="1907"/>
                </a:lnTo>
                <a:lnTo>
                  <a:pt x="2491" y="1904"/>
                </a:lnTo>
                <a:lnTo>
                  <a:pt x="2505" y="1901"/>
                </a:lnTo>
                <a:lnTo>
                  <a:pt x="2519" y="1896"/>
                </a:lnTo>
                <a:lnTo>
                  <a:pt x="2532" y="1891"/>
                </a:lnTo>
                <a:lnTo>
                  <a:pt x="2546" y="1885"/>
                </a:lnTo>
                <a:lnTo>
                  <a:pt x="2559" y="1879"/>
                </a:lnTo>
                <a:lnTo>
                  <a:pt x="2572" y="1871"/>
                </a:lnTo>
                <a:lnTo>
                  <a:pt x="2585" y="1864"/>
                </a:lnTo>
                <a:lnTo>
                  <a:pt x="2597" y="1855"/>
                </a:lnTo>
                <a:lnTo>
                  <a:pt x="2610" y="1845"/>
                </a:lnTo>
                <a:lnTo>
                  <a:pt x="2621" y="1835"/>
                </a:lnTo>
                <a:lnTo>
                  <a:pt x="2633" y="1824"/>
                </a:lnTo>
                <a:lnTo>
                  <a:pt x="4457" y="0"/>
                </a:lnTo>
                <a:close/>
                <a:moveTo>
                  <a:pt x="3522" y="0"/>
                </a:moveTo>
                <a:lnTo>
                  <a:pt x="2666" y="0"/>
                </a:lnTo>
                <a:lnTo>
                  <a:pt x="1071" y="1594"/>
                </a:lnTo>
                <a:lnTo>
                  <a:pt x="1061" y="1605"/>
                </a:lnTo>
                <a:lnTo>
                  <a:pt x="1051" y="1617"/>
                </a:lnTo>
                <a:lnTo>
                  <a:pt x="1042" y="1629"/>
                </a:lnTo>
                <a:lnTo>
                  <a:pt x="1033" y="1641"/>
                </a:lnTo>
                <a:lnTo>
                  <a:pt x="1025" y="1654"/>
                </a:lnTo>
                <a:lnTo>
                  <a:pt x="1018" y="1667"/>
                </a:lnTo>
                <a:lnTo>
                  <a:pt x="1012" y="1680"/>
                </a:lnTo>
                <a:lnTo>
                  <a:pt x="1006" y="1694"/>
                </a:lnTo>
                <a:lnTo>
                  <a:pt x="1001" y="1708"/>
                </a:lnTo>
                <a:lnTo>
                  <a:pt x="996" y="1722"/>
                </a:lnTo>
                <a:lnTo>
                  <a:pt x="991" y="1736"/>
                </a:lnTo>
                <a:lnTo>
                  <a:pt x="988" y="1750"/>
                </a:lnTo>
                <a:lnTo>
                  <a:pt x="986" y="1764"/>
                </a:lnTo>
                <a:lnTo>
                  <a:pt x="984" y="1779"/>
                </a:lnTo>
                <a:lnTo>
                  <a:pt x="983" y="1793"/>
                </a:lnTo>
                <a:lnTo>
                  <a:pt x="983" y="1807"/>
                </a:lnTo>
                <a:lnTo>
                  <a:pt x="983" y="1822"/>
                </a:lnTo>
                <a:lnTo>
                  <a:pt x="984" y="1836"/>
                </a:lnTo>
                <a:lnTo>
                  <a:pt x="986" y="1851"/>
                </a:lnTo>
                <a:lnTo>
                  <a:pt x="988" y="1866"/>
                </a:lnTo>
                <a:lnTo>
                  <a:pt x="991" y="1880"/>
                </a:lnTo>
                <a:lnTo>
                  <a:pt x="996" y="1894"/>
                </a:lnTo>
                <a:lnTo>
                  <a:pt x="1001" y="1908"/>
                </a:lnTo>
                <a:lnTo>
                  <a:pt x="1006" y="1922"/>
                </a:lnTo>
                <a:lnTo>
                  <a:pt x="1012" y="1935"/>
                </a:lnTo>
                <a:lnTo>
                  <a:pt x="1018" y="1948"/>
                </a:lnTo>
                <a:lnTo>
                  <a:pt x="1025" y="1961"/>
                </a:lnTo>
                <a:lnTo>
                  <a:pt x="1033" y="1974"/>
                </a:lnTo>
                <a:lnTo>
                  <a:pt x="1042" y="1986"/>
                </a:lnTo>
                <a:lnTo>
                  <a:pt x="1051" y="1998"/>
                </a:lnTo>
                <a:lnTo>
                  <a:pt x="1061" y="2010"/>
                </a:lnTo>
                <a:lnTo>
                  <a:pt x="1071" y="2022"/>
                </a:lnTo>
                <a:lnTo>
                  <a:pt x="1083" y="2033"/>
                </a:lnTo>
                <a:lnTo>
                  <a:pt x="1094" y="2043"/>
                </a:lnTo>
                <a:lnTo>
                  <a:pt x="1106" y="2052"/>
                </a:lnTo>
                <a:lnTo>
                  <a:pt x="1118" y="2060"/>
                </a:lnTo>
                <a:lnTo>
                  <a:pt x="1131" y="2068"/>
                </a:lnTo>
                <a:lnTo>
                  <a:pt x="1145" y="2075"/>
                </a:lnTo>
                <a:lnTo>
                  <a:pt x="1158" y="2082"/>
                </a:lnTo>
                <a:lnTo>
                  <a:pt x="1172" y="2088"/>
                </a:lnTo>
                <a:lnTo>
                  <a:pt x="1185" y="2093"/>
                </a:lnTo>
                <a:lnTo>
                  <a:pt x="1199" y="2097"/>
                </a:lnTo>
                <a:lnTo>
                  <a:pt x="1213" y="2101"/>
                </a:lnTo>
                <a:lnTo>
                  <a:pt x="1227" y="2104"/>
                </a:lnTo>
                <a:lnTo>
                  <a:pt x="1242" y="2107"/>
                </a:lnTo>
                <a:lnTo>
                  <a:pt x="1256" y="2108"/>
                </a:lnTo>
                <a:lnTo>
                  <a:pt x="1270" y="2109"/>
                </a:lnTo>
                <a:lnTo>
                  <a:pt x="1285" y="2110"/>
                </a:lnTo>
                <a:lnTo>
                  <a:pt x="1300" y="2109"/>
                </a:lnTo>
                <a:lnTo>
                  <a:pt x="1315" y="2108"/>
                </a:lnTo>
                <a:lnTo>
                  <a:pt x="1329" y="2107"/>
                </a:lnTo>
                <a:lnTo>
                  <a:pt x="1343" y="2104"/>
                </a:lnTo>
                <a:lnTo>
                  <a:pt x="1358" y="2101"/>
                </a:lnTo>
                <a:lnTo>
                  <a:pt x="1372" y="2097"/>
                </a:lnTo>
                <a:lnTo>
                  <a:pt x="1385" y="2093"/>
                </a:lnTo>
                <a:lnTo>
                  <a:pt x="1399" y="2088"/>
                </a:lnTo>
                <a:lnTo>
                  <a:pt x="1413" y="2082"/>
                </a:lnTo>
                <a:lnTo>
                  <a:pt x="1426" y="2075"/>
                </a:lnTo>
                <a:lnTo>
                  <a:pt x="1440" y="2068"/>
                </a:lnTo>
                <a:lnTo>
                  <a:pt x="1452" y="2060"/>
                </a:lnTo>
                <a:lnTo>
                  <a:pt x="1465" y="2052"/>
                </a:lnTo>
                <a:lnTo>
                  <a:pt x="1477" y="2043"/>
                </a:lnTo>
                <a:lnTo>
                  <a:pt x="1488" y="2033"/>
                </a:lnTo>
                <a:lnTo>
                  <a:pt x="1499" y="2022"/>
                </a:lnTo>
                <a:lnTo>
                  <a:pt x="3522" y="0"/>
                </a:lnTo>
                <a:close/>
                <a:moveTo>
                  <a:pt x="2585" y="0"/>
                </a:moveTo>
                <a:lnTo>
                  <a:pt x="1731" y="0"/>
                </a:lnTo>
                <a:lnTo>
                  <a:pt x="88" y="1641"/>
                </a:lnTo>
                <a:lnTo>
                  <a:pt x="77" y="1652"/>
                </a:lnTo>
                <a:lnTo>
                  <a:pt x="67" y="1664"/>
                </a:lnTo>
                <a:lnTo>
                  <a:pt x="58" y="1676"/>
                </a:lnTo>
                <a:lnTo>
                  <a:pt x="50" y="1688"/>
                </a:lnTo>
                <a:lnTo>
                  <a:pt x="42" y="1702"/>
                </a:lnTo>
                <a:lnTo>
                  <a:pt x="34" y="1715"/>
                </a:lnTo>
                <a:lnTo>
                  <a:pt x="28" y="1728"/>
                </a:lnTo>
                <a:lnTo>
                  <a:pt x="22" y="1741"/>
                </a:lnTo>
                <a:lnTo>
                  <a:pt x="17" y="1755"/>
                </a:lnTo>
                <a:lnTo>
                  <a:pt x="13" y="1769"/>
                </a:lnTo>
                <a:lnTo>
                  <a:pt x="9" y="1783"/>
                </a:lnTo>
                <a:lnTo>
                  <a:pt x="6" y="1797"/>
                </a:lnTo>
                <a:lnTo>
                  <a:pt x="3" y="1811"/>
                </a:lnTo>
                <a:lnTo>
                  <a:pt x="2" y="1826"/>
                </a:lnTo>
                <a:lnTo>
                  <a:pt x="1" y="1840"/>
                </a:lnTo>
                <a:lnTo>
                  <a:pt x="0" y="1856"/>
                </a:lnTo>
                <a:lnTo>
                  <a:pt x="1" y="1870"/>
                </a:lnTo>
                <a:lnTo>
                  <a:pt x="2" y="1884"/>
                </a:lnTo>
                <a:lnTo>
                  <a:pt x="3" y="1899"/>
                </a:lnTo>
                <a:lnTo>
                  <a:pt x="6" y="1913"/>
                </a:lnTo>
                <a:lnTo>
                  <a:pt x="9" y="1927"/>
                </a:lnTo>
                <a:lnTo>
                  <a:pt x="13" y="1941"/>
                </a:lnTo>
                <a:lnTo>
                  <a:pt x="17" y="1955"/>
                </a:lnTo>
                <a:lnTo>
                  <a:pt x="22" y="1969"/>
                </a:lnTo>
                <a:lnTo>
                  <a:pt x="28" y="1982"/>
                </a:lnTo>
                <a:lnTo>
                  <a:pt x="34" y="1995"/>
                </a:lnTo>
                <a:lnTo>
                  <a:pt x="42" y="2008"/>
                </a:lnTo>
                <a:lnTo>
                  <a:pt x="50" y="2022"/>
                </a:lnTo>
                <a:lnTo>
                  <a:pt x="58" y="2034"/>
                </a:lnTo>
                <a:lnTo>
                  <a:pt x="67" y="2046"/>
                </a:lnTo>
                <a:lnTo>
                  <a:pt x="77" y="2058"/>
                </a:lnTo>
                <a:lnTo>
                  <a:pt x="88" y="2069"/>
                </a:lnTo>
                <a:lnTo>
                  <a:pt x="99" y="2080"/>
                </a:lnTo>
                <a:lnTo>
                  <a:pt x="111" y="2090"/>
                </a:lnTo>
                <a:lnTo>
                  <a:pt x="124" y="2099"/>
                </a:lnTo>
                <a:lnTo>
                  <a:pt x="136" y="2107"/>
                </a:lnTo>
                <a:lnTo>
                  <a:pt x="149" y="2115"/>
                </a:lnTo>
                <a:lnTo>
                  <a:pt x="161" y="2122"/>
                </a:lnTo>
                <a:lnTo>
                  <a:pt x="175" y="2129"/>
                </a:lnTo>
                <a:lnTo>
                  <a:pt x="188" y="2135"/>
                </a:lnTo>
                <a:lnTo>
                  <a:pt x="202" y="2140"/>
                </a:lnTo>
                <a:lnTo>
                  <a:pt x="216" y="2144"/>
                </a:lnTo>
                <a:lnTo>
                  <a:pt x="230" y="2148"/>
                </a:lnTo>
                <a:lnTo>
                  <a:pt x="244" y="2151"/>
                </a:lnTo>
                <a:lnTo>
                  <a:pt x="258" y="2154"/>
                </a:lnTo>
                <a:lnTo>
                  <a:pt x="274" y="2155"/>
                </a:lnTo>
                <a:lnTo>
                  <a:pt x="288" y="2156"/>
                </a:lnTo>
                <a:lnTo>
                  <a:pt x="302" y="2157"/>
                </a:lnTo>
                <a:lnTo>
                  <a:pt x="317" y="2156"/>
                </a:lnTo>
                <a:lnTo>
                  <a:pt x="331" y="2155"/>
                </a:lnTo>
                <a:lnTo>
                  <a:pt x="346" y="2154"/>
                </a:lnTo>
                <a:lnTo>
                  <a:pt x="360" y="2151"/>
                </a:lnTo>
                <a:lnTo>
                  <a:pt x="374" y="2148"/>
                </a:lnTo>
                <a:lnTo>
                  <a:pt x="388" y="2144"/>
                </a:lnTo>
                <a:lnTo>
                  <a:pt x="402" y="2140"/>
                </a:lnTo>
                <a:lnTo>
                  <a:pt x="417" y="2135"/>
                </a:lnTo>
                <a:lnTo>
                  <a:pt x="430" y="2129"/>
                </a:lnTo>
                <a:lnTo>
                  <a:pt x="443" y="2122"/>
                </a:lnTo>
                <a:lnTo>
                  <a:pt x="456" y="2115"/>
                </a:lnTo>
                <a:lnTo>
                  <a:pt x="469" y="2107"/>
                </a:lnTo>
                <a:lnTo>
                  <a:pt x="481" y="2099"/>
                </a:lnTo>
                <a:lnTo>
                  <a:pt x="493" y="2090"/>
                </a:lnTo>
                <a:lnTo>
                  <a:pt x="505" y="2080"/>
                </a:lnTo>
                <a:lnTo>
                  <a:pt x="516" y="2069"/>
                </a:lnTo>
                <a:lnTo>
                  <a:pt x="2585" y="0"/>
                </a:lnTo>
                <a:close/>
                <a:moveTo>
                  <a:pt x="1650" y="0"/>
                </a:moveTo>
                <a:lnTo>
                  <a:pt x="794" y="0"/>
                </a:lnTo>
                <a:lnTo>
                  <a:pt x="154" y="640"/>
                </a:lnTo>
                <a:lnTo>
                  <a:pt x="144" y="651"/>
                </a:lnTo>
                <a:lnTo>
                  <a:pt x="134" y="663"/>
                </a:lnTo>
                <a:lnTo>
                  <a:pt x="125" y="675"/>
                </a:lnTo>
                <a:lnTo>
                  <a:pt x="115" y="687"/>
                </a:lnTo>
                <a:lnTo>
                  <a:pt x="107" y="700"/>
                </a:lnTo>
                <a:lnTo>
                  <a:pt x="100" y="712"/>
                </a:lnTo>
                <a:lnTo>
                  <a:pt x="94" y="727"/>
                </a:lnTo>
                <a:lnTo>
                  <a:pt x="88" y="740"/>
                </a:lnTo>
                <a:lnTo>
                  <a:pt x="83" y="754"/>
                </a:lnTo>
                <a:lnTo>
                  <a:pt x="78" y="768"/>
                </a:lnTo>
                <a:lnTo>
                  <a:pt x="74" y="782"/>
                </a:lnTo>
                <a:lnTo>
                  <a:pt x="71" y="796"/>
                </a:lnTo>
                <a:lnTo>
                  <a:pt x="69" y="810"/>
                </a:lnTo>
                <a:lnTo>
                  <a:pt x="67" y="825"/>
                </a:lnTo>
                <a:lnTo>
                  <a:pt x="66" y="839"/>
                </a:lnTo>
                <a:lnTo>
                  <a:pt x="66" y="853"/>
                </a:lnTo>
                <a:lnTo>
                  <a:pt x="66" y="868"/>
                </a:lnTo>
                <a:lnTo>
                  <a:pt x="67" y="883"/>
                </a:lnTo>
                <a:lnTo>
                  <a:pt x="69" y="898"/>
                </a:lnTo>
                <a:lnTo>
                  <a:pt x="71" y="912"/>
                </a:lnTo>
                <a:lnTo>
                  <a:pt x="74" y="926"/>
                </a:lnTo>
                <a:lnTo>
                  <a:pt x="78" y="940"/>
                </a:lnTo>
                <a:lnTo>
                  <a:pt x="83" y="954"/>
                </a:lnTo>
                <a:lnTo>
                  <a:pt x="88" y="968"/>
                </a:lnTo>
                <a:lnTo>
                  <a:pt x="94" y="981"/>
                </a:lnTo>
                <a:lnTo>
                  <a:pt x="100" y="994"/>
                </a:lnTo>
                <a:lnTo>
                  <a:pt x="107" y="1007"/>
                </a:lnTo>
                <a:lnTo>
                  <a:pt x="115" y="1020"/>
                </a:lnTo>
                <a:lnTo>
                  <a:pt x="125" y="1032"/>
                </a:lnTo>
                <a:lnTo>
                  <a:pt x="134" y="1045"/>
                </a:lnTo>
                <a:lnTo>
                  <a:pt x="144" y="1057"/>
                </a:lnTo>
                <a:lnTo>
                  <a:pt x="154" y="1068"/>
                </a:lnTo>
                <a:lnTo>
                  <a:pt x="166" y="1078"/>
                </a:lnTo>
                <a:lnTo>
                  <a:pt x="177" y="1088"/>
                </a:lnTo>
                <a:lnTo>
                  <a:pt x="189" y="1098"/>
                </a:lnTo>
                <a:lnTo>
                  <a:pt x="202" y="1106"/>
                </a:lnTo>
                <a:lnTo>
                  <a:pt x="214" y="1114"/>
                </a:lnTo>
                <a:lnTo>
                  <a:pt x="227" y="1121"/>
                </a:lnTo>
                <a:lnTo>
                  <a:pt x="240" y="1128"/>
                </a:lnTo>
                <a:lnTo>
                  <a:pt x="254" y="1134"/>
                </a:lnTo>
                <a:lnTo>
                  <a:pt x="268" y="1139"/>
                </a:lnTo>
                <a:lnTo>
                  <a:pt x="282" y="1143"/>
                </a:lnTo>
                <a:lnTo>
                  <a:pt x="296" y="1147"/>
                </a:lnTo>
                <a:lnTo>
                  <a:pt x="310" y="1150"/>
                </a:lnTo>
                <a:lnTo>
                  <a:pt x="325" y="1152"/>
                </a:lnTo>
                <a:lnTo>
                  <a:pt x="339" y="1154"/>
                </a:lnTo>
                <a:lnTo>
                  <a:pt x="354" y="1155"/>
                </a:lnTo>
                <a:lnTo>
                  <a:pt x="368" y="1155"/>
                </a:lnTo>
                <a:lnTo>
                  <a:pt x="382" y="1155"/>
                </a:lnTo>
                <a:lnTo>
                  <a:pt x="397" y="1154"/>
                </a:lnTo>
                <a:lnTo>
                  <a:pt x="412" y="1152"/>
                </a:lnTo>
                <a:lnTo>
                  <a:pt x="426" y="1150"/>
                </a:lnTo>
                <a:lnTo>
                  <a:pt x="441" y="1147"/>
                </a:lnTo>
                <a:lnTo>
                  <a:pt x="455" y="1143"/>
                </a:lnTo>
                <a:lnTo>
                  <a:pt x="468" y="1139"/>
                </a:lnTo>
                <a:lnTo>
                  <a:pt x="482" y="1134"/>
                </a:lnTo>
                <a:lnTo>
                  <a:pt x="496" y="1128"/>
                </a:lnTo>
                <a:lnTo>
                  <a:pt x="509" y="1121"/>
                </a:lnTo>
                <a:lnTo>
                  <a:pt x="522" y="1114"/>
                </a:lnTo>
                <a:lnTo>
                  <a:pt x="534" y="1106"/>
                </a:lnTo>
                <a:lnTo>
                  <a:pt x="547" y="1098"/>
                </a:lnTo>
                <a:lnTo>
                  <a:pt x="560" y="1088"/>
                </a:lnTo>
                <a:lnTo>
                  <a:pt x="571" y="1078"/>
                </a:lnTo>
                <a:lnTo>
                  <a:pt x="582" y="1068"/>
                </a:lnTo>
                <a:lnTo>
                  <a:pt x="1650" y="0"/>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16E3DA6F-A33E-488F-B439-71A0D8DD51B2}"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2"/>
          <p:cNvSpPr>
            <a:spLocks noGrp="1" noEditPoints="1"/>
          </p:cNvSpPr>
          <p:nvPr>
            <p:ph type="pic" sz="quarter" idx="10"/>
          </p:nvPr>
        </p:nvSpPr>
        <p:spPr bwMode="auto">
          <a:xfrm>
            <a:off x="1553028" y="0"/>
            <a:ext cx="16734972" cy="5379495"/>
          </a:xfrm>
          <a:custGeom>
            <a:avLst/>
            <a:gdLst>
              <a:gd name="T0" fmla="*/ 1498 w 7574"/>
              <a:gd name="T1" fmla="*/ 0 h 2433"/>
              <a:gd name="T2" fmla="*/ 2354 w 7574"/>
              <a:gd name="T3" fmla="*/ 0 h 2433"/>
              <a:gd name="T4" fmla="*/ 1520 w 7574"/>
              <a:gd name="T5" fmla="*/ 834 h 2433"/>
              <a:gd name="T6" fmla="*/ 664 w 7574"/>
              <a:gd name="T7" fmla="*/ 834 h 2433"/>
              <a:gd name="T8" fmla="*/ 1498 w 7574"/>
              <a:gd name="T9" fmla="*/ 0 h 2433"/>
              <a:gd name="T10" fmla="*/ 2434 w 7574"/>
              <a:gd name="T11" fmla="*/ 0 h 2433"/>
              <a:gd name="T12" fmla="*/ 3290 w 7574"/>
              <a:gd name="T13" fmla="*/ 0 h 2433"/>
              <a:gd name="T14" fmla="*/ 855 w 7574"/>
              <a:gd name="T15" fmla="*/ 2433 h 2433"/>
              <a:gd name="T16" fmla="*/ 0 w 7574"/>
              <a:gd name="T17" fmla="*/ 2433 h 2433"/>
              <a:gd name="T18" fmla="*/ 2434 w 7574"/>
              <a:gd name="T19" fmla="*/ 0 h 2433"/>
              <a:gd name="T20" fmla="*/ 3370 w 7574"/>
              <a:gd name="T21" fmla="*/ 0 h 2433"/>
              <a:gd name="T22" fmla="*/ 4226 w 7574"/>
              <a:gd name="T23" fmla="*/ 0 h 2433"/>
              <a:gd name="T24" fmla="*/ 2661 w 7574"/>
              <a:gd name="T25" fmla="*/ 1564 h 2433"/>
              <a:gd name="T26" fmla="*/ 1806 w 7574"/>
              <a:gd name="T27" fmla="*/ 1564 h 2433"/>
              <a:gd name="T28" fmla="*/ 3370 w 7574"/>
              <a:gd name="T29" fmla="*/ 0 h 2433"/>
              <a:gd name="T30" fmla="*/ 4306 w 7574"/>
              <a:gd name="T31" fmla="*/ 0 h 2433"/>
              <a:gd name="T32" fmla="*/ 5162 w 7574"/>
              <a:gd name="T33" fmla="*/ 0 h 2433"/>
              <a:gd name="T34" fmla="*/ 3046 w 7574"/>
              <a:gd name="T35" fmla="*/ 2115 h 2433"/>
              <a:gd name="T36" fmla="*/ 2190 w 7574"/>
              <a:gd name="T37" fmla="*/ 2115 h 2433"/>
              <a:gd name="T38" fmla="*/ 4306 w 7574"/>
              <a:gd name="T39" fmla="*/ 0 h 2433"/>
              <a:gd name="T40" fmla="*/ 5242 w 7574"/>
              <a:gd name="T41" fmla="*/ 0 h 2433"/>
              <a:gd name="T42" fmla="*/ 6098 w 7574"/>
              <a:gd name="T43" fmla="*/ 0 h 2433"/>
              <a:gd name="T44" fmla="*/ 4896 w 7574"/>
              <a:gd name="T45" fmla="*/ 1201 h 2433"/>
              <a:gd name="T46" fmla="*/ 4040 w 7574"/>
              <a:gd name="T47" fmla="*/ 1201 h 2433"/>
              <a:gd name="T48" fmla="*/ 5242 w 7574"/>
              <a:gd name="T49" fmla="*/ 0 h 2433"/>
              <a:gd name="T50" fmla="*/ 6177 w 7574"/>
              <a:gd name="T51" fmla="*/ 0 h 2433"/>
              <a:gd name="T52" fmla="*/ 7033 w 7574"/>
              <a:gd name="T53" fmla="*/ 0 h 2433"/>
              <a:gd name="T54" fmla="*/ 5123 w 7574"/>
              <a:gd name="T55" fmla="*/ 1909 h 2433"/>
              <a:gd name="T56" fmla="*/ 4267 w 7574"/>
              <a:gd name="T57" fmla="*/ 1909 h 2433"/>
              <a:gd name="T58" fmla="*/ 6177 w 7574"/>
              <a:gd name="T59" fmla="*/ 0 h 2433"/>
              <a:gd name="T60" fmla="*/ 7114 w 7574"/>
              <a:gd name="T61" fmla="*/ 0 h 2433"/>
              <a:gd name="T62" fmla="*/ 7574 w 7574"/>
              <a:gd name="T63" fmla="*/ 0 h 2433"/>
              <a:gd name="T64" fmla="*/ 7574 w 7574"/>
              <a:gd name="T65" fmla="*/ 395 h 2433"/>
              <a:gd name="T66" fmla="*/ 6453 w 7574"/>
              <a:gd name="T67" fmla="*/ 1515 h 2433"/>
              <a:gd name="T68" fmla="*/ 5597 w 7574"/>
              <a:gd name="T69" fmla="*/ 1515 h 2433"/>
              <a:gd name="T70" fmla="*/ 7114 w 7574"/>
              <a:gd name="T71"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4" h="2433">
                <a:moveTo>
                  <a:pt x="1498" y="0"/>
                </a:moveTo>
                <a:lnTo>
                  <a:pt x="2354" y="0"/>
                </a:lnTo>
                <a:lnTo>
                  <a:pt x="1520" y="834"/>
                </a:lnTo>
                <a:lnTo>
                  <a:pt x="664" y="834"/>
                </a:lnTo>
                <a:lnTo>
                  <a:pt x="1498" y="0"/>
                </a:lnTo>
                <a:close/>
                <a:moveTo>
                  <a:pt x="2434" y="0"/>
                </a:moveTo>
                <a:lnTo>
                  <a:pt x="3290" y="0"/>
                </a:lnTo>
                <a:lnTo>
                  <a:pt x="855" y="2433"/>
                </a:lnTo>
                <a:lnTo>
                  <a:pt x="0" y="2433"/>
                </a:lnTo>
                <a:lnTo>
                  <a:pt x="2434" y="0"/>
                </a:lnTo>
                <a:close/>
                <a:moveTo>
                  <a:pt x="3370" y="0"/>
                </a:moveTo>
                <a:lnTo>
                  <a:pt x="4226" y="0"/>
                </a:lnTo>
                <a:lnTo>
                  <a:pt x="2661" y="1564"/>
                </a:lnTo>
                <a:lnTo>
                  <a:pt x="1806" y="1564"/>
                </a:lnTo>
                <a:lnTo>
                  <a:pt x="3370" y="0"/>
                </a:lnTo>
                <a:close/>
                <a:moveTo>
                  <a:pt x="4306" y="0"/>
                </a:moveTo>
                <a:lnTo>
                  <a:pt x="5162" y="0"/>
                </a:lnTo>
                <a:lnTo>
                  <a:pt x="3046" y="2115"/>
                </a:lnTo>
                <a:lnTo>
                  <a:pt x="2190" y="2115"/>
                </a:lnTo>
                <a:lnTo>
                  <a:pt x="4306" y="0"/>
                </a:lnTo>
                <a:close/>
                <a:moveTo>
                  <a:pt x="5242" y="0"/>
                </a:moveTo>
                <a:lnTo>
                  <a:pt x="6098" y="0"/>
                </a:lnTo>
                <a:lnTo>
                  <a:pt x="4896" y="1201"/>
                </a:lnTo>
                <a:lnTo>
                  <a:pt x="4040" y="1201"/>
                </a:lnTo>
                <a:lnTo>
                  <a:pt x="5242" y="0"/>
                </a:lnTo>
                <a:close/>
                <a:moveTo>
                  <a:pt x="6177" y="0"/>
                </a:moveTo>
                <a:lnTo>
                  <a:pt x="7033" y="0"/>
                </a:lnTo>
                <a:lnTo>
                  <a:pt x="5123" y="1909"/>
                </a:lnTo>
                <a:lnTo>
                  <a:pt x="4267" y="1909"/>
                </a:lnTo>
                <a:lnTo>
                  <a:pt x="6177" y="0"/>
                </a:lnTo>
                <a:close/>
                <a:moveTo>
                  <a:pt x="7114" y="0"/>
                </a:moveTo>
                <a:lnTo>
                  <a:pt x="7574" y="0"/>
                </a:lnTo>
                <a:lnTo>
                  <a:pt x="7574" y="395"/>
                </a:lnTo>
                <a:lnTo>
                  <a:pt x="6453" y="1515"/>
                </a:lnTo>
                <a:lnTo>
                  <a:pt x="5597" y="1515"/>
                </a:lnTo>
                <a:lnTo>
                  <a:pt x="7114" y="0"/>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FA24E410-E9C6-4BF9-8E6F-284D090E32B0}"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3" name="Straight Connector 2"/>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2"/>
          <p:cNvSpPr>
            <a:spLocks noGrp="1"/>
          </p:cNvSpPr>
          <p:nvPr>
            <p:ph type="pic" sz="quarter" idx="10"/>
          </p:nvPr>
        </p:nvSpPr>
        <p:spPr>
          <a:xfrm>
            <a:off x="0" y="0"/>
            <a:ext cx="96012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878B2D1-D667-4CDD-BD30-656AAD06E6D8}"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3" name="Straight Connector 2"/>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0" y="0"/>
            <a:ext cx="6698918" cy="6698919"/>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6" name="Picture Placeholder 2"/>
          <p:cNvSpPr>
            <a:spLocks noGrp="1"/>
          </p:cNvSpPr>
          <p:nvPr>
            <p:ph type="pic" sz="quarter" idx="11"/>
          </p:nvPr>
        </p:nvSpPr>
        <p:spPr>
          <a:xfrm>
            <a:off x="4279192" y="4287009"/>
            <a:ext cx="4798110" cy="479811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2A1C83EF-A7D3-4FE8-8C4A-182AF4C84EE8}"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3" name="Straight Connector 2"/>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2"/>
          <p:cNvSpPr>
            <a:spLocks noGrp="1"/>
          </p:cNvSpPr>
          <p:nvPr>
            <p:ph type="pic" sz="quarter" idx="12"/>
          </p:nvPr>
        </p:nvSpPr>
        <p:spPr>
          <a:xfrm>
            <a:off x="6907700"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9" name="Picture Placeholder 2"/>
          <p:cNvSpPr>
            <a:spLocks noGrp="1"/>
          </p:cNvSpPr>
          <p:nvPr>
            <p:ph type="pic" sz="quarter" idx="11"/>
          </p:nvPr>
        </p:nvSpPr>
        <p:spPr>
          <a:xfrm>
            <a:off x="-24384" y="0"/>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14" name="Picture Placeholder 2"/>
          <p:cNvSpPr>
            <a:spLocks noGrp="1"/>
          </p:cNvSpPr>
          <p:nvPr>
            <p:ph type="pic" sz="quarter" idx="13"/>
          </p:nvPr>
        </p:nvSpPr>
        <p:spPr>
          <a:xfrm>
            <a:off x="3441658"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15" name="Picture Placeholder 2"/>
          <p:cNvSpPr>
            <a:spLocks noGrp="1"/>
          </p:cNvSpPr>
          <p:nvPr>
            <p:ph type="pic" sz="quarter" idx="14"/>
          </p:nvPr>
        </p:nvSpPr>
        <p:spPr>
          <a:xfrm>
            <a:off x="-24384"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16" name="Picture Placeholder 2"/>
          <p:cNvSpPr>
            <a:spLocks noGrp="1"/>
          </p:cNvSpPr>
          <p:nvPr>
            <p:ph type="pic" sz="quarter" idx="15"/>
          </p:nvPr>
        </p:nvSpPr>
        <p:spPr>
          <a:xfrm>
            <a:off x="3441658"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17" name="Picture Placeholder 2"/>
          <p:cNvSpPr>
            <a:spLocks noGrp="1"/>
          </p:cNvSpPr>
          <p:nvPr>
            <p:ph type="pic" sz="quarter" idx="16"/>
          </p:nvPr>
        </p:nvSpPr>
        <p:spPr>
          <a:xfrm>
            <a:off x="-24384"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C12A8E28-2E1B-4589-A25A-2C3006147249}"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3" name="Straight Connector 2"/>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
          <p:cNvSpPr>
            <a:spLocks noGrp="1"/>
          </p:cNvSpPr>
          <p:nvPr>
            <p:ph type="pic" sz="quarter" idx="12"/>
          </p:nvPr>
        </p:nvSpPr>
        <p:spPr>
          <a:xfrm>
            <a:off x="1135917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23" name="Picture Placeholder 2"/>
          <p:cNvSpPr>
            <a:spLocks noGrp="1"/>
          </p:cNvSpPr>
          <p:nvPr>
            <p:ph type="pic" sz="quarter" idx="13"/>
          </p:nvPr>
        </p:nvSpPr>
        <p:spPr>
          <a:xfrm>
            <a:off x="9087336"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24" name="Picture Placeholder 2"/>
          <p:cNvSpPr>
            <a:spLocks noGrp="1"/>
          </p:cNvSpPr>
          <p:nvPr>
            <p:ph type="pic" sz="quarter" idx="14"/>
          </p:nvPr>
        </p:nvSpPr>
        <p:spPr>
          <a:xfrm>
            <a:off x="6815502"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25" name="Picture Placeholder 2"/>
          <p:cNvSpPr>
            <a:spLocks noGrp="1"/>
          </p:cNvSpPr>
          <p:nvPr>
            <p:ph type="pic" sz="quarter" idx="15"/>
          </p:nvPr>
        </p:nvSpPr>
        <p:spPr>
          <a:xfrm>
            <a:off x="4543668"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26" name="Picture Placeholder 2"/>
          <p:cNvSpPr>
            <a:spLocks noGrp="1"/>
          </p:cNvSpPr>
          <p:nvPr>
            <p:ph type="pic" sz="quarter" idx="16"/>
          </p:nvPr>
        </p:nvSpPr>
        <p:spPr>
          <a:xfrm>
            <a:off x="2271834"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27" name="Picture Placeholder 2"/>
          <p:cNvSpPr>
            <a:spLocks noGrp="1"/>
          </p:cNvSpPr>
          <p:nvPr>
            <p:ph type="pic" sz="quarter" idx="17"/>
          </p:nvPr>
        </p:nvSpPr>
        <p:spPr>
          <a:xfrm>
            <a:off x="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40" name="Picture Placeholder 2"/>
          <p:cNvSpPr>
            <a:spLocks noGrp="1"/>
          </p:cNvSpPr>
          <p:nvPr>
            <p:ph type="pic" sz="quarter" idx="19"/>
          </p:nvPr>
        </p:nvSpPr>
        <p:spPr>
          <a:xfrm>
            <a:off x="9087336"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41" name="Picture Placeholder 2"/>
          <p:cNvSpPr>
            <a:spLocks noGrp="1"/>
          </p:cNvSpPr>
          <p:nvPr>
            <p:ph type="pic" sz="quarter" idx="20"/>
          </p:nvPr>
        </p:nvSpPr>
        <p:spPr>
          <a:xfrm>
            <a:off x="6815502"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42" name="Picture Placeholder 2"/>
          <p:cNvSpPr>
            <a:spLocks noGrp="1"/>
          </p:cNvSpPr>
          <p:nvPr>
            <p:ph type="pic" sz="quarter" idx="21"/>
          </p:nvPr>
        </p:nvSpPr>
        <p:spPr>
          <a:xfrm>
            <a:off x="4543668"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43" name="Picture Placeholder 2"/>
          <p:cNvSpPr>
            <a:spLocks noGrp="1"/>
          </p:cNvSpPr>
          <p:nvPr>
            <p:ph type="pic" sz="quarter" idx="22"/>
          </p:nvPr>
        </p:nvSpPr>
        <p:spPr>
          <a:xfrm>
            <a:off x="2271834"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44" name="Picture Placeholder 2"/>
          <p:cNvSpPr>
            <a:spLocks noGrp="1"/>
          </p:cNvSpPr>
          <p:nvPr>
            <p:ph type="pic" sz="quarter" idx="23"/>
          </p:nvPr>
        </p:nvSpPr>
        <p:spPr>
          <a:xfrm>
            <a:off x="0"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57" name="Picture Placeholder 2"/>
          <p:cNvSpPr>
            <a:spLocks noGrp="1"/>
          </p:cNvSpPr>
          <p:nvPr>
            <p:ph type="pic" sz="quarter" idx="25"/>
          </p:nvPr>
        </p:nvSpPr>
        <p:spPr>
          <a:xfrm>
            <a:off x="4543668"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58" name="Picture Placeholder 2"/>
          <p:cNvSpPr>
            <a:spLocks noGrp="1"/>
          </p:cNvSpPr>
          <p:nvPr>
            <p:ph type="pic" sz="quarter" idx="26"/>
          </p:nvPr>
        </p:nvSpPr>
        <p:spPr>
          <a:xfrm>
            <a:off x="2271834"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59" name="Picture Placeholder 2"/>
          <p:cNvSpPr>
            <a:spLocks noGrp="1"/>
          </p:cNvSpPr>
          <p:nvPr>
            <p:ph type="pic" sz="quarter" idx="27"/>
          </p:nvPr>
        </p:nvSpPr>
        <p:spPr>
          <a:xfrm>
            <a:off x="0"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60" name="Picture Placeholder 2"/>
          <p:cNvSpPr>
            <a:spLocks noGrp="1"/>
          </p:cNvSpPr>
          <p:nvPr>
            <p:ph type="pic" sz="quarter" idx="28"/>
          </p:nvPr>
        </p:nvSpPr>
        <p:spPr>
          <a:xfrm>
            <a:off x="0" y="6743703"/>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CAD7A079-98EE-477F-8EE3-DB0782747CB7}"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3" name="Straight Connector 2"/>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2076448"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6" name="Picture Placeholder 2"/>
          <p:cNvSpPr>
            <a:spLocks noGrp="1"/>
          </p:cNvSpPr>
          <p:nvPr>
            <p:ph type="pic" sz="quarter" idx="11"/>
          </p:nvPr>
        </p:nvSpPr>
        <p:spPr>
          <a:xfrm>
            <a:off x="6052354"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11E41"/>
        </a:solidFill>
        <a:effectLst/>
      </p:bgPr>
    </p:bg>
    <p:spTree>
      <p:nvGrpSpPr>
        <p:cNvPr id="1" name=""/>
        <p:cNvGrpSpPr/>
        <p:nvPr/>
      </p:nvGrpSpPr>
      <p:grpSpPr>
        <a:xfrm>
          <a:off x="0" y="0"/>
          <a:ext cx="0" cy="0"/>
          <a:chOff x="0" y="0"/>
          <a:chExt cx="0" cy="0"/>
        </a:xfrm>
      </p:grpSpPr>
      <p:pic>
        <p:nvPicPr>
          <p:cNvPr id="2" name="Picture 2"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99FBE2C-7BA0-4879-B380-755136193BFF}"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3" name="Straight Connector 2"/>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2457449" y="0"/>
            <a:ext cx="5485374"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6" name="Picture Placeholder 2"/>
          <p:cNvSpPr>
            <a:spLocks noGrp="1"/>
          </p:cNvSpPr>
          <p:nvPr>
            <p:ph type="pic" sz="quarter" idx="11"/>
          </p:nvPr>
        </p:nvSpPr>
        <p:spPr>
          <a:xfrm>
            <a:off x="0" y="0"/>
            <a:ext cx="2457448"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4453408F-D34A-44FC-811C-492EB034173D}"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3" name="Straight Connector 2"/>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0" y="0"/>
            <a:ext cx="7942823"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pic>
        <p:nvPicPr>
          <p:cNvPr id="2" name="Picture 2"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8180310" y="0"/>
            <a:ext cx="10107690" cy="10288588"/>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pic>
        <p:nvPicPr>
          <p:cNvPr id="2" name="Picture 2"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7841126" y="0"/>
            <a:ext cx="10446874" cy="10288588"/>
          </a:xfrm>
          <a:custGeom>
            <a:avLst/>
            <a:gdLst>
              <a:gd name="T0" fmla="*/ 4619 w 4619"/>
              <a:gd name="T1" fmla="*/ 4552 h 4552"/>
              <a:gd name="T2" fmla="*/ 4241 w 4619"/>
              <a:gd name="T3" fmla="*/ 4552 h 4552"/>
              <a:gd name="T4" fmla="*/ 1972 w 4619"/>
              <a:gd name="T5" fmla="*/ 2276 h 4552"/>
              <a:gd name="T6" fmla="*/ 4241 w 4619"/>
              <a:gd name="T7" fmla="*/ 0 h 4552"/>
              <a:gd name="T8" fmla="*/ 4619 w 4619"/>
              <a:gd name="T9" fmla="*/ 0 h 4552"/>
              <a:gd name="T10" fmla="*/ 4619 w 4619"/>
              <a:gd name="T11" fmla="*/ 4552 h 4552"/>
              <a:gd name="T12" fmla="*/ 986 w 4619"/>
              <a:gd name="T13" fmla="*/ 3265 h 4552"/>
              <a:gd name="T14" fmla="*/ 1932 w 4619"/>
              <a:gd name="T15" fmla="*/ 2316 h 4552"/>
              <a:gd name="T16" fmla="*/ 2879 w 4619"/>
              <a:gd name="T17" fmla="*/ 3265 h 4552"/>
              <a:gd name="T18" fmla="*/ 1932 w 4619"/>
              <a:gd name="T19" fmla="*/ 4214 h 4552"/>
              <a:gd name="T20" fmla="*/ 986 w 4619"/>
              <a:gd name="T21" fmla="*/ 3265 h 4552"/>
              <a:gd name="T22" fmla="*/ 0 w 4619"/>
              <a:gd name="T23" fmla="*/ 2276 h 4552"/>
              <a:gd name="T24" fmla="*/ 946 w 4619"/>
              <a:gd name="T25" fmla="*/ 1327 h 4552"/>
              <a:gd name="T26" fmla="*/ 1893 w 4619"/>
              <a:gd name="T27" fmla="*/ 2276 h 4552"/>
              <a:gd name="T28" fmla="*/ 946 w 4619"/>
              <a:gd name="T29" fmla="*/ 3225 h 4552"/>
              <a:gd name="T30" fmla="*/ 0 w 4619"/>
              <a:gd name="T31" fmla="*/ 2276 h 4552"/>
              <a:gd name="T32" fmla="*/ 986 w 4619"/>
              <a:gd name="T33" fmla="*/ 1287 h 4552"/>
              <a:gd name="T34" fmla="*/ 1932 w 4619"/>
              <a:gd name="T35" fmla="*/ 338 h 4552"/>
              <a:gd name="T36" fmla="*/ 2879 w 4619"/>
              <a:gd name="T37" fmla="*/ 1287 h 4552"/>
              <a:gd name="T38" fmla="*/ 1932 w 4619"/>
              <a:gd name="T39" fmla="*/ 2236 h 4552"/>
              <a:gd name="T40" fmla="*/ 986 w 4619"/>
              <a:gd name="T41" fmla="*/ 128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9" h="4552">
                <a:moveTo>
                  <a:pt x="4619" y="4552"/>
                </a:moveTo>
                <a:lnTo>
                  <a:pt x="4241" y="4552"/>
                </a:lnTo>
                <a:lnTo>
                  <a:pt x="1972" y="2276"/>
                </a:lnTo>
                <a:lnTo>
                  <a:pt x="4241" y="0"/>
                </a:lnTo>
                <a:lnTo>
                  <a:pt x="4619" y="0"/>
                </a:lnTo>
                <a:lnTo>
                  <a:pt x="4619" y="4552"/>
                </a:lnTo>
                <a:close/>
                <a:moveTo>
                  <a:pt x="986" y="3265"/>
                </a:moveTo>
                <a:lnTo>
                  <a:pt x="1932" y="2316"/>
                </a:lnTo>
                <a:lnTo>
                  <a:pt x="2879" y="3265"/>
                </a:lnTo>
                <a:lnTo>
                  <a:pt x="1932" y="4214"/>
                </a:lnTo>
                <a:lnTo>
                  <a:pt x="986" y="3265"/>
                </a:lnTo>
                <a:close/>
                <a:moveTo>
                  <a:pt x="0" y="2276"/>
                </a:moveTo>
                <a:lnTo>
                  <a:pt x="946" y="1327"/>
                </a:lnTo>
                <a:lnTo>
                  <a:pt x="1893" y="2276"/>
                </a:lnTo>
                <a:lnTo>
                  <a:pt x="946" y="3225"/>
                </a:lnTo>
                <a:lnTo>
                  <a:pt x="0" y="2276"/>
                </a:lnTo>
                <a:close/>
                <a:moveTo>
                  <a:pt x="986" y="1287"/>
                </a:moveTo>
                <a:lnTo>
                  <a:pt x="1932" y="338"/>
                </a:lnTo>
                <a:lnTo>
                  <a:pt x="2879" y="1287"/>
                </a:lnTo>
                <a:lnTo>
                  <a:pt x="1932" y="2236"/>
                </a:lnTo>
                <a:lnTo>
                  <a:pt x="986" y="1287"/>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80D1B7A-D518-4FA8-AF55-849BDBD1B00A}"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1"/>
          <p:cNvSpPr>
            <a:spLocks noGrp="1" noEditPoints="1"/>
          </p:cNvSpPr>
          <p:nvPr>
            <p:ph type="pic" sz="quarter" idx="10"/>
          </p:nvPr>
        </p:nvSpPr>
        <p:spPr bwMode="auto">
          <a:xfrm>
            <a:off x="0" y="0"/>
            <a:ext cx="14831526" cy="10288588"/>
          </a:xfrm>
          <a:custGeom>
            <a:avLst/>
            <a:gdLst>
              <a:gd name="T0" fmla="*/ 0 w 3711"/>
              <a:gd name="T1" fmla="*/ 0 h 3236"/>
              <a:gd name="T2" fmla="*/ 319 w 3711"/>
              <a:gd name="T3" fmla="*/ 557 h 3236"/>
              <a:gd name="T4" fmla="*/ 640 w 3711"/>
              <a:gd name="T5" fmla="*/ 0 h 3236"/>
              <a:gd name="T6" fmla="*/ 0 w 3711"/>
              <a:gd name="T7" fmla="*/ 0 h 3236"/>
              <a:gd name="T8" fmla="*/ 349 w 3711"/>
              <a:gd name="T9" fmla="*/ 608 h 3236"/>
              <a:gd name="T10" fmla="*/ 625 w 3711"/>
              <a:gd name="T11" fmla="*/ 1089 h 3236"/>
              <a:gd name="T12" fmla="*/ 1252 w 3711"/>
              <a:gd name="T13" fmla="*/ 0 h 3236"/>
              <a:gd name="T14" fmla="*/ 699 w 3711"/>
              <a:gd name="T15" fmla="*/ 0 h 3236"/>
              <a:gd name="T16" fmla="*/ 349 w 3711"/>
              <a:gd name="T17" fmla="*/ 608 h 3236"/>
              <a:gd name="T18" fmla="*/ 654 w 3711"/>
              <a:gd name="T19" fmla="*/ 1140 h 3236"/>
              <a:gd name="T20" fmla="*/ 930 w 3711"/>
              <a:gd name="T21" fmla="*/ 1621 h 3236"/>
              <a:gd name="T22" fmla="*/ 1863 w 3711"/>
              <a:gd name="T23" fmla="*/ 0 h 3236"/>
              <a:gd name="T24" fmla="*/ 1310 w 3711"/>
              <a:gd name="T25" fmla="*/ 0 h 3236"/>
              <a:gd name="T26" fmla="*/ 654 w 3711"/>
              <a:gd name="T27" fmla="*/ 1140 h 3236"/>
              <a:gd name="T28" fmla="*/ 959 w 3711"/>
              <a:gd name="T29" fmla="*/ 1672 h 3236"/>
              <a:gd name="T30" fmla="*/ 1235 w 3711"/>
              <a:gd name="T31" fmla="*/ 2153 h 3236"/>
              <a:gd name="T32" fmla="*/ 2475 w 3711"/>
              <a:gd name="T33" fmla="*/ 0 h 3236"/>
              <a:gd name="T34" fmla="*/ 1921 w 3711"/>
              <a:gd name="T35" fmla="*/ 0 h 3236"/>
              <a:gd name="T36" fmla="*/ 959 w 3711"/>
              <a:gd name="T37" fmla="*/ 1672 h 3236"/>
              <a:gd name="T38" fmla="*/ 1265 w 3711"/>
              <a:gd name="T39" fmla="*/ 2204 h 3236"/>
              <a:gd name="T40" fmla="*/ 1541 w 3711"/>
              <a:gd name="T41" fmla="*/ 2685 h 3236"/>
              <a:gd name="T42" fmla="*/ 3086 w 3711"/>
              <a:gd name="T43" fmla="*/ 0 h 3236"/>
              <a:gd name="T44" fmla="*/ 2533 w 3711"/>
              <a:gd name="T45" fmla="*/ 0 h 3236"/>
              <a:gd name="T46" fmla="*/ 1265 w 3711"/>
              <a:gd name="T47" fmla="*/ 2204 h 3236"/>
              <a:gd name="T48" fmla="*/ 1569 w 3711"/>
              <a:gd name="T49" fmla="*/ 2736 h 3236"/>
              <a:gd name="T50" fmla="*/ 1856 w 3711"/>
              <a:gd name="T51" fmla="*/ 3236 h 3236"/>
              <a:gd name="T52" fmla="*/ 3711 w 3711"/>
              <a:gd name="T53" fmla="*/ 0 h 3236"/>
              <a:gd name="T54" fmla="*/ 3144 w 3711"/>
              <a:gd name="T55" fmla="*/ 0 h 3236"/>
              <a:gd name="T56" fmla="*/ 1569 w 3711"/>
              <a:gd name="T57" fmla="*/ 2736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1" h="3236">
                <a:moveTo>
                  <a:pt x="0" y="0"/>
                </a:moveTo>
                <a:lnTo>
                  <a:pt x="319" y="557"/>
                </a:lnTo>
                <a:lnTo>
                  <a:pt x="640" y="0"/>
                </a:lnTo>
                <a:lnTo>
                  <a:pt x="0" y="0"/>
                </a:lnTo>
                <a:close/>
                <a:moveTo>
                  <a:pt x="349" y="608"/>
                </a:moveTo>
                <a:lnTo>
                  <a:pt x="625" y="1089"/>
                </a:lnTo>
                <a:lnTo>
                  <a:pt x="1252" y="0"/>
                </a:lnTo>
                <a:lnTo>
                  <a:pt x="699" y="0"/>
                </a:lnTo>
                <a:lnTo>
                  <a:pt x="349" y="608"/>
                </a:lnTo>
                <a:close/>
                <a:moveTo>
                  <a:pt x="654" y="1140"/>
                </a:moveTo>
                <a:lnTo>
                  <a:pt x="930" y="1621"/>
                </a:lnTo>
                <a:lnTo>
                  <a:pt x="1863" y="0"/>
                </a:lnTo>
                <a:lnTo>
                  <a:pt x="1310" y="0"/>
                </a:lnTo>
                <a:lnTo>
                  <a:pt x="654" y="1140"/>
                </a:lnTo>
                <a:close/>
                <a:moveTo>
                  <a:pt x="959" y="1672"/>
                </a:moveTo>
                <a:lnTo>
                  <a:pt x="1235" y="2153"/>
                </a:lnTo>
                <a:lnTo>
                  <a:pt x="2475" y="0"/>
                </a:lnTo>
                <a:lnTo>
                  <a:pt x="1921" y="0"/>
                </a:lnTo>
                <a:lnTo>
                  <a:pt x="959" y="1672"/>
                </a:lnTo>
                <a:close/>
                <a:moveTo>
                  <a:pt x="1265" y="2204"/>
                </a:moveTo>
                <a:lnTo>
                  <a:pt x="1541" y="2685"/>
                </a:lnTo>
                <a:lnTo>
                  <a:pt x="3086" y="0"/>
                </a:lnTo>
                <a:lnTo>
                  <a:pt x="2533" y="0"/>
                </a:lnTo>
                <a:lnTo>
                  <a:pt x="1265" y="2204"/>
                </a:lnTo>
                <a:close/>
                <a:moveTo>
                  <a:pt x="1569" y="2736"/>
                </a:moveTo>
                <a:lnTo>
                  <a:pt x="1856" y="3236"/>
                </a:lnTo>
                <a:lnTo>
                  <a:pt x="3711" y="0"/>
                </a:lnTo>
                <a:lnTo>
                  <a:pt x="3144" y="0"/>
                </a:lnTo>
                <a:lnTo>
                  <a:pt x="1569" y="2736"/>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1D03DECF-9E8D-4443-880B-54D920AD0C9C}"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p:cNvSpPr>
          <p:nvPr>
            <p:ph type="pic" sz="quarter" idx="10"/>
          </p:nvPr>
        </p:nvSpPr>
        <p:spPr bwMode="auto">
          <a:xfrm>
            <a:off x="-1" y="0"/>
            <a:ext cx="11799269" cy="10288588"/>
          </a:xfrm>
          <a:custGeom>
            <a:avLst/>
            <a:gdLst>
              <a:gd name="connsiteX0" fmla="*/ 2182082 w 8389157"/>
              <a:gd name="connsiteY0" fmla="*/ 3719723 h 7315076"/>
              <a:gd name="connsiteX1" fmla="*/ 6229680 w 8389157"/>
              <a:gd name="connsiteY1" fmla="*/ 3719723 h 7315076"/>
              <a:gd name="connsiteX2" fmla="*/ 4205881 w 8389157"/>
              <a:gd name="connsiteY2" fmla="*/ 7315076 h 7315076"/>
              <a:gd name="connsiteX3" fmla="*/ 4194578 w 8389157"/>
              <a:gd name="connsiteY3" fmla="*/ 0 h 7315076"/>
              <a:gd name="connsiteX4" fmla="*/ 6218377 w 8389157"/>
              <a:gd name="connsiteY4" fmla="*/ 3595353 h 7315076"/>
              <a:gd name="connsiteX5" fmla="*/ 2170779 w 8389157"/>
              <a:gd name="connsiteY5" fmla="*/ 3595353 h 7315076"/>
              <a:gd name="connsiteX6" fmla="*/ 0 w 8389157"/>
              <a:gd name="connsiteY6" fmla="*/ 0 h 7315076"/>
              <a:gd name="connsiteX7" fmla="*/ 4058908 w 8389157"/>
              <a:gd name="connsiteY7" fmla="*/ 0 h 7315076"/>
              <a:gd name="connsiteX8" fmla="*/ 2028321 w 8389157"/>
              <a:gd name="connsiteY8" fmla="*/ 3595353 h 7315076"/>
              <a:gd name="connsiteX9" fmla="*/ 4330249 w 8389157"/>
              <a:gd name="connsiteY9" fmla="*/ 0 h 7315076"/>
              <a:gd name="connsiteX10" fmla="*/ 8389157 w 8389157"/>
              <a:gd name="connsiteY10" fmla="*/ 0 h 7315076"/>
              <a:gd name="connsiteX11" fmla="*/ 6358570 w 8389157"/>
              <a:gd name="connsiteY11" fmla="*/ 3595353 h 73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9157" h="7315076">
                <a:moveTo>
                  <a:pt x="2182082" y="3719723"/>
                </a:moveTo>
                <a:lnTo>
                  <a:pt x="6229680" y="3719723"/>
                </a:lnTo>
                <a:lnTo>
                  <a:pt x="4205881" y="7315076"/>
                </a:lnTo>
                <a:close/>
                <a:moveTo>
                  <a:pt x="4194578" y="0"/>
                </a:moveTo>
                <a:lnTo>
                  <a:pt x="6218377" y="3595353"/>
                </a:lnTo>
                <a:lnTo>
                  <a:pt x="2170779" y="3595353"/>
                </a:lnTo>
                <a:close/>
                <a:moveTo>
                  <a:pt x="0" y="0"/>
                </a:moveTo>
                <a:lnTo>
                  <a:pt x="4058908" y="0"/>
                </a:lnTo>
                <a:lnTo>
                  <a:pt x="2028321" y="3595353"/>
                </a:lnTo>
                <a:close/>
                <a:moveTo>
                  <a:pt x="4330249" y="0"/>
                </a:moveTo>
                <a:lnTo>
                  <a:pt x="8389157" y="0"/>
                </a:lnTo>
                <a:lnTo>
                  <a:pt x="6358570" y="3595353"/>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A9DF2FE8-5464-4840-9633-292BA62F8E1B}"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10460736" y="2301970"/>
            <a:ext cx="7827263" cy="7986618"/>
          </a:xfrm>
          <a:custGeom>
            <a:avLst/>
            <a:gdLst>
              <a:gd name="T0" fmla="*/ 2840 w 4177"/>
              <a:gd name="T1" fmla="*/ 704 h 4262"/>
              <a:gd name="T2" fmla="*/ 2804 w 4177"/>
              <a:gd name="T3" fmla="*/ 586 h 4262"/>
              <a:gd name="T4" fmla="*/ 2798 w 4177"/>
              <a:gd name="T5" fmla="*/ 465 h 4262"/>
              <a:gd name="T6" fmla="*/ 2820 w 4177"/>
              <a:gd name="T7" fmla="*/ 348 h 4262"/>
              <a:gd name="T8" fmla="*/ 2870 w 4177"/>
              <a:gd name="T9" fmla="*/ 237 h 4262"/>
              <a:gd name="T10" fmla="*/ 2946 w 4177"/>
              <a:gd name="T11" fmla="*/ 142 h 4262"/>
              <a:gd name="T12" fmla="*/ 3045 w 4177"/>
              <a:gd name="T13" fmla="*/ 67 h 4262"/>
              <a:gd name="T14" fmla="*/ 3160 w 4177"/>
              <a:gd name="T15" fmla="*/ 18 h 4262"/>
              <a:gd name="T16" fmla="*/ 3280 w 4177"/>
              <a:gd name="T17" fmla="*/ 0 h 4262"/>
              <a:gd name="T18" fmla="*/ 3400 w 4177"/>
              <a:gd name="T19" fmla="*/ 11 h 4262"/>
              <a:gd name="T20" fmla="*/ 3513 w 4177"/>
              <a:gd name="T21" fmla="*/ 51 h 4262"/>
              <a:gd name="T22" fmla="*/ 3613 w 4177"/>
              <a:gd name="T23" fmla="*/ 116 h 4262"/>
              <a:gd name="T24" fmla="*/ 3698 w 4177"/>
              <a:gd name="T25" fmla="*/ 207 h 4262"/>
              <a:gd name="T26" fmla="*/ 4177 w 4177"/>
              <a:gd name="T27" fmla="*/ 4262 h 4262"/>
              <a:gd name="T28" fmla="*/ 2441 w 4177"/>
              <a:gd name="T29" fmla="*/ 2118 h 4262"/>
              <a:gd name="T30" fmla="*/ 2411 w 4177"/>
              <a:gd name="T31" fmla="*/ 1999 h 4262"/>
              <a:gd name="T32" fmla="*/ 2411 w 4177"/>
              <a:gd name="T33" fmla="*/ 1878 h 4262"/>
              <a:gd name="T34" fmla="*/ 2439 w 4177"/>
              <a:gd name="T35" fmla="*/ 1761 h 4262"/>
              <a:gd name="T36" fmla="*/ 2495 w 4177"/>
              <a:gd name="T37" fmla="*/ 1654 h 4262"/>
              <a:gd name="T38" fmla="*/ 2574 w 4177"/>
              <a:gd name="T39" fmla="*/ 1562 h 4262"/>
              <a:gd name="T40" fmla="*/ 2679 w 4177"/>
              <a:gd name="T41" fmla="*/ 1491 h 4262"/>
              <a:gd name="T42" fmla="*/ 2796 w 4177"/>
              <a:gd name="T43" fmla="*/ 1449 h 4262"/>
              <a:gd name="T44" fmla="*/ 2916 w 4177"/>
              <a:gd name="T45" fmla="*/ 1437 h 4262"/>
              <a:gd name="T46" fmla="*/ 3034 w 4177"/>
              <a:gd name="T47" fmla="*/ 1454 h 4262"/>
              <a:gd name="T48" fmla="*/ 3145 w 4177"/>
              <a:gd name="T49" fmla="*/ 1498 h 4262"/>
              <a:gd name="T50" fmla="*/ 3243 w 4177"/>
              <a:gd name="T51" fmla="*/ 1569 h 4262"/>
              <a:gd name="T52" fmla="*/ 3323 w 4177"/>
              <a:gd name="T53" fmla="*/ 1664 h 4262"/>
              <a:gd name="T54" fmla="*/ 641 w 4177"/>
              <a:gd name="T55" fmla="*/ 1114 h 4262"/>
              <a:gd name="T56" fmla="*/ 593 w 4177"/>
              <a:gd name="T57" fmla="*/ 997 h 4262"/>
              <a:gd name="T58" fmla="*/ 575 w 4177"/>
              <a:gd name="T59" fmla="*/ 877 h 4262"/>
              <a:gd name="T60" fmla="*/ 586 w 4177"/>
              <a:gd name="T61" fmla="*/ 758 h 4262"/>
              <a:gd name="T62" fmla="*/ 625 w 4177"/>
              <a:gd name="T63" fmla="*/ 644 h 4262"/>
              <a:gd name="T64" fmla="*/ 690 w 4177"/>
              <a:gd name="T65" fmla="*/ 543 h 4262"/>
              <a:gd name="T66" fmla="*/ 781 w 4177"/>
              <a:gd name="T67" fmla="*/ 458 h 4262"/>
              <a:gd name="T68" fmla="*/ 892 w 4177"/>
              <a:gd name="T69" fmla="*/ 397 h 4262"/>
              <a:gd name="T70" fmla="*/ 1011 w 4177"/>
              <a:gd name="T71" fmla="*/ 368 h 4262"/>
              <a:gd name="T72" fmla="*/ 1130 w 4177"/>
              <a:gd name="T73" fmla="*/ 368 h 4262"/>
              <a:gd name="T74" fmla="*/ 1246 w 4177"/>
              <a:gd name="T75" fmla="*/ 396 h 4262"/>
              <a:gd name="T76" fmla="*/ 1353 w 4177"/>
              <a:gd name="T77" fmla="*/ 451 h 4262"/>
              <a:gd name="T78" fmla="*/ 1445 w 4177"/>
              <a:gd name="T79" fmla="*/ 532 h 4262"/>
              <a:gd name="T80" fmla="*/ 3602 w 4177"/>
              <a:gd name="T81" fmla="*/ 4262 h 4262"/>
              <a:gd name="T82" fmla="*/ 42 w 4177"/>
              <a:gd name="T83" fmla="*/ 2181 h 4262"/>
              <a:gd name="T84" fmla="*/ 7 w 4177"/>
              <a:gd name="T85" fmla="*/ 2062 h 4262"/>
              <a:gd name="T86" fmla="*/ 1 w 4177"/>
              <a:gd name="T87" fmla="*/ 1941 h 4262"/>
              <a:gd name="T88" fmla="*/ 23 w 4177"/>
              <a:gd name="T89" fmla="*/ 1824 h 4262"/>
              <a:gd name="T90" fmla="*/ 73 w 4177"/>
              <a:gd name="T91" fmla="*/ 1715 h 4262"/>
              <a:gd name="T92" fmla="*/ 148 w 4177"/>
              <a:gd name="T93" fmla="*/ 1619 h 4262"/>
              <a:gd name="T94" fmla="*/ 247 w 4177"/>
              <a:gd name="T95" fmla="*/ 1543 h 4262"/>
              <a:gd name="T96" fmla="*/ 363 w 4177"/>
              <a:gd name="T97" fmla="*/ 1494 h 4262"/>
              <a:gd name="T98" fmla="*/ 483 w 4177"/>
              <a:gd name="T99" fmla="*/ 1476 h 4262"/>
              <a:gd name="T100" fmla="*/ 602 w 4177"/>
              <a:gd name="T101" fmla="*/ 1488 h 4262"/>
              <a:gd name="T102" fmla="*/ 716 w 4177"/>
              <a:gd name="T103" fmla="*/ 1527 h 4262"/>
              <a:gd name="T104" fmla="*/ 816 w 4177"/>
              <a:gd name="T105" fmla="*/ 1592 h 4262"/>
              <a:gd name="T106" fmla="*/ 901 w 4177"/>
              <a:gd name="T107" fmla="*/ 1683 h 4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77" h="4262">
                <a:moveTo>
                  <a:pt x="4177" y="1036"/>
                </a:moveTo>
                <a:lnTo>
                  <a:pt x="4177" y="3034"/>
                </a:lnTo>
                <a:lnTo>
                  <a:pt x="2863" y="749"/>
                </a:lnTo>
                <a:lnTo>
                  <a:pt x="2850" y="727"/>
                </a:lnTo>
                <a:lnTo>
                  <a:pt x="2840" y="704"/>
                </a:lnTo>
                <a:lnTo>
                  <a:pt x="2830" y="681"/>
                </a:lnTo>
                <a:lnTo>
                  <a:pt x="2822" y="657"/>
                </a:lnTo>
                <a:lnTo>
                  <a:pt x="2814" y="634"/>
                </a:lnTo>
                <a:lnTo>
                  <a:pt x="2808" y="609"/>
                </a:lnTo>
                <a:lnTo>
                  <a:pt x="2804" y="586"/>
                </a:lnTo>
                <a:lnTo>
                  <a:pt x="2800" y="562"/>
                </a:lnTo>
                <a:lnTo>
                  <a:pt x="2798" y="538"/>
                </a:lnTo>
                <a:lnTo>
                  <a:pt x="2797" y="513"/>
                </a:lnTo>
                <a:lnTo>
                  <a:pt x="2797" y="489"/>
                </a:lnTo>
                <a:lnTo>
                  <a:pt x="2798" y="465"/>
                </a:lnTo>
                <a:lnTo>
                  <a:pt x="2800" y="441"/>
                </a:lnTo>
                <a:lnTo>
                  <a:pt x="2804" y="417"/>
                </a:lnTo>
                <a:lnTo>
                  <a:pt x="2808" y="393"/>
                </a:lnTo>
                <a:lnTo>
                  <a:pt x="2814" y="370"/>
                </a:lnTo>
                <a:lnTo>
                  <a:pt x="2820" y="348"/>
                </a:lnTo>
                <a:lnTo>
                  <a:pt x="2828" y="324"/>
                </a:lnTo>
                <a:lnTo>
                  <a:pt x="2837" y="302"/>
                </a:lnTo>
                <a:lnTo>
                  <a:pt x="2847" y="280"/>
                </a:lnTo>
                <a:lnTo>
                  <a:pt x="2858" y="259"/>
                </a:lnTo>
                <a:lnTo>
                  <a:pt x="2870" y="237"/>
                </a:lnTo>
                <a:lnTo>
                  <a:pt x="2883" y="217"/>
                </a:lnTo>
                <a:lnTo>
                  <a:pt x="2897" y="198"/>
                </a:lnTo>
                <a:lnTo>
                  <a:pt x="2913" y="179"/>
                </a:lnTo>
                <a:lnTo>
                  <a:pt x="2929" y="161"/>
                </a:lnTo>
                <a:lnTo>
                  <a:pt x="2946" y="142"/>
                </a:lnTo>
                <a:lnTo>
                  <a:pt x="2964" y="125"/>
                </a:lnTo>
                <a:lnTo>
                  <a:pt x="2982" y="109"/>
                </a:lnTo>
                <a:lnTo>
                  <a:pt x="3002" y="94"/>
                </a:lnTo>
                <a:lnTo>
                  <a:pt x="3023" y="80"/>
                </a:lnTo>
                <a:lnTo>
                  <a:pt x="3045" y="67"/>
                </a:lnTo>
                <a:lnTo>
                  <a:pt x="3068" y="55"/>
                </a:lnTo>
                <a:lnTo>
                  <a:pt x="3090" y="43"/>
                </a:lnTo>
                <a:lnTo>
                  <a:pt x="3113" y="33"/>
                </a:lnTo>
                <a:lnTo>
                  <a:pt x="3137" y="25"/>
                </a:lnTo>
                <a:lnTo>
                  <a:pt x="3160" y="18"/>
                </a:lnTo>
                <a:lnTo>
                  <a:pt x="3184" y="12"/>
                </a:lnTo>
                <a:lnTo>
                  <a:pt x="3208" y="7"/>
                </a:lnTo>
                <a:lnTo>
                  <a:pt x="3232" y="4"/>
                </a:lnTo>
                <a:lnTo>
                  <a:pt x="3256" y="1"/>
                </a:lnTo>
                <a:lnTo>
                  <a:pt x="3280" y="0"/>
                </a:lnTo>
                <a:lnTo>
                  <a:pt x="3304" y="0"/>
                </a:lnTo>
                <a:lnTo>
                  <a:pt x="3328" y="1"/>
                </a:lnTo>
                <a:lnTo>
                  <a:pt x="3353" y="4"/>
                </a:lnTo>
                <a:lnTo>
                  <a:pt x="3376" y="7"/>
                </a:lnTo>
                <a:lnTo>
                  <a:pt x="3400" y="11"/>
                </a:lnTo>
                <a:lnTo>
                  <a:pt x="3423" y="17"/>
                </a:lnTo>
                <a:lnTo>
                  <a:pt x="3446" y="24"/>
                </a:lnTo>
                <a:lnTo>
                  <a:pt x="3468" y="32"/>
                </a:lnTo>
                <a:lnTo>
                  <a:pt x="3491" y="40"/>
                </a:lnTo>
                <a:lnTo>
                  <a:pt x="3513" y="51"/>
                </a:lnTo>
                <a:lnTo>
                  <a:pt x="3534" y="62"/>
                </a:lnTo>
                <a:lnTo>
                  <a:pt x="3555" y="74"/>
                </a:lnTo>
                <a:lnTo>
                  <a:pt x="3575" y="87"/>
                </a:lnTo>
                <a:lnTo>
                  <a:pt x="3594" y="101"/>
                </a:lnTo>
                <a:lnTo>
                  <a:pt x="3613" y="116"/>
                </a:lnTo>
                <a:lnTo>
                  <a:pt x="3633" y="132"/>
                </a:lnTo>
                <a:lnTo>
                  <a:pt x="3650" y="150"/>
                </a:lnTo>
                <a:lnTo>
                  <a:pt x="3667" y="168"/>
                </a:lnTo>
                <a:lnTo>
                  <a:pt x="3683" y="187"/>
                </a:lnTo>
                <a:lnTo>
                  <a:pt x="3698" y="207"/>
                </a:lnTo>
                <a:lnTo>
                  <a:pt x="3712" y="227"/>
                </a:lnTo>
                <a:lnTo>
                  <a:pt x="3725" y="250"/>
                </a:lnTo>
                <a:lnTo>
                  <a:pt x="4177" y="1036"/>
                </a:lnTo>
                <a:close/>
                <a:moveTo>
                  <a:pt x="4177" y="3148"/>
                </a:moveTo>
                <a:lnTo>
                  <a:pt x="4177" y="4262"/>
                </a:lnTo>
                <a:lnTo>
                  <a:pt x="3668" y="4262"/>
                </a:lnTo>
                <a:lnTo>
                  <a:pt x="2474" y="2187"/>
                </a:lnTo>
                <a:lnTo>
                  <a:pt x="2462" y="2163"/>
                </a:lnTo>
                <a:lnTo>
                  <a:pt x="2450" y="2141"/>
                </a:lnTo>
                <a:lnTo>
                  <a:pt x="2441" y="2118"/>
                </a:lnTo>
                <a:lnTo>
                  <a:pt x="2432" y="2095"/>
                </a:lnTo>
                <a:lnTo>
                  <a:pt x="2425" y="2070"/>
                </a:lnTo>
                <a:lnTo>
                  <a:pt x="2419" y="2047"/>
                </a:lnTo>
                <a:lnTo>
                  <a:pt x="2415" y="2023"/>
                </a:lnTo>
                <a:lnTo>
                  <a:pt x="2411" y="1999"/>
                </a:lnTo>
                <a:lnTo>
                  <a:pt x="2409" y="1974"/>
                </a:lnTo>
                <a:lnTo>
                  <a:pt x="2408" y="1950"/>
                </a:lnTo>
                <a:lnTo>
                  <a:pt x="2408" y="1926"/>
                </a:lnTo>
                <a:lnTo>
                  <a:pt x="2409" y="1902"/>
                </a:lnTo>
                <a:lnTo>
                  <a:pt x="2411" y="1878"/>
                </a:lnTo>
                <a:lnTo>
                  <a:pt x="2414" y="1854"/>
                </a:lnTo>
                <a:lnTo>
                  <a:pt x="2419" y="1831"/>
                </a:lnTo>
                <a:lnTo>
                  <a:pt x="2425" y="1808"/>
                </a:lnTo>
                <a:lnTo>
                  <a:pt x="2431" y="1784"/>
                </a:lnTo>
                <a:lnTo>
                  <a:pt x="2439" y="1761"/>
                </a:lnTo>
                <a:lnTo>
                  <a:pt x="2448" y="1739"/>
                </a:lnTo>
                <a:lnTo>
                  <a:pt x="2458" y="1718"/>
                </a:lnTo>
                <a:lnTo>
                  <a:pt x="2470" y="1696"/>
                </a:lnTo>
                <a:lnTo>
                  <a:pt x="2482" y="1675"/>
                </a:lnTo>
                <a:lnTo>
                  <a:pt x="2495" y="1654"/>
                </a:lnTo>
                <a:lnTo>
                  <a:pt x="2509" y="1635"/>
                </a:lnTo>
                <a:lnTo>
                  <a:pt x="2524" y="1616"/>
                </a:lnTo>
                <a:lnTo>
                  <a:pt x="2540" y="1597"/>
                </a:lnTo>
                <a:lnTo>
                  <a:pt x="2557" y="1579"/>
                </a:lnTo>
                <a:lnTo>
                  <a:pt x="2574" y="1562"/>
                </a:lnTo>
                <a:lnTo>
                  <a:pt x="2593" y="1547"/>
                </a:lnTo>
                <a:lnTo>
                  <a:pt x="2614" y="1531"/>
                </a:lnTo>
                <a:lnTo>
                  <a:pt x="2635" y="1517"/>
                </a:lnTo>
                <a:lnTo>
                  <a:pt x="2656" y="1504"/>
                </a:lnTo>
                <a:lnTo>
                  <a:pt x="2679" y="1491"/>
                </a:lnTo>
                <a:lnTo>
                  <a:pt x="2701" y="1480"/>
                </a:lnTo>
                <a:lnTo>
                  <a:pt x="2724" y="1471"/>
                </a:lnTo>
                <a:lnTo>
                  <a:pt x="2748" y="1462"/>
                </a:lnTo>
                <a:lnTo>
                  <a:pt x="2772" y="1455"/>
                </a:lnTo>
                <a:lnTo>
                  <a:pt x="2796" y="1449"/>
                </a:lnTo>
                <a:lnTo>
                  <a:pt x="2819" y="1444"/>
                </a:lnTo>
                <a:lnTo>
                  <a:pt x="2843" y="1441"/>
                </a:lnTo>
                <a:lnTo>
                  <a:pt x="2867" y="1439"/>
                </a:lnTo>
                <a:lnTo>
                  <a:pt x="2891" y="1437"/>
                </a:lnTo>
                <a:lnTo>
                  <a:pt x="2916" y="1437"/>
                </a:lnTo>
                <a:lnTo>
                  <a:pt x="2940" y="1438"/>
                </a:lnTo>
                <a:lnTo>
                  <a:pt x="2964" y="1441"/>
                </a:lnTo>
                <a:lnTo>
                  <a:pt x="2987" y="1444"/>
                </a:lnTo>
                <a:lnTo>
                  <a:pt x="3010" y="1449"/>
                </a:lnTo>
                <a:lnTo>
                  <a:pt x="3034" y="1454"/>
                </a:lnTo>
                <a:lnTo>
                  <a:pt x="3057" y="1461"/>
                </a:lnTo>
                <a:lnTo>
                  <a:pt x="3080" y="1469"/>
                </a:lnTo>
                <a:lnTo>
                  <a:pt x="3102" y="1478"/>
                </a:lnTo>
                <a:lnTo>
                  <a:pt x="3124" y="1487"/>
                </a:lnTo>
                <a:lnTo>
                  <a:pt x="3145" y="1498"/>
                </a:lnTo>
                <a:lnTo>
                  <a:pt x="3166" y="1511"/>
                </a:lnTo>
                <a:lnTo>
                  <a:pt x="3186" y="1524"/>
                </a:lnTo>
                <a:lnTo>
                  <a:pt x="3206" y="1538"/>
                </a:lnTo>
                <a:lnTo>
                  <a:pt x="3225" y="1553"/>
                </a:lnTo>
                <a:lnTo>
                  <a:pt x="3243" y="1569"/>
                </a:lnTo>
                <a:lnTo>
                  <a:pt x="3261" y="1586"/>
                </a:lnTo>
                <a:lnTo>
                  <a:pt x="3278" y="1605"/>
                </a:lnTo>
                <a:lnTo>
                  <a:pt x="3294" y="1624"/>
                </a:lnTo>
                <a:lnTo>
                  <a:pt x="3309" y="1644"/>
                </a:lnTo>
                <a:lnTo>
                  <a:pt x="3323" y="1664"/>
                </a:lnTo>
                <a:lnTo>
                  <a:pt x="3336" y="1686"/>
                </a:lnTo>
                <a:lnTo>
                  <a:pt x="4177" y="3148"/>
                </a:lnTo>
                <a:close/>
                <a:moveTo>
                  <a:pt x="3602" y="4262"/>
                </a:moveTo>
                <a:lnTo>
                  <a:pt x="2452" y="4262"/>
                </a:lnTo>
                <a:lnTo>
                  <a:pt x="641" y="1114"/>
                </a:lnTo>
                <a:lnTo>
                  <a:pt x="629" y="1090"/>
                </a:lnTo>
                <a:lnTo>
                  <a:pt x="618" y="1068"/>
                </a:lnTo>
                <a:lnTo>
                  <a:pt x="608" y="1045"/>
                </a:lnTo>
                <a:lnTo>
                  <a:pt x="600" y="1022"/>
                </a:lnTo>
                <a:lnTo>
                  <a:pt x="593" y="997"/>
                </a:lnTo>
                <a:lnTo>
                  <a:pt x="587" y="973"/>
                </a:lnTo>
                <a:lnTo>
                  <a:pt x="582" y="950"/>
                </a:lnTo>
                <a:lnTo>
                  <a:pt x="579" y="926"/>
                </a:lnTo>
                <a:lnTo>
                  <a:pt x="576" y="901"/>
                </a:lnTo>
                <a:lnTo>
                  <a:pt x="575" y="877"/>
                </a:lnTo>
                <a:lnTo>
                  <a:pt x="575" y="853"/>
                </a:lnTo>
                <a:lnTo>
                  <a:pt x="576" y="829"/>
                </a:lnTo>
                <a:lnTo>
                  <a:pt x="579" y="804"/>
                </a:lnTo>
                <a:lnTo>
                  <a:pt x="582" y="781"/>
                </a:lnTo>
                <a:lnTo>
                  <a:pt x="586" y="758"/>
                </a:lnTo>
                <a:lnTo>
                  <a:pt x="592" y="734"/>
                </a:lnTo>
                <a:lnTo>
                  <a:pt x="599" y="711"/>
                </a:lnTo>
                <a:lnTo>
                  <a:pt x="607" y="688"/>
                </a:lnTo>
                <a:lnTo>
                  <a:pt x="615" y="666"/>
                </a:lnTo>
                <a:lnTo>
                  <a:pt x="625" y="644"/>
                </a:lnTo>
                <a:lnTo>
                  <a:pt x="636" y="622"/>
                </a:lnTo>
                <a:lnTo>
                  <a:pt x="648" y="602"/>
                </a:lnTo>
                <a:lnTo>
                  <a:pt x="661" y="581"/>
                </a:lnTo>
                <a:lnTo>
                  <a:pt x="675" y="562"/>
                </a:lnTo>
                <a:lnTo>
                  <a:pt x="690" y="543"/>
                </a:lnTo>
                <a:lnTo>
                  <a:pt x="707" y="524"/>
                </a:lnTo>
                <a:lnTo>
                  <a:pt x="724" y="506"/>
                </a:lnTo>
                <a:lnTo>
                  <a:pt x="742" y="489"/>
                </a:lnTo>
                <a:lnTo>
                  <a:pt x="761" y="474"/>
                </a:lnTo>
                <a:lnTo>
                  <a:pt x="781" y="458"/>
                </a:lnTo>
                <a:lnTo>
                  <a:pt x="801" y="444"/>
                </a:lnTo>
                <a:lnTo>
                  <a:pt x="823" y="430"/>
                </a:lnTo>
                <a:lnTo>
                  <a:pt x="845" y="418"/>
                </a:lnTo>
                <a:lnTo>
                  <a:pt x="869" y="407"/>
                </a:lnTo>
                <a:lnTo>
                  <a:pt x="892" y="397"/>
                </a:lnTo>
                <a:lnTo>
                  <a:pt x="915" y="389"/>
                </a:lnTo>
                <a:lnTo>
                  <a:pt x="938" y="382"/>
                </a:lnTo>
                <a:lnTo>
                  <a:pt x="962" y="376"/>
                </a:lnTo>
                <a:lnTo>
                  <a:pt x="986" y="371"/>
                </a:lnTo>
                <a:lnTo>
                  <a:pt x="1011" y="368"/>
                </a:lnTo>
                <a:lnTo>
                  <a:pt x="1035" y="365"/>
                </a:lnTo>
                <a:lnTo>
                  <a:pt x="1059" y="364"/>
                </a:lnTo>
                <a:lnTo>
                  <a:pt x="1083" y="364"/>
                </a:lnTo>
                <a:lnTo>
                  <a:pt x="1106" y="365"/>
                </a:lnTo>
                <a:lnTo>
                  <a:pt x="1130" y="368"/>
                </a:lnTo>
                <a:lnTo>
                  <a:pt x="1155" y="371"/>
                </a:lnTo>
                <a:lnTo>
                  <a:pt x="1178" y="376"/>
                </a:lnTo>
                <a:lnTo>
                  <a:pt x="1201" y="381"/>
                </a:lnTo>
                <a:lnTo>
                  <a:pt x="1224" y="388"/>
                </a:lnTo>
                <a:lnTo>
                  <a:pt x="1246" y="396"/>
                </a:lnTo>
                <a:lnTo>
                  <a:pt x="1268" y="404"/>
                </a:lnTo>
                <a:lnTo>
                  <a:pt x="1291" y="414"/>
                </a:lnTo>
                <a:lnTo>
                  <a:pt x="1312" y="425"/>
                </a:lnTo>
                <a:lnTo>
                  <a:pt x="1333" y="438"/>
                </a:lnTo>
                <a:lnTo>
                  <a:pt x="1353" y="451"/>
                </a:lnTo>
                <a:lnTo>
                  <a:pt x="1373" y="465"/>
                </a:lnTo>
                <a:lnTo>
                  <a:pt x="1392" y="480"/>
                </a:lnTo>
                <a:lnTo>
                  <a:pt x="1410" y="496"/>
                </a:lnTo>
                <a:lnTo>
                  <a:pt x="1427" y="513"/>
                </a:lnTo>
                <a:lnTo>
                  <a:pt x="1445" y="532"/>
                </a:lnTo>
                <a:lnTo>
                  <a:pt x="1461" y="551"/>
                </a:lnTo>
                <a:lnTo>
                  <a:pt x="1476" y="571"/>
                </a:lnTo>
                <a:lnTo>
                  <a:pt x="1490" y="591"/>
                </a:lnTo>
                <a:lnTo>
                  <a:pt x="1504" y="613"/>
                </a:lnTo>
                <a:lnTo>
                  <a:pt x="3602" y="4262"/>
                </a:lnTo>
                <a:close/>
                <a:moveTo>
                  <a:pt x="2387" y="4262"/>
                </a:moveTo>
                <a:lnTo>
                  <a:pt x="1237" y="4262"/>
                </a:lnTo>
                <a:lnTo>
                  <a:pt x="65" y="2226"/>
                </a:lnTo>
                <a:lnTo>
                  <a:pt x="53" y="2203"/>
                </a:lnTo>
                <a:lnTo>
                  <a:pt x="42" y="2181"/>
                </a:lnTo>
                <a:lnTo>
                  <a:pt x="33" y="2157"/>
                </a:lnTo>
                <a:lnTo>
                  <a:pt x="24" y="2134"/>
                </a:lnTo>
                <a:lnTo>
                  <a:pt x="17" y="2110"/>
                </a:lnTo>
                <a:lnTo>
                  <a:pt x="11" y="2086"/>
                </a:lnTo>
                <a:lnTo>
                  <a:pt x="7" y="2062"/>
                </a:lnTo>
                <a:lnTo>
                  <a:pt x="3" y="2038"/>
                </a:lnTo>
                <a:lnTo>
                  <a:pt x="1" y="2014"/>
                </a:lnTo>
                <a:lnTo>
                  <a:pt x="0" y="1990"/>
                </a:lnTo>
                <a:lnTo>
                  <a:pt x="0" y="1965"/>
                </a:lnTo>
                <a:lnTo>
                  <a:pt x="1" y="1941"/>
                </a:lnTo>
                <a:lnTo>
                  <a:pt x="3" y="1917"/>
                </a:lnTo>
                <a:lnTo>
                  <a:pt x="6" y="1894"/>
                </a:lnTo>
                <a:lnTo>
                  <a:pt x="11" y="1870"/>
                </a:lnTo>
                <a:lnTo>
                  <a:pt x="16" y="1846"/>
                </a:lnTo>
                <a:lnTo>
                  <a:pt x="23" y="1824"/>
                </a:lnTo>
                <a:lnTo>
                  <a:pt x="31" y="1801"/>
                </a:lnTo>
                <a:lnTo>
                  <a:pt x="40" y="1778"/>
                </a:lnTo>
                <a:lnTo>
                  <a:pt x="50" y="1756"/>
                </a:lnTo>
                <a:lnTo>
                  <a:pt x="61" y="1735"/>
                </a:lnTo>
                <a:lnTo>
                  <a:pt x="73" y="1715"/>
                </a:lnTo>
                <a:lnTo>
                  <a:pt x="86" y="1693"/>
                </a:lnTo>
                <a:lnTo>
                  <a:pt x="100" y="1674"/>
                </a:lnTo>
                <a:lnTo>
                  <a:pt x="115" y="1655"/>
                </a:lnTo>
                <a:lnTo>
                  <a:pt x="132" y="1637"/>
                </a:lnTo>
                <a:lnTo>
                  <a:pt x="148" y="1619"/>
                </a:lnTo>
                <a:lnTo>
                  <a:pt x="166" y="1602"/>
                </a:lnTo>
                <a:lnTo>
                  <a:pt x="185" y="1585"/>
                </a:lnTo>
                <a:lnTo>
                  <a:pt x="205" y="1570"/>
                </a:lnTo>
                <a:lnTo>
                  <a:pt x="226" y="1556"/>
                </a:lnTo>
                <a:lnTo>
                  <a:pt x="247" y="1543"/>
                </a:lnTo>
                <a:lnTo>
                  <a:pt x="271" y="1531"/>
                </a:lnTo>
                <a:lnTo>
                  <a:pt x="293" y="1520"/>
                </a:lnTo>
                <a:lnTo>
                  <a:pt x="316" y="1510"/>
                </a:lnTo>
                <a:lnTo>
                  <a:pt x="339" y="1502"/>
                </a:lnTo>
                <a:lnTo>
                  <a:pt x="363" y="1494"/>
                </a:lnTo>
                <a:lnTo>
                  <a:pt x="387" y="1488"/>
                </a:lnTo>
                <a:lnTo>
                  <a:pt x="411" y="1483"/>
                </a:lnTo>
                <a:lnTo>
                  <a:pt x="435" y="1480"/>
                </a:lnTo>
                <a:lnTo>
                  <a:pt x="459" y="1477"/>
                </a:lnTo>
                <a:lnTo>
                  <a:pt x="483" y="1476"/>
                </a:lnTo>
                <a:lnTo>
                  <a:pt x="507" y="1476"/>
                </a:lnTo>
                <a:lnTo>
                  <a:pt x="531" y="1477"/>
                </a:lnTo>
                <a:lnTo>
                  <a:pt x="555" y="1480"/>
                </a:lnTo>
                <a:lnTo>
                  <a:pt x="579" y="1483"/>
                </a:lnTo>
                <a:lnTo>
                  <a:pt x="602" y="1488"/>
                </a:lnTo>
                <a:lnTo>
                  <a:pt x="626" y="1493"/>
                </a:lnTo>
                <a:lnTo>
                  <a:pt x="648" y="1500"/>
                </a:lnTo>
                <a:lnTo>
                  <a:pt x="671" y="1509"/>
                </a:lnTo>
                <a:lnTo>
                  <a:pt x="693" y="1517"/>
                </a:lnTo>
                <a:lnTo>
                  <a:pt x="716" y="1527"/>
                </a:lnTo>
                <a:lnTo>
                  <a:pt x="737" y="1538"/>
                </a:lnTo>
                <a:lnTo>
                  <a:pt x="757" y="1550"/>
                </a:lnTo>
                <a:lnTo>
                  <a:pt x="778" y="1563"/>
                </a:lnTo>
                <a:lnTo>
                  <a:pt x="797" y="1577"/>
                </a:lnTo>
                <a:lnTo>
                  <a:pt x="816" y="1592"/>
                </a:lnTo>
                <a:lnTo>
                  <a:pt x="834" y="1609"/>
                </a:lnTo>
                <a:lnTo>
                  <a:pt x="853" y="1626"/>
                </a:lnTo>
                <a:lnTo>
                  <a:pt x="870" y="1644"/>
                </a:lnTo>
                <a:lnTo>
                  <a:pt x="885" y="1663"/>
                </a:lnTo>
                <a:lnTo>
                  <a:pt x="901" y="1683"/>
                </a:lnTo>
                <a:lnTo>
                  <a:pt x="915" y="1704"/>
                </a:lnTo>
                <a:lnTo>
                  <a:pt x="928" y="1726"/>
                </a:lnTo>
                <a:lnTo>
                  <a:pt x="2387" y="4262"/>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A95F6C6-80CA-4646-90C6-AB5C9EB565F0}"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9570720" y="1700378"/>
            <a:ext cx="8717279" cy="8588210"/>
          </a:xfrm>
          <a:custGeom>
            <a:avLst/>
            <a:gdLst>
              <a:gd name="T0" fmla="*/ 1001 w 4390"/>
              <a:gd name="T1" fmla="*/ 4326 h 4326"/>
              <a:gd name="T2" fmla="*/ 1648 w 4390"/>
              <a:gd name="T3" fmla="*/ 4326 h 4326"/>
              <a:gd name="T4" fmla="*/ 485 w 4390"/>
              <a:gd name="T5" fmla="*/ 2305 h 4326"/>
              <a:gd name="T6" fmla="*/ 0 w 4390"/>
              <a:gd name="T7" fmla="*/ 2586 h 4326"/>
              <a:gd name="T8" fmla="*/ 1001 w 4390"/>
              <a:gd name="T9" fmla="*/ 4326 h 4326"/>
              <a:gd name="T10" fmla="*/ 1714 w 4390"/>
              <a:gd name="T11" fmla="*/ 4326 h 4326"/>
              <a:gd name="T12" fmla="*/ 2360 w 4390"/>
              <a:gd name="T13" fmla="*/ 4326 h 4326"/>
              <a:gd name="T14" fmla="*/ 646 w 4390"/>
              <a:gd name="T15" fmla="*/ 1346 h 4326"/>
              <a:gd name="T16" fmla="*/ 161 w 4390"/>
              <a:gd name="T17" fmla="*/ 1628 h 4326"/>
              <a:gd name="T18" fmla="*/ 1714 w 4390"/>
              <a:gd name="T19" fmla="*/ 4326 h 4326"/>
              <a:gd name="T20" fmla="*/ 2426 w 4390"/>
              <a:gd name="T21" fmla="*/ 4326 h 4326"/>
              <a:gd name="T22" fmla="*/ 3073 w 4390"/>
              <a:gd name="T23" fmla="*/ 4326 h 4326"/>
              <a:gd name="T24" fmla="*/ 1405 w 4390"/>
              <a:gd name="T25" fmla="*/ 1426 h 4326"/>
              <a:gd name="T26" fmla="*/ 919 w 4390"/>
              <a:gd name="T27" fmla="*/ 1708 h 4326"/>
              <a:gd name="T28" fmla="*/ 2426 w 4390"/>
              <a:gd name="T29" fmla="*/ 4326 h 4326"/>
              <a:gd name="T30" fmla="*/ 3138 w 4390"/>
              <a:gd name="T31" fmla="*/ 4326 h 4326"/>
              <a:gd name="T32" fmla="*/ 3785 w 4390"/>
              <a:gd name="T33" fmla="*/ 4326 h 4326"/>
              <a:gd name="T34" fmla="*/ 1391 w 4390"/>
              <a:gd name="T35" fmla="*/ 165 h 4326"/>
              <a:gd name="T36" fmla="*/ 906 w 4390"/>
              <a:gd name="T37" fmla="*/ 446 h 4326"/>
              <a:gd name="T38" fmla="*/ 3138 w 4390"/>
              <a:gd name="T39" fmla="*/ 4326 h 4326"/>
              <a:gd name="T40" fmla="*/ 3850 w 4390"/>
              <a:gd name="T41" fmla="*/ 4326 h 4326"/>
              <a:gd name="T42" fmla="*/ 4390 w 4390"/>
              <a:gd name="T43" fmla="*/ 4326 h 4326"/>
              <a:gd name="T44" fmla="*/ 4390 w 4390"/>
              <a:gd name="T45" fmla="*/ 4138 h 4326"/>
              <a:gd name="T46" fmla="*/ 2430 w 4390"/>
              <a:gd name="T47" fmla="*/ 732 h 4326"/>
              <a:gd name="T48" fmla="*/ 1944 w 4390"/>
              <a:gd name="T49" fmla="*/ 1013 h 4326"/>
              <a:gd name="T50" fmla="*/ 3850 w 4390"/>
              <a:gd name="T51" fmla="*/ 4326 h 4326"/>
              <a:gd name="T52" fmla="*/ 4390 w 4390"/>
              <a:gd name="T53" fmla="*/ 4024 h 4326"/>
              <a:gd name="T54" fmla="*/ 4390 w 4390"/>
              <a:gd name="T55" fmla="*/ 2900 h 4326"/>
              <a:gd name="T56" fmla="*/ 2722 w 4390"/>
              <a:gd name="T57" fmla="*/ 0 h 4326"/>
              <a:gd name="T58" fmla="*/ 2236 w 4390"/>
              <a:gd name="T59" fmla="*/ 281 h 4326"/>
              <a:gd name="T60" fmla="*/ 4390 w 4390"/>
              <a:gd name="T61" fmla="*/ 4024 h 4326"/>
              <a:gd name="T62" fmla="*/ 4390 w 4390"/>
              <a:gd name="T63" fmla="*/ 2786 h 4326"/>
              <a:gd name="T64" fmla="*/ 4390 w 4390"/>
              <a:gd name="T65" fmla="*/ 1661 h 4326"/>
              <a:gd name="T66" fmla="*/ 3785 w 4390"/>
              <a:gd name="T67" fmla="*/ 611 h 4326"/>
              <a:gd name="T68" fmla="*/ 3300 w 4390"/>
              <a:gd name="T69" fmla="*/ 892 h 4326"/>
              <a:gd name="T70" fmla="*/ 4390 w 4390"/>
              <a:gd name="T71" fmla="*/ 2786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0" h="4326">
                <a:moveTo>
                  <a:pt x="1001" y="4326"/>
                </a:moveTo>
                <a:lnTo>
                  <a:pt x="1648" y="4326"/>
                </a:lnTo>
                <a:lnTo>
                  <a:pt x="485" y="2305"/>
                </a:lnTo>
                <a:lnTo>
                  <a:pt x="0" y="2586"/>
                </a:lnTo>
                <a:lnTo>
                  <a:pt x="1001" y="4326"/>
                </a:lnTo>
                <a:close/>
                <a:moveTo>
                  <a:pt x="1714" y="4326"/>
                </a:moveTo>
                <a:lnTo>
                  <a:pt x="2360" y="4326"/>
                </a:lnTo>
                <a:lnTo>
                  <a:pt x="646" y="1346"/>
                </a:lnTo>
                <a:lnTo>
                  <a:pt x="161" y="1628"/>
                </a:lnTo>
                <a:lnTo>
                  <a:pt x="1714" y="4326"/>
                </a:lnTo>
                <a:close/>
                <a:moveTo>
                  <a:pt x="2426" y="4326"/>
                </a:moveTo>
                <a:lnTo>
                  <a:pt x="3073" y="4326"/>
                </a:lnTo>
                <a:lnTo>
                  <a:pt x="1405" y="1426"/>
                </a:lnTo>
                <a:lnTo>
                  <a:pt x="919" y="1708"/>
                </a:lnTo>
                <a:lnTo>
                  <a:pt x="2426" y="4326"/>
                </a:lnTo>
                <a:close/>
                <a:moveTo>
                  <a:pt x="3138" y="4326"/>
                </a:moveTo>
                <a:lnTo>
                  <a:pt x="3785" y="4326"/>
                </a:lnTo>
                <a:lnTo>
                  <a:pt x="1391" y="165"/>
                </a:lnTo>
                <a:lnTo>
                  <a:pt x="906" y="446"/>
                </a:lnTo>
                <a:lnTo>
                  <a:pt x="3138" y="4326"/>
                </a:lnTo>
                <a:close/>
                <a:moveTo>
                  <a:pt x="3850" y="4326"/>
                </a:moveTo>
                <a:lnTo>
                  <a:pt x="4390" y="4326"/>
                </a:lnTo>
                <a:lnTo>
                  <a:pt x="4390" y="4138"/>
                </a:lnTo>
                <a:lnTo>
                  <a:pt x="2430" y="732"/>
                </a:lnTo>
                <a:lnTo>
                  <a:pt x="1944" y="1013"/>
                </a:lnTo>
                <a:lnTo>
                  <a:pt x="3850" y="4326"/>
                </a:lnTo>
                <a:close/>
                <a:moveTo>
                  <a:pt x="4390" y="4024"/>
                </a:moveTo>
                <a:lnTo>
                  <a:pt x="4390" y="2900"/>
                </a:lnTo>
                <a:lnTo>
                  <a:pt x="2722" y="0"/>
                </a:lnTo>
                <a:lnTo>
                  <a:pt x="2236" y="281"/>
                </a:lnTo>
                <a:lnTo>
                  <a:pt x="4390" y="4024"/>
                </a:lnTo>
                <a:close/>
                <a:moveTo>
                  <a:pt x="4390" y="2786"/>
                </a:moveTo>
                <a:lnTo>
                  <a:pt x="4390" y="1661"/>
                </a:lnTo>
                <a:lnTo>
                  <a:pt x="3785" y="611"/>
                </a:lnTo>
                <a:lnTo>
                  <a:pt x="3300" y="892"/>
                </a:lnTo>
                <a:lnTo>
                  <a:pt x="4390" y="2786"/>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8BCCFAB9-8346-4D5F-A411-1C4301C2A20A}"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9"/>
          <p:cNvSpPr>
            <a:spLocks noGrp="1"/>
          </p:cNvSpPr>
          <p:nvPr>
            <p:ph type="pic" sz="quarter" idx="11"/>
          </p:nvPr>
        </p:nvSpPr>
        <p:spPr bwMode="auto">
          <a:xfrm>
            <a:off x="8655168" y="3482292"/>
            <a:ext cx="5777441" cy="5788744"/>
          </a:xfrm>
          <a:custGeom>
            <a:avLst/>
            <a:gdLst>
              <a:gd name="T0" fmla="*/ 1408 w 2554"/>
              <a:gd name="T1" fmla="*/ 6 h 2560"/>
              <a:gd name="T2" fmla="*/ 1596 w 2554"/>
              <a:gd name="T3" fmla="*/ 39 h 2560"/>
              <a:gd name="T4" fmla="*/ 1774 w 2554"/>
              <a:gd name="T5" fmla="*/ 100 h 2560"/>
              <a:gd name="T6" fmla="*/ 1939 w 2554"/>
              <a:gd name="T7" fmla="*/ 185 h 2560"/>
              <a:gd name="T8" fmla="*/ 2089 w 2554"/>
              <a:gd name="T9" fmla="*/ 292 h 2560"/>
              <a:gd name="T10" fmla="*/ 2222 w 2554"/>
              <a:gd name="T11" fmla="*/ 419 h 2560"/>
              <a:gd name="T12" fmla="*/ 2335 w 2554"/>
              <a:gd name="T13" fmla="*/ 564 h 2560"/>
              <a:gd name="T14" fmla="*/ 2428 w 2554"/>
              <a:gd name="T15" fmla="*/ 725 h 2560"/>
              <a:gd name="T16" fmla="*/ 2497 w 2554"/>
              <a:gd name="T17" fmla="*/ 899 h 2560"/>
              <a:gd name="T18" fmla="*/ 2539 w 2554"/>
              <a:gd name="T19" fmla="*/ 1085 h 2560"/>
              <a:gd name="T20" fmla="*/ 2554 w 2554"/>
              <a:gd name="T21" fmla="*/ 1280 h 2560"/>
              <a:gd name="T22" fmla="*/ 2539 w 2554"/>
              <a:gd name="T23" fmla="*/ 1475 h 2560"/>
              <a:gd name="T24" fmla="*/ 2497 w 2554"/>
              <a:gd name="T25" fmla="*/ 1661 h 2560"/>
              <a:gd name="T26" fmla="*/ 2428 w 2554"/>
              <a:gd name="T27" fmla="*/ 1835 h 2560"/>
              <a:gd name="T28" fmla="*/ 2335 w 2554"/>
              <a:gd name="T29" fmla="*/ 1996 h 2560"/>
              <a:gd name="T30" fmla="*/ 2222 w 2554"/>
              <a:gd name="T31" fmla="*/ 2141 h 2560"/>
              <a:gd name="T32" fmla="*/ 2089 w 2554"/>
              <a:gd name="T33" fmla="*/ 2268 h 2560"/>
              <a:gd name="T34" fmla="*/ 1939 w 2554"/>
              <a:gd name="T35" fmla="*/ 2375 h 2560"/>
              <a:gd name="T36" fmla="*/ 1774 w 2554"/>
              <a:gd name="T37" fmla="*/ 2460 h 2560"/>
              <a:gd name="T38" fmla="*/ 1596 w 2554"/>
              <a:gd name="T39" fmla="*/ 2520 h 2560"/>
              <a:gd name="T40" fmla="*/ 1408 w 2554"/>
              <a:gd name="T41" fmla="*/ 2554 h 2560"/>
              <a:gd name="T42" fmla="*/ 1211 w 2554"/>
              <a:gd name="T43" fmla="*/ 2559 h 2560"/>
              <a:gd name="T44" fmla="*/ 1019 w 2554"/>
              <a:gd name="T45" fmla="*/ 2535 h 2560"/>
              <a:gd name="T46" fmla="*/ 838 w 2554"/>
              <a:gd name="T47" fmla="*/ 2482 h 2560"/>
              <a:gd name="T48" fmla="*/ 668 w 2554"/>
              <a:gd name="T49" fmla="*/ 2406 h 2560"/>
              <a:gd name="T50" fmla="*/ 513 w 2554"/>
              <a:gd name="T51" fmla="*/ 2306 h 2560"/>
              <a:gd name="T52" fmla="*/ 374 w 2554"/>
              <a:gd name="T53" fmla="*/ 2185 h 2560"/>
              <a:gd name="T54" fmla="*/ 254 w 2554"/>
              <a:gd name="T55" fmla="*/ 2046 h 2560"/>
              <a:gd name="T56" fmla="*/ 154 w 2554"/>
              <a:gd name="T57" fmla="*/ 1891 h 2560"/>
              <a:gd name="T58" fmla="*/ 78 w 2554"/>
              <a:gd name="T59" fmla="*/ 1720 h 2560"/>
              <a:gd name="T60" fmla="*/ 26 w 2554"/>
              <a:gd name="T61" fmla="*/ 1538 h 2560"/>
              <a:gd name="T62" fmla="*/ 1 w 2554"/>
              <a:gd name="T63" fmla="*/ 1346 h 2560"/>
              <a:gd name="T64" fmla="*/ 6 w 2554"/>
              <a:gd name="T65" fmla="*/ 1150 h 2560"/>
              <a:gd name="T66" fmla="*/ 40 w 2554"/>
              <a:gd name="T67" fmla="*/ 960 h 2560"/>
              <a:gd name="T68" fmla="*/ 100 w 2554"/>
              <a:gd name="T69" fmla="*/ 782 h 2560"/>
              <a:gd name="T70" fmla="*/ 185 w 2554"/>
              <a:gd name="T71" fmla="*/ 616 h 2560"/>
              <a:gd name="T72" fmla="*/ 292 w 2554"/>
              <a:gd name="T73" fmla="*/ 466 h 2560"/>
              <a:gd name="T74" fmla="*/ 418 w 2554"/>
              <a:gd name="T75" fmla="*/ 332 h 2560"/>
              <a:gd name="T76" fmla="*/ 563 w 2554"/>
              <a:gd name="T77" fmla="*/ 218 h 2560"/>
              <a:gd name="T78" fmla="*/ 723 w 2554"/>
              <a:gd name="T79" fmla="*/ 125 h 2560"/>
              <a:gd name="T80" fmla="*/ 897 w 2554"/>
              <a:gd name="T81" fmla="*/ 57 h 2560"/>
              <a:gd name="T82" fmla="*/ 1083 w 2554"/>
              <a:gd name="T83" fmla="*/ 14 h 2560"/>
              <a:gd name="T84" fmla="*/ 1276 w 2554"/>
              <a:gd name="T85"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4" h="2560">
                <a:moveTo>
                  <a:pt x="1276" y="0"/>
                </a:moveTo>
                <a:lnTo>
                  <a:pt x="1343" y="1"/>
                </a:lnTo>
                <a:lnTo>
                  <a:pt x="1408" y="6"/>
                </a:lnTo>
                <a:lnTo>
                  <a:pt x="1471" y="14"/>
                </a:lnTo>
                <a:lnTo>
                  <a:pt x="1534" y="25"/>
                </a:lnTo>
                <a:lnTo>
                  <a:pt x="1596" y="39"/>
                </a:lnTo>
                <a:lnTo>
                  <a:pt x="1657" y="57"/>
                </a:lnTo>
                <a:lnTo>
                  <a:pt x="1716" y="77"/>
                </a:lnTo>
                <a:lnTo>
                  <a:pt x="1774" y="100"/>
                </a:lnTo>
                <a:lnTo>
                  <a:pt x="1831" y="125"/>
                </a:lnTo>
                <a:lnTo>
                  <a:pt x="1886" y="154"/>
                </a:lnTo>
                <a:lnTo>
                  <a:pt x="1939" y="185"/>
                </a:lnTo>
                <a:lnTo>
                  <a:pt x="1991" y="218"/>
                </a:lnTo>
                <a:lnTo>
                  <a:pt x="2041" y="254"/>
                </a:lnTo>
                <a:lnTo>
                  <a:pt x="2089" y="292"/>
                </a:lnTo>
                <a:lnTo>
                  <a:pt x="2136" y="332"/>
                </a:lnTo>
                <a:lnTo>
                  <a:pt x="2180" y="375"/>
                </a:lnTo>
                <a:lnTo>
                  <a:pt x="2222" y="419"/>
                </a:lnTo>
                <a:lnTo>
                  <a:pt x="2262" y="466"/>
                </a:lnTo>
                <a:lnTo>
                  <a:pt x="2300" y="514"/>
                </a:lnTo>
                <a:lnTo>
                  <a:pt x="2335" y="564"/>
                </a:lnTo>
                <a:lnTo>
                  <a:pt x="2369" y="616"/>
                </a:lnTo>
                <a:lnTo>
                  <a:pt x="2400" y="670"/>
                </a:lnTo>
                <a:lnTo>
                  <a:pt x="2428" y="725"/>
                </a:lnTo>
                <a:lnTo>
                  <a:pt x="2454" y="782"/>
                </a:lnTo>
                <a:lnTo>
                  <a:pt x="2476" y="840"/>
                </a:lnTo>
                <a:lnTo>
                  <a:pt x="2497" y="899"/>
                </a:lnTo>
                <a:lnTo>
                  <a:pt x="2514" y="960"/>
                </a:lnTo>
                <a:lnTo>
                  <a:pt x="2528" y="1022"/>
                </a:lnTo>
                <a:lnTo>
                  <a:pt x="2539" y="1085"/>
                </a:lnTo>
                <a:lnTo>
                  <a:pt x="2547" y="1150"/>
                </a:lnTo>
                <a:lnTo>
                  <a:pt x="2553" y="1214"/>
                </a:lnTo>
                <a:lnTo>
                  <a:pt x="2554" y="1280"/>
                </a:lnTo>
                <a:lnTo>
                  <a:pt x="2553" y="1346"/>
                </a:lnTo>
                <a:lnTo>
                  <a:pt x="2547" y="1411"/>
                </a:lnTo>
                <a:lnTo>
                  <a:pt x="2539" y="1475"/>
                </a:lnTo>
                <a:lnTo>
                  <a:pt x="2528" y="1538"/>
                </a:lnTo>
                <a:lnTo>
                  <a:pt x="2514" y="1600"/>
                </a:lnTo>
                <a:lnTo>
                  <a:pt x="2497" y="1661"/>
                </a:lnTo>
                <a:lnTo>
                  <a:pt x="2476" y="1720"/>
                </a:lnTo>
                <a:lnTo>
                  <a:pt x="2454" y="1778"/>
                </a:lnTo>
                <a:lnTo>
                  <a:pt x="2428" y="1835"/>
                </a:lnTo>
                <a:lnTo>
                  <a:pt x="2400" y="1891"/>
                </a:lnTo>
                <a:lnTo>
                  <a:pt x="2369" y="1944"/>
                </a:lnTo>
                <a:lnTo>
                  <a:pt x="2335" y="1996"/>
                </a:lnTo>
                <a:lnTo>
                  <a:pt x="2300" y="2046"/>
                </a:lnTo>
                <a:lnTo>
                  <a:pt x="2262" y="2094"/>
                </a:lnTo>
                <a:lnTo>
                  <a:pt x="2222" y="2141"/>
                </a:lnTo>
                <a:lnTo>
                  <a:pt x="2180" y="2185"/>
                </a:lnTo>
                <a:lnTo>
                  <a:pt x="2136" y="2228"/>
                </a:lnTo>
                <a:lnTo>
                  <a:pt x="2089" y="2268"/>
                </a:lnTo>
                <a:lnTo>
                  <a:pt x="2041" y="2306"/>
                </a:lnTo>
                <a:lnTo>
                  <a:pt x="1991" y="2341"/>
                </a:lnTo>
                <a:lnTo>
                  <a:pt x="1939" y="2375"/>
                </a:lnTo>
                <a:lnTo>
                  <a:pt x="1886" y="2406"/>
                </a:lnTo>
                <a:lnTo>
                  <a:pt x="1831" y="2434"/>
                </a:lnTo>
                <a:lnTo>
                  <a:pt x="1774" y="2460"/>
                </a:lnTo>
                <a:lnTo>
                  <a:pt x="1716" y="2482"/>
                </a:lnTo>
                <a:lnTo>
                  <a:pt x="1657" y="2503"/>
                </a:lnTo>
                <a:lnTo>
                  <a:pt x="1596" y="2520"/>
                </a:lnTo>
                <a:lnTo>
                  <a:pt x="1534" y="2535"/>
                </a:lnTo>
                <a:lnTo>
                  <a:pt x="1471" y="2546"/>
                </a:lnTo>
                <a:lnTo>
                  <a:pt x="1408" y="2554"/>
                </a:lnTo>
                <a:lnTo>
                  <a:pt x="1343" y="2559"/>
                </a:lnTo>
                <a:lnTo>
                  <a:pt x="1276" y="2560"/>
                </a:lnTo>
                <a:lnTo>
                  <a:pt x="1211" y="2559"/>
                </a:lnTo>
                <a:lnTo>
                  <a:pt x="1146" y="2554"/>
                </a:lnTo>
                <a:lnTo>
                  <a:pt x="1083" y="2546"/>
                </a:lnTo>
                <a:lnTo>
                  <a:pt x="1019" y="2535"/>
                </a:lnTo>
                <a:lnTo>
                  <a:pt x="957" y="2520"/>
                </a:lnTo>
                <a:lnTo>
                  <a:pt x="897" y="2503"/>
                </a:lnTo>
                <a:lnTo>
                  <a:pt x="838" y="2482"/>
                </a:lnTo>
                <a:lnTo>
                  <a:pt x="780" y="2460"/>
                </a:lnTo>
                <a:lnTo>
                  <a:pt x="723" y="2434"/>
                </a:lnTo>
                <a:lnTo>
                  <a:pt x="668" y="2406"/>
                </a:lnTo>
                <a:lnTo>
                  <a:pt x="615" y="2375"/>
                </a:lnTo>
                <a:lnTo>
                  <a:pt x="563" y="2341"/>
                </a:lnTo>
                <a:lnTo>
                  <a:pt x="513" y="2306"/>
                </a:lnTo>
                <a:lnTo>
                  <a:pt x="465" y="2268"/>
                </a:lnTo>
                <a:lnTo>
                  <a:pt x="418" y="2228"/>
                </a:lnTo>
                <a:lnTo>
                  <a:pt x="374" y="2185"/>
                </a:lnTo>
                <a:lnTo>
                  <a:pt x="331" y="2141"/>
                </a:lnTo>
                <a:lnTo>
                  <a:pt x="292" y="2094"/>
                </a:lnTo>
                <a:lnTo>
                  <a:pt x="254" y="2046"/>
                </a:lnTo>
                <a:lnTo>
                  <a:pt x="218" y="1996"/>
                </a:lnTo>
                <a:lnTo>
                  <a:pt x="185" y="1944"/>
                </a:lnTo>
                <a:lnTo>
                  <a:pt x="154" y="1891"/>
                </a:lnTo>
                <a:lnTo>
                  <a:pt x="125" y="1835"/>
                </a:lnTo>
                <a:lnTo>
                  <a:pt x="100" y="1778"/>
                </a:lnTo>
                <a:lnTo>
                  <a:pt x="78" y="1720"/>
                </a:lnTo>
                <a:lnTo>
                  <a:pt x="57" y="1661"/>
                </a:lnTo>
                <a:lnTo>
                  <a:pt x="40" y="1600"/>
                </a:lnTo>
                <a:lnTo>
                  <a:pt x="26" y="1538"/>
                </a:lnTo>
                <a:lnTo>
                  <a:pt x="14" y="1475"/>
                </a:lnTo>
                <a:lnTo>
                  <a:pt x="6" y="1411"/>
                </a:lnTo>
                <a:lnTo>
                  <a:pt x="1" y="1346"/>
                </a:lnTo>
                <a:lnTo>
                  <a:pt x="0" y="1280"/>
                </a:lnTo>
                <a:lnTo>
                  <a:pt x="1" y="1214"/>
                </a:lnTo>
                <a:lnTo>
                  <a:pt x="6" y="1150"/>
                </a:lnTo>
                <a:lnTo>
                  <a:pt x="14" y="1085"/>
                </a:lnTo>
                <a:lnTo>
                  <a:pt x="26" y="1022"/>
                </a:lnTo>
                <a:lnTo>
                  <a:pt x="40" y="960"/>
                </a:lnTo>
                <a:lnTo>
                  <a:pt x="57" y="899"/>
                </a:lnTo>
                <a:lnTo>
                  <a:pt x="78" y="840"/>
                </a:lnTo>
                <a:lnTo>
                  <a:pt x="100" y="782"/>
                </a:lnTo>
                <a:lnTo>
                  <a:pt x="125" y="725"/>
                </a:lnTo>
                <a:lnTo>
                  <a:pt x="154" y="670"/>
                </a:lnTo>
                <a:lnTo>
                  <a:pt x="185" y="616"/>
                </a:lnTo>
                <a:lnTo>
                  <a:pt x="218" y="564"/>
                </a:lnTo>
                <a:lnTo>
                  <a:pt x="254" y="514"/>
                </a:lnTo>
                <a:lnTo>
                  <a:pt x="292" y="466"/>
                </a:lnTo>
                <a:lnTo>
                  <a:pt x="331" y="419"/>
                </a:lnTo>
                <a:lnTo>
                  <a:pt x="374" y="375"/>
                </a:lnTo>
                <a:lnTo>
                  <a:pt x="418" y="332"/>
                </a:lnTo>
                <a:lnTo>
                  <a:pt x="465" y="292"/>
                </a:lnTo>
                <a:lnTo>
                  <a:pt x="513" y="254"/>
                </a:lnTo>
                <a:lnTo>
                  <a:pt x="563" y="218"/>
                </a:lnTo>
                <a:lnTo>
                  <a:pt x="615" y="185"/>
                </a:lnTo>
                <a:lnTo>
                  <a:pt x="668" y="154"/>
                </a:lnTo>
                <a:lnTo>
                  <a:pt x="723" y="125"/>
                </a:lnTo>
                <a:lnTo>
                  <a:pt x="780" y="100"/>
                </a:lnTo>
                <a:lnTo>
                  <a:pt x="838" y="77"/>
                </a:lnTo>
                <a:lnTo>
                  <a:pt x="897" y="57"/>
                </a:lnTo>
                <a:lnTo>
                  <a:pt x="957" y="39"/>
                </a:lnTo>
                <a:lnTo>
                  <a:pt x="1019" y="25"/>
                </a:lnTo>
                <a:lnTo>
                  <a:pt x="1083" y="14"/>
                </a:lnTo>
                <a:lnTo>
                  <a:pt x="1146" y="6"/>
                </a:lnTo>
                <a:lnTo>
                  <a:pt x="1211" y="1"/>
                </a:lnTo>
                <a:lnTo>
                  <a:pt x="1276" y="0"/>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3" name="Freeform 6"/>
          <p:cNvSpPr>
            <a:spLocks noGrp="1"/>
          </p:cNvSpPr>
          <p:nvPr>
            <p:ph type="pic" sz="quarter" idx="10"/>
          </p:nvPr>
        </p:nvSpPr>
        <p:spPr bwMode="auto">
          <a:xfrm>
            <a:off x="11334720" y="0"/>
            <a:ext cx="6953280" cy="10288588"/>
          </a:xfrm>
          <a:custGeom>
            <a:avLst/>
            <a:gdLst>
              <a:gd name="T0" fmla="*/ 1411 w 3076"/>
              <a:gd name="T1" fmla="*/ 4552 h 4552"/>
              <a:gd name="T2" fmla="*/ 1167 w 3076"/>
              <a:gd name="T3" fmla="*/ 3681 h 4552"/>
              <a:gd name="T4" fmla="*/ 1201 w 3076"/>
              <a:gd name="T5" fmla="*/ 3635 h 4552"/>
              <a:gd name="T6" fmla="*/ 1235 w 3076"/>
              <a:gd name="T7" fmla="*/ 3587 h 4552"/>
              <a:gd name="T8" fmla="*/ 1267 w 3076"/>
              <a:gd name="T9" fmla="*/ 3538 h 4552"/>
              <a:gd name="T10" fmla="*/ 1296 w 3076"/>
              <a:gd name="T11" fmla="*/ 3487 h 4552"/>
              <a:gd name="T12" fmla="*/ 1323 w 3076"/>
              <a:gd name="T13" fmla="*/ 3435 h 4552"/>
              <a:gd name="T14" fmla="*/ 1348 w 3076"/>
              <a:gd name="T15" fmla="*/ 3382 h 4552"/>
              <a:gd name="T16" fmla="*/ 1371 w 3076"/>
              <a:gd name="T17" fmla="*/ 3327 h 4552"/>
              <a:gd name="T18" fmla="*/ 1391 w 3076"/>
              <a:gd name="T19" fmla="*/ 3271 h 4552"/>
              <a:gd name="T20" fmla="*/ 1409 w 3076"/>
              <a:gd name="T21" fmla="*/ 3215 h 4552"/>
              <a:gd name="T22" fmla="*/ 1425 w 3076"/>
              <a:gd name="T23" fmla="*/ 3157 h 4552"/>
              <a:gd name="T24" fmla="*/ 1438 w 3076"/>
              <a:gd name="T25" fmla="*/ 3098 h 4552"/>
              <a:gd name="T26" fmla="*/ 1449 w 3076"/>
              <a:gd name="T27" fmla="*/ 3038 h 4552"/>
              <a:gd name="T28" fmla="*/ 1457 w 3076"/>
              <a:gd name="T29" fmla="*/ 2978 h 4552"/>
              <a:gd name="T30" fmla="*/ 1462 w 3076"/>
              <a:gd name="T31" fmla="*/ 2916 h 4552"/>
              <a:gd name="T32" fmla="*/ 1465 w 3076"/>
              <a:gd name="T33" fmla="*/ 2854 h 4552"/>
              <a:gd name="T34" fmla="*/ 1464 w 3076"/>
              <a:gd name="T35" fmla="*/ 2764 h 4552"/>
              <a:gd name="T36" fmla="*/ 1455 w 3076"/>
              <a:gd name="T37" fmla="*/ 2649 h 4552"/>
              <a:gd name="T38" fmla="*/ 1436 w 3076"/>
              <a:gd name="T39" fmla="*/ 2535 h 4552"/>
              <a:gd name="T40" fmla="*/ 1407 w 3076"/>
              <a:gd name="T41" fmla="*/ 2426 h 4552"/>
              <a:gd name="T42" fmla="*/ 1372 w 3076"/>
              <a:gd name="T43" fmla="*/ 2319 h 4552"/>
              <a:gd name="T44" fmla="*/ 1327 w 3076"/>
              <a:gd name="T45" fmla="*/ 2218 h 4552"/>
              <a:gd name="T46" fmla="*/ 1274 w 3076"/>
              <a:gd name="T47" fmla="*/ 2121 h 4552"/>
              <a:gd name="T48" fmla="*/ 1214 w 3076"/>
              <a:gd name="T49" fmla="*/ 2028 h 4552"/>
              <a:gd name="T50" fmla="*/ 1147 w 3076"/>
              <a:gd name="T51" fmla="*/ 1941 h 4552"/>
              <a:gd name="T52" fmla="*/ 1074 w 3076"/>
              <a:gd name="T53" fmla="*/ 1859 h 4552"/>
              <a:gd name="T54" fmla="*/ 994 w 3076"/>
              <a:gd name="T55" fmla="*/ 1785 h 4552"/>
              <a:gd name="T56" fmla="*/ 909 w 3076"/>
              <a:gd name="T57" fmla="*/ 1715 h 4552"/>
              <a:gd name="T58" fmla="*/ 818 w 3076"/>
              <a:gd name="T59" fmla="*/ 1654 h 4552"/>
              <a:gd name="T60" fmla="*/ 722 w 3076"/>
              <a:gd name="T61" fmla="*/ 1599 h 4552"/>
              <a:gd name="T62" fmla="*/ 622 w 3076"/>
              <a:gd name="T63" fmla="*/ 1552 h 4552"/>
              <a:gd name="T64" fmla="*/ 517 w 3076"/>
              <a:gd name="T65" fmla="*/ 1513 h 4552"/>
              <a:gd name="T66" fmla="*/ 0 w 3076"/>
              <a:gd name="T67" fmla="*/ 0 h 4552"/>
              <a:gd name="T68" fmla="*/ 3076 w 3076"/>
              <a:gd name="T69" fmla="*/ 2488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6" h="4552">
                <a:moveTo>
                  <a:pt x="3076" y="4552"/>
                </a:moveTo>
                <a:lnTo>
                  <a:pt x="1411" y="4552"/>
                </a:lnTo>
                <a:lnTo>
                  <a:pt x="1148" y="3703"/>
                </a:lnTo>
                <a:lnTo>
                  <a:pt x="1167" y="3681"/>
                </a:lnTo>
                <a:lnTo>
                  <a:pt x="1184" y="3657"/>
                </a:lnTo>
                <a:lnTo>
                  <a:pt x="1201" y="3635"/>
                </a:lnTo>
                <a:lnTo>
                  <a:pt x="1219" y="3610"/>
                </a:lnTo>
                <a:lnTo>
                  <a:pt x="1235" y="3587"/>
                </a:lnTo>
                <a:lnTo>
                  <a:pt x="1251" y="3562"/>
                </a:lnTo>
                <a:lnTo>
                  <a:pt x="1267" y="3538"/>
                </a:lnTo>
                <a:lnTo>
                  <a:pt x="1281" y="3512"/>
                </a:lnTo>
                <a:lnTo>
                  <a:pt x="1296" y="3487"/>
                </a:lnTo>
                <a:lnTo>
                  <a:pt x="1309" y="3461"/>
                </a:lnTo>
                <a:lnTo>
                  <a:pt x="1323" y="3435"/>
                </a:lnTo>
                <a:lnTo>
                  <a:pt x="1336" y="3408"/>
                </a:lnTo>
                <a:lnTo>
                  <a:pt x="1348" y="3382"/>
                </a:lnTo>
                <a:lnTo>
                  <a:pt x="1359" y="3354"/>
                </a:lnTo>
                <a:lnTo>
                  <a:pt x="1371" y="3327"/>
                </a:lnTo>
                <a:lnTo>
                  <a:pt x="1382" y="3300"/>
                </a:lnTo>
                <a:lnTo>
                  <a:pt x="1391" y="3271"/>
                </a:lnTo>
                <a:lnTo>
                  <a:pt x="1400" y="3244"/>
                </a:lnTo>
                <a:lnTo>
                  <a:pt x="1409" y="3215"/>
                </a:lnTo>
                <a:lnTo>
                  <a:pt x="1418" y="3186"/>
                </a:lnTo>
                <a:lnTo>
                  <a:pt x="1425" y="3157"/>
                </a:lnTo>
                <a:lnTo>
                  <a:pt x="1432" y="3128"/>
                </a:lnTo>
                <a:lnTo>
                  <a:pt x="1438" y="3098"/>
                </a:lnTo>
                <a:lnTo>
                  <a:pt x="1444" y="3069"/>
                </a:lnTo>
                <a:lnTo>
                  <a:pt x="1449" y="3038"/>
                </a:lnTo>
                <a:lnTo>
                  <a:pt x="1453" y="3008"/>
                </a:lnTo>
                <a:lnTo>
                  <a:pt x="1457" y="2978"/>
                </a:lnTo>
                <a:lnTo>
                  <a:pt x="1460" y="2947"/>
                </a:lnTo>
                <a:lnTo>
                  <a:pt x="1462" y="2916"/>
                </a:lnTo>
                <a:lnTo>
                  <a:pt x="1464" y="2886"/>
                </a:lnTo>
                <a:lnTo>
                  <a:pt x="1465" y="2854"/>
                </a:lnTo>
                <a:lnTo>
                  <a:pt x="1465" y="2823"/>
                </a:lnTo>
                <a:lnTo>
                  <a:pt x="1464" y="2764"/>
                </a:lnTo>
                <a:lnTo>
                  <a:pt x="1461" y="2706"/>
                </a:lnTo>
                <a:lnTo>
                  <a:pt x="1455" y="2649"/>
                </a:lnTo>
                <a:lnTo>
                  <a:pt x="1446" y="2591"/>
                </a:lnTo>
                <a:lnTo>
                  <a:pt x="1436" y="2535"/>
                </a:lnTo>
                <a:lnTo>
                  <a:pt x="1423" y="2480"/>
                </a:lnTo>
                <a:lnTo>
                  <a:pt x="1407" y="2426"/>
                </a:lnTo>
                <a:lnTo>
                  <a:pt x="1391" y="2373"/>
                </a:lnTo>
                <a:lnTo>
                  <a:pt x="1372" y="2319"/>
                </a:lnTo>
                <a:lnTo>
                  <a:pt x="1350" y="2268"/>
                </a:lnTo>
                <a:lnTo>
                  <a:pt x="1327" y="2218"/>
                </a:lnTo>
                <a:lnTo>
                  <a:pt x="1301" y="2169"/>
                </a:lnTo>
                <a:lnTo>
                  <a:pt x="1274" y="2121"/>
                </a:lnTo>
                <a:lnTo>
                  <a:pt x="1245" y="2074"/>
                </a:lnTo>
                <a:lnTo>
                  <a:pt x="1214" y="2028"/>
                </a:lnTo>
                <a:lnTo>
                  <a:pt x="1181" y="1984"/>
                </a:lnTo>
                <a:lnTo>
                  <a:pt x="1147" y="1941"/>
                </a:lnTo>
                <a:lnTo>
                  <a:pt x="1112" y="1899"/>
                </a:lnTo>
                <a:lnTo>
                  <a:pt x="1074" y="1859"/>
                </a:lnTo>
                <a:lnTo>
                  <a:pt x="1035" y="1822"/>
                </a:lnTo>
                <a:lnTo>
                  <a:pt x="994" y="1785"/>
                </a:lnTo>
                <a:lnTo>
                  <a:pt x="953" y="1749"/>
                </a:lnTo>
                <a:lnTo>
                  <a:pt x="909" y="1715"/>
                </a:lnTo>
                <a:lnTo>
                  <a:pt x="864" y="1684"/>
                </a:lnTo>
                <a:lnTo>
                  <a:pt x="818" y="1654"/>
                </a:lnTo>
                <a:lnTo>
                  <a:pt x="771" y="1625"/>
                </a:lnTo>
                <a:lnTo>
                  <a:pt x="722" y="1599"/>
                </a:lnTo>
                <a:lnTo>
                  <a:pt x="672" y="1574"/>
                </a:lnTo>
                <a:lnTo>
                  <a:pt x="622" y="1552"/>
                </a:lnTo>
                <a:lnTo>
                  <a:pt x="570" y="1531"/>
                </a:lnTo>
                <a:lnTo>
                  <a:pt x="517" y="1513"/>
                </a:lnTo>
                <a:lnTo>
                  <a:pt x="463" y="1497"/>
                </a:lnTo>
                <a:lnTo>
                  <a:pt x="0" y="0"/>
                </a:lnTo>
                <a:lnTo>
                  <a:pt x="2304" y="0"/>
                </a:lnTo>
                <a:lnTo>
                  <a:pt x="3076" y="2488"/>
                </a:lnTo>
                <a:lnTo>
                  <a:pt x="307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67E4CA1-B7F2-4A3E-AAB2-D8A06411FFF8}"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5" name="Straight Connector 4"/>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4"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p:cNvSpPr>
          <p:nvPr>
            <p:ph type="pic" sz="quarter" idx="10"/>
          </p:nvPr>
        </p:nvSpPr>
        <p:spPr bwMode="auto">
          <a:xfrm>
            <a:off x="11334720" y="0"/>
            <a:ext cx="6953280" cy="10288588"/>
          </a:xfrm>
          <a:custGeom>
            <a:avLst/>
            <a:gdLst>
              <a:gd name="T0" fmla="*/ 3077 w 3077"/>
              <a:gd name="T1" fmla="*/ 4552 h 4552"/>
              <a:gd name="T2" fmla="*/ 1412 w 3077"/>
              <a:gd name="T3" fmla="*/ 4552 h 4552"/>
              <a:gd name="T4" fmla="*/ 1136 w 3077"/>
              <a:gd name="T5" fmla="*/ 3664 h 4552"/>
              <a:gd name="T6" fmla="*/ 1183 w 3077"/>
              <a:gd name="T7" fmla="*/ 3637 h 4552"/>
              <a:gd name="T8" fmla="*/ 1201 w 3077"/>
              <a:gd name="T9" fmla="*/ 3626 h 4552"/>
              <a:gd name="T10" fmla="*/ 1218 w 3077"/>
              <a:gd name="T11" fmla="*/ 3614 h 4552"/>
              <a:gd name="T12" fmla="*/ 1234 w 3077"/>
              <a:gd name="T13" fmla="*/ 3600 h 4552"/>
              <a:gd name="T14" fmla="*/ 1249 w 3077"/>
              <a:gd name="T15" fmla="*/ 3586 h 4552"/>
              <a:gd name="T16" fmla="*/ 1262 w 3077"/>
              <a:gd name="T17" fmla="*/ 3571 h 4552"/>
              <a:gd name="T18" fmla="*/ 1276 w 3077"/>
              <a:gd name="T19" fmla="*/ 3555 h 4552"/>
              <a:gd name="T20" fmla="*/ 1288 w 3077"/>
              <a:gd name="T21" fmla="*/ 3538 h 4552"/>
              <a:gd name="T22" fmla="*/ 1299 w 3077"/>
              <a:gd name="T23" fmla="*/ 3521 h 4552"/>
              <a:gd name="T24" fmla="*/ 1308 w 3077"/>
              <a:gd name="T25" fmla="*/ 3503 h 4552"/>
              <a:gd name="T26" fmla="*/ 1316 w 3077"/>
              <a:gd name="T27" fmla="*/ 3484 h 4552"/>
              <a:gd name="T28" fmla="*/ 1324 w 3077"/>
              <a:gd name="T29" fmla="*/ 3464 h 4552"/>
              <a:gd name="T30" fmla="*/ 1330 w 3077"/>
              <a:gd name="T31" fmla="*/ 3445 h 4552"/>
              <a:gd name="T32" fmla="*/ 1335 w 3077"/>
              <a:gd name="T33" fmla="*/ 3424 h 4552"/>
              <a:gd name="T34" fmla="*/ 1338 w 3077"/>
              <a:gd name="T35" fmla="*/ 3404 h 4552"/>
              <a:gd name="T36" fmla="*/ 1340 w 3077"/>
              <a:gd name="T37" fmla="*/ 3384 h 4552"/>
              <a:gd name="T38" fmla="*/ 1341 w 3077"/>
              <a:gd name="T39" fmla="*/ 3362 h 4552"/>
              <a:gd name="T40" fmla="*/ 1341 w 3077"/>
              <a:gd name="T41" fmla="*/ 2284 h 4552"/>
              <a:gd name="T42" fmla="*/ 1340 w 3077"/>
              <a:gd name="T43" fmla="*/ 2262 h 4552"/>
              <a:gd name="T44" fmla="*/ 1338 w 3077"/>
              <a:gd name="T45" fmla="*/ 2242 h 4552"/>
              <a:gd name="T46" fmla="*/ 1335 w 3077"/>
              <a:gd name="T47" fmla="*/ 2221 h 4552"/>
              <a:gd name="T48" fmla="*/ 1330 w 3077"/>
              <a:gd name="T49" fmla="*/ 2201 h 4552"/>
              <a:gd name="T50" fmla="*/ 1324 w 3077"/>
              <a:gd name="T51" fmla="*/ 2181 h 4552"/>
              <a:gd name="T52" fmla="*/ 1316 w 3077"/>
              <a:gd name="T53" fmla="*/ 2162 h 4552"/>
              <a:gd name="T54" fmla="*/ 1308 w 3077"/>
              <a:gd name="T55" fmla="*/ 2144 h 4552"/>
              <a:gd name="T56" fmla="*/ 1299 w 3077"/>
              <a:gd name="T57" fmla="*/ 2125 h 4552"/>
              <a:gd name="T58" fmla="*/ 1288 w 3077"/>
              <a:gd name="T59" fmla="*/ 2108 h 4552"/>
              <a:gd name="T60" fmla="*/ 1276 w 3077"/>
              <a:gd name="T61" fmla="*/ 2091 h 4552"/>
              <a:gd name="T62" fmla="*/ 1262 w 3077"/>
              <a:gd name="T63" fmla="*/ 2075 h 4552"/>
              <a:gd name="T64" fmla="*/ 1249 w 3077"/>
              <a:gd name="T65" fmla="*/ 2060 h 4552"/>
              <a:gd name="T66" fmla="*/ 1234 w 3077"/>
              <a:gd name="T67" fmla="*/ 2045 h 4552"/>
              <a:gd name="T68" fmla="*/ 1218 w 3077"/>
              <a:gd name="T69" fmla="*/ 2032 h 4552"/>
              <a:gd name="T70" fmla="*/ 1201 w 3077"/>
              <a:gd name="T71" fmla="*/ 2020 h 4552"/>
              <a:gd name="T72" fmla="*/ 1183 w 3077"/>
              <a:gd name="T73" fmla="*/ 2009 h 4552"/>
              <a:gd name="T74" fmla="*/ 501 w 3077"/>
              <a:gd name="T75" fmla="*/ 1614 h 4552"/>
              <a:gd name="T76" fmla="*/ 0 w 3077"/>
              <a:gd name="T77" fmla="*/ 0 h 4552"/>
              <a:gd name="T78" fmla="*/ 2305 w 3077"/>
              <a:gd name="T79" fmla="*/ 0 h 4552"/>
              <a:gd name="T80" fmla="*/ 3077 w 3077"/>
              <a:gd name="T81" fmla="*/ 2488 h 4552"/>
              <a:gd name="T82" fmla="*/ 3077 w 3077"/>
              <a:gd name="T83"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7" h="4552">
                <a:moveTo>
                  <a:pt x="3077" y="4552"/>
                </a:moveTo>
                <a:lnTo>
                  <a:pt x="1412" y="4552"/>
                </a:lnTo>
                <a:lnTo>
                  <a:pt x="1136" y="3664"/>
                </a:lnTo>
                <a:lnTo>
                  <a:pt x="1183" y="3637"/>
                </a:lnTo>
                <a:lnTo>
                  <a:pt x="1201" y="3626"/>
                </a:lnTo>
                <a:lnTo>
                  <a:pt x="1218" y="3614"/>
                </a:lnTo>
                <a:lnTo>
                  <a:pt x="1234" y="3600"/>
                </a:lnTo>
                <a:lnTo>
                  <a:pt x="1249" y="3586"/>
                </a:lnTo>
                <a:lnTo>
                  <a:pt x="1262" y="3571"/>
                </a:lnTo>
                <a:lnTo>
                  <a:pt x="1276" y="3555"/>
                </a:lnTo>
                <a:lnTo>
                  <a:pt x="1288" y="3538"/>
                </a:lnTo>
                <a:lnTo>
                  <a:pt x="1299" y="3521"/>
                </a:lnTo>
                <a:lnTo>
                  <a:pt x="1308" y="3503"/>
                </a:lnTo>
                <a:lnTo>
                  <a:pt x="1316" y="3484"/>
                </a:lnTo>
                <a:lnTo>
                  <a:pt x="1324" y="3464"/>
                </a:lnTo>
                <a:lnTo>
                  <a:pt x="1330" y="3445"/>
                </a:lnTo>
                <a:lnTo>
                  <a:pt x="1335" y="3424"/>
                </a:lnTo>
                <a:lnTo>
                  <a:pt x="1338" y="3404"/>
                </a:lnTo>
                <a:lnTo>
                  <a:pt x="1340" y="3384"/>
                </a:lnTo>
                <a:lnTo>
                  <a:pt x="1341" y="3362"/>
                </a:lnTo>
                <a:lnTo>
                  <a:pt x="1341" y="2284"/>
                </a:lnTo>
                <a:lnTo>
                  <a:pt x="1340" y="2262"/>
                </a:lnTo>
                <a:lnTo>
                  <a:pt x="1338" y="2242"/>
                </a:lnTo>
                <a:lnTo>
                  <a:pt x="1335" y="2221"/>
                </a:lnTo>
                <a:lnTo>
                  <a:pt x="1330" y="2201"/>
                </a:lnTo>
                <a:lnTo>
                  <a:pt x="1324" y="2181"/>
                </a:lnTo>
                <a:lnTo>
                  <a:pt x="1316" y="2162"/>
                </a:lnTo>
                <a:lnTo>
                  <a:pt x="1308" y="2144"/>
                </a:lnTo>
                <a:lnTo>
                  <a:pt x="1299" y="2125"/>
                </a:lnTo>
                <a:lnTo>
                  <a:pt x="1288" y="2108"/>
                </a:lnTo>
                <a:lnTo>
                  <a:pt x="1276" y="2091"/>
                </a:lnTo>
                <a:lnTo>
                  <a:pt x="1262" y="2075"/>
                </a:lnTo>
                <a:lnTo>
                  <a:pt x="1249" y="2060"/>
                </a:lnTo>
                <a:lnTo>
                  <a:pt x="1234" y="2045"/>
                </a:lnTo>
                <a:lnTo>
                  <a:pt x="1218" y="2032"/>
                </a:lnTo>
                <a:lnTo>
                  <a:pt x="1201" y="2020"/>
                </a:lnTo>
                <a:lnTo>
                  <a:pt x="1183" y="2009"/>
                </a:lnTo>
                <a:lnTo>
                  <a:pt x="501" y="1614"/>
                </a:lnTo>
                <a:lnTo>
                  <a:pt x="0" y="0"/>
                </a:lnTo>
                <a:lnTo>
                  <a:pt x="2305" y="0"/>
                </a:lnTo>
                <a:lnTo>
                  <a:pt x="3077" y="2488"/>
                </a:lnTo>
                <a:lnTo>
                  <a:pt x="3077" y="4552"/>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4" name="Freeform 10"/>
          <p:cNvSpPr>
            <a:spLocks noGrp="1"/>
          </p:cNvSpPr>
          <p:nvPr>
            <p:ph type="pic" sz="quarter" idx="11"/>
          </p:nvPr>
        </p:nvSpPr>
        <p:spPr bwMode="auto">
          <a:xfrm>
            <a:off x="8937817" y="3459679"/>
            <a:ext cx="5212135" cy="5845278"/>
          </a:xfrm>
          <a:custGeom>
            <a:avLst/>
            <a:gdLst>
              <a:gd name="T0" fmla="*/ 1008 w 2309"/>
              <a:gd name="T1" fmla="*/ 40 h 2583"/>
              <a:gd name="T2" fmla="*/ 1043 w 2309"/>
              <a:gd name="T3" fmla="*/ 23 h 2583"/>
              <a:gd name="T4" fmla="*/ 1079 w 2309"/>
              <a:gd name="T5" fmla="*/ 11 h 2583"/>
              <a:gd name="T6" fmla="*/ 1116 w 2309"/>
              <a:gd name="T7" fmla="*/ 3 h 2583"/>
              <a:gd name="T8" fmla="*/ 1154 w 2309"/>
              <a:gd name="T9" fmla="*/ 0 h 2583"/>
              <a:gd name="T10" fmla="*/ 1192 w 2309"/>
              <a:gd name="T11" fmla="*/ 3 h 2583"/>
              <a:gd name="T12" fmla="*/ 1230 w 2309"/>
              <a:gd name="T13" fmla="*/ 11 h 2583"/>
              <a:gd name="T14" fmla="*/ 1266 w 2309"/>
              <a:gd name="T15" fmla="*/ 23 h 2583"/>
              <a:gd name="T16" fmla="*/ 1301 w 2309"/>
              <a:gd name="T17" fmla="*/ 40 h 2583"/>
              <a:gd name="T18" fmla="*/ 2179 w 2309"/>
              <a:gd name="T19" fmla="*/ 549 h 2583"/>
              <a:gd name="T20" fmla="*/ 2209 w 2309"/>
              <a:gd name="T21" fmla="*/ 573 h 2583"/>
              <a:gd name="T22" fmla="*/ 2237 w 2309"/>
              <a:gd name="T23" fmla="*/ 600 h 2583"/>
              <a:gd name="T24" fmla="*/ 2259 w 2309"/>
              <a:gd name="T25" fmla="*/ 630 h 2583"/>
              <a:gd name="T26" fmla="*/ 2279 w 2309"/>
              <a:gd name="T27" fmla="*/ 663 h 2583"/>
              <a:gd name="T28" fmla="*/ 2293 w 2309"/>
              <a:gd name="T29" fmla="*/ 698 h 2583"/>
              <a:gd name="T30" fmla="*/ 2303 w 2309"/>
              <a:gd name="T31" fmla="*/ 735 h 2583"/>
              <a:gd name="T32" fmla="*/ 2308 w 2309"/>
              <a:gd name="T33" fmla="*/ 773 h 2583"/>
              <a:gd name="T34" fmla="*/ 2309 w 2309"/>
              <a:gd name="T35" fmla="*/ 1791 h 2583"/>
              <a:gd name="T36" fmla="*/ 2306 w 2309"/>
              <a:gd name="T37" fmla="*/ 1830 h 2583"/>
              <a:gd name="T38" fmla="*/ 2299 w 2309"/>
              <a:gd name="T39" fmla="*/ 1868 h 2583"/>
              <a:gd name="T40" fmla="*/ 2287 w 2309"/>
              <a:gd name="T41" fmla="*/ 1904 h 2583"/>
              <a:gd name="T42" fmla="*/ 2269 w 2309"/>
              <a:gd name="T43" fmla="*/ 1937 h 2583"/>
              <a:gd name="T44" fmla="*/ 2249 w 2309"/>
              <a:gd name="T45" fmla="*/ 1969 h 2583"/>
              <a:gd name="T46" fmla="*/ 2224 w 2309"/>
              <a:gd name="T47" fmla="*/ 1998 h 2583"/>
              <a:gd name="T48" fmla="*/ 2195 w 2309"/>
              <a:gd name="T49" fmla="*/ 2023 h 2583"/>
              <a:gd name="T50" fmla="*/ 2162 w 2309"/>
              <a:gd name="T51" fmla="*/ 2045 h 2583"/>
              <a:gd name="T52" fmla="*/ 1284 w 2309"/>
              <a:gd name="T53" fmla="*/ 2554 h 2583"/>
              <a:gd name="T54" fmla="*/ 1248 w 2309"/>
              <a:gd name="T55" fmla="*/ 2568 h 2583"/>
              <a:gd name="T56" fmla="*/ 1211 w 2309"/>
              <a:gd name="T57" fmla="*/ 2578 h 2583"/>
              <a:gd name="T58" fmla="*/ 1174 w 2309"/>
              <a:gd name="T59" fmla="*/ 2582 h 2583"/>
              <a:gd name="T60" fmla="*/ 1136 w 2309"/>
              <a:gd name="T61" fmla="*/ 2582 h 2583"/>
              <a:gd name="T62" fmla="*/ 1098 w 2309"/>
              <a:gd name="T63" fmla="*/ 2578 h 2583"/>
              <a:gd name="T64" fmla="*/ 1060 w 2309"/>
              <a:gd name="T65" fmla="*/ 2568 h 2583"/>
              <a:gd name="T66" fmla="*/ 1026 w 2309"/>
              <a:gd name="T67" fmla="*/ 2554 h 2583"/>
              <a:gd name="T68" fmla="*/ 146 w 2309"/>
              <a:gd name="T69" fmla="*/ 2045 h 2583"/>
              <a:gd name="T70" fmla="*/ 114 w 2309"/>
              <a:gd name="T71" fmla="*/ 2023 h 2583"/>
              <a:gd name="T72" fmla="*/ 85 w 2309"/>
              <a:gd name="T73" fmla="*/ 1998 h 2583"/>
              <a:gd name="T74" fmla="*/ 60 w 2309"/>
              <a:gd name="T75" fmla="*/ 1969 h 2583"/>
              <a:gd name="T76" fmla="*/ 39 w 2309"/>
              <a:gd name="T77" fmla="*/ 1937 h 2583"/>
              <a:gd name="T78" fmla="*/ 23 w 2309"/>
              <a:gd name="T79" fmla="*/ 1904 h 2583"/>
              <a:gd name="T80" fmla="*/ 10 w 2309"/>
              <a:gd name="T81" fmla="*/ 1868 h 2583"/>
              <a:gd name="T82" fmla="*/ 2 w 2309"/>
              <a:gd name="T83" fmla="*/ 1830 h 2583"/>
              <a:gd name="T84" fmla="*/ 0 w 2309"/>
              <a:gd name="T85" fmla="*/ 1791 h 2583"/>
              <a:gd name="T86" fmla="*/ 0 w 2309"/>
              <a:gd name="T87" fmla="*/ 773 h 2583"/>
              <a:gd name="T88" fmla="*/ 5 w 2309"/>
              <a:gd name="T89" fmla="*/ 735 h 2583"/>
              <a:gd name="T90" fmla="*/ 16 w 2309"/>
              <a:gd name="T91" fmla="*/ 698 h 2583"/>
              <a:gd name="T92" fmla="*/ 30 w 2309"/>
              <a:gd name="T93" fmla="*/ 663 h 2583"/>
              <a:gd name="T94" fmla="*/ 49 w 2309"/>
              <a:gd name="T95" fmla="*/ 630 h 2583"/>
              <a:gd name="T96" fmla="*/ 73 w 2309"/>
              <a:gd name="T97" fmla="*/ 600 h 2583"/>
              <a:gd name="T98" fmla="*/ 99 w 2309"/>
              <a:gd name="T99" fmla="*/ 573 h 2583"/>
              <a:gd name="T100" fmla="*/ 130 w 2309"/>
              <a:gd name="T101" fmla="*/ 549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9" h="2583">
                <a:moveTo>
                  <a:pt x="146" y="539"/>
                </a:moveTo>
                <a:lnTo>
                  <a:pt x="1008" y="40"/>
                </a:lnTo>
                <a:lnTo>
                  <a:pt x="1026" y="31"/>
                </a:lnTo>
                <a:lnTo>
                  <a:pt x="1043" y="23"/>
                </a:lnTo>
                <a:lnTo>
                  <a:pt x="1060" y="16"/>
                </a:lnTo>
                <a:lnTo>
                  <a:pt x="1079" y="11"/>
                </a:lnTo>
                <a:lnTo>
                  <a:pt x="1098" y="6"/>
                </a:lnTo>
                <a:lnTo>
                  <a:pt x="1116" y="3"/>
                </a:lnTo>
                <a:lnTo>
                  <a:pt x="1136" y="1"/>
                </a:lnTo>
                <a:lnTo>
                  <a:pt x="1154" y="0"/>
                </a:lnTo>
                <a:lnTo>
                  <a:pt x="1174" y="1"/>
                </a:lnTo>
                <a:lnTo>
                  <a:pt x="1192" y="3"/>
                </a:lnTo>
                <a:lnTo>
                  <a:pt x="1211" y="6"/>
                </a:lnTo>
                <a:lnTo>
                  <a:pt x="1230" y="11"/>
                </a:lnTo>
                <a:lnTo>
                  <a:pt x="1248" y="16"/>
                </a:lnTo>
                <a:lnTo>
                  <a:pt x="1266" y="23"/>
                </a:lnTo>
                <a:lnTo>
                  <a:pt x="1284" y="31"/>
                </a:lnTo>
                <a:lnTo>
                  <a:pt x="1301" y="40"/>
                </a:lnTo>
                <a:lnTo>
                  <a:pt x="2162" y="539"/>
                </a:lnTo>
                <a:lnTo>
                  <a:pt x="2179" y="549"/>
                </a:lnTo>
                <a:lnTo>
                  <a:pt x="2195" y="560"/>
                </a:lnTo>
                <a:lnTo>
                  <a:pt x="2209" y="573"/>
                </a:lnTo>
                <a:lnTo>
                  <a:pt x="2224" y="586"/>
                </a:lnTo>
                <a:lnTo>
                  <a:pt x="2237" y="600"/>
                </a:lnTo>
                <a:lnTo>
                  <a:pt x="2249" y="615"/>
                </a:lnTo>
                <a:lnTo>
                  <a:pt x="2259" y="630"/>
                </a:lnTo>
                <a:lnTo>
                  <a:pt x="2269" y="646"/>
                </a:lnTo>
                <a:lnTo>
                  <a:pt x="2279" y="663"/>
                </a:lnTo>
                <a:lnTo>
                  <a:pt x="2287" y="680"/>
                </a:lnTo>
                <a:lnTo>
                  <a:pt x="2293" y="698"/>
                </a:lnTo>
                <a:lnTo>
                  <a:pt x="2299" y="717"/>
                </a:lnTo>
                <a:lnTo>
                  <a:pt x="2303" y="735"/>
                </a:lnTo>
                <a:lnTo>
                  <a:pt x="2306" y="754"/>
                </a:lnTo>
                <a:lnTo>
                  <a:pt x="2308" y="773"/>
                </a:lnTo>
                <a:lnTo>
                  <a:pt x="2309" y="793"/>
                </a:lnTo>
                <a:lnTo>
                  <a:pt x="2309" y="1791"/>
                </a:lnTo>
                <a:lnTo>
                  <a:pt x="2308" y="1811"/>
                </a:lnTo>
                <a:lnTo>
                  <a:pt x="2306" y="1830"/>
                </a:lnTo>
                <a:lnTo>
                  <a:pt x="2303" y="1848"/>
                </a:lnTo>
                <a:lnTo>
                  <a:pt x="2299" y="1868"/>
                </a:lnTo>
                <a:lnTo>
                  <a:pt x="2293" y="1886"/>
                </a:lnTo>
                <a:lnTo>
                  <a:pt x="2287" y="1904"/>
                </a:lnTo>
                <a:lnTo>
                  <a:pt x="2279" y="1921"/>
                </a:lnTo>
                <a:lnTo>
                  <a:pt x="2269" y="1937"/>
                </a:lnTo>
                <a:lnTo>
                  <a:pt x="2259" y="1954"/>
                </a:lnTo>
                <a:lnTo>
                  <a:pt x="2249" y="1969"/>
                </a:lnTo>
                <a:lnTo>
                  <a:pt x="2237" y="1984"/>
                </a:lnTo>
                <a:lnTo>
                  <a:pt x="2224" y="1998"/>
                </a:lnTo>
                <a:lnTo>
                  <a:pt x="2209" y="2011"/>
                </a:lnTo>
                <a:lnTo>
                  <a:pt x="2195" y="2023"/>
                </a:lnTo>
                <a:lnTo>
                  <a:pt x="2179" y="2034"/>
                </a:lnTo>
                <a:lnTo>
                  <a:pt x="2162" y="2045"/>
                </a:lnTo>
                <a:lnTo>
                  <a:pt x="1301" y="2544"/>
                </a:lnTo>
                <a:lnTo>
                  <a:pt x="1284" y="2554"/>
                </a:lnTo>
                <a:lnTo>
                  <a:pt x="1266" y="2561"/>
                </a:lnTo>
                <a:lnTo>
                  <a:pt x="1248" y="2568"/>
                </a:lnTo>
                <a:lnTo>
                  <a:pt x="1230" y="2573"/>
                </a:lnTo>
                <a:lnTo>
                  <a:pt x="1211" y="2578"/>
                </a:lnTo>
                <a:lnTo>
                  <a:pt x="1192" y="2581"/>
                </a:lnTo>
                <a:lnTo>
                  <a:pt x="1174" y="2582"/>
                </a:lnTo>
                <a:lnTo>
                  <a:pt x="1154" y="2583"/>
                </a:lnTo>
                <a:lnTo>
                  <a:pt x="1136" y="2582"/>
                </a:lnTo>
                <a:lnTo>
                  <a:pt x="1116" y="2581"/>
                </a:lnTo>
                <a:lnTo>
                  <a:pt x="1098" y="2578"/>
                </a:lnTo>
                <a:lnTo>
                  <a:pt x="1079" y="2573"/>
                </a:lnTo>
                <a:lnTo>
                  <a:pt x="1060" y="2568"/>
                </a:lnTo>
                <a:lnTo>
                  <a:pt x="1043" y="2561"/>
                </a:lnTo>
                <a:lnTo>
                  <a:pt x="1026" y="2554"/>
                </a:lnTo>
                <a:lnTo>
                  <a:pt x="1008" y="2544"/>
                </a:lnTo>
                <a:lnTo>
                  <a:pt x="146" y="2045"/>
                </a:lnTo>
                <a:lnTo>
                  <a:pt x="130" y="2034"/>
                </a:lnTo>
                <a:lnTo>
                  <a:pt x="114" y="2023"/>
                </a:lnTo>
                <a:lnTo>
                  <a:pt x="99" y="2011"/>
                </a:lnTo>
                <a:lnTo>
                  <a:pt x="85" y="1998"/>
                </a:lnTo>
                <a:lnTo>
                  <a:pt x="73" y="1984"/>
                </a:lnTo>
                <a:lnTo>
                  <a:pt x="60" y="1969"/>
                </a:lnTo>
                <a:lnTo>
                  <a:pt x="49" y="1954"/>
                </a:lnTo>
                <a:lnTo>
                  <a:pt x="39" y="1937"/>
                </a:lnTo>
                <a:lnTo>
                  <a:pt x="30" y="1921"/>
                </a:lnTo>
                <a:lnTo>
                  <a:pt x="23" y="1904"/>
                </a:lnTo>
                <a:lnTo>
                  <a:pt x="16" y="1886"/>
                </a:lnTo>
                <a:lnTo>
                  <a:pt x="10" y="1868"/>
                </a:lnTo>
                <a:lnTo>
                  <a:pt x="5" y="1848"/>
                </a:lnTo>
                <a:lnTo>
                  <a:pt x="2" y="1830"/>
                </a:lnTo>
                <a:lnTo>
                  <a:pt x="0" y="1811"/>
                </a:lnTo>
                <a:lnTo>
                  <a:pt x="0" y="1791"/>
                </a:lnTo>
                <a:lnTo>
                  <a:pt x="0" y="793"/>
                </a:lnTo>
                <a:lnTo>
                  <a:pt x="0" y="773"/>
                </a:lnTo>
                <a:lnTo>
                  <a:pt x="2" y="754"/>
                </a:lnTo>
                <a:lnTo>
                  <a:pt x="5" y="735"/>
                </a:lnTo>
                <a:lnTo>
                  <a:pt x="10" y="717"/>
                </a:lnTo>
                <a:lnTo>
                  <a:pt x="16" y="698"/>
                </a:lnTo>
                <a:lnTo>
                  <a:pt x="23" y="680"/>
                </a:lnTo>
                <a:lnTo>
                  <a:pt x="30" y="663"/>
                </a:lnTo>
                <a:lnTo>
                  <a:pt x="39" y="646"/>
                </a:lnTo>
                <a:lnTo>
                  <a:pt x="49" y="630"/>
                </a:lnTo>
                <a:lnTo>
                  <a:pt x="60" y="615"/>
                </a:lnTo>
                <a:lnTo>
                  <a:pt x="73" y="600"/>
                </a:lnTo>
                <a:lnTo>
                  <a:pt x="85" y="586"/>
                </a:lnTo>
                <a:lnTo>
                  <a:pt x="99" y="573"/>
                </a:lnTo>
                <a:lnTo>
                  <a:pt x="114" y="560"/>
                </a:lnTo>
                <a:lnTo>
                  <a:pt x="130" y="549"/>
                </a:lnTo>
                <a:lnTo>
                  <a:pt x="146" y="539"/>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6C2EBF18-2285-4DA5-B8AE-8D63FC113096}"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3" name="Straight Connector 2"/>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7AB38322-C171-4809-B7F2-652E5F2ED4D4}"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0" y="0"/>
            <a:ext cx="13279983" cy="10288588"/>
          </a:xfrm>
          <a:custGeom>
            <a:avLst/>
            <a:gdLst>
              <a:gd name="T0" fmla="*/ 0 w 5859"/>
              <a:gd name="T1" fmla="*/ 0 h 4539"/>
              <a:gd name="T2" fmla="*/ 1319 w 5859"/>
              <a:gd name="T3" fmla="*/ 0 h 4539"/>
              <a:gd name="T4" fmla="*/ 5859 w 5859"/>
              <a:gd name="T5" fmla="*/ 4539 h 4539"/>
              <a:gd name="T6" fmla="*/ 4150 w 5859"/>
              <a:gd name="T7" fmla="*/ 4539 h 4539"/>
              <a:gd name="T8" fmla="*/ 0 w 5859"/>
              <a:gd name="T9" fmla="*/ 391 h 4539"/>
              <a:gd name="T10" fmla="*/ 0 w 5859"/>
              <a:gd name="T11" fmla="*/ 0 h 4539"/>
              <a:gd name="T12" fmla="*/ 4070 w 5859"/>
              <a:gd name="T13" fmla="*/ 4539 h 4539"/>
              <a:gd name="T14" fmla="*/ 2360 w 5859"/>
              <a:gd name="T15" fmla="*/ 4539 h 4539"/>
              <a:gd name="T16" fmla="*/ 0 w 5859"/>
              <a:gd name="T17" fmla="*/ 2180 h 4539"/>
              <a:gd name="T18" fmla="*/ 0 w 5859"/>
              <a:gd name="T19" fmla="*/ 471 h 4539"/>
              <a:gd name="T20" fmla="*/ 4070 w 5859"/>
              <a:gd name="T21" fmla="*/ 4539 h 4539"/>
              <a:gd name="T22" fmla="*/ 2279 w 5859"/>
              <a:gd name="T23" fmla="*/ 4539 h 4539"/>
              <a:gd name="T24" fmla="*/ 569 w 5859"/>
              <a:gd name="T25" fmla="*/ 4539 h 4539"/>
              <a:gd name="T26" fmla="*/ 0 w 5859"/>
              <a:gd name="T27" fmla="*/ 3970 h 4539"/>
              <a:gd name="T28" fmla="*/ 0 w 5859"/>
              <a:gd name="T29" fmla="*/ 2262 h 4539"/>
              <a:gd name="T30" fmla="*/ 2279 w 5859"/>
              <a:gd name="T31" fmla="*/ 4539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9">
                <a:moveTo>
                  <a:pt x="0" y="0"/>
                </a:moveTo>
                <a:lnTo>
                  <a:pt x="1319" y="0"/>
                </a:lnTo>
                <a:lnTo>
                  <a:pt x="5859" y="4539"/>
                </a:lnTo>
                <a:lnTo>
                  <a:pt x="4150" y="4539"/>
                </a:lnTo>
                <a:lnTo>
                  <a:pt x="0" y="391"/>
                </a:lnTo>
                <a:lnTo>
                  <a:pt x="0" y="0"/>
                </a:lnTo>
                <a:close/>
                <a:moveTo>
                  <a:pt x="4070" y="4539"/>
                </a:moveTo>
                <a:lnTo>
                  <a:pt x="2360" y="4539"/>
                </a:lnTo>
                <a:lnTo>
                  <a:pt x="0" y="2180"/>
                </a:lnTo>
                <a:lnTo>
                  <a:pt x="0" y="471"/>
                </a:lnTo>
                <a:lnTo>
                  <a:pt x="4070" y="4539"/>
                </a:lnTo>
                <a:close/>
                <a:moveTo>
                  <a:pt x="2279" y="4539"/>
                </a:moveTo>
                <a:lnTo>
                  <a:pt x="569" y="4539"/>
                </a:lnTo>
                <a:lnTo>
                  <a:pt x="0" y="3970"/>
                </a:lnTo>
                <a:lnTo>
                  <a:pt x="0" y="2262"/>
                </a:lnTo>
                <a:lnTo>
                  <a:pt x="2279" y="4539"/>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0F6BA3F-6A18-4C29-990F-55B3AB9CA37D}"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5008008" y="0"/>
            <a:ext cx="13279991" cy="10288588"/>
          </a:xfrm>
          <a:custGeom>
            <a:avLst/>
            <a:gdLst>
              <a:gd name="T0" fmla="*/ 5859 w 5859"/>
              <a:gd name="T1" fmla="*/ 4538 h 4538"/>
              <a:gd name="T2" fmla="*/ 4541 w 5859"/>
              <a:gd name="T3" fmla="*/ 4538 h 4538"/>
              <a:gd name="T4" fmla="*/ 0 w 5859"/>
              <a:gd name="T5" fmla="*/ 0 h 4538"/>
              <a:gd name="T6" fmla="*/ 1709 w 5859"/>
              <a:gd name="T7" fmla="*/ 0 h 4538"/>
              <a:gd name="T8" fmla="*/ 5859 w 5859"/>
              <a:gd name="T9" fmla="*/ 4147 h 4538"/>
              <a:gd name="T10" fmla="*/ 5859 w 5859"/>
              <a:gd name="T11" fmla="*/ 4538 h 4538"/>
              <a:gd name="T12" fmla="*/ 1791 w 5859"/>
              <a:gd name="T13" fmla="*/ 0 h 4538"/>
              <a:gd name="T14" fmla="*/ 3500 w 5859"/>
              <a:gd name="T15" fmla="*/ 0 h 4538"/>
              <a:gd name="T16" fmla="*/ 5859 w 5859"/>
              <a:gd name="T17" fmla="*/ 2358 h 4538"/>
              <a:gd name="T18" fmla="*/ 5859 w 5859"/>
              <a:gd name="T19" fmla="*/ 4067 h 4538"/>
              <a:gd name="T20" fmla="*/ 1791 w 5859"/>
              <a:gd name="T21" fmla="*/ 0 h 4538"/>
              <a:gd name="T22" fmla="*/ 3580 w 5859"/>
              <a:gd name="T23" fmla="*/ 0 h 4538"/>
              <a:gd name="T24" fmla="*/ 5290 w 5859"/>
              <a:gd name="T25" fmla="*/ 0 h 4538"/>
              <a:gd name="T26" fmla="*/ 5859 w 5859"/>
              <a:gd name="T27" fmla="*/ 568 h 4538"/>
              <a:gd name="T28" fmla="*/ 5859 w 5859"/>
              <a:gd name="T29" fmla="*/ 2277 h 4538"/>
              <a:gd name="T30" fmla="*/ 3580 w 5859"/>
              <a:gd name="T31" fmla="*/ 0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8">
                <a:moveTo>
                  <a:pt x="5859" y="4538"/>
                </a:moveTo>
                <a:lnTo>
                  <a:pt x="4541" y="4538"/>
                </a:lnTo>
                <a:lnTo>
                  <a:pt x="0" y="0"/>
                </a:lnTo>
                <a:lnTo>
                  <a:pt x="1709" y="0"/>
                </a:lnTo>
                <a:lnTo>
                  <a:pt x="5859" y="4147"/>
                </a:lnTo>
                <a:lnTo>
                  <a:pt x="5859" y="4538"/>
                </a:lnTo>
                <a:close/>
                <a:moveTo>
                  <a:pt x="1791" y="0"/>
                </a:moveTo>
                <a:lnTo>
                  <a:pt x="3500" y="0"/>
                </a:lnTo>
                <a:lnTo>
                  <a:pt x="5859" y="2358"/>
                </a:lnTo>
                <a:lnTo>
                  <a:pt x="5859" y="4067"/>
                </a:lnTo>
                <a:lnTo>
                  <a:pt x="1791" y="0"/>
                </a:lnTo>
                <a:close/>
                <a:moveTo>
                  <a:pt x="3580" y="0"/>
                </a:moveTo>
                <a:lnTo>
                  <a:pt x="5290" y="0"/>
                </a:lnTo>
                <a:lnTo>
                  <a:pt x="5859" y="568"/>
                </a:lnTo>
                <a:lnTo>
                  <a:pt x="5859" y="2277"/>
                </a:lnTo>
                <a:lnTo>
                  <a:pt x="3580" y="0"/>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222F3CA2-706E-4764-9CCE-46409BB254D7}"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1"/>
          <p:cNvSpPr>
            <a:spLocks noGrp="1" noEditPoints="1"/>
          </p:cNvSpPr>
          <p:nvPr>
            <p:ph type="pic" sz="quarter" idx="10"/>
          </p:nvPr>
        </p:nvSpPr>
        <p:spPr bwMode="auto">
          <a:xfrm>
            <a:off x="-17244" y="0"/>
            <a:ext cx="16075035" cy="10288588"/>
          </a:xfrm>
          <a:custGeom>
            <a:avLst/>
            <a:gdLst>
              <a:gd name="T0" fmla="*/ 799 w 5695"/>
              <a:gd name="T1" fmla="*/ 3645 h 3645"/>
              <a:gd name="T2" fmla="*/ 1046 w 5695"/>
              <a:gd name="T3" fmla="*/ 3645 h 3645"/>
              <a:gd name="T4" fmla="*/ 1845 w 5695"/>
              <a:gd name="T5" fmla="*/ 2846 h 3645"/>
              <a:gd name="T6" fmla="*/ 923 w 5695"/>
              <a:gd name="T7" fmla="*/ 1924 h 3645"/>
              <a:gd name="T8" fmla="*/ 0 w 5695"/>
              <a:gd name="T9" fmla="*/ 2846 h 3645"/>
              <a:gd name="T10" fmla="*/ 799 w 5695"/>
              <a:gd name="T11" fmla="*/ 3645 h 3645"/>
              <a:gd name="T12" fmla="*/ 1126 w 5695"/>
              <a:gd name="T13" fmla="*/ 3645 h 3645"/>
              <a:gd name="T14" fmla="*/ 2645 w 5695"/>
              <a:gd name="T15" fmla="*/ 3645 h 3645"/>
              <a:gd name="T16" fmla="*/ 1886 w 5695"/>
              <a:gd name="T17" fmla="*/ 2886 h 3645"/>
              <a:gd name="T18" fmla="*/ 1126 w 5695"/>
              <a:gd name="T19" fmla="*/ 3645 h 3645"/>
              <a:gd name="T20" fmla="*/ 2725 w 5695"/>
              <a:gd name="T21" fmla="*/ 3645 h 3645"/>
              <a:gd name="T22" fmla="*/ 2971 w 5695"/>
              <a:gd name="T23" fmla="*/ 3645 h 3645"/>
              <a:gd name="T24" fmla="*/ 3770 w 5695"/>
              <a:gd name="T25" fmla="*/ 2846 h 3645"/>
              <a:gd name="T26" fmla="*/ 2848 w 5695"/>
              <a:gd name="T27" fmla="*/ 1924 h 3645"/>
              <a:gd name="T28" fmla="*/ 1926 w 5695"/>
              <a:gd name="T29" fmla="*/ 2846 h 3645"/>
              <a:gd name="T30" fmla="*/ 2725 w 5695"/>
              <a:gd name="T31" fmla="*/ 3645 h 3645"/>
              <a:gd name="T32" fmla="*/ 3051 w 5695"/>
              <a:gd name="T33" fmla="*/ 3645 h 3645"/>
              <a:gd name="T34" fmla="*/ 4569 w 5695"/>
              <a:gd name="T35" fmla="*/ 3645 h 3645"/>
              <a:gd name="T36" fmla="*/ 3810 w 5695"/>
              <a:gd name="T37" fmla="*/ 2886 h 3645"/>
              <a:gd name="T38" fmla="*/ 3051 w 5695"/>
              <a:gd name="T39" fmla="*/ 3645 h 3645"/>
              <a:gd name="T40" fmla="*/ 4650 w 5695"/>
              <a:gd name="T41" fmla="*/ 3645 h 3645"/>
              <a:gd name="T42" fmla="*/ 4897 w 5695"/>
              <a:gd name="T43" fmla="*/ 3645 h 3645"/>
              <a:gd name="T44" fmla="*/ 5695 w 5695"/>
              <a:gd name="T45" fmla="*/ 2846 h 3645"/>
              <a:gd name="T46" fmla="*/ 4773 w 5695"/>
              <a:gd name="T47" fmla="*/ 1924 h 3645"/>
              <a:gd name="T48" fmla="*/ 3850 w 5695"/>
              <a:gd name="T49" fmla="*/ 2846 h 3645"/>
              <a:gd name="T50" fmla="*/ 4650 w 5695"/>
              <a:gd name="T51" fmla="*/ 3645 h 3645"/>
              <a:gd name="T52" fmla="*/ 2888 w 5695"/>
              <a:gd name="T53" fmla="*/ 1884 h 3645"/>
              <a:gd name="T54" fmla="*/ 3810 w 5695"/>
              <a:gd name="T55" fmla="*/ 962 h 3645"/>
              <a:gd name="T56" fmla="*/ 4732 w 5695"/>
              <a:gd name="T57" fmla="*/ 1884 h 3645"/>
              <a:gd name="T58" fmla="*/ 3810 w 5695"/>
              <a:gd name="T59" fmla="*/ 2806 h 3645"/>
              <a:gd name="T60" fmla="*/ 2888 w 5695"/>
              <a:gd name="T61" fmla="*/ 1884 h 3645"/>
              <a:gd name="T62" fmla="*/ 1926 w 5695"/>
              <a:gd name="T63" fmla="*/ 922 h 3645"/>
              <a:gd name="T64" fmla="*/ 2848 w 5695"/>
              <a:gd name="T65" fmla="*/ 0 h 3645"/>
              <a:gd name="T66" fmla="*/ 3770 w 5695"/>
              <a:gd name="T67" fmla="*/ 922 h 3645"/>
              <a:gd name="T68" fmla="*/ 2848 w 5695"/>
              <a:gd name="T69" fmla="*/ 1843 h 3645"/>
              <a:gd name="T70" fmla="*/ 1926 w 5695"/>
              <a:gd name="T71" fmla="*/ 922 h 3645"/>
              <a:gd name="T72" fmla="*/ 963 w 5695"/>
              <a:gd name="T73" fmla="*/ 1884 h 3645"/>
              <a:gd name="T74" fmla="*/ 1886 w 5695"/>
              <a:gd name="T75" fmla="*/ 962 h 3645"/>
              <a:gd name="T76" fmla="*/ 2808 w 5695"/>
              <a:gd name="T77" fmla="*/ 1884 h 3645"/>
              <a:gd name="T78" fmla="*/ 1886 w 5695"/>
              <a:gd name="T79" fmla="*/ 2806 h 3645"/>
              <a:gd name="T80" fmla="*/ 963 w 5695"/>
              <a:gd name="T81" fmla="*/ 1884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3645"/>
                </a:moveTo>
                <a:lnTo>
                  <a:pt x="1046" y="3645"/>
                </a:lnTo>
                <a:lnTo>
                  <a:pt x="1845" y="2846"/>
                </a:lnTo>
                <a:lnTo>
                  <a:pt x="923" y="1924"/>
                </a:lnTo>
                <a:lnTo>
                  <a:pt x="0" y="2846"/>
                </a:lnTo>
                <a:lnTo>
                  <a:pt x="799" y="3645"/>
                </a:lnTo>
                <a:close/>
                <a:moveTo>
                  <a:pt x="1126" y="3645"/>
                </a:moveTo>
                <a:lnTo>
                  <a:pt x="2645" y="3645"/>
                </a:lnTo>
                <a:lnTo>
                  <a:pt x="1886" y="2886"/>
                </a:lnTo>
                <a:lnTo>
                  <a:pt x="1126" y="3645"/>
                </a:lnTo>
                <a:close/>
                <a:moveTo>
                  <a:pt x="2725" y="3645"/>
                </a:moveTo>
                <a:lnTo>
                  <a:pt x="2971" y="3645"/>
                </a:lnTo>
                <a:lnTo>
                  <a:pt x="3770" y="2846"/>
                </a:lnTo>
                <a:lnTo>
                  <a:pt x="2848" y="1924"/>
                </a:lnTo>
                <a:lnTo>
                  <a:pt x="1926" y="2846"/>
                </a:lnTo>
                <a:lnTo>
                  <a:pt x="2725" y="3645"/>
                </a:lnTo>
                <a:close/>
                <a:moveTo>
                  <a:pt x="3051" y="3645"/>
                </a:moveTo>
                <a:lnTo>
                  <a:pt x="4569" y="3645"/>
                </a:lnTo>
                <a:lnTo>
                  <a:pt x="3810" y="2886"/>
                </a:lnTo>
                <a:lnTo>
                  <a:pt x="3051" y="3645"/>
                </a:lnTo>
                <a:close/>
                <a:moveTo>
                  <a:pt x="4650" y="3645"/>
                </a:moveTo>
                <a:lnTo>
                  <a:pt x="4897" y="3645"/>
                </a:lnTo>
                <a:lnTo>
                  <a:pt x="5695" y="2846"/>
                </a:lnTo>
                <a:lnTo>
                  <a:pt x="4773" y="1924"/>
                </a:lnTo>
                <a:lnTo>
                  <a:pt x="3850" y="2846"/>
                </a:lnTo>
                <a:lnTo>
                  <a:pt x="4650" y="3645"/>
                </a:lnTo>
                <a:close/>
                <a:moveTo>
                  <a:pt x="2888" y="1884"/>
                </a:moveTo>
                <a:lnTo>
                  <a:pt x="3810" y="962"/>
                </a:lnTo>
                <a:lnTo>
                  <a:pt x="4732" y="1884"/>
                </a:lnTo>
                <a:lnTo>
                  <a:pt x="3810" y="2806"/>
                </a:lnTo>
                <a:lnTo>
                  <a:pt x="2888" y="1884"/>
                </a:lnTo>
                <a:close/>
                <a:moveTo>
                  <a:pt x="1926" y="922"/>
                </a:moveTo>
                <a:lnTo>
                  <a:pt x="2848" y="0"/>
                </a:lnTo>
                <a:lnTo>
                  <a:pt x="3770" y="922"/>
                </a:lnTo>
                <a:lnTo>
                  <a:pt x="2848" y="1843"/>
                </a:lnTo>
                <a:lnTo>
                  <a:pt x="1926" y="922"/>
                </a:lnTo>
                <a:close/>
                <a:moveTo>
                  <a:pt x="963" y="1884"/>
                </a:moveTo>
                <a:lnTo>
                  <a:pt x="1886" y="962"/>
                </a:lnTo>
                <a:lnTo>
                  <a:pt x="2808" y="1884"/>
                </a:lnTo>
                <a:lnTo>
                  <a:pt x="1886" y="2806"/>
                </a:lnTo>
                <a:lnTo>
                  <a:pt x="963" y="1884"/>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7CACDD75-35F8-432F-BF6D-65AD2F0D7193}"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2"/>
          <p:cNvSpPr>
            <a:spLocks noGrp="1" noEditPoints="1"/>
          </p:cNvSpPr>
          <p:nvPr>
            <p:ph type="pic" sz="quarter" idx="10"/>
          </p:nvPr>
        </p:nvSpPr>
        <p:spPr bwMode="auto">
          <a:xfrm>
            <a:off x="4797506" y="0"/>
            <a:ext cx="16075035" cy="10288588"/>
          </a:xfrm>
          <a:custGeom>
            <a:avLst/>
            <a:gdLst>
              <a:gd name="T0" fmla="*/ 799 w 5695"/>
              <a:gd name="T1" fmla="*/ 0 h 3645"/>
              <a:gd name="T2" fmla="*/ 1046 w 5695"/>
              <a:gd name="T3" fmla="*/ 0 h 3645"/>
              <a:gd name="T4" fmla="*/ 1845 w 5695"/>
              <a:gd name="T5" fmla="*/ 799 h 3645"/>
              <a:gd name="T6" fmla="*/ 923 w 5695"/>
              <a:gd name="T7" fmla="*/ 1721 h 3645"/>
              <a:gd name="T8" fmla="*/ 0 w 5695"/>
              <a:gd name="T9" fmla="*/ 799 h 3645"/>
              <a:gd name="T10" fmla="*/ 799 w 5695"/>
              <a:gd name="T11" fmla="*/ 0 h 3645"/>
              <a:gd name="T12" fmla="*/ 1126 w 5695"/>
              <a:gd name="T13" fmla="*/ 0 h 3645"/>
              <a:gd name="T14" fmla="*/ 2645 w 5695"/>
              <a:gd name="T15" fmla="*/ 0 h 3645"/>
              <a:gd name="T16" fmla="*/ 1886 w 5695"/>
              <a:gd name="T17" fmla="*/ 758 h 3645"/>
              <a:gd name="T18" fmla="*/ 1126 w 5695"/>
              <a:gd name="T19" fmla="*/ 0 h 3645"/>
              <a:gd name="T20" fmla="*/ 2725 w 5695"/>
              <a:gd name="T21" fmla="*/ 0 h 3645"/>
              <a:gd name="T22" fmla="*/ 2971 w 5695"/>
              <a:gd name="T23" fmla="*/ 0 h 3645"/>
              <a:gd name="T24" fmla="*/ 3770 w 5695"/>
              <a:gd name="T25" fmla="*/ 799 h 3645"/>
              <a:gd name="T26" fmla="*/ 2848 w 5695"/>
              <a:gd name="T27" fmla="*/ 1721 h 3645"/>
              <a:gd name="T28" fmla="*/ 1926 w 5695"/>
              <a:gd name="T29" fmla="*/ 799 h 3645"/>
              <a:gd name="T30" fmla="*/ 2725 w 5695"/>
              <a:gd name="T31" fmla="*/ 0 h 3645"/>
              <a:gd name="T32" fmla="*/ 3051 w 5695"/>
              <a:gd name="T33" fmla="*/ 0 h 3645"/>
              <a:gd name="T34" fmla="*/ 4569 w 5695"/>
              <a:gd name="T35" fmla="*/ 0 h 3645"/>
              <a:gd name="T36" fmla="*/ 3810 w 5695"/>
              <a:gd name="T37" fmla="*/ 758 h 3645"/>
              <a:gd name="T38" fmla="*/ 3051 w 5695"/>
              <a:gd name="T39" fmla="*/ 0 h 3645"/>
              <a:gd name="T40" fmla="*/ 4650 w 5695"/>
              <a:gd name="T41" fmla="*/ 0 h 3645"/>
              <a:gd name="T42" fmla="*/ 4897 w 5695"/>
              <a:gd name="T43" fmla="*/ 0 h 3645"/>
              <a:gd name="T44" fmla="*/ 5695 w 5695"/>
              <a:gd name="T45" fmla="*/ 798 h 3645"/>
              <a:gd name="T46" fmla="*/ 4773 w 5695"/>
              <a:gd name="T47" fmla="*/ 1721 h 3645"/>
              <a:gd name="T48" fmla="*/ 3850 w 5695"/>
              <a:gd name="T49" fmla="*/ 799 h 3645"/>
              <a:gd name="T50" fmla="*/ 4650 w 5695"/>
              <a:gd name="T51" fmla="*/ 0 h 3645"/>
              <a:gd name="T52" fmla="*/ 2888 w 5695"/>
              <a:gd name="T53" fmla="*/ 1761 h 3645"/>
              <a:gd name="T54" fmla="*/ 3810 w 5695"/>
              <a:gd name="T55" fmla="*/ 2683 h 3645"/>
              <a:gd name="T56" fmla="*/ 4732 w 5695"/>
              <a:gd name="T57" fmla="*/ 1761 h 3645"/>
              <a:gd name="T58" fmla="*/ 3810 w 5695"/>
              <a:gd name="T59" fmla="*/ 839 h 3645"/>
              <a:gd name="T60" fmla="*/ 2888 w 5695"/>
              <a:gd name="T61" fmla="*/ 1761 h 3645"/>
              <a:gd name="T62" fmla="*/ 1926 w 5695"/>
              <a:gd name="T63" fmla="*/ 2723 h 3645"/>
              <a:gd name="T64" fmla="*/ 2848 w 5695"/>
              <a:gd name="T65" fmla="*/ 3645 h 3645"/>
              <a:gd name="T66" fmla="*/ 3770 w 5695"/>
              <a:gd name="T67" fmla="*/ 2723 h 3645"/>
              <a:gd name="T68" fmla="*/ 2848 w 5695"/>
              <a:gd name="T69" fmla="*/ 1801 h 3645"/>
              <a:gd name="T70" fmla="*/ 1926 w 5695"/>
              <a:gd name="T71" fmla="*/ 2723 h 3645"/>
              <a:gd name="T72" fmla="*/ 963 w 5695"/>
              <a:gd name="T73" fmla="*/ 1761 h 3645"/>
              <a:gd name="T74" fmla="*/ 1886 w 5695"/>
              <a:gd name="T75" fmla="*/ 2683 h 3645"/>
              <a:gd name="T76" fmla="*/ 2808 w 5695"/>
              <a:gd name="T77" fmla="*/ 1761 h 3645"/>
              <a:gd name="T78" fmla="*/ 1886 w 5695"/>
              <a:gd name="T79" fmla="*/ 839 h 3645"/>
              <a:gd name="T80" fmla="*/ 963 w 5695"/>
              <a:gd name="T81" fmla="*/ 1761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0"/>
                </a:moveTo>
                <a:lnTo>
                  <a:pt x="1046" y="0"/>
                </a:lnTo>
                <a:lnTo>
                  <a:pt x="1845" y="799"/>
                </a:lnTo>
                <a:lnTo>
                  <a:pt x="923" y="1721"/>
                </a:lnTo>
                <a:lnTo>
                  <a:pt x="0" y="799"/>
                </a:lnTo>
                <a:lnTo>
                  <a:pt x="799" y="0"/>
                </a:lnTo>
                <a:close/>
                <a:moveTo>
                  <a:pt x="1126" y="0"/>
                </a:moveTo>
                <a:lnTo>
                  <a:pt x="2645" y="0"/>
                </a:lnTo>
                <a:lnTo>
                  <a:pt x="1886" y="758"/>
                </a:lnTo>
                <a:lnTo>
                  <a:pt x="1126" y="0"/>
                </a:lnTo>
                <a:close/>
                <a:moveTo>
                  <a:pt x="2725" y="0"/>
                </a:moveTo>
                <a:lnTo>
                  <a:pt x="2971" y="0"/>
                </a:lnTo>
                <a:lnTo>
                  <a:pt x="3770" y="799"/>
                </a:lnTo>
                <a:lnTo>
                  <a:pt x="2848" y="1721"/>
                </a:lnTo>
                <a:lnTo>
                  <a:pt x="1926" y="799"/>
                </a:lnTo>
                <a:lnTo>
                  <a:pt x="2725" y="0"/>
                </a:lnTo>
                <a:close/>
                <a:moveTo>
                  <a:pt x="3051" y="0"/>
                </a:moveTo>
                <a:lnTo>
                  <a:pt x="4569" y="0"/>
                </a:lnTo>
                <a:lnTo>
                  <a:pt x="3810" y="758"/>
                </a:lnTo>
                <a:lnTo>
                  <a:pt x="3051" y="0"/>
                </a:lnTo>
                <a:close/>
                <a:moveTo>
                  <a:pt x="4650" y="0"/>
                </a:moveTo>
                <a:lnTo>
                  <a:pt x="4897" y="0"/>
                </a:lnTo>
                <a:lnTo>
                  <a:pt x="5695" y="798"/>
                </a:lnTo>
                <a:lnTo>
                  <a:pt x="4773" y="1721"/>
                </a:lnTo>
                <a:lnTo>
                  <a:pt x="3850" y="799"/>
                </a:lnTo>
                <a:lnTo>
                  <a:pt x="4650" y="0"/>
                </a:lnTo>
                <a:close/>
                <a:moveTo>
                  <a:pt x="2888" y="1761"/>
                </a:moveTo>
                <a:lnTo>
                  <a:pt x="3810" y="2683"/>
                </a:lnTo>
                <a:lnTo>
                  <a:pt x="4732" y="1761"/>
                </a:lnTo>
                <a:lnTo>
                  <a:pt x="3810" y="839"/>
                </a:lnTo>
                <a:lnTo>
                  <a:pt x="2888" y="1761"/>
                </a:lnTo>
                <a:close/>
                <a:moveTo>
                  <a:pt x="1926" y="2723"/>
                </a:moveTo>
                <a:lnTo>
                  <a:pt x="2848" y="3645"/>
                </a:lnTo>
                <a:lnTo>
                  <a:pt x="3770" y="2723"/>
                </a:lnTo>
                <a:lnTo>
                  <a:pt x="2848" y="1801"/>
                </a:lnTo>
                <a:lnTo>
                  <a:pt x="1926" y="2723"/>
                </a:lnTo>
                <a:close/>
                <a:moveTo>
                  <a:pt x="963" y="1761"/>
                </a:moveTo>
                <a:lnTo>
                  <a:pt x="1886" y="2683"/>
                </a:lnTo>
                <a:lnTo>
                  <a:pt x="2808" y="1761"/>
                </a:lnTo>
                <a:lnTo>
                  <a:pt x="1886" y="839"/>
                </a:lnTo>
                <a:lnTo>
                  <a:pt x="963" y="1761"/>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4200DD3C-A461-420E-A97F-C013A55DFF4D}"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noChangeArrowheads="1"/>
          </p:cNvSpPr>
          <p:nvPr>
            <p:ph type="pic" sz="quarter" idx="10"/>
          </p:nvPr>
        </p:nvSpPr>
        <p:spPr bwMode="auto">
          <a:xfrm>
            <a:off x="1818975" y="0"/>
            <a:ext cx="6662002" cy="10288588"/>
          </a:xfrm>
          <a:custGeom>
            <a:avLst/>
            <a:gdLst>
              <a:gd name="connsiteX0" fmla="*/ 4581543 w 6662001"/>
              <a:gd name="connsiteY0" fmla="*/ 6400518 h 10288580"/>
              <a:gd name="connsiteX1" fmla="*/ 6662001 w 6662001"/>
              <a:gd name="connsiteY1" fmla="*/ 6400518 h 10288580"/>
              <a:gd name="connsiteX2" fmla="*/ 6662001 w 6662001"/>
              <a:gd name="connsiteY2" fmla="*/ 8469603 h 10288580"/>
              <a:gd name="connsiteX3" fmla="*/ 4581543 w 6662001"/>
              <a:gd name="connsiteY3" fmla="*/ 8469603 h 10288580"/>
              <a:gd name="connsiteX4" fmla="*/ 2296458 w 6662001"/>
              <a:gd name="connsiteY4" fmla="*/ 6400518 h 10288580"/>
              <a:gd name="connsiteX5" fmla="*/ 4365543 w 6662001"/>
              <a:gd name="connsiteY5" fmla="*/ 6400518 h 10288580"/>
              <a:gd name="connsiteX6" fmla="*/ 4365543 w 6662001"/>
              <a:gd name="connsiteY6" fmla="*/ 8469603 h 10288580"/>
              <a:gd name="connsiteX7" fmla="*/ 2296458 w 6662001"/>
              <a:gd name="connsiteY7" fmla="*/ 8469603 h 10288580"/>
              <a:gd name="connsiteX8" fmla="*/ 0 w 6662001"/>
              <a:gd name="connsiteY8" fmla="*/ 6400518 h 10288580"/>
              <a:gd name="connsiteX9" fmla="*/ 2069085 w 6662001"/>
              <a:gd name="connsiteY9" fmla="*/ 6400518 h 10288580"/>
              <a:gd name="connsiteX10" fmla="*/ 2069085 w 6662001"/>
              <a:gd name="connsiteY10" fmla="*/ 10288580 h 10288580"/>
              <a:gd name="connsiteX11" fmla="*/ 0 w 6662001"/>
              <a:gd name="connsiteY11" fmla="*/ 10288580 h 10288580"/>
              <a:gd name="connsiteX12" fmla="*/ 4581543 w 6662001"/>
              <a:gd name="connsiteY12" fmla="*/ 4115434 h 10288580"/>
              <a:gd name="connsiteX13" fmla="*/ 6662001 w 6662001"/>
              <a:gd name="connsiteY13" fmla="*/ 4115434 h 10288580"/>
              <a:gd name="connsiteX14" fmla="*/ 6662001 w 6662001"/>
              <a:gd name="connsiteY14" fmla="*/ 6184518 h 10288580"/>
              <a:gd name="connsiteX15" fmla="*/ 4581543 w 6662001"/>
              <a:gd name="connsiteY15" fmla="*/ 6184518 h 10288580"/>
              <a:gd name="connsiteX16" fmla="*/ 0 w 6662001"/>
              <a:gd name="connsiteY16" fmla="*/ 4115434 h 10288580"/>
              <a:gd name="connsiteX17" fmla="*/ 2069085 w 6662001"/>
              <a:gd name="connsiteY17" fmla="*/ 4115434 h 10288580"/>
              <a:gd name="connsiteX18" fmla="*/ 2069085 w 6662001"/>
              <a:gd name="connsiteY18" fmla="*/ 6184518 h 10288580"/>
              <a:gd name="connsiteX19" fmla="*/ 0 w 6662001"/>
              <a:gd name="connsiteY19" fmla="*/ 6184518 h 10288580"/>
              <a:gd name="connsiteX20" fmla="*/ 2296458 w 6662001"/>
              <a:gd name="connsiteY20" fmla="*/ 4115434 h 10288580"/>
              <a:gd name="connsiteX21" fmla="*/ 4365543 w 6662001"/>
              <a:gd name="connsiteY21" fmla="*/ 4115434 h 10288580"/>
              <a:gd name="connsiteX22" fmla="*/ 4365543 w 6662001"/>
              <a:gd name="connsiteY22" fmla="*/ 6184518 h 10288580"/>
              <a:gd name="connsiteX23" fmla="*/ 2296458 w 6662001"/>
              <a:gd name="connsiteY23" fmla="*/ 6184518 h 10288580"/>
              <a:gd name="connsiteX24" fmla="*/ 0 w 6662001"/>
              <a:gd name="connsiteY24" fmla="*/ 1818976 h 10288580"/>
              <a:gd name="connsiteX25" fmla="*/ 2069085 w 6662001"/>
              <a:gd name="connsiteY25" fmla="*/ 1818976 h 10288580"/>
              <a:gd name="connsiteX26" fmla="*/ 2069085 w 6662001"/>
              <a:gd name="connsiteY26" fmla="*/ 3899434 h 10288580"/>
              <a:gd name="connsiteX27" fmla="*/ 0 w 6662001"/>
              <a:gd name="connsiteY27" fmla="*/ 3899434 h 10288580"/>
              <a:gd name="connsiteX28" fmla="*/ 4581543 w 6662001"/>
              <a:gd name="connsiteY28" fmla="*/ 1818975 h 10288580"/>
              <a:gd name="connsiteX29" fmla="*/ 6662001 w 6662001"/>
              <a:gd name="connsiteY29" fmla="*/ 1818975 h 10288580"/>
              <a:gd name="connsiteX30" fmla="*/ 6662001 w 6662001"/>
              <a:gd name="connsiteY30" fmla="*/ 3899433 h 10288580"/>
              <a:gd name="connsiteX31" fmla="*/ 4581543 w 6662001"/>
              <a:gd name="connsiteY31" fmla="*/ 3899433 h 10288580"/>
              <a:gd name="connsiteX32" fmla="*/ 2296458 w 6662001"/>
              <a:gd name="connsiteY32" fmla="*/ 0 h 10288580"/>
              <a:gd name="connsiteX33" fmla="*/ 4365543 w 6662001"/>
              <a:gd name="connsiteY33" fmla="*/ 0 h 10288580"/>
              <a:gd name="connsiteX34" fmla="*/ 4365543 w 6662001"/>
              <a:gd name="connsiteY34" fmla="*/ 3899434 h 10288580"/>
              <a:gd name="connsiteX35" fmla="*/ 2296458 w 6662001"/>
              <a:gd name="connsiteY35" fmla="*/ 3899434 h 102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62001" h="10288580">
                <a:moveTo>
                  <a:pt x="4581543" y="6400518"/>
                </a:moveTo>
                <a:lnTo>
                  <a:pt x="6662001" y="6400518"/>
                </a:lnTo>
                <a:lnTo>
                  <a:pt x="6662001" y="8469603"/>
                </a:lnTo>
                <a:lnTo>
                  <a:pt x="4581543" y="8469603"/>
                </a:lnTo>
                <a:close/>
                <a:moveTo>
                  <a:pt x="2296458" y="6400518"/>
                </a:moveTo>
                <a:lnTo>
                  <a:pt x="4365543" y="6400518"/>
                </a:lnTo>
                <a:lnTo>
                  <a:pt x="4365543" y="8469603"/>
                </a:lnTo>
                <a:lnTo>
                  <a:pt x="2296458" y="8469603"/>
                </a:lnTo>
                <a:close/>
                <a:moveTo>
                  <a:pt x="0" y="6400518"/>
                </a:moveTo>
                <a:lnTo>
                  <a:pt x="2069085" y="6400518"/>
                </a:lnTo>
                <a:lnTo>
                  <a:pt x="2069085" y="10288580"/>
                </a:lnTo>
                <a:lnTo>
                  <a:pt x="0" y="10288580"/>
                </a:lnTo>
                <a:close/>
                <a:moveTo>
                  <a:pt x="4581543" y="4115434"/>
                </a:moveTo>
                <a:lnTo>
                  <a:pt x="6662001" y="4115434"/>
                </a:lnTo>
                <a:lnTo>
                  <a:pt x="6662001" y="6184518"/>
                </a:lnTo>
                <a:lnTo>
                  <a:pt x="4581543" y="6184518"/>
                </a:lnTo>
                <a:close/>
                <a:moveTo>
                  <a:pt x="0" y="4115434"/>
                </a:moveTo>
                <a:lnTo>
                  <a:pt x="2069085" y="4115434"/>
                </a:lnTo>
                <a:lnTo>
                  <a:pt x="2069085" y="6184518"/>
                </a:lnTo>
                <a:lnTo>
                  <a:pt x="0" y="6184518"/>
                </a:lnTo>
                <a:close/>
                <a:moveTo>
                  <a:pt x="2296458" y="4115434"/>
                </a:moveTo>
                <a:lnTo>
                  <a:pt x="4365543" y="4115434"/>
                </a:lnTo>
                <a:lnTo>
                  <a:pt x="4365543" y="6184518"/>
                </a:lnTo>
                <a:lnTo>
                  <a:pt x="2296458" y="6184518"/>
                </a:lnTo>
                <a:close/>
                <a:moveTo>
                  <a:pt x="0" y="1818976"/>
                </a:moveTo>
                <a:lnTo>
                  <a:pt x="2069085" y="1818976"/>
                </a:lnTo>
                <a:lnTo>
                  <a:pt x="2069085" y="3899434"/>
                </a:lnTo>
                <a:lnTo>
                  <a:pt x="0" y="3899434"/>
                </a:lnTo>
                <a:close/>
                <a:moveTo>
                  <a:pt x="4581543" y="1818975"/>
                </a:moveTo>
                <a:lnTo>
                  <a:pt x="6662001" y="1818975"/>
                </a:lnTo>
                <a:lnTo>
                  <a:pt x="6662001" y="3899433"/>
                </a:lnTo>
                <a:lnTo>
                  <a:pt x="4581543" y="3899433"/>
                </a:lnTo>
                <a:close/>
                <a:moveTo>
                  <a:pt x="2296458" y="0"/>
                </a:moveTo>
                <a:lnTo>
                  <a:pt x="4365543" y="0"/>
                </a:lnTo>
                <a:lnTo>
                  <a:pt x="4365543" y="3899434"/>
                </a:lnTo>
                <a:lnTo>
                  <a:pt x="2296458" y="3899434"/>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2DD28AC-368D-4197-981D-A3B74C26E8A2}"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3" name="Straight Connector 2"/>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Рисунок 2"/>
          <p:cNvSpPr>
            <a:spLocks noGrp="1" noChangeArrowheads="1"/>
          </p:cNvSpPr>
          <p:nvPr>
            <p:ph type="pic" sz="quarter" idx="10"/>
          </p:nvPr>
        </p:nvSpPr>
        <p:spPr bwMode="auto">
          <a:xfrm>
            <a:off x="1237024" y="1307392"/>
            <a:ext cx="7696540" cy="7673803"/>
          </a:xfrm>
          <a:custGeom>
            <a:avLst/>
            <a:gdLst>
              <a:gd name="connsiteX0" fmla="*/ 6696103 w 7696540"/>
              <a:gd name="connsiteY0" fmla="*/ 6673365 h 7673802"/>
              <a:gd name="connsiteX1" fmla="*/ 7696540 w 7696540"/>
              <a:gd name="connsiteY1" fmla="*/ 6673365 h 7673802"/>
              <a:gd name="connsiteX2" fmla="*/ 7696540 w 7696540"/>
              <a:gd name="connsiteY2" fmla="*/ 7673802 h 7673802"/>
              <a:gd name="connsiteX3" fmla="*/ 6696103 w 7696540"/>
              <a:gd name="connsiteY3" fmla="*/ 7673802 h 7673802"/>
              <a:gd name="connsiteX4" fmla="*/ 5581980 w 7696540"/>
              <a:gd name="connsiteY4" fmla="*/ 6673365 h 7673802"/>
              <a:gd name="connsiteX5" fmla="*/ 6582417 w 7696540"/>
              <a:gd name="connsiteY5" fmla="*/ 6673365 h 7673802"/>
              <a:gd name="connsiteX6" fmla="*/ 6582417 w 7696540"/>
              <a:gd name="connsiteY6" fmla="*/ 7673802 h 7673802"/>
              <a:gd name="connsiteX7" fmla="*/ 5581980 w 7696540"/>
              <a:gd name="connsiteY7" fmla="*/ 7673802 h 7673802"/>
              <a:gd name="connsiteX8" fmla="*/ 4467857 w 7696540"/>
              <a:gd name="connsiteY8" fmla="*/ 6673365 h 7673802"/>
              <a:gd name="connsiteX9" fmla="*/ 5456929 w 7696540"/>
              <a:gd name="connsiteY9" fmla="*/ 6673365 h 7673802"/>
              <a:gd name="connsiteX10" fmla="*/ 5456929 w 7696540"/>
              <a:gd name="connsiteY10" fmla="*/ 7673802 h 7673802"/>
              <a:gd name="connsiteX11" fmla="*/ 4467857 w 7696540"/>
              <a:gd name="connsiteY11" fmla="*/ 7673802 h 7673802"/>
              <a:gd name="connsiteX12" fmla="*/ 2228246 w 7696540"/>
              <a:gd name="connsiteY12" fmla="*/ 6673365 h 7673802"/>
              <a:gd name="connsiteX13" fmla="*/ 3228683 w 7696540"/>
              <a:gd name="connsiteY13" fmla="*/ 6673365 h 7673802"/>
              <a:gd name="connsiteX14" fmla="*/ 3228683 w 7696540"/>
              <a:gd name="connsiteY14" fmla="*/ 7673802 h 7673802"/>
              <a:gd name="connsiteX15" fmla="*/ 2228246 w 7696540"/>
              <a:gd name="connsiteY15" fmla="*/ 7673802 h 7673802"/>
              <a:gd name="connsiteX16" fmla="*/ 1114123 w 7696540"/>
              <a:gd name="connsiteY16" fmla="*/ 6673365 h 7673802"/>
              <a:gd name="connsiteX17" fmla="*/ 2114560 w 7696540"/>
              <a:gd name="connsiteY17" fmla="*/ 6673365 h 7673802"/>
              <a:gd name="connsiteX18" fmla="*/ 2114560 w 7696540"/>
              <a:gd name="connsiteY18" fmla="*/ 7673802 h 7673802"/>
              <a:gd name="connsiteX19" fmla="*/ 1114123 w 7696540"/>
              <a:gd name="connsiteY19" fmla="*/ 7673802 h 7673802"/>
              <a:gd name="connsiteX20" fmla="*/ 6696103 w 7696540"/>
              <a:gd name="connsiteY20" fmla="*/ 5570615 h 7673802"/>
              <a:gd name="connsiteX21" fmla="*/ 7696540 w 7696540"/>
              <a:gd name="connsiteY21" fmla="*/ 5570615 h 7673802"/>
              <a:gd name="connsiteX22" fmla="*/ 7696540 w 7696540"/>
              <a:gd name="connsiteY22" fmla="*/ 6559687 h 7673802"/>
              <a:gd name="connsiteX23" fmla="*/ 6696103 w 7696540"/>
              <a:gd name="connsiteY23" fmla="*/ 6559687 h 7673802"/>
              <a:gd name="connsiteX24" fmla="*/ 4467857 w 7696540"/>
              <a:gd name="connsiteY24" fmla="*/ 5570615 h 7673802"/>
              <a:gd name="connsiteX25" fmla="*/ 5456929 w 7696540"/>
              <a:gd name="connsiteY25" fmla="*/ 5570615 h 7673802"/>
              <a:gd name="connsiteX26" fmla="*/ 5456929 w 7696540"/>
              <a:gd name="connsiteY26" fmla="*/ 6559687 h 7673802"/>
              <a:gd name="connsiteX27" fmla="*/ 4467857 w 7696540"/>
              <a:gd name="connsiteY27" fmla="*/ 6559687 h 7673802"/>
              <a:gd name="connsiteX28" fmla="*/ 3342369 w 7696540"/>
              <a:gd name="connsiteY28" fmla="*/ 5570615 h 7673802"/>
              <a:gd name="connsiteX29" fmla="*/ 4342806 w 7696540"/>
              <a:gd name="connsiteY29" fmla="*/ 5570615 h 7673802"/>
              <a:gd name="connsiteX30" fmla="*/ 4342806 w 7696540"/>
              <a:gd name="connsiteY30" fmla="*/ 6559687 h 7673802"/>
              <a:gd name="connsiteX31" fmla="*/ 3342369 w 7696540"/>
              <a:gd name="connsiteY31" fmla="*/ 6559687 h 7673802"/>
              <a:gd name="connsiteX32" fmla="*/ 2228246 w 7696540"/>
              <a:gd name="connsiteY32" fmla="*/ 5570615 h 7673802"/>
              <a:gd name="connsiteX33" fmla="*/ 3228683 w 7696540"/>
              <a:gd name="connsiteY33" fmla="*/ 5570615 h 7673802"/>
              <a:gd name="connsiteX34" fmla="*/ 3228683 w 7696540"/>
              <a:gd name="connsiteY34" fmla="*/ 6559687 h 7673802"/>
              <a:gd name="connsiteX35" fmla="*/ 2228246 w 7696540"/>
              <a:gd name="connsiteY35" fmla="*/ 6559687 h 7673802"/>
              <a:gd name="connsiteX36" fmla="*/ 1114123 w 7696540"/>
              <a:gd name="connsiteY36" fmla="*/ 5570615 h 7673802"/>
              <a:gd name="connsiteX37" fmla="*/ 2114560 w 7696540"/>
              <a:gd name="connsiteY37" fmla="*/ 5570615 h 7673802"/>
              <a:gd name="connsiteX38" fmla="*/ 2114560 w 7696540"/>
              <a:gd name="connsiteY38" fmla="*/ 6559687 h 7673802"/>
              <a:gd name="connsiteX39" fmla="*/ 1114123 w 7696540"/>
              <a:gd name="connsiteY39" fmla="*/ 6559687 h 7673802"/>
              <a:gd name="connsiteX40" fmla="*/ 0 w 7696540"/>
              <a:gd name="connsiteY40" fmla="*/ 5570615 h 7673802"/>
              <a:gd name="connsiteX41" fmla="*/ 989072 w 7696540"/>
              <a:gd name="connsiteY41" fmla="*/ 5570615 h 7673802"/>
              <a:gd name="connsiteX42" fmla="*/ 989072 w 7696540"/>
              <a:gd name="connsiteY42" fmla="*/ 6559687 h 7673802"/>
              <a:gd name="connsiteX43" fmla="*/ 0 w 7696540"/>
              <a:gd name="connsiteY43" fmla="*/ 6559687 h 7673802"/>
              <a:gd name="connsiteX44" fmla="*/ 6696103 w 7696540"/>
              <a:gd name="connsiteY44" fmla="*/ 4456492 h 7673802"/>
              <a:gd name="connsiteX45" fmla="*/ 7696540 w 7696540"/>
              <a:gd name="connsiteY45" fmla="*/ 4456492 h 7673802"/>
              <a:gd name="connsiteX46" fmla="*/ 7696540 w 7696540"/>
              <a:gd name="connsiteY46" fmla="*/ 5445564 h 7673802"/>
              <a:gd name="connsiteX47" fmla="*/ 6696103 w 7696540"/>
              <a:gd name="connsiteY47" fmla="*/ 5445564 h 7673802"/>
              <a:gd name="connsiteX48" fmla="*/ 5581980 w 7696540"/>
              <a:gd name="connsiteY48" fmla="*/ 4456492 h 7673802"/>
              <a:gd name="connsiteX49" fmla="*/ 6582417 w 7696540"/>
              <a:gd name="connsiteY49" fmla="*/ 4456492 h 7673802"/>
              <a:gd name="connsiteX50" fmla="*/ 6582417 w 7696540"/>
              <a:gd name="connsiteY50" fmla="*/ 5445564 h 7673802"/>
              <a:gd name="connsiteX51" fmla="*/ 5581980 w 7696540"/>
              <a:gd name="connsiteY51" fmla="*/ 5445564 h 7673802"/>
              <a:gd name="connsiteX52" fmla="*/ 4467857 w 7696540"/>
              <a:gd name="connsiteY52" fmla="*/ 4456492 h 7673802"/>
              <a:gd name="connsiteX53" fmla="*/ 5456929 w 7696540"/>
              <a:gd name="connsiteY53" fmla="*/ 4456492 h 7673802"/>
              <a:gd name="connsiteX54" fmla="*/ 5456929 w 7696540"/>
              <a:gd name="connsiteY54" fmla="*/ 5445564 h 7673802"/>
              <a:gd name="connsiteX55" fmla="*/ 4467857 w 7696540"/>
              <a:gd name="connsiteY55" fmla="*/ 5445564 h 7673802"/>
              <a:gd name="connsiteX56" fmla="*/ 3342369 w 7696540"/>
              <a:gd name="connsiteY56" fmla="*/ 4456492 h 7673802"/>
              <a:gd name="connsiteX57" fmla="*/ 4342806 w 7696540"/>
              <a:gd name="connsiteY57" fmla="*/ 4456492 h 7673802"/>
              <a:gd name="connsiteX58" fmla="*/ 4342806 w 7696540"/>
              <a:gd name="connsiteY58" fmla="*/ 5445564 h 7673802"/>
              <a:gd name="connsiteX59" fmla="*/ 3342369 w 7696540"/>
              <a:gd name="connsiteY59" fmla="*/ 5445564 h 7673802"/>
              <a:gd name="connsiteX60" fmla="*/ 1114124 w 7696540"/>
              <a:gd name="connsiteY60" fmla="*/ 4456492 h 7673802"/>
              <a:gd name="connsiteX61" fmla="*/ 2114561 w 7696540"/>
              <a:gd name="connsiteY61" fmla="*/ 4456492 h 7673802"/>
              <a:gd name="connsiteX62" fmla="*/ 2114561 w 7696540"/>
              <a:gd name="connsiteY62" fmla="*/ 5445564 h 7673802"/>
              <a:gd name="connsiteX63" fmla="*/ 1114124 w 7696540"/>
              <a:gd name="connsiteY63" fmla="*/ 5445564 h 7673802"/>
              <a:gd name="connsiteX64" fmla="*/ 6696103 w 7696540"/>
              <a:gd name="connsiteY64" fmla="*/ 3342369 h 7673802"/>
              <a:gd name="connsiteX65" fmla="*/ 7696540 w 7696540"/>
              <a:gd name="connsiteY65" fmla="*/ 3342369 h 7673802"/>
              <a:gd name="connsiteX66" fmla="*/ 7696540 w 7696540"/>
              <a:gd name="connsiteY66" fmla="*/ 4331441 h 7673802"/>
              <a:gd name="connsiteX67" fmla="*/ 6696103 w 7696540"/>
              <a:gd name="connsiteY67" fmla="*/ 4331441 h 7673802"/>
              <a:gd name="connsiteX68" fmla="*/ 5581980 w 7696540"/>
              <a:gd name="connsiteY68" fmla="*/ 3342369 h 7673802"/>
              <a:gd name="connsiteX69" fmla="*/ 6582417 w 7696540"/>
              <a:gd name="connsiteY69" fmla="*/ 3342369 h 7673802"/>
              <a:gd name="connsiteX70" fmla="*/ 6582417 w 7696540"/>
              <a:gd name="connsiteY70" fmla="*/ 4331441 h 7673802"/>
              <a:gd name="connsiteX71" fmla="*/ 5581980 w 7696540"/>
              <a:gd name="connsiteY71" fmla="*/ 4331441 h 7673802"/>
              <a:gd name="connsiteX72" fmla="*/ 3342369 w 7696540"/>
              <a:gd name="connsiteY72" fmla="*/ 3342369 h 7673802"/>
              <a:gd name="connsiteX73" fmla="*/ 4342806 w 7696540"/>
              <a:gd name="connsiteY73" fmla="*/ 3342369 h 7673802"/>
              <a:gd name="connsiteX74" fmla="*/ 4342806 w 7696540"/>
              <a:gd name="connsiteY74" fmla="*/ 4331441 h 7673802"/>
              <a:gd name="connsiteX75" fmla="*/ 3342369 w 7696540"/>
              <a:gd name="connsiteY75" fmla="*/ 4331441 h 7673802"/>
              <a:gd name="connsiteX76" fmla="*/ 2228246 w 7696540"/>
              <a:gd name="connsiteY76" fmla="*/ 3342369 h 7673802"/>
              <a:gd name="connsiteX77" fmla="*/ 3228683 w 7696540"/>
              <a:gd name="connsiteY77" fmla="*/ 3342369 h 7673802"/>
              <a:gd name="connsiteX78" fmla="*/ 3228683 w 7696540"/>
              <a:gd name="connsiteY78" fmla="*/ 4331441 h 7673802"/>
              <a:gd name="connsiteX79" fmla="*/ 2228246 w 7696540"/>
              <a:gd name="connsiteY79" fmla="*/ 4331441 h 7673802"/>
              <a:gd name="connsiteX80" fmla="*/ 1 w 7696540"/>
              <a:gd name="connsiteY80" fmla="*/ 3342369 h 7673802"/>
              <a:gd name="connsiteX81" fmla="*/ 989072 w 7696540"/>
              <a:gd name="connsiteY81" fmla="*/ 3342369 h 7673802"/>
              <a:gd name="connsiteX82" fmla="*/ 989072 w 7696540"/>
              <a:gd name="connsiteY82" fmla="*/ 4331441 h 7673802"/>
              <a:gd name="connsiteX83" fmla="*/ 1 w 7696540"/>
              <a:gd name="connsiteY83" fmla="*/ 4331441 h 7673802"/>
              <a:gd name="connsiteX84" fmla="*/ 6696103 w 7696540"/>
              <a:gd name="connsiteY84" fmla="*/ 2228246 h 7673802"/>
              <a:gd name="connsiteX85" fmla="*/ 7696540 w 7696540"/>
              <a:gd name="connsiteY85" fmla="*/ 2228246 h 7673802"/>
              <a:gd name="connsiteX86" fmla="*/ 7696540 w 7696540"/>
              <a:gd name="connsiteY86" fmla="*/ 3217318 h 7673802"/>
              <a:gd name="connsiteX87" fmla="*/ 6696103 w 7696540"/>
              <a:gd name="connsiteY87" fmla="*/ 3217318 h 7673802"/>
              <a:gd name="connsiteX88" fmla="*/ 5581980 w 7696540"/>
              <a:gd name="connsiteY88" fmla="*/ 2228246 h 7673802"/>
              <a:gd name="connsiteX89" fmla="*/ 6582417 w 7696540"/>
              <a:gd name="connsiteY89" fmla="*/ 2228246 h 7673802"/>
              <a:gd name="connsiteX90" fmla="*/ 6582417 w 7696540"/>
              <a:gd name="connsiteY90" fmla="*/ 3217318 h 7673802"/>
              <a:gd name="connsiteX91" fmla="*/ 5581980 w 7696540"/>
              <a:gd name="connsiteY91" fmla="*/ 3217318 h 7673802"/>
              <a:gd name="connsiteX92" fmla="*/ 4467857 w 7696540"/>
              <a:gd name="connsiteY92" fmla="*/ 2228246 h 7673802"/>
              <a:gd name="connsiteX93" fmla="*/ 5456929 w 7696540"/>
              <a:gd name="connsiteY93" fmla="*/ 2228246 h 7673802"/>
              <a:gd name="connsiteX94" fmla="*/ 5456929 w 7696540"/>
              <a:gd name="connsiteY94" fmla="*/ 3217318 h 7673802"/>
              <a:gd name="connsiteX95" fmla="*/ 4467857 w 7696540"/>
              <a:gd name="connsiteY95" fmla="*/ 3217318 h 7673802"/>
              <a:gd name="connsiteX96" fmla="*/ 3342369 w 7696540"/>
              <a:gd name="connsiteY96" fmla="*/ 2228246 h 7673802"/>
              <a:gd name="connsiteX97" fmla="*/ 4342806 w 7696540"/>
              <a:gd name="connsiteY97" fmla="*/ 2228246 h 7673802"/>
              <a:gd name="connsiteX98" fmla="*/ 4342806 w 7696540"/>
              <a:gd name="connsiteY98" fmla="*/ 3217318 h 7673802"/>
              <a:gd name="connsiteX99" fmla="*/ 3342369 w 7696540"/>
              <a:gd name="connsiteY99" fmla="*/ 3217318 h 7673802"/>
              <a:gd name="connsiteX100" fmla="*/ 2228249 w 7696540"/>
              <a:gd name="connsiteY100" fmla="*/ 2228246 h 7673802"/>
              <a:gd name="connsiteX101" fmla="*/ 3228683 w 7696540"/>
              <a:gd name="connsiteY101" fmla="*/ 2228246 h 7673802"/>
              <a:gd name="connsiteX102" fmla="*/ 3228683 w 7696540"/>
              <a:gd name="connsiteY102" fmla="*/ 3217318 h 7673802"/>
              <a:gd name="connsiteX103" fmla="*/ 2228249 w 7696540"/>
              <a:gd name="connsiteY103" fmla="*/ 3217318 h 7673802"/>
              <a:gd name="connsiteX104" fmla="*/ 1114124 w 7696540"/>
              <a:gd name="connsiteY104" fmla="*/ 2228246 h 7673802"/>
              <a:gd name="connsiteX105" fmla="*/ 2114561 w 7696540"/>
              <a:gd name="connsiteY105" fmla="*/ 2228246 h 7673802"/>
              <a:gd name="connsiteX106" fmla="*/ 2114561 w 7696540"/>
              <a:gd name="connsiteY106" fmla="*/ 3217318 h 7673802"/>
              <a:gd name="connsiteX107" fmla="*/ 1114124 w 7696540"/>
              <a:gd name="connsiteY107" fmla="*/ 3217318 h 7673802"/>
              <a:gd name="connsiteX108" fmla="*/ 2 w 7696540"/>
              <a:gd name="connsiteY108" fmla="*/ 2228246 h 7673802"/>
              <a:gd name="connsiteX109" fmla="*/ 989074 w 7696540"/>
              <a:gd name="connsiteY109" fmla="*/ 2228246 h 7673802"/>
              <a:gd name="connsiteX110" fmla="*/ 989074 w 7696540"/>
              <a:gd name="connsiteY110" fmla="*/ 3217318 h 7673802"/>
              <a:gd name="connsiteX111" fmla="*/ 2 w 7696540"/>
              <a:gd name="connsiteY111" fmla="*/ 3217318 h 7673802"/>
              <a:gd name="connsiteX112" fmla="*/ 6696103 w 7696540"/>
              <a:gd name="connsiteY112" fmla="*/ 1114124 h 7673802"/>
              <a:gd name="connsiteX113" fmla="*/ 7696540 w 7696540"/>
              <a:gd name="connsiteY113" fmla="*/ 1114124 h 7673802"/>
              <a:gd name="connsiteX114" fmla="*/ 7696540 w 7696540"/>
              <a:gd name="connsiteY114" fmla="*/ 2103196 h 7673802"/>
              <a:gd name="connsiteX115" fmla="*/ 6696103 w 7696540"/>
              <a:gd name="connsiteY115" fmla="*/ 2103196 h 7673802"/>
              <a:gd name="connsiteX116" fmla="*/ 5581980 w 7696540"/>
              <a:gd name="connsiteY116" fmla="*/ 1114124 h 7673802"/>
              <a:gd name="connsiteX117" fmla="*/ 6582417 w 7696540"/>
              <a:gd name="connsiteY117" fmla="*/ 1114124 h 7673802"/>
              <a:gd name="connsiteX118" fmla="*/ 6582417 w 7696540"/>
              <a:gd name="connsiteY118" fmla="*/ 2103196 h 7673802"/>
              <a:gd name="connsiteX119" fmla="*/ 5581980 w 7696540"/>
              <a:gd name="connsiteY119" fmla="*/ 2103196 h 7673802"/>
              <a:gd name="connsiteX120" fmla="*/ 3342369 w 7696540"/>
              <a:gd name="connsiteY120" fmla="*/ 1114124 h 7673802"/>
              <a:gd name="connsiteX121" fmla="*/ 4342806 w 7696540"/>
              <a:gd name="connsiteY121" fmla="*/ 1114124 h 7673802"/>
              <a:gd name="connsiteX122" fmla="*/ 4342806 w 7696540"/>
              <a:gd name="connsiteY122" fmla="*/ 2103196 h 7673802"/>
              <a:gd name="connsiteX123" fmla="*/ 3342369 w 7696540"/>
              <a:gd name="connsiteY123" fmla="*/ 2103196 h 7673802"/>
              <a:gd name="connsiteX124" fmla="*/ 1114125 w 7696540"/>
              <a:gd name="connsiteY124" fmla="*/ 1114124 h 7673802"/>
              <a:gd name="connsiteX125" fmla="*/ 2114562 w 7696540"/>
              <a:gd name="connsiteY125" fmla="*/ 1114124 h 7673802"/>
              <a:gd name="connsiteX126" fmla="*/ 2114562 w 7696540"/>
              <a:gd name="connsiteY126" fmla="*/ 2103196 h 7673802"/>
              <a:gd name="connsiteX127" fmla="*/ 1114125 w 7696540"/>
              <a:gd name="connsiteY127" fmla="*/ 2103196 h 7673802"/>
              <a:gd name="connsiteX128" fmla="*/ 2228246 w 7696540"/>
              <a:gd name="connsiteY128" fmla="*/ 1114123 h 7673802"/>
              <a:gd name="connsiteX129" fmla="*/ 3228683 w 7696540"/>
              <a:gd name="connsiteY129" fmla="*/ 1114123 h 7673802"/>
              <a:gd name="connsiteX130" fmla="*/ 3228683 w 7696540"/>
              <a:gd name="connsiteY130" fmla="*/ 2103196 h 7673802"/>
              <a:gd name="connsiteX131" fmla="*/ 2228246 w 7696540"/>
              <a:gd name="connsiteY131" fmla="*/ 2103196 h 7673802"/>
              <a:gd name="connsiteX132" fmla="*/ 5581980 w 7696540"/>
              <a:gd name="connsiteY132" fmla="*/ 1 h 7673802"/>
              <a:gd name="connsiteX133" fmla="*/ 6582417 w 7696540"/>
              <a:gd name="connsiteY133" fmla="*/ 1 h 7673802"/>
              <a:gd name="connsiteX134" fmla="*/ 6582417 w 7696540"/>
              <a:gd name="connsiteY134" fmla="*/ 989073 h 7673802"/>
              <a:gd name="connsiteX135" fmla="*/ 5581980 w 7696540"/>
              <a:gd name="connsiteY135" fmla="*/ 989073 h 7673802"/>
              <a:gd name="connsiteX136" fmla="*/ 4467857 w 7696540"/>
              <a:gd name="connsiteY136" fmla="*/ 1 h 7673802"/>
              <a:gd name="connsiteX137" fmla="*/ 5456929 w 7696540"/>
              <a:gd name="connsiteY137" fmla="*/ 1 h 7673802"/>
              <a:gd name="connsiteX138" fmla="*/ 5456929 w 7696540"/>
              <a:gd name="connsiteY138" fmla="*/ 989073 h 7673802"/>
              <a:gd name="connsiteX139" fmla="*/ 4467857 w 7696540"/>
              <a:gd name="connsiteY139" fmla="*/ 989073 h 7673802"/>
              <a:gd name="connsiteX140" fmla="*/ 3342369 w 7696540"/>
              <a:gd name="connsiteY140" fmla="*/ 1 h 7673802"/>
              <a:gd name="connsiteX141" fmla="*/ 4342806 w 7696540"/>
              <a:gd name="connsiteY141" fmla="*/ 1 h 7673802"/>
              <a:gd name="connsiteX142" fmla="*/ 4342806 w 7696540"/>
              <a:gd name="connsiteY142" fmla="*/ 989073 h 7673802"/>
              <a:gd name="connsiteX143" fmla="*/ 3342369 w 7696540"/>
              <a:gd name="connsiteY143" fmla="*/ 989073 h 7673802"/>
              <a:gd name="connsiteX144" fmla="*/ 2228246 w 7696540"/>
              <a:gd name="connsiteY144" fmla="*/ 0 h 7673802"/>
              <a:gd name="connsiteX145" fmla="*/ 3228683 w 7696540"/>
              <a:gd name="connsiteY145" fmla="*/ 0 h 7673802"/>
              <a:gd name="connsiteX146" fmla="*/ 3228683 w 7696540"/>
              <a:gd name="connsiteY146" fmla="*/ 989072 h 7673802"/>
              <a:gd name="connsiteX147" fmla="*/ 2228246 w 7696540"/>
              <a:gd name="connsiteY147" fmla="*/ 989072 h 767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696540" h="7673802">
                <a:moveTo>
                  <a:pt x="6696103" y="6673365"/>
                </a:moveTo>
                <a:lnTo>
                  <a:pt x="7696540" y="6673365"/>
                </a:lnTo>
                <a:lnTo>
                  <a:pt x="7696540" y="7673802"/>
                </a:lnTo>
                <a:lnTo>
                  <a:pt x="6696103" y="7673802"/>
                </a:lnTo>
                <a:close/>
                <a:moveTo>
                  <a:pt x="5581980" y="6673365"/>
                </a:moveTo>
                <a:lnTo>
                  <a:pt x="6582417" y="6673365"/>
                </a:lnTo>
                <a:lnTo>
                  <a:pt x="6582417" y="7673802"/>
                </a:lnTo>
                <a:lnTo>
                  <a:pt x="5581980" y="7673802"/>
                </a:lnTo>
                <a:close/>
                <a:moveTo>
                  <a:pt x="4467857" y="6673365"/>
                </a:moveTo>
                <a:lnTo>
                  <a:pt x="5456929" y="6673365"/>
                </a:lnTo>
                <a:lnTo>
                  <a:pt x="5456929" y="7673802"/>
                </a:lnTo>
                <a:lnTo>
                  <a:pt x="4467857" y="7673802"/>
                </a:lnTo>
                <a:close/>
                <a:moveTo>
                  <a:pt x="2228246" y="6673365"/>
                </a:moveTo>
                <a:lnTo>
                  <a:pt x="3228683" y="6673365"/>
                </a:lnTo>
                <a:lnTo>
                  <a:pt x="3228683" y="7673802"/>
                </a:lnTo>
                <a:lnTo>
                  <a:pt x="2228246" y="7673802"/>
                </a:lnTo>
                <a:close/>
                <a:moveTo>
                  <a:pt x="1114123" y="6673365"/>
                </a:moveTo>
                <a:lnTo>
                  <a:pt x="2114560" y="6673365"/>
                </a:lnTo>
                <a:lnTo>
                  <a:pt x="2114560" y="7673802"/>
                </a:lnTo>
                <a:lnTo>
                  <a:pt x="1114123" y="7673802"/>
                </a:lnTo>
                <a:close/>
                <a:moveTo>
                  <a:pt x="6696103" y="5570615"/>
                </a:moveTo>
                <a:lnTo>
                  <a:pt x="7696540" y="5570615"/>
                </a:lnTo>
                <a:lnTo>
                  <a:pt x="7696540" y="6559687"/>
                </a:lnTo>
                <a:lnTo>
                  <a:pt x="6696103" y="6559687"/>
                </a:lnTo>
                <a:close/>
                <a:moveTo>
                  <a:pt x="4467857" y="5570615"/>
                </a:moveTo>
                <a:lnTo>
                  <a:pt x="5456929" y="5570615"/>
                </a:lnTo>
                <a:lnTo>
                  <a:pt x="5456929" y="6559687"/>
                </a:lnTo>
                <a:lnTo>
                  <a:pt x="4467857" y="6559687"/>
                </a:lnTo>
                <a:close/>
                <a:moveTo>
                  <a:pt x="3342369" y="5570615"/>
                </a:moveTo>
                <a:lnTo>
                  <a:pt x="4342806" y="5570615"/>
                </a:lnTo>
                <a:lnTo>
                  <a:pt x="4342806" y="6559687"/>
                </a:lnTo>
                <a:lnTo>
                  <a:pt x="3342369" y="6559687"/>
                </a:lnTo>
                <a:close/>
                <a:moveTo>
                  <a:pt x="2228246" y="5570615"/>
                </a:moveTo>
                <a:lnTo>
                  <a:pt x="3228683" y="5570615"/>
                </a:lnTo>
                <a:lnTo>
                  <a:pt x="3228683" y="6559687"/>
                </a:lnTo>
                <a:lnTo>
                  <a:pt x="2228246" y="6559687"/>
                </a:lnTo>
                <a:close/>
                <a:moveTo>
                  <a:pt x="1114123" y="5570615"/>
                </a:moveTo>
                <a:lnTo>
                  <a:pt x="2114560" y="5570615"/>
                </a:lnTo>
                <a:lnTo>
                  <a:pt x="2114560" y="6559687"/>
                </a:lnTo>
                <a:lnTo>
                  <a:pt x="1114123" y="6559687"/>
                </a:lnTo>
                <a:close/>
                <a:moveTo>
                  <a:pt x="0" y="5570615"/>
                </a:moveTo>
                <a:lnTo>
                  <a:pt x="989072" y="5570615"/>
                </a:lnTo>
                <a:lnTo>
                  <a:pt x="989072" y="6559687"/>
                </a:lnTo>
                <a:lnTo>
                  <a:pt x="0" y="6559687"/>
                </a:lnTo>
                <a:close/>
                <a:moveTo>
                  <a:pt x="6696103" y="4456492"/>
                </a:moveTo>
                <a:lnTo>
                  <a:pt x="7696540" y="4456492"/>
                </a:lnTo>
                <a:lnTo>
                  <a:pt x="7696540" y="5445564"/>
                </a:lnTo>
                <a:lnTo>
                  <a:pt x="6696103" y="5445564"/>
                </a:lnTo>
                <a:close/>
                <a:moveTo>
                  <a:pt x="5581980" y="4456492"/>
                </a:moveTo>
                <a:lnTo>
                  <a:pt x="6582417" y="4456492"/>
                </a:lnTo>
                <a:lnTo>
                  <a:pt x="6582417" y="5445564"/>
                </a:lnTo>
                <a:lnTo>
                  <a:pt x="5581980" y="5445564"/>
                </a:lnTo>
                <a:close/>
                <a:moveTo>
                  <a:pt x="4467857" y="4456492"/>
                </a:moveTo>
                <a:lnTo>
                  <a:pt x="5456929" y="4456492"/>
                </a:lnTo>
                <a:lnTo>
                  <a:pt x="5456929" y="5445564"/>
                </a:lnTo>
                <a:lnTo>
                  <a:pt x="4467857" y="5445564"/>
                </a:lnTo>
                <a:close/>
                <a:moveTo>
                  <a:pt x="3342369" y="4456492"/>
                </a:moveTo>
                <a:lnTo>
                  <a:pt x="4342806" y="4456492"/>
                </a:lnTo>
                <a:lnTo>
                  <a:pt x="4342806" y="5445564"/>
                </a:lnTo>
                <a:lnTo>
                  <a:pt x="3342369" y="5445564"/>
                </a:lnTo>
                <a:close/>
                <a:moveTo>
                  <a:pt x="1114124" y="4456492"/>
                </a:moveTo>
                <a:lnTo>
                  <a:pt x="2114561" y="4456492"/>
                </a:lnTo>
                <a:lnTo>
                  <a:pt x="2114561" y="5445564"/>
                </a:lnTo>
                <a:lnTo>
                  <a:pt x="1114124" y="5445564"/>
                </a:lnTo>
                <a:close/>
                <a:moveTo>
                  <a:pt x="6696103" y="3342369"/>
                </a:moveTo>
                <a:lnTo>
                  <a:pt x="7696540" y="3342369"/>
                </a:lnTo>
                <a:lnTo>
                  <a:pt x="7696540" y="4331441"/>
                </a:lnTo>
                <a:lnTo>
                  <a:pt x="6696103" y="4331441"/>
                </a:lnTo>
                <a:close/>
                <a:moveTo>
                  <a:pt x="5581980" y="3342369"/>
                </a:moveTo>
                <a:lnTo>
                  <a:pt x="6582417" y="3342369"/>
                </a:lnTo>
                <a:lnTo>
                  <a:pt x="6582417" y="4331441"/>
                </a:lnTo>
                <a:lnTo>
                  <a:pt x="5581980" y="4331441"/>
                </a:lnTo>
                <a:close/>
                <a:moveTo>
                  <a:pt x="3342369" y="3342369"/>
                </a:moveTo>
                <a:lnTo>
                  <a:pt x="4342806" y="3342369"/>
                </a:lnTo>
                <a:lnTo>
                  <a:pt x="4342806" y="4331441"/>
                </a:lnTo>
                <a:lnTo>
                  <a:pt x="3342369" y="4331441"/>
                </a:lnTo>
                <a:close/>
                <a:moveTo>
                  <a:pt x="2228246" y="3342369"/>
                </a:moveTo>
                <a:lnTo>
                  <a:pt x="3228683" y="3342369"/>
                </a:lnTo>
                <a:lnTo>
                  <a:pt x="3228683" y="4331441"/>
                </a:lnTo>
                <a:lnTo>
                  <a:pt x="2228246" y="4331441"/>
                </a:lnTo>
                <a:close/>
                <a:moveTo>
                  <a:pt x="1" y="3342369"/>
                </a:moveTo>
                <a:lnTo>
                  <a:pt x="989072" y="3342369"/>
                </a:lnTo>
                <a:lnTo>
                  <a:pt x="989072" y="4331441"/>
                </a:lnTo>
                <a:lnTo>
                  <a:pt x="1" y="4331441"/>
                </a:lnTo>
                <a:close/>
                <a:moveTo>
                  <a:pt x="6696103" y="2228246"/>
                </a:moveTo>
                <a:lnTo>
                  <a:pt x="7696540" y="2228246"/>
                </a:lnTo>
                <a:lnTo>
                  <a:pt x="7696540" y="3217318"/>
                </a:lnTo>
                <a:lnTo>
                  <a:pt x="6696103" y="3217318"/>
                </a:lnTo>
                <a:close/>
                <a:moveTo>
                  <a:pt x="5581980" y="2228246"/>
                </a:moveTo>
                <a:lnTo>
                  <a:pt x="6582417" y="2228246"/>
                </a:lnTo>
                <a:lnTo>
                  <a:pt x="6582417" y="3217318"/>
                </a:lnTo>
                <a:lnTo>
                  <a:pt x="5581980" y="3217318"/>
                </a:lnTo>
                <a:close/>
                <a:moveTo>
                  <a:pt x="4467857" y="2228246"/>
                </a:moveTo>
                <a:lnTo>
                  <a:pt x="5456929" y="2228246"/>
                </a:lnTo>
                <a:lnTo>
                  <a:pt x="5456929" y="3217318"/>
                </a:lnTo>
                <a:lnTo>
                  <a:pt x="4467857" y="3217318"/>
                </a:lnTo>
                <a:close/>
                <a:moveTo>
                  <a:pt x="3342369" y="2228246"/>
                </a:moveTo>
                <a:lnTo>
                  <a:pt x="4342806" y="2228246"/>
                </a:lnTo>
                <a:lnTo>
                  <a:pt x="4342806" y="3217318"/>
                </a:lnTo>
                <a:lnTo>
                  <a:pt x="3342369" y="3217318"/>
                </a:lnTo>
                <a:close/>
                <a:moveTo>
                  <a:pt x="2228249" y="2228246"/>
                </a:moveTo>
                <a:lnTo>
                  <a:pt x="3228683" y="2228246"/>
                </a:lnTo>
                <a:lnTo>
                  <a:pt x="3228683" y="3217318"/>
                </a:lnTo>
                <a:lnTo>
                  <a:pt x="2228249" y="3217318"/>
                </a:lnTo>
                <a:close/>
                <a:moveTo>
                  <a:pt x="1114124" y="2228246"/>
                </a:moveTo>
                <a:lnTo>
                  <a:pt x="2114561" y="2228246"/>
                </a:lnTo>
                <a:lnTo>
                  <a:pt x="2114561" y="3217318"/>
                </a:lnTo>
                <a:lnTo>
                  <a:pt x="1114124" y="3217318"/>
                </a:lnTo>
                <a:close/>
                <a:moveTo>
                  <a:pt x="2" y="2228246"/>
                </a:moveTo>
                <a:lnTo>
                  <a:pt x="989074" y="2228246"/>
                </a:lnTo>
                <a:lnTo>
                  <a:pt x="989074" y="3217318"/>
                </a:lnTo>
                <a:lnTo>
                  <a:pt x="2" y="3217318"/>
                </a:lnTo>
                <a:close/>
                <a:moveTo>
                  <a:pt x="6696103" y="1114124"/>
                </a:moveTo>
                <a:lnTo>
                  <a:pt x="7696540" y="1114124"/>
                </a:lnTo>
                <a:lnTo>
                  <a:pt x="7696540" y="2103196"/>
                </a:lnTo>
                <a:lnTo>
                  <a:pt x="6696103" y="2103196"/>
                </a:lnTo>
                <a:close/>
                <a:moveTo>
                  <a:pt x="5581980" y="1114124"/>
                </a:moveTo>
                <a:lnTo>
                  <a:pt x="6582417" y="1114124"/>
                </a:lnTo>
                <a:lnTo>
                  <a:pt x="6582417" y="2103196"/>
                </a:lnTo>
                <a:lnTo>
                  <a:pt x="5581980" y="2103196"/>
                </a:lnTo>
                <a:close/>
                <a:moveTo>
                  <a:pt x="3342369" y="1114124"/>
                </a:moveTo>
                <a:lnTo>
                  <a:pt x="4342806" y="1114124"/>
                </a:lnTo>
                <a:lnTo>
                  <a:pt x="4342806" y="2103196"/>
                </a:lnTo>
                <a:lnTo>
                  <a:pt x="3342369" y="2103196"/>
                </a:lnTo>
                <a:close/>
                <a:moveTo>
                  <a:pt x="1114125" y="1114124"/>
                </a:moveTo>
                <a:lnTo>
                  <a:pt x="2114562" y="1114124"/>
                </a:lnTo>
                <a:lnTo>
                  <a:pt x="2114562" y="2103196"/>
                </a:lnTo>
                <a:lnTo>
                  <a:pt x="1114125" y="2103196"/>
                </a:lnTo>
                <a:close/>
                <a:moveTo>
                  <a:pt x="2228246" y="1114123"/>
                </a:moveTo>
                <a:lnTo>
                  <a:pt x="3228683" y="1114123"/>
                </a:lnTo>
                <a:lnTo>
                  <a:pt x="3228683" y="2103196"/>
                </a:lnTo>
                <a:lnTo>
                  <a:pt x="2228246" y="2103196"/>
                </a:lnTo>
                <a:close/>
                <a:moveTo>
                  <a:pt x="5581980" y="1"/>
                </a:moveTo>
                <a:lnTo>
                  <a:pt x="6582417" y="1"/>
                </a:lnTo>
                <a:lnTo>
                  <a:pt x="6582417" y="989073"/>
                </a:lnTo>
                <a:lnTo>
                  <a:pt x="5581980" y="989073"/>
                </a:lnTo>
                <a:close/>
                <a:moveTo>
                  <a:pt x="4467857" y="1"/>
                </a:moveTo>
                <a:lnTo>
                  <a:pt x="5456929" y="1"/>
                </a:lnTo>
                <a:lnTo>
                  <a:pt x="5456929" y="989073"/>
                </a:lnTo>
                <a:lnTo>
                  <a:pt x="4467857" y="989073"/>
                </a:lnTo>
                <a:close/>
                <a:moveTo>
                  <a:pt x="3342369" y="1"/>
                </a:moveTo>
                <a:lnTo>
                  <a:pt x="4342806" y="1"/>
                </a:lnTo>
                <a:lnTo>
                  <a:pt x="4342806" y="989073"/>
                </a:lnTo>
                <a:lnTo>
                  <a:pt x="3342369" y="989073"/>
                </a:lnTo>
                <a:close/>
                <a:moveTo>
                  <a:pt x="2228246" y="0"/>
                </a:moveTo>
                <a:lnTo>
                  <a:pt x="3228683" y="0"/>
                </a:lnTo>
                <a:lnTo>
                  <a:pt x="3228683" y="989072"/>
                </a:lnTo>
                <a:lnTo>
                  <a:pt x="2228246" y="989072"/>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B3740E1-5BD7-4161-99E7-88CD45F85DF0}"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9401366" y="1401961"/>
            <a:ext cx="7507277" cy="7518587"/>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5990E85-3190-4BA0-92FD-7309E398F5A2}"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9311054" y="1311513"/>
            <a:ext cx="7687902" cy="7699484"/>
          </a:xfrm>
          <a:custGeom>
            <a:avLst/>
            <a:gdLst>
              <a:gd name="T0" fmla="*/ 1908 w 3398"/>
              <a:gd name="T1" fmla="*/ 12 h 3410"/>
              <a:gd name="T2" fmla="*/ 2148 w 3398"/>
              <a:gd name="T3" fmla="*/ 61 h 3410"/>
              <a:gd name="T4" fmla="*/ 2375 w 3398"/>
              <a:gd name="T5" fmla="*/ 142 h 3410"/>
              <a:gd name="T6" fmla="*/ 2586 w 3398"/>
              <a:gd name="T7" fmla="*/ 253 h 3410"/>
              <a:gd name="T8" fmla="*/ 2779 w 3398"/>
              <a:gd name="T9" fmla="*/ 391 h 3410"/>
              <a:gd name="T10" fmla="*/ 1962 w 3398"/>
              <a:gd name="T11" fmla="*/ 1323 h 3410"/>
              <a:gd name="T12" fmla="*/ 1858 w 3398"/>
              <a:gd name="T13" fmla="*/ 1269 h 3410"/>
              <a:gd name="T14" fmla="*/ 1740 w 3398"/>
              <a:gd name="T15" fmla="*/ 1242 h 3410"/>
              <a:gd name="T16" fmla="*/ 1606 w 3398"/>
              <a:gd name="T17" fmla="*/ 1249 h 3410"/>
              <a:gd name="T18" fmla="*/ 1479 w 3398"/>
              <a:gd name="T19" fmla="*/ 1297 h 3410"/>
              <a:gd name="T20" fmla="*/ 1372 w 3398"/>
              <a:gd name="T21" fmla="*/ 1377 h 3410"/>
              <a:gd name="T22" fmla="*/ 1292 w 3398"/>
              <a:gd name="T23" fmla="*/ 1484 h 3410"/>
              <a:gd name="T24" fmla="*/ 1245 w 3398"/>
              <a:gd name="T25" fmla="*/ 1612 h 3410"/>
              <a:gd name="T26" fmla="*/ 1238 w 3398"/>
              <a:gd name="T27" fmla="*/ 1747 h 3410"/>
              <a:gd name="T28" fmla="*/ 1264 w 3398"/>
              <a:gd name="T29" fmla="*/ 1865 h 3410"/>
              <a:gd name="T30" fmla="*/ 1319 w 3398"/>
              <a:gd name="T31" fmla="*/ 1970 h 3410"/>
              <a:gd name="T32" fmla="*/ 390 w 3398"/>
              <a:gd name="T33" fmla="*/ 2788 h 3410"/>
              <a:gd name="T34" fmla="*/ 251 w 3398"/>
              <a:gd name="T35" fmla="*/ 2595 h 3410"/>
              <a:gd name="T36" fmla="*/ 141 w 3398"/>
              <a:gd name="T37" fmla="*/ 2383 h 3410"/>
              <a:gd name="T38" fmla="*/ 61 w 3398"/>
              <a:gd name="T39" fmla="*/ 2156 h 3410"/>
              <a:gd name="T40" fmla="*/ 13 w 3398"/>
              <a:gd name="T41" fmla="*/ 1914 h 3410"/>
              <a:gd name="T42" fmla="*/ 3 w 3398"/>
              <a:gd name="T43" fmla="*/ 1617 h 3410"/>
              <a:gd name="T44" fmla="*/ 104 w 3398"/>
              <a:gd name="T45" fmla="*/ 1121 h 3410"/>
              <a:gd name="T46" fmla="*/ 339 w 3398"/>
              <a:gd name="T47" fmla="*/ 687 h 3410"/>
              <a:gd name="T48" fmla="*/ 684 w 3398"/>
              <a:gd name="T49" fmla="*/ 340 h 3410"/>
              <a:gd name="T50" fmla="*/ 1116 w 3398"/>
              <a:gd name="T51" fmla="*/ 104 h 3410"/>
              <a:gd name="T52" fmla="*/ 1612 w 3398"/>
              <a:gd name="T53" fmla="*/ 2 h 3410"/>
              <a:gd name="T54" fmla="*/ 3033 w 3398"/>
              <a:gd name="T55" fmla="*/ 652 h 3410"/>
              <a:gd name="T56" fmla="*/ 3167 w 3398"/>
              <a:gd name="T57" fmla="*/ 849 h 3410"/>
              <a:gd name="T58" fmla="*/ 3272 w 3398"/>
              <a:gd name="T59" fmla="*/ 1064 h 3410"/>
              <a:gd name="T60" fmla="*/ 3348 w 3398"/>
              <a:gd name="T61" fmla="*/ 1294 h 3410"/>
              <a:gd name="T62" fmla="*/ 3390 w 3398"/>
              <a:gd name="T63" fmla="*/ 1537 h 3410"/>
              <a:gd name="T64" fmla="*/ 3389 w 3398"/>
              <a:gd name="T65" fmla="*/ 1878 h 3410"/>
              <a:gd name="T66" fmla="*/ 3264 w 3398"/>
              <a:gd name="T67" fmla="*/ 2367 h 3410"/>
              <a:gd name="T68" fmla="*/ 3009 w 3398"/>
              <a:gd name="T69" fmla="*/ 2788 h 3410"/>
              <a:gd name="T70" fmla="*/ 2647 w 3398"/>
              <a:gd name="T71" fmla="*/ 3118 h 3410"/>
              <a:gd name="T72" fmla="*/ 2203 w 3398"/>
              <a:gd name="T73" fmla="*/ 3333 h 3410"/>
              <a:gd name="T74" fmla="*/ 1699 w 3398"/>
              <a:gd name="T75" fmla="*/ 3410 h 3410"/>
              <a:gd name="T76" fmla="*/ 1450 w 3398"/>
              <a:gd name="T77" fmla="*/ 3392 h 3410"/>
              <a:gd name="T78" fmla="*/ 1211 w 3398"/>
              <a:gd name="T79" fmla="*/ 3338 h 3410"/>
              <a:gd name="T80" fmla="*/ 987 w 3398"/>
              <a:gd name="T81" fmla="*/ 3252 h 3410"/>
              <a:gd name="T82" fmla="*/ 778 w 3398"/>
              <a:gd name="T83" fmla="*/ 3136 h 3410"/>
              <a:gd name="T84" fmla="*/ 590 w 3398"/>
              <a:gd name="T85" fmla="*/ 2993 h 3410"/>
              <a:gd name="T86" fmla="*/ 1452 w 3398"/>
              <a:gd name="T87" fmla="*/ 2097 h 3410"/>
              <a:gd name="T88" fmla="*/ 1559 w 3398"/>
              <a:gd name="T89" fmla="*/ 2148 h 3410"/>
              <a:gd name="T90" fmla="*/ 1678 w 3398"/>
              <a:gd name="T91" fmla="*/ 2169 h 3410"/>
              <a:gd name="T92" fmla="*/ 1815 w 3398"/>
              <a:gd name="T93" fmla="*/ 2155 h 3410"/>
              <a:gd name="T94" fmla="*/ 1939 w 3398"/>
              <a:gd name="T95" fmla="*/ 2103 h 3410"/>
              <a:gd name="T96" fmla="*/ 2041 w 3398"/>
              <a:gd name="T97" fmla="*/ 2017 h 3410"/>
              <a:gd name="T98" fmla="*/ 2117 w 3398"/>
              <a:gd name="T99" fmla="*/ 1906 h 3410"/>
              <a:gd name="T100" fmla="*/ 2157 w 3398"/>
              <a:gd name="T101" fmla="*/ 1776 h 3410"/>
              <a:gd name="T102" fmla="*/ 2158 w 3398"/>
              <a:gd name="T103" fmla="*/ 1643 h 3410"/>
              <a:gd name="T104" fmla="*/ 2127 w 3398"/>
              <a:gd name="T105" fmla="*/ 1527 h 3410"/>
              <a:gd name="T106" fmla="*/ 2068 w 3398"/>
              <a:gd name="T107" fmla="*/ 1425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8" h="3410">
                <a:moveTo>
                  <a:pt x="1699" y="0"/>
                </a:moveTo>
                <a:lnTo>
                  <a:pt x="1741" y="0"/>
                </a:lnTo>
                <a:lnTo>
                  <a:pt x="1783" y="2"/>
                </a:lnTo>
                <a:lnTo>
                  <a:pt x="1825" y="4"/>
                </a:lnTo>
                <a:lnTo>
                  <a:pt x="1866" y="8"/>
                </a:lnTo>
                <a:lnTo>
                  <a:pt x="1908" y="12"/>
                </a:lnTo>
                <a:lnTo>
                  <a:pt x="1948" y="18"/>
                </a:lnTo>
                <a:lnTo>
                  <a:pt x="1989" y="25"/>
                </a:lnTo>
                <a:lnTo>
                  <a:pt x="2029" y="33"/>
                </a:lnTo>
                <a:lnTo>
                  <a:pt x="2069" y="41"/>
                </a:lnTo>
                <a:lnTo>
                  <a:pt x="2109" y="50"/>
                </a:lnTo>
                <a:lnTo>
                  <a:pt x="2148" y="61"/>
                </a:lnTo>
                <a:lnTo>
                  <a:pt x="2187" y="72"/>
                </a:lnTo>
                <a:lnTo>
                  <a:pt x="2225" y="84"/>
                </a:lnTo>
                <a:lnTo>
                  <a:pt x="2263" y="98"/>
                </a:lnTo>
                <a:lnTo>
                  <a:pt x="2301" y="111"/>
                </a:lnTo>
                <a:lnTo>
                  <a:pt x="2338" y="125"/>
                </a:lnTo>
                <a:lnTo>
                  <a:pt x="2375" y="142"/>
                </a:lnTo>
                <a:lnTo>
                  <a:pt x="2411" y="158"/>
                </a:lnTo>
                <a:lnTo>
                  <a:pt x="2447" y="176"/>
                </a:lnTo>
                <a:lnTo>
                  <a:pt x="2483" y="193"/>
                </a:lnTo>
                <a:lnTo>
                  <a:pt x="2517" y="213"/>
                </a:lnTo>
                <a:lnTo>
                  <a:pt x="2552" y="232"/>
                </a:lnTo>
                <a:lnTo>
                  <a:pt x="2586" y="253"/>
                </a:lnTo>
                <a:lnTo>
                  <a:pt x="2620" y="273"/>
                </a:lnTo>
                <a:lnTo>
                  <a:pt x="2653" y="296"/>
                </a:lnTo>
                <a:lnTo>
                  <a:pt x="2684" y="319"/>
                </a:lnTo>
                <a:lnTo>
                  <a:pt x="2717" y="342"/>
                </a:lnTo>
                <a:lnTo>
                  <a:pt x="2748" y="366"/>
                </a:lnTo>
                <a:lnTo>
                  <a:pt x="2779" y="391"/>
                </a:lnTo>
                <a:lnTo>
                  <a:pt x="2809" y="416"/>
                </a:lnTo>
                <a:lnTo>
                  <a:pt x="2838" y="443"/>
                </a:lnTo>
                <a:lnTo>
                  <a:pt x="2868" y="470"/>
                </a:lnTo>
                <a:lnTo>
                  <a:pt x="1994" y="1347"/>
                </a:lnTo>
                <a:lnTo>
                  <a:pt x="1979" y="1335"/>
                </a:lnTo>
                <a:lnTo>
                  <a:pt x="1962" y="1323"/>
                </a:lnTo>
                <a:lnTo>
                  <a:pt x="1946" y="1312"/>
                </a:lnTo>
                <a:lnTo>
                  <a:pt x="1929" y="1302"/>
                </a:lnTo>
                <a:lnTo>
                  <a:pt x="1912" y="1292"/>
                </a:lnTo>
                <a:lnTo>
                  <a:pt x="1895" y="1284"/>
                </a:lnTo>
                <a:lnTo>
                  <a:pt x="1876" y="1276"/>
                </a:lnTo>
                <a:lnTo>
                  <a:pt x="1858" y="1269"/>
                </a:lnTo>
                <a:lnTo>
                  <a:pt x="1839" y="1262"/>
                </a:lnTo>
                <a:lnTo>
                  <a:pt x="1820" y="1256"/>
                </a:lnTo>
                <a:lnTo>
                  <a:pt x="1800" y="1251"/>
                </a:lnTo>
                <a:lnTo>
                  <a:pt x="1781" y="1247"/>
                </a:lnTo>
                <a:lnTo>
                  <a:pt x="1760" y="1244"/>
                </a:lnTo>
                <a:lnTo>
                  <a:pt x="1740" y="1242"/>
                </a:lnTo>
                <a:lnTo>
                  <a:pt x="1719" y="1241"/>
                </a:lnTo>
                <a:lnTo>
                  <a:pt x="1699" y="1240"/>
                </a:lnTo>
                <a:lnTo>
                  <a:pt x="1675" y="1241"/>
                </a:lnTo>
                <a:lnTo>
                  <a:pt x="1652" y="1242"/>
                </a:lnTo>
                <a:lnTo>
                  <a:pt x="1628" y="1245"/>
                </a:lnTo>
                <a:lnTo>
                  <a:pt x="1606" y="1249"/>
                </a:lnTo>
                <a:lnTo>
                  <a:pt x="1583" y="1254"/>
                </a:lnTo>
                <a:lnTo>
                  <a:pt x="1562" y="1262"/>
                </a:lnTo>
                <a:lnTo>
                  <a:pt x="1540" y="1269"/>
                </a:lnTo>
                <a:lnTo>
                  <a:pt x="1519" y="1277"/>
                </a:lnTo>
                <a:lnTo>
                  <a:pt x="1498" y="1286"/>
                </a:lnTo>
                <a:lnTo>
                  <a:pt x="1479" y="1297"/>
                </a:lnTo>
                <a:lnTo>
                  <a:pt x="1459" y="1308"/>
                </a:lnTo>
                <a:lnTo>
                  <a:pt x="1441" y="1320"/>
                </a:lnTo>
                <a:lnTo>
                  <a:pt x="1422" y="1333"/>
                </a:lnTo>
                <a:lnTo>
                  <a:pt x="1405" y="1347"/>
                </a:lnTo>
                <a:lnTo>
                  <a:pt x="1388" y="1361"/>
                </a:lnTo>
                <a:lnTo>
                  <a:pt x="1372" y="1377"/>
                </a:lnTo>
                <a:lnTo>
                  <a:pt x="1357" y="1393"/>
                </a:lnTo>
                <a:lnTo>
                  <a:pt x="1341" y="1410"/>
                </a:lnTo>
                <a:lnTo>
                  <a:pt x="1328" y="1427"/>
                </a:lnTo>
                <a:lnTo>
                  <a:pt x="1315" y="1446"/>
                </a:lnTo>
                <a:lnTo>
                  <a:pt x="1302" y="1464"/>
                </a:lnTo>
                <a:lnTo>
                  <a:pt x="1292" y="1484"/>
                </a:lnTo>
                <a:lnTo>
                  <a:pt x="1282" y="1504"/>
                </a:lnTo>
                <a:lnTo>
                  <a:pt x="1272" y="1525"/>
                </a:lnTo>
                <a:lnTo>
                  <a:pt x="1264" y="1545"/>
                </a:lnTo>
                <a:lnTo>
                  <a:pt x="1256" y="1567"/>
                </a:lnTo>
                <a:lnTo>
                  <a:pt x="1250" y="1590"/>
                </a:lnTo>
                <a:lnTo>
                  <a:pt x="1245" y="1612"/>
                </a:lnTo>
                <a:lnTo>
                  <a:pt x="1241" y="1635"/>
                </a:lnTo>
                <a:lnTo>
                  <a:pt x="1238" y="1657"/>
                </a:lnTo>
                <a:lnTo>
                  <a:pt x="1236" y="1681"/>
                </a:lnTo>
                <a:lnTo>
                  <a:pt x="1236" y="1705"/>
                </a:lnTo>
                <a:lnTo>
                  <a:pt x="1236" y="1726"/>
                </a:lnTo>
                <a:lnTo>
                  <a:pt x="1238" y="1747"/>
                </a:lnTo>
                <a:lnTo>
                  <a:pt x="1240" y="1767"/>
                </a:lnTo>
                <a:lnTo>
                  <a:pt x="1243" y="1787"/>
                </a:lnTo>
                <a:lnTo>
                  <a:pt x="1247" y="1808"/>
                </a:lnTo>
                <a:lnTo>
                  <a:pt x="1252" y="1827"/>
                </a:lnTo>
                <a:lnTo>
                  <a:pt x="1257" y="1846"/>
                </a:lnTo>
                <a:lnTo>
                  <a:pt x="1264" y="1865"/>
                </a:lnTo>
                <a:lnTo>
                  <a:pt x="1271" y="1884"/>
                </a:lnTo>
                <a:lnTo>
                  <a:pt x="1279" y="1901"/>
                </a:lnTo>
                <a:lnTo>
                  <a:pt x="1288" y="1920"/>
                </a:lnTo>
                <a:lnTo>
                  <a:pt x="1297" y="1936"/>
                </a:lnTo>
                <a:lnTo>
                  <a:pt x="1308" y="1954"/>
                </a:lnTo>
                <a:lnTo>
                  <a:pt x="1319" y="1970"/>
                </a:lnTo>
                <a:lnTo>
                  <a:pt x="1330" y="1985"/>
                </a:lnTo>
                <a:lnTo>
                  <a:pt x="1342" y="2001"/>
                </a:lnTo>
                <a:lnTo>
                  <a:pt x="469" y="2878"/>
                </a:lnTo>
                <a:lnTo>
                  <a:pt x="442" y="2849"/>
                </a:lnTo>
                <a:lnTo>
                  <a:pt x="415" y="2819"/>
                </a:lnTo>
                <a:lnTo>
                  <a:pt x="390" y="2788"/>
                </a:lnTo>
                <a:lnTo>
                  <a:pt x="365" y="2758"/>
                </a:lnTo>
                <a:lnTo>
                  <a:pt x="341" y="2727"/>
                </a:lnTo>
                <a:lnTo>
                  <a:pt x="317" y="2695"/>
                </a:lnTo>
                <a:lnTo>
                  <a:pt x="294" y="2662"/>
                </a:lnTo>
                <a:lnTo>
                  <a:pt x="273" y="2629"/>
                </a:lnTo>
                <a:lnTo>
                  <a:pt x="251" y="2595"/>
                </a:lnTo>
                <a:lnTo>
                  <a:pt x="231" y="2561"/>
                </a:lnTo>
                <a:lnTo>
                  <a:pt x="212" y="2527"/>
                </a:lnTo>
                <a:lnTo>
                  <a:pt x="193" y="2491"/>
                </a:lnTo>
                <a:lnTo>
                  <a:pt x="175" y="2456"/>
                </a:lnTo>
                <a:lnTo>
                  <a:pt x="157" y="2420"/>
                </a:lnTo>
                <a:lnTo>
                  <a:pt x="141" y="2383"/>
                </a:lnTo>
                <a:lnTo>
                  <a:pt x="125" y="2346"/>
                </a:lnTo>
                <a:lnTo>
                  <a:pt x="111" y="2309"/>
                </a:lnTo>
                <a:lnTo>
                  <a:pt x="97" y="2271"/>
                </a:lnTo>
                <a:lnTo>
                  <a:pt x="83" y="2233"/>
                </a:lnTo>
                <a:lnTo>
                  <a:pt x="72" y="2194"/>
                </a:lnTo>
                <a:lnTo>
                  <a:pt x="61" y="2156"/>
                </a:lnTo>
                <a:lnTo>
                  <a:pt x="51" y="2116"/>
                </a:lnTo>
                <a:lnTo>
                  <a:pt x="40" y="2077"/>
                </a:lnTo>
                <a:lnTo>
                  <a:pt x="32" y="2037"/>
                </a:lnTo>
                <a:lnTo>
                  <a:pt x="25" y="1996"/>
                </a:lnTo>
                <a:lnTo>
                  <a:pt x="18" y="1956"/>
                </a:lnTo>
                <a:lnTo>
                  <a:pt x="13" y="1914"/>
                </a:lnTo>
                <a:lnTo>
                  <a:pt x="9" y="1873"/>
                </a:lnTo>
                <a:lnTo>
                  <a:pt x="5" y="1831"/>
                </a:lnTo>
                <a:lnTo>
                  <a:pt x="3" y="1790"/>
                </a:lnTo>
                <a:lnTo>
                  <a:pt x="0" y="1748"/>
                </a:lnTo>
                <a:lnTo>
                  <a:pt x="0" y="1705"/>
                </a:lnTo>
                <a:lnTo>
                  <a:pt x="3" y="1617"/>
                </a:lnTo>
                <a:lnTo>
                  <a:pt x="9" y="1531"/>
                </a:lnTo>
                <a:lnTo>
                  <a:pt x="20" y="1447"/>
                </a:lnTo>
                <a:lnTo>
                  <a:pt x="34" y="1362"/>
                </a:lnTo>
                <a:lnTo>
                  <a:pt x="54" y="1280"/>
                </a:lnTo>
                <a:lnTo>
                  <a:pt x="76" y="1200"/>
                </a:lnTo>
                <a:lnTo>
                  <a:pt x="104" y="1121"/>
                </a:lnTo>
                <a:lnTo>
                  <a:pt x="134" y="1043"/>
                </a:lnTo>
                <a:lnTo>
                  <a:pt x="168" y="968"/>
                </a:lnTo>
                <a:lnTo>
                  <a:pt x="205" y="895"/>
                </a:lnTo>
                <a:lnTo>
                  <a:pt x="246" y="823"/>
                </a:lnTo>
                <a:lnTo>
                  <a:pt x="291" y="754"/>
                </a:lnTo>
                <a:lnTo>
                  <a:pt x="339" y="687"/>
                </a:lnTo>
                <a:lnTo>
                  <a:pt x="389" y="622"/>
                </a:lnTo>
                <a:lnTo>
                  <a:pt x="443" y="560"/>
                </a:lnTo>
                <a:lnTo>
                  <a:pt x="499" y="501"/>
                </a:lnTo>
                <a:lnTo>
                  <a:pt x="558" y="444"/>
                </a:lnTo>
                <a:lnTo>
                  <a:pt x="620" y="391"/>
                </a:lnTo>
                <a:lnTo>
                  <a:pt x="684" y="340"/>
                </a:lnTo>
                <a:lnTo>
                  <a:pt x="750" y="292"/>
                </a:lnTo>
                <a:lnTo>
                  <a:pt x="820" y="248"/>
                </a:lnTo>
                <a:lnTo>
                  <a:pt x="891" y="207"/>
                </a:lnTo>
                <a:lnTo>
                  <a:pt x="964" y="169"/>
                </a:lnTo>
                <a:lnTo>
                  <a:pt x="1039" y="135"/>
                </a:lnTo>
                <a:lnTo>
                  <a:pt x="1116" y="104"/>
                </a:lnTo>
                <a:lnTo>
                  <a:pt x="1195" y="77"/>
                </a:lnTo>
                <a:lnTo>
                  <a:pt x="1276" y="53"/>
                </a:lnTo>
                <a:lnTo>
                  <a:pt x="1358" y="35"/>
                </a:lnTo>
                <a:lnTo>
                  <a:pt x="1441" y="20"/>
                </a:lnTo>
                <a:lnTo>
                  <a:pt x="1526" y="9"/>
                </a:lnTo>
                <a:lnTo>
                  <a:pt x="1612" y="2"/>
                </a:lnTo>
                <a:lnTo>
                  <a:pt x="1699" y="0"/>
                </a:lnTo>
                <a:close/>
                <a:moveTo>
                  <a:pt x="2929" y="533"/>
                </a:moveTo>
                <a:lnTo>
                  <a:pt x="2957" y="561"/>
                </a:lnTo>
                <a:lnTo>
                  <a:pt x="2982" y="591"/>
                </a:lnTo>
                <a:lnTo>
                  <a:pt x="3008" y="621"/>
                </a:lnTo>
                <a:lnTo>
                  <a:pt x="3033" y="652"/>
                </a:lnTo>
                <a:lnTo>
                  <a:pt x="3057" y="684"/>
                </a:lnTo>
                <a:lnTo>
                  <a:pt x="3081" y="716"/>
                </a:lnTo>
                <a:lnTo>
                  <a:pt x="3103" y="748"/>
                </a:lnTo>
                <a:lnTo>
                  <a:pt x="3125" y="781"/>
                </a:lnTo>
                <a:lnTo>
                  <a:pt x="3146" y="814"/>
                </a:lnTo>
                <a:lnTo>
                  <a:pt x="3167" y="849"/>
                </a:lnTo>
                <a:lnTo>
                  <a:pt x="3186" y="883"/>
                </a:lnTo>
                <a:lnTo>
                  <a:pt x="3205" y="918"/>
                </a:lnTo>
                <a:lnTo>
                  <a:pt x="3223" y="954"/>
                </a:lnTo>
                <a:lnTo>
                  <a:pt x="3241" y="990"/>
                </a:lnTo>
                <a:lnTo>
                  <a:pt x="3257" y="1027"/>
                </a:lnTo>
                <a:lnTo>
                  <a:pt x="3272" y="1064"/>
                </a:lnTo>
                <a:lnTo>
                  <a:pt x="3287" y="1101"/>
                </a:lnTo>
                <a:lnTo>
                  <a:pt x="3301" y="1139"/>
                </a:lnTo>
                <a:lnTo>
                  <a:pt x="3314" y="1177"/>
                </a:lnTo>
                <a:lnTo>
                  <a:pt x="3326" y="1215"/>
                </a:lnTo>
                <a:lnTo>
                  <a:pt x="3337" y="1254"/>
                </a:lnTo>
                <a:lnTo>
                  <a:pt x="3348" y="1294"/>
                </a:lnTo>
                <a:lnTo>
                  <a:pt x="3357" y="1334"/>
                </a:lnTo>
                <a:lnTo>
                  <a:pt x="3366" y="1374"/>
                </a:lnTo>
                <a:lnTo>
                  <a:pt x="3373" y="1414"/>
                </a:lnTo>
                <a:lnTo>
                  <a:pt x="3380" y="1455"/>
                </a:lnTo>
                <a:lnTo>
                  <a:pt x="3385" y="1496"/>
                </a:lnTo>
                <a:lnTo>
                  <a:pt x="3390" y="1537"/>
                </a:lnTo>
                <a:lnTo>
                  <a:pt x="3393" y="1579"/>
                </a:lnTo>
                <a:lnTo>
                  <a:pt x="3396" y="1620"/>
                </a:lnTo>
                <a:lnTo>
                  <a:pt x="3397" y="1663"/>
                </a:lnTo>
                <a:lnTo>
                  <a:pt x="3398" y="1705"/>
                </a:lnTo>
                <a:lnTo>
                  <a:pt x="3395" y="1792"/>
                </a:lnTo>
                <a:lnTo>
                  <a:pt x="3389" y="1878"/>
                </a:lnTo>
                <a:lnTo>
                  <a:pt x="3378" y="1964"/>
                </a:lnTo>
                <a:lnTo>
                  <a:pt x="3364" y="2048"/>
                </a:lnTo>
                <a:lnTo>
                  <a:pt x="3344" y="2130"/>
                </a:lnTo>
                <a:lnTo>
                  <a:pt x="3322" y="2211"/>
                </a:lnTo>
                <a:lnTo>
                  <a:pt x="3294" y="2290"/>
                </a:lnTo>
                <a:lnTo>
                  <a:pt x="3264" y="2367"/>
                </a:lnTo>
                <a:lnTo>
                  <a:pt x="3229" y="2443"/>
                </a:lnTo>
                <a:lnTo>
                  <a:pt x="3192" y="2516"/>
                </a:lnTo>
                <a:lnTo>
                  <a:pt x="3151" y="2588"/>
                </a:lnTo>
                <a:lnTo>
                  <a:pt x="3106" y="2657"/>
                </a:lnTo>
                <a:lnTo>
                  <a:pt x="3059" y="2724"/>
                </a:lnTo>
                <a:lnTo>
                  <a:pt x="3009" y="2788"/>
                </a:lnTo>
                <a:lnTo>
                  <a:pt x="2955" y="2850"/>
                </a:lnTo>
                <a:lnTo>
                  <a:pt x="2898" y="2910"/>
                </a:lnTo>
                <a:lnTo>
                  <a:pt x="2840" y="2966"/>
                </a:lnTo>
                <a:lnTo>
                  <a:pt x="2778" y="3020"/>
                </a:lnTo>
                <a:lnTo>
                  <a:pt x="2714" y="3070"/>
                </a:lnTo>
                <a:lnTo>
                  <a:pt x="2647" y="3118"/>
                </a:lnTo>
                <a:lnTo>
                  <a:pt x="2578" y="3163"/>
                </a:lnTo>
                <a:lnTo>
                  <a:pt x="2507" y="3204"/>
                </a:lnTo>
                <a:lnTo>
                  <a:pt x="2433" y="3242"/>
                </a:lnTo>
                <a:lnTo>
                  <a:pt x="2359" y="3276"/>
                </a:lnTo>
                <a:lnTo>
                  <a:pt x="2282" y="3307"/>
                </a:lnTo>
                <a:lnTo>
                  <a:pt x="2203" y="3333"/>
                </a:lnTo>
                <a:lnTo>
                  <a:pt x="2122" y="3356"/>
                </a:lnTo>
                <a:lnTo>
                  <a:pt x="2040" y="3376"/>
                </a:lnTo>
                <a:lnTo>
                  <a:pt x="1957" y="3391"/>
                </a:lnTo>
                <a:lnTo>
                  <a:pt x="1872" y="3401"/>
                </a:lnTo>
                <a:lnTo>
                  <a:pt x="1786" y="3408"/>
                </a:lnTo>
                <a:lnTo>
                  <a:pt x="1699" y="3410"/>
                </a:lnTo>
                <a:lnTo>
                  <a:pt x="1657" y="3409"/>
                </a:lnTo>
                <a:lnTo>
                  <a:pt x="1615" y="3408"/>
                </a:lnTo>
                <a:lnTo>
                  <a:pt x="1573" y="3405"/>
                </a:lnTo>
                <a:lnTo>
                  <a:pt x="1532" y="3402"/>
                </a:lnTo>
                <a:lnTo>
                  <a:pt x="1491" y="3397"/>
                </a:lnTo>
                <a:lnTo>
                  <a:pt x="1450" y="3392"/>
                </a:lnTo>
                <a:lnTo>
                  <a:pt x="1409" y="3386"/>
                </a:lnTo>
                <a:lnTo>
                  <a:pt x="1369" y="3378"/>
                </a:lnTo>
                <a:lnTo>
                  <a:pt x="1329" y="3369"/>
                </a:lnTo>
                <a:lnTo>
                  <a:pt x="1289" y="3360"/>
                </a:lnTo>
                <a:lnTo>
                  <a:pt x="1250" y="3350"/>
                </a:lnTo>
                <a:lnTo>
                  <a:pt x="1211" y="3338"/>
                </a:lnTo>
                <a:lnTo>
                  <a:pt x="1172" y="3326"/>
                </a:lnTo>
                <a:lnTo>
                  <a:pt x="1134" y="3313"/>
                </a:lnTo>
                <a:lnTo>
                  <a:pt x="1098" y="3299"/>
                </a:lnTo>
                <a:lnTo>
                  <a:pt x="1060" y="3284"/>
                </a:lnTo>
                <a:lnTo>
                  <a:pt x="1023" y="3269"/>
                </a:lnTo>
                <a:lnTo>
                  <a:pt x="987" y="3252"/>
                </a:lnTo>
                <a:lnTo>
                  <a:pt x="951" y="3235"/>
                </a:lnTo>
                <a:lnTo>
                  <a:pt x="915" y="3217"/>
                </a:lnTo>
                <a:lnTo>
                  <a:pt x="880" y="3198"/>
                </a:lnTo>
                <a:lnTo>
                  <a:pt x="846" y="3178"/>
                </a:lnTo>
                <a:lnTo>
                  <a:pt x="812" y="3158"/>
                </a:lnTo>
                <a:lnTo>
                  <a:pt x="778" y="3136"/>
                </a:lnTo>
                <a:lnTo>
                  <a:pt x="745" y="3114"/>
                </a:lnTo>
                <a:lnTo>
                  <a:pt x="713" y="3092"/>
                </a:lnTo>
                <a:lnTo>
                  <a:pt x="682" y="3068"/>
                </a:lnTo>
                <a:lnTo>
                  <a:pt x="650" y="3044"/>
                </a:lnTo>
                <a:lnTo>
                  <a:pt x="619" y="3019"/>
                </a:lnTo>
                <a:lnTo>
                  <a:pt x="590" y="2993"/>
                </a:lnTo>
                <a:lnTo>
                  <a:pt x="560" y="2967"/>
                </a:lnTo>
                <a:lnTo>
                  <a:pt x="531" y="2941"/>
                </a:lnTo>
                <a:lnTo>
                  <a:pt x="1404" y="2064"/>
                </a:lnTo>
                <a:lnTo>
                  <a:pt x="1419" y="2076"/>
                </a:lnTo>
                <a:lnTo>
                  <a:pt x="1436" y="2087"/>
                </a:lnTo>
                <a:lnTo>
                  <a:pt x="1452" y="2097"/>
                </a:lnTo>
                <a:lnTo>
                  <a:pt x="1468" y="2108"/>
                </a:lnTo>
                <a:lnTo>
                  <a:pt x="1486" y="2118"/>
                </a:lnTo>
                <a:lnTo>
                  <a:pt x="1503" y="2126"/>
                </a:lnTo>
                <a:lnTo>
                  <a:pt x="1522" y="2134"/>
                </a:lnTo>
                <a:lnTo>
                  <a:pt x="1540" y="2142"/>
                </a:lnTo>
                <a:lnTo>
                  <a:pt x="1559" y="2148"/>
                </a:lnTo>
                <a:lnTo>
                  <a:pt x="1578" y="2154"/>
                </a:lnTo>
                <a:lnTo>
                  <a:pt x="1597" y="2159"/>
                </a:lnTo>
                <a:lnTo>
                  <a:pt x="1617" y="2163"/>
                </a:lnTo>
                <a:lnTo>
                  <a:pt x="1637" y="2166"/>
                </a:lnTo>
                <a:lnTo>
                  <a:pt x="1658" y="2168"/>
                </a:lnTo>
                <a:lnTo>
                  <a:pt x="1678" y="2169"/>
                </a:lnTo>
                <a:lnTo>
                  <a:pt x="1699" y="2170"/>
                </a:lnTo>
                <a:lnTo>
                  <a:pt x="1722" y="2169"/>
                </a:lnTo>
                <a:lnTo>
                  <a:pt x="1746" y="2167"/>
                </a:lnTo>
                <a:lnTo>
                  <a:pt x="1770" y="2164"/>
                </a:lnTo>
                <a:lnTo>
                  <a:pt x="1792" y="2160"/>
                </a:lnTo>
                <a:lnTo>
                  <a:pt x="1815" y="2155"/>
                </a:lnTo>
                <a:lnTo>
                  <a:pt x="1836" y="2149"/>
                </a:lnTo>
                <a:lnTo>
                  <a:pt x="1858" y="2142"/>
                </a:lnTo>
                <a:lnTo>
                  <a:pt x="1879" y="2133"/>
                </a:lnTo>
                <a:lnTo>
                  <a:pt x="1900" y="2124"/>
                </a:lnTo>
                <a:lnTo>
                  <a:pt x="1919" y="2114"/>
                </a:lnTo>
                <a:lnTo>
                  <a:pt x="1939" y="2103"/>
                </a:lnTo>
                <a:lnTo>
                  <a:pt x="1957" y="2090"/>
                </a:lnTo>
                <a:lnTo>
                  <a:pt x="1975" y="2078"/>
                </a:lnTo>
                <a:lnTo>
                  <a:pt x="1993" y="2064"/>
                </a:lnTo>
                <a:lnTo>
                  <a:pt x="2010" y="2049"/>
                </a:lnTo>
                <a:lnTo>
                  <a:pt x="2026" y="2034"/>
                </a:lnTo>
                <a:lnTo>
                  <a:pt x="2041" y="2017"/>
                </a:lnTo>
                <a:lnTo>
                  <a:pt x="2056" y="2001"/>
                </a:lnTo>
                <a:lnTo>
                  <a:pt x="2070" y="1983"/>
                </a:lnTo>
                <a:lnTo>
                  <a:pt x="2083" y="1965"/>
                </a:lnTo>
                <a:lnTo>
                  <a:pt x="2095" y="1946"/>
                </a:lnTo>
                <a:lnTo>
                  <a:pt x="2107" y="1927"/>
                </a:lnTo>
                <a:lnTo>
                  <a:pt x="2117" y="1906"/>
                </a:lnTo>
                <a:lnTo>
                  <a:pt x="2126" y="1886"/>
                </a:lnTo>
                <a:lnTo>
                  <a:pt x="2134" y="1865"/>
                </a:lnTo>
                <a:lnTo>
                  <a:pt x="2141" y="1844"/>
                </a:lnTo>
                <a:lnTo>
                  <a:pt x="2148" y="1821"/>
                </a:lnTo>
                <a:lnTo>
                  <a:pt x="2153" y="1798"/>
                </a:lnTo>
                <a:lnTo>
                  <a:pt x="2157" y="1776"/>
                </a:lnTo>
                <a:lnTo>
                  <a:pt x="2160" y="1752"/>
                </a:lnTo>
                <a:lnTo>
                  <a:pt x="2162" y="1729"/>
                </a:lnTo>
                <a:lnTo>
                  <a:pt x="2162" y="1705"/>
                </a:lnTo>
                <a:lnTo>
                  <a:pt x="2162" y="1684"/>
                </a:lnTo>
                <a:lnTo>
                  <a:pt x="2161" y="1664"/>
                </a:lnTo>
                <a:lnTo>
                  <a:pt x="2158" y="1643"/>
                </a:lnTo>
                <a:lnTo>
                  <a:pt x="2155" y="1623"/>
                </a:lnTo>
                <a:lnTo>
                  <a:pt x="2151" y="1603"/>
                </a:lnTo>
                <a:lnTo>
                  <a:pt x="2147" y="1583"/>
                </a:lnTo>
                <a:lnTo>
                  <a:pt x="2140" y="1565"/>
                </a:lnTo>
                <a:lnTo>
                  <a:pt x="2134" y="1545"/>
                </a:lnTo>
                <a:lnTo>
                  <a:pt x="2127" y="1527"/>
                </a:lnTo>
                <a:lnTo>
                  <a:pt x="2119" y="1509"/>
                </a:lnTo>
                <a:lnTo>
                  <a:pt x="2110" y="1491"/>
                </a:lnTo>
                <a:lnTo>
                  <a:pt x="2100" y="1473"/>
                </a:lnTo>
                <a:lnTo>
                  <a:pt x="2090" y="1457"/>
                </a:lnTo>
                <a:lnTo>
                  <a:pt x="2080" y="1440"/>
                </a:lnTo>
                <a:lnTo>
                  <a:pt x="2068" y="1425"/>
                </a:lnTo>
                <a:lnTo>
                  <a:pt x="2055" y="1410"/>
                </a:lnTo>
                <a:lnTo>
                  <a:pt x="2929" y="533"/>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BF9F7A5F-4C69-4F12-AD98-8D361D97BD93}"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4" name="Straight Connector 3"/>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noChangeArrowheads="1"/>
          </p:cNvSpPr>
          <p:nvPr>
            <p:ph type="pic" sz="quarter" idx="10"/>
          </p:nvPr>
        </p:nvSpPr>
        <p:spPr bwMode="auto">
          <a:xfrm>
            <a:off x="2188966" y="2589863"/>
            <a:ext cx="5107185" cy="5108862"/>
          </a:xfrm>
          <a:custGeom>
            <a:avLst/>
            <a:gdLst>
              <a:gd name="connsiteX0" fmla="*/ 2226853 w 5107185"/>
              <a:gd name="connsiteY0" fmla="*/ 4448679 h 5108860"/>
              <a:gd name="connsiteX1" fmla="*/ 2887034 w 5107185"/>
              <a:gd name="connsiteY1" fmla="*/ 4448679 h 5108860"/>
              <a:gd name="connsiteX2" fmla="*/ 2887034 w 5107185"/>
              <a:gd name="connsiteY2" fmla="*/ 5108860 h 5108860"/>
              <a:gd name="connsiteX3" fmla="*/ 2226853 w 5107185"/>
              <a:gd name="connsiteY3" fmla="*/ 5108860 h 5108860"/>
              <a:gd name="connsiteX4" fmla="*/ 11729 w 5107185"/>
              <a:gd name="connsiteY4" fmla="*/ 4448679 h 5108860"/>
              <a:gd name="connsiteX5" fmla="*/ 671910 w 5107185"/>
              <a:gd name="connsiteY5" fmla="*/ 4448679 h 5108860"/>
              <a:gd name="connsiteX6" fmla="*/ 671910 w 5107185"/>
              <a:gd name="connsiteY6" fmla="*/ 5108860 h 5108860"/>
              <a:gd name="connsiteX7" fmla="*/ 11729 w 5107185"/>
              <a:gd name="connsiteY7" fmla="*/ 5108860 h 5108860"/>
              <a:gd name="connsiteX8" fmla="*/ 4441977 w 5107185"/>
              <a:gd name="connsiteY8" fmla="*/ 4441977 h 5108860"/>
              <a:gd name="connsiteX9" fmla="*/ 5100483 w 5107185"/>
              <a:gd name="connsiteY9" fmla="*/ 4441977 h 5108860"/>
              <a:gd name="connsiteX10" fmla="*/ 5100483 w 5107185"/>
              <a:gd name="connsiteY10" fmla="*/ 5102158 h 5108860"/>
              <a:gd name="connsiteX11" fmla="*/ 4441977 w 5107185"/>
              <a:gd name="connsiteY11" fmla="*/ 5102158 h 5108860"/>
              <a:gd name="connsiteX12" fmla="*/ 3703043 w 5107185"/>
              <a:gd name="connsiteY12" fmla="*/ 4441977 h 5108860"/>
              <a:gd name="connsiteX13" fmla="*/ 4363224 w 5107185"/>
              <a:gd name="connsiteY13" fmla="*/ 4441977 h 5108860"/>
              <a:gd name="connsiteX14" fmla="*/ 4363224 w 5107185"/>
              <a:gd name="connsiteY14" fmla="*/ 5102158 h 5108860"/>
              <a:gd name="connsiteX15" fmla="*/ 3703043 w 5107185"/>
              <a:gd name="connsiteY15" fmla="*/ 5102158 h 5108860"/>
              <a:gd name="connsiteX16" fmla="*/ 2965786 w 5107185"/>
              <a:gd name="connsiteY16" fmla="*/ 4441977 h 5108860"/>
              <a:gd name="connsiteX17" fmla="*/ 3624292 w 5107185"/>
              <a:gd name="connsiteY17" fmla="*/ 4441977 h 5108860"/>
              <a:gd name="connsiteX18" fmla="*/ 3624292 w 5107185"/>
              <a:gd name="connsiteY18" fmla="*/ 5102158 h 5108860"/>
              <a:gd name="connsiteX19" fmla="*/ 2965786 w 5107185"/>
              <a:gd name="connsiteY19" fmla="*/ 5102158 h 5108860"/>
              <a:gd name="connsiteX20" fmla="*/ 1489595 w 5107185"/>
              <a:gd name="connsiteY20" fmla="*/ 4441977 h 5108860"/>
              <a:gd name="connsiteX21" fmla="*/ 2148101 w 5107185"/>
              <a:gd name="connsiteY21" fmla="*/ 4441977 h 5108860"/>
              <a:gd name="connsiteX22" fmla="*/ 2148101 w 5107185"/>
              <a:gd name="connsiteY22" fmla="*/ 5102158 h 5108860"/>
              <a:gd name="connsiteX23" fmla="*/ 1489595 w 5107185"/>
              <a:gd name="connsiteY23" fmla="*/ 5102158 h 5108860"/>
              <a:gd name="connsiteX24" fmla="*/ 750661 w 5107185"/>
              <a:gd name="connsiteY24" fmla="*/ 4441977 h 5108860"/>
              <a:gd name="connsiteX25" fmla="*/ 1409167 w 5107185"/>
              <a:gd name="connsiteY25" fmla="*/ 4441977 h 5108860"/>
              <a:gd name="connsiteX26" fmla="*/ 1409167 w 5107185"/>
              <a:gd name="connsiteY26" fmla="*/ 5102158 h 5108860"/>
              <a:gd name="connsiteX27" fmla="*/ 750661 w 5107185"/>
              <a:gd name="connsiteY27" fmla="*/ 5102158 h 5108860"/>
              <a:gd name="connsiteX28" fmla="*/ 3703043 w 5107185"/>
              <a:gd name="connsiteY28" fmla="*/ 3708071 h 5108860"/>
              <a:gd name="connsiteX29" fmla="*/ 4363224 w 5107185"/>
              <a:gd name="connsiteY29" fmla="*/ 3708071 h 5108860"/>
              <a:gd name="connsiteX30" fmla="*/ 4363224 w 5107185"/>
              <a:gd name="connsiteY30" fmla="*/ 4368252 h 5108860"/>
              <a:gd name="connsiteX31" fmla="*/ 3703043 w 5107185"/>
              <a:gd name="connsiteY31" fmla="*/ 4368252 h 5108860"/>
              <a:gd name="connsiteX32" fmla="*/ 4441977 w 5107185"/>
              <a:gd name="connsiteY32" fmla="*/ 3701368 h 5108860"/>
              <a:gd name="connsiteX33" fmla="*/ 5100483 w 5107185"/>
              <a:gd name="connsiteY33" fmla="*/ 3701368 h 5108860"/>
              <a:gd name="connsiteX34" fmla="*/ 5100483 w 5107185"/>
              <a:gd name="connsiteY34" fmla="*/ 4363225 h 5108860"/>
              <a:gd name="connsiteX35" fmla="*/ 4441977 w 5107185"/>
              <a:gd name="connsiteY35" fmla="*/ 4363225 h 5108860"/>
              <a:gd name="connsiteX36" fmla="*/ 2965786 w 5107185"/>
              <a:gd name="connsiteY36" fmla="*/ 3701368 h 5108860"/>
              <a:gd name="connsiteX37" fmla="*/ 3624292 w 5107185"/>
              <a:gd name="connsiteY37" fmla="*/ 3701368 h 5108860"/>
              <a:gd name="connsiteX38" fmla="*/ 3624292 w 5107185"/>
              <a:gd name="connsiteY38" fmla="*/ 4363225 h 5108860"/>
              <a:gd name="connsiteX39" fmla="*/ 2965786 w 5107185"/>
              <a:gd name="connsiteY39" fmla="*/ 4363225 h 5108860"/>
              <a:gd name="connsiteX40" fmla="*/ 2226853 w 5107185"/>
              <a:gd name="connsiteY40" fmla="*/ 3701368 h 5108860"/>
              <a:gd name="connsiteX41" fmla="*/ 2887034 w 5107185"/>
              <a:gd name="connsiteY41" fmla="*/ 3701368 h 5108860"/>
              <a:gd name="connsiteX42" fmla="*/ 2887034 w 5107185"/>
              <a:gd name="connsiteY42" fmla="*/ 4363225 h 5108860"/>
              <a:gd name="connsiteX43" fmla="*/ 2226853 w 5107185"/>
              <a:gd name="connsiteY43" fmla="*/ 4363225 h 5108860"/>
              <a:gd name="connsiteX44" fmla="*/ 1489595 w 5107185"/>
              <a:gd name="connsiteY44" fmla="*/ 3701368 h 5108860"/>
              <a:gd name="connsiteX45" fmla="*/ 2148101 w 5107185"/>
              <a:gd name="connsiteY45" fmla="*/ 3701368 h 5108860"/>
              <a:gd name="connsiteX46" fmla="*/ 2148101 w 5107185"/>
              <a:gd name="connsiteY46" fmla="*/ 4363225 h 5108860"/>
              <a:gd name="connsiteX47" fmla="*/ 1489595 w 5107185"/>
              <a:gd name="connsiteY47" fmla="*/ 4363225 h 5108860"/>
              <a:gd name="connsiteX48" fmla="*/ 750661 w 5107185"/>
              <a:gd name="connsiteY48" fmla="*/ 3701368 h 5108860"/>
              <a:gd name="connsiteX49" fmla="*/ 1409167 w 5107185"/>
              <a:gd name="connsiteY49" fmla="*/ 3701368 h 5108860"/>
              <a:gd name="connsiteX50" fmla="*/ 1409167 w 5107185"/>
              <a:gd name="connsiteY50" fmla="*/ 4363225 h 5108860"/>
              <a:gd name="connsiteX51" fmla="*/ 750661 w 5107185"/>
              <a:gd name="connsiteY51" fmla="*/ 4363225 h 5108860"/>
              <a:gd name="connsiteX52" fmla="*/ 11729 w 5107185"/>
              <a:gd name="connsiteY52" fmla="*/ 3701368 h 5108860"/>
              <a:gd name="connsiteX53" fmla="*/ 671910 w 5107185"/>
              <a:gd name="connsiteY53" fmla="*/ 3701368 h 5108860"/>
              <a:gd name="connsiteX54" fmla="*/ 671910 w 5107185"/>
              <a:gd name="connsiteY54" fmla="*/ 4363225 h 5108860"/>
              <a:gd name="connsiteX55" fmla="*/ 11729 w 5107185"/>
              <a:gd name="connsiteY55" fmla="*/ 4363225 h 5108860"/>
              <a:gd name="connsiteX56" fmla="*/ 1489595 w 5107185"/>
              <a:gd name="connsiteY56" fmla="*/ 2967462 h 5108860"/>
              <a:gd name="connsiteX57" fmla="*/ 2148101 w 5107185"/>
              <a:gd name="connsiteY57" fmla="*/ 2967462 h 5108860"/>
              <a:gd name="connsiteX58" fmla="*/ 2148101 w 5107185"/>
              <a:gd name="connsiteY58" fmla="*/ 3627643 h 5108860"/>
              <a:gd name="connsiteX59" fmla="*/ 1489595 w 5107185"/>
              <a:gd name="connsiteY59" fmla="*/ 3627643 h 5108860"/>
              <a:gd name="connsiteX60" fmla="*/ 11730 w 5107185"/>
              <a:gd name="connsiteY60" fmla="*/ 2967462 h 5108860"/>
              <a:gd name="connsiteX61" fmla="*/ 671910 w 5107185"/>
              <a:gd name="connsiteY61" fmla="*/ 2967462 h 5108860"/>
              <a:gd name="connsiteX62" fmla="*/ 671910 w 5107185"/>
              <a:gd name="connsiteY62" fmla="*/ 3627643 h 5108860"/>
              <a:gd name="connsiteX63" fmla="*/ 11730 w 5107185"/>
              <a:gd name="connsiteY63" fmla="*/ 3627643 h 5108860"/>
              <a:gd name="connsiteX64" fmla="*/ 4441977 w 5107185"/>
              <a:gd name="connsiteY64" fmla="*/ 2960760 h 5108860"/>
              <a:gd name="connsiteX65" fmla="*/ 5100483 w 5107185"/>
              <a:gd name="connsiteY65" fmla="*/ 2960760 h 5108860"/>
              <a:gd name="connsiteX66" fmla="*/ 5100483 w 5107185"/>
              <a:gd name="connsiteY66" fmla="*/ 3622617 h 5108860"/>
              <a:gd name="connsiteX67" fmla="*/ 4441977 w 5107185"/>
              <a:gd name="connsiteY67" fmla="*/ 3622617 h 5108860"/>
              <a:gd name="connsiteX68" fmla="*/ 3703043 w 5107185"/>
              <a:gd name="connsiteY68" fmla="*/ 2960760 h 5108860"/>
              <a:gd name="connsiteX69" fmla="*/ 4363224 w 5107185"/>
              <a:gd name="connsiteY69" fmla="*/ 2960760 h 5108860"/>
              <a:gd name="connsiteX70" fmla="*/ 4363224 w 5107185"/>
              <a:gd name="connsiteY70" fmla="*/ 3622617 h 5108860"/>
              <a:gd name="connsiteX71" fmla="*/ 3703043 w 5107185"/>
              <a:gd name="connsiteY71" fmla="*/ 3622617 h 5108860"/>
              <a:gd name="connsiteX72" fmla="*/ 2965786 w 5107185"/>
              <a:gd name="connsiteY72" fmla="*/ 2960760 h 5108860"/>
              <a:gd name="connsiteX73" fmla="*/ 3624292 w 5107185"/>
              <a:gd name="connsiteY73" fmla="*/ 2960760 h 5108860"/>
              <a:gd name="connsiteX74" fmla="*/ 3624292 w 5107185"/>
              <a:gd name="connsiteY74" fmla="*/ 3622617 h 5108860"/>
              <a:gd name="connsiteX75" fmla="*/ 2965786 w 5107185"/>
              <a:gd name="connsiteY75" fmla="*/ 3622617 h 5108860"/>
              <a:gd name="connsiteX76" fmla="*/ 2226853 w 5107185"/>
              <a:gd name="connsiteY76" fmla="*/ 2960760 h 5108860"/>
              <a:gd name="connsiteX77" fmla="*/ 2887034 w 5107185"/>
              <a:gd name="connsiteY77" fmla="*/ 2960760 h 5108860"/>
              <a:gd name="connsiteX78" fmla="*/ 2887034 w 5107185"/>
              <a:gd name="connsiteY78" fmla="*/ 3622617 h 5108860"/>
              <a:gd name="connsiteX79" fmla="*/ 2226853 w 5107185"/>
              <a:gd name="connsiteY79" fmla="*/ 3622617 h 5108860"/>
              <a:gd name="connsiteX80" fmla="*/ 750661 w 5107185"/>
              <a:gd name="connsiteY80" fmla="*/ 2960760 h 5108860"/>
              <a:gd name="connsiteX81" fmla="*/ 1409167 w 5107185"/>
              <a:gd name="connsiteY81" fmla="*/ 2960760 h 5108860"/>
              <a:gd name="connsiteX82" fmla="*/ 1409167 w 5107185"/>
              <a:gd name="connsiteY82" fmla="*/ 3622617 h 5108860"/>
              <a:gd name="connsiteX83" fmla="*/ 750661 w 5107185"/>
              <a:gd name="connsiteY83" fmla="*/ 3622617 h 5108860"/>
              <a:gd name="connsiteX84" fmla="*/ 2965786 w 5107185"/>
              <a:gd name="connsiteY84" fmla="*/ 2226853 h 5108860"/>
              <a:gd name="connsiteX85" fmla="*/ 3624292 w 5107185"/>
              <a:gd name="connsiteY85" fmla="*/ 2226853 h 5108860"/>
              <a:gd name="connsiteX86" fmla="*/ 3624292 w 5107185"/>
              <a:gd name="connsiteY86" fmla="*/ 2888710 h 5108860"/>
              <a:gd name="connsiteX87" fmla="*/ 2965786 w 5107185"/>
              <a:gd name="connsiteY87" fmla="*/ 2888710 h 5108860"/>
              <a:gd name="connsiteX88" fmla="*/ 750661 w 5107185"/>
              <a:gd name="connsiteY88" fmla="*/ 2226853 h 5108860"/>
              <a:gd name="connsiteX89" fmla="*/ 1409167 w 5107185"/>
              <a:gd name="connsiteY89" fmla="*/ 2226853 h 5108860"/>
              <a:gd name="connsiteX90" fmla="*/ 1409167 w 5107185"/>
              <a:gd name="connsiteY90" fmla="*/ 2888710 h 5108860"/>
              <a:gd name="connsiteX91" fmla="*/ 750661 w 5107185"/>
              <a:gd name="connsiteY91" fmla="*/ 2888710 h 5108860"/>
              <a:gd name="connsiteX92" fmla="*/ 4441977 w 5107185"/>
              <a:gd name="connsiteY92" fmla="*/ 2220151 h 5108860"/>
              <a:gd name="connsiteX93" fmla="*/ 5100483 w 5107185"/>
              <a:gd name="connsiteY93" fmla="*/ 2220151 h 5108860"/>
              <a:gd name="connsiteX94" fmla="*/ 5100483 w 5107185"/>
              <a:gd name="connsiteY94" fmla="*/ 2882008 h 5108860"/>
              <a:gd name="connsiteX95" fmla="*/ 4441977 w 5107185"/>
              <a:gd name="connsiteY95" fmla="*/ 2882008 h 5108860"/>
              <a:gd name="connsiteX96" fmla="*/ 3703043 w 5107185"/>
              <a:gd name="connsiteY96" fmla="*/ 2220151 h 5108860"/>
              <a:gd name="connsiteX97" fmla="*/ 4363224 w 5107185"/>
              <a:gd name="connsiteY97" fmla="*/ 2220151 h 5108860"/>
              <a:gd name="connsiteX98" fmla="*/ 4363224 w 5107185"/>
              <a:gd name="connsiteY98" fmla="*/ 2882008 h 5108860"/>
              <a:gd name="connsiteX99" fmla="*/ 3703043 w 5107185"/>
              <a:gd name="connsiteY99" fmla="*/ 2882008 h 5108860"/>
              <a:gd name="connsiteX100" fmla="*/ 2226853 w 5107185"/>
              <a:gd name="connsiteY100" fmla="*/ 2220151 h 5108860"/>
              <a:gd name="connsiteX101" fmla="*/ 2887034 w 5107185"/>
              <a:gd name="connsiteY101" fmla="*/ 2220151 h 5108860"/>
              <a:gd name="connsiteX102" fmla="*/ 2887034 w 5107185"/>
              <a:gd name="connsiteY102" fmla="*/ 2882008 h 5108860"/>
              <a:gd name="connsiteX103" fmla="*/ 2226853 w 5107185"/>
              <a:gd name="connsiteY103" fmla="*/ 2882008 h 5108860"/>
              <a:gd name="connsiteX104" fmla="*/ 1489595 w 5107185"/>
              <a:gd name="connsiteY104" fmla="*/ 2220151 h 5108860"/>
              <a:gd name="connsiteX105" fmla="*/ 2148101 w 5107185"/>
              <a:gd name="connsiteY105" fmla="*/ 2220151 h 5108860"/>
              <a:gd name="connsiteX106" fmla="*/ 2148101 w 5107185"/>
              <a:gd name="connsiteY106" fmla="*/ 2882008 h 5108860"/>
              <a:gd name="connsiteX107" fmla="*/ 1489595 w 5107185"/>
              <a:gd name="connsiteY107" fmla="*/ 2882008 h 5108860"/>
              <a:gd name="connsiteX108" fmla="*/ 11730 w 5107185"/>
              <a:gd name="connsiteY108" fmla="*/ 2220151 h 5108860"/>
              <a:gd name="connsiteX109" fmla="*/ 671910 w 5107185"/>
              <a:gd name="connsiteY109" fmla="*/ 2220151 h 5108860"/>
              <a:gd name="connsiteX110" fmla="*/ 671910 w 5107185"/>
              <a:gd name="connsiteY110" fmla="*/ 2882008 h 5108860"/>
              <a:gd name="connsiteX111" fmla="*/ 11730 w 5107185"/>
              <a:gd name="connsiteY111" fmla="*/ 2882008 h 5108860"/>
              <a:gd name="connsiteX112" fmla="*/ 4441977 w 5107185"/>
              <a:gd name="connsiteY112" fmla="*/ 1481217 h 5108860"/>
              <a:gd name="connsiteX113" fmla="*/ 5100483 w 5107185"/>
              <a:gd name="connsiteY113" fmla="*/ 1481217 h 5108860"/>
              <a:gd name="connsiteX114" fmla="*/ 5100483 w 5107185"/>
              <a:gd name="connsiteY114" fmla="*/ 2141398 h 5108860"/>
              <a:gd name="connsiteX115" fmla="*/ 4441977 w 5107185"/>
              <a:gd name="connsiteY115" fmla="*/ 2141398 h 5108860"/>
              <a:gd name="connsiteX116" fmla="*/ 3703043 w 5107185"/>
              <a:gd name="connsiteY116" fmla="*/ 1481217 h 5108860"/>
              <a:gd name="connsiteX117" fmla="*/ 4363224 w 5107185"/>
              <a:gd name="connsiteY117" fmla="*/ 1481217 h 5108860"/>
              <a:gd name="connsiteX118" fmla="*/ 4363224 w 5107185"/>
              <a:gd name="connsiteY118" fmla="*/ 2141398 h 5108860"/>
              <a:gd name="connsiteX119" fmla="*/ 3703043 w 5107185"/>
              <a:gd name="connsiteY119" fmla="*/ 2141398 h 5108860"/>
              <a:gd name="connsiteX120" fmla="*/ 2965786 w 5107185"/>
              <a:gd name="connsiteY120" fmla="*/ 1481217 h 5108860"/>
              <a:gd name="connsiteX121" fmla="*/ 3624292 w 5107185"/>
              <a:gd name="connsiteY121" fmla="*/ 1481217 h 5108860"/>
              <a:gd name="connsiteX122" fmla="*/ 3624292 w 5107185"/>
              <a:gd name="connsiteY122" fmla="*/ 2141398 h 5108860"/>
              <a:gd name="connsiteX123" fmla="*/ 2965786 w 5107185"/>
              <a:gd name="connsiteY123" fmla="*/ 2141398 h 5108860"/>
              <a:gd name="connsiteX124" fmla="*/ 2226853 w 5107185"/>
              <a:gd name="connsiteY124" fmla="*/ 1481217 h 5108860"/>
              <a:gd name="connsiteX125" fmla="*/ 2887034 w 5107185"/>
              <a:gd name="connsiteY125" fmla="*/ 1481217 h 5108860"/>
              <a:gd name="connsiteX126" fmla="*/ 2887034 w 5107185"/>
              <a:gd name="connsiteY126" fmla="*/ 2141398 h 5108860"/>
              <a:gd name="connsiteX127" fmla="*/ 2226853 w 5107185"/>
              <a:gd name="connsiteY127" fmla="*/ 2141398 h 5108860"/>
              <a:gd name="connsiteX128" fmla="*/ 1489595 w 5107185"/>
              <a:gd name="connsiteY128" fmla="*/ 1481217 h 5108860"/>
              <a:gd name="connsiteX129" fmla="*/ 2148101 w 5107185"/>
              <a:gd name="connsiteY129" fmla="*/ 1481217 h 5108860"/>
              <a:gd name="connsiteX130" fmla="*/ 2148101 w 5107185"/>
              <a:gd name="connsiteY130" fmla="*/ 2141398 h 5108860"/>
              <a:gd name="connsiteX131" fmla="*/ 1489595 w 5107185"/>
              <a:gd name="connsiteY131" fmla="*/ 2141398 h 5108860"/>
              <a:gd name="connsiteX132" fmla="*/ 750661 w 5107185"/>
              <a:gd name="connsiteY132" fmla="*/ 1481217 h 5108860"/>
              <a:gd name="connsiteX133" fmla="*/ 1409167 w 5107185"/>
              <a:gd name="connsiteY133" fmla="*/ 1481217 h 5108860"/>
              <a:gd name="connsiteX134" fmla="*/ 1409167 w 5107185"/>
              <a:gd name="connsiteY134" fmla="*/ 2141398 h 5108860"/>
              <a:gd name="connsiteX135" fmla="*/ 750661 w 5107185"/>
              <a:gd name="connsiteY135" fmla="*/ 2141398 h 5108860"/>
              <a:gd name="connsiteX136" fmla="*/ 11730 w 5107185"/>
              <a:gd name="connsiteY136" fmla="*/ 1481217 h 5108860"/>
              <a:gd name="connsiteX137" fmla="*/ 671910 w 5107185"/>
              <a:gd name="connsiteY137" fmla="*/ 1481217 h 5108860"/>
              <a:gd name="connsiteX138" fmla="*/ 671910 w 5107185"/>
              <a:gd name="connsiteY138" fmla="*/ 2141398 h 5108860"/>
              <a:gd name="connsiteX139" fmla="*/ 11730 w 5107185"/>
              <a:gd name="connsiteY139" fmla="*/ 2141398 h 5108860"/>
              <a:gd name="connsiteX140" fmla="*/ 4441977 w 5107185"/>
              <a:gd name="connsiteY140" fmla="*/ 740609 h 5108860"/>
              <a:gd name="connsiteX141" fmla="*/ 5100483 w 5107185"/>
              <a:gd name="connsiteY141" fmla="*/ 740609 h 5108860"/>
              <a:gd name="connsiteX142" fmla="*/ 5100483 w 5107185"/>
              <a:gd name="connsiteY142" fmla="*/ 1400790 h 5108860"/>
              <a:gd name="connsiteX143" fmla="*/ 4441977 w 5107185"/>
              <a:gd name="connsiteY143" fmla="*/ 1400790 h 5108860"/>
              <a:gd name="connsiteX144" fmla="*/ 3703043 w 5107185"/>
              <a:gd name="connsiteY144" fmla="*/ 740609 h 5108860"/>
              <a:gd name="connsiteX145" fmla="*/ 4363224 w 5107185"/>
              <a:gd name="connsiteY145" fmla="*/ 740609 h 5108860"/>
              <a:gd name="connsiteX146" fmla="*/ 4363224 w 5107185"/>
              <a:gd name="connsiteY146" fmla="*/ 1400790 h 5108860"/>
              <a:gd name="connsiteX147" fmla="*/ 3703043 w 5107185"/>
              <a:gd name="connsiteY147" fmla="*/ 1400790 h 5108860"/>
              <a:gd name="connsiteX148" fmla="*/ 2972488 w 5107185"/>
              <a:gd name="connsiteY148" fmla="*/ 740609 h 5108860"/>
              <a:gd name="connsiteX149" fmla="*/ 3630994 w 5107185"/>
              <a:gd name="connsiteY149" fmla="*/ 740609 h 5108860"/>
              <a:gd name="connsiteX150" fmla="*/ 3630994 w 5107185"/>
              <a:gd name="connsiteY150" fmla="*/ 1400790 h 5108860"/>
              <a:gd name="connsiteX151" fmla="*/ 2972488 w 5107185"/>
              <a:gd name="connsiteY151" fmla="*/ 1400790 h 5108860"/>
              <a:gd name="connsiteX152" fmla="*/ 2226853 w 5107185"/>
              <a:gd name="connsiteY152" fmla="*/ 740609 h 5108860"/>
              <a:gd name="connsiteX153" fmla="*/ 2887034 w 5107185"/>
              <a:gd name="connsiteY153" fmla="*/ 740609 h 5108860"/>
              <a:gd name="connsiteX154" fmla="*/ 2887034 w 5107185"/>
              <a:gd name="connsiteY154" fmla="*/ 1400790 h 5108860"/>
              <a:gd name="connsiteX155" fmla="*/ 2226853 w 5107185"/>
              <a:gd name="connsiteY155" fmla="*/ 1400790 h 5108860"/>
              <a:gd name="connsiteX156" fmla="*/ 1489595 w 5107185"/>
              <a:gd name="connsiteY156" fmla="*/ 740609 h 5108860"/>
              <a:gd name="connsiteX157" fmla="*/ 2148101 w 5107185"/>
              <a:gd name="connsiteY157" fmla="*/ 740609 h 5108860"/>
              <a:gd name="connsiteX158" fmla="*/ 2148101 w 5107185"/>
              <a:gd name="connsiteY158" fmla="*/ 1400790 h 5108860"/>
              <a:gd name="connsiteX159" fmla="*/ 1489595 w 5107185"/>
              <a:gd name="connsiteY159" fmla="*/ 1400790 h 5108860"/>
              <a:gd name="connsiteX160" fmla="*/ 750661 w 5107185"/>
              <a:gd name="connsiteY160" fmla="*/ 740609 h 5108860"/>
              <a:gd name="connsiteX161" fmla="*/ 1409167 w 5107185"/>
              <a:gd name="connsiteY161" fmla="*/ 740609 h 5108860"/>
              <a:gd name="connsiteX162" fmla="*/ 1409167 w 5107185"/>
              <a:gd name="connsiteY162" fmla="*/ 1400790 h 5108860"/>
              <a:gd name="connsiteX163" fmla="*/ 750661 w 5107185"/>
              <a:gd name="connsiteY163" fmla="*/ 1400790 h 5108860"/>
              <a:gd name="connsiteX164" fmla="*/ 11730 w 5107185"/>
              <a:gd name="connsiteY164" fmla="*/ 733906 h 5108860"/>
              <a:gd name="connsiteX165" fmla="*/ 671910 w 5107185"/>
              <a:gd name="connsiteY165" fmla="*/ 733906 h 5108860"/>
              <a:gd name="connsiteX166" fmla="*/ 671910 w 5107185"/>
              <a:gd name="connsiteY166" fmla="*/ 1395763 h 5108860"/>
              <a:gd name="connsiteX167" fmla="*/ 11730 w 5107185"/>
              <a:gd name="connsiteY167" fmla="*/ 1395763 h 5108860"/>
              <a:gd name="connsiteX168" fmla="*/ 4448679 w 5107185"/>
              <a:gd name="connsiteY168" fmla="*/ 0 h 5108860"/>
              <a:gd name="connsiteX169" fmla="*/ 5107185 w 5107185"/>
              <a:gd name="connsiteY169" fmla="*/ 0 h 5108860"/>
              <a:gd name="connsiteX170" fmla="*/ 5107185 w 5107185"/>
              <a:gd name="connsiteY170" fmla="*/ 660181 h 5108860"/>
              <a:gd name="connsiteX171" fmla="*/ 4448679 w 5107185"/>
              <a:gd name="connsiteY171" fmla="*/ 660181 h 5108860"/>
              <a:gd name="connsiteX172" fmla="*/ 3703043 w 5107185"/>
              <a:gd name="connsiteY172" fmla="*/ 0 h 5108860"/>
              <a:gd name="connsiteX173" fmla="*/ 4363224 w 5107185"/>
              <a:gd name="connsiteY173" fmla="*/ 0 h 5108860"/>
              <a:gd name="connsiteX174" fmla="*/ 4363224 w 5107185"/>
              <a:gd name="connsiteY174" fmla="*/ 660181 h 5108860"/>
              <a:gd name="connsiteX175" fmla="*/ 3703043 w 5107185"/>
              <a:gd name="connsiteY175" fmla="*/ 660181 h 5108860"/>
              <a:gd name="connsiteX176" fmla="*/ 2965786 w 5107185"/>
              <a:gd name="connsiteY176" fmla="*/ 0 h 5108860"/>
              <a:gd name="connsiteX177" fmla="*/ 3624292 w 5107185"/>
              <a:gd name="connsiteY177" fmla="*/ 0 h 5108860"/>
              <a:gd name="connsiteX178" fmla="*/ 3624292 w 5107185"/>
              <a:gd name="connsiteY178" fmla="*/ 660181 h 5108860"/>
              <a:gd name="connsiteX179" fmla="*/ 2965786 w 5107185"/>
              <a:gd name="connsiteY179" fmla="*/ 660181 h 5108860"/>
              <a:gd name="connsiteX180" fmla="*/ 2226853 w 5107185"/>
              <a:gd name="connsiteY180" fmla="*/ 0 h 5108860"/>
              <a:gd name="connsiteX181" fmla="*/ 2887034 w 5107185"/>
              <a:gd name="connsiteY181" fmla="*/ 0 h 5108860"/>
              <a:gd name="connsiteX182" fmla="*/ 2887034 w 5107185"/>
              <a:gd name="connsiteY182" fmla="*/ 660181 h 5108860"/>
              <a:gd name="connsiteX183" fmla="*/ 2226853 w 5107185"/>
              <a:gd name="connsiteY183" fmla="*/ 660181 h 5108860"/>
              <a:gd name="connsiteX184" fmla="*/ 1489595 w 5107185"/>
              <a:gd name="connsiteY184" fmla="*/ 0 h 5108860"/>
              <a:gd name="connsiteX185" fmla="*/ 2148101 w 5107185"/>
              <a:gd name="connsiteY185" fmla="*/ 0 h 5108860"/>
              <a:gd name="connsiteX186" fmla="*/ 2148101 w 5107185"/>
              <a:gd name="connsiteY186" fmla="*/ 660181 h 5108860"/>
              <a:gd name="connsiteX187" fmla="*/ 1489595 w 5107185"/>
              <a:gd name="connsiteY187" fmla="*/ 660181 h 5108860"/>
              <a:gd name="connsiteX188" fmla="*/ 743959 w 5107185"/>
              <a:gd name="connsiteY188" fmla="*/ 0 h 5108860"/>
              <a:gd name="connsiteX189" fmla="*/ 1404140 w 5107185"/>
              <a:gd name="connsiteY189" fmla="*/ 0 h 5108860"/>
              <a:gd name="connsiteX190" fmla="*/ 1404140 w 5107185"/>
              <a:gd name="connsiteY190" fmla="*/ 660181 h 5108860"/>
              <a:gd name="connsiteX191" fmla="*/ 743959 w 5107185"/>
              <a:gd name="connsiteY191" fmla="*/ 660181 h 5108860"/>
              <a:gd name="connsiteX192" fmla="*/ 0 w 5107185"/>
              <a:gd name="connsiteY192" fmla="*/ 0 h 5108860"/>
              <a:gd name="connsiteX193" fmla="*/ 658505 w 5107185"/>
              <a:gd name="connsiteY193" fmla="*/ 0 h 5108860"/>
              <a:gd name="connsiteX194" fmla="*/ 658505 w 5107185"/>
              <a:gd name="connsiteY194" fmla="*/ 660181 h 5108860"/>
              <a:gd name="connsiteX195" fmla="*/ 0 w 5107185"/>
              <a:gd name="connsiteY195" fmla="*/ 660181 h 51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107185" h="5108860">
                <a:moveTo>
                  <a:pt x="2226853" y="4448679"/>
                </a:moveTo>
                <a:lnTo>
                  <a:pt x="2887034" y="4448679"/>
                </a:lnTo>
                <a:lnTo>
                  <a:pt x="2887034" y="5108860"/>
                </a:lnTo>
                <a:lnTo>
                  <a:pt x="2226853" y="5108860"/>
                </a:lnTo>
                <a:close/>
                <a:moveTo>
                  <a:pt x="11729" y="4448679"/>
                </a:moveTo>
                <a:lnTo>
                  <a:pt x="671910" y="4448679"/>
                </a:lnTo>
                <a:lnTo>
                  <a:pt x="671910" y="5108860"/>
                </a:lnTo>
                <a:lnTo>
                  <a:pt x="11729" y="5108860"/>
                </a:lnTo>
                <a:close/>
                <a:moveTo>
                  <a:pt x="4441977" y="4441977"/>
                </a:moveTo>
                <a:lnTo>
                  <a:pt x="5100483" y="4441977"/>
                </a:lnTo>
                <a:lnTo>
                  <a:pt x="5100483" y="5102158"/>
                </a:lnTo>
                <a:lnTo>
                  <a:pt x="4441977" y="5102158"/>
                </a:lnTo>
                <a:close/>
                <a:moveTo>
                  <a:pt x="3703043" y="4441977"/>
                </a:moveTo>
                <a:lnTo>
                  <a:pt x="4363224" y="4441977"/>
                </a:lnTo>
                <a:lnTo>
                  <a:pt x="4363224" y="5102158"/>
                </a:lnTo>
                <a:lnTo>
                  <a:pt x="3703043" y="5102158"/>
                </a:lnTo>
                <a:close/>
                <a:moveTo>
                  <a:pt x="2965786" y="4441977"/>
                </a:moveTo>
                <a:lnTo>
                  <a:pt x="3624292" y="4441977"/>
                </a:lnTo>
                <a:lnTo>
                  <a:pt x="3624292" y="5102158"/>
                </a:lnTo>
                <a:lnTo>
                  <a:pt x="2965786" y="5102158"/>
                </a:lnTo>
                <a:close/>
                <a:moveTo>
                  <a:pt x="1489595" y="4441977"/>
                </a:moveTo>
                <a:lnTo>
                  <a:pt x="2148101" y="4441977"/>
                </a:lnTo>
                <a:lnTo>
                  <a:pt x="2148101" y="5102158"/>
                </a:lnTo>
                <a:lnTo>
                  <a:pt x="1489595" y="5102158"/>
                </a:lnTo>
                <a:close/>
                <a:moveTo>
                  <a:pt x="750661" y="4441977"/>
                </a:moveTo>
                <a:lnTo>
                  <a:pt x="1409167" y="4441977"/>
                </a:lnTo>
                <a:lnTo>
                  <a:pt x="1409167" y="5102158"/>
                </a:lnTo>
                <a:lnTo>
                  <a:pt x="750661" y="5102158"/>
                </a:lnTo>
                <a:close/>
                <a:moveTo>
                  <a:pt x="3703043" y="3708071"/>
                </a:moveTo>
                <a:lnTo>
                  <a:pt x="4363224" y="3708071"/>
                </a:lnTo>
                <a:lnTo>
                  <a:pt x="4363224" y="4368252"/>
                </a:lnTo>
                <a:lnTo>
                  <a:pt x="3703043" y="4368252"/>
                </a:lnTo>
                <a:close/>
                <a:moveTo>
                  <a:pt x="4441977" y="3701368"/>
                </a:moveTo>
                <a:lnTo>
                  <a:pt x="5100483" y="3701368"/>
                </a:lnTo>
                <a:lnTo>
                  <a:pt x="5100483" y="4363225"/>
                </a:lnTo>
                <a:lnTo>
                  <a:pt x="4441977" y="4363225"/>
                </a:lnTo>
                <a:close/>
                <a:moveTo>
                  <a:pt x="2965786" y="3701368"/>
                </a:moveTo>
                <a:lnTo>
                  <a:pt x="3624292" y="3701368"/>
                </a:lnTo>
                <a:lnTo>
                  <a:pt x="3624292" y="4363225"/>
                </a:lnTo>
                <a:lnTo>
                  <a:pt x="2965786" y="4363225"/>
                </a:lnTo>
                <a:close/>
                <a:moveTo>
                  <a:pt x="2226853" y="3701368"/>
                </a:moveTo>
                <a:lnTo>
                  <a:pt x="2887034" y="3701368"/>
                </a:lnTo>
                <a:lnTo>
                  <a:pt x="2887034" y="4363225"/>
                </a:lnTo>
                <a:lnTo>
                  <a:pt x="2226853" y="4363225"/>
                </a:lnTo>
                <a:close/>
                <a:moveTo>
                  <a:pt x="1489595" y="3701368"/>
                </a:moveTo>
                <a:lnTo>
                  <a:pt x="2148101" y="3701368"/>
                </a:lnTo>
                <a:lnTo>
                  <a:pt x="2148101" y="4363225"/>
                </a:lnTo>
                <a:lnTo>
                  <a:pt x="1489595" y="4363225"/>
                </a:lnTo>
                <a:close/>
                <a:moveTo>
                  <a:pt x="750661" y="3701368"/>
                </a:moveTo>
                <a:lnTo>
                  <a:pt x="1409167" y="3701368"/>
                </a:lnTo>
                <a:lnTo>
                  <a:pt x="1409167" y="4363225"/>
                </a:lnTo>
                <a:lnTo>
                  <a:pt x="750661" y="4363225"/>
                </a:lnTo>
                <a:close/>
                <a:moveTo>
                  <a:pt x="11729" y="3701368"/>
                </a:moveTo>
                <a:lnTo>
                  <a:pt x="671910" y="3701368"/>
                </a:lnTo>
                <a:lnTo>
                  <a:pt x="671910" y="4363225"/>
                </a:lnTo>
                <a:lnTo>
                  <a:pt x="11729" y="4363225"/>
                </a:lnTo>
                <a:close/>
                <a:moveTo>
                  <a:pt x="1489595" y="2967462"/>
                </a:moveTo>
                <a:lnTo>
                  <a:pt x="2148101" y="2967462"/>
                </a:lnTo>
                <a:lnTo>
                  <a:pt x="2148101" y="3627643"/>
                </a:lnTo>
                <a:lnTo>
                  <a:pt x="1489595" y="3627643"/>
                </a:lnTo>
                <a:close/>
                <a:moveTo>
                  <a:pt x="11730" y="2967462"/>
                </a:moveTo>
                <a:lnTo>
                  <a:pt x="671910" y="2967462"/>
                </a:lnTo>
                <a:lnTo>
                  <a:pt x="671910" y="3627643"/>
                </a:lnTo>
                <a:lnTo>
                  <a:pt x="11730" y="3627643"/>
                </a:lnTo>
                <a:close/>
                <a:moveTo>
                  <a:pt x="4441977" y="2960760"/>
                </a:moveTo>
                <a:lnTo>
                  <a:pt x="5100483" y="2960760"/>
                </a:lnTo>
                <a:lnTo>
                  <a:pt x="5100483" y="3622617"/>
                </a:lnTo>
                <a:lnTo>
                  <a:pt x="4441977" y="3622617"/>
                </a:lnTo>
                <a:close/>
                <a:moveTo>
                  <a:pt x="3703043" y="2960760"/>
                </a:moveTo>
                <a:lnTo>
                  <a:pt x="4363224" y="2960760"/>
                </a:lnTo>
                <a:lnTo>
                  <a:pt x="4363224" y="3622617"/>
                </a:lnTo>
                <a:lnTo>
                  <a:pt x="3703043" y="3622617"/>
                </a:lnTo>
                <a:close/>
                <a:moveTo>
                  <a:pt x="2965786" y="2960760"/>
                </a:moveTo>
                <a:lnTo>
                  <a:pt x="3624292" y="2960760"/>
                </a:lnTo>
                <a:lnTo>
                  <a:pt x="3624292" y="3622617"/>
                </a:lnTo>
                <a:lnTo>
                  <a:pt x="2965786" y="3622617"/>
                </a:lnTo>
                <a:close/>
                <a:moveTo>
                  <a:pt x="2226853" y="2960760"/>
                </a:moveTo>
                <a:lnTo>
                  <a:pt x="2887034" y="2960760"/>
                </a:lnTo>
                <a:lnTo>
                  <a:pt x="2887034" y="3622617"/>
                </a:lnTo>
                <a:lnTo>
                  <a:pt x="2226853" y="3622617"/>
                </a:lnTo>
                <a:close/>
                <a:moveTo>
                  <a:pt x="750661" y="2960760"/>
                </a:moveTo>
                <a:lnTo>
                  <a:pt x="1409167" y="2960760"/>
                </a:lnTo>
                <a:lnTo>
                  <a:pt x="1409167" y="3622617"/>
                </a:lnTo>
                <a:lnTo>
                  <a:pt x="750661" y="3622617"/>
                </a:lnTo>
                <a:close/>
                <a:moveTo>
                  <a:pt x="2965786" y="2226853"/>
                </a:moveTo>
                <a:lnTo>
                  <a:pt x="3624292" y="2226853"/>
                </a:lnTo>
                <a:lnTo>
                  <a:pt x="3624292" y="2888710"/>
                </a:lnTo>
                <a:lnTo>
                  <a:pt x="2965786" y="2888710"/>
                </a:lnTo>
                <a:close/>
                <a:moveTo>
                  <a:pt x="750661" y="2226853"/>
                </a:moveTo>
                <a:lnTo>
                  <a:pt x="1409167" y="2226853"/>
                </a:lnTo>
                <a:lnTo>
                  <a:pt x="1409167" y="2888710"/>
                </a:lnTo>
                <a:lnTo>
                  <a:pt x="750661" y="2888710"/>
                </a:lnTo>
                <a:close/>
                <a:moveTo>
                  <a:pt x="4441977" y="2220151"/>
                </a:moveTo>
                <a:lnTo>
                  <a:pt x="5100483" y="2220151"/>
                </a:lnTo>
                <a:lnTo>
                  <a:pt x="5100483" y="2882008"/>
                </a:lnTo>
                <a:lnTo>
                  <a:pt x="4441977" y="2882008"/>
                </a:lnTo>
                <a:close/>
                <a:moveTo>
                  <a:pt x="3703043" y="2220151"/>
                </a:moveTo>
                <a:lnTo>
                  <a:pt x="4363224" y="2220151"/>
                </a:lnTo>
                <a:lnTo>
                  <a:pt x="4363224" y="2882008"/>
                </a:lnTo>
                <a:lnTo>
                  <a:pt x="3703043" y="2882008"/>
                </a:lnTo>
                <a:close/>
                <a:moveTo>
                  <a:pt x="2226853" y="2220151"/>
                </a:moveTo>
                <a:lnTo>
                  <a:pt x="2887034" y="2220151"/>
                </a:lnTo>
                <a:lnTo>
                  <a:pt x="2887034" y="2882008"/>
                </a:lnTo>
                <a:lnTo>
                  <a:pt x="2226853" y="2882008"/>
                </a:lnTo>
                <a:close/>
                <a:moveTo>
                  <a:pt x="1489595" y="2220151"/>
                </a:moveTo>
                <a:lnTo>
                  <a:pt x="2148101" y="2220151"/>
                </a:lnTo>
                <a:lnTo>
                  <a:pt x="2148101" y="2882008"/>
                </a:lnTo>
                <a:lnTo>
                  <a:pt x="1489595" y="2882008"/>
                </a:lnTo>
                <a:close/>
                <a:moveTo>
                  <a:pt x="11730" y="2220151"/>
                </a:moveTo>
                <a:lnTo>
                  <a:pt x="671910" y="2220151"/>
                </a:lnTo>
                <a:lnTo>
                  <a:pt x="671910" y="2882008"/>
                </a:lnTo>
                <a:lnTo>
                  <a:pt x="11730" y="2882008"/>
                </a:lnTo>
                <a:close/>
                <a:moveTo>
                  <a:pt x="4441977" y="1481217"/>
                </a:moveTo>
                <a:lnTo>
                  <a:pt x="5100483" y="1481217"/>
                </a:lnTo>
                <a:lnTo>
                  <a:pt x="5100483" y="2141398"/>
                </a:lnTo>
                <a:lnTo>
                  <a:pt x="4441977" y="2141398"/>
                </a:lnTo>
                <a:close/>
                <a:moveTo>
                  <a:pt x="3703043" y="1481217"/>
                </a:moveTo>
                <a:lnTo>
                  <a:pt x="4363224" y="1481217"/>
                </a:lnTo>
                <a:lnTo>
                  <a:pt x="4363224" y="2141398"/>
                </a:lnTo>
                <a:lnTo>
                  <a:pt x="3703043" y="2141398"/>
                </a:lnTo>
                <a:close/>
                <a:moveTo>
                  <a:pt x="2965786" y="1481217"/>
                </a:moveTo>
                <a:lnTo>
                  <a:pt x="3624292" y="1481217"/>
                </a:lnTo>
                <a:lnTo>
                  <a:pt x="3624292" y="2141398"/>
                </a:lnTo>
                <a:lnTo>
                  <a:pt x="2965786" y="2141398"/>
                </a:lnTo>
                <a:close/>
                <a:moveTo>
                  <a:pt x="2226853" y="1481217"/>
                </a:moveTo>
                <a:lnTo>
                  <a:pt x="2887034" y="1481217"/>
                </a:lnTo>
                <a:lnTo>
                  <a:pt x="2887034" y="2141398"/>
                </a:lnTo>
                <a:lnTo>
                  <a:pt x="2226853" y="2141398"/>
                </a:lnTo>
                <a:close/>
                <a:moveTo>
                  <a:pt x="1489595" y="1481217"/>
                </a:moveTo>
                <a:lnTo>
                  <a:pt x="2148101" y="1481217"/>
                </a:lnTo>
                <a:lnTo>
                  <a:pt x="2148101" y="2141398"/>
                </a:lnTo>
                <a:lnTo>
                  <a:pt x="1489595" y="2141398"/>
                </a:lnTo>
                <a:close/>
                <a:moveTo>
                  <a:pt x="750661" y="1481217"/>
                </a:moveTo>
                <a:lnTo>
                  <a:pt x="1409167" y="1481217"/>
                </a:lnTo>
                <a:lnTo>
                  <a:pt x="1409167" y="2141398"/>
                </a:lnTo>
                <a:lnTo>
                  <a:pt x="750661" y="2141398"/>
                </a:lnTo>
                <a:close/>
                <a:moveTo>
                  <a:pt x="11730" y="1481217"/>
                </a:moveTo>
                <a:lnTo>
                  <a:pt x="671910" y="1481217"/>
                </a:lnTo>
                <a:lnTo>
                  <a:pt x="671910" y="2141398"/>
                </a:lnTo>
                <a:lnTo>
                  <a:pt x="11730" y="2141398"/>
                </a:lnTo>
                <a:close/>
                <a:moveTo>
                  <a:pt x="4441977" y="740609"/>
                </a:moveTo>
                <a:lnTo>
                  <a:pt x="5100483" y="740609"/>
                </a:lnTo>
                <a:lnTo>
                  <a:pt x="5100483" y="1400790"/>
                </a:lnTo>
                <a:lnTo>
                  <a:pt x="4441977" y="1400790"/>
                </a:lnTo>
                <a:close/>
                <a:moveTo>
                  <a:pt x="3703043" y="740609"/>
                </a:moveTo>
                <a:lnTo>
                  <a:pt x="4363224" y="740609"/>
                </a:lnTo>
                <a:lnTo>
                  <a:pt x="4363224" y="1400790"/>
                </a:lnTo>
                <a:lnTo>
                  <a:pt x="3703043" y="1400790"/>
                </a:lnTo>
                <a:close/>
                <a:moveTo>
                  <a:pt x="2972488" y="740609"/>
                </a:moveTo>
                <a:lnTo>
                  <a:pt x="3630994" y="740609"/>
                </a:lnTo>
                <a:lnTo>
                  <a:pt x="3630994" y="1400790"/>
                </a:lnTo>
                <a:lnTo>
                  <a:pt x="2972488" y="1400790"/>
                </a:lnTo>
                <a:close/>
                <a:moveTo>
                  <a:pt x="2226853" y="740609"/>
                </a:moveTo>
                <a:lnTo>
                  <a:pt x="2887034" y="740609"/>
                </a:lnTo>
                <a:lnTo>
                  <a:pt x="2887034" y="1400790"/>
                </a:lnTo>
                <a:lnTo>
                  <a:pt x="2226853" y="1400790"/>
                </a:lnTo>
                <a:close/>
                <a:moveTo>
                  <a:pt x="1489595" y="740609"/>
                </a:moveTo>
                <a:lnTo>
                  <a:pt x="2148101" y="740609"/>
                </a:lnTo>
                <a:lnTo>
                  <a:pt x="2148101" y="1400790"/>
                </a:lnTo>
                <a:lnTo>
                  <a:pt x="1489595" y="1400790"/>
                </a:lnTo>
                <a:close/>
                <a:moveTo>
                  <a:pt x="750661" y="740609"/>
                </a:moveTo>
                <a:lnTo>
                  <a:pt x="1409167" y="740609"/>
                </a:lnTo>
                <a:lnTo>
                  <a:pt x="1409167" y="1400790"/>
                </a:lnTo>
                <a:lnTo>
                  <a:pt x="750661" y="1400790"/>
                </a:lnTo>
                <a:close/>
                <a:moveTo>
                  <a:pt x="11730" y="733906"/>
                </a:moveTo>
                <a:lnTo>
                  <a:pt x="671910" y="733906"/>
                </a:lnTo>
                <a:lnTo>
                  <a:pt x="671910" y="1395763"/>
                </a:lnTo>
                <a:lnTo>
                  <a:pt x="11730" y="1395763"/>
                </a:lnTo>
                <a:close/>
                <a:moveTo>
                  <a:pt x="4448679" y="0"/>
                </a:moveTo>
                <a:lnTo>
                  <a:pt x="5107185" y="0"/>
                </a:lnTo>
                <a:lnTo>
                  <a:pt x="5107185" y="660181"/>
                </a:lnTo>
                <a:lnTo>
                  <a:pt x="4448679" y="660181"/>
                </a:lnTo>
                <a:close/>
                <a:moveTo>
                  <a:pt x="3703043" y="0"/>
                </a:moveTo>
                <a:lnTo>
                  <a:pt x="4363224" y="0"/>
                </a:lnTo>
                <a:lnTo>
                  <a:pt x="4363224" y="660181"/>
                </a:lnTo>
                <a:lnTo>
                  <a:pt x="3703043" y="660181"/>
                </a:lnTo>
                <a:close/>
                <a:moveTo>
                  <a:pt x="2965786" y="0"/>
                </a:moveTo>
                <a:lnTo>
                  <a:pt x="3624292" y="0"/>
                </a:lnTo>
                <a:lnTo>
                  <a:pt x="3624292" y="660181"/>
                </a:lnTo>
                <a:lnTo>
                  <a:pt x="2965786" y="660181"/>
                </a:lnTo>
                <a:close/>
                <a:moveTo>
                  <a:pt x="2226853" y="0"/>
                </a:moveTo>
                <a:lnTo>
                  <a:pt x="2887034" y="0"/>
                </a:lnTo>
                <a:lnTo>
                  <a:pt x="2887034" y="660181"/>
                </a:lnTo>
                <a:lnTo>
                  <a:pt x="2226853" y="660181"/>
                </a:lnTo>
                <a:close/>
                <a:moveTo>
                  <a:pt x="1489595" y="0"/>
                </a:moveTo>
                <a:lnTo>
                  <a:pt x="2148101" y="0"/>
                </a:lnTo>
                <a:lnTo>
                  <a:pt x="2148101" y="660181"/>
                </a:lnTo>
                <a:lnTo>
                  <a:pt x="1489595" y="660181"/>
                </a:lnTo>
                <a:close/>
                <a:moveTo>
                  <a:pt x="743959" y="0"/>
                </a:moveTo>
                <a:lnTo>
                  <a:pt x="1404140" y="0"/>
                </a:lnTo>
                <a:lnTo>
                  <a:pt x="1404140" y="660181"/>
                </a:lnTo>
                <a:lnTo>
                  <a:pt x="743959" y="660181"/>
                </a:lnTo>
                <a:close/>
                <a:moveTo>
                  <a:pt x="0" y="0"/>
                </a:moveTo>
                <a:lnTo>
                  <a:pt x="658505" y="0"/>
                </a:lnTo>
                <a:lnTo>
                  <a:pt x="658505" y="660181"/>
                </a:lnTo>
                <a:lnTo>
                  <a:pt x="0" y="660181"/>
                </a:lnTo>
                <a:close/>
              </a:path>
            </a:pathLst>
          </a:cu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5EE52499-58EB-43B8-AC8F-D5A24557DB10}"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3" name="Straight Connector 2"/>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2"/>
          </p:nvPr>
        </p:nvSpPr>
        <p:spPr>
          <a:xfrm>
            <a:off x="702734"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10" name="Picture Placeholder 2"/>
          <p:cNvSpPr>
            <a:spLocks noGrp="1"/>
          </p:cNvSpPr>
          <p:nvPr>
            <p:ph type="pic" sz="quarter" idx="13"/>
          </p:nvPr>
        </p:nvSpPr>
        <p:spPr>
          <a:xfrm>
            <a:off x="9411837"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
    <p:bg>
      <p:bgPr>
        <a:solidFill>
          <a:srgbClr val="011E41"/>
        </a:solidFill>
        <a:effectLst/>
      </p:bgPr>
    </p:bg>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9D39A901-959A-4F96-B773-813AD14AB6A9}" type="slidenum">
              <a:rPr lang="en-US" altLang="en-US" sz="1600" smtClean="0">
                <a:solidFill>
                  <a:schemeClr val="bg2"/>
                </a:solidFill>
                <a:latin typeface="Open Sans" panose="020B0606030504020204" pitchFamily="34" charset="0"/>
                <a:cs typeface="Open Sans" panose="020B0606030504020204" pitchFamily="34" charset="0"/>
              </a:rPr>
            </a:fld>
            <a:endParaRPr lang="en-US" altLang="en-US" sz="1600">
              <a:solidFill>
                <a:schemeClr val="bg2"/>
              </a:solidFill>
              <a:latin typeface="Open Sans" panose="020B0606030504020204" pitchFamily="34" charset="0"/>
              <a:cs typeface="Open Sans" panose="020B0606030504020204" pitchFamily="34" charset="0"/>
            </a:endParaRPr>
          </a:p>
        </p:txBody>
      </p:sp>
      <p:cxnSp>
        <p:nvCxnSpPr>
          <p:cNvPr id="3" name="Straight Connector 2"/>
          <p:cNvCxnSpPr/>
          <p:nvPr userDrawn="1"/>
        </p:nvCxnSpPr>
        <p:spPr>
          <a:xfrm flipV="1">
            <a:off x="17568863" y="9351963"/>
            <a:ext cx="719137" cy="15875"/>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3210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5CB6FEB6-0F41-4FF5-98F0-4EC8F95DB31D}"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3" name="Straight Connector 2"/>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Picture Placeholder 2"/>
          <p:cNvSpPr>
            <a:spLocks noGrp="1"/>
          </p:cNvSpPr>
          <p:nvPr>
            <p:ph type="pic" sz="quarter" idx="14"/>
          </p:nvPr>
        </p:nvSpPr>
        <p:spPr>
          <a:xfrm>
            <a:off x="0"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10" name="Picture Placeholder 2"/>
          <p:cNvSpPr>
            <a:spLocks noGrp="1"/>
          </p:cNvSpPr>
          <p:nvPr>
            <p:ph type="pic" sz="quarter" idx="15"/>
          </p:nvPr>
        </p:nvSpPr>
        <p:spPr>
          <a:xfrm>
            <a:off x="0"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11" name="Picture Placeholder 2"/>
          <p:cNvSpPr>
            <a:spLocks noGrp="1"/>
          </p:cNvSpPr>
          <p:nvPr>
            <p:ph type="pic" sz="quarter" idx="16"/>
          </p:nvPr>
        </p:nvSpPr>
        <p:spPr>
          <a:xfrm>
            <a:off x="5144294"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12" name="Picture Placeholder 2"/>
          <p:cNvSpPr>
            <a:spLocks noGrp="1"/>
          </p:cNvSpPr>
          <p:nvPr>
            <p:ph type="pic" sz="quarter" idx="17"/>
          </p:nvPr>
        </p:nvSpPr>
        <p:spPr>
          <a:xfrm>
            <a:off x="5144294"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13" name="Picture Placeholder 2"/>
          <p:cNvSpPr>
            <a:spLocks noGrp="1"/>
          </p:cNvSpPr>
          <p:nvPr>
            <p:ph type="pic" sz="quarter" idx="18"/>
          </p:nvPr>
        </p:nvSpPr>
        <p:spPr>
          <a:xfrm>
            <a:off x="10288588" y="0"/>
            <a:ext cx="7999412"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2" name="TextBox 2"/>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A47416DF-0A14-4A04-8FB0-64D932AD4C72}" type="slidenum">
              <a:rPr lang="en-US" altLang="en-US" sz="1600" smtClean="0">
                <a:latin typeface="Open Sans" panose="020B0606030504020204" pitchFamily="34" charset="0"/>
                <a:cs typeface="Open Sans" panose="020B0606030504020204" pitchFamily="34" charset="0"/>
              </a:rPr>
            </a:fld>
            <a:endParaRPr lang="en-US" altLang="en-US" sz="1600">
              <a:latin typeface="Open Sans" panose="020B0606030504020204" pitchFamily="34" charset="0"/>
              <a:cs typeface="Open Sans" panose="020B0606030504020204" pitchFamily="34" charset="0"/>
            </a:endParaRPr>
          </a:p>
        </p:txBody>
      </p:sp>
      <p:cxnSp>
        <p:nvCxnSpPr>
          <p:cNvPr id="3" name="Straight Connector 2"/>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2" name="Rectangle 1"/>
          <p:cNvSpPr/>
          <p:nvPr userDrawn="1"/>
        </p:nvSpPr>
        <p:spPr>
          <a:xfrm rot="18900000">
            <a:off x="12734925" y="7086600"/>
            <a:ext cx="8323263" cy="411480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 name="Rectangle 2"/>
          <p:cNvSpPr/>
          <p:nvPr userDrawn="1"/>
        </p:nvSpPr>
        <p:spPr>
          <a:xfrm rot="18900000">
            <a:off x="-2493963" y="-546100"/>
            <a:ext cx="7580313" cy="362585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4" name="Picture 4"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p:cNvSpPr txBox="1">
            <a:spLocks noChangeArrowheads="1"/>
          </p:cNvSpPr>
          <p:nvPr userDrawn="1"/>
        </p:nvSpPr>
        <p:spPr bwMode="auto">
          <a:xfrm>
            <a:off x="11942763" y="9037638"/>
            <a:ext cx="5199062" cy="4603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BC998B40-1FA9-417B-B772-0CAADAE72646}" type="datetime3">
              <a:rPr lang="en-US" altLang="en-US" sz="2400" b="1" smtClean="0">
                <a:solidFill>
                  <a:srgbClr val="011E41"/>
                </a:solidFill>
                <a:latin typeface="Montserrat SemiBold" panose="00000700000000000000" pitchFamily="2" charset="0"/>
                <a:cs typeface="Open Sans" panose="020B0606030504020204" pitchFamily="34" charset="0"/>
              </a:rPr>
            </a:fld>
            <a:endParaRPr lang="en-US" altLang="en-US" sz="2400" b="1">
              <a:solidFill>
                <a:srgbClr val="011E41"/>
              </a:solidFill>
              <a:latin typeface="Montserrat SemiBold" panose="00000700000000000000" pitchFamily="2" charset="0"/>
              <a:cs typeface="Open Sans" panose="020B0606030504020204" pitchFamily="34" charset="0"/>
            </a:endParaRPr>
          </a:p>
        </p:txBody>
      </p:sp>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29" name="Title 4"/>
          <p:cNvSpPr>
            <a:spLocks noGrp="1"/>
          </p:cNvSpPr>
          <p:nvPr>
            <p:ph type="title"/>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anose="00000500000000000000" pitchFamily="2" charset="77"/>
              </a:defRPr>
            </a:lvl1pPr>
          </a:lstStyle>
          <a:p>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9">
    <p:bg>
      <p:bgPr>
        <a:solidFill>
          <a:srgbClr val="011E41"/>
        </a:solidFill>
        <a:effectLst/>
      </p:bgPr>
    </p:bg>
    <p:spTree>
      <p:nvGrpSpPr>
        <p:cNvPr id="1" name=""/>
        <p:cNvGrpSpPr/>
        <p:nvPr/>
      </p:nvGrpSpPr>
      <p:grpSpPr>
        <a:xfrm>
          <a:off x="0" y="0"/>
          <a:ext cx="0" cy="0"/>
          <a:chOff x="0" y="0"/>
          <a:chExt cx="0" cy="0"/>
        </a:xfrm>
      </p:grpSpPr>
      <p:pic>
        <p:nvPicPr>
          <p:cNvPr id="2" name="Picture 2" descr="A picture containing drawing&#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a:spLocks noChangeArrowheads="1"/>
          </p:cNvSpPr>
          <p:nvPr userDrawn="1"/>
        </p:nvSpPr>
        <p:spPr bwMode="auto">
          <a:xfrm>
            <a:off x="11942763" y="9037638"/>
            <a:ext cx="5199062" cy="4603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9C9ACE26-942A-44CE-B6B9-9B8A1FC4CA07}" type="datetime3">
              <a:rPr lang="en-US" altLang="en-US" sz="2400" b="1" smtClean="0">
                <a:solidFill>
                  <a:schemeClr val="bg2"/>
                </a:solidFill>
                <a:latin typeface="Montserrat SemiBold" panose="00000700000000000000" pitchFamily="2" charset="0"/>
                <a:cs typeface="Open Sans" panose="020B0606030504020204" pitchFamily="34" charset="0"/>
              </a:rPr>
            </a:fld>
            <a:endParaRPr lang="en-US" altLang="en-US" sz="2400" b="1">
              <a:solidFill>
                <a:schemeClr val="bg2"/>
              </a:solidFill>
              <a:latin typeface="Montserrat SemiBold" panose="00000700000000000000" pitchFamily="2" charset="0"/>
              <a:cs typeface="Open Sans" panose="020B0606030504020204" pitchFamily="34" charset="0"/>
            </a:endParaRPr>
          </a:p>
        </p:txBody>
      </p:sp>
      <p:sp>
        <p:nvSpPr>
          <p:cNvPr id="20" name="Title 4"/>
          <p:cNvSpPr>
            <a:spLocks noGrp="1"/>
          </p:cNvSpPr>
          <p:nvPr>
            <p:ph type="title"/>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anose="00000500000000000000" pitchFamily="2" charset="77"/>
              </a:defRPr>
            </a:lvl1p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2" name="Rectangle 1"/>
          <p:cNvSpPr/>
          <p:nvPr userDrawn="1"/>
        </p:nvSpPr>
        <p:spPr>
          <a:xfrm rot="18900000">
            <a:off x="-4975225" y="2028825"/>
            <a:ext cx="17753013" cy="3779838"/>
          </a:xfrm>
          <a:prstGeom prst="rect">
            <a:avLst/>
          </a:prstGeom>
          <a:solidFill>
            <a:srgbClr val="011E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 name="Rectangle 2"/>
          <p:cNvSpPr/>
          <p:nvPr userDrawn="1"/>
        </p:nvSpPr>
        <p:spPr>
          <a:xfrm rot="18900000">
            <a:off x="12734925" y="7086600"/>
            <a:ext cx="8323263" cy="411480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4" name="Picture 4" descr="A sign in the dark&#10;&#10;Description automatically generat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5413" y="-7435850"/>
            <a:ext cx="20237451" cy="2023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rot="18900000">
            <a:off x="-2493963" y="-546100"/>
            <a:ext cx="7580313" cy="362585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6" name="Picture 6" descr="A picture containing drawing&#10;&#10;Description automatically generated"/>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userDrawn="1"/>
        </p:nvSpPr>
        <p:spPr bwMode="auto">
          <a:xfrm>
            <a:off x="11942763" y="9037638"/>
            <a:ext cx="5199062" cy="4603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26BFAA9E-D256-4AEF-A5BC-8F7DCFA16240}" type="datetime3">
              <a:rPr lang="en-US" altLang="en-US" sz="2400" b="1" smtClean="0">
                <a:solidFill>
                  <a:srgbClr val="011E41"/>
                </a:solidFill>
                <a:latin typeface="Montserrat SemiBold" panose="00000700000000000000" pitchFamily="2" charset="0"/>
                <a:cs typeface="Open Sans" panose="020B0606030504020204" pitchFamily="34" charset="0"/>
              </a:rPr>
            </a:fld>
            <a:endParaRPr lang="en-US" altLang="en-US" sz="2400" b="1">
              <a:solidFill>
                <a:srgbClr val="011E41"/>
              </a:solidFill>
              <a:latin typeface="Montserrat SemiBold" panose="00000700000000000000" pitchFamily="2" charset="0"/>
              <a:cs typeface="Open Sans" panose="020B0606030504020204" pitchFamily="34" charset="0"/>
            </a:endParaRPr>
          </a:p>
        </p:txBody>
      </p:sp>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lstStyle>
            <a:lvl1pPr>
              <a:defRPr lang="en-US" sz="100"/>
            </a:lvl1pPr>
          </a:lstStyle>
          <a:p>
            <a:pPr lvl="0"/>
            <a:endParaRPr lang="en-US" noProof="0"/>
          </a:p>
        </p:txBody>
      </p:sp>
      <p:sp>
        <p:nvSpPr>
          <p:cNvPr id="20" name="Title 4"/>
          <p:cNvSpPr>
            <a:spLocks noGrp="1"/>
          </p:cNvSpPr>
          <p:nvPr>
            <p:ph type="title"/>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anose="00000500000000000000" pitchFamily="2" charset="77"/>
              </a:defRPr>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1" Type="http://schemas.openxmlformats.org/officeDocument/2006/relationships/theme" Target="../theme/theme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MSIPCMContentMarking" descr="{&quot;HashCode&quot;:-45436510,&quot;Placement&quot;:&quot;Footer&quot;,&quot;Top&quot;:789.467957,&quot;Left&quot;:0.0,&quot;SlideWidth&quot;:1440,&quot;SlideHeight&quot;:810}"/>
          <p:cNvSpPr txBox="1">
            <a:spLocks noChangeArrowheads="1"/>
          </p:cNvSpPr>
          <p:nvPr userDrawn="1"/>
        </p:nvSpPr>
        <p:spPr bwMode="auto">
          <a:xfrm>
            <a:off x="0" y="10026650"/>
            <a:ext cx="581025" cy="261938"/>
          </a:xfrm>
          <a:prstGeom prst="rect">
            <a:avLst/>
          </a:prstGeom>
          <a:noFill/>
          <a:ln>
            <a:noFill/>
          </a:ln>
        </p:spPr>
        <p:txBody>
          <a:bodyPr lIns="0" tIns="0" rIns="0" bIns="0" anchor="ctr"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1000">
                <a:solidFill>
                  <a:srgbClr val="000000"/>
                </a:solidFill>
              </a:rPr>
              <a:t>Общественность</a:t>
            </a:r>
            <a:endParaRPr lang="en-US" altLang="en-US" sz="1000">
              <a:solidFill>
                <a:srgbClr val="00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Lst>
  <p:hf sldNum="0" hdr="0" ftr="0"/>
  <p:txStyles>
    <p:titleStyle>
      <a:lvl1pPr algn="l" defTabSz="1371600"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defTabSz="1371600" rtl="0" eaLnBrk="0" fontAlgn="base" hangingPunct="0">
        <a:lnSpc>
          <a:spcPct val="90000"/>
        </a:lnSpc>
        <a:spcBef>
          <a:spcPct val="0"/>
        </a:spcBef>
        <a:spcAft>
          <a:spcPct val="0"/>
        </a:spcAft>
        <a:defRPr sz="6600">
          <a:solidFill>
            <a:schemeClr val="tx1"/>
          </a:solidFill>
          <a:latin typeface="Calibri Light" pitchFamily="34" charset="0"/>
        </a:defRPr>
      </a:lvl2pPr>
      <a:lvl3pPr algn="l" defTabSz="1371600" rtl="0" eaLnBrk="0" fontAlgn="base" hangingPunct="0">
        <a:lnSpc>
          <a:spcPct val="90000"/>
        </a:lnSpc>
        <a:spcBef>
          <a:spcPct val="0"/>
        </a:spcBef>
        <a:spcAft>
          <a:spcPct val="0"/>
        </a:spcAft>
        <a:defRPr sz="6600">
          <a:solidFill>
            <a:schemeClr val="tx1"/>
          </a:solidFill>
          <a:latin typeface="Calibri Light" pitchFamily="34" charset="0"/>
        </a:defRPr>
      </a:lvl3pPr>
      <a:lvl4pPr algn="l" defTabSz="1371600" rtl="0" eaLnBrk="0" fontAlgn="base" hangingPunct="0">
        <a:lnSpc>
          <a:spcPct val="90000"/>
        </a:lnSpc>
        <a:spcBef>
          <a:spcPct val="0"/>
        </a:spcBef>
        <a:spcAft>
          <a:spcPct val="0"/>
        </a:spcAft>
        <a:defRPr sz="6600">
          <a:solidFill>
            <a:schemeClr val="tx1"/>
          </a:solidFill>
          <a:latin typeface="Calibri Light" pitchFamily="34" charset="0"/>
        </a:defRPr>
      </a:lvl4pPr>
      <a:lvl5pPr algn="l" defTabSz="1371600" rtl="0" eaLnBrk="0" fontAlgn="base" hangingPunct="0">
        <a:lnSpc>
          <a:spcPct val="90000"/>
        </a:lnSpc>
        <a:spcBef>
          <a:spcPct val="0"/>
        </a:spcBef>
        <a:spcAft>
          <a:spcPct val="0"/>
        </a:spcAft>
        <a:defRPr sz="6600">
          <a:solidFill>
            <a:schemeClr val="tx1"/>
          </a:solidFill>
          <a:latin typeface="Calibri Light" pitchFamily="34" charset="0"/>
        </a:defRPr>
      </a:lvl5pPr>
      <a:lvl6pPr marL="457200" algn="l" defTabSz="1371600" rtl="0" fontAlgn="base">
        <a:lnSpc>
          <a:spcPct val="90000"/>
        </a:lnSpc>
        <a:spcBef>
          <a:spcPct val="0"/>
        </a:spcBef>
        <a:spcAft>
          <a:spcPct val="0"/>
        </a:spcAft>
        <a:defRPr sz="6600">
          <a:solidFill>
            <a:schemeClr val="tx1"/>
          </a:solidFill>
          <a:latin typeface="Calibri Light" pitchFamily="34" charset="0"/>
        </a:defRPr>
      </a:lvl6pPr>
      <a:lvl7pPr marL="914400" algn="l" defTabSz="1371600" rtl="0" fontAlgn="base">
        <a:lnSpc>
          <a:spcPct val="90000"/>
        </a:lnSpc>
        <a:spcBef>
          <a:spcPct val="0"/>
        </a:spcBef>
        <a:spcAft>
          <a:spcPct val="0"/>
        </a:spcAft>
        <a:defRPr sz="6600">
          <a:solidFill>
            <a:schemeClr val="tx1"/>
          </a:solidFill>
          <a:latin typeface="Calibri Light" pitchFamily="34" charset="0"/>
        </a:defRPr>
      </a:lvl7pPr>
      <a:lvl8pPr marL="1371600" algn="l" defTabSz="1371600" rtl="0" fontAlgn="base">
        <a:lnSpc>
          <a:spcPct val="90000"/>
        </a:lnSpc>
        <a:spcBef>
          <a:spcPct val="0"/>
        </a:spcBef>
        <a:spcAft>
          <a:spcPct val="0"/>
        </a:spcAft>
        <a:defRPr sz="6600">
          <a:solidFill>
            <a:schemeClr val="tx1"/>
          </a:solidFill>
          <a:latin typeface="Calibri Light" pitchFamily="34" charset="0"/>
        </a:defRPr>
      </a:lvl8pPr>
      <a:lvl9pPr marL="1828800" algn="l" defTabSz="1371600" rtl="0" fontAlgn="base">
        <a:lnSpc>
          <a:spcPct val="90000"/>
        </a:lnSpc>
        <a:spcBef>
          <a:spcPct val="0"/>
        </a:spcBef>
        <a:spcAft>
          <a:spcPct val="0"/>
        </a:spcAft>
        <a:defRPr sz="6600">
          <a:solidFill>
            <a:schemeClr val="tx1"/>
          </a:solidFill>
          <a:latin typeface="Calibri Light" pitchFamily="34" charset="0"/>
        </a:defRPr>
      </a:lvl9pPr>
    </p:titleStyle>
    <p:bodyStyle>
      <a:lvl1pPr marL="342900" indent="-342900" algn="l" defTabSz="1371600" rtl="0" eaLnBrk="0" fontAlgn="base" hangingPunct="0">
        <a:lnSpc>
          <a:spcPct val="90000"/>
        </a:lnSpc>
        <a:spcBef>
          <a:spcPts val="1500"/>
        </a:spcBef>
        <a:spcAft>
          <a:spcPct val="0"/>
        </a:spcAft>
        <a:buFont typeface="Arial" panose="020B0604020202090204" pitchFamily="34" charset="0"/>
        <a:buChar char="•"/>
        <a:defRPr sz="4200" kern="1200">
          <a:solidFill>
            <a:schemeClr val="tx1"/>
          </a:solidFill>
          <a:latin typeface="+mn-lt"/>
          <a:ea typeface="+mn-ea"/>
          <a:cs typeface="+mn-cs"/>
        </a:defRPr>
      </a:lvl1pPr>
      <a:lvl2pPr marL="1028700" indent="-342900" algn="l" defTabSz="1371600" rtl="0" eaLnBrk="0" fontAlgn="base" hangingPunct="0">
        <a:lnSpc>
          <a:spcPct val="90000"/>
        </a:lnSpc>
        <a:spcBef>
          <a:spcPts val="750"/>
        </a:spcBef>
        <a:spcAft>
          <a:spcPct val="0"/>
        </a:spcAft>
        <a:buFont typeface="Arial" panose="020B0604020202090204" pitchFamily="34" charset="0"/>
        <a:buChar char="•"/>
        <a:defRPr sz="3600" kern="1200">
          <a:solidFill>
            <a:schemeClr val="tx1"/>
          </a:solidFill>
          <a:latin typeface="+mn-lt"/>
          <a:ea typeface="+mn-ea"/>
          <a:cs typeface="+mn-cs"/>
        </a:defRPr>
      </a:lvl2pPr>
      <a:lvl3pPr marL="1714500" indent="-342900" algn="l" defTabSz="1371600" rtl="0" eaLnBrk="0" fontAlgn="base" hangingPunct="0">
        <a:lnSpc>
          <a:spcPct val="90000"/>
        </a:lnSpc>
        <a:spcBef>
          <a:spcPts val="750"/>
        </a:spcBef>
        <a:spcAft>
          <a:spcPct val="0"/>
        </a:spcAft>
        <a:buFont typeface="Arial" panose="020B0604020202090204" pitchFamily="34" charset="0"/>
        <a:buChar char="•"/>
        <a:defRPr sz="3000" kern="1200">
          <a:solidFill>
            <a:schemeClr val="tx1"/>
          </a:solidFill>
          <a:latin typeface="+mn-lt"/>
          <a:ea typeface="+mn-ea"/>
          <a:cs typeface="+mn-cs"/>
        </a:defRPr>
      </a:lvl3pPr>
      <a:lvl4pPr marL="2400300" indent="-342900" algn="l" defTabSz="1371600" rtl="0" eaLnBrk="0" fontAlgn="base" hangingPunct="0">
        <a:lnSpc>
          <a:spcPct val="90000"/>
        </a:lnSpc>
        <a:spcBef>
          <a:spcPts val="750"/>
        </a:spcBef>
        <a:spcAft>
          <a:spcPct val="0"/>
        </a:spcAft>
        <a:buFont typeface="Arial" panose="020B0604020202090204" pitchFamily="34" charset="0"/>
        <a:buChar char="•"/>
        <a:defRPr sz="2700" kern="1200">
          <a:solidFill>
            <a:schemeClr val="tx1"/>
          </a:solidFill>
          <a:latin typeface="+mn-lt"/>
          <a:ea typeface="+mn-ea"/>
          <a:cs typeface="+mn-cs"/>
        </a:defRPr>
      </a:lvl4pPr>
      <a:lvl5pPr marL="3086100" indent="-342900" algn="l" defTabSz="1371600" rtl="0" eaLnBrk="0" fontAlgn="base" hangingPunct="0">
        <a:lnSpc>
          <a:spcPct val="90000"/>
        </a:lnSpc>
        <a:spcBef>
          <a:spcPts val="750"/>
        </a:spcBef>
        <a:spcAft>
          <a:spcPct val="0"/>
        </a:spcAft>
        <a:buFont typeface="Arial" panose="020B060402020209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9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9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9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9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xml"/><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3.xml"/><Relationship Id="rId7" Type="http://schemas.openxmlformats.org/officeDocument/2006/relationships/image" Target="../media/image6.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xml"/><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image" Target="../media/image32.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3.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37.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hyperlink" Target="https://cash-hub.org/resources/cash-and-social-protection/"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3.xml"/><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vmlDrawing" Target="../drawings/vmlDrawing1.vml"/><Relationship Id="rId4" Type="http://schemas.openxmlformats.org/officeDocument/2006/relationships/slideLayout" Target="../slideLayouts/slideLayout3.xml"/><Relationship Id="rId3" Type="http://schemas.openxmlformats.org/officeDocument/2006/relationships/image" Target="../media/image42.emf"/><Relationship Id="rId2" Type="http://schemas.openxmlformats.org/officeDocument/2006/relationships/oleObject" Target="../embeddings/Workbook1.xls"/><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svg"/><Relationship Id="rId7" Type="http://schemas.openxmlformats.org/officeDocument/2006/relationships/image" Target="../media/image52.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6" Type="http://schemas.openxmlformats.org/officeDocument/2006/relationships/notesSlide" Target="../notesSlides/notesSlide20.xml"/><Relationship Id="rId15" Type="http://schemas.openxmlformats.org/officeDocument/2006/relationships/slideLayout" Target="../slideLayouts/slideLayout3.xml"/><Relationship Id="rId14" Type="http://schemas.openxmlformats.org/officeDocument/2006/relationships/image" Target="../media/image59.svg"/><Relationship Id="rId13" Type="http://schemas.openxmlformats.org/officeDocument/2006/relationships/image" Target="../media/image58.png"/><Relationship Id="rId12" Type="http://schemas.openxmlformats.org/officeDocument/2006/relationships/image" Target="../media/image57.svg"/><Relationship Id="rId11" Type="http://schemas.openxmlformats.org/officeDocument/2006/relationships/image" Target="../media/image56.png"/><Relationship Id="rId10" Type="http://schemas.openxmlformats.org/officeDocument/2006/relationships/image" Target="../media/image55.sv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3.xml"/><Relationship Id="rId7" Type="http://schemas.openxmlformats.org/officeDocument/2006/relationships/image" Target="../media/image65.png"/><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image" Target="../media/image66.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69.png"/><Relationship Id="rId3" Type="http://schemas.openxmlformats.org/officeDocument/2006/relationships/hyperlink" Target="https://cash-hub.org/" TargetMode="External"/><Relationship Id="rId2" Type="http://schemas.openxmlformats.org/officeDocument/2006/relationships/image" Target="../media/image68.png"/><Relationship Id="rId1"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73.png"/><Relationship Id="rId4" Type="http://schemas.openxmlformats.org/officeDocument/2006/relationships/hyperlink" Target="https://cash-hub.org/guidance-and-tools/programme-guidance/" TargetMode="Externa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76.jpeg"/></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3.xml"/><Relationship Id="rId7" Type="http://schemas.openxmlformats.org/officeDocument/2006/relationships/image" Target="../media/image82.png"/><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6.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83.emf"/></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3.xml"/><Relationship Id="rId2" Type="http://schemas.openxmlformats.org/officeDocument/2006/relationships/image" Target="../media/image84.png"/><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85.emf"/></Relationships>
</file>

<file path=ppt/slides/_rels/slide39.xml.rels><?xml version="1.0" encoding="UTF-8" standalone="yes"?>
<Relationships xmlns="http://schemas.openxmlformats.org/package/2006/relationships"><Relationship Id="rId9" Type="http://schemas.openxmlformats.org/officeDocument/2006/relationships/image" Target="../media/image94.png"/><Relationship Id="rId8" Type="http://schemas.openxmlformats.org/officeDocument/2006/relationships/image" Target="../media/image93.png"/><Relationship Id="rId7" Type="http://schemas.openxmlformats.org/officeDocument/2006/relationships/image" Target="../media/image92.png"/><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7.png"/><Relationship Id="rId13" Type="http://schemas.openxmlformats.org/officeDocument/2006/relationships/notesSlide" Target="../notesSlides/notesSlide33.xml"/><Relationship Id="rId12" Type="http://schemas.openxmlformats.org/officeDocument/2006/relationships/slideLayout" Target="../slideLayouts/slideLayout3.xml"/><Relationship Id="rId11" Type="http://schemas.openxmlformats.org/officeDocument/2006/relationships/image" Target="../media/image6.png"/><Relationship Id="rId10" Type="http://schemas.openxmlformats.org/officeDocument/2006/relationships/image" Target="../media/image95.png"/><Relationship Id="rId1" Type="http://schemas.openxmlformats.org/officeDocument/2006/relationships/image" Target="../media/image86.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8.png"/><Relationship Id="rId2" Type="http://schemas.microsoft.com/office/2007/relationships/media" Target="file:///C:\Users\Moosa.SHIFAZ\Downloads\10%20things%20you%20should%20know%20about%20cash%20transfers_1080p.mp4" TargetMode="External"/><Relationship Id="rId1" Type="http://schemas.openxmlformats.org/officeDocument/2006/relationships/video" Target="file:///C:\Users\Moosa.SHIFAZ\Downloads\10%20things%20you%20should%20know%20about%20cash%20transfers_1080p.mp4" TargetMode="External"/></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vmlDrawing" Target="../drawings/vmlDrawing2.vml"/><Relationship Id="rId4" Type="http://schemas.openxmlformats.org/officeDocument/2006/relationships/slideLayout" Target="../slideLayouts/slideLayout3.xml"/><Relationship Id="rId3" Type="http://schemas.openxmlformats.org/officeDocument/2006/relationships/image" Target="../media/image96.png"/><Relationship Id="rId2" Type="http://schemas.openxmlformats.org/officeDocument/2006/relationships/oleObject" Target="../embeddings/oleObject1.bin"/><Relationship Id="rId1" Type="http://schemas.openxmlformats.org/officeDocument/2006/relationships/image" Target="../media/image6.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3.xml"/><Relationship Id="rId2" Type="http://schemas.openxmlformats.org/officeDocument/2006/relationships/image" Target="../media/image97.png"/><Relationship Id="rId1" Type="http://schemas.openxmlformats.org/officeDocument/2006/relationships/image" Target="../media/image6.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3.xml"/><Relationship Id="rId2" Type="http://schemas.openxmlformats.org/officeDocument/2006/relationships/image" Target="../media/image98.png"/><Relationship Id="rId1"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6.png"/><Relationship Id="rId1" Type="http://schemas.openxmlformats.org/officeDocument/2006/relationships/image" Target="../media/image99.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image" Target="../media/image9.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png"/><Relationship Id="rId7" Type="http://schemas.openxmlformats.org/officeDocument/2006/relationships/image" Target="../media/image18.emf"/><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 Id="rId3" Type="http://schemas.openxmlformats.org/officeDocument/2006/relationships/image" Target="../media/image14.emf"/><Relationship Id="rId2" Type="http://schemas.openxmlformats.org/officeDocument/2006/relationships/image" Target="../media/image13.emf"/><Relationship Id="rId10" Type="http://schemas.openxmlformats.org/officeDocument/2006/relationships/notesSlide" Target="../notesSlides/notesSlide6.xml"/><Relationship Id="rId1"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46083" name="TextBox 4"/>
          <p:cNvSpPr txBox="1">
            <a:spLocks noChangeArrowheads="1"/>
          </p:cNvSpPr>
          <p:nvPr/>
        </p:nvSpPr>
        <p:spPr bwMode="auto">
          <a:xfrm>
            <a:off x="897372" y="3993639"/>
            <a:ext cx="16493255" cy="3600986"/>
          </a:xfrm>
          <a:prstGeom prst="rect">
            <a:avLst/>
          </a:prstGeom>
          <a:solidFill>
            <a:schemeClr val="tx2">
              <a:lumMod val="75000"/>
              <a:alpha val="43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ctr">
              <a:spcAft>
                <a:spcPts val="1800"/>
              </a:spcAft>
              <a:defRPr/>
            </a:pPr>
            <a:r>
              <a:rPr lang="en-US" altLang="en-US" sz="6600" b="1" dirty="0">
                <a:ln>
                  <a:solidFill>
                    <a:schemeClr val="accent1"/>
                  </a:solidFill>
                </a:ln>
                <a:solidFill>
                  <a:schemeClr val="bg2"/>
                </a:solidFill>
                <a:latin typeface="Montserrat" panose="00000500000000000000" pitchFamily="2" charset="0"/>
                <a:ea typeface="+mj-ea"/>
                <a:cs typeface="+mj-cs"/>
              </a:rPr>
              <a:t>Помощь наличными и ваучерами (CVA)</a:t>
            </a:r>
            <a:br>
              <a:rPr lang="en-US" altLang="en-US" sz="6600" b="1" dirty="0">
                <a:ln>
                  <a:solidFill>
                    <a:schemeClr val="accent1"/>
                  </a:solidFill>
                </a:ln>
                <a:solidFill>
                  <a:schemeClr val="bg2"/>
                </a:solidFill>
                <a:latin typeface="Montserrat" panose="00000500000000000000" pitchFamily="2" charset="0"/>
                <a:ea typeface="+mj-ea"/>
                <a:cs typeface="+mj-cs"/>
              </a:rPr>
            </a:br>
            <a:r>
              <a:rPr lang="en-US" altLang="en-US" sz="6600" b="1" dirty="0">
                <a:ln>
                  <a:solidFill>
                    <a:schemeClr val="accent1"/>
                  </a:solidFill>
                </a:ln>
                <a:solidFill>
                  <a:schemeClr val="bg2"/>
                </a:solidFill>
                <a:latin typeface="Montserrat" panose="00000500000000000000" pitchFamily="2" charset="0"/>
                <a:ea typeface="+mj-ea"/>
                <a:cs typeface="+mj-cs"/>
              </a:rPr>
              <a:t>Ознакомительная презентация</a:t>
            </a:r>
            <a:br>
              <a:rPr lang="en-US" altLang="en-US" sz="6600" b="1" dirty="0">
                <a:ln>
                  <a:solidFill>
                    <a:schemeClr val="accent1"/>
                  </a:solidFill>
                </a:ln>
                <a:solidFill>
                  <a:schemeClr val="bg2"/>
                </a:solidFill>
                <a:latin typeface="Montserrat" panose="00000500000000000000" pitchFamily="2" charset="0"/>
                <a:ea typeface="+mj-ea"/>
                <a:cs typeface="+mj-cs"/>
              </a:rPr>
            </a:br>
            <a:r>
              <a:rPr lang="en-US" altLang="en-US" sz="4800" dirty="0">
                <a:ln>
                  <a:solidFill>
                    <a:schemeClr val="accent1"/>
                  </a:solidFill>
                </a:ln>
                <a:solidFill>
                  <a:schemeClr val="bg2"/>
                </a:solidFill>
                <a:latin typeface="Montserrat" panose="00000500000000000000" pitchFamily="2" charset="0"/>
                <a:ea typeface="+mj-ea"/>
                <a:cs typeface="+mj-cs"/>
              </a:rPr>
              <a:t>(Место)</a:t>
            </a:r>
            <a:br>
              <a:rPr lang="en-US" altLang="en-US" sz="4800" dirty="0">
                <a:ln>
                  <a:solidFill>
                    <a:schemeClr val="accent1"/>
                  </a:solidFill>
                </a:ln>
                <a:solidFill>
                  <a:schemeClr val="bg2"/>
                </a:solidFill>
                <a:latin typeface="Montserrat" panose="00000500000000000000" pitchFamily="2" charset="0"/>
                <a:ea typeface="+mj-ea"/>
                <a:cs typeface="+mj-cs"/>
              </a:rPr>
            </a:br>
            <a:r>
              <a:rPr lang="en-US" altLang="en-US" sz="4800" dirty="0">
                <a:ln>
                  <a:solidFill>
                    <a:schemeClr val="accent1"/>
                  </a:solidFill>
                </a:ln>
                <a:solidFill>
                  <a:schemeClr val="bg2"/>
                </a:solidFill>
                <a:latin typeface="Montserrat" panose="00000500000000000000" pitchFamily="2" charset="0"/>
                <a:ea typeface="+mj-ea"/>
                <a:cs typeface="+mj-cs"/>
              </a:rPr>
              <a:t>(дата)</a:t>
            </a:r>
            <a:endParaRPr lang="en-US" altLang="en-US" sz="4400" b="1" dirty="0">
              <a:ln>
                <a:solidFill>
                  <a:schemeClr val="accent1"/>
                </a:solidFill>
              </a:ln>
              <a:solidFill>
                <a:schemeClr val="bg2"/>
              </a:solidFill>
              <a:latin typeface="Montserrat" panose="00000500000000000000" pitchFamily="2" charset="0"/>
              <a:cs typeface="Open Sans" panose="020B0606030504020204" pitchFamily="34" charset="0"/>
            </a:endParaRPr>
          </a:p>
        </p:txBody>
      </p:sp>
      <p:pic>
        <p:nvPicPr>
          <p:cNvPr id="43011" name="Picture 7" descr="A red cross on a black background&#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96938" y="633413"/>
            <a:ext cx="982662" cy="1268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6"/>
          <p:cNvSpPr txBox="1">
            <a:spLocks noChangeArrowheads="1"/>
          </p:cNvSpPr>
          <p:nvPr/>
        </p:nvSpPr>
        <p:spPr bwMode="auto">
          <a:xfrm>
            <a:off x="3554413" y="546100"/>
            <a:ext cx="14733587"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Возможные риски CVA</a:t>
            </a:r>
            <a:endParaRPr lang="en-US"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7347" name="TextBox 4"/>
          <p:cNvSpPr txBox="1">
            <a:spLocks noChangeArrowheads="1"/>
          </p:cNvSpPr>
          <p:nvPr/>
        </p:nvSpPr>
        <p:spPr bwMode="auto">
          <a:xfrm>
            <a:off x="307975" y="1376045"/>
            <a:ext cx="10916285" cy="1010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90204" pitchFamily="34" charset="0"/>
              <a:buChar char="•"/>
            </a:pPr>
            <a:r>
              <a:rPr lang="en-US" altLang="en-US" sz="4800" b="1">
                <a:solidFill>
                  <a:srgbClr val="011E41"/>
                </a:solidFill>
                <a:latin typeface="Montserrat" panose="00000500000000000000" pitchFamily="2" charset="0"/>
                <a:cs typeface="Open Sans" panose="020B0606030504020204" pitchFamily="34" charset="0"/>
              </a:rPr>
              <a:t>Отвлечение средств / мошенничество</a:t>
            </a:r>
            <a:endParaRPr lang="en-US" altLang="en-US" sz="48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800" b="1">
                <a:solidFill>
                  <a:srgbClr val="011E41"/>
                </a:solidFill>
                <a:latin typeface="Montserrat" panose="00000500000000000000" pitchFamily="2" charset="0"/>
                <a:cs typeface="Open Sans" panose="020B0606030504020204" pitchFamily="34" charset="0"/>
              </a:rPr>
              <a:t>	•	Угрозы безопасности</a:t>
            </a:r>
            <a:endParaRPr lang="en-US" altLang="en-US" sz="48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800" b="1">
                <a:solidFill>
                  <a:srgbClr val="011E41"/>
                </a:solidFill>
                <a:latin typeface="Montserrat" panose="00000500000000000000" pitchFamily="2" charset="0"/>
                <a:cs typeface="Open Sans" panose="020B0606030504020204" pitchFamily="34" charset="0"/>
              </a:rPr>
              <a:t>	•	Цифровые риски и защита данных</a:t>
            </a:r>
            <a:endParaRPr lang="en-US" altLang="en-US" sz="48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800" b="1">
                <a:solidFill>
                  <a:srgbClr val="011E41"/>
                </a:solidFill>
                <a:latin typeface="Montserrat" panose="00000500000000000000" pitchFamily="2" charset="0"/>
                <a:cs typeface="Open Sans" panose="020B0606030504020204" pitchFamily="34" charset="0"/>
              </a:rPr>
              <a:t>	•	Риски для уязвимых групп населения</a:t>
            </a:r>
            <a:endParaRPr lang="en-US" altLang="en-US" sz="48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800" b="1">
                <a:solidFill>
                  <a:srgbClr val="011E41"/>
                </a:solidFill>
                <a:latin typeface="Montserrat" panose="00000500000000000000" pitchFamily="2" charset="0"/>
                <a:cs typeface="Open Sans" panose="020B0606030504020204" pitchFamily="34" charset="0"/>
              </a:rPr>
              <a:t>	•	Недостижение целевых результатов по секторам</a:t>
            </a:r>
            <a:endParaRPr lang="en-US" altLang="en-US" sz="48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800" b="1">
                <a:solidFill>
                  <a:srgbClr val="011E41"/>
                </a:solidFill>
                <a:latin typeface="Montserrat" panose="00000500000000000000" pitchFamily="2" charset="0"/>
                <a:cs typeface="Open Sans" panose="020B0606030504020204" pitchFamily="34" charset="0"/>
              </a:rPr>
              <a:t>	•	Готовность доноров и национальных обществ принимать риски</a:t>
            </a:r>
            <a:endParaRPr lang="en-US" altLang="en-US" sz="4800" b="1">
              <a:solidFill>
                <a:srgbClr val="011E41"/>
              </a:solidFill>
              <a:latin typeface="Montserrat" panose="00000500000000000000" pitchFamily="2" charset="0"/>
              <a:cs typeface="Open Sans" panose="020B0606030504020204" pitchFamily="34" charset="0"/>
            </a:endParaRPr>
          </a:p>
        </p:txBody>
      </p:sp>
      <p:pic>
        <p:nvPicPr>
          <p:cNvPr id="6" name="Picture 2" descr="d:\Users\IntUser\Desktop\bibliotheque images\images\souris casque.jpg"/>
          <p:cNvPicPr>
            <a:picLocks noChangeAspect="1" noChangeArrowheads="1"/>
          </p:cNvPicPr>
          <p:nvPr/>
        </p:nvPicPr>
        <p:blipFill>
          <a:blip r:embed="rId1"/>
          <a:srcRect/>
          <a:stretch>
            <a:fillRect/>
          </a:stretch>
        </p:blipFill>
        <p:spPr bwMode="auto">
          <a:xfrm>
            <a:off x="11623675" y="6269038"/>
            <a:ext cx="5105400" cy="3251200"/>
          </a:xfrm>
          <a:prstGeom prst="rect">
            <a:avLst/>
          </a:prstGeom>
          <a:ln>
            <a:noFill/>
          </a:ln>
          <a:effectLst>
            <a:outerShdw blurRad="292100" dist="139700" dir="2700000" algn="tl" rotWithShape="0">
              <a:srgbClr val="333333">
                <a:alpha val="65000"/>
              </a:srgbClr>
            </a:outerShdw>
          </a:effectLst>
        </p:spPr>
      </p:pic>
      <p:pic>
        <p:nvPicPr>
          <p:cNvPr id="8" name="Picture 3" descr="C:\Users\Marion\Desktop\Different-Career-Routes.jpg"/>
          <p:cNvPicPr>
            <a:picLocks noChangeAspect="1" noChangeArrowheads="1"/>
          </p:cNvPicPr>
          <p:nvPr/>
        </p:nvPicPr>
        <p:blipFill>
          <a:blip r:embed="rId2"/>
          <a:srcRect/>
          <a:stretch>
            <a:fillRect/>
          </a:stretch>
        </p:blipFill>
        <p:spPr bwMode="auto">
          <a:xfrm>
            <a:off x="11620500" y="2405063"/>
            <a:ext cx="5067300" cy="3729037"/>
          </a:xfrm>
          <a:prstGeom prst="rect">
            <a:avLst/>
          </a:prstGeom>
          <a:ln>
            <a:noFill/>
          </a:ln>
          <a:effectLst>
            <a:outerShdw blurRad="292100" dist="139700" dir="2700000" algn="tl" rotWithShape="0">
              <a:srgbClr val="333333">
                <a:alpha val="65000"/>
              </a:srgbClr>
            </a:outerShdw>
          </a:effectLst>
        </p:spPr>
      </p:pic>
      <p:pic>
        <p:nvPicPr>
          <p:cNvPr id="57350"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46083" name="TextBox 4"/>
          <p:cNvSpPr txBox="1">
            <a:spLocks noChangeArrowheads="1"/>
          </p:cNvSpPr>
          <p:nvPr/>
        </p:nvSpPr>
        <p:spPr bwMode="auto">
          <a:xfrm>
            <a:off x="2338466" y="7344947"/>
            <a:ext cx="14963672" cy="1938992"/>
          </a:xfrm>
          <a:prstGeom prst="rect">
            <a:avLst/>
          </a:prstGeom>
          <a:solidFill>
            <a:schemeClr val="bg2">
              <a:lumMod val="85000"/>
              <a:alpha val="43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r">
              <a:spcAft>
                <a:spcPts val="1800"/>
              </a:spcAft>
              <a:defRPr/>
            </a:pPr>
            <a:r>
              <a:rPr lang="en-US" sz="6000" b="1" dirty="0">
                <a:ln>
                  <a:solidFill>
                    <a:schemeClr val="accent1"/>
                  </a:solidFill>
                </a:ln>
                <a:solidFill>
                  <a:schemeClr val="bg2">
                    <a:lumMod val="95000"/>
                  </a:schemeClr>
                </a:solidFill>
                <a:latin typeface="Montserrat" panose="00000500000000000000" pitchFamily="2" charset="0"/>
              </a:rPr>
              <a:t>Современные тенденции в области CVA и внешняя среда</a:t>
            </a:r>
            <a:endParaRPr lang="en-US" altLang="en-US" sz="2000" b="1" dirty="0">
              <a:ln>
                <a:solidFill>
                  <a:schemeClr val="accent1"/>
                </a:solidFill>
              </a:ln>
              <a:solidFill>
                <a:schemeClr val="accent3"/>
              </a:solidFill>
              <a:latin typeface="Montserrat" panose="00000500000000000000" pitchFamily="2" charset="0"/>
              <a:cs typeface="Open Sans" panose="020B0606030504020204" pitchFamily="34" charset="0"/>
            </a:endParaRPr>
          </a:p>
        </p:txBody>
      </p:sp>
      <p:pic>
        <p:nvPicPr>
          <p:cNvPr id="59395" name="Picture 7" descr="A red cross on a black background&#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6"/>
          <p:cNvSpPr txBox="1">
            <a:spLocks noChangeArrowheads="1"/>
          </p:cNvSpPr>
          <p:nvPr/>
        </p:nvSpPr>
        <p:spPr bwMode="auto">
          <a:xfrm>
            <a:off x="703263" y="768350"/>
            <a:ext cx="78724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Государство миров Наличные (2020)</a:t>
            </a:r>
            <a:endParaRPr lang="ru-RU"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grpSp>
        <p:nvGrpSpPr>
          <p:cNvPr id="60419" name="Group 10"/>
          <p:cNvGrpSpPr/>
          <p:nvPr/>
        </p:nvGrpSpPr>
        <p:grpSpPr bwMode="auto">
          <a:xfrm>
            <a:off x="1398588" y="2143125"/>
            <a:ext cx="15132050" cy="7958138"/>
            <a:chOff x="5030328" y="3128169"/>
            <a:chExt cx="7924800" cy="4046538"/>
          </a:xfrm>
        </p:grpSpPr>
        <p:pic>
          <p:nvPicPr>
            <p:cNvPr id="60421" name="Content Placeholder 7" descr="Screenshot 2021-06-27 at 17.08.21.jpg"/>
            <p:cNvPicPr>
              <a:picLocks noChangeAspect="1" noChangeArrowheads="1"/>
            </p:cNvPicPr>
            <p:nvPr/>
          </p:nvPicPr>
          <p:blipFill>
            <a:blip r:embed="rId1">
              <a:extLst>
                <a:ext uri="{28A0092B-C50C-407E-A947-70E740481C1C}">
                  <a14:useLocalDpi xmlns:a14="http://schemas.microsoft.com/office/drawing/2010/main" val="0"/>
                </a:ext>
              </a:extLst>
            </a:blip>
            <a:srcRect t="-110" b="1468"/>
            <a:stretch>
              <a:fillRect/>
            </a:stretch>
          </p:blipFill>
          <p:spPr bwMode="auto">
            <a:xfrm>
              <a:off x="7598903" y="3239294"/>
              <a:ext cx="5356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8" descr="Screenshot 2021-06-27 at 17.26.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0328" y="5144294"/>
              <a:ext cx="25146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9" descr="Screenshot 2021-06-27 at 17.25.5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328" y="3128169"/>
              <a:ext cx="2487613"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420"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6"/>
          <p:cNvSpPr txBox="1">
            <a:spLocks noChangeArrowheads="1"/>
          </p:cNvSpPr>
          <p:nvPr/>
        </p:nvSpPr>
        <p:spPr bwMode="auto">
          <a:xfrm>
            <a:off x="703263" y="768350"/>
            <a:ext cx="125396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Что делают другие?</a:t>
            </a:r>
            <a:endParaRPr lang="ru-RU"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64515" name="TextBox 4"/>
          <p:cNvSpPr txBox="1">
            <a:spLocks noChangeArrowheads="1"/>
          </p:cNvSpPr>
          <p:nvPr/>
        </p:nvSpPr>
        <p:spPr bwMode="auto">
          <a:xfrm>
            <a:off x="703263" y="1873250"/>
            <a:ext cx="17038637" cy="466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90204" pitchFamily="34" charset="0"/>
              <a:buChar char="•"/>
            </a:pPr>
            <a:r>
              <a:rPr lang="en-US" altLang="en-US" sz="3600" b="1">
                <a:solidFill>
                  <a:srgbClr val="011E41"/>
                </a:solidFill>
                <a:latin typeface="Montserrat" panose="00000500000000000000" pitchFamily="2" charset="0"/>
                <a:cs typeface="Open Sans" panose="020B0606030504020204" pitchFamily="34" charset="0"/>
              </a:rPr>
              <a:t>CALP</a:t>
            </a:r>
            <a:endParaRPr lang="en-US" altLang="en-US" sz="36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3600" b="1">
                <a:solidFill>
                  <a:srgbClr val="011E41"/>
                </a:solidFill>
                <a:latin typeface="Montserrat" panose="00000500000000000000" pitchFamily="2" charset="0"/>
                <a:cs typeface="Open Sans" panose="020B0606030504020204" pitchFamily="34" charset="0"/>
              </a:rPr>
              <a:t>	•	Grand Bargain (</a:t>
            </a:r>
            <a:r>
              <a:rPr lang="" altLang="en-US" sz="3600" b="1">
                <a:solidFill>
                  <a:srgbClr val="011E41"/>
                </a:solidFill>
                <a:latin typeface="Montserrat" panose="00000500000000000000" pitchFamily="2" charset="0"/>
                <a:cs typeface="Open Sans" panose="020B0606030504020204" pitchFamily="34" charset="0"/>
              </a:rPr>
              <a:t>«</a:t>
            </a:r>
            <a:r>
              <a:rPr lang="en-US" altLang="en-US" sz="3600" b="1">
                <a:solidFill>
                  <a:srgbClr val="011E41"/>
                </a:solidFill>
                <a:latin typeface="Montserrat" panose="00000500000000000000" pitchFamily="2" charset="0"/>
                <a:cs typeface="Open Sans" panose="020B0606030504020204" pitchFamily="34" charset="0"/>
              </a:rPr>
              <a:t>Грандиозная сделка</a:t>
            </a:r>
            <a:r>
              <a:rPr lang="" altLang="en-US" sz="3600" b="1">
                <a:solidFill>
                  <a:srgbClr val="011E41"/>
                </a:solidFill>
                <a:latin typeface="Montserrat" panose="00000500000000000000" pitchFamily="2" charset="0"/>
                <a:cs typeface="Open Sans" panose="020B0606030504020204" pitchFamily="34" charset="0"/>
              </a:rPr>
              <a:t>»</a:t>
            </a:r>
            <a:r>
              <a:rPr lang="en-US" altLang="en-US" sz="3600" b="1">
                <a:solidFill>
                  <a:srgbClr val="011E41"/>
                </a:solidFill>
                <a:latin typeface="Montserrat" panose="00000500000000000000" pitchFamily="2" charset="0"/>
                <a:cs typeface="Open Sans" panose="020B0606030504020204" pitchFamily="34" charset="0"/>
              </a:rPr>
              <a:t>)</a:t>
            </a:r>
            <a:endParaRPr lang="en-US" altLang="en-US" sz="36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3600" b="1">
                <a:solidFill>
                  <a:srgbClr val="011E41"/>
                </a:solidFill>
                <a:latin typeface="Montserrat" panose="00000500000000000000" pitchFamily="2" charset="0"/>
                <a:cs typeface="Open Sans" panose="020B0606030504020204" pitchFamily="34" charset="0"/>
              </a:rPr>
              <a:t>	•	ООН (ВПП, УВКБ ООН, ЮНИСЕФ) значительно увеличили масштабы программ CVA</a:t>
            </a:r>
            <a:endParaRPr lang="en-US" altLang="en-US" sz="36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3600" b="1">
                <a:solidFill>
                  <a:srgbClr val="011E41"/>
                </a:solidFill>
                <a:latin typeface="Montserrat" panose="00000500000000000000" pitchFamily="2" charset="0"/>
                <a:cs typeface="Open Sans" panose="020B0606030504020204" pitchFamily="34" charset="0"/>
              </a:rPr>
              <a:t>	•	ECHO и FCDO — доноры усилили свою позицию в области CVA, сделали её более чёткой и скоординированной, уделяют больше внимания совместным подходам</a:t>
            </a:r>
            <a:endParaRPr lang="en-US" altLang="en-US" sz="3600" b="1">
              <a:solidFill>
                <a:srgbClr val="011E41"/>
              </a:solidFill>
              <a:latin typeface="Montserrat" panose="00000500000000000000" pitchFamily="2" charset="0"/>
              <a:cs typeface="Open Sans" panose="020B0606030504020204" pitchFamily="34" charset="0"/>
            </a:endParaRPr>
          </a:p>
        </p:txBody>
      </p:sp>
      <p:pic>
        <p:nvPicPr>
          <p:cNvPr id="64516" name="Picture 3" descr="A screen shot of a person&#10;&#10;Description automatically generate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10125" y="6062663"/>
            <a:ext cx="866775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6"/>
          <p:cNvSpPr txBox="1">
            <a:spLocks noChangeArrowheads="1"/>
          </p:cNvSpPr>
          <p:nvPr/>
        </p:nvSpPr>
        <p:spPr bwMode="auto">
          <a:xfrm>
            <a:off x="703263" y="768350"/>
            <a:ext cx="120380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Современные тенденции и дискуссии в области CVA</a:t>
            </a:r>
            <a:endParaRPr lang="ru-RU"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66563" name="Slide Number Placeholder 6"/>
          <p:cNvSpPr txBox="1">
            <a:spLocks noChangeArrowheads="1"/>
          </p:cNvSpPr>
          <p:nvPr/>
        </p:nvSpPr>
        <p:spPr bwMode="auto">
          <a:xfrm>
            <a:off x="2992438"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r"/>
            <a:endParaRPr lang="en-US" altLang="en-US" sz="1100" u="sng">
              <a:solidFill>
                <a:srgbClr val="7F7F7F"/>
              </a:solidFill>
              <a:ea typeface="MS PGothic" panose="020B0600070205080204" pitchFamily="34" charset="-128"/>
            </a:endParaRPr>
          </a:p>
        </p:txBody>
      </p:sp>
      <p:grpSp>
        <p:nvGrpSpPr>
          <p:cNvPr id="66564" name="Group 30"/>
          <p:cNvGrpSpPr/>
          <p:nvPr/>
        </p:nvGrpSpPr>
        <p:grpSpPr bwMode="auto">
          <a:xfrm>
            <a:off x="1962150" y="2433638"/>
            <a:ext cx="14363700" cy="8438097"/>
            <a:chOff x="1315224" y="2255870"/>
            <a:chExt cx="15657552" cy="8836120"/>
          </a:xfrm>
        </p:grpSpPr>
        <p:sp>
          <p:nvSpPr>
            <p:cNvPr id="66566" name="TextBox 4"/>
            <p:cNvSpPr txBox="1">
              <a:spLocks noChangeArrowheads="1"/>
            </p:cNvSpPr>
            <p:nvPr/>
          </p:nvSpPr>
          <p:spPr bwMode="auto">
            <a:xfrm>
              <a:off x="7381096" y="8589174"/>
              <a:ext cx="3507334" cy="125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i="1">
                  <a:solidFill>
                    <a:srgbClr val="000000"/>
                  </a:solidFill>
                  <a:ea typeface="MS PGothic" panose="020B0600070205080204" pitchFamily="34" charset="-128"/>
                </a:rPr>
                <a:t>Когда и как гуманитарный CVA может быть интегрирован с системами социальной защиты?</a:t>
              </a:r>
              <a:endParaRPr lang="en-US" altLang="en-US" i="1">
                <a:solidFill>
                  <a:srgbClr val="000000"/>
                </a:solidFill>
                <a:ea typeface="MS PGothic" panose="020B0600070205080204" pitchFamily="34" charset="-128"/>
              </a:endParaRPr>
            </a:p>
          </p:txBody>
        </p:sp>
        <p:sp>
          <p:nvSpPr>
            <p:cNvPr id="66567" name="TextBox 27"/>
            <p:cNvSpPr txBox="1">
              <a:spLocks noChangeArrowheads="1"/>
            </p:cNvSpPr>
            <p:nvPr/>
          </p:nvSpPr>
          <p:spPr bwMode="auto">
            <a:xfrm>
              <a:off x="12263915" y="7595599"/>
              <a:ext cx="2891976" cy="20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i="1">
                  <a:solidFill>
                    <a:srgbClr val="000000"/>
                  </a:solidFill>
                  <a:ea typeface="MS PGothic" panose="020B0600070205080204" pitchFamily="34" charset="-128"/>
                  <a:cs typeface="Calibri" panose="020F0502020204030204" pitchFamily="34" charset="0"/>
                </a:rPr>
                <a:t>Что означают новые методы реализации CVA для развития потенциала?</a:t>
              </a:r>
              <a:endParaRPr lang="en-US" altLang="en-US" sz="2400" i="1">
                <a:solidFill>
                  <a:srgbClr val="000000"/>
                </a:solidFill>
                <a:ea typeface="MS PGothic" panose="020B0600070205080204" pitchFamily="34" charset="-128"/>
                <a:cs typeface="Calibri" panose="020F0502020204030204" pitchFamily="34" charset="0"/>
              </a:endParaRPr>
            </a:p>
          </p:txBody>
        </p:sp>
        <p:sp>
          <p:nvSpPr>
            <p:cNvPr id="66568" name="TextBox 29"/>
            <p:cNvSpPr txBox="1">
              <a:spLocks noChangeArrowheads="1"/>
            </p:cNvSpPr>
            <p:nvPr/>
          </p:nvSpPr>
          <p:spPr bwMode="auto">
            <a:xfrm>
              <a:off x="8005864" y="8127510"/>
              <a:ext cx="25937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u="sng">
                  <a:solidFill>
                    <a:srgbClr val="C40000"/>
                  </a:solidFill>
                  <a:ea typeface="MS PGothic" panose="020B0600070205080204" pitchFamily="34" charset="-128"/>
                </a:rPr>
                <a:t>Социальная защита</a:t>
              </a:r>
              <a:br>
                <a:rPr lang="en-US" altLang="en-US" sz="2400" u="sng">
                  <a:solidFill>
                    <a:srgbClr val="C40000"/>
                  </a:solidFill>
                  <a:ea typeface="MS PGothic" panose="020B0600070205080204" pitchFamily="34" charset="-128"/>
                </a:rPr>
              </a:br>
              <a:endParaRPr lang="en-US" altLang="en-US" sz="2400" u="sng">
                <a:solidFill>
                  <a:srgbClr val="C40000"/>
                </a:solidFill>
                <a:ea typeface="MS PGothic" panose="020B0600070205080204" pitchFamily="34" charset="-128"/>
              </a:endParaRPr>
            </a:p>
          </p:txBody>
        </p:sp>
        <p:sp>
          <p:nvSpPr>
            <p:cNvPr id="66569" name="TextBox 31"/>
            <p:cNvSpPr txBox="1">
              <a:spLocks noChangeArrowheads="1"/>
            </p:cNvSpPr>
            <p:nvPr/>
          </p:nvSpPr>
          <p:spPr bwMode="auto">
            <a:xfrm>
              <a:off x="1315224" y="3974654"/>
              <a:ext cx="29322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n-US" sz="2400" b="1" u="sng">
                  <a:solidFill>
                    <a:srgbClr val="C40000"/>
                  </a:solidFill>
                  <a:ea typeface="MS PGothic" panose="020B0600070205080204" pitchFamily="34" charset="-128"/>
                </a:rPr>
                <a:t>Многоцелевые гранты</a:t>
              </a:r>
              <a:br>
                <a:rPr lang="en-US" altLang="en-US" sz="2400" u="sng">
                  <a:solidFill>
                    <a:srgbClr val="C40000"/>
                  </a:solidFill>
                  <a:ea typeface="MS PGothic" panose="020B0600070205080204" pitchFamily="34" charset="-128"/>
                </a:rPr>
              </a:br>
              <a:endParaRPr lang="en-US" altLang="en-US" sz="2400" u="sng">
                <a:solidFill>
                  <a:srgbClr val="C40000"/>
                </a:solidFill>
                <a:ea typeface="MS PGothic" panose="020B0600070205080204" pitchFamily="34" charset="-128"/>
              </a:endParaRPr>
            </a:p>
          </p:txBody>
        </p:sp>
        <p:sp>
          <p:nvSpPr>
            <p:cNvPr id="66570" name="TextBox 32"/>
            <p:cNvSpPr txBox="1">
              <a:spLocks noChangeArrowheads="1"/>
            </p:cNvSpPr>
            <p:nvPr/>
          </p:nvSpPr>
          <p:spPr bwMode="auto">
            <a:xfrm>
              <a:off x="13677074" y="3573431"/>
              <a:ext cx="3108807" cy="48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u="sng" dirty="0">
                  <a:solidFill>
                    <a:srgbClr val="C40000"/>
                  </a:solidFill>
                  <a:ea typeface="MS PGothic" panose="020B0600070205080204" pitchFamily="34" charset="-128"/>
                </a:rPr>
                <a:t>Операционные модели</a:t>
              </a:r>
              <a:endParaRPr lang="en-US" altLang="en-US" sz="2400" u="sng" dirty="0">
                <a:solidFill>
                  <a:srgbClr val="C40000"/>
                </a:solidFill>
                <a:ea typeface="MS PGothic" panose="020B0600070205080204" pitchFamily="34" charset="-128"/>
              </a:endParaRPr>
            </a:p>
          </p:txBody>
        </p:sp>
        <p:sp>
          <p:nvSpPr>
            <p:cNvPr id="66571" name="TextBox 33"/>
            <p:cNvSpPr txBox="1">
              <a:spLocks noChangeArrowheads="1"/>
            </p:cNvSpPr>
            <p:nvPr/>
          </p:nvSpPr>
          <p:spPr bwMode="auto">
            <a:xfrm>
              <a:off x="8005864" y="3573430"/>
              <a:ext cx="21303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b="1" u="sng">
                  <a:solidFill>
                    <a:srgbClr val="C40000"/>
                  </a:solidFill>
                  <a:ea typeface="MS PGothic" panose="020B0600070205080204" pitchFamily="34" charset="-128"/>
                </a:rPr>
                <a:t>Измерение CVA</a:t>
              </a:r>
              <a:br>
                <a:rPr lang="en-US" altLang="en-US" sz="2400" u="sng">
                  <a:solidFill>
                    <a:srgbClr val="C40000"/>
                  </a:solidFill>
                  <a:ea typeface="MS PGothic" panose="020B0600070205080204" pitchFamily="34" charset="-128"/>
                </a:rPr>
              </a:br>
              <a:endParaRPr lang="en-US" altLang="en-US" sz="2400" u="sng">
                <a:solidFill>
                  <a:srgbClr val="C40000"/>
                </a:solidFill>
                <a:ea typeface="MS PGothic" panose="020B0600070205080204" pitchFamily="34" charset="-128"/>
              </a:endParaRPr>
            </a:p>
          </p:txBody>
        </p:sp>
        <p:sp>
          <p:nvSpPr>
            <p:cNvPr id="66572" name="TextBox 15"/>
            <p:cNvSpPr txBox="1">
              <a:spLocks noChangeArrowheads="1"/>
            </p:cNvSpPr>
            <p:nvPr/>
          </p:nvSpPr>
          <p:spPr bwMode="auto">
            <a:xfrm>
              <a:off x="6559456" y="5693307"/>
              <a:ext cx="4834984" cy="707886"/>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anchor="ct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IN" altLang="en-US" sz="4000" b="1">
                  <a:solidFill>
                    <a:schemeClr val="accent1"/>
                  </a:solidFill>
                  <a:latin typeface="Montserrat" panose="00000500000000000000" pitchFamily="2" charset="0"/>
                  <a:ea typeface="MS PGothic" panose="020B0600070205080204" pitchFamily="34" charset="-128"/>
                  <a:cs typeface="Arial" panose="020B0604020202090204" pitchFamily="34" charset="0"/>
                </a:rPr>
                <a:t>Критические дискуссии</a:t>
              </a:r>
              <a:endParaRPr lang="en-IN" altLang="en-US" sz="3600">
                <a:solidFill>
                  <a:schemeClr val="accent1"/>
                </a:solidFill>
                <a:latin typeface="Montserrat" panose="00000500000000000000" pitchFamily="2" charset="0"/>
                <a:ea typeface="MS PGothic" panose="020B0600070205080204" pitchFamily="34" charset="-128"/>
                <a:cs typeface="Arial" panose="020B0604020202090204" pitchFamily="34" charset="0"/>
              </a:endParaRPr>
            </a:p>
          </p:txBody>
        </p:sp>
        <p:sp>
          <p:nvSpPr>
            <p:cNvPr id="66573" name="TextBox 35"/>
            <p:cNvSpPr txBox="1">
              <a:spLocks noChangeArrowheads="1"/>
            </p:cNvSpPr>
            <p:nvPr/>
          </p:nvSpPr>
          <p:spPr bwMode="auto">
            <a:xfrm>
              <a:off x="3728898" y="7459725"/>
              <a:ext cx="25282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u="sng">
                  <a:solidFill>
                    <a:srgbClr val="C40000"/>
                  </a:solidFill>
                  <a:ea typeface="MS PGothic" panose="020B0600070205080204" pitchFamily="34" charset="-128"/>
                </a:rPr>
                <a:t>Финансовая доступность</a:t>
              </a:r>
              <a:br>
                <a:rPr lang="en-US" altLang="en-US" sz="2400" u="sng">
                  <a:solidFill>
                    <a:srgbClr val="C40000"/>
                  </a:solidFill>
                  <a:ea typeface="MS PGothic" panose="020B0600070205080204" pitchFamily="34" charset="-128"/>
                </a:rPr>
              </a:br>
              <a:endParaRPr lang="en-US" altLang="en-US" sz="2400" u="sng">
                <a:solidFill>
                  <a:srgbClr val="C40000"/>
                </a:solidFill>
                <a:ea typeface="MS PGothic" panose="020B0600070205080204" pitchFamily="34" charset="-128"/>
              </a:endParaRPr>
            </a:p>
          </p:txBody>
        </p:sp>
        <p:sp>
          <p:nvSpPr>
            <p:cNvPr id="66574" name="TextBox 36"/>
            <p:cNvSpPr txBox="1">
              <a:spLocks noChangeArrowheads="1"/>
            </p:cNvSpPr>
            <p:nvPr/>
          </p:nvSpPr>
          <p:spPr bwMode="auto">
            <a:xfrm>
              <a:off x="12517879" y="7180100"/>
              <a:ext cx="2384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n-US" sz="2400" b="1" u="sng">
                  <a:solidFill>
                    <a:srgbClr val="C40000"/>
                  </a:solidFill>
                  <a:ea typeface="MS PGothic" panose="020B0600070205080204" pitchFamily="34" charset="-128"/>
                </a:rPr>
                <a:t>Наращивание потенциала</a:t>
              </a:r>
              <a:br>
                <a:rPr lang="en-US" altLang="en-US" sz="2400" u="sng">
                  <a:solidFill>
                    <a:srgbClr val="C40000"/>
                  </a:solidFill>
                  <a:ea typeface="MS PGothic" panose="020B0600070205080204" pitchFamily="34" charset="-128"/>
                </a:rPr>
              </a:br>
              <a:endParaRPr lang="en-US" altLang="en-US" sz="2400" u="sng">
                <a:solidFill>
                  <a:srgbClr val="C40000"/>
                </a:solidFill>
                <a:ea typeface="MS PGothic" panose="020B0600070205080204" pitchFamily="34" charset="-128"/>
              </a:endParaRPr>
            </a:p>
          </p:txBody>
        </p:sp>
        <p:pic>
          <p:nvPicPr>
            <p:cNvPr id="66575" name="Picture 3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53233" y="6905784"/>
              <a:ext cx="1232400" cy="119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4109" y="6046470"/>
              <a:ext cx="1232400" cy="141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294" y="2411914"/>
              <a:ext cx="156415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6819" y="2255870"/>
              <a:ext cx="1214392" cy="122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9"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8829" y="2379084"/>
              <a:ext cx="1214390" cy="119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0" name="TextBox 2"/>
            <p:cNvSpPr txBox="1">
              <a:spLocks noChangeArrowheads="1"/>
            </p:cNvSpPr>
            <p:nvPr/>
          </p:nvSpPr>
          <p:spPr bwMode="auto">
            <a:xfrm>
              <a:off x="7418791" y="3988387"/>
              <a:ext cx="3240608" cy="241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i="1">
                  <a:solidFill>
                    <a:srgbClr val="333333"/>
                  </a:solidFill>
                  <a:ea typeface="MS PGothic" panose="020B0600070205080204" pitchFamily="34" charset="-128"/>
                </a:rPr>
                <a:t>Следует ли оценивать денежные средства и ваучеры отдельно или совместно?</a:t>
              </a:r>
              <a:endParaRPr lang="en-US" altLang="en-US" sz="2400" i="1">
                <a:solidFill>
                  <a:srgbClr val="333333"/>
                </a:solidFill>
                <a:ea typeface="MS PGothic" panose="020B0600070205080204" pitchFamily="34" charset="-128"/>
              </a:endParaRPr>
            </a:p>
          </p:txBody>
        </p:sp>
        <p:sp>
          <p:nvSpPr>
            <p:cNvPr id="66581" name="TextBox 24"/>
            <p:cNvSpPr txBox="1">
              <a:spLocks noChangeArrowheads="1"/>
            </p:cNvSpPr>
            <p:nvPr/>
          </p:nvSpPr>
          <p:spPr bwMode="auto">
            <a:xfrm>
              <a:off x="13057076" y="3939460"/>
              <a:ext cx="3915700" cy="241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i="1">
                  <a:solidFill>
                    <a:srgbClr val="333333"/>
                  </a:solidFill>
                  <a:ea typeface="MS PGothic" panose="020B0600070205080204" pitchFamily="34" charset="-128"/>
                </a:rPr>
                <a:t>Как учитывать как эффективность, так и результативность при выборе операционных моделей?</a:t>
              </a:r>
              <a:endParaRPr lang="en-US" altLang="en-US" sz="2400" i="1">
                <a:solidFill>
                  <a:srgbClr val="333333"/>
                </a:solidFill>
                <a:ea typeface="MS PGothic" panose="020B0600070205080204" pitchFamily="34" charset="-128"/>
              </a:endParaRPr>
            </a:p>
          </p:txBody>
        </p:sp>
        <p:sp>
          <p:nvSpPr>
            <p:cNvPr id="66582" name="TextBox 25"/>
            <p:cNvSpPr txBox="1">
              <a:spLocks noChangeArrowheads="1"/>
            </p:cNvSpPr>
            <p:nvPr/>
          </p:nvSpPr>
          <p:spPr bwMode="auto">
            <a:xfrm>
              <a:off x="1385445" y="4278639"/>
              <a:ext cx="2772264" cy="435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i="1">
                  <a:solidFill>
                    <a:srgbClr val="000000"/>
                  </a:solidFill>
                  <a:ea typeface="MS PGothic" panose="020B0600070205080204" pitchFamily="34" charset="-128"/>
                </a:rPr>
                <a:t>Как эффективно использовать многоцелевые денежные средства (MPG), обеспечивая при этом достижение отраслевых результатов?</a:t>
              </a:r>
              <a:endParaRPr lang="en-US" altLang="en-US" sz="2400" i="1">
                <a:solidFill>
                  <a:srgbClr val="000000"/>
                </a:solidFill>
                <a:ea typeface="MS PGothic" panose="020B0600070205080204" pitchFamily="34" charset="-128"/>
              </a:endParaRPr>
            </a:p>
          </p:txBody>
        </p:sp>
        <p:sp>
          <p:nvSpPr>
            <p:cNvPr id="66583" name="TextBox 44"/>
            <p:cNvSpPr txBox="1">
              <a:spLocks noChangeArrowheads="1"/>
            </p:cNvSpPr>
            <p:nvPr/>
          </p:nvSpPr>
          <p:spPr bwMode="auto">
            <a:xfrm>
              <a:off x="3386071" y="7902211"/>
              <a:ext cx="3169201" cy="318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i="1">
                  <a:solidFill>
                    <a:srgbClr val="000000"/>
                  </a:solidFill>
                  <a:ea typeface="MS PGothic" panose="020B0600070205080204" pitchFamily="34" charset="-128"/>
                  <a:cs typeface="Calibri" panose="020F0502020204030204" pitchFamily="34" charset="0"/>
                </a:rPr>
                <a:t>Как наиболее эффективно сочетать гуманитарный CVA с долгосрочной финансовой инклюзией?</a:t>
              </a:r>
              <a:endParaRPr lang="en-US" altLang="en-US" sz="2400" i="1">
                <a:solidFill>
                  <a:srgbClr val="000000"/>
                </a:solidFill>
                <a:ea typeface="MS PGothic" panose="020B0600070205080204" pitchFamily="34" charset="-128"/>
                <a:cs typeface="Calibri" panose="020F0502020204030204" pitchFamily="34" charset="0"/>
              </a:endParaRPr>
            </a:p>
          </p:txBody>
        </p:sp>
        <p:pic>
          <p:nvPicPr>
            <p:cNvPr id="66584" name="Graphic 5" descr="Teach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80876" y="5844634"/>
              <a:ext cx="1592395" cy="165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6565"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6"/>
          <p:cNvSpPr txBox="1">
            <a:spLocks noChangeArrowheads="1"/>
          </p:cNvSpPr>
          <p:nvPr/>
        </p:nvSpPr>
        <p:spPr bwMode="auto">
          <a:xfrm>
            <a:off x="703263" y="768350"/>
            <a:ext cx="147335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Другие тенденции в области CVA</a:t>
            </a:r>
            <a:endParaRPr lang="ru-RU"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68611" name="TextBox 4"/>
          <p:cNvSpPr txBox="1">
            <a:spLocks noChangeArrowheads="1"/>
          </p:cNvSpPr>
          <p:nvPr/>
        </p:nvSpPr>
        <p:spPr bwMode="auto">
          <a:xfrm>
            <a:off x="533400" y="2335213"/>
            <a:ext cx="10339388" cy="986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90204" pitchFamily="34" charset="0"/>
              <a:buChar char="•"/>
            </a:pPr>
            <a:r>
              <a:rPr lang="en-US" altLang="en-US" sz="4000" b="1">
                <a:solidFill>
                  <a:srgbClr val="011E41"/>
                </a:solidFill>
                <a:latin typeface="Montserrat" panose="00000500000000000000" pitchFamily="2" charset="0"/>
                <a:cs typeface="Open Sans" panose="020B0606030504020204" pitchFamily="34" charset="0"/>
              </a:rPr>
              <a:t>COVID-19 — CVA как инструмент для устойчивого восстановления (</a:t>
            </a:r>
            <a:r>
              <a:rPr lang="" altLang="en-US" sz="4000" b="1">
                <a:solidFill>
                  <a:srgbClr val="011E41"/>
                </a:solidFill>
                <a:latin typeface="Montserrat" panose="00000500000000000000" pitchFamily="2" charset="0"/>
                <a:cs typeface="Open Sans" panose="020B0606030504020204" pitchFamily="34" charset="0"/>
              </a:rPr>
              <a:t>«</a:t>
            </a:r>
            <a:r>
              <a:rPr lang="en-US" altLang="en-US" sz="4000" b="1">
                <a:solidFill>
                  <a:srgbClr val="011E41"/>
                </a:solidFill>
                <a:latin typeface="Montserrat" panose="00000500000000000000" pitchFamily="2" charset="0"/>
                <a:cs typeface="Open Sans" panose="020B0606030504020204" pitchFamily="34" charset="0"/>
              </a:rPr>
              <a:t>build back better</a:t>
            </a:r>
            <a:r>
              <a:rPr lang="" altLang="en-US" sz="4000" b="1">
                <a:solidFill>
                  <a:srgbClr val="011E41"/>
                </a:solidFill>
                <a:latin typeface="Montserrat" panose="00000500000000000000" pitchFamily="2" charset="0"/>
                <a:cs typeface="Open Sans" panose="020B0606030504020204" pitchFamily="34" charset="0"/>
              </a:rPr>
              <a:t>»</a:t>
            </a:r>
            <a:r>
              <a:rPr lang="en-US" altLang="en-US" sz="4000" b="1">
                <a:solidFill>
                  <a:srgbClr val="011E41"/>
                </a:solidFill>
                <a:latin typeface="Montserrat" panose="00000500000000000000" pitchFamily="2" charset="0"/>
                <a:cs typeface="Open Sans" panose="020B0606030504020204" pitchFamily="34" charset="0"/>
              </a:rPr>
              <a:t>)</a:t>
            </a:r>
            <a:endParaRPr lang="en-US" altLang="en-US" sz="40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000" b="1">
                <a:solidFill>
                  <a:srgbClr val="011E41"/>
                </a:solidFill>
                <a:latin typeface="Montserrat" panose="00000500000000000000" pitchFamily="2" charset="0"/>
                <a:cs typeface="Open Sans" panose="020B0606030504020204" pitchFamily="34" charset="0"/>
              </a:rPr>
              <a:t>	•	Повышенное внимание к оценке и анализу рынков</a:t>
            </a:r>
            <a:endParaRPr lang="en-US" altLang="en-US" sz="40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000" b="1">
                <a:solidFill>
                  <a:srgbClr val="011E41"/>
                </a:solidFill>
                <a:latin typeface="Montserrat" panose="00000500000000000000" pitchFamily="2" charset="0"/>
                <a:cs typeface="Open Sans" panose="020B0606030504020204" pitchFamily="34" charset="0"/>
              </a:rPr>
              <a:t>	•	Активное вовлечение частного сектора и использование цифровых решений в CVA</a:t>
            </a:r>
            <a:endParaRPr lang="en-US" altLang="en-US" sz="40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000" b="1">
                <a:solidFill>
                  <a:srgbClr val="011E41"/>
                </a:solidFill>
                <a:latin typeface="Montserrat" panose="00000500000000000000" pitchFamily="2" charset="0"/>
                <a:cs typeface="Open Sans" panose="020B0606030504020204" pitchFamily="34" charset="0"/>
              </a:rPr>
              <a:t>	•	Применение CVA в различных секторах, не только в FSL</a:t>
            </a:r>
            <a:endParaRPr lang="en-US" altLang="en-US" sz="40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000" b="1">
                <a:solidFill>
                  <a:srgbClr val="011E41"/>
                </a:solidFill>
                <a:latin typeface="Montserrat" panose="00000500000000000000" pitchFamily="2" charset="0"/>
                <a:cs typeface="Open Sans" panose="020B0606030504020204" pitchFamily="34" charset="0"/>
              </a:rPr>
              <a:t>	•	Использование CVA для раннего восстановления</a:t>
            </a:r>
            <a:endParaRPr lang="en-US" altLang="en-US" sz="40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000" b="1">
                <a:solidFill>
                  <a:srgbClr val="011E41"/>
                </a:solidFill>
                <a:latin typeface="Montserrat" panose="00000500000000000000" pitchFamily="2" charset="0"/>
                <a:cs typeface="Open Sans" panose="020B0606030504020204" pitchFamily="34" charset="0"/>
              </a:rPr>
              <a:t>	•	Важность готовности к реализации денежных программ</a:t>
            </a:r>
            <a:endParaRPr lang="en-US" altLang="en-US" sz="4000" b="1">
              <a:solidFill>
                <a:srgbClr val="011E41"/>
              </a:solidFill>
              <a:latin typeface="Montserrat" panose="00000500000000000000" pitchFamily="2" charset="0"/>
              <a:cs typeface="Open Sans" panose="020B0606030504020204" pitchFamily="34" charset="0"/>
            </a:endParaRPr>
          </a:p>
        </p:txBody>
      </p:sp>
      <p:pic>
        <p:nvPicPr>
          <p:cNvPr id="69636" name="Content Placeholder 4" descr="6219637511_ac062f9d48.jpg"/>
          <p:cNvPicPr>
            <a:picLocks noChangeAspect="1" noChangeArrowheads="1"/>
          </p:cNvPicPr>
          <p:nvPr/>
        </p:nvPicPr>
        <p:blipFill>
          <a:blip r:embed="rId1"/>
          <a:srcRect l="19646" r="19646"/>
          <a:stretch>
            <a:fillRect/>
          </a:stretch>
        </p:blipFill>
        <p:spPr bwMode="auto">
          <a:xfrm>
            <a:off x="12633325" y="2335213"/>
            <a:ext cx="3719513" cy="394493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9637" name="Picture 8"/>
          <p:cNvPicPr>
            <a:picLocks noChangeAspect="1" noChangeArrowheads="1"/>
          </p:cNvPicPr>
          <p:nvPr/>
        </p:nvPicPr>
        <p:blipFill>
          <a:blip r:embed="rId2"/>
          <a:srcRect/>
          <a:stretch>
            <a:fillRect/>
          </a:stretch>
        </p:blipFill>
        <p:spPr bwMode="auto">
          <a:xfrm>
            <a:off x="12633325" y="6697663"/>
            <a:ext cx="3719513" cy="271938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8614"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6"/>
          <p:cNvSpPr txBox="1">
            <a:spLocks noChangeArrowheads="1"/>
          </p:cNvSpPr>
          <p:nvPr/>
        </p:nvSpPr>
        <p:spPr bwMode="auto">
          <a:xfrm>
            <a:off x="703263" y="768350"/>
            <a:ext cx="102060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Социальная защита и денежные выплаты</a:t>
            </a:r>
            <a:endParaRPr lang="en-US"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70659" name="TextBox 4"/>
          <p:cNvSpPr txBox="1">
            <a:spLocks noChangeArrowheads="1"/>
          </p:cNvSpPr>
          <p:nvPr/>
        </p:nvSpPr>
        <p:spPr bwMode="auto">
          <a:xfrm>
            <a:off x="6518275" y="2595563"/>
            <a:ext cx="10339388" cy="889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90204" pitchFamily="34" charset="0"/>
              <a:buChar char="•"/>
            </a:pPr>
            <a:r>
              <a:rPr lang="en-US" altLang="en-US" sz="3200" b="1" dirty="0">
                <a:solidFill>
                  <a:srgbClr val="011E41"/>
                </a:solidFill>
                <a:latin typeface="Montserrat" panose="00000500000000000000" pitchFamily="2" charset="0"/>
                <a:cs typeface="Open Sans" panose="020B0606030504020204" pitchFamily="34" charset="0"/>
              </a:rPr>
              <a:t>Сотрудничество с такими системами имеет решающее значение для укрепления связи между гуманитарной помощью и устойчивым развитием.</a:t>
            </a:r>
            <a:endParaRPr lang="en-US" altLang="en-US" sz="32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3200" b="1" dirty="0">
                <a:solidFill>
                  <a:srgbClr val="011E41"/>
                </a:solidFill>
                <a:latin typeface="Montserrat" panose="00000500000000000000" pitchFamily="2" charset="0"/>
                <a:cs typeface="Open Sans" panose="020B0606030504020204" pitchFamily="34" charset="0"/>
              </a:rPr>
              <a:t>С 2017 года гуманитарные организации ведут активную работу по внедрению социально-защитных механизмов, адаптированных к кризисным ситуациям.</a:t>
            </a:r>
            <a:endParaRPr lang="en-US" altLang="en-US" sz="32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3200" b="1" dirty="0">
                <a:solidFill>
                  <a:srgbClr val="011E41"/>
                </a:solidFill>
                <a:latin typeface="Montserrat" panose="00000500000000000000" pitchFamily="2" charset="0"/>
                <a:cs typeface="Open Sans" panose="020B0606030504020204" pitchFamily="34" charset="0"/>
              </a:rPr>
              <a:t>Вклад движения — вспомогательная роль, поддержка локализации, долгосрочное присутствие.</a:t>
            </a:r>
            <a:endParaRPr lang="en-US" altLang="en-US" sz="32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3200" b="1" dirty="0">
                <a:solidFill>
                  <a:srgbClr val="011E41"/>
                </a:solidFill>
                <a:latin typeface="Montserrat" panose="00000500000000000000" pitchFamily="2" charset="0"/>
                <a:cs typeface="Open Sans" panose="020B0606030504020204" pitchFamily="34" charset="0"/>
              </a:rPr>
              <a:t>COVID-19 открыл новые возможности для CVA.</a:t>
            </a:r>
            <a:endParaRPr lang="en-US" altLang="en-US" sz="32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3200" b="1" dirty="0">
                <a:solidFill>
                  <a:srgbClr val="011E41"/>
                </a:solidFill>
                <a:latin typeface="Montserrat" panose="00000500000000000000" pitchFamily="2" charset="0"/>
                <a:cs typeface="Open Sans" panose="020B0606030504020204" pitchFamily="34" charset="0"/>
              </a:rPr>
              <a:t>См. </a:t>
            </a:r>
            <a:r>
              <a:rPr lang="" altLang="en-US" sz="3200" b="1" dirty="0">
                <a:solidFill>
                  <a:srgbClr val="011E41"/>
                </a:solidFill>
                <a:latin typeface="Montserrat" panose="00000500000000000000" pitchFamily="2" charset="0"/>
                <a:cs typeface="Open Sans" panose="020B0606030504020204" pitchFamily="34" charset="0"/>
              </a:rPr>
              <a:t>«</a:t>
            </a:r>
            <a:r>
              <a:rPr lang="en-US" altLang="en-US" sz="3200" b="1" dirty="0">
                <a:solidFill>
                  <a:srgbClr val="011E41"/>
                </a:solidFill>
                <a:latin typeface="Montserrat" panose="00000500000000000000" pitchFamily="2" charset="0"/>
                <a:cs typeface="Open Sans" panose="020B0606030504020204" pitchFamily="34" charset="0"/>
              </a:rPr>
              <a:t>Всемирный доклад МОТ о социальной защите 2020–2022</a:t>
            </a:r>
            <a:r>
              <a:rPr lang="" altLang="en-US" sz="3200" b="1" dirty="0">
                <a:solidFill>
                  <a:srgbClr val="011E41"/>
                </a:solidFill>
                <a:latin typeface="Montserrat" panose="00000500000000000000" pitchFamily="2" charset="0"/>
                <a:cs typeface="Open Sans" panose="020B0606030504020204" pitchFamily="34" charset="0"/>
              </a:rPr>
              <a:t>»</a:t>
            </a:r>
            <a:r>
              <a:rPr lang="en-US" altLang="en-US" sz="3200" b="1" dirty="0">
                <a:solidFill>
                  <a:srgbClr val="011E41"/>
                </a:solidFill>
                <a:latin typeface="Montserrat" panose="00000500000000000000" pitchFamily="2" charset="0"/>
                <a:cs typeface="Open Sans" panose="020B0606030504020204" pitchFamily="34" charset="0"/>
              </a:rPr>
              <a:t> — содержит данные по странам.</a:t>
            </a:r>
            <a:endParaRPr lang="en-US" altLang="en-US" sz="3200" b="1" dirty="0">
              <a:solidFill>
                <a:srgbClr val="011E41"/>
              </a:solidFill>
              <a:latin typeface="Montserrat" panose="00000500000000000000" pitchFamily="2" charset="0"/>
              <a:cs typeface="Open Sans" panose="020B0606030504020204" pitchFamily="34" charset="0"/>
            </a:endParaRPr>
          </a:p>
        </p:txBody>
      </p:sp>
      <p:pic>
        <p:nvPicPr>
          <p:cNvPr id="70660" name="Picture 10" descr="A picture containing drawing, shirt&#10;&#10;Description automatically generate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24125" y="5027613"/>
            <a:ext cx="3925888"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17550" y="2786063"/>
            <a:ext cx="5041900" cy="3107690"/>
          </a:xfrm>
          <a:prstGeom prst="rect">
            <a:avLst/>
          </a:prstGeom>
          <a:noFill/>
        </p:spPr>
        <p:txBody>
          <a:bodyPr>
            <a:spAutoFit/>
          </a:bodyPr>
          <a:lstStyle/>
          <a:p>
            <a:pPr algn="just">
              <a:defRPr/>
            </a:pPr>
            <a:r>
              <a:rPr lang="en-US" altLang="en-US" sz="2800" b="1" dirty="0">
                <a:solidFill>
                  <a:schemeClr val="tx1">
                    <a:lumMod val="65000"/>
                    <a:lumOff val="35000"/>
                  </a:schemeClr>
                </a:solidFill>
                <a:ea typeface="MS PGothic" charset="0"/>
                <a:cs typeface="Calibri" panose="020F0502020204030204" pitchFamily="34" charset="0"/>
              </a:rPr>
              <a:t>С начала пандемии COVID-19 правительства внедрили 271 целевую программу денежных выплат в рамках национальных систем социальной защиты.</a:t>
            </a:r>
            <a:endParaRPr lang="en-US" altLang="en-US" sz="2800" b="1" dirty="0">
              <a:solidFill>
                <a:schemeClr val="tx1">
                  <a:lumMod val="65000"/>
                  <a:lumOff val="35000"/>
                </a:schemeClr>
              </a:solidFill>
              <a:ea typeface="MS PGothic" charset="0"/>
              <a:cs typeface="Calibri" panose="020F0502020204030204" pitchFamily="34" charset="0"/>
            </a:endParaRPr>
          </a:p>
        </p:txBody>
      </p:sp>
      <p:sp>
        <p:nvSpPr>
          <p:cNvPr id="70662" name="TextBox 12"/>
          <p:cNvSpPr txBox="1">
            <a:spLocks noChangeArrowheads="1"/>
          </p:cNvSpPr>
          <p:nvPr/>
        </p:nvSpPr>
        <p:spPr bwMode="auto">
          <a:xfrm>
            <a:off x="717550" y="6311900"/>
            <a:ext cx="20923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6600" b="1">
                <a:solidFill>
                  <a:srgbClr val="DF4552"/>
                </a:solidFill>
                <a:latin typeface="Gill Sans SemiBold" panose="020B0502020104020203"/>
                <a:ea typeface="MS PGothic" panose="020B0600070205080204" pitchFamily="34" charset="-128"/>
              </a:rPr>
              <a:t>131</a:t>
            </a:r>
            <a:endParaRPr lang="en-GB" altLang="en-US" sz="6600" b="1">
              <a:solidFill>
                <a:srgbClr val="DF4552"/>
              </a:solidFill>
              <a:latin typeface="Gill Sans SemiBold" panose="020B0502020104020203"/>
              <a:ea typeface="MS PGothic" panose="020B0600070205080204" pitchFamily="34" charset="-128"/>
            </a:endParaRPr>
          </a:p>
          <a:p>
            <a:r>
              <a:rPr lang="en-GB" altLang="en-US" sz="3200" b="1">
                <a:solidFill>
                  <a:srgbClr val="DF4552"/>
                </a:solidFill>
                <a:latin typeface="Gill Sans SemiBold" panose="020B0502020104020203"/>
                <a:ea typeface="MS PGothic" panose="020B0600070205080204" pitchFamily="34" charset="-128"/>
              </a:rPr>
              <a:t>страны</a:t>
            </a:r>
            <a:endParaRPr lang="en-GB" altLang="en-US" sz="2400" b="1">
              <a:solidFill>
                <a:srgbClr val="DF4552"/>
              </a:solidFill>
              <a:latin typeface="Gill Sans SemiBold" panose="020B0502020104020203"/>
              <a:ea typeface="MS PGothic" panose="020B0600070205080204" pitchFamily="34" charset="-128"/>
            </a:endParaRPr>
          </a:p>
        </p:txBody>
      </p:sp>
      <p:pic>
        <p:nvPicPr>
          <p:cNvPr id="70663"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6"/>
          <p:cNvSpPr txBox="1">
            <a:spLocks noChangeArrowheads="1"/>
          </p:cNvSpPr>
          <p:nvPr/>
        </p:nvSpPr>
        <p:spPr bwMode="auto">
          <a:xfrm>
            <a:off x="173888" y="293105"/>
            <a:ext cx="139985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dirty="0">
                <a:solidFill>
                  <a:srgbClr val="F5333F"/>
                </a:solidFill>
                <a:latin typeface="Montserrat" panose="00000500000000000000" pitchFamily="2" charset="0"/>
                <a:ea typeface="Roboto Black" pitchFamily="2" charset="0"/>
                <a:cs typeface="Open Sans Light" panose="020B0306030504020204" pitchFamily="34" charset="0"/>
              </a:rPr>
              <a:t>Состояние социальной защиты в мире:</a:t>
            </a:r>
            <a:endParaRPr lang="en-US" altLang="en-US" sz="4800" b="1" dirty="0">
              <a:solidFill>
                <a:srgbClr val="F5333F"/>
              </a:solidFill>
              <a:latin typeface="Montserrat" panose="00000500000000000000" pitchFamily="2" charset="0"/>
              <a:ea typeface="Roboto Black" pitchFamily="2" charset="0"/>
              <a:cs typeface="Open Sans Light" panose="020B0306030504020204" pitchFamily="34" charset="0"/>
            </a:endParaRPr>
          </a:p>
          <a:p>
            <a:r>
              <a:rPr lang="en-US" altLang="en-US" sz="4800" b="1" dirty="0">
                <a:solidFill>
                  <a:srgbClr val="F5333F"/>
                </a:solidFill>
                <a:latin typeface="Montserrat" panose="00000500000000000000" pitchFamily="2" charset="0"/>
                <a:ea typeface="Roboto Black" pitchFamily="2" charset="0"/>
                <a:cs typeface="Open Sans Light" panose="020B0306030504020204" pitchFamily="34" charset="0"/>
              </a:rPr>
              <a:t>Прогресс достигнут, но недостаточен</a:t>
            </a:r>
            <a:endParaRPr lang="ru-RU" altLang="en-US"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70663"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2" descr="A blue and red chart with text&#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88" y="2323441"/>
            <a:ext cx="11115676" cy="7672042"/>
          </a:xfrm>
          <a:prstGeom prst="rect">
            <a:avLst/>
          </a:prstGeom>
        </p:spPr>
      </p:pic>
      <p:pic>
        <p:nvPicPr>
          <p:cNvPr id="5" name="Picture 4" descr="A close-up of a chart&#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r="44782"/>
          <a:stretch>
            <a:fillRect/>
          </a:stretch>
        </p:blipFill>
        <p:spPr>
          <a:xfrm>
            <a:off x="11707939" y="2663127"/>
            <a:ext cx="5987797" cy="624836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6"/>
          <p:cNvSpPr txBox="1">
            <a:spLocks noChangeArrowheads="1"/>
          </p:cNvSpPr>
          <p:nvPr/>
        </p:nvSpPr>
        <p:spPr bwMode="auto">
          <a:xfrm>
            <a:off x="703263" y="768350"/>
            <a:ext cx="9578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Социальная защита и наличные деньги</a:t>
            </a:r>
            <a:endParaRPr lang="ru-RU"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72707" name="Content Placeholder 3" descr="Screen Shot 2019-06-03 at 14.44.30.png"/>
          <p:cNvPicPr>
            <a:picLocks noChangeAspect="1" noChangeArrowheads="1"/>
          </p:cNvPicPr>
          <p:nvPr/>
        </p:nvPicPr>
        <p:blipFill>
          <a:blip r:embed="rId1">
            <a:extLst>
              <a:ext uri="{28A0092B-C50C-407E-A947-70E740481C1C}">
                <a14:useLocalDpi xmlns:a14="http://schemas.microsoft.com/office/drawing/2010/main" val="0"/>
              </a:ext>
            </a:extLst>
          </a:blip>
          <a:srcRect t="-41972" b="-41972"/>
          <a:stretch>
            <a:fillRect/>
          </a:stretch>
        </p:blipFill>
        <p:spPr bwMode="auto">
          <a:xfrm>
            <a:off x="1052513" y="1184275"/>
            <a:ext cx="16182975" cy="866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15"/>
          <p:cNvSpPr txBox="1">
            <a:spLocks noChangeArrowheads="1"/>
          </p:cNvSpPr>
          <p:nvPr/>
        </p:nvSpPr>
        <p:spPr bwMode="auto">
          <a:xfrm>
            <a:off x="1052513" y="7896225"/>
            <a:ext cx="564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en-US" sz="2000" b="1">
                <a:latin typeface="Arial" panose="020B0604020202090204" pitchFamily="34" charset="0"/>
                <a:ea typeface="MS PGothic" panose="020B0600070205080204" pitchFamily="34" charset="-128"/>
              </a:rPr>
              <a:t>Источник</a:t>
            </a:r>
            <a:r>
              <a:rPr lang="de-DE" altLang="en-US" sz="2000">
                <a:latin typeface="Arial" panose="020B0604020202090204" pitchFamily="34" charset="0"/>
                <a:ea typeface="MS PGothic" panose="020B0600070205080204" pitchFamily="34" charset="-128"/>
              </a:rPr>
              <a:t>: Оксфордское управление политикой</a:t>
            </a:r>
            <a:endParaRPr lang="en-GB" altLang="en-US" sz="2000">
              <a:latin typeface="Arial" panose="020B0604020202090204" pitchFamily="34" charset="0"/>
              <a:ea typeface="MS PGothic" panose="020B0600070205080204" pitchFamily="34" charset="-128"/>
            </a:endParaRPr>
          </a:p>
        </p:txBody>
      </p:sp>
      <p:pic>
        <p:nvPicPr>
          <p:cNvPr id="72709"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6"/>
          <p:cNvSpPr txBox="1">
            <a:spLocks noChangeArrowheads="1"/>
          </p:cNvSpPr>
          <p:nvPr/>
        </p:nvSpPr>
        <p:spPr bwMode="auto">
          <a:xfrm>
            <a:off x="703263" y="768350"/>
            <a:ext cx="7567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Пример из практики</a:t>
            </a:r>
            <a:endParaRPr lang="ru-RU"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75779" name="TextBox 4"/>
          <p:cNvSpPr txBox="1">
            <a:spLocks noChangeArrowheads="1"/>
          </p:cNvSpPr>
          <p:nvPr/>
        </p:nvSpPr>
        <p:spPr bwMode="auto">
          <a:xfrm>
            <a:off x="9920288" y="2595563"/>
            <a:ext cx="8094662" cy="4494212"/>
          </a:xfrm>
          <a:prstGeom prst="rect">
            <a:avLst/>
          </a:prstGeom>
          <a:noFill/>
          <a:ln>
            <a:noFill/>
          </a:ln>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defRPr/>
            </a:pPr>
            <a:r>
              <a:rPr lang="en-US" altLang="en-US" sz="3200" b="1" dirty="0">
                <a:solidFill>
                  <a:srgbClr val="011E41"/>
                </a:solidFill>
                <a:latin typeface="Montserrat" panose="00000500000000000000" pitchFamily="2" charset="0"/>
                <a:cs typeface="Open Sans" panose="020B0606030504020204" pitchFamily="34" charset="0"/>
              </a:rPr>
              <a:t>На </a:t>
            </a:r>
            <a:r>
              <a:rPr lang="en-US" altLang="en-US" sz="3200" b="1" dirty="0">
                <a:solidFill>
                  <a:srgbClr val="011E41"/>
                </a:solidFill>
                <a:latin typeface="Montserrat" panose="00000500000000000000" pitchFamily="2" charset="0"/>
                <a:cs typeface="Open Sans" panose="020B0606030504020204" pitchFamily="34" charset="0"/>
              </a:rPr>
              <a:t>странице </a:t>
            </a:r>
            <a:r>
              <a:rPr lang="en-US" altLang="en-US" sz="3200" b="1" dirty="0">
                <a:solidFill>
                  <a:srgbClr val="011E41"/>
                </a:solidFill>
                <a:latin typeface="Montserrat" panose="00000500000000000000" pitchFamily="2" charset="0"/>
                <a:cs typeface="Open Sans" panose="020B0606030504020204" pitchFamily="34" charset="0"/>
              </a:rPr>
              <a:t>Движения </a:t>
            </a:r>
            <a:r>
              <a:rPr lang="en-US" altLang="en-US" sz="3200" b="1" dirty="0" err="1">
                <a:solidFill>
                  <a:srgbClr val="011E41"/>
                </a:solidFill>
                <a:latin typeface="Montserrat" panose="00000500000000000000" pitchFamily="2" charset="0"/>
                <a:cs typeface="Open Sans" panose="020B0606030504020204" pitchFamily="34" charset="0"/>
              </a:rPr>
              <a:t>CashHub</a:t>
            </a:r>
            <a:r>
              <a:rPr lang="en-US" altLang="en-US" sz="3200" b="1" dirty="0">
                <a:solidFill>
                  <a:srgbClr val="011E41"/>
                </a:solidFill>
                <a:latin typeface="Montserrat" panose="00000500000000000000" pitchFamily="2" charset="0"/>
                <a:cs typeface="Open Sans" panose="020B0606030504020204" pitchFamily="34" charset="0"/>
              </a:rPr>
              <a:t>, посвященной CVA и социальной защите, можно найти ряд полезных ресурсов и тематических исследований.</a:t>
            </a:r>
            <a:endParaRPr lang="en-US" altLang="en-US" sz="3200" b="1" dirty="0">
              <a:solidFill>
                <a:srgbClr val="011E41"/>
              </a:solidFill>
              <a:latin typeface="Montserrat" panose="00000500000000000000" pitchFamily="2" charset="0"/>
              <a:cs typeface="Open Sans" panose="020B0606030504020204" pitchFamily="34" charset="0"/>
            </a:endParaRPr>
          </a:p>
          <a:p>
            <a:pPr>
              <a:spcAft>
                <a:spcPts val="1800"/>
              </a:spcAft>
              <a:defRPr/>
            </a:pPr>
            <a:r>
              <a:rPr lang="en-US" altLang="en-US" sz="3200" b="1" dirty="0">
                <a:solidFill>
                  <a:schemeClr val="accent3"/>
                </a:solidFill>
                <a:latin typeface="Montserrat" panose="00000500000000000000" pitchFamily="2" charset="0"/>
                <a:cs typeface="Open Sans" panose="020B0606030504020204" pitchFamily="34" charset="0"/>
                <a:hlinkClick r:id="rId1"/>
              </a:rPr>
              <a:t>https://cash-hub.org/resources/cash-and-social-protection/</a:t>
            </a:r>
            <a:endParaRPr lang="en-US" altLang="en-US" sz="3200" b="1" dirty="0">
              <a:solidFill>
                <a:schemeClr val="accent3"/>
              </a:solidFill>
              <a:latin typeface="Montserrat" panose="00000500000000000000" pitchFamily="2" charset="0"/>
              <a:cs typeface="Open Sans" panose="020B0606030504020204" pitchFamily="34" charset="0"/>
            </a:endParaRPr>
          </a:p>
          <a:p>
            <a:pPr>
              <a:spcAft>
                <a:spcPts val="1800"/>
              </a:spcAft>
              <a:defRPr/>
            </a:pPr>
            <a:endParaRPr lang="en-US" altLang="en-US" sz="3200" b="1" dirty="0">
              <a:solidFill>
                <a:srgbClr val="011E41"/>
              </a:solidFill>
              <a:latin typeface="Montserrat" panose="00000500000000000000" pitchFamily="2" charset="0"/>
              <a:cs typeface="Open Sans" panose="020B0606030504020204" pitchFamily="34" charset="0"/>
            </a:endParaRPr>
          </a:p>
        </p:txBody>
      </p:sp>
      <p:pic>
        <p:nvPicPr>
          <p:cNvPr id="2" name="Picture 2"/>
          <p:cNvPicPr>
            <a:picLocks noChangeAspect="1" noChangeArrowheads="1"/>
          </p:cNvPicPr>
          <p:nvPr/>
        </p:nvPicPr>
        <p:blipFill>
          <a:blip r:embed="rId2"/>
          <a:srcRect/>
          <a:stretch>
            <a:fillRect/>
          </a:stretch>
        </p:blipFill>
        <p:spPr>
          <a:xfrm>
            <a:off x="703263" y="2851927"/>
            <a:ext cx="8876839" cy="5925291"/>
          </a:xfrm>
          <a:prstGeom prst="roundRect">
            <a:avLst>
              <a:gd name="adj" fmla="val 8594"/>
            </a:avLst>
          </a:prstGeom>
          <a:solidFill>
            <a:srgbClr val="FFFFFF">
              <a:shade val="85000"/>
            </a:srgbClr>
          </a:solidFill>
          <a:effectLst>
            <a:outerShdw dist="35921" dir="2700000" algn="ctr" rotWithShape="0">
              <a:schemeClr val="bg2"/>
            </a:outerShdw>
          </a:effectLst>
        </p:spPr>
      </p:pic>
      <p:pic>
        <p:nvPicPr>
          <p:cNvPr id="74757" name="Picture 3" descr="Qr code&#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6700" y="6307138"/>
            <a:ext cx="3640138"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2" descr="A red cross on a black background&#10;&#10;Description automatically generated"/>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46083" name="TextBox 4"/>
          <p:cNvSpPr txBox="1">
            <a:spLocks noChangeArrowheads="1"/>
          </p:cNvSpPr>
          <p:nvPr/>
        </p:nvSpPr>
        <p:spPr bwMode="auto">
          <a:xfrm>
            <a:off x="7034981" y="7344947"/>
            <a:ext cx="10267157" cy="1107996"/>
          </a:xfrm>
          <a:prstGeom prst="rect">
            <a:avLst/>
          </a:prstGeom>
          <a:solidFill>
            <a:schemeClr val="bg2">
              <a:lumMod val="85000"/>
              <a:alpha val="43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r">
              <a:spcAft>
                <a:spcPts val="1800"/>
              </a:spcAft>
              <a:defRPr/>
            </a:pPr>
            <a:r>
              <a:rPr lang="en-US" altLang="en-US" sz="6600" b="1" dirty="0">
                <a:ln>
                  <a:solidFill>
                    <a:schemeClr val="accent1"/>
                  </a:solidFill>
                </a:ln>
                <a:solidFill>
                  <a:schemeClr val="bg2"/>
                </a:solidFill>
                <a:latin typeface="Montserrat" panose="00000500000000000000" pitchFamily="2" charset="0"/>
                <a:ea typeface="+mj-ea"/>
                <a:cs typeface="+mj-cs"/>
              </a:rPr>
              <a:t>Знакомство с CVA</a:t>
            </a:r>
            <a:endParaRPr lang="en-US" altLang="en-US" sz="4400" b="1" dirty="0">
              <a:ln>
                <a:solidFill>
                  <a:schemeClr val="accent1"/>
                </a:solidFill>
              </a:ln>
              <a:solidFill>
                <a:schemeClr val="bg2"/>
              </a:solidFill>
              <a:latin typeface="Montserrat" panose="00000500000000000000" pitchFamily="2" charset="0"/>
              <a:cs typeface="Open Sans" panose="020B0606030504020204" pitchFamily="34" charset="0"/>
            </a:endParaRPr>
          </a:p>
        </p:txBody>
      </p:sp>
      <p:pic>
        <p:nvPicPr>
          <p:cNvPr id="44035" name="Picture 7" descr="A red cross on a black background&#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6"/>
          <p:cNvSpPr txBox="1">
            <a:spLocks noChangeArrowheads="1"/>
          </p:cNvSpPr>
          <p:nvPr/>
        </p:nvSpPr>
        <p:spPr bwMode="auto">
          <a:xfrm>
            <a:off x="703263" y="768350"/>
            <a:ext cx="126603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Работа с частным сектором</a:t>
            </a:r>
            <a:endParaRPr lang="ru-RU"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76803"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7088" y="2916238"/>
            <a:ext cx="10531475" cy="592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2113" y="4003675"/>
            <a:ext cx="551815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6"/>
          <p:cNvSpPr txBox="1">
            <a:spLocks noChangeArrowheads="1"/>
          </p:cNvSpPr>
          <p:nvPr/>
        </p:nvSpPr>
        <p:spPr bwMode="auto">
          <a:xfrm>
            <a:off x="703263" y="768350"/>
            <a:ext cx="11055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Использование механизмов доставки </a:t>
            </a:r>
            <a:endParaRPr lang="ru-RU"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2" name="TextBox 1"/>
          <p:cNvSpPr txBox="1"/>
          <p:nvPr/>
        </p:nvSpPr>
        <p:spPr>
          <a:xfrm>
            <a:off x="720725" y="3541462"/>
            <a:ext cx="5280025" cy="5509200"/>
          </a:xfrm>
          <a:prstGeom prst="rect">
            <a:avLst/>
          </a:prstGeom>
          <a:noFill/>
        </p:spPr>
        <p:txBody>
          <a:bodyPr>
            <a:spAutoFit/>
          </a:bodyPr>
          <a:lstStyle/>
          <a:p>
            <a:pPr defTabSz="360045">
              <a:spcAft>
                <a:spcPts val="1800"/>
              </a:spcAft>
              <a:defRPr/>
            </a:pPr>
            <a:r>
              <a:rPr lang="en-US" sz="44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В </a:t>
            </a:r>
            <a:r>
              <a:rPr lang="en-US" sz="44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2021-2022 годах </a:t>
            </a:r>
            <a:r>
              <a:rPr lang="en-US" sz="44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более </a:t>
            </a:r>
            <a:r>
              <a:rPr lang="en-US" sz="44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50 % денежных пособий, запущенных по всему миру</a:t>
            </a:r>
            <a:r>
              <a:rPr lang="en-US" sz="44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 использовали </a:t>
            </a:r>
            <a:r>
              <a:rPr lang="en-US" sz="4400" b="1" dirty="0">
                <a:solidFill>
                  <a:schemeClr val="accent4"/>
                </a:solidFill>
                <a:latin typeface="Montserrat" panose="00000500000000000000" pitchFamily="2" charset="77"/>
                <a:ea typeface="Open Sans" panose="020B0606030504020204" pitchFamily="34" charset="0"/>
                <a:cs typeface="Open Sans" panose="020B0606030504020204" pitchFamily="34" charset="0"/>
              </a:rPr>
              <a:t>электронные платежи </a:t>
            </a:r>
            <a:endParaRPr lang="en-US" sz="4400" b="1" dirty="0">
              <a:solidFill>
                <a:schemeClr val="accent4"/>
              </a:solidFill>
              <a:latin typeface="Montserrat" panose="00000500000000000000" pitchFamily="2" charset="77"/>
              <a:ea typeface="Open Sans" panose="020B0606030504020204" pitchFamily="34" charset="0"/>
              <a:cs typeface="Open Sans" panose="020B0606030504020204" pitchFamily="34" charset="0"/>
            </a:endParaRPr>
          </a:p>
        </p:txBody>
      </p:sp>
      <p:sp>
        <p:nvSpPr>
          <p:cNvPr id="5" name="TextBox 4"/>
          <p:cNvSpPr txBox="1"/>
          <p:nvPr/>
        </p:nvSpPr>
        <p:spPr>
          <a:xfrm>
            <a:off x="703263" y="2451685"/>
            <a:ext cx="4833937" cy="830262"/>
          </a:xfrm>
          <a:prstGeom prst="rect">
            <a:avLst/>
          </a:prstGeom>
          <a:noFill/>
        </p:spPr>
        <p:txBody>
          <a:bodyPr>
            <a:spAutoFit/>
          </a:bodyPr>
          <a:lstStyle/>
          <a:p>
            <a:pPr defTabSz="360045">
              <a:spcAft>
                <a:spcPts val="1800"/>
              </a:spcAft>
              <a:defRPr/>
            </a:pPr>
            <a:r>
              <a:rPr lang="en-US" sz="4800" b="1" dirty="0">
                <a:solidFill>
                  <a:schemeClr val="accent4"/>
                </a:solidFill>
                <a:latin typeface="Montserrat" panose="00000500000000000000" pitchFamily="2" charset="77"/>
                <a:ea typeface="Open Sans" panose="020B0606030504020204" pitchFamily="34" charset="0"/>
                <a:cs typeface="Open Sans" panose="020B0606030504020204" pitchFamily="34" charset="0"/>
              </a:rPr>
              <a:t>МФОККиКП Глобальная</a:t>
            </a:r>
            <a:endParaRPr lang="en-US" sz="4800" b="1" dirty="0">
              <a:solidFill>
                <a:schemeClr val="accent4"/>
              </a:solidFill>
              <a:latin typeface="Montserrat" panose="00000500000000000000" pitchFamily="2" charset="77"/>
              <a:ea typeface="Open Sans" panose="020B0606030504020204" pitchFamily="34" charset="0"/>
              <a:cs typeface="Open Sans" panose="020B0606030504020204" pitchFamily="34" charset="0"/>
            </a:endParaRPr>
          </a:p>
        </p:txBody>
      </p:sp>
      <p:pic>
        <p:nvPicPr>
          <p:cNvPr id="78853" name="Picture 2" descr="A red cross on a black background&#10;&#10;Description automatically generated"/>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78854" name="Chart 6"/>
          <p:cNvGraphicFramePr/>
          <p:nvPr/>
        </p:nvGraphicFramePr>
        <p:xfrm>
          <a:off x="6464300" y="2133600"/>
          <a:ext cx="10107613" cy="7346950"/>
        </p:xfrm>
        <a:graphic>
          <a:graphicData uri="http://schemas.openxmlformats.org/presentationml/2006/ole">
            <mc:AlternateContent xmlns:mc="http://schemas.openxmlformats.org/markup-compatibility/2006">
              <mc:Choice xmlns:v="urn:schemas-microsoft-com:vml" Requires="v">
                <p:oleObj spid="_x0000_s0" name="Chart" r:id="rId2" imgW="7442835" imgH="5405120" progId="Excel.Chart.8">
                  <p:embed/>
                </p:oleObj>
              </mc:Choice>
              <mc:Fallback>
                <p:oleObj name="Chart" r:id="rId2" imgW="7442835" imgH="5405120" progId="Excel.Chart.8">
                  <p:embed/>
                  <p:pic>
                    <p:nvPicPr>
                      <p:cNvPr id="0" name="Chart 6"/>
                      <p:cNvPicPr>
                        <a:picLocks noChangeArrowheads="1"/>
                      </p:cNvPicPr>
                      <p:nvPr/>
                    </p:nvPicPr>
                    <p:blipFill>
                      <a:blip r:embed="rId3"/>
                      <a:srcRect/>
                      <a:stretch>
                        <a:fillRect/>
                      </a:stretch>
                    </p:blipFill>
                    <p:spPr bwMode="auto">
                      <a:xfrm>
                        <a:off x="6464300" y="2133600"/>
                        <a:ext cx="10107613" cy="7346950"/>
                      </a:xfrm>
                      <a:prstGeom prst="rect">
                        <a:avLst/>
                      </a:prstGeom>
                      <a:noFill/>
                      <a:ln>
                        <a:noFill/>
                      </a:ln>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6"/>
          <p:cNvSpPr txBox="1">
            <a:spLocks noChangeArrowheads="1"/>
          </p:cNvSpPr>
          <p:nvPr/>
        </p:nvSpPr>
        <p:spPr bwMode="auto">
          <a:xfrm>
            <a:off x="703263" y="768350"/>
            <a:ext cx="7567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Технология Денежные инструменты</a:t>
            </a:r>
            <a:endParaRPr lang="ru-RU"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grpSp>
        <p:nvGrpSpPr>
          <p:cNvPr id="80899" name="Group 40"/>
          <p:cNvGrpSpPr/>
          <p:nvPr/>
        </p:nvGrpSpPr>
        <p:grpSpPr bwMode="auto">
          <a:xfrm>
            <a:off x="574675" y="2271713"/>
            <a:ext cx="16459200" cy="7732712"/>
            <a:chOff x="1317309" y="2922796"/>
            <a:chExt cx="15758679" cy="6857242"/>
          </a:xfrm>
        </p:grpSpPr>
        <p:sp>
          <p:nvSpPr>
            <p:cNvPr id="80901" name="TextBox 1"/>
            <p:cNvSpPr txBox="1">
              <a:spLocks noChangeArrowheads="1"/>
            </p:cNvSpPr>
            <p:nvPr/>
          </p:nvSpPr>
          <p:spPr bwMode="auto">
            <a:xfrm>
              <a:off x="3954423" y="6105468"/>
              <a:ext cx="4389992" cy="144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755"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Данные о бенефициарах</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Биометрия</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Данные о рынке</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Оценки</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После распределения, обследования</a:t>
              </a:r>
              <a:endParaRPr lang="en-US" altLang="en-US" sz="2000">
                <a:solidFill>
                  <a:srgbClr val="011E41"/>
                </a:solidFill>
                <a:latin typeface="Montserrat" panose="00000500000000000000" pitchFamily="2" charset="0"/>
                <a:cs typeface="Open Sans" panose="020B0606030504020204" pitchFamily="34" charset="0"/>
              </a:endParaRPr>
            </a:p>
          </p:txBody>
        </p:sp>
        <p:sp>
          <p:nvSpPr>
            <p:cNvPr id="6" name="Oval 5"/>
            <p:cNvSpPr/>
            <p:nvPr/>
          </p:nvSpPr>
          <p:spPr>
            <a:xfrm>
              <a:off x="4237103" y="2922796"/>
              <a:ext cx="2898514" cy="2759227"/>
            </a:xfrm>
            <a:prstGeom prst="ellipse">
              <a:avLst/>
            </a:prstGeom>
            <a:solidFill>
              <a:srgbClr val="C0504D">
                <a:lumMod val="75000"/>
              </a:srgbClr>
            </a:solidFill>
            <a:ln w="25400" cap="flat" cmpd="sng" algn="ctr">
              <a:noFill/>
              <a:prstDash val="solid"/>
            </a:ln>
            <a:effectLst/>
          </p:spPr>
          <p:txBody>
            <a:bodyPr anchor="ctr"/>
            <a:lstStyle/>
            <a:p>
              <a:pPr algn="ctr" defTabSz="685800">
                <a:defRPr/>
              </a:pPr>
              <a:endParaRPr lang="en-GB" sz="1350" kern="0" dirty="0">
                <a:solidFill>
                  <a:prstClr val="white"/>
                </a:solidFill>
                <a:latin typeface="Calibri" panose="020F0502020204030204"/>
                <a:ea typeface="MS PGothic" charset="0"/>
                <a:cs typeface="MS PGothic" charset="0"/>
              </a:endParaRPr>
            </a:p>
          </p:txBody>
        </p:sp>
        <p:pic>
          <p:nvPicPr>
            <p:cNvPr id="80903" name="Content Placeholder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13828" y="4071838"/>
              <a:ext cx="1354910" cy="108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Box 9"/>
            <p:cNvSpPr txBox="1">
              <a:spLocks noChangeArrowheads="1"/>
            </p:cNvSpPr>
            <p:nvPr/>
          </p:nvSpPr>
          <p:spPr bwMode="auto">
            <a:xfrm>
              <a:off x="4486948" y="3624542"/>
              <a:ext cx="2393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2400">
                  <a:solidFill>
                    <a:srgbClr val="FFFFFF"/>
                  </a:solidFill>
                  <a:latin typeface="Arial" panose="020B0604020202090204" pitchFamily="34" charset="0"/>
                  <a:ea typeface="MS PGothic" panose="020B0600070205080204" pitchFamily="34" charset="-128"/>
                  <a:cs typeface="Arial" panose="020B0604020202090204" pitchFamily="34" charset="0"/>
                </a:rPr>
                <a:t>Сбор данных</a:t>
              </a:r>
              <a:endParaRPr lang="en-GB" altLang="en-US" sz="2400">
                <a:solidFill>
                  <a:srgbClr val="FFFFFF"/>
                </a:solidFill>
                <a:latin typeface="Arial" panose="020B0604020202090204" pitchFamily="34" charset="0"/>
                <a:ea typeface="MS PGothic" panose="020B0600070205080204" pitchFamily="34" charset="-128"/>
                <a:cs typeface="Arial" panose="020B0604020202090204" pitchFamily="34" charset="0"/>
              </a:endParaRPr>
            </a:p>
          </p:txBody>
        </p:sp>
        <p:sp>
          <p:nvSpPr>
            <p:cNvPr id="11" name="Oval 10"/>
            <p:cNvSpPr/>
            <p:nvPr/>
          </p:nvSpPr>
          <p:spPr>
            <a:xfrm>
              <a:off x="8936740" y="2922796"/>
              <a:ext cx="2903075" cy="2759227"/>
            </a:xfrm>
            <a:prstGeom prst="ellipse">
              <a:avLst/>
            </a:prstGeom>
            <a:solidFill>
              <a:srgbClr val="C0504D">
                <a:lumMod val="75000"/>
              </a:srgbClr>
            </a:solidFill>
            <a:ln w="25400" cap="flat" cmpd="sng" algn="ctr">
              <a:noFill/>
              <a:prstDash val="solid"/>
            </a:ln>
            <a:effectLst/>
          </p:spPr>
          <p:txBody>
            <a:bodyPr anchor="ctr"/>
            <a:lstStyle/>
            <a:p>
              <a:pPr algn="ctr" defTabSz="685800">
                <a:defRPr/>
              </a:pPr>
              <a:endParaRPr lang="en-GB" sz="1350" kern="0" dirty="0">
                <a:solidFill>
                  <a:prstClr val="white"/>
                </a:solidFill>
                <a:latin typeface="Calibri" panose="020F0502020204030204"/>
                <a:ea typeface="MS PGothic" charset="0"/>
                <a:cs typeface="MS PGothic" charset="0"/>
              </a:endParaRPr>
            </a:p>
          </p:txBody>
        </p:sp>
        <p:pic>
          <p:nvPicPr>
            <p:cNvPr id="8090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485" y="4200456"/>
              <a:ext cx="1949878" cy="94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Box 12"/>
            <p:cNvSpPr txBox="1">
              <a:spLocks noChangeArrowheads="1"/>
            </p:cNvSpPr>
            <p:nvPr/>
          </p:nvSpPr>
          <p:spPr bwMode="auto">
            <a:xfrm>
              <a:off x="9191722" y="3302672"/>
              <a:ext cx="23934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2400">
                  <a:solidFill>
                    <a:srgbClr val="FFFFFF"/>
                  </a:solidFill>
                  <a:latin typeface="Arial" panose="020B0604020202090204" pitchFamily="34" charset="0"/>
                  <a:ea typeface="MS PGothic" panose="020B0600070205080204" pitchFamily="34" charset="-128"/>
                  <a:cs typeface="Arial" panose="020B0604020202090204" pitchFamily="34" charset="0"/>
                </a:rPr>
                <a:t>Управление данными</a:t>
              </a:r>
              <a:endParaRPr lang="en-GB" altLang="en-US" sz="2400">
                <a:solidFill>
                  <a:srgbClr val="FFFFFF"/>
                </a:solidFill>
                <a:latin typeface="Arial" panose="020B0604020202090204" pitchFamily="34" charset="0"/>
                <a:ea typeface="MS PGothic" panose="020B0600070205080204" pitchFamily="34" charset="-128"/>
                <a:cs typeface="Arial" panose="020B0604020202090204" pitchFamily="34" charset="0"/>
              </a:endParaRPr>
            </a:p>
          </p:txBody>
        </p:sp>
        <p:sp>
          <p:nvSpPr>
            <p:cNvPr id="14" name="Oval 13"/>
            <p:cNvSpPr/>
            <p:nvPr/>
          </p:nvSpPr>
          <p:spPr>
            <a:xfrm>
              <a:off x="13627258" y="2922796"/>
              <a:ext cx="2900035" cy="2759227"/>
            </a:xfrm>
            <a:prstGeom prst="ellipse">
              <a:avLst/>
            </a:prstGeom>
            <a:solidFill>
              <a:srgbClr val="C0504D">
                <a:lumMod val="75000"/>
              </a:srgbClr>
            </a:solidFill>
            <a:ln w="25400" cap="flat" cmpd="sng" algn="ctr">
              <a:noFill/>
              <a:prstDash val="solid"/>
            </a:ln>
            <a:effectLst/>
          </p:spPr>
          <p:txBody>
            <a:bodyPr anchor="ctr"/>
            <a:lstStyle/>
            <a:p>
              <a:pPr algn="ctr" defTabSz="685800">
                <a:defRPr/>
              </a:pPr>
              <a:endParaRPr lang="en-GB" sz="1350" kern="0" dirty="0">
                <a:solidFill>
                  <a:prstClr val="white"/>
                </a:solidFill>
                <a:latin typeface="Calibri" panose="020F0502020204030204"/>
                <a:ea typeface="MS PGothic" charset="0"/>
                <a:cs typeface="MS PGothic" charset="0"/>
              </a:endParaRPr>
            </a:p>
          </p:txBody>
        </p:sp>
        <p:sp>
          <p:nvSpPr>
            <p:cNvPr id="80909" name="TextBox 14"/>
            <p:cNvSpPr txBox="1">
              <a:spLocks noChangeArrowheads="1"/>
            </p:cNvSpPr>
            <p:nvPr/>
          </p:nvSpPr>
          <p:spPr bwMode="auto">
            <a:xfrm>
              <a:off x="13880464" y="3302672"/>
              <a:ext cx="23934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2400">
                  <a:solidFill>
                    <a:srgbClr val="FFFFFF"/>
                  </a:solidFill>
                  <a:latin typeface="Arial" panose="020B0604020202090204" pitchFamily="34" charset="0"/>
                  <a:ea typeface="MS PGothic" panose="020B0600070205080204" pitchFamily="34" charset="-128"/>
                  <a:cs typeface="Arial" panose="020B0604020202090204" pitchFamily="34" charset="0"/>
                </a:rPr>
                <a:t>Механизмы оплаты</a:t>
              </a:r>
              <a:endParaRPr lang="en-GB" altLang="en-US" sz="2400">
                <a:solidFill>
                  <a:srgbClr val="FFFFFF"/>
                </a:solidFill>
                <a:latin typeface="Arial" panose="020B0604020202090204" pitchFamily="34" charset="0"/>
                <a:ea typeface="MS PGothic" panose="020B0600070205080204" pitchFamily="34" charset="-128"/>
                <a:cs typeface="Arial" panose="020B0604020202090204" pitchFamily="34" charset="0"/>
              </a:endParaRPr>
            </a:p>
          </p:txBody>
        </p:sp>
        <p:pic>
          <p:nvPicPr>
            <p:cNvPr id="16" name="Picture 15"/>
            <p:cNvPicPr>
              <a:picLocks noChangeAspect="1"/>
            </p:cNvPicPr>
            <p:nvPr/>
          </p:nvPicPr>
          <p:blipFill>
            <a:blip r:embed="rId3" cstate="print">
              <a:duotone>
                <a:srgbClr val="9BBB59">
                  <a:shade val="45000"/>
                  <a:satMod val="135000"/>
                </a:srgbClr>
                <a:prstClr val="white"/>
              </a:duotone>
            </a:blip>
            <a:stretch>
              <a:fillRect/>
            </a:stretch>
          </p:blipFill>
          <p:spPr>
            <a:xfrm>
              <a:off x="14548262" y="4149624"/>
              <a:ext cx="931603" cy="931603"/>
            </a:xfrm>
            <a:prstGeom prst="rect">
              <a:avLst/>
            </a:prstGeom>
          </p:spPr>
        </p:pic>
        <p:sp>
          <p:nvSpPr>
            <p:cNvPr id="80911" name="TextBox 14"/>
            <p:cNvSpPr txBox="1">
              <a:spLocks noChangeArrowheads="1"/>
            </p:cNvSpPr>
            <p:nvPr/>
          </p:nvSpPr>
          <p:spPr bwMode="auto">
            <a:xfrm>
              <a:off x="1453880" y="5681294"/>
              <a:ext cx="2504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2400" b="1">
                  <a:solidFill>
                    <a:srgbClr val="000000"/>
                  </a:solidFill>
                  <a:latin typeface="Arial" panose="020B0604020202090204" pitchFamily="34" charset="0"/>
                  <a:ea typeface="MS PGothic" panose="020B0600070205080204" pitchFamily="34" charset="-128"/>
                  <a:cs typeface="Arial" panose="020B0604020202090204" pitchFamily="34" charset="0"/>
                </a:rPr>
                <a:t>Ключевые функции:</a:t>
              </a:r>
              <a:endParaRPr lang="en-GB" altLang="en-US" sz="2400" b="1">
                <a:solidFill>
                  <a:srgbClr val="000000"/>
                </a:solidFill>
                <a:latin typeface="Arial" panose="020B0604020202090204" pitchFamily="34" charset="0"/>
                <a:ea typeface="MS PGothic" panose="020B0600070205080204" pitchFamily="34" charset="-128"/>
                <a:cs typeface="Arial" panose="020B0604020202090204" pitchFamily="34" charset="0"/>
              </a:endParaRPr>
            </a:p>
          </p:txBody>
        </p:sp>
        <p:sp>
          <p:nvSpPr>
            <p:cNvPr id="80912" name="TextBox 15"/>
            <p:cNvSpPr txBox="1">
              <a:spLocks noChangeArrowheads="1"/>
            </p:cNvSpPr>
            <p:nvPr/>
          </p:nvSpPr>
          <p:spPr bwMode="auto">
            <a:xfrm>
              <a:off x="1317309" y="7630679"/>
              <a:ext cx="2899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2400" b="1">
                  <a:solidFill>
                    <a:srgbClr val="000000"/>
                  </a:solidFill>
                  <a:latin typeface="Arial" panose="020B0604020202090204" pitchFamily="34" charset="0"/>
                  <a:ea typeface="MS PGothic" panose="020B0600070205080204" pitchFamily="34" charset="-128"/>
                  <a:cs typeface="Arial" panose="020B0604020202090204" pitchFamily="34" charset="0"/>
                </a:rPr>
                <a:t>Технологические инструменты:</a:t>
              </a:r>
              <a:endParaRPr lang="en-GB" altLang="en-US" sz="2400" b="1">
                <a:solidFill>
                  <a:srgbClr val="000000"/>
                </a:solidFill>
                <a:latin typeface="Arial" panose="020B0604020202090204" pitchFamily="34" charset="0"/>
                <a:ea typeface="MS PGothic" panose="020B0600070205080204" pitchFamily="34" charset="-128"/>
                <a:cs typeface="Arial" panose="020B0604020202090204" pitchFamily="34" charset="0"/>
              </a:endParaRPr>
            </a:p>
          </p:txBody>
        </p:sp>
        <p:cxnSp>
          <p:nvCxnSpPr>
            <p:cNvPr id="80913" name="Straight Connector 20"/>
            <p:cNvCxnSpPr>
              <a:cxnSpLocks noChangeShapeType="1"/>
            </p:cNvCxnSpPr>
            <p:nvPr/>
          </p:nvCxnSpPr>
          <p:spPr bwMode="auto">
            <a:xfrm>
              <a:off x="4065133" y="7879009"/>
              <a:ext cx="12461598" cy="36749"/>
            </a:xfrm>
            <a:prstGeom prst="line">
              <a:avLst/>
            </a:prstGeom>
            <a:noFill/>
            <a:ln w="9525">
              <a:solidFill>
                <a:srgbClr val="7F7F7F"/>
              </a:solidFill>
              <a:round/>
            </a:ln>
            <a:extLst>
              <a:ext uri="{909E8E84-426E-40DD-AFC4-6F175D3DCCD1}">
                <a14:hiddenFill xmlns:a14="http://schemas.microsoft.com/office/drawing/2010/main">
                  <a:noFill/>
                </a14:hiddenFill>
              </a:ext>
            </a:extLst>
          </p:spPr>
        </p:cxnSp>
        <p:cxnSp>
          <p:nvCxnSpPr>
            <p:cNvPr id="80914" name="Straight Connector 21"/>
            <p:cNvCxnSpPr/>
            <p:nvPr/>
          </p:nvCxnSpPr>
          <p:spPr bwMode="auto">
            <a:xfrm>
              <a:off x="3784339" y="5925682"/>
              <a:ext cx="12742392" cy="46382"/>
            </a:xfrm>
            <a:prstGeom prst="line">
              <a:avLst/>
            </a:prstGeom>
            <a:noFill/>
            <a:ln w="9525">
              <a:solidFill>
                <a:srgbClr val="7F7F7F"/>
              </a:solidFill>
              <a:round/>
            </a:ln>
            <a:extLst>
              <a:ext uri="{909E8E84-426E-40DD-AFC4-6F175D3DCCD1}">
                <a14:hiddenFill xmlns:a14="http://schemas.microsoft.com/office/drawing/2010/main">
                  <a:noFill/>
                </a14:hiddenFill>
              </a:ext>
            </a:extLst>
          </p:spPr>
        </p:cxnSp>
        <p:sp>
          <p:nvSpPr>
            <p:cNvPr id="80915" name="TextBox 32"/>
            <p:cNvSpPr txBox="1">
              <a:spLocks noChangeArrowheads="1"/>
            </p:cNvSpPr>
            <p:nvPr/>
          </p:nvSpPr>
          <p:spPr bwMode="auto">
            <a:xfrm>
              <a:off x="8340452" y="6103023"/>
              <a:ext cx="4995096" cy="17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755"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Управление бенефициарами</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Планирование и </a:t>
              </a:r>
              <a:r>
                <a:rPr lang="en-US" altLang="en-US" sz="2000">
                  <a:solidFill>
                    <a:srgbClr val="011E41"/>
                  </a:solidFill>
                  <a:latin typeface="Montserrat" panose="00000500000000000000" pitchFamily="2" charset="0"/>
                  <a:cs typeface="Open Sans" panose="020B0606030504020204" pitchFamily="34" charset="0"/>
                </a:rPr>
                <a:t>отслеживание</a:t>
              </a:r>
              <a:r>
                <a:rPr lang="en-US" altLang="en-US" sz="2000">
                  <a:solidFill>
                    <a:srgbClr val="011E41"/>
                  </a:solidFill>
                  <a:latin typeface="Montserrat" panose="00000500000000000000" pitchFamily="2" charset="0"/>
                  <a:cs typeface="Open Sans" panose="020B0606030504020204" pitchFamily="34" charset="0"/>
                </a:rPr>
                <a:t> дистрибуции</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Мониторинг и отчетность</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Контрольные журналы</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Администрирование платежей </a:t>
              </a:r>
              <a:r>
                <a:rPr lang="en-US" altLang="en-US" sz="2000">
                  <a:solidFill>
                    <a:srgbClr val="011E41"/>
                  </a:solidFill>
                  <a:latin typeface="Montserrat" panose="00000500000000000000" pitchFamily="2" charset="0"/>
                  <a:cs typeface="Open Sans" panose="020B0606030504020204" pitchFamily="34" charset="0"/>
                </a:rPr>
                <a:t>(интеграция с FSP)</a:t>
              </a:r>
              <a:endParaRPr lang="en-US" altLang="en-US" sz="2000">
                <a:solidFill>
                  <a:srgbClr val="011E41"/>
                </a:solidFill>
                <a:latin typeface="Montserrat" panose="00000500000000000000" pitchFamily="2" charset="0"/>
                <a:cs typeface="Open Sans" panose="020B0606030504020204" pitchFamily="34" charset="0"/>
              </a:endParaRPr>
            </a:p>
          </p:txBody>
        </p:sp>
        <p:sp>
          <p:nvSpPr>
            <p:cNvPr id="80916" name="TextBox 33"/>
            <p:cNvSpPr txBox="1">
              <a:spLocks noChangeArrowheads="1"/>
            </p:cNvSpPr>
            <p:nvPr/>
          </p:nvSpPr>
          <p:spPr bwMode="auto">
            <a:xfrm>
              <a:off x="13198977" y="6120411"/>
              <a:ext cx="3877011" cy="17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755"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Планирование платежей </a:t>
              </a:r>
              <a:r>
                <a:rPr lang="en-US" altLang="en-US" sz="2000">
                  <a:solidFill>
                    <a:srgbClr val="011E41"/>
                  </a:solidFill>
                  <a:latin typeface="Montserrat" panose="00000500000000000000" pitchFamily="2" charset="0"/>
                  <a:cs typeface="Open Sans" panose="020B0606030504020204" pitchFamily="34" charset="0"/>
                </a:rPr>
                <a:t>(индивидуальные, массовые)</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Проверка подлинности и </a:t>
              </a:r>
              <a:r>
                <a:rPr lang="en-US" altLang="en-US" sz="2000">
                  <a:solidFill>
                    <a:srgbClr val="011E41"/>
                  </a:solidFill>
                  <a:latin typeface="Montserrat" panose="00000500000000000000" pitchFamily="2" charset="0"/>
                  <a:cs typeface="Open Sans" panose="020B0606030504020204" pitchFamily="34" charset="0"/>
                </a:rPr>
                <a:t>безопасность</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Управление запасами</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Согласование</a:t>
              </a:r>
              <a:endParaRPr lang="en-US" altLang="en-US" sz="2000">
                <a:solidFill>
                  <a:srgbClr val="011E41"/>
                </a:solidFill>
                <a:latin typeface="Montserrat" panose="00000500000000000000" pitchFamily="2" charset="0"/>
                <a:cs typeface="Open Sans" panose="020B0606030504020204" pitchFamily="34" charset="0"/>
              </a:endParaRPr>
            </a:p>
          </p:txBody>
        </p:sp>
        <p:sp>
          <p:nvSpPr>
            <p:cNvPr id="80917" name="TextBox 37"/>
            <p:cNvSpPr txBox="1">
              <a:spLocks noChangeArrowheads="1"/>
            </p:cNvSpPr>
            <p:nvPr/>
          </p:nvSpPr>
          <p:spPr bwMode="auto">
            <a:xfrm>
              <a:off x="3950461" y="8164088"/>
              <a:ext cx="4389992" cy="144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755"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ODK</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RAMP/Magpi</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Devicemagic</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Набор инструментов Kobo</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ONA</a:t>
              </a:r>
              <a:endParaRPr lang="en-US" altLang="en-US" sz="2000">
                <a:solidFill>
                  <a:srgbClr val="011E41"/>
                </a:solidFill>
                <a:latin typeface="Montserrat" panose="00000500000000000000" pitchFamily="2" charset="0"/>
                <a:cs typeface="Open Sans" panose="020B0606030504020204" pitchFamily="34" charset="0"/>
              </a:endParaRPr>
            </a:p>
          </p:txBody>
        </p:sp>
        <p:sp>
          <p:nvSpPr>
            <p:cNvPr id="80918" name="TextBox 38"/>
            <p:cNvSpPr txBox="1">
              <a:spLocks noChangeArrowheads="1"/>
            </p:cNvSpPr>
            <p:nvPr/>
          </p:nvSpPr>
          <p:spPr bwMode="auto">
            <a:xfrm>
              <a:off x="8340452" y="8143497"/>
              <a:ext cx="4389992" cy="117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755"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90204" pitchFamily="34" charset="0"/>
                <a:buChar char="•"/>
              </a:pPr>
              <a:r>
                <a:rPr lang="it-IT" altLang="en-US" sz="2000">
                  <a:solidFill>
                    <a:srgbClr val="011E41"/>
                  </a:solidFill>
                  <a:latin typeface="Montserrat" panose="00000500000000000000" pitchFamily="2" charset="0"/>
                  <a:cs typeface="Open Sans" panose="020B0606030504020204" pitchFamily="34" charset="0"/>
                </a:rPr>
                <a:t>LMMS</a:t>
              </a:r>
              <a:endParaRPr lang="it-IT"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it-IT" altLang="en-US" sz="2000">
                  <a:solidFill>
                    <a:srgbClr val="011E41"/>
                  </a:solidFill>
                  <a:latin typeface="Montserrat" panose="00000500000000000000" pitchFamily="2" charset="0"/>
                  <a:cs typeface="Open Sans" panose="020B0606030504020204" pitchFamily="34" charset="0"/>
                </a:rPr>
                <a:t>RedRose</a:t>
              </a:r>
              <a:endParaRPr lang="it-IT"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it-IT" altLang="en-US" sz="2000">
                  <a:solidFill>
                    <a:srgbClr val="011E41"/>
                  </a:solidFill>
                  <a:latin typeface="Montserrat" panose="00000500000000000000" pitchFamily="2" charset="0"/>
                  <a:cs typeface="Open Sans" panose="020B0606030504020204" pitchFamily="34" charset="0"/>
                </a:rPr>
                <a:t>СКОПЕ (ВПП)</a:t>
              </a:r>
              <a:endParaRPr lang="it-IT"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it-IT" altLang="en-US" sz="2000">
                  <a:solidFill>
                    <a:srgbClr val="011E41"/>
                  </a:solidFill>
                  <a:latin typeface="Montserrat" panose="00000500000000000000" pitchFamily="2" charset="0"/>
                  <a:cs typeface="Open Sans" panose="020B0606030504020204" pitchFamily="34" charset="0"/>
                </a:rPr>
                <a:t>Сеговия</a:t>
              </a:r>
              <a:endParaRPr lang="it-IT" altLang="en-US" sz="2000">
                <a:solidFill>
                  <a:srgbClr val="011E41"/>
                </a:solidFill>
                <a:latin typeface="Montserrat" panose="00000500000000000000" pitchFamily="2" charset="0"/>
                <a:cs typeface="Open Sans" panose="020B0606030504020204" pitchFamily="34" charset="0"/>
              </a:endParaRPr>
            </a:p>
          </p:txBody>
        </p:sp>
        <p:sp>
          <p:nvSpPr>
            <p:cNvPr id="80919" name="TextBox 39"/>
            <p:cNvSpPr txBox="1">
              <a:spLocks noChangeArrowheads="1"/>
            </p:cNvSpPr>
            <p:nvPr/>
          </p:nvSpPr>
          <p:spPr bwMode="auto">
            <a:xfrm>
              <a:off x="13198977" y="8060626"/>
              <a:ext cx="3327753" cy="17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755"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Предоплаченные карты</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Денежные переводы </a:t>
              </a:r>
              <a:r>
                <a:rPr lang="en-US" altLang="en-US" sz="2000">
                  <a:solidFill>
                    <a:srgbClr val="011E41"/>
                  </a:solidFill>
                  <a:latin typeface="Montserrat" panose="00000500000000000000" pitchFamily="2" charset="0"/>
                  <a:cs typeface="Open Sans" panose="020B0606030504020204" pitchFamily="34" charset="0"/>
                </a:rPr>
                <a:t>(денежные переводы) </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Мобильные платежи</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Электронные </a:t>
              </a:r>
              <a:r>
                <a:rPr lang="en-US" altLang="en-US" sz="2000">
                  <a:solidFill>
                    <a:srgbClr val="011E41"/>
                  </a:solidFill>
                  <a:latin typeface="Montserrat" panose="00000500000000000000" pitchFamily="2" charset="0"/>
                  <a:cs typeface="Open Sans" panose="020B0606030504020204" pitchFamily="34" charset="0"/>
                </a:rPr>
                <a:t>ваучеры</a:t>
              </a:r>
              <a:endParaRPr lang="en-US" altLang="en-US" sz="2000">
                <a:solidFill>
                  <a:srgbClr val="011E41"/>
                </a:solidFill>
                <a:latin typeface="Montserrat" panose="00000500000000000000" pitchFamily="2" charset="0"/>
                <a:cs typeface="Open Sans" panose="020B0606030504020204" pitchFamily="34" charset="0"/>
              </a:endParaRPr>
            </a:p>
            <a:p>
              <a:pPr>
                <a:buFont typeface="Arial" panose="020B0604020202090204" pitchFamily="34" charset="0"/>
                <a:buChar char="•"/>
              </a:pPr>
              <a:r>
                <a:rPr lang="en-US" altLang="en-US" sz="2000">
                  <a:solidFill>
                    <a:srgbClr val="011E41"/>
                  </a:solidFill>
                  <a:latin typeface="Montserrat" panose="00000500000000000000" pitchFamily="2" charset="0"/>
                  <a:cs typeface="Open Sans" panose="020B0606030504020204" pitchFamily="34" charset="0"/>
                </a:rPr>
                <a:t>Цифровые кошельки</a:t>
              </a:r>
              <a:endParaRPr lang="en-US" altLang="en-US" sz="2000">
                <a:solidFill>
                  <a:srgbClr val="011E41"/>
                </a:solidFill>
                <a:latin typeface="Montserrat" panose="00000500000000000000" pitchFamily="2" charset="0"/>
                <a:cs typeface="Open Sans" panose="020B0606030504020204" pitchFamily="34" charset="0"/>
              </a:endParaRPr>
            </a:p>
          </p:txBody>
        </p:sp>
      </p:grpSp>
      <p:pic>
        <p:nvPicPr>
          <p:cNvPr id="80900"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46083" name="TextBox 4"/>
          <p:cNvSpPr txBox="1">
            <a:spLocks noChangeArrowheads="1"/>
          </p:cNvSpPr>
          <p:nvPr/>
        </p:nvSpPr>
        <p:spPr bwMode="auto">
          <a:xfrm>
            <a:off x="3406877" y="7418688"/>
            <a:ext cx="13954255" cy="1938992"/>
          </a:xfrm>
          <a:prstGeom prst="rect">
            <a:avLst/>
          </a:prstGeom>
          <a:solidFill>
            <a:schemeClr val="bg2">
              <a:alpha val="45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r">
              <a:spcAft>
                <a:spcPts val="1800"/>
              </a:spcAft>
              <a:defRPr/>
            </a:pPr>
            <a:r>
              <a:rPr lang="en-US" sz="6000" b="1" dirty="0">
                <a:ln>
                  <a:solidFill>
                    <a:schemeClr val="accent1"/>
                  </a:solidFill>
                </a:ln>
                <a:solidFill>
                  <a:schemeClr val="bg2"/>
                </a:solidFill>
                <a:latin typeface="Montserrat" panose="00000500000000000000" pitchFamily="2" charset="0"/>
              </a:rPr>
              <a:t>CVA в движении</a:t>
            </a:r>
            <a:br>
              <a:rPr lang="en-US" sz="6000" b="1" dirty="0">
                <a:ln>
                  <a:solidFill>
                    <a:schemeClr val="accent1"/>
                  </a:solidFill>
                </a:ln>
                <a:solidFill>
                  <a:schemeClr val="bg2"/>
                </a:solidFill>
                <a:latin typeface="Montserrat" panose="00000500000000000000" pitchFamily="2" charset="0"/>
              </a:rPr>
            </a:br>
            <a:r>
              <a:rPr lang="en-US" sz="6000" b="1" dirty="0">
                <a:ln>
                  <a:solidFill>
                    <a:schemeClr val="accent1"/>
                  </a:solidFill>
                </a:ln>
                <a:solidFill>
                  <a:schemeClr val="bg2"/>
                </a:solidFill>
                <a:latin typeface="Montserrat" panose="00000500000000000000" pitchFamily="2" charset="0"/>
              </a:rPr>
              <a:t>Обязательства и инструменты CVA</a:t>
            </a:r>
            <a:endParaRPr lang="en-US" altLang="en-US" sz="2000" b="1" dirty="0">
              <a:ln>
                <a:solidFill>
                  <a:schemeClr val="accent1"/>
                </a:solidFill>
              </a:ln>
              <a:solidFill>
                <a:schemeClr val="bg2"/>
              </a:solidFill>
              <a:latin typeface="Montserrat" panose="00000500000000000000" pitchFamily="2" charset="0"/>
              <a:cs typeface="Open Sans" panose="020B0606030504020204" pitchFamily="34" charset="0"/>
            </a:endParaRPr>
          </a:p>
        </p:txBody>
      </p:sp>
      <p:pic>
        <p:nvPicPr>
          <p:cNvPr id="82947" name="Picture 7" descr="A red cross on a black background&#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6"/>
          <p:cNvSpPr txBox="1">
            <a:spLocks noChangeArrowheads="1"/>
          </p:cNvSpPr>
          <p:nvPr/>
        </p:nvSpPr>
        <p:spPr bwMode="auto">
          <a:xfrm>
            <a:off x="703263" y="768350"/>
            <a:ext cx="9820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7200" b="1">
                <a:solidFill>
                  <a:srgbClr val="F5333F"/>
                </a:solidFill>
                <a:latin typeface="Montserrat" panose="00000500000000000000" pitchFamily="2" charset="0"/>
                <a:ea typeface="Roboto Black" pitchFamily="2" charset="0"/>
                <a:cs typeface="Open Sans Light" panose="020B0306030504020204" pitchFamily="34" charset="0"/>
              </a:rPr>
              <a:t>Обязательства МФОККиКП</a:t>
            </a:r>
            <a:endParaRPr lang="ru-RU" altLang="en-US" sz="72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83971" name="TextBox 4"/>
          <p:cNvSpPr txBox="1">
            <a:spLocks noChangeArrowheads="1"/>
          </p:cNvSpPr>
          <p:nvPr/>
        </p:nvSpPr>
        <p:spPr bwMode="auto">
          <a:xfrm>
            <a:off x="703263" y="3302000"/>
            <a:ext cx="171196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nSpc>
                <a:spcPct val="200000"/>
              </a:lnSpc>
              <a:spcAft>
                <a:spcPts val="1800"/>
              </a:spcAft>
            </a:pPr>
            <a:r>
              <a:rPr lang="en-US" altLang="en-US" sz="6000" b="1">
                <a:solidFill>
                  <a:srgbClr val="011E41"/>
                </a:solidFill>
                <a:latin typeface="Montserrat" panose="00000500000000000000" pitchFamily="2" charset="0"/>
                <a:cs typeface="Open Sans" panose="020B0606030504020204" pitchFamily="34" charset="0"/>
              </a:rPr>
              <a:t>"К 2025 году МФОККиКП обязуется предоставлять 50% гуманитарной помощи с помощью наличных денег и ваучеров".</a:t>
            </a:r>
            <a:endParaRPr lang="en-US" altLang="en-US" sz="6000" b="1">
              <a:solidFill>
                <a:srgbClr val="011E41"/>
              </a:solidFill>
              <a:latin typeface="Montserrat" panose="00000500000000000000" pitchFamily="2" charset="0"/>
              <a:cs typeface="Open Sans" panose="020B0606030504020204" pitchFamily="34" charset="0"/>
            </a:endParaRPr>
          </a:p>
        </p:txBody>
      </p:sp>
      <p:pic>
        <p:nvPicPr>
          <p:cNvPr id="83972"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6"/>
          <p:cNvSpPr txBox="1">
            <a:spLocks noChangeArrowheads="1"/>
          </p:cNvSpPr>
          <p:nvPr/>
        </p:nvSpPr>
        <p:spPr bwMode="auto">
          <a:xfrm>
            <a:off x="313377" y="1002173"/>
            <a:ext cx="141033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dirty="0">
                <a:solidFill>
                  <a:srgbClr val="F5333F"/>
                </a:solidFill>
                <a:latin typeface="Montserrat" panose="00000500000000000000" pitchFamily="2" charset="0"/>
                <a:ea typeface="Roboto Black" pitchFamily="2" charset="0"/>
                <a:cs typeface="Open Sans Light" panose="020B0306030504020204" pitchFamily="34" charset="0"/>
              </a:rPr>
              <a:t>Движение CVA Стратегическая </a:t>
            </a:r>
            <a:r>
              <a:rPr lang="en-US" altLang="en-US" sz="4800" b="1" dirty="0">
                <a:solidFill>
                  <a:srgbClr val="F5333F"/>
                </a:solidFill>
                <a:latin typeface="Montserrat" panose="00000500000000000000" pitchFamily="2" charset="0"/>
                <a:ea typeface="Roboto Black" pitchFamily="2" charset="0"/>
                <a:cs typeface="Open Sans Light" panose="020B0306030504020204" pitchFamily="34" charset="0"/>
              </a:rPr>
              <a:t>рамочная программа </a:t>
            </a:r>
            <a:r>
              <a:rPr lang="en-US" altLang="en-US" sz="4800" b="1" dirty="0">
                <a:solidFill>
                  <a:srgbClr val="F5333F"/>
                </a:solidFill>
                <a:latin typeface="Montserrat" panose="00000500000000000000" pitchFamily="2" charset="0"/>
                <a:ea typeface="Roboto Black" pitchFamily="2" charset="0"/>
                <a:cs typeface="Open Sans Light" panose="020B0306030504020204" pitchFamily="34" charset="0"/>
              </a:rPr>
              <a:t>2030</a:t>
            </a:r>
            <a:endParaRPr lang="ru-RU" altLang="en-US"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62468"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3377" y="1882676"/>
            <a:ext cx="17691990" cy="1138773"/>
          </a:xfrm>
          <a:prstGeom prst="rect">
            <a:avLst/>
          </a:prstGeom>
          <a:noFill/>
        </p:spPr>
        <p:txBody>
          <a:bodyPr wrap="square" rtlCol="0">
            <a:spAutoFit/>
          </a:bodyPr>
          <a:lstStyle/>
          <a:p>
            <a:pPr algn="just"/>
            <a:r>
              <a:rPr lang="en-US" sz="2800" b="1" u="none" strike="noStrike" baseline="0" dirty="0">
                <a:solidFill>
                  <a:schemeClr val="accent1"/>
                </a:solidFill>
                <a:latin typeface="Montserrat" panose="00000500000000000000" pitchFamily="2" charset="0"/>
              </a:rPr>
              <a:t>Видение: </a:t>
            </a:r>
            <a:endParaRPr lang="en-US" sz="2800" b="1" u="none" strike="noStrike" baseline="0" dirty="0">
              <a:solidFill>
                <a:schemeClr val="accent1"/>
              </a:solidFill>
              <a:latin typeface="Montserrat" panose="00000500000000000000" pitchFamily="2" charset="0"/>
            </a:endParaRPr>
          </a:p>
          <a:p>
            <a:pPr algn="just"/>
            <a:r>
              <a:rPr lang="en-US" sz="2000" b="1" u="none" strike="noStrike" baseline="0" dirty="0">
                <a:solidFill>
                  <a:schemeClr val="accent1"/>
                </a:solidFill>
                <a:latin typeface="Montserrat" panose="00000500000000000000" pitchFamily="2" charset="0"/>
              </a:rPr>
              <a:t>"Люди </a:t>
            </a:r>
            <a:r>
              <a:rPr lang="en-US" sz="2000" b="1" u="none" strike="noStrike" baseline="0" dirty="0">
                <a:solidFill>
                  <a:schemeClr val="accent1"/>
                </a:solidFill>
                <a:latin typeface="Montserrat" panose="00000500000000000000" pitchFamily="2" charset="0"/>
              </a:rPr>
              <a:t>способны предвидеть кризисы, реагировать на них и восстанавливаться после них, одновременно вырабатывая устойчивость к ним, чтобы вести безопасную, здоровую и достойную жизнь с возможностями для процветания</a:t>
            </a:r>
            <a:r>
              <a:rPr lang="en-US" sz="2000" b="1" u="none" strike="noStrike" baseline="0" dirty="0">
                <a:solidFill>
                  <a:schemeClr val="accent1"/>
                </a:solidFill>
                <a:latin typeface="Montserrat" panose="00000500000000000000" pitchFamily="2" charset="0"/>
              </a:rPr>
              <a:t>". </a:t>
            </a:r>
            <a:endParaRPr lang="en-US" sz="2000" b="1" dirty="0">
              <a:solidFill>
                <a:schemeClr val="accent1"/>
              </a:solidFill>
              <a:latin typeface="Montserrat" panose="00000500000000000000" pitchFamily="2" charset="0"/>
            </a:endParaRPr>
          </a:p>
        </p:txBody>
      </p:sp>
      <p:grpSp>
        <p:nvGrpSpPr>
          <p:cNvPr id="59420" name="Group 59419"/>
          <p:cNvGrpSpPr/>
          <p:nvPr/>
        </p:nvGrpSpPr>
        <p:grpSpPr>
          <a:xfrm>
            <a:off x="2110725" y="3037141"/>
            <a:ext cx="14395531" cy="2939886"/>
            <a:chOff x="2110725" y="3275344"/>
            <a:chExt cx="14395531" cy="2939886"/>
          </a:xfrm>
        </p:grpSpPr>
        <p:pic>
          <p:nvPicPr>
            <p:cNvPr id="6" name="Picture 5" descr="A red and blue pi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725" y="3439837"/>
              <a:ext cx="2610904" cy="2610902"/>
            </a:xfrm>
            <a:prstGeom prst="rect">
              <a:avLst/>
            </a:prstGeom>
          </p:spPr>
        </p:pic>
        <p:pic>
          <p:nvPicPr>
            <p:cNvPr id="59397" name="Picture 59396" descr="A red and blue logo&#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647" y="3275345"/>
              <a:ext cx="2942706" cy="2939885"/>
            </a:xfrm>
            <a:prstGeom prst="rect">
              <a:avLst/>
            </a:prstGeom>
          </p:spPr>
        </p:pic>
        <p:pic>
          <p:nvPicPr>
            <p:cNvPr id="59399" name="Picture 59398" descr="A blue and red hands touching each other&#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6371" y="3275344"/>
              <a:ext cx="2939885" cy="2939885"/>
            </a:xfrm>
            <a:prstGeom prst="rect">
              <a:avLst/>
            </a:prstGeom>
          </p:spPr>
        </p:pic>
      </p:grpSp>
      <p:grpSp>
        <p:nvGrpSpPr>
          <p:cNvPr id="59421" name="Group 59420"/>
          <p:cNvGrpSpPr/>
          <p:nvPr/>
        </p:nvGrpSpPr>
        <p:grpSpPr>
          <a:xfrm>
            <a:off x="1146448" y="5762661"/>
            <a:ext cx="16367940" cy="1846660"/>
            <a:chOff x="1146448" y="5762661"/>
            <a:chExt cx="16367940" cy="1846660"/>
          </a:xfrm>
        </p:grpSpPr>
        <p:sp>
          <p:nvSpPr>
            <p:cNvPr id="59400" name="TextBox 59399"/>
            <p:cNvSpPr txBox="1"/>
            <p:nvPr/>
          </p:nvSpPr>
          <p:spPr>
            <a:xfrm>
              <a:off x="1146448" y="5762662"/>
              <a:ext cx="4539458" cy="1569660"/>
            </a:xfrm>
            <a:prstGeom prst="rect">
              <a:avLst/>
            </a:prstGeom>
            <a:noFill/>
          </p:spPr>
          <p:txBody>
            <a:bodyPr wrap="square" rtlCol="0">
              <a:spAutoFit/>
            </a:bodyPr>
            <a:lstStyle/>
            <a:p>
              <a:pPr algn="ctr"/>
              <a:r>
                <a:rPr lang="en-US" sz="2400" b="1" u="none" strike="noStrike" baseline="0" dirty="0">
                  <a:solidFill>
                    <a:schemeClr val="accent1"/>
                  </a:solidFill>
                  <a:latin typeface="Montserrat" panose="00000500000000000000" pitchFamily="2" charset="0"/>
                </a:rPr>
                <a:t>Локализация</a:t>
              </a:r>
              <a:endParaRPr lang="en-US" sz="2400" b="1" u="none" strike="noStrike" baseline="0" dirty="0">
                <a:solidFill>
                  <a:schemeClr val="accent1"/>
                </a:solidFill>
                <a:latin typeface="Montserrat" panose="00000500000000000000" pitchFamily="2" charset="0"/>
              </a:endParaRPr>
            </a:p>
            <a:p>
              <a:pPr algn="just"/>
              <a:r>
                <a:rPr lang="en-US" sz="1800" u="none" strike="noStrike" baseline="0" dirty="0">
                  <a:solidFill>
                    <a:schemeClr val="accent1"/>
                  </a:solidFill>
                  <a:latin typeface="Montserrat" panose="00000500000000000000" pitchFamily="2" charset="0"/>
                </a:rPr>
                <a:t>CVA действует на местном уровне, используя постоянное присутствие и доступ Движения в местных сообществах и роль помощников государственных органов.</a:t>
              </a:r>
              <a:endParaRPr lang="en-US" dirty="0">
                <a:solidFill>
                  <a:schemeClr val="accent1"/>
                </a:solidFill>
                <a:latin typeface="Montserrat" panose="00000500000000000000" pitchFamily="2" charset="0"/>
              </a:endParaRPr>
            </a:p>
          </p:txBody>
        </p:sp>
        <p:sp>
          <p:nvSpPr>
            <p:cNvPr id="59418" name="TextBox 59417"/>
            <p:cNvSpPr txBox="1"/>
            <p:nvPr/>
          </p:nvSpPr>
          <p:spPr>
            <a:xfrm>
              <a:off x="6874271" y="5762662"/>
              <a:ext cx="4539458" cy="1846659"/>
            </a:xfrm>
            <a:prstGeom prst="rect">
              <a:avLst/>
            </a:prstGeom>
            <a:noFill/>
          </p:spPr>
          <p:txBody>
            <a:bodyPr wrap="square" rtlCol="0">
              <a:spAutoFit/>
            </a:bodyPr>
            <a:lstStyle/>
            <a:p>
              <a:pPr algn="ctr"/>
              <a:r>
                <a:rPr lang="en-US" sz="2400" b="1" u="none" strike="noStrike" baseline="0" dirty="0">
                  <a:solidFill>
                    <a:schemeClr val="accent1"/>
                  </a:solidFill>
                  <a:latin typeface="Montserrat" panose="00000500000000000000" pitchFamily="2" charset="0"/>
                </a:rPr>
                <a:t>Глобальный охват</a:t>
              </a:r>
              <a:endParaRPr lang="en-US" sz="2400" b="1" u="none" strike="noStrike" baseline="0" dirty="0">
                <a:solidFill>
                  <a:schemeClr val="accent1"/>
                </a:solidFill>
                <a:latin typeface="Montserrat" panose="00000500000000000000" pitchFamily="2" charset="0"/>
              </a:endParaRPr>
            </a:p>
            <a:p>
              <a:pPr algn="just"/>
              <a:r>
                <a:rPr lang="en-US" sz="1800" u="none" strike="noStrike" baseline="0" dirty="0">
                  <a:solidFill>
                    <a:schemeClr val="accent1"/>
                  </a:solidFill>
                  <a:latin typeface="Montserrat" panose="00000500000000000000" pitchFamily="2" charset="0"/>
                </a:rPr>
                <a:t>Уникальное положение Движения как местных участников глобальной сети позволяет использовать его коллективную силу, оптимизируя скоординированное реагирование и гуманитарную деятельность с использованием CVA.</a:t>
              </a:r>
              <a:endParaRPr lang="en-US" dirty="0">
                <a:solidFill>
                  <a:schemeClr val="accent1"/>
                </a:solidFill>
                <a:latin typeface="Montserrat" panose="00000500000000000000" pitchFamily="2" charset="0"/>
              </a:endParaRPr>
            </a:p>
          </p:txBody>
        </p:sp>
        <p:sp>
          <p:nvSpPr>
            <p:cNvPr id="59419" name="TextBox 59418"/>
            <p:cNvSpPr txBox="1"/>
            <p:nvPr/>
          </p:nvSpPr>
          <p:spPr>
            <a:xfrm>
              <a:off x="12558237" y="5762661"/>
              <a:ext cx="4956151" cy="1846659"/>
            </a:xfrm>
            <a:prstGeom prst="rect">
              <a:avLst/>
            </a:prstGeom>
            <a:noFill/>
          </p:spPr>
          <p:txBody>
            <a:bodyPr wrap="square" rtlCol="0">
              <a:spAutoFit/>
            </a:bodyPr>
            <a:lstStyle/>
            <a:p>
              <a:pPr algn="ctr"/>
              <a:r>
                <a:rPr lang="en-US" sz="2400" b="1" u="none" strike="noStrike" baseline="0" dirty="0">
                  <a:solidFill>
                    <a:schemeClr val="accent1"/>
                  </a:solidFill>
                  <a:latin typeface="Montserrat" panose="00000500000000000000" pitchFamily="2" charset="0"/>
                </a:rPr>
                <a:t>Включение в основную деятельность</a:t>
              </a:r>
              <a:endParaRPr lang="en-US" sz="2400" b="1" u="none" strike="noStrike" baseline="0" dirty="0">
                <a:solidFill>
                  <a:schemeClr val="accent1"/>
                </a:solidFill>
                <a:latin typeface="Montserrat" panose="00000500000000000000" pitchFamily="2" charset="0"/>
              </a:endParaRPr>
            </a:p>
            <a:p>
              <a:pPr algn="just"/>
              <a:r>
                <a:rPr lang="en-US" sz="1800" u="none" strike="noStrike" baseline="0" dirty="0">
                  <a:solidFill>
                    <a:schemeClr val="accent1"/>
                  </a:solidFill>
                  <a:latin typeface="Montserrat" panose="00000500000000000000" pitchFamily="2" charset="0"/>
                </a:rPr>
                <a:t>Помощь наличными и ваучерами - это стандартный вариант реагирования для всех секторов, способствующий оказанию комплексной помощи и удовлетворению различных потребностей на всех этапах гуманитарной деятельности.</a:t>
              </a:r>
              <a:endParaRPr lang="en-US" dirty="0">
                <a:solidFill>
                  <a:schemeClr val="accent1"/>
                </a:solidFill>
                <a:latin typeface="Montserrat" panose="00000500000000000000" pitchFamily="2" charset="0"/>
              </a:endParaRPr>
            </a:p>
          </p:txBody>
        </p:sp>
      </p:grpSp>
      <p:sp>
        <p:nvSpPr>
          <p:cNvPr id="59423" name="TextBox 59422"/>
          <p:cNvSpPr txBox="1"/>
          <p:nvPr/>
        </p:nvSpPr>
        <p:spPr>
          <a:xfrm>
            <a:off x="313377" y="3169746"/>
            <a:ext cx="1468367" cy="523220"/>
          </a:xfrm>
          <a:prstGeom prst="rect">
            <a:avLst/>
          </a:prstGeom>
          <a:noFill/>
        </p:spPr>
        <p:txBody>
          <a:bodyPr wrap="square">
            <a:spAutoFit/>
          </a:bodyPr>
          <a:lstStyle/>
          <a:p>
            <a:pPr algn="just"/>
            <a:r>
              <a:rPr lang="en-US" sz="2800" b="1" u="none" strike="noStrike" baseline="0" dirty="0">
                <a:solidFill>
                  <a:schemeClr val="accent1"/>
                </a:solidFill>
                <a:latin typeface="Montserrat" panose="00000500000000000000" pitchFamily="2" charset="0"/>
              </a:rPr>
              <a:t>Цели: </a:t>
            </a:r>
            <a:endParaRPr lang="en-US" sz="2800" b="1" u="none" strike="noStrike" baseline="0" dirty="0">
              <a:solidFill>
                <a:schemeClr val="accent1"/>
              </a:solidFill>
              <a:latin typeface="Montserrat" panose="00000500000000000000" pitchFamily="2" charset="0"/>
            </a:endParaRPr>
          </a:p>
        </p:txBody>
      </p:sp>
      <p:sp>
        <p:nvSpPr>
          <p:cNvPr id="62464" name="TextBox 62463"/>
          <p:cNvSpPr txBox="1"/>
          <p:nvPr/>
        </p:nvSpPr>
        <p:spPr>
          <a:xfrm>
            <a:off x="313376" y="7355460"/>
            <a:ext cx="2296820" cy="523220"/>
          </a:xfrm>
          <a:prstGeom prst="rect">
            <a:avLst/>
          </a:prstGeom>
          <a:noFill/>
        </p:spPr>
        <p:txBody>
          <a:bodyPr wrap="square">
            <a:spAutoFit/>
          </a:bodyPr>
          <a:lstStyle/>
          <a:p>
            <a:pPr algn="just"/>
            <a:r>
              <a:rPr lang="en-US" sz="2800" b="1" u="none" strike="noStrike" baseline="0" dirty="0">
                <a:solidFill>
                  <a:schemeClr val="accent1"/>
                </a:solidFill>
                <a:latin typeface="Montserrat" panose="00000500000000000000" pitchFamily="2" charset="0"/>
              </a:rPr>
              <a:t>Поощрители: </a:t>
            </a:r>
            <a:endParaRPr lang="en-US" sz="2800" b="1" u="none" strike="noStrike" baseline="0" dirty="0">
              <a:solidFill>
                <a:schemeClr val="accent1"/>
              </a:solidFill>
              <a:latin typeface="Montserrat" panose="00000500000000000000" pitchFamily="2" charset="0"/>
            </a:endParaRPr>
          </a:p>
        </p:txBody>
      </p:sp>
      <p:grpSp>
        <p:nvGrpSpPr>
          <p:cNvPr id="62480" name="Group 62479"/>
          <p:cNvGrpSpPr/>
          <p:nvPr/>
        </p:nvGrpSpPr>
        <p:grpSpPr>
          <a:xfrm>
            <a:off x="1444671" y="7785151"/>
            <a:ext cx="15388073" cy="1627737"/>
            <a:chOff x="1444671" y="7934777"/>
            <a:chExt cx="15388073" cy="1627737"/>
          </a:xfrm>
        </p:grpSpPr>
        <p:pic>
          <p:nvPicPr>
            <p:cNvPr id="62470" name="Graphic 62469" descr="Circles with arrows outline"/>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8137" y="8026977"/>
              <a:ext cx="1535537" cy="1535537"/>
            </a:xfrm>
            <a:prstGeom prst="rect">
              <a:avLst/>
            </a:prstGeom>
          </p:spPr>
        </p:pic>
        <p:pic>
          <p:nvPicPr>
            <p:cNvPr id="62473" name="Graphic 62472" descr="Group success with solid fill"/>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844405" y="7984533"/>
              <a:ext cx="1535537" cy="1535537"/>
            </a:xfrm>
            <a:prstGeom prst="rect">
              <a:avLst/>
            </a:prstGeom>
          </p:spPr>
        </p:pic>
        <p:pic>
          <p:nvPicPr>
            <p:cNvPr id="62475" name="Graphic 62474" descr="Cycle with people with solid fill"/>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91603" y="7984533"/>
              <a:ext cx="1535537" cy="1535537"/>
            </a:xfrm>
            <a:prstGeom prst="rect">
              <a:avLst/>
            </a:prstGeom>
          </p:spPr>
        </p:pic>
        <p:pic>
          <p:nvPicPr>
            <p:cNvPr id="62477" name="Graphic 62476" descr="Aspiration with solid fill"/>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44671" y="8026977"/>
              <a:ext cx="1535537" cy="1535537"/>
            </a:xfrm>
            <a:prstGeom prst="rect">
              <a:avLst/>
            </a:prstGeom>
          </p:spPr>
        </p:pic>
        <p:pic>
          <p:nvPicPr>
            <p:cNvPr id="62479" name="Graphic 62478" descr="Business Growth with solid fill"/>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5297207" y="7934777"/>
              <a:ext cx="1535537" cy="1535537"/>
            </a:xfrm>
            <a:prstGeom prst="rect">
              <a:avLst/>
            </a:prstGeom>
          </p:spPr>
        </p:pic>
      </p:grpSp>
      <p:grpSp>
        <p:nvGrpSpPr>
          <p:cNvPr id="62486" name="Group 62485"/>
          <p:cNvGrpSpPr/>
          <p:nvPr/>
        </p:nvGrpSpPr>
        <p:grpSpPr>
          <a:xfrm>
            <a:off x="907341" y="9390068"/>
            <a:ext cx="16326732" cy="606239"/>
            <a:chOff x="907341" y="9539693"/>
            <a:chExt cx="16326732" cy="606239"/>
          </a:xfrm>
        </p:grpSpPr>
        <p:sp>
          <p:nvSpPr>
            <p:cNvPr id="62481" name="TextBox 62480"/>
            <p:cNvSpPr txBox="1"/>
            <p:nvPr/>
          </p:nvSpPr>
          <p:spPr>
            <a:xfrm>
              <a:off x="907341" y="9559611"/>
              <a:ext cx="2610196" cy="338554"/>
            </a:xfrm>
            <a:prstGeom prst="rect">
              <a:avLst/>
            </a:prstGeom>
            <a:noFill/>
          </p:spPr>
          <p:txBody>
            <a:bodyPr wrap="square" rtlCol="0">
              <a:spAutoFit/>
            </a:bodyPr>
            <a:lstStyle/>
            <a:p>
              <a:pPr algn="ctr"/>
              <a:r>
                <a:rPr lang="en-US" sz="1600" u="none" strike="noStrike" baseline="0" dirty="0">
                  <a:solidFill>
                    <a:schemeClr val="accent1"/>
                  </a:solidFill>
                  <a:latin typeface="Montserrat" panose="00000500000000000000" pitchFamily="2" charset="0"/>
                </a:rPr>
                <a:t>Ведущие перемены</a:t>
              </a:r>
              <a:endParaRPr lang="en-US" sz="1600" u="none" strike="noStrike" baseline="0" dirty="0">
                <a:solidFill>
                  <a:schemeClr val="accent1"/>
                </a:solidFill>
                <a:latin typeface="Montserrat" panose="00000500000000000000" pitchFamily="2" charset="0"/>
              </a:endParaRPr>
            </a:p>
          </p:txBody>
        </p:sp>
        <p:sp>
          <p:nvSpPr>
            <p:cNvPr id="62482" name="TextBox 62481"/>
            <p:cNvSpPr txBox="1"/>
            <p:nvPr/>
          </p:nvSpPr>
          <p:spPr>
            <a:xfrm>
              <a:off x="4380807" y="9561157"/>
              <a:ext cx="2610196" cy="584775"/>
            </a:xfrm>
            <a:prstGeom prst="rect">
              <a:avLst/>
            </a:prstGeom>
            <a:noFill/>
          </p:spPr>
          <p:txBody>
            <a:bodyPr wrap="square" rtlCol="0">
              <a:spAutoFit/>
            </a:bodyPr>
            <a:lstStyle/>
            <a:p>
              <a:pPr algn="ctr"/>
              <a:r>
                <a:rPr lang="en-US" sz="1600" u="none" strike="noStrike" baseline="0" dirty="0">
                  <a:solidFill>
                    <a:schemeClr val="accent1"/>
                  </a:solidFill>
                  <a:latin typeface="Montserrat" panose="00000500000000000000" pitchFamily="2" charset="0"/>
                </a:rPr>
                <a:t>Преобразование систем, процессов и инструментов</a:t>
              </a:r>
              <a:endParaRPr lang="en-US" sz="1600" u="none" strike="noStrike" baseline="0" dirty="0">
                <a:solidFill>
                  <a:schemeClr val="accent1"/>
                </a:solidFill>
                <a:latin typeface="Montserrat" panose="00000500000000000000" pitchFamily="2" charset="0"/>
              </a:endParaRPr>
            </a:p>
          </p:txBody>
        </p:sp>
        <p:sp>
          <p:nvSpPr>
            <p:cNvPr id="62483" name="TextBox 62482"/>
            <p:cNvSpPr txBox="1"/>
            <p:nvPr/>
          </p:nvSpPr>
          <p:spPr>
            <a:xfrm>
              <a:off x="7495571" y="9556318"/>
              <a:ext cx="3327600" cy="584775"/>
            </a:xfrm>
            <a:prstGeom prst="rect">
              <a:avLst/>
            </a:prstGeom>
            <a:noFill/>
          </p:spPr>
          <p:txBody>
            <a:bodyPr wrap="square" rtlCol="0">
              <a:spAutoFit/>
            </a:bodyPr>
            <a:lstStyle/>
            <a:p>
              <a:pPr algn="ctr"/>
              <a:r>
                <a:rPr lang="en-US" sz="1600" u="none" strike="noStrike" baseline="0" dirty="0">
                  <a:solidFill>
                    <a:schemeClr val="accent1"/>
                  </a:solidFill>
                  <a:latin typeface="Montserrat" panose="00000500000000000000" pitchFamily="2" charset="0"/>
                </a:rPr>
                <a:t>Обеспечение ресурсами за счет персонала, опыта и финансирования</a:t>
              </a:r>
              <a:endParaRPr lang="en-US" sz="1600" u="none" strike="noStrike" baseline="0" dirty="0">
                <a:solidFill>
                  <a:schemeClr val="accent1"/>
                </a:solidFill>
                <a:latin typeface="Montserrat" panose="00000500000000000000" pitchFamily="2" charset="0"/>
              </a:endParaRPr>
            </a:p>
          </p:txBody>
        </p:sp>
        <p:sp>
          <p:nvSpPr>
            <p:cNvPr id="62484" name="TextBox 62483"/>
            <p:cNvSpPr txBox="1"/>
            <p:nvPr/>
          </p:nvSpPr>
          <p:spPr>
            <a:xfrm>
              <a:off x="11253139" y="9556318"/>
              <a:ext cx="2610196" cy="584775"/>
            </a:xfrm>
            <a:prstGeom prst="rect">
              <a:avLst/>
            </a:prstGeom>
            <a:noFill/>
          </p:spPr>
          <p:txBody>
            <a:bodyPr wrap="square" rtlCol="0">
              <a:spAutoFit/>
            </a:bodyPr>
            <a:lstStyle/>
            <a:p>
              <a:pPr algn="ctr"/>
              <a:r>
                <a:rPr lang="en-US" sz="1600" u="none" strike="noStrike" baseline="0" dirty="0">
                  <a:solidFill>
                    <a:schemeClr val="accent1"/>
                  </a:solidFill>
                  <a:latin typeface="Montserrat" panose="00000500000000000000" pitchFamily="2" charset="0"/>
                </a:rPr>
                <a:t>Использование нашей коллективной силы</a:t>
              </a:r>
              <a:endParaRPr lang="en-US" sz="1600" u="none" strike="noStrike" baseline="0" dirty="0">
                <a:solidFill>
                  <a:schemeClr val="accent1"/>
                </a:solidFill>
                <a:latin typeface="Montserrat" panose="00000500000000000000" pitchFamily="2" charset="0"/>
              </a:endParaRPr>
            </a:p>
          </p:txBody>
        </p:sp>
        <p:sp>
          <p:nvSpPr>
            <p:cNvPr id="62485" name="TextBox 62484"/>
            <p:cNvSpPr txBox="1"/>
            <p:nvPr/>
          </p:nvSpPr>
          <p:spPr>
            <a:xfrm>
              <a:off x="14623877" y="9539693"/>
              <a:ext cx="2610196" cy="584775"/>
            </a:xfrm>
            <a:prstGeom prst="rect">
              <a:avLst/>
            </a:prstGeom>
            <a:noFill/>
          </p:spPr>
          <p:txBody>
            <a:bodyPr wrap="square" rtlCol="0">
              <a:spAutoFit/>
            </a:bodyPr>
            <a:lstStyle/>
            <a:p>
              <a:pPr algn="ctr"/>
              <a:r>
                <a:rPr lang="en-US" sz="1600" u="none" strike="noStrike" baseline="0" dirty="0">
                  <a:solidFill>
                    <a:schemeClr val="accent1"/>
                  </a:solidFill>
                  <a:latin typeface="Montserrat" panose="00000500000000000000" pitchFamily="2" charset="0"/>
                </a:rPr>
                <a:t>Делать лучше, достигать большего</a:t>
              </a:r>
              <a:endParaRPr lang="en-US" sz="1600" u="none" strike="noStrike" baseline="0" dirty="0">
                <a:solidFill>
                  <a:schemeClr val="accent1"/>
                </a:solidFill>
                <a:latin typeface="Montserrat" panose="00000500000000000000" pitchFamily="2" charset="0"/>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6"/>
          <p:cNvSpPr txBox="1">
            <a:spLocks noChangeArrowheads="1"/>
          </p:cNvSpPr>
          <p:nvPr/>
        </p:nvSpPr>
        <p:spPr bwMode="auto">
          <a:xfrm>
            <a:off x="703263" y="768350"/>
            <a:ext cx="125396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dirty="0">
                <a:solidFill>
                  <a:srgbClr val="F5333F"/>
                </a:solidFill>
                <a:latin typeface="Montserrat" panose="00000500000000000000" pitchFamily="2" charset="0"/>
                <a:ea typeface="Roboto Black" pitchFamily="2" charset="0"/>
                <a:cs typeface="Open Sans Light" panose="020B0306030504020204" pitchFamily="34" charset="0"/>
              </a:rPr>
              <a:t>Движение денежных средств Сообщество</a:t>
            </a:r>
            <a:endParaRPr lang="ru-RU" altLang="en-US"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62468"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394" name="Graphic 59393" descr="Earth globe: Africa and Europe with solid fill"/>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5212" y="3917407"/>
            <a:ext cx="1710157" cy="1710157"/>
          </a:xfrm>
          <a:prstGeom prst="rect">
            <a:avLst/>
          </a:prstGeom>
        </p:spPr>
      </p:pic>
      <p:pic>
        <p:nvPicPr>
          <p:cNvPr id="59398" name="Graphic 59397" descr="Marker with solid fill"/>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211" y="2106982"/>
            <a:ext cx="1710158" cy="1710158"/>
          </a:xfrm>
          <a:prstGeom prst="rect">
            <a:avLst/>
          </a:prstGeom>
        </p:spPr>
      </p:pic>
      <p:pic>
        <p:nvPicPr>
          <p:cNvPr id="62464" name="Picture 62463" descr="A red horse and globe&#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211" y="5727831"/>
            <a:ext cx="1638270" cy="1710157"/>
          </a:xfrm>
          <a:prstGeom prst="rect">
            <a:avLst/>
          </a:prstGeom>
        </p:spPr>
      </p:pic>
      <p:pic>
        <p:nvPicPr>
          <p:cNvPr id="62470" name="Picture 62469" descr="A blue dollar sign in a speech bubble&#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248" y="7538255"/>
            <a:ext cx="1564449" cy="1710157"/>
          </a:xfrm>
          <a:prstGeom prst="rect">
            <a:avLst/>
          </a:prstGeom>
        </p:spPr>
      </p:pic>
      <p:sp>
        <p:nvSpPr>
          <p:cNvPr id="62471" name="TextBox 62470"/>
          <p:cNvSpPr txBox="1"/>
          <p:nvPr/>
        </p:nvSpPr>
        <p:spPr>
          <a:xfrm>
            <a:off x="2912657" y="2761018"/>
            <a:ext cx="14767321" cy="646331"/>
          </a:xfrm>
          <a:prstGeom prst="rect">
            <a:avLst/>
          </a:prstGeom>
          <a:noFill/>
        </p:spPr>
        <p:txBody>
          <a:bodyPr wrap="square" rtlCol="0">
            <a:spAutoFit/>
          </a:bodyPr>
          <a:lstStyle/>
          <a:p>
            <a:r>
              <a:rPr lang="en-US" sz="3600" b="1" u="none" strike="noStrike" baseline="0" dirty="0">
                <a:solidFill>
                  <a:schemeClr val="accent1"/>
                </a:solidFill>
                <a:latin typeface="Montserrat" panose="00000500000000000000" pitchFamily="2" charset="0"/>
              </a:rPr>
              <a:t>Региональная координация - Сообщество практиков (ПС)</a:t>
            </a:r>
            <a:endParaRPr lang="en-US" sz="3600" b="1" u="none" strike="noStrike" baseline="0" dirty="0">
              <a:solidFill>
                <a:schemeClr val="accent1"/>
              </a:solidFill>
              <a:latin typeface="Montserrat" panose="00000500000000000000" pitchFamily="2" charset="0"/>
            </a:endParaRPr>
          </a:p>
        </p:txBody>
      </p:sp>
      <p:sp>
        <p:nvSpPr>
          <p:cNvPr id="62473" name="TextBox 62472"/>
          <p:cNvSpPr txBox="1"/>
          <p:nvPr/>
        </p:nvSpPr>
        <p:spPr>
          <a:xfrm>
            <a:off x="2898873" y="4177978"/>
            <a:ext cx="14767321" cy="1200329"/>
          </a:xfrm>
          <a:prstGeom prst="rect">
            <a:avLst/>
          </a:prstGeom>
          <a:noFill/>
        </p:spPr>
        <p:txBody>
          <a:bodyPr wrap="square" rtlCol="0">
            <a:spAutoFit/>
          </a:bodyPr>
          <a:lstStyle/>
          <a:p>
            <a:r>
              <a:rPr lang="en-US" sz="3600" b="1" u="none" strike="noStrike" baseline="0" dirty="0">
                <a:solidFill>
                  <a:schemeClr val="accent1"/>
                </a:solidFill>
                <a:latin typeface="Montserrat" panose="00000500000000000000" pitchFamily="2" charset="0"/>
              </a:rPr>
              <a:t>Глобальная техническая координация для конкретной области или задачи - Технические рабочие группы (ТРГ)</a:t>
            </a:r>
            <a:endParaRPr lang="en-US" sz="3600" b="1" u="none" strike="noStrike" baseline="0" dirty="0">
              <a:solidFill>
                <a:schemeClr val="accent1"/>
              </a:solidFill>
              <a:latin typeface="Montserrat" panose="00000500000000000000" pitchFamily="2" charset="0"/>
            </a:endParaRPr>
          </a:p>
        </p:txBody>
      </p:sp>
      <p:sp>
        <p:nvSpPr>
          <p:cNvPr id="62474" name="TextBox 62473"/>
          <p:cNvSpPr txBox="1"/>
          <p:nvPr/>
        </p:nvSpPr>
        <p:spPr>
          <a:xfrm>
            <a:off x="2912656" y="5982744"/>
            <a:ext cx="14767321" cy="1200329"/>
          </a:xfrm>
          <a:prstGeom prst="rect">
            <a:avLst/>
          </a:prstGeom>
          <a:noFill/>
        </p:spPr>
        <p:txBody>
          <a:bodyPr wrap="square" rtlCol="0">
            <a:spAutoFit/>
          </a:bodyPr>
          <a:lstStyle/>
          <a:p>
            <a:r>
              <a:rPr lang="en-US" sz="3600" b="1" u="none" strike="noStrike" baseline="0" dirty="0">
                <a:solidFill>
                  <a:schemeClr val="accent1"/>
                </a:solidFill>
                <a:latin typeface="Montserrat" panose="00000500000000000000" pitchFamily="2" charset="0"/>
              </a:rPr>
              <a:t>Глобальная стратегическая техническая координация - Денежный пир</a:t>
            </a:r>
            <a:endParaRPr lang="en-US" sz="3600" b="1" u="none" strike="noStrike" baseline="0" dirty="0">
              <a:solidFill>
                <a:schemeClr val="accent1"/>
              </a:solidFill>
              <a:latin typeface="Montserrat" panose="00000500000000000000" pitchFamily="2" charset="0"/>
            </a:endParaRPr>
          </a:p>
          <a:p>
            <a:r>
              <a:rPr lang="en-US" sz="3600" b="1" u="none" strike="noStrike" baseline="0" dirty="0">
                <a:solidFill>
                  <a:schemeClr val="accent1"/>
                </a:solidFill>
                <a:latin typeface="Montserrat" panose="00000500000000000000" pitchFamily="2" charset="0"/>
              </a:rPr>
              <a:t>Рабочая группа (CPWG)</a:t>
            </a:r>
            <a:endParaRPr lang="en-US" sz="3600" b="1" u="none" strike="noStrike" baseline="0" dirty="0">
              <a:solidFill>
                <a:schemeClr val="accent1"/>
              </a:solidFill>
              <a:latin typeface="Montserrat" panose="00000500000000000000" pitchFamily="2" charset="0"/>
            </a:endParaRPr>
          </a:p>
        </p:txBody>
      </p:sp>
      <p:sp>
        <p:nvSpPr>
          <p:cNvPr id="62475" name="TextBox 62474"/>
          <p:cNvSpPr txBox="1"/>
          <p:nvPr/>
        </p:nvSpPr>
        <p:spPr>
          <a:xfrm>
            <a:off x="2898872" y="8070167"/>
            <a:ext cx="14767321" cy="646331"/>
          </a:xfrm>
          <a:prstGeom prst="rect">
            <a:avLst/>
          </a:prstGeom>
          <a:noFill/>
        </p:spPr>
        <p:txBody>
          <a:bodyPr wrap="square" rtlCol="0">
            <a:spAutoFit/>
          </a:bodyPr>
          <a:lstStyle/>
          <a:p>
            <a:r>
              <a:rPr lang="en-US" sz="3600" b="1" u="none" strike="noStrike" baseline="0" dirty="0">
                <a:solidFill>
                  <a:schemeClr val="accent1"/>
                </a:solidFill>
                <a:latin typeface="Montserrat" panose="00000500000000000000" pitchFamily="2" charset="0"/>
              </a:rPr>
              <a:t>Глобальная стратегия - Консультативная группа по денежным средствам (AG)</a:t>
            </a:r>
            <a:endParaRPr lang="en-US" sz="3600" b="1" u="none" strike="noStrike" baseline="0" dirty="0">
              <a:solidFill>
                <a:schemeClr val="accent1"/>
              </a:solidFill>
              <a:latin typeface="Montserrat" panose="00000500000000000000" pitchFamily="2"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TextBox 6"/>
          <p:cNvSpPr txBox="1">
            <a:spLocks noChangeArrowheads="1"/>
          </p:cNvSpPr>
          <p:nvPr/>
        </p:nvSpPr>
        <p:spPr bwMode="auto">
          <a:xfrm>
            <a:off x="703263" y="768350"/>
            <a:ext cx="82057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5400" b="1">
                <a:solidFill>
                  <a:srgbClr val="F5333F"/>
                </a:solidFill>
                <a:latin typeface="Montserrat" panose="00000500000000000000" pitchFamily="2" charset="0"/>
                <a:ea typeface="Roboto Black" pitchFamily="2" charset="0"/>
                <a:cs typeface="Open Sans Light" panose="020B0306030504020204" pitchFamily="34" charset="0"/>
              </a:rPr>
              <a:t>Дорожная карта МФОККиКП по КВА</a:t>
            </a:r>
            <a:br>
              <a:rPr lang="en-US" altLang="en-US" sz="5400" b="1">
                <a:solidFill>
                  <a:srgbClr val="F5333F"/>
                </a:solidFill>
                <a:latin typeface="Montserrat" panose="00000500000000000000" pitchFamily="2" charset="0"/>
                <a:ea typeface="Roboto Black" pitchFamily="2" charset="0"/>
                <a:cs typeface="Open Sans Light" panose="020B0306030504020204" pitchFamily="34" charset="0"/>
              </a:rPr>
            </a:br>
            <a:r>
              <a:rPr lang="en-US" altLang="en-US" sz="5400" b="1">
                <a:solidFill>
                  <a:srgbClr val="F5333F"/>
                </a:solidFill>
                <a:latin typeface="Montserrat" panose="00000500000000000000" pitchFamily="2" charset="0"/>
                <a:ea typeface="Roboto Black" pitchFamily="2" charset="0"/>
                <a:cs typeface="Open Sans Light" panose="020B0306030504020204" pitchFamily="34" charset="0"/>
              </a:rPr>
              <a:t>Основные цели и видение</a:t>
            </a:r>
            <a:endParaRPr lang="ru-RU" altLang="en-US" sz="54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 name="TextBox 4"/>
          <p:cNvSpPr txBox="1"/>
          <p:nvPr/>
        </p:nvSpPr>
        <p:spPr>
          <a:xfrm>
            <a:off x="703263" y="3302000"/>
            <a:ext cx="10837862" cy="6664325"/>
          </a:xfrm>
          <a:prstGeom prst="rect">
            <a:avLst/>
          </a:prstGeom>
          <a:noFill/>
        </p:spPr>
        <p:txBody>
          <a:bodyPr>
            <a:spAutoFit/>
          </a:bodyPr>
          <a:lstStyle/>
          <a:p>
            <a:pPr defTabSz="360045">
              <a:spcAft>
                <a:spcPts val="1800"/>
              </a:spcAft>
              <a:defRPr/>
            </a:pPr>
            <a:r>
              <a:rPr lang="en-US" sz="3200" b="1" dirty="0">
                <a:solidFill>
                  <a:schemeClr val="accent4"/>
                </a:solidFill>
                <a:latin typeface="Montserrat" panose="00000500000000000000" pitchFamily="2" charset="77"/>
                <a:ea typeface="Open Sans" panose="020B0606030504020204" pitchFamily="34" charset="0"/>
                <a:cs typeface="Open Sans" panose="020B0606030504020204" pitchFamily="34" charset="0"/>
              </a:rPr>
              <a:t>8 основных целей для реализации ДКВ </a:t>
            </a:r>
            <a:r>
              <a:rPr 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(включая масштаб, скорость и подотчетность)</a:t>
            </a:r>
            <a:endParaRPr 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sz="3200" b="1" dirty="0">
                <a:solidFill>
                  <a:schemeClr val="accent4"/>
                </a:solidFill>
                <a:latin typeface="Montserrat" panose="00000500000000000000" pitchFamily="2" charset="77"/>
                <a:ea typeface="Open Sans" panose="020B0606030504020204" pitchFamily="34" charset="0"/>
                <a:cs typeface="Open Sans" panose="020B0606030504020204" pitchFamily="34" charset="0"/>
              </a:rPr>
              <a:t>4 модели реагирования с использованием денежных средств для МФОККиКП и НС: </a:t>
            </a:r>
            <a:endParaRPr lang="en-US" sz="3200" b="1" dirty="0">
              <a:solidFill>
                <a:schemeClr val="accent4"/>
              </a:solidFill>
              <a:latin typeface="Montserrat" panose="00000500000000000000" pitchFamily="2" charset="77"/>
              <a:ea typeface="Open Sans" panose="020B0606030504020204" pitchFamily="34" charset="0"/>
              <a:cs typeface="Open Sans" panose="020B0606030504020204" pitchFamily="34" charset="0"/>
            </a:endParaRPr>
          </a:p>
          <a:p>
            <a:pPr marL="285750" indent="-285750" defTabSz="360045">
              <a:spcAft>
                <a:spcPts val="1800"/>
              </a:spcAft>
              <a:buFont typeface="Arial" panose="020B0604020202090204" pitchFamily="34" charset="0"/>
              <a:buChar char="•"/>
              <a:defRPr/>
            </a:pPr>
            <a:r>
              <a:rPr 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МФОККиКП оказывает поддержку НС в проведении КВВ малого/среднего масштаба</a:t>
            </a:r>
            <a:endParaRPr 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marL="285750" indent="-285750" defTabSz="360045">
              <a:spcAft>
                <a:spcPts val="1800"/>
              </a:spcAft>
              <a:buFont typeface="Arial" panose="020B0604020202090204" pitchFamily="34" charset="0"/>
              <a:buChar char="•"/>
              <a:defRPr/>
            </a:pPr>
            <a:r>
              <a:rPr 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МФОККиКП оказывает поддержку НС, в том числе в наращивании потенциала для крупномасштабных КСВ</a:t>
            </a:r>
            <a:endParaRPr 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marL="285750" indent="-285750" defTabSz="360045">
              <a:spcAft>
                <a:spcPts val="1800"/>
              </a:spcAft>
              <a:buFont typeface="Arial" panose="020B0604020202090204" pitchFamily="34" charset="0"/>
              <a:buChar char="•"/>
              <a:defRPr/>
            </a:pPr>
            <a:r>
              <a:rPr 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Внутренняя реализация НС в партнерстве с ООН и/или консорциумами НПО</a:t>
            </a:r>
            <a:endParaRPr 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marL="285750" indent="-285750" defTabSz="360045">
              <a:spcAft>
                <a:spcPts val="1800"/>
              </a:spcAft>
              <a:buFont typeface="Arial" panose="020B0604020202090204" pitchFamily="34" charset="0"/>
              <a:buChar char="•"/>
              <a:defRPr/>
            </a:pPr>
            <a:r>
              <a:rPr 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МФОККиКП поддерживает НС в качестве вспомогательного органа правительства, осуществляя меры реагирования на основе денежных средств, связанные с социальной защитой.</a:t>
            </a:r>
            <a:endParaRPr 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p:txBody>
      </p:sp>
      <p:pic>
        <p:nvPicPr>
          <p:cNvPr id="86020"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726863" y="4384675"/>
            <a:ext cx="58578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4"/>
          <p:cNvSpPr txBox="1">
            <a:spLocks noChangeArrowheads="1"/>
          </p:cNvSpPr>
          <p:nvPr/>
        </p:nvSpPr>
        <p:spPr bwMode="auto">
          <a:xfrm>
            <a:off x="731838" y="2408238"/>
            <a:ext cx="16822737"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ctr">
              <a:spcAft>
                <a:spcPts val="1800"/>
              </a:spcAft>
            </a:pPr>
            <a:r>
              <a:rPr lang="en-US" altLang="en-US" sz="4400" b="1" i="1">
                <a:solidFill>
                  <a:schemeClr val="accent1"/>
                </a:solidFill>
                <a:latin typeface="Montserrat" panose="00000500000000000000" pitchFamily="2" charset="0"/>
                <a:cs typeface="Open Sans" panose="020B0606030504020204" pitchFamily="34" charset="0"/>
              </a:rPr>
              <a:t>Онлайн-платформа CashHub Международного движения Красного Креста и Красного Полумесяца + справочная служба по денежным средствам, позволяющая обмениваться знаниями и информацией между специалистами по денежным средствам в рамках Движения.</a:t>
            </a:r>
            <a:endParaRPr lang="en-US" altLang="en-US" sz="4400" b="1" i="1">
              <a:solidFill>
                <a:schemeClr val="accent1"/>
              </a:solidFill>
              <a:latin typeface="Montserrat" panose="00000500000000000000" pitchFamily="2" charset="0"/>
              <a:cs typeface="Open Sans" panose="020B0606030504020204" pitchFamily="34" charset="0"/>
            </a:endParaRPr>
          </a:p>
        </p:txBody>
      </p:sp>
      <p:pic>
        <p:nvPicPr>
          <p:cNvPr id="88067" name="Picture 5" descr="Hosted by British Red Cross screenshot.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45063" y="1182688"/>
            <a:ext cx="230346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7" descr="Cash Hub screen h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1023938"/>
            <a:ext cx="4462463"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p:nvPr/>
        </p:nvSpPr>
        <p:spPr>
          <a:xfrm>
            <a:off x="732631" y="5753343"/>
            <a:ext cx="11796253" cy="1790700"/>
          </a:xfrm>
          <a:prstGeom prst="rect">
            <a:avLst/>
          </a:prstGeom>
        </p:spPr>
        <p:txBody>
          <a:bodyPr numCol="2"/>
          <a:lstStyle>
            <a:lvl1pPr marL="342900" indent="-342900" algn="l" defTabSz="1371600" rtl="0" eaLnBrk="1" latinLnBrk="0" hangingPunct="1">
              <a:lnSpc>
                <a:spcPct val="90000"/>
              </a:lnSpc>
              <a:spcBef>
                <a:spcPts val="1500"/>
              </a:spcBef>
              <a:buFont typeface="Arial" panose="020B060402020209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9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9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9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9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9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9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9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90204" pitchFamily="34" charset="0"/>
              <a:buChar char="•"/>
              <a:defRPr sz="2700" kern="1200">
                <a:solidFill>
                  <a:schemeClr val="tx1"/>
                </a:solidFill>
                <a:latin typeface="+mn-lt"/>
                <a:ea typeface="+mn-ea"/>
                <a:cs typeface="+mn-cs"/>
              </a:defRPr>
            </a:lvl9pPr>
          </a:lstStyle>
          <a:p>
            <a:pPr fontAlgn="auto">
              <a:spcAft>
                <a:spcPts val="0"/>
              </a:spcAft>
              <a:defRPr/>
            </a:pPr>
            <a:r>
              <a:rPr lang="en-US" altLang="en-US" sz="3600" b="1" dirty="0">
                <a:solidFill>
                  <a:schemeClr val="accent1"/>
                </a:solidFill>
                <a:latin typeface="Montserrat" panose="00000500000000000000" pitchFamily="2" charset="0"/>
              </a:rPr>
              <a:t>Информация</a:t>
            </a:r>
            <a:endParaRPr lang="en-US" altLang="en-US" sz="3600" b="1" dirty="0">
              <a:solidFill>
                <a:schemeClr val="accent1"/>
              </a:solidFill>
              <a:latin typeface="Montserrat" panose="00000500000000000000" pitchFamily="2" charset="0"/>
            </a:endParaRPr>
          </a:p>
          <a:p>
            <a:pPr fontAlgn="auto">
              <a:spcAft>
                <a:spcPts val="0"/>
              </a:spcAft>
              <a:defRPr/>
            </a:pPr>
            <a:r>
              <a:rPr lang="en-US" altLang="en-US" sz="3600" b="1" dirty="0">
                <a:solidFill>
                  <a:schemeClr val="accent1"/>
                </a:solidFill>
                <a:latin typeface="Montserrat" panose="00000500000000000000" pitchFamily="2" charset="0"/>
              </a:rPr>
              <a:t>Инструменты</a:t>
            </a:r>
            <a:endParaRPr lang="en-US" altLang="en-US" sz="3600" b="1" dirty="0">
              <a:solidFill>
                <a:schemeClr val="accent1"/>
              </a:solidFill>
              <a:latin typeface="Montserrat" panose="00000500000000000000" pitchFamily="2" charset="0"/>
            </a:endParaRPr>
          </a:p>
          <a:p>
            <a:pPr fontAlgn="auto">
              <a:spcAft>
                <a:spcPts val="0"/>
              </a:spcAft>
              <a:defRPr/>
            </a:pPr>
            <a:r>
              <a:rPr lang="en-US" altLang="en-US" sz="3600" b="1" dirty="0">
                <a:solidFill>
                  <a:schemeClr val="accent1"/>
                </a:solidFill>
                <a:latin typeface="Montserrat" panose="00000500000000000000" pitchFamily="2" charset="0"/>
              </a:rPr>
              <a:t>Данные </a:t>
            </a:r>
            <a:endParaRPr lang="en-US" altLang="en-US" sz="3600" b="1" dirty="0">
              <a:solidFill>
                <a:schemeClr val="accent1"/>
              </a:solidFill>
              <a:latin typeface="Montserrat" panose="00000500000000000000" pitchFamily="2" charset="0"/>
            </a:endParaRPr>
          </a:p>
          <a:p>
            <a:pPr fontAlgn="auto">
              <a:spcAft>
                <a:spcPts val="0"/>
              </a:spcAft>
              <a:defRPr/>
            </a:pPr>
            <a:r>
              <a:rPr lang="en-US" altLang="en-US" sz="3600" b="1" dirty="0">
                <a:solidFill>
                  <a:schemeClr val="accent1"/>
                </a:solidFill>
                <a:latin typeface="Montserrat" panose="00000500000000000000" pitchFamily="2" charset="0"/>
              </a:rPr>
              <a:t>Данные о </a:t>
            </a:r>
            <a:r>
              <a:rPr lang="en-US" altLang="en-US" sz="3600" b="1" dirty="0" err="1">
                <a:solidFill>
                  <a:schemeClr val="accent1"/>
                </a:solidFill>
                <a:latin typeface="Montserrat" panose="00000500000000000000" pitchFamily="2" charset="0"/>
              </a:rPr>
              <a:t>программе</a:t>
            </a:r>
            <a:endParaRPr lang="en-US" altLang="en-US" sz="3600" b="1" dirty="0" err="1">
              <a:solidFill>
                <a:schemeClr val="accent1"/>
              </a:solidFill>
              <a:latin typeface="Montserrat" panose="00000500000000000000" pitchFamily="2" charset="0"/>
            </a:endParaRPr>
          </a:p>
          <a:p>
            <a:pPr fontAlgn="auto">
              <a:spcAft>
                <a:spcPts val="0"/>
              </a:spcAft>
              <a:defRPr/>
            </a:pPr>
            <a:r>
              <a:rPr lang="en-US" altLang="en-US" sz="3600" b="1" dirty="0">
                <a:solidFill>
                  <a:schemeClr val="accent1"/>
                </a:solidFill>
                <a:latin typeface="Montserrat" panose="00000500000000000000" pitchFamily="2" charset="0"/>
              </a:rPr>
              <a:t>Обучение</a:t>
            </a:r>
            <a:endParaRPr lang="en-US" altLang="en-US" sz="3600" b="1" dirty="0">
              <a:solidFill>
                <a:schemeClr val="accent1"/>
              </a:solidFill>
              <a:latin typeface="Montserrat" panose="00000500000000000000" pitchFamily="2" charset="0"/>
            </a:endParaRPr>
          </a:p>
          <a:p>
            <a:pPr fontAlgn="auto">
              <a:spcAft>
                <a:spcPts val="0"/>
              </a:spcAft>
              <a:defRPr/>
            </a:pPr>
            <a:r>
              <a:rPr lang="en-US" altLang="en-US" sz="3600" b="1" dirty="0">
                <a:solidFill>
                  <a:schemeClr val="accent1"/>
                </a:solidFill>
                <a:latin typeface="Montserrat" panose="00000500000000000000" pitchFamily="2" charset="0"/>
              </a:rPr>
              <a:t>Тематические исследования</a:t>
            </a:r>
            <a:endParaRPr lang="en-US" altLang="en-US" sz="3600" b="1" dirty="0">
              <a:solidFill>
                <a:schemeClr val="accent1"/>
              </a:solidFill>
              <a:latin typeface="Montserrat" panose="00000500000000000000" pitchFamily="2" charset="0"/>
            </a:endParaRPr>
          </a:p>
          <a:p>
            <a:pPr fontAlgn="auto">
              <a:spcAft>
                <a:spcPts val="0"/>
              </a:spcAft>
              <a:defRPr/>
            </a:pPr>
            <a:r>
              <a:rPr lang="en-US" altLang="en-US" sz="3600" b="1" dirty="0">
                <a:solidFill>
                  <a:schemeClr val="accent1"/>
                </a:solidFill>
                <a:latin typeface="Montserrat" panose="00000500000000000000" pitchFamily="2" charset="0"/>
              </a:rPr>
              <a:t>Технические советы</a:t>
            </a:r>
            <a:endParaRPr lang="en-US" altLang="en-US" sz="3600" b="1" dirty="0">
              <a:solidFill>
                <a:schemeClr val="accent1"/>
              </a:solidFill>
              <a:latin typeface="Montserrat" panose="00000500000000000000" pitchFamily="2" charset="0"/>
            </a:endParaRPr>
          </a:p>
          <a:p>
            <a:pPr marL="0" indent="0" fontAlgn="auto">
              <a:spcAft>
                <a:spcPts val="0"/>
              </a:spcAft>
              <a:buFont typeface="Arial" panose="020B0604020202090204" pitchFamily="34" charset="0"/>
              <a:buNone/>
              <a:defRPr/>
            </a:pPr>
            <a:endParaRPr lang="en-US" altLang="en-US" sz="1600" b="1" dirty="0">
              <a:solidFill>
                <a:schemeClr val="accent1"/>
              </a:solidFill>
              <a:latin typeface="Montserrat" panose="00000500000000000000" pitchFamily="2" charset="0"/>
            </a:endParaRPr>
          </a:p>
        </p:txBody>
      </p:sp>
      <p:sp>
        <p:nvSpPr>
          <p:cNvPr id="88070" name="Rectangle 12"/>
          <p:cNvSpPr>
            <a:spLocks noChangeArrowheads="1"/>
          </p:cNvSpPr>
          <p:nvPr/>
        </p:nvSpPr>
        <p:spPr bwMode="auto">
          <a:xfrm>
            <a:off x="6354763" y="9413875"/>
            <a:ext cx="5518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600">
                <a:solidFill>
                  <a:schemeClr val="accent1"/>
                </a:solidFill>
                <a:hlinkClick r:id="rId3"/>
              </a:rPr>
              <a:t>https://cash-hub.org/</a:t>
            </a:r>
            <a:endParaRPr lang="en-US" altLang="en-US" sz="3600">
              <a:solidFill>
                <a:schemeClr val="accent1"/>
              </a:solidFill>
            </a:endParaRPr>
          </a:p>
        </p:txBody>
      </p:sp>
      <p:pic>
        <p:nvPicPr>
          <p:cNvPr id="88071" name="Picture 2" descr="Qr code&#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8550" y="5318125"/>
            <a:ext cx="42926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6"/>
          <p:cNvSpPr txBox="1">
            <a:spLocks noChangeArrowheads="1"/>
          </p:cNvSpPr>
          <p:nvPr/>
        </p:nvSpPr>
        <p:spPr bwMode="auto">
          <a:xfrm>
            <a:off x="703263" y="768350"/>
            <a:ext cx="13750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Инструменты и руководство по движению CVA</a:t>
            </a:r>
            <a:endParaRPr lang="ru-RU"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90115" name="Content Placeholder 2" descr="Cash in Emergencies Toolkit (Old) screenshot.png"/>
          <p:cNvPicPr>
            <a:picLocks noChangeAspect="1" noChangeArrowheads="1"/>
          </p:cNvPicPr>
          <p:nvPr/>
        </p:nvPicPr>
        <p:blipFill>
          <a:blip r:embed="rId1">
            <a:extLst>
              <a:ext uri="{28A0092B-C50C-407E-A947-70E740481C1C}">
                <a14:useLocalDpi xmlns:a14="http://schemas.microsoft.com/office/drawing/2010/main" val="0"/>
              </a:ext>
            </a:extLst>
          </a:blip>
          <a:srcRect t="23393" b="23393"/>
          <a:stretch>
            <a:fillRect/>
          </a:stretch>
        </p:blipFill>
        <p:spPr bwMode="auto">
          <a:xfrm>
            <a:off x="5495925" y="2408238"/>
            <a:ext cx="6983413"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5" descr="Screenshot 2021-08-19 at 18.32.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1150" y="2257425"/>
            <a:ext cx="5461000" cy="721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7" descr="Screenshot 2021-08-19 at 18.32.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2408238"/>
            <a:ext cx="586105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Rectangle 8"/>
          <p:cNvSpPr>
            <a:spLocks noChangeArrowheads="1"/>
          </p:cNvSpPr>
          <p:nvPr/>
        </p:nvSpPr>
        <p:spPr bwMode="auto">
          <a:xfrm>
            <a:off x="5903913" y="6913563"/>
            <a:ext cx="3082925" cy="2554287"/>
          </a:xfrm>
          <a:prstGeom prst="rect">
            <a:avLst/>
          </a:prstGeom>
          <a:noFill/>
          <a:ln>
            <a:noFill/>
          </a:ln>
        </p:spPr>
        <p:txBody>
          <a:bodyPr>
            <a:spAutoFit/>
          </a:bodyPr>
          <a:lstStyle/>
          <a:p>
            <a:pPr>
              <a:defRPr/>
            </a:pPr>
            <a:r>
              <a:rPr lang="en-US" altLang="en-US" sz="3200" dirty="0">
                <a:solidFill>
                  <a:schemeClr val="accent3"/>
                </a:solidFill>
                <a:hlinkClick r:id="rId4"/>
              </a:rPr>
              <a:t>https://cash-hub.org/guidance-and-tools/programme-guidance/</a:t>
            </a:r>
            <a:endParaRPr lang="en-US" altLang="en-US" sz="3200" dirty="0">
              <a:solidFill>
                <a:schemeClr val="accent3"/>
              </a:solidFill>
            </a:endParaRPr>
          </a:p>
        </p:txBody>
      </p:sp>
      <p:pic>
        <p:nvPicPr>
          <p:cNvPr id="90119" name="Picture 2" descr="Qr code&#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6938963"/>
            <a:ext cx="270827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6"/>
          <p:cNvSpPr txBox="1">
            <a:spLocks noChangeArrowheads="1"/>
          </p:cNvSpPr>
          <p:nvPr/>
        </p:nvSpPr>
        <p:spPr bwMode="auto">
          <a:xfrm>
            <a:off x="703263" y="720725"/>
            <a:ext cx="11479212"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400" b="1">
                <a:solidFill>
                  <a:srgbClr val="F5333F"/>
                </a:solidFill>
                <a:latin typeface="Montserrat" panose="00000500000000000000" pitchFamily="2" charset="0"/>
                <a:ea typeface="Roboto Black" pitchFamily="2" charset="0"/>
                <a:cs typeface="Open Sans Light" panose="020B0306030504020204" pitchFamily="34" charset="0"/>
              </a:rPr>
              <a:t>Что такое помощь наличными и ваучеры (CVA)?</a:t>
            </a:r>
            <a:endParaRPr lang="ru-RU" altLang="en-US" sz="44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45059" name="TextBox 4"/>
          <p:cNvSpPr txBox="1">
            <a:spLocks noChangeArrowheads="1"/>
          </p:cNvSpPr>
          <p:nvPr/>
        </p:nvSpPr>
        <p:spPr bwMode="auto">
          <a:xfrm>
            <a:off x="8528050" y="2887663"/>
            <a:ext cx="9263063" cy="695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just">
              <a:spcAft>
                <a:spcPts val="1800"/>
              </a:spcAft>
              <a:buFont typeface="Arial" panose="020B0604020202090204" pitchFamily="34" charset="0"/>
              <a:buChar char="•"/>
            </a:pPr>
            <a:r>
              <a:rPr lang="en-US" altLang="en-US" sz="3200" b="1">
                <a:solidFill>
                  <a:srgbClr val="011E41"/>
                </a:solidFill>
                <a:latin typeface="Montserrat" panose="00000500000000000000" pitchFamily="2" charset="0"/>
                <a:cs typeface="Open Sans" panose="020B0606030504020204" pitchFamily="34" charset="0"/>
              </a:rPr>
              <a:t>CVA — это прямое предоставление денежных средств и/или ваучеров на товары или услуги отдельным лицам, домохозяйствам или группам/сообществам получателей.</a:t>
            </a:r>
            <a:endParaRPr lang="en-US" altLang="en-US" sz="3200" b="1">
              <a:solidFill>
                <a:srgbClr val="011E41"/>
              </a:solidFill>
              <a:latin typeface="Montserrat" panose="00000500000000000000" pitchFamily="2" charset="0"/>
              <a:cs typeface="Open Sans" panose="020B0606030504020204" pitchFamily="34" charset="0"/>
            </a:endParaRPr>
          </a:p>
          <a:p>
            <a:pPr algn="just">
              <a:spcAft>
                <a:spcPts val="1800"/>
              </a:spcAft>
              <a:buFont typeface="Arial" panose="020B0604020202090204" pitchFamily="34" charset="0"/>
              <a:buChar char="•"/>
            </a:pPr>
            <a:r>
              <a:rPr lang="en-US" altLang="en-US" sz="3200" b="1">
                <a:solidFill>
                  <a:srgbClr val="011E41"/>
                </a:solidFill>
                <a:latin typeface="Montserrat" panose="00000500000000000000" pitchFamily="2" charset="0"/>
                <a:cs typeface="Open Sans" panose="020B0606030504020204" pitchFamily="34" charset="0"/>
              </a:rPr>
              <a:t>Это не цель программы сама по себе, а средство её реализации.</a:t>
            </a:r>
            <a:endParaRPr lang="en-US" altLang="en-US" sz="3200" b="1">
              <a:solidFill>
                <a:srgbClr val="011E41"/>
              </a:solidFill>
              <a:latin typeface="Montserrat" panose="00000500000000000000" pitchFamily="2" charset="0"/>
              <a:cs typeface="Open Sans" panose="020B0606030504020204" pitchFamily="34" charset="0"/>
            </a:endParaRPr>
          </a:p>
          <a:p>
            <a:pPr algn="just">
              <a:spcAft>
                <a:spcPts val="1800"/>
              </a:spcAft>
              <a:buFont typeface="Arial" panose="020B0604020202090204" pitchFamily="34" charset="0"/>
              <a:buChar char="•"/>
            </a:pPr>
            <a:r>
              <a:rPr lang="en-US" altLang="en-US" sz="3200" b="1">
                <a:solidFill>
                  <a:srgbClr val="011E41"/>
                </a:solidFill>
                <a:latin typeface="Montserrat" panose="00000500000000000000" pitchFamily="2" charset="0"/>
                <a:cs typeface="Open Sans" panose="020B0606030504020204" pitchFamily="34" charset="0"/>
              </a:rPr>
              <a:t>Существует несколько синонимов (например, </a:t>
            </a:r>
            <a:r>
              <a:rPr lang="" altLang="en-US" sz="3200" b="1">
                <a:solidFill>
                  <a:srgbClr val="011E41"/>
                </a:solidFill>
                <a:latin typeface="Montserrat" panose="00000500000000000000" pitchFamily="2" charset="0"/>
                <a:cs typeface="Open Sans" panose="020B0606030504020204" pitchFamily="34" charset="0"/>
              </a:rPr>
              <a:t>«</a:t>
            </a:r>
            <a:r>
              <a:rPr lang="en-US" altLang="en-US" sz="3200" b="1">
                <a:solidFill>
                  <a:srgbClr val="011E41"/>
                </a:solidFill>
                <a:latin typeface="Montserrat" panose="00000500000000000000" pitchFamily="2" charset="0"/>
                <a:cs typeface="Open Sans" panose="020B0606030504020204" pitchFamily="34" charset="0"/>
              </a:rPr>
              <a:t>Cash-Based Interventions</a:t>
            </a:r>
            <a:r>
              <a:rPr lang="" altLang="en-US" sz="3200" b="1">
                <a:solidFill>
                  <a:srgbClr val="011E41"/>
                </a:solidFill>
                <a:latin typeface="Montserrat" panose="00000500000000000000" pitchFamily="2" charset="0"/>
                <a:cs typeface="Open Sans" panose="020B0606030504020204" pitchFamily="34" charset="0"/>
              </a:rPr>
              <a:t>»</a:t>
            </a:r>
            <a:r>
              <a:rPr lang="en-US" altLang="en-US" sz="3200" b="1">
                <a:solidFill>
                  <a:srgbClr val="011E41"/>
                </a:solidFill>
                <a:latin typeface="Montserrat" panose="00000500000000000000" pitchFamily="2" charset="0"/>
                <a:cs typeface="Open Sans" panose="020B0606030504020204" pitchFamily="34" charset="0"/>
              </a:rPr>
              <a:t>, </a:t>
            </a:r>
            <a:r>
              <a:rPr lang="" altLang="en-US" sz="3200" b="1">
                <a:solidFill>
                  <a:srgbClr val="011E41"/>
                </a:solidFill>
                <a:latin typeface="Montserrat" panose="00000500000000000000" pitchFamily="2" charset="0"/>
                <a:cs typeface="Open Sans" panose="020B0606030504020204" pitchFamily="34" charset="0"/>
              </a:rPr>
              <a:t>«</a:t>
            </a:r>
            <a:r>
              <a:rPr lang="en-US" altLang="en-US" sz="3200" b="1">
                <a:solidFill>
                  <a:srgbClr val="011E41"/>
                </a:solidFill>
                <a:latin typeface="Montserrat" panose="00000500000000000000" pitchFamily="2" charset="0"/>
                <a:cs typeface="Open Sans" panose="020B0606030504020204" pitchFamily="34" charset="0"/>
              </a:rPr>
              <a:t>Cash-Based Assistance</a:t>
            </a:r>
            <a:r>
              <a:rPr lang="" altLang="en-US" sz="3200" b="1">
                <a:solidFill>
                  <a:srgbClr val="011E41"/>
                </a:solidFill>
                <a:latin typeface="Montserrat" panose="00000500000000000000" pitchFamily="2" charset="0"/>
                <a:cs typeface="Open Sans" panose="020B0606030504020204" pitchFamily="34" charset="0"/>
              </a:rPr>
              <a:t>»</a:t>
            </a:r>
            <a:r>
              <a:rPr lang="en-US" altLang="en-US" sz="3200" b="1">
                <a:solidFill>
                  <a:srgbClr val="011E41"/>
                </a:solidFill>
                <a:latin typeface="Montserrat" panose="00000500000000000000" pitchFamily="2" charset="0"/>
                <a:cs typeface="Open Sans" panose="020B0606030504020204" pitchFamily="34" charset="0"/>
              </a:rPr>
              <a:t> и </a:t>
            </a:r>
            <a:r>
              <a:rPr lang="" altLang="en-US" sz="3200" b="1">
                <a:solidFill>
                  <a:srgbClr val="011E41"/>
                </a:solidFill>
                <a:latin typeface="Montserrat" panose="00000500000000000000" pitchFamily="2" charset="0"/>
                <a:cs typeface="Open Sans" panose="020B0606030504020204" pitchFamily="34" charset="0"/>
              </a:rPr>
              <a:t>«</a:t>
            </a:r>
            <a:r>
              <a:rPr lang="en-US" altLang="en-US" sz="3200" b="1">
                <a:solidFill>
                  <a:srgbClr val="011E41"/>
                </a:solidFill>
                <a:latin typeface="Montserrat" panose="00000500000000000000" pitchFamily="2" charset="0"/>
                <a:cs typeface="Open Sans" panose="020B0606030504020204" pitchFamily="34" charset="0"/>
              </a:rPr>
              <a:t>Cash Transfer Programming</a:t>
            </a:r>
            <a:r>
              <a:rPr lang="" altLang="en-US" sz="3200" b="1">
                <a:solidFill>
                  <a:srgbClr val="011E41"/>
                </a:solidFill>
                <a:latin typeface="Montserrat" panose="00000500000000000000" pitchFamily="2" charset="0"/>
                <a:cs typeface="Open Sans" panose="020B0606030504020204" pitchFamily="34" charset="0"/>
              </a:rPr>
              <a:t>»</a:t>
            </a:r>
            <a:r>
              <a:rPr lang="en-US" altLang="en-US" sz="3200" b="1">
                <a:solidFill>
                  <a:srgbClr val="011E41"/>
                </a:solidFill>
                <a:latin typeface="Montserrat" panose="00000500000000000000" pitchFamily="2" charset="0"/>
                <a:cs typeface="Open Sans" panose="020B0606030504020204" pitchFamily="34" charset="0"/>
              </a:rPr>
              <a:t>), но рекомендуемый термин — </a:t>
            </a:r>
            <a:r>
              <a:rPr lang="" altLang="en-US" sz="3200" b="1">
                <a:solidFill>
                  <a:srgbClr val="011E41"/>
                </a:solidFill>
                <a:latin typeface="Montserrat" panose="00000500000000000000" pitchFamily="2" charset="0"/>
                <a:cs typeface="Open Sans" panose="020B0606030504020204" pitchFamily="34" charset="0"/>
              </a:rPr>
              <a:t>«</a:t>
            </a:r>
            <a:r>
              <a:rPr lang="en-US" altLang="en-US" sz="3200" b="1">
                <a:solidFill>
                  <a:srgbClr val="011E41"/>
                </a:solidFill>
                <a:latin typeface="Montserrat" panose="00000500000000000000" pitchFamily="2" charset="0"/>
                <a:cs typeface="Open Sans" panose="020B0606030504020204" pitchFamily="34" charset="0"/>
              </a:rPr>
              <a:t>Cash and Voucher Assistance (CVA)</a:t>
            </a:r>
            <a:r>
              <a:rPr lang="" altLang="en-US" sz="3200" b="1">
                <a:solidFill>
                  <a:srgbClr val="011E41"/>
                </a:solidFill>
                <a:latin typeface="Montserrat" panose="00000500000000000000" pitchFamily="2" charset="0"/>
                <a:cs typeface="Open Sans" panose="020B0606030504020204" pitchFamily="34" charset="0"/>
              </a:rPr>
              <a:t>»</a:t>
            </a:r>
            <a:r>
              <a:rPr lang="en-US" altLang="en-US" sz="3200" b="1">
                <a:solidFill>
                  <a:srgbClr val="011E41"/>
                </a:solidFill>
                <a:latin typeface="Montserrat" panose="00000500000000000000" pitchFamily="2" charset="0"/>
                <a:cs typeface="Open Sans" panose="020B0606030504020204" pitchFamily="34" charset="0"/>
              </a:rPr>
              <a:t>.</a:t>
            </a:r>
            <a:endParaRPr lang="en-US" altLang="en-US" sz="3200" b="1">
              <a:solidFill>
                <a:srgbClr val="011E41"/>
              </a:solidFill>
              <a:latin typeface="Montserrat" panose="00000500000000000000" pitchFamily="2" charset="0"/>
              <a:cs typeface="Open Sans" panose="020B0606030504020204" pitchFamily="34" charset="0"/>
            </a:endParaRPr>
          </a:p>
        </p:txBody>
      </p:sp>
      <p:pic>
        <p:nvPicPr>
          <p:cNvPr id="45060" name="Picture Placeholder 1" descr="Niger photo 1.jpg"/>
          <p:cNvPicPr>
            <a:picLocks noChangeAspect="1" noChangeArrowheads="1"/>
          </p:cNvPicPr>
          <p:nvPr/>
        </p:nvPicPr>
        <p:blipFill>
          <a:blip r:embed="rId1">
            <a:extLst>
              <a:ext uri="{28A0092B-C50C-407E-A947-70E740481C1C}">
                <a14:useLocalDpi xmlns:a14="http://schemas.microsoft.com/office/drawing/2010/main" val="0"/>
              </a:ext>
            </a:extLst>
          </a:blip>
          <a:srcRect l="1833" r="1833"/>
          <a:stretch>
            <a:fillRect/>
          </a:stretch>
        </p:blipFill>
        <p:spPr bwMode="auto">
          <a:xfrm>
            <a:off x="703263" y="3197225"/>
            <a:ext cx="7824787" cy="598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descr="A red cross on a black background&#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6"/>
          <p:cNvSpPr txBox="1">
            <a:spLocks noChangeArrowheads="1"/>
          </p:cNvSpPr>
          <p:nvPr/>
        </p:nvSpPr>
        <p:spPr bwMode="auto">
          <a:xfrm>
            <a:off x="539750" y="550863"/>
            <a:ext cx="137048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Набор инструментов для работы с наличными деньгами в чрезвычайных ситуациях</a:t>
            </a:r>
            <a:endParaRPr lang="ru-RU"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92163" name="Picture 4" descr="Screenshot 2021-10-19 at 17.18.50.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38575" y="2005013"/>
            <a:ext cx="10610850" cy="759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46083" name="TextBox 4"/>
          <p:cNvSpPr txBox="1">
            <a:spLocks noChangeArrowheads="1"/>
          </p:cNvSpPr>
          <p:nvPr/>
        </p:nvSpPr>
        <p:spPr bwMode="auto">
          <a:xfrm>
            <a:off x="449705" y="6939002"/>
            <a:ext cx="16836476" cy="2123658"/>
          </a:xfrm>
          <a:prstGeom prst="rect">
            <a:avLst/>
          </a:prstGeom>
          <a:solidFill>
            <a:schemeClr val="bg2">
              <a:alpha val="45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r">
              <a:spcAft>
                <a:spcPts val="1800"/>
              </a:spcAft>
              <a:defRPr/>
            </a:pPr>
            <a:r>
              <a:rPr lang="en-US" sz="6600" b="1" dirty="0">
                <a:ln>
                  <a:solidFill>
                    <a:schemeClr val="accent1"/>
                  </a:solidFill>
                </a:ln>
                <a:solidFill>
                  <a:schemeClr val="bg2">
                    <a:lumMod val="95000"/>
                  </a:schemeClr>
                </a:solidFill>
                <a:latin typeface="Montserrat" panose="00000500000000000000" pitchFamily="2" charset="0"/>
              </a:rPr>
              <a:t>Готовность к CVA (CVAP)</a:t>
            </a:r>
            <a:br>
              <a:rPr lang="en-US" sz="6600" b="1" dirty="0">
                <a:ln>
                  <a:solidFill>
                    <a:schemeClr val="accent1"/>
                  </a:solidFill>
                </a:ln>
                <a:solidFill>
                  <a:schemeClr val="bg2">
                    <a:lumMod val="95000"/>
                  </a:schemeClr>
                </a:solidFill>
                <a:latin typeface="Montserrat" panose="00000500000000000000" pitchFamily="2" charset="0"/>
              </a:rPr>
            </a:br>
            <a:r>
              <a:rPr lang="en-US" sz="6600" b="1" dirty="0">
                <a:ln>
                  <a:solidFill>
                    <a:schemeClr val="accent1"/>
                  </a:solidFill>
                </a:ln>
                <a:solidFill>
                  <a:schemeClr val="bg2">
                    <a:lumMod val="95000"/>
                  </a:schemeClr>
                </a:solidFill>
                <a:latin typeface="Montserrat" panose="00000500000000000000" pitchFamily="2" charset="0"/>
              </a:rPr>
              <a:t>Что это такое и почему это важно</a:t>
            </a:r>
            <a:endParaRPr lang="en-US" altLang="en-US" sz="1200" b="1" dirty="0">
              <a:ln>
                <a:solidFill>
                  <a:schemeClr val="accent1"/>
                </a:solidFill>
              </a:ln>
              <a:solidFill>
                <a:schemeClr val="bg2"/>
              </a:solidFill>
              <a:latin typeface="Montserrat" panose="00000500000000000000" pitchFamily="2" charset="0"/>
              <a:cs typeface="Open Sans" panose="020B0606030504020204" pitchFamily="34" charset="0"/>
            </a:endParaRPr>
          </a:p>
        </p:txBody>
      </p:sp>
      <p:pic>
        <p:nvPicPr>
          <p:cNvPr id="94211" name="Picture 7" descr="A red cross on a black background&#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6"/>
          <p:cNvSpPr txBox="1">
            <a:spLocks noChangeArrowheads="1"/>
          </p:cNvSpPr>
          <p:nvPr/>
        </p:nvSpPr>
        <p:spPr bwMode="auto">
          <a:xfrm>
            <a:off x="533400" y="768350"/>
            <a:ext cx="147351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Почему CVAP важна?</a:t>
            </a:r>
            <a:endParaRPr lang="ru-RU"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95235" name="TextBox 4"/>
          <p:cNvSpPr txBox="1">
            <a:spLocks noChangeArrowheads="1"/>
          </p:cNvSpPr>
          <p:nvPr/>
        </p:nvSpPr>
        <p:spPr bwMode="auto">
          <a:xfrm>
            <a:off x="533400" y="2128838"/>
            <a:ext cx="16965613" cy="789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90204" pitchFamily="34" charset="0"/>
              <a:buChar char="•"/>
            </a:pPr>
            <a:r>
              <a:rPr lang="en-US" altLang="en-US" sz="3600" b="1" dirty="0">
                <a:solidFill>
                  <a:srgbClr val="011E41"/>
                </a:solidFill>
                <a:latin typeface="Montserrat" panose="00000500000000000000" pitchFamily="2" charset="0"/>
                <a:cs typeface="Open Sans" panose="020B0606030504020204" pitchFamily="34" charset="0"/>
              </a:rPr>
              <a:t>Готовность повышает возможности и вероятность того, что НС смогут надлежащим образом использовать CVA во время реагирования</a:t>
            </a:r>
            <a:endParaRPr lang="en-US" altLang="en-US" sz="36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3600" b="1" dirty="0">
                <a:solidFill>
                  <a:srgbClr val="011E41"/>
                </a:solidFill>
                <a:latin typeface="Montserrat" panose="00000500000000000000" pitchFamily="2" charset="0"/>
                <a:cs typeface="Open Sans" panose="020B0606030504020204" pitchFamily="34" charset="0"/>
              </a:rPr>
              <a:t>Готовность помогает сократить время реагирования и увеличить потенциальный масштаб ответных действий.</a:t>
            </a:r>
            <a:endParaRPr lang="en-US" altLang="en-US" sz="36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3600" b="1" dirty="0">
                <a:solidFill>
                  <a:srgbClr val="011E41"/>
                </a:solidFill>
                <a:latin typeface="Montserrat" panose="00000500000000000000" pitchFamily="2" charset="0"/>
                <a:cs typeface="Open Sans" panose="020B0606030504020204" pitchFamily="34" charset="0"/>
              </a:rPr>
              <a:t>Все роли в НС могут быть поддержаны, чтобы быть лучше подготовленными (</a:t>
            </a:r>
            <a:r>
              <a:rPr lang="en-US" altLang="en-US" sz="3600" b="1" dirty="0" err="1">
                <a:solidFill>
                  <a:srgbClr val="011E41"/>
                </a:solidFill>
                <a:latin typeface="Montserrat" panose="00000500000000000000" pitchFamily="2" charset="0"/>
                <a:cs typeface="Open Sans" panose="020B0606030504020204" pitchFamily="34" charset="0"/>
              </a:rPr>
              <a:t>программы</a:t>
            </a:r>
            <a:r>
              <a:rPr lang="en-US" altLang="en-US" sz="3600" b="1" dirty="0">
                <a:solidFill>
                  <a:srgbClr val="011E41"/>
                </a:solidFill>
                <a:latin typeface="Montserrat" panose="00000500000000000000" pitchFamily="2" charset="0"/>
                <a:cs typeface="Open Sans" panose="020B0606030504020204" pitchFamily="34" charset="0"/>
              </a:rPr>
              <a:t>, финансы, логистика, HR </a:t>
            </a:r>
            <a:r>
              <a:rPr lang="en-US" altLang="en-US" sz="3600" b="1" dirty="0">
                <a:solidFill>
                  <a:srgbClr val="011E41"/>
                </a:solidFill>
                <a:latin typeface="Montserrat" panose="00000500000000000000" pitchFamily="2" charset="0"/>
                <a:cs typeface="Open Sans" panose="020B0606030504020204" pitchFamily="34" charset="0"/>
              </a:rPr>
              <a:t>и т.д.)</a:t>
            </a:r>
            <a:endParaRPr lang="en-US" altLang="en-US" sz="36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3600" b="1" dirty="0">
                <a:solidFill>
                  <a:srgbClr val="011E41"/>
                </a:solidFill>
                <a:latin typeface="Montserrat" panose="00000500000000000000" pitchFamily="2" charset="0"/>
                <a:cs typeface="Open Sans" panose="020B0606030504020204" pitchFamily="34" charset="0"/>
              </a:rPr>
              <a:t>Ссылки на работы НРД (PER, </a:t>
            </a:r>
            <a:r>
              <a:rPr lang="en-US" altLang="en-US" sz="3600" b="1" dirty="0" err="1">
                <a:solidFill>
                  <a:srgbClr val="011E41"/>
                </a:solidFill>
                <a:latin typeface="Montserrat" panose="00000500000000000000" pitchFamily="2" charset="0"/>
                <a:cs typeface="Open Sans" panose="020B0606030504020204" pitchFamily="34" charset="0"/>
              </a:rPr>
              <a:t>RedReady</a:t>
            </a:r>
            <a:r>
              <a:rPr lang="en-US" altLang="en-US" sz="3600" b="1" dirty="0">
                <a:solidFill>
                  <a:srgbClr val="011E41"/>
                </a:solidFill>
                <a:latin typeface="Montserrat" panose="00000500000000000000" pitchFamily="2" charset="0"/>
                <a:cs typeface="Open Sans" panose="020B0606030504020204" pitchFamily="34" charset="0"/>
              </a:rPr>
              <a:t>, </a:t>
            </a:r>
            <a:r>
              <a:rPr lang="en-US" altLang="en-US" sz="3600" b="1" dirty="0" err="1">
                <a:solidFill>
                  <a:srgbClr val="011E41"/>
                </a:solidFill>
                <a:latin typeface="Montserrat" panose="00000500000000000000" pitchFamily="2" charset="0"/>
                <a:cs typeface="Open Sans" panose="020B0606030504020204" pitchFamily="34" charset="0"/>
              </a:rPr>
              <a:t>FbF </a:t>
            </a:r>
            <a:r>
              <a:rPr lang="en-US" altLang="en-US" sz="3600" b="1" dirty="0">
                <a:solidFill>
                  <a:srgbClr val="011E41"/>
                </a:solidFill>
                <a:latin typeface="Montserrat" panose="00000500000000000000" pitchFamily="2" charset="0"/>
                <a:cs typeface="Open Sans" panose="020B0606030504020204" pitchFamily="34" charset="0"/>
              </a:rPr>
              <a:t>и др.)</a:t>
            </a:r>
            <a:endParaRPr lang="en-US" altLang="en-US" sz="36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3600" b="1" dirty="0">
                <a:solidFill>
                  <a:srgbClr val="011E41"/>
                </a:solidFill>
                <a:latin typeface="Montserrat" panose="00000500000000000000" pitchFamily="2" charset="0"/>
                <a:cs typeface="Open Sans" panose="020B0606030504020204" pitchFamily="34" charset="0"/>
              </a:rPr>
              <a:t>Для эффективного и действенного обеспечения CVA во время чрезвычайной ситуации </a:t>
            </a:r>
            <a:r>
              <a:rPr lang="en-US" altLang="en-US" sz="3600" b="1" dirty="0">
                <a:solidFill>
                  <a:srgbClr val="011E41"/>
                </a:solidFill>
                <a:latin typeface="Montserrat" panose="00000500000000000000" pitchFamily="2" charset="0"/>
                <a:cs typeface="Open Sans" panose="020B0606030504020204" pitchFamily="34" charset="0"/>
              </a:rPr>
              <a:t>СОПы являются конкретным шагом </a:t>
            </a:r>
            <a:r>
              <a:rPr lang="en-US" altLang="en-US" sz="3600" b="1" dirty="0">
                <a:solidFill>
                  <a:srgbClr val="011E41"/>
                </a:solidFill>
                <a:latin typeface="Montserrat" panose="00000500000000000000" pitchFamily="2" charset="0"/>
                <a:cs typeface="Open Sans" panose="020B0606030504020204" pitchFamily="34" charset="0"/>
              </a:rPr>
              <a:t>в обеспечении готовности к CVA</a:t>
            </a:r>
            <a:endParaRPr lang="en-US" altLang="en-US" sz="36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3600" b="1" dirty="0">
                <a:solidFill>
                  <a:srgbClr val="011E41"/>
                </a:solidFill>
                <a:latin typeface="Montserrat" panose="00000500000000000000" pitchFamily="2" charset="0"/>
                <a:cs typeface="Open Sans" panose="020B0606030504020204" pitchFamily="34" charset="0"/>
              </a:rPr>
              <a:t>Координация, сотрудничество и коммуникация </a:t>
            </a:r>
            <a:r>
              <a:rPr lang="en-US" altLang="en-US" sz="3600" b="1" dirty="0">
                <a:solidFill>
                  <a:srgbClr val="011E41"/>
                </a:solidFill>
                <a:latin typeface="Montserrat" panose="00000500000000000000" pitchFamily="2" charset="0"/>
                <a:cs typeface="Open Sans" panose="020B0606030504020204" pitchFamily="34" charset="0"/>
              </a:rPr>
              <a:t>в рамках </a:t>
            </a:r>
            <a:r>
              <a:rPr lang="en-US" altLang="en-US" sz="3600" b="1" dirty="0">
                <a:solidFill>
                  <a:srgbClr val="011E41"/>
                </a:solidFill>
                <a:latin typeface="Montserrat" panose="00000500000000000000" pitchFamily="2" charset="0"/>
                <a:cs typeface="Open Sans" panose="020B0606030504020204" pitchFamily="34" charset="0"/>
              </a:rPr>
              <a:t>обеспечения готовности </a:t>
            </a:r>
            <a:r>
              <a:rPr lang="en-US" altLang="en-US" sz="3600" b="1" dirty="0">
                <a:solidFill>
                  <a:srgbClr val="011E41"/>
                </a:solidFill>
                <a:latin typeface="Montserrat" panose="00000500000000000000" pitchFamily="2" charset="0"/>
                <a:cs typeface="Open Sans" panose="020B0606030504020204" pitchFamily="34" charset="0"/>
              </a:rPr>
              <a:t>обеспечивают эффективность и подотчетность при реагировании на CVA</a:t>
            </a:r>
            <a:endParaRPr lang="en-US" altLang="en-US" sz="3600" b="1" dirty="0">
              <a:solidFill>
                <a:srgbClr val="011E41"/>
              </a:solidFill>
              <a:latin typeface="Montserrat" panose="00000500000000000000" pitchFamily="2" charset="0"/>
              <a:cs typeface="Open Sans" panose="020B0606030504020204" pitchFamily="34" charset="0"/>
            </a:endParaRPr>
          </a:p>
        </p:txBody>
      </p:sp>
      <p:pic>
        <p:nvPicPr>
          <p:cNvPr id="95236"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6"/>
          <p:cNvSpPr txBox="1">
            <a:spLocks noChangeArrowheads="1"/>
          </p:cNvSpPr>
          <p:nvPr/>
        </p:nvSpPr>
        <p:spPr bwMode="auto">
          <a:xfrm>
            <a:off x="533400" y="768350"/>
            <a:ext cx="11601450"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Что такое готовность к предоставлению помощи наличными (CVA)?</a:t>
            </a:r>
            <a:endParaRPr lang="en-US"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 name="TextBox 4"/>
          <p:cNvSpPr txBox="1"/>
          <p:nvPr/>
        </p:nvSpPr>
        <p:spPr>
          <a:xfrm>
            <a:off x="12021555" y="2414146"/>
            <a:ext cx="5862638" cy="9247505"/>
          </a:xfrm>
          <a:prstGeom prst="rect">
            <a:avLst/>
          </a:prstGeom>
          <a:noFill/>
        </p:spPr>
        <p:txBody>
          <a:bodyPr>
            <a:spAutoFit/>
          </a:bodyPr>
          <a:lstStyle/>
          <a:p>
            <a:pPr defTabSz="360045">
              <a:spcAft>
                <a:spcPts val="1800"/>
              </a:spcAft>
              <a:defRPr/>
            </a:pPr>
            <a:r>
              <a:rPr lang="en-US" sz="3600" b="1" dirty="0">
                <a:solidFill>
                  <a:schemeClr val="accent4"/>
                </a:solidFill>
                <a:latin typeface="Montserrat" panose="00000500000000000000" pitchFamily="2" charset="77"/>
                <a:ea typeface="Open Sans" panose="020B0606030504020204" pitchFamily="34" charset="0"/>
                <a:cs typeface="Open Sans" panose="020B0606030504020204" pitchFamily="34" charset="0"/>
              </a:rPr>
              <a:t>Готовность к CVA</a:t>
            </a:r>
            <a:endParaRPr lang="en-US" sz="3600" b="1" dirty="0">
              <a:solidFill>
                <a:schemeClr val="accent4"/>
              </a:solidFill>
              <a:latin typeface="Montserrat" panose="00000500000000000000" pitchFamily="2" charset="77"/>
              <a:ea typeface="Open Sans" panose="020B0606030504020204" pitchFamily="34" charset="0"/>
              <a:cs typeface="Open Sans" panose="020B0606030504020204" pitchFamily="34" charset="0"/>
            </a:endParaRPr>
          </a:p>
          <a:p>
            <a:pPr algn="just" defTabSz="360045">
              <a:spcAft>
                <a:spcPts val="1800"/>
              </a:spcAft>
              <a:defRPr/>
            </a:pPr>
            <a:r>
              <a:rPr lang="en-US" alt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Готовность к CVA — это постоянная инициатива по развитию Национального общества, направленная на повышение уровня готовности путем интеграции CVA в инструменты, системы, процедуры и потенциал персонала организации, а также на усиление активной поддержки со стороны руководства, координации и коммуникации, чтобы НС стала полностью готовой к CVA.</a:t>
            </a:r>
            <a:endParaRPr lang="en-US" alt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p:txBody>
      </p:sp>
      <p:pic>
        <p:nvPicPr>
          <p:cNvPr id="97284" name="Picture 7" descr="A group of people looking at a cell phone&#10;&#10;Description automatically generated with low confidenc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400" y="2671763"/>
            <a:ext cx="62833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285" name="Google Shape;943;p12"/>
          <p:cNvGrpSpPr/>
          <p:nvPr/>
        </p:nvGrpSpPr>
        <p:grpSpPr bwMode="auto">
          <a:xfrm rot="-5400000">
            <a:off x="8052594" y="5782469"/>
            <a:ext cx="7386638" cy="457200"/>
            <a:chOff x="236125" y="3228629"/>
            <a:chExt cx="8166899" cy="380074"/>
          </a:xfrm>
        </p:grpSpPr>
        <p:grpSp>
          <p:nvGrpSpPr>
            <p:cNvPr id="97288" name="Google Shape;944;p12"/>
            <p:cNvGrpSpPr/>
            <p:nvPr/>
          </p:nvGrpSpPr>
          <p:grpSpPr bwMode="auto">
            <a:xfrm rot="10800000" flipH="1">
              <a:off x="236125" y="3228629"/>
              <a:ext cx="8166899" cy="380074"/>
              <a:chOff x="6260554" y="1078634"/>
              <a:chExt cx="8166899" cy="380074"/>
            </a:xfrm>
          </p:grpSpPr>
          <p:grpSp>
            <p:nvGrpSpPr>
              <p:cNvPr id="97291" name="Google Shape;945;p12"/>
              <p:cNvGrpSpPr/>
              <p:nvPr/>
            </p:nvGrpSpPr>
            <p:grpSpPr bwMode="auto">
              <a:xfrm flipH="1">
                <a:off x="6278552" y="1098757"/>
                <a:ext cx="8148901" cy="359951"/>
                <a:chOff x="-5502311" y="265871"/>
                <a:chExt cx="8148901" cy="359951"/>
              </a:xfrm>
            </p:grpSpPr>
            <p:grpSp>
              <p:nvGrpSpPr>
                <p:cNvPr id="97293" name="Google Shape;946;p12"/>
                <p:cNvGrpSpPr/>
                <p:nvPr/>
              </p:nvGrpSpPr>
              <p:grpSpPr bwMode="auto">
                <a:xfrm>
                  <a:off x="-5120267" y="265871"/>
                  <a:ext cx="7766857" cy="170429"/>
                  <a:chOff x="-10729691" y="1770929"/>
                  <a:chExt cx="7766857" cy="170429"/>
                </a:xfrm>
              </p:grpSpPr>
              <p:cxnSp>
                <p:nvCxnSpPr>
                  <p:cNvPr id="97298" name="Google Shape;947;p12"/>
                  <p:cNvCxnSpPr>
                    <a:cxnSpLocks noChangeShapeType="1"/>
                  </p:cNvCxnSpPr>
                  <p:nvPr/>
                </p:nvCxnSpPr>
                <p:spPr bwMode="auto">
                  <a:xfrm>
                    <a:off x="-10729691" y="1941358"/>
                    <a:ext cx="7416495" cy="0"/>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cxnSp>
                <p:nvCxnSpPr>
                  <p:cNvPr id="97299" name="Google Shape;948;p12"/>
                  <p:cNvCxnSpPr>
                    <a:cxnSpLocks noChangeShapeType="1"/>
                  </p:cNvCxnSpPr>
                  <p:nvPr/>
                </p:nvCxnSpPr>
                <p:spPr bwMode="auto">
                  <a:xfrm rot="10800000" flipH="1">
                    <a:off x="-3313196" y="1770929"/>
                    <a:ext cx="350362" cy="169351"/>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grpSp>
            <p:cxnSp>
              <p:nvCxnSpPr>
                <p:cNvPr id="97294" name="Google Shape;949;p12"/>
                <p:cNvCxnSpPr>
                  <a:cxnSpLocks noChangeShapeType="1"/>
                </p:cNvCxnSpPr>
                <p:nvPr/>
              </p:nvCxnSpPr>
              <p:spPr bwMode="auto">
                <a:xfrm flipH="1">
                  <a:off x="-5470627" y="435223"/>
                  <a:ext cx="350362" cy="169351"/>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sp>
              <p:nvSpPr>
                <p:cNvPr id="97295" name="Google Shape;950;p12"/>
                <p:cNvSpPr>
                  <a:spLocks noChangeArrowheads="1"/>
                </p:cNvSpPr>
                <p:nvPr/>
              </p:nvSpPr>
              <p:spPr bwMode="auto">
                <a:xfrm>
                  <a:off x="-5502311" y="589822"/>
                  <a:ext cx="36000" cy="36000"/>
                </a:xfrm>
                <a:prstGeom prst="ellipse">
                  <a:avLst/>
                </a:prstGeom>
                <a:solidFill>
                  <a:srgbClr val="554F4A"/>
                </a:solidFill>
                <a:ln w="57150">
                  <a:solidFill>
                    <a:schemeClr val="tx1"/>
                  </a:solidFill>
                  <a:round/>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en-US" altLang="en-US">
                    <a:solidFill>
                      <a:srgbClr val="FFFFFF"/>
                    </a:solidFill>
                    <a:ea typeface="MS PGothic" panose="020B0600070205080204" pitchFamily="34" charset="-128"/>
                    <a:cs typeface="Calibri" panose="020F0502020204030204" pitchFamily="34" charset="0"/>
                    <a:sym typeface="Calibri" panose="020F0502020204030204" pitchFamily="34" charset="0"/>
                  </a:endParaRPr>
                </a:p>
              </p:txBody>
            </p:sp>
            <p:cxnSp>
              <p:nvCxnSpPr>
                <p:cNvPr id="97296" name="Google Shape;951;p12"/>
                <p:cNvCxnSpPr>
                  <a:cxnSpLocks noChangeShapeType="1"/>
                </p:cNvCxnSpPr>
                <p:nvPr/>
              </p:nvCxnSpPr>
              <p:spPr bwMode="auto">
                <a:xfrm rot="10800000">
                  <a:off x="-4344788" y="497319"/>
                  <a:ext cx="517858" cy="0"/>
                </a:xfrm>
                <a:prstGeom prst="straightConnector1">
                  <a:avLst/>
                </a:prstGeom>
                <a:noFill/>
                <a:ln w="57150">
                  <a:solidFill>
                    <a:srgbClr val="554F4A"/>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7297" name="Google Shape;952;p12"/>
                <p:cNvCxnSpPr>
                  <a:cxnSpLocks noChangeShapeType="1"/>
                </p:cNvCxnSpPr>
                <p:nvPr/>
              </p:nvCxnSpPr>
              <p:spPr bwMode="auto">
                <a:xfrm rot="10800000">
                  <a:off x="-5121944" y="497319"/>
                  <a:ext cx="777156" cy="0"/>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grpSp>
          <p:sp>
            <p:nvSpPr>
              <p:cNvPr id="97292" name="Google Shape;953;p12"/>
              <p:cNvSpPr>
                <a:spLocks noChangeArrowheads="1"/>
              </p:cNvSpPr>
              <p:nvPr/>
            </p:nvSpPr>
            <p:spPr bwMode="auto">
              <a:xfrm flipH="1">
                <a:off x="6260554" y="1078634"/>
                <a:ext cx="36000" cy="36000"/>
              </a:xfrm>
              <a:prstGeom prst="ellipse">
                <a:avLst/>
              </a:prstGeom>
              <a:solidFill>
                <a:srgbClr val="554F4A"/>
              </a:solidFill>
              <a:ln w="57150">
                <a:solidFill>
                  <a:schemeClr val="tx1"/>
                </a:solidFill>
                <a:round/>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en-US" altLang="en-US">
                  <a:solidFill>
                    <a:srgbClr val="FFFFFF"/>
                  </a:solidFill>
                  <a:ea typeface="MS PGothic" panose="020B0600070205080204" pitchFamily="34" charset="-128"/>
                  <a:cs typeface="Calibri" panose="020F0502020204030204" pitchFamily="34" charset="0"/>
                  <a:sym typeface="Calibri" panose="020F0502020204030204" pitchFamily="34" charset="0"/>
                </a:endParaRPr>
              </a:p>
            </p:txBody>
          </p:sp>
        </p:grpSp>
        <p:cxnSp>
          <p:nvCxnSpPr>
            <p:cNvPr id="97289" name="Google Shape;954;p12"/>
            <p:cNvCxnSpPr>
              <a:cxnSpLocks noChangeShapeType="1"/>
            </p:cNvCxnSpPr>
            <p:nvPr/>
          </p:nvCxnSpPr>
          <p:spPr bwMode="auto">
            <a:xfrm>
              <a:off x="1404732" y="3478458"/>
              <a:ext cx="517858" cy="0"/>
            </a:xfrm>
            <a:prstGeom prst="straightConnector1">
              <a:avLst/>
            </a:prstGeom>
            <a:noFill/>
            <a:ln w="57150">
              <a:solidFill>
                <a:srgbClr val="554F4A"/>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7290" name="Google Shape;955;p12"/>
            <p:cNvCxnSpPr>
              <a:cxnSpLocks noChangeShapeType="1"/>
            </p:cNvCxnSpPr>
            <p:nvPr/>
          </p:nvCxnSpPr>
          <p:spPr bwMode="auto">
            <a:xfrm>
              <a:off x="604485" y="3478458"/>
              <a:ext cx="777156" cy="0"/>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grpSp>
      <p:sp>
        <p:nvSpPr>
          <p:cNvPr id="22" name="TextBox 21"/>
          <p:cNvSpPr txBox="1"/>
          <p:nvPr/>
        </p:nvSpPr>
        <p:spPr>
          <a:xfrm>
            <a:off x="7185025" y="2418715"/>
            <a:ext cx="4332605" cy="7252970"/>
          </a:xfrm>
          <a:prstGeom prst="rect">
            <a:avLst/>
          </a:prstGeom>
          <a:noFill/>
        </p:spPr>
        <p:txBody>
          <a:bodyPr>
            <a:noAutofit/>
          </a:bodyPr>
          <a:lstStyle/>
          <a:p>
            <a:pPr defTabSz="360045">
              <a:spcAft>
                <a:spcPts val="1800"/>
              </a:spcAft>
              <a:defRPr/>
            </a:pPr>
            <a:r>
              <a:rPr lang="en-US" alt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Готовность НС к CVA</a:t>
            </a:r>
            <a:endParaRPr lang="en-US" alt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alt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Национальное общество считается готовым к предоставлению помощи наличными (CVA), если оно способно и имеет ресурсы для оказания соответствующей помощи в форме CVA безопасно, ответственно и оперативно, в любое время и в любом масштабе.</a:t>
            </a:r>
            <a:endParaRPr lang="en-US" altLang="en-US" sz="32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p:txBody>
      </p:sp>
      <p:pic>
        <p:nvPicPr>
          <p:cNvPr id="97287"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6"/>
          <p:cNvSpPr txBox="1">
            <a:spLocks noChangeArrowheads="1"/>
          </p:cNvSpPr>
          <p:nvPr/>
        </p:nvSpPr>
        <p:spPr bwMode="auto">
          <a:xfrm>
            <a:off x="819150" y="1012825"/>
            <a:ext cx="131699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5400" b="1">
                <a:solidFill>
                  <a:srgbClr val="F5333F"/>
                </a:solidFill>
                <a:latin typeface="Montserrat" panose="00000500000000000000" pitchFamily="2" charset="0"/>
                <a:ea typeface="Roboto Black" pitchFamily="2" charset="0"/>
                <a:cs typeface="Open Sans Light" panose="020B0306030504020204" pitchFamily="34" charset="0"/>
              </a:rPr>
              <a:t>Концепция готовности к CVA: 5 областей</a:t>
            </a:r>
            <a:endParaRPr lang="ru-RU" altLang="en-US" sz="54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99331" name="Picture 1" descr="A red cross on a black background&#10;&#10;Description automatically generated"/>
          <p:cNvPicPr>
            <a:picLocks noGrp="1" noRo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99332" name="Group 93220"/>
          <p:cNvGrpSpPr/>
          <p:nvPr/>
        </p:nvGrpSpPr>
        <p:grpSpPr bwMode="auto">
          <a:xfrm>
            <a:off x="984250" y="3379788"/>
            <a:ext cx="16319500" cy="4689475"/>
            <a:chOff x="509611" y="5017408"/>
            <a:chExt cx="16318819" cy="4688241"/>
          </a:xfrm>
        </p:grpSpPr>
        <p:sp>
          <p:nvSpPr>
            <p:cNvPr id="99333" name="CuadroTexto 1"/>
            <p:cNvSpPr txBox="1">
              <a:spLocks noChangeArrowheads="1"/>
            </p:cNvSpPr>
            <p:nvPr/>
          </p:nvSpPr>
          <p:spPr bwMode="auto">
            <a:xfrm>
              <a:off x="804800" y="5791155"/>
              <a:ext cx="23191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Clr>
                  <a:srgbClr val="E60005"/>
                </a:buClr>
              </a:pPr>
              <a:r>
                <a:rPr lang="en-GB" altLang="en-US" sz="2000" b="1">
                  <a:solidFill>
                    <a:schemeClr val="accent1"/>
                  </a:solidFill>
                  <a:latin typeface="Montserrat Medium" pitchFamily="2" charset="0"/>
                  <a:ea typeface="MS PGothic" panose="020B0600070205080204" pitchFamily="34" charset="-128"/>
                </a:rPr>
                <a:t>ОБЯЗАТЕЛЬСТВО РУКОВОДСТВА</a:t>
              </a:r>
              <a:endParaRPr lang="es-ES" altLang="en-US" sz="2000" b="1">
                <a:solidFill>
                  <a:schemeClr val="accent1"/>
                </a:solidFill>
                <a:latin typeface="Montserrat Medium" pitchFamily="2" charset="0"/>
                <a:ea typeface="MS PGothic" panose="020B0600070205080204" pitchFamily="34" charset="-128"/>
              </a:endParaRPr>
            </a:p>
          </p:txBody>
        </p:sp>
        <p:sp>
          <p:nvSpPr>
            <p:cNvPr id="99334" name="CuadroTexto 32"/>
            <p:cNvSpPr txBox="1">
              <a:spLocks noChangeArrowheads="1"/>
            </p:cNvSpPr>
            <p:nvPr/>
          </p:nvSpPr>
          <p:spPr bwMode="auto">
            <a:xfrm>
              <a:off x="3828752" y="5637266"/>
              <a:ext cx="28344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Clr>
                  <a:srgbClr val="E60005"/>
                </a:buClr>
              </a:pPr>
              <a:r>
                <a:rPr lang="en-GB" altLang="en-US" sz="2000" b="1">
                  <a:solidFill>
                    <a:schemeClr val="accent1"/>
                  </a:solidFill>
                  <a:latin typeface="Montserrat Medium" pitchFamily="2" charset="0"/>
                  <a:ea typeface="MS PGothic" panose="020B0600070205080204" pitchFamily="34" charset="-128"/>
                  <a:sym typeface="Calibri" panose="020F0502020204030204" pitchFamily="34" charset="0"/>
                </a:rPr>
                <a:t>ПРОЦЕССЫ, СИСТЕМЫ И ИНСТРУМЕНТЫ</a:t>
              </a:r>
              <a:endParaRPr lang="en-GB" altLang="en-US" sz="2000" b="1">
                <a:solidFill>
                  <a:schemeClr val="accent1"/>
                </a:solidFill>
                <a:latin typeface="Montserrat Medium" pitchFamily="2" charset="0"/>
                <a:ea typeface="MS PGothic" panose="020B0600070205080204" pitchFamily="34" charset="-128"/>
                <a:sym typeface="Calibri" panose="020F0502020204030204" pitchFamily="34" charset="0"/>
              </a:endParaRPr>
            </a:p>
          </p:txBody>
        </p:sp>
        <p:sp>
          <p:nvSpPr>
            <p:cNvPr id="99335" name="CuadroTexto 33"/>
            <p:cNvSpPr txBox="1">
              <a:spLocks noChangeArrowheads="1"/>
            </p:cNvSpPr>
            <p:nvPr/>
          </p:nvSpPr>
          <p:spPr bwMode="auto">
            <a:xfrm>
              <a:off x="6603578" y="5632961"/>
              <a:ext cx="39933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Clr>
                  <a:srgbClr val="E60005"/>
                </a:buClr>
              </a:pPr>
              <a:r>
                <a:rPr lang="en-GB" altLang="en-US" sz="2000" b="1">
                  <a:solidFill>
                    <a:schemeClr val="accent1"/>
                  </a:solidFill>
                  <a:latin typeface="Montserrat Medium" pitchFamily="2" charset="0"/>
                  <a:ea typeface="MS PGothic" panose="020B0600070205080204" pitchFamily="34" charset="-128"/>
                </a:rPr>
                <a:t>ФИНАНСОВЫЕ И ЛЮДСКИЕ РЕСУРСЫ И ВОЗМОЖНОСТИ</a:t>
              </a:r>
              <a:endParaRPr lang="es-ES" altLang="en-US" sz="2000" b="1">
                <a:solidFill>
                  <a:schemeClr val="accent1"/>
                </a:solidFill>
                <a:latin typeface="Montserrat Medium" pitchFamily="2" charset="0"/>
                <a:ea typeface="MS PGothic" panose="020B0600070205080204" pitchFamily="34" charset="-128"/>
              </a:endParaRPr>
            </a:p>
          </p:txBody>
        </p:sp>
        <p:sp>
          <p:nvSpPr>
            <p:cNvPr id="99336" name="CuadroTexto 34"/>
            <p:cNvSpPr txBox="1">
              <a:spLocks noChangeArrowheads="1"/>
            </p:cNvSpPr>
            <p:nvPr/>
          </p:nvSpPr>
          <p:spPr bwMode="auto">
            <a:xfrm>
              <a:off x="10076817" y="5017408"/>
              <a:ext cx="364820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Clr>
                  <a:srgbClr val="E60005"/>
                </a:buClr>
              </a:pPr>
              <a:r>
                <a:rPr lang="de-DE" altLang="en-US" sz="2000" b="1">
                  <a:solidFill>
                    <a:schemeClr val="accent1"/>
                  </a:solidFill>
                  <a:latin typeface="Montserrat Medium" pitchFamily="2" charset="0"/>
                  <a:ea typeface="MS PGothic" panose="020B0600070205080204" pitchFamily="34" charset="-128"/>
                  <a:sym typeface="Helvetica Neue Light" panose="02000503000000020004"/>
                </a:rPr>
                <a:t>ВОВЛЕЧЕНИЕ СООБЩЕСТВА И ПОДОТЧЕТНОСТЬ, КООРДИНАЦИЯ И ПАРТНЕРСТВО</a:t>
              </a:r>
              <a:endParaRPr lang="de-DE" altLang="en-US" sz="2000" b="1">
                <a:solidFill>
                  <a:schemeClr val="accent1"/>
                </a:solidFill>
                <a:latin typeface="Montserrat Medium" pitchFamily="2" charset="0"/>
                <a:ea typeface="MS PGothic" panose="020B0600070205080204" pitchFamily="34" charset="-128"/>
              </a:endParaRPr>
            </a:p>
          </p:txBody>
        </p:sp>
        <p:sp>
          <p:nvSpPr>
            <p:cNvPr id="99337" name="CuadroTexto 35"/>
            <p:cNvSpPr txBox="1">
              <a:spLocks noChangeArrowheads="1"/>
            </p:cNvSpPr>
            <p:nvPr/>
          </p:nvSpPr>
          <p:spPr bwMode="auto">
            <a:xfrm>
              <a:off x="13661740" y="5781605"/>
              <a:ext cx="31666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Clr>
                  <a:srgbClr val="E60005"/>
                </a:buClr>
              </a:pPr>
              <a:r>
                <a:rPr lang="en-GB" altLang="en-US" sz="2000" b="1">
                  <a:solidFill>
                    <a:schemeClr val="accent1"/>
                  </a:solidFill>
                  <a:latin typeface="Montserrat Medium" pitchFamily="2" charset="0"/>
                  <a:ea typeface="MS PGothic" panose="020B0600070205080204" pitchFamily="34" charset="-128"/>
                </a:rPr>
                <a:t>ТЕСТИРУЙТЕ, ИЗУЧАЙТЕ И СОВЕРШЕНСТВУЙТЕ </a:t>
              </a:r>
              <a:endParaRPr lang="es-ES" altLang="en-US" sz="2000" b="1">
                <a:solidFill>
                  <a:schemeClr val="accent1"/>
                </a:solidFill>
                <a:latin typeface="Montserrat Medium" pitchFamily="2" charset="0"/>
                <a:ea typeface="MS PGothic" panose="020B0600070205080204" pitchFamily="34" charset="-128"/>
              </a:endParaRPr>
            </a:p>
          </p:txBody>
        </p:sp>
        <p:grpSp>
          <p:nvGrpSpPr>
            <p:cNvPr id="99338" name="Group 11"/>
            <p:cNvGrpSpPr/>
            <p:nvPr/>
          </p:nvGrpSpPr>
          <p:grpSpPr bwMode="auto">
            <a:xfrm>
              <a:off x="509611" y="6781859"/>
              <a:ext cx="2923790" cy="2923790"/>
              <a:chOff x="5433585" y="5791608"/>
              <a:chExt cx="3896510" cy="3896510"/>
            </a:xfrm>
          </p:grpSpPr>
          <p:grpSp>
            <p:nvGrpSpPr>
              <p:cNvPr id="99362" name="Group 7"/>
              <p:cNvGrpSpPr/>
              <p:nvPr/>
            </p:nvGrpSpPr>
            <p:grpSpPr bwMode="auto">
              <a:xfrm>
                <a:off x="5845940" y="6203963"/>
                <a:ext cx="3071800" cy="3071800"/>
                <a:chOff x="4712880" y="6703488"/>
                <a:chExt cx="3071800" cy="3071800"/>
              </a:xfrm>
            </p:grpSpPr>
            <p:pic>
              <p:nvPicPr>
                <p:cNvPr id="99365" name="Graphic 2" descr="Document out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060" y="6704088"/>
                  <a:ext cx="3071792" cy="307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66" name="Graphic 4" descr="Pencil with solid f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604" y="6790807"/>
                  <a:ext cx="1449159" cy="14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0606" name="Oval 110605"/>
              <p:cNvSpPr/>
              <p:nvPr/>
            </p:nvSpPr>
            <p:spPr>
              <a:xfrm>
                <a:off x="5594368" y="5929601"/>
                <a:ext cx="3619723"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607" name="Oval 110606"/>
              <p:cNvSpPr/>
              <p:nvPr/>
            </p:nvSpPr>
            <p:spPr>
              <a:xfrm>
                <a:off x="5433585" y="5792121"/>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9339" name="Group 21"/>
            <p:cNvGrpSpPr/>
            <p:nvPr/>
          </p:nvGrpSpPr>
          <p:grpSpPr bwMode="auto">
            <a:xfrm>
              <a:off x="3784098" y="6781859"/>
              <a:ext cx="2923790" cy="2923790"/>
              <a:chOff x="4566751" y="5809139"/>
              <a:chExt cx="3896510" cy="3896510"/>
            </a:xfrm>
          </p:grpSpPr>
          <p:grpSp>
            <p:nvGrpSpPr>
              <p:cNvPr id="99358" name="Group 18"/>
              <p:cNvGrpSpPr/>
              <p:nvPr/>
            </p:nvGrpSpPr>
            <p:grpSpPr bwMode="auto">
              <a:xfrm>
                <a:off x="4566751" y="5809139"/>
                <a:ext cx="3896510" cy="3896510"/>
                <a:chOff x="4566751" y="5809139"/>
                <a:chExt cx="3896510" cy="3896510"/>
              </a:xfrm>
            </p:grpSpPr>
            <p:sp>
              <p:nvSpPr>
                <p:cNvPr id="31" name="Oval 30"/>
                <p:cNvSpPr/>
                <p:nvPr/>
              </p:nvSpPr>
              <p:spPr>
                <a:xfrm>
                  <a:off x="4728052" y="5947132"/>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592" name="Oval 110591"/>
                <p:cNvSpPr/>
                <p:nvPr/>
              </p:nvSpPr>
              <p:spPr>
                <a:xfrm>
                  <a:off x="4567269" y="5809652"/>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99359" name="Graphic 20" descr="Tools out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5404" y="6486481"/>
                <a:ext cx="2545017" cy="254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340" name="Group 93202"/>
            <p:cNvGrpSpPr/>
            <p:nvPr/>
          </p:nvGrpSpPr>
          <p:grpSpPr bwMode="auto">
            <a:xfrm>
              <a:off x="7111561" y="6781859"/>
              <a:ext cx="2923790" cy="2923790"/>
              <a:chOff x="8623891" y="5774828"/>
              <a:chExt cx="3896510" cy="3896510"/>
            </a:xfrm>
          </p:grpSpPr>
          <p:grpSp>
            <p:nvGrpSpPr>
              <p:cNvPr id="99351" name="Group 23"/>
              <p:cNvGrpSpPr/>
              <p:nvPr/>
            </p:nvGrpSpPr>
            <p:grpSpPr bwMode="auto">
              <a:xfrm>
                <a:off x="8623891" y="5774828"/>
                <a:ext cx="3896510" cy="3896510"/>
                <a:chOff x="4566751" y="5809139"/>
                <a:chExt cx="3896510" cy="3896510"/>
              </a:xfrm>
            </p:grpSpPr>
            <p:sp>
              <p:nvSpPr>
                <p:cNvPr id="27" name="Oval 26"/>
                <p:cNvSpPr/>
                <p:nvPr/>
              </p:nvSpPr>
              <p:spPr>
                <a:xfrm>
                  <a:off x="4727783" y="5947132"/>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28" name="Oval 27"/>
                <p:cNvSpPr/>
                <p:nvPr/>
              </p:nvSpPr>
              <p:spPr>
                <a:xfrm>
                  <a:off x="4567000" y="5809652"/>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grpSp>
          <p:grpSp>
            <p:nvGrpSpPr>
              <p:cNvPr id="99352" name="Group 93201"/>
              <p:cNvGrpSpPr/>
              <p:nvPr/>
            </p:nvGrpSpPr>
            <p:grpSpPr bwMode="auto">
              <a:xfrm>
                <a:off x="9169533" y="6155840"/>
                <a:ext cx="2805145" cy="2905518"/>
                <a:chOff x="9369074" y="6600284"/>
                <a:chExt cx="2251601" cy="2332167"/>
              </a:xfrm>
            </p:grpSpPr>
            <p:pic>
              <p:nvPicPr>
                <p:cNvPr id="99353" name="Graphic 93198" descr="User out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9412" y="7332173"/>
                  <a:ext cx="1209042" cy="120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54" name="Graphic 93199" descr="User out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6948" y="6600458"/>
                  <a:ext cx="1209042" cy="121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55" name="Graphic 93200" descr="User out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2041" y="7722648"/>
                  <a:ext cx="1209042" cy="1210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9341" name="Group 93211"/>
            <p:cNvGrpSpPr/>
            <p:nvPr/>
          </p:nvGrpSpPr>
          <p:grpSpPr bwMode="auto">
            <a:xfrm>
              <a:off x="10439024" y="6781859"/>
              <a:ext cx="2923790" cy="2923790"/>
              <a:chOff x="12634591" y="5809139"/>
              <a:chExt cx="3896510" cy="3896510"/>
            </a:xfrm>
          </p:grpSpPr>
          <p:pic>
            <p:nvPicPr>
              <p:cNvPr id="99347" name="Graphic 28" descr="Cycle with people out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99017" y="6050772"/>
                <a:ext cx="3412398" cy="341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48" name="Group 93204"/>
              <p:cNvGrpSpPr/>
              <p:nvPr/>
            </p:nvGrpSpPr>
            <p:grpSpPr bwMode="auto">
              <a:xfrm>
                <a:off x="12634591" y="5809139"/>
                <a:ext cx="3896510" cy="3896510"/>
                <a:chOff x="4566751" y="5809139"/>
                <a:chExt cx="3896510" cy="3896510"/>
              </a:xfrm>
            </p:grpSpPr>
            <p:sp>
              <p:nvSpPr>
                <p:cNvPr id="20" name="Oval 19"/>
                <p:cNvSpPr/>
                <p:nvPr/>
              </p:nvSpPr>
              <p:spPr>
                <a:xfrm>
                  <a:off x="4727515" y="5947132"/>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21" name="Oval 20"/>
                <p:cNvSpPr/>
                <p:nvPr/>
              </p:nvSpPr>
              <p:spPr>
                <a:xfrm>
                  <a:off x="4566732" y="5809652"/>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grpSp>
        </p:grpSp>
        <p:grpSp>
          <p:nvGrpSpPr>
            <p:cNvPr id="99342" name="Group 93219"/>
            <p:cNvGrpSpPr/>
            <p:nvPr/>
          </p:nvGrpSpPr>
          <p:grpSpPr bwMode="auto">
            <a:xfrm>
              <a:off x="13766487" y="6708021"/>
              <a:ext cx="2923790" cy="2923790"/>
              <a:chOff x="13766487" y="6708021"/>
              <a:chExt cx="2923790" cy="2923790"/>
            </a:xfrm>
          </p:grpSpPr>
          <p:grpSp>
            <p:nvGrpSpPr>
              <p:cNvPr id="99343" name="Group 93214"/>
              <p:cNvGrpSpPr/>
              <p:nvPr/>
            </p:nvGrpSpPr>
            <p:grpSpPr bwMode="auto">
              <a:xfrm>
                <a:off x="13766487" y="6708021"/>
                <a:ext cx="2923790" cy="2923790"/>
                <a:chOff x="4566751" y="5809139"/>
                <a:chExt cx="3896510" cy="3896510"/>
              </a:xfrm>
            </p:grpSpPr>
            <p:sp>
              <p:nvSpPr>
                <p:cNvPr id="16" name="Oval 15"/>
                <p:cNvSpPr/>
                <p:nvPr/>
              </p:nvSpPr>
              <p:spPr>
                <a:xfrm>
                  <a:off x="4727246" y="5946126"/>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17" name="Oval 16"/>
                <p:cNvSpPr/>
                <p:nvPr/>
              </p:nvSpPr>
              <p:spPr>
                <a:xfrm>
                  <a:off x="4566463" y="5808645"/>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grpSp>
          <p:pic>
            <p:nvPicPr>
              <p:cNvPr id="99344" name="Graphic 93218" descr="Customer review outl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32977" y="7248846"/>
                <a:ext cx="1990642" cy="19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Box 6"/>
          <p:cNvSpPr txBox="1">
            <a:spLocks noChangeArrowheads="1"/>
          </p:cNvSpPr>
          <p:nvPr/>
        </p:nvSpPr>
        <p:spPr bwMode="auto">
          <a:xfrm>
            <a:off x="533400" y="768350"/>
            <a:ext cx="1186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Теория изменений CVAP</a:t>
            </a:r>
            <a:endParaRPr lang="ru-RU"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101379" name="Imagen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27238" y="1598613"/>
            <a:ext cx="14233525" cy="846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6"/>
          <p:cNvSpPr txBox="1">
            <a:spLocks noChangeArrowheads="1"/>
          </p:cNvSpPr>
          <p:nvPr/>
        </p:nvSpPr>
        <p:spPr bwMode="auto">
          <a:xfrm>
            <a:off x="174625" y="344488"/>
            <a:ext cx="11601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5400" b="1">
                <a:solidFill>
                  <a:srgbClr val="F5333F"/>
                </a:solidFill>
                <a:latin typeface="Montserrat" panose="00000500000000000000" pitchFamily="2" charset="0"/>
                <a:ea typeface="Roboto Black" pitchFamily="2" charset="0"/>
                <a:cs typeface="Open Sans Light" panose="020B0306030504020204" pitchFamily="34" charset="0"/>
              </a:rPr>
              <a:t>Оперативная готовность CVA</a:t>
            </a:r>
            <a:endParaRPr lang="ru-RU" altLang="en-US" sz="54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103427"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3428" name="Picture 3" descr="A picture containing text, screenshot, font, printing&#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1336675"/>
            <a:ext cx="8609013" cy="860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Box 4"/>
          <p:cNvSpPr txBox="1">
            <a:spLocks noChangeArrowheads="1"/>
          </p:cNvSpPr>
          <p:nvPr/>
        </p:nvSpPr>
        <p:spPr bwMode="auto">
          <a:xfrm>
            <a:off x="9144000" y="2784475"/>
            <a:ext cx="8235950" cy="596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defTabSz="358775">
              <a:defRPr>
                <a:solidFill>
                  <a:schemeClr val="tx1"/>
                </a:solidFill>
                <a:latin typeface="Calibri" panose="020F0502020204030204" pitchFamily="34" charset="0"/>
              </a:defRPr>
            </a:lvl2pPr>
            <a:lvl3pPr defTabSz="358775">
              <a:defRPr>
                <a:solidFill>
                  <a:schemeClr val="tx1"/>
                </a:solidFill>
                <a:latin typeface="Calibri" panose="020F0502020204030204" pitchFamily="34" charset="0"/>
              </a:defRPr>
            </a:lvl3pPr>
            <a:lvl4pPr defTabSz="358775">
              <a:defRPr>
                <a:solidFill>
                  <a:schemeClr val="tx1"/>
                </a:solidFill>
                <a:latin typeface="Calibri" panose="020F0502020204030204" pitchFamily="34" charset="0"/>
              </a:defRPr>
            </a:lvl4pPr>
            <a:lvl5pPr defTabSz="358775">
              <a:defRPr>
                <a:solidFill>
                  <a:schemeClr val="tx1"/>
                </a:solidFill>
                <a:latin typeface="Calibri" panose="020F0502020204030204" pitchFamily="34" charset="0"/>
              </a:defRPr>
            </a:lvl5pPr>
            <a:lvl6pPr marL="3206750" indent="-920750" defTabSz="358775" eaLnBrk="0" fontAlgn="base" hangingPunct="0">
              <a:spcBef>
                <a:spcPct val="0"/>
              </a:spcBef>
              <a:spcAft>
                <a:spcPct val="0"/>
              </a:spcAft>
              <a:defRPr>
                <a:solidFill>
                  <a:schemeClr val="tx1"/>
                </a:solidFill>
                <a:latin typeface="Calibri" panose="020F0502020204030204" pitchFamily="34" charset="0"/>
              </a:defRPr>
            </a:lvl6pPr>
            <a:lvl7pPr marL="3663950" indent="-920750" defTabSz="358775" eaLnBrk="0" fontAlgn="base" hangingPunct="0">
              <a:spcBef>
                <a:spcPct val="0"/>
              </a:spcBef>
              <a:spcAft>
                <a:spcPct val="0"/>
              </a:spcAft>
              <a:defRPr>
                <a:solidFill>
                  <a:schemeClr val="tx1"/>
                </a:solidFill>
                <a:latin typeface="Calibri" panose="020F0502020204030204" pitchFamily="34" charset="0"/>
              </a:defRPr>
            </a:lvl7pPr>
            <a:lvl8pPr marL="4121150" indent="-920750" defTabSz="358775" eaLnBrk="0" fontAlgn="base" hangingPunct="0">
              <a:spcBef>
                <a:spcPct val="0"/>
              </a:spcBef>
              <a:spcAft>
                <a:spcPct val="0"/>
              </a:spcAft>
              <a:defRPr>
                <a:solidFill>
                  <a:schemeClr val="tx1"/>
                </a:solidFill>
                <a:latin typeface="Calibri" panose="020F0502020204030204" pitchFamily="34" charset="0"/>
              </a:defRPr>
            </a:lvl8pPr>
            <a:lvl9pPr marL="4578350" indent="-92075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90204" pitchFamily="34" charset="0"/>
              <a:buChar char="•"/>
            </a:pPr>
            <a:r>
              <a:rPr lang="en-US" altLang="en-US" sz="3200" b="1">
                <a:solidFill>
                  <a:srgbClr val="011E41"/>
                </a:solidFill>
                <a:latin typeface="Montserrat" panose="00000500000000000000" pitchFamily="2" charset="0"/>
                <a:cs typeface="Open Sans" panose="020B0606030504020204" pitchFamily="34" charset="0"/>
              </a:rPr>
              <a:t>Определение уровня оперативной готовности осуществляется через анализ опыта реализации CVA в Национальном обществе.</a:t>
            </a:r>
            <a:endParaRPr lang="en-US" altLang="en-US" sz="32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3200" b="1">
                <a:solidFill>
                  <a:srgbClr val="011E41"/>
                </a:solidFill>
                <a:latin typeface="Montserrat" panose="00000500000000000000" pitchFamily="2" charset="0"/>
                <a:cs typeface="Open Sans" panose="020B0606030504020204" pitchFamily="34" charset="0"/>
              </a:rPr>
              <a:t>На основе текущего уровня разрабатываются целевые показатели оперативной готовности.</a:t>
            </a:r>
            <a:endParaRPr lang="en-US" altLang="en-US" sz="32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3200" b="1">
                <a:solidFill>
                  <a:srgbClr val="011E41"/>
                </a:solidFill>
                <a:latin typeface="Montserrat" panose="00000500000000000000" pitchFamily="2" charset="0"/>
                <a:cs typeface="Open Sans" panose="020B0606030504020204" pitchFamily="34" charset="0"/>
              </a:rPr>
              <a:t>Полученные результаты позволяют НС определить видение CVA в соответствии со своими стратегическими приоритетами.</a:t>
            </a:r>
            <a:endParaRPr lang="en-US" altLang="en-US" sz="3200" b="1">
              <a:solidFill>
                <a:srgbClr val="011E41"/>
              </a:solidFill>
              <a:latin typeface="Montserrat" panose="00000500000000000000" pitchFamily="2" charset="0"/>
              <a:cs typeface="Open Sans" panose="020B0606030504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6"/>
          <p:cNvSpPr txBox="1">
            <a:spLocks noChangeArrowheads="1"/>
          </p:cNvSpPr>
          <p:nvPr/>
        </p:nvSpPr>
        <p:spPr bwMode="auto">
          <a:xfrm>
            <a:off x="819150" y="1012825"/>
            <a:ext cx="123682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a:solidFill>
                  <a:srgbClr val="F5333F"/>
                </a:solidFill>
                <a:latin typeface="Montserrat" panose="00000500000000000000" pitchFamily="2" charset="0"/>
                <a:ea typeface="Roboto Black" pitchFamily="2" charset="0"/>
                <a:cs typeface="Open Sans Light" panose="020B0306030504020204" pitchFamily="34" charset="0"/>
              </a:rPr>
              <a:t>Уровни институциональной готовности НС к CVA</a:t>
            </a:r>
            <a:endParaRPr lang="en-US" altLang="en-US"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grpSp>
        <p:nvGrpSpPr>
          <p:cNvPr id="105475" name="Group 25"/>
          <p:cNvGrpSpPr/>
          <p:nvPr/>
        </p:nvGrpSpPr>
        <p:grpSpPr bwMode="auto">
          <a:xfrm>
            <a:off x="935038" y="2189163"/>
            <a:ext cx="15813087" cy="7853362"/>
            <a:chOff x="935212" y="2036913"/>
            <a:chExt cx="15813548" cy="7853847"/>
          </a:xfrm>
        </p:grpSpPr>
        <p:sp>
          <p:nvSpPr>
            <p:cNvPr id="5" name="Rechteck 3"/>
            <p:cNvSpPr/>
            <p:nvPr/>
          </p:nvSpPr>
          <p:spPr>
            <a:xfrm>
              <a:off x="935212" y="5396270"/>
              <a:ext cx="3830749" cy="4492902"/>
            </a:xfrm>
            <a:prstGeom prst="roundRect">
              <a:avLst>
                <a:gd name="adj" fmla="val 3934"/>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altLang="en-US" sz="2400" dirty="0">
                  <a:latin typeface="Montserrat" panose="00000500000000000000" pitchFamily="2" charset="0"/>
                </a:rPr>
                <a:t>Почти ничего не создано для поддержки внедрения CVA. НС способна обеспечить масштабируемую, своевременную и подотчетную реализацию только при значительной внешней поддержке.</a:t>
              </a:r>
              <a:endParaRPr lang="en-US" altLang="en-US" sz="2400" dirty="0">
                <a:latin typeface="Montserrat" panose="00000500000000000000" pitchFamily="2" charset="0"/>
              </a:endParaRPr>
            </a:p>
          </p:txBody>
        </p:sp>
        <p:sp>
          <p:nvSpPr>
            <p:cNvPr id="6" name="Rechteck 6"/>
            <p:cNvSpPr/>
            <p:nvPr/>
          </p:nvSpPr>
          <p:spPr>
            <a:xfrm>
              <a:off x="4840576" y="4599296"/>
              <a:ext cx="3830749" cy="5291464"/>
            </a:xfrm>
            <a:prstGeom prst="roundRect">
              <a:avLst>
                <a:gd name="adj" fmla="val 4730"/>
              </a:avLst>
            </a:prstGeom>
            <a:solidFill>
              <a:srgbClr val="F9C15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2400" dirty="0">
                  <a:latin typeface="Montserrat" panose="00000500000000000000" pitchFamily="2" charset="0"/>
                </a:rPr>
                <a:t>Базовые системы и процессы существуют, но требуют доработки. НС может реализовывать масштабируемые, своевременные и подотчетные CVA с ограниченной внешней поддержкой.</a:t>
              </a:r>
              <a:endParaRPr lang="en-US" altLang="en-US" sz="2400" dirty="0">
                <a:latin typeface="Montserrat" panose="00000500000000000000" pitchFamily="2" charset="0"/>
              </a:endParaRPr>
            </a:p>
          </p:txBody>
        </p:sp>
        <p:sp>
          <p:nvSpPr>
            <p:cNvPr id="19" name="Rechteck 7"/>
            <p:cNvSpPr/>
            <p:nvPr/>
          </p:nvSpPr>
          <p:spPr>
            <a:xfrm>
              <a:off x="8753877" y="3743580"/>
              <a:ext cx="3830750" cy="6126541"/>
            </a:xfrm>
            <a:prstGeom prst="roundRect">
              <a:avLst>
                <a:gd name="adj" fmla="val 473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altLang="en-US" sz="2400" dirty="0">
                  <a:latin typeface="Montserrat" panose="00000500000000000000" pitchFamily="2" charset="0"/>
                </a:rPr>
                <a:t>Все необходимые системы и ресурсы функционируют на должном уровне. НС способна и, скорее всего, будет реализовывать масштабируемые, своевременные и подотчетные CVA без внешней поддержки.</a:t>
              </a:r>
              <a:endParaRPr lang="en-US" altLang="en-US" sz="2400" dirty="0">
                <a:latin typeface="Montserrat" panose="00000500000000000000" pitchFamily="2" charset="0"/>
              </a:endParaRPr>
            </a:p>
          </p:txBody>
        </p:sp>
        <p:sp>
          <p:nvSpPr>
            <p:cNvPr id="20" name="Rechteck 8"/>
            <p:cNvSpPr/>
            <p:nvPr/>
          </p:nvSpPr>
          <p:spPr>
            <a:xfrm>
              <a:off x="12659241" y="2956132"/>
              <a:ext cx="4089519" cy="6913990"/>
            </a:xfrm>
            <a:prstGeom prst="roundRect">
              <a:avLst>
                <a:gd name="adj" fmla="val 2704"/>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en-US" altLang="en-US" sz="2400" dirty="0">
                  <a:solidFill>
                    <a:schemeClr val="bg2"/>
                  </a:solidFill>
                  <a:latin typeface="Montserrat" panose="00000500000000000000" pitchFamily="2" charset="0"/>
                </a:rPr>
                <a:t>Системы, процессы и ресурсы отличаются высоким качеством. НС играет ключевую роль во внешнем взаимодействии, может самостоятельно реализовывать CVA и оказывать поддержку другим организациям и партнёрам Движения.</a:t>
              </a:r>
              <a:endParaRPr lang="en-US" altLang="en-US" sz="2400" dirty="0">
                <a:solidFill>
                  <a:schemeClr val="bg2"/>
                </a:solidFill>
                <a:latin typeface="Montserrat" panose="00000500000000000000" pitchFamily="2" charset="0"/>
              </a:endParaRPr>
            </a:p>
          </p:txBody>
        </p:sp>
        <p:sp>
          <p:nvSpPr>
            <p:cNvPr id="21" name="Rechteck 9"/>
            <p:cNvSpPr/>
            <p:nvPr/>
          </p:nvSpPr>
          <p:spPr>
            <a:xfrm>
              <a:off x="935212" y="4467525"/>
              <a:ext cx="3821223" cy="798562"/>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de-DE" sz="3200" b="1" dirty="0">
                  <a:solidFill>
                    <a:schemeClr val="accent1">
                      <a:lumMod val="75000"/>
                    </a:schemeClr>
                  </a:solidFill>
                  <a:latin typeface="Montserrat" panose="00000500000000000000" pitchFamily="2" charset="0"/>
                </a:rPr>
                <a:t>Уровень 1</a:t>
              </a:r>
              <a:endParaRPr lang="en-US" sz="3200" b="1" dirty="0">
                <a:solidFill>
                  <a:schemeClr val="accent1">
                    <a:lumMod val="75000"/>
                  </a:schemeClr>
                </a:solidFill>
                <a:latin typeface="Montserrat" panose="00000500000000000000" pitchFamily="2" charset="0"/>
              </a:endParaRPr>
            </a:p>
          </p:txBody>
        </p:sp>
        <p:sp>
          <p:nvSpPr>
            <p:cNvPr id="22" name="Rechteck 10"/>
            <p:cNvSpPr/>
            <p:nvPr/>
          </p:nvSpPr>
          <p:spPr>
            <a:xfrm>
              <a:off x="4840576" y="3683252"/>
              <a:ext cx="3792648" cy="796974"/>
            </a:xfrm>
            <a:prstGeom prst="roundRect">
              <a:avLst/>
            </a:prstGeom>
            <a:solidFill>
              <a:srgbClr val="F9C15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3200" b="1" dirty="0">
                  <a:solidFill>
                    <a:schemeClr val="accent6">
                      <a:lumMod val="75000"/>
                    </a:schemeClr>
                  </a:solidFill>
                  <a:latin typeface="Montserrat" panose="00000500000000000000" pitchFamily="2" charset="0"/>
                </a:rPr>
                <a:t>Уровень 2</a:t>
              </a:r>
              <a:endParaRPr lang="en-US" sz="3200" b="1" dirty="0">
                <a:solidFill>
                  <a:schemeClr val="accent6">
                    <a:lumMod val="75000"/>
                  </a:schemeClr>
                </a:solidFill>
                <a:latin typeface="Montserrat" panose="00000500000000000000" pitchFamily="2" charset="0"/>
              </a:endParaRPr>
            </a:p>
          </p:txBody>
        </p:sp>
        <p:sp>
          <p:nvSpPr>
            <p:cNvPr id="23" name="Rechteck 11"/>
            <p:cNvSpPr/>
            <p:nvPr/>
          </p:nvSpPr>
          <p:spPr>
            <a:xfrm>
              <a:off x="8753877" y="2851350"/>
              <a:ext cx="3830750" cy="79856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de-DE" sz="3200" b="1" dirty="0">
                  <a:solidFill>
                    <a:schemeClr val="accent2">
                      <a:lumMod val="75000"/>
                    </a:schemeClr>
                  </a:solidFill>
                  <a:latin typeface="Montserrat" panose="00000500000000000000" pitchFamily="2" charset="0"/>
                </a:rPr>
                <a:t>Уровень 3</a:t>
              </a:r>
              <a:endParaRPr lang="en-US" sz="3200" b="1" dirty="0">
                <a:solidFill>
                  <a:schemeClr val="accent2">
                    <a:lumMod val="75000"/>
                  </a:schemeClr>
                </a:solidFill>
                <a:latin typeface="Montserrat" panose="00000500000000000000" pitchFamily="2" charset="0"/>
              </a:endParaRPr>
            </a:p>
          </p:txBody>
        </p:sp>
        <p:sp>
          <p:nvSpPr>
            <p:cNvPr id="24" name="Rechteck 12"/>
            <p:cNvSpPr/>
            <p:nvPr/>
          </p:nvSpPr>
          <p:spPr>
            <a:xfrm>
              <a:off x="12659241" y="2036913"/>
              <a:ext cx="4089519" cy="798561"/>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de-DE" sz="3200" b="1" dirty="0">
                  <a:solidFill>
                    <a:schemeClr val="bg2"/>
                  </a:solidFill>
                  <a:latin typeface="Montserrat" panose="00000500000000000000" pitchFamily="2" charset="0"/>
                </a:rPr>
                <a:t>Уровень 3+</a:t>
              </a:r>
              <a:endParaRPr lang="en-US" sz="3200" b="1" dirty="0">
                <a:solidFill>
                  <a:schemeClr val="bg2"/>
                </a:solidFill>
                <a:latin typeface="Montserrat" panose="00000500000000000000" pitchFamily="2" charset="0"/>
              </a:endParaRPr>
            </a:p>
          </p:txBody>
        </p:sp>
      </p:grpSp>
      <p:pic>
        <p:nvPicPr>
          <p:cNvPr id="105476" name="Picture 3" descr="A red cross on a black background&#10;&#10;Description automatically generated"/>
          <p:cNvPicPr>
            <a:picLocks noGrp="1" noRo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6"/>
          <p:cNvSpPr txBox="1">
            <a:spLocks noChangeArrowheads="1"/>
          </p:cNvSpPr>
          <p:nvPr/>
        </p:nvSpPr>
        <p:spPr bwMode="auto">
          <a:xfrm>
            <a:off x="533400" y="768350"/>
            <a:ext cx="13579475"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5400" b="1">
                <a:solidFill>
                  <a:srgbClr val="F5333F"/>
                </a:solidFill>
                <a:latin typeface="Montserrat" panose="00000500000000000000" pitchFamily="2" charset="0"/>
                <a:ea typeface="Roboto Black" pitchFamily="2" charset="0"/>
                <a:cs typeface="Open Sans Light" panose="020B0306030504020204" pitchFamily="34" charset="0"/>
              </a:rPr>
              <a:t>Руководство и инструменты CVAP</a:t>
            </a:r>
            <a:endParaRPr lang="en-US" altLang="en-US" sz="54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107523" name="TextBox 21"/>
          <p:cNvSpPr txBox="1">
            <a:spLocks noChangeArrowheads="1"/>
          </p:cNvSpPr>
          <p:nvPr/>
        </p:nvSpPr>
        <p:spPr bwMode="auto">
          <a:xfrm>
            <a:off x="6923088" y="2409825"/>
            <a:ext cx="10498137" cy="732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defTabSz="358775">
              <a:defRPr>
                <a:solidFill>
                  <a:schemeClr val="tx1"/>
                </a:solidFill>
                <a:latin typeface="Calibri" panose="020F0502020204030204" pitchFamily="34" charset="0"/>
              </a:defRPr>
            </a:lvl1pPr>
            <a:lvl2pPr defTabSz="358775">
              <a:defRPr>
                <a:solidFill>
                  <a:schemeClr val="tx1"/>
                </a:solidFill>
                <a:latin typeface="Calibri" panose="020F0502020204030204" pitchFamily="34" charset="0"/>
              </a:defRPr>
            </a:lvl2pPr>
            <a:lvl3pPr defTabSz="358775">
              <a:defRPr>
                <a:solidFill>
                  <a:schemeClr val="tx1"/>
                </a:solidFill>
                <a:latin typeface="Calibri" panose="020F0502020204030204" pitchFamily="34" charset="0"/>
              </a:defRPr>
            </a:lvl3pPr>
            <a:lvl4pPr defTabSz="358775">
              <a:defRPr>
                <a:solidFill>
                  <a:schemeClr val="tx1"/>
                </a:solidFill>
                <a:latin typeface="Calibri" panose="020F0502020204030204" pitchFamily="34" charset="0"/>
              </a:defRPr>
            </a:lvl4pPr>
            <a:lvl5pPr defTabSz="358775">
              <a:defRPr>
                <a:solidFill>
                  <a:schemeClr val="tx1"/>
                </a:solidFill>
                <a:latin typeface="Calibri" panose="020F0502020204030204" pitchFamily="34" charset="0"/>
              </a:defRPr>
            </a:lvl5pPr>
            <a:lvl6pPr marL="3206750" indent="-920750" defTabSz="358775" eaLnBrk="0" fontAlgn="base" hangingPunct="0">
              <a:spcBef>
                <a:spcPct val="0"/>
              </a:spcBef>
              <a:spcAft>
                <a:spcPct val="0"/>
              </a:spcAft>
              <a:defRPr>
                <a:solidFill>
                  <a:schemeClr val="tx1"/>
                </a:solidFill>
                <a:latin typeface="Calibri" panose="020F0502020204030204" pitchFamily="34" charset="0"/>
              </a:defRPr>
            </a:lvl6pPr>
            <a:lvl7pPr marL="3663950" indent="-920750" defTabSz="358775" eaLnBrk="0" fontAlgn="base" hangingPunct="0">
              <a:spcBef>
                <a:spcPct val="0"/>
              </a:spcBef>
              <a:spcAft>
                <a:spcPct val="0"/>
              </a:spcAft>
              <a:defRPr>
                <a:solidFill>
                  <a:schemeClr val="tx1"/>
                </a:solidFill>
                <a:latin typeface="Calibri" panose="020F0502020204030204" pitchFamily="34" charset="0"/>
              </a:defRPr>
            </a:lvl7pPr>
            <a:lvl8pPr marL="4121150" indent="-920750" defTabSz="358775" eaLnBrk="0" fontAlgn="base" hangingPunct="0">
              <a:spcBef>
                <a:spcPct val="0"/>
              </a:spcBef>
              <a:spcAft>
                <a:spcPct val="0"/>
              </a:spcAft>
              <a:defRPr>
                <a:solidFill>
                  <a:schemeClr val="tx1"/>
                </a:solidFill>
                <a:latin typeface="Calibri" panose="020F0502020204030204" pitchFamily="34" charset="0"/>
              </a:defRPr>
            </a:lvl8pPr>
            <a:lvl9pPr marL="4578350" indent="-92075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90204" pitchFamily="34" charset="0"/>
              <a:buChar char="•"/>
            </a:pPr>
            <a:r>
              <a:rPr lang="en-US" altLang="en-US" sz="4400" b="1" dirty="0">
                <a:solidFill>
                  <a:schemeClr val="accent1"/>
                </a:solidFill>
                <a:latin typeface="Montserrat" panose="00000500000000000000" pitchFamily="2" charset="0"/>
                <a:cs typeface="Open Sans" panose="020B0606030504020204" pitchFamily="34" charset="0"/>
              </a:rPr>
              <a:t>Руководство по интеграции CVA — готовность использовать CVA во всех сферах реагирования</a:t>
            </a:r>
            <a:endParaRPr lang="en-US" altLang="en-US" sz="4400" b="1" dirty="0">
              <a:solidFill>
                <a:schemeClr val="accent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400" b="1" dirty="0">
                <a:solidFill>
                  <a:schemeClr val="accent1"/>
                </a:solidFill>
                <a:latin typeface="Montserrat" panose="00000500000000000000" pitchFamily="2" charset="0"/>
                <a:cs typeface="Open Sans" panose="020B0606030504020204" pitchFamily="34" charset="0"/>
              </a:rPr>
              <a:t>	•	Минимальные требования к CVAP — чёткие стандарты и ориентиры для оценки готовности</a:t>
            </a:r>
            <a:endParaRPr lang="en-US" altLang="en-US" sz="4400" b="1" dirty="0">
              <a:solidFill>
                <a:schemeClr val="accent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400" b="1" dirty="0">
                <a:solidFill>
                  <a:schemeClr val="accent1"/>
                </a:solidFill>
                <a:latin typeface="Montserrat" panose="00000500000000000000" pitchFamily="2" charset="0"/>
                <a:cs typeface="Open Sans" panose="020B0606030504020204" pitchFamily="34" charset="0"/>
              </a:rPr>
              <a:t>	•	Инструменты CVAP — чек-листы, шаблоны, процедуры, материалы для повышения потенциала</a:t>
            </a:r>
            <a:endParaRPr lang="en-US" altLang="en-US" sz="4400" b="1" dirty="0">
              <a:solidFill>
                <a:schemeClr val="accent1"/>
              </a:solidFill>
              <a:latin typeface="Montserrat" panose="00000500000000000000" pitchFamily="2" charset="0"/>
              <a:cs typeface="Open Sans" panose="020B0606030504020204" pitchFamily="34" charset="0"/>
            </a:endParaRPr>
          </a:p>
        </p:txBody>
      </p:sp>
      <p:pic>
        <p:nvPicPr>
          <p:cNvPr id="107524" name="Imagen 3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0713" y="1841500"/>
            <a:ext cx="5775325" cy="816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6"/>
          <p:cNvSpPr txBox="1">
            <a:spLocks noChangeArrowheads="1"/>
          </p:cNvSpPr>
          <p:nvPr/>
        </p:nvSpPr>
        <p:spPr bwMode="auto">
          <a:xfrm>
            <a:off x="819150" y="1012825"/>
            <a:ext cx="76850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b="1" dirty="0">
                <a:solidFill>
                  <a:srgbClr val="F5333F"/>
                </a:solidFill>
                <a:latin typeface="Montserrat" panose="00000500000000000000" pitchFamily="2" charset="0"/>
                <a:ea typeface="Roboto Black" pitchFamily="2" charset="0"/>
                <a:cs typeface="Open Sans Light" panose="020B0306030504020204" pitchFamily="34" charset="0"/>
              </a:rPr>
              <a:t>Путь готовности к CVA</a:t>
            </a:r>
            <a:endParaRPr lang="ru-RU" altLang="en-US" sz="40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grpSp>
        <p:nvGrpSpPr>
          <p:cNvPr id="109571" name="Group 112745"/>
          <p:cNvGrpSpPr/>
          <p:nvPr/>
        </p:nvGrpSpPr>
        <p:grpSpPr bwMode="auto">
          <a:xfrm>
            <a:off x="1563688" y="2349500"/>
            <a:ext cx="15160625" cy="7599363"/>
            <a:chOff x="793750" y="1871663"/>
            <a:chExt cx="16700500" cy="8112125"/>
          </a:xfrm>
        </p:grpSpPr>
        <p:grpSp>
          <p:nvGrpSpPr>
            <p:cNvPr id="109573" name="Group 156803"/>
            <p:cNvGrpSpPr/>
            <p:nvPr/>
          </p:nvGrpSpPr>
          <p:grpSpPr bwMode="auto">
            <a:xfrm>
              <a:off x="793750" y="1871663"/>
              <a:ext cx="14966949" cy="8112125"/>
              <a:chOff x="1564288" y="1551773"/>
              <a:chExt cx="14968249" cy="8112474"/>
            </a:xfrm>
          </p:grpSpPr>
          <p:grpSp>
            <p:nvGrpSpPr>
              <p:cNvPr id="109576" name="Group 156792"/>
              <p:cNvGrpSpPr/>
              <p:nvPr/>
            </p:nvGrpSpPr>
            <p:grpSpPr bwMode="auto">
              <a:xfrm>
                <a:off x="1755588" y="2270761"/>
                <a:ext cx="14776824" cy="6702739"/>
                <a:chOff x="356494" y="998655"/>
                <a:chExt cx="17308595" cy="8404573"/>
              </a:xfrm>
            </p:grpSpPr>
            <p:grpSp>
              <p:nvGrpSpPr>
                <p:cNvPr id="109587" name="Group 156773"/>
                <p:cNvGrpSpPr/>
                <p:nvPr/>
              </p:nvGrpSpPr>
              <p:grpSpPr bwMode="auto">
                <a:xfrm>
                  <a:off x="356494" y="998655"/>
                  <a:ext cx="17308595" cy="8404573"/>
                  <a:chOff x="356494" y="998655"/>
                  <a:chExt cx="17308595" cy="8404573"/>
                </a:xfrm>
              </p:grpSpPr>
              <p:grpSp>
                <p:nvGrpSpPr>
                  <p:cNvPr id="109597" name="Group 22"/>
                  <p:cNvGrpSpPr/>
                  <p:nvPr/>
                </p:nvGrpSpPr>
                <p:grpSpPr bwMode="auto">
                  <a:xfrm>
                    <a:off x="356494" y="1005941"/>
                    <a:ext cx="2145125" cy="4575052"/>
                    <a:chOff x="4045624" y="2298645"/>
                    <a:chExt cx="5675606" cy="12104743"/>
                  </a:xfrm>
                </p:grpSpPr>
                <p:sp>
                  <p:nvSpPr>
                    <p:cNvPr id="109694" name="TextBox 4"/>
                    <p:cNvSpPr txBox="1">
                      <a:spLocks noChangeArrowheads="1"/>
                    </p:cNvSpPr>
                    <p:nvPr/>
                  </p:nvSpPr>
                  <p:spPr bwMode="auto">
                    <a:xfrm>
                      <a:off x="4684560" y="3222130"/>
                      <a:ext cx="5036670" cy="357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b="1">
                          <a:solidFill>
                            <a:schemeClr val="accent1"/>
                          </a:solidFill>
                          <a:latin typeface="Montserrat" panose="00000500000000000000" pitchFamily="2" charset="0"/>
                          <a:cs typeface="Arial" panose="020B0604020202090204" pitchFamily="34" charset="0"/>
                        </a:rPr>
                        <a:t>Семинар по индукции и видению</a:t>
                      </a:r>
                      <a:endParaRPr lang="en-US" altLang="en-US" sz="1600" b="1">
                        <a:solidFill>
                          <a:schemeClr val="accent1"/>
                        </a:solidFill>
                        <a:latin typeface="Montserrat" panose="00000500000000000000" pitchFamily="2" charset="0"/>
                        <a:cs typeface="Arial" panose="020B0604020202090204" pitchFamily="34" charset="0"/>
                      </a:endParaRPr>
                    </a:p>
                  </p:txBody>
                </p:sp>
                <p:grpSp>
                  <p:nvGrpSpPr>
                    <p:cNvPr id="109695" name="Group 21"/>
                    <p:cNvGrpSpPr/>
                    <p:nvPr/>
                  </p:nvGrpSpPr>
                  <p:grpSpPr bwMode="auto">
                    <a:xfrm>
                      <a:off x="4045624" y="2298645"/>
                      <a:ext cx="5313682" cy="12104743"/>
                      <a:chOff x="740991" y="-1816155"/>
                      <a:chExt cx="5313682" cy="12104743"/>
                    </a:xfrm>
                  </p:grpSpPr>
                  <p:grpSp>
                    <p:nvGrpSpPr>
                      <p:cNvPr id="109696" name="Group 18"/>
                      <p:cNvGrpSpPr/>
                      <p:nvPr/>
                    </p:nvGrpSpPr>
                    <p:grpSpPr bwMode="auto">
                      <a:xfrm>
                        <a:off x="740991" y="8188669"/>
                        <a:ext cx="5313682" cy="2099919"/>
                        <a:chOff x="451075" y="3960984"/>
                        <a:chExt cx="5313682" cy="2099919"/>
                      </a:xfrm>
                    </p:grpSpPr>
                    <p:grpSp>
                      <p:nvGrpSpPr>
                        <p:cNvPr id="109702" name="Group 17"/>
                        <p:cNvGrpSpPr/>
                        <p:nvPr/>
                      </p:nvGrpSpPr>
                      <p:grpSpPr bwMode="auto">
                        <a:xfrm>
                          <a:off x="451075" y="3960984"/>
                          <a:ext cx="5313682" cy="2099919"/>
                          <a:chOff x="1276304" y="4031027"/>
                          <a:chExt cx="7812151" cy="3087292"/>
                        </a:xfrm>
                      </p:grpSpPr>
                      <p:sp>
                        <p:nvSpPr>
                          <p:cNvPr id="112744" name="Arrow: Chevron 112743"/>
                          <p:cNvSpPr/>
                          <p:nvPr/>
                        </p:nvSpPr>
                        <p:spPr>
                          <a:xfrm>
                            <a:off x="1273247" y="4087375"/>
                            <a:ext cx="7801213" cy="2909583"/>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745" name="Oval 112744"/>
                          <p:cNvSpPr/>
                          <p:nvPr/>
                        </p:nvSpPr>
                        <p:spPr>
                          <a:xfrm>
                            <a:off x="3663812" y="4012985"/>
                            <a:ext cx="3075860" cy="3091431"/>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703" name="TextBox 4"/>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90204" pitchFamily="34" charset="0"/>
                              <a:cs typeface="Arial" panose="020B0604020202090204" pitchFamily="34" charset="0"/>
                            </a:rPr>
                            <a:t>1</a:t>
                          </a:r>
                          <a:endParaRPr lang="en-GB" altLang="en-US" b="1">
                            <a:latin typeface="Arial" panose="020B0604020202090204" pitchFamily="34" charset="0"/>
                            <a:cs typeface="Arial" panose="020B0604020202090204" pitchFamily="34" charset="0"/>
                          </a:endParaRPr>
                        </a:p>
                      </p:txBody>
                    </p:sp>
                  </p:grpSp>
                  <p:sp>
                    <p:nvSpPr>
                      <p:cNvPr id="112737" name="Oval 112736"/>
                      <p:cNvSpPr/>
                      <p:nvPr/>
                    </p:nvSpPr>
                    <p:spPr>
                      <a:xfrm>
                        <a:off x="2175230" y="3616724"/>
                        <a:ext cx="2504069"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738" name="Straight Connector 112737"/>
                      <p:cNvCxnSpPr/>
                      <p:nvPr/>
                    </p:nvCxnSpPr>
                    <p:spPr>
                      <a:xfrm>
                        <a:off x="3427263" y="6129887"/>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99" name="Group 20"/>
                      <p:cNvGrpSpPr/>
                      <p:nvPr/>
                    </p:nvGrpSpPr>
                    <p:grpSpPr bwMode="auto">
                      <a:xfrm>
                        <a:off x="1155231" y="-1816155"/>
                        <a:ext cx="4561907" cy="5018097"/>
                        <a:chOff x="1532028" y="-2283790"/>
                        <a:chExt cx="4561907" cy="5018097"/>
                      </a:xfrm>
                    </p:grpSpPr>
                    <p:cxnSp>
                      <p:nvCxnSpPr>
                        <p:cNvPr id="112740" name="Straight Connector 112739"/>
                        <p:cNvCxnSpPr/>
                        <p:nvPr/>
                      </p:nvCxnSpPr>
                      <p:spPr>
                        <a:xfrm flipV="1">
                          <a:off x="1511375" y="-2293281"/>
                          <a:ext cx="0" cy="503756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41" name="Straight Connector 112740"/>
                        <p:cNvCxnSpPr/>
                        <p:nvPr/>
                      </p:nvCxnSpPr>
                      <p:spPr>
                        <a:xfrm flipH="1">
                          <a:off x="1511375" y="2744284"/>
                          <a:ext cx="4569111"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598" name="Group 156687"/>
                  <p:cNvGrpSpPr/>
                  <p:nvPr/>
                </p:nvGrpSpPr>
                <p:grpSpPr bwMode="auto">
                  <a:xfrm>
                    <a:off x="2181819" y="4787317"/>
                    <a:ext cx="2496871" cy="4558378"/>
                    <a:chOff x="2181819" y="4787317"/>
                    <a:chExt cx="2496871" cy="4558378"/>
                  </a:xfrm>
                </p:grpSpPr>
                <p:sp>
                  <p:nvSpPr>
                    <p:cNvPr id="109684" name="TextBox 4"/>
                    <p:cNvSpPr txBox="1">
                      <a:spLocks noChangeArrowheads="1"/>
                    </p:cNvSpPr>
                    <p:nvPr/>
                  </p:nvSpPr>
                  <p:spPr bwMode="auto">
                    <a:xfrm>
                      <a:off x="2408306" y="7890466"/>
                      <a:ext cx="2270384" cy="111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chemeClr val="accent1"/>
                          </a:solidFill>
                          <a:latin typeface="Montserrat" panose="00000500000000000000" pitchFamily="2" charset="0"/>
                          <a:cs typeface="Arial" panose="020B0604020202090204" pitchFamily="34" charset="0"/>
                        </a:rPr>
                        <a:t>Назначение координатора по CVA</a:t>
                      </a:r>
                      <a:endParaRPr lang="en-US" altLang="en-US" sz="1600" b="1" dirty="0">
                        <a:solidFill>
                          <a:schemeClr val="accent1"/>
                        </a:solidFill>
                        <a:latin typeface="Montserrat" panose="00000500000000000000" pitchFamily="2" charset="0"/>
                        <a:cs typeface="Arial" panose="020B0604020202090204" pitchFamily="34" charset="0"/>
                      </a:endParaRPr>
                    </a:p>
                  </p:txBody>
                </p:sp>
                <p:grpSp>
                  <p:nvGrpSpPr>
                    <p:cNvPr id="109685" name="Group 26"/>
                    <p:cNvGrpSpPr/>
                    <p:nvPr/>
                  </p:nvGrpSpPr>
                  <p:grpSpPr bwMode="auto">
                    <a:xfrm>
                      <a:off x="2181819" y="4787317"/>
                      <a:ext cx="2008334" cy="793676"/>
                      <a:chOff x="451075" y="3960984"/>
                      <a:chExt cx="5313682" cy="2099919"/>
                    </a:xfrm>
                  </p:grpSpPr>
                  <p:grpSp>
                    <p:nvGrpSpPr>
                      <p:cNvPr id="109690" name="Group 156672"/>
                      <p:cNvGrpSpPr/>
                      <p:nvPr/>
                    </p:nvGrpSpPr>
                    <p:grpSpPr bwMode="auto">
                      <a:xfrm>
                        <a:off x="451075" y="3960984"/>
                        <a:ext cx="5313682" cy="2099919"/>
                        <a:chOff x="1276304" y="4031027"/>
                        <a:chExt cx="7812151" cy="3087292"/>
                      </a:xfrm>
                    </p:grpSpPr>
                    <p:sp>
                      <p:nvSpPr>
                        <p:cNvPr id="112732" name="Arrow: Chevron 112731"/>
                        <p:cNvSpPr/>
                        <p:nvPr/>
                      </p:nvSpPr>
                      <p:spPr>
                        <a:xfrm>
                          <a:off x="1272956" y="4103907"/>
                          <a:ext cx="7785271" cy="2893051"/>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733" name="Oval 112732"/>
                        <p:cNvSpPr/>
                        <p:nvPr/>
                      </p:nvSpPr>
                      <p:spPr>
                        <a:xfrm>
                          <a:off x="3647584" y="4029517"/>
                          <a:ext cx="3083827" cy="3074900"/>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91" name="TextBox 4"/>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90204" pitchFamily="34" charset="0"/>
                            <a:cs typeface="Arial" panose="020B0604020202090204" pitchFamily="34" charset="0"/>
                          </a:rPr>
                          <a:t>2</a:t>
                        </a:r>
                        <a:endParaRPr lang="en-GB" altLang="en-US" b="1">
                          <a:latin typeface="Arial" panose="020B0604020202090204" pitchFamily="34" charset="0"/>
                          <a:cs typeface="Arial" panose="020B0604020202090204" pitchFamily="34" charset="0"/>
                        </a:endParaRPr>
                      </a:p>
                    </p:txBody>
                  </p:sp>
                </p:grpSp>
                <p:sp>
                  <p:nvSpPr>
                    <p:cNvPr id="112726" name="Oval 112725"/>
                    <p:cNvSpPr/>
                    <p:nvPr/>
                  </p:nvSpPr>
                  <p:spPr>
                    <a:xfrm rot="10800000">
                      <a:off x="2740209" y="6355158"/>
                      <a:ext cx="946426" cy="949862"/>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727" name="Straight Connector 112726"/>
                    <p:cNvCxnSpPr/>
                    <p:nvPr/>
                  </p:nvCxnSpPr>
                  <p:spPr>
                    <a:xfrm rot="10800000">
                      <a:off x="3215471" y="5581668"/>
                      <a:ext cx="0" cy="77349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28" name="Straight Connector 112727"/>
                    <p:cNvCxnSpPr/>
                    <p:nvPr/>
                  </p:nvCxnSpPr>
                  <p:spPr>
                    <a:xfrm rot="10800000" flipV="1">
                      <a:off x="2353036" y="7447394"/>
                      <a:ext cx="0" cy="189760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29" name="Straight Connector 112728"/>
                    <p:cNvCxnSpPr/>
                    <p:nvPr/>
                  </p:nvCxnSpPr>
                  <p:spPr>
                    <a:xfrm rot="10800000" flipH="1">
                      <a:off x="2353036" y="7464394"/>
                      <a:ext cx="1722822"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599" name="Group 156688"/>
                  <p:cNvGrpSpPr/>
                  <p:nvPr/>
                </p:nvGrpSpPr>
                <p:grpSpPr bwMode="auto">
                  <a:xfrm>
                    <a:off x="3988073" y="1005941"/>
                    <a:ext cx="2167763" cy="4575052"/>
                    <a:chOff x="4045624" y="2298645"/>
                    <a:chExt cx="5735501" cy="12104743"/>
                  </a:xfrm>
                </p:grpSpPr>
                <p:sp>
                  <p:nvSpPr>
                    <p:cNvPr id="109672" name="TextBox 4"/>
                    <p:cNvSpPr txBox="1">
                      <a:spLocks noChangeArrowheads="1"/>
                    </p:cNvSpPr>
                    <p:nvPr/>
                  </p:nvSpPr>
                  <p:spPr bwMode="auto">
                    <a:xfrm>
                      <a:off x="4485866" y="3259925"/>
                      <a:ext cx="5295259" cy="381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b="1">
                          <a:solidFill>
                            <a:schemeClr val="accent1"/>
                          </a:solidFill>
                          <a:latin typeface="Montserrat" panose="00000500000000000000" pitchFamily="2" charset="0"/>
                          <a:cs typeface="Arial" panose="020B0604020202090204" pitchFamily="34" charset="0"/>
                        </a:rPr>
                        <a:t>Самооценка дееспособности CVA</a:t>
                      </a:r>
                      <a:endParaRPr lang="en-US" altLang="en-US" sz="1600" b="1">
                        <a:solidFill>
                          <a:schemeClr val="accent1"/>
                        </a:solidFill>
                        <a:latin typeface="Montserrat" panose="00000500000000000000" pitchFamily="2" charset="0"/>
                        <a:cs typeface="Arial" panose="020B0604020202090204" pitchFamily="34" charset="0"/>
                      </a:endParaRPr>
                    </a:p>
                  </p:txBody>
                </p:sp>
                <p:grpSp>
                  <p:nvGrpSpPr>
                    <p:cNvPr id="109673" name="Group 156690"/>
                    <p:cNvGrpSpPr/>
                    <p:nvPr/>
                  </p:nvGrpSpPr>
                  <p:grpSpPr bwMode="auto">
                    <a:xfrm>
                      <a:off x="4045624" y="2298645"/>
                      <a:ext cx="5313682" cy="12104743"/>
                      <a:chOff x="740991" y="-1816155"/>
                      <a:chExt cx="5313682" cy="12104743"/>
                    </a:xfrm>
                  </p:grpSpPr>
                  <p:grpSp>
                    <p:nvGrpSpPr>
                      <p:cNvPr id="109674" name="Group 156691"/>
                      <p:cNvGrpSpPr/>
                      <p:nvPr/>
                    </p:nvGrpSpPr>
                    <p:grpSpPr bwMode="auto">
                      <a:xfrm>
                        <a:off x="740991" y="8188669"/>
                        <a:ext cx="5313682" cy="2099919"/>
                        <a:chOff x="451075" y="3960984"/>
                        <a:chExt cx="5313682" cy="2099919"/>
                      </a:xfrm>
                    </p:grpSpPr>
                    <p:grpSp>
                      <p:nvGrpSpPr>
                        <p:cNvPr id="109680" name="Group 156697"/>
                        <p:cNvGrpSpPr/>
                        <p:nvPr/>
                      </p:nvGrpSpPr>
                      <p:grpSpPr bwMode="auto">
                        <a:xfrm>
                          <a:off x="451075" y="3960984"/>
                          <a:ext cx="5313682" cy="2099919"/>
                          <a:chOff x="1276304" y="4031027"/>
                          <a:chExt cx="7812151" cy="3087292"/>
                        </a:xfrm>
                      </p:grpSpPr>
                      <p:sp>
                        <p:nvSpPr>
                          <p:cNvPr id="112722" name="Arrow: Chevron 112721"/>
                          <p:cNvSpPr/>
                          <p:nvPr/>
                        </p:nvSpPr>
                        <p:spPr>
                          <a:xfrm>
                            <a:off x="1275129" y="4087375"/>
                            <a:ext cx="7801203" cy="2909583"/>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723" name="Oval 112722"/>
                          <p:cNvSpPr/>
                          <p:nvPr/>
                        </p:nvSpPr>
                        <p:spPr>
                          <a:xfrm>
                            <a:off x="3665693" y="4012985"/>
                            <a:ext cx="3091796" cy="3091431"/>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81" name="TextBox 4"/>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90204" pitchFamily="34" charset="0"/>
                              <a:cs typeface="Arial" panose="020B0604020202090204" pitchFamily="34" charset="0"/>
                            </a:rPr>
                            <a:t>3</a:t>
                          </a:r>
                          <a:endParaRPr lang="en-GB" altLang="en-US" b="1">
                            <a:latin typeface="Arial" panose="020B0604020202090204" pitchFamily="34" charset="0"/>
                            <a:cs typeface="Arial" panose="020B0604020202090204" pitchFamily="34" charset="0"/>
                          </a:endParaRPr>
                        </a:p>
                      </p:txBody>
                    </p:sp>
                  </p:grpSp>
                  <p:sp>
                    <p:nvSpPr>
                      <p:cNvPr id="112715" name="Oval 112714"/>
                      <p:cNvSpPr/>
                      <p:nvPr/>
                    </p:nvSpPr>
                    <p:spPr>
                      <a:xfrm>
                        <a:off x="2181928" y="3616724"/>
                        <a:ext cx="2504067"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716" name="Straight Connector 112715"/>
                      <p:cNvCxnSpPr/>
                      <p:nvPr/>
                    </p:nvCxnSpPr>
                    <p:spPr>
                      <a:xfrm>
                        <a:off x="3433959" y="6129887"/>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77" name="Group 156694"/>
                      <p:cNvGrpSpPr/>
                      <p:nvPr/>
                    </p:nvGrpSpPr>
                    <p:grpSpPr bwMode="auto">
                      <a:xfrm>
                        <a:off x="1155231" y="-1816155"/>
                        <a:ext cx="4561907" cy="5018097"/>
                        <a:chOff x="1532028" y="-2283790"/>
                        <a:chExt cx="4561907" cy="5018097"/>
                      </a:xfrm>
                    </p:grpSpPr>
                    <p:cxnSp>
                      <p:nvCxnSpPr>
                        <p:cNvPr id="112718" name="Straight Connector 112717"/>
                        <p:cNvCxnSpPr/>
                        <p:nvPr/>
                      </p:nvCxnSpPr>
                      <p:spPr>
                        <a:xfrm flipV="1">
                          <a:off x="1518074" y="-2293281"/>
                          <a:ext cx="0" cy="503756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19" name="Straight Connector 112718"/>
                        <p:cNvCxnSpPr/>
                        <p:nvPr/>
                      </p:nvCxnSpPr>
                      <p:spPr>
                        <a:xfrm flipH="1">
                          <a:off x="1518074" y="2744284"/>
                          <a:ext cx="4563689"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600" name="Group 156701"/>
                  <p:cNvGrpSpPr/>
                  <p:nvPr/>
                </p:nvGrpSpPr>
                <p:grpSpPr bwMode="auto">
                  <a:xfrm>
                    <a:off x="5797690" y="4780031"/>
                    <a:ext cx="2585710" cy="4623197"/>
                    <a:chOff x="2181819" y="4787317"/>
                    <a:chExt cx="2585710" cy="4623197"/>
                  </a:xfrm>
                </p:grpSpPr>
                <p:sp>
                  <p:nvSpPr>
                    <p:cNvPr id="109662" name="TextBox 4"/>
                    <p:cNvSpPr txBox="1">
                      <a:spLocks noChangeArrowheads="1"/>
                    </p:cNvSpPr>
                    <p:nvPr/>
                  </p:nvSpPr>
                  <p:spPr bwMode="auto">
                    <a:xfrm>
                      <a:off x="2512756" y="7638862"/>
                      <a:ext cx="2254773" cy="177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chemeClr val="accent1"/>
                          </a:solidFill>
                          <a:latin typeface="Montserrat" panose="00000500000000000000" pitchFamily="2" charset="0"/>
                          <a:cs typeface="Arial" panose="020B0604020202090204" pitchFamily="34" charset="0"/>
                        </a:rPr>
                        <a:t>NS Решение об уровне готовности наличных денег, которого хотят достичь</a:t>
                      </a:r>
                      <a:endParaRPr lang="en-US" altLang="en-US" sz="1600" b="1" dirty="0">
                        <a:solidFill>
                          <a:schemeClr val="accent1"/>
                        </a:solidFill>
                        <a:latin typeface="Montserrat" panose="00000500000000000000" pitchFamily="2" charset="0"/>
                        <a:cs typeface="Arial" panose="020B0604020202090204" pitchFamily="34" charset="0"/>
                      </a:endParaRPr>
                    </a:p>
                  </p:txBody>
                </p:sp>
                <p:grpSp>
                  <p:nvGrpSpPr>
                    <p:cNvPr id="109663" name="Group 156703"/>
                    <p:cNvGrpSpPr/>
                    <p:nvPr/>
                  </p:nvGrpSpPr>
                  <p:grpSpPr bwMode="auto">
                    <a:xfrm>
                      <a:off x="2181819" y="4787317"/>
                      <a:ext cx="2008334" cy="793676"/>
                      <a:chOff x="451075" y="3960984"/>
                      <a:chExt cx="5313682" cy="2099919"/>
                    </a:xfrm>
                  </p:grpSpPr>
                  <p:grpSp>
                    <p:nvGrpSpPr>
                      <p:cNvPr id="109668" name="Group 156708"/>
                      <p:cNvGrpSpPr/>
                      <p:nvPr/>
                    </p:nvGrpSpPr>
                    <p:grpSpPr bwMode="auto">
                      <a:xfrm>
                        <a:off x="451075" y="3960984"/>
                        <a:ext cx="5313682" cy="2099919"/>
                        <a:chOff x="1276304" y="4031027"/>
                        <a:chExt cx="7812151" cy="3087292"/>
                      </a:xfrm>
                    </p:grpSpPr>
                    <p:sp>
                      <p:nvSpPr>
                        <p:cNvPr id="112710" name="Arrow: Chevron 112709"/>
                        <p:cNvSpPr/>
                        <p:nvPr/>
                      </p:nvSpPr>
                      <p:spPr>
                        <a:xfrm>
                          <a:off x="1264222" y="4090926"/>
                          <a:ext cx="7825117" cy="2917841"/>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711" name="Oval 112710"/>
                        <p:cNvSpPr/>
                        <p:nvPr/>
                      </p:nvSpPr>
                      <p:spPr>
                        <a:xfrm>
                          <a:off x="3662753" y="4016531"/>
                          <a:ext cx="3091798" cy="3099695"/>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69" name="TextBox 4"/>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90204" pitchFamily="34" charset="0"/>
                            <a:cs typeface="Arial" panose="020B0604020202090204" pitchFamily="34" charset="0"/>
                          </a:rPr>
                          <a:t>4</a:t>
                        </a:r>
                        <a:endParaRPr lang="en-GB" altLang="en-US" b="1">
                          <a:latin typeface="Arial" panose="020B0604020202090204" pitchFamily="34" charset="0"/>
                          <a:cs typeface="Arial" panose="020B0604020202090204" pitchFamily="34" charset="0"/>
                        </a:endParaRPr>
                      </a:p>
                    </p:txBody>
                  </p:sp>
                </p:grpSp>
                <p:sp>
                  <p:nvSpPr>
                    <p:cNvPr id="112704" name="Oval 112703"/>
                    <p:cNvSpPr/>
                    <p:nvPr/>
                  </p:nvSpPr>
                  <p:spPr>
                    <a:xfrm rot="10800000">
                      <a:off x="2742061" y="6349695"/>
                      <a:ext cx="948475" cy="949862"/>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705" name="Straight Connector 112704"/>
                    <p:cNvCxnSpPr/>
                    <p:nvPr/>
                  </p:nvCxnSpPr>
                  <p:spPr>
                    <a:xfrm rot="10800000">
                      <a:off x="3217322" y="5574080"/>
                      <a:ext cx="0" cy="77561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06" name="Straight Connector 112705"/>
                    <p:cNvCxnSpPr/>
                    <p:nvPr/>
                  </p:nvCxnSpPr>
                  <p:spPr>
                    <a:xfrm rot="10800000" flipV="1">
                      <a:off x="2352838" y="7441931"/>
                      <a:ext cx="0" cy="189972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07" name="Straight Connector 112706"/>
                    <p:cNvCxnSpPr/>
                    <p:nvPr/>
                  </p:nvCxnSpPr>
                  <p:spPr>
                    <a:xfrm rot="10800000" flipH="1">
                      <a:off x="2352838" y="7458931"/>
                      <a:ext cx="1724871"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601" name="Group 156712"/>
                  <p:cNvGrpSpPr/>
                  <p:nvPr/>
                </p:nvGrpSpPr>
                <p:grpSpPr bwMode="auto">
                  <a:xfrm>
                    <a:off x="9413559" y="4780031"/>
                    <a:ext cx="2573850" cy="4555709"/>
                    <a:chOff x="2181819" y="4787317"/>
                    <a:chExt cx="2573850" cy="4555709"/>
                  </a:xfrm>
                </p:grpSpPr>
                <p:sp>
                  <p:nvSpPr>
                    <p:cNvPr id="109652" name="TextBox 4"/>
                    <p:cNvSpPr txBox="1">
                      <a:spLocks noChangeArrowheads="1"/>
                    </p:cNvSpPr>
                    <p:nvPr/>
                  </p:nvSpPr>
                  <p:spPr bwMode="auto">
                    <a:xfrm>
                      <a:off x="2442996" y="7638862"/>
                      <a:ext cx="2312673" cy="165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b="1">
                          <a:solidFill>
                            <a:schemeClr val="accent1"/>
                          </a:solidFill>
                          <a:latin typeface="Montserrat" panose="00000500000000000000" pitchFamily="2" charset="0"/>
                          <a:cs typeface="Arial" panose="020B0604020202090204" pitchFamily="34" charset="0"/>
                        </a:rPr>
                        <a:t>Одобрение и интеграция CVA POA в оперативный план NS </a:t>
                      </a:r>
                      <a:endParaRPr lang="en-US" altLang="en-US" sz="1600" b="1">
                        <a:solidFill>
                          <a:schemeClr val="accent1"/>
                        </a:solidFill>
                        <a:latin typeface="Montserrat" panose="00000500000000000000" pitchFamily="2" charset="0"/>
                        <a:cs typeface="Arial" panose="020B0604020202090204" pitchFamily="34" charset="0"/>
                      </a:endParaRPr>
                    </a:p>
                  </p:txBody>
                </p:sp>
                <p:grpSp>
                  <p:nvGrpSpPr>
                    <p:cNvPr id="109653" name="Group 156714"/>
                    <p:cNvGrpSpPr/>
                    <p:nvPr/>
                  </p:nvGrpSpPr>
                  <p:grpSpPr bwMode="auto">
                    <a:xfrm>
                      <a:off x="2181819" y="4787317"/>
                      <a:ext cx="2008334" cy="793676"/>
                      <a:chOff x="451075" y="3960984"/>
                      <a:chExt cx="5313682" cy="2099919"/>
                    </a:xfrm>
                  </p:grpSpPr>
                  <p:grpSp>
                    <p:nvGrpSpPr>
                      <p:cNvPr id="109658" name="Group 156719"/>
                      <p:cNvGrpSpPr/>
                      <p:nvPr/>
                    </p:nvGrpSpPr>
                    <p:grpSpPr bwMode="auto">
                      <a:xfrm>
                        <a:off x="451075" y="3960984"/>
                        <a:ext cx="5313682" cy="2099919"/>
                        <a:chOff x="1276304" y="4031027"/>
                        <a:chExt cx="7812151" cy="3087292"/>
                      </a:xfrm>
                    </p:grpSpPr>
                    <p:sp>
                      <p:nvSpPr>
                        <p:cNvPr id="112700" name="Arrow: Chevron 112699"/>
                        <p:cNvSpPr/>
                        <p:nvPr/>
                      </p:nvSpPr>
                      <p:spPr>
                        <a:xfrm>
                          <a:off x="1279396" y="4090926"/>
                          <a:ext cx="7809179" cy="2917846"/>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701" name="Oval 112700"/>
                        <p:cNvSpPr/>
                        <p:nvPr/>
                      </p:nvSpPr>
                      <p:spPr>
                        <a:xfrm>
                          <a:off x="3677932" y="4016531"/>
                          <a:ext cx="3083827" cy="3099700"/>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59" name="TextBox 4"/>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90204" pitchFamily="34" charset="0"/>
                            <a:cs typeface="Arial" panose="020B0604020202090204" pitchFamily="34" charset="0"/>
                          </a:rPr>
                          <a:t>6</a:t>
                        </a:r>
                        <a:endParaRPr lang="en-GB" altLang="en-US" b="1">
                          <a:latin typeface="Arial" panose="020B0604020202090204" pitchFamily="34" charset="0"/>
                          <a:cs typeface="Arial" panose="020B0604020202090204" pitchFamily="34" charset="0"/>
                        </a:endParaRPr>
                      </a:p>
                    </p:txBody>
                  </p:sp>
                </p:grpSp>
                <p:sp>
                  <p:nvSpPr>
                    <p:cNvPr id="112694" name="Oval 112693"/>
                    <p:cNvSpPr/>
                    <p:nvPr/>
                  </p:nvSpPr>
                  <p:spPr>
                    <a:xfrm rot="10800000">
                      <a:off x="2743914" y="6349696"/>
                      <a:ext cx="948475" cy="949862"/>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695" name="Straight Connector 112694"/>
                    <p:cNvCxnSpPr/>
                    <p:nvPr/>
                  </p:nvCxnSpPr>
                  <p:spPr>
                    <a:xfrm rot="10800000">
                      <a:off x="3219176" y="5574080"/>
                      <a:ext cx="0" cy="775616"/>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96" name="Straight Connector 112695"/>
                    <p:cNvCxnSpPr/>
                    <p:nvPr/>
                  </p:nvCxnSpPr>
                  <p:spPr>
                    <a:xfrm rot="10800000" flipV="1">
                      <a:off x="2356741" y="7441931"/>
                      <a:ext cx="0" cy="189760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97" name="Straight Connector 112696"/>
                    <p:cNvCxnSpPr/>
                    <p:nvPr/>
                  </p:nvCxnSpPr>
                  <p:spPr>
                    <a:xfrm rot="10800000" flipH="1">
                      <a:off x="2356741" y="7458931"/>
                      <a:ext cx="1722822"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602" name="Group 156723"/>
                  <p:cNvGrpSpPr/>
                  <p:nvPr/>
                </p:nvGrpSpPr>
                <p:grpSpPr bwMode="auto">
                  <a:xfrm>
                    <a:off x="7608046" y="998655"/>
                    <a:ext cx="2447486" cy="4575052"/>
                    <a:chOff x="4045624" y="2298645"/>
                    <a:chExt cx="6475596" cy="12104743"/>
                  </a:xfrm>
                </p:grpSpPr>
                <p:sp>
                  <p:nvSpPr>
                    <p:cNvPr id="109640" name="TextBox 4"/>
                    <p:cNvSpPr txBox="1">
                      <a:spLocks noChangeArrowheads="1"/>
                    </p:cNvSpPr>
                    <p:nvPr/>
                  </p:nvSpPr>
                  <p:spPr bwMode="auto">
                    <a:xfrm>
                      <a:off x="4701716" y="2834248"/>
                      <a:ext cx="5819504" cy="381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chemeClr val="accent1"/>
                          </a:solidFill>
                          <a:latin typeface="Montserrat" panose="00000500000000000000" pitchFamily="2" charset="0"/>
                          <a:cs typeface="Arial" panose="020B0604020202090204" pitchFamily="34" charset="0"/>
                        </a:rPr>
                        <a:t>Разработка плана действий по обеспечению готовности к CVA</a:t>
                      </a:r>
                      <a:endParaRPr lang="en-US" altLang="en-US" sz="1600" b="1" dirty="0">
                        <a:solidFill>
                          <a:schemeClr val="accent1"/>
                        </a:solidFill>
                        <a:latin typeface="Montserrat" panose="00000500000000000000" pitchFamily="2" charset="0"/>
                        <a:cs typeface="Arial" panose="020B0604020202090204" pitchFamily="34" charset="0"/>
                      </a:endParaRPr>
                    </a:p>
                  </p:txBody>
                </p:sp>
                <p:grpSp>
                  <p:nvGrpSpPr>
                    <p:cNvPr id="109641" name="Group 156725"/>
                    <p:cNvGrpSpPr/>
                    <p:nvPr/>
                  </p:nvGrpSpPr>
                  <p:grpSpPr bwMode="auto">
                    <a:xfrm>
                      <a:off x="4045624" y="2298645"/>
                      <a:ext cx="5313682" cy="12104743"/>
                      <a:chOff x="740991" y="-1816155"/>
                      <a:chExt cx="5313682" cy="12104743"/>
                    </a:xfrm>
                  </p:grpSpPr>
                  <p:grpSp>
                    <p:nvGrpSpPr>
                      <p:cNvPr id="109642" name="Group 156726"/>
                      <p:cNvGrpSpPr/>
                      <p:nvPr/>
                    </p:nvGrpSpPr>
                    <p:grpSpPr bwMode="auto">
                      <a:xfrm>
                        <a:off x="740991" y="8188669"/>
                        <a:ext cx="5313682" cy="2099919"/>
                        <a:chOff x="451075" y="3960984"/>
                        <a:chExt cx="5313682" cy="2099919"/>
                      </a:xfrm>
                    </p:grpSpPr>
                    <p:grpSp>
                      <p:nvGrpSpPr>
                        <p:cNvPr id="109648" name="Group 156732"/>
                        <p:cNvGrpSpPr/>
                        <p:nvPr/>
                      </p:nvGrpSpPr>
                      <p:grpSpPr bwMode="auto">
                        <a:xfrm>
                          <a:off x="451075" y="3960984"/>
                          <a:ext cx="5313682" cy="2099919"/>
                          <a:chOff x="1276304" y="4031027"/>
                          <a:chExt cx="7812151" cy="3087292"/>
                        </a:xfrm>
                      </p:grpSpPr>
                      <p:sp>
                        <p:nvSpPr>
                          <p:cNvPr id="112690" name="Arrow: Chevron 112689"/>
                          <p:cNvSpPr/>
                          <p:nvPr/>
                        </p:nvSpPr>
                        <p:spPr>
                          <a:xfrm>
                            <a:off x="1274341" y="4090921"/>
                            <a:ext cx="7817145" cy="2917846"/>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dirty="0">
                              <a:solidFill>
                                <a:schemeClr val="tx1"/>
                              </a:solidFill>
                            </a:endParaRPr>
                          </a:p>
                        </p:txBody>
                      </p:sp>
                      <p:sp>
                        <p:nvSpPr>
                          <p:cNvPr id="112691" name="Oval 112690"/>
                          <p:cNvSpPr/>
                          <p:nvPr/>
                        </p:nvSpPr>
                        <p:spPr>
                          <a:xfrm>
                            <a:off x="3672876" y="4016526"/>
                            <a:ext cx="3091796" cy="3099700"/>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49" name="TextBox 4"/>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90204" pitchFamily="34" charset="0"/>
                              <a:cs typeface="Arial" panose="020B0604020202090204" pitchFamily="34" charset="0"/>
                            </a:rPr>
                            <a:t>5</a:t>
                          </a:r>
                          <a:endParaRPr lang="en-GB" altLang="en-US" b="1">
                            <a:latin typeface="Arial" panose="020B0604020202090204" pitchFamily="34" charset="0"/>
                            <a:cs typeface="Arial" panose="020B0604020202090204" pitchFamily="34" charset="0"/>
                          </a:endParaRPr>
                        </a:p>
                      </p:txBody>
                    </p:sp>
                  </p:grpSp>
                  <p:sp>
                    <p:nvSpPr>
                      <p:cNvPr id="112683" name="Oval 112682"/>
                      <p:cNvSpPr/>
                      <p:nvPr/>
                    </p:nvSpPr>
                    <p:spPr>
                      <a:xfrm>
                        <a:off x="2181392" y="3624756"/>
                        <a:ext cx="2514907"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684" name="Straight Connector 112683"/>
                      <p:cNvCxnSpPr/>
                      <p:nvPr/>
                    </p:nvCxnSpPr>
                    <p:spPr>
                      <a:xfrm>
                        <a:off x="3438845" y="6137919"/>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45" name="Group 156729"/>
                      <p:cNvGrpSpPr/>
                      <p:nvPr/>
                    </p:nvGrpSpPr>
                    <p:grpSpPr bwMode="auto">
                      <a:xfrm>
                        <a:off x="1155231" y="-1816155"/>
                        <a:ext cx="4561907" cy="5018097"/>
                        <a:chOff x="1532028" y="-2283790"/>
                        <a:chExt cx="4561907" cy="5018097"/>
                      </a:xfrm>
                    </p:grpSpPr>
                    <p:cxnSp>
                      <p:nvCxnSpPr>
                        <p:cNvPr id="112686" name="Straight Connector 112685"/>
                        <p:cNvCxnSpPr/>
                        <p:nvPr/>
                      </p:nvCxnSpPr>
                      <p:spPr>
                        <a:xfrm flipV="1">
                          <a:off x="1522960" y="-2285249"/>
                          <a:ext cx="0" cy="502070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87" name="Straight Connector 112686"/>
                        <p:cNvCxnSpPr/>
                        <p:nvPr/>
                      </p:nvCxnSpPr>
                      <p:spPr>
                        <a:xfrm flipH="1">
                          <a:off x="1522960" y="2735451"/>
                          <a:ext cx="4579948"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603" name="Group 156736"/>
                  <p:cNvGrpSpPr/>
                  <p:nvPr/>
                </p:nvGrpSpPr>
                <p:grpSpPr bwMode="auto">
                  <a:xfrm>
                    <a:off x="11212477" y="1005941"/>
                    <a:ext cx="2664079" cy="4575052"/>
                    <a:chOff x="4045624" y="2298645"/>
                    <a:chExt cx="7048662" cy="12104743"/>
                  </a:xfrm>
                </p:grpSpPr>
                <p:sp>
                  <p:nvSpPr>
                    <p:cNvPr id="109628" name="TextBox 4"/>
                    <p:cNvSpPr txBox="1">
                      <a:spLocks noChangeArrowheads="1"/>
                    </p:cNvSpPr>
                    <p:nvPr/>
                  </p:nvSpPr>
                  <p:spPr bwMode="auto">
                    <a:xfrm>
                      <a:off x="4447550" y="3871226"/>
                      <a:ext cx="6646736" cy="119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b="1">
                          <a:solidFill>
                            <a:schemeClr val="accent1"/>
                          </a:solidFill>
                          <a:latin typeface="Montserrat" panose="00000500000000000000" pitchFamily="2" charset="0"/>
                          <a:cs typeface="Arial" panose="020B0604020202090204" pitchFamily="34" charset="0"/>
                        </a:rPr>
                        <a:t>Реализация</a:t>
                      </a:r>
                      <a:endParaRPr lang="en-US" altLang="en-US" sz="1600" b="1">
                        <a:solidFill>
                          <a:schemeClr val="accent1"/>
                        </a:solidFill>
                        <a:latin typeface="Montserrat" panose="00000500000000000000" pitchFamily="2" charset="0"/>
                        <a:cs typeface="Arial" panose="020B0604020202090204" pitchFamily="34" charset="0"/>
                      </a:endParaRPr>
                    </a:p>
                  </p:txBody>
                </p:sp>
                <p:grpSp>
                  <p:nvGrpSpPr>
                    <p:cNvPr id="109629" name="Group 156738"/>
                    <p:cNvGrpSpPr/>
                    <p:nvPr/>
                  </p:nvGrpSpPr>
                  <p:grpSpPr bwMode="auto">
                    <a:xfrm>
                      <a:off x="4045624" y="2298645"/>
                      <a:ext cx="5313682" cy="12104743"/>
                      <a:chOff x="740991" y="-1816155"/>
                      <a:chExt cx="5313682" cy="12104743"/>
                    </a:xfrm>
                  </p:grpSpPr>
                  <p:grpSp>
                    <p:nvGrpSpPr>
                      <p:cNvPr id="109630" name="Group 156739"/>
                      <p:cNvGrpSpPr/>
                      <p:nvPr/>
                    </p:nvGrpSpPr>
                    <p:grpSpPr bwMode="auto">
                      <a:xfrm>
                        <a:off x="740991" y="8188669"/>
                        <a:ext cx="5313682" cy="2099919"/>
                        <a:chOff x="451075" y="3960984"/>
                        <a:chExt cx="5313682" cy="2099919"/>
                      </a:xfrm>
                    </p:grpSpPr>
                    <p:grpSp>
                      <p:nvGrpSpPr>
                        <p:cNvPr id="109636" name="Group 156745"/>
                        <p:cNvGrpSpPr/>
                        <p:nvPr/>
                      </p:nvGrpSpPr>
                      <p:grpSpPr bwMode="auto">
                        <a:xfrm>
                          <a:off x="451075" y="3960984"/>
                          <a:ext cx="5313682" cy="2099919"/>
                          <a:chOff x="1276304" y="4031027"/>
                          <a:chExt cx="7812151" cy="3087292"/>
                        </a:xfrm>
                      </p:grpSpPr>
                      <p:sp>
                        <p:nvSpPr>
                          <p:cNvPr id="112678" name="Arrow: Chevron 112677"/>
                          <p:cNvSpPr/>
                          <p:nvPr/>
                        </p:nvSpPr>
                        <p:spPr>
                          <a:xfrm>
                            <a:off x="1278232" y="4087375"/>
                            <a:ext cx="7809174" cy="2909583"/>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679" name="Oval 112678"/>
                          <p:cNvSpPr/>
                          <p:nvPr/>
                        </p:nvSpPr>
                        <p:spPr>
                          <a:xfrm>
                            <a:off x="3668795" y="4012985"/>
                            <a:ext cx="3091796" cy="3091431"/>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37" name="TextBox 4"/>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90204" pitchFamily="34" charset="0"/>
                              <a:cs typeface="Arial" panose="020B0604020202090204" pitchFamily="34" charset="0"/>
                            </a:rPr>
                            <a:t>7</a:t>
                          </a:r>
                          <a:endParaRPr lang="en-GB" altLang="en-US" b="1">
                            <a:latin typeface="Arial" panose="020B0604020202090204" pitchFamily="34" charset="0"/>
                            <a:cs typeface="Arial" panose="020B0604020202090204" pitchFamily="34" charset="0"/>
                          </a:endParaRPr>
                        </a:p>
                      </p:txBody>
                    </p:sp>
                  </p:grpSp>
                  <p:sp>
                    <p:nvSpPr>
                      <p:cNvPr id="112671" name="Oval 112670"/>
                      <p:cNvSpPr/>
                      <p:nvPr/>
                    </p:nvSpPr>
                    <p:spPr>
                      <a:xfrm>
                        <a:off x="2184038" y="3616724"/>
                        <a:ext cx="2509489"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672" name="Straight Connector 112671"/>
                      <p:cNvCxnSpPr/>
                      <p:nvPr/>
                    </p:nvCxnSpPr>
                    <p:spPr>
                      <a:xfrm>
                        <a:off x="3436073" y="6129887"/>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33" name="Group 156742"/>
                      <p:cNvGrpSpPr/>
                      <p:nvPr/>
                    </p:nvGrpSpPr>
                    <p:grpSpPr bwMode="auto">
                      <a:xfrm>
                        <a:off x="1155231" y="-1816155"/>
                        <a:ext cx="4561907" cy="5018097"/>
                        <a:chOff x="1532028" y="-2283790"/>
                        <a:chExt cx="4561907" cy="5018097"/>
                      </a:xfrm>
                    </p:grpSpPr>
                    <p:cxnSp>
                      <p:nvCxnSpPr>
                        <p:cNvPr id="112674" name="Straight Connector 112673"/>
                        <p:cNvCxnSpPr/>
                        <p:nvPr/>
                      </p:nvCxnSpPr>
                      <p:spPr>
                        <a:xfrm flipV="1">
                          <a:off x="1531024" y="-2293281"/>
                          <a:ext cx="0" cy="503756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75" name="Straight Connector 112674"/>
                        <p:cNvCxnSpPr/>
                        <p:nvPr/>
                      </p:nvCxnSpPr>
                      <p:spPr>
                        <a:xfrm flipH="1">
                          <a:off x="1531024" y="2744284"/>
                          <a:ext cx="4563689"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604" name="Group 156749"/>
                  <p:cNvGrpSpPr/>
                  <p:nvPr/>
                </p:nvGrpSpPr>
                <p:grpSpPr bwMode="auto">
                  <a:xfrm>
                    <a:off x="13017878" y="4799174"/>
                    <a:ext cx="2248022" cy="4558464"/>
                    <a:chOff x="2181819" y="4787317"/>
                    <a:chExt cx="2248022" cy="4558464"/>
                  </a:xfrm>
                </p:grpSpPr>
                <p:sp>
                  <p:nvSpPr>
                    <p:cNvPr id="109618" name="TextBox 4"/>
                    <p:cNvSpPr txBox="1">
                      <a:spLocks noChangeArrowheads="1"/>
                    </p:cNvSpPr>
                    <p:nvPr/>
                  </p:nvSpPr>
                  <p:spPr bwMode="auto">
                    <a:xfrm>
                      <a:off x="2502822" y="7710745"/>
                      <a:ext cx="1927019" cy="135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b="1">
                          <a:solidFill>
                            <a:schemeClr val="accent1"/>
                          </a:solidFill>
                          <a:latin typeface="Montserrat" panose="00000500000000000000" pitchFamily="2" charset="0"/>
                          <a:cs typeface="Arial" panose="020B0604020202090204" pitchFamily="34" charset="0"/>
                        </a:rPr>
                        <a:t>Среднесрочный обзор и корректировки POA</a:t>
                      </a:r>
                      <a:endParaRPr lang="en-US" altLang="en-US" sz="1600" b="1">
                        <a:solidFill>
                          <a:schemeClr val="accent1"/>
                        </a:solidFill>
                        <a:latin typeface="Montserrat" panose="00000500000000000000" pitchFamily="2" charset="0"/>
                        <a:cs typeface="Arial" panose="020B0604020202090204" pitchFamily="34" charset="0"/>
                      </a:endParaRPr>
                    </a:p>
                  </p:txBody>
                </p:sp>
                <p:grpSp>
                  <p:nvGrpSpPr>
                    <p:cNvPr id="109619" name="Group 156751"/>
                    <p:cNvGrpSpPr/>
                    <p:nvPr/>
                  </p:nvGrpSpPr>
                  <p:grpSpPr bwMode="auto">
                    <a:xfrm>
                      <a:off x="2181819" y="4787317"/>
                      <a:ext cx="2008334" cy="793676"/>
                      <a:chOff x="451075" y="3960984"/>
                      <a:chExt cx="5313682" cy="2099919"/>
                    </a:xfrm>
                  </p:grpSpPr>
                  <p:grpSp>
                    <p:nvGrpSpPr>
                      <p:cNvPr id="109624" name="Group 156756"/>
                      <p:cNvGrpSpPr/>
                      <p:nvPr/>
                    </p:nvGrpSpPr>
                    <p:grpSpPr bwMode="auto">
                      <a:xfrm>
                        <a:off x="451075" y="3960984"/>
                        <a:ext cx="5313682" cy="2099919"/>
                        <a:chOff x="1276304" y="4031027"/>
                        <a:chExt cx="7812151" cy="3087292"/>
                      </a:xfrm>
                    </p:grpSpPr>
                    <p:sp>
                      <p:nvSpPr>
                        <p:cNvPr id="112666" name="Arrow: Chevron 112665"/>
                        <p:cNvSpPr/>
                        <p:nvPr/>
                      </p:nvSpPr>
                      <p:spPr>
                        <a:xfrm>
                          <a:off x="1275757" y="4090848"/>
                          <a:ext cx="7825111" cy="2917846"/>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667" name="Oval 112666"/>
                        <p:cNvSpPr/>
                        <p:nvPr/>
                      </p:nvSpPr>
                      <p:spPr>
                        <a:xfrm>
                          <a:off x="3674286" y="4016458"/>
                          <a:ext cx="3091796" cy="3099689"/>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25" name="TextBox 4"/>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90204" pitchFamily="34" charset="0"/>
                            <a:cs typeface="Arial" panose="020B0604020202090204" pitchFamily="34" charset="0"/>
                          </a:rPr>
                          <a:t>8</a:t>
                        </a:r>
                        <a:endParaRPr lang="en-GB" altLang="en-US" b="1">
                          <a:latin typeface="Arial" panose="020B0604020202090204" pitchFamily="34" charset="0"/>
                          <a:cs typeface="Arial" panose="020B0604020202090204" pitchFamily="34" charset="0"/>
                        </a:endParaRPr>
                      </a:p>
                    </p:txBody>
                  </p:sp>
                </p:grpSp>
                <p:sp>
                  <p:nvSpPr>
                    <p:cNvPr id="112660" name="Oval 112659"/>
                    <p:cNvSpPr/>
                    <p:nvPr/>
                  </p:nvSpPr>
                  <p:spPr>
                    <a:xfrm rot="10800000">
                      <a:off x="2742978" y="6353925"/>
                      <a:ext cx="950523" cy="9498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661" name="Straight Connector 112660"/>
                    <p:cNvCxnSpPr/>
                    <p:nvPr/>
                  </p:nvCxnSpPr>
                  <p:spPr>
                    <a:xfrm rot="10800000">
                      <a:off x="3218240" y="5578311"/>
                      <a:ext cx="0" cy="775614"/>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62" name="Straight Connector 112661"/>
                    <p:cNvCxnSpPr/>
                    <p:nvPr/>
                  </p:nvCxnSpPr>
                  <p:spPr>
                    <a:xfrm rot="10800000" flipV="1">
                      <a:off x="2355804" y="7448286"/>
                      <a:ext cx="0" cy="1897599"/>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63" name="Straight Connector 112662"/>
                    <p:cNvCxnSpPr/>
                    <p:nvPr/>
                  </p:nvCxnSpPr>
                  <p:spPr>
                    <a:xfrm rot="10800000" flipH="1">
                      <a:off x="2355804" y="7463160"/>
                      <a:ext cx="1724871"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605" name="Group 156760"/>
                  <p:cNvGrpSpPr/>
                  <p:nvPr/>
                </p:nvGrpSpPr>
                <p:grpSpPr bwMode="auto">
                  <a:xfrm>
                    <a:off x="15226585" y="1017798"/>
                    <a:ext cx="2438504" cy="4575052"/>
                    <a:chOff x="4045624" y="2298645"/>
                    <a:chExt cx="6451832" cy="12104743"/>
                  </a:xfrm>
                </p:grpSpPr>
                <p:sp>
                  <p:nvSpPr>
                    <p:cNvPr id="109606" name="TextBox 4"/>
                    <p:cNvSpPr txBox="1">
                      <a:spLocks noChangeArrowheads="1"/>
                    </p:cNvSpPr>
                    <p:nvPr/>
                  </p:nvSpPr>
                  <p:spPr bwMode="auto">
                    <a:xfrm>
                      <a:off x="4620604" y="2783598"/>
                      <a:ext cx="5876852" cy="439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b="1">
                          <a:solidFill>
                            <a:schemeClr val="accent1"/>
                          </a:solidFill>
                          <a:latin typeface="Montserrat" panose="00000500000000000000" pitchFamily="2" charset="0"/>
                          <a:cs typeface="Arial" panose="020B0604020202090204" pitchFamily="34" charset="0"/>
                        </a:rPr>
                        <a:t>Заключительный обзор, выводы и дальнейшие действия (переход на следующий уровень</a:t>
                      </a:r>
                      <a:endParaRPr lang="en-US" altLang="en-US" sz="1600" b="1">
                        <a:solidFill>
                          <a:schemeClr val="accent1"/>
                        </a:solidFill>
                        <a:latin typeface="Montserrat" panose="00000500000000000000" pitchFamily="2" charset="0"/>
                        <a:cs typeface="Arial" panose="020B0604020202090204" pitchFamily="34" charset="0"/>
                      </a:endParaRPr>
                    </a:p>
                  </p:txBody>
                </p:sp>
                <p:grpSp>
                  <p:nvGrpSpPr>
                    <p:cNvPr id="109607" name="Group 156762"/>
                    <p:cNvGrpSpPr/>
                    <p:nvPr/>
                  </p:nvGrpSpPr>
                  <p:grpSpPr bwMode="auto">
                    <a:xfrm>
                      <a:off x="4045624" y="2298645"/>
                      <a:ext cx="5313682" cy="12104743"/>
                      <a:chOff x="740991" y="-1816155"/>
                      <a:chExt cx="5313682" cy="12104743"/>
                    </a:xfrm>
                  </p:grpSpPr>
                  <p:grpSp>
                    <p:nvGrpSpPr>
                      <p:cNvPr id="109608" name="Group 156763"/>
                      <p:cNvGrpSpPr/>
                      <p:nvPr/>
                    </p:nvGrpSpPr>
                    <p:grpSpPr bwMode="auto">
                      <a:xfrm>
                        <a:off x="740991" y="8188669"/>
                        <a:ext cx="5313682" cy="2099919"/>
                        <a:chOff x="451075" y="3960984"/>
                        <a:chExt cx="5313682" cy="2099919"/>
                      </a:xfrm>
                    </p:grpSpPr>
                    <p:grpSp>
                      <p:nvGrpSpPr>
                        <p:cNvPr id="109614" name="Group 156769"/>
                        <p:cNvGrpSpPr/>
                        <p:nvPr/>
                      </p:nvGrpSpPr>
                      <p:grpSpPr bwMode="auto">
                        <a:xfrm>
                          <a:off x="451075" y="3960984"/>
                          <a:ext cx="5313682" cy="2099919"/>
                          <a:chOff x="1276304" y="4031027"/>
                          <a:chExt cx="7812151" cy="3087292"/>
                        </a:xfrm>
                      </p:grpSpPr>
                      <p:sp>
                        <p:nvSpPr>
                          <p:cNvPr id="112656" name="Arrow: Chevron 112655"/>
                          <p:cNvSpPr/>
                          <p:nvPr/>
                        </p:nvSpPr>
                        <p:spPr>
                          <a:xfrm>
                            <a:off x="1290213" y="4090848"/>
                            <a:ext cx="7801208" cy="2917851"/>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657" name="Oval 112656"/>
                          <p:cNvSpPr/>
                          <p:nvPr/>
                        </p:nvSpPr>
                        <p:spPr>
                          <a:xfrm>
                            <a:off x="3688744" y="4016458"/>
                            <a:ext cx="3075860" cy="3099695"/>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15" name="TextBox 4"/>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90204" pitchFamily="34" charset="0"/>
                              <a:cs typeface="Arial" panose="020B0604020202090204" pitchFamily="34" charset="0"/>
                            </a:rPr>
                            <a:t>9</a:t>
                          </a:r>
                          <a:endParaRPr lang="en-GB" altLang="en-US" b="1">
                            <a:latin typeface="Arial" panose="020B0604020202090204" pitchFamily="34" charset="0"/>
                            <a:cs typeface="Arial" panose="020B0604020202090204" pitchFamily="34" charset="0"/>
                          </a:endParaRPr>
                        </a:p>
                      </p:txBody>
                    </p:sp>
                  </p:grpSp>
                  <p:sp>
                    <p:nvSpPr>
                      <p:cNvPr id="112649" name="Oval 112648"/>
                      <p:cNvSpPr/>
                      <p:nvPr/>
                    </p:nvSpPr>
                    <p:spPr>
                      <a:xfrm>
                        <a:off x="2192188" y="3624710"/>
                        <a:ext cx="2504069" cy="2513159"/>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650" name="Straight Connector 112649"/>
                      <p:cNvCxnSpPr/>
                      <p:nvPr/>
                    </p:nvCxnSpPr>
                    <p:spPr>
                      <a:xfrm>
                        <a:off x="3449643" y="6137869"/>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11" name="Group 156766"/>
                      <p:cNvGrpSpPr/>
                      <p:nvPr/>
                    </p:nvGrpSpPr>
                    <p:grpSpPr bwMode="auto">
                      <a:xfrm>
                        <a:off x="1155231" y="-1816155"/>
                        <a:ext cx="4561907" cy="5018097"/>
                        <a:chOff x="1532028" y="-2283790"/>
                        <a:chExt cx="4561907" cy="5018097"/>
                      </a:xfrm>
                    </p:grpSpPr>
                    <p:cxnSp>
                      <p:nvCxnSpPr>
                        <p:cNvPr id="112652" name="Straight Connector 112651"/>
                        <p:cNvCxnSpPr/>
                        <p:nvPr/>
                      </p:nvCxnSpPr>
                      <p:spPr>
                        <a:xfrm flipV="1">
                          <a:off x="1533752" y="-2285295"/>
                          <a:ext cx="0" cy="503194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53" name="Straight Connector 112652"/>
                        <p:cNvCxnSpPr/>
                        <p:nvPr/>
                      </p:nvCxnSpPr>
                      <p:spPr>
                        <a:xfrm flipH="1">
                          <a:off x="1533752" y="2746646"/>
                          <a:ext cx="4569114"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pic>
              <p:nvPicPr>
                <p:cNvPr id="109588" name="Graphic 156775" descr="Group brainstorm outlin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71123" y="3120919"/>
                  <a:ext cx="818248" cy="81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9" name="Graphic 156777" descr="Target Audience with solid f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8250" y="6381611"/>
                  <a:ext cx="914950" cy="91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0" name="Graphic 156779" descr="Reflection out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939" y="3196564"/>
                  <a:ext cx="725265" cy="72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1" name="Graphic 156781" descr="Bullseye with solid f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786" y="6429387"/>
                  <a:ext cx="818248" cy="82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2" name="Graphic 156783" descr="Gantt Chart with solid f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3984" y="3180639"/>
                  <a:ext cx="742003" cy="74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3" name="Graphic 156785" descr="Handshake with solid f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0445" y="6437349"/>
                  <a:ext cx="914950" cy="91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4" name="Graphic 156787" descr="Spinning Plates with solid fi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40800" y="3154760"/>
                  <a:ext cx="799651" cy="80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5" name="Graphic 156789" descr="Customer review with solid fi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45086" y="6556789"/>
                  <a:ext cx="615546" cy="61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6" name="Graphic 156791" descr="Aspiration with solid fi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53934" y="3146797"/>
                  <a:ext cx="782915" cy="78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Left Bracket 6"/>
              <p:cNvSpPr/>
              <p:nvPr/>
            </p:nvSpPr>
            <p:spPr>
              <a:xfrm rot="5400000">
                <a:off x="3901204" y="-420784"/>
                <a:ext cx="352495" cy="5026325"/>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Left Bracket 7"/>
              <p:cNvSpPr/>
              <p:nvPr/>
            </p:nvSpPr>
            <p:spPr>
              <a:xfrm rot="5400000">
                <a:off x="8624969" y="-2797"/>
                <a:ext cx="352495" cy="4190353"/>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Left Bracket 8"/>
              <p:cNvSpPr/>
              <p:nvPr/>
            </p:nvSpPr>
            <p:spPr>
              <a:xfrm rot="5400000">
                <a:off x="12554736" y="371466"/>
                <a:ext cx="352495" cy="3441826"/>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Left Bracket 9"/>
              <p:cNvSpPr/>
              <p:nvPr/>
            </p:nvSpPr>
            <p:spPr>
              <a:xfrm rot="5400000">
                <a:off x="15347723" y="1083266"/>
                <a:ext cx="352495" cy="2018225"/>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9581" name="TextBox 156797"/>
              <p:cNvSpPr txBox="1">
                <a:spLocks noChangeArrowheads="1"/>
              </p:cNvSpPr>
              <p:nvPr/>
            </p:nvSpPr>
            <p:spPr bwMode="auto">
              <a:xfrm>
                <a:off x="3284630" y="1566818"/>
                <a:ext cx="1572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solidFill>
                      <a:schemeClr val="accent1"/>
                    </a:solidFill>
                    <a:latin typeface="Montserrat Medium" pitchFamily="2" charset="0"/>
                  </a:rPr>
                  <a:t>Оценка</a:t>
                </a:r>
                <a:endParaRPr lang="en-US" altLang="en-US" b="1">
                  <a:solidFill>
                    <a:schemeClr val="accent1"/>
                  </a:solidFill>
                  <a:latin typeface="Montserrat Medium" pitchFamily="2" charset="0"/>
                </a:endParaRPr>
              </a:p>
            </p:txBody>
          </p:sp>
          <p:sp>
            <p:nvSpPr>
              <p:cNvPr id="109582" name="TextBox 156798"/>
              <p:cNvSpPr txBox="1">
                <a:spLocks noChangeArrowheads="1"/>
              </p:cNvSpPr>
              <p:nvPr/>
            </p:nvSpPr>
            <p:spPr bwMode="auto">
              <a:xfrm>
                <a:off x="8301693" y="1551773"/>
                <a:ext cx="10005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solidFill>
                      <a:schemeClr val="accent1"/>
                    </a:solidFill>
                    <a:latin typeface="Montserrat Medium" pitchFamily="2" charset="0"/>
                  </a:rPr>
                  <a:t>Дизайн</a:t>
                </a:r>
                <a:endParaRPr lang="en-US" altLang="en-US" b="1">
                  <a:solidFill>
                    <a:schemeClr val="accent1"/>
                  </a:solidFill>
                  <a:latin typeface="Montserrat Medium" pitchFamily="2" charset="0"/>
                </a:endParaRPr>
              </a:p>
            </p:txBody>
          </p:sp>
          <p:sp>
            <p:nvSpPr>
              <p:cNvPr id="109583" name="TextBox 156799"/>
              <p:cNvSpPr txBox="1">
                <a:spLocks noChangeArrowheads="1"/>
              </p:cNvSpPr>
              <p:nvPr/>
            </p:nvSpPr>
            <p:spPr bwMode="auto">
              <a:xfrm>
                <a:off x="11516981" y="1566818"/>
                <a:ext cx="20714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solidFill>
                      <a:schemeClr val="accent1"/>
                    </a:solidFill>
                    <a:latin typeface="Montserrat Medium" pitchFamily="2" charset="0"/>
                  </a:rPr>
                  <a:t>Реализация</a:t>
                </a:r>
                <a:endParaRPr lang="en-US" altLang="en-US" b="1">
                  <a:solidFill>
                    <a:schemeClr val="accent1"/>
                  </a:solidFill>
                  <a:latin typeface="Montserrat Medium" pitchFamily="2" charset="0"/>
                </a:endParaRPr>
              </a:p>
            </p:txBody>
          </p:sp>
          <p:sp>
            <p:nvSpPr>
              <p:cNvPr id="109584" name="TextBox 156800"/>
              <p:cNvSpPr txBox="1">
                <a:spLocks noChangeArrowheads="1"/>
              </p:cNvSpPr>
              <p:nvPr/>
            </p:nvSpPr>
            <p:spPr bwMode="auto">
              <a:xfrm>
                <a:off x="14536948" y="1551773"/>
                <a:ext cx="1973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solidFill>
                      <a:schemeClr val="accent1"/>
                    </a:solidFill>
                    <a:latin typeface="Montserrat Medium" pitchFamily="2" charset="0"/>
                  </a:rPr>
                  <a:t>Переход / выход</a:t>
                </a:r>
                <a:endParaRPr lang="en-US" altLang="en-US" b="1">
                  <a:solidFill>
                    <a:schemeClr val="accent1"/>
                  </a:solidFill>
                  <a:latin typeface="Montserrat Medium" pitchFamily="2" charset="0"/>
                </a:endParaRPr>
              </a:p>
            </p:txBody>
          </p:sp>
          <p:sp>
            <p:nvSpPr>
              <p:cNvPr id="15" name="Left Bracket 14"/>
              <p:cNvSpPr/>
              <p:nvPr/>
            </p:nvSpPr>
            <p:spPr>
              <a:xfrm rot="16200000">
                <a:off x="13482383" y="6441188"/>
                <a:ext cx="398252" cy="5342876"/>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9586" name="TextBox 156802"/>
              <p:cNvSpPr txBox="1">
                <a:spLocks noChangeArrowheads="1"/>
              </p:cNvSpPr>
              <p:nvPr/>
            </p:nvSpPr>
            <p:spPr bwMode="auto">
              <a:xfrm>
                <a:off x="12675488" y="9294915"/>
                <a:ext cx="23070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solidFill>
                      <a:schemeClr val="accent1"/>
                    </a:solidFill>
                    <a:latin typeface="Montserrat Medium" pitchFamily="2" charset="0"/>
                  </a:rPr>
                  <a:t>Период от 3 до 4 лет</a:t>
                </a:r>
                <a:endParaRPr lang="en-US" altLang="en-US" b="1">
                  <a:solidFill>
                    <a:schemeClr val="accent1"/>
                  </a:solidFill>
                  <a:latin typeface="Montserrat Medium" pitchFamily="2" charset="0"/>
                </a:endParaRPr>
              </a:p>
            </p:txBody>
          </p:sp>
        </p:grpSp>
        <p:pic>
          <p:nvPicPr>
            <p:cNvPr id="109574" name="Graphic 156805" descr="Harvey Balls 0% with solid fi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28913" y="4913313"/>
              <a:ext cx="2065337"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bwMode="auto">
            <a:xfrm>
              <a:off x="15855606" y="5314931"/>
              <a:ext cx="1249534" cy="1281320"/>
            </a:xfrm>
            <a:prstGeom prst="rect">
              <a:avLst/>
            </a:prstGeom>
            <a:noFill/>
          </p:spPr>
          <p:txBody>
            <a:bodyPr wrap="square">
              <a:spAutoFit/>
            </a:bodyPr>
            <a:lstStyle/>
            <a:p>
              <a:pPr algn="ctr">
                <a:defRPr/>
              </a:pPr>
              <a:r>
                <a:rPr lang="en-US" sz="2400" b="1" dirty="0">
                  <a:solidFill>
                    <a:schemeClr val="accent3"/>
                  </a:solidFill>
                  <a:latin typeface="Montserrat Medium" pitchFamily="2" charset="0"/>
                </a:rPr>
                <a:t>Готовность к наличным NS</a:t>
              </a:r>
              <a:endParaRPr lang="en-US" sz="2400" b="1" dirty="0">
                <a:solidFill>
                  <a:schemeClr val="accent3"/>
                </a:solidFill>
                <a:latin typeface="Montserrat Medium" pitchFamily="2" charset="0"/>
              </a:endParaRPr>
            </a:p>
          </p:txBody>
        </p:sp>
      </p:grpSp>
      <p:pic>
        <p:nvPicPr>
          <p:cNvPr id="109572" name="Picture 112746" descr="A red cross on a black background&#10;&#10;Description automatically generated"/>
          <p:cNvPicPr>
            <a:picLocks noGrp="1" noRo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6"/>
          <p:cNvSpPr txBox="1">
            <a:spLocks noChangeArrowheads="1"/>
          </p:cNvSpPr>
          <p:nvPr/>
        </p:nvSpPr>
        <p:spPr bwMode="auto">
          <a:xfrm>
            <a:off x="703263" y="768350"/>
            <a:ext cx="77485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5400" b="1">
                <a:solidFill>
                  <a:srgbClr val="F5333F"/>
                </a:solidFill>
                <a:latin typeface="Montserrat" panose="00000500000000000000" pitchFamily="2" charset="0"/>
                <a:ea typeface="Roboto Black" pitchFamily="2" charset="0"/>
                <a:cs typeface="Open Sans Light" panose="020B0306030504020204" pitchFamily="34" charset="0"/>
              </a:rPr>
              <a:t>Почему стоит выбрать CVA?</a:t>
            </a:r>
            <a:endParaRPr lang="ru-RU" altLang="en-US" sz="54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3" name="10 things you should know about cash transfers_1080p">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3917950" y="1901825"/>
            <a:ext cx="10452100" cy="78422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6084"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3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6"/>
          <p:cNvSpPr txBox="1">
            <a:spLocks noChangeArrowheads="1"/>
          </p:cNvSpPr>
          <p:nvPr/>
        </p:nvSpPr>
        <p:spPr bwMode="auto">
          <a:xfrm>
            <a:off x="819150" y="628650"/>
            <a:ext cx="8324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b="1">
                <a:solidFill>
                  <a:srgbClr val="F5333F"/>
                </a:solidFill>
                <a:latin typeface="Montserrat" panose="00000500000000000000" pitchFamily="2" charset="0"/>
                <a:ea typeface="Roboto Black" pitchFamily="2" charset="0"/>
                <a:cs typeface="Open Sans Light" panose="020B0306030504020204" pitchFamily="34" charset="0"/>
              </a:rPr>
              <a:t>Прогресс с самого начала</a:t>
            </a:r>
            <a:endParaRPr lang="ru-RU" altLang="en-US" sz="40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111619" name="Picture 112746" descr="A red cross on a black background&#10;&#10;Description automatically generated"/>
          <p:cNvPicPr>
            <a:picLocks noGrp="1" noRo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111620" name="Chart 5"/>
          <p:cNvGraphicFramePr/>
          <p:nvPr/>
        </p:nvGraphicFramePr>
        <p:xfrm>
          <a:off x="2997200" y="1671638"/>
          <a:ext cx="12293600" cy="8229600"/>
        </p:xfrm>
        <a:graphic>
          <a:graphicData uri="http://schemas.openxmlformats.org/presentationml/2006/ole">
            <mc:AlternateContent xmlns:mc="http://schemas.openxmlformats.org/markup-compatibility/2006">
              <mc:Choice xmlns:v="urn:schemas-microsoft-com:vml" Requires="v">
                <p:oleObj spid="_x0000_s0" name="Chart" r:id="rId2" imgW="12301855" imgH="8235950" progId="Excel.Chart.8">
                  <p:embed/>
                </p:oleObj>
              </mc:Choice>
              <mc:Fallback>
                <p:oleObj name="Chart" r:id="rId2" imgW="12301855" imgH="8235950" progId="Excel.Chart.8">
                  <p:embed/>
                  <p:pic>
                    <p:nvPicPr>
                      <p:cNvPr id="0" name="Chart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200" y="1671638"/>
                        <a:ext cx="12293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Box 6"/>
          <p:cNvSpPr txBox="1">
            <a:spLocks noChangeArrowheads="1"/>
          </p:cNvSpPr>
          <p:nvPr/>
        </p:nvSpPr>
        <p:spPr bwMode="auto">
          <a:xfrm>
            <a:off x="819150" y="628650"/>
            <a:ext cx="9932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b="1">
                <a:solidFill>
                  <a:srgbClr val="F5333F"/>
                </a:solidFill>
                <a:latin typeface="Montserrat" panose="00000500000000000000" pitchFamily="2" charset="0"/>
                <a:ea typeface="Roboto Black" pitchFamily="2" charset="0"/>
                <a:cs typeface="Open Sans Light" panose="020B0306030504020204" pitchFamily="34" charset="0"/>
              </a:rPr>
              <a:t>Картирование глобальной готовности CVA</a:t>
            </a:r>
            <a:endParaRPr lang="ru-RU" altLang="en-US" sz="40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113667" name="Picture 112746" descr="A red cross on a black background&#10;&#10;Description automatically generated"/>
          <p:cNvPicPr>
            <a:picLocks noGrp="1" noRo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3668" name="Picture 3" descr="A map of the world&#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925" y="2128838"/>
            <a:ext cx="16186150" cy="788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Box 6"/>
          <p:cNvSpPr txBox="1">
            <a:spLocks noChangeArrowheads="1"/>
          </p:cNvSpPr>
          <p:nvPr/>
        </p:nvSpPr>
        <p:spPr bwMode="auto">
          <a:xfrm>
            <a:off x="819150" y="628650"/>
            <a:ext cx="9932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b="1">
                <a:solidFill>
                  <a:srgbClr val="F5333F"/>
                </a:solidFill>
                <a:latin typeface="Montserrat" panose="00000500000000000000" pitchFamily="2" charset="0"/>
                <a:ea typeface="Roboto Black" pitchFamily="2" charset="0"/>
                <a:cs typeface="Open Sans Light" panose="020B0306030504020204" pitchFamily="34" charset="0"/>
              </a:rPr>
              <a:t>Инициатива по подсчету наличности - 2022 год</a:t>
            </a:r>
            <a:endParaRPr lang="ru-RU" altLang="en-US" sz="40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115715" name="Picture 112746" descr="A red cross on a black background&#10;&#10;Description automatically generated"/>
          <p:cNvPicPr>
            <a:picLocks noGrp="1" noRo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5716" name="Picture 6" descr="A map of the world&#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238" y="2128838"/>
            <a:ext cx="15881350" cy="782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p:cNvSpPr txBox="1">
            <a:spLocks noChangeArrowheads="1"/>
          </p:cNvSpPr>
          <p:nvPr/>
        </p:nvSpPr>
        <p:spPr bwMode="auto">
          <a:xfrm>
            <a:off x="-546100" y="6732588"/>
            <a:ext cx="5664200" cy="1200150"/>
          </a:xfrm>
          <a:prstGeom prst="rect">
            <a:avLst/>
          </a:prstGeom>
          <a:noFill/>
          <a:ln>
            <a:noFill/>
          </a:ln>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400" b="1" dirty="0">
                <a:solidFill>
                  <a:schemeClr val="accent1"/>
                </a:solidFill>
                <a:latin typeface="Montserrat" panose="00000500000000000000" pitchFamily="2" charset="0"/>
                <a:cs typeface="Arial" panose="020B0604020202090204" pitchFamily="34" charset="0"/>
              </a:rPr>
              <a:t>Денежные средства, израсходованные в швейцарских франках</a:t>
            </a:r>
            <a:endParaRPr lang="en-US" altLang="en-US" sz="2400" b="1" dirty="0">
              <a:solidFill>
                <a:schemeClr val="accent1"/>
              </a:solidFill>
              <a:latin typeface="Montserrat" panose="00000500000000000000" pitchFamily="2" charset="0"/>
              <a:cs typeface="Arial" panose="020B0604020202090204" pitchFamily="34" charset="0"/>
            </a:endParaRPr>
          </a:p>
          <a:p>
            <a:pPr algn="ctr" eaLnBrk="1" hangingPunct="1">
              <a:defRPr/>
            </a:pPr>
            <a:r>
              <a:rPr lang="en-US" altLang="en-US" sz="4800" b="1" dirty="0">
                <a:solidFill>
                  <a:schemeClr val="accent3"/>
                </a:solidFill>
                <a:latin typeface="Montserrat" panose="00000500000000000000" pitchFamily="2" charset="0"/>
                <a:cs typeface="Arial" panose="020B0604020202090204" pitchFamily="34" charset="0"/>
              </a:rPr>
              <a:t>562,202,520 </a:t>
            </a:r>
            <a:endParaRPr lang="en-US" altLang="en-US" sz="4800" b="1" dirty="0">
              <a:solidFill>
                <a:schemeClr val="accent3"/>
              </a:solidFill>
              <a:latin typeface="Montserrat" panose="00000500000000000000" pitchFamily="2" charset="0"/>
              <a:cs typeface="Arial" panose="020B0604020202090204" pitchFamily="34" charset="0"/>
            </a:endParaRPr>
          </a:p>
        </p:txBody>
      </p:sp>
      <p:sp>
        <p:nvSpPr>
          <p:cNvPr id="9" name="TextBox 4"/>
          <p:cNvSpPr txBox="1">
            <a:spLocks noChangeArrowheads="1"/>
          </p:cNvSpPr>
          <p:nvPr/>
        </p:nvSpPr>
        <p:spPr bwMode="auto">
          <a:xfrm>
            <a:off x="525463" y="8123238"/>
            <a:ext cx="3521075" cy="1200150"/>
          </a:xfrm>
          <a:prstGeom prst="rect">
            <a:avLst/>
          </a:prstGeom>
          <a:noFill/>
          <a:ln>
            <a:noFill/>
          </a:ln>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400" b="1" dirty="0">
                <a:solidFill>
                  <a:schemeClr val="accent1"/>
                </a:solidFill>
                <a:latin typeface="Montserrat" panose="00000500000000000000" pitchFamily="2" charset="0"/>
                <a:cs typeface="Arial" panose="020B0604020202090204" pitchFamily="34" charset="0"/>
              </a:rPr>
              <a:t>Бенефициары Всего</a:t>
            </a:r>
            <a:endParaRPr lang="en-US" altLang="en-US" sz="2400" b="1" dirty="0">
              <a:solidFill>
                <a:schemeClr val="accent1"/>
              </a:solidFill>
              <a:latin typeface="Montserrat" panose="00000500000000000000" pitchFamily="2" charset="0"/>
              <a:cs typeface="Arial" panose="020B0604020202090204" pitchFamily="34" charset="0"/>
            </a:endParaRPr>
          </a:p>
          <a:p>
            <a:pPr algn="ctr" eaLnBrk="1" hangingPunct="1">
              <a:defRPr/>
            </a:pPr>
            <a:r>
              <a:rPr lang="en-US" altLang="en-US" sz="4800" b="1" dirty="0">
                <a:solidFill>
                  <a:schemeClr val="accent3"/>
                </a:solidFill>
                <a:latin typeface="Montserrat" panose="00000500000000000000" pitchFamily="2" charset="0"/>
                <a:cs typeface="Arial" panose="020B0604020202090204" pitchFamily="34" charset="0"/>
              </a:rPr>
              <a:t>5,000,</a:t>
            </a:r>
            <a:r>
              <a:rPr lang="en-US" altLang="en-US" sz="2400" b="1" dirty="0">
                <a:solidFill>
                  <a:schemeClr val="accent1"/>
                </a:solidFill>
                <a:latin typeface="Montserrat" panose="00000500000000000000" pitchFamily="2" charset="0"/>
                <a:cs typeface="Arial" panose="020B0604020202090204" pitchFamily="34" charset="0"/>
              </a:rPr>
              <a:t>000 </a:t>
            </a:r>
            <a:endParaRPr lang="en-US" altLang="en-US" sz="2400" b="1" dirty="0">
              <a:solidFill>
                <a:schemeClr val="accent1"/>
              </a:solidFill>
              <a:latin typeface="Montserrat" panose="00000500000000000000" pitchFamily="2" charset="0"/>
              <a:cs typeface="Arial" panose="020B060402020209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A picture containing text, person, indoor, cash machine&#10;&#10;Description automatically generate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85988" y="1236663"/>
            <a:ext cx="13916025" cy="781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1" descr="A red cross on a black background&#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6350" y="446088"/>
            <a:ext cx="1227138" cy="158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6"/>
          <p:cNvSpPr txBox="1">
            <a:spLocks noChangeArrowheads="1"/>
          </p:cNvSpPr>
          <p:nvPr/>
        </p:nvSpPr>
        <p:spPr bwMode="auto">
          <a:xfrm>
            <a:off x="703263" y="768350"/>
            <a:ext cx="94472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5400" b="1">
                <a:solidFill>
                  <a:srgbClr val="F5333F"/>
                </a:solidFill>
                <a:latin typeface="Montserrat" panose="00000500000000000000" pitchFamily="2" charset="0"/>
                <a:ea typeface="Roboto Black" pitchFamily="2" charset="0"/>
                <a:cs typeface="Open Sans Light" panose="020B0306030504020204" pitchFamily="34" charset="0"/>
              </a:rPr>
              <a:t>Когда можно использовать CVA?</a:t>
            </a:r>
            <a:endParaRPr lang="ru-RU" altLang="en-US" sz="54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48131" name="Picture 1" descr="A red cross on a black background&#10;&#10;Description automatically generate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132" name="Picture 2" descr="Calendar&#10;&#10;Description automatically generated with low confidence"/>
          <p:cNvPicPr>
            <a:picLocks noChangeAspect="1" noChangeArrowheads="1"/>
          </p:cNvPicPr>
          <p:nvPr/>
        </p:nvPicPr>
        <p:blipFill>
          <a:blip r:embed="rId2">
            <a:extLst>
              <a:ext uri="{28A0092B-C50C-407E-A947-70E740481C1C}">
                <a14:useLocalDpi xmlns:a14="http://schemas.microsoft.com/office/drawing/2010/main" val="0"/>
              </a:ext>
            </a:extLst>
          </a:blip>
          <a:srcRect t="3030"/>
          <a:stretch>
            <a:fillRect/>
          </a:stretch>
        </p:blipFill>
        <p:spPr bwMode="auto">
          <a:xfrm>
            <a:off x="1063625" y="2128838"/>
            <a:ext cx="16160750" cy="801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6770508" y="3309145"/>
            <a:ext cx="8323262" cy="804862"/>
            <a:chOff x="6551613" y="3309938"/>
            <a:chExt cx="8323262" cy="804862"/>
          </a:xfrm>
        </p:grpSpPr>
        <p:sp>
          <p:nvSpPr>
            <p:cNvPr id="4" name="Flowchart: Terminator 3"/>
            <p:cNvSpPr/>
            <p:nvPr/>
          </p:nvSpPr>
          <p:spPr>
            <a:xfrm>
              <a:off x="9431338" y="3309938"/>
              <a:ext cx="2251075" cy="80486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2"/>
                  </a:solidFill>
                  <a:latin typeface="Montserrat" panose="00000500000000000000" pitchFamily="2" charset="0"/>
                </a:rPr>
                <a:t>CVA для ликвидации последствий чрезвычайных ситуаций</a:t>
              </a:r>
              <a:endParaRPr lang="en-GB" sz="1600" b="1" dirty="0">
                <a:solidFill>
                  <a:schemeClr val="bg2"/>
                </a:solidFill>
                <a:latin typeface="Montserrat" panose="00000500000000000000" pitchFamily="2" charset="0"/>
              </a:endParaRPr>
            </a:p>
          </p:txBody>
        </p:sp>
        <p:sp>
          <p:nvSpPr>
            <p:cNvPr id="5" name="Flowchart: Terminator 4"/>
            <p:cNvSpPr/>
            <p:nvPr/>
          </p:nvSpPr>
          <p:spPr>
            <a:xfrm>
              <a:off x="11969750" y="3309938"/>
              <a:ext cx="2905125" cy="80486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2"/>
                  </a:solidFill>
                  <a:latin typeface="Montserrat" panose="00000500000000000000" pitchFamily="2" charset="0"/>
                </a:rPr>
                <a:t>CVA для программ раннего восстановления и реабилитации</a:t>
              </a:r>
              <a:endParaRPr lang="en-GB" sz="1600" b="1" dirty="0">
                <a:solidFill>
                  <a:schemeClr val="bg2"/>
                </a:solidFill>
                <a:latin typeface="Montserrat" panose="00000500000000000000" pitchFamily="2" charset="0"/>
              </a:endParaRPr>
            </a:p>
          </p:txBody>
        </p:sp>
        <p:sp>
          <p:nvSpPr>
            <p:cNvPr id="6" name="Flowchart: Terminator 5"/>
            <p:cNvSpPr/>
            <p:nvPr/>
          </p:nvSpPr>
          <p:spPr>
            <a:xfrm>
              <a:off x="6551613" y="3309938"/>
              <a:ext cx="2592387" cy="80486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2"/>
                  </a:solidFill>
                  <a:latin typeface="Montserrat" panose="00000500000000000000" pitchFamily="2" charset="0"/>
                </a:rPr>
                <a:t>CVA для </a:t>
              </a:r>
              <a:r>
                <a:rPr lang="en-US" sz="1600" b="1" dirty="0">
                  <a:solidFill>
                    <a:schemeClr val="bg2"/>
                  </a:solidFill>
                  <a:latin typeface="Montserrat" panose="00000500000000000000" pitchFamily="2" charset="0"/>
                </a:rPr>
                <a:t>предвосхищения действий</a:t>
              </a:r>
              <a:endParaRPr lang="en-GB" sz="1600" b="1" dirty="0">
                <a:solidFill>
                  <a:schemeClr val="bg2"/>
                </a:solidFill>
                <a:latin typeface="Montserrat" panose="00000500000000000000" pitchFamily="2" charset="0"/>
              </a:endParaRPr>
            </a:p>
          </p:txBody>
        </p:sp>
      </p:grpSp>
      <p:sp>
        <p:nvSpPr>
          <p:cNvPr id="3" name="Flowchart: Terminator 2"/>
          <p:cNvSpPr/>
          <p:nvPr/>
        </p:nvSpPr>
        <p:spPr>
          <a:xfrm>
            <a:off x="2713702" y="7074900"/>
            <a:ext cx="3554363" cy="77124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bg2"/>
                </a:solidFill>
                <a:latin typeface="Montserrat" panose="00000500000000000000" pitchFamily="2" charset="0"/>
              </a:rPr>
              <a:t>Готовность к </a:t>
            </a:r>
            <a:r>
              <a:rPr lang="en-GB" sz="1600" b="1" dirty="0">
                <a:solidFill>
                  <a:schemeClr val="bg2"/>
                </a:solidFill>
                <a:latin typeface="Montserrat" panose="00000500000000000000" pitchFamily="2" charset="0"/>
              </a:rPr>
              <a:t>CVA</a:t>
            </a:r>
            <a:endParaRPr lang="en-GB" sz="1600" b="1" dirty="0">
              <a:solidFill>
                <a:schemeClr val="bg2"/>
              </a:solidFill>
              <a:latin typeface="Montserrat" panose="00000500000000000000"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6"/>
          <p:cNvSpPr txBox="1">
            <a:spLocks noChangeArrowheads="1"/>
          </p:cNvSpPr>
          <p:nvPr/>
        </p:nvSpPr>
        <p:spPr bwMode="auto">
          <a:xfrm>
            <a:off x="703263" y="768350"/>
            <a:ext cx="147335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6000" b="1">
                <a:solidFill>
                  <a:srgbClr val="F5333F"/>
                </a:solidFill>
                <a:latin typeface="Montserrat" panose="00000500000000000000" pitchFamily="2" charset="0"/>
                <a:ea typeface="Roboto Black" pitchFamily="2" charset="0"/>
                <a:cs typeface="Open Sans Light" panose="020B0306030504020204" pitchFamily="34" charset="0"/>
              </a:rPr>
              <a:t>Почему стоит выбрать CVA?</a:t>
            </a:r>
            <a:endParaRPr lang="ru-RU" altLang="en-US" sz="60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 name="TextBox 4"/>
          <p:cNvSpPr txBox="1"/>
          <p:nvPr/>
        </p:nvSpPr>
        <p:spPr>
          <a:xfrm>
            <a:off x="703263" y="2519363"/>
            <a:ext cx="7037387" cy="9555480"/>
          </a:xfrm>
          <a:prstGeom prst="rect">
            <a:avLst/>
          </a:prstGeom>
          <a:noFill/>
        </p:spPr>
        <p:txBody>
          <a:bodyPr>
            <a:spAutoFit/>
          </a:bodyPr>
          <a:lstStyle/>
          <a:p>
            <a:pPr defTabSz="360045">
              <a:spcAft>
                <a:spcPts val="1800"/>
              </a:spcAft>
              <a:defRPr/>
            </a:pPr>
            <a:r>
              <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rPr>
              <a:t>Укрепление достоинства и расширение прав и возможностей</a:t>
            </a:r>
            <a:endPar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rPr>
              <a:t>	•	Возможность выбора и гибкость</a:t>
            </a:r>
            <a:endPar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rPr>
              <a:t>	•	Передача контроля получателям</a:t>
            </a:r>
            <a:endPar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rPr>
              <a:t>	•	Связь между экстренным реагированием и восстановлением</a:t>
            </a:r>
            <a:endPar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rPr>
              <a:t>	•	Эффективность в различных секторах и в условиях разнообразных потребностей</a:t>
            </a:r>
            <a:endPar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endPar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p:txBody>
      </p:sp>
      <p:sp>
        <p:nvSpPr>
          <p:cNvPr id="2" name="TextBox 1"/>
          <p:cNvSpPr txBox="1"/>
          <p:nvPr/>
        </p:nvSpPr>
        <p:spPr>
          <a:xfrm>
            <a:off x="9480550" y="2519363"/>
            <a:ext cx="7037388" cy="4661535"/>
          </a:xfrm>
          <a:prstGeom prst="rect">
            <a:avLst/>
          </a:prstGeom>
          <a:noFill/>
        </p:spPr>
        <p:txBody>
          <a:bodyPr>
            <a:spAutoFit/>
          </a:bodyPr>
          <a:lstStyle/>
          <a:p>
            <a:pPr defTabSz="360045">
              <a:spcAft>
                <a:spcPts val="1800"/>
              </a:spcAft>
              <a:defRPr/>
            </a:pPr>
            <a:r>
              <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rPr>
              <a:t>Экономическая эффективность</a:t>
            </a:r>
            <a:endPar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rPr>
              <a:t>	•	Мультипликативный эффект</a:t>
            </a:r>
            <a:endPar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rPr>
              <a:t>	•	Поддержка местной торговли и восстановление экономики</a:t>
            </a:r>
            <a:endPar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rPr>
              <a:t>	•	Меньше затрат для получателей</a:t>
            </a:r>
            <a:endParaRPr lang="en-US" altLang="en-US" sz="3600"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p:txBody>
      </p:sp>
      <p:sp>
        <p:nvSpPr>
          <p:cNvPr id="49157" name="TextBox 5"/>
          <p:cNvSpPr txBox="1">
            <a:spLocks noChangeArrowheads="1"/>
          </p:cNvSpPr>
          <p:nvPr/>
        </p:nvSpPr>
        <p:spPr bwMode="auto">
          <a:xfrm>
            <a:off x="1252538" y="8885238"/>
            <a:ext cx="15782925"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pPr>
            <a:r>
              <a:rPr lang="en-US" altLang="en-US" sz="3600" b="1">
                <a:solidFill>
                  <a:srgbClr val="011E41"/>
                </a:solidFill>
                <a:latin typeface="Montserrat" panose="00000500000000000000" pitchFamily="2" charset="0"/>
                <a:cs typeface="Open Sans" panose="020B0606030504020204" pitchFamily="34" charset="0"/>
              </a:rPr>
              <a:t>Однако CVA не всегда подходит для всех ситуаций и должна основываться на анализе контекста и потребностей…</a:t>
            </a:r>
            <a:endParaRPr lang="en-US" altLang="en-US" sz="3600" b="1">
              <a:solidFill>
                <a:srgbClr val="011E41"/>
              </a:solidFill>
              <a:latin typeface="Montserrat" panose="00000500000000000000" pitchFamily="2" charset="0"/>
              <a:cs typeface="Open Sans" panose="020B0606030504020204" pitchFamily="34" charset="0"/>
            </a:endParaRPr>
          </a:p>
        </p:txBody>
      </p:sp>
      <p:pic>
        <p:nvPicPr>
          <p:cNvPr id="49158" name="Picture 2" descr="A red cross on a black background&#10;&#10;Description automatically generated"/>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6"/>
          <p:cNvSpPr txBox="1">
            <a:spLocks noChangeArrowheads="1"/>
          </p:cNvSpPr>
          <p:nvPr/>
        </p:nvSpPr>
        <p:spPr bwMode="auto">
          <a:xfrm>
            <a:off x="703263" y="768350"/>
            <a:ext cx="147335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6000" b="1">
                <a:solidFill>
                  <a:srgbClr val="F5333F"/>
                </a:solidFill>
                <a:latin typeface="Montserrat" panose="00000500000000000000" pitchFamily="2" charset="0"/>
                <a:ea typeface="Roboto Black" pitchFamily="2" charset="0"/>
                <a:cs typeface="Open Sans Light" panose="020B0306030504020204" pitchFamily="34" charset="0"/>
              </a:rPr>
              <a:t>Виды </a:t>
            </a:r>
            <a:r>
              <a:rPr lang="en-US" altLang="en-US" sz="6000" b="1">
                <a:solidFill>
                  <a:srgbClr val="F5333F"/>
                </a:solidFill>
                <a:latin typeface="Montserrat" panose="00000500000000000000" pitchFamily="2" charset="0"/>
                <a:ea typeface="Roboto Black" pitchFamily="2" charset="0"/>
                <a:cs typeface="Open Sans Light" panose="020B0306030504020204" pitchFamily="34" charset="0"/>
              </a:rPr>
              <a:t>CVA</a:t>
            </a:r>
            <a:endParaRPr lang="ru-RU" altLang="en-US" sz="60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 name="TextBox 4"/>
          <p:cNvSpPr txBox="1"/>
          <p:nvPr/>
        </p:nvSpPr>
        <p:spPr>
          <a:xfrm>
            <a:off x="703580" y="2129155"/>
            <a:ext cx="16116300" cy="7689850"/>
          </a:xfrm>
          <a:prstGeom prst="rect">
            <a:avLst/>
          </a:prstGeom>
          <a:noFill/>
        </p:spPr>
        <p:txBody>
          <a:bodyPr>
            <a:noAutofit/>
          </a:bodyPr>
          <a:lstStyle/>
          <a:p>
            <a:pPr defTabSz="360045">
              <a:spcAft>
                <a:spcPts val="1800"/>
              </a:spcAft>
              <a:defRPr/>
            </a:pPr>
            <a:r>
              <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Денежными грантами или ваучерами</a:t>
            </a:r>
            <a:endPar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	•	Условной или безусловной</a:t>
            </a:r>
            <a:endPar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	•	Ограниченной или неограниченной</a:t>
            </a:r>
            <a:endPar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	•	Многоцелевой</a:t>
            </a:r>
            <a:endPar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	•	Ориентированной на широкий спектр секторов</a:t>
            </a:r>
            <a:endPar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	•	Разовой или регулярной</a:t>
            </a:r>
            <a:endPar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	•	Массовой (для всех) или адресной (для определённых групп)</a:t>
            </a:r>
            <a:endPar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a:p>
            <a:pPr defTabSz="360045">
              <a:spcAft>
                <a:spcPts val="1800"/>
              </a:spcAft>
              <a:defRPr/>
            </a:pPr>
            <a:r>
              <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rPr>
              <a:t>	•	Реализуемой самостоятельно или в партнёрстве с государственными структурами (например, в рамках системы социальной защиты)</a:t>
            </a:r>
            <a:endParaRPr lang="en-US" altLang="en-US" sz="2800" b="1" dirty="0">
              <a:solidFill>
                <a:srgbClr val="011E41"/>
              </a:solidFill>
              <a:latin typeface="Montserrat" panose="00000500000000000000" pitchFamily="2" charset="77"/>
              <a:ea typeface="Open Sans" panose="020B0606030504020204" pitchFamily="34" charset="0"/>
              <a:cs typeface="Open Sans" panose="020B0606030504020204" pitchFamily="34" charset="0"/>
            </a:endParaRPr>
          </a:p>
        </p:txBody>
      </p:sp>
      <p:pic>
        <p:nvPicPr>
          <p:cNvPr id="52229" name="Immagine 3"/>
          <p:cNvPicPr>
            <a:picLocks noChangeAspect="1" noChangeArrowheads="1"/>
          </p:cNvPicPr>
          <p:nvPr/>
        </p:nvPicPr>
        <p:blipFill>
          <a:blip r:embed="rId1"/>
          <a:srcRect l="11163" r="11163"/>
          <a:stretch>
            <a:fillRect/>
          </a:stretch>
        </p:blipFill>
        <p:spPr bwMode="auto">
          <a:xfrm>
            <a:off x="10872788" y="2519363"/>
            <a:ext cx="6021387" cy="46418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1206"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6"/>
          <p:cNvSpPr txBox="1">
            <a:spLocks noChangeArrowheads="1"/>
          </p:cNvSpPr>
          <p:nvPr/>
        </p:nvSpPr>
        <p:spPr bwMode="auto">
          <a:xfrm>
            <a:off x="703263" y="768350"/>
            <a:ext cx="147335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6000" b="1">
                <a:solidFill>
                  <a:srgbClr val="F5333F"/>
                </a:solidFill>
                <a:latin typeface="Montserrat" panose="00000500000000000000" pitchFamily="2" charset="0"/>
                <a:ea typeface="Roboto Black" pitchFamily="2" charset="0"/>
                <a:cs typeface="Open Sans Light" panose="020B0306030504020204" pitchFamily="34" charset="0"/>
              </a:rPr>
              <a:t>Терминология</a:t>
            </a:r>
            <a:endParaRPr lang="ru-RU" altLang="en-US" sz="60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3251" name="TextBox 4"/>
          <p:cNvSpPr txBox="1">
            <a:spLocks noChangeArrowheads="1"/>
          </p:cNvSpPr>
          <p:nvPr/>
        </p:nvSpPr>
        <p:spPr bwMode="auto">
          <a:xfrm>
            <a:off x="6343333" y="768033"/>
            <a:ext cx="11944350" cy="970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90204" pitchFamily="34" charset="0"/>
              <a:buChar char="•"/>
            </a:pPr>
            <a:r>
              <a:rPr lang="en-US" altLang="en-US" sz="4000" b="1">
                <a:solidFill>
                  <a:srgbClr val="011E41"/>
                </a:solidFill>
                <a:latin typeface="Montserrat" panose="00000500000000000000" pitchFamily="2" charset="0"/>
                <a:cs typeface="Open Sans" panose="020B0606030504020204" pitchFamily="34" charset="0"/>
              </a:rPr>
              <a:t>CVA</a:t>
            </a:r>
            <a:endParaRPr lang="en-US" altLang="en-US" sz="40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000" b="1">
                <a:solidFill>
                  <a:srgbClr val="011E41"/>
                </a:solidFill>
                <a:latin typeface="Montserrat" panose="00000500000000000000" pitchFamily="2" charset="0"/>
                <a:cs typeface="Open Sans" panose="020B0606030504020204" pitchFamily="34" charset="0"/>
              </a:rPr>
              <a:t>	•	Модальность</a:t>
            </a:r>
            <a:endParaRPr lang="en-US" altLang="en-US" sz="40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000" b="1">
                <a:solidFill>
                  <a:srgbClr val="011E41"/>
                </a:solidFill>
                <a:latin typeface="Montserrat" panose="00000500000000000000" pitchFamily="2" charset="0"/>
                <a:cs typeface="Open Sans" panose="020B0606030504020204" pitchFamily="34" charset="0"/>
              </a:rPr>
              <a:t>	•	Механизм доставки</a:t>
            </a:r>
            <a:endParaRPr lang="en-US" altLang="en-US" sz="40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000" b="1">
                <a:solidFill>
                  <a:srgbClr val="011E41"/>
                </a:solidFill>
                <a:latin typeface="Montserrat" panose="00000500000000000000" pitchFamily="2" charset="0"/>
                <a:cs typeface="Open Sans" panose="020B0606030504020204" pitchFamily="34" charset="0"/>
              </a:rPr>
              <a:t>	•	Сумма трансферта</a:t>
            </a:r>
            <a:endParaRPr lang="en-US" altLang="en-US" sz="40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000" b="1">
                <a:solidFill>
                  <a:srgbClr val="011E41"/>
                </a:solidFill>
                <a:latin typeface="Montserrat" panose="00000500000000000000" pitchFamily="2" charset="0"/>
                <a:cs typeface="Open Sans" panose="020B0606030504020204" pitchFamily="34" charset="0"/>
              </a:rPr>
              <a:t>	•	MPG или MPC (многоцелевая денежная помощь)</a:t>
            </a:r>
            <a:endParaRPr lang="en-US" altLang="en-US" sz="40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000" b="1">
                <a:solidFill>
                  <a:srgbClr val="011E41"/>
                </a:solidFill>
                <a:latin typeface="Montserrat" panose="00000500000000000000" pitchFamily="2" charset="0"/>
                <a:cs typeface="Open Sans" panose="020B0606030504020204" pitchFamily="34" charset="0"/>
              </a:rPr>
              <a:t>	•	Поставщик финансовых услуг (FSP)</a:t>
            </a:r>
            <a:endParaRPr lang="en-US" altLang="en-US" sz="40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000" b="1">
                <a:solidFill>
                  <a:srgbClr val="011E41"/>
                </a:solidFill>
                <a:latin typeface="Montserrat" panose="00000500000000000000" pitchFamily="2" charset="0"/>
                <a:cs typeface="Open Sans" panose="020B0606030504020204" pitchFamily="34" charset="0"/>
              </a:rPr>
              <a:t>	•	Операционная модель (например, совместная реализация денежных программ)</a:t>
            </a:r>
            <a:endParaRPr lang="en-US" altLang="en-US" sz="40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90204" pitchFamily="34" charset="0"/>
              <a:buChar char="•"/>
            </a:pPr>
            <a:r>
              <a:rPr lang="en-US" altLang="en-US" sz="4000" b="1">
                <a:solidFill>
                  <a:srgbClr val="011E41"/>
                </a:solidFill>
                <a:latin typeface="Montserrat" panose="00000500000000000000" pitchFamily="2" charset="0"/>
                <a:cs typeface="Open Sans" panose="020B0606030504020204" pitchFamily="34" charset="0"/>
              </a:rPr>
              <a:t>	•	Технологические платформы или программное обеспечение (например, RedRose, ODK)</a:t>
            </a:r>
            <a:endParaRPr lang="en-US" altLang="en-US" sz="4000" b="1">
              <a:solidFill>
                <a:srgbClr val="011E41"/>
              </a:solidFill>
              <a:latin typeface="Montserrat" panose="00000500000000000000" pitchFamily="2" charset="0"/>
              <a:cs typeface="Open Sans" panose="020B0606030504020204" pitchFamily="34" charset="0"/>
            </a:endParaRPr>
          </a:p>
        </p:txBody>
      </p:sp>
      <p:pic>
        <p:nvPicPr>
          <p:cNvPr id="53252" name="Content Placeholder 5" descr="Terminology.jpg"/>
          <p:cNvPicPr>
            <a:picLocks noChangeAspect="1" noChangeArrowheads="1"/>
          </p:cNvPicPr>
          <p:nvPr/>
        </p:nvPicPr>
        <p:blipFill>
          <a:blip r:embed="rId1">
            <a:extLst>
              <a:ext uri="{28A0092B-C50C-407E-A947-70E740481C1C}">
                <a14:useLocalDpi xmlns:a14="http://schemas.microsoft.com/office/drawing/2010/main" val="0"/>
              </a:ext>
            </a:extLst>
          </a:blip>
          <a:srcRect l="24329" r="24329"/>
          <a:stretch>
            <a:fillRect/>
          </a:stretch>
        </p:blipFill>
        <p:spPr bwMode="auto">
          <a:xfrm>
            <a:off x="703263" y="2143125"/>
            <a:ext cx="4437062" cy="769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6"/>
          <p:cNvSpPr txBox="1">
            <a:spLocks noChangeArrowheads="1"/>
          </p:cNvSpPr>
          <p:nvPr/>
        </p:nvSpPr>
        <p:spPr bwMode="auto">
          <a:xfrm>
            <a:off x="703263" y="768350"/>
            <a:ext cx="147335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5400" b="1">
                <a:solidFill>
                  <a:srgbClr val="F5333F"/>
                </a:solidFill>
                <a:latin typeface="Montserrat" panose="00000500000000000000" pitchFamily="2" charset="0"/>
                <a:ea typeface="Roboto Black" pitchFamily="2" charset="0"/>
                <a:cs typeface="Open Sans Light" panose="020B0306030504020204" pitchFamily="34" charset="0"/>
              </a:rPr>
              <a:t>Механизмы доставки</a:t>
            </a:r>
            <a:endParaRPr lang="ru-RU" altLang="en-US" sz="5400" b="1">
              <a:solidFill>
                <a:srgbClr val="F5333F"/>
              </a:solidFill>
              <a:latin typeface="Montserrat" panose="00000500000000000000" pitchFamily="2" charset="0"/>
              <a:ea typeface="Roboto Black" pitchFamily="2" charset="0"/>
              <a:cs typeface="Open Sans Light" panose="020B0306030504020204" pitchFamily="34" charset="0"/>
            </a:endParaRPr>
          </a:p>
        </p:txBody>
      </p:sp>
      <p:grpSp>
        <p:nvGrpSpPr>
          <p:cNvPr id="55299" name="Group 22"/>
          <p:cNvGrpSpPr/>
          <p:nvPr/>
        </p:nvGrpSpPr>
        <p:grpSpPr bwMode="auto">
          <a:xfrm>
            <a:off x="3744913" y="2292350"/>
            <a:ext cx="11471275" cy="7227888"/>
            <a:chOff x="1938345" y="2163762"/>
            <a:chExt cx="12725400" cy="7868243"/>
          </a:xfrm>
        </p:grpSpPr>
        <p:pic>
          <p:nvPicPr>
            <p:cNvPr id="55302"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38345" y="2163762"/>
              <a:ext cx="12725400" cy="786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233" y="3958606"/>
              <a:ext cx="1762602" cy="16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296" y="3942823"/>
              <a:ext cx="1747434" cy="161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882" y="3937728"/>
              <a:ext cx="1765635" cy="16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6027" y="3936211"/>
              <a:ext cx="1747434" cy="160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8004" y="3936211"/>
              <a:ext cx="1601813" cy="156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25379" y="3899806"/>
              <a:ext cx="1601813" cy="16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38"/>
            <p:cNvSpPr/>
            <p:nvPr/>
          </p:nvSpPr>
          <p:spPr>
            <a:xfrm>
              <a:off x="8456017" y="5772128"/>
              <a:ext cx="1746969" cy="283934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a:defRPr/>
              </a:pPr>
              <a:r>
                <a:rPr lang="en-CA" sz="1600" dirty="0">
                  <a:solidFill>
                    <a:srgbClr val="CF1C21"/>
                  </a:solidFill>
                  <a:latin typeface="ProximaNova-Light" panose="02000506030000020004"/>
                </a:rPr>
                <a:t>Пластиковая карта с чипом, используемая в POS-устройствах и </a:t>
              </a:r>
              <a:r>
                <a:rPr lang="en-CA" sz="1600" dirty="0" err="1">
                  <a:solidFill>
                    <a:srgbClr val="CF1C21"/>
                  </a:solidFill>
                  <a:latin typeface="ProximaNova-Light" panose="02000506030000020004"/>
                </a:rPr>
                <a:t>банкоматах, для </a:t>
              </a:r>
              <a:r>
                <a:rPr lang="en-CA" sz="1600" dirty="0">
                  <a:solidFill>
                    <a:srgbClr val="CF1C21"/>
                  </a:solidFill>
                  <a:latin typeface="ProximaNova-Light" panose="02000506030000020004"/>
                </a:rPr>
                <a:t>денежных переводов, электронных ваучеров и покупок в магазинах </a:t>
              </a:r>
              <a:endParaRPr lang="en-US" sz="1600" dirty="0">
                <a:solidFill>
                  <a:srgbClr val="CF1C21"/>
                </a:solidFill>
              </a:endParaRPr>
            </a:p>
          </p:txBody>
        </p:sp>
        <p:sp>
          <p:nvSpPr>
            <p:cNvPr id="16" name="Rectangle: Rounded Corners 38"/>
            <p:cNvSpPr/>
            <p:nvPr/>
          </p:nvSpPr>
          <p:spPr>
            <a:xfrm>
              <a:off x="10606269" y="5772128"/>
              <a:ext cx="1748729" cy="283934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a:defRPr/>
              </a:pPr>
              <a:r>
                <a:rPr lang="en-CA" sz="1600" dirty="0">
                  <a:solidFill>
                    <a:srgbClr val="CF1C21"/>
                  </a:solidFill>
                  <a:latin typeface="ProximaNova-Light" panose="02000506030000020004"/>
                </a:rPr>
                <a:t>Зашифрованный код, который можно обналичить в различных торговых точках, использовать</a:t>
              </a:r>
              <a:endParaRPr lang="en-CA" sz="1600" dirty="0">
                <a:solidFill>
                  <a:srgbClr val="CF1C21"/>
                </a:solidFill>
                <a:latin typeface="ProximaNova-Light" panose="02000506030000020004"/>
              </a:endParaRPr>
            </a:p>
            <a:p>
              <a:pPr algn="ctr">
                <a:defRPr/>
              </a:pPr>
              <a:r>
                <a:rPr lang="en-CA" sz="1600" dirty="0">
                  <a:solidFill>
                    <a:srgbClr val="CF1C21"/>
                  </a:solidFill>
                  <a:latin typeface="ProximaNova-Light" panose="02000506030000020004"/>
                </a:rPr>
                <a:t>для денежных грантов и ваучеров</a:t>
              </a:r>
              <a:endParaRPr lang="en-CA" sz="1600" dirty="0">
                <a:solidFill>
                  <a:srgbClr val="CF1C21"/>
                </a:solidFill>
              </a:endParaRPr>
            </a:p>
          </p:txBody>
        </p:sp>
        <p:sp>
          <p:nvSpPr>
            <p:cNvPr id="17" name="Rectangle: Rounded Corners 38"/>
            <p:cNvSpPr/>
            <p:nvPr/>
          </p:nvSpPr>
          <p:spPr>
            <a:xfrm>
              <a:off x="12791741" y="5772128"/>
              <a:ext cx="1746969" cy="283934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a:defRPr/>
              </a:pPr>
              <a:r>
                <a:rPr lang="en-CA" sz="1600">
                  <a:solidFill>
                    <a:srgbClr val="CF1C21"/>
                  </a:solidFill>
                  <a:latin typeface="ProximaNova-Light" panose="02000506030000020004"/>
                </a:rPr>
                <a:t>Личные банковские счета или суббанковские счета, используемые для внесения наличных. Требуется официальное удостоверение личности (ID)</a:t>
              </a:r>
              <a:endParaRPr lang="en-CA" sz="4400">
                <a:solidFill>
                  <a:srgbClr val="CF1C21"/>
                </a:solidFill>
              </a:endParaRPr>
            </a:p>
            <a:p>
              <a:pPr algn="ctr">
                <a:defRPr/>
              </a:pPr>
              <a:endParaRPr lang="en-CA" sz="1600">
                <a:solidFill>
                  <a:srgbClr val="CF1C21"/>
                </a:solidFill>
              </a:endParaRPr>
            </a:p>
          </p:txBody>
        </p:sp>
        <p:sp>
          <p:nvSpPr>
            <p:cNvPr id="18" name="Rectangle: Rounded Corners 38"/>
            <p:cNvSpPr/>
            <p:nvPr/>
          </p:nvSpPr>
          <p:spPr>
            <a:xfrm>
              <a:off x="8413752" y="8825760"/>
              <a:ext cx="1748730" cy="107836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a:defRPr/>
              </a:pPr>
              <a:r>
                <a:rPr lang="en-US" sz="1600">
                  <a:solidFill>
                    <a:srgbClr val="CF1C21"/>
                  </a:solidFill>
                </a:rPr>
                <a:t>например, банки, почтовые отделения, небанковские ПФУ</a:t>
              </a:r>
              <a:endParaRPr lang="en-US" sz="1600">
                <a:solidFill>
                  <a:srgbClr val="CF1C21"/>
                </a:solidFill>
              </a:endParaRPr>
            </a:p>
            <a:p>
              <a:pPr algn="ctr">
                <a:defRPr/>
              </a:pPr>
              <a:endParaRPr lang="en-CA" sz="1600" b="1">
                <a:solidFill>
                  <a:srgbClr val="CF1C21"/>
                </a:solidFill>
              </a:endParaRPr>
            </a:p>
          </p:txBody>
        </p:sp>
        <p:sp>
          <p:nvSpPr>
            <p:cNvPr id="19" name="Rectangle: Rounded Corners 38"/>
            <p:cNvSpPr/>
            <p:nvPr/>
          </p:nvSpPr>
          <p:spPr>
            <a:xfrm>
              <a:off x="10606269" y="8805022"/>
              <a:ext cx="1748729" cy="107836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defTabSz="488950">
                <a:lnSpc>
                  <a:spcPct val="90000"/>
                </a:lnSpc>
                <a:spcAft>
                  <a:spcPct val="35000"/>
                </a:spcAft>
                <a:defRPr/>
              </a:pPr>
              <a:r>
                <a:rPr lang="en-US" sz="1600">
                  <a:solidFill>
                    <a:srgbClr val="CF1C21"/>
                  </a:solidFill>
                </a:rPr>
                <a:t>например, операторы мобильных сетей (MNO), банки</a:t>
              </a:r>
              <a:endParaRPr lang="en-US" sz="1600">
                <a:solidFill>
                  <a:srgbClr val="CF1C21"/>
                </a:solidFill>
              </a:endParaRPr>
            </a:p>
          </p:txBody>
        </p:sp>
        <p:sp>
          <p:nvSpPr>
            <p:cNvPr id="20" name="Rectangle: Rounded Corners 38"/>
            <p:cNvSpPr/>
            <p:nvPr/>
          </p:nvSpPr>
          <p:spPr>
            <a:xfrm>
              <a:off x="12798785" y="8867236"/>
              <a:ext cx="1748730" cy="959120"/>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defTabSz="488950">
                <a:lnSpc>
                  <a:spcPct val="90000"/>
                </a:lnSpc>
                <a:spcAft>
                  <a:spcPct val="35000"/>
                </a:spcAft>
                <a:defRPr/>
              </a:pPr>
              <a:endParaRPr lang="en-US" sz="1600">
                <a:solidFill>
                  <a:srgbClr val="CF1C21"/>
                </a:solidFill>
              </a:endParaRPr>
            </a:p>
            <a:p>
              <a:pPr algn="ctr" defTabSz="488950">
                <a:lnSpc>
                  <a:spcPct val="90000"/>
                </a:lnSpc>
                <a:spcAft>
                  <a:spcPct val="35000"/>
                </a:spcAft>
                <a:defRPr/>
              </a:pPr>
              <a:r>
                <a:rPr lang="en-US" sz="1600">
                  <a:solidFill>
                    <a:srgbClr val="CF1C21"/>
                  </a:solidFill>
                </a:rPr>
                <a:t>например, банки</a:t>
              </a:r>
              <a:endParaRPr lang="en-US" sz="1600">
                <a:solidFill>
                  <a:srgbClr val="CF1C21"/>
                </a:solidFill>
              </a:endParaRPr>
            </a:p>
          </p:txBody>
        </p:sp>
      </p:grpSp>
      <p:sp>
        <p:nvSpPr>
          <p:cNvPr id="55300" name="TextBox 36"/>
          <p:cNvSpPr txBox="1">
            <a:spLocks noChangeArrowheads="1"/>
          </p:cNvSpPr>
          <p:nvPr/>
        </p:nvSpPr>
        <p:spPr bwMode="auto">
          <a:xfrm>
            <a:off x="3744913" y="9629775"/>
            <a:ext cx="881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sz="1200">
                <a:ea typeface="MS PGothic" panose="020B0600070205080204" pitchFamily="34" charset="-128"/>
              </a:rPr>
              <a:t>Адаптировано из </a:t>
            </a:r>
            <a:r>
              <a:rPr lang="en-CA" altLang="en-US" sz="1200" i="1">
                <a:ea typeface="MS PGothic" panose="020B0600070205080204" pitchFamily="34" charset="-128"/>
              </a:rPr>
              <a:t>Инструмента оценки механизма доставки наличных УВКБ ООН</a:t>
            </a:r>
            <a:endParaRPr lang="en-CA" altLang="en-US" i="1">
              <a:latin typeface="Arial" panose="020B0604020202090204" pitchFamily="34" charset="0"/>
              <a:ea typeface="MS PGothic" panose="020B0600070205080204" pitchFamily="34" charset="-128"/>
            </a:endParaRPr>
          </a:p>
        </p:txBody>
      </p:sp>
      <p:pic>
        <p:nvPicPr>
          <p:cNvPr id="55301" name="Picture 1" descr="A red cross on a black background&#10;&#10;Description automatically generated"/>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ma:contentTypeDescription="Create a new document." ma:contentTypeScope="" ma:contentTypeID="0x010100E041CBEE5444AC4294686EA8E7761EF7" ma:contentTypeVersion="14" ct:_="" ma:_="" ma:contentTypeName="Document" ma:versionID="604a6a96af103908af6777cdd2526e0d">
  <xsd:schema xmlns:ns2="1f0e0d46-bfc3-4fcf-89a2-869473193083" xmlns:ns3="2022f264-a01a-479c-9a1f-db50914a6761" xmlns:xsd="http://www.w3.org/2001/XMLSchema" xmlns:xs="http://www.w3.org/2001/XMLSchema" xmlns:p="http://schemas.microsoft.com/office/2006/metadata/properties" ma:root="true" ns3:_="" targetNamespace="http://schemas.microsoft.com/office/2006/metadata/properties" ns2:_="" ma:fieldsID="c2e176ba61fa24234a2357b9a6519e7d">
    <xsd:import namespace="1f0e0d46-bfc3-4fcf-89a2-869473193083"/>
    <xsd:import namespace="2022f264-a01a-479c-9a1f-db50914a6761"/>
    <xsd:element name="properties">
      <xsd:complexType>
        <xsd:sequence>
          <xsd:element name="documentManagement">
            <xsd:complexType>
              <xsd:all>
                <xsd:element minOccurs="0" ref="ns2:MediaServiceMetadata"/>
                <xsd:element minOccurs="0" ref="ns2:MediaServiceFastMetadata"/>
                <xsd:element minOccurs="0" ref="ns2:MediaServiceDateTaken"/>
                <xsd:element minOccurs="0" ref="ns2:MediaLengthInSeconds"/>
                <xsd:element minOccurs="0" ref="ns2:lcf76f155ced4ddcb4097134ff3c332f"/>
                <xsd:element minOccurs="0" ref="ns3:TaxCatchAll"/>
                <xsd:element minOccurs="0" ref="ns2:MediaServiceOCR"/>
                <xsd:element minOccurs="0" ref="ns2:MediaServiceGenerationTime"/>
                <xsd:element minOccurs="0" ref="ns2:MediaServiceEventHashCode"/>
                <xsd:element minOccurs="0" ref="ns2:MediaServiceObjectDetectorVersions"/>
                <xsd:element minOccurs="0" ref="ns3:SharedWithUsers"/>
                <xsd:element minOccurs="0" ref="ns3:SharedWithDetails"/>
                <xsd:element minOccurs="0" ref="ns2:MediaServiceSearchProperties"/>
              </xsd:all>
            </xsd:complexType>
          </xsd:element>
        </xsd:sequence>
      </xsd:complexType>
    </xsd:element>
  </xsd:schema>
  <xsd:schema xmlns:dms="http://schemas.microsoft.com/office/2006/documentManagement/types" xmlns:pc="http://schemas.microsoft.com/office/infopath/2007/PartnerControls" xmlns:xsd="http://www.w3.org/2001/XMLSchema" xmlns:xs="http://www.w3.org/2001/XMLSchema" targetNamespace="1f0e0d46-bfc3-4fcf-89a2-869473193083" elementFormDefault="qualified">
    <xsd:import namespace="http://schemas.microsoft.com/office/2006/documentManagement/types"/>
    <xsd:import namespace="http://schemas.microsoft.com/office/infopath/2007/PartnerControls"/>
    <xsd:element nillable="true" ma:displayName="MediaServiceMetadata" ma:index="8" ma:internalName="MediaServiceMetadata" name="MediaServiceMetadata" ma:hidden="true" ma:readOnly="true">
      <xsd:simpleType>
        <xsd:restriction base="dms:Note"/>
      </xsd:simpleType>
    </xsd:element>
    <xsd:element nillable="true" ma:displayName="MediaServiceFastMetadata" ma:index="9" ma:internalName="MediaServiceFastMetadata" name="MediaServiceFastMetadata" ma:hidden="true" ma:readOnly="true">
      <xsd:simpleType>
        <xsd:restriction base="dms:Note"/>
      </xsd:simpleType>
    </xsd:element>
    <xsd:element nillable="true" ma:displayName="MediaServiceDateTaken" ma:index="10" ma:internalName="MediaServiceDateTaken" name="MediaServiceDateTaken" ma:hidden="true" ma:readOnly="true">
      <xsd:simpleType>
        <xsd:restriction base="dms:Text"/>
      </xsd:simpleType>
    </xsd:element>
    <xsd:element nillable="true" ma:displayName="MediaLengthInSeconds" ma:index="11" ma:internalName="MediaLengthInSeconds" name="MediaLengthInSeconds" ma:hidden="true" ma:readOnly="true">
      <xsd:simpleType>
        <xsd:restriction base="dms:Unknown"/>
      </xsd:simpleType>
    </xsd:element>
    <xsd:element ma:isKeyword="false" nillable="true" ma:taxonomyFieldName="MediaServiceImageTags" ma:sspId="214f832c-f6f1-485d-8901-6765a4832c56" ma:termSetId="09814cd3-568e-fe90-9814-8d621ff8fb84" ma:displayName="Image Tags" ma:index="13" ma:internalName="lcf76f155ced4ddcb4097134ff3c332f" name="lcf76f155ced4ddcb4097134ff3c332f" ma:fieldId="{5cf76f15-5ced-4ddc-b409-7134ff3c332f}" ma:anchorId="fba54fb3-c3e1-fe81-a776-ca4b69148c4d" ma:readOnly="false" ma:taxonomyMulti="true" ma:open="true" ma:taxonomy="true">
      <xsd:complexType>
        <xsd:sequence>
          <xsd:element minOccurs="0" ref="pc:Terms" maxOccurs="1"/>
        </xsd:sequence>
      </xsd:complexType>
    </xsd:element>
    <xsd:element nillable="true" ma:displayName="Extracted Text" ma:index="15" ma:internalName="MediaServiceOCR" name="MediaServiceOCR" ma:readOnly="true">
      <xsd:simpleType>
        <xsd:restriction base="dms:Note">
          <xsd:maxLength value="255"/>
        </xsd:restriction>
      </xsd:simpleType>
    </xsd:element>
    <xsd:element nillable="true" ma:displayName="MediaServiceGenerationTime" ma:index="16" ma:internalName="MediaServiceGenerationTime" name="MediaServiceGenerationTime" ma:hidden="true" ma:readOnly="true">
      <xsd:simpleType>
        <xsd:restriction base="dms:Text"/>
      </xsd:simpleType>
    </xsd:element>
    <xsd:element nillable="true" ma:displayName="MediaServiceEventHashCode" ma:index="17" ma:internalName="MediaServiceEventHashCode" name="MediaServiceEventHashCode" ma:hidden="true" ma:readOnly="true">
      <xsd:simpleType>
        <xsd:restriction base="dms:Text"/>
      </xsd:simpleType>
    </xsd:element>
    <xsd:element nillable="true" ma:displayName="MediaServiceObjectDetectorVersions" ma:index="18" ma:internalName="MediaServiceObjectDetectorVersions" name="MediaServiceObjectDetectorVersions" ma:indexed="true" ma:hidden="true" ma:readOnly="true">
      <xsd:simpleType>
        <xsd:restriction base="dms:Text"/>
      </xsd:simpleType>
    </xsd:element>
    <xsd:element nillable="true" ma:displayName="MediaServiceSearchProperties" ma:index="21" ma:internalName="MediaServiceSearchProperties" name="MediaServiceSearchProperties" ma:hidden="true" ma:readOnly="true">
      <xsd:simpleType>
        <xsd:restriction base="dms:Note"/>
      </xsd:simpleType>
    </xsd:element>
  </xsd:schema>
  <xsd:schema xmlns:dms="http://schemas.microsoft.com/office/2006/documentManagement/types" xmlns:pc="http://schemas.microsoft.com/office/infopath/2007/PartnerControls" xmlns:xsd="http://www.w3.org/2001/XMLSchema" xmlns:xs="http://www.w3.org/2001/XMLSchema" targetNamespace="2022f264-a01a-479c-9a1f-db50914a6761" elementFormDefault="qualified">
    <xsd:import namespace="http://schemas.microsoft.com/office/2006/documentManagement/types"/>
    <xsd:import namespace="http://schemas.microsoft.com/office/infopath/2007/PartnerControls"/>
    <xsd:element nillable="true" ma:displayName="Taxonomy Catch All Column" ma:index="14" ma:internalName="TaxCatchAll" name="TaxCatchAll" ma:hidden="true" ma:list="{5fb4525b-e024-493e-b786-78cbbff08576}" ma:web="2022f264-a01a-479c-9a1f-db50914a6761" ma:showField="CatchAllData">
      <xsd:complexType>
        <xsd:complexContent>
          <xsd:extension base="dms:MultiChoiceLookup">
            <xsd:sequence>
              <xsd:element minOccurs="0" type="dms:Lookup" nillable="true" name="Value" maxOccurs="unbounded"/>
            </xsd:sequence>
          </xsd:extension>
        </xsd:complexContent>
      </xsd:complexType>
    </xsd:element>
    <xsd:element nillable="true" ma:displayName="Shared With" ma:index="19" ma:internalName="SharedWithUsers" name="SharedWithUsers" ma:readOnly="true">
      <xsd:complexType>
        <xsd:complexContent>
          <xsd:extension base="dms:UserMulti">
            <xsd:sequence>
              <xsd:element minOccurs="0" name="UserInfo" maxOccurs="unbounded">
                <xsd:complexType>
                  <xsd:sequence>
                    <xsd:element minOccurs="0" type="xsd:string" name="DisplayName"/>
                    <xsd:element minOccurs="0" type="dms:UserId" nillable="true" name="AccountId"/>
                    <xsd:element minOccurs="0" type="xsd:string" name="AccountType"/>
                  </xsd:sequence>
                </xsd:complexType>
              </xsd:element>
            </xsd:sequence>
          </xsd:extension>
        </xsd:complexContent>
      </xsd:complexType>
    </xsd:element>
    <xsd:element nillable="true" ma:displayName="Shared With Details" ma:index="20" ma:internalName="SharedWithDetails" name="SharedWithDetails" ma:readOnly="true">
      <xsd:simpleType>
        <xsd:restriction base="dms:Note">
          <xsd:maxLength value="255"/>
        </xsd:restriction>
      </xsd:simpleType>
    </xsd:element>
  </xsd:schema>
  <xsd:schema xmlns:xsi="http://www.w3.org/2001/XMLSchema-instance" xmlns:dcterms="http://purl.org/dc/terms/" xmlns:dc="http://purl.org/dc/elements/1.1/" xmlns="http://schemas.openxmlformats.org/package/2006/metadata/core-properties" xmlns:odoc="http://schemas.microsoft.com/internal/obd" xmlns:xsd="http://www.w3.org/2001/XMLSchema" blockDefault="#all" targetNamespace="http://schemas.openxmlformats.org/package/2006/metadata/core-properties" elementFormDefault="qualified" attributeFormDefault="unqualified">
    <xsd:import namespace="http://purl.org/dc/elements/1.1/" schemaLocation="http://dublincore.org/schemas/xmls/qdc/2003/04/02/dc.xsd"/>
    <xsd:import namespace="http://purl.org/dc/terms/" schemaLocation="http://dublincore.org/schemas/xmls/qdc/2003/04/02/dcterms.xsd"/>
    <xsd:element type="CT_coreProperties" name="coreProperties"/>
    <xsd:complexType name="CT_coreProperties">
      <xsd:all>
        <xsd:element minOccurs="0" ref="dc:creator" maxOccurs="1"/>
        <xsd:element minOccurs="0" ref="dcterms:created" maxOccurs="1"/>
        <xsd:element minOccurs="0" ref="dc:identifier" maxOccurs="1"/>
        <xsd:element minOccurs="0" type="xsd:string" ma:displayName="Content Type" ma:index="0" name="contentType" maxOccurs="1"/>
        <xsd:element minOccurs="0" ma:displayName="Title" ma:index="4" ref="dc:title" maxOccurs="1"/>
        <xsd:element minOccurs="0" ref="dc:subject" maxOccurs="1"/>
        <xsd:element minOccurs="0" ref="dc:description" maxOccurs="1"/>
        <xsd:element minOccurs="0" type="xsd:string" name="keywords" maxOccurs="1"/>
        <xsd:element minOccurs="0" ref="dc:language" maxOccurs="1"/>
        <xsd:element minOccurs="0" type="xsd:string" name="category" maxOccurs="1"/>
        <xsd:element minOccurs="0" type="xsd:string" name="version" maxOccurs="1"/>
        <xsd:element minOccurs="0" type="xsd:string" name="revision" maxOccurs="1">
          <xsd:annotation>
            <xsd:documentation>
                        This value indicates the number of saves or revisions. The application is responsible for updating this value after each revision.
                    </xsd:documentation>
          </xsd:annotation>
        </xsd:element>
        <xsd:element minOccurs="0" type="xsd:string" name="lastModifiedBy" maxOccurs="1"/>
        <xsd:element minOccurs="0" ref="dcterms:modified" maxOccurs="1"/>
        <xsd:element minOccurs="0" type="xsd:string" name="contentStatus" maxOccurs="1"/>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minOccurs="0" ref="pc:DisplayName"/>
          <xs:element minOccurs="0" ref="pc:AccountId"/>
          <xs:element minOccurs="0" ref="pc:AccountType"/>
        </xs:sequence>
      </xs:complexType>
    </xs:element>
    <xs:element type="xs:string" name="DisplayName"/>
    <xs:element type="xs:string" name="AccountId"/>
    <xs:element type="xs:string" name="AccountType"/>
    <xs:element name="BDCAssociatedEntity">
      <xs:complexType>
        <xs:sequence>
          <xs:element minOccurs="0" ref="pc:BDCEntity" maxOccurs="unbounded"/>
        </xs:sequence>
        <xs:attribute ref="pc:EntityNamespace"/>
        <xs:attribute ref="pc:EntityName"/>
        <xs:attribute ref="pc:SystemInstanceName"/>
        <xs:attribute ref="pc:AssociationName"/>
      </xs:complexType>
    </xs:element>
    <xs:attribute type="xs:string" name="EntityNamespace"/>
    <xs:attribute type="xs:string" name="EntityName"/>
    <xs:attribute type="xs:string" name="SystemInstanceName"/>
    <xs:attribute type="xs:string" name="AssociationName"/>
    <xs:element name="BDCEntity">
      <xs:complexType>
        <xs:sequence>
          <xs:element minOccurs="0" ref="pc:EntityDisplayName"/>
          <xs:element minOccurs="0" ref="pc:EntityInstanceReference"/>
          <xs:element minOccurs="0" ref="pc:EntityId1"/>
          <xs:element minOccurs="0" ref="pc:EntityId2"/>
          <xs:element minOccurs="0" ref="pc:EntityId3"/>
          <xs:element minOccurs="0" ref="pc:EntityId4"/>
          <xs:element minOccurs="0" ref="pc:EntityId5"/>
        </xs:sequence>
      </xs:complexType>
    </xs:element>
    <xs:element type="xs:string" name="EntityDisplayName"/>
    <xs:element type="xs:string" name="EntityInstanceReference"/>
    <xs:element type="xs:string" name="EntityId1"/>
    <xs:element type="xs:string" name="EntityId2"/>
    <xs:element type="xs:string" name="EntityId3"/>
    <xs:element type="xs:string" name="EntityId4"/>
    <xs:element type="xs:string" name="EntityId5"/>
    <xs:element name="Terms">
      <xs:complexType>
        <xs:sequence>
          <xs:element minOccurs="0" ref="pc:TermInfo" maxOccurs="unbounded"/>
        </xs:sequence>
      </xs:complexType>
    </xs:element>
    <xs:element name="TermInfo">
      <xs:complexType>
        <xs:sequence>
          <xs:element minOccurs="0" ref="pc:TermName"/>
          <xs:element minOccurs="0" ref="pc:TermId"/>
        </xs:sequence>
      </xs:complexType>
    </xs:element>
    <xs:element type="xs:string" name="TermName"/>
    <xs:element type="xs:string" name="TermId"/>
  </xs:schema>
</ct:contentTypeSchema>
</file>

<file path=customXml/item2.xml><?xml version="1.0" encoding="utf-8"?>
<p:properties xmlns:xsi="http://www.w3.org/2001/XMLSchema-instance" xmlns:pc="http://schemas.microsoft.com/office/infopath/2007/PartnerControls" xmlns:p="http://schemas.microsoft.com/office/2006/metadata/properties">
  <documentManagement>
    <TaxCatchAll xmlns="2022f264-a01a-479c-9a1f-db50914a6761" xsi:nil="true"/>
    <lcf76f155ced4ddcb4097134ff3c332f xmlns="1f0e0d46-bfc3-4fcf-89a2-86947319308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820E0E-98D3-43B7-A831-696FFCAADB00}">
  <ds:schemaRefs/>
</ds:datastoreItem>
</file>

<file path=customXml/itemProps2.xml><?xml version="1.0" encoding="utf-8"?>
<ds:datastoreItem xmlns:ds="http://schemas.openxmlformats.org/officeDocument/2006/customXml" ds:itemID="{45215005-2CCF-41F3-944C-05EA26FB9675}">
  <ds:schemaRefs/>
</ds:datastoreItem>
</file>

<file path=customXml/itemProps3.xml><?xml version="1.0" encoding="utf-8"?>
<ds:datastoreItem xmlns:ds="http://schemas.openxmlformats.org/officeDocument/2006/customXml" ds:itemID="{5ED4D1A2-A549-4190-86A5-9FA2DBECCB88}">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12710</Words>
  <Application>WPS Presentation</Application>
  <PresentationFormat>Custom</PresentationFormat>
  <Paragraphs>414</Paragraphs>
  <Slides>43</Slides>
  <Notes>36</Notes>
  <HiddenSlides>1</HiddenSlides>
  <MMClips>1</MMClips>
  <ScaleCrop>false</ScaleCrop>
  <HeadingPairs>
    <vt:vector size="8" baseType="variant">
      <vt:variant>
        <vt:lpstr>已用的字体</vt:lpstr>
      </vt:variant>
      <vt:variant>
        <vt:i4>28</vt:i4>
      </vt:variant>
      <vt:variant>
        <vt:lpstr>主题</vt:lpstr>
      </vt:variant>
      <vt:variant>
        <vt:i4>1</vt:i4>
      </vt:variant>
      <vt:variant>
        <vt:lpstr>嵌入 OLE 服务器</vt:lpstr>
      </vt:variant>
      <vt:variant>
        <vt:i4>2</vt:i4>
      </vt:variant>
      <vt:variant>
        <vt:lpstr>幻灯片标题</vt:lpstr>
      </vt:variant>
      <vt:variant>
        <vt:i4>43</vt:i4>
      </vt:variant>
    </vt:vector>
  </HeadingPairs>
  <TitlesOfParts>
    <vt:vector size="74" baseType="lpstr">
      <vt:lpstr>Arial</vt:lpstr>
      <vt:lpstr>SimSun</vt:lpstr>
      <vt:lpstr>Wingdings</vt:lpstr>
      <vt:lpstr>Calibri</vt:lpstr>
      <vt:lpstr>Calibri Light</vt:lpstr>
      <vt:lpstr>Open Sans</vt:lpstr>
      <vt:lpstr>Montserrat SemiBold</vt:lpstr>
      <vt:lpstr>Montserrat</vt:lpstr>
      <vt:lpstr>Montserrat</vt:lpstr>
      <vt:lpstr>Roboto Black</vt:lpstr>
      <vt:lpstr>苹方-简</vt:lpstr>
      <vt:lpstr>Open Sans Light</vt:lpstr>
      <vt:lpstr>MS PGothic</vt:lpstr>
      <vt:lpstr>Thonburi</vt:lpstr>
      <vt:lpstr>Calibri</vt:lpstr>
      <vt:lpstr>ProximaNova-Light</vt:lpstr>
      <vt:lpstr>MS PGothic</vt:lpstr>
      <vt:lpstr>Arial Unicode MS</vt:lpstr>
      <vt:lpstr>Cambria</vt:lpstr>
      <vt:lpstr>Microsoft YaHei</vt:lpstr>
      <vt:lpstr>汉仪旗黑</vt:lpstr>
      <vt:lpstr>Mangal</vt:lpstr>
      <vt:lpstr>Mangal</vt:lpstr>
      <vt:lpstr>MS PGothic</vt:lpstr>
      <vt:lpstr>Gill Sans SemiBold</vt:lpstr>
      <vt:lpstr>Montserrat Medium</vt:lpstr>
      <vt:lpstr>Helvetica Neue Light</vt:lpstr>
      <vt:lpstr>汉仪书宋二KW</vt:lpstr>
      <vt:lpstr>Office Theme</vt:lpstr>
      <vt:lpstr>Excel.Chart.8</vt:lpstr>
      <vt:lpstr>Excel.Chart.8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keywords>, docId:27FDED0A50F7447D2E42021336C51BA4</cp:keywords>
  <cp:lastModifiedBy>bermet_muradylova</cp:lastModifiedBy>
  <cp:revision>65</cp:revision>
  <dcterms:created xsi:type="dcterms:W3CDTF">2025-05-22T18:54:27Z</dcterms:created>
  <dcterms:modified xsi:type="dcterms:W3CDTF">2025-05-22T18:54:27Z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2023-03-13T14:30:14Z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600d0358-a665-46e1-88cc-015b225c8a23</vt:lpwstr>
  </property>
  <property fmtid="{D5CDD505-2E9C-101B-9397-08002B2CF9AE}" pid="8" name="MSIP_Label_caf3f7fd-5cd4-4287-9002-aceb9af13c42_ContentBits">
    <vt:lpwstr>2</vt:lpwstr>
  </property>
  <property fmtid="{D5CDD505-2E9C-101B-9397-08002B2CF9AE}" pid="9" name="ContentTypeId">
    <vt:lpwstr>0x010100E041CBEE5444AC4294686EA8E7761EF7</vt:lpwstr>
  </property>
  <property fmtid="{D5CDD505-2E9C-101B-9397-08002B2CF9AE}" pid="10" name="MediaServiceImageTags">
    <vt:lpwstr/>
  </property>
  <property fmtid="{D5CDD505-2E9C-101B-9397-08002B2CF9AE}" pid="11" name="ICV">
    <vt:lpwstr>EEB877AAE9E1533DE3722F68E800BED0_43</vt:lpwstr>
  </property>
  <property fmtid="{D5CDD505-2E9C-101B-9397-08002B2CF9AE}" pid="12" name="KSOProductBuildVer">
    <vt:lpwstr>1033-6.11.0.8615</vt:lpwstr>
  </property>
</Properties>
</file>