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y="5143500" cx="9144000"/>
  <p:notesSz cx="6858000" cy="9144000"/>
  <p:embeddedFontLst>
    <p:embeddedFont>
      <p:font typeface="Arial Narrow"/>
      <p:regular r:id="rId75"/>
      <p:bold r:id="rId76"/>
      <p:italic r:id="rId77"/>
      <p:boldItalic r:id="rId78"/>
    </p:embeddedFont>
    <p:embeddedFont>
      <p:font typeface="Helvetica Neue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83" roundtripDataSignature="AMtx7mi1jZLO8xqah0Wz6mf52sgBdma2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customschemas.google.com/relationships/presentationmetadata" Target="meta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HelveticaNeue-bold.fntdata"/><Relationship Id="rId82" Type="http://schemas.openxmlformats.org/officeDocument/2006/relationships/font" Target="fonts/HelveticaNeue-boldItalic.fntdata"/><Relationship Id="rId81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ArialNarrow-regular.fntdata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ArialNarrow-italic.fntdata"/><Relationship Id="rId32" Type="http://schemas.openxmlformats.org/officeDocument/2006/relationships/slide" Target="slides/slide27.xml"/><Relationship Id="rId76" Type="http://schemas.openxmlformats.org/officeDocument/2006/relationships/font" Target="fonts/ArialNarrow-bold.fntdata"/><Relationship Id="rId35" Type="http://schemas.openxmlformats.org/officeDocument/2006/relationships/slide" Target="slides/slide30.xml"/><Relationship Id="rId79" Type="http://schemas.openxmlformats.org/officeDocument/2006/relationships/font" Target="fonts/HelveticaNeue-regular.fntdata"/><Relationship Id="rId34" Type="http://schemas.openxmlformats.org/officeDocument/2006/relationships/slide" Target="slides/slide29.xml"/><Relationship Id="rId78" Type="http://schemas.openxmlformats.org/officeDocument/2006/relationships/font" Target="fonts/ArialNarrow-bold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(Вид семинара: углубленный, с особым вниманием к воздействию)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Следует отметить, что мы не начинаем, уделяя основное внимание проектному циклу, поскольку своевременность может определяться различными факторами в рамках всех мероприятий, включенных в цикл реагирования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Общее ВРЕМЯ на РАЗДЕЛ - 90 мин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Слайд примера следует адаптировать.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Можно включить столько, сколько нужно, например, по одному на каждый способ</a:t>
            </a:r>
            <a:endParaRPr/>
          </a:p>
        </p:txBody>
      </p:sp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этом заседании более подробно рассматривается то, насколько хорошо это сработало и что можно было бы сделать по-другому в будущем, чтобы более эффективно согласовать помощь с потребностями сообществ-получателей помощи. </a:t>
            </a:r>
            <a:endParaRPr/>
          </a:p>
        </p:txBody>
      </p:sp>
      <p:sp>
        <p:nvSpPr>
          <p:cNvPr id="222" name="Google Shape;22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Слайд примера следует адаптировать.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Слайд примера следует адаптировать – выдержки из ОФГ (можно добавить места)</a:t>
            </a:r>
            <a:endParaRPr/>
          </a:p>
        </p:txBody>
      </p:sp>
      <p:sp>
        <p:nvSpPr>
          <p:cNvPr id="254" name="Google Shape;25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Вкратце напомните о процессе оценки и анализа реагирования</a:t>
            </a:r>
            <a:endParaRPr/>
          </a:p>
        </p:txBody>
      </p:sp>
      <p:sp>
        <p:nvSpPr>
          <p:cNvPr id="263" name="Google Shape;263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Попросите представить другие предложения</a:t>
            </a:r>
            <a:endParaRPr/>
          </a:p>
        </p:txBody>
      </p:sp>
      <p:sp>
        <p:nvSpPr>
          <p:cNvPr id="270" name="Google Shape;27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Попросите представить другие предложения</a:t>
            </a:r>
            <a:endParaRPr/>
          </a:p>
        </p:txBody>
      </p:sp>
      <p:sp>
        <p:nvSpPr>
          <p:cNvPr id="279" name="Google Shape;279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Слайд примера следует адаптировать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Слайд примера следует адаптировать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Слайд примера следует адаптировать – выдержки из ОФГ (можно добавить места)</a:t>
            </a:r>
            <a:endParaRPr/>
          </a:p>
        </p:txBody>
      </p:sp>
      <p:sp>
        <p:nvSpPr>
          <p:cNvPr id="397" name="Google Shape;397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Вкратце напомните о процессе расчета суммы перевода средств – см. раздаточный материал</a:t>
            </a:r>
            <a:endParaRPr/>
          </a:p>
        </p:txBody>
      </p:sp>
      <p:sp>
        <p:nvSpPr>
          <p:cNvPr id="404" name="Google Shape;404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См. раздаточные материалы для семинара</a:t>
            </a:r>
            <a:endParaRPr/>
          </a:p>
        </p:txBody>
      </p:sp>
      <p:sp>
        <p:nvSpPr>
          <p:cNvPr id="420" name="Google Shape;420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Дополнительное заседание, если позволяет время</a:t>
            </a:r>
            <a:endParaRPr/>
          </a:p>
        </p:txBody>
      </p:sp>
      <p:sp>
        <p:nvSpPr>
          <p:cNvPr id="429" name="Google Shape;429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Посоветуйте участникам обратиться к раздаточным материалам по определению целевых групп и регистрации</a:t>
            </a:r>
            <a:endParaRPr/>
          </a:p>
        </p:txBody>
      </p:sp>
      <p:sp>
        <p:nvSpPr>
          <p:cNvPr id="518" name="Google Shape;518;p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Вкратце напомните процесс определения целевых групп и регистрации – обратитесь также к раздаточным материалам</a:t>
            </a:r>
            <a:endParaRPr/>
          </a:p>
        </p:txBody>
      </p:sp>
      <p:sp>
        <p:nvSpPr>
          <p:cNvPr id="525" name="Google Shape;525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50 мин</a:t>
            </a:r>
            <a:endParaRPr/>
          </a:p>
        </p:txBody>
      </p:sp>
      <p:sp>
        <p:nvSpPr>
          <p:cNvPr id="532" name="Google Shape;532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Слайд примера следует адаптировать – включите выдержки из ОФГ (и добавьте места)</a:t>
            </a:r>
            <a:endParaRPr/>
          </a:p>
        </p:txBody>
      </p:sp>
      <p:sp>
        <p:nvSpPr>
          <p:cNvPr id="548" name="Google Shape;548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Слайд примера следует адаптировать – включите выдержки из ОФГ (и добавьте места)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Посоветуйте участникам обратиться к раздаточным материалам</a:t>
            </a:r>
            <a:endParaRPr/>
          </a:p>
        </p:txBody>
      </p:sp>
      <p:sp>
        <p:nvSpPr>
          <p:cNvPr id="570" name="Google Shape;570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5 мин</a:t>
            </a:r>
            <a:endParaRPr/>
          </a:p>
        </p:txBody>
      </p:sp>
      <p:sp>
        <p:nvSpPr>
          <p:cNvPr id="577" name="Google Shape;577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Слайд примера по МПВП следует адаптировать –  УСП</a:t>
            </a:r>
            <a:endParaRPr/>
          </a:p>
        </p:txBody>
      </p:sp>
      <p:sp>
        <p:nvSpPr>
          <p:cNvPr id="606" name="Google Shape;606;p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Обзор полученного опыта в настоящее время сосредоточен только на процессе.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Углубленный фокусный обзор может требовать расширения и включения аспектов мониторинга воздействия (в зависимости от того, охватывает ли он мониторинг после выдачи помощи (МПВП) – будет зависеть от конкретной ситуации)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Вкратце напомните о выбранном механизме предоставления/ПФУ</a:t>
            </a:r>
            <a:endParaRPr/>
          </a:p>
        </p:txBody>
      </p:sp>
      <p:sp>
        <p:nvSpPr>
          <p:cNvPr id="705" name="Google Shape;705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Вкратце напомните о процессе мониторинга (МПВП, мониторинг обналичивания, мониторинг рынков и т.д.)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Рекомендации см. в раздаточных материалах</a:t>
            </a:r>
            <a:endParaRPr/>
          </a:p>
        </p:txBody>
      </p:sp>
      <p:sp>
        <p:nvSpPr>
          <p:cNvPr id="788" name="Google Shape;788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Попросите представить другие предложения</a:t>
            </a:r>
            <a:endParaRPr/>
          </a:p>
        </p:txBody>
      </p:sp>
      <p:sp>
        <p:nvSpPr>
          <p:cNvPr id="126" name="Google Shape;12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Покажите видео с отзывами/комментариями получателями помощи, сделанные во время выездов на места</a:t>
            </a:r>
            <a:endParaRPr/>
          </a:p>
        </p:txBody>
      </p:sp>
      <p:sp>
        <p:nvSpPr>
          <p:cNvPr id="135" name="Google Shape;13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 ">
  <p:cSld name="Title and bullets 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2"/>
          <p:cNvSpPr txBox="1"/>
          <p:nvPr>
            <p:ph type="title"/>
          </p:nvPr>
        </p:nvSpPr>
        <p:spPr>
          <a:xfrm>
            <a:off x="467544" y="411510"/>
            <a:ext cx="130648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72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7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7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7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7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7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7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7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7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7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www.youtube.com/watch?v=k5Gja3aIZzA&amp;list=PLrI6tpZ6pQmTuWgH38XkEoLGjZytfUdAR&amp;index=2&amp;t=0s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/>
          <p:nvPr/>
        </p:nvSpPr>
        <p:spPr>
          <a:xfrm rot="5400000">
            <a:off x="4464521" y="-1945852"/>
            <a:ext cx="223119" cy="8104476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285750" y="417546"/>
            <a:ext cx="8648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Реагирование с использованием ДВП НО в </a:t>
            </a:r>
            <a:r>
              <a:rPr b="0" i="1" lang="ru-RU" sz="4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xxx</a:t>
            </a:r>
            <a:endParaRPr b="1" i="0" sz="4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Семинар по </a:t>
            </a:r>
            <a:r>
              <a:rPr b="1" lang="ru-RU" sz="3200">
                <a:solidFill>
                  <a:schemeClr val="dk1"/>
                </a:solidFill>
              </a:rPr>
              <a:t>извлеченным урокам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683568" y="4300704"/>
            <a:ext cx="48600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Место и дата</a:t>
            </a:r>
            <a:endParaRPr b="0"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/>
          <p:nvPr/>
        </p:nvSpPr>
        <p:spPr>
          <a:xfrm>
            <a:off x="11832" y="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681659" y="1056277"/>
            <a:ext cx="777877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Правильное время?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345340" y="382202"/>
            <a:ext cx="943304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Создание </a:t>
            </a:r>
            <a:r>
              <a:rPr lang="ru-RU">
                <a:solidFill>
                  <a:schemeClr val="dk2"/>
                </a:solidFill>
              </a:rPr>
              <a:t>плана-графика реагирования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347614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2762165" y="1284581"/>
            <a:ext cx="586302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365" lvl="0" marL="38036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Две группы.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0" marL="38036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1-я группа создает на стене план-график с основными программными мероприятиями для реагирования.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0" marL="38036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2-я группа сверяет план-график с первоначальным планированием.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0" marL="38036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План-график можно разделить на этапы проектного цикла (оценка, анализ ответных мер, реализация, мониторинг и реагирование (МиО))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365" lvl="0" marL="38036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минут, затем 10-минутный обзор.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 rot="-518971">
            <a:off x="539176" y="1833397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равильное время?</a:t>
            </a:r>
            <a:endParaRPr/>
          </a:p>
        </p:txBody>
      </p:sp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Включите 2-3 слайда со сводными данными из МПВП (см. следующий слайд) + обсуждения в фокус-группах (ОФГ) (10 мин)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Пленарное обсуждение мнений сообщества: согласны ли участники, хотят ли что-то добавить (10 мин)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467544" y="411511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равильное время? МПВП и ОФГ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410396" y="1479998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872404"/>
            <a:ext cx="7127421" cy="330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/>
        </p:nvSpPr>
        <p:spPr>
          <a:xfrm>
            <a:off x="410397" y="1653291"/>
            <a:ext cx="145324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МПВП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6711044" y="1662446"/>
            <a:ext cx="2130875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ОФГ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Значительных различий нет, но есть разочарование из-за неполучения денежной выплаты в декабре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13"/>
          <p:cNvCxnSpPr/>
          <p:nvPr/>
        </p:nvCxnSpPr>
        <p:spPr>
          <a:xfrm>
            <a:off x="6580414" y="2022623"/>
            <a:ext cx="0" cy="252574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2" name="Google Shape;172;p13"/>
          <p:cNvGrpSpPr/>
          <p:nvPr/>
        </p:nvGrpSpPr>
        <p:grpSpPr>
          <a:xfrm>
            <a:off x="286404" y="4273437"/>
            <a:ext cx="5319796" cy="796735"/>
            <a:chOff x="286404" y="4273437"/>
            <a:chExt cx="5319796" cy="796735"/>
          </a:xfrm>
        </p:grpSpPr>
        <p:sp>
          <p:nvSpPr>
            <p:cNvPr id="173" name="Google Shape;173;p13"/>
            <p:cNvSpPr txBox="1"/>
            <p:nvPr/>
          </p:nvSpPr>
          <p:spPr>
            <a:xfrm rot="-1398303">
              <a:off x="258357" y="4564904"/>
              <a:ext cx="150835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Да, когда нужно и …</a:t>
              </a:r>
              <a:endParaRPr/>
            </a:p>
          </p:txBody>
        </p:sp>
        <p:sp>
          <p:nvSpPr>
            <p:cNvPr id="174" name="Google Shape;174;p13"/>
            <p:cNvSpPr txBox="1"/>
            <p:nvPr/>
          </p:nvSpPr>
          <p:spPr>
            <a:xfrm rot="-1398303">
              <a:off x="1519120" y="4569848"/>
              <a:ext cx="150835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Да, когда нужно, но …</a:t>
              </a: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 rot="-1398303">
              <a:off x="2844347" y="4574792"/>
              <a:ext cx="150835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Позже, чем нужно, но …</a:t>
              </a:r>
              <a:endParaRPr/>
            </a:p>
          </p:txBody>
        </p:sp>
        <p:sp>
          <p:nvSpPr>
            <p:cNvPr id="176" name="Google Shape;176;p13"/>
            <p:cNvSpPr txBox="1"/>
            <p:nvPr/>
          </p:nvSpPr>
          <p:spPr>
            <a:xfrm rot="-1398303">
              <a:off x="4125890" y="4609427"/>
              <a:ext cx="150835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Позже, чем нужно, но …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равильное время?</a:t>
            </a:r>
            <a:endParaRPr/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35646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4"/>
          <p:cNvSpPr txBox="1"/>
          <p:nvPr/>
        </p:nvSpPr>
        <p:spPr>
          <a:xfrm>
            <a:off x="2843808" y="2040835"/>
            <a:ext cx="57606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Две группы.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Обсуждение в группах основных причин задержек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бы вы сделали по-другому? Три основных рекомендации.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мин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 rot="-518971">
            <a:off x="670794" y="2158982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A24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/>
          <p:nvPr/>
        </p:nvSpPr>
        <p:spPr>
          <a:xfrm>
            <a:off x="11832" y="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668959" y="929277"/>
            <a:ext cx="777877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Оценка и анализ реагирования: Часть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195" name="Google Shape;1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348" y="822864"/>
            <a:ext cx="5886480" cy="351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1796143" y="1118507"/>
            <a:ext cx="1012371" cy="375557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1377043" y="2744107"/>
            <a:ext cx="1012371" cy="375557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6"/>
          <p:cNvGrpSpPr/>
          <p:nvPr/>
        </p:nvGrpSpPr>
        <p:grpSpPr>
          <a:xfrm>
            <a:off x="1600610" y="878103"/>
            <a:ext cx="5791769" cy="3366820"/>
            <a:chOff x="1600610" y="878103"/>
            <a:chExt cx="5791769" cy="3366820"/>
          </a:xfrm>
        </p:grpSpPr>
        <p:sp>
          <p:nvSpPr>
            <p:cNvPr id="199" name="Google Shape;199;p16"/>
            <p:cNvSpPr txBox="1"/>
            <p:nvPr/>
          </p:nvSpPr>
          <p:spPr>
            <a:xfrm>
              <a:off x="2563196" y="878103"/>
              <a:ext cx="4447204" cy="2462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ситуациях</a:t>
              </a:r>
              <a:endParaRPr/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3062883" y="1130355"/>
              <a:ext cx="3633024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этапы прозрачной, поддающейся учету программы денежной помощи</a:t>
              </a:r>
              <a:endParaRPr/>
            </a:p>
          </p:txBody>
        </p:sp>
        <p:sp>
          <p:nvSpPr>
            <p:cNvPr id="201" name="Google Shape;201;p16"/>
            <p:cNvSpPr txBox="1"/>
            <p:nvPr/>
          </p:nvSpPr>
          <p:spPr>
            <a:xfrm>
              <a:off x="1992753" y="1267691"/>
              <a:ext cx="57044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3976254" y="1721321"/>
              <a:ext cx="1473227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203" name="Google Shape;203;p16"/>
            <p:cNvSpPr txBox="1"/>
            <p:nvPr/>
          </p:nvSpPr>
          <p:spPr>
            <a:xfrm>
              <a:off x="1600610" y="2825174"/>
              <a:ext cx="553259" cy="2215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6772130" y="2894427"/>
              <a:ext cx="611990" cy="3323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3349703" y="3930991"/>
              <a:ext cx="2233976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1607127" y="1686537"/>
              <a:ext cx="589447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2389414" y="1675033"/>
              <a:ext cx="526106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2428964" y="2240975"/>
              <a:ext cx="743727" cy="1938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209" name="Google Shape;209;p16"/>
            <p:cNvSpPr txBox="1"/>
            <p:nvPr/>
          </p:nvSpPr>
          <p:spPr>
            <a:xfrm>
              <a:off x="2426779" y="2676766"/>
              <a:ext cx="777471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2473403" y="3261945"/>
              <a:ext cx="740662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3301639" y="3247444"/>
              <a:ext cx="757744" cy="387798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212" name="Google Shape;212;p16"/>
            <p:cNvSpPr txBox="1"/>
            <p:nvPr/>
          </p:nvSpPr>
          <p:spPr>
            <a:xfrm>
              <a:off x="4286140" y="2290934"/>
              <a:ext cx="743727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4203057" y="2705367"/>
              <a:ext cx="777471" cy="387798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4246342" y="3297749"/>
              <a:ext cx="519622" cy="1938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5119255" y="2199441"/>
              <a:ext cx="591391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5902780" y="2317534"/>
              <a:ext cx="591391" cy="9695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5968464" y="3164995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6780389" y="3622966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title"/>
          </p:nvPr>
        </p:nvSpPr>
        <p:spPr>
          <a:xfrm>
            <a:off x="245695" y="411510"/>
            <a:ext cx="943304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755576" y="1099693"/>
            <a:ext cx="792088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 заседания: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Обсудить и прийти к единому мнению о том, является ли ДВП </a:t>
            </a:r>
            <a:r>
              <a:rPr b="1" lang="ru-RU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правильным способом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реагирования? (например, для обеспечения продовольственной безопасности)</a:t>
            </a:r>
            <a:endParaRPr/>
          </a:p>
          <a:p>
            <a:pPr indent="-177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Проанализировать, как были проведены оценка потребностей и оценка осуществимости использования денежных средств, и в какой степени это обеспечивает необходимую информацию для проведения анализа реагирования на основе фактических данных, согласно надлежащим методам ДВП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Выявить основные </a:t>
            </a:r>
            <a:r>
              <a:rPr lang="ru-RU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упущения/положительные моменты, обобщить полученный опыт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предложить основные </a:t>
            </a:r>
            <a:r>
              <a:rPr lang="ru-RU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рекомендации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оперативных мер в будущем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равильная помощь? (способ)</a:t>
            </a:r>
            <a:endParaRPr/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Включите 2-3 слайда со сводными данными из МПВП (см. примеры) + ОФГ (10 мин)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Пленарное обсуждение мнений сообщества: согласны ли участники, хотят ли что-то добавить (10 мин)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type="title"/>
          </p:nvPr>
        </p:nvSpPr>
        <p:spPr>
          <a:xfrm>
            <a:off x="467544" y="362525"/>
            <a:ext cx="757118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равильный способ?</a:t>
            </a:r>
            <a:endParaRPr/>
          </a:p>
        </p:txBody>
      </p:sp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5478237" y="1585839"/>
            <a:ext cx="323473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62" y="1548983"/>
            <a:ext cx="3991312" cy="33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749668" y="1565340"/>
            <a:ext cx="1690007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2453113" y="1583558"/>
            <a:ext cx="1855651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603250" y="9534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Предпочли бы вы получать продукты питания/товары, а не ДВП?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654050" y="1857513"/>
            <a:ext cx="3954406" cy="573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5049983" y="2481417"/>
            <a:ext cx="3662984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ОФГ: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Такая поддержка является хорошей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Любая поддержка, которую она принимает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Любые подарки, которые она принимает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19"/>
          <p:cNvGrpSpPr/>
          <p:nvPr/>
        </p:nvGrpSpPr>
        <p:grpSpPr>
          <a:xfrm>
            <a:off x="1309449" y="4702872"/>
            <a:ext cx="3202807" cy="125341"/>
            <a:chOff x="1309449" y="4702872"/>
            <a:chExt cx="3202807" cy="125341"/>
          </a:xfrm>
        </p:grpSpPr>
        <p:sp>
          <p:nvSpPr>
            <p:cNvPr id="248" name="Google Shape;248;p19"/>
            <p:cNvSpPr txBox="1"/>
            <p:nvPr/>
          </p:nvSpPr>
          <p:spPr>
            <a:xfrm>
              <a:off x="1309449" y="4705102"/>
              <a:ext cx="570443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Нет</a:t>
              </a:r>
              <a:endParaRPr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3941813" y="4702872"/>
              <a:ext cx="570443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Я не знаю</a:t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2626927" y="4705102"/>
              <a:ext cx="570443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Да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Повестка дня – 1-й день</a:t>
            </a:r>
            <a:endParaRPr/>
          </a:p>
        </p:txBody>
      </p:sp>
      <p:sp>
        <p:nvSpPr>
          <p:cNvPr id="43" name="Google Shape;43;p2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>
                <a:highlight>
                  <a:srgbClr val="FFFF00"/>
                </a:highlight>
              </a:rPr>
              <a:t>(указать повестку дня)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>
            <p:ph type="title"/>
          </p:nvPr>
        </p:nvSpPr>
        <p:spPr>
          <a:xfrm>
            <a:off x="629841" y="18610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000"/>
              <a:t>Информация на основании ОФГ – </a:t>
            </a:r>
            <a:r>
              <a:rPr b="1" lang="ru-RU" sz="3000">
                <a:solidFill>
                  <a:srgbClr val="FF0000"/>
                </a:solidFill>
              </a:rPr>
              <a:t>Является ли ДВП предпочтительным способом?</a:t>
            </a:r>
            <a:endParaRPr/>
          </a:p>
        </p:txBody>
      </p:sp>
      <p:sp>
        <p:nvSpPr>
          <p:cNvPr id="257" name="Google Shape;257;p20"/>
          <p:cNvSpPr txBox="1"/>
          <p:nvPr>
            <p:ph idx="2" type="body"/>
          </p:nvPr>
        </p:nvSpPr>
        <p:spPr>
          <a:xfrm>
            <a:off x="640160" y="1032641"/>
            <a:ext cx="3868340" cy="34631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«Все люди согласны с тем, что лучше получать ДВП, чем помощь в неденежной форме, так как они могут купить себе то, что нужно»</a:t>
            </a:r>
            <a:endParaRPr sz="11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«Люди предпочитают ДВП, а не помощь в неденежной форме, так как они могут купить себе то, что нужно»</a:t>
            </a:r>
            <a:endParaRPr sz="11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 Люди в сообществе сталкиваются со многими другими проблемами, не только с нехваткой еды, поэтому они предпочитают ДВП, поскольку это способ решить другие проблемы (школьные принадлежности для детей)»</a:t>
            </a:r>
            <a:endParaRPr sz="11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«Люди предпочитают ДВП, так как могут купить все, что хотят (школьную форму и канцтовары для детей, а также еду)’  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«ДВП являлась хорошим вариантом для малого бизнеса в сообществе»</a:t>
            </a:r>
            <a:endParaRPr sz="11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«Люди предпочитают деньги, так как они могут купить то, что хотят»</a:t>
            </a:r>
            <a:endParaRPr sz="1100"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/>
              <a:t>поскольку им доступны другие виды продуктов питания (куриные окорочка, макароны и т. д.). Другие люди подчеркивали важность возможности посещать больницу.</a:t>
            </a:r>
            <a:endParaRPr/>
          </a:p>
          <a:p>
            <a:pPr indent="0" lvl="0" marL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</p:txBody>
      </p:sp>
      <p:cxnSp>
        <p:nvCxnSpPr>
          <p:cNvPr id="258" name="Google Shape;258;p20"/>
          <p:cNvCxnSpPr/>
          <p:nvPr/>
        </p:nvCxnSpPr>
        <p:spPr>
          <a:xfrm>
            <a:off x="4498181" y="1277739"/>
            <a:ext cx="16670" cy="307240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20"/>
          <p:cNvSpPr txBox="1"/>
          <p:nvPr/>
        </p:nvSpPr>
        <p:spPr>
          <a:xfrm>
            <a:off x="4616451" y="1004098"/>
            <a:ext cx="4118840" cy="4058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Гибкость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Люди могут делать собственный выбор в соответствии со своими приоритетами и предпочтениями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полномочий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люди наделяются полномочиями, поскольку они сами принимают решения о своем будущем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Помогает процессу восстановления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многие домохозяйства (ДХ) вкладывали деньги в средства к существованию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Денежные средства тратятся на местных рынках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467544" y="279893"/>
            <a:ext cx="7639592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Процессе оценки и анализа реагирования при реагировании в </a:t>
            </a:r>
            <a:r>
              <a:rPr lang="ru-RU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xxx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47108"/>
            <a:ext cx="9143999" cy="379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1551721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2835283" y="1316524"/>
            <a:ext cx="5816058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основе представленного материала определите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прошло хорошо;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следовало сделать лучше;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менее трех основных рекомендуемых действий для сохранения или улучшения качества этого этапа.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Работайте в тех же группах, что и раньше.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представить свои выводы и рекомендации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мин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4" name="Google Shape;274;p22"/>
          <p:cNvSpPr txBox="1"/>
          <p:nvPr>
            <p:ph type="title"/>
          </p:nvPr>
        </p:nvSpPr>
        <p:spPr>
          <a:xfrm>
            <a:off x="467544" y="411511"/>
            <a:ext cx="8183797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оценках и анализе реагирования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 rot="-518971">
            <a:off x="608451" y="2041219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1551721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2890701" y="1482778"/>
            <a:ext cx="5760640" cy="32701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основании того, что было представлено до настоящего момента: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Определите три причины, по которым ДВП была или не была правильным способом. Вы можете рассмотреть следующее: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лучше всего отвечает потребностям людей? 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Предпочтения получателей помощи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Своевременность </a:t>
            </a:r>
            <a:endParaRPr/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Положительное влияние на рынок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Экономическая эффективность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55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мин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 txBox="1"/>
          <p:nvPr>
            <p:ph type="title"/>
          </p:nvPr>
        </p:nvSpPr>
        <p:spPr>
          <a:xfrm>
            <a:off x="467544" y="411511"/>
            <a:ext cx="8183797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ДВП являлся правильным способом? </a:t>
            </a:r>
            <a:endParaRPr/>
          </a:p>
        </p:txBody>
      </p:sp>
      <p:sp>
        <p:nvSpPr>
          <p:cNvPr id="284" name="Google Shape;284;p23"/>
          <p:cNvSpPr txBox="1"/>
          <p:nvPr/>
        </p:nvSpPr>
        <p:spPr>
          <a:xfrm rot="-518971">
            <a:off x="650013" y="2020435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A24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0" y="-66861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395536" y="513348"/>
            <a:ext cx="849694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Оценка и анализ реагирования: Часть 2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295" name="Google Shape;2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348" y="815393"/>
            <a:ext cx="5886480" cy="351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/>
          <p:nvPr/>
        </p:nvSpPr>
        <p:spPr>
          <a:xfrm>
            <a:off x="1322615" y="2751364"/>
            <a:ext cx="1012371" cy="375557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25"/>
          <p:cNvGrpSpPr/>
          <p:nvPr/>
        </p:nvGrpSpPr>
        <p:grpSpPr>
          <a:xfrm>
            <a:off x="1600610" y="878103"/>
            <a:ext cx="5791769" cy="3366820"/>
            <a:chOff x="1600610" y="878103"/>
            <a:chExt cx="5791769" cy="3366820"/>
          </a:xfrm>
        </p:grpSpPr>
        <p:sp>
          <p:nvSpPr>
            <p:cNvPr id="298" name="Google Shape;298;p25"/>
            <p:cNvSpPr txBox="1"/>
            <p:nvPr/>
          </p:nvSpPr>
          <p:spPr>
            <a:xfrm>
              <a:off x="2563196" y="878103"/>
              <a:ext cx="4447204" cy="2462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ситуациях</a:t>
              </a:r>
              <a:endParaRPr/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3062883" y="1130355"/>
              <a:ext cx="3633024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этапы прозрачной, поддающейся учету программы денежной помощи</a:t>
              </a:r>
              <a:endParaRPr/>
            </a:p>
          </p:txBody>
        </p:sp>
        <p:sp>
          <p:nvSpPr>
            <p:cNvPr id="300" name="Google Shape;300;p25"/>
            <p:cNvSpPr txBox="1"/>
            <p:nvPr/>
          </p:nvSpPr>
          <p:spPr>
            <a:xfrm>
              <a:off x="1992753" y="1267691"/>
              <a:ext cx="57044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301" name="Google Shape;301;p25"/>
            <p:cNvSpPr txBox="1"/>
            <p:nvPr/>
          </p:nvSpPr>
          <p:spPr>
            <a:xfrm>
              <a:off x="3976254" y="1721321"/>
              <a:ext cx="1473227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302" name="Google Shape;302;p25"/>
            <p:cNvSpPr txBox="1"/>
            <p:nvPr/>
          </p:nvSpPr>
          <p:spPr>
            <a:xfrm>
              <a:off x="1600610" y="2825174"/>
              <a:ext cx="553259" cy="2215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303" name="Google Shape;303;p25"/>
            <p:cNvSpPr txBox="1"/>
            <p:nvPr/>
          </p:nvSpPr>
          <p:spPr>
            <a:xfrm>
              <a:off x="6772130" y="2894427"/>
              <a:ext cx="611990" cy="3323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304" name="Google Shape;304;p25"/>
            <p:cNvSpPr txBox="1"/>
            <p:nvPr/>
          </p:nvSpPr>
          <p:spPr>
            <a:xfrm>
              <a:off x="3349703" y="3930991"/>
              <a:ext cx="2233976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305" name="Google Shape;305;p25"/>
            <p:cNvSpPr txBox="1"/>
            <p:nvPr/>
          </p:nvSpPr>
          <p:spPr>
            <a:xfrm>
              <a:off x="1607127" y="1686537"/>
              <a:ext cx="589447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306" name="Google Shape;306;p25"/>
            <p:cNvSpPr txBox="1"/>
            <p:nvPr/>
          </p:nvSpPr>
          <p:spPr>
            <a:xfrm>
              <a:off x="2389414" y="1675033"/>
              <a:ext cx="526106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307" name="Google Shape;307;p25"/>
            <p:cNvSpPr txBox="1"/>
            <p:nvPr/>
          </p:nvSpPr>
          <p:spPr>
            <a:xfrm>
              <a:off x="2428964" y="2240975"/>
              <a:ext cx="743727" cy="1938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308" name="Google Shape;308;p25"/>
            <p:cNvSpPr txBox="1"/>
            <p:nvPr/>
          </p:nvSpPr>
          <p:spPr>
            <a:xfrm>
              <a:off x="2426779" y="2676766"/>
              <a:ext cx="777471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309" name="Google Shape;309;p25"/>
            <p:cNvSpPr txBox="1"/>
            <p:nvPr/>
          </p:nvSpPr>
          <p:spPr>
            <a:xfrm>
              <a:off x="2473403" y="3261945"/>
              <a:ext cx="740662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310" name="Google Shape;310;p25"/>
            <p:cNvSpPr txBox="1"/>
            <p:nvPr/>
          </p:nvSpPr>
          <p:spPr>
            <a:xfrm>
              <a:off x="3301639" y="3247444"/>
              <a:ext cx="757744" cy="387798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311" name="Google Shape;311;p25"/>
            <p:cNvSpPr txBox="1"/>
            <p:nvPr/>
          </p:nvSpPr>
          <p:spPr>
            <a:xfrm>
              <a:off x="4279213" y="2270153"/>
              <a:ext cx="743727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312" name="Google Shape;312;p25"/>
            <p:cNvSpPr txBox="1"/>
            <p:nvPr/>
          </p:nvSpPr>
          <p:spPr>
            <a:xfrm>
              <a:off x="4203057" y="2705367"/>
              <a:ext cx="777471" cy="387798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4246342" y="3297749"/>
              <a:ext cx="519622" cy="1938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314" name="Google Shape;314;p25"/>
            <p:cNvSpPr txBox="1"/>
            <p:nvPr/>
          </p:nvSpPr>
          <p:spPr>
            <a:xfrm>
              <a:off x="5119255" y="2199441"/>
              <a:ext cx="591391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315" name="Google Shape;315;p25"/>
            <p:cNvSpPr txBox="1"/>
            <p:nvPr/>
          </p:nvSpPr>
          <p:spPr>
            <a:xfrm>
              <a:off x="5902780" y="2317534"/>
              <a:ext cx="591391" cy="9695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316" name="Google Shape;316;p25"/>
            <p:cNvSpPr txBox="1"/>
            <p:nvPr/>
          </p:nvSpPr>
          <p:spPr>
            <a:xfrm>
              <a:off x="5968464" y="3164995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317" name="Google Shape;317;p25"/>
            <p:cNvSpPr txBox="1"/>
            <p:nvPr/>
          </p:nvSpPr>
          <p:spPr>
            <a:xfrm>
              <a:off x="6780389" y="3622966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 txBox="1"/>
          <p:nvPr>
            <p:ph type="title"/>
          </p:nvPr>
        </p:nvSpPr>
        <p:spPr>
          <a:xfrm>
            <a:off x="467544" y="411511"/>
            <a:ext cx="7674133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3" name="Google Shape;323;p26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     Задачи заседания: 	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Проанализировать, была ли </a:t>
            </a:r>
            <a:r>
              <a:rPr lang="ru-RU">
                <a:solidFill>
                  <a:srgbClr val="FF0000"/>
                </a:solidFill>
              </a:rPr>
              <a:t>сумма</a:t>
            </a:r>
            <a:r>
              <a:rPr lang="ru-RU"/>
              <a:t> по выбранным способам помощи (например, денежные средства + помощь в неденежной форме) наиболее подходящей с точки зрения потребностей населения.</a:t>
            </a:r>
            <a:endParaRPr/>
          </a:p>
          <a:p>
            <a:pPr indent="0" lvl="1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Определить </a:t>
            </a:r>
            <a:r>
              <a:rPr lang="ru-RU">
                <a:solidFill>
                  <a:srgbClr val="FF0000"/>
                </a:solidFill>
              </a:rPr>
              <a:t>положительные моменты и полученный опыт, </a:t>
            </a:r>
            <a:r>
              <a:rPr lang="ru-RU"/>
              <a:t>предложить основные </a:t>
            </a:r>
            <a:r>
              <a:rPr lang="ru-RU">
                <a:solidFill>
                  <a:srgbClr val="FF0000"/>
                </a:solidFill>
              </a:rPr>
              <a:t>рекомендации </a:t>
            </a:r>
            <a:r>
              <a:rPr lang="ru-RU"/>
              <a:t>для будущих оперативных мер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	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>
                <a:solidFill>
                  <a:srgbClr val="000000"/>
                </a:solidFill>
              </a:rPr>
              <a:t>равильная помощь</a:t>
            </a:r>
            <a:r>
              <a:rPr lang="ru-RU"/>
              <a:t>? (сумма)</a:t>
            </a:r>
            <a:endParaRPr/>
          </a:p>
        </p:txBody>
      </p:sp>
      <p:sp>
        <p:nvSpPr>
          <p:cNvPr id="330" name="Google Shape;330;p27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Включите 2-3 слайда со сводными данными из МПВП (см. примеры) + ОФГs (10 мин)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Пленарное обсуждение мнений сообщества: согласны ли участники, хотят ли что-то добавить (10 мин)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/>
          <p:nvPr>
            <p:ph type="title"/>
          </p:nvPr>
        </p:nvSpPr>
        <p:spPr>
          <a:xfrm>
            <a:off x="394065" y="262576"/>
            <a:ext cx="835873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lang="ru-RU" sz="2500">
                <a:solidFill>
                  <a:srgbClr val="FF0000"/>
                </a:solidFill>
              </a:rPr>
              <a:t>Правильная</a:t>
            </a:r>
            <a:r>
              <a:rPr lang="ru-RU" sz="2500"/>
              <a:t> сумма? </a:t>
            </a:r>
            <a:r>
              <a:rPr lang="ru-RU" sz="2500">
                <a:solidFill>
                  <a:srgbClr val="FF0000"/>
                </a:solidFill>
              </a:rPr>
              <a:t>– </a:t>
            </a:r>
            <a:r>
              <a:rPr b="0" lang="ru-RU" sz="2500">
                <a:solidFill>
                  <a:srgbClr val="FF0000"/>
                </a:solidFill>
              </a:rPr>
              <a:t>Как были потрачены деньги? </a:t>
            </a:r>
            <a:endParaRPr/>
          </a:p>
        </p:txBody>
      </p:sp>
      <p:pic>
        <p:nvPicPr>
          <p:cNvPr id="337" name="Google Shape;33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8" y="825512"/>
            <a:ext cx="797432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828921" y="913633"/>
            <a:ext cx="7099191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600" u="none" strike="noStrike">
                <a:solidFill>
                  <a:srgbClr val="306B79"/>
                </a:solidFill>
                <a:latin typeface="Arial"/>
                <a:ea typeface="Arial"/>
                <a:cs typeface="Arial"/>
                <a:sym typeface="Arial"/>
              </a:rPr>
              <a:t>с учетом всех денежных поступлений, на какие три основных направления вы потратили свои деньги?</a:t>
            </a:r>
            <a:endParaRPr i="0" sz="1600" u="none" strike="noStrike">
              <a:solidFill>
                <a:srgbClr val="306B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200" u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ТИП: «ВЫБРАТЬ_НЕСКОЛЬКО". На этот вопрос ответили 298 из 298 респондентов (по 0 не получено данных).</a:t>
            </a:r>
            <a:endParaRPr sz="12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28"/>
          <p:cNvGrpSpPr/>
          <p:nvPr/>
        </p:nvGrpSpPr>
        <p:grpSpPr>
          <a:xfrm>
            <a:off x="951906" y="3774871"/>
            <a:ext cx="7444849" cy="1299881"/>
            <a:chOff x="951906" y="3774871"/>
            <a:chExt cx="7444849" cy="1299881"/>
          </a:xfrm>
        </p:grpSpPr>
        <p:sp>
          <p:nvSpPr>
            <p:cNvPr id="340" name="Google Shape;340;p28"/>
            <p:cNvSpPr txBox="1"/>
            <p:nvPr/>
          </p:nvSpPr>
          <p:spPr>
            <a:xfrm rot="-2523853">
              <a:off x="878081" y="4115050"/>
              <a:ext cx="1013406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Продукты питания</a:t>
              </a:r>
              <a:endParaRPr/>
            </a:p>
          </p:txBody>
        </p:sp>
        <p:sp>
          <p:nvSpPr>
            <p:cNvPr id="341" name="Google Shape;341;p28"/>
            <p:cNvSpPr txBox="1"/>
            <p:nvPr/>
          </p:nvSpPr>
          <p:spPr>
            <a:xfrm rot="-2523853">
              <a:off x="1659359" y="4033409"/>
              <a:ext cx="83688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Образование</a:t>
              </a:r>
              <a:endParaRPr/>
            </a:p>
          </p:txBody>
        </p:sp>
        <p:sp>
          <p:nvSpPr>
            <p:cNvPr id="342" name="Google Shape;342;p28"/>
            <p:cNvSpPr txBox="1"/>
            <p:nvPr/>
          </p:nvSpPr>
          <p:spPr>
            <a:xfrm rot="-2599847">
              <a:off x="4296417" y="4295554"/>
              <a:ext cx="1589224" cy="2708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Основные предметы бытового назначения ДХ</a:t>
              </a:r>
              <a:endParaRPr/>
            </a:p>
          </p:txBody>
        </p:sp>
        <p:sp>
          <p:nvSpPr>
            <p:cNvPr id="343" name="Google Shape;343;p28"/>
            <p:cNvSpPr txBox="1"/>
            <p:nvPr/>
          </p:nvSpPr>
          <p:spPr>
            <a:xfrm rot="-2396498">
              <a:off x="4996661" y="4253388"/>
              <a:ext cx="1530821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Отдал деньги друзьям…</a:t>
              </a:r>
              <a:endParaRPr/>
            </a:p>
          </p:txBody>
        </p:sp>
        <p:sp>
          <p:nvSpPr>
            <p:cNvPr id="344" name="Google Shape;344;p28"/>
            <p:cNvSpPr txBox="1"/>
            <p:nvPr/>
          </p:nvSpPr>
          <p:spPr>
            <a:xfrm rot="-2523853">
              <a:off x="5802787" y="4223078"/>
              <a:ext cx="1373331" cy="2708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Расходы на средства к существованию</a:t>
              </a:r>
              <a:endParaRPr/>
            </a:p>
          </p:txBody>
        </p:sp>
        <p:sp>
          <p:nvSpPr>
            <p:cNvPr id="345" name="Google Shape;345;p28"/>
            <p:cNvSpPr txBox="1"/>
            <p:nvPr/>
          </p:nvSpPr>
          <p:spPr>
            <a:xfrm rot="-2523853">
              <a:off x="6785296" y="4110501"/>
              <a:ext cx="1013406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Погашение долгов</a:t>
              </a:r>
              <a:endParaRPr/>
            </a:p>
          </p:txBody>
        </p:sp>
        <p:sp>
          <p:nvSpPr>
            <p:cNvPr id="346" name="Google Shape;346;p28"/>
            <p:cNvSpPr txBox="1"/>
            <p:nvPr/>
          </p:nvSpPr>
          <p:spPr>
            <a:xfrm rot="-2523853">
              <a:off x="7992371" y="3920510"/>
              <a:ext cx="399448" cy="1683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Другое</a:t>
              </a:r>
              <a:endParaRPr/>
            </a:p>
          </p:txBody>
        </p:sp>
        <p:sp>
          <p:nvSpPr>
            <p:cNvPr id="347" name="Google Shape;347;p28"/>
            <p:cNvSpPr txBox="1"/>
            <p:nvPr/>
          </p:nvSpPr>
          <p:spPr>
            <a:xfrm rot="-2523853">
              <a:off x="2583401" y="3973912"/>
              <a:ext cx="524944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Одежда</a:t>
              </a:r>
              <a:endParaRPr/>
            </a:p>
          </p:txBody>
        </p:sp>
        <p:sp>
          <p:nvSpPr>
            <p:cNvPr id="348" name="Google Shape;348;p28"/>
            <p:cNvSpPr txBox="1"/>
            <p:nvPr/>
          </p:nvSpPr>
          <p:spPr>
            <a:xfrm rot="-2523853">
              <a:off x="3195766" y="4218230"/>
              <a:ext cx="1292527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Медицинские расходы</a:t>
              </a:r>
              <a:endParaRPr/>
            </a:p>
          </p:txBody>
        </p:sp>
        <p:sp>
          <p:nvSpPr>
            <p:cNvPr id="349" name="Google Shape;349;p28"/>
            <p:cNvSpPr txBox="1"/>
            <p:nvPr/>
          </p:nvSpPr>
          <p:spPr>
            <a:xfrm rot="-2523853">
              <a:off x="4355933" y="4047289"/>
              <a:ext cx="774955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Сбережения</a:t>
              </a:r>
              <a:endParaRPr/>
            </a:p>
          </p:txBody>
        </p:sp>
        <p:sp>
          <p:nvSpPr>
            <p:cNvPr id="350" name="Google Shape;350;p28"/>
            <p:cNvSpPr txBox="1"/>
            <p:nvPr/>
          </p:nvSpPr>
          <p:spPr>
            <a:xfrm rot="-2523853">
              <a:off x="2221689" y="4327403"/>
              <a:ext cx="1693670" cy="1692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Средства производства для с/х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/>
          <p:nvPr>
            <p:ph type="title"/>
          </p:nvPr>
        </p:nvSpPr>
        <p:spPr>
          <a:xfrm>
            <a:off x="394065" y="262576"/>
            <a:ext cx="7835535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FF0000"/>
                </a:solidFill>
              </a:rPr>
              <a:t>Правильная</a:t>
            </a:r>
            <a:r>
              <a:rPr lang="ru-RU" sz="2800"/>
              <a:t> сумма? </a:t>
            </a:r>
            <a:r>
              <a:rPr lang="ru-RU" sz="2800">
                <a:solidFill>
                  <a:srgbClr val="FF0000"/>
                </a:solidFill>
              </a:rPr>
              <a:t>– </a:t>
            </a:r>
            <a:r>
              <a:rPr b="0" lang="ru-RU" sz="2800">
                <a:solidFill>
                  <a:srgbClr val="FF0000"/>
                </a:solidFill>
              </a:rPr>
              <a:t>Воздействие- Стратегии преодоления трудностей</a:t>
            </a:r>
            <a:r>
              <a:rPr b="0" lang="ru-RU" sz="3100">
                <a:solidFill>
                  <a:srgbClr val="FF0000"/>
                </a:solidFill>
              </a:rPr>
              <a:t>? </a:t>
            </a:r>
            <a:endParaRPr/>
          </a:p>
        </p:txBody>
      </p:sp>
      <p:pic>
        <p:nvPicPr>
          <p:cNvPr id="356" name="Google Shape;35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413129"/>
            <a:ext cx="4425257" cy="319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2186" y="1481816"/>
            <a:ext cx="4881814" cy="2930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29"/>
          <p:cNvGrpSpPr/>
          <p:nvPr/>
        </p:nvGrpSpPr>
        <p:grpSpPr>
          <a:xfrm>
            <a:off x="85013" y="3109974"/>
            <a:ext cx="8558862" cy="1947867"/>
            <a:chOff x="85013" y="3109974"/>
            <a:chExt cx="8558862" cy="1947867"/>
          </a:xfrm>
        </p:grpSpPr>
        <p:sp>
          <p:nvSpPr>
            <p:cNvPr id="359" name="Google Shape;359;p29"/>
            <p:cNvSpPr txBox="1"/>
            <p:nvPr/>
          </p:nvSpPr>
          <p:spPr>
            <a:xfrm rot="-3585324">
              <a:off x="-115175" y="3753679"/>
              <a:ext cx="1335195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Уменьшать количество...</a:t>
              </a:r>
              <a:endParaRPr/>
            </a:p>
          </p:txBody>
        </p:sp>
        <p:sp>
          <p:nvSpPr>
            <p:cNvPr id="360" name="Google Shape;360;p29"/>
            <p:cNvSpPr txBox="1"/>
            <p:nvPr/>
          </p:nvSpPr>
          <p:spPr>
            <a:xfrm rot="-3585324">
              <a:off x="-364243" y="4067596"/>
              <a:ext cx="2051469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Уменьшать количество/снижать качество.…</a:t>
              </a:r>
              <a:endParaRPr/>
            </a:p>
          </p:txBody>
        </p:sp>
        <p:sp>
          <p:nvSpPr>
            <p:cNvPr id="361" name="Google Shape;361;p29"/>
            <p:cNvSpPr txBox="1"/>
            <p:nvPr/>
          </p:nvSpPr>
          <p:spPr>
            <a:xfrm rot="-3585324">
              <a:off x="1128938" y="3545810"/>
              <a:ext cx="905816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Пересылать деньги</a:t>
              </a:r>
              <a:endParaRPr/>
            </a:p>
          </p:txBody>
        </p:sp>
        <p:sp>
          <p:nvSpPr>
            <p:cNvPr id="362" name="Google Shape;362;p29"/>
            <p:cNvSpPr txBox="1"/>
            <p:nvPr/>
          </p:nvSpPr>
          <p:spPr>
            <a:xfrm rot="-3585324">
              <a:off x="2481185" y="3687618"/>
              <a:ext cx="1292527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Ничто из вышеуказанного</a:t>
              </a:r>
              <a:endParaRPr/>
            </a:p>
          </p:txBody>
        </p:sp>
        <p:sp>
          <p:nvSpPr>
            <p:cNvPr id="363" name="Google Shape;363;p29"/>
            <p:cNvSpPr txBox="1"/>
            <p:nvPr/>
          </p:nvSpPr>
          <p:spPr>
            <a:xfrm rot="-3585324">
              <a:off x="-38992" y="4034174"/>
              <a:ext cx="2075157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Брать взаймы продукты питания у роств….</a:t>
              </a:r>
              <a:endParaRPr/>
            </a:p>
          </p:txBody>
        </p:sp>
        <p:sp>
          <p:nvSpPr>
            <p:cNvPr id="364" name="Google Shape;364;p29"/>
            <p:cNvSpPr txBox="1"/>
            <p:nvPr/>
          </p:nvSpPr>
          <p:spPr>
            <a:xfrm rot="-3585324">
              <a:off x="1855196" y="3319452"/>
              <a:ext cx="383999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Другое</a:t>
              </a:r>
              <a:endParaRPr/>
            </a:p>
          </p:txBody>
        </p:sp>
        <p:sp>
          <p:nvSpPr>
            <p:cNvPr id="365" name="Google Shape;365;p29"/>
            <p:cNvSpPr txBox="1"/>
            <p:nvPr/>
          </p:nvSpPr>
          <p:spPr>
            <a:xfrm rot="-3585324">
              <a:off x="1366156" y="3794110"/>
              <a:ext cx="1482895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Брать взаймы деньги у роств….</a:t>
              </a:r>
              <a:endParaRPr/>
            </a:p>
          </p:txBody>
        </p:sp>
        <p:sp>
          <p:nvSpPr>
            <p:cNvPr id="366" name="Google Shape;366;p29"/>
            <p:cNvSpPr txBox="1"/>
            <p:nvPr/>
          </p:nvSpPr>
          <p:spPr>
            <a:xfrm rot="-3585324">
              <a:off x="1377363" y="3984923"/>
              <a:ext cx="1924653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Получать деньги путем кредита наличными</a:t>
              </a:r>
              <a:endParaRPr/>
            </a:p>
          </p:txBody>
        </p:sp>
        <p:sp>
          <p:nvSpPr>
            <p:cNvPr id="367" name="Google Shape;367;p29"/>
            <p:cNvSpPr txBox="1"/>
            <p:nvPr/>
          </p:nvSpPr>
          <p:spPr>
            <a:xfrm rot="-3585324">
              <a:off x="2270122" y="3670011"/>
              <a:ext cx="1135984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Продавать урожай</a:t>
              </a:r>
              <a:endParaRPr/>
            </a:p>
          </p:txBody>
        </p:sp>
        <p:sp>
          <p:nvSpPr>
            <p:cNvPr id="368" name="Google Shape;368;p29"/>
            <p:cNvSpPr txBox="1"/>
            <p:nvPr/>
          </p:nvSpPr>
          <p:spPr>
            <a:xfrm rot="-3585324">
              <a:off x="2636006" y="3814044"/>
              <a:ext cx="1565528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Участвовать в нелегальной или …</a:t>
              </a:r>
              <a:endParaRPr/>
            </a:p>
          </p:txBody>
        </p:sp>
        <p:sp>
          <p:nvSpPr>
            <p:cNvPr id="369" name="Google Shape;369;p29"/>
            <p:cNvSpPr txBox="1"/>
            <p:nvPr/>
          </p:nvSpPr>
          <p:spPr>
            <a:xfrm rot="-3585324">
              <a:off x="3198451" y="3660877"/>
              <a:ext cx="1240421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Продавать предметы быта</a:t>
              </a:r>
              <a:endParaRPr/>
            </a:p>
          </p:txBody>
        </p:sp>
        <p:sp>
          <p:nvSpPr>
            <p:cNvPr id="370" name="Google Shape;370;p29"/>
            <p:cNvSpPr txBox="1"/>
            <p:nvPr/>
          </p:nvSpPr>
          <p:spPr>
            <a:xfrm rot="-3585324">
              <a:off x="4044201" y="3700651"/>
              <a:ext cx="1292527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Ничто из вышеуказанного</a:t>
              </a:r>
              <a:endParaRPr/>
            </a:p>
          </p:txBody>
        </p:sp>
        <p:sp>
          <p:nvSpPr>
            <p:cNvPr id="371" name="Google Shape;371;p29"/>
            <p:cNvSpPr txBox="1"/>
            <p:nvPr/>
          </p:nvSpPr>
          <p:spPr>
            <a:xfrm rot="-3585324">
              <a:off x="3935846" y="3984922"/>
              <a:ext cx="2051469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Уменьшать количество/снижать качество.…</a:t>
              </a:r>
              <a:endParaRPr/>
            </a:p>
          </p:txBody>
        </p:sp>
        <p:sp>
          <p:nvSpPr>
            <p:cNvPr id="372" name="Google Shape;372;p29"/>
            <p:cNvSpPr txBox="1"/>
            <p:nvPr/>
          </p:nvSpPr>
          <p:spPr>
            <a:xfrm rot="-3585324">
              <a:off x="4915072" y="3715321"/>
              <a:ext cx="1335195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Уменьшать количество...</a:t>
              </a:r>
              <a:endParaRPr/>
            </a:p>
          </p:txBody>
        </p:sp>
        <p:sp>
          <p:nvSpPr>
            <p:cNvPr id="373" name="Google Shape;373;p29"/>
            <p:cNvSpPr txBox="1"/>
            <p:nvPr/>
          </p:nvSpPr>
          <p:spPr>
            <a:xfrm rot="-3585324">
              <a:off x="4842665" y="3971951"/>
              <a:ext cx="2075157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Брать взаймы продукты питания у роств….</a:t>
              </a:r>
              <a:endParaRPr/>
            </a:p>
          </p:txBody>
        </p:sp>
        <p:sp>
          <p:nvSpPr>
            <p:cNvPr id="374" name="Google Shape;374;p29"/>
            <p:cNvSpPr txBox="1"/>
            <p:nvPr/>
          </p:nvSpPr>
          <p:spPr>
            <a:xfrm rot="-3585324">
              <a:off x="5721240" y="3736828"/>
              <a:ext cx="1482895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Брать взаймы деньги у роств….</a:t>
              </a:r>
              <a:endParaRPr/>
            </a:p>
          </p:txBody>
        </p:sp>
        <p:sp>
          <p:nvSpPr>
            <p:cNvPr id="375" name="Google Shape;375;p29"/>
            <p:cNvSpPr txBox="1"/>
            <p:nvPr/>
          </p:nvSpPr>
          <p:spPr>
            <a:xfrm rot="-3585324">
              <a:off x="5828612" y="3945902"/>
              <a:ext cx="1924653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Получать деньги путем кредита наличными</a:t>
              </a:r>
              <a:endParaRPr/>
            </a:p>
          </p:txBody>
        </p:sp>
        <p:sp>
          <p:nvSpPr>
            <p:cNvPr id="376" name="Google Shape;376;p29"/>
            <p:cNvSpPr txBox="1"/>
            <p:nvPr/>
          </p:nvSpPr>
          <p:spPr>
            <a:xfrm rot="-3585324">
              <a:off x="6838792" y="3649079"/>
              <a:ext cx="1135984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Продавать урожай</a:t>
              </a:r>
              <a:endParaRPr/>
            </a:p>
          </p:txBody>
        </p:sp>
        <p:sp>
          <p:nvSpPr>
            <p:cNvPr id="377" name="Google Shape;377;p29"/>
            <p:cNvSpPr txBox="1"/>
            <p:nvPr/>
          </p:nvSpPr>
          <p:spPr>
            <a:xfrm rot="-3585324">
              <a:off x="7851819" y="3294195"/>
              <a:ext cx="383999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Другое</a:t>
              </a:r>
              <a:endParaRPr/>
            </a:p>
          </p:txBody>
        </p:sp>
        <p:sp>
          <p:nvSpPr>
            <p:cNvPr id="378" name="Google Shape;378;p29"/>
            <p:cNvSpPr txBox="1"/>
            <p:nvPr/>
          </p:nvSpPr>
          <p:spPr>
            <a:xfrm rot="-3585324">
              <a:off x="7651446" y="3670010"/>
              <a:ext cx="1240421" cy="1384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Продавать предметы быта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Повестка дня – 2-й день</a:t>
            </a:r>
            <a:endParaRPr/>
          </a:p>
        </p:txBody>
      </p:sp>
      <p:sp>
        <p:nvSpPr>
          <p:cNvPr id="49" name="Google Shape;49;p3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>
                <a:highlight>
                  <a:srgbClr val="FFFF00"/>
                </a:highlight>
              </a:rPr>
              <a:t>(указать повестку дня)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5" name="Google Shape;3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5226" y="1122500"/>
            <a:ext cx="4460488" cy="351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88" y="1110650"/>
            <a:ext cx="3931988" cy="35161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0"/>
          <p:cNvSpPr txBox="1"/>
          <p:nvPr>
            <p:ph type="title"/>
          </p:nvPr>
        </p:nvSpPr>
        <p:spPr>
          <a:xfrm>
            <a:off x="394066" y="262576"/>
            <a:ext cx="812128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FF0000"/>
                </a:solidFill>
              </a:rPr>
              <a:t>Правильная</a:t>
            </a:r>
            <a:r>
              <a:rPr lang="ru-RU" sz="2800"/>
              <a:t> сумма? </a:t>
            </a:r>
            <a:r>
              <a:rPr lang="ru-RU" sz="2800">
                <a:solidFill>
                  <a:srgbClr val="FF0000"/>
                </a:solidFill>
              </a:rPr>
              <a:t>– </a:t>
            </a:r>
            <a:r>
              <a:rPr b="0" lang="ru-RU" sz="2800">
                <a:solidFill>
                  <a:srgbClr val="FF0000"/>
                </a:solidFill>
              </a:rPr>
              <a:t>Количество приемов пищи </a:t>
            </a:r>
            <a:endParaRPr/>
          </a:p>
        </p:txBody>
      </p:sp>
      <p:sp>
        <p:nvSpPr>
          <p:cNvPr id="388" name="Google Shape;388;p30"/>
          <p:cNvSpPr txBox="1"/>
          <p:nvPr/>
        </p:nvSpPr>
        <p:spPr>
          <a:xfrm>
            <a:off x="1779814" y="801753"/>
            <a:ext cx="238397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b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89" name="Google Shape;389;p30"/>
          <p:cNvSpPr txBox="1"/>
          <p:nvPr/>
        </p:nvSpPr>
        <p:spPr>
          <a:xfrm>
            <a:off x="5719161" y="811577"/>
            <a:ext cx="238397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</a:t>
            </a: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16220" y="1168867"/>
            <a:ext cx="4018056" cy="702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100" u="none" strike="noStrike">
                <a:solidFill>
                  <a:srgbClr val="306B79"/>
                </a:solidFill>
                <a:latin typeface="Arial"/>
                <a:ea typeface="Arial"/>
                <a:cs typeface="Arial"/>
                <a:sym typeface="Arial"/>
              </a:rPr>
              <a:t>До получения помощи, от НОКК во время периода засухи, сколько раз ваше ДХ принимало пищу?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0" lang="ru-RU" sz="8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ТИП: «ВЫБРАТЬ_ОДИН". На этот вопрос ответили 297 из 298 респондентов (по 1 не получены данные).</a:t>
            </a:r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4059676" y="1164331"/>
            <a:ext cx="4018056" cy="702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100" u="none" strike="noStrike">
                <a:solidFill>
                  <a:srgbClr val="306B79"/>
                </a:solidFill>
                <a:latin typeface="Arial"/>
                <a:ea typeface="Arial"/>
                <a:cs typeface="Arial"/>
                <a:sym typeface="Arial"/>
              </a:rPr>
              <a:t>Сейчас, получив помощь от НОКК, сколько раз ваше ДХ принимает пищу?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0" lang="ru-RU" sz="8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ТИП: «ВЫБРАТЬ_ОДИН". На этот вопрос ответили 298 из 298 респондентов (по 0 не получены данные).</a:t>
            </a:r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3366903" y="4399544"/>
            <a:ext cx="706727" cy="12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Более 3 раз</a:t>
            </a:r>
            <a:endParaRPr/>
          </a:p>
        </p:txBody>
      </p:sp>
      <p:sp>
        <p:nvSpPr>
          <p:cNvPr id="393" name="Google Shape;393;p30"/>
          <p:cNvSpPr txBox="1"/>
          <p:nvPr/>
        </p:nvSpPr>
        <p:spPr>
          <a:xfrm>
            <a:off x="5515369" y="4435014"/>
            <a:ext cx="706727" cy="12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Более 3 раз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>
            <p:ph type="title"/>
          </p:nvPr>
        </p:nvSpPr>
        <p:spPr>
          <a:xfrm>
            <a:off x="629841" y="22766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/>
              <a:t>Информация из ОФГ – </a:t>
            </a:r>
            <a:r>
              <a:rPr lang="ru-RU" sz="2800">
                <a:solidFill>
                  <a:srgbClr val="FF0000"/>
                </a:solidFill>
              </a:rPr>
              <a:t>Выделенной суммы хватило на продукты питания</a:t>
            </a:r>
            <a:r>
              <a:rPr b="1" lang="ru-RU" sz="2800">
                <a:solidFill>
                  <a:srgbClr val="FF0000"/>
                </a:solidFill>
              </a:rPr>
              <a:t>?</a:t>
            </a:r>
            <a:endParaRPr/>
          </a:p>
        </p:txBody>
      </p:sp>
      <p:sp>
        <p:nvSpPr>
          <p:cNvPr id="400" name="Google Shape;400;p31"/>
          <p:cNvSpPr txBox="1"/>
          <p:nvPr>
            <p:ph idx="2" type="body"/>
          </p:nvPr>
        </p:nvSpPr>
        <p:spPr>
          <a:xfrm>
            <a:off x="627459" y="1153291"/>
            <a:ext cx="772914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«Большинство людей считают, что этой суммы достаточно, поскольку они могут ежедневно позволить себе трехразовое питание, в то время как раньше они ели один раз в день. Другие жаловались на полученную сумму, поскольку 800 новозеландских долларов не могут покрыть потребности семьи. Обычно семьям приходится разрабатывать стратегию в отношении того, как потратить деньги»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«Большинство людей считают, что этой суммы достаточно, чтобы покрыть потребности в еде»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«Полученные деньги покрывают основные потребности»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«Люди считают, что выданная сумма была правильной»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«Люди считают, что выданная НОКК являлась достаточной и покрыла их основные потребности»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«Большинство людей считают, что сумма (800 новозеландских долларов) была достаточной»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«Люди считают, что выданная сумма была правильной и покрыла их основные потребности. С другой стороны, некоторые люди, остерегались, что если они пожалуются на полученную сумму, то рискуют больше ничего не получить»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«Большинство людей считают, что сумма была достаточной и покрывала их основные потребности, хотя не мешало бы еще немного ее увеличить»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>
            <p:ph type="title"/>
          </p:nvPr>
        </p:nvSpPr>
        <p:spPr>
          <a:xfrm>
            <a:off x="274361" y="278161"/>
            <a:ext cx="8629655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Расчет суммы перевода средств при </a:t>
            </a:r>
            <a:r>
              <a:rPr lang="ru-RU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реагировании в xxx</a:t>
            </a:r>
            <a:endParaRPr/>
          </a:p>
        </p:txBody>
      </p:sp>
      <p:pic>
        <p:nvPicPr>
          <p:cNvPr id="407" name="Google Shape;40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47108"/>
            <a:ext cx="9143999" cy="379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1551721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3"/>
          <p:cNvSpPr txBox="1"/>
          <p:nvPr/>
        </p:nvSpPr>
        <p:spPr>
          <a:xfrm>
            <a:off x="2890701" y="1311906"/>
            <a:ext cx="5760640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основании того, что было представлено, и предыдущего мероприятия определите: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прошло хорошо;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следовало сделать лучше;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менее трех основных рекомендуемых действий для улучшения.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Работайте в тех же группах, что и раньше.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представить свои выводы и рекомендации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мин)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3"/>
          <p:cNvSpPr txBox="1"/>
          <p:nvPr>
            <p:ph type="title"/>
          </p:nvPr>
        </p:nvSpPr>
        <p:spPr>
          <a:xfrm>
            <a:off x="467544" y="411511"/>
            <a:ext cx="8183797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оценках и анализе реагирования</a:t>
            </a:r>
            <a:endParaRPr/>
          </a:p>
        </p:txBody>
      </p:sp>
      <p:sp>
        <p:nvSpPr>
          <p:cNvPr id="416" name="Google Shape;416;p33"/>
          <p:cNvSpPr txBox="1"/>
          <p:nvPr/>
        </p:nvSpPr>
        <p:spPr>
          <a:xfrm rot="-518971">
            <a:off x="566884" y="2048144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4"/>
          <p:cNvSpPr txBox="1"/>
          <p:nvPr/>
        </p:nvSpPr>
        <p:spPr>
          <a:xfrm>
            <a:off x="2843808" y="1635647"/>
            <a:ext cx="5760640" cy="30546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1: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Сравнить преимущества и недостатки фиксированной суммы по сравнению с переменной суммой.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2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часто следует предоставлять ДВП: еженедельно, ежемесячно, раз в два месяца? И нужно ли адаптировать ее в соответствии с изменением рыночных цен?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4"/>
          <p:cNvSpPr txBox="1"/>
          <p:nvPr>
            <p:ph type="title"/>
          </p:nvPr>
        </p:nvSpPr>
        <p:spPr>
          <a:xfrm>
            <a:off x="467544" y="386110"/>
            <a:ext cx="7932041" cy="11098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этапе анализа (сумма перевода средств)</a:t>
            </a:r>
            <a:endParaRPr/>
          </a:p>
        </p:txBody>
      </p:sp>
      <p:sp>
        <p:nvSpPr>
          <p:cNvPr id="425" name="Google Shape;425;p34"/>
          <p:cNvSpPr txBox="1"/>
          <p:nvPr/>
        </p:nvSpPr>
        <p:spPr>
          <a:xfrm rot="-518971">
            <a:off x="487912" y="2505345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/>
          <p:nvPr/>
        </p:nvSpPr>
        <p:spPr>
          <a:xfrm>
            <a:off x="11832" y="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 txBox="1"/>
          <p:nvPr/>
        </p:nvSpPr>
        <p:spPr>
          <a:xfrm>
            <a:off x="792073" y="1437353"/>
            <a:ext cx="7778773" cy="19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Правильные риски?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/>
          <p:nvPr>
            <p:ph type="title"/>
          </p:nvPr>
        </p:nvSpPr>
        <p:spPr>
          <a:xfrm>
            <a:off x="467544" y="411511"/>
            <a:ext cx="629139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Риски</a:t>
            </a:r>
            <a:endParaRPr/>
          </a:p>
        </p:txBody>
      </p:sp>
      <p:sp>
        <p:nvSpPr>
          <p:cNvPr id="438" name="Google Shape;438;p36"/>
          <p:cNvSpPr txBox="1"/>
          <p:nvPr>
            <p:ph idx="1" type="body"/>
          </p:nvPr>
        </p:nvSpPr>
        <p:spPr>
          <a:xfrm>
            <a:off x="586740" y="1110507"/>
            <a:ext cx="7674609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­"/>
            </a:pPr>
            <a:r>
              <a:rPr lang="ru-RU" sz="1600"/>
              <a:t>3 класса: связанные с конкретной ситуацией, связанные с программой, связанные с организацией</a:t>
            </a:r>
            <a:endParaRPr sz="1600"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ru-RU" sz="1600"/>
              <a:t>Связанные с конкретной ситуацией: внешние по отношению к организации: политические, экономические, экологические и т.д.</a:t>
            </a:r>
            <a:endParaRPr sz="1600"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Примеры: рост цен в связи с глобальной/национальной инфляцией, конфликты/перемещение населения</a:t>
            </a:r>
            <a:endParaRPr sz="1600"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ru-RU" sz="1600"/>
              <a:t>Связанные с программой: </a:t>
            </a:r>
            <a:r>
              <a:rPr i="1" lang="ru-RU" sz="1600"/>
              <a:t>Невыполнение целей программы и (или) потенциальное причинение вреда другим</a:t>
            </a:r>
            <a:endParaRPr i="1" sz="1600"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Примеры:</a:t>
            </a:r>
            <a:r>
              <a:rPr i="1" lang="ru-RU" sz="1600"/>
              <a:t> </a:t>
            </a:r>
            <a:r>
              <a:rPr lang="ru-RU" sz="1600"/>
              <a:t>инфляционные риски по программе: увеличение числа покупателей и ограничение предложения может привести к росту цен</a:t>
            </a:r>
            <a:endParaRPr sz="1600"/>
          </a:p>
          <a:p>
            <a:pPr indent="-285750" lvl="1" marL="74295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i="1" lang="ru-RU" sz="1600"/>
              <a:t>Внутренние по отношению к организации: необеспеченные ценные бумаги, финансовые потери из-за коррупции и т.д.</a:t>
            </a:r>
            <a:endParaRPr i="1" sz="1600"/>
          </a:p>
          <a:p>
            <a:pPr indent="-228600" lvl="2" marL="11430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Примеры:</a:t>
            </a:r>
            <a:r>
              <a:rPr i="1" lang="ru-RU" sz="1600"/>
              <a:t> мошенничество и репутационный риск для организации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 txBox="1"/>
          <p:nvPr>
            <p:ph type="title"/>
          </p:nvPr>
        </p:nvSpPr>
        <p:spPr>
          <a:xfrm>
            <a:off x="467544" y="411511"/>
            <a:ext cx="629139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Риски</a:t>
            </a:r>
            <a:endParaRPr/>
          </a:p>
        </p:txBody>
      </p:sp>
      <p:sp>
        <p:nvSpPr>
          <p:cNvPr id="444" name="Google Shape;444;p37"/>
          <p:cNvSpPr txBox="1"/>
          <p:nvPr>
            <p:ph idx="1" type="body"/>
          </p:nvPr>
        </p:nvSpPr>
        <p:spPr>
          <a:xfrm>
            <a:off x="586741" y="1275607"/>
            <a:ext cx="744164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/>
              <a:t>Серьезность риска определяется двумя факторами 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правдоподобность (вероятность) того, что риск возникнет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воздействие (последствия) риска, когда он возник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"/>
          <p:cNvSpPr txBox="1"/>
          <p:nvPr>
            <p:ph type="title"/>
          </p:nvPr>
        </p:nvSpPr>
        <p:spPr>
          <a:xfrm>
            <a:off x="467544" y="411511"/>
            <a:ext cx="629139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Риски</a:t>
            </a:r>
            <a:endParaRPr/>
          </a:p>
        </p:txBody>
      </p:sp>
      <p:pic>
        <p:nvPicPr>
          <p:cNvPr id="450" name="Google Shape;45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62" y="1111768"/>
            <a:ext cx="8698676" cy="4166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38"/>
          <p:cNvGrpSpPr/>
          <p:nvPr/>
        </p:nvGrpSpPr>
        <p:grpSpPr>
          <a:xfrm>
            <a:off x="259313" y="1190895"/>
            <a:ext cx="8598524" cy="3496286"/>
            <a:chOff x="259313" y="1190895"/>
            <a:chExt cx="8598524" cy="3496286"/>
          </a:xfrm>
        </p:grpSpPr>
        <p:grpSp>
          <p:nvGrpSpPr>
            <p:cNvPr id="452" name="Google Shape;452;p38"/>
            <p:cNvGrpSpPr/>
            <p:nvPr/>
          </p:nvGrpSpPr>
          <p:grpSpPr>
            <a:xfrm>
              <a:off x="259313" y="1190895"/>
              <a:ext cx="8598524" cy="850444"/>
              <a:chOff x="259313" y="1190895"/>
              <a:chExt cx="8598524" cy="850444"/>
            </a:xfrm>
          </p:grpSpPr>
          <p:grpSp>
            <p:nvGrpSpPr>
              <p:cNvPr id="453" name="Google Shape;453;p38"/>
              <p:cNvGrpSpPr/>
              <p:nvPr/>
            </p:nvGrpSpPr>
            <p:grpSpPr>
              <a:xfrm>
                <a:off x="1059413" y="1190895"/>
                <a:ext cx="7798424" cy="344710"/>
                <a:chOff x="1059413" y="1190895"/>
                <a:chExt cx="7798424" cy="344710"/>
              </a:xfrm>
            </p:grpSpPr>
            <p:sp>
              <p:nvSpPr>
                <p:cNvPr id="454" name="Google Shape;454;p38"/>
                <p:cNvSpPr txBox="1"/>
                <p:nvPr/>
              </p:nvSpPr>
              <p:spPr>
                <a:xfrm>
                  <a:off x="1059413" y="1260745"/>
                  <a:ext cx="947188" cy="215444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Воздействие</a:t>
                  </a:r>
                  <a:endParaRPr/>
                </a:p>
              </p:txBody>
            </p:sp>
            <p:sp>
              <p:nvSpPr>
                <p:cNvPr id="455" name="Google Shape;455;p38"/>
                <p:cNvSpPr txBox="1"/>
                <p:nvPr/>
              </p:nvSpPr>
              <p:spPr>
                <a:xfrm>
                  <a:off x="2273300" y="1190895"/>
                  <a:ext cx="1212850" cy="344710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Очень незначительное</a:t>
                  </a:r>
                  <a:endParaRPr/>
                </a:p>
              </p:txBody>
            </p:sp>
            <p:sp>
              <p:nvSpPr>
                <p:cNvPr id="456" name="Google Shape;456;p38"/>
                <p:cNvSpPr txBox="1"/>
                <p:nvPr/>
              </p:nvSpPr>
              <p:spPr>
                <a:xfrm>
                  <a:off x="3619592" y="1328139"/>
                  <a:ext cx="1212850" cy="172355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Незначительное</a:t>
                  </a:r>
                  <a:endParaRPr/>
                </a:p>
              </p:txBody>
            </p:sp>
            <p:sp>
              <p:nvSpPr>
                <p:cNvPr id="457" name="Google Shape;457;p38"/>
                <p:cNvSpPr txBox="1"/>
                <p:nvPr/>
              </p:nvSpPr>
              <p:spPr>
                <a:xfrm>
                  <a:off x="4949413" y="1331765"/>
                  <a:ext cx="1212850" cy="172355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Умеренное</a:t>
                  </a:r>
                  <a:endParaRPr/>
                </a:p>
              </p:txBody>
            </p:sp>
            <p:sp>
              <p:nvSpPr>
                <p:cNvPr id="458" name="Google Shape;458;p38"/>
                <p:cNvSpPr txBox="1"/>
                <p:nvPr/>
              </p:nvSpPr>
              <p:spPr>
                <a:xfrm>
                  <a:off x="6297200" y="1331128"/>
                  <a:ext cx="1212850" cy="172355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Значительное</a:t>
                  </a:r>
                  <a:endParaRPr/>
                </a:p>
              </p:txBody>
            </p:sp>
            <p:sp>
              <p:nvSpPr>
                <p:cNvPr id="459" name="Google Shape;459;p38"/>
                <p:cNvSpPr txBox="1"/>
                <p:nvPr/>
              </p:nvSpPr>
              <p:spPr>
                <a:xfrm>
                  <a:off x="7644987" y="1328138"/>
                  <a:ext cx="1212850" cy="172355"/>
                </a:xfrm>
                <a:prstGeom prst="rect">
                  <a:avLst/>
                </a:prstGeom>
                <a:solidFill>
                  <a:srgbClr val="DC281E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-RU" sz="1400">
                      <a:solidFill>
                        <a:schemeClr val="lt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Критическое</a:t>
                  </a:r>
                  <a:endParaRPr/>
                </a:p>
              </p:txBody>
            </p:sp>
          </p:grpSp>
          <p:sp>
            <p:nvSpPr>
              <p:cNvPr id="460" name="Google Shape;460;p38"/>
              <p:cNvSpPr txBox="1"/>
              <p:nvPr/>
            </p:nvSpPr>
            <p:spPr>
              <a:xfrm>
                <a:off x="259313" y="1825895"/>
                <a:ext cx="1340887" cy="215444"/>
              </a:xfrm>
              <a:prstGeom prst="rect">
                <a:avLst/>
              </a:prstGeom>
              <a:solidFill>
                <a:srgbClr val="DC281E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4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Вероятность</a:t>
                </a:r>
                <a:endParaRPr/>
              </a:p>
            </p:txBody>
          </p:sp>
          <p:sp>
            <p:nvSpPr>
              <p:cNvPr id="461" name="Google Shape;461;p38"/>
              <p:cNvSpPr txBox="1"/>
              <p:nvPr/>
            </p:nvSpPr>
            <p:spPr>
              <a:xfrm>
                <a:off x="259313" y="1631516"/>
                <a:ext cx="947188" cy="215444"/>
              </a:xfrm>
              <a:prstGeom prst="rect">
                <a:avLst/>
              </a:prstGeom>
              <a:solidFill>
                <a:srgbClr val="DC281E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462" name="Google Shape;462;p38"/>
            <p:cNvSpPr txBox="1"/>
            <p:nvPr/>
          </p:nvSpPr>
          <p:spPr>
            <a:xfrm>
              <a:off x="316980" y="2203678"/>
              <a:ext cx="1734069" cy="2308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Оч. маловероятно (1)</a:t>
              </a:r>
              <a:endParaRPr/>
            </a:p>
          </p:txBody>
        </p:sp>
        <p:sp>
          <p:nvSpPr>
            <p:cNvPr id="463" name="Google Shape;463;p38"/>
            <p:cNvSpPr txBox="1"/>
            <p:nvPr/>
          </p:nvSpPr>
          <p:spPr>
            <a:xfrm>
              <a:off x="342382" y="2748563"/>
              <a:ext cx="1734069" cy="2308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Маловероятно (2)</a:t>
              </a:r>
              <a:endParaRPr/>
            </a:p>
          </p:txBody>
        </p:sp>
        <p:sp>
          <p:nvSpPr>
            <p:cNvPr id="464" name="Google Shape;464;p38"/>
            <p:cNvSpPr txBox="1"/>
            <p:nvPr/>
          </p:nvSpPr>
          <p:spPr>
            <a:xfrm>
              <a:off x="316980" y="3313713"/>
              <a:ext cx="1734069" cy="2308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Ум. маловероятно (3)</a:t>
              </a:r>
              <a:endParaRPr/>
            </a:p>
          </p:txBody>
        </p:sp>
        <p:sp>
          <p:nvSpPr>
            <p:cNvPr id="465" name="Google Shape;465;p38"/>
            <p:cNvSpPr txBox="1"/>
            <p:nvPr/>
          </p:nvSpPr>
          <p:spPr>
            <a:xfrm>
              <a:off x="316979" y="3864948"/>
              <a:ext cx="1734069" cy="2308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Вероятно (4)</a:t>
              </a:r>
              <a:endParaRPr/>
            </a:p>
          </p:txBody>
        </p:sp>
        <p:sp>
          <p:nvSpPr>
            <p:cNvPr id="466" name="Google Shape;466;p38"/>
            <p:cNvSpPr txBox="1"/>
            <p:nvPr/>
          </p:nvSpPr>
          <p:spPr>
            <a:xfrm>
              <a:off x="342382" y="4456349"/>
              <a:ext cx="1734069" cy="2308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Очень вероятно (5)</a:t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 txBox="1"/>
          <p:nvPr>
            <p:ph type="title"/>
          </p:nvPr>
        </p:nvSpPr>
        <p:spPr>
          <a:xfrm>
            <a:off x="467544" y="411511"/>
            <a:ext cx="629139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Задание по рискам</a:t>
            </a:r>
            <a:endParaRPr/>
          </a:p>
        </p:txBody>
      </p:sp>
      <p:sp>
        <p:nvSpPr>
          <p:cNvPr id="472" name="Google Shape;472;p39"/>
          <p:cNvSpPr txBox="1"/>
          <p:nvPr>
            <p:ph idx="1" type="body"/>
          </p:nvPr>
        </p:nvSpPr>
        <p:spPr>
          <a:xfrm>
            <a:off x="1655624" y="1275607"/>
            <a:ext cx="6372761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/>
              <a:t>Каковы три основных риска для предстоящего проекта ДВП?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/>
              <a:t>Каковы основные меры по их снижению?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/>
              <a:t>Учитывая это, как вы думаете, целесообразно ли использовать денежную помощь? Почему? Или почему «нет»?  </a:t>
            </a:r>
            <a:endParaRPr/>
          </a:p>
        </p:txBody>
      </p:sp>
      <p:pic>
        <p:nvPicPr>
          <p:cNvPr id="473" name="Google Shape;47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98" y="1275606"/>
            <a:ext cx="1427726" cy="158189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9"/>
          <p:cNvSpPr txBox="1"/>
          <p:nvPr/>
        </p:nvSpPr>
        <p:spPr>
          <a:xfrm rot="-518971">
            <a:off x="351317" y="1636097"/>
            <a:ext cx="8579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482681" y="363084"/>
            <a:ext cx="63692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 обзора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55576" y="1400992"/>
            <a:ext cx="7488832" cy="73686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-1714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7" name="Google Shape;57;p4"/>
          <p:cNvGrpSpPr/>
          <p:nvPr/>
        </p:nvGrpSpPr>
        <p:grpSpPr>
          <a:xfrm>
            <a:off x="1091225" y="1127553"/>
            <a:ext cx="6490674" cy="3673046"/>
            <a:chOff x="0" y="0"/>
            <a:chExt cx="6490674" cy="3673046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5192540" cy="80807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23668" y="23668"/>
              <a:ext cx="4252286" cy="760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6985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A24"/>
                </a:buClr>
                <a:buSzPts val="1100"/>
                <a:buFont typeface="Arial"/>
                <a:buChar char="•"/>
              </a:pPr>
              <a:r>
                <a:rPr b="0" i="0" lang="ru-R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Обобщить полученный опыт xxx реагирования национального общества (НО), в отношении как достоинств, так и недостатков.</a:t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4875" y="954992"/>
              <a:ext cx="5192540" cy="80807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 txBox="1"/>
            <p:nvPr/>
          </p:nvSpPr>
          <p:spPr>
            <a:xfrm>
              <a:off x="458543" y="978660"/>
              <a:ext cx="4185083" cy="760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6985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A24"/>
                </a:buClr>
                <a:buSzPts val="1100"/>
                <a:buFont typeface="Arial"/>
                <a:buChar char="•"/>
              </a:pPr>
              <a:r>
                <a:rPr b="0" i="0" lang="ru-R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Систематически использовать этот полученный опыт для оценки организационной системы, которая обеспечивает получение секторальных конечных результатов по денежно-ваучерной помощи (ДВП), на протяжении всего проектного цикла.</a:t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863259" y="1909984"/>
              <a:ext cx="5192540" cy="80807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 txBox="1"/>
            <p:nvPr/>
          </p:nvSpPr>
          <p:spPr>
            <a:xfrm>
              <a:off x="886927" y="1933652"/>
              <a:ext cx="4191573" cy="760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-6985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A24"/>
                </a:buClr>
                <a:buSzPts val="1100"/>
                <a:buFont typeface="Arial"/>
                <a:buChar char="•"/>
              </a:pPr>
              <a:r>
                <a:rPr b="0" i="0" lang="ru-R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Определить приоритеты для улучшения программ пищевой безопасности и средств к существованию (ПБСС) как в ближайшей, так и в среднесрочной перспективе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298134" y="2864976"/>
              <a:ext cx="5192540" cy="80807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1321802" y="2888644"/>
              <a:ext cx="4185083" cy="760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Обеспечить, чтобы </a:t>
              </a:r>
              <a:r>
                <a:rPr b="0" i="0" lang="ru-RU" sz="11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правильные люди, получали правильную помощь, в правильное ремя, правильным способом, с контролируемым рисками.</a:t>
              </a:r>
              <a:endParaRPr b="0" i="0" sz="11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667294" y="618908"/>
              <a:ext cx="525245" cy="52524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2CBCB">
                <a:alpha val="89803"/>
              </a:srgbClr>
            </a:solidFill>
            <a:ln cap="flat" cmpd="sng" w="25400">
              <a:solidFill>
                <a:srgbClr val="D2CB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 txBox="1"/>
            <p:nvPr/>
          </p:nvSpPr>
          <p:spPr>
            <a:xfrm>
              <a:off x="4785474" y="618908"/>
              <a:ext cx="288885" cy="395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102169" y="1573900"/>
              <a:ext cx="525245" cy="52524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2CBCB">
                <a:alpha val="89803"/>
              </a:srgbClr>
            </a:solidFill>
            <a:ln cap="flat" cmpd="sng" w="25400">
              <a:solidFill>
                <a:srgbClr val="D2CB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 txBox="1"/>
            <p:nvPr/>
          </p:nvSpPr>
          <p:spPr>
            <a:xfrm>
              <a:off x="5220349" y="1573900"/>
              <a:ext cx="288885" cy="395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530554" y="2528892"/>
              <a:ext cx="525245" cy="52524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2CBCB">
                <a:alpha val="89803"/>
              </a:srgbClr>
            </a:solidFill>
            <a:ln cap="flat" cmpd="sng" w="25400">
              <a:solidFill>
                <a:srgbClr val="D2CB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5648734" y="2528892"/>
              <a:ext cx="288885" cy="395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"/>
          <p:cNvSpPr/>
          <p:nvPr/>
        </p:nvSpPr>
        <p:spPr>
          <a:xfrm>
            <a:off x="0" y="-66861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0"/>
          <p:cNvSpPr txBox="1"/>
          <p:nvPr/>
        </p:nvSpPr>
        <p:spPr>
          <a:xfrm>
            <a:off x="395536" y="335548"/>
            <a:ext cx="849694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Реализация и мониторинг: Часть 1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485" name="Google Shape;48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348" y="815394"/>
            <a:ext cx="5886480" cy="351271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1"/>
          <p:cNvSpPr/>
          <p:nvPr/>
        </p:nvSpPr>
        <p:spPr>
          <a:xfrm>
            <a:off x="3967844" y="1600201"/>
            <a:ext cx="1551214" cy="334736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41"/>
          <p:cNvGrpSpPr/>
          <p:nvPr/>
        </p:nvGrpSpPr>
        <p:grpSpPr>
          <a:xfrm>
            <a:off x="1600610" y="878103"/>
            <a:ext cx="5791769" cy="3366820"/>
            <a:chOff x="1600610" y="878103"/>
            <a:chExt cx="5791769" cy="3366820"/>
          </a:xfrm>
        </p:grpSpPr>
        <p:sp>
          <p:nvSpPr>
            <p:cNvPr id="488" name="Google Shape;488;p41"/>
            <p:cNvSpPr txBox="1"/>
            <p:nvPr/>
          </p:nvSpPr>
          <p:spPr>
            <a:xfrm>
              <a:off x="2563196" y="878103"/>
              <a:ext cx="4447204" cy="2462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ситуациях</a:t>
              </a:r>
              <a:endParaRPr/>
            </a:p>
          </p:txBody>
        </p:sp>
        <p:sp>
          <p:nvSpPr>
            <p:cNvPr id="489" name="Google Shape;489;p41"/>
            <p:cNvSpPr txBox="1"/>
            <p:nvPr/>
          </p:nvSpPr>
          <p:spPr>
            <a:xfrm>
              <a:off x="3062883" y="1130355"/>
              <a:ext cx="3633024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этапы прозрачной, поддающейся учету программы денежной помощи</a:t>
              </a:r>
              <a:endParaRPr/>
            </a:p>
          </p:txBody>
        </p:sp>
        <p:sp>
          <p:nvSpPr>
            <p:cNvPr id="490" name="Google Shape;490;p41"/>
            <p:cNvSpPr txBox="1"/>
            <p:nvPr/>
          </p:nvSpPr>
          <p:spPr>
            <a:xfrm>
              <a:off x="1992753" y="1267691"/>
              <a:ext cx="57044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491" name="Google Shape;491;p41"/>
            <p:cNvSpPr txBox="1"/>
            <p:nvPr/>
          </p:nvSpPr>
          <p:spPr>
            <a:xfrm>
              <a:off x="4161495" y="1714394"/>
              <a:ext cx="1196521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492" name="Google Shape;492;p41"/>
            <p:cNvSpPr txBox="1"/>
            <p:nvPr/>
          </p:nvSpPr>
          <p:spPr>
            <a:xfrm>
              <a:off x="1600610" y="2825174"/>
              <a:ext cx="553259" cy="2215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493" name="Google Shape;493;p41"/>
            <p:cNvSpPr txBox="1"/>
            <p:nvPr/>
          </p:nvSpPr>
          <p:spPr>
            <a:xfrm>
              <a:off x="6772130" y="2894427"/>
              <a:ext cx="611990" cy="3323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494" name="Google Shape;494;p41"/>
            <p:cNvSpPr txBox="1"/>
            <p:nvPr/>
          </p:nvSpPr>
          <p:spPr>
            <a:xfrm>
              <a:off x="3349703" y="3930991"/>
              <a:ext cx="2233976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495" name="Google Shape;495;p41"/>
            <p:cNvSpPr txBox="1"/>
            <p:nvPr/>
          </p:nvSpPr>
          <p:spPr>
            <a:xfrm>
              <a:off x="1607127" y="1686537"/>
              <a:ext cx="589447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496" name="Google Shape;496;p41"/>
            <p:cNvSpPr txBox="1"/>
            <p:nvPr/>
          </p:nvSpPr>
          <p:spPr>
            <a:xfrm>
              <a:off x="2389414" y="1675033"/>
              <a:ext cx="526106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497" name="Google Shape;497;p41"/>
            <p:cNvSpPr txBox="1"/>
            <p:nvPr/>
          </p:nvSpPr>
          <p:spPr>
            <a:xfrm>
              <a:off x="2428964" y="2240975"/>
              <a:ext cx="743727" cy="1938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498" name="Google Shape;498;p41"/>
            <p:cNvSpPr txBox="1"/>
            <p:nvPr/>
          </p:nvSpPr>
          <p:spPr>
            <a:xfrm>
              <a:off x="2426779" y="2676766"/>
              <a:ext cx="777471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499" name="Google Shape;499;p41"/>
            <p:cNvSpPr txBox="1"/>
            <p:nvPr/>
          </p:nvSpPr>
          <p:spPr>
            <a:xfrm>
              <a:off x="2473403" y="3261945"/>
              <a:ext cx="740662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500" name="Google Shape;500;p41"/>
            <p:cNvSpPr txBox="1"/>
            <p:nvPr/>
          </p:nvSpPr>
          <p:spPr>
            <a:xfrm>
              <a:off x="3301639" y="3247444"/>
              <a:ext cx="757744" cy="387798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501" name="Google Shape;501;p41"/>
            <p:cNvSpPr txBox="1"/>
            <p:nvPr/>
          </p:nvSpPr>
          <p:spPr>
            <a:xfrm>
              <a:off x="4286140" y="2270153"/>
              <a:ext cx="743727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502" name="Google Shape;502;p41"/>
            <p:cNvSpPr txBox="1"/>
            <p:nvPr/>
          </p:nvSpPr>
          <p:spPr>
            <a:xfrm>
              <a:off x="4203057" y="2705367"/>
              <a:ext cx="777471" cy="387798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503" name="Google Shape;503;p41"/>
            <p:cNvSpPr txBox="1"/>
            <p:nvPr/>
          </p:nvSpPr>
          <p:spPr>
            <a:xfrm>
              <a:off x="4246342" y="3297749"/>
              <a:ext cx="519622" cy="1938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504" name="Google Shape;504;p41"/>
            <p:cNvSpPr txBox="1"/>
            <p:nvPr/>
          </p:nvSpPr>
          <p:spPr>
            <a:xfrm>
              <a:off x="5119255" y="2199441"/>
              <a:ext cx="591391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505" name="Google Shape;505;p41"/>
            <p:cNvSpPr txBox="1"/>
            <p:nvPr/>
          </p:nvSpPr>
          <p:spPr>
            <a:xfrm>
              <a:off x="5902780" y="2317534"/>
              <a:ext cx="591391" cy="9695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506" name="Google Shape;506;p41"/>
            <p:cNvSpPr txBox="1"/>
            <p:nvPr/>
          </p:nvSpPr>
          <p:spPr>
            <a:xfrm>
              <a:off x="5968464" y="3164995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507" name="Google Shape;507;p41"/>
            <p:cNvSpPr txBox="1"/>
            <p:nvPr/>
          </p:nvSpPr>
          <p:spPr>
            <a:xfrm>
              <a:off x="6780389" y="3622966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/>
          <p:nvPr>
            <p:ph type="title"/>
          </p:nvPr>
        </p:nvSpPr>
        <p:spPr>
          <a:xfrm>
            <a:off x="467544" y="411511"/>
            <a:ext cx="7674133" cy="5651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14" name="Google Shape;514;p42"/>
          <p:cNvSpPr txBox="1"/>
          <p:nvPr>
            <p:ph idx="1" type="body"/>
          </p:nvPr>
        </p:nvSpPr>
        <p:spPr>
          <a:xfrm>
            <a:off x="457200" y="1227117"/>
            <a:ext cx="8026400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Конечные результаты: 	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FF0000"/>
              </a:buClr>
              <a:buSzPts val="1900"/>
              <a:buChar char="–"/>
            </a:pPr>
            <a:r>
              <a:rPr lang="ru-RU" sz="1900">
                <a:solidFill>
                  <a:srgbClr val="FF0000"/>
                </a:solidFill>
              </a:rPr>
              <a:t>Правильные</a:t>
            </a:r>
            <a:r>
              <a:rPr lang="ru-RU" sz="1900"/>
              <a:t> люди? Проанализировать, были ли выбраны наиболее нуждающиеся </a:t>
            </a:r>
            <a:r>
              <a:rPr lang="ru-RU" sz="1900">
                <a:solidFill>
                  <a:srgbClr val="FF0000"/>
                </a:solidFill>
              </a:rPr>
              <a:t>целевые люди и домохозяйства</a:t>
            </a:r>
            <a:endParaRPr sz="1900"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ru-RU" sz="1900"/>
              <a:t>Подвести итог в отношении того, как осуществлялись процессы </a:t>
            </a:r>
            <a:r>
              <a:rPr lang="ru-RU" sz="1900">
                <a:solidFill>
                  <a:srgbClr val="FF0000"/>
                </a:solidFill>
              </a:rPr>
              <a:t>определения целевых групп</a:t>
            </a:r>
            <a:r>
              <a:rPr lang="ru-RU" sz="1900"/>
              <a:t> и </a:t>
            </a:r>
            <a:r>
              <a:rPr lang="ru-RU" sz="1900">
                <a:solidFill>
                  <a:srgbClr val="FF0000"/>
                </a:solidFill>
              </a:rPr>
              <a:t>регистрации</a:t>
            </a:r>
            <a:endParaRPr sz="1900"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ru-RU" sz="1900"/>
              <a:t>Оценить то, как включался процесс </a:t>
            </a:r>
            <a:r>
              <a:rPr lang="ru-RU" sz="1900">
                <a:solidFill>
                  <a:srgbClr val="FF0000"/>
                </a:solidFill>
              </a:rPr>
              <a:t>участия сообщества и подотчетности (УСП)</a:t>
            </a:r>
            <a:r>
              <a:rPr lang="ru-RU" sz="1900"/>
              <a:t> в ходе всех операций </a:t>
            </a:r>
            <a:endParaRPr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ru-RU" sz="1900"/>
              <a:t>Определить основные </a:t>
            </a:r>
            <a:r>
              <a:rPr lang="ru-RU" sz="1900">
                <a:solidFill>
                  <a:srgbClr val="FF0000"/>
                </a:solidFill>
              </a:rPr>
              <a:t>упущения/положительные моменты и полученный опыт </a:t>
            </a:r>
            <a:r>
              <a:rPr lang="ru-RU" sz="1900"/>
              <a:t>и предложить основные </a:t>
            </a:r>
            <a:r>
              <a:rPr lang="ru-RU" sz="1900">
                <a:solidFill>
                  <a:srgbClr val="FF0000"/>
                </a:solidFill>
              </a:rPr>
              <a:t>рекомендации</a:t>
            </a:r>
            <a:r>
              <a:rPr lang="ru-RU" sz="1900"/>
              <a:t> для оперативных мер в будущем</a:t>
            </a:r>
            <a:endParaRPr sz="19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	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/>
          <p:nvPr>
            <p:ph type="title"/>
          </p:nvPr>
        </p:nvSpPr>
        <p:spPr>
          <a:xfrm>
            <a:off x="467544" y="335311"/>
            <a:ext cx="8193856" cy="7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Краткое повторение подходов и механизмов для </a:t>
            </a:r>
            <a:r>
              <a:rPr lang="ru-RU" sz="2800">
                <a:solidFill>
                  <a:srgbClr val="FF0000"/>
                </a:solidFill>
              </a:rPr>
              <a:t>определения целевых групп</a:t>
            </a:r>
            <a:endParaRPr sz="2800"/>
          </a:p>
        </p:txBody>
      </p:sp>
      <p:sp>
        <p:nvSpPr>
          <p:cNvPr id="521" name="Google Shape;521;p43"/>
          <p:cNvSpPr txBox="1"/>
          <p:nvPr>
            <p:ph idx="1" type="body"/>
          </p:nvPr>
        </p:nvSpPr>
        <p:spPr>
          <a:xfrm>
            <a:off x="457200" y="12248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­"/>
            </a:pPr>
            <a:r>
              <a:rPr lang="ru-RU" u="sng"/>
              <a:t>Подходы</a:t>
            </a:r>
            <a:r>
              <a:rPr lang="ru-RU"/>
              <a:t> к определению целевых групп: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/>
              <a:t>Географический</a:t>
            </a:r>
            <a:endParaRPr sz="1800"/>
          </a:p>
          <a:p>
            <a:pPr indent="-285750" lvl="1" marL="74295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/>
              <a:t>Всеохватывающий по сравнению с целевыми выдачами помощи</a:t>
            </a:r>
            <a:endParaRPr sz="1800"/>
          </a:p>
          <a:p>
            <a:pPr indent="-285750" lvl="1" marL="74295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/>
              <a:t>Домовладения по сравнению с отдельными людьми</a:t>
            </a:r>
            <a:endParaRPr sz="1800"/>
          </a:p>
          <a:p>
            <a:pPr indent="0" lvl="1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115" lvl="1" marL="285115" rtl="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 sz="1800" u="sng"/>
              <a:t>Критерии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определения целевых групп</a:t>
            </a:r>
            <a:r>
              <a:rPr lang="ru-RU" sz="1800"/>
              <a:t>: уязвимость, социальное обеспечение, особые группы и т.д.</a:t>
            </a:r>
            <a:endParaRPr sz="1800"/>
          </a:p>
          <a:p>
            <a:pPr indent="0" lvl="1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115" lvl="1" marL="285115" rtl="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 sz="1800" u="sng"/>
              <a:t>Механизмы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определения целевых групп: </a:t>
            </a:r>
            <a:r>
              <a:rPr lang="ru-RU" sz="1800"/>
              <a:t>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определение целевых групп на уровне сообщества</a:t>
            </a:r>
            <a:r>
              <a:rPr lang="ru-RU" sz="1800"/>
              <a:t>, самостоятельное определение целевых групп, категориальное определение целевых групп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"/>
          <p:cNvSpPr txBox="1"/>
          <p:nvPr>
            <p:ph type="title"/>
          </p:nvPr>
        </p:nvSpPr>
        <p:spPr>
          <a:xfrm>
            <a:off x="467544" y="214661"/>
            <a:ext cx="757118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Как это осуществлялось во время реагирования?</a:t>
            </a:r>
            <a:endParaRPr/>
          </a:p>
        </p:txBody>
      </p:sp>
      <p:pic>
        <p:nvPicPr>
          <p:cNvPr id="528" name="Google Shape;52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255" y="1097280"/>
            <a:ext cx="4020503" cy="393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/>
          <p:nvPr/>
        </p:nvSpPr>
        <p:spPr>
          <a:xfrm>
            <a:off x="2717799" y="1322215"/>
            <a:ext cx="5929587" cy="34701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 две группы выполняют определение целевых групп, две другие - регистрацию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Определяется следующее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arenR"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оглянуться назад, какие другие критерии/механизмы определения целевых групп могли бы являться более подходящими для этого реагирования?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arenR"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Могли ли зарегистрированные получатели помощи регистрироваться по-другому?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не менее трех рекомендуемых действий для повышения качества данного этапа в следующий раз. (30 мин)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79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5"/>
          <p:cNvSpPr txBox="1"/>
          <p:nvPr>
            <p:ph type="title"/>
          </p:nvPr>
        </p:nvSpPr>
        <p:spPr>
          <a:xfrm>
            <a:off x="496614" y="411511"/>
            <a:ext cx="781181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определении целевых групп и регистрации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36" name="Google Shape;53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5"/>
          <p:cNvSpPr txBox="1"/>
          <p:nvPr/>
        </p:nvSpPr>
        <p:spPr>
          <a:xfrm rot="-518971">
            <a:off x="516982" y="2456853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6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равильные люди? (определение целевых групп)</a:t>
            </a:r>
            <a:endParaRPr/>
          </a:p>
        </p:txBody>
      </p:sp>
      <p:sp>
        <p:nvSpPr>
          <p:cNvPr id="544" name="Google Shape;544;p46"/>
          <p:cNvSpPr txBox="1"/>
          <p:nvPr>
            <p:ph idx="1" type="body"/>
          </p:nvPr>
        </p:nvSpPr>
        <p:spPr>
          <a:xfrm>
            <a:off x="457200" y="1777257"/>
            <a:ext cx="7571184" cy="2102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Включите 2-3 слайда со сводными данными из МПВП (см. примеры) + ОФГ (10 мин)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Пленарное обсуждение мнений сообщества: согласны ли участники, хотят ли что-то добавить (10 мин)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7"/>
          <p:cNvSpPr txBox="1"/>
          <p:nvPr>
            <p:ph type="title"/>
          </p:nvPr>
        </p:nvSpPr>
        <p:spPr>
          <a:xfrm>
            <a:off x="629841" y="1404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Информация из ОФГ - </a:t>
            </a:r>
            <a:r>
              <a:rPr b="1" lang="ru-RU" sz="4000">
                <a:solidFill>
                  <a:srgbClr val="FF0000"/>
                </a:solidFill>
              </a:rPr>
              <a:t>определение целевых групп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551" name="Google Shape;551;p47"/>
          <p:cNvSpPr txBox="1"/>
          <p:nvPr>
            <p:ph idx="1" type="body"/>
          </p:nvPr>
        </p:nvSpPr>
        <p:spPr>
          <a:xfrm>
            <a:off x="629842" y="140692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Те, кто получил помощь, имели право на нее                          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2" name="Google Shape;552;p47"/>
          <p:cNvSpPr txBox="1"/>
          <p:nvPr>
            <p:ph idx="2" type="body"/>
          </p:nvPr>
        </p:nvSpPr>
        <p:spPr>
          <a:xfrm>
            <a:off x="629842" y="19042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«Участники считают, что все люди, включенные в программу, имеют право на это, так как они больше всех пострадали от засухи и зависят от сельского хозяйства»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«Участники считают, что все люди, включенные в программу, имеют право на это»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53" name="Google Shape;553;p47"/>
          <p:cNvSpPr txBox="1"/>
          <p:nvPr>
            <p:ph idx="3" type="body"/>
          </p:nvPr>
        </p:nvSpPr>
        <p:spPr>
          <a:xfrm>
            <a:off x="4629150" y="134342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…но нужно рассмотреть другие варианты определения целевых групп, более справедливые?</a:t>
            </a:r>
            <a:endParaRPr/>
          </a:p>
        </p:txBody>
      </p:sp>
      <p:sp>
        <p:nvSpPr>
          <p:cNvPr id="554" name="Google Shape;554;p47"/>
          <p:cNvSpPr txBox="1"/>
          <p:nvPr>
            <p:ph idx="4" type="body"/>
          </p:nvPr>
        </p:nvSpPr>
        <p:spPr>
          <a:xfrm>
            <a:off x="4629150" y="19042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«Критерии отбора должны были быть установлены старостами»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«Есть люди, которые получают небольшой грант от правительства, но они беднее, чем некоторые из получателей помощи от Красного Креста - это несправедливо»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Большинство сообществ - «Все представители сообщества должны были получить помощь от Красного Креста»</a:t>
            </a:r>
            <a:endParaRPr/>
          </a:p>
        </p:txBody>
      </p:sp>
      <p:cxnSp>
        <p:nvCxnSpPr>
          <p:cNvPr id="555" name="Google Shape;555;p47"/>
          <p:cNvCxnSpPr>
            <a:stCxn id="551" idx="3"/>
          </p:cNvCxnSpPr>
          <p:nvPr/>
        </p:nvCxnSpPr>
        <p:spPr>
          <a:xfrm>
            <a:off x="4498182" y="1715889"/>
            <a:ext cx="16800" cy="3072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/>
              <a:t>Информация из ОФГ -</a:t>
            </a:r>
            <a:r>
              <a:rPr lang="ru-RU"/>
              <a:t> </a:t>
            </a:r>
            <a:r>
              <a:rPr b="1" lang="ru-RU">
                <a:solidFill>
                  <a:srgbClr val="FF0000"/>
                </a:solidFill>
              </a:rPr>
              <a:t>регистрация</a:t>
            </a:r>
            <a:endParaRPr/>
          </a:p>
        </p:txBody>
      </p:sp>
      <p:sp>
        <p:nvSpPr>
          <p:cNvPr id="562" name="Google Shape;562;p48"/>
          <p:cNvSpPr txBox="1"/>
          <p:nvPr>
            <p:ph idx="1" type="body"/>
          </p:nvPr>
        </p:nvSpPr>
        <p:spPr>
          <a:xfrm>
            <a:off x="629842" y="135612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Упорядоченная?</a:t>
            </a:r>
            <a:endParaRPr/>
          </a:p>
        </p:txBody>
      </p:sp>
      <p:sp>
        <p:nvSpPr>
          <p:cNvPr id="563" name="Google Shape;563;p48"/>
          <p:cNvSpPr txBox="1"/>
          <p:nvPr>
            <p:ph idx="2" type="body"/>
          </p:nvPr>
        </p:nvSpPr>
        <p:spPr>
          <a:xfrm>
            <a:off x="629842" y="1974057"/>
            <a:ext cx="3868340" cy="24391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00"/>
              <a:t>«Сообщества и старосты участвовали в процессе отбора»</a:t>
            </a:r>
            <a:endParaRPr sz="4200"/>
          </a:p>
          <a:p>
            <a:pPr indent="0" lvl="0" marL="0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4200"/>
              <a:t>«Все люди, включенные в программу, имеют право на это, и они указали на старосту как на главное лицо, от которого зависит данное решение»</a:t>
            </a:r>
            <a:endParaRPr sz="4200"/>
          </a:p>
        </p:txBody>
      </p:sp>
      <p:sp>
        <p:nvSpPr>
          <p:cNvPr id="564" name="Google Shape;564;p48"/>
          <p:cNvSpPr txBox="1"/>
          <p:nvPr>
            <p:ph idx="3" type="body"/>
          </p:nvPr>
        </p:nvSpPr>
        <p:spPr>
          <a:xfrm>
            <a:off x="4629150" y="135612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или зависит от проблем с коммуникацией?</a:t>
            </a:r>
            <a:endParaRPr/>
          </a:p>
        </p:txBody>
      </p:sp>
      <p:sp>
        <p:nvSpPr>
          <p:cNvPr id="565" name="Google Shape;565;p48"/>
          <p:cNvSpPr txBox="1"/>
          <p:nvPr>
            <p:ph idx="4" type="body"/>
          </p:nvPr>
        </p:nvSpPr>
        <p:spPr>
          <a:xfrm>
            <a:off x="4629150" y="1974057"/>
            <a:ext cx="3937000" cy="24899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«Не все были должным образом проинформированы о проекте и процессе отбора, и именно поэтому многие домохозяйства (в разных деревнях) не получили помощи в рамках программы»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«Люди утверждают, что их не проинформировали заранее о том, какую помощь они получат»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«Слишком много людей отвечало критериям отбора, и не все смогли получить помощь»</a:t>
            </a:r>
            <a:endParaRPr/>
          </a:p>
        </p:txBody>
      </p:sp>
      <p:cxnSp>
        <p:nvCxnSpPr>
          <p:cNvPr id="566" name="Google Shape;566;p48"/>
          <p:cNvCxnSpPr/>
          <p:nvPr/>
        </p:nvCxnSpPr>
        <p:spPr>
          <a:xfrm>
            <a:off x="4498181" y="1569839"/>
            <a:ext cx="16670" cy="307240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9"/>
          <p:cNvSpPr txBox="1"/>
          <p:nvPr>
            <p:ph type="title"/>
          </p:nvPr>
        </p:nvSpPr>
        <p:spPr>
          <a:xfrm>
            <a:off x="467544" y="411511"/>
            <a:ext cx="7380271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УСП</a:t>
            </a:r>
            <a:endParaRPr/>
          </a:p>
        </p:txBody>
      </p:sp>
      <p:pic>
        <p:nvPicPr>
          <p:cNvPr id="573" name="Google Shape;5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80" y="1218854"/>
            <a:ext cx="7890441" cy="33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/>
          <p:nvPr/>
        </p:nvSpPr>
        <p:spPr>
          <a:xfrm>
            <a:off x="3754583" y="4218443"/>
            <a:ext cx="1195723" cy="8789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66107" y="1147762"/>
            <a:ext cx="1602531" cy="1323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>
            <p:ph type="title"/>
          </p:nvPr>
        </p:nvSpPr>
        <p:spPr>
          <a:xfrm>
            <a:off x="467544" y="411511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Как? Краткий обзор </a:t>
            </a:r>
            <a:r>
              <a:rPr lang="ru-RU">
                <a:solidFill>
                  <a:srgbClr val="FF0000"/>
                </a:solidFill>
              </a:rPr>
              <a:t>методики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2532185" y="1371601"/>
            <a:ext cx="133056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200" y="1371600"/>
            <a:ext cx="2438303" cy="27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39209" y="1168542"/>
            <a:ext cx="17702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Правильное время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Правильные люди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Правильная помощь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Правильный способ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Правильные риски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4322885" y="2571751"/>
            <a:ext cx="498231" cy="672611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ell phone&#10;&#10;Description generated with very high confidence" id="84" name="Google Shape;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783" y="1371600"/>
            <a:ext cx="3901033" cy="31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3754583" y="4309160"/>
            <a:ext cx="1274073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Потенциал НО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5"/>
          <p:cNvGrpSpPr/>
          <p:nvPr/>
        </p:nvGrpSpPr>
        <p:grpSpPr>
          <a:xfrm>
            <a:off x="5015731" y="1412240"/>
            <a:ext cx="3882085" cy="3027156"/>
            <a:chOff x="5015731" y="1412240"/>
            <a:chExt cx="3882085" cy="3027156"/>
          </a:xfrm>
        </p:grpSpPr>
        <p:sp>
          <p:nvSpPr>
            <p:cNvPr id="87" name="Google Shape;87;p5"/>
            <p:cNvSpPr txBox="1"/>
            <p:nvPr/>
          </p:nvSpPr>
          <p:spPr>
            <a:xfrm>
              <a:off x="5028656" y="1412240"/>
              <a:ext cx="3803617" cy="3293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</a:t>
              </a:r>
              <a:r>
                <a:rPr lang="ru-RU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х</a:t>
              </a:r>
              <a:endParaRPr/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5319733" y="1780894"/>
              <a:ext cx="430827" cy="108866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6721725" y="2186901"/>
              <a:ext cx="913515" cy="215444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5015731" y="3194240"/>
              <a:ext cx="511310" cy="1938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8455282" y="3232554"/>
              <a:ext cx="442534" cy="29084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6053426" y="4153164"/>
              <a:ext cx="1683240" cy="2862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7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93" name="Google Shape;93;p5"/>
            <p:cNvSpPr txBox="1"/>
            <p:nvPr/>
          </p:nvSpPr>
          <p:spPr>
            <a:xfrm>
              <a:off x="5030972" y="2166305"/>
              <a:ext cx="471068" cy="1661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531830" y="2149900"/>
              <a:ext cx="477719" cy="201677"/>
            </a:xfrm>
            <a:custGeom>
              <a:rect b="b" l="l" r="r" t="t"/>
              <a:pathLst>
                <a:path extrusionOk="0" h="201677" w="477719">
                  <a:moveTo>
                    <a:pt x="0" y="12032"/>
                  </a:moveTo>
                  <a:cubicBezTo>
                    <a:pt x="122117" y="-19229"/>
                    <a:pt x="267679" y="19847"/>
                    <a:pt x="401519" y="23755"/>
                  </a:cubicBezTo>
                  <a:lnTo>
                    <a:pt x="477719" y="201677"/>
                  </a:lnTo>
                  <a:lnTo>
                    <a:pt x="0" y="178231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5599717" y="2665902"/>
              <a:ext cx="501363" cy="1661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5583678" y="3094766"/>
              <a:ext cx="501363" cy="3323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5594637" y="3596170"/>
              <a:ext cx="501363" cy="2492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6157717" y="3606329"/>
              <a:ext cx="501363" cy="3323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99" name="Google Shape;99;p5"/>
            <p:cNvSpPr txBox="1"/>
            <p:nvPr/>
          </p:nvSpPr>
          <p:spPr>
            <a:xfrm>
              <a:off x="6827520" y="2692964"/>
              <a:ext cx="460021" cy="3323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6780299" y="3091348"/>
              <a:ext cx="501363" cy="3323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6740459" y="3628312"/>
              <a:ext cx="437582" cy="1661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7334018" y="2605997"/>
              <a:ext cx="460021" cy="2492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7869770" y="2723444"/>
              <a:ext cx="460021" cy="8310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7907427" y="3481879"/>
              <a:ext cx="460021" cy="1661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8437795" y="3907908"/>
              <a:ext cx="460021" cy="1661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  <p:sp>
        <p:nvSpPr>
          <p:cNvPr id="106" name="Google Shape;106;p5"/>
          <p:cNvSpPr txBox="1"/>
          <p:nvPr/>
        </p:nvSpPr>
        <p:spPr>
          <a:xfrm>
            <a:off x="5833787" y="1725916"/>
            <a:ext cx="2227024" cy="286232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Основные этапы прозрачной, поддающейся учету программы денежной помощи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0"/>
          <p:cNvSpPr txBox="1"/>
          <p:nvPr>
            <p:ph type="title"/>
          </p:nvPr>
        </p:nvSpPr>
        <p:spPr>
          <a:xfrm>
            <a:off x="467544" y="411511"/>
            <a:ext cx="711435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Видео по УСП</a:t>
            </a:r>
            <a:endParaRPr/>
          </a:p>
        </p:txBody>
      </p:sp>
      <p:sp>
        <p:nvSpPr>
          <p:cNvPr id="580" name="Google Shape;580;p50"/>
          <p:cNvSpPr txBox="1"/>
          <p:nvPr>
            <p:ph idx="1" type="body"/>
          </p:nvPr>
        </p:nvSpPr>
        <p:spPr>
          <a:xfrm>
            <a:off x="457200" y="1275607"/>
            <a:ext cx="7571184" cy="295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https://www.youtube.com/watch?v=k5Gja3aIZzA&amp;list=PLrI6tpZ6pQmTuWgH38XkEoLGjZytfUdAR&amp;index=2&amp;t=0s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079" y="325756"/>
            <a:ext cx="5448839" cy="433218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1"/>
          <p:cNvSpPr txBox="1"/>
          <p:nvPr/>
        </p:nvSpPr>
        <p:spPr>
          <a:xfrm>
            <a:off x="2042161" y="1839450"/>
            <a:ext cx="914399" cy="14174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Зачем он нужен?</a:t>
            </a:r>
            <a:endParaRPr/>
          </a:p>
        </p:txBody>
      </p:sp>
      <p:sp>
        <p:nvSpPr>
          <p:cNvPr id="587" name="Google Shape;587;p51"/>
          <p:cNvSpPr txBox="1"/>
          <p:nvPr/>
        </p:nvSpPr>
        <p:spPr>
          <a:xfrm>
            <a:off x="3083560" y="1850493"/>
            <a:ext cx="3662679" cy="1308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Помогает поставить сообщества в центр предпринимаемых нами действий.</a:t>
            </a:r>
            <a:endParaRPr/>
          </a:p>
        </p:txBody>
      </p:sp>
      <p:grpSp>
        <p:nvGrpSpPr>
          <p:cNvPr id="588" name="Google Shape;588;p51"/>
          <p:cNvGrpSpPr/>
          <p:nvPr/>
        </p:nvGrpSpPr>
        <p:grpSpPr>
          <a:xfrm>
            <a:off x="1948079" y="328011"/>
            <a:ext cx="5293461" cy="4186672"/>
            <a:chOff x="1948079" y="328011"/>
            <a:chExt cx="5293461" cy="4186672"/>
          </a:xfrm>
        </p:grpSpPr>
        <p:sp>
          <p:nvSpPr>
            <p:cNvPr id="589" name="Google Shape;589;p51"/>
            <p:cNvSpPr txBox="1"/>
            <p:nvPr/>
          </p:nvSpPr>
          <p:spPr>
            <a:xfrm>
              <a:off x="1948079" y="328011"/>
              <a:ext cx="4770221" cy="276999"/>
            </a:xfrm>
            <a:prstGeom prst="rect">
              <a:avLst/>
            </a:prstGeom>
            <a:solidFill>
              <a:srgbClr val="EE1B2C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Участие сообществ и подотчетность</a:t>
              </a:r>
              <a:endParaRPr/>
            </a:p>
          </p:txBody>
        </p:sp>
        <p:sp>
          <p:nvSpPr>
            <p:cNvPr id="590" name="Google Shape;590;p51"/>
            <p:cNvSpPr txBox="1"/>
            <p:nvPr/>
          </p:nvSpPr>
          <p:spPr>
            <a:xfrm>
              <a:off x="2047241" y="635490"/>
              <a:ext cx="914399" cy="14174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8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Что это за процесс?</a:t>
              </a:r>
              <a:endParaRPr/>
            </a:p>
          </p:txBody>
        </p:sp>
        <p:sp>
          <p:nvSpPr>
            <p:cNvPr id="591" name="Google Shape;591;p51"/>
            <p:cNvSpPr txBox="1"/>
            <p:nvPr/>
          </p:nvSpPr>
          <p:spPr>
            <a:xfrm>
              <a:off x="3098800" y="636274"/>
              <a:ext cx="3662679" cy="130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85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Это процесс и целенаправленная политика для обеспечения следующего:</a:t>
              </a:r>
              <a:endParaRPr/>
            </a:p>
          </p:txBody>
        </p:sp>
        <p:sp>
          <p:nvSpPr>
            <p:cNvPr id="592" name="Google Shape;592;p51"/>
            <p:cNvSpPr txBox="1"/>
            <p:nvPr/>
          </p:nvSpPr>
          <p:spPr>
            <a:xfrm>
              <a:off x="2042161" y="3449810"/>
              <a:ext cx="1742439" cy="14174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8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Каковы конечные результаты?</a:t>
              </a:r>
              <a:endParaRPr/>
            </a:p>
          </p:txBody>
        </p:sp>
        <p:sp>
          <p:nvSpPr>
            <p:cNvPr id="593" name="Google Shape;593;p51"/>
            <p:cNvSpPr txBox="1"/>
            <p:nvPr/>
          </p:nvSpPr>
          <p:spPr>
            <a:xfrm>
              <a:off x="3942081" y="3460754"/>
              <a:ext cx="2194560" cy="130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85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Более устойчивые к потрясениям сообщества.</a:t>
              </a:r>
              <a:endParaRPr b="1" sz="8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1"/>
            <p:cNvSpPr txBox="1"/>
            <p:nvPr/>
          </p:nvSpPr>
          <p:spPr>
            <a:xfrm>
              <a:off x="2029461" y="1622287"/>
              <a:ext cx="1308099" cy="1980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Прислушиваться к потребностям и отзывам сообщества и предпринимать соответствующие действия</a:t>
              </a:r>
              <a:endParaRPr/>
            </a:p>
          </p:txBody>
        </p:sp>
        <p:sp>
          <p:nvSpPr>
            <p:cNvPr id="595" name="Google Shape;595;p51"/>
            <p:cNvSpPr txBox="1"/>
            <p:nvPr/>
          </p:nvSpPr>
          <p:spPr>
            <a:xfrm>
              <a:off x="3413862" y="1673184"/>
              <a:ext cx="1308099" cy="133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Предоставлять информацию в рамках помощи</a:t>
              </a:r>
              <a:endParaRPr/>
            </a:p>
          </p:txBody>
        </p:sp>
        <p:sp>
          <p:nvSpPr>
            <p:cNvPr id="596" name="Google Shape;596;p51"/>
            <p:cNvSpPr txBox="1"/>
            <p:nvPr/>
          </p:nvSpPr>
          <p:spPr>
            <a:xfrm>
              <a:off x="4732121" y="1606467"/>
              <a:ext cx="1272439" cy="1980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Поддерживать коммуникацию по поведенческим и социальным изменениям</a:t>
              </a:r>
              <a:endParaRPr/>
            </a:p>
          </p:txBody>
        </p:sp>
        <p:sp>
          <p:nvSpPr>
            <p:cNvPr id="597" name="Google Shape;597;p51"/>
            <p:cNvSpPr txBox="1"/>
            <p:nvPr/>
          </p:nvSpPr>
          <p:spPr>
            <a:xfrm>
              <a:off x="6024880" y="1604504"/>
              <a:ext cx="1104899" cy="1980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Поддерживать сообщества в получении ими возможности высказаться</a:t>
              </a:r>
              <a:endParaRPr/>
            </a:p>
          </p:txBody>
        </p:sp>
        <p:sp>
          <p:nvSpPr>
            <p:cNvPr id="598" name="Google Shape;598;p51"/>
            <p:cNvSpPr txBox="1"/>
            <p:nvPr/>
          </p:nvSpPr>
          <p:spPr>
            <a:xfrm>
              <a:off x="6136641" y="3034272"/>
              <a:ext cx="1104899" cy="3919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Предоставление информации и выяснение отзывов и проблем людей позволяет совершенствовать наши программы и выстраивать доверительные отношения</a:t>
              </a:r>
              <a:endParaRPr/>
            </a:p>
          </p:txBody>
        </p:sp>
        <p:sp>
          <p:nvSpPr>
            <p:cNvPr id="599" name="Google Shape;599;p51"/>
            <p:cNvSpPr txBox="1"/>
            <p:nvPr/>
          </p:nvSpPr>
          <p:spPr>
            <a:xfrm>
              <a:off x="2123441" y="4377984"/>
              <a:ext cx="1117599" cy="133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Более строгая подотчетность перед сообществами</a:t>
              </a:r>
              <a:endParaRPr/>
            </a:p>
          </p:txBody>
        </p:sp>
        <p:sp>
          <p:nvSpPr>
            <p:cNvPr id="600" name="Google Shape;600;p51"/>
            <p:cNvSpPr txBox="1"/>
            <p:nvPr/>
          </p:nvSpPr>
          <p:spPr>
            <a:xfrm>
              <a:off x="3348991" y="4373619"/>
              <a:ext cx="1104899" cy="133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Устойчивые и ориентированные на сообщество программы</a:t>
              </a:r>
              <a:endParaRPr/>
            </a:p>
          </p:txBody>
        </p:sp>
        <p:sp>
          <p:nvSpPr>
            <p:cNvPr id="601" name="Google Shape;601;p51"/>
            <p:cNvSpPr txBox="1"/>
            <p:nvPr/>
          </p:nvSpPr>
          <p:spPr>
            <a:xfrm>
              <a:off x="4677578" y="4381249"/>
              <a:ext cx="1017102" cy="133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Более высокая степень принятия и доверия</a:t>
              </a:r>
              <a:endParaRPr/>
            </a:p>
          </p:txBody>
        </p:sp>
        <p:sp>
          <p:nvSpPr>
            <p:cNvPr id="602" name="Google Shape;602;p51"/>
            <p:cNvSpPr txBox="1"/>
            <p:nvPr/>
          </p:nvSpPr>
          <p:spPr>
            <a:xfrm>
              <a:off x="5951439" y="4381249"/>
              <a:ext cx="1188719" cy="133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Более информированные,  опытные и вовлеченные сообщества</a:t>
              </a: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153" y="1320169"/>
            <a:ext cx="3995943" cy="344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6369" y="1393662"/>
            <a:ext cx="4138826" cy="320056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2"/>
          <p:cNvSpPr txBox="1"/>
          <p:nvPr>
            <p:ph type="title"/>
          </p:nvPr>
        </p:nvSpPr>
        <p:spPr>
          <a:xfrm>
            <a:off x="467544" y="411511"/>
            <a:ext cx="711435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МПВП по УСП</a:t>
            </a:r>
            <a:endParaRPr/>
          </a:p>
        </p:txBody>
      </p:sp>
      <p:grpSp>
        <p:nvGrpSpPr>
          <p:cNvPr id="611" name="Google Shape;611;p52"/>
          <p:cNvGrpSpPr/>
          <p:nvPr/>
        </p:nvGrpSpPr>
        <p:grpSpPr>
          <a:xfrm>
            <a:off x="329576" y="1336498"/>
            <a:ext cx="8539468" cy="3417651"/>
            <a:chOff x="329576" y="1336498"/>
            <a:chExt cx="8539468" cy="3417651"/>
          </a:xfrm>
        </p:grpSpPr>
        <p:sp>
          <p:nvSpPr>
            <p:cNvPr id="612" name="Google Shape;612;p52"/>
            <p:cNvSpPr txBox="1"/>
            <p:nvPr/>
          </p:nvSpPr>
          <p:spPr>
            <a:xfrm>
              <a:off x="1482685" y="4631038"/>
              <a:ext cx="235279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Да</a:t>
              </a:r>
              <a:endParaRPr/>
            </a:p>
          </p:txBody>
        </p:sp>
        <p:sp>
          <p:nvSpPr>
            <p:cNvPr id="613" name="Google Shape;613;p52"/>
            <p:cNvSpPr txBox="1"/>
            <p:nvPr/>
          </p:nvSpPr>
          <p:spPr>
            <a:xfrm rot="-3035228">
              <a:off x="4611854" y="4043128"/>
              <a:ext cx="918088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ДХ с одним главой</a:t>
              </a:r>
              <a:endParaRPr/>
            </a:p>
          </p:txBody>
        </p:sp>
        <p:sp>
          <p:nvSpPr>
            <p:cNvPr id="614" name="Google Shape;614;p52"/>
            <p:cNvSpPr txBox="1"/>
            <p:nvPr/>
          </p:nvSpPr>
          <p:spPr>
            <a:xfrm>
              <a:off x="3533158" y="4630174"/>
              <a:ext cx="235279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Нет</a:t>
              </a:r>
              <a:endParaRPr/>
            </a:p>
          </p:txBody>
        </p:sp>
        <p:sp>
          <p:nvSpPr>
            <p:cNvPr id="615" name="Google Shape;615;p52"/>
            <p:cNvSpPr txBox="1"/>
            <p:nvPr/>
          </p:nvSpPr>
          <p:spPr>
            <a:xfrm rot="-3035228">
              <a:off x="5183354" y="4043128"/>
              <a:ext cx="918088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Мелкие фермеры</a:t>
              </a:r>
              <a:endParaRPr/>
            </a:p>
          </p:txBody>
        </p:sp>
        <p:sp>
          <p:nvSpPr>
            <p:cNvPr id="616" name="Google Shape;616;p52"/>
            <p:cNvSpPr txBox="1"/>
            <p:nvPr/>
          </p:nvSpPr>
          <p:spPr>
            <a:xfrm rot="-3035228">
              <a:off x="6107973" y="3864927"/>
              <a:ext cx="468256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Другие</a:t>
              </a:r>
              <a:endParaRPr/>
            </a:p>
          </p:txBody>
        </p:sp>
        <p:sp>
          <p:nvSpPr>
            <p:cNvPr id="617" name="Google Shape;617;p52"/>
            <p:cNvSpPr txBox="1"/>
            <p:nvPr/>
          </p:nvSpPr>
          <p:spPr>
            <a:xfrm rot="-3035228">
              <a:off x="6177211" y="4136897"/>
              <a:ext cx="1135797" cy="1779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Беременные женщины и кормящие матери..</a:t>
              </a:r>
              <a:endParaRPr/>
            </a:p>
          </p:txBody>
        </p:sp>
        <p:sp>
          <p:nvSpPr>
            <p:cNvPr id="618" name="Google Shape;618;p52"/>
            <p:cNvSpPr txBox="1"/>
            <p:nvPr/>
          </p:nvSpPr>
          <p:spPr>
            <a:xfrm rot="-3035228">
              <a:off x="6820278" y="4112790"/>
              <a:ext cx="1026613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Количество членов ДХ</a:t>
              </a:r>
              <a:endParaRPr/>
            </a:p>
          </p:txBody>
        </p:sp>
        <p:sp>
          <p:nvSpPr>
            <p:cNvPr id="619" name="Google Shape;619;p52"/>
            <p:cNvSpPr txBox="1"/>
            <p:nvPr/>
          </p:nvSpPr>
          <p:spPr>
            <a:xfrm rot="-3035228">
              <a:off x="7492515" y="4047473"/>
              <a:ext cx="918088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Пенсионеры</a:t>
              </a:r>
              <a:endParaRPr/>
            </a:p>
          </p:txBody>
        </p:sp>
        <p:sp>
          <p:nvSpPr>
            <p:cNvPr id="620" name="Google Shape;620;p52"/>
            <p:cNvSpPr txBox="1"/>
            <p:nvPr/>
          </p:nvSpPr>
          <p:spPr>
            <a:xfrm rot="-3035228">
              <a:off x="8070994" y="4070868"/>
              <a:ext cx="918088" cy="1231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Я не знаю</a:t>
              </a:r>
              <a:endParaRPr/>
            </a:p>
          </p:txBody>
        </p:sp>
        <p:sp>
          <p:nvSpPr>
            <p:cNvPr id="621" name="Google Shape;621;p52"/>
            <p:cNvSpPr txBox="1"/>
            <p:nvPr/>
          </p:nvSpPr>
          <p:spPr>
            <a:xfrm>
              <a:off x="329576" y="1336498"/>
              <a:ext cx="4018056" cy="8515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ru-RU" sz="1100" u="none" strike="noStrike">
                  <a:solidFill>
                    <a:srgbClr val="27727B"/>
                  </a:solidFill>
                  <a:latin typeface="Arial"/>
                  <a:ea typeface="Arial"/>
                  <a:cs typeface="Arial"/>
                  <a:sym typeface="Arial"/>
                </a:rPr>
                <a:t>Знаете ли вы, что существует механизм, позволяющий вам сообщать о проблемах с полученной поддержкой?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i="0" lang="ru-RU" sz="800" u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ТИП: «ВЫБРАТЬ_ОДИН". На этот вопрос ответили 298 из 298 респондентов (по 0 не получены данные).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2"/>
            <p:cNvSpPr txBox="1"/>
            <p:nvPr/>
          </p:nvSpPr>
          <p:spPr>
            <a:xfrm>
              <a:off x="4770791" y="1367333"/>
              <a:ext cx="4018056" cy="8515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ru-RU" sz="1100" u="none" strike="noStrike">
                  <a:solidFill>
                    <a:srgbClr val="306B79"/>
                  </a:solidFill>
                  <a:latin typeface="Arial"/>
                  <a:ea typeface="Arial"/>
                  <a:cs typeface="Arial"/>
                  <a:sym typeface="Arial"/>
                </a:rPr>
                <a:t>Были ли доведены до сведения критерии получения помощи, выберите вариант?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i="0" lang="ru-RU" sz="800" u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ТИП: «ВЫБРАТЬ_ОДИН". На этот вопрос ответили 298 из 298 респондентов (по 0 не получены данные).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"/>
          <p:cNvSpPr txBox="1"/>
          <p:nvPr/>
        </p:nvSpPr>
        <p:spPr>
          <a:xfrm>
            <a:off x="3436884" y="1347614"/>
            <a:ext cx="4871544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 1: Каждая группа занимается одним этапом цикла, оценивает и поясняет действия по УСП, которые были предприняты для каждого этапа, указывает упущения и дает рекомендации на будущее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4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3"/>
          <p:cNvSpPr txBox="1"/>
          <p:nvPr>
            <p:ph type="title"/>
          </p:nvPr>
        </p:nvSpPr>
        <p:spPr>
          <a:xfrm>
            <a:off x="496614" y="411511"/>
            <a:ext cx="781181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УСП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630" name="Google Shape;63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3"/>
          <p:cNvSpPr txBox="1"/>
          <p:nvPr/>
        </p:nvSpPr>
        <p:spPr>
          <a:xfrm rot="-518971">
            <a:off x="449121" y="2498419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"/>
          <p:cNvSpPr/>
          <p:nvPr/>
        </p:nvSpPr>
        <p:spPr>
          <a:xfrm>
            <a:off x="0" y="0"/>
            <a:ext cx="9132168" cy="5143500"/>
          </a:xfrm>
          <a:prstGeom prst="rect">
            <a:avLst/>
          </a:prstGeom>
          <a:solidFill>
            <a:srgbClr val="EE2A24"/>
          </a:solidFill>
          <a:ln cap="flat" cmpd="sng" w="25400">
            <a:solidFill>
              <a:srgbClr val="EE2A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4"/>
          <p:cNvSpPr txBox="1"/>
          <p:nvPr/>
        </p:nvSpPr>
        <p:spPr>
          <a:xfrm>
            <a:off x="395536" y="335549"/>
            <a:ext cx="8496944" cy="33932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Реализация и мониторинг: Часть 2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642" name="Google Shape;64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348" y="815394"/>
            <a:ext cx="5886480" cy="351271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5"/>
          <p:cNvSpPr/>
          <p:nvPr/>
        </p:nvSpPr>
        <p:spPr>
          <a:xfrm>
            <a:off x="3967844" y="1600201"/>
            <a:ext cx="1551214" cy="334736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55"/>
          <p:cNvGrpSpPr/>
          <p:nvPr/>
        </p:nvGrpSpPr>
        <p:grpSpPr>
          <a:xfrm>
            <a:off x="1600610" y="878103"/>
            <a:ext cx="5791769" cy="3366820"/>
            <a:chOff x="1600610" y="878103"/>
            <a:chExt cx="5791769" cy="3366820"/>
          </a:xfrm>
        </p:grpSpPr>
        <p:sp>
          <p:nvSpPr>
            <p:cNvPr id="645" name="Google Shape;645;p55"/>
            <p:cNvSpPr txBox="1"/>
            <p:nvPr/>
          </p:nvSpPr>
          <p:spPr>
            <a:xfrm>
              <a:off x="2563196" y="878103"/>
              <a:ext cx="4447204" cy="2462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ситуациях</a:t>
              </a:r>
              <a:endParaRPr/>
            </a:p>
          </p:txBody>
        </p:sp>
        <p:sp>
          <p:nvSpPr>
            <p:cNvPr id="646" name="Google Shape;646;p55"/>
            <p:cNvSpPr txBox="1"/>
            <p:nvPr/>
          </p:nvSpPr>
          <p:spPr>
            <a:xfrm>
              <a:off x="3062883" y="1130355"/>
              <a:ext cx="3633024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этапы прозрачной, поддающейся учету программы денежной помощи</a:t>
              </a:r>
              <a:endParaRPr/>
            </a:p>
          </p:txBody>
        </p:sp>
        <p:sp>
          <p:nvSpPr>
            <p:cNvPr id="647" name="Google Shape;647;p55"/>
            <p:cNvSpPr txBox="1"/>
            <p:nvPr/>
          </p:nvSpPr>
          <p:spPr>
            <a:xfrm>
              <a:off x="1992753" y="1267691"/>
              <a:ext cx="57044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648" name="Google Shape;648;p55"/>
            <p:cNvSpPr txBox="1"/>
            <p:nvPr/>
          </p:nvSpPr>
          <p:spPr>
            <a:xfrm>
              <a:off x="4189203" y="1712328"/>
              <a:ext cx="116881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649" name="Google Shape;649;p55"/>
            <p:cNvSpPr txBox="1"/>
            <p:nvPr/>
          </p:nvSpPr>
          <p:spPr>
            <a:xfrm>
              <a:off x="1600610" y="2825174"/>
              <a:ext cx="553259" cy="2215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650" name="Google Shape;650;p55"/>
            <p:cNvSpPr txBox="1"/>
            <p:nvPr/>
          </p:nvSpPr>
          <p:spPr>
            <a:xfrm>
              <a:off x="6772130" y="2894427"/>
              <a:ext cx="611990" cy="3323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651" name="Google Shape;651;p55"/>
            <p:cNvSpPr txBox="1"/>
            <p:nvPr/>
          </p:nvSpPr>
          <p:spPr>
            <a:xfrm>
              <a:off x="3349703" y="3930991"/>
              <a:ext cx="2233976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652" name="Google Shape;652;p55"/>
            <p:cNvSpPr txBox="1"/>
            <p:nvPr/>
          </p:nvSpPr>
          <p:spPr>
            <a:xfrm>
              <a:off x="1607127" y="1686537"/>
              <a:ext cx="589447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653" name="Google Shape;653;p55"/>
            <p:cNvSpPr txBox="1"/>
            <p:nvPr/>
          </p:nvSpPr>
          <p:spPr>
            <a:xfrm>
              <a:off x="2389414" y="1675033"/>
              <a:ext cx="526106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654" name="Google Shape;654;p55"/>
            <p:cNvSpPr txBox="1"/>
            <p:nvPr/>
          </p:nvSpPr>
          <p:spPr>
            <a:xfrm>
              <a:off x="2428964" y="2240975"/>
              <a:ext cx="743727" cy="1938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655" name="Google Shape;655;p55"/>
            <p:cNvSpPr txBox="1"/>
            <p:nvPr/>
          </p:nvSpPr>
          <p:spPr>
            <a:xfrm>
              <a:off x="2426779" y="2676766"/>
              <a:ext cx="777471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656" name="Google Shape;656;p55"/>
            <p:cNvSpPr txBox="1"/>
            <p:nvPr/>
          </p:nvSpPr>
          <p:spPr>
            <a:xfrm>
              <a:off x="2473403" y="3261945"/>
              <a:ext cx="740662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657" name="Google Shape;657;p55"/>
            <p:cNvSpPr txBox="1"/>
            <p:nvPr/>
          </p:nvSpPr>
          <p:spPr>
            <a:xfrm>
              <a:off x="3301639" y="3247444"/>
              <a:ext cx="757744" cy="387798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658" name="Google Shape;658;p55"/>
            <p:cNvSpPr txBox="1"/>
            <p:nvPr/>
          </p:nvSpPr>
          <p:spPr>
            <a:xfrm>
              <a:off x="4286140" y="2277080"/>
              <a:ext cx="743727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659" name="Google Shape;659;p55"/>
            <p:cNvSpPr txBox="1"/>
            <p:nvPr/>
          </p:nvSpPr>
          <p:spPr>
            <a:xfrm>
              <a:off x="4203057" y="2705367"/>
              <a:ext cx="777471" cy="387798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660" name="Google Shape;660;p55"/>
            <p:cNvSpPr txBox="1"/>
            <p:nvPr/>
          </p:nvSpPr>
          <p:spPr>
            <a:xfrm>
              <a:off x="4246342" y="3297749"/>
              <a:ext cx="519622" cy="1938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661" name="Google Shape;661;p55"/>
            <p:cNvSpPr txBox="1"/>
            <p:nvPr/>
          </p:nvSpPr>
          <p:spPr>
            <a:xfrm>
              <a:off x="5119255" y="2199441"/>
              <a:ext cx="591391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662" name="Google Shape;662;p55"/>
            <p:cNvSpPr txBox="1"/>
            <p:nvPr/>
          </p:nvSpPr>
          <p:spPr>
            <a:xfrm>
              <a:off x="5902780" y="2317534"/>
              <a:ext cx="591391" cy="9695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663" name="Google Shape;663;p55"/>
            <p:cNvSpPr txBox="1"/>
            <p:nvPr/>
          </p:nvSpPr>
          <p:spPr>
            <a:xfrm>
              <a:off x="5968464" y="3164995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664" name="Google Shape;664;p55"/>
            <p:cNvSpPr txBox="1"/>
            <p:nvPr/>
          </p:nvSpPr>
          <p:spPr>
            <a:xfrm>
              <a:off x="6780389" y="3622966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/>
          <p:nvPr>
            <p:ph type="title"/>
          </p:nvPr>
        </p:nvSpPr>
        <p:spPr>
          <a:xfrm>
            <a:off x="467544" y="411511"/>
            <a:ext cx="7674133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0" name="Google Shape;670;p56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b="1" lang="ru-RU"/>
              <a:t>Конечные результаты: 	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–"/>
            </a:pPr>
            <a:r>
              <a:rPr lang="ru-RU">
                <a:solidFill>
                  <a:srgbClr val="FF0000"/>
                </a:solidFill>
              </a:rPr>
              <a:t>Правильный способ? </a:t>
            </a:r>
            <a:r>
              <a:rPr lang="ru-RU"/>
              <a:t>Имелись ли </a:t>
            </a:r>
            <a:r>
              <a:rPr lang="ru-RU">
                <a:solidFill>
                  <a:srgbClr val="FF0000"/>
                </a:solidFill>
              </a:rPr>
              <a:t>механизмы предоставления </a:t>
            </a:r>
            <a:r>
              <a:rPr lang="ru-RU"/>
              <a:t>(ПФУ,  выдачи), наиболее подходящие для целевого населения?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/>
              <a:t>Определить основные </a:t>
            </a:r>
            <a:r>
              <a:rPr lang="ru-RU" sz="2000">
                <a:solidFill>
                  <a:srgbClr val="FF0000"/>
                </a:solidFill>
              </a:rPr>
              <a:t>упущения/положительные моменты и полученный опыт </a:t>
            </a:r>
            <a:r>
              <a:rPr lang="ru-RU" sz="2000"/>
              <a:t>и предложить основные </a:t>
            </a:r>
            <a:r>
              <a:rPr lang="ru-RU" sz="2000">
                <a:solidFill>
                  <a:srgbClr val="FF0000"/>
                </a:solidFill>
              </a:rPr>
              <a:t>рекомендации</a:t>
            </a:r>
            <a:r>
              <a:rPr lang="ru-RU" sz="2000"/>
              <a:t> для оперативных мер в будущем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	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7"/>
          <p:cNvSpPr txBox="1"/>
          <p:nvPr>
            <p:ph type="title"/>
          </p:nvPr>
        </p:nvSpPr>
        <p:spPr>
          <a:xfrm>
            <a:off x="467544" y="411510"/>
            <a:ext cx="7560840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П</a:t>
            </a:r>
            <a:r>
              <a:rPr lang="ru-RU"/>
              <a:t>равильный способ? (выдача)</a:t>
            </a:r>
            <a:endParaRPr/>
          </a:p>
        </p:txBody>
      </p:sp>
      <p:sp>
        <p:nvSpPr>
          <p:cNvPr id="677" name="Google Shape;677;p57"/>
          <p:cNvSpPr txBox="1"/>
          <p:nvPr>
            <p:ph idx="1" type="body"/>
          </p:nvPr>
        </p:nvSpPr>
        <p:spPr>
          <a:xfrm>
            <a:off x="457200" y="1275606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Включите 2-3 слайда со сводными данными из МПВП + ОФГ (10 мин) (см. примеры) </a:t>
            </a:r>
            <a:endParaRPr/>
          </a:p>
          <a:p>
            <a:pPr indent="-2857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ru-RU"/>
              <a:t>Пленарное обсуждение мнений сообщества: согласны ли участники, хотят ли что-то добавить (10 мин)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8"/>
          <p:cNvSpPr txBox="1"/>
          <p:nvPr>
            <p:ph type="title"/>
          </p:nvPr>
        </p:nvSpPr>
        <p:spPr>
          <a:xfrm>
            <a:off x="467544" y="411511"/>
            <a:ext cx="757118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Правильный</a:t>
            </a:r>
            <a:r>
              <a:rPr lang="ru-RU"/>
              <a:t> способ? (выдача)</a:t>
            </a:r>
            <a:endParaRPr/>
          </a:p>
        </p:txBody>
      </p:sp>
      <p:pic>
        <p:nvPicPr>
          <p:cNvPr id="684" name="Google Shape;684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257797"/>
            <a:ext cx="4090988" cy="331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4742" y="1257797"/>
            <a:ext cx="4086435" cy="33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8"/>
          <p:cNvSpPr txBox="1"/>
          <p:nvPr/>
        </p:nvSpPr>
        <p:spPr>
          <a:xfrm>
            <a:off x="466489" y="1313460"/>
            <a:ext cx="4018056" cy="702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100" u="none" strike="noStrike">
                <a:solidFill>
                  <a:srgbClr val="306B79"/>
                </a:solidFill>
                <a:latin typeface="Arial"/>
                <a:ea typeface="Arial"/>
                <a:cs typeface="Arial"/>
                <a:sym typeface="Arial"/>
              </a:rPr>
              <a:t>Вы удовлетворены процессом распределения денежных средств в целом?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0" lang="ru-RU" sz="8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ТИП: «ВЫБРАТЬ_ОДИН". На этот вопрос ответили 298 из 298 респондентов (по 0 не получены данные).</a:t>
            </a:r>
            <a:endParaRPr sz="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8"/>
          <p:cNvSpPr txBox="1"/>
          <p:nvPr/>
        </p:nvSpPr>
        <p:spPr>
          <a:xfrm>
            <a:off x="5511451" y="4353291"/>
            <a:ext cx="235279" cy="123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/>
          </a:p>
        </p:txBody>
      </p:sp>
      <p:grpSp>
        <p:nvGrpSpPr>
          <p:cNvPr id="688" name="Google Shape;688;p58"/>
          <p:cNvGrpSpPr/>
          <p:nvPr/>
        </p:nvGrpSpPr>
        <p:grpSpPr>
          <a:xfrm>
            <a:off x="1538103" y="1176288"/>
            <a:ext cx="7474278" cy="3358947"/>
            <a:chOff x="1538103" y="1176288"/>
            <a:chExt cx="7474278" cy="3358947"/>
          </a:xfrm>
        </p:grpSpPr>
        <p:sp>
          <p:nvSpPr>
            <p:cNvPr id="689" name="Google Shape;689;p58"/>
            <p:cNvSpPr txBox="1"/>
            <p:nvPr/>
          </p:nvSpPr>
          <p:spPr>
            <a:xfrm>
              <a:off x="4923538" y="1176288"/>
              <a:ext cx="4018056" cy="8720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ru-RU" sz="1100" u="none" strike="noStrike">
                  <a:solidFill>
                    <a:srgbClr val="306B79"/>
                  </a:solidFill>
                  <a:latin typeface="Arial"/>
                  <a:ea typeface="Arial"/>
                  <a:cs typeface="Arial"/>
                  <a:sym typeface="Arial"/>
                </a:rPr>
                <a:t>Чувствовали ли вы или человек, который пришел за выдаваемой помощью, себя в безопасности в месте выдачи?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i="0" lang="ru-RU" sz="800" u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ТИП: «ВЫБРАТЬ_ОДИН". На этот вопрос ответили 297 из 298 респондентов (по 1 не получены данные).</a:t>
              </a:r>
              <a:endPara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0" name="Google Shape;690;p58"/>
            <p:cNvGrpSpPr/>
            <p:nvPr/>
          </p:nvGrpSpPr>
          <p:grpSpPr>
            <a:xfrm>
              <a:off x="1538103" y="4375359"/>
              <a:ext cx="7474278" cy="159876"/>
              <a:chOff x="1538103" y="4375359"/>
              <a:chExt cx="7474278" cy="159876"/>
            </a:xfrm>
          </p:grpSpPr>
          <p:sp>
            <p:nvSpPr>
              <p:cNvPr id="691" name="Google Shape;691;p58"/>
              <p:cNvSpPr txBox="1"/>
              <p:nvPr/>
            </p:nvSpPr>
            <p:spPr>
              <a:xfrm>
                <a:off x="1538103" y="4412124"/>
                <a:ext cx="235279" cy="1231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Да</a:t>
                </a:r>
                <a:endParaRPr/>
              </a:p>
            </p:txBody>
          </p:sp>
          <p:sp>
            <p:nvSpPr>
              <p:cNvPr id="692" name="Google Shape;692;p58"/>
              <p:cNvSpPr txBox="1"/>
              <p:nvPr/>
            </p:nvSpPr>
            <p:spPr>
              <a:xfrm>
                <a:off x="3200191" y="4405196"/>
                <a:ext cx="1046018" cy="1231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 некоторой степени</a:t>
                </a:r>
                <a:endParaRPr/>
              </a:p>
            </p:txBody>
          </p:sp>
          <p:sp>
            <p:nvSpPr>
              <p:cNvPr id="693" name="Google Shape;693;p58"/>
              <p:cNvSpPr txBox="1"/>
              <p:nvPr/>
            </p:nvSpPr>
            <p:spPr>
              <a:xfrm>
                <a:off x="7158378" y="4375359"/>
                <a:ext cx="1046018" cy="1231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 некоторой степени</a:t>
                </a:r>
                <a:endParaRPr/>
              </a:p>
            </p:txBody>
          </p:sp>
          <p:sp>
            <p:nvSpPr>
              <p:cNvPr id="694" name="Google Shape;694;p58"/>
              <p:cNvSpPr txBox="1"/>
              <p:nvPr/>
            </p:nvSpPr>
            <p:spPr>
              <a:xfrm>
                <a:off x="6112360" y="4375359"/>
                <a:ext cx="1046018" cy="1231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Вообще никак</a:t>
                </a:r>
                <a:endParaRPr/>
              </a:p>
            </p:txBody>
          </p:sp>
          <p:sp>
            <p:nvSpPr>
              <p:cNvPr id="695" name="Google Shape;695;p58"/>
              <p:cNvSpPr txBox="1"/>
              <p:nvPr/>
            </p:nvSpPr>
            <p:spPr>
              <a:xfrm>
                <a:off x="8308304" y="4378082"/>
                <a:ext cx="704077" cy="1231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Я не знаю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ОФГ</a:t>
            </a:r>
            <a:endParaRPr/>
          </a:p>
        </p:txBody>
      </p:sp>
      <p:sp>
        <p:nvSpPr>
          <p:cNvPr id="701" name="Google Shape;701;p59"/>
          <p:cNvSpPr txBox="1"/>
          <p:nvPr>
            <p:ph idx="1" type="body"/>
          </p:nvPr>
        </p:nvSpPr>
        <p:spPr>
          <a:xfrm>
            <a:off x="628650" y="116832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«Инцидент, который негативно повлиял на программу, был связан с большим количеством людей на почте во время выдачи помощи, так как в тот день собралось несколько групп населения для получения ДВП»</a:t>
            </a:r>
            <a:endParaRPr sz="26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«Люди не подвергались никакому риску. Было предложено отдать приоритет женщинам с детьми»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>
                <a:latin typeface="Calibri"/>
                <a:ea typeface="Calibri"/>
                <a:cs typeface="Calibri"/>
                <a:sym typeface="Calibri"/>
              </a:rPr>
              <a:t>Сравнение процесса и воздействия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628650" y="1369219"/>
            <a:ext cx="7829550" cy="30884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ru-RU" sz="2300"/>
              <a:t>Мониторинг процесса </a:t>
            </a:r>
            <a:r>
              <a:rPr lang="ru-RU" sz="2300"/>
              <a:t>: для гарантии того, что программа является подходящей и соответствует потребностям людей, что она реализуется способом, который был задумано </a:t>
            </a:r>
            <a:endParaRPr/>
          </a:p>
          <a:p>
            <a:pPr indent="-342900" lvl="0" marL="34290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ru-RU" sz="2300"/>
              <a:t>Мониторинг воздействия </a:t>
            </a:r>
            <a:r>
              <a:rPr lang="ru-RU" sz="2300"/>
              <a:t>: для гарантии того, что программа оказывает запланированное воздействие и минимизирует негативные последствия более эффективно и действенно, чем программы других видов</a:t>
            </a:r>
            <a:endParaRPr sz="2300"/>
          </a:p>
        </p:txBody>
      </p:sp>
      <p:sp>
        <p:nvSpPr>
          <p:cNvPr id="114" name="Google Shape;114;p6"/>
          <p:cNvSpPr/>
          <p:nvPr/>
        </p:nvSpPr>
        <p:spPr>
          <a:xfrm>
            <a:off x="1771650" y="2376644"/>
            <a:ext cx="5886450" cy="337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0"/>
          <p:cNvSpPr txBox="1"/>
          <p:nvPr>
            <p:ph type="title"/>
          </p:nvPr>
        </p:nvSpPr>
        <p:spPr>
          <a:xfrm>
            <a:off x="73129" y="293752"/>
            <a:ext cx="8967725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Выбранный механизм предоставления/ПФУ при </a:t>
            </a:r>
            <a:r>
              <a:rPr lang="ru-RU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реагировании в xxx</a:t>
            </a:r>
            <a:endParaRPr/>
          </a:p>
        </p:txBody>
      </p:sp>
      <p:pic>
        <p:nvPicPr>
          <p:cNvPr id="708" name="Google Shape;708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47108"/>
            <a:ext cx="9143999" cy="379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1"/>
          <p:cNvSpPr txBox="1"/>
          <p:nvPr/>
        </p:nvSpPr>
        <p:spPr>
          <a:xfrm>
            <a:off x="2688737" y="1209069"/>
            <a:ext cx="5242989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основе предыдущей информации: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 обсуждение в двух группах порядка организации и выдачи помощи (I –выбор ПФУ; 2 – выдача)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Определите a) что прошло хорошо; b) что следовало сделать лучше; не менее трех основных рекомендуемых действий для повышения качества этого этапа в следующий раз. (40 мин)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4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1"/>
          <p:cNvSpPr txBox="1"/>
          <p:nvPr>
            <p:ph type="title"/>
          </p:nvPr>
        </p:nvSpPr>
        <p:spPr>
          <a:xfrm>
            <a:off x="496614" y="411511"/>
            <a:ext cx="781181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механизмах доставки </a:t>
            </a:r>
            <a:endParaRPr/>
          </a:p>
        </p:txBody>
      </p:sp>
      <p:pic>
        <p:nvPicPr>
          <p:cNvPr id="716" name="Google Shape;71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61"/>
          <p:cNvSpPr txBox="1"/>
          <p:nvPr/>
        </p:nvSpPr>
        <p:spPr>
          <a:xfrm rot="-518971">
            <a:off x="516982" y="2440607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722" name="Google Shape;72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348" y="815394"/>
            <a:ext cx="5886480" cy="351271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62"/>
          <p:cNvSpPr/>
          <p:nvPr/>
        </p:nvSpPr>
        <p:spPr>
          <a:xfrm>
            <a:off x="6694716" y="2718708"/>
            <a:ext cx="808264" cy="677636"/>
          </a:xfrm>
          <a:prstGeom prst="ellipse">
            <a:avLst/>
          </a:prstGeom>
          <a:noFill/>
          <a:ln cap="flat" cmpd="sng" w="25400">
            <a:solidFill>
              <a:srgbClr val="E41B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4" name="Google Shape;724;p62"/>
          <p:cNvGrpSpPr/>
          <p:nvPr/>
        </p:nvGrpSpPr>
        <p:grpSpPr>
          <a:xfrm>
            <a:off x="1600610" y="878103"/>
            <a:ext cx="5811219" cy="3366820"/>
            <a:chOff x="1600610" y="878103"/>
            <a:chExt cx="5811219" cy="3366820"/>
          </a:xfrm>
        </p:grpSpPr>
        <p:sp>
          <p:nvSpPr>
            <p:cNvPr id="725" name="Google Shape;725;p62"/>
            <p:cNvSpPr txBox="1"/>
            <p:nvPr/>
          </p:nvSpPr>
          <p:spPr>
            <a:xfrm>
              <a:off x="2563196" y="878103"/>
              <a:ext cx="4447204" cy="24622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 предоставления денежной помощи при чрезвычайных ситуациях</a:t>
              </a:r>
              <a:endParaRPr/>
            </a:p>
          </p:txBody>
        </p:sp>
        <p:sp>
          <p:nvSpPr>
            <p:cNvPr id="726" name="Google Shape;726;p62"/>
            <p:cNvSpPr txBox="1"/>
            <p:nvPr/>
          </p:nvSpPr>
          <p:spPr>
            <a:xfrm>
              <a:off x="3062883" y="1130355"/>
              <a:ext cx="3633024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этапы прозрачной, поддающейся учету программы денежной помощи</a:t>
              </a:r>
              <a:endParaRPr/>
            </a:p>
          </p:txBody>
        </p:sp>
        <p:sp>
          <p:nvSpPr>
            <p:cNvPr id="727" name="Google Shape;727;p62"/>
            <p:cNvSpPr txBox="1"/>
            <p:nvPr/>
          </p:nvSpPr>
          <p:spPr>
            <a:xfrm>
              <a:off x="1992753" y="1267691"/>
              <a:ext cx="570443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</a:t>
              </a:r>
              <a:endParaRPr/>
            </a:p>
          </p:txBody>
        </p:sp>
        <p:sp>
          <p:nvSpPr>
            <p:cNvPr id="728" name="Google Shape;728;p62"/>
            <p:cNvSpPr txBox="1"/>
            <p:nvPr/>
          </p:nvSpPr>
          <p:spPr>
            <a:xfrm>
              <a:off x="3976254" y="1721321"/>
              <a:ext cx="1473227" cy="123111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Организация и реализация</a:t>
              </a:r>
              <a:endParaRPr/>
            </a:p>
          </p:txBody>
        </p:sp>
        <p:sp>
          <p:nvSpPr>
            <p:cNvPr id="729" name="Google Shape;729;p62"/>
            <p:cNvSpPr txBox="1"/>
            <p:nvPr/>
          </p:nvSpPr>
          <p:spPr>
            <a:xfrm>
              <a:off x="1600610" y="2825174"/>
              <a:ext cx="553259" cy="2215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Анализ реагирования</a:t>
              </a:r>
              <a:endParaRPr/>
            </a:p>
          </p:txBody>
        </p:sp>
        <p:sp>
          <p:nvSpPr>
            <p:cNvPr id="730" name="Google Shape;730;p62"/>
            <p:cNvSpPr txBox="1"/>
            <p:nvPr/>
          </p:nvSpPr>
          <p:spPr>
            <a:xfrm>
              <a:off x="6846747" y="2872713"/>
              <a:ext cx="565082" cy="332399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7F7F7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Мониторинг, оценка и закрытие</a:t>
              </a:r>
              <a:endParaRPr/>
            </a:p>
          </p:txBody>
        </p:sp>
        <p:sp>
          <p:nvSpPr>
            <p:cNvPr id="731" name="Google Shape;731;p62"/>
            <p:cNvSpPr txBox="1"/>
            <p:nvPr/>
          </p:nvSpPr>
          <p:spPr>
            <a:xfrm>
              <a:off x="3349703" y="3930991"/>
              <a:ext cx="2233976" cy="313932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и оценка в течение всей программы денежной помощи</a:t>
              </a:r>
              <a:endParaRPr/>
            </a:p>
          </p:txBody>
        </p:sp>
        <p:sp>
          <p:nvSpPr>
            <p:cNvPr id="732" name="Google Shape;732;p62"/>
            <p:cNvSpPr txBox="1"/>
            <p:nvPr/>
          </p:nvSpPr>
          <p:spPr>
            <a:xfrm>
              <a:off x="1607127" y="1686537"/>
              <a:ext cx="589447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Ситуационный анализ</a:t>
              </a:r>
              <a:endParaRPr/>
            </a:p>
          </p:txBody>
        </p:sp>
        <p:sp>
          <p:nvSpPr>
            <p:cNvPr id="733" name="Google Shape;733;p62"/>
            <p:cNvSpPr txBox="1"/>
            <p:nvPr/>
          </p:nvSpPr>
          <p:spPr>
            <a:xfrm>
              <a:off x="2389414" y="1675033"/>
              <a:ext cx="526106" cy="193899"/>
            </a:xfrm>
            <a:prstGeom prst="rect">
              <a:avLst/>
            </a:prstGeom>
            <a:solidFill>
              <a:srgbClr val="F38179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Оценка потребностей</a:t>
              </a:r>
              <a:endParaRPr/>
            </a:p>
          </p:txBody>
        </p:sp>
        <p:sp>
          <p:nvSpPr>
            <p:cNvPr id="734" name="Google Shape;734;p62"/>
            <p:cNvSpPr txBox="1"/>
            <p:nvPr/>
          </p:nvSpPr>
          <p:spPr>
            <a:xfrm>
              <a:off x="2428964" y="2240975"/>
              <a:ext cx="743727" cy="19389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состояния рынка</a:t>
              </a:r>
              <a:endParaRPr/>
            </a:p>
          </p:txBody>
        </p:sp>
        <p:sp>
          <p:nvSpPr>
            <p:cNvPr id="735" name="Google Shape;735;p62"/>
            <p:cNvSpPr txBox="1"/>
            <p:nvPr/>
          </p:nvSpPr>
          <p:spPr>
            <a:xfrm>
              <a:off x="2426779" y="2676766"/>
              <a:ext cx="777471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Осуществимо ли предоставление денежных средств?</a:t>
              </a:r>
              <a:endParaRPr/>
            </a:p>
          </p:txBody>
        </p:sp>
        <p:sp>
          <p:nvSpPr>
            <p:cNvPr id="736" name="Google Shape;736;p62"/>
            <p:cNvSpPr txBox="1"/>
            <p:nvPr/>
          </p:nvSpPr>
          <p:spPr>
            <a:xfrm>
              <a:off x="2473403" y="3261945"/>
              <a:ext cx="740662" cy="290849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суммы перевода средств</a:t>
              </a:r>
              <a:endParaRPr/>
            </a:p>
          </p:txBody>
        </p:sp>
        <p:sp>
          <p:nvSpPr>
            <p:cNvPr id="737" name="Google Shape;737;p62"/>
            <p:cNvSpPr txBox="1"/>
            <p:nvPr/>
          </p:nvSpPr>
          <p:spPr>
            <a:xfrm>
              <a:off x="3301639" y="3247444"/>
              <a:ext cx="757744" cy="387798"/>
            </a:xfrm>
            <a:prstGeom prst="rect">
              <a:avLst/>
            </a:prstGeom>
            <a:solidFill>
              <a:srgbClr val="BCE39D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Определение целевых групп получателей помощи</a:t>
              </a:r>
              <a:endParaRPr/>
            </a:p>
          </p:txBody>
        </p:sp>
        <p:sp>
          <p:nvSpPr>
            <p:cNvPr id="738" name="Google Shape;738;p62"/>
            <p:cNvSpPr txBox="1"/>
            <p:nvPr/>
          </p:nvSpPr>
          <p:spPr>
            <a:xfrm>
              <a:off x="4286140" y="2270153"/>
              <a:ext cx="743727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Заключение договора с поставщиком услуг</a:t>
              </a:r>
              <a:endParaRPr/>
            </a:p>
          </p:txBody>
        </p:sp>
        <p:sp>
          <p:nvSpPr>
            <p:cNvPr id="739" name="Google Shape;739;p62"/>
            <p:cNvSpPr txBox="1"/>
            <p:nvPr/>
          </p:nvSpPr>
          <p:spPr>
            <a:xfrm>
              <a:off x="4203057" y="2705367"/>
              <a:ext cx="777471" cy="387798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Коммуникация с получателями помощи и подотчетность</a:t>
              </a:r>
              <a:endParaRPr/>
            </a:p>
          </p:txBody>
        </p:sp>
        <p:sp>
          <p:nvSpPr>
            <p:cNvPr id="740" name="Google Shape;740;p62"/>
            <p:cNvSpPr txBox="1"/>
            <p:nvPr/>
          </p:nvSpPr>
          <p:spPr>
            <a:xfrm>
              <a:off x="4246342" y="3297749"/>
              <a:ext cx="519622" cy="19389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Бюджет и рабочий план</a:t>
              </a:r>
              <a:endParaRPr/>
            </a:p>
          </p:txBody>
        </p:sp>
        <p:sp>
          <p:nvSpPr>
            <p:cNvPr id="741" name="Google Shape;741;p62"/>
            <p:cNvSpPr txBox="1"/>
            <p:nvPr/>
          </p:nvSpPr>
          <p:spPr>
            <a:xfrm>
              <a:off x="5119255" y="2199441"/>
              <a:ext cx="591391" cy="290849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Регистрация получателей помощи</a:t>
              </a:r>
              <a:endParaRPr/>
            </a:p>
          </p:txBody>
        </p:sp>
        <p:sp>
          <p:nvSpPr>
            <p:cNvPr id="742" name="Google Shape;742;p62"/>
            <p:cNvSpPr txBox="1"/>
            <p:nvPr/>
          </p:nvSpPr>
          <p:spPr>
            <a:xfrm>
              <a:off x="5902780" y="2317534"/>
              <a:ext cx="591391" cy="96950"/>
            </a:xfrm>
            <a:prstGeom prst="rect">
              <a:avLst/>
            </a:prstGeom>
            <a:solidFill>
              <a:srgbClr val="9CD7D7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Выдача</a:t>
              </a:r>
              <a:endParaRPr/>
            </a:p>
          </p:txBody>
        </p:sp>
        <p:sp>
          <p:nvSpPr>
            <p:cNvPr id="743" name="Google Shape;743;p62"/>
            <p:cNvSpPr txBox="1"/>
            <p:nvPr/>
          </p:nvSpPr>
          <p:spPr>
            <a:xfrm>
              <a:off x="5968464" y="3164995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Мониторинг и оценка</a:t>
              </a:r>
              <a:endParaRPr/>
            </a:p>
          </p:txBody>
        </p:sp>
        <p:sp>
          <p:nvSpPr>
            <p:cNvPr id="744" name="Google Shape;744;p62"/>
            <p:cNvSpPr txBox="1"/>
            <p:nvPr/>
          </p:nvSpPr>
          <p:spPr>
            <a:xfrm>
              <a:off x="6780389" y="3622966"/>
              <a:ext cx="611990" cy="193899"/>
            </a:xfrm>
            <a:prstGeom prst="rect">
              <a:avLst/>
            </a:prstGeom>
            <a:solidFill>
              <a:srgbClr val="0E7DA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Сверка программы</a:t>
              </a:r>
              <a:endParaRPr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3"/>
          <p:cNvSpPr txBox="1"/>
          <p:nvPr>
            <p:ph type="title"/>
          </p:nvPr>
        </p:nvSpPr>
        <p:spPr>
          <a:xfrm>
            <a:off x="467543" y="411510"/>
            <a:ext cx="7674133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50" name="Google Shape;750;p63"/>
          <p:cNvSpPr txBox="1"/>
          <p:nvPr>
            <p:ph idx="1" type="body"/>
          </p:nvPr>
        </p:nvSpPr>
        <p:spPr>
          <a:xfrm>
            <a:off x="396240" y="976685"/>
            <a:ext cx="757118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Char char="­"/>
            </a:pPr>
            <a:r>
              <a:rPr b="1" lang="ru-RU"/>
              <a:t>Конечные результаты: 	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Проанализировать инструменты/процессы, используемые для мониторинга реагирования, и о том, помогли ли они адаптировать реагирование при необходимости.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 sz="2000"/>
              <a:t>Определить основные упущения/положительные моменты и полученный опыт и предложить основные рекомендации для оперативных мер в будущем</a:t>
            </a:r>
            <a:r>
              <a:rPr lang="ru-RU"/>
              <a:t>	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Scott IFRC\IFRC M&amp;E Guidance\PMER Cartoons\16 ifrc ME waterfall.TIF" id="755" name="Google Shape;75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083" y="513756"/>
            <a:ext cx="6953492" cy="41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64"/>
          <p:cNvSpPr txBox="1"/>
          <p:nvPr/>
        </p:nvSpPr>
        <p:spPr>
          <a:xfrm rot="-176308">
            <a:off x="1546640" y="782925"/>
            <a:ext cx="1552000" cy="12100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4"/>
          <p:cNvSpPr/>
          <p:nvPr/>
        </p:nvSpPr>
        <p:spPr>
          <a:xfrm>
            <a:off x="4045527" y="1884218"/>
            <a:ext cx="318655" cy="103468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631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64"/>
          <p:cNvSpPr/>
          <p:nvPr/>
        </p:nvSpPr>
        <p:spPr>
          <a:xfrm rot="-433190">
            <a:off x="3612602" y="1433395"/>
            <a:ext cx="1506947" cy="981386"/>
          </a:xfrm>
          <a:custGeom>
            <a:rect b="b" l="l" r="r" t="t"/>
            <a:pathLst>
              <a:path extrusionOk="0" h="981386" w="1506947">
                <a:moveTo>
                  <a:pt x="23009" y="105686"/>
                </a:moveTo>
                <a:cubicBezTo>
                  <a:pt x="97267" y="-26886"/>
                  <a:pt x="412735" y="-4726"/>
                  <a:pt x="620724" y="14740"/>
                </a:cubicBezTo>
                <a:cubicBezTo>
                  <a:pt x="828713" y="34206"/>
                  <a:pt x="1157911" y="162778"/>
                  <a:pt x="1270941" y="222482"/>
                </a:cubicBezTo>
                <a:cubicBezTo>
                  <a:pt x="1383971" y="282186"/>
                  <a:pt x="1366434" y="220140"/>
                  <a:pt x="1386507" y="267103"/>
                </a:cubicBezTo>
                <a:cubicBezTo>
                  <a:pt x="1406580" y="314066"/>
                  <a:pt x="1518530" y="424936"/>
                  <a:pt x="1505967" y="509173"/>
                </a:cubicBezTo>
                <a:cubicBezTo>
                  <a:pt x="1493404" y="593410"/>
                  <a:pt x="1440261" y="693075"/>
                  <a:pt x="1311131" y="772524"/>
                </a:cubicBezTo>
                <a:cubicBezTo>
                  <a:pt x="1182001" y="851973"/>
                  <a:pt x="805920" y="974677"/>
                  <a:pt x="616594" y="980951"/>
                </a:cubicBezTo>
                <a:cubicBezTo>
                  <a:pt x="427268" y="987225"/>
                  <a:pt x="281461" y="925556"/>
                  <a:pt x="175176" y="810169"/>
                </a:cubicBezTo>
                <a:cubicBezTo>
                  <a:pt x="68891" y="694782"/>
                  <a:pt x="-51249" y="238258"/>
                  <a:pt x="23009" y="1056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9" name="Google Shape;759;p64"/>
          <p:cNvGrpSpPr/>
          <p:nvPr/>
        </p:nvGrpSpPr>
        <p:grpSpPr>
          <a:xfrm>
            <a:off x="1446578" y="836506"/>
            <a:ext cx="6061051" cy="3804951"/>
            <a:chOff x="1446578" y="836506"/>
            <a:chExt cx="6061051" cy="3804951"/>
          </a:xfrm>
        </p:grpSpPr>
        <p:sp>
          <p:nvSpPr>
            <p:cNvPr id="760" name="Google Shape;760;p64"/>
            <p:cNvSpPr txBox="1"/>
            <p:nvPr/>
          </p:nvSpPr>
          <p:spPr>
            <a:xfrm rot="-176308">
              <a:off x="1470343" y="878168"/>
              <a:ext cx="1650259" cy="9694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Проанализировать данные мониторинга?</a:t>
              </a:r>
              <a:endParaRPr/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Зачем мне эта суета?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 нас все отлично.</a:t>
              </a:r>
              <a:endParaRPr/>
            </a:p>
          </p:txBody>
        </p:sp>
        <p:sp>
          <p:nvSpPr>
            <p:cNvPr id="761" name="Google Shape;761;p64"/>
            <p:cNvSpPr txBox="1"/>
            <p:nvPr/>
          </p:nvSpPr>
          <p:spPr>
            <a:xfrm rot="-482358">
              <a:off x="3678139" y="1694009"/>
              <a:ext cx="1301893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Проект</a:t>
              </a:r>
              <a:endParaRPr/>
            </a:p>
          </p:txBody>
        </p:sp>
        <p:sp>
          <p:nvSpPr>
            <p:cNvPr id="762" name="Google Shape;762;p64"/>
            <p:cNvSpPr txBox="1"/>
            <p:nvPr/>
          </p:nvSpPr>
          <p:spPr>
            <a:xfrm>
              <a:off x="1564029" y="4018209"/>
              <a:ext cx="5943600" cy="6232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ПОМНИТЕ, ПОЛУЧЕННАЯ В ХОДЕ МОНИТОРИНГА И ОЦЕНКИ ИНФОРМАЦИЯ ПОЛЕЗНА ТОЛЬКО ТОГДА, КОГДА ОНА ИСПОЛЬЗУЕТСЯ!</a:t>
              </a:r>
              <a:endParaRPr/>
            </a:p>
            <a:p>
              <a:pPr indent="0" lvl="0" marL="0" marR="0" rtl="0" algn="ctr">
                <a:lnSpc>
                  <a:spcPct val="7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Моментальный снимок </a:t>
            </a:r>
            <a:r>
              <a:rPr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мониторинга 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в ходе реагирования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345" y="1395529"/>
            <a:ext cx="3029093" cy="347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6"/>
          <p:cNvSpPr txBox="1"/>
          <p:nvPr/>
        </p:nvSpPr>
        <p:spPr>
          <a:xfrm>
            <a:off x="2597727" y="1347614"/>
            <a:ext cx="5710701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Используя предыдущую информацию: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 каждая группа обсуждает, насколько эффективна была система мониторинга для этого реагирования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Определите a) Ситуации, когда мониторинг проекта привел к корректировкам в реагировании b) Что прошло хорошо, а какие проблемы с системой мониторинга возникли (инструментарий сбора данных и т.д.)  c) Основные рекомендации.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66"/>
          <p:cNvSpPr txBox="1"/>
          <p:nvPr>
            <p:ph type="title"/>
          </p:nvPr>
        </p:nvSpPr>
        <p:spPr>
          <a:xfrm>
            <a:off x="496614" y="390730"/>
            <a:ext cx="781181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системе мониторинга реагирования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77" name="Google Shape;77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66"/>
          <p:cNvSpPr txBox="1"/>
          <p:nvPr/>
        </p:nvSpPr>
        <p:spPr>
          <a:xfrm rot="-518971">
            <a:off x="516983" y="2484564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A24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7"/>
          <p:cNvSpPr txBox="1"/>
          <p:nvPr/>
        </p:nvSpPr>
        <p:spPr>
          <a:xfrm>
            <a:off x="395536" y="418672"/>
            <a:ext cx="849694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525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Рекомендации для будущих программ по ДВП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8"/>
          <p:cNvSpPr txBox="1"/>
          <p:nvPr>
            <p:ph type="title"/>
          </p:nvPr>
        </p:nvSpPr>
        <p:spPr>
          <a:xfrm>
            <a:off x="467543" y="411510"/>
            <a:ext cx="7674133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>
                <a:solidFill>
                  <a:srgbClr val="FF0000"/>
                </a:solidFill>
              </a:rPr>
              <a:t>Описание </a:t>
            </a:r>
            <a:r>
              <a:rPr lang="ru-RU"/>
              <a:t>заседания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1" name="Google Shape;791;p68"/>
          <p:cNvSpPr txBox="1"/>
          <p:nvPr>
            <p:ph idx="1" type="body"/>
          </p:nvPr>
        </p:nvSpPr>
        <p:spPr>
          <a:xfrm>
            <a:off x="396240" y="976685"/>
            <a:ext cx="8027324" cy="3318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	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Вкратце повторите и уточните основные рекомендации, выработанные на семинаре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Обсудите то, насколько хорошо они отражены в плане действий по ДВП, и необходимы ли дополнительные действия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Рассмотрите выводы в соответствии с самостоятельной оценкой организационного потенциала ДВП национального общества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Разбейте на категории, определите приоритеты и доработайте рекомендации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ru-RU"/>
              <a:t>Подведите итоги и представьте заключительные комментарии.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/>
              <a:t>	</a:t>
            </a:r>
            <a:endParaRPr/>
          </a:p>
          <a:p>
            <a:pPr indent="-171450" lvl="0" marL="285750" rtl="0" algn="l">
              <a:spcBef>
                <a:spcPts val="360"/>
              </a:spcBef>
              <a:spcAft>
                <a:spcPts val="0"/>
              </a:spcAft>
              <a:buClr>
                <a:srgbClr val="EE2A24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9"/>
          <p:cNvSpPr txBox="1"/>
          <p:nvPr/>
        </p:nvSpPr>
        <p:spPr>
          <a:xfrm>
            <a:off x="3386084" y="1360315"/>
            <a:ext cx="4871544" cy="33932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ходе пленарного обсуждения: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Проголосуйте за то, какая рекомендация для каждого этапа проектного цикла должна являться первостепенной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Регистрируются три основных для каждого этапа проекта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4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9"/>
          <p:cNvSpPr txBox="1"/>
          <p:nvPr>
            <p:ph type="title"/>
          </p:nvPr>
        </p:nvSpPr>
        <p:spPr>
          <a:xfrm>
            <a:off x="496614" y="411511"/>
            <a:ext cx="7811814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Фокус на </a:t>
            </a:r>
            <a:r>
              <a:rPr lang="ru-RU">
                <a:solidFill>
                  <a:srgbClr val="FF0000"/>
                </a:solidFill>
              </a:rPr>
              <a:t>рекомендациях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99" name="Google Shape;79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41" y="1973069"/>
            <a:ext cx="20288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9"/>
          <p:cNvSpPr txBox="1"/>
          <p:nvPr/>
        </p:nvSpPr>
        <p:spPr>
          <a:xfrm rot="-518971">
            <a:off x="516982" y="2456853"/>
            <a:ext cx="130189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-36512" y="411510"/>
            <a:ext cx="9069676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Для создания нашего полученного опыта мы будем использовать </a:t>
            </a:r>
            <a:r>
              <a:rPr lang="ru-RU">
                <a:solidFill>
                  <a:schemeClr val="dk2"/>
                </a:solidFill>
              </a:rPr>
              <a:t>фактические данные</a:t>
            </a:r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899592" y="2211710"/>
            <a:ext cx="38278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Впечатления участников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Качественные данные от сообществ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Отчеты по МПВП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sitting at a table&#10;&#10;Description generated with very high confidence" id="121" name="Google Shape;12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12" y="2497680"/>
            <a:ext cx="3176954" cy="2382715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kx="110000" rotWithShape="0" algn="tl" dir="7560000" dist="37500" sy="98000" ky="200000">
              <a:srgbClr val="000000">
                <a:alpha val="20000"/>
              </a:srgbClr>
            </a:outerShdw>
          </a:effectLst>
        </p:spPr>
      </p:pic>
      <p:pic>
        <p:nvPicPr>
          <p:cNvPr descr="Image result for evidence based cartoon"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441" y="1628356"/>
            <a:ext cx="2083405" cy="116670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-36512" y="411510"/>
            <a:ext cx="9433048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Способы работы</a:t>
            </a:r>
            <a:endParaRPr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05958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stening to others"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3181350"/>
            <a:ext cx="2333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very high confidence"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1900" y="191049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467544" y="411511"/>
            <a:ext cx="2197527" cy="5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Видео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 template 16 to 9 ratio - most up to date">
  <a:themeElements>
    <a:clrScheme name="British Red Cross">
      <a:dk1>
        <a:srgbClr val="000000"/>
      </a:dk1>
      <a:lt1>
        <a:srgbClr val="FFFFFF"/>
      </a:lt1>
      <a:dk2>
        <a:srgbClr val="EE2A24"/>
      </a:dk2>
      <a:lt2>
        <a:srgbClr val="9D1F21"/>
      </a:lt2>
      <a:accent1>
        <a:srgbClr val="65181B"/>
      </a:accent1>
      <a:accent2>
        <a:srgbClr val="1D1B1D"/>
      </a:accent2>
      <a:accent3>
        <a:srgbClr val="627B80"/>
      </a:accent3>
      <a:accent4>
        <a:srgbClr val="1A3351"/>
      </a:accent4>
      <a:accent5>
        <a:srgbClr val="F1B13B"/>
      </a:accent5>
      <a:accent6>
        <a:srgbClr val="43A92C"/>
      </a:accent6>
      <a:hlink>
        <a:srgbClr val="EE2A24"/>
      </a:hlink>
      <a:folHlink>
        <a:srgbClr val="EE2A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2019-11-01T17:53:06Z</dcterms:created>
  <dc:creator>John Skelton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0x010100E041CBEE5444AC4294686EA8E7761EF7</vt:lpwstr>
  </property>
  <property fmtid="{D5CDD505-2E9C-101B-9397-08002B2CF9AE}" pid="3" name="MediaServiceImageTags">
    <vt:lpwstr/>
  </property>
</Properties>
</file>