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57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567F218-98FA-7BF3-934A-BF5B097321A9}" name="Michelle Dextre" initials="MD" userId="S::michelle.dextre@ifrc.org::1d7cb267-e9c2-43dd-bb66-b3ca610f1614" providerId="AD"/>
  <p188:author id="{0917276A-8192-6BE7-6A69-70B4CD816DD9}" name="Marta Alejano" initials="" userId="S::MAlejano@redcross.org.uk::eb6a8385-176a-4022-980a-6bb1cee2a661" providerId="AD"/>
  <p188:author id="{A11863D6-FB7C-AE30-31C4-ED2A0EE535F2}" name="Ines Dalmau Gutsens" initials="IG" userId="S::idalmau_redcross.org.uk#ext#@ifrcorg.onmicrosoft.com::3a99f684-13f8-423c-9e76-e1ac88ffc4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746"/>
    <a:srgbClr val="D31F1B"/>
    <a:srgbClr val="EE5D59"/>
    <a:srgbClr val="59777D"/>
    <a:srgbClr val="F5333F"/>
    <a:srgbClr val="C8D9E9"/>
    <a:srgbClr val="BED8BE"/>
    <a:srgbClr val="FBCBBF"/>
    <a:srgbClr val="F3BAA9"/>
    <a:srgbClr val="FEF2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77" autoAdjust="0"/>
    <p:restoredTop sz="94660"/>
  </p:normalViewPr>
  <p:slideViewPr>
    <p:cSldViewPr snapToGrid="0">
      <p:cViewPr>
        <p:scale>
          <a:sx n="125" d="100"/>
          <a:sy n="125" d="100"/>
        </p:scale>
        <p:origin x="2406" y="-3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69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10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8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2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06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02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808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966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95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14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22A1B-1ECE-4D64-A596-C6ACC657CE3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12774F-18BA-C307-8B8A-3E0E0942A0A8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9690100"/>
            <a:ext cx="4333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350082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DBE758-409D-86C7-C254-BA857E9153DB}"/>
              </a:ext>
            </a:extLst>
          </p:cNvPr>
          <p:cNvSpPr txBox="1"/>
          <p:nvPr/>
        </p:nvSpPr>
        <p:spPr>
          <a:xfrm>
            <a:off x="127465" y="115804"/>
            <a:ext cx="5564144" cy="738664"/>
          </a:xfrm>
          <a:prstGeom prst="rect">
            <a:avLst/>
          </a:prstGeom>
          <a:solidFill>
            <a:srgbClr val="002060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ru-RU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/>
              </a:rPr>
              <a:t>Промежуточный обзор по готовности к ДВП</a:t>
            </a:r>
            <a:endParaRPr lang="en-US" sz="2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" pitchFamily="2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7BA5E0-41E0-DDB3-A1B1-5E7037299496}"/>
              </a:ext>
            </a:extLst>
          </p:cNvPr>
          <p:cNvSpPr txBox="1"/>
          <p:nvPr/>
        </p:nvSpPr>
        <p:spPr>
          <a:xfrm>
            <a:off x="127906" y="829686"/>
            <a:ext cx="4088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Montserrat" pitchFamily="2" charset="77"/>
              </a:rPr>
              <a:t>Результаты</a:t>
            </a:r>
            <a:r>
              <a:rPr lang="en-US" sz="1400" b="1" dirty="0">
                <a:solidFill>
                  <a:srgbClr val="002060"/>
                </a:solidFill>
                <a:latin typeface="Montserrat" pitchFamily="2" charset="77"/>
              </a:rPr>
              <a:t> | </a:t>
            </a:r>
            <a:r>
              <a:rPr lang="ru-RU" sz="1400" b="1" dirty="0">
                <a:solidFill>
                  <a:srgbClr val="002060"/>
                </a:solidFill>
                <a:latin typeface="Montserrat" pitchFamily="2" charset="77"/>
              </a:rPr>
              <a:t>месяц</a:t>
            </a:r>
            <a:r>
              <a:rPr lang="en-US" sz="1400" b="1" dirty="0">
                <a:solidFill>
                  <a:srgbClr val="002060"/>
                </a:solidFill>
                <a:latin typeface="Montserrat" pitchFamily="2" charset="77"/>
              </a:rPr>
              <a:t> 202</a:t>
            </a:r>
            <a:r>
              <a:rPr lang="ru-RU" sz="1400" b="1" dirty="0" err="1">
                <a:solidFill>
                  <a:srgbClr val="002060"/>
                </a:solidFill>
                <a:latin typeface="Montserrat" pitchFamily="2" charset="77"/>
              </a:rPr>
              <a:t>хх</a:t>
            </a:r>
            <a:endParaRPr lang="en-US" sz="1400" b="1" dirty="0">
              <a:solidFill>
                <a:srgbClr val="002060"/>
              </a:solidFill>
              <a:latin typeface="Montserrat" pitchFamily="2" charset="77"/>
            </a:endParaRPr>
          </a:p>
        </p:txBody>
      </p:sp>
      <p:sp>
        <p:nvSpPr>
          <p:cNvPr id="24" name="Google Shape;389;p23">
            <a:extLst>
              <a:ext uri="{FF2B5EF4-FFF2-40B4-BE49-F238E27FC236}">
                <a16:creationId xmlns:a16="http://schemas.microsoft.com/office/drawing/2014/main" id="{5EE8CA33-1B22-21DF-1A6F-C850C019DE31}"/>
              </a:ext>
            </a:extLst>
          </p:cNvPr>
          <p:cNvSpPr/>
          <p:nvPr/>
        </p:nvSpPr>
        <p:spPr>
          <a:xfrm rot="21444392" flipH="1">
            <a:off x="422688" y="1625688"/>
            <a:ext cx="6058896" cy="1568331"/>
          </a:xfrm>
          <a:custGeom>
            <a:avLst/>
            <a:gdLst/>
            <a:ahLst/>
            <a:cxnLst/>
            <a:rect l="l" t="t" r="r" b="b"/>
            <a:pathLst>
              <a:path w="28648" h="12839" extrusionOk="0">
                <a:moveTo>
                  <a:pt x="28429" y="1"/>
                </a:moveTo>
                <a:cubicBezTo>
                  <a:pt x="22404" y="231"/>
                  <a:pt x="12415" y="253"/>
                  <a:pt x="4852" y="253"/>
                </a:cubicBezTo>
                <a:cubicBezTo>
                  <a:pt x="3073" y="253"/>
                  <a:pt x="1428" y="252"/>
                  <a:pt x="1" y="252"/>
                </a:cubicBezTo>
                <a:lnTo>
                  <a:pt x="76" y="12839"/>
                </a:lnTo>
                <a:cubicBezTo>
                  <a:pt x="3407" y="12780"/>
                  <a:pt x="28647" y="12729"/>
                  <a:pt x="28647" y="12729"/>
                </a:cubicBezTo>
                <a:lnTo>
                  <a:pt x="28429" y="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" name="Google Shape;390;p23">
            <a:extLst>
              <a:ext uri="{FF2B5EF4-FFF2-40B4-BE49-F238E27FC236}">
                <a16:creationId xmlns:a16="http://schemas.microsoft.com/office/drawing/2014/main" id="{BFA3BD28-A132-19A2-179E-9A4E4C4B2EA7}"/>
              </a:ext>
            </a:extLst>
          </p:cNvPr>
          <p:cNvSpPr/>
          <p:nvPr/>
        </p:nvSpPr>
        <p:spPr>
          <a:xfrm flipH="1">
            <a:off x="430185" y="1653744"/>
            <a:ext cx="6082164" cy="1569826"/>
          </a:xfrm>
          <a:custGeom>
            <a:avLst/>
            <a:gdLst/>
            <a:ahLst/>
            <a:cxnLst/>
            <a:rect l="l" t="t" r="r" b="b"/>
            <a:pathLst>
              <a:path w="28648" h="12839" extrusionOk="0">
                <a:moveTo>
                  <a:pt x="28429" y="1"/>
                </a:moveTo>
                <a:cubicBezTo>
                  <a:pt x="22404" y="231"/>
                  <a:pt x="12415" y="253"/>
                  <a:pt x="4852" y="253"/>
                </a:cubicBezTo>
                <a:cubicBezTo>
                  <a:pt x="3073" y="253"/>
                  <a:pt x="1428" y="252"/>
                  <a:pt x="1" y="252"/>
                </a:cubicBezTo>
                <a:lnTo>
                  <a:pt x="76" y="12839"/>
                </a:lnTo>
                <a:cubicBezTo>
                  <a:pt x="3407" y="12780"/>
                  <a:pt x="28647" y="12729"/>
                  <a:pt x="28647" y="12729"/>
                </a:cubicBezTo>
                <a:lnTo>
                  <a:pt x="28429" y="1"/>
                </a:lnTo>
                <a:close/>
              </a:path>
            </a:pathLst>
          </a:custGeom>
          <a:noFill/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" name="Группа 4"/>
          <p:cNvGrpSpPr/>
          <p:nvPr/>
        </p:nvGrpSpPr>
        <p:grpSpPr>
          <a:xfrm>
            <a:off x="-7315" y="1148895"/>
            <a:ext cx="2416750" cy="366226"/>
            <a:chOff x="-7315" y="1082220"/>
            <a:chExt cx="2416750" cy="366226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044F0FB8-6ACE-10B0-D899-0037940F9EAF}"/>
                </a:ext>
              </a:extLst>
            </p:cNvPr>
            <p:cNvSpPr/>
            <p:nvPr/>
          </p:nvSpPr>
          <p:spPr>
            <a:xfrm>
              <a:off x="2057805" y="1082220"/>
              <a:ext cx="351630" cy="365580"/>
            </a:xfrm>
            <a:prstGeom prst="ellipse">
              <a:avLst/>
            </a:prstGeom>
            <a:solidFill>
              <a:srgbClr val="002060"/>
            </a:soli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020B4E1-4C72-DD72-9879-118BE49A3626}"/>
                </a:ext>
              </a:extLst>
            </p:cNvPr>
            <p:cNvSpPr/>
            <p:nvPr/>
          </p:nvSpPr>
          <p:spPr>
            <a:xfrm>
              <a:off x="-7315" y="1082866"/>
              <a:ext cx="2218538" cy="365580"/>
            </a:xfrm>
            <a:prstGeom prst="rect">
              <a:avLst/>
            </a:prstGeom>
            <a:solidFill>
              <a:srgbClr val="002060"/>
            </a:soli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Montserrat" pitchFamily="2" charset="0"/>
                </a:rPr>
                <a:t>   </a:t>
              </a:r>
              <a:r>
                <a:rPr lang="ru-RU" sz="1400" b="1" dirty="0">
                  <a:latin typeface="Montserrat" pitchFamily="2" charset="0"/>
                </a:rPr>
                <a:t>Общая концепция</a:t>
              </a:r>
              <a:endParaRPr lang="en-US" sz="1400" b="1" dirty="0">
                <a:latin typeface="Montserrat" pitchFamily="2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-12144" y="5935942"/>
            <a:ext cx="5435136" cy="366202"/>
            <a:chOff x="-12144" y="5935942"/>
            <a:chExt cx="5435136" cy="366202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DFA8F290-32C0-6CF6-7205-45372B007B59}"/>
                </a:ext>
              </a:extLst>
            </p:cNvPr>
            <p:cNvSpPr/>
            <p:nvPr/>
          </p:nvSpPr>
          <p:spPr>
            <a:xfrm>
              <a:off x="5057232" y="5935942"/>
              <a:ext cx="365760" cy="365760"/>
            </a:xfrm>
            <a:prstGeom prst="ellipse">
              <a:avLst/>
            </a:prstGeom>
            <a:solidFill>
              <a:srgbClr val="002060"/>
            </a:soli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F43E26A2-0C34-3C89-78F1-302D01EAB869}"/>
                </a:ext>
              </a:extLst>
            </p:cNvPr>
            <p:cNvSpPr/>
            <p:nvPr/>
          </p:nvSpPr>
          <p:spPr>
            <a:xfrm>
              <a:off x="-12144" y="5936384"/>
              <a:ext cx="5252256" cy="365760"/>
            </a:xfrm>
            <a:prstGeom prst="rect">
              <a:avLst/>
            </a:prstGeom>
            <a:solidFill>
              <a:srgbClr val="002060"/>
            </a:soli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sz="1400" b="1" dirty="0">
                  <a:latin typeface="Montserrat" pitchFamily="2" charset="0"/>
                </a:rPr>
                <a:t>Оперативные показатели на</a:t>
              </a:r>
              <a:r>
                <a:rPr lang="en-US" sz="1400" b="1" dirty="0">
                  <a:latin typeface="Montserrat" pitchFamily="2" charset="0"/>
                </a:rPr>
                <a:t> 20</a:t>
              </a:r>
              <a:r>
                <a:rPr lang="ru-RU" sz="1400" b="1" dirty="0" err="1">
                  <a:latin typeface="Montserrat" pitchFamily="2" charset="0"/>
                </a:rPr>
                <a:t>хх</a:t>
              </a:r>
              <a:r>
                <a:rPr lang="en-US" sz="1400" b="1" dirty="0">
                  <a:latin typeface="Montserrat" pitchFamily="2" charset="0"/>
                </a:rPr>
                <a:t> – 20</a:t>
              </a:r>
              <a:r>
                <a:rPr lang="ru-RU" sz="1400" b="1" dirty="0" err="1">
                  <a:latin typeface="Montserrat" pitchFamily="2" charset="0"/>
                </a:rPr>
                <a:t>хх</a:t>
              </a:r>
              <a:r>
                <a:rPr lang="ru-RU" sz="1400" b="1" dirty="0">
                  <a:latin typeface="Montserrat" pitchFamily="2" charset="0"/>
                </a:rPr>
                <a:t> годы</a:t>
              </a:r>
              <a:r>
                <a:rPr lang="en-US" sz="1400" b="1" dirty="0">
                  <a:latin typeface="Montserrat" pitchFamily="2" charset="0"/>
                </a:rPr>
                <a:t>*</a:t>
              </a:r>
              <a:r>
                <a:rPr lang="en-US" sz="1400" b="1" dirty="0">
                  <a:solidFill>
                    <a:srgbClr val="002060"/>
                  </a:solidFill>
                  <a:latin typeface="Montserrat" pitchFamily="2" charset="0"/>
                </a:rPr>
                <a:t>.</a:t>
              </a:r>
            </a:p>
          </p:txBody>
        </p:sp>
      </p:grpSp>
      <p:grpSp>
        <p:nvGrpSpPr>
          <p:cNvPr id="1038" name="Google Shape;28;p6">
            <a:extLst>
              <a:ext uri="{FF2B5EF4-FFF2-40B4-BE49-F238E27FC236}">
                <a16:creationId xmlns:a16="http://schemas.microsoft.com/office/drawing/2014/main" id="{FA5D9C48-52ED-0272-8BA5-1D13B0753F1D}"/>
              </a:ext>
            </a:extLst>
          </p:cNvPr>
          <p:cNvGrpSpPr/>
          <p:nvPr/>
        </p:nvGrpSpPr>
        <p:grpSpPr>
          <a:xfrm rot="5400000">
            <a:off x="5806619" y="2385797"/>
            <a:ext cx="673700" cy="905299"/>
            <a:chOff x="7336409" y="105825"/>
            <a:chExt cx="1685019" cy="2405475"/>
          </a:xfrm>
          <a:solidFill>
            <a:schemeClr val="bg1">
              <a:lumMod val="85000"/>
            </a:schemeClr>
          </a:solidFill>
        </p:grpSpPr>
        <p:sp>
          <p:nvSpPr>
            <p:cNvPr id="1039" name="Google Shape;29;p6">
              <a:extLst>
                <a:ext uri="{FF2B5EF4-FFF2-40B4-BE49-F238E27FC236}">
                  <a16:creationId xmlns:a16="http://schemas.microsoft.com/office/drawing/2014/main" id="{40EC0297-48A1-14AE-8EB4-25F656B669B4}"/>
                </a:ext>
              </a:extLst>
            </p:cNvPr>
            <p:cNvSpPr/>
            <p:nvPr/>
          </p:nvSpPr>
          <p:spPr>
            <a:xfrm>
              <a:off x="7336409" y="161701"/>
              <a:ext cx="264710" cy="134652"/>
            </a:xfrm>
            <a:custGeom>
              <a:avLst/>
              <a:gdLst/>
              <a:ahLst/>
              <a:cxnLst/>
              <a:rect l="l" t="t" r="r" b="b"/>
              <a:pathLst>
                <a:path w="3861" h="1964" extrusionOk="0">
                  <a:moveTo>
                    <a:pt x="1883" y="0"/>
                  </a:moveTo>
                  <a:cubicBezTo>
                    <a:pt x="1816" y="0"/>
                    <a:pt x="1745" y="27"/>
                    <a:pt x="1680" y="88"/>
                  </a:cubicBezTo>
                  <a:cubicBezTo>
                    <a:pt x="1560" y="184"/>
                    <a:pt x="1488" y="329"/>
                    <a:pt x="1440" y="485"/>
                  </a:cubicBezTo>
                  <a:cubicBezTo>
                    <a:pt x="1043" y="449"/>
                    <a:pt x="658" y="425"/>
                    <a:pt x="262" y="413"/>
                  </a:cubicBezTo>
                  <a:cubicBezTo>
                    <a:pt x="258" y="413"/>
                    <a:pt x="255" y="413"/>
                    <a:pt x="251" y="413"/>
                  </a:cubicBezTo>
                  <a:cubicBezTo>
                    <a:pt x="55" y="413"/>
                    <a:pt x="1" y="750"/>
                    <a:pt x="213" y="786"/>
                  </a:cubicBezTo>
                  <a:cubicBezTo>
                    <a:pt x="598" y="846"/>
                    <a:pt x="971" y="882"/>
                    <a:pt x="1355" y="930"/>
                  </a:cubicBezTo>
                  <a:cubicBezTo>
                    <a:pt x="1355" y="978"/>
                    <a:pt x="1343" y="1026"/>
                    <a:pt x="1343" y="1074"/>
                  </a:cubicBezTo>
                  <a:cubicBezTo>
                    <a:pt x="1343" y="1326"/>
                    <a:pt x="1367" y="1687"/>
                    <a:pt x="1584" y="1831"/>
                  </a:cubicBezTo>
                  <a:lnTo>
                    <a:pt x="1584" y="1843"/>
                  </a:lnTo>
                  <a:cubicBezTo>
                    <a:pt x="1623" y="1926"/>
                    <a:pt x="1697" y="1964"/>
                    <a:pt x="1768" y="1964"/>
                  </a:cubicBezTo>
                  <a:cubicBezTo>
                    <a:pt x="1872" y="1964"/>
                    <a:pt x="1968" y="1883"/>
                    <a:pt x="1932" y="1747"/>
                  </a:cubicBezTo>
                  <a:cubicBezTo>
                    <a:pt x="1932" y="1747"/>
                    <a:pt x="1932" y="1735"/>
                    <a:pt x="1920" y="1735"/>
                  </a:cubicBezTo>
                  <a:cubicBezTo>
                    <a:pt x="2005" y="1567"/>
                    <a:pt x="1944" y="1375"/>
                    <a:pt x="1957" y="1170"/>
                  </a:cubicBezTo>
                  <a:cubicBezTo>
                    <a:pt x="1957" y="1110"/>
                    <a:pt x="1969" y="1062"/>
                    <a:pt x="1981" y="1002"/>
                  </a:cubicBezTo>
                  <a:cubicBezTo>
                    <a:pt x="2449" y="1050"/>
                    <a:pt x="2918" y="1098"/>
                    <a:pt x="3387" y="1182"/>
                  </a:cubicBezTo>
                  <a:cubicBezTo>
                    <a:pt x="3406" y="1185"/>
                    <a:pt x="3424" y="1186"/>
                    <a:pt x="3442" y="1186"/>
                  </a:cubicBezTo>
                  <a:cubicBezTo>
                    <a:pt x="3802" y="1186"/>
                    <a:pt x="3860" y="629"/>
                    <a:pt x="3459" y="617"/>
                  </a:cubicBezTo>
                  <a:cubicBezTo>
                    <a:pt x="3014" y="605"/>
                    <a:pt x="2570" y="569"/>
                    <a:pt x="2125" y="533"/>
                  </a:cubicBezTo>
                  <a:cubicBezTo>
                    <a:pt x="2137" y="485"/>
                    <a:pt x="2149" y="425"/>
                    <a:pt x="2161" y="365"/>
                  </a:cubicBezTo>
                  <a:cubicBezTo>
                    <a:pt x="2195" y="167"/>
                    <a:pt x="2051" y="0"/>
                    <a:pt x="188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30;p6">
              <a:extLst>
                <a:ext uri="{FF2B5EF4-FFF2-40B4-BE49-F238E27FC236}">
                  <a16:creationId xmlns:a16="http://schemas.microsoft.com/office/drawing/2014/main" id="{8B14AA65-720D-394F-6038-9AED851857F6}"/>
                </a:ext>
              </a:extLst>
            </p:cNvPr>
            <p:cNvSpPr/>
            <p:nvPr/>
          </p:nvSpPr>
          <p:spPr>
            <a:xfrm>
              <a:off x="8022989" y="105825"/>
              <a:ext cx="220695" cy="178667"/>
            </a:xfrm>
            <a:custGeom>
              <a:avLst/>
              <a:gdLst/>
              <a:ahLst/>
              <a:cxnLst/>
              <a:rect l="l" t="t" r="r" b="b"/>
              <a:pathLst>
                <a:path w="3219" h="2606" extrusionOk="0">
                  <a:moveTo>
                    <a:pt x="1661" y="0"/>
                  </a:moveTo>
                  <a:cubicBezTo>
                    <a:pt x="1570" y="0"/>
                    <a:pt x="1478" y="41"/>
                    <a:pt x="1419" y="134"/>
                  </a:cubicBezTo>
                  <a:cubicBezTo>
                    <a:pt x="1251" y="374"/>
                    <a:pt x="1155" y="651"/>
                    <a:pt x="1095" y="951"/>
                  </a:cubicBezTo>
                  <a:cubicBezTo>
                    <a:pt x="818" y="951"/>
                    <a:pt x="542" y="963"/>
                    <a:pt x="265" y="975"/>
                  </a:cubicBezTo>
                  <a:cubicBezTo>
                    <a:pt x="1" y="987"/>
                    <a:pt x="1" y="1360"/>
                    <a:pt x="265" y="1372"/>
                  </a:cubicBezTo>
                  <a:cubicBezTo>
                    <a:pt x="530" y="1384"/>
                    <a:pt x="794" y="1396"/>
                    <a:pt x="1071" y="1396"/>
                  </a:cubicBezTo>
                  <a:cubicBezTo>
                    <a:pt x="1059" y="1745"/>
                    <a:pt x="1107" y="2093"/>
                    <a:pt x="1191" y="2406"/>
                  </a:cubicBezTo>
                  <a:cubicBezTo>
                    <a:pt x="1224" y="2545"/>
                    <a:pt x="1328" y="2605"/>
                    <a:pt x="1437" y="2605"/>
                  </a:cubicBezTo>
                  <a:cubicBezTo>
                    <a:pt x="1601" y="2605"/>
                    <a:pt x="1775" y="2467"/>
                    <a:pt x="1732" y="2250"/>
                  </a:cubicBezTo>
                  <a:cubicBezTo>
                    <a:pt x="1672" y="1949"/>
                    <a:pt x="1672" y="1685"/>
                    <a:pt x="1696" y="1408"/>
                  </a:cubicBezTo>
                  <a:lnTo>
                    <a:pt x="1696" y="1408"/>
                  </a:lnTo>
                  <a:cubicBezTo>
                    <a:pt x="2092" y="1420"/>
                    <a:pt x="2489" y="1420"/>
                    <a:pt x="2886" y="1432"/>
                  </a:cubicBezTo>
                  <a:cubicBezTo>
                    <a:pt x="2889" y="1432"/>
                    <a:pt x="2893" y="1432"/>
                    <a:pt x="2897" y="1432"/>
                  </a:cubicBezTo>
                  <a:cubicBezTo>
                    <a:pt x="3215" y="1432"/>
                    <a:pt x="3219" y="915"/>
                    <a:pt x="2907" y="915"/>
                  </a:cubicBezTo>
                  <a:cubicBezTo>
                    <a:pt x="2900" y="915"/>
                    <a:pt x="2893" y="915"/>
                    <a:pt x="2886" y="915"/>
                  </a:cubicBezTo>
                  <a:cubicBezTo>
                    <a:pt x="2513" y="927"/>
                    <a:pt x="2153" y="927"/>
                    <a:pt x="1780" y="939"/>
                  </a:cubicBezTo>
                  <a:cubicBezTo>
                    <a:pt x="1828" y="747"/>
                    <a:pt x="1876" y="555"/>
                    <a:pt x="1936" y="350"/>
                  </a:cubicBezTo>
                  <a:cubicBezTo>
                    <a:pt x="1991" y="140"/>
                    <a:pt x="1828" y="0"/>
                    <a:pt x="166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31;p6">
              <a:extLst>
                <a:ext uri="{FF2B5EF4-FFF2-40B4-BE49-F238E27FC236}">
                  <a16:creationId xmlns:a16="http://schemas.microsoft.com/office/drawing/2014/main" id="{22EA2253-7520-F7F8-FEA3-C5ECE9432956}"/>
                </a:ext>
              </a:extLst>
            </p:cNvPr>
            <p:cNvSpPr/>
            <p:nvPr/>
          </p:nvSpPr>
          <p:spPr>
            <a:xfrm>
              <a:off x="8442508" y="127147"/>
              <a:ext cx="206708" cy="175376"/>
            </a:xfrm>
            <a:custGeom>
              <a:avLst/>
              <a:gdLst/>
              <a:ahLst/>
              <a:cxnLst/>
              <a:rect l="l" t="t" r="r" b="b"/>
              <a:pathLst>
                <a:path w="3015" h="2558" extrusionOk="0">
                  <a:moveTo>
                    <a:pt x="1413" y="0"/>
                  </a:moveTo>
                  <a:cubicBezTo>
                    <a:pt x="1278" y="0"/>
                    <a:pt x="1142" y="93"/>
                    <a:pt x="1118" y="280"/>
                  </a:cubicBezTo>
                  <a:cubicBezTo>
                    <a:pt x="1094" y="496"/>
                    <a:pt x="1094" y="712"/>
                    <a:pt x="1094" y="929"/>
                  </a:cubicBezTo>
                  <a:cubicBezTo>
                    <a:pt x="806" y="929"/>
                    <a:pt x="529" y="941"/>
                    <a:pt x="253" y="953"/>
                  </a:cubicBezTo>
                  <a:cubicBezTo>
                    <a:pt x="0" y="965"/>
                    <a:pt x="0" y="1338"/>
                    <a:pt x="253" y="1350"/>
                  </a:cubicBezTo>
                  <a:cubicBezTo>
                    <a:pt x="541" y="1374"/>
                    <a:pt x="818" y="1374"/>
                    <a:pt x="1106" y="1386"/>
                  </a:cubicBezTo>
                  <a:cubicBezTo>
                    <a:pt x="1118" y="1698"/>
                    <a:pt x="1154" y="2011"/>
                    <a:pt x="1166" y="2323"/>
                  </a:cubicBezTo>
                  <a:cubicBezTo>
                    <a:pt x="1179" y="2480"/>
                    <a:pt x="1296" y="2558"/>
                    <a:pt x="1413" y="2558"/>
                  </a:cubicBezTo>
                  <a:cubicBezTo>
                    <a:pt x="1530" y="2558"/>
                    <a:pt x="1647" y="2480"/>
                    <a:pt x="1659" y="2323"/>
                  </a:cubicBezTo>
                  <a:cubicBezTo>
                    <a:pt x="1683" y="2023"/>
                    <a:pt x="1707" y="1710"/>
                    <a:pt x="1731" y="1398"/>
                  </a:cubicBezTo>
                  <a:cubicBezTo>
                    <a:pt x="2044" y="1410"/>
                    <a:pt x="2369" y="1410"/>
                    <a:pt x="2693" y="1410"/>
                  </a:cubicBezTo>
                  <a:cubicBezTo>
                    <a:pt x="2697" y="1410"/>
                    <a:pt x="2700" y="1410"/>
                    <a:pt x="2704" y="1410"/>
                  </a:cubicBezTo>
                  <a:cubicBezTo>
                    <a:pt x="3014" y="1410"/>
                    <a:pt x="3014" y="893"/>
                    <a:pt x="2704" y="893"/>
                  </a:cubicBezTo>
                  <a:cubicBezTo>
                    <a:pt x="2700" y="893"/>
                    <a:pt x="2697" y="893"/>
                    <a:pt x="2693" y="893"/>
                  </a:cubicBezTo>
                  <a:lnTo>
                    <a:pt x="1743" y="905"/>
                  </a:lnTo>
                  <a:cubicBezTo>
                    <a:pt x="1743" y="700"/>
                    <a:pt x="1731" y="484"/>
                    <a:pt x="1707" y="280"/>
                  </a:cubicBezTo>
                  <a:cubicBezTo>
                    <a:pt x="1683" y="93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32;p6">
              <a:extLst>
                <a:ext uri="{FF2B5EF4-FFF2-40B4-BE49-F238E27FC236}">
                  <a16:creationId xmlns:a16="http://schemas.microsoft.com/office/drawing/2014/main" id="{937F20DF-EE74-5A81-5F03-F28A22ECD0BA}"/>
                </a:ext>
              </a:extLst>
            </p:cNvPr>
            <p:cNvSpPr/>
            <p:nvPr/>
          </p:nvSpPr>
          <p:spPr>
            <a:xfrm>
              <a:off x="8800665" y="128107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2" y="1"/>
                  </a:moveTo>
                  <a:cubicBezTo>
                    <a:pt x="1668" y="1"/>
                    <a:pt x="1558" y="63"/>
                    <a:pt x="1520" y="206"/>
                  </a:cubicBezTo>
                  <a:cubicBezTo>
                    <a:pt x="1436" y="482"/>
                    <a:pt x="1376" y="759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2"/>
                    <a:pt x="250" y="902"/>
                  </a:cubicBezTo>
                  <a:cubicBezTo>
                    <a:pt x="50" y="902"/>
                    <a:pt x="1" y="1253"/>
                    <a:pt x="222" y="1288"/>
                  </a:cubicBezTo>
                  <a:cubicBezTo>
                    <a:pt x="559" y="1348"/>
                    <a:pt x="895" y="1396"/>
                    <a:pt x="1232" y="1456"/>
                  </a:cubicBezTo>
                  <a:cubicBezTo>
                    <a:pt x="1148" y="1816"/>
                    <a:pt x="1075" y="2189"/>
                    <a:pt x="1003" y="2550"/>
                  </a:cubicBezTo>
                  <a:cubicBezTo>
                    <a:pt x="967" y="2725"/>
                    <a:pt x="1109" y="2843"/>
                    <a:pt x="1244" y="2843"/>
                  </a:cubicBezTo>
                  <a:cubicBezTo>
                    <a:pt x="1331" y="2843"/>
                    <a:pt x="1415" y="2795"/>
                    <a:pt x="1448" y="2682"/>
                  </a:cubicBezTo>
                  <a:cubicBezTo>
                    <a:pt x="1556" y="2297"/>
                    <a:pt x="1677" y="1925"/>
                    <a:pt x="1785" y="1540"/>
                  </a:cubicBezTo>
                  <a:cubicBezTo>
                    <a:pt x="2121" y="1588"/>
                    <a:pt x="2470" y="1648"/>
                    <a:pt x="2806" y="1708"/>
                  </a:cubicBezTo>
                  <a:cubicBezTo>
                    <a:pt x="2826" y="1712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5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33;p6">
              <a:extLst>
                <a:ext uri="{FF2B5EF4-FFF2-40B4-BE49-F238E27FC236}">
                  <a16:creationId xmlns:a16="http://schemas.microsoft.com/office/drawing/2014/main" id="{D223FC89-338B-67C7-3689-55CAD84EEFB2}"/>
                </a:ext>
              </a:extLst>
            </p:cNvPr>
            <p:cNvSpPr/>
            <p:nvPr/>
          </p:nvSpPr>
          <p:spPr>
            <a:xfrm>
              <a:off x="8564476" y="369848"/>
              <a:ext cx="234955" cy="169206"/>
            </a:xfrm>
            <a:custGeom>
              <a:avLst/>
              <a:gdLst/>
              <a:ahLst/>
              <a:cxnLst/>
              <a:rect l="l" t="t" r="r" b="b"/>
              <a:pathLst>
                <a:path w="3427" h="2468" extrusionOk="0">
                  <a:moveTo>
                    <a:pt x="1387" y="0"/>
                  </a:moveTo>
                  <a:cubicBezTo>
                    <a:pt x="1278" y="0"/>
                    <a:pt x="1167" y="76"/>
                    <a:pt x="1143" y="226"/>
                  </a:cubicBezTo>
                  <a:cubicBezTo>
                    <a:pt x="1119" y="454"/>
                    <a:pt x="1106" y="683"/>
                    <a:pt x="1119" y="911"/>
                  </a:cubicBezTo>
                  <a:cubicBezTo>
                    <a:pt x="818" y="911"/>
                    <a:pt x="517" y="923"/>
                    <a:pt x="217" y="935"/>
                  </a:cubicBezTo>
                  <a:cubicBezTo>
                    <a:pt x="1" y="935"/>
                    <a:pt x="1" y="1272"/>
                    <a:pt x="217" y="1272"/>
                  </a:cubicBezTo>
                  <a:cubicBezTo>
                    <a:pt x="517" y="1284"/>
                    <a:pt x="830" y="1296"/>
                    <a:pt x="1131" y="1296"/>
                  </a:cubicBezTo>
                  <a:cubicBezTo>
                    <a:pt x="1143" y="1620"/>
                    <a:pt x="1167" y="1957"/>
                    <a:pt x="1179" y="2269"/>
                  </a:cubicBezTo>
                  <a:cubicBezTo>
                    <a:pt x="1185" y="2402"/>
                    <a:pt x="1287" y="2468"/>
                    <a:pt x="1387" y="2468"/>
                  </a:cubicBezTo>
                  <a:cubicBezTo>
                    <a:pt x="1488" y="2468"/>
                    <a:pt x="1587" y="2402"/>
                    <a:pt x="1587" y="2269"/>
                  </a:cubicBezTo>
                  <a:cubicBezTo>
                    <a:pt x="1599" y="1957"/>
                    <a:pt x="1623" y="1632"/>
                    <a:pt x="1647" y="1308"/>
                  </a:cubicBezTo>
                  <a:cubicBezTo>
                    <a:pt x="2140" y="1320"/>
                    <a:pt x="2633" y="1332"/>
                    <a:pt x="3126" y="1344"/>
                  </a:cubicBezTo>
                  <a:cubicBezTo>
                    <a:pt x="3427" y="1344"/>
                    <a:pt x="3427" y="863"/>
                    <a:pt x="3126" y="863"/>
                  </a:cubicBezTo>
                  <a:cubicBezTo>
                    <a:pt x="2633" y="875"/>
                    <a:pt x="2152" y="887"/>
                    <a:pt x="1659" y="899"/>
                  </a:cubicBezTo>
                  <a:cubicBezTo>
                    <a:pt x="1659" y="671"/>
                    <a:pt x="1647" y="442"/>
                    <a:pt x="1623" y="226"/>
                  </a:cubicBezTo>
                  <a:cubicBezTo>
                    <a:pt x="1605" y="76"/>
                    <a:pt x="1497" y="0"/>
                    <a:pt x="13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34;p6">
              <a:extLst>
                <a:ext uri="{FF2B5EF4-FFF2-40B4-BE49-F238E27FC236}">
                  <a16:creationId xmlns:a16="http://schemas.microsoft.com/office/drawing/2014/main" id="{6DACE507-BFF2-EA09-233F-9F1762937995}"/>
                </a:ext>
              </a:extLst>
            </p:cNvPr>
            <p:cNvSpPr/>
            <p:nvPr/>
          </p:nvSpPr>
          <p:spPr>
            <a:xfrm>
              <a:off x="8442508" y="591365"/>
              <a:ext cx="206914" cy="175171"/>
            </a:xfrm>
            <a:custGeom>
              <a:avLst/>
              <a:gdLst/>
              <a:ahLst/>
              <a:cxnLst/>
              <a:rect l="l" t="t" r="r" b="b"/>
              <a:pathLst>
                <a:path w="3018" h="2555" extrusionOk="0">
                  <a:moveTo>
                    <a:pt x="1413" y="0"/>
                  </a:moveTo>
                  <a:cubicBezTo>
                    <a:pt x="1278" y="0"/>
                    <a:pt x="1142" y="96"/>
                    <a:pt x="1118" y="289"/>
                  </a:cubicBezTo>
                  <a:cubicBezTo>
                    <a:pt x="1094" y="493"/>
                    <a:pt x="1094" y="709"/>
                    <a:pt x="1094" y="926"/>
                  </a:cubicBezTo>
                  <a:cubicBezTo>
                    <a:pt x="806" y="938"/>
                    <a:pt x="529" y="938"/>
                    <a:pt x="253" y="962"/>
                  </a:cubicBezTo>
                  <a:cubicBezTo>
                    <a:pt x="0" y="974"/>
                    <a:pt x="0" y="1346"/>
                    <a:pt x="253" y="1358"/>
                  </a:cubicBezTo>
                  <a:cubicBezTo>
                    <a:pt x="541" y="1370"/>
                    <a:pt x="818" y="1382"/>
                    <a:pt x="1106" y="1382"/>
                  </a:cubicBezTo>
                  <a:cubicBezTo>
                    <a:pt x="1118" y="1707"/>
                    <a:pt x="1154" y="2020"/>
                    <a:pt x="1166" y="2320"/>
                  </a:cubicBezTo>
                  <a:cubicBezTo>
                    <a:pt x="1179" y="2476"/>
                    <a:pt x="1296" y="2555"/>
                    <a:pt x="1413" y="2555"/>
                  </a:cubicBezTo>
                  <a:cubicBezTo>
                    <a:pt x="1530" y="2555"/>
                    <a:pt x="1647" y="2476"/>
                    <a:pt x="1659" y="2320"/>
                  </a:cubicBezTo>
                  <a:cubicBezTo>
                    <a:pt x="1683" y="2020"/>
                    <a:pt x="1707" y="1719"/>
                    <a:pt x="1731" y="1407"/>
                  </a:cubicBezTo>
                  <a:cubicBezTo>
                    <a:pt x="2044" y="1407"/>
                    <a:pt x="2369" y="1407"/>
                    <a:pt x="2693" y="1419"/>
                  </a:cubicBezTo>
                  <a:cubicBezTo>
                    <a:pt x="3014" y="1419"/>
                    <a:pt x="3018" y="901"/>
                    <a:pt x="2704" y="901"/>
                  </a:cubicBezTo>
                  <a:cubicBezTo>
                    <a:pt x="2700" y="901"/>
                    <a:pt x="2697" y="902"/>
                    <a:pt x="2693" y="902"/>
                  </a:cubicBezTo>
                  <a:lnTo>
                    <a:pt x="1743" y="914"/>
                  </a:lnTo>
                  <a:cubicBezTo>
                    <a:pt x="1743" y="697"/>
                    <a:pt x="1731" y="493"/>
                    <a:pt x="1707" y="289"/>
                  </a:cubicBezTo>
                  <a:cubicBezTo>
                    <a:pt x="1683" y="96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35;p6">
              <a:extLst>
                <a:ext uri="{FF2B5EF4-FFF2-40B4-BE49-F238E27FC236}">
                  <a16:creationId xmlns:a16="http://schemas.microsoft.com/office/drawing/2014/main" id="{1F8138A4-4906-07EA-AC34-23DAC5172AC6}"/>
                </a:ext>
              </a:extLst>
            </p:cNvPr>
            <p:cNvSpPr/>
            <p:nvPr/>
          </p:nvSpPr>
          <p:spPr>
            <a:xfrm>
              <a:off x="8800665" y="592393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4" y="0"/>
                  </a:moveTo>
                  <a:cubicBezTo>
                    <a:pt x="1670" y="0"/>
                    <a:pt x="1559" y="65"/>
                    <a:pt x="1520" y="213"/>
                  </a:cubicBezTo>
                  <a:cubicBezTo>
                    <a:pt x="1436" y="478"/>
                    <a:pt x="1376" y="754"/>
                    <a:pt x="1316" y="1031"/>
                  </a:cubicBezTo>
                  <a:cubicBezTo>
                    <a:pt x="967" y="995"/>
                    <a:pt x="619" y="947"/>
                    <a:pt x="270" y="911"/>
                  </a:cubicBezTo>
                  <a:cubicBezTo>
                    <a:pt x="263" y="910"/>
                    <a:pt x="257" y="910"/>
                    <a:pt x="250" y="910"/>
                  </a:cubicBezTo>
                  <a:cubicBezTo>
                    <a:pt x="50" y="910"/>
                    <a:pt x="1" y="1260"/>
                    <a:pt x="222" y="1295"/>
                  </a:cubicBezTo>
                  <a:cubicBezTo>
                    <a:pt x="559" y="1343"/>
                    <a:pt x="895" y="1404"/>
                    <a:pt x="1232" y="1452"/>
                  </a:cubicBezTo>
                  <a:cubicBezTo>
                    <a:pt x="1148" y="1824"/>
                    <a:pt x="1075" y="2185"/>
                    <a:pt x="1003" y="2558"/>
                  </a:cubicBezTo>
                  <a:cubicBezTo>
                    <a:pt x="967" y="2731"/>
                    <a:pt x="1104" y="2843"/>
                    <a:pt x="1238" y="2843"/>
                  </a:cubicBezTo>
                  <a:cubicBezTo>
                    <a:pt x="1327" y="2843"/>
                    <a:pt x="1414" y="2793"/>
                    <a:pt x="1448" y="2678"/>
                  </a:cubicBezTo>
                  <a:cubicBezTo>
                    <a:pt x="1556" y="2305"/>
                    <a:pt x="1677" y="1920"/>
                    <a:pt x="1785" y="1548"/>
                  </a:cubicBezTo>
                  <a:cubicBezTo>
                    <a:pt x="2121" y="1596"/>
                    <a:pt x="2470" y="1656"/>
                    <a:pt x="2806" y="1704"/>
                  </a:cubicBezTo>
                  <a:cubicBezTo>
                    <a:pt x="2826" y="1707"/>
                    <a:pt x="2845" y="1709"/>
                    <a:pt x="2863" y="1709"/>
                  </a:cubicBezTo>
                  <a:cubicBezTo>
                    <a:pt x="3174" y="1709"/>
                    <a:pt x="3219" y="1245"/>
                    <a:pt x="2879" y="1211"/>
                  </a:cubicBezTo>
                  <a:cubicBezTo>
                    <a:pt x="2554" y="1175"/>
                    <a:pt x="2229" y="1139"/>
                    <a:pt x="1905" y="1103"/>
                  </a:cubicBezTo>
                  <a:cubicBezTo>
                    <a:pt x="1965" y="851"/>
                    <a:pt x="2025" y="610"/>
                    <a:pt x="2085" y="370"/>
                  </a:cubicBezTo>
                  <a:cubicBezTo>
                    <a:pt x="2136" y="146"/>
                    <a:pt x="1956" y="0"/>
                    <a:pt x="178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36;p6">
              <a:extLst>
                <a:ext uri="{FF2B5EF4-FFF2-40B4-BE49-F238E27FC236}">
                  <a16:creationId xmlns:a16="http://schemas.microsoft.com/office/drawing/2014/main" id="{28A39E6E-F544-379A-DC49-7C6776A49998}"/>
                </a:ext>
              </a:extLst>
            </p:cNvPr>
            <p:cNvSpPr/>
            <p:nvPr/>
          </p:nvSpPr>
          <p:spPr>
            <a:xfrm>
              <a:off x="8186162" y="811784"/>
              <a:ext cx="256414" cy="191899"/>
            </a:xfrm>
            <a:custGeom>
              <a:avLst/>
              <a:gdLst/>
              <a:ahLst/>
              <a:cxnLst/>
              <a:rect l="l" t="t" r="r" b="b"/>
              <a:pathLst>
                <a:path w="3740" h="2799" extrusionOk="0">
                  <a:moveTo>
                    <a:pt x="1666" y="1"/>
                  </a:moveTo>
                  <a:cubicBezTo>
                    <a:pt x="1534" y="1"/>
                    <a:pt x="1401" y="91"/>
                    <a:pt x="1395" y="271"/>
                  </a:cubicBezTo>
                  <a:cubicBezTo>
                    <a:pt x="1383" y="379"/>
                    <a:pt x="1383" y="488"/>
                    <a:pt x="1383" y="596"/>
                  </a:cubicBezTo>
                  <a:cubicBezTo>
                    <a:pt x="987" y="608"/>
                    <a:pt x="590" y="632"/>
                    <a:pt x="217" y="680"/>
                  </a:cubicBezTo>
                  <a:cubicBezTo>
                    <a:pt x="1" y="716"/>
                    <a:pt x="1" y="980"/>
                    <a:pt x="217" y="1016"/>
                  </a:cubicBezTo>
                  <a:cubicBezTo>
                    <a:pt x="590" y="1065"/>
                    <a:pt x="987" y="1089"/>
                    <a:pt x="1383" y="1101"/>
                  </a:cubicBezTo>
                  <a:cubicBezTo>
                    <a:pt x="1395" y="1593"/>
                    <a:pt x="1431" y="2098"/>
                    <a:pt x="1455" y="2591"/>
                  </a:cubicBezTo>
                  <a:cubicBezTo>
                    <a:pt x="1461" y="2729"/>
                    <a:pt x="1564" y="2799"/>
                    <a:pt x="1666" y="2799"/>
                  </a:cubicBezTo>
                  <a:cubicBezTo>
                    <a:pt x="1768" y="2799"/>
                    <a:pt x="1870" y="2729"/>
                    <a:pt x="1876" y="2591"/>
                  </a:cubicBezTo>
                  <a:cubicBezTo>
                    <a:pt x="1900" y="2098"/>
                    <a:pt x="1936" y="1605"/>
                    <a:pt x="1948" y="1113"/>
                  </a:cubicBezTo>
                  <a:cubicBezTo>
                    <a:pt x="2441" y="1113"/>
                    <a:pt x="2934" y="1101"/>
                    <a:pt x="3415" y="1101"/>
                  </a:cubicBezTo>
                  <a:cubicBezTo>
                    <a:pt x="3739" y="1101"/>
                    <a:pt x="3739" y="596"/>
                    <a:pt x="3415" y="596"/>
                  </a:cubicBezTo>
                  <a:cubicBezTo>
                    <a:pt x="2934" y="596"/>
                    <a:pt x="2441" y="584"/>
                    <a:pt x="1948" y="584"/>
                  </a:cubicBezTo>
                  <a:cubicBezTo>
                    <a:pt x="1948" y="476"/>
                    <a:pt x="1948" y="367"/>
                    <a:pt x="1936" y="271"/>
                  </a:cubicBezTo>
                  <a:cubicBezTo>
                    <a:pt x="1930" y="91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37;p6">
              <a:extLst>
                <a:ext uri="{FF2B5EF4-FFF2-40B4-BE49-F238E27FC236}">
                  <a16:creationId xmlns:a16="http://schemas.microsoft.com/office/drawing/2014/main" id="{ABAD7158-5E3E-2F6B-F4D6-364C457C67D6}"/>
                </a:ext>
              </a:extLst>
            </p:cNvPr>
            <p:cNvSpPr/>
            <p:nvPr/>
          </p:nvSpPr>
          <p:spPr>
            <a:xfrm>
              <a:off x="8564476" y="834066"/>
              <a:ext cx="234955" cy="169000"/>
            </a:xfrm>
            <a:custGeom>
              <a:avLst/>
              <a:gdLst/>
              <a:ahLst/>
              <a:cxnLst/>
              <a:rect l="l" t="t" r="r" b="b"/>
              <a:pathLst>
                <a:path w="3427" h="2465" extrusionOk="0">
                  <a:moveTo>
                    <a:pt x="1387" y="0"/>
                  </a:moveTo>
                  <a:cubicBezTo>
                    <a:pt x="1278" y="0"/>
                    <a:pt x="1167" y="78"/>
                    <a:pt x="1143" y="235"/>
                  </a:cubicBezTo>
                  <a:cubicBezTo>
                    <a:pt x="1119" y="451"/>
                    <a:pt x="1106" y="679"/>
                    <a:pt x="1119" y="908"/>
                  </a:cubicBezTo>
                  <a:cubicBezTo>
                    <a:pt x="818" y="920"/>
                    <a:pt x="517" y="920"/>
                    <a:pt x="217" y="932"/>
                  </a:cubicBezTo>
                  <a:cubicBezTo>
                    <a:pt x="1" y="944"/>
                    <a:pt x="1" y="1268"/>
                    <a:pt x="217" y="1280"/>
                  </a:cubicBezTo>
                  <a:cubicBezTo>
                    <a:pt x="517" y="1293"/>
                    <a:pt x="830" y="1293"/>
                    <a:pt x="1131" y="1305"/>
                  </a:cubicBezTo>
                  <a:cubicBezTo>
                    <a:pt x="1143" y="1629"/>
                    <a:pt x="1167" y="1954"/>
                    <a:pt x="1179" y="2266"/>
                  </a:cubicBezTo>
                  <a:cubicBezTo>
                    <a:pt x="1185" y="2398"/>
                    <a:pt x="1287" y="2465"/>
                    <a:pt x="1387" y="2465"/>
                  </a:cubicBezTo>
                  <a:cubicBezTo>
                    <a:pt x="1488" y="2465"/>
                    <a:pt x="1587" y="2398"/>
                    <a:pt x="1587" y="2266"/>
                  </a:cubicBezTo>
                  <a:cubicBezTo>
                    <a:pt x="1599" y="1954"/>
                    <a:pt x="1623" y="1641"/>
                    <a:pt x="1647" y="1317"/>
                  </a:cubicBezTo>
                  <a:cubicBezTo>
                    <a:pt x="2140" y="1329"/>
                    <a:pt x="2633" y="1329"/>
                    <a:pt x="3126" y="1341"/>
                  </a:cubicBezTo>
                  <a:cubicBezTo>
                    <a:pt x="3427" y="1341"/>
                    <a:pt x="3427" y="872"/>
                    <a:pt x="3126" y="872"/>
                  </a:cubicBezTo>
                  <a:cubicBezTo>
                    <a:pt x="2633" y="872"/>
                    <a:pt x="2152" y="884"/>
                    <a:pt x="1659" y="896"/>
                  </a:cubicBezTo>
                  <a:cubicBezTo>
                    <a:pt x="1659" y="667"/>
                    <a:pt x="1647" y="451"/>
                    <a:pt x="1623" y="235"/>
                  </a:cubicBezTo>
                  <a:cubicBezTo>
                    <a:pt x="1605" y="78"/>
                    <a:pt x="1497" y="0"/>
                    <a:pt x="13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38;p6">
              <a:extLst>
                <a:ext uri="{FF2B5EF4-FFF2-40B4-BE49-F238E27FC236}">
                  <a16:creationId xmlns:a16="http://schemas.microsoft.com/office/drawing/2014/main" id="{EF448C36-DCD6-08D5-5048-89DB13A70C04}"/>
                </a:ext>
              </a:extLst>
            </p:cNvPr>
            <p:cNvSpPr/>
            <p:nvPr/>
          </p:nvSpPr>
          <p:spPr>
            <a:xfrm>
              <a:off x="8716878" y="2375963"/>
              <a:ext cx="264847" cy="135337"/>
            </a:xfrm>
            <a:custGeom>
              <a:avLst/>
              <a:gdLst/>
              <a:ahLst/>
              <a:cxnLst/>
              <a:rect l="l" t="t" r="r" b="b"/>
              <a:pathLst>
                <a:path w="3863" h="1974" extrusionOk="0">
                  <a:moveTo>
                    <a:pt x="1881" y="0"/>
                  </a:moveTo>
                  <a:cubicBezTo>
                    <a:pt x="1815" y="0"/>
                    <a:pt x="1746" y="26"/>
                    <a:pt x="1683" y="86"/>
                  </a:cubicBezTo>
                  <a:cubicBezTo>
                    <a:pt x="1563" y="194"/>
                    <a:pt x="1491" y="339"/>
                    <a:pt x="1443" y="483"/>
                  </a:cubicBezTo>
                  <a:cubicBezTo>
                    <a:pt x="1046" y="459"/>
                    <a:pt x="661" y="423"/>
                    <a:pt x="265" y="411"/>
                  </a:cubicBezTo>
                  <a:cubicBezTo>
                    <a:pt x="60" y="411"/>
                    <a:pt x="0" y="747"/>
                    <a:pt x="216" y="783"/>
                  </a:cubicBezTo>
                  <a:cubicBezTo>
                    <a:pt x="601" y="843"/>
                    <a:pt x="974" y="892"/>
                    <a:pt x="1358" y="928"/>
                  </a:cubicBezTo>
                  <a:cubicBezTo>
                    <a:pt x="1358" y="988"/>
                    <a:pt x="1346" y="1036"/>
                    <a:pt x="1346" y="1084"/>
                  </a:cubicBezTo>
                  <a:cubicBezTo>
                    <a:pt x="1346" y="1336"/>
                    <a:pt x="1370" y="1685"/>
                    <a:pt x="1587" y="1841"/>
                  </a:cubicBezTo>
                  <a:lnTo>
                    <a:pt x="1587" y="1853"/>
                  </a:lnTo>
                  <a:cubicBezTo>
                    <a:pt x="1626" y="1936"/>
                    <a:pt x="1700" y="1973"/>
                    <a:pt x="1771" y="1973"/>
                  </a:cubicBezTo>
                  <a:cubicBezTo>
                    <a:pt x="1875" y="1973"/>
                    <a:pt x="1971" y="1893"/>
                    <a:pt x="1935" y="1757"/>
                  </a:cubicBezTo>
                  <a:cubicBezTo>
                    <a:pt x="1935" y="1745"/>
                    <a:pt x="1935" y="1745"/>
                    <a:pt x="1923" y="1733"/>
                  </a:cubicBezTo>
                  <a:cubicBezTo>
                    <a:pt x="2008" y="1565"/>
                    <a:pt x="1947" y="1372"/>
                    <a:pt x="1960" y="1180"/>
                  </a:cubicBezTo>
                  <a:cubicBezTo>
                    <a:pt x="1960" y="1120"/>
                    <a:pt x="1972" y="1060"/>
                    <a:pt x="1984" y="1000"/>
                  </a:cubicBezTo>
                  <a:cubicBezTo>
                    <a:pt x="2452" y="1060"/>
                    <a:pt x="2921" y="1108"/>
                    <a:pt x="3390" y="1180"/>
                  </a:cubicBezTo>
                  <a:cubicBezTo>
                    <a:pt x="3409" y="1183"/>
                    <a:pt x="3428" y="1184"/>
                    <a:pt x="3446" y="1184"/>
                  </a:cubicBezTo>
                  <a:cubicBezTo>
                    <a:pt x="3806" y="1184"/>
                    <a:pt x="3863" y="638"/>
                    <a:pt x="3462" y="627"/>
                  </a:cubicBezTo>
                  <a:cubicBezTo>
                    <a:pt x="3017" y="603"/>
                    <a:pt x="2573" y="579"/>
                    <a:pt x="2128" y="543"/>
                  </a:cubicBezTo>
                  <a:cubicBezTo>
                    <a:pt x="2140" y="483"/>
                    <a:pt x="2152" y="423"/>
                    <a:pt x="2164" y="375"/>
                  </a:cubicBezTo>
                  <a:cubicBezTo>
                    <a:pt x="2199" y="175"/>
                    <a:pt x="2051" y="0"/>
                    <a:pt x="188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39;p6">
              <a:extLst>
                <a:ext uri="{FF2B5EF4-FFF2-40B4-BE49-F238E27FC236}">
                  <a16:creationId xmlns:a16="http://schemas.microsoft.com/office/drawing/2014/main" id="{F748A961-3FF6-B6C6-6A0F-43E4E9E3C660}"/>
                </a:ext>
              </a:extLst>
            </p:cNvPr>
            <p:cNvSpPr/>
            <p:nvPr/>
          </p:nvSpPr>
          <p:spPr>
            <a:xfrm>
              <a:off x="7965464" y="458661"/>
              <a:ext cx="220695" cy="178942"/>
            </a:xfrm>
            <a:custGeom>
              <a:avLst/>
              <a:gdLst/>
              <a:ahLst/>
              <a:cxnLst/>
              <a:rect l="l" t="t" r="r" b="b"/>
              <a:pathLst>
                <a:path w="3219" h="2610" extrusionOk="0">
                  <a:moveTo>
                    <a:pt x="1656" y="1"/>
                  </a:moveTo>
                  <a:cubicBezTo>
                    <a:pt x="1567" y="1"/>
                    <a:pt x="1477" y="40"/>
                    <a:pt x="1419" y="132"/>
                  </a:cubicBezTo>
                  <a:cubicBezTo>
                    <a:pt x="1251" y="372"/>
                    <a:pt x="1155" y="661"/>
                    <a:pt x="1095" y="949"/>
                  </a:cubicBezTo>
                  <a:cubicBezTo>
                    <a:pt x="818" y="961"/>
                    <a:pt x="542" y="961"/>
                    <a:pt x="265" y="973"/>
                  </a:cubicBezTo>
                  <a:cubicBezTo>
                    <a:pt x="1" y="985"/>
                    <a:pt x="1" y="1370"/>
                    <a:pt x="265" y="1382"/>
                  </a:cubicBezTo>
                  <a:cubicBezTo>
                    <a:pt x="530" y="1394"/>
                    <a:pt x="794" y="1394"/>
                    <a:pt x="1071" y="1406"/>
                  </a:cubicBezTo>
                  <a:cubicBezTo>
                    <a:pt x="1059" y="1755"/>
                    <a:pt x="1107" y="2091"/>
                    <a:pt x="1191" y="2404"/>
                  </a:cubicBezTo>
                  <a:cubicBezTo>
                    <a:pt x="1224" y="2548"/>
                    <a:pt x="1329" y="2609"/>
                    <a:pt x="1437" y="2609"/>
                  </a:cubicBezTo>
                  <a:cubicBezTo>
                    <a:pt x="1601" y="2609"/>
                    <a:pt x="1775" y="2469"/>
                    <a:pt x="1732" y="2259"/>
                  </a:cubicBezTo>
                  <a:cubicBezTo>
                    <a:pt x="1672" y="1959"/>
                    <a:pt x="1672" y="1682"/>
                    <a:pt x="1696" y="1418"/>
                  </a:cubicBezTo>
                  <a:cubicBezTo>
                    <a:pt x="2092" y="1418"/>
                    <a:pt x="2489" y="1430"/>
                    <a:pt x="2886" y="1442"/>
                  </a:cubicBezTo>
                  <a:cubicBezTo>
                    <a:pt x="2889" y="1442"/>
                    <a:pt x="2893" y="1442"/>
                    <a:pt x="2897" y="1442"/>
                  </a:cubicBezTo>
                  <a:cubicBezTo>
                    <a:pt x="3219" y="1442"/>
                    <a:pt x="3219" y="913"/>
                    <a:pt x="2897" y="913"/>
                  </a:cubicBezTo>
                  <a:cubicBezTo>
                    <a:pt x="2893" y="913"/>
                    <a:pt x="2889" y="913"/>
                    <a:pt x="2886" y="913"/>
                  </a:cubicBezTo>
                  <a:cubicBezTo>
                    <a:pt x="2513" y="925"/>
                    <a:pt x="2153" y="937"/>
                    <a:pt x="1780" y="937"/>
                  </a:cubicBezTo>
                  <a:cubicBezTo>
                    <a:pt x="1828" y="745"/>
                    <a:pt x="1876" y="552"/>
                    <a:pt x="1936" y="348"/>
                  </a:cubicBezTo>
                  <a:cubicBezTo>
                    <a:pt x="1991" y="144"/>
                    <a:pt x="1825" y="1"/>
                    <a:pt x="165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40;p6">
              <a:extLst>
                <a:ext uri="{FF2B5EF4-FFF2-40B4-BE49-F238E27FC236}">
                  <a16:creationId xmlns:a16="http://schemas.microsoft.com/office/drawing/2014/main" id="{F81B6ED5-2E56-406C-BBEE-43C53139139B}"/>
                </a:ext>
              </a:extLst>
            </p:cNvPr>
            <p:cNvSpPr/>
            <p:nvPr/>
          </p:nvSpPr>
          <p:spPr>
            <a:xfrm>
              <a:off x="8442508" y="591365"/>
              <a:ext cx="206914" cy="175171"/>
            </a:xfrm>
            <a:custGeom>
              <a:avLst/>
              <a:gdLst/>
              <a:ahLst/>
              <a:cxnLst/>
              <a:rect l="l" t="t" r="r" b="b"/>
              <a:pathLst>
                <a:path w="3018" h="2555" extrusionOk="0">
                  <a:moveTo>
                    <a:pt x="1413" y="0"/>
                  </a:moveTo>
                  <a:cubicBezTo>
                    <a:pt x="1278" y="0"/>
                    <a:pt x="1142" y="96"/>
                    <a:pt x="1118" y="289"/>
                  </a:cubicBezTo>
                  <a:cubicBezTo>
                    <a:pt x="1094" y="493"/>
                    <a:pt x="1094" y="709"/>
                    <a:pt x="1094" y="926"/>
                  </a:cubicBezTo>
                  <a:cubicBezTo>
                    <a:pt x="806" y="938"/>
                    <a:pt x="529" y="938"/>
                    <a:pt x="253" y="962"/>
                  </a:cubicBezTo>
                  <a:cubicBezTo>
                    <a:pt x="0" y="974"/>
                    <a:pt x="0" y="1346"/>
                    <a:pt x="253" y="1358"/>
                  </a:cubicBezTo>
                  <a:cubicBezTo>
                    <a:pt x="541" y="1370"/>
                    <a:pt x="818" y="1382"/>
                    <a:pt x="1106" y="1382"/>
                  </a:cubicBezTo>
                  <a:cubicBezTo>
                    <a:pt x="1118" y="1707"/>
                    <a:pt x="1154" y="2020"/>
                    <a:pt x="1166" y="2320"/>
                  </a:cubicBezTo>
                  <a:cubicBezTo>
                    <a:pt x="1179" y="2476"/>
                    <a:pt x="1296" y="2555"/>
                    <a:pt x="1413" y="2555"/>
                  </a:cubicBezTo>
                  <a:cubicBezTo>
                    <a:pt x="1530" y="2555"/>
                    <a:pt x="1647" y="2476"/>
                    <a:pt x="1659" y="2320"/>
                  </a:cubicBezTo>
                  <a:cubicBezTo>
                    <a:pt x="1683" y="2020"/>
                    <a:pt x="1707" y="1719"/>
                    <a:pt x="1731" y="1407"/>
                  </a:cubicBezTo>
                  <a:cubicBezTo>
                    <a:pt x="2044" y="1407"/>
                    <a:pt x="2369" y="1407"/>
                    <a:pt x="2693" y="1419"/>
                  </a:cubicBezTo>
                  <a:cubicBezTo>
                    <a:pt x="3014" y="1419"/>
                    <a:pt x="3018" y="901"/>
                    <a:pt x="2704" y="901"/>
                  </a:cubicBezTo>
                  <a:cubicBezTo>
                    <a:pt x="2700" y="901"/>
                    <a:pt x="2697" y="902"/>
                    <a:pt x="2693" y="902"/>
                  </a:cubicBezTo>
                  <a:lnTo>
                    <a:pt x="1743" y="914"/>
                  </a:lnTo>
                  <a:cubicBezTo>
                    <a:pt x="1743" y="697"/>
                    <a:pt x="1731" y="493"/>
                    <a:pt x="1707" y="289"/>
                  </a:cubicBezTo>
                  <a:cubicBezTo>
                    <a:pt x="1683" y="96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41;p6">
              <a:extLst>
                <a:ext uri="{FF2B5EF4-FFF2-40B4-BE49-F238E27FC236}">
                  <a16:creationId xmlns:a16="http://schemas.microsoft.com/office/drawing/2014/main" id="{E2DED655-73DA-0E16-1BE2-ED157ACA6F86}"/>
                </a:ext>
              </a:extLst>
            </p:cNvPr>
            <p:cNvSpPr/>
            <p:nvPr/>
          </p:nvSpPr>
          <p:spPr>
            <a:xfrm>
              <a:off x="8800665" y="592393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4" y="0"/>
                  </a:moveTo>
                  <a:cubicBezTo>
                    <a:pt x="1670" y="0"/>
                    <a:pt x="1559" y="65"/>
                    <a:pt x="1520" y="213"/>
                  </a:cubicBezTo>
                  <a:cubicBezTo>
                    <a:pt x="1436" y="478"/>
                    <a:pt x="1376" y="754"/>
                    <a:pt x="1316" y="1031"/>
                  </a:cubicBezTo>
                  <a:cubicBezTo>
                    <a:pt x="967" y="995"/>
                    <a:pt x="619" y="947"/>
                    <a:pt x="270" y="911"/>
                  </a:cubicBezTo>
                  <a:cubicBezTo>
                    <a:pt x="263" y="910"/>
                    <a:pt x="257" y="910"/>
                    <a:pt x="250" y="910"/>
                  </a:cubicBezTo>
                  <a:cubicBezTo>
                    <a:pt x="50" y="910"/>
                    <a:pt x="1" y="1260"/>
                    <a:pt x="222" y="1295"/>
                  </a:cubicBezTo>
                  <a:cubicBezTo>
                    <a:pt x="559" y="1343"/>
                    <a:pt x="895" y="1404"/>
                    <a:pt x="1232" y="1452"/>
                  </a:cubicBezTo>
                  <a:cubicBezTo>
                    <a:pt x="1148" y="1824"/>
                    <a:pt x="1075" y="2185"/>
                    <a:pt x="1003" y="2558"/>
                  </a:cubicBezTo>
                  <a:cubicBezTo>
                    <a:pt x="967" y="2731"/>
                    <a:pt x="1104" y="2843"/>
                    <a:pt x="1238" y="2843"/>
                  </a:cubicBezTo>
                  <a:cubicBezTo>
                    <a:pt x="1327" y="2843"/>
                    <a:pt x="1414" y="2793"/>
                    <a:pt x="1448" y="2678"/>
                  </a:cubicBezTo>
                  <a:cubicBezTo>
                    <a:pt x="1556" y="2305"/>
                    <a:pt x="1677" y="1920"/>
                    <a:pt x="1785" y="1548"/>
                  </a:cubicBezTo>
                  <a:cubicBezTo>
                    <a:pt x="2121" y="1596"/>
                    <a:pt x="2470" y="1656"/>
                    <a:pt x="2806" y="1704"/>
                  </a:cubicBezTo>
                  <a:cubicBezTo>
                    <a:pt x="2826" y="1707"/>
                    <a:pt x="2845" y="1709"/>
                    <a:pt x="2863" y="1709"/>
                  </a:cubicBezTo>
                  <a:cubicBezTo>
                    <a:pt x="3174" y="1709"/>
                    <a:pt x="3219" y="1245"/>
                    <a:pt x="2879" y="1211"/>
                  </a:cubicBezTo>
                  <a:cubicBezTo>
                    <a:pt x="2554" y="1175"/>
                    <a:pt x="2229" y="1139"/>
                    <a:pt x="1905" y="1103"/>
                  </a:cubicBezTo>
                  <a:cubicBezTo>
                    <a:pt x="1965" y="851"/>
                    <a:pt x="2025" y="610"/>
                    <a:pt x="2085" y="370"/>
                  </a:cubicBezTo>
                  <a:cubicBezTo>
                    <a:pt x="2136" y="146"/>
                    <a:pt x="1956" y="0"/>
                    <a:pt x="178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42;p6">
              <a:extLst>
                <a:ext uri="{FF2B5EF4-FFF2-40B4-BE49-F238E27FC236}">
                  <a16:creationId xmlns:a16="http://schemas.microsoft.com/office/drawing/2014/main" id="{C4011F5F-F07A-6D68-F3A6-85DCC2FFD8FE}"/>
                </a:ext>
              </a:extLst>
            </p:cNvPr>
            <p:cNvSpPr/>
            <p:nvPr/>
          </p:nvSpPr>
          <p:spPr>
            <a:xfrm>
              <a:off x="8186162" y="811784"/>
              <a:ext cx="256414" cy="191899"/>
            </a:xfrm>
            <a:custGeom>
              <a:avLst/>
              <a:gdLst/>
              <a:ahLst/>
              <a:cxnLst/>
              <a:rect l="l" t="t" r="r" b="b"/>
              <a:pathLst>
                <a:path w="3740" h="2799" extrusionOk="0">
                  <a:moveTo>
                    <a:pt x="1666" y="1"/>
                  </a:moveTo>
                  <a:cubicBezTo>
                    <a:pt x="1534" y="1"/>
                    <a:pt x="1401" y="91"/>
                    <a:pt x="1395" y="271"/>
                  </a:cubicBezTo>
                  <a:cubicBezTo>
                    <a:pt x="1383" y="379"/>
                    <a:pt x="1383" y="488"/>
                    <a:pt x="1383" y="596"/>
                  </a:cubicBezTo>
                  <a:cubicBezTo>
                    <a:pt x="987" y="608"/>
                    <a:pt x="590" y="632"/>
                    <a:pt x="217" y="680"/>
                  </a:cubicBezTo>
                  <a:cubicBezTo>
                    <a:pt x="1" y="716"/>
                    <a:pt x="1" y="980"/>
                    <a:pt x="217" y="1016"/>
                  </a:cubicBezTo>
                  <a:cubicBezTo>
                    <a:pt x="590" y="1065"/>
                    <a:pt x="987" y="1089"/>
                    <a:pt x="1383" y="1101"/>
                  </a:cubicBezTo>
                  <a:cubicBezTo>
                    <a:pt x="1395" y="1593"/>
                    <a:pt x="1431" y="2098"/>
                    <a:pt x="1455" y="2591"/>
                  </a:cubicBezTo>
                  <a:cubicBezTo>
                    <a:pt x="1461" y="2729"/>
                    <a:pt x="1564" y="2799"/>
                    <a:pt x="1666" y="2799"/>
                  </a:cubicBezTo>
                  <a:cubicBezTo>
                    <a:pt x="1768" y="2799"/>
                    <a:pt x="1870" y="2729"/>
                    <a:pt x="1876" y="2591"/>
                  </a:cubicBezTo>
                  <a:cubicBezTo>
                    <a:pt x="1900" y="2098"/>
                    <a:pt x="1936" y="1605"/>
                    <a:pt x="1948" y="1113"/>
                  </a:cubicBezTo>
                  <a:cubicBezTo>
                    <a:pt x="2441" y="1113"/>
                    <a:pt x="2934" y="1101"/>
                    <a:pt x="3415" y="1101"/>
                  </a:cubicBezTo>
                  <a:cubicBezTo>
                    <a:pt x="3739" y="1101"/>
                    <a:pt x="3739" y="596"/>
                    <a:pt x="3415" y="596"/>
                  </a:cubicBezTo>
                  <a:cubicBezTo>
                    <a:pt x="2934" y="596"/>
                    <a:pt x="2441" y="584"/>
                    <a:pt x="1948" y="584"/>
                  </a:cubicBezTo>
                  <a:cubicBezTo>
                    <a:pt x="1948" y="476"/>
                    <a:pt x="1948" y="367"/>
                    <a:pt x="1936" y="271"/>
                  </a:cubicBezTo>
                  <a:cubicBezTo>
                    <a:pt x="1930" y="91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43;p6">
              <a:extLst>
                <a:ext uri="{FF2B5EF4-FFF2-40B4-BE49-F238E27FC236}">
                  <a16:creationId xmlns:a16="http://schemas.microsoft.com/office/drawing/2014/main" id="{91B710EB-5179-6CC3-087F-C5E462B1A851}"/>
                </a:ext>
              </a:extLst>
            </p:cNvPr>
            <p:cNvSpPr/>
            <p:nvPr/>
          </p:nvSpPr>
          <p:spPr>
            <a:xfrm>
              <a:off x="8800665" y="1056953"/>
              <a:ext cx="220763" cy="195190"/>
            </a:xfrm>
            <a:custGeom>
              <a:avLst/>
              <a:gdLst/>
              <a:ahLst/>
              <a:cxnLst/>
              <a:rect l="l" t="t" r="r" b="b"/>
              <a:pathLst>
                <a:path w="3220" h="2847" extrusionOk="0">
                  <a:moveTo>
                    <a:pt x="1782" y="1"/>
                  </a:moveTo>
                  <a:cubicBezTo>
                    <a:pt x="1668" y="1"/>
                    <a:pt x="1558" y="62"/>
                    <a:pt x="1520" y="205"/>
                  </a:cubicBezTo>
                  <a:cubicBezTo>
                    <a:pt x="1436" y="482"/>
                    <a:pt x="1376" y="758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1"/>
                    <a:pt x="250" y="901"/>
                  </a:cubicBezTo>
                  <a:cubicBezTo>
                    <a:pt x="50" y="901"/>
                    <a:pt x="1" y="1252"/>
                    <a:pt x="222" y="1287"/>
                  </a:cubicBezTo>
                  <a:cubicBezTo>
                    <a:pt x="559" y="1347"/>
                    <a:pt x="895" y="1395"/>
                    <a:pt x="1232" y="1455"/>
                  </a:cubicBezTo>
                  <a:cubicBezTo>
                    <a:pt x="1148" y="1816"/>
                    <a:pt x="1075" y="2189"/>
                    <a:pt x="1003" y="2549"/>
                  </a:cubicBezTo>
                  <a:cubicBezTo>
                    <a:pt x="967" y="2731"/>
                    <a:pt x="1106" y="2846"/>
                    <a:pt x="1240" y="2846"/>
                  </a:cubicBezTo>
                  <a:cubicBezTo>
                    <a:pt x="1328" y="2846"/>
                    <a:pt x="1415" y="2796"/>
                    <a:pt x="1448" y="2682"/>
                  </a:cubicBezTo>
                  <a:cubicBezTo>
                    <a:pt x="1556" y="2297"/>
                    <a:pt x="1677" y="1924"/>
                    <a:pt x="1785" y="1540"/>
                  </a:cubicBezTo>
                  <a:cubicBezTo>
                    <a:pt x="2121" y="1600"/>
                    <a:pt x="2470" y="1648"/>
                    <a:pt x="2806" y="1708"/>
                  </a:cubicBezTo>
                  <a:cubicBezTo>
                    <a:pt x="2826" y="1711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4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44;p6">
              <a:extLst>
                <a:ext uri="{FF2B5EF4-FFF2-40B4-BE49-F238E27FC236}">
                  <a16:creationId xmlns:a16="http://schemas.microsoft.com/office/drawing/2014/main" id="{5BF834F4-02F7-81AC-9044-C223ED92C486}"/>
                </a:ext>
              </a:extLst>
            </p:cNvPr>
            <p:cNvSpPr/>
            <p:nvPr/>
          </p:nvSpPr>
          <p:spPr>
            <a:xfrm>
              <a:off x="8262362" y="1124013"/>
              <a:ext cx="256414" cy="191282"/>
            </a:xfrm>
            <a:custGeom>
              <a:avLst/>
              <a:gdLst/>
              <a:ahLst/>
              <a:cxnLst/>
              <a:rect l="l" t="t" r="r" b="b"/>
              <a:pathLst>
                <a:path w="3740" h="2790" extrusionOk="0">
                  <a:moveTo>
                    <a:pt x="1666" y="1"/>
                  </a:moveTo>
                  <a:cubicBezTo>
                    <a:pt x="1534" y="1"/>
                    <a:pt x="1401" y="88"/>
                    <a:pt x="1395" y="262"/>
                  </a:cubicBezTo>
                  <a:cubicBezTo>
                    <a:pt x="1383" y="370"/>
                    <a:pt x="1383" y="478"/>
                    <a:pt x="1383" y="587"/>
                  </a:cubicBezTo>
                  <a:cubicBezTo>
                    <a:pt x="987" y="599"/>
                    <a:pt x="590" y="623"/>
                    <a:pt x="217" y="683"/>
                  </a:cubicBezTo>
                  <a:cubicBezTo>
                    <a:pt x="1" y="707"/>
                    <a:pt x="1" y="983"/>
                    <a:pt x="217" y="1007"/>
                  </a:cubicBezTo>
                  <a:cubicBezTo>
                    <a:pt x="590" y="1055"/>
                    <a:pt x="987" y="1079"/>
                    <a:pt x="1383" y="1091"/>
                  </a:cubicBezTo>
                  <a:cubicBezTo>
                    <a:pt x="1395" y="1596"/>
                    <a:pt x="1431" y="2089"/>
                    <a:pt x="1455" y="2582"/>
                  </a:cubicBezTo>
                  <a:cubicBezTo>
                    <a:pt x="1461" y="2720"/>
                    <a:pt x="1564" y="2789"/>
                    <a:pt x="1666" y="2789"/>
                  </a:cubicBezTo>
                  <a:cubicBezTo>
                    <a:pt x="1768" y="2789"/>
                    <a:pt x="1870" y="2720"/>
                    <a:pt x="1876" y="2582"/>
                  </a:cubicBezTo>
                  <a:cubicBezTo>
                    <a:pt x="1900" y="2101"/>
                    <a:pt x="1936" y="1596"/>
                    <a:pt x="1948" y="1103"/>
                  </a:cubicBezTo>
                  <a:cubicBezTo>
                    <a:pt x="2441" y="1103"/>
                    <a:pt x="2934" y="1091"/>
                    <a:pt x="3415" y="1091"/>
                  </a:cubicBezTo>
                  <a:cubicBezTo>
                    <a:pt x="3419" y="1092"/>
                    <a:pt x="3422" y="1092"/>
                    <a:pt x="3426" y="1092"/>
                  </a:cubicBezTo>
                  <a:cubicBezTo>
                    <a:pt x="3739" y="1092"/>
                    <a:pt x="3736" y="587"/>
                    <a:pt x="3415" y="587"/>
                  </a:cubicBezTo>
                  <a:lnTo>
                    <a:pt x="1948" y="587"/>
                  </a:lnTo>
                  <a:cubicBezTo>
                    <a:pt x="1948" y="478"/>
                    <a:pt x="1948" y="370"/>
                    <a:pt x="1936" y="262"/>
                  </a:cubicBezTo>
                  <a:cubicBezTo>
                    <a:pt x="1930" y="88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45;p6">
              <a:extLst>
                <a:ext uri="{FF2B5EF4-FFF2-40B4-BE49-F238E27FC236}">
                  <a16:creationId xmlns:a16="http://schemas.microsoft.com/office/drawing/2014/main" id="{A9470598-F382-0089-CC05-ED53AB5DFFC4}"/>
                </a:ext>
              </a:extLst>
            </p:cNvPr>
            <p:cNvSpPr/>
            <p:nvPr/>
          </p:nvSpPr>
          <p:spPr>
            <a:xfrm rot="-5564026">
              <a:off x="8740852" y="1665828"/>
              <a:ext cx="264644" cy="134996"/>
            </a:xfrm>
            <a:custGeom>
              <a:avLst/>
              <a:gdLst/>
              <a:ahLst/>
              <a:cxnLst/>
              <a:rect l="l" t="t" r="r" b="b"/>
              <a:pathLst>
                <a:path w="3860" h="1969" extrusionOk="0">
                  <a:moveTo>
                    <a:pt x="1879" y="0"/>
                  </a:moveTo>
                  <a:cubicBezTo>
                    <a:pt x="1814" y="0"/>
                    <a:pt x="1746" y="25"/>
                    <a:pt x="1683" y="81"/>
                  </a:cubicBezTo>
                  <a:cubicBezTo>
                    <a:pt x="1563" y="189"/>
                    <a:pt x="1491" y="333"/>
                    <a:pt x="1443" y="478"/>
                  </a:cubicBezTo>
                  <a:cubicBezTo>
                    <a:pt x="1046" y="454"/>
                    <a:pt x="661" y="430"/>
                    <a:pt x="265" y="405"/>
                  </a:cubicBezTo>
                  <a:cubicBezTo>
                    <a:pt x="60" y="405"/>
                    <a:pt x="0" y="754"/>
                    <a:pt x="216" y="778"/>
                  </a:cubicBezTo>
                  <a:cubicBezTo>
                    <a:pt x="601" y="838"/>
                    <a:pt x="974" y="886"/>
                    <a:pt x="1358" y="934"/>
                  </a:cubicBezTo>
                  <a:cubicBezTo>
                    <a:pt x="1358" y="983"/>
                    <a:pt x="1346" y="1031"/>
                    <a:pt x="1346" y="1079"/>
                  </a:cubicBezTo>
                  <a:cubicBezTo>
                    <a:pt x="1346" y="1331"/>
                    <a:pt x="1370" y="1692"/>
                    <a:pt x="1587" y="1836"/>
                  </a:cubicBezTo>
                  <a:lnTo>
                    <a:pt x="1587" y="1848"/>
                  </a:lnTo>
                  <a:cubicBezTo>
                    <a:pt x="1626" y="1931"/>
                    <a:pt x="1700" y="1968"/>
                    <a:pt x="1771" y="1968"/>
                  </a:cubicBezTo>
                  <a:cubicBezTo>
                    <a:pt x="1875" y="1968"/>
                    <a:pt x="1971" y="1888"/>
                    <a:pt x="1935" y="1752"/>
                  </a:cubicBezTo>
                  <a:cubicBezTo>
                    <a:pt x="1935" y="1752"/>
                    <a:pt x="1935" y="1740"/>
                    <a:pt x="1923" y="1728"/>
                  </a:cubicBezTo>
                  <a:cubicBezTo>
                    <a:pt x="2008" y="1560"/>
                    <a:pt x="1947" y="1379"/>
                    <a:pt x="1960" y="1175"/>
                  </a:cubicBezTo>
                  <a:cubicBezTo>
                    <a:pt x="1960" y="1115"/>
                    <a:pt x="1972" y="1055"/>
                    <a:pt x="1984" y="1007"/>
                  </a:cubicBezTo>
                  <a:cubicBezTo>
                    <a:pt x="2452" y="1055"/>
                    <a:pt x="2921" y="1103"/>
                    <a:pt x="3390" y="1175"/>
                  </a:cubicBezTo>
                  <a:cubicBezTo>
                    <a:pt x="3413" y="1179"/>
                    <a:pt x="3434" y="1181"/>
                    <a:pt x="3455" y="1181"/>
                  </a:cubicBezTo>
                  <a:cubicBezTo>
                    <a:pt x="3807" y="1181"/>
                    <a:pt x="3860" y="633"/>
                    <a:pt x="3462" y="622"/>
                  </a:cubicBezTo>
                  <a:cubicBezTo>
                    <a:pt x="3017" y="610"/>
                    <a:pt x="2573" y="574"/>
                    <a:pt x="2128" y="538"/>
                  </a:cubicBezTo>
                  <a:cubicBezTo>
                    <a:pt x="2140" y="478"/>
                    <a:pt x="2152" y="430"/>
                    <a:pt x="2164" y="369"/>
                  </a:cubicBezTo>
                  <a:cubicBezTo>
                    <a:pt x="2199" y="169"/>
                    <a:pt x="2050" y="0"/>
                    <a:pt x="18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46;p6">
              <a:extLst>
                <a:ext uri="{FF2B5EF4-FFF2-40B4-BE49-F238E27FC236}">
                  <a16:creationId xmlns:a16="http://schemas.microsoft.com/office/drawing/2014/main" id="{A74013D5-9985-9C10-367B-0405C32DAA15}"/>
                </a:ext>
              </a:extLst>
            </p:cNvPr>
            <p:cNvSpPr/>
            <p:nvPr/>
          </p:nvSpPr>
          <p:spPr>
            <a:xfrm>
              <a:off x="8501133" y="1350150"/>
              <a:ext cx="206708" cy="175239"/>
            </a:xfrm>
            <a:custGeom>
              <a:avLst/>
              <a:gdLst/>
              <a:ahLst/>
              <a:cxnLst/>
              <a:rect l="l" t="t" r="r" b="b"/>
              <a:pathLst>
                <a:path w="3015" h="2556" extrusionOk="0">
                  <a:moveTo>
                    <a:pt x="1413" y="1"/>
                  </a:moveTo>
                  <a:cubicBezTo>
                    <a:pt x="1278" y="1"/>
                    <a:pt x="1142" y="94"/>
                    <a:pt x="1118" y="280"/>
                  </a:cubicBezTo>
                  <a:cubicBezTo>
                    <a:pt x="1094" y="485"/>
                    <a:pt x="1094" y="701"/>
                    <a:pt x="1094" y="930"/>
                  </a:cubicBezTo>
                  <a:cubicBezTo>
                    <a:pt x="806" y="930"/>
                    <a:pt x="529" y="942"/>
                    <a:pt x="253" y="954"/>
                  </a:cubicBezTo>
                  <a:cubicBezTo>
                    <a:pt x="0" y="966"/>
                    <a:pt x="0" y="1338"/>
                    <a:pt x="253" y="1350"/>
                  </a:cubicBezTo>
                  <a:cubicBezTo>
                    <a:pt x="541" y="1362"/>
                    <a:pt x="818" y="1374"/>
                    <a:pt x="1106" y="1386"/>
                  </a:cubicBezTo>
                  <a:cubicBezTo>
                    <a:pt x="1118" y="1699"/>
                    <a:pt x="1154" y="2011"/>
                    <a:pt x="1166" y="2312"/>
                  </a:cubicBezTo>
                  <a:cubicBezTo>
                    <a:pt x="1179" y="2474"/>
                    <a:pt x="1296" y="2555"/>
                    <a:pt x="1413" y="2555"/>
                  </a:cubicBezTo>
                  <a:cubicBezTo>
                    <a:pt x="1530" y="2555"/>
                    <a:pt x="1647" y="2474"/>
                    <a:pt x="1659" y="2312"/>
                  </a:cubicBezTo>
                  <a:cubicBezTo>
                    <a:pt x="1683" y="2023"/>
                    <a:pt x="1707" y="1711"/>
                    <a:pt x="1731" y="1398"/>
                  </a:cubicBezTo>
                  <a:cubicBezTo>
                    <a:pt x="2044" y="1398"/>
                    <a:pt x="2369" y="1410"/>
                    <a:pt x="2693" y="1410"/>
                  </a:cubicBezTo>
                  <a:cubicBezTo>
                    <a:pt x="2697" y="1411"/>
                    <a:pt x="2700" y="1411"/>
                    <a:pt x="2704" y="1411"/>
                  </a:cubicBezTo>
                  <a:cubicBezTo>
                    <a:pt x="3014" y="1411"/>
                    <a:pt x="3014" y="893"/>
                    <a:pt x="2704" y="893"/>
                  </a:cubicBezTo>
                  <a:cubicBezTo>
                    <a:pt x="2700" y="893"/>
                    <a:pt x="2697" y="893"/>
                    <a:pt x="2693" y="893"/>
                  </a:cubicBezTo>
                  <a:lnTo>
                    <a:pt x="1743" y="905"/>
                  </a:lnTo>
                  <a:cubicBezTo>
                    <a:pt x="1743" y="689"/>
                    <a:pt x="1731" y="485"/>
                    <a:pt x="1707" y="280"/>
                  </a:cubicBezTo>
                  <a:cubicBezTo>
                    <a:pt x="1683" y="94"/>
                    <a:pt x="1548" y="1"/>
                    <a:pt x="141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47;p6">
              <a:extLst>
                <a:ext uri="{FF2B5EF4-FFF2-40B4-BE49-F238E27FC236}">
                  <a16:creationId xmlns:a16="http://schemas.microsoft.com/office/drawing/2014/main" id="{CB1E474A-09E7-4576-2D21-AC299229A539}"/>
                </a:ext>
              </a:extLst>
            </p:cNvPr>
            <p:cNvSpPr/>
            <p:nvPr/>
          </p:nvSpPr>
          <p:spPr>
            <a:xfrm>
              <a:off x="8800665" y="1056953"/>
              <a:ext cx="220763" cy="195190"/>
            </a:xfrm>
            <a:custGeom>
              <a:avLst/>
              <a:gdLst/>
              <a:ahLst/>
              <a:cxnLst/>
              <a:rect l="l" t="t" r="r" b="b"/>
              <a:pathLst>
                <a:path w="3220" h="2847" extrusionOk="0">
                  <a:moveTo>
                    <a:pt x="1782" y="1"/>
                  </a:moveTo>
                  <a:cubicBezTo>
                    <a:pt x="1668" y="1"/>
                    <a:pt x="1558" y="62"/>
                    <a:pt x="1520" y="205"/>
                  </a:cubicBezTo>
                  <a:cubicBezTo>
                    <a:pt x="1436" y="482"/>
                    <a:pt x="1376" y="758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1"/>
                    <a:pt x="250" y="901"/>
                  </a:cubicBezTo>
                  <a:cubicBezTo>
                    <a:pt x="50" y="901"/>
                    <a:pt x="1" y="1252"/>
                    <a:pt x="222" y="1287"/>
                  </a:cubicBezTo>
                  <a:cubicBezTo>
                    <a:pt x="559" y="1347"/>
                    <a:pt x="895" y="1395"/>
                    <a:pt x="1232" y="1455"/>
                  </a:cubicBezTo>
                  <a:cubicBezTo>
                    <a:pt x="1148" y="1816"/>
                    <a:pt x="1075" y="2189"/>
                    <a:pt x="1003" y="2549"/>
                  </a:cubicBezTo>
                  <a:cubicBezTo>
                    <a:pt x="967" y="2731"/>
                    <a:pt x="1106" y="2846"/>
                    <a:pt x="1240" y="2846"/>
                  </a:cubicBezTo>
                  <a:cubicBezTo>
                    <a:pt x="1328" y="2846"/>
                    <a:pt x="1415" y="2796"/>
                    <a:pt x="1448" y="2682"/>
                  </a:cubicBezTo>
                  <a:cubicBezTo>
                    <a:pt x="1556" y="2297"/>
                    <a:pt x="1677" y="1924"/>
                    <a:pt x="1785" y="1540"/>
                  </a:cubicBezTo>
                  <a:cubicBezTo>
                    <a:pt x="2121" y="1600"/>
                    <a:pt x="2470" y="1648"/>
                    <a:pt x="2806" y="1708"/>
                  </a:cubicBezTo>
                  <a:cubicBezTo>
                    <a:pt x="2826" y="1711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4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48;p6">
              <a:extLst>
                <a:ext uri="{FF2B5EF4-FFF2-40B4-BE49-F238E27FC236}">
                  <a16:creationId xmlns:a16="http://schemas.microsoft.com/office/drawing/2014/main" id="{F487D38A-5605-A310-8DF5-D2187791940D}"/>
                </a:ext>
              </a:extLst>
            </p:cNvPr>
            <p:cNvSpPr/>
            <p:nvPr/>
          </p:nvSpPr>
          <p:spPr>
            <a:xfrm>
              <a:off x="8426329" y="1812799"/>
              <a:ext cx="239069" cy="169000"/>
            </a:xfrm>
            <a:custGeom>
              <a:avLst/>
              <a:gdLst/>
              <a:ahLst/>
              <a:cxnLst/>
              <a:rect l="l" t="t" r="r" b="b"/>
              <a:pathLst>
                <a:path w="3487" h="2465" extrusionOk="0">
                  <a:moveTo>
                    <a:pt x="2219" y="0"/>
                  </a:moveTo>
                  <a:cubicBezTo>
                    <a:pt x="2135" y="0"/>
                    <a:pt x="2050" y="38"/>
                    <a:pt x="1996" y="126"/>
                  </a:cubicBezTo>
                  <a:cubicBezTo>
                    <a:pt x="1839" y="355"/>
                    <a:pt x="1755" y="631"/>
                    <a:pt x="1707" y="920"/>
                  </a:cubicBezTo>
                  <a:cubicBezTo>
                    <a:pt x="1226" y="920"/>
                    <a:pt x="733" y="944"/>
                    <a:pt x="253" y="968"/>
                  </a:cubicBezTo>
                  <a:cubicBezTo>
                    <a:pt x="0" y="980"/>
                    <a:pt x="0" y="1340"/>
                    <a:pt x="253" y="1352"/>
                  </a:cubicBezTo>
                  <a:cubicBezTo>
                    <a:pt x="721" y="1376"/>
                    <a:pt x="1202" y="1388"/>
                    <a:pt x="1683" y="1400"/>
                  </a:cubicBezTo>
                  <a:cubicBezTo>
                    <a:pt x="1695" y="1749"/>
                    <a:pt x="1767" y="2086"/>
                    <a:pt x="1900" y="2386"/>
                  </a:cubicBezTo>
                  <a:cubicBezTo>
                    <a:pt x="1922" y="2441"/>
                    <a:pt x="1968" y="2465"/>
                    <a:pt x="2016" y="2465"/>
                  </a:cubicBezTo>
                  <a:cubicBezTo>
                    <a:pt x="2093" y="2465"/>
                    <a:pt x="2176" y="2403"/>
                    <a:pt x="2176" y="2314"/>
                  </a:cubicBezTo>
                  <a:cubicBezTo>
                    <a:pt x="2164" y="2014"/>
                    <a:pt x="2152" y="1701"/>
                    <a:pt x="2188" y="1412"/>
                  </a:cubicBezTo>
                  <a:lnTo>
                    <a:pt x="3162" y="1412"/>
                  </a:lnTo>
                  <a:cubicBezTo>
                    <a:pt x="3486" y="1412"/>
                    <a:pt x="3486" y="908"/>
                    <a:pt x="3162" y="908"/>
                  </a:cubicBezTo>
                  <a:lnTo>
                    <a:pt x="2296" y="908"/>
                  </a:lnTo>
                  <a:cubicBezTo>
                    <a:pt x="2344" y="715"/>
                    <a:pt x="2416" y="523"/>
                    <a:pt x="2477" y="331"/>
                  </a:cubicBezTo>
                  <a:cubicBezTo>
                    <a:pt x="2531" y="135"/>
                    <a:pt x="2377" y="0"/>
                    <a:pt x="22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9" name="Google Shape;28;p6">
            <a:extLst>
              <a:ext uri="{FF2B5EF4-FFF2-40B4-BE49-F238E27FC236}">
                <a16:creationId xmlns:a16="http://schemas.microsoft.com/office/drawing/2014/main" id="{00249430-6340-8D69-05B3-F8F7AC3D2056}"/>
              </a:ext>
            </a:extLst>
          </p:cNvPr>
          <p:cNvGrpSpPr/>
          <p:nvPr/>
        </p:nvGrpSpPr>
        <p:grpSpPr>
          <a:xfrm rot="16200000">
            <a:off x="477104" y="1425780"/>
            <a:ext cx="673700" cy="905299"/>
            <a:chOff x="7336409" y="105825"/>
            <a:chExt cx="1685019" cy="2405475"/>
          </a:xfrm>
          <a:solidFill>
            <a:schemeClr val="bg1">
              <a:lumMod val="85000"/>
            </a:schemeClr>
          </a:solidFill>
        </p:grpSpPr>
        <p:sp>
          <p:nvSpPr>
            <p:cNvPr id="1060" name="Google Shape;29;p6">
              <a:extLst>
                <a:ext uri="{FF2B5EF4-FFF2-40B4-BE49-F238E27FC236}">
                  <a16:creationId xmlns:a16="http://schemas.microsoft.com/office/drawing/2014/main" id="{97D95CF0-953D-4813-435D-195FB6B9B6AB}"/>
                </a:ext>
              </a:extLst>
            </p:cNvPr>
            <p:cNvSpPr/>
            <p:nvPr/>
          </p:nvSpPr>
          <p:spPr>
            <a:xfrm>
              <a:off x="7336409" y="161701"/>
              <a:ext cx="264710" cy="134652"/>
            </a:xfrm>
            <a:custGeom>
              <a:avLst/>
              <a:gdLst/>
              <a:ahLst/>
              <a:cxnLst/>
              <a:rect l="l" t="t" r="r" b="b"/>
              <a:pathLst>
                <a:path w="3861" h="1964" extrusionOk="0">
                  <a:moveTo>
                    <a:pt x="1883" y="0"/>
                  </a:moveTo>
                  <a:cubicBezTo>
                    <a:pt x="1816" y="0"/>
                    <a:pt x="1745" y="27"/>
                    <a:pt x="1680" y="88"/>
                  </a:cubicBezTo>
                  <a:cubicBezTo>
                    <a:pt x="1560" y="184"/>
                    <a:pt x="1488" y="329"/>
                    <a:pt x="1440" y="485"/>
                  </a:cubicBezTo>
                  <a:cubicBezTo>
                    <a:pt x="1043" y="449"/>
                    <a:pt x="658" y="425"/>
                    <a:pt x="262" y="413"/>
                  </a:cubicBezTo>
                  <a:cubicBezTo>
                    <a:pt x="258" y="413"/>
                    <a:pt x="255" y="413"/>
                    <a:pt x="251" y="413"/>
                  </a:cubicBezTo>
                  <a:cubicBezTo>
                    <a:pt x="55" y="413"/>
                    <a:pt x="1" y="750"/>
                    <a:pt x="213" y="786"/>
                  </a:cubicBezTo>
                  <a:cubicBezTo>
                    <a:pt x="598" y="846"/>
                    <a:pt x="971" y="882"/>
                    <a:pt x="1355" y="930"/>
                  </a:cubicBezTo>
                  <a:cubicBezTo>
                    <a:pt x="1355" y="978"/>
                    <a:pt x="1343" y="1026"/>
                    <a:pt x="1343" y="1074"/>
                  </a:cubicBezTo>
                  <a:cubicBezTo>
                    <a:pt x="1343" y="1326"/>
                    <a:pt x="1367" y="1687"/>
                    <a:pt x="1584" y="1831"/>
                  </a:cubicBezTo>
                  <a:lnTo>
                    <a:pt x="1584" y="1843"/>
                  </a:lnTo>
                  <a:cubicBezTo>
                    <a:pt x="1623" y="1926"/>
                    <a:pt x="1697" y="1964"/>
                    <a:pt x="1768" y="1964"/>
                  </a:cubicBezTo>
                  <a:cubicBezTo>
                    <a:pt x="1872" y="1964"/>
                    <a:pt x="1968" y="1883"/>
                    <a:pt x="1932" y="1747"/>
                  </a:cubicBezTo>
                  <a:cubicBezTo>
                    <a:pt x="1932" y="1747"/>
                    <a:pt x="1932" y="1735"/>
                    <a:pt x="1920" y="1735"/>
                  </a:cubicBezTo>
                  <a:cubicBezTo>
                    <a:pt x="2005" y="1567"/>
                    <a:pt x="1944" y="1375"/>
                    <a:pt x="1957" y="1170"/>
                  </a:cubicBezTo>
                  <a:cubicBezTo>
                    <a:pt x="1957" y="1110"/>
                    <a:pt x="1969" y="1062"/>
                    <a:pt x="1981" y="1002"/>
                  </a:cubicBezTo>
                  <a:cubicBezTo>
                    <a:pt x="2449" y="1050"/>
                    <a:pt x="2918" y="1098"/>
                    <a:pt x="3387" y="1182"/>
                  </a:cubicBezTo>
                  <a:cubicBezTo>
                    <a:pt x="3406" y="1185"/>
                    <a:pt x="3424" y="1186"/>
                    <a:pt x="3442" y="1186"/>
                  </a:cubicBezTo>
                  <a:cubicBezTo>
                    <a:pt x="3802" y="1186"/>
                    <a:pt x="3860" y="629"/>
                    <a:pt x="3459" y="617"/>
                  </a:cubicBezTo>
                  <a:cubicBezTo>
                    <a:pt x="3014" y="605"/>
                    <a:pt x="2570" y="569"/>
                    <a:pt x="2125" y="533"/>
                  </a:cubicBezTo>
                  <a:cubicBezTo>
                    <a:pt x="2137" y="485"/>
                    <a:pt x="2149" y="425"/>
                    <a:pt x="2161" y="365"/>
                  </a:cubicBezTo>
                  <a:cubicBezTo>
                    <a:pt x="2195" y="167"/>
                    <a:pt x="2051" y="0"/>
                    <a:pt x="188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30;p6">
              <a:extLst>
                <a:ext uri="{FF2B5EF4-FFF2-40B4-BE49-F238E27FC236}">
                  <a16:creationId xmlns:a16="http://schemas.microsoft.com/office/drawing/2014/main" id="{6FFFEEAC-9A97-E780-4FD2-ECBFAD35C8D9}"/>
                </a:ext>
              </a:extLst>
            </p:cNvPr>
            <p:cNvSpPr/>
            <p:nvPr/>
          </p:nvSpPr>
          <p:spPr>
            <a:xfrm>
              <a:off x="8022989" y="105825"/>
              <a:ext cx="220695" cy="178667"/>
            </a:xfrm>
            <a:custGeom>
              <a:avLst/>
              <a:gdLst/>
              <a:ahLst/>
              <a:cxnLst/>
              <a:rect l="l" t="t" r="r" b="b"/>
              <a:pathLst>
                <a:path w="3219" h="2606" extrusionOk="0">
                  <a:moveTo>
                    <a:pt x="1661" y="0"/>
                  </a:moveTo>
                  <a:cubicBezTo>
                    <a:pt x="1570" y="0"/>
                    <a:pt x="1478" y="41"/>
                    <a:pt x="1419" y="134"/>
                  </a:cubicBezTo>
                  <a:cubicBezTo>
                    <a:pt x="1251" y="374"/>
                    <a:pt x="1155" y="651"/>
                    <a:pt x="1095" y="951"/>
                  </a:cubicBezTo>
                  <a:cubicBezTo>
                    <a:pt x="818" y="951"/>
                    <a:pt x="542" y="963"/>
                    <a:pt x="265" y="975"/>
                  </a:cubicBezTo>
                  <a:cubicBezTo>
                    <a:pt x="1" y="987"/>
                    <a:pt x="1" y="1360"/>
                    <a:pt x="265" y="1372"/>
                  </a:cubicBezTo>
                  <a:cubicBezTo>
                    <a:pt x="530" y="1384"/>
                    <a:pt x="794" y="1396"/>
                    <a:pt x="1071" y="1396"/>
                  </a:cubicBezTo>
                  <a:cubicBezTo>
                    <a:pt x="1059" y="1745"/>
                    <a:pt x="1107" y="2093"/>
                    <a:pt x="1191" y="2406"/>
                  </a:cubicBezTo>
                  <a:cubicBezTo>
                    <a:pt x="1224" y="2545"/>
                    <a:pt x="1328" y="2605"/>
                    <a:pt x="1437" y="2605"/>
                  </a:cubicBezTo>
                  <a:cubicBezTo>
                    <a:pt x="1601" y="2605"/>
                    <a:pt x="1775" y="2467"/>
                    <a:pt x="1732" y="2250"/>
                  </a:cubicBezTo>
                  <a:cubicBezTo>
                    <a:pt x="1672" y="1949"/>
                    <a:pt x="1672" y="1685"/>
                    <a:pt x="1696" y="1408"/>
                  </a:cubicBezTo>
                  <a:lnTo>
                    <a:pt x="1696" y="1408"/>
                  </a:lnTo>
                  <a:cubicBezTo>
                    <a:pt x="2092" y="1420"/>
                    <a:pt x="2489" y="1420"/>
                    <a:pt x="2886" y="1432"/>
                  </a:cubicBezTo>
                  <a:cubicBezTo>
                    <a:pt x="2889" y="1432"/>
                    <a:pt x="2893" y="1432"/>
                    <a:pt x="2897" y="1432"/>
                  </a:cubicBezTo>
                  <a:cubicBezTo>
                    <a:pt x="3215" y="1432"/>
                    <a:pt x="3219" y="915"/>
                    <a:pt x="2907" y="915"/>
                  </a:cubicBezTo>
                  <a:cubicBezTo>
                    <a:pt x="2900" y="915"/>
                    <a:pt x="2893" y="915"/>
                    <a:pt x="2886" y="915"/>
                  </a:cubicBezTo>
                  <a:cubicBezTo>
                    <a:pt x="2513" y="927"/>
                    <a:pt x="2153" y="927"/>
                    <a:pt x="1780" y="939"/>
                  </a:cubicBezTo>
                  <a:cubicBezTo>
                    <a:pt x="1828" y="747"/>
                    <a:pt x="1876" y="555"/>
                    <a:pt x="1936" y="350"/>
                  </a:cubicBezTo>
                  <a:cubicBezTo>
                    <a:pt x="1991" y="140"/>
                    <a:pt x="1828" y="0"/>
                    <a:pt x="166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31;p6">
              <a:extLst>
                <a:ext uri="{FF2B5EF4-FFF2-40B4-BE49-F238E27FC236}">
                  <a16:creationId xmlns:a16="http://schemas.microsoft.com/office/drawing/2014/main" id="{0F2588EF-9563-7582-2DAE-6FC1D023F56B}"/>
                </a:ext>
              </a:extLst>
            </p:cNvPr>
            <p:cNvSpPr/>
            <p:nvPr/>
          </p:nvSpPr>
          <p:spPr>
            <a:xfrm>
              <a:off x="8442508" y="127147"/>
              <a:ext cx="206708" cy="175376"/>
            </a:xfrm>
            <a:custGeom>
              <a:avLst/>
              <a:gdLst/>
              <a:ahLst/>
              <a:cxnLst/>
              <a:rect l="l" t="t" r="r" b="b"/>
              <a:pathLst>
                <a:path w="3015" h="2558" extrusionOk="0">
                  <a:moveTo>
                    <a:pt x="1413" y="0"/>
                  </a:moveTo>
                  <a:cubicBezTo>
                    <a:pt x="1278" y="0"/>
                    <a:pt x="1142" y="93"/>
                    <a:pt x="1118" y="280"/>
                  </a:cubicBezTo>
                  <a:cubicBezTo>
                    <a:pt x="1094" y="496"/>
                    <a:pt x="1094" y="712"/>
                    <a:pt x="1094" y="929"/>
                  </a:cubicBezTo>
                  <a:cubicBezTo>
                    <a:pt x="806" y="929"/>
                    <a:pt x="529" y="941"/>
                    <a:pt x="253" y="953"/>
                  </a:cubicBezTo>
                  <a:cubicBezTo>
                    <a:pt x="0" y="965"/>
                    <a:pt x="0" y="1338"/>
                    <a:pt x="253" y="1350"/>
                  </a:cubicBezTo>
                  <a:cubicBezTo>
                    <a:pt x="541" y="1374"/>
                    <a:pt x="818" y="1374"/>
                    <a:pt x="1106" y="1386"/>
                  </a:cubicBezTo>
                  <a:cubicBezTo>
                    <a:pt x="1118" y="1698"/>
                    <a:pt x="1154" y="2011"/>
                    <a:pt x="1166" y="2323"/>
                  </a:cubicBezTo>
                  <a:cubicBezTo>
                    <a:pt x="1179" y="2480"/>
                    <a:pt x="1296" y="2558"/>
                    <a:pt x="1413" y="2558"/>
                  </a:cubicBezTo>
                  <a:cubicBezTo>
                    <a:pt x="1530" y="2558"/>
                    <a:pt x="1647" y="2480"/>
                    <a:pt x="1659" y="2323"/>
                  </a:cubicBezTo>
                  <a:cubicBezTo>
                    <a:pt x="1683" y="2023"/>
                    <a:pt x="1707" y="1710"/>
                    <a:pt x="1731" y="1398"/>
                  </a:cubicBezTo>
                  <a:cubicBezTo>
                    <a:pt x="2044" y="1410"/>
                    <a:pt x="2369" y="1410"/>
                    <a:pt x="2693" y="1410"/>
                  </a:cubicBezTo>
                  <a:cubicBezTo>
                    <a:pt x="2697" y="1410"/>
                    <a:pt x="2700" y="1410"/>
                    <a:pt x="2704" y="1410"/>
                  </a:cubicBezTo>
                  <a:cubicBezTo>
                    <a:pt x="3014" y="1410"/>
                    <a:pt x="3014" y="893"/>
                    <a:pt x="2704" y="893"/>
                  </a:cubicBezTo>
                  <a:cubicBezTo>
                    <a:pt x="2700" y="893"/>
                    <a:pt x="2697" y="893"/>
                    <a:pt x="2693" y="893"/>
                  </a:cubicBezTo>
                  <a:lnTo>
                    <a:pt x="1743" y="905"/>
                  </a:lnTo>
                  <a:cubicBezTo>
                    <a:pt x="1743" y="700"/>
                    <a:pt x="1731" y="484"/>
                    <a:pt x="1707" y="280"/>
                  </a:cubicBezTo>
                  <a:cubicBezTo>
                    <a:pt x="1683" y="93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32;p6">
              <a:extLst>
                <a:ext uri="{FF2B5EF4-FFF2-40B4-BE49-F238E27FC236}">
                  <a16:creationId xmlns:a16="http://schemas.microsoft.com/office/drawing/2014/main" id="{597A451A-E831-F682-D8CA-3170C212E641}"/>
                </a:ext>
              </a:extLst>
            </p:cNvPr>
            <p:cNvSpPr/>
            <p:nvPr/>
          </p:nvSpPr>
          <p:spPr>
            <a:xfrm>
              <a:off x="8800665" y="128107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2" y="1"/>
                  </a:moveTo>
                  <a:cubicBezTo>
                    <a:pt x="1668" y="1"/>
                    <a:pt x="1558" y="63"/>
                    <a:pt x="1520" y="206"/>
                  </a:cubicBezTo>
                  <a:cubicBezTo>
                    <a:pt x="1436" y="482"/>
                    <a:pt x="1376" y="759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2"/>
                    <a:pt x="250" y="902"/>
                  </a:cubicBezTo>
                  <a:cubicBezTo>
                    <a:pt x="50" y="902"/>
                    <a:pt x="1" y="1253"/>
                    <a:pt x="222" y="1288"/>
                  </a:cubicBezTo>
                  <a:cubicBezTo>
                    <a:pt x="559" y="1348"/>
                    <a:pt x="895" y="1396"/>
                    <a:pt x="1232" y="1456"/>
                  </a:cubicBezTo>
                  <a:cubicBezTo>
                    <a:pt x="1148" y="1816"/>
                    <a:pt x="1075" y="2189"/>
                    <a:pt x="1003" y="2550"/>
                  </a:cubicBezTo>
                  <a:cubicBezTo>
                    <a:pt x="967" y="2725"/>
                    <a:pt x="1109" y="2843"/>
                    <a:pt x="1244" y="2843"/>
                  </a:cubicBezTo>
                  <a:cubicBezTo>
                    <a:pt x="1331" y="2843"/>
                    <a:pt x="1415" y="2795"/>
                    <a:pt x="1448" y="2682"/>
                  </a:cubicBezTo>
                  <a:cubicBezTo>
                    <a:pt x="1556" y="2297"/>
                    <a:pt x="1677" y="1925"/>
                    <a:pt x="1785" y="1540"/>
                  </a:cubicBezTo>
                  <a:cubicBezTo>
                    <a:pt x="2121" y="1588"/>
                    <a:pt x="2470" y="1648"/>
                    <a:pt x="2806" y="1708"/>
                  </a:cubicBezTo>
                  <a:cubicBezTo>
                    <a:pt x="2826" y="1712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5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33;p6">
              <a:extLst>
                <a:ext uri="{FF2B5EF4-FFF2-40B4-BE49-F238E27FC236}">
                  <a16:creationId xmlns:a16="http://schemas.microsoft.com/office/drawing/2014/main" id="{8308D243-C808-5070-5416-98CA306A74B0}"/>
                </a:ext>
              </a:extLst>
            </p:cNvPr>
            <p:cNvSpPr/>
            <p:nvPr/>
          </p:nvSpPr>
          <p:spPr>
            <a:xfrm>
              <a:off x="8564476" y="369848"/>
              <a:ext cx="234955" cy="169206"/>
            </a:xfrm>
            <a:custGeom>
              <a:avLst/>
              <a:gdLst/>
              <a:ahLst/>
              <a:cxnLst/>
              <a:rect l="l" t="t" r="r" b="b"/>
              <a:pathLst>
                <a:path w="3427" h="2468" extrusionOk="0">
                  <a:moveTo>
                    <a:pt x="1387" y="0"/>
                  </a:moveTo>
                  <a:cubicBezTo>
                    <a:pt x="1278" y="0"/>
                    <a:pt x="1167" y="76"/>
                    <a:pt x="1143" y="226"/>
                  </a:cubicBezTo>
                  <a:cubicBezTo>
                    <a:pt x="1119" y="454"/>
                    <a:pt x="1106" y="683"/>
                    <a:pt x="1119" y="911"/>
                  </a:cubicBezTo>
                  <a:cubicBezTo>
                    <a:pt x="818" y="911"/>
                    <a:pt x="517" y="923"/>
                    <a:pt x="217" y="935"/>
                  </a:cubicBezTo>
                  <a:cubicBezTo>
                    <a:pt x="1" y="935"/>
                    <a:pt x="1" y="1272"/>
                    <a:pt x="217" y="1272"/>
                  </a:cubicBezTo>
                  <a:cubicBezTo>
                    <a:pt x="517" y="1284"/>
                    <a:pt x="830" y="1296"/>
                    <a:pt x="1131" y="1296"/>
                  </a:cubicBezTo>
                  <a:cubicBezTo>
                    <a:pt x="1143" y="1620"/>
                    <a:pt x="1167" y="1957"/>
                    <a:pt x="1179" y="2269"/>
                  </a:cubicBezTo>
                  <a:cubicBezTo>
                    <a:pt x="1185" y="2402"/>
                    <a:pt x="1287" y="2468"/>
                    <a:pt x="1387" y="2468"/>
                  </a:cubicBezTo>
                  <a:cubicBezTo>
                    <a:pt x="1488" y="2468"/>
                    <a:pt x="1587" y="2402"/>
                    <a:pt x="1587" y="2269"/>
                  </a:cubicBezTo>
                  <a:cubicBezTo>
                    <a:pt x="1599" y="1957"/>
                    <a:pt x="1623" y="1632"/>
                    <a:pt x="1647" y="1308"/>
                  </a:cubicBezTo>
                  <a:cubicBezTo>
                    <a:pt x="2140" y="1320"/>
                    <a:pt x="2633" y="1332"/>
                    <a:pt x="3126" y="1344"/>
                  </a:cubicBezTo>
                  <a:cubicBezTo>
                    <a:pt x="3427" y="1344"/>
                    <a:pt x="3427" y="863"/>
                    <a:pt x="3126" y="863"/>
                  </a:cubicBezTo>
                  <a:cubicBezTo>
                    <a:pt x="2633" y="875"/>
                    <a:pt x="2152" y="887"/>
                    <a:pt x="1659" y="899"/>
                  </a:cubicBezTo>
                  <a:cubicBezTo>
                    <a:pt x="1659" y="671"/>
                    <a:pt x="1647" y="442"/>
                    <a:pt x="1623" y="226"/>
                  </a:cubicBezTo>
                  <a:cubicBezTo>
                    <a:pt x="1605" y="76"/>
                    <a:pt x="1497" y="0"/>
                    <a:pt x="13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34;p6">
              <a:extLst>
                <a:ext uri="{FF2B5EF4-FFF2-40B4-BE49-F238E27FC236}">
                  <a16:creationId xmlns:a16="http://schemas.microsoft.com/office/drawing/2014/main" id="{FCA2C5E2-D823-010B-2F18-A96F8C69C938}"/>
                </a:ext>
              </a:extLst>
            </p:cNvPr>
            <p:cNvSpPr/>
            <p:nvPr/>
          </p:nvSpPr>
          <p:spPr>
            <a:xfrm>
              <a:off x="8442508" y="591365"/>
              <a:ext cx="206914" cy="175171"/>
            </a:xfrm>
            <a:custGeom>
              <a:avLst/>
              <a:gdLst/>
              <a:ahLst/>
              <a:cxnLst/>
              <a:rect l="l" t="t" r="r" b="b"/>
              <a:pathLst>
                <a:path w="3018" h="2555" extrusionOk="0">
                  <a:moveTo>
                    <a:pt x="1413" y="0"/>
                  </a:moveTo>
                  <a:cubicBezTo>
                    <a:pt x="1278" y="0"/>
                    <a:pt x="1142" y="96"/>
                    <a:pt x="1118" y="289"/>
                  </a:cubicBezTo>
                  <a:cubicBezTo>
                    <a:pt x="1094" y="493"/>
                    <a:pt x="1094" y="709"/>
                    <a:pt x="1094" y="926"/>
                  </a:cubicBezTo>
                  <a:cubicBezTo>
                    <a:pt x="806" y="938"/>
                    <a:pt x="529" y="938"/>
                    <a:pt x="253" y="962"/>
                  </a:cubicBezTo>
                  <a:cubicBezTo>
                    <a:pt x="0" y="974"/>
                    <a:pt x="0" y="1346"/>
                    <a:pt x="253" y="1358"/>
                  </a:cubicBezTo>
                  <a:cubicBezTo>
                    <a:pt x="541" y="1370"/>
                    <a:pt x="818" y="1382"/>
                    <a:pt x="1106" y="1382"/>
                  </a:cubicBezTo>
                  <a:cubicBezTo>
                    <a:pt x="1118" y="1707"/>
                    <a:pt x="1154" y="2020"/>
                    <a:pt x="1166" y="2320"/>
                  </a:cubicBezTo>
                  <a:cubicBezTo>
                    <a:pt x="1179" y="2476"/>
                    <a:pt x="1296" y="2555"/>
                    <a:pt x="1413" y="2555"/>
                  </a:cubicBezTo>
                  <a:cubicBezTo>
                    <a:pt x="1530" y="2555"/>
                    <a:pt x="1647" y="2476"/>
                    <a:pt x="1659" y="2320"/>
                  </a:cubicBezTo>
                  <a:cubicBezTo>
                    <a:pt x="1683" y="2020"/>
                    <a:pt x="1707" y="1719"/>
                    <a:pt x="1731" y="1407"/>
                  </a:cubicBezTo>
                  <a:cubicBezTo>
                    <a:pt x="2044" y="1407"/>
                    <a:pt x="2369" y="1407"/>
                    <a:pt x="2693" y="1419"/>
                  </a:cubicBezTo>
                  <a:cubicBezTo>
                    <a:pt x="3014" y="1419"/>
                    <a:pt x="3018" y="901"/>
                    <a:pt x="2704" y="901"/>
                  </a:cubicBezTo>
                  <a:cubicBezTo>
                    <a:pt x="2700" y="901"/>
                    <a:pt x="2697" y="902"/>
                    <a:pt x="2693" y="902"/>
                  </a:cubicBezTo>
                  <a:lnTo>
                    <a:pt x="1743" y="914"/>
                  </a:lnTo>
                  <a:cubicBezTo>
                    <a:pt x="1743" y="697"/>
                    <a:pt x="1731" y="493"/>
                    <a:pt x="1707" y="289"/>
                  </a:cubicBezTo>
                  <a:cubicBezTo>
                    <a:pt x="1683" y="96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35;p6">
              <a:extLst>
                <a:ext uri="{FF2B5EF4-FFF2-40B4-BE49-F238E27FC236}">
                  <a16:creationId xmlns:a16="http://schemas.microsoft.com/office/drawing/2014/main" id="{BD3312AE-7ACF-551C-7B35-FCE6E7192D5C}"/>
                </a:ext>
              </a:extLst>
            </p:cNvPr>
            <p:cNvSpPr/>
            <p:nvPr/>
          </p:nvSpPr>
          <p:spPr>
            <a:xfrm>
              <a:off x="8800665" y="592393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4" y="0"/>
                  </a:moveTo>
                  <a:cubicBezTo>
                    <a:pt x="1670" y="0"/>
                    <a:pt x="1559" y="65"/>
                    <a:pt x="1520" y="213"/>
                  </a:cubicBezTo>
                  <a:cubicBezTo>
                    <a:pt x="1436" y="478"/>
                    <a:pt x="1376" y="754"/>
                    <a:pt x="1316" y="1031"/>
                  </a:cubicBezTo>
                  <a:cubicBezTo>
                    <a:pt x="967" y="995"/>
                    <a:pt x="619" y="947"/>
                    <a:pt x="270" y="911"/>
                  </a:cubicBezTo>
                  <a:cubicBezTo>
                    <a:pt x="263" y="910"/>
                    <a:pt x="257" y="910"/>
                    <a:pt x="250" y="910"/>
                  </a:cubicBezTo>
                  <a:cubicBezTo>
                    <a:pt x="50" y="910"/>
                    <a:pt x="1" y="1260"/>
                    <a:pt x="222" y="1295"/>
                  </a:cubicBezTo>
                  <a:cubicBezTo>
                    <a:pt x="559" y="1343"/>
                    <a:pt x="895" y="1404"/>
                    <a:pt x="1232" y="1452"/>
                  </a:cubicBezTo>
                  <a:cubicBezTo>
                    <a:pt x="1148" y="1824"/>
                    <a:pt x="1075" y="2185"/>
                    <a:pt x="1003" y="2558"/>
                  </a:cubicBezTo>
                  <a:cubicBezTo>
                    <a:pt x="967" y="2731"/>
                    <a:pt x="1104" y="2843"/>
                    <a:pt x="1238" y="2843"/>
                  </a:cubicBezTo>
                  <a:cubicBezTo>
                    <a:pt x="1327" y="2843"/>
                    <a:pt x="1414" y="2793"/>
                    <a:pt x="1448" y="2678"/>
                  </a:cubicBezTo>
                  <a:cubicBezTo>
                    <a:pt x="1556" y="2305"/>
                    <a:pt x="1677" y="1920"/>
                    <a:pt x="1785" y="1548"/>
                  </a:cubicBezTo>
                  <a:cubicBezTo>
                    <a:pt x="2121" y="1596"/>
                    <a:pt x="2470" y="1656"/>
                    <a:pt x="2806" y="1704"/>
                  </a:cubicBezTo>
                  <a:cubicBezTo>
                    <a:pt x="2826" y="1707"/>
                    <a:pt x="2845" y="1709"/>
                    <a:pt x="2863" y="1709"/>
                  </a:cubicBezTo>
                  <a:cubicBezTo>
                    <a:pt x="3174" y="1709"/>
                    <a:pt x="3219" y="1245"/>
                    <a:pt x="2879" y="1211"/>
                  </a:cubicBezTo>
                  <a:cubicBezTo>
                    <a:pt x="2554" y="1175"/>
                    <a:pt x="2229" y="1139"/>
                    <a:pt x="1905" y="1103"/>
                  </a:cubicBezTo>
                  <a:cubicBezTo>
                    <a:pt x="1965" y="851"/>
                    <a:pt x="2025" y="610"/>
                    <a:pt x="2085" y="370"/>
                  </a:cubicBezTo>
                  <a:cubicBezTo>
                    <a:pt x="2136" y="146"/>
                    <a:pt x="1956" y="0"/>
                    <a:pt x="178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36;p6">
              <a:extLst>
                <a:ext uri="{FF2B5EF4-FFF2-40B4-BE49-F238E27FC236}">
                  <a16:creationId xmlns:a16="http://schemas.microsoft.com/office/drawing/2014/main" id="{63BB2A28-A492-65FA-A099-8327CB8F4DC7}"/>
                </a:ext>
              </a:extLst>
            </p:cNvPr>
            <p:cNvSpPr/>
            <p:nvPr/>
          </p:nvSpPr>
          <p:spPr>
            <a:xfrm>
              <a:off x="8186162" y="811784"/>
              <a:ext cx="256414" cy="191899"/>
            </a:xfrm>
            <a:custGeom>
              <a:avLst/>
              <a:gdLst/>
              <a:ahLst/>
              <a:cxnLst/>
              <a:rect l="l" t="t" r="r" b="b"/>
              <a:pathLst>
                <a:path w="3740" h="2799" extrusionOk="0">
                  <a:moveTo>
                    <a:pt x="1666" y="1"/>
                  </a:moveTo>
                  <a:cubicBezTo>
                    <a:pt x="1534" y="1"/>
                    <a:pt x="1401" y="91"/>
                    <a:pt x="1395" y="271"/>
                  </a:cubicBezTo>
                  <a:cubicBezTo>
                    <a:pt x="1383" y="379"/>
                    <a:pt x="1383" y="488"/>
                    <a:pt x="1383" y="596"/>
                  </a:cubicBezTo>
                  <a:cubicBezTo>
                    <a:pt x="987" y="608"/>
                    <a:pt x="590" y="632"/>
                    <a:pt x="217" y="680"/>
                  </a:cubicBezTo>
                  <a:cubicBezTo>
                    <a:pt x="1" y="716"/>
                    <a:pt x="1" y="980"/>
                    <a:pt x="217" y="1016"/>
                  </a:cubicBezTo>
                  <a:cubicBezTo>
                    <a:pt x="590" y="1065"/>
                    <a:pt x="987" y="1089"/>
                    <a:pt x="1383" y="1101"/>
                  </a:cubicBezTo>
                  <a:cubicBezTo>
                    <a:pt x="1395" y="1593"/>
                    <a:pt x="1431" y="2098"/>
                    <a:pt x="1455" y="2591"/>
                  </a:cubicBezTo>
                  <a:cubicBezTo>
                    <a:pt x="1461" y="2729"/>
                    <a:pt x="1564" y="2799"/>
                    <a:pt x="1666" y="2799"/>
                  </a:cubicBezTo>
                  <a:cubicBezTo>
                    <a:pt x="1768" y="2799"/>
                    <a:pt x="1870" y="2729"/>
                    <a:pt x="1876" y="2591"/>
                  </a:cubicBezTo>
                  <a:cubicBezTo>
                    <a:pt x="1900" y="2098"/>
                    <a:pt x="1936" y="1605"/>
                    <a:pt x="1948" y="1113"/>
                  </a:cubicBezTo>
                  <a:cubicBezTo>
                    <a:pt x="2441" y="1113"/>
                    <a:pt x="2934" y="1101"/>
                    <a:pt x="3415" y="1101"/>
                  </a:cubicBezTo>
                  <a:cubicBezTo>
                    <a:pt x="3739" y="1101"/>
                    <a:pt x="3739" y="596"/>
                    <a:pt x="3415" y="596"/>
                  </a:cubicBezTo>
                  <a:cubicBezTo>
                    <a:pt x="2934" y="596"/>
                    <a:pt x="2441" y="584"/>
                    <a:pt x="1948" y="584"/>
                  </a:cubicBezTo>
                  <a:cubicBezTo>
                    <a:pt x="1948" y="476"/>
                    <a:pt x="1948" y="367"/>
                    <a:pt x="1936" y="271"/>
                  </a:cubicBezTo>
                  <a:cubicBezTo>
                    <a:pt x="1930" y="91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37;p6">
              <a:extLst>
                <a:ext uri="{FF2B5EF4-FFF2-40B4-BE49-F238E27FC236}">
                  <a16:creationId xmlns:a16="http://schemas.microsoft.com/office/drawing/2014/main" id="{023B5088-C65C-1571-7449-E3FFAD9B9338}"/>
                </a:ext>
              </a:extLst>
            </p:cNvPr>
            <p:cNvSpPr/>
            <p:nvPr/>
          </p:nvSpPr>
          <p:spPr>
            <a:xfrm>
              <a:off x="8564476" y="834066"/>
              <a:ext cx="234955" cy="169000"/>
            </a:xfrm>
            <a:custGeom>
              <a:avLst/>
              <a:gdLst/>
              <a:ahLst/>
              <a:cxnLst/>
              <a:rect l="l" t="t" r="r" b="b"/>
              <a:pathLst>
                <a:path w="3427" h="2465" extrusionOk="0">
                  <a:moveTo>
                    <a:pt x="1387" y="0"/>
                  </a:moveTo>
                  <a:cubicBezTo>
                    <a:pt x="1278" y="0"/>
                    <a:pt x="1167" y="78"/>
                    <a:pt x="1143" y="235"/>
                  </a:cubicBezTo>
                  <a:cubicBezTo>
                    <a:pt x="1119" y="451"/>
                    <a:pt x="1106" y="679"/>
                    <a:pt x="1119" y="908"/>
                  </a:cubicBezTo>
                  <a:cubicBezTo>
                    <a:pt x="818" y="920"/>
                    <a:pt x="517" y="920"/>
                    <a:pt x="217" y="932"/>
                  </a:cubicBezTo>
                  <a:cubicBezTo>
                    <a:pt x="1" y="944"/>
                    <a:pt x="1" y="1268"/>
                    <a:pt x="217" y="1280"/>
                  </a:cubicBezTo>
                  <a:cubicBezTo>
                    <a:pt x="517" y="1293"/>
                    <a:pt x="830" y="1293"/>
                    <a:pt x="1131" y="1305"/>
                  </a:cubicBezTo>
                  <a:cubicBezTo>
                    <a:pt x="1143" y="1629"/>
                    <a:pt x="1167" y="1954"/>
                    <a:pt x="1179" y="2266"/>
                  </a:cubicBezTo>
                  <a:cubicBezTo>
                    <a:pt x="1185" y="2398"/>
                    <a:pt x="1287" y="2465"/>
                    <a:pt x="1387" y="2465"/>
                  </a:cubicBezTo>
                  <a:cubicBezTo>
                    <a:pt x="1488" y="2465"/>
                    <a:pt x="1587" y="2398"/>
                    <a:pt x="1587" y="2266"/>
                  </a:cubicBezTo>
                  <a:cubicBezTo>
                    <a:pt x="1599" y="1954"/>
                    <a:pt x="1623" y="1641"/>
                    <a:pt x="1647" y="1317"/>
                  </a:cubicBezTo>
                  <a:cubicBezTo>
                    <a:pt x="2140" y="1329"/>
                    <a:pt x="2633" y="1329"/>
                    <a:pt x="3126" y="1341"/>
                  </a:cubicBezTo>
                  <a:cubicBezTo>
                    <a:pt x="3427" y="1341"/>
                    <a:pt x="3427" y="872"/>
                    <a:pt x="3126" y="872"/>
                  </a:cubicBezTo>
                  <a:cubicBezTo>
                    <a:pt x="2633" y="872"/>
                    <a:pt x="2152" y="884"/>
                    <a:pt x="1659" y="896"/>
                  </a:cubicBezTo>
                  <a:cubicBezTo>
                    <a:pt x="1659" y="667"/>
                    <a:pt x="1647" y="451"/>
                    <a:pt x="1623" y="235"/>
                  </a:cubicBezTo>
                  <a:cubicBezTo>
                    <a:pt x="1605" y="78"/>
                    <a:pt x="1497" y="0"/>
                    <a:pt x="13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38;p6">
              <a:extLst>
                <a:ext uri="{FF2B5EF4-FFF2-40B4-BE49-F238E27FC236}">
                  <a16:creationId xmlns:a16="http://schemas.microsoft.com/office/drawing/2014/main" id="{7C1CBEB8-33C0-70E6-1669-68E151B79DC8}"/>
                </a:ext>
              </a:extLst>
            </p:cNvPr>
            <p:cNvSpPr/>
            <p:nvPr/>
          </p:nvSpPr>
          <p:spPr>
            <a:xfrm>
              <a:off x="8716878" y="2375963"/>
              <a:ext cx="264847" cy="135337"/>
            </a:xfrm>
            <a:custGeom>
              <a:avLst/>
              <a:gdLst/>
              <a:ahLst/>
              <a:cxnLst/>
              <a:rect l="l" t="t" r="r" b="b"/>
              <a:pathLst>
                <a:path w="3863" h="1974" extrusionOk="0">
                  <a:moveTo>
                    <a:pt x="1881" y="0"/>
                  </a:moveTo>
                  <a:cubicBezTo>
                    <a:pt x="1815" y="0"/>
                    <a:pt x="1746" y="26"/>
                    <a:pt x="1683" y="86"/>
                  </a:cubicBezTo>
                  <a:cubicBezTo>
                    <a:pt x="1563" y="194"/>
                    <a:pt x="1491" y="339"/>
                    <a:pt x="1443" y="483"/>
                  </a:cubicBezTo>
                  <a:cubicBezTo>
                    <a:pt x="1046" y="459"/>
                    <a:pt x="661" y="423"/>
                    <a:pt x="265" y="411"/>
                  </a:cubicBezTo>
                  <a:cubicBezTo>
                    <a:pt x="60" y="411"/>
                    <a:pt x="0" y="747"/>
                    <a:pt x="216" y="783"/>
                  </a:cubicBezTo>
                  <a:cubicBezTo>
                    <a:pt x="601" y="843"/>
                    <a:pt x="974" y="892"/>
                    <a:pt x="1358" y="928"/>
                  </a:cubicBezTo>
                  <a:cubicBezTo>
                    <a:pt x="1358" y="988"/>
                    <a:pt x="1346" y="1036"/>
                    <a:pt x="1346" y="1084"/>
                  </a:cubicBezTo>
                  <a:cubicBezTo>
                    <a:pt x="1346" y="1336"/>
                    <a:pt x="1370" y="1685"/>
                    <a:pt x="1587" y="1841"/>
                  </a:cubicBezTo>
                  <a:lnTo>
                    <a:pt x="1587" y="1853"/>
                  </a:lnTo>
                  <a:cubicBezTo>
                    <a:pt x="1626" y="1936"/>
                    <a:pt x="1700" y="1973"/>
                    <a:pt x="1771" y="1973"/>
                  </a:cubicBezTo>
                  <a:cubicBezTo>
                    <a:pt x="1875" y="1973"/>
                    <a:pt x="1971" y="1893"/>
                    <a:pt x="1935" y="1757"/>
                  </a:cubicBezTo>
                  <a:cubicBezTo>
                    <a:pt x="1935" y="1745"/>
                    <a:pt x="1935" y="1745"/>
                    <a:pt x="1923" y="1733"/>
                  </a:cubicBezTo>
                  <a:cubicBezTo>
                    <a:pt x="2008" y="1565"/>
                    <a:pt x="1947" y="1372"/>
                    <a:pt x="1960" y="1180"/>
                  </a:cubicBezTo>
                  <a:cubicBezTo>
                    <a:pt x="1960" y="1120"/>
                    <a:pt x="1972" y="1060"/>
                    <a:pt x="1984" y="1000"/>
                  </a:cubicBezTo>
                  <a:cubicBezTo>
                    <a:pt x="2452" y="1060"/>
                    <a:pt x="2921" y="1108"/>
                    <a:pt x="3390" y="1180"/>
                  </a:cubicBezTo>
                  <a:cubicBezTo>
                    <a:pt x="3409" y="1183"/>
                    <a:pt x="3428" y="1184"/>
                    <a:pt x="3446" y="1184"/>
                  </a:cubicBezTo>
                  <a:cubicBezTo>
                    <a:pt x="3806" y="1184"/>
                    <a:pt x="3863" y="638"/>
                    <a:pt x="3462" y="627"/>
                  </a:cubicBezTo>
                  <a:cubicBezTo>
                    <a:pt x="3017" y="603"/>
                    <a:pt x="2573" y="579"/>
                    <a:pt x="2128" y="543"/>
                  </a:cubicBezTo>
                  <a:cubicBezTo>
                    <a:pt x="2140" y="483"/>
                    <a:pt x="2152" y="423"/>
                    <a:pt x="2164" y="375"/>
                  </a:cubicBezTo>
                  <a:cubicBezTo>
                    <a:pt x="2199" y="175"/>
                    <a:pt x="2051" y="0"/>
                    <a:pt x="188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39;p6">
              <a:extLst>
                <a:ext uri="{FF2B5EF4-FFF2-40B4-BE49-F238E27FC236}">
                  <a16:creationId xmlns:a16="http://schemas.microsoft.com/office/drawing/2014/main" id="{370EAFA9-4209-4878-25E2-B97F1FB32251}"/>
                </a:ext>
              </a:extLst>
            </p:cNvPr>
            <p:cNvSpPr/>
            <p:nvPr/>
          </p:nvSpPr>
          <p:spPr>
            <a:xfrm>
              <a:off x="7965464" y="458661"/>
              <a:ext cx="220695" cy="178942"/>
            </a:xfrm>
            <a:custGeom>
              <a:avLst/>
              <a:gdLst/>
              <a:ahLst/>
              <a:cxnLst/>
              <a:rect l="l" t="t" r="r" b="b"/>
              <a:pathLst>
                <a:path w="3219" h="2610" extrusionOk="0">
                  <a:moveTo>
                    <a:pt x="1656" y="1"/>
                  </a:moveTo>
                  <a:cubicBezTo>
                    <a:pt x="1567" y="1"/>
                    <a:pt x="1477" y="40"/>
                    <a:pt x="1419" y="132"/>
                  </a:cubicBezTo>
                  <a:cubicBezTo>
                    <a:pt x="1251" y="372"/>
                    <a:pt x="1155" y="661"/>
                    <a:pt x="1095" y="949"/>
                  </a:cubicBezTo>
                  <a:cubicBezTo>
                    <a:pt x="818" y="961"/>
                    <a:pt x="542" y="961"/>
                    <a:pt x="265" y="973"/>
                  </a:cubicBezTo>
                  <a:cubicBezTo>
                    <a:pt x="1" y="985"/>
                    <a:pt x="1" y="1370"/>
                    <a:pt x="265" y="1382"/>
                  </a:cubicBezTo>
                  <a:cubicBezTo>
                    <a:pt x="530" y="1394"/>
                    <a:pt x="794" y="1394"/>
                    <a:pt x="1071" y="1406"/>
                  </a:cubicBezTo>
                  <a:cubicBezTo>
                    <a:pt x="1059" y="1755"/>
                    <a:pt x="1107" y="2091"/>
                    <a:pt x="1191" y="2404"/>
                  </a:cubicBezTo>
                  <a:cubicBezTo>
                    <a:pt x="1224" y="2548"/>
                    <a:pt x="1329" y="2609"/>
                    <a:pt x="1437" y="2609"/>
                  </a:cubicBezTo>
                  <a:cubicBezTo>
                    <a:pt x="1601" y="2609"/>
                    <a:pt x="1775" y="2469"/>
                    <a:pt x="1732" y="2259"/>
                  </a:cubicBezTo>
                  <a:cubicBezTo>
                    <a:pt x="1672" y="1959"/>
                    <a:pt x="1672" y="1682"/>
                    <a:pt x="1696" y="1418"/>
                  </a:cubicBezTo>
                  <a:cubicBezTo>
                    <a:pt x="2092" y="1418"/>
                    <a:pt x="2489" y="1430"/>
                    <a:pt x="2886" y="1442"/>
                  </a:cubicBezTo>
                  <a:cubicBezTo>
                    <a:pt x="2889" y="1442"/>
                    <a:pt x="2893" y="1442"/>
                    <a:pt x="2897" y="1442"/>
                  </a:cubicBezTo>
                  <a:cubicBezTo>
                    <a:pt x="3219" y="1442"/>
                    <a:pt x="3219" y="913"/>
                    <a:pt x="2897" y="913"/>
                  </a:cubicBezTo>
                  <a:cubicBezTo>
                    <a:pt x="2893" y="913"/>
                    <a:pt x="2889" y="913"/>
                    <a:pt x="2886" y="913"/>
                  </a:cubicBezTo>
                  <a:cubicBezTo>
                    <a:pt x="2513" y="925"/>
                    <a:pt x="2153" y="937"/>
                    <a:pt x="1780" y="937"/>
                  </a:cubicBezTo>
                  <a:cubicBezTo>
                    <a:pt x="1828" y="745"/>
                    <a:pt x="1876" y="552"/>
                    <a:pt x="1936" y="348"/>
                  </a:cubicBezTo>
                  <a:cubicBezTo>
                    <a:pt x="1991" y="144"/>
                    <a:pt x="1825" y="1"/>
                    <a:pt x="165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40;p6">
              <a:extLst>
                <a:ext uri="{FF2B5EF4-FFF2-40B4-BE49-F238E27FC236}">
                  <a16:creationId xmlns:a16="http://schemas.microsoft.com/office/drawing/2014/main" id="{38D0AA17-A8DE-6249-8884-5886B456BAE0}"/>
                </a:ext>
              </a:extLst>
            </p:cNvPr>
            <p:cNvSpPr/>
            <p:nvPr/>
          </p:nvSpPr>
          <p:spPr>
            <a:xfrm>
              <a:off x="8442508" y="591365"/>
              <a:ext cx="206914" cy="175171"/>
            </a:xfrm>
            <a:custGeom>
              <a:avLst/>
              <a:gdLst/>
              <a:ahLst/>
              <a:cxnLst/>
              <a:rect l="l" t="t" r="r" b="b"/>
              <a:pathLst>
                <a:path w="3018" h="2555" extrusionOk="0">
                  <a:moveTo>
                    <a:pt x="1413" y="0"/>
                  </a:moveTo>
                  <a:cubicBezTo>
                    <a:pt x="1278" y="0"/>
                    <a:pt x="1142" y="96"/>
                    <a:pt x="1118" y="289"/>
                  </a:cubicBezTo>
                  <a:cubicBezTo>
                    <a:pt x="1094" y="493"/>
                    <a:pt x="1094" y="709"/>
                    <a:pt x="1094" y="926"/>
                  </a:cubicBezTo>
                  <a:cubicBezTo>
                    <a:pt x="806" y="938"/>
                    <a:pt x="529" y="938"/>
                    <a:pt x="253" y="962"/>
                  </a:cubicBezTo>
                  <a:cubicBezTo>
                    <a:pt x="0" y="974"/>
                    <a:pt x="0" y="1346"/>
                    <a:pt x="253" y="1358"/>
                  </a:cubicBezTo>
                  <a:cubicBezTo>
                    <a:pt x="541" y="1370"/>
                    <a:pt x="818" y="1382"/>
                    <a:pt x="1106" y="1382"/>
                  </a:cubicBezTo>
                  <a:cubicBezTo>
                    <a:pt x="1118" y="1707"/>
                    <a:pt x="1154" y="2020"/>
                    <a:pt x="1166" y="2320"/>
                  </a:cubicBezTo>
                  <a:cubicBezTo>
                    <a:pt x="1179" y="2476"/>
                    <a:pt x="1296" y="2555"/>
                    <a:pt x="1413" y="2555"/>
                  </a:cubicBezTo>
                  <a:cubicBezTo>
                    <a:pt x="1530" y="2555"/>
                    <a:pt x="1647" y="2476"/>
                    <a:pt x="1659" y="2320"/>
                  </a:cubicBezTo>
                  <a:cubicBezTo>
                    <a:pt x="1683" y="2020"/>
                    <a:pt x="1707" y="1719"/>
                    <a:pt x="1731" y="1407"/>
                  </a:cubicBezTo>
                  <a:cubicBezTo>
                    <a:pt x="2044" y="1407"/>
                    <a:pt x="2369" y="1407"/>
                    <a:pt x="2693" y="1419"/>
                  </a:cubicBezTo>
                  <a:cubicBezTo>
                    <a:pt x="3014" y="1419"/>
                    <a:pt x="3018" y="901"/>
                    <a:pt x="2704" y="901"/>
                  </a:cubicBezTo>
                  <a:cubicBezTo>
                    <a:pt x="2700" y="901"/>
                    <a:pt x="2697" y="902"/>
                    <a:pt x="2693" y="902"/>
                  </a:cubicBezTo>
                  <a:lnTo>
                    <a:pt x="1743" y="914"/>
                  </a:lnTo>
                  <a:cubicBezTo>
                    <a:pt x="1743" y="697"/>
                    <a:pt x="1731" y="493"/>
                    <a:pt x="1707" y="289"/>
                  </a:cubicBezTo>
                  <a:cubicBezTo>
                    <a:pt x="1683" y="96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41;p6">
              <a:extLst>
                <a:ext uri="{FF2B5EF4-FFF2-40B4-BE49-F238E27FC236}">
                  <a16:creationId xmlns:a16="http://schemas.microsoft.com/office/drawing/2014/main" id="{7141D415-C231-A6CD-483D-920E411D2156}"/>
                </a:ext>
              </a:extLst>
            </p:cNvPr>
            <p:cNvSpPr/>
            <p:nvPr/>
          </p:nvSpPr>
          <p:spPr>
            <a:xfrm>
              <a:off x="8800665" y="592393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4" y="0"/>
                  </a:moveTo>
                  <a:cubicBezTo>
                    <a:pt x="1670" y="0"/>
                    <a:pt x="1559" y="65"/>
                    <a:pt x="1520" y="213"/>
                  </a:cubicBezTo>
                  <a:cubicBezTo>
                    <a:pt x="1436" y="478"/>
                    <a:pt x="1376" y="754"/>
                    <a:pt x="1316" y="1031"/>
                  </a:cubicBezTo>
                  <a:cubicBezTo>
                    <a:pt x="967" y="995"/>
                    <a:pt x="619" y="947"/>
                    <a:pt x="270" y="911"/>
                  </a:cubicBezTo>
                  <a:cubicBezTo>
                    <a:pt x="263" y="910"/>
                    <a:pt x="257" y="910"/>
                    <a:pt x="250" y="910"/>
                  </a:cubicBezTo>
                  <a:cubicBezTo>
                    <a:pt x="50" y="910"/>
                    <a:pt x="1" y="1260"/>
                    <a:pt x="222" y="1295"/>
                  </a:cubicBezTo>
                  <a:cubicBezTo>
                    <a:pt x="559" y="1343"/>
                    <a:pt x="895" y="1404"/>
                    <a:pt x="1232" y="1452"/>
                  </a:cubicBezTo>
                  <a:cubicBezTo>
                    <a:pt x="1148" y="1824"/>
                    <a:pt x="1075" y="2185"/>
                    <a:pt x="1003" y="2558"/>
                  </a:cubicBezTo>
                  <a:cubicBezTo>
                    <a:pt x="967" y="2731"/>
                    <a:pt x="1104" y="2843"/>
                    <a:pt x="1238" y="2843"/>
                  </a:cubicBezTo>
                  <a:cubicBezTo>
                    <a:pt x="1327" y="2843"/>
                    <a:pt x="1414" y="2793"/>
                    <a:pt x="1448" y="2678"/>
                  </a:cubicBezTo>
                  <a:cubicBezTo>
                    <a:pt x="1556" y="2305"/>
                    <a:pt x="1677" y="1920"/>
                    <a:pt x="1785" y="1548"/>
                  </a:cubicBezTo>
                  <a:cubicBezTo>
                    <a:pt x="2121" y="1596"/>
                    <a:pt x="2470" y="1656"/>
                    <a:pt x="2806" y="1704"/>
                  </a:cubicBezTo>
                  <a:cubicBezTo>
                    <a:pt x="2826" y="1707"/>
                    <a:pt x="2845" y="1709"/>
                    <a:pt x="2863" y="1709"/>
                  </a:cubicBezTo>
                  <a:cubicBezTo>
                    <a:pt x="3174" y="1709"/>
                    <a:pt x="3219" y="1245"/>
                    <a:pt x="2879" y="1211"/>
                  </a:cubicBezTo>
                  <a:cubicBezTo>
                    <a:pt x="2554" y="1175"/>
                    <a:pt x="2229" y="1139"/>
                    <a:pt x="1905" y="1103"/>
                  </a:cubicBezTo>
                  <a:cubicBezTo>
                    <a:pt x="1965" y="851"/>
                    <a:pt x="2025" y="610"/>
                    <a:pt x="2085" y="370"/>
                  </a:cubicBezTo>
                  <a:cubicBezTo>
                    <a:pt x="2136" y="146"/>
                    <a:pt x="1956" y="0"/>
                    <a:pt x="178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42;p6">
              <a:extLst>
                <a:ext uri="{FF2B5EF4-FFF2-40B4-BE49-F238E27FC236}">
                  <a16:creationId xmlns:a16="http://schemas.microsoft.com/office/drawing/2014/main" id="{CB1557DF-EE0C-0853-5BF1-458EB631C4F7}"/>
                </a:ext>
              </a:extLst>
            </p:cNvPr>
            <p:cNvSpPr/>
            <p:nvPr/>
          </p:nvSpPr>
          <p:spPr>
            <a:xfrm>
              <a:off x="8186162" y="811784"/>
              <a:ext cx="256414" cy="191899"/>
            </a:xfrm>
            <a:custGeom>
              <a:avLst/>
              <a:gdLst/>
              <a:ahLst/>
              <a:cxnLst/>
              <a:rect l="l" t="t" r="r" b="b"/>
              <a:pathLst>
                <a:path w="3740" h="2799" extrusionOk="0">
                  <a:moveTo>
                    <a:pt x="1666" y="1"/>
                  </a:moveTo>
                  <a:cubicBezTo>
                    <a:pt x="1534" y="1"/>
                    <a:pt x="1401" y="91"/>
                    <a:pt x="1395" y="271"/>
                  </a:cubicBezTo>
                  <a:cubicBezTo>
                    <a:pt x="1383" y="379"/>
                    <a:pt x="1383" y="488"/>
                    <a:pt x="1383" y="596"/>
                  </a:cubicBezTo>
                  <a:cubicBezTo>
                    <a:pt x="987" y="608"/>
                    <a:pt x="590" y="632"/>
                    <a:pt x="217" y="680"/>
                  </a:cubicBezTo>
                  <a:cubicBezTo>
                    <a:pt x="1" y="716"/>
                    <a:pt x="1" y="980"/>
                    <a:pt x="217" y="1016"/>
                  </a:cubicBezTo>
                  <a:cubicBezTo>
                    <a:pt x="590" y="1065"/>
                    <a:pt x="987" y="1089"/>
                    <a:pt x="1383" y="1101"/>
                  </a:cubicBezTo>
                  <a:cubicBezTo>
                    <a:pt x="1395" y="1593"/>
                    <a:pt x="1431" y="2098"/>
                    <a:pt x="1455" y="2591"/>
                  </a:cubicBezTo>
                  <a:cubicBezTo>
                    <a:pt x="1461" y="2729"/>
                    <a:pt x="1564" y="2799"/>
                    <a:pt x="1666" y="2799"/>
                  </a:cubicBezTo>
                  <a:cubicBezTo>
                    <a:pt x="1768" y="2799"/>
                    <a:pt x="1870" y="2729"/>
                    <a:pt x="1876" y="2591"/>
                  </a:cubicBezTo>
                  <a:cubicBezTo>
                    <a:pt x="1900" y="2098"/>
                    <a:pt x="1936" y="1605"/>
                    <a:pt x="1948" y="1113"/>
                  </a:cubicBezTo>
                  <a:cubicBezTo>
                    <a:pt x="2441" y="1113"/>
                    <a:pt x="2934" y="1101"/>
                    <a:pt x="3415" y="1101"/>
                  </a:cubicBezTo>
                  <a:cubicBezTo>
                    <a:pt x="3739" y="1101"/>
                    <a:pt x="3739" y="596"/>
                    <a:pt x="3415" y="596"/>
                  </a:cubicBezTo>
                  <a:cubicBezTo>
                    <a:pt x="2934" y="596"/>
                    <a:pt x="2441" y="584"/>
                    <a:pt x="1948" y="584"/>
                  </a:cubicBezTo>
                  <a:cubicBezTo>
                    <a:pt x="1948" y="476"/>
                    <a:pt x="1948" y="367"/>
                    <a:pt x="1936" y="271"/>
                  </a:cubicBezTo>
                  <a:cubicBezTo>
                    <a:pt x="1930" y="91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43;p6">
              <a:extLst>
                <a:ext uri="{FF2B5EF4-FFF2-40B4-BE49-F238E27FC236}">
                  <a16:creationId xmlns:a16="http://schemas.microsoft.com/office/drawing/2014/main" id="{8E1A4044-1F56-7C57-6F08-598663A7601B}"/>
                </a:ext>
              </a:extLst>
            </p:cNvPr>
            <p:cNvSpPr/>
            <p:nvPr/>
          </p:nvSpPr>
          <p:spPr>
            <a:xfrm>
              <a:off x="8800665" y="1056953"/>
              <a:ext cx="220763" cy="195190"/>
            </a:xfrm>
            <a:custGeom>
              <a:avLst/>
              <a:gdLst/>
              <a:ahLst/>
              <a:cxnLst/>
              <a:rect l="l" t="t" r="r" b="b"/>
              <a:pathLst>
                <a:path w="3220" h="2847" extrusionOk="0">
                  <a:moveTo>
                    <a:pt x="1782" y="1"/>
                  </a:moveTo>
                  <a:cubicBezTo>
                    <a:pt x="1668" y="1"/>
                    <a:pt x="1558" y="62"/>
                    <a:pt x="1520" y="205"/>
                  </a:cubicBezTo>
                  <a:cubicBezTo>
                    <a:pt x="1436" y="482"/>
                    <a:pt x="1376" y="758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1"/>
                    <a:pt x="250" y="901"/>
                  </a:cubicBezTo>
                  <a:cubicBezTo>
                    <a:pt x="50" y="901"/>
                    <a:pt x="1" y="1252"/>
                    <a:pt x="222" y="1287"/>
                  </a:cubicBezTo>
                  <a:cubicBezTo>
                    <a:pt x="559" y="1347"/>
                    <a:pt x="895" y="1395"/>
                    <a:pt x="1232" y="1455"/>
                  </a:cubicBezTo>
                  <a:cubicBezTo>
                    <a:pt x="1148" y="1816"/>
                    <a:pt x="1075" y="2189"/>
                    <a:pt x="1003" y="2549"/>
                  </a:cubicBezTo>
                  <a:cubicBezTo>
                    <a:pt x="967" y="2731"/>
                    <a:pt x="1106" y="2846"/>
                    <a:pt x="1240" y="2846"/>
                  </a:cubicBezTo>
                  <a:cubicBezTo>
                    <a:pt x="1328" y="2846"/>
                    <a:pt x="1415" y="2796"/>
                    <a:pt x="1448" y="2682"/>
                  </a:cubicBezTo>
                  <a:cubicBezTo>
                    <a:pt x="1556" y="2297"/>
                    <a:pt x="1677" y="1924"/>
                    <a:pt x="1785" y="1540"/>
                  </a:cubicBezTo>
                  <a:cubicBezTo>
                    <a:pt x="2121" y="1600"/>
                    <a:pt x="2470" y="1648"/>
                    <a:pt x="2806" y="1708"/>
                  </a:cubicBezTo>
                  <a:cubicBezTo>
                    <a:pt x="2826" y="1711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4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44;p6">
              <a:extLst>
                <a:ext uri="{FF2B5EF4-FFF2-40B4-BE49-F238E27FC236}">
                  <a16:creationId xmlns:a16="http://schemas.microsoft.com/office/drawing/2014/main" id="{790EBD00-AE4F-AB0D-CD7A-60E808301768}"/>
                </a:ext>
              </a:extLst>
            </p:cNvPr>
            <p:cNvSpPr/>
            <p:nvPr/>
          </p:nvSpPr>
          <p:spPr>
            <a:xfrm>
              <a:off x="8262362" y="1124013"/>
              <a:ext cx="256414" cy="191282"/>
            </a:xfrm>
            <a:custGeom>
              <a:avLst/>
              <a:gdLst/>
              <a:ahLst/>
              <a:cxnLst/>
              <a:rect l="l" t="t" r="r" b="b"/>
              <a:pathLst>
                <a:path w="3740" h="2790" extrusionOk="0">
                  <a:moveTo>
                    <a:pt x="1666" y="1"/>
                  </a:moveTo>
                  <a:cubicBezTo>
                    <a:pt x="1534" y="1"/>
                    <a:pt x="1401" y="88"/>
                    <a:pt x="1395" y="262"/>
                  </a:cubicBezTo>
                  <a:cubicBezTo>
                    <a:pt x="1383" y="370"/>
                    <a:pt x="1383" y="478"/>
                    <a:pt x="1383" y="587"/>
                  </a:cubicBezTo>
                  <a:cubicBezTo>
                    <a:pt x="987" y="599"/>
                    <a:pt x="590" y="623"/>
                    <a:pt x="217" y="683"/>
                  </a:cubicBezTo>
                  <a:cubicBezTo>
                    <a:pt x="1" y="707"/>
                    <a:pt x="1" y="983"/>
                    <a:pt x="217" y="1007"/>
                  </a:cubicBezTo>
                  <a:cubicBezTo>
                    <a:pt x="590" y="1055"/>
                    <a:pt x="987" y="1079"/>
                    <a:pt x="1383" y="1091"/>
                  </a:cubicBezTo>
                  <a:cubicBezTo>
                    <a:pt x="1395" y="1596"/>
                    <a:pt x="1431" y="2089"/>
                    <a:pt x="1455" y="2582"/>
                  </a:cubicBezTo>
                  <a:cubicBezTo>
                    <a:pt x="1461" y="2720"/>
                    <a:pt x="1564" y="2789"/>
                    <a:pt x="1666" y="2789"/>
                  </a:cubicBezTo>
                  <a:cubicBezTo>
                    <a:pt x="1768" y="2789"/>
                    <a:pt x="1870" y="2720"/>
                    <a:pt x="1876" y="2582"/>
                  </a:cubicBezTo>
                  <a:cubicBezTo>
                    <a:pt x="1900" y="2101"/>
                    <a:pt x="1936" y="1596"/>
                    <a:pt x="1948" y="1103"/>
                  </a:cubicBezTo>
                  <a:cubicBezTo>
                    <a:pt x="2441" y="1103"/>
                    <a:pt x="2934" y="1091"/>
                    <a:pt x="3415" y="1091"/>
                  </a:cubicBezTo>
                  <a:cubicBezTo>
                    <a:pt x="3419" y="1092"/>
                    <a:pt x="3422" y="1092"/>
                    <a:pt x="3426" y="1092"/>
                  </a:cubicBezTo>
                  <a:cubicBezTo>
                    <a:pt x="3739" y="1092"/>
                    <a:pt x="3736" y="587"/>
                    <a:pt x="3415" y="587"/>
                  </a:cubicBezTo>
                  <a:lnTo>
                    <a:pt x="1948" y="587"/>
                  </a:lnTo>
                  <a:cubicBezTo>
                    <a:pt x="1948" y="478"/>
                    <a:pt x="1948" y="370"/>
                    <a:pt x="1936" y="262"/>
                  </a:cubicBezTo>
                  <a:cubicBezTo>
                    <a:pt x="1930" y="88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45;p6">
              <a:extLst>
                <a:ext uri="{FF2B5EF4-FFF2-40B4-BE49-F238E27FC236}">
                  <a16:creationId xmlns:a16="http://schemas.microsoft.com/office/drawing/2014/main" id="{EC77E6F5-CD38-8BF3-5298-822B336608E9}"/>
                </a:ext>
              </a:extLst>
            </p:cNvPr>
            <p:cNvSpPr/>
            <p:nvPr/>
          </p:nvSpPr>
          <p:spPr>
            <a:xfrm rot="-5564026">
              <a:off x="8740852" y="1665828"/>
              <a:ext cx="264644" cy="134996"/>
            </a:xfrm>
            <a:custGeom>
              <a:avLst/>
              <a:gdLst/>
              <a:ahLst/>
              <a:cxnLst/>
              <a:rect l="l" t="t" r="r" b="b"/>
              <a:pathLst>
                <a:path w="3860" h="1969" extrusionOk="0">
                  <a:moveTo>
                    <a:pt x="1879" y="0"/>
                  </a:moveTo>
                  <a:cubicBezTo>
                    <a:pt x="1814" y="0"/>
                    <a:pt x="1746" y="25"/>
                    <a:pt x="1683" y="81"/>
                  </a:cubicBezTo>
                  <a:cubicBezTo>
                    <a:pt x="1563" y="189"/>
                    <a:pt x="1491" y="333"/>
                    <a:pt x="1443" y="478"/>
                  </a:cubicBezTo>
                  <a:cubicBezTo>
                    <a:pt x="1046" y="454"/>
                    <a:pt x="661" y="430"/>
                    <a:pt x="265" y="405"/>
                  </a:cubicBezTo>
                  <a:cubicBezTo>
                    <a:pt x="60" y="405"/>
                    <a:pt x="0" y="754"/>
                    <a:pt x="216" y="778"/>
                  </a:cubicBezTo>
                  <a:cubicBezTo>
                    <a:pt x="601" y="838"/>
                    <a:pt x="974" y="886"/>
                    <a:pt x="1358" y="934"/>
                  </a:cubicBezTo>
                  <a:cubicBezTo>
                    <a:pt x="1358" y="983"/>
                    <a:pt x="1346" y="1031"/>
                    <a:pt x="1346" y="1079"/>
                  </a:cubicBezTo>
                  <a:cubicBezTo>
                    <a:pt x="1346" y="1331"/>
                    <a:pt x="1370" y="1692"/>
                    <a:pt x="1587" y="1836"/>
                  </a:cubicBezTo>
                  <a:lnTo>
                    <a:pt x="1587" y="1848"/>
                  </a:lnTo>
                  <a:cubicBezTo>
                    <a:pt x="1626" y="1931"/>
                    <a:pt x="1700" y="1968"/>
                    <a:pt x="1771" y="1968"/>
                  </a:cubicBezTo>
                  <a:cubicBezTo>
                    <a:pt x="1875" y="1968"/>
                    <a:pt x="1971" y="1888"/>
                    <a:pt x="1935" y="1752"/>
                  </a:cubicBezTo>
                  <a:cubicBezTo>
                    <a:pt x="1935" y="1752"/>
                    <a:pt x="1935" y="1740"/>
                    <a:pt x="1923" y="1728"/>
                  </a:cubicBezTo>
                  <a:cubicBezTo>
                    <a:pt x="2008" y="1560"/>
                    <a:pt x="1947" y="1379"/>
                    <a:pt x="1960" y="1175"/>
                  </a:cubicBezTo>
                  <a:cubicBezTo>
                    <a:pt x="1960" y="1115"/>
                    <a:pt x="1972" y="1055"/>
                    <a:pt x="1984" y="1007"/>
                  </a:cubicBezTo>
                  <a:cubicBezTo>
                    <a:pt x="2452" y="1055"/>
                    <a:pt x="2921" y="1103"/>
                    <a:pt x="3390" y="1175"/>
                  </a:cubicBezTo>
                  <a:cubicBezTo>
                    <a:pt x="3413" y="1179"/>
                    <a:pt x="3434" y="1181"/>
                    <a:pt x="3455" y="1181"/>
                  </a:cubicBezTo>
                  <a:cubicBezTo>
                    <a:pt x="3807" y="1181"/>
                    <a:pt x="3860" y="633"/>
                    <a:pt x="3462" y="622"/>
                  </a:cubicBezTo>
                  <a:cubicBezTo>
                    <a:pt x="3017" y="610"/>
                    <a:pt x="2573" y="574"/>
                    <a:pt x="2128" y="538"/>
                  </a:cubicBezTo>
                  <a:cubicBezTo>
                    <a:pt x="2140" y="478"/>
                    <a:pt x="2152" y="430"/>
                    <a:pt x="2164" y="369"/>
                  </a:cubicBezTo>
                  <a:cubicBezTo>
                    <a:pt x="2199" y="169"/>
                    <a:pt x="2050" y="0"/>
                    <a:pt x="18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46;p6">
              <a:extLst>
                <a:ext uri="{FF2B5EF4-FFF2-40B4-BE49-F238E27FC236}">
                  <a16:creationId xmlns:a16="http://schemas.microsoft.com/office/drawing/2014/main" id="{4D7316A1-8950-8832-B971-C50B0D5252F4}"/>
                </a:ext>
              </a:extLst>
            </p:cNvPr>
            <p:cNvSpPr/>
            <p:nvPr/>
          </p:nvSpPr>
          <p:spPr>
            <a:xfrm>
              <a:off x="8501133" y="1350150"/>
              <a:ext cx="206708" cy="175239"/>
            </a:xfrm>
            <a:custGeom>
              <a:avLst/>
              <a:gdLst/>
              <a:ahLst/>
              <a:cxnLst/>
              <a:rect l="l" t="t" r="r" b="b"/>
              <a:pathLst>
                <a:path w="3015" h="2556" extrusionOk="0">
                  <a:moveTo>
                    <a:pt x="1413" y="1"/>
                  </a:moveTo>
                  <a:cubicBezTo>
                    <a:pt x="1278" y="1"/>
                    <a:pt x="1142" y="94"/>
                    <a:pt x="1118" y="280"/>
                  </a:cubicBezTo>
                  <a:cubicBezTo>
                    <a:pt x="1094" y="485"/>
                    <a:pt x="1094" y="701"/>
                    <a:pt x="1094" y="930"/>
                  </a:cubicBezTo>
                  <a:cubicBezTo>
                    <a:pt x="806" y="930"/>
                    <a:pt x="529" y="942"/>
                    <a:pt x="253" y="954"/>
                  </a:cubicBezTo>
                  <a:cubicBezTo>
                    <a:pt x="0" y="966"/>
                    <a:pt x="0" y="1338"/>
                    <a:pt x="253" y="1350"/>
                  </a:cubicBezTo>
                  <a:cubicBezTo>
                    <a:pt x="541" y="1362"/>
                    <a:pt x="818" y="1374"/>
                    <a:pt x="1106" y="1386"/>
                  </a:cubicBezTo>
                  <a:cubicBezTo>
                    <a:pt x="1118" y="1699"/>
                    <a:pt x="1154" y="2011"/>
                    <a:pt x="1166" y="2312"/>
                  </a:cubicBezTo>
                  <a:cubicBezTo>
                    <a:pt x="1179" y="2474"/>
                    <a:pt x="1296" y="2555"/>
                    <a:pt x="1413" y="2555"/>
                  </a:cubicBezTo>
                  <a:cubicBezTo>
                    <a:pt x="1530" y="2555"/>
                    <a:pt x="1647" y="2474"/>
                    <a:pt x="1659" y="2312"/>
                  </a:cubicBezTo>
                  <a:cubicBezTo>
                    <a:pt x="1683" y="2023"/>
                    <a:pt x="1707" y="1711"/>
                    <a:pt x="1731" y="1398"/>
                  </a:cubicBezTo>
                  <a:cubicBezTo>
                    <a:pt x="2044" y="1398"/>
                    <a:pt x="2369" y="1410"/>
                    <a:pt x="2693" y="1410"/>
                  </a:cubicBezTo>
                  <a:cubicBezTo>
                    <a:pt x="2697" y="1411"/>
                    <a:pt x="2700" y="1411"/>
                    <a:pt x="2704" y="1411"/>
                  </a:cubicBezTo>
                  <a:cubicBezTo>
                    <a:pt x="3014" y="1411"/>
                    <a:pt x="3014" y="893"/>
                    <a:pt x="2704" y="893"/>
                  </a:cubicBezTo>
                  <a:cubicBezTo>
                    <a:pt x="2700" y="893"/>
                    <a:pt x="2697" y="893"/>
                    <a:pt x="2693" y="893"/>
                  </a:cubicBezTo>
                  <a:lnTo>
                    <a:pt x="1743" y="905"/>
                  </a:lnTo>
                  <a:cubicBezTo>
                    <a:pt x="1743" y="689"/>
                    <a:pt x="1731" y="485"/>
                    <a:pt x="1707" y="280"/>
                  </a:cubicBezTo>
                  <a:cubicBezTo>
                    <a:pt x="1683" y="94"/>
                    <a:pt x="1548" y="1"/>
                    <a:pt x="141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47;p6">
              <a:extLst>
                <a:ext uri="{FF2B5EF4-FFF2-40B4-BE49-F238E27FC236}">
                  <a16:creationId xmlns:a16="http://schemas.microsoft.com/office/drawing/2014/main" id="{EE9F23E8-32AB-B6F7-1AA3-DC3D53377552}"/>
                </a:ext>
              </a:extLst>
            </p:cNvPr>
            <p:cNvSpPr/>
            <p:nvPr/>
          </p:nvSpPr>
          <p:spPr>
            <a:xfrm>
              <a:off x="8800665" y="1056953"/>
              <a:ext cx="220763" cy="195190"/>
            </a:xfrm>
            <a:custGeom>
              <a:avLst/>
              <a:gdLst/>
              <a:ahLst/>
              <a:cxnLst/>
              <a:rect l="l" t="t" r="r" b="b"/>
              <a:pathLst>
                <a:path w="3220" h="2847" extrusionOk="0">
                  <a:moveTo>
                    <a:pt x="1782" y="1"/>
                  </a:moveTo>
                  <a:cubicBezTo>
                    <a:pt x="1668" y="1"/>
                    <a:pt x="1558" y="62"/>
                    <a:pt x="1520" y="205"/>
                  </a:cubicBezTo>
                  <a:cubicBezTo>
                    <a:pt x="1436" y="482"/>
                    <a:pt x="1376" y="758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1"/>
                    <a:pt x="250" y="901"/>
                  </a:cubicBezTo>
                  <a:cubicBezTo>
                    <a:pt x="50" y="901"/>
                    <a:pt x="1" y="1252"/>
                    <a:pt x="222" y="1287"/>
                  </a:cubicBezTo>
                  <a:cubicBezTo>
                    <a:pt x="559" y="1347"/>
                    <a:pt x="895" y="1395"/>
                    <a:pt x="1232" y="1455"/>
                  </a:cubicBezTo>
                  <a:cubicBezTo>
                    <a:pt x="1148" y="1816"/>
                    <a:pt x="1075" y="2189"/>
                    <a:pt x="1003" y="2549"/>
                  </a:cubicBezTo>
                  <a:cubicBezTo>
                    <a:pt x="967" y="2731"/>
                    <a:pt x="1106" y="2846"/>
                    <a:pt x="1240" y="2846"/>
                  </a:cubicBezTo>
                  <a:cubicBezTo>
                    <a:pt x="1328" y="2846"/>
                    <a:pt x="1415" y="2796"/>
                    <a:pt x="1448" y="2682"/>
                  </a:cubicBezTo>
                  <a:cubicBezTo>
                    <a:pt x="1556" y="2297"/>
                    <a:pt x="1677" y="1924"/>
                    <a:pt x="1785" y="1540"/>
                  </a:cubicBezTo>
                  <a:cubicBezTo>
                    <a:pt x="2121" y="1600"/>
                    <a:pt x="2470" y="1648"/>
                    <a:pt x="2806" y="1708"/>
                  </a:cubicBezTo>
                  <a:cubicBezTo>
                    <a:pt x="2826" y="1711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4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48;p6">
              <a:extLst>
                <a:ext uri="{FF2B5EF4-FFF2-40B4-BE49-F238E27FC236}">
                  <a16:creationId xmlns:a16="http://schemas.microsoft.com/office/drawing/2014/main" id="{AB210F79-236D-4136-F2FA-D9D7A1656094}"/>
                </a:ext>
              </a:extLst>
            </p:cNvPr>
            <p:cNvSpPr/>
            <p:nvPr/>
          </p:nvSpPr>
          <p:spPr>
            <a:xfrm>
              <a:off x="8426329" y="1812799"/>
              <a:ext cx="239069" cy="169000"/>
            </a:xfrm>
            <a:custGeom>
              <a:avLst/>
              <a:gdLst/>
              <a:ahLst/>
              <a:cxnLst/>
              <a:rect l="l" t="t" r="r" b="b"/>
              <a:pathLst>
                <a:path w="3487" h="2465" extrusionOk="0">
                  <a:moveTo>
                    <a:pt x="2219" y="0"/>
                  </a:moveTo>
                  <a:cubicBezTo>
                    <a:pt x="2135" y="0"/>
                    <a:pt x="2050" y="38"/>
                    <a:pt x="1996" y="126"/>
                  </a:cubicBezTo>
                  <a:cubicBezTo>
                    <a:pt x="1839" y="355"/>
                    <a:pt x="1755" y="631"/>
                    <a:pt x="1707" y="920"/>
                  </a:cubicBezTo>
                  <a:cubicBezTo>
                    <a:pt x="1226" y="920"/>
                    <a:pt x="733" y="944"/>
                    <a:pt x="253" y="968"/>
                  </a:cubicBezTo>
                  <a:cubicBezTo>
                    <a:pt x="0" y="980"/>
                    <a:pt x="0" y="1340"/>
                    <a:pt x="253" y="1352"/>
                  </a:cubicBezTo>
                  <a:cubicBezTo>
                    <a:pt x="721" y="1376"/>
                    <a:pt x="1202" y="1388"/>
                    <a:pt x="1683" y="1400"/>
                  </a:cubicBezTo>
                  <a:cubicBezTo>
                    <a:pt x="1695" y="1749"/>
                    <a:pt x="1767" y="2086"/>
                    <a:pt x="1900" y="2386"/>
                  </a:cubicBezTo>
                  <a:cubicBezTo>
                    <a:pt x="1922" y="2441"/>
                    <a:pt x="1968" y="2465"/>
                    <a:pt x="2016" y="2465"/>
                  </a:cubicBezTo>
                  <a:cubicBezTo>
                    <a:pt x="2093" y="2465"/>
                    <a:pt x="2176" y="2403"/>
                    <a:pt x="2176" y="2314"/>
                  </a:cubicBezTo>
                  <a:cubicBezTo>
                    <a:pt x="2164" y="2014"/>
                    <a:pt x="2152" y="1701"/>
                    <a:pt x="2188" y="1412"/>
                  </a:cubicBezTo>
                  <a:lnTo>
                    <a:pt x="3162" y="1412"/>
                  </a:lnTo>
                  <a:cubicBezTo>
                    <a:pt x="3486" y="1412"/>
                    <a:pt x="3486" y="908"/>
                    <a:pt x="3162" y="908"/>
                  </a:cubicBezTo>
                  <a:lnTo>
                    <a:pt x="2296" y="908"/>
                  </a:lnTo>
                  <a:cubicBezTo>
                    <a:pt x="2344" y="715"/>
                    <a:pt x="2416" y="523"/>
                    <a:pt x="2477" y="331"/>
                  </a:cubicBezTo>
                  <a:cubicBezTo>
                    <a:pt x="2531" y="135"/>
                    <a:pt x="2377" y="0"/>
                    <a:pt x="22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9" name="Group 1178">
            <a:extLst>
              <a:ext uri="{FF2B5EF4-FFF2-40B4-BE49-F238E27FC236}">
                <a16:creationId xmlns:a16="http://schemas.microsoft.com/office/drawing/2014/main" id="{24C5EC54-22D7-2463-CDC9-12613BD1B06A}"/>
              </a:ext>
            </a:extLst>
          </p:cNvPr>
          <p:cNvGrpSpPr/>
          <p:nvPr/>
        </p:nvGrpSpPr>
        <p:grpSpPr>
          <a:xfrm>
            <a:off x="93532" y="6952736"/>
            <a:ext cx="2850507" cy="579826"/>
            <a:chOff x="92321" y="4213836"/>
            <a:chExt cx="2850507" cy="482334"/>
          </a:xfrm>
        </p:grpSpPr>
        <p:sp>
          <p:nvSpPr>
            <p:cNvPr id="35" name="Google Shape;610;p27">
              <a:extLst>
                <a:ext uri="{FF2B5EF4-FFF2-40B4-BE49-F238E27FC236}">
                  <a16:creationId xmlns:a16="http://schemas.microsoft.com/office/drawing/2014/main" id="{07B5CEAF-EDDD-200D-F2BF-F37D99B66549}"/>
                </a:ext>
              </a:extLst>
            </p:cNvPr>
            <p:cNvSpPr/>
            <p:nvPr/>
          </p:nvSpPr>
          <p:spPr>
            <a:xfrm>
              <a:off x="92321" y="4248115"/>
              <a:ext cx="2843762" cy="433344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50"/>
            </a:p>
          </p:txBody>
        </p:sp>
        <p:sp>
          <p:nvSpPr>
            <p:cNvPr id="36" name="Google Shape;611;p27">
              <a:extLst>
                <a:ext uri="{FF2B5EF4-FFF2-40B4-BE49-F238E27FC236}">
                  <a16:creationId xmlns:a16="http://schemas.microsoft.com/office/drawing/2014/main" id="{F15588BE-7947-D01D-4A1F-185E61396A1C}"/>
                </a:ext>
              </a:extLst>
            </p:cNvPr>
            <p:cNvSpPr/>
            <p:nvPr/>
          </p:nvSpPr>
          <p:spPr>
            <a:xfrm>
              <a:off x="96650" y="4231999"/>
              <a:ext cx="2846178" cy="457200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34083" y="1586"/>
                  </a:moveTo>
                  <a:lnTo>
                    <a:pt x="39928" y="1685"/>
                  </a:lnTo>
                  <a:lnTo>
                    <a:pt x="42207" y="1685"/>
                  </a:lnTo>
                  <a:lnTo>
                    <a:pt x="44486" y="1784"/>
                  </a:lnTo>
                  <a:lnTo>
                    <a:pt x="45675" y="1883"/>
                  </a:lnTo>
                  <a:lnTo>
                    <a:pt x="50133" y="1883"/>
                  </a:lnTo>
                  <a:lnTo>
                    <a:pt x="51719" y="1982"/>
                  </a:lnTo>
                  <a:lnTo>
                    <a:pt x="53205" y="1982"/>
                  </a:lnTo>
                  <a:lnTo>
                    <a:pt x="54889" y="2081"/>
                  </a:lnTo>
                  <a:lnTo>
                    <a:pt x="56474" y="2081"/>
                  </a:lnTo>
                  <a:lnTo>
                    <a:pt x="57960" y="2180"/>
                  </a:lnTo>
                  <a:lnTo>
                    <a:pt x="65391" y="2180"/>
                  </a:lnTo>
                  <a:lnTo>
                    <a:pt x="67670" y="2279"/>
                  </a:lnTo>
                  <a:lnTo>
                    <a:pt x="69850" y="2378"/>
                  </a:lnTo>
                  <a:lnTo>
                    <a:pt x="70048" y="2378"/>
                  </a:lnTo>
                  <a:lnTo>
                    <a:pt x="70246" y="2279"/>
                  </a:lnTo>
                  <a:lnTo>
                    <a:pt x="70345" y="2180"/>
                  </a:lnTo>
                  <a:lnTo>
                    <a:pt x="70543" y="2180"/>
                  </a:lnTo>
                  <a:lnTo>
                    <a:pt x="71039" y="2279"/>
                  </a:lnTo>
                  <a:lnTo>
                    <a:pt x="71633" y="2378"/>
                  </a:lnTo>
                  <a:lnTo>
                    <a:pt x="74903" y="2378"/>
                  </a:lnTo>
                  <a:lnTo>
                    <a:pt x="77082" y="2279"/>
                  </a:lnTo>
                  <a:lnTo>
                    <a:pt x="79361" y="2279"/>
                  </a:lnTo>
                  <a:lnTo>
                    <a:pt x="80154" y="2378"/>
                  </a:lnTo>
                  <a:lnTo>
                    <a:pt x="80352" y="2378"/>
                  </a:lnTo>
                  <a:lnTo>
                    <a:pt x="80451" y="2279"/>
                  </a:lnTo>
                  <a:lnTo>
                    <a:pt x="80649" y="2180"/>
                  </a:lnTo>
                  <a:lnTo>
                    <a:pt x="80748" y="2279"/>
                  </a:lnTo>
                  <a:lnTo>
                    <a:pt x="81145" y="2378"/>
                  </a:lnTo>
                  <a:lnTo>
                    <a:pt x="81442" y="2477"/>
                  </a:lnTo>
                  <a:lnTo>
                    <a:pt x="82235" y="2378"/>
                  </a:lnTo>
                  <a:lnTo>
                    <a:pt x="83721" y="2378"/>
                  </a:lnTo>
                  <a:lnTo>
                    <a:pt x="85306" y="2577"/>
                  </a:lnTo>
                  <a:lnTo>
                    <a:pt x="85900" y="2577"/>
                  </a:lnTo>
                  <a:lnTo>
                    <a:pt x="86594" y="2775"/>
                  </a:lnTo>
                  <a:lnTo>
                    <a:pt x="87783" y="3072"/>
                  </a:lnTo>
                  <a:lnTo>
                    <a:pt x="88179" y="3171"/>
                  </a:lnTo>
                  <a:lnTo>
                    <a:pt x="88476" y="3369"/>
                  </a:lnTo>
                  <a:lnTo>
                    <a:pt x="88675" y="3567"/>
                  </a:lnTo>
                  <a:lnTo>
                    <a:pt x="88774" y="3865"/>
                  </a:lnTo>
                  <a:lnTo>
                    <a:pt x="89269" y="5747"/>
                  </a:lnTo>
                  <a:lnTo>
                    <a:pt x="89764" y="7630"/>
                  </a:lnTo>
                  <a:lnTo>
                    <a:pt x="89963" y="9116"/>
                  </a:lnTo>
                  <a:lnTo>
                    <a:pt x="90161" y="10602"/>
                  </a:lnTo>
                  <a:lnTo>
                    <a:pt x="90359" y="11989"/>
                  </a:lnTo>
                  <a:lnTo>
                    <a:pt x="90656" y="13376"/>
                  </a:lnTo>
                  <a:lnTo>
                    <a:pt x="91052" y="15655"/>
                  </a:lnTo>
                  <a:lnTo>
                    <a:pt x="91350" y="17934"/>
                  </a:lnTo>
                  <a:lnTo>
                    <a:pt x="91746" y="21699"/>
                  </a:lnTo>
                  <a:lnTo>
                    <a:pt x="92043" y="23779"/>
                  </a:lnTo>
                  <a:lnTo>
                    <a:pt x="92241" y="25860"/>
                  </a:lnTo>
                  <a:lnTo>
                    <a:pt x="92440" y="28337"/>
                  </a:lnTo>
                  <a:lnTo>
                    <a:pt x="92737" y="30715"/>
                  </a:lnTo>
                  <a:lnTo>
                    <a:pt x="92836" y="32201"/>
                  </a:lnTo>
                  <a:lnTo>
                    <a:pt x="92935" y="33786"/>
                  </a:lnTo>
                  <a:lnTo>
                    <a:pt x="93034" y="35669"/>
                  </a:lnTo>
                  <a:lnTo>
                    <a:pt x="93133" y="37551"/>
                  </a:lnTo>
                  <a:lnTo>
                    <a:pt x="93232" y="38938"/>
                  </a:lnTo>
                  <a:lnTo>
                    <a:pt x="93133" y="40226"/>
                  </a:lnTo>
                  <a:lnTo>
                    <a:pt x="93133" y="40424"/>
                  </a:lnTo>
                  <a:lnTo>
                    <a:pt x="93034" y="40622"/>
                  </a:lnTo>
                  <a:lnTo>
                    <a:pt x="92935" y="40821"/>
                  </a:lnTo>
                  <a:lnTo>
                    <a:pt x="92737" y="40821"/>
                  </a:lnTo>
                  <a:lnTo>
                    <a:pt x="92340" y="40722"/>
                  </a:lnTo>
                  <a:lnTo>
                    <a:pt x="91944" y="40622"/>
                  </a:lnTo>
                  <a:lnTo>
                    <a:pt x="91152" y="40622"/>
                  </a:lnTo>
                  <a:lnTo>
                    <a:pt x="90161" y="40722"/>
                  </a:lnTo>
                  <a:lnTo>
                    <a:pt x="87387" y="40722"/>
                  </a:lnTo>
                  <a:lnTo>
                    <a:pt x="85603" y="40920"/>
                  </a:lnTo>
                  <a:lnTo>
                    <a:pt x="84117" y="40920"/>
                  </a:lnTo>
                  <a:lnTo>
                    <a:pt x="82730" y="41019"/>
                  </a:lnTo>
                  <a:lnTo>
                    <a:pt x="81739" y="41019"/>
                  </a:lnTo>
                  <a:lnTo>
                    <a:pt x="80748" y="40920"/>
                  </a:lnTo>
                  <a:lnTo>
                    <a:pt x="79460" y="40920"/>
                  </a:lnTo>
                  <a:lnTo>
                    <a:pt x="78073" y="40821"/>
                  </a:lnTo>
                  <a:lnTo>
                    <a:pt x="75398" y="40821"/>
                  </a:lnTo>
                  <a:lnTo>
                    <a:pt x="73417" y="40722"/>
                  </a:lnTo>
                  <a:lnTo>
                    <a:pt x="71435" y="40821"/>
                  </a:lnTo>
                  <a:lnTo>
                    <a:pt x="69850" y="40821"/>
                  </a:lnTo>
                  <a:lnTo>
                    <a:pt x="68265" y="40722"/>
                  </a:lnTo>
                  <a:lnTo>
                    <a:pt x="66481" y="40821"/>
                  </a:lnTo>
                  <a:lnTo>
                    <a:pt x="64599" y="40722"/>
                  </a:lnTo>
                  <a:lnTo>
                    <a:pt x="63608" y="40622"/>
                  </a:lnTo>
                  <a:lnTo>
                    <a:pt x="62617" y="40722"/>
                  </a:lnTo>
                  <a:lnTo>
                    <a:pt x="60636" y="40722"/>
                  </a:lnTo>
                  <a:lnTo>
                    <a:pt x="59744" y="40622"/>
                  </a:lnTo>
                  <a:lnTo>
                    <a:pt x="58753" y="40722"/>
                  </a:lnTo>
                  <a:lnTo>
                    <a:pt x="57762" y="40722"/>
                  </a:lnTo>
                  <a:lnTo>
                    <a:pt x="56871" y="40622"/>
                  </a:lnTo>
                  <a:lnTo>
                    <a:pt x="54096" y="40622"/>
                  </a:lnTo>
                  <a:lnTo>
                    <a:pt x="53304" y="40523"/>
                  </a:lnTo>
                  <a:lnTo>
                    <a:pt x="52412" y="40523"/>
                  </a:lnTo>
                  <a:lnTo>
                    <a:pt x="51025" y="40622"/>
                  </a:lnTo>
                  <a:lnTo>
                    <a:pt x="41613" y="40622"/>
                  </a:lnTo>
                  <a:lnTo>
                    <a:pt x="40721" y="40722"/>
                  </a:lnTo>
                  <a:lnTo>
                    <a:pt x="39829" y="40722"/>
                  </a:lnTo>
                  <a:lnTo>
                    <a:pt x="38343" y="40622"/>
                  </a:lnTo>
                  <a:lnTo>
                    <a:pt x="28832" y="40622"/>
                  </a:lnTo>
                  <a:lnTo>
                    <a:pt x="27643" y="40722"/>
                  </a:lnTo>
                  <a:lnTo>
                    <a:pt x="26157" y="40622"/>
                  </a:lnTo>
                  <a:lnTo>
                    <a:pt x="24670" y="40722"/>
                  </a:lnTo>
                  <a:lnTo>
                    <a:pt x="18329" y="40722"/>
                  </a:lnTo>
                  <a:lnTo>
                    <a:pt x="17140" y="40821"/>
                  </a:lnTo>
                  <a:lnTo>
                    <a:pt x="15753" y="41019"/>
                  </a:lnTo>
                  <a:lnTo>
                    <a:pt x="12583" y="41019"/>
                  </a:lnTo>
                  <a:lnTo>
                    <a:pt x="10799" y="41118"/>
                  </a:lnTo>
                  <a:lnTo>
                    <a:pt x="9115" y="41217"/>
                  </a:lnTo>
                  <a:lnTo>
                    <a:pt x="7431" y="41316"/>
                  </a:lnTo>
                  <a:lnTo>
                    <a:pt x="6440" y="41415"/>
                  </a:lnTo>
                  <a:lnTo>
                    <a:pt x="4855" y="41415"/>
                  </a:lnTo>
                  <a:lnTo>
                    <a:pt x="3270" y="41514"/>
                  </a:lnTo>
                  <a:lnTo>
                    <a:pt x="2675" y="41514"/>
                  </a:lnTo>
                  <a:lnTo>
                    <a:pt x="2279" y="41316"/>
                  </a:lnTo>
                  <a:lnTo>
                    <a:pt x="2180" y="41118"/>
                  </a:lnTo>
                  <a:lnTo>
                    <a:pt x="2180" y="40722"/>
                  </a:lnTo>
                  <a:lnTo>
                    <a:pt x="2378" y="40028"/>
                  </a:lnTo>
                  <a:lnTo>
                    <a:pt x="2675" y="39434"/>
                  </a:lnTo>
                  <a:lnTo>
                    <a:pt x="3170" y="38641"/>
                  </a:lnTo>
                  <a:lnTo>
                    <a:pt x="3666" y="37848"/>
                  </a:lnTo>
                  <a:lnTo>
                    <a:pt x="4161" y="36957"/>
                  </a:lnTo>
                  <a:lnTo>
                    <a:pt x="4657" y="35966"/>
                  </a:lnTo>
                  <a:lnTo>
                    <a:pt x="4855" y="35768"/>
                  </a:lnTo>
                  <a:lnTo>
                    <a:pt x="4954" y="35570"/>
                  </a:lnTo>
                  <a:lnTo>
                    <a:pt x="5152" y="35371"/>
                  </a:lnTo>
                  <a:lnTo>
                    <a:pt x="5251" y="35173"/>
                  </a:lnTo>
                  <a:lnTo>
                    <a:pt x="5251" y="34777"/>
                  </a:lnTo>
                  <a:lnTo>
                    <a:pt x="5449" y="34381"/>
                  </a:lnTo>
                  <a:lnTo>
                    <a:pt x="5846" y="33786"/>
                  </a:lnTo>
                  <a:lnTo>
                    <a:pt x="6242" y="33093"/>
                  </a:lnTo>
                  <a:lnTo>
                    <a:pt x="6539" y="32597"/>
                  </a:lnTo>
                  <a:lnTo>
                    <a:pt x="6737" y="32003"/>
                  </a:lnTo>
                  <a:lnTo>
                    <a:pt x="6935" y="31606"/>
                  </a:lnTo>
                  <a:lnTo>
                    <a:pt x="7233" y="31111"/>
                  </a:lnTo>
                  <a:lnTo>
                    <a:pt x="7530" y="30517"/>
                  </a:lnTo>
                  <a:lnTo>
                    <a:pt x="7827" y="30021"/>
                  </a:lnTo>
                  <a:lnTo>
                    <a:pt x="8422" y="28931"/>
                  </a:lnTo>
                  <a:lnTo>
                    <a:pt x="9214" y="27841"/>
                  </a:lnTo>
                  <a:lnTo>
                    <a:pt x="9611" y="27247"/>
                  </a:lnTo>
                  <a:lnTo>
                    <a:pt x="9908" y="26652"/>
                  </a:lnTo>
                  <a:lnTo>
                    <a:pt x="10007" y="26256"/>
                  </a:lnTo>
                  <a:lnTo>
                    <a:pt x="10205" y="26058"/>
                  </a:lnTo>
                  <a:lnTo>
                    <a:pt x="10403" y="25860"/>
                  </a:lnTo>
                  <a:lnTo>
                    <a:pt x="10502" y="25662"/>
                  </a:lnTo>
                  <a:lnTo>
                    <a:pt x="10502" y="25364"/>
                  </a:lnTo>
                  <a:lnTo>
                    <a:pt x="10502" y="25265"/>
                  </a:lnTo>
                  <a:lnTo>
                    <a:pt x="10502" y="25166"/>
                  </a:lnTo>
                  <a:lnTo>
                    <a:pt x="10799" y="24869"/>
                  </a:lnTo>
                  <a:lnTo>
                    <a:pt x="10998" y="24671"/>
                  </a:lnTo>
                  <a:lnTo>
                    <a:pt x="11196" y="24176"/>
                  </a:lnTo>
                  <a:lnTo>
                    <a:pt x="11394" y="23581"/>
                  </a:lnTo>
                  <a:lnTo>
                    <a:pt x="11691" y="23086"/>
                  </a:lnTo>
                  <a:lnTo>
                    <a:pt x="11988" y="22590"/>
                  </a:lnTo>
                  <a:lnTo>
                    <a:pt x="12187" y="21996"/>
                  </a:lnTo>
                  <a:lnTo>
                    <a:pt x="12385" y="21500"/>
                  </a:lnTo>
                  <a:lnTo>
                    <a:pt x="12781" y="21104"/>
                  </a:lnTo>
                  <a:lnTo>
                    <a:pt x="12979" y="20906"/>
                  </a:lnTo>
                  <a:lnTo>
                    <a:pt x="12979" y="20708"/>
                  </a:lnTo>
                  <a:lnTo>
                    <a:pt x="12979" y="20510"/>
                  </a:lnTo>
                  <a:lnTo>
                    <a:pt x="13177" y="20312"/>
                  </a:lnTo>
                  <a:lnTo>
                    <a:pt x="12880" y="19915"/>
                  </a:lnTo>
                  <a:lnTo>
                    <a:pt x="12781" y="19618"/>
                  </a:lnTo>
                  <a:lnTo>
                    <a:pt x="12583" y="18825"/>
                  </a:lnTo>
                  <a:lnTo>
                    <a:pt x="12385" y="18528"/>
                  </a:lnTo>
                  <a:lnTo>
                    <a:pt x="12385" y="18429"/>
                  </a:lnTo>
                  <a:lnTo>
                    <a:pt x="12385" y="18231"/>
                  </a:lnTo>
                  <a:lnTo>
                    <a:pt x="12087" y="17934"/>
                  </a:lnTo>
                  <a:lnTo>
                    <a:pt x="11889" y="17636"/>
                  </a:lnTo>
                  <a:lnTo>
                    <a:pt x="11592" y="16844"/>
                  </a:lnTo>
                  <a:lnTo>
                    <a:pt x="11394" y="16249"/>
                  </a:lnTo>
                  <a:lnTo>
                    <a:pt x="11097" y="15655"/>
                  </a:lnTo>
                  <a:lnTo>
                    <a:pt x="10700" y="15159"/>
                  </a:lnTo>
                  <a:lnTo>
                    <a:pt x="10502" y="14565"/>
                  </a:lnTo>
                  <a:lnTo>
                    <a:pt x="10106" y="13871"/>
                  </a:lnTo>
                  <a:lnTo>
                    <a:pt x="9710" y="13178"/>
                  </a:lnTo>
                  <a:lnTo>
                    <a:pt x="9214" y="12286"/>
                  </a:lnTo>
                  <a:lnTo>
                    <a:pt x="9016" y="11890"/>
                  </a:lnTo>
                  <a:lnTo>
                    <a:pt x="8620" y="11494"/>
                  </a:lnTo>
                  <a:lnTo>
                    <a:pt x="8323" y="11196"/>
                  </a:lnTo>
                  <a:lnTo>
                    <a:pt x="8223" y="10899"/>
                  </a:lnTo>
                  <a:lnTo>
                    <a:pt x="8124" y="10701"/>
                  </a:lnTo>
                  <a:lnTo>
                    <a:pt x="8025" y="10206"/>
                  </a:lnTo>
                  <a:lnTo>
                    <a:pt x="7827" y="9908"/>
                  </a:lnTo>
                  <a:lnTo>
                    <a:pt x="7530" y="9512"/>
                  </a:lnTo>
                  <a:lnTo>
                    <a:pt x="7332" y="9116"/>
                  </a:lnTo>
                  <a:lnTo>
                    <a:pt x="7134" y="9017"/>
                  </a:lnTo>
                  <a:lnTo>
                    <a:pt x="7035" y="8818"/>
                  </a:lnTo>
                  <a:lnTo>
                    <a:pt x="6836" y="8719"/>
                  </a:lnTo>
                  <a:lnTo>
                    <a:pt x="6737" y="8521"/>
                  </a:lnTo>
                  <a:lnTo>
                    <a:pt x="6539" y="8125"/>
                  </a:lnTo>
                  <a:lnTo>
                    <a:pt x="6242" y="7729"/>
                  </a:lnTo>
                  <a:lnTo>
                    <a:pt x="5747" y="6936"/>
                  </a:lnTo>
                  <a:lnTo>
                    <a:pt x="5152" y="6143"/>
                  </a:lnTo>
                  <a:lnTo>
                    <a:pt x="4657" y="5450"/>
                  </a:lnTo>
                  <a:lnTo>
                    <a:pt x="4062" y="4855"/>
                  </a:lnTo>
                  <a:lnTo>
                    <a:pt x="3666" y="4360"/>
                  </a:lnTo>
                  <a:lnTo>
                    <a:pt x="3270" y="3865"/>
                  </a:lnTo>
                  <a:lnTo>
                    <a:pt x="2477" y="2874"/>
                  </a:lnTo>
                  <a:lnTo>
                    <a:pt x="2081" y="2378"/>
                  </a:lnTo>
                  <a:lnTo>
                    <a:pt x="1783" y="1784"/>
                  </a:lnTo>
                  <a:lnTo>
                    <a:pt x="2180" y="1685"/>
                  </a:lnTo>
                  <a:lnTo>
                    <a:pt x="2576" y="1586"/>
                  </a:lnTo>
                  <a:lnTo>
                    <a:pt x="4359" y="1784"/>
                  </a:lnTo>
                  <a:lnTo>
                    <a:pt x="6044" y="1784"/>
                  </a:lnTo>
                  <a:lnTo>
                    <a:pt x="7926" y="1883"/>
                  </a:lnTo>
                  <a:lnTo>
                    <a:pt x="9809" y="1883"/>
                  </a:lnTo>
                  <a:lnTo>
                    <a:pt x="10700" y="1784"/>
                  </a:lnTo>
                  <a:lnTo>
                    <a:pt x="11592" y="1883"/>
                  </a:lnTo>
                  <a:lnTo>
                    <a:pt x="15456" y="1883"/>
                  </a:lnTo>
                  <a:lnTo>
                    <a:pt x="17438" y="1784"/>
                  </a:lnTo>
                  <a:lnTo>
                    <a:pt x="19320" y="1784"/>
                  </a:lnTo>
                  <a:lnTo>
                    <a:pt x="21203" y="1685"/>
                  </a:lnTo>
                  <a:lnTo>
                    <a:pt x="23779" y="1685"/>
                  </a:lnTo>
                  <a:lnTo>
                    <a:pt x="26256" y="1586"/>
                  </a:lnTo>
                  <a:close/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50"/>
            </a:p>
          </p:txBody>
        </p:sp>
        <p:sp>
          <p:nvSpPr>
            <p:cNvPr id="38" name="Google Shape;619;p27">
              <a:extLst>
                <a:ext uri="{FF2B5EF4-FFF2-40B4-BE49-F238E27FC236}">
                  <a16:creationId xmlns:a16="http://schemas.microsoft.com/office/drawing/2014/main" id="{3EB63C86-C6FE-670A-D017-528D3AE3D4E1}"/>
                </a:ext>
              </a:extLst>
            </p:cNvPr>
            <p:cNvSpPr txBox="1"/>
            <p:nvPr/>
          </p:nvSpPr>
          <p:spPr>
            <a:xfrm>
              <a:off x="747739" y="4213836"/>
              <a:ext cx="2175962" cy="482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Процент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</a:t>
              </a: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ДВП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</a:t>
              </a: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реализованной посредством механизма предоставления,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</a:t>
              </a: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предусмотренным рамочными соглашениями</a:t>
              </a:r>
              <a:endParaRPr sz="95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endParaRPr>
            </a:p>
          </p:txBody>
        </p:sp>
        <p:pic>
          <p:nvPicPr>
            <p:cNvPr id="1081" name="Graphic 1080">
              <a:extLst>
                <a:ext uri="{FF2B5EF4-FFF2-40B4-BE49-F238E27FC236}">
                  <a16:creationId xmlns:a16="http://schemas.microsoft.com/office/drawing/2014/main" id="{B55F4168-1DA4-EB98-7F08-FF3D770873D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8342" b="30552"/>
            <a:stretch/>
          </p:blipFill>
          <p:spPr>
            <a:xfrm>
              <a:off x="489947" y="4310397"/>
              <a:ext cx="359142" cy="274320"/>
            </a:xfrm>
            <a:prstGeom prst="rect">
              <a:avLst/>
            </a:prstGeom>
          </p:spPr>
        </p:pic>
      </p:grpSp>
      <p:grpSp>
        <p:nvGrpSpPr>
          <p:cNvPr id="1180" name="Group 1179">
            <a:extLst>
              <a:ext uri="{FF2B5EF4-FFF2-40B4-BE49-F238E27FC236}">
                <a16:creationId xmlns:a16="http://schemas.microsoft.com/office/drawing/2014/main" id="{BE221F37-3F75-5AAE-EA4D-5C8938773CA9}"/>
              </a:ext>
            </a:extLst>
          </p:cNvPr>
          <p:cNvGrpSpPr/>
          <p:nvPr/>
        </p:nvGrpSpPr>
        <p:grpSpPr>
          <a:xfrm>
            <a:off x="92321" y="7579023"/>
            <a:ext cx="2852928" cy="457200"/>
            <a:chOff x="92321" y="4742996"/>
            <a:chExt cx="2852928" cy="457200"/>
          </a:xfrm>
        </p:grpSpPr>
        <p:sp>
          <p:nvSpPr>
            <p:cNvPr id="1084" name="Google Shape;610;p27">
              <a:extLst>
                <a:ext uri="{FF2B5EF4-FFF2-40B4-BE49-F238E27FC236}">
                  <a16:creationId xmlns:a16="http://schemas.microsoft.com/office/drawing/2014/main" id="{C606AF84-557F-BA0F-8295-404877A236F0}"/>
                </a:ext>
              </a:extLst>
            </p:cNvPr>
            <p:cNvSpPr/>
            <p:nvPr/>
          </p:nvSpPr>
          <p:spPr>
            <a:xfrm>
              <a:off x="92321" y="4767992"/>
              <a:ext cx="2846178" cy="429768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50"/>
            </a:p>
          </p:txBody>
        </p:sp>
        <p:sp>
          <p:nvSpPr>
            <p:cNvPr id="1085" name="Google Shape;611;p27">
              <a:extLst>
                <a:ext uri="{FF2B5EF4-FFF2-40B4-BE49-F238E27FC236}">
                  <a16:creationId xmlns:a16="http://schemas.microsoft.com/office/drawing/2014/main" id="{E1C1BB55-1549-8D32-7200-4D650A5A5DDB}"/>
                </a:ext>
              </a:extLst>
            </p:cNvPr>
            <p:cNvSpPr/>
            <p:nvPr/>
          </p:nvSpPr>
          <p:spPr>
            <a:xfrm>
              <a:off x="99071" y="4742996"/>
              <a:ext cx="2846178" cy="457200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34083" y="1586"/>
                  </a:moveTo>
                  <a:lnTo>
                    <a:pt x="39928" y="1685"/>
                  </a:lnTo>
                  <a:lnTo>
                    <a:pt x="42207" y="1685"/>
                  </a:lnTo>
                  <a:lnTo>
                    <a:pt x="44486" y="1784"/>
                  </a:lnTo>
                  <a:lnTo>
                    <a:pt x="45675" y="1883"/>
                  </a:lnTo>
                  <a:lnTo>
                    <a:pt x="50133" y="1883"/>
                  </a:lnTo>
                  <a:lnTo>
                    <a:pt x="51719" y="1982"/>
                  </a:lnTo>
                  <a:lnTo>
                    <a:pt x="53205" y="1982"/>
                  </a:lnTo>
                  <a:lnTo>
                    <a:pt x="54889" y="2081"/>
                  </a:lnTo>
                  <a:lnTo>
                    <a:pt x="56474" y="2081"/>
                  </a:lnTo>
                  <a:lnTo>
                    <a:pt x="57960" y="2180"/>
                  </a:lnTo>
                  <a:lnTo>
                    <a:pt x="65391" y="2180"/>
                  </a:lnTo>
                  <a:lnTo>
                    <a:pt x="67670" y="2279"/>
                  </a:lnTo>
                  <a:lnTo>
                    <a:pt x="69850" y="2378"/>
                  </a:lnTo>
                  <a:lnTo>
                    <a:pt x="70048" y="2378"/>
                  </a:lnTo>
                  <a:lnTo>
                    <a:pt x="70246" y="2279"/>
                  </a:lnTo>
                  <a:lnTo>
                    <a:pt x="70345" y="2180"/>
                  </a:lnTo>
                  <a:lnTo>
                    <a:pt x="70543" y="2180"/>
                  </a:lnTo>
                  <a:lnTo>
                    <a:pt x="71039" y="2279"/>
                  </a:lnTo>
                  <a:lnTo>
                    <a:pt x="71633" y="2378"/>
                  </a:lnTo>
                  <a:lnTo>
                    <a:pt x="74903" y="2378"/>
                  </a:lnTo>
                  <a:lnTo>
                    <a:pt x="77082" y="2279"/>
                  </a:lnTo>
                  <a:lnTo>
                    <a:pt x="79361" y="2279"/>
                  </a:lnTo>
                  <a:lnTo>
                    <a:pt x="80154" y="2378"/>
                  </a:lnTo>
                  <a:lnTo>
                    <a:pt x="80352" y="2378"/>
                  </a:lnTo>
                  <a:lnTo>
                    <a:pt x="80451" y="2279"/>
                  </a:lnTo>
                  <a:lnTo>
                    <a:pt x="80649" y="2180"/>
                  </a:lnTo>
                  <a:lnTo>
                    <a:pt x="80748" y="2279"/>
                  </a:lnTo>
                  <a:lnTo>
                    <a:pt x="81145" y="2378"/>
                  </a:lnTo>
                  <a:lnTo>
                    <a:pt x="81442" y="2477"/>
                  </a:lnTo>
                  <a:lnTo>
                    <a:pt x="82235" y="2378"/>
                  </a:lnTo>
                  <a:lnTo>
                    <a:pt x="83721" y="2378"/>
                  </a:lnTo>
                  <a:lnTo>
                    <a:pt x="85306" y="2577"/>
                  </a:lnTo>
                  <a:lnTo>
                    <a:pt x="85900" y="2577"/>
                  </a:lnTo>
                  <a:lnTo>
                    <a:pt x="86594" y="2775"/>
                  </a:lnTo>
                  <a:lnTo>
                    <a:pt x="87783" y="3072"/>
                  </a:lnTo>
                  <a:lnTo>
                    <a:pt x="88179" y="3171"/>
                  </a:lnTo>
                  <a:lnTo>
                    <a:pt x="88476" y="3369"/>
                  </a:lnTo>
                  <a:lnTo>
                    <a:pt x="88675" y="3567"/>
                  </a:lnTo>
                  <a:lnTo>
                    <a:pt x="88774" y="3865"/>
                  </a:lnTo>
                  <a:lnTo>
                    <a:pt x="89269" y="5747"/>
                  </a:lnTo>
                  <a:lnTo>
                    <a:pt x="89764" y="7630"/>
                  </a:lnTo>
                  <a:lnTo>
                    <a:pt x="89963" y="9116"/>
                  </a:lnTo>
                  <a:lnTo>
                    <a:pt x="90161" y="10602"/>
                  </a:lnTo>
                  <a:lnTo>
                    <a:pt x="90359" y="11989"/>
                  </a:lnTo>
                  <a:lnTo>
                    <a:pt x="90656" y="13376"/>
                  </a:lnTo>
                  <a:lnTo>
                    <a:pt x="91052" y="15655"/>
                  </a:lnTo>
                  <a:lnTo>
                    <a:pt x="91350" y="17934"/>
                  </a:lnTo>
                  <a:lnTo>
                    <a:pt x="91746" y="21699"/>
                  </a:lnTo>
                  <a:lnTo>
                    <a:pt x="92043" y="23779"/>
                  </a:lnTo>
                  <a:lnTo>
                    <a:pt x="92241" y="25860"/>
                  </a:lnTo>
                  <a:lnTo>
                    <a:pt x="92440" y="28337"/>
                  </a:lnTo>
                  <a:lnTo>
                    <a:pt x="92737" y="30715"/>
                  </a:lnTo>
                  <a:lnTo>
                    <a:pt x="92836" y="32201"/>
                  </a:lnTo>
                  <a:lnTo>
                    <a:pt x="92935" y="33786"/>
                  </a:lnTo>
                  <a:lnTo>
                    <a:pt x="93034" y="35669"/>
                  </a:lnTo>
                  <a:lnTo>
                    <a:pt x="93133" y="37551"/>
                  </a:lnTo>
                  <a:lnTo>
                    <a:pt x="93232" y="38938"/>
                  </a:lnTo>
                  <a:lnTo>
                    <a:pt x="93133" y="40226"/>
                  </a:lnTo>
                  <a:lnTo>
                    <a:pt x="93133" y="40424"/>
                  </a:lnTo>
                  <a:lnTo>
                    <a:pt x="93034" y="40622"/>
                  </a:lnTo>
                  <a:lnTo>
                    <a:pt x="92935" y="40821"/>
                  </a:lnTo>
                  <a:lnTo>
                    <a:pt x="92737" y="40821"/>
                  </a:lnTo>
                  <a:lnTo>
                    <a:pt x="92340" y="40722"/>
                  </a:lnTo>
                  <a:lnTo>
                    <a:pt x="91944" y="40622"/>
                  </a:lnTo>
                  <a:lnTo>
                    <a:pt x="91152" y="40622"/>
                  </a:lnTo>
                  <a:lnTo>
                    <a:pt x="90161" y="40722"/>
                  </a:lnTo>
                  <a:lnTo>
                    <a:pt x="87387" y="40722"/>
                  </a:lnTo>
                  <a:lnTo>
                    <a:pt x="85603" y="40920"/>
                  </a:lnTo>
                  <a:lnTo>
                    <a:pt x="84117" y="40920"/>
                  </a:lnTo>
                  <a:lnTo>
                    <a:pt x="82730" y="41019"/>
                  </a:lnTo>
                  <a:lnTo>
                    <a:pt x="81739" y="41019"/>
                  </a:lnTo>
                  <a:lnTo>
                    <a:pt x="80748" y="40920"/>
                  </a:lnTo>
                  <a:lnTo>
                    <a:pt x="79460" y="40920"/>
                  </a:lnTo>
                  <a:lnTo>
                    <a:pt x="78073" y="40821"/>
                  </a:lnTo>
                  <a:lnTo>
                    <a:pt x="75398" y="40821"/>
                  </a:lnTo>
                  <a:lnTo>
                    <a:pt x="73417" y="40722"/>
                  </a:lnTo>
                  <a:lnTo>
                    <a:pt x="71435" y="40821"/>
                  </a:lnTo>
                  <a:lnTo>
                    <a:pt x="69850" y="40821"/>
                  </a:lnTo>
                  <a:lnTo>
                    <a:pt x="68265" y="40722"/>
                  </a:lnTo>
                  <a:lnTo>
                    <a:pt x="66481" y="40821"/>
                  </a:lnTo>
                  <a:lnTo>
                    <a:pt x="64599" y="40722"/>
                  </a:lnTo>
                  <a:lnTo>
                    <a:pt x="63608" y="40622"/>
                  </a:lnTo>
                  <a:lnTo>
                    <a:pt x="62617" y="40722"/>
                  </a:lnTo>
                  <a:lnTo>
                    <a:pt x="60636" y="40722"/>
                  </a:lnTo>
                  <a:lnTo>
                    <a:pt x="59744" y="40622"/>
                  </a:lnTo>
                  <a:lnTo>
                    <a:pt x="58753" y="40722"/>
                  </a:lnTo>
                  <a:lnTo>
                    <a:pt x="57762" y="40722"/>
                  </a:lnTo>
                  <a:lnTo>
                    <a:pt x="56871" y="40622"/>
                  </a:lnTo>
                  <a:lnTo>
                    <a:pt x="54096" y="40622"/>
                  </a:lnTo>
                  <a:lnTo>
                    <a:pt x="53304" y="40523"/>
                  </a:lnTo>
                  <a:lnTo>
                    <a:pt x="52412" y="40523"/>
                  </a:lnTo>
                  <a:lnTo>
                    <a:pt x="51025" y="40622"/>
                  </a:lnTo>
                  <a:lnTo>
                    <a:pt x="41613" y="40622"/>
                  </a:lnTo>
                  <a:lnTo>
                    <a:pt x="40721" y="40722"/>
                  </a:lnTo>
                  <a:lnTo>
                    <a:pt x="39829" y="40722"/>
                  </a:lnTo>
                  <a:lnTo>
                    <a:pt x="38343" y="40622"/>
                  </a:lnTo>
                  <a:lnTo>
                    <a:pt x="28832" y="40622"/>
                  </a:lnTo>
                  <a:lnTo>
                    <a:pt x="27643" y="40722"/>
                  </a:lnTo>
                  <a:lnTo>
                    <a:pt x="26157" y="40622"/>
                  </a:lnTo>
                  <a:lnTo>
                    <a:pt x="24670" y="40722"/>
                  </a:lnTo>
                  <a:lnTo>
                    <a:pt x="18329" y="40722"/>
                  </a:lnTo>
                  <a:lnTo>
                    <a:pt x="17140" y="40821"/>
                  </a:lnTo>
                  <a:lnTo>
                    <a:pt x="15753" y="41019"/>
                  </a:lnTo>
                  <a:lnTo>
                    <a:pt x="12583" y="41019"/>
                  </a:lnTo>
                  <a:lnTo>
                    <a:pt x="10799" y="41118"/>
                  </a:lnTo>
                  <a:lnTo>
                    <a:pt x="9115" y="41217"/>
                  </a:lnTo>
                  <a:lnTo>
                    <a:pt x="7431" y="41316"/>
                  </a:lnTo>
                  <a:lnTo>
                    <a:pt x="6440" y="41415"/>
                  </a:lnTo>
                  <a:lnTo>
                    <a:pt x="4855" y="41415"/>
                  </a:lnTo>
                  <a:lnTo>
                    <a:pt x="3270" y="41514"/>
                  </a:lnTo>
                  <a:lnTo>
                    <a:pt x="2675" y="41514"/>
                  </a:lnTo>
                  <a:lnTo>
                    <a:pt x="2279" y="41316"/>
                  </a:lnTo>
                  <a:lnTo>
                    <a:pt x="2180" y="41118"/>
                  </a:lnTo>
                  <a:lnTo>
                    <a:pt x="2180" y="40722"/>
                  </a:lnTo>
                  <a:lnTo>
                    <a:pt x="2378" y="40028"/>
                  </a:lnTo>
                  <a:lnTo>
                    <a:pt x="2675" y="39434"/>
                  </a:lnTo>
                  <a:lnTo>
                    <a:pt x="3170" y="38641"/>
                  </a:lnTo>
                  <a:lnTo>
                    <a:pt x="3666" y="37848"/>
                  </a:lnTo>
                  <a:lnTo>
                    <a:pt x="4161" y="36957"/>
                  </a:lnTo>
                  <a:lnTo>
                    <a:pt x="4657" y="35966"/>
                  </a:lnTo>
                  <a:lnTo>
                    <a:pt x="4855" y="35768"/>
                  </a:lnTo>
                  <a:lnTo>
                    <a:pt x="4954" y="35570"/>
                  </a:lnTo>
                  <a:lnTo>
                    <a:pt x="5152" y="35371"/>
                  </a:lnTo>
                  <a:lnTo>
                    <a:pt x="5251" y="35173"/>
                  </a:lnTo>
                  <a:lnTo>
                    <a:pt x="5251" y="34777"/>
                  </a:lnTo>
                  <a:lnTo>
                    <a:pt x="5449" y="34381"/>
                  </a:lnTo>
                  <a:lnTo>
                    <a:pt x="5846" y="33786"/>
                  </a:lnTo>
                  <a:lnTo>
                    <a:pt x="6242" y="33093"/>
                  </a:lnTo>
                  <a:lnTo>
                    <a:pt x="6539" y="32597"/>
                  </a:lnTo>
                  <a:lnTo>
                    <a:pt x="6737" y="32003"/>
                  </a:lnTo>
                  <a:lnTo>
                    <a:pt x="6935" y="31606"/>
                  </a:lnTo>
                  <a:lnTo>
                    <a:pt x="7233" y="31111"/>
                  </a:lnTo>
                  <a:lnTo>
                    <a:pt x="7530" y="30517"/>
                  </a:lnTo>
                  <a:lnTo>
                    <a:pt x="7827" y="30021"/>
                  </a:lnTo>
                  <a:lnTo>
                    <a:pt x="8422" y="28931"/>
                  </a:lnTo>
                  <a:lnTo>
                    <a:pt x="9214" y="27841"/>
                  </a:lnTo>
                  <a:lnTo>
                    <a:pt x="9611" y="27247"/>
                  </a:lnTo>
                  <a:lnTo>
                    <a:pt x="9908" y="26652"/>
                  </a:lnTo>
                  <a:lnTo>
                    <a:pt x="10007" y="26256"/>
                  </a:lnTo>
                  <a:lnTo>
                    <a:pt x="10205" y="26058"/>
                  </a:lnTo>
                  <a:lnTo>
                    <a:pt x="10403" y="25860"/>
                  </a:lnTo>
                  <a:lnTo>
                    <a:pt x="10502" y="25662"/>
                  </a:lnTo>
                  <a:lnTo>
                    <a:pt x="10502" y="25364"/>
                  </a:lnTo>
                  <a:lnTo>
                    <a:pt x="10502" y="25265"/>
                  </a:lnTo>
                  <a:lnTo>
                    <a:pt x="10502" y="25166"/>
                  </a:lnTo>
                  <a:lnTo>
                    <a:pt x="10799" y="24869"/>
                  </a:lnTo>
                  <a:lnTo>
                    <a:pt x="10998" y="24671"/>
                  </a:lnTo>
                  <a:lnTo>
                    <a:pt x="11196" y="24176"/>
                  </a:lnTo>
                  <a:lnTo>
                    <a:pt x="11394" y="23581"/>
                  </a:lnTo>
                  <a:lnTo>
                    <a:pt x="11691" y="23086"/>
                  </a:lnTo>
                  <a:lnTo>
                    <a:pt x="11988" y="22590"/>
                  </a:lnTo>
                  <a:lnTo>
                    <a:pt x="12187" y="21996"/>
                  </a:lnTo>
                  <a:lnTo>
                    <a:pt x="12385" y="21500"/>
                  </a:lnTo>
                  <a:lnTo>
                    <a:pt x="12781" y="21104"/>
                  </a:lnTo>
                  <a:lnTo>
                    <a:pt x="12979" y="20906"/>
                  </a:lnTo>
                  <a:lnTo>
                    <a:pt x="12979" y="20708"/>
                  </a:lnTo>
                  <a:lnTo>
                    <a:pt x="12979" y="20510"/>
                  </a:lnTo>
                  <a:lnTo>
                    <a:pt x="13177" y="20312"/>
                  </a:lnTo>
                  <a:lnTo>
                    <a:pt x="12880" y="19915"/>
                  </a:lnTo>
                  <a:lnTo>
                    <a:pt x="12781" y="19618"/>
                  </a:lnTo>
                  <a:lnTo>
                    <a:pt x="12583" y="18825"/>
                  </a:lnTo>
                  <a:lnTo>
                    <a:pt x="12385" y="18528"/>
                  </a:lnTo>
                  <a:lnTo>
                    <a:pt x="12385" y="18429"/>
                  </a:lnTo>
                  <a:lnTo>
                    <a:pt x="12385" y="18231"/>
                  </a:lnTo>
                  <a:lnTo>
                    <a:pt x="12087" y="17934"/>
                  </a:lnTo>
                  <a:lnTo>
                    <a:pt x="11889" y="17636"/>
                  </a:lnTo>
                  <a:lnTo>
                    <a:pt x="11592" y="16844"/>
                  </a:lnTo>
                  <a:lnTo>
                    <a:pt x="11394" y="16249"/>
                  </a:lnTo>
                  <a:lnTo>
                    <a:pt x="11097" y="15655"/>
                  </a:lnTo>
                  <a:lnTo>
                    <a:pt x="10700" y="15159"/>
                  </a:lnTo>
                  <a:lnTo>
                    <a:pt x="10502" y="14565"/>
                  </a:lnTo>
                  <a:lnTo>
                    <a:pt x="10106" y="13871"/>
                  </a:lnTo>
                  <a:lnTo>
                    <a:pt x="9710" y="13178"/>
                  </a:lnTo>
                  <a:lnTo>
                    <a:pt x="9214" y="12286"/>
                  </a:lnTo>
                  <a:lnTo>
                    <a:pt x="9016" y="11890"/>
                  </a:lnTo>
                  <a:lnTo>
                    <a:pt x="8620" y="11494"/>
                  </a:lnTo>
                  <a:lnTo>
                    <a:pt x="8323" y="11196"/>
                  </a:lnTo>
                  <a:lnTo>
                    <a:pt x="8223" y="10899"/>
                  </a:lnTo>
                  <a:lnTo>
                    <a:pt x="8124" y="10701"/>
                  </a:lnTo>
                  <a:lnTo>
                    <a:pt x="8025" y="10206"/>
                  </a:lnTo>
                  <a:lnTo>
                    <a:pt x="7827" y="9908"/>
                  </a:lnTo>
                  <a:lnTo>
                    <a:pt x="7530" y="9512"/>
                  </a:lnTo>
                  <a:lnTo>
                    <a:pt x="7332" y="9116"/>
                  </a:lnTo>
                  <a:lnTo>
                    <a:pt x="7134" y="9017"/>
                  </a:lnTo>
                  <a:lnTo>
                    <a:pt x="7035" y="8818"/>
                  </a:lnTo>
                  <a:lnTo>
                    <a:pt x="6836" y="8719"/>
                  </a:lnTo>
                  <a:lnTo>
                    <a:pt x="6737" y="8521"/>
                  </a:lnTo>
                  <a:lnTo>
                    <a:pt x="6539" y="8125"/>
                  </a:lnTo>
                  <a:lnTo>
                    <a:pt x="6242" y="7729"/>
                  </a:lnTo>
                  <a:lnTo>
                    <a:pt x="5747" y="6936"/>
                  </a:lnTo>
                  <a:lnTo>
                    <a:pt x="5152" y="6143"/>
                  </a:lnTo>
                  <a:lnTo>
                    <a:pt x="4657" y="5450"/>
                  </a:lnTo>
                  <a:lnTo>
                    <a:pt x="4062" y="4855"/>
                  </a:lnTo>
                  <a:lnTo>
                    <a:pt x="3666" y="4360"/>
                  </a:lnTo>
                  <a:lnTo>
                    <a:pt x="3270" y="3865"/>
                  </a:lnTo>
                  <a:lnTo>
                    <a:pt x="2477" y="2874"/>
                  </a:lnTo>
                  <a:lnTo>
                    <a:pt x="2081" y="2378"/>
                  </a:lnTo>
                  <a:lnTo>
                    <a:pt x="1783" y="1784"/>
                  </a:lnTo>
                  <a:lnTo>
                    <a:pt x="2180" y="1685"/>
                  </a:lnTo>
                  <a:lnTo>
                    <a:pt x="2576" y="1586"/>
                  </a:lnTo>
                  <a:lnTo>
                    <a:pt x="4359" y="1784"/>
                  </a:lnTo>
                  <a:lnTo>
                    <a:pt x="6044" y="1784"/>
                  </a:lnTo>
                  <a:lnTo>
                    <a:pt x="7926" y="1883"/>
                  </a:lnTo>
                  <a:lnTo>
                    <a:pt x="9809" y="1883"/>
                  </a:lnTo>
                  <a:lnTo>
                    <a:pt x="10700" y="1784"/>
                  </a:lnTo>
                  <a:lnTo>
                    <a:pt x="11592" y="1883"/>
                  </a:lnTo>
                  <a:lnTo>
                    <a:pt x="15456" y="1883"/>
                  </a:lnTo>
                  <a:lnTo>
                    <a:pt x="17438" y="1784"/>
                  </a:lnTo>
                  <a:lnTo>
                    <a:pt x="19320" y="1784"/>
                  </a:lnTo>
                  <a:lnTo>
                    <a:pt x="21203" y="1685"/>
                  </a:lnTo>
                  <a:lnTo>
                    <a:pt x="23779" y="1685"/>
                  </a:lnTo>
                  <a:lnTo>
                    <a:pt x="26256" y="1586"/>
                  </a:lnTo>
                  <a:close/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50"/>
            </a:p>
          </p:txBody>
        </p:sp>
        <p:sp>
          <p:nvSpPr>
            <p:cNvPr id="1086" name="Google Shape;619;p27">
              <a:extLst>
                <a:ext uri="{FF2B5EF4-FFF2-40B4-BE49-F238E27FC236}">
                  <a16:creationId xmlns:a16="http://schemas.microsoft.com/office/drawing/2014/main" id="{4983CABF-AB5E-C819-359A-2B2406D9AC8C}"/>
                </a:ext>
              </a:extLst>
            </p:cNvPr>
            <p:cNvSpPr txBox="1"/>
            <p:nvPr/>
          </p:nvSpPr>
          <p:spPr>
            <a:xfrm>
              <a:off x="895557" y="4782488"/>
              <a:ext cx="1751357" cy="3914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Процент расходов на ДВП или число филиалов, способных предоставить ДВП</a:t>
              </a:r>
              <a:endParaRPr lang="en-GB" sz="95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1181" name="Group 1180">
            <a:extLst>
              <a:ext uri="{FF2B5EF4-FFF2-40B4-BE49-F238E27FC236}">
                <a16:creationId xmlns:a16="http://schemas.microsoft.com/office/drawing/2014/main" id="{32E7DFA2-8F84-CBAD-04E6-A5E82210F305}"/>
              </a:ext>
            </a:extLst>
          </p:cNvPr>
          <p:cNvGrpSpPr/>
          <p:nvPr/>
        </p:nvGrpSpPr>
        <p:grpSpPr>
          <a:xfrm>
            <a:off x="92321" y="8082684"/>
            <a:ext cx="2852928" cy="457200"/>
            <a:chOff x="92321" y="5270830"/>
            <a:chExt cx="2852928" cy="457200"/>
          </a:xfrm>
        </p:grpSpPr>
        <p:sp>
          <p:nvSpPr>
            <p:cNvPr id="1088" name="Google Shape;610;p27">
              <a:extLst>
                <a:ext uri="{FF2B5EF4-FFF2-40B4-BE49-F238E27FC236}">
                  <a16:creationId xmlns:a16="http://schemas.microsoft.com/office/drawing/2014/main" id="{EE03F060-3E6D-E026-E965-CD573274E8AC}"/>
                </a:ext>
              </a:extLst>
            </p:cNvPr>
            <p:cNvSpPr/>
            <p:nvPr/>
          </p:nvSpPr>
          <p:spPr>
            <a:xfrm>
              <a:off x="92321" y="5295825"/>
              <a:ext cx="2846178" cy="429768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50"/>
            </a:p>
          </p:txBody>
        </p:sp>
        <p:sp>
          <p:nvSpPr>
            <p:cNvPr id="1089" name="Google Shape;611;p27">
              <a:extLst>
                <a:ext uri="{FF2B5EF4-FFF2-40B4-BE49-F238E27FC236}">
                  <a16:creationId xmlns:a16="http://schemas.microsoft.com/office/drawing/2014/main" id="{8B022274-FC12-8160-07AE-82510EA873F1}"/>
                </a:ext>
              </a:extLst>
            </p:cNvPr>
            <p:cNvSpPr/>
            <p:nvPr/>
          </p:nvSpPr>
          <p:spPr>
            <a:xfrm>
              <a:off x="99071" y="5270830"/>
              <a:ext cx="2846178" cy="457200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34083" y="1586"/>
                  </a:moveTo>
                  <a:lnTo>
                    <a:pt x="39928" y="1685"/>
                  </a:lnTo>
                  <a:lnTo>
                    <a:pt x="42207" y="1685"/>
                  </a:lnTo>
                  <a:lnTo>
                    <a:pt x="44486" y="1784"/>
                  </a:lnTo>
                  <a:lnTo>
                    <a:pt x="45675" y="1883"/>
                  </a:lnTo>
                  <a:lnTo>
                    <a:pt x="50133" y="1883"/>
                  </a:lnTo>
                  <a:lnTo>
                    <a:pt x="51719" y="1982"/>
                  </a:lnTo>
                  <a:lnTo>
                    <a:pt x="53205" y="1982"/>
                  </a:lnTo>
                  <a:lnTo>
                    <a:pt x="54889" y="2081"/>
                  </a:lnTo>
                  <a:lnTo>
                    <a:pt x="56474" y="2081"/>
                  </a:lnTo>
                  <a:lnTo>
                    <a:pt x="57960" y="2180"/>
                  </a:lnTo>
                  <a:lnTo>
                    <a:pt x="65391" y="2180"/>
                  </a:lnTo>
                  <a:lnTo>
                    <a:pt x="67670" y="2279"/>
                  </a:lnTo>
                  <a:lnTo>
                    <a:pt x="69850" y="2378"/>
                  </a:lnTo>
                  <a:lnTo>
                    <a:pt x="70048" y="2378"/>
                  </a:lnTo>
                  <a:lnTo>
                    <a:pt x="70246" y="2279"/>
                  </a:lnTo>
                  <a:lnTo>
                    <a:pt x="70345" y="2180"/>
                  </a:lnTo>
                  <a:lnTo>
                    <a:pt x="70543" y="2180"/>
                  </a:lnTo>
                  <a:lnTo>
                    <a:pt x="71039" y="2279"/>
                  </a:lnTo>
                  <a:lnTo>
                    <a:pt x="71633" y="2378"/>
                  </a:lnTo>
                  <a:lnTo>
                    <a:pt x="74903" y="2378"/>
                  </a:lnTo>
                  <a:lnTo>
                    <a:pt x="77082" y="2279"/>
                  </a:lnTo>
                  <a:lnTo>
                    <a:pt x="79361" y="2279"/>
                  </a:lnTo>
                  <a:lnTo>
                    <a:pt x="80154" y="2378"/>
                  </a:lnTo>
                  <a:lnTo>
                    <a:pt x="80352" y="2378"/>
                  </a:lnTo>
                  <a:lnTo>
                    <a:pt x="80451" y="2279"/>
                  </a:lnTo>
                  <a:lnTo>
                    <a:pt x="80649" y="2180"/>
                  </a:lnTo>
                  <a:lnTo>
                    <a:pt x="80748" y="2279"/>
                  </a:lnTo>
                  <a:lnTo>
                    <a:pt x="81145" y="2378"/>
                  </a:lnTo>
                  <a:lnTo>
                    <a:pt x="81442" y="2477"/>
                  </a:lnTo>
                  <a:lnTo>
                    <a:pt x="82235" y="2378"/>
                  </a:lnTo>
                  <a:lnTo>
                    <a:pt x="83721" y="2378"/>
                  </a:lnTo>
                  <a:lnTo>
                    <a:pt x="85306" y="2577"/>
                  </a:lnTo>
                  <a:lnTo>
                    <a:pt x="85900" y="2577"/>
                  </a:lnTo>
                  <a:lnTo>
                    <a:pt x="86594" y="2775"/>
                  </a:lnTo>
                  <a:lnTo>
                    <a:pt x="87783" y="3072"/>
                  </a:lnTo>
                  <a:lnTo>
                    <a:pt x="88179" y="3171"/>
                  </a:lnTo>
                  <a:lnTo>
                    <a:pt x="88476" y="3369"/>
                  </a:lnTo>
                  <a:lnTo>
                    <a:pt x="88675" y="3567"/>
                  </a:lnTo>
                  <a:lnTo>
                    <a:pt x="88774" y="3865"/>
                  </a:lnTo>
                  <a:lnTo>
                    <a:pt x="89269" y="5747"/>
                  </a:lnTo>
                  <a:lnTo>
                    <a:pt x="89764" y="7630"/>
                  </a:lnTo>
                  <a:lnTo>
                    <a:pt x="89963" y="9116"/>
                  </a:lnTo>
                  <a:lnTo>
                    <a:pt x="90161" y="10602"/>
                  </a:lnTo>
                  <a:lnTo>
                    <a:pt x="90359" y="11989"/>
                  </a:lnTo>
                  <a:lnTo>
                    <a:pt x="90656" y="13376"/>
                  </a:lnTo>
                  <a:lnTo>
                    <a:pt x="91052" y="15655"/>
                  </a:lnTo>
                  <a:lnTo>
                    <a:pt x="91350" y="17934"/>
                  </a:lnTo>
                  <a:lnTo>
                    <a:pt x="91746" y="21699"/>
                  </a:lnTo>
                  <a:lnTo>
                    <a:pt x="92043" y="23779"/>
                  </a:lnTo>
                  <a:lnTo>
                    <a:pt x="92241" y="25860"/>
                  </a:lnTo>
                  <a:lnTo>
                    <a:pt x="92440" y="28337"/>
                  </a:lnTo>
                  <a:lnTo>
                    <a:pt x="92737" y="30715"/>
                  </a:lnTo>
                  <a:lnTo>
                    <a:pt x="92836" y="32201"/>
                  </a:lnTo>
                  <a:lnTo>
                    <a:pt x="92935" y="33786"/>
                  </a:lnTo>
                  <a:lnTo>
                    <a:pt x="93034" y="35669"/>
                  </a:lnTo>
                  <a:lnTo>
                    <a:pt x="93133" y="37551"/>
                  </a:lnTo>
                  <a:lnTo>
                    <a:pt x="93232" y="38938"/>
                  </a:lnTo>
                  <a:lnTo>
                    <a:pt x="93133" y="40226"/>
                  </a:lnTo>
                  <a:lnTo>
                    <a:pt x="93133" y="40424"/>
                  </a:lnTo>
                  <a:lnTo>
                    <a:pt x="93034" y="40622"/>
                  </a:lnTo>
                  <a:lnTo>
                    <a:pt x="92935" y="40821"/>
                  </a:lnTo>
                  <a:lnTo>
                    <a:pt x="92737" y="40821"/>
                  </a:lnTo>
                  <a:lnTo>
                    <a:pt x="92340" y="40722"/>
                  </a:lnTo>
                  <a:lnTo>
                    <a:pt x="91944" y="40622"/>
                  </a:lnTo>
                  <a:lnTo>
                    <a:pt x="91152" y="40622"/>
                  </a:lnTo>
                  <a:lnTo>
                    <a:pt x="90161" y="40722"/>
                  </a:lnTo>
                  <a:lnTo>
                    <a:pt x="87387" y="40722"/>
                  </a:lnTo>
                  <a:lnTo>
                    <a:pt x="85603" y="40920"/>
                  </a:lnTo>
                  <a:lnTo>
                    <a:pt x="84117" y="40920"/>
                  </a:lnTo>
                  <a:lnTo>
                    <a:pt x="82730" y="41019"/>
                  </a:lnTo>
                  <a:lnTo>
                    <a:pt x="81739" y="41019"/>
                  </a:lnTo>
                  <a:lnTo>
                    <a:pt x="80748" y="40920"/>
                  </a:lnTo>
                  <a:lnTo>
                    <a:pt x="79460" y="40920"/>
                  </a:lnTo>
                  <a:lnTo>
                    <a:pt x="78073" y="40821"/>
                  </a:lnTo>
                  <a:lnTo>
                    <a:pt x="75398" y="40821"/>
                  </a:lnTo>
                  <a:lnTo>
                    <a:pt x="73417" y="40722"/>
                  </a:lnTo>
                  <a:lnTo>
                    <a:pt x="71435" y="40821"/>
                  </a:lnTo>
                  <a:lnTo>
                    <a:pt x="69850" y="40821"/>
                  </a:lnTo>
                  <a:lnTo>
                    <a:pt x="68265" y="40722"/>
                  </a:lnTo>
                  <a:lnTo>
                    <a:pt x="66481" y="40821"/>
                  </a:lnTo>
                  <a:lnTo>
                    <a:pt x="64599" y="40722"/>
                  </a:lnTo>
                  <a:lnTo>
                    <a:pt x="63608" y="40622"/>
                  </a:lnTo>
                  <a:lnTo>
                    <a:pt x="62617" y="40722"/>
                  </a:lnTo>
                  <a:lnTo>
                    <a:pt x="60636" y="40722"/>
                  </a:lnTo>
                  <a:lnTo>
                    <a:pt x="59744" y="40622"/>
                  </a:lnTo>
                  <a:lnTo>
                    <a:pt x="58753" y="40722"/>
                  </a:lnTo>
                  <a:lnTo>
                    <a:pt x="57762" y="40722"/>
                  </a:lnTo>
                  <a:lnTo>
                    <a:pt x="56871" y="40622"/>
                  </a:lnTo>
                  <a:lnTo>
                    <a:pt x="54096" y="40622"/>
                  </a:lnTo>
                  <a:lnTo>
                    <a:pt x="53304" y="40523"/>
                  </a:lnTo>
                  <a:lnTo>
                    <a:pt x="52412" y="40523"/>
                  </a:lnTo>
                  <a:lnTo>
                    <a:pt x="51025" y="40622"/>
                  </a:lnTo>
                  <a:lnTo>
                    <a:pt x="41613" y="40622"/>
                  </a:lnTo>
                  <a:lnTo>
                    <a:pt x="40721" y="40722"/>
                  </a:lnTo>
                  <a:lnTo>
                    <a:pt x="39829" y="40722"/>
                  </a:lnTo>
                  <a:lnTo>
                    <a:pt x="38343" y="40622"/>
                  </a:lnTo>
                  <a:lnTo>
                    <a:pt x="28832" y="40622"/>
                  </a:lnTo>
                  <a:lnTo>
                    <a:pt x="27643" y="40722"/>
                  </a:lnTo>
                  <a:lnTo>
                    <a:pt x="26157" y="40622"/>
                  </a:lnTo>
                  <a:lnTo>
                    <a:pt x="24670" y="40722"/>
                  </a:lnTo>
                  <a:lnTo>
                    <a:pt x="18329" y="40722"/>
                  </a:lnTo>
                  <a:lnTo>
                    <a:pt x="17140" y="40821"/>
                  </a:lnTo>
                  <a:lnTo>
                    <a:pt x="15753" y="41019"/>
                  </a:lnTo>
                  <a:lnTo>
                    <a:pt x="12583" y="41019"/>
                  </a:lnTo>
                  <a:lnTo>
                    <a:pt x="10799" y="41118"/>
                  </a:lnTo>
                  <a:lnTo>
                    <a:pt x="9115" y="41217"/>
                  </a:lnTo>
                  <a:lnTo>
                    <a:pt x="7431" y="41316"/>
                  </a:lnTo>
                  <a:lnTo>
                    <a:pt x="6440" y="41415"/>
                  </a:lnTo>
                  <a:lnTo>
                    <a:pt x="4855" y="41415"/>
                  </a:lnTo>
                  <a:lnTo>
                    <a:pt x="3270" y="41514"/>
                  </a:lnTo>
                  <a:lnTo>
                    <a:pt x="2675" y="41514"/>
                  </a:lnTo>
                  <a:lnTo>
                    <a:pt x="2279" y="41316"/>
                  </a:lnTo>
                  <a:lnTo>
                    <a:pt x="2180" y="41118"/>
                  </a:lnTo>
                  <a:lnTo>
                    <a:pt x="2180" y="40722"/>
                  </a:lnTo>
                  <a:lnTo>
                    <a:pt x="2378" y="40028"/>
                  </a:lnTo>
                  <a:lnTo>
                    <a:pt x="2675" y="39434"/>
                  </a:lnTo>
                  <a:lnTo>
                    <a:pt x="3170" y="38641"/>
                  </a:lnTo>
                  <a:lnTo>
                    <a:pt x="3666" y="37848"/>
                  </a:lnTo>
                  <a:lnTo>
                    <a:pt x="4161" y="36957"/>
                  </a:lnTo>
                  <a:lnTo>
                    <a:pt x="4657" y="35966"/>
                  </a:lnTo>
                  <a:lnTo>
                    <a:pt x="4855" y="35768"/>
                  </a:lnTo>
                  <a:lnTo>
                    <a:pt x="4954" y="35570"/>
                  </a:lnTo>
                  <a:lnTo>
                    <a:pt x="5152" y="35371"/>
                  </a:lnTo>
                  <a:lnTo>
                    <a:pt x="5251" y="35173"/>
                  </a:lnTo>
                  <a:lnTo>
                    <a:pt x="5251" y="34777"/>
                  </a:lnTo>
                  <a:lnTo>
                    <a:pt x="5449" y="34381"/>
                  </a:lnTo>
                  <a:lnTo>
                    <a:pt x="5846" y="33786"/>
                  </a:lnTo>
                  <a:lnTo>
                    <a:pt x="6242" y="33093"/>
                  </a:lnTo>
                  <a:lnTo>
                    <a:pt x="6539" y="32597"/>
                  </a:lnTo>
                  <a:lnTo>
                    <a:pt x="6737" y="32003"/>
                  </a:lnTo>
                  <a:lnTo>
                    <a:pt x="6935" y="31606"/>
                  </a:lnTo>
                  <a:lnTo>
                    <a:pt x="7233" y="31111"/>
                  </a:lnTo>
                  <a:lnTo>
                    <a:pt x="7530" y="30517"/>
                  </a:lnTo>
                  <a:lnTo>
                    <a:pt x="7827" y="30021"/>
                  </a:lnTo>
                  <a:lnTo>
                    <a:pt x="8422" y="28931"/>
                  </a:lnTo>
                  <a:lnTo>
                    <a:pt x="9214" y="27841"/>
                  </a:lnTo>
                  <a:lnTo>
                    <a:pt x="9611" y="27247"/>
                  </a:lnTo>
                  <a:lnTo>
                    <a:pt x="9908" y="26652"/>
                  </a:lnTo>
                  <a:lnTo>
                    <a:pt x="10007" y="26256"/>
                  </a:lnTo>
                  <a:lnTo>
                    <a:pt x="10205" y="26058"/>
                  </a:lnTo>
                  <a:lnTo>
                    <a:pt x="10403" y="25860"/>
                  </a:lnTo>
                  <a:lnTo>
                    <a:pt x="10502" y="25662"/>
                  </a:lnTo>
                  <a:lnTo>
                    <a:pt x="10502" y="25364"/>
                  </a:lnTo>
                  <a:lnTo>
                    <a:pt x="10502" y="25265"/>
                  </a:lnTo>
                  <a:lnTo>
                    <a:pt x="10502" y="25166"/>
                  </a:lnTo>
                  <a:lnTo>
                    <a:pt x="10799" y="24869"/>
                  </a:lnTo>
                  <a:lnTo>
                    <a:pt x="10998" y="24671"/>
                  </a:lnTo>
                  <a:lnTo>
                    <a:pt x="11196" y="24176"/>
                  </a:lnTo>
                  <a:lnTo>
                    <a:pt x="11394" y="23581"/>
                  </a:lnTo>
                  <a:lnTo>
                    <a:pt x="11691" y="23086"/>
                  </a:lnTo>
                  <a:lnTo>
                    <a:pt x="11988" y="22590"/>
                  </a:lnTo>
                  <a:lnTo>
                    <a:pt x="12187" y="21996"/>
                  </a:lnTo>
                  <a:lnTo>
                    <a:pt x="12385" y="21500"/>
                  </a:lnTo>
                  <a:lnTo>
                    <a:pt x="12781" y="21104"/>
                  </a:lnTo>
                  <a:lnTo>
                    <a:pt x="12979" y="20906"/>
                  </a:lnTo>
                  <a:lnTo>
                    <a:pt x="12979" y="20708"/>
                  </a:lnTo>
                  <a:lnTo>
                    <a:pt x="12979" y="20510"/>
                  </a:lnTo>
                  <a:lnTo>
                    <a:pt x="13177" y="20312"/>
                  </a:lnTo>
                  <a:lnTo>
                    <a:pt x="12880" y="19915"/>
                  </a:lnTo>
                  <a:lnTo>
                    <a:pt x="12781" y="19618"/>
                  </a:lnTo>
                  <a:lnTo>
                    <a:pt x="12583" y="18825"/>
                  </a:lnTo>
                  <a:lnTo>
                    <a:pt x="12385" y="18528"/>
                  </a:lnTo>
                  <a:lnTo>
                    <a:pt x="12385" y="18429"/>
                  </a:lnTo>
                  <a:lnTo>
                    <a:pt x="12385" y="18231"/>
                  </a:lnTo>
                  <a:lnTo>
                    <a:pt x="12087" y="17934"/>
                  </a:lnTo>
                  <a:lnTo>
                    <a:pt x="11889" y="17636"/>
                  </a:lnTo>
                  <a:lnTo>
                    <a:pt x="11592" y="16844"/>
                  </a:lnTo>
                  <a:lnTo>
                    <a:pt x="11394" y="16249"/>
                  </a:lnTo>
                  <a:lnTo>
                    <a:pt x="11097" y="15655"/>
                  </a:lnTo>
                  <a:lnTo>
                    <a:pt x="10700" y="15159"/>
                  </a:lnTo>
                  <a:lnTo>
                    <a:pt x="10502" y="14565"/>
                  </a:lnTo>
                  <a:lnTo>
                    <a:pt x="10106" y="13871"/>
                  </a:lnTo>
                  <a:lnTo>
                    <a:pt x="9710" y="13178"/>
                  </a:lnTo>
                  <a:lnTo>
                    <a:pt x="9214" y="12286"/>
                  </a:lnTo>
                  <a:lnTo>
                    <a:pt x="9016" y="11890"/>
                  </a:lnTo>
                  <a:lnTo>
                    <a:pt x="8620" y="11494"/>
                  </a:lnTo>
                  <a:lnTo>
                    <a:pt x="8323" y="11196"/>
                  </a:lnTo>
                  <a:lnTo>
                    <a:pt x="8223" y="10899"/>
                  </a:lnTo>
                  <a:lnTo>
                    <a:pt x="8124" y="10701"/>
                  </a:lnTo>
                  <a:lnTo>
                    <a:pt x="8025" y="10206"/>
                  </a:lnTo>
                  <a:lnTo>
                    <a:pt x="7827" y="9908"/>
                  </a:lnTo>
                  <a:lnTo>
                    <a:pt x="7530" y="9512"/>
                  </a:lnTo>
                  <a:lnTo>
                    <a:pt x="7332" y="9116"/>
                  </a:lnTo>
                  <a:lnTo>
                    <a:pt x="7134" y="9017"/>
                  </a:lnTo>
                  <a:lnTo>
                    <a:pt x="7035" y="8818"/>
                  </a:lnTo>
                  <a:lnTo>
                    <a:pt x="6836" y="8719"/>
                  </a:lnTo>
                  <a:lnTo>
                    <a:pt x="6737" y="8521"/>
                  </a:lnTo>
                  <a:lnTo>
                    <a:pt x="6539" y="8125"/>
                  </a:lnTo>
                  <a:lnTo>
                    <a:pt x="6242" y="7729"/>
                  </a:lnTo>
                  <a:lnTo>
                    <a:pt x="5747" y="6936"/>
                  </a:lnTo>
                  <a:lnTo>
                    <a:pt x="5152" y="6143"/>
                  </a:lnTo>
                  <a:lnTo>
                    <a:pt x="4657" y="5450"/>
                  </a:lnTo>
                  <a:lnTo>
                    <a:pt x="4062" y="4855"/>
                  </a:lnTo>
                  <a:lnTo>
                    <a:pt x="3666" y="4360"/>
                  </a:lnTo>
                  <a:lnTo>
                    <a:pt x="3270" y="3865"/>
                  </a:lnTo>
                  <a:lnTo>
                    <a:pt x="2477" y="2874"/>
                  </a:lnTo>
                  <a:lnTo>
                    <a:pt x="2081" y="2378"/>
                  </a:lnTo>
                  <a:lnTo>
                    <a:pt x="1783" y="1784"/>
                  </a:lnTo>
                  <a:lnTo>
                    <a:pt x="2180" y="1685"/>
                  </a:lnTo>
                  <a:lnTo>
                    <a:pt x="2576" y="1586"/>
                  </a:lnTo>
                  <a:lnTo>
                    <a:pt x="4359" y="1784"/>
                  </a:lnTo>
                  <a:lnTo>
                    <a:pt x="6044" y="1784"/>
                  </a:lnTo>
                  <a:lnTo>
                    <a:pt x="7926" y="1883"/>
                  </a:lnTo>
                  <a:lnTo>
                    <a:pt x="9809" y="1883"/>
                  </a:lnTo>
                  <a:lnTo>
                    <a:pt x="10700" y="1784"/>
                  </a:lnTo>
                  <a:lnTo>
                    <a:pt x="11592" y="1883"/>
                  </a:lnTo>
                  <a:lnTo>
                    <a:pt x="15456" y="1883"/>
                  </a:lnTo>
                  <a:lnTo>
                    <a:pt x="17438" y="1784"/>
                  </a:lnTo>
                  <a:lnTo>
                    <a:pt x="19320" y="1784"/>
                  </a:lnTo>
                  <a:lnTo>
                    <a:pt x="21203" y="1685"/>
                  </a:lnTo>
                  <a:lnTo>
                    <a:pt x="23779" y="1685"/>
                  </a:lnTo>
                  <a:lnTo>
                    <a:pt x="26256" y="1586"/>
                  </a:lnTo>
                  <a:close/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50"/>
            </a:p>
          </p:txBody>
        </p:sp>
        <p:sp>
          <p:nvSpPr>
            <p:cNvPr id="1090" name="Google Shape;619;p27">
              <a:extLst>
                <a:ext uri="{FF2B5EF4-FFF2-40B4-BE49-F238E27FC236}">
                  <a16:creationId xmlns:a16="http://schemas.microsoft.com/office/drawing/2014/main" id="{E1DA3127-FA17-036B-D29B-D17C6AEDA2C6}"/>
                </a:ext>
              </a:extLst>
            </p:cNvPr>
            <p:cNvSpPr txBox="1"/>
            <p:nvPr/>
          </p:nvSpPr>
          <p:spPr>
            <a:xfrm>
              <a:off x="860297" y="5287062"/>
              <a:ext cx="1910346" cy="4297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Количество дней, прошедших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</a:t>
              </a: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со стихийного бедствия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</a:t>
              </a: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до предоставления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</a:t>
              </a: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ДВП</a:t>
              </a:r>
              <a:endParaRPr sz="95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1182" name="Group 1181">
            <a:extLst>
              <a:ext uri="{FF2B5EF4-FFF2-40B4-BE49-F238E27FC236}">
                <a16:creationId xmlns:a16="http://schemas.microsoft.com/office/drawing/2014/main" id="{88250DCA-952B-7212-6244-286DB994C660}"/>
              </a:ext>
            </a:extLst>
          </p:cNvPr>
          <p:cNvGrpSpPr/>
          <p:nvPr/>
        </p:nvGrpSpPr>
        <p:grpSpPr>
          <a:xfrm>
            <a:off x="92321" y="8586345"/>
            <a:ext cx="2852928" cy="457200"/>
            <a:chOff x="92321" y="5831391"/>
            <a:chExt cx="2852928" cy="457200"/>
          </a:xfrm>
        </p:grpSpPr>
        <p:sp>
          <p:nvSpPr>
            <p:cNvPr id="1092" name="Google Shape;610;p27">
              <a:extLst>
                <a:ext uri="{FF2B5EF4-FFF2-40B4-BE49-F238E27FC236}">
                  <a16:creationId xmlns:a16="http://schemas.microsoft.com/office/drawing/2014/main" id="{47343458-AB3B-C63F-426F-B30AA4280E15}"/>
                </a:ext>
              </a:extLst>
            </p:cNvPr>
            <p:cNvSpPr/>
            <p:nvPr/>
          </p:nvSpPr>
          <p:spPr>
            <a:xfrm>
              <a:off x="92321" y="5847508"/>
              <a:ext cx="2846178" cy="429768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950"/>
            </a:p>
          </p:txBody>
        </p:sp>
        <p:sp>
          <p:nvSpPr>
            <p:cNvPr id="1093" name="Google Shape;611;p27">
              <a:extLst>
                <a:ext uri="{FF2B5EF4-FFF2-40B4-BE49-F238E27FC236}">
                  <a16:creationId xmlns:a16="http://schemas.microsoft.com/office/drawing/2014/main" id="{888BBB90-8B62-20E1-61A2-9E92879AA8D0}"/>
                </a:ext>
              </a:extLst>
            </p:cNvPr>
            <p:cNvSpPr/>
            <p:nvPr/>
          </p:nvSpPr>
          <p:spPr>
            <a:xfrm>
              <a:off x="99071" y="5831391"/>
              <a:ext cx="2846178" cy="457200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34083" y="1586"/>
                  </a:moveTo>
                  <a:lnTo>
                    <a:pt x="39928" y="1685"/>
                  </a:lnTo>
                  <a:lnTo>
                    <a:pt x="42207" y="1685"/>
                  </a:lnTo>
                  <a:lnTo>
                    <a:pt x="44486" y="1784"/>
                  </a:lnTo>
                  <a:lnTo>
                    <a:pt x="45675" y="1883"/>
                  </a:lnTo>
                  <a:lnTo>
                    <a:pt x="50133" y="1883"/>
                  </a:lnTo>
                  <a:lnTo>
                    <a:pt x="51719" y="1982"/>
                  </a:lnTo>
                  <a:lnTo>
                    <a:pt x="53205" y="1982"/>
                  </a:lnTo>
                  <a:lnTo>
                    <a:pt x="54889" y="2081"/>
                  </a:lnTo>
                  <a:lnTo>
                    <a:pt x="56474" y="2081"/>
                  </a:lnTo>
                  <a:lnTo>
                    <a:pt x="57960" y="2180"/>
                  </a:lnTo>
                  <a:lnTo>
                    <a:pt x="65391" y="2180"/>
                  </a:lnTo>
                  <a:lnTo>
                    <a:pt x="67670" y="2279"/>
                  </a:lnTo>
                  <a:lnTo>
                    <a:pt x="69850" y="2378"/>
                  </a:lnTo>
                  <a:lnTo>
                    <a:pt x="70048" y="2378"/>
                  </a:lnTo>
                  <a:lnTo>
                    <a:pt x="70246" y="2279"/>
                  </a:lnTo>
                  <a:lnTo>
                    <a:pt x="70345" y="2180"/>
                  </a:lnTo>
                  <a:lnTo>
                    <a:pt x="70543" y="2180"/>
                  </a:lnTo>
                  <a:lnTo>
                    <a:pt x="71039" y="2279"/>
                  </a:lnTo>
                  <a:lnTo>
                    <a:pt x="71633" y="2378"/>
                  </a:lnTo>
                  <a:lnTo>
                    <a:pt x="74903" y="2378"/>
                  </a:lnTo>
                  <a:lnTo>
                    <a:pt x="77082" y="2279"/>
                  </a:lnTo>
                  <a:lnTo>
                    <a:pt x="79361" y="2279"/>
                  </a:lnTo>
                  <a:lnTo>
                    <a:pt x="80154" y="2378"/>
                  </a:lnTo>
                  <a:lnTo>
                    <a:pt x="80352" y="2378"/>
                  </a:lnTo>
                  <a:lnTo>
                    <a:pt x="80451" y="2279"/>
                  </a:lnTo>
                  <a:lnTo>
                    <a:pt x="80649" y="2180"/>
                  </a:lnTo>
                  <a:lnTo>
                    <a:pt x="80748" y="2279"/>
                  </a:lnTo>
                  <a:lnTo>
                    <a:pt x="81145" y="2378"/>
                  </a:lnTo>
                  <a:lnTo>
                    <a:pt x="81442" y="2477"/>
                  </a:lnTo>
                  <a:lnTo>
                    <a:pt x="82235" y="2378"/>
                  </a:lnTo>
                  <a:lnTo>
                    <a:pt x="83721" y="2378"/>
                  </a:lnTo>
                  <a:lnTo>
                    <a:pt x="85306" y="2577"/>
                  </a:lnTo>
                  <a:lnTo>
                    <a:pt x="85900" y="2577"/>
                  </a:lnTo>
                  <a:lnTo>
                    <a:pt x="86594" y="2775"/>
                  </a:lnTo>
                  <a:lnTo>
                    <a:pt x="87783" y="3072"/>
                  </a:lnTo>
                  <a:lnTo>
                    <a:pt x="88179" y="3171"/>
                  </a:lnTo>
                  <a:lnTo>
                    <a:pt x="88476" y="3369"/>
                  </a:lnTo>
                  <a:lnTo>
                    <a:pt x="88675" y="3567"/>
                  </a:lnTo>
                  <a:lnTo>
                    <a:pt x="88774" y="3865"/>
                  </a:lnTo>
                  <a:lnTo>
                    <a:pt x="89269" y="5747"/>
                  </a:lnTo>
                  <a:lnTo>
                    <a:pt x="89764" y="7630"/>
                  </a:lnTo>
                  <a:lnTo>
                    <a:pt x="89963" y="9116"/>
                  </a:lnTo>
                  <a:lnTo>
                    <a:pt x="90161" y="10602"/>
                  </a:lnTo>
                  <a:lnTo>
                    <a:pt x="90359" y="11989"/>
                  </a:lnTo>
                  <a:lnTo>
                    <a:pt x="90656" y="13376"/>
                  </a:lnTo>
                  <a:lnTo>
                    <a:pt x="91052" y="15655"/>
                  </a:lnTo>
                  <a:lnTo>
                    <a:pt x="91350" y="17934"/>
                  </a:lnTo>
                  <a:lnTo>
                    <a:pt x="91746" y="21699"/>
                  </a:lnTo>
                  <a:lnTo>
                    <a:pt x="92043" y="23779"/>
                  </a:lnTo>
                  <a:lnTo>
                    <a:pt x="92241" y="25860"/>
                  </a:lnTo>
                  <a:lnTo>
                    <a:pt x="92440" y="28337"/>
                  </a:lnTo>
                  <a:lnTo>
                    <a:pt x="92737" y="30715"/>
                  </a:lnTo>
                  <a:lnTo>
                    <a:pt x="92836" y="32201"/>
                  </a:lnTo>
                  <a:lnTo>
                    <a:pt x="92935" y="33786"/>
                  </a:lnTo>
                  <a:lnTo>
                    <a:pt x="93034" y="35669"/>
                  </a:lnTo>
                  <a:lnTo>
                    <a:pt x="93133" y="37551"/>
                  </a:lnTo>
                  <a:lnTo>
                    <a:pt x="93232" y="38938"/>
                  </a:lnTo>
                  <a:lnTo>
                    <a:pt x="93133" y="40226"/>
                  </a:lnTo>
                  <a:lnTo>
                    <a:pt x="93133" y="40424"/>
                  </a:lnTo>
                  <a:lnTo>
                    <a:pt x="93034" y="40622"/>
                  </a:lnTo>
                  <a:lnTo>
                    <a:pt x="92935" y="40821"/>
                  </a:lnTo>
                  <a:lnTo>
                    <a:pt x="92737" y="40821"/>
                  </a:lnTo>
                  <a:lnTo>
                    <a:pt x="92340" y="40722"/>
                  </a:lnTo>
                  <a:lnTo>
                    <a:pt x="91944" y="40622"/>
                  </a:lnTo>
                  <a:lnTo>
                    <a:pt x="91152" y="40622"/>
                  </a:lnTo>
                  <a:lnTo>
                    <a:pt x="90161" y="40722"/>
                  </a:lnTo>
                  <a:lnTo>
                    <a:pt x="87387" y="40722"/>
                  </a:lnTo>
                  <a:lnTo>
                    <a:pt x="85603" y="40920"/>
                  </a:lnTo>
                  <a:lnTo>
                    <a:pt x="84117" y="40920"/>
                  </a:lnTo>
                  <a:lnTo>
                    <a:pt x="82730" y="41019"/>
                  </a:lnTo>
                  <a:lnTo>
                    <a:pt x="81739" y="41019"/>
                  </a:lnTo>
                  <a:lnTo>
                    <a:pt x="80748" y="40920"/>
                  </a:lnTo>
                  <a:lnTo>
                    <a:pt x="79460" y="40920"/>
                  </a:lnTo>
                  <a:lnTo>
                    <a:pt x="78073" y="40821"/>
                  </a:lnTo>
                  <a:lnTo>
                    <a:pt x="75398" y="40821"/>
                  </a:lnTo>
                  <a:lnTo>
                    <a:pt x="73417" y="40722"/>
                  </a:lnTo>
                  <a:lnTo>
                    <a:pt x="71435" y="40821"/>
                  </a:lnTo>
                  <a:lnTo>
                    <a:pt x="69850" y="40821"/>
                  </a:lnTo>
                  <a:lnTo>
                    <a:pt x="68265" y="40722"/>
                  </a:lnTo>
                  <a:lnTo>
                    <a:pt x="66481" y="40821"/>
                  </a:lnTo>
                  <a:lnTo>
                    <a:pt x="64599" y="40722"/>
                  </a:lnTo>
                  <a:lnTo>
                    <a:pt x="63608" y="40622"/>
                  </a:lnTo>
                  <a:lnTo>
                    <a:pt x="62617" y="40722"/>
                  </a:lnTo>
                  <a:lnTo>
                    <a:pt x="60636" y="40722"/>
                  </a:lnTo>
                  <a:lnTo>
                    <a:pt x="59744" y="40622"/>
                  </a:lnTo>
                  <a:lnTo>
                    <a:pt x="58753" y="40722"/>
                  </a:lnTo>
                  <a:lnTo>
                    <a:pt x="57762" y="40722"/>
                  </a:lnTo>
                  <a:lnTo>
                    <a:pt x="56871" y="40622"/>
                  </a:lnTo>
                  <a:lnTo>
                    <a:pt x="54096" y="40622"/>
                  </a:lnTo>
                  <a:lnTo>
                    <a:pt x="53304" y="40523"/>
                  </a:lnTo>
                  <a:lnTo>
                    <a:pt x="52412" y="40523"/>
                  </a:lnTo>
                  <a:lnTo>
                    <a:pt x="51025" y="40622"/>
                  </a:lnTo>
                  <a:lnTo>
                    <a:pt x="41613" y="40622"/>
                  </a:lnTo>
                  <a:lnTo>
                    <a:pt x="40721" y="40722"/>
                  </a:lnTo>
                  <a:lnTo>
                    <a:pt x="39829" y="40722"/>
                  </a:lnTo>
                  <a:lnTo>
                    <a:pt x="38343" y="40622"/>
                  </a:lnTo>
                  <a:lnTo>
                    <a:pt x="28832" y="40622"/>
                  </a:lnTo>
                  <a:lnTo>
                    <a:pt x="27643" y="40722"/>
                  </a:lnTo>
                  <a:lnTo>
                    <a:pt x="26157" y="40622"/>
                  </a:lnTo>
                  <a:lnTo>
                    <a:pt x="24670" y="40722"/>
                  </a:lnTo>
                  <a:lnTo>
                    <a:pt x="18329" y="40722"/>
                  </a:lnTo>
                  <a:lnTo>
                    <a:pt x="17140" y="40821"/>
                  </a:lnTo>
                  <a:lnTo>
                    <a:pt x="15753" y="41019"/>
                  </a:lnTo>
                  <a:lnTo>
                    <a:pt x="12583" y="41019"/>
                  </a:lnTo>
                  <a:lnTo>
                    <a:pt x="10799" y="41118"/>
                  </a:lnTo>
                  <a:lnTo>
                    <a:pt x="9115" y="41217"/>
                  </a:lnTo>
                  <a:lnTo>
                    <a:pt x="7431" y="41316"/>
                  </a:lnTo>
                  <a:lnTo>
                    <a:pt x="6440" y="41415"/>
                  </a:lnTo>
                  <a:lnTo>
                    <a:pt x="4855" y="41415"/>
                  </a:lnTo>
                  <a:lnTo>
                    <a:pt x="3270" y="41514"/>
                  </a:lnTo>
                  <a:lnTo>
                    <a:pt x="2675" y="41514"/>
                  </a:lnTo>
                  <a:lnTo>
                    <a:pt x="2279" y="41316"/>
                  </a:lnTo>
                  <a:lnTo>
                    <a:pt x="2180" y="41118"/>
                  </a:lnTo>
                  <a:lnTo>
                    <a:pt x="2180" y="40722"/>
                  </a:lnTo>
                  <a:lnTo>
                    <a:pt x="2378" y="40028"/>
                  </a:lnTo>
                  <a:lnTo>
                    <a:pt x="2675" y="39434"/>
                  </a:lnTo>
                  <a:lnTo>
                    <a:pt x="3170" y="38641"/>
                  </a:lnTo>
                  <a:lnTo>
                    <a:pt x="3666" y="37848"/>
                  </a:lnTo>
                  <a:lnTo>
                    <a:pt x="4161" y="36957"/>
                  </a:lnTo>
                  <a:lnTo>
                    <a:pt x="4657" y="35966"/>
                  </a:lnTo>
                  <a:lnTo>
                    <a:pt x="4855" y="35768"/>
                  </a:lnTo>
                  <a:lnTo>
                    <a:pt x="4954" y="35570"/>
                  </a:lnTo>
                  <a:lnTo>
                    <a:pt x="5152" y="35371"/>
                  </a:lnTo>
                  <a:lnTo>
                    <a:pt x="5251" y="35173"/>
                  </a:lnTo>
                  <a:lnTo>
                    <a:pt x="5251" y="34777"/>
                  </a:lnTo>
                  <a:lnTo>
                    <a:pt x="5449" y="34381"/>
                  </a:lnTo>
                  <a:lnTo>
                    <a:pt x="5846" y="33786"/>
                  </a:lnTo>
                  <a:lnTo>
                    <a:pt x="6242" y="33093"/>
                  </a:lnTo>
                  <a:lnTo>
                    <a:pt x="6539" y="32597"/>
                  </a:lnTo>
                  <a:lnTo>
                    <a:pt x="6737" y="32003"/>
                  </a:lnTo>
                  <a:lnTo>
                    <a:pt x="6935" y="31606"/>
                  </a:lnTo>
                  <a:lnTo>
                    <a:pt x="7233" y="31111"/>
                  </a:lnTo>
                  <a:lnTo>
                    <a:pt x="7530" y="30517"/>
                  </a:lnTo>
                  <a:lnTo>
                    <a:pt x="7827" y="30021"/>
                  </a:lnTo>
                  <a:lnTo>
                    <a:pt x="8422" y="28931"/>
                  </a:lnTo>
                  <a:lnTo>
                    <a:pt x="9214" y="27841"/>
                  </a:lnTo>
                  <a:lnTo>
                    <a:pt x="9611" y="27247"/>
                  </a:lnTo>
                  <a:lnTo>
                    <a:pt x="9908" y="26652"/>
                  </a:lnTo>
                  <a:lnTo>
                    <a:pt x="10007" y="26256"/>
                  </a:lnTo>
                  <a:lnTo>
                    <a:pt x="10205" y="26058"/>
                  </a:lnTo>
                  <a:lnTo>
                    <a:pt x="10403" y="25860"/>
                  </a:lnTo>
                  <a:lnTo>
                    <a:pt x="10502" y="25662"/>
                  </a:lnTo>
                  <a:lnTo>
                    <a:pt x="10502" y="25364"/>
                  </a:lnTo>
                  <a:lnTo>
                    <a:pt x="10502" y="25265"/>
                  </a:lnTo>
                  <a:lnTo>
                    <a:pt x="10502" y="25166"/>
                  </a:lnTo>
                  <a:lnTo>
                    <a:pt x="10799" y="24869"/>
                  </a:lnTo>
                  <a:lnTo>
                    <a:pt x="10998" y="24671"/>
                  </a:lnTo>
                  <a:lnTo>
                    <a:pt x="11196" y="24176"/>
                  </a:lnTo>
                  <a:lnTo>
                    <a:pt x="11394" y="23581"/>
                  </a:lnTo>
                  <a:lnTo>
                    <a:pt x="11691" y="23086"/>
                  </a:lnTo>
                  <a:lnTo>
                    <a:pt x="11988" y="22590"/>
                  </a:lnTo>
                  <a:lnTo>
                    <a:pt x="12187" y="21996"/>
                  </a:lnTo>
                  <a:lnTo>
                    <a:pt x="12385" y="21500"/>
                  </a:lnTo>
                  <a:lnTo>
                    <a:pt x="12781" y="21104"/>
                  </a:lnTo>
                  <a:lnTo>
                    <a:pt x="12979" y="20906"/>
                  </a:lnTo>
                  <a:lnTo>
                    <a:pt x="12979" y="20708"/>
                  </a:lnTo>
                  <a:lnTo>
                    <a:pt x="12979" y="20510"/>
                  </a:lnTo>
                  <a:lnTo>
                    <a:pt x="13177" y="20312"/>
                  </a:lnTo>
                  <a:lnTo>
                    <a:pt x="12880" y="19915"/>
                  </a:lnTo>
                  <a:lnTo>
                    <a:pt x="12781" y="19618"/>
                  </a:lnTo>
                  <a:lnTo>
                    <a:pt x="12583" y="18825"/>
                  </a:lnTo>
                  <a:lnTo>
                    <a:pt x="12385" y="18528"/>
                  </a:lnTo>
                  <a:lnTo>
                    <a:pt x="12385" y="18429"/>
                  </a:lnTo>
                  <a:lnTo>
                    <a:pt x="12385" y="18231"/>
                  </a:lnTo>
                  <a:lnTo>
                    <a:pt x="12087" y="17934"/>
                  </a:lnTo>
                  <a:lnTo>
                    <a:pt x="11889" y="17636"/>
                  </a:lnTo>
                  <a:lnTo>
                    <a:pt x="11592" y="16844"/>
                  </a:lnTo>
                  <a:lnTo>
                    <a:pt x="11394" y="16249"/>
                  </a:lnTo>
                  <a:lnTo>
                    <a:pt x="11097" y="15655"/>
                  </a:lnTo>
                  <a:lnTo>
                    <a:pt x="10700" y="15159"/>
                  </a:lnTo>
                  <a:lnTo>
                    <a:pt x="10502" y="14565"/>
                  </a:lnTo>
                  <a:lnTo>
                    <a:pt x="10106" y="13871"/>
                  </a:lnTo>
                  <a:lnTo>
                    <a:pt x="9710" y="13178"/>
                  </a:lnTo>
                  <a:lnTo>
                    <a:pt x="9214" y="12286"/>
                  </a:lnTo>
                  <a:lnTo>
                    <a:pt x="9016" y="11890"/>
                  </a:lnTo>
                  <a:lnTo>
                    <a:pt x="8620" y="11494"/>
                  </a:lnTo>
                  <a:lnTo>
                    <a:pt x="8323" y="11196"/>
                  </a:lnTo>
                  <a:lnTo>
                    <a:pt x="8223" y="10899"/>
                  </a:lnTo>
                  <a:lnTo>
                    <a:pt x="8124" y="10701"/>
                  </a:lnTo>
                  <a:lnTo>
                    <a:pt x="8025" y="10206"/>
                  </a:lnTo>
                  <a:lnTo>
                    <a:pt x="7827" y="9908"/>
                  </a:lnTo>
                  <a:lnTo>
                    <a:pt x="7530" y="9512"/>
                  </a:lnTo>
                  <a:lnTo>
                    <a:pt x="7332" y="9116"/>
                  </a:lnTo>
                  <a:lnTo>
                    <a:pt x="7134" y="9017"/>
                  </a:lnTo>
                  <a:lnTo>
                    <a:pt x="7035" y="8818"/>
                  </a:lnTo>
                  <a:lnTo>
                    <a:pt x="6836" y="8719"/>
                  </a:lnTo>
                  <a:lnTo>
                    <a:pt x="6737" y="8521"/>
                  </a:lnTo>
                  <a:lnTo>
                    <a:pt x="6539" y="8125"/>
                  </a:lnTo>
                  <a:lnTo>
                    <a:pt x="6242" y="7729"/>
                  </a:lnTo>
                  <a:lnTo>
                    <a:pt x="5747" y="6936"/>
                  </a:lnTo>
                  <a:lnTo>
                    <a:pt x="5152" y="6143"/>
                  </a:lnTo>
                  <a:lnTo>
                    <a:pt x="4657" y="5450"/>
                  </a:lnTo>
                  <a:lnTo>
                    <a:pt x="4062" y="4855"/>
                  </a:lnTo>
                  <a:lnTo>
                    <a:pt x="3666" y="4360"/>
                  </a:lnTo>
                  <a:lnTo>
                    <a:pt x="3270" y="3865"/>
                  </a:lnTo>
                  <a:lnTo>
                    <a:pt x="2477" y="2874"/>
                  </a:lnTo>
                  <a:lnTo>
                    <a:pt x="2081" y="2378"/>
                  </a:lnTo>
                  <a:lnTo>
                    <a:pt x="1783" y="1784"/>
                  </a:lnTo>
                  <a:lnTo>
                    <a:pt x="2180" y="1685"/>
                  </a:lnTo>
                  <a:lnTo>
                    <a:pt x="2576" y="1586"/>
                  </a:lnTo>
                  <a:lnTo>
                    <a:pt x="4359" y="1784"/>
                  </a:lnTo>
                  <a:lnTo>
                    <a:pt x="6044" y="1784"/>
                  </a:lnTo>
                  <a:lnTo>
                    <a:pt x="7926" y="1883"/>
                  </a:lnTo>
                  <a:lnTo>
                    <a:pt x="9809" y="1883"/>
                  </a:lnTo>
                  <a:lnTo>
                    <a:pt x="10700" y="1784"/>
                  </a:lnTo>
                  <a:lnTo>
                    <a:pt x="11592" y="1883"/>
                  </a:lnTo>
                  <a:lnTo>
                    <a:pt x="15456" y="1883"/>
                  </a:lnTo>
                  <a:lnTo>
                    <a:pt x="17438" y="1784"/>
                  </a:lnTo>
                  <a:lnTo>
                    <a:pt x="19320" y="1784"/>
                  </a:lnTo>
                  <a:lnTo>
                    <a:pt x="21203" y="1685"/>
                  </a:lnTo>
                  <a:lnTo>
                    <a:pt x="23779" y="1685"/>
                  </a:lnTo>
                  <a:lnTo>
                    <a:pt x="26256" y="1586"/>
                  </a:lnTo>
                  <a:close/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950"/>
            </a:p>
          </p:txBody>
        </p:sp>
        <p:sp>
          <p:nvSpPr>
            <p:cNvPr id="1094" name="Google Shape;619;p27">
              <a:extLst>
                <a:ext uri="{FF2B5EF4-FFF2-40B4-BE49-F238E27FC236}">
                  <a16:creationId xmlns:a16="http://schemas.microsoft.com/office/drawing/2014/main" id="{7EB20851-A342-55B5-F12E-B6258D11DC7E}"/>
                </a:ext>
              </a:extLst>
            </p:cNvPr>
            <p:cNvSpPr txBox="1"/>
            <p:nvPr/>
          </p:nvSpPr>
          <p:spPr>
            <a:xfrm>
              <a:off x="848053" y="5853945"/>
              <a:ext cx="1916651" cy="423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Количество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</a:t>
              </a: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ДВП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</a:t>
              </a: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с ключевыми мероприятиями по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</a:t>
              </a: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УСП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/</a:t>
              </a:r>
              <a:r>
                <a:rPr lang="ru-RU" sz="950" dirty="0" err="1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ОПН</a:t>
              </a:r>
              <a:endParaRPr lang="en-GB" sz="95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1183" name="Group 1182">
            <a:extLst>
              <a:ext uri="{FF2B5EF4-FFF2-40B4-BE49-F238E27FC236}">
                <a16:creationId xmlns:a16="http://schemas.microsoft.com/office/drawing/2014/main" id="{32153AF5-0F05-6982-1420-01FBD99284E6}"/>
              </a:ext>
            </a:extLst>
          </p:cNvPr>
          <p:cNvGrpSpPr/>
          <p:nvPr/>
        </p:nvGrpSpPr>
        <p:grpSpPr>
          <a:xfrm>
            <a:off x="92321" y="9090006"/>
            <a:ext cx="2852928" cy="457200"/>
            <a:chOff x="92321" y="6351271"/>
            <a:chExt cx="2852928" cy="457200"/>
          </a:xfrm>
        </p:grpSpPr>
        <p:sp>
          <p:nvSpPr>
            <p:cNvPr id="1096" name="Google Shape;610;p27">
              <a:extLst>
                <a:ext uri="{FF2B5EF4-FFF2-40B4-BE49-F238E27FC236}">
                  <a16:creationId xmlns:a16="http://schemas.microsoft.com/office/drawing/2014/main" id="{51BEEC15-FBD7-2563-2DAB-FE2562BAF9AD}"/>
                </a:ext>
              </a:extLst>
            </p:cNvPr>
            <p:cNvSpPr/>
            <p:nvPr/>
          </p:nvSpPr>
          <p:spPr>
            <a:xfrm>
              <a:off x="92321" y="6367388"/>
              <a:ext cx="2846178" cy="429768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611;p27">
              <a:extLst>
                <a:ext uri="{FF2B5EF4-FFF2-40B4-BE49-F238E27FC236}">
                  <a16:creationId xmlns:a16="http://schemas.microsoft.com/office/drawing/2014/main" id="{3DF80A84-C01C-18EA-5C0D-446B2B4EABE3}"/>
                </a:ext>
              </a:extLst>
            </p:cNvPr>
            <p:cNvSpPr/>
            <p:nvPr/>
          </p:nvSpPr>
          <p:spPr>
            <a:xfrm>
              <a:off x="99071" y="6351271"/>
              <a:ext cx="2846178" cy="457200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34083" y="1586"/>
                  </a:moveTo>
                  <a:lnTo>
                    <a:pt x="39928" y="1685"/>
                  </a:lnTo>
                  <a:lnTo>
                    <a:pt x="42207" y="1685"/>
                  </a:lnTo>
                  <a:lnTo>
                    <a:pt x="44486" y="1784"/>
                  </a:lnTo>
                  <a:lnTo>
                    <a:pt x="45675" y="1883"/>
                  </a:lnTo>
                  <a:lnTo>
                    <a:pt x="50133" y="1883"/>
                  </a:lnTo>
                  <a:lnTo>
                    <a:pt x="51719" y="1982"/>
                  </a:lnTo>
                  <a:lnTo>
                    <a:pt x="53205" y="1982"/>
                  </a:lnTo>
                  <a:lnTo>
                    <a:pt x="54889" y="2081"/>
                  </a:lnTo>
                  <a:lnTo>
                    <a:pt x="56474" y="2081"/>
                  </a:lnTo>
                  <a:lnTo>
                    <a:pt x="57960" y="2180"/>
                  </a:lnTo>
                  <a:lnTo>
                    <a:pt x="65391" y="2180"/>
                  </a:lnTo>
                  <a:lnTo>
                    <a:pt x="67670" y="2279"/>
                  </a:lnTo>
                  <a:lnTo>
                    <a:pt x="69850" y="2378"/>
                  </a:lnTo>
                  <a:lnTo>
                    <a:pt x="70048" y="2378"/>
                  </a:lnTo>
                  <a:lnTo>
                    <a:pt x="70246" y="2279"/>
                  </a:lnTo>
                  <a:lnTo>
                    <a:pt x="70345" y="2180"/>
                  </a:lnTo>
                  <a:lnTo>
                    <a:pt x="70543" y="2180"/>
                  </a:lnTo>
                  <a:lnTo>
                    <a:pt x="71039" y="2279"/>
                  </a:lnTo>
                  <a:lnTo>
                    <a:pt x="71633" y="2378"/>
                  </a:lnTo>
                  <a:lnTo>
                    <a:pt x="74903" y="2378"/>
                  </a:lnTo>
                  <a:lnTo>
                    <a:pt x="77082" y="2279"/>
                  </a:lnTo>
                  <a:lnTo>
                    <a:pt x="79361" y="2279"/>
                  </a:lnTo>
                  <a:lnTo>
                    <a:pt x="80154" y="2378"/>
                  </a:lnTo>
                  <a:lnTo>
                    <a:pt x="80352" y="2378"/>
                  </a:lnTo>
                  <a:lnTo>
                    <a:pt x="80451" y="2279"/>
                  </a:lnTo>
                  <a:lnTo>
                    <a:pt x="80649" y="2180"/>
                  </a:lnTo>
                  <a:lnTo>
                    <a:pt x="80748" y="2279"/>
                  </a:lnTo>
                  <a:lnTo>
                    <a:pt x="81145" y="2378"/>
                  </a:lnTo>
                  <a:lnTo>
                    <a:pt x="81442" y="2477"/>
                  </a:lnTo>
                  <a:lnTo>
                    <a:pt x="82235" y="2378"/>
                  </a:lnTo>
                  <a:lnTo>
                    <a:pt x="83721" y="2378"/>
                  </a:lnTo>
                  <a:lnTo>
                    <a:pt x="85306" y="2577"/>
                  </a:lnTo>
                  <a:lnTo>
                    <a:pt x="85900" y="2577"/>
                  </a:lnTo>
                  <a:lnTo>
                    <a:pt x="86594" y="2775"/>
                  </a:lnTo>
                  <a:lnTo>
                    <a:pt x="87783" y="3072"/>
                  </a:lnTo>
                  <a:lnTo>
                    <a:pt x="88179" y="3171"/>
                  </a:lnTo>
                  <a:lnTo>
                    <a:pt x="88476" y="3369"/>
                  </a:lnTo>
                  <a:lnTo>
                    <a:pt x="88675" y="3567"/>
                  </a:lnTo>
                  <a:lnTo>
                    <a:pt x="88774" y="3865"/>
                  </a:lnTo>
                  <a:lnTo>
                    <a:pt x="89269" y="5747"/>
                  </a:lnTo>
                  <a:lnTo>
                    <a:pt x="89764" y="7630"/>
                  </a:lnTo>
                  <a:lnTo>
                    <a:pt x="89963" y="9116"/>
                  </a:lnTo>
                  <a:lnTo>
                    <a:pt x="90161" y="10602"/>
                  </a:lnTo>
                  <a:lnTo>
                    <a:pt x="90359" y="11989"/>
                  </a:lnTo>
                  <a:lnTo>
                    <a:pt x="90656" y="13376"/>
                  </a:lnTo>
                  <a:lnTo>
                    <a:pt x="91052" y="15655"/>
                  </a:lnTo>
                  <a:lnTo>
                    <a:pt x="91350" y="17934"/>
                  </a:lnTo>
                  <a:lnTo>
                    <a:pt x="91746" y="21699"/>
                  </a:lnTo>
                  <a:lnTo>
                    <a:pt x="92043" y="23779"/>
                  </a:lnTo>
                  <a:lnTo>
                    <a:pt x="92241" y="25860"/>
                  </a:lnTo>
                  <a:lnTo>
                    <a:pt x="92440" y="28337"/>
                  </a:lnTo>
                  <a:lnTo>
                    <a:pt x="92737" y="30715"/>
                  </a:lnTo>
                  <a:lnTo>
                    <a:pt x="92836" y="32201"/>
                  </a:lnTo>
                  <a:lnTo>
                    <a:pt x="92935" y="33786"/>
                  </a:lnTo>
                  <a:lnTo>
                    <a:pt x="93034" y="35669"/>
                  </a:lnTo>
                  <a:lnTo>
                    <a:pt x="93133" y="37551"/>
                  </a:lnTo>
                  <a:lnTo>
                    <a:pt x="93232" y="38938"/>
                  </a:lnTo>
                  <a:lnTo>
                    <a:pt x="93133" y="40226"/>
                  </a:lnTo>
                  <a:lnTo>
                    <a:pt x="93133" y="40424"/>
                  </a:lnTo>
                  <a:lnTo>
                    <a:pt x="93034" y="40622"/>
                  </a:lnTo>
                  <a:lnTo>
                    <a:pt x="92935" y="40821"/>
                  </a:lnTo>
                  <a:lnTo>
                    <a:pt x="92737" y="40821"/>
                  </a:lnTo>
                  <a:lnTo>
                    <a:pt x="92340" y="40722"/>
                  </a:lnTo>
                  <a:lnTo>
                    <a:pt x="91944" y="40622"/>
                  </a:lnTo>
                  <a:lnTo>
                    <a:pt x="91152" y="40622"/>
                  </a:lnTo>
                  <a:lnTo>
                    <a:pt x="90161" y="40722"/>
                  </a:lnTo>
                  <a:lnTo>
                    <a:pt x="87387" y="40722"/>
                  </a:lnTo>
                  <a:lnTo>
                    <a:pt x="85603" y="40920"/>
                  </a:lnTo>
                  <a:lnTo>
                    <a:pt x="84117" y="40920"/>
                  </a:lnTo>
                  <a:lnTo>
                    <a:pt x="82730" y="41019"/>
                  </a:lnTo>
                  <a:lnTo>
                    <a:pt x="81739" y="41019"/>
                  </a:lnTo>
                  <a:lnTo>
                    <a:pt x="80748" y="40920"/>
                  </a:lnTo>
                  <a:lnTo>
                    <a:pt x="79460" y="40920"/>
                  </a:lnTo>
                  <a:lnTo>
                    <a:pt x="78073" y="40821"/>
                  </a:lnTo>
                  <a:lnTo>
                    <a:pt x="75398" y="40821"/>
                  </a:lnTo>
                  <a:lnTo>
                    <a:pt x="73417" y="40722"/>
                  </a:lnTo>
                  <a:lnTo>
                    <a:pt x="71435" y="40821"/>
                  </a:lnTo>
                  <a:lnTo>
                    <a:pt x="69850" y="40821"/>
                  </a:lnTo>
                  <a:lnTo>
                    <a:pt x="68265" y="40722"/>
                  </a:lnTo>
                  <a:lnTo>
                    <a:pt x="66481" y="40821"/>
                  </a:lnTo>
                  <a:lnTo>
                    <a:pt x="64599" y="40722"/>
                  </a:lnTo>
                  <a:lnTo>
                    <a:pt x="63608" y="40622"/>
                  </a:lnTo>
                  <a:lnTo>
                    <a:pt x="62617" y="40722"/>
                  </a:lnTo>
                  <a:lnTo>
                    <a:pt x="60636" y="40722"/>
                  </a:lnTo>
                  <a:lnTo>
                    <a:pt x="59744" y="40622"/>
                  </a:lnTo>
                  <a:lnTo>
                    <a:pt x="58753" y="40722"/>
                  </a:lnTo>
                  <a:lnTo>
                    <a:pt x="57762" y="40722"/>
                  </a:lnTo>
                  <a:lnTo>
                    <a:pt x="56871" y="40622"/>
                  </a:lnTo>
                  <a:lnTo>
                    <a:pt x="54096" y="40622"/>
                  </a:lnTo>
                  <a:lnTo>
                    <a:pt x="53304" y="40523"/>
                  </a:lnTo>
                  <a:lnTo>
                    <a:pt x="52412" y="40523"/>
                  </a:lnTo>
                  <a:lnTo>
                    <a:pt x="51025" y="40622"/>
                  </a:lnTo>
                  <a:lnTo>
                    <a:pt x="41613" y="40622"/>
                  </a:lnTo>
                  <a:lnTo>
                    <a:pt x="40721" y="40722"/>
                  </a:lnTo>
                  <a:lnTo>
                    <a:pt x="39829" y="40722"/>
                  </a:lnTo>
                  <a:lnTo>
                    <a:pt x="38343" y="40622"/>
                  </a:lnTo>
                  <a:lnTo>
                    <a:pt x="28832" y="40622"/>
                  </a:lnTo>
                  <a:lnTo>
                    <a:pt x="27643" y="40722"/>
                  </a:lnTo>
                  <a:lnTo>
                    <a:pt x="26157" y="40622"/>
                  </a:lnTo>
                  <a:lnTo>
                    <a:pt x="24670" y="40722"/>
                  </a:lnTo>
                  <a:lnTo>
                    <a:pt x="18329" y="40722"/>
                  </a:lnTo>
                  <a:lnTo>
                    <a:pt x="17140" y="40821"/>
                  </a:lnTo>
                  <a:lnTo>
                    <a:pt x="15753" y="41019"/>
                  </a:lnTo>
                  <a:lnTo>
                    <a:pt x="12583" y="41019"/>
                  </a:lnTo>
                  <a:lnTo>
                    <a:pt x="10799" y="41118"/>
                  </a:lnTo>
                  <a:lnTo>
                    <a:pt x="9115" y="41217"/>
                  </a:lnTo>
                  <a:lnTo>
                    <a:pt x="7431" y="41316"/>
                  </a:lnTo>
                  <a:lnTo>
                    <a:pt x="6440" y="41415"/>
                  </a:lnTo>
                  <a:lnTo>
                    <a:pt x="4855" y="41415"/>
                  </a:lnTo>
                  <a:lnTo>
                    <a:pt x="3270" y="41514"/>
                  </a:lnTo>
                  <a:lnTo>
                    <a:pt x="2675" y="41514"/>
                  </a:lnTo>
                  <a:lnTo>
                    <a:pt x="2279" y="41316"/>
                  </a:lnTo>
                  <a:lnTo>
                    <a:pt x="2180" y="41118"/>
                  </a:lnTo>
                  <a:lnTo>
                    <a:pt x="2180" y="40722"/>
                  </a:lnTo>
                  <a:lnTo>
                    <a:pt x="2378" y="40028"/>
                  </a:lnTo>
                  <a:lnTo>
                    <a:pt x="2675" y="39434"/>
                  </a:lnTo>
                  <a:lnTo>
                    <a:pt x="3170" y="38641"/>
                  </a:lnTo>
                  <a:lnTo>
                    <a:pt x="3666" y="37848"/>
                  </a:lnTo>
                  <a:lnTo>
                    <a:pt x="4161" y="36957"/>
                  </a:lnTo>
                  <a:lnTo>
                    <a:pt x="4657" y="35966"/>
                  </a:lnTo>
                  <a:lnTo>
                    <a:pt x="4855" y="35768"/>
                  </a:lnTo>
                  <a:lnTo>
                    <a:pt x="4954" y="35570"/>
                  </a:lnTo>
                  <a:lnTo>
                    <a:pt x="5152" y="35371"/>
                  </a:lnTo>
                  <a:lnTo>
                    <a:pt x="5251" y="35173"/>
                  </a:lnTo>
                  <a:lnTo>
                    <a:pt x="5251" y="34777"/>
                  </a:lnTo>
                  <a:lnTo>
                    <a:pt x="5449" y="34381"/>
                  </a:lnTo>
                  <a:lnTo>
                    <a:pt x="5846" y="33786"/>
                  </a:lnTo>
                  <a:lnTo>
                    <a:pt x="6242" y="33093"/>
                  </a:lnTo>
                  <a:lnTo>
                    <a:pt x="6539" y="32597"/>
                  </a:lnTo>
                  <a:lnTo>
                    <a:pt x="6737" y="32003"/>
                  </a:lnTo>
                  <a:lnTo>
                    <a:pt x="6935" y="31606"/>
                  </a:lnTo>
                  <a:lnTo>
                    <a:pt x="7233" y="31111"/>
                  </a:lnTo>
                  <a:lnTo>
                    <a:pt x="7530" y="30517"/>
                  </a:lnTo>
                  <a:lnTo>
                    <a:pt x="7827" y="30021"/>
                  </a:lnTo>
                  <a:lnTo>
                    <a:pt x="8422" y="28931"/>
                  </a:lnTo>
                  <a:lnTo>
                    <a:pt x="9214" y="27841"/>
                  </a:lnTo>
                  <a:lnTo>
                    <a:pt x="9611" y="27247"/>
                  </a:lnTo>
                  <a:lnTo>
                    <a:pt x="9908" y="26652"/>
                  </a:lnTo>
                  <a:lnTo>
                    <a:pt x="10007" y="26256"/>
                  </a:lnTo>
                  <a:lnTo>
                    <a:pt x="10205" y="26058"/>
                  </a:lnTo>
                  <a:lnTo>
                    <a:pt x="10403" y="25860"/>
                  </a:lnTo>
                  <a:lnTo>
                    <a:pt x="10502" y="25662"/>
                  </a:lnTo>
                  <a:lnTo>
                    <a:pt x="10502" y="25364"/>
                  </a:lnTo>
                  <a:lnTo>
                    <a:pt x="10502" y="25265"/>
                  </a:lnTo>
                  <a:lnTo>
                    <a:pt x="10502" y="25166"/>
                  </a:lnTo>
                  <a:lnTo>
                    <a:pt x="10799" y="24869"/>
                  </a:lnTo>
                  <a:lnTo>
                    <a:pt x="10998" y="24671"/>
                  </a:lnTo>
                  <a:lnTo>
                    <a:pt x="11196" y="24176"/>
                  </a:lnTo>
                  <a:lnTo>
                    <a:pt x="11394" y="23581"/>
                  </a:lnTo>
                  <a:lnTo>
                    <a:pt x="11691" y="23086"/>
                  </a:lnTo>
                  <a:lnTo>
                    <a:pt x="11988" y="22590"/>
                  </a:lnTo>
                  <a:lnTo>
                    <a:pt x="12187" y="21996"/>
                  </a:lnTo>
                  <a:lnTo>
                    <a:pt x="12385" y="21500"/>
                  </a:lnTo>
                  <a:lnTo>
                    <a:pt x="12781" y="21104"/>
                  </a:lnTo>
                  <a:lnTo>
                    <a:pt x="12979" y="20906"/>
                  </a:lnTo>
                  <a:lnTo>
                    <a:pt x="12979" y="20708"/>
                  </a:lnTo>
                  <a:lnTo>
                    <a:pt x="12979" y="20510"/>
                  </a:lnTo>
                  <a:lnTo>
                    <a:pt x="13177" y="20312"/>
                  </a:lnTo>
                  <a:lnTo>
                    <a:pt x="12880" y="19915"/>
                  </a:lnTo>
                  <a:lnTo>
                    <a:pt x="12781" y="19618"/>
                  </a:lnTo>
                  <a:lnTo>
                    <a:pt x="12583" y="18825"/>
                  </a:lnTo>
                  <a:lnTo>
                    <a:pt x="12385" y="18528"/>
                  </a:lnTo>
                  <a:lnTo>
                    <a:pt x="12385" y="18429"/>
                  </a:lnTo>
                  <a:lnTo>
                    <a:pt x="12385" y="18231"/>
                  </a:lnTo>
                  <a:lnTo>
                    <a:pt x="12087" y="17934"/>
                  </a:lnTo>
                  <a:lnTo>
                    <a:pt x="11889" y="17636"/>
                  </a:lnTo>
                  <a:lnTo>
                    <a:pt x="11592" y="16844"/>
                  </a:lnTo>
                  <a:lnTo>
                    <a:pt x="11394" y="16249"/>
                  </a:lnTo>
                  <a:lnTo>
                    <a:pt x="11097" y="15655"/>
                  </a:lnTo>
                  <a:lnTo>
                    <a:pt x="10700" y="15159"/>
                  </a:lnTo>
                  <a:lnTo>
                    <a:pt x="10502" y="14565"/>
                  </a:lnTo>
                  <a:lnTo>
                    <a:pt x="10106" y="13871"/>
                  </a:lnTo>
                  <a:lnTo>
                    <a:pt x="9710" y="13178"/>
                  </a:lnTo>
                  <a:lnTo>
                    <a:pt x="9214" y="12286"/>
                  </a:lnTo>
                  <a:lnTo>
                    <a:pt x="9016" y="11890"/>
                  </a:lnTo>
                  <a:lnTo>
                    <a:pt x="8620" y="11494"/>
                  </a:lnTo>
                  <a:lnTo>
                    <a:pt x="8323" y="11196"/>
                  </a:lnTo>
                  <a:lnTo>
                    <a:pt x="8223" y="10899"/>
                  </a:lnTo>
                  <a:lnTo>
                    <a:pt x="8124" y="10701"/>
                  </a:lnTo>
                  <a:lnTo>
                    <a:pt x="8025" y="10206"/>
                  </a:lnTo>
                  <a:lnTo>
                    <a:pt x="7827" y="9908"/>
                  </a:lnTo>
                  <a:lnTo>
                    <a:pt x="7530" y="9512"/>
                  </a:lnTo>
                  <a:lnTo>
                    <a:pt x="7332" y="9116"/>
                  </a:lnTo>
                  <a:lnTo>
                    <a:pt x="7134" y="9017"/>
                  </a:lnTo>
                  <a:lnTo>
                    <a:pt x="7035" y="8818"/>
                  </a:lnTo>
                  <a:lnTo>
                    <a:pt x="6836" y="8719"/>
                  </a:lnTo>
                  <a:lnTo>
                    <a:pt x="6737" y="8521"/>
                  </a:lnTo>
                  <a:lnTo>
                    <a:pt x="6539" y="8125"/>
                  </a:lnTo>
                  <a:lnTo>
                    <a:pt x="6242" y="7729"/>
                  </a:lnTo>
                  <a:lnTo>
                    <a:pt x="5747" y="6936"/>
                  </a:lnTo>
                  <a:lnTo>
                    <a:pt x="5152" y="6143"/>
                  </a:lnTo>
                  <a:lnTo>
                    <a:pt x="4657" y="5450"/>
                  </a:lnTo>
                  <a:lnTo>
                    <a:pt x="4062" y="4855"/>
                  </a:lnTo>
                  <a:lnTo>
                    <a:pt x="3666" y="4360"/>
                  </a:lnTo>
                  <a:lnTo>
                    <a:pt x="3270" y="3865"/>
                  </a:lnTo>
                  <a:lnTo>
                    <a:pt x="2477" y="2874"/>
                  </a:lnTo>
                  <a:lnTo>
                    <a:pt x="2081" y="2378"/>
                  </a:lnTo>
                  <a:lnTo>
                    <a:pt x="1783" y="1784"/>
                  </a:lnTo>
                  <a:lnTo>
                    <a:pt x="2180" y="1685"/>
                  </a:lnTo>
                  <a:lnTo>
                    <a:pt x="2576" y="1586"/>
                  </a:lnTo>
                  <a:lnTo>
                    <a:pt x="4359" y="1784"/>
                  </a:lnTo>
                  <a:lnTo>
                    <a:pt x="6044" y="1784"/>
                  </a:lnTo>
                  <a:lnTo>
                    <a:pt x="7926" y="1883"/>
                  </a:lnTo>
                  <a:lnTo>
                    <a:pt x="9809" y="1883"/>
                  </a:lnTo>
                  <a:lnTo>
                    <a:pt x="10700" y="1784"/>
                  </a:lnTo>
                  <a:lnTo>
                    <a:pt x="11592" y="1883"/>
                  </a:lnTo>
                  <a:lnTo>
                    <a:pt x="15456" y="1883"/>
                  </a:lnTo>
                  <a:lnTo>
                    <a:pt x="17438" y="1784"/>
                  </a:lnTo>
                  <a:lnTo>
                    <a:pt x="19320" y="1784"/>
                  </a:lnTo>
                  <a:lnTo>
                    <a:pt x="21203" y="1685"/>
                  </a:lnTo>
                  <a:lnTo>
                    <a:pt x="23779" y="1685"/>
                  </a:lnTo>
                  <a:lnTo>
                    <a:pt x="26256" y="1586"/>
                  </a:lnTo>
                  <a:close/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619;p27">
              <a:extLst>
                <a:ext uri="{FF2B5EF4-FFF2-40B4-BE49-F238E27FC236}">
                  <a16:creationId xmlns:a16="http://schemas.microsoft.com/office/drawing/2014/main" id="{02E90112-DB6F-8953-DA4C-CBB71E3E9A25}"/>
                </a:ext>
              </a:extLst>
            </p:cNvPr>
            <p:cNvSpPr txBox="1"/>
            <p:nvPr/>
          </p:nvSpPr>
          <p:spPr>
            <a:xfrm>
              <a:off x="1067327" y="6371495"/>
              <a:ext cx="1744881" cy="4268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Число людей, которым была оказана поддержка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</a:t>
              </a: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посредством</a:t>
              </a:r>
              <a:r>
                <a:rPr lang="en-GB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</a:t>
              </a:r>
              <a:r>
                <a:rPr lang="ru-RU" sz="9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ДВП</a:t>
              </a:r>
              <a:endParaRPr lang="en-GB" sz="95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1125" name="Group 1124">
            <a:extLst>
              <a:ext uri="{FF2B5EF4-FFF2-40B4-BE49-F238E27FC236}">
                <a16:creationId xmlns:a16="http://schemas.microsoft.com/office/drawing/2014/main" id="{76BD35FB-DCB5-8EF9-3F53-021778B164C5}"/>
              </a:ext>
            </a:extLst>
          </p:cNvPr>
          <p:cNvGrpSpPr/>
          <p:nvPr/>
        </p:nvGrpSpPr>
        <p:grpSpPr>
          <a:xfrm>
            <a:off x="3069653" y="6482428"/>
            <a:ext cx="3699341" cy="155689"/>
            <a:chOff x="3072375" y="4114300"/>
            <a:chExt cx="3699341" cy="365580"/>
          </a:xfrm>
        </p:grpSpPr>
        <p:sp>
          <p:nvSpPr>
            <p:cNvPr id="1126" name="Rectangle 1125">
              <a:extLst>
                <a:ext uri="{FF2B5EF4-FFF2-40B4-BE49-F238E27FC236}">
                  <a16:creationId xmlns:a16="http://schemas.microsoft.com/office/drawing/2014/main" id="{659A64D7-08D2-B6E4-B551-4DF5B6B4CF09}"/>
                </a:ext>
              </a:extLst>
            </p:cNvPr>
            <p:cNvSpPr/>
            <p:nvPr/>
          </p:nvSpPr>
          <p:spPr>
            <a:xfrm>
              <a:off x="3072375" y="4114300"/>
              <a:ext cx="914400" cy="365580"/>
            </a:xfrm>
            <a:prstGeom prst="rect">
              <a:avLst/>
            </a:prstGeom>
            <a:solidFill>
              <a:srgbClr val="C8D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>
                  <a:solidFill>
                    <a:srgbClr val="002060"/>
                  </a:solidFill>
                  <a:latin typeface="Montserrat" pitchFamily="2" charset="0"/>
                </a:rPr>
                <a:t>УРОВЕНЬ</a:t>
              </a:r>
              <a:r>
                <a:rPr lang="en-US" sz="800" b="1" dirty="0">
                  <a:solidFill>
                    <a:srgbClr val="002060"/>
                  </a:solidFill>
                  <a:latin typeface="Montserrat" pitchFamily="2" charset="0"/>
                </a:rPr>
                <a:t> 1</a:t>
              </a:r>
            </a:p>
          </p:txBody>
        </p:sp>
        <p:sp>
          <p:nvSpPr>
            <p:cNvPr id="1127" name="Rectangle 1126">
              <a:extLst>
                <a:ext uri="{FF2B5EF4-FFF2-40B4-BE49-F238E27FC236}">
                  <a16:creationId xmlns:a16="http://schemas.microsoft.com/office/drawing/2014/main" id="{0A816BB4-3C82-CB0E-6054-528A387D7EBF}"/>
                </a:ext>
              </a:extLst>
            </p:cNvPr>
            <p:cNvSpPr/>
            <p:nvPr/>
          </p:nvSpPr>
          <p:spPr>
            <a:xfrm>
              <a:off x="4000689" y="4114300"/>
              <a:ext cx="914400" cy="365580"/>
            </a:xfrm>
            <a:prstGeom prst="rect">
              <a:avLst/>
            </a:prstGeom>
            <a:solidFill>
              <a:srgbClr val="BED8B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>
                  <a:solidFill>
                    <a:srgbClr val="002060"/>
                  </a:solidFill>
                  <a:latin typeface="Montserrat" pitchFamily="2" charset="0"/>
                </a:rPr>
                <a:t>УРОВЕНЬ</a:t>
              </a:r>
              <a:r>
                <a:rPr lang="en-US" sz="800" b="1" dirty="0">
                  <a:solidFill>
                    <a:srgbClr val="002060"/>
                  </a:solidFill>
                  <a:latin typeface="Montserrat" pitchFamily="2" charset="0"/>
                </a:rPr>
                <a:t> 2</a:t>
              </a:r>
            </a:p>
          </p:txBody>
        </p:sp>
        <p:sp>
          <p:nvSpPr>
            <p:cNvPr id="1128" name="Rectangle 1127">
              <a:extLst>
                <a:ext uri="{FF2B5EF4-FFF2-40B4-BE49-F238E27FC236}">
                  <a16:creationId xmlns:a16="http://schemas.microsoft.com/office/drawing/2014/main" id="{D0974CD6-0737-59B0-E2CB-2416C960772F}"/>
                </a:ext>
              </a:extLst>
            </p:cNvPr>
            <p:cNvSpPr/>
            <p:nvPr/>
          </p:nvSpPr>
          <p:spPr>
            <a:xfrm>
              <a:off x="4929003" y="4114300"/>
              <a:ext cx="914400" cy="365580"/>
            </a:xfrm>
            <a:prstGeom prst="rect">
              <a:avLst/>
            </a:prstGeom>
            <a:solidFill>
              <a:srgbClr val="FBCB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>
                  <a:solidFill>
                    <a:srgbClr val="002060"/>
                  </a:solidFill>
                  <a:latin typeface="Montserrat" pitchFamily="2" charset="0"/>
                </a:rPr>
                <a:t>УРОВЕНЬ</a:t>
              </a:r>
              <a:r>
                <a:rPr lang="en-US" sz="800" b="1" dirty="0">
                  <a:solidFill>
                    <a:srgbClr val="002060"/>
                  </a:solidFill>
                  <a:latin typeface="Montserrat" pitchFamily="2" charset="0"/>
                </a:rPr>
                <a:t> 3</a:t>
              </a:r>
            </a:p>
          </p:txBody>
        </p:sp>
        <p:sp>
          <p:nvSpPr>
            <p:cNvPr id="1129" name="Rectangle 1128">
              <a:extLst>
                <a:ext uri="{FF2B5EF4-FFF2-40B4-BE49-F238E27FC236}">
                  <a16:creationId xmlns:a16="http://schemas.microsoft.com/office/drawing/2014/main" id="{24D0BD70-1411-84AC-3A5C-4AE5700BF983}"/>
                </a:ext>
              </a:extLst>
            </p:cNvPr>
            <p:cNvSpPr/>
            <p:nvPr/>
          </p:nvSpPr>
          <p:spPr>
            <a:xfrm>
              <a:off x="5857316" y="4114300"/>
              <a:ext cx="914400" cy="365580"/>
            </a:xfrm>
            <a:prstGeom prst="rect">
              <a:avLst/>
            </a:prstGeom>
            <a:solidFill>
              <a:srgbClr val="F3BAA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>
                  <a:solidFill>
                    <a:srgbClr val="002060"/>
                  </a:solidFill>
                  <a:latin typeface="Montserrat" pitchFamily="2" charset="0"/>
                </a:rPr>
                <a:t>УРОВЕНЬ</a:t>
              </a:r>
              <a:r>
                <a:rPr lang="en-US" sz="800" b="1" dirty="0">
                  <a:solidFill>
                    <a:srgbClr val="002060"/>
                  </a:solidFill>
                  <a:latin typeface="Montserrat" pitchFamily="2" charset="0"/>
                </a:rPr>
                <a:t> 3+</a:t>
              </a:r>
            </a:p>
          </p:txBody>
        </p:sp>
      </p:grpSp>
      <p:sp>
        <p:nvSpPr>
          <p:cNvPr id="1170" name="TextBox 1169">
            <a:extLst>
              <a:ext uri="{FF2B5EF4-FFF2-40B4-BE49-F238E27FC236}">
                <a16:creationId xmlns:a16="http://schemas.microsoft.com/office/drawing/2014/main" id="{76ABD275-C553-2D6D-1349-C2216F04402A}"/>
              </a:ext>
            </a:extLst>
          </p:cNvPr>
          <p:cNvSpPr txBox="1"/>
          <p:nvPr/>
        </p:nvSpPr>
        <p:spPr>
          <a:xfrm>
            <a:off x="443073" y="1647319"/>
            <a:ext cx="6053681" cy="158812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>
                <a:latin typeface="+mj-lt"/>
                <a:ea typeface="Times New Roman" panose="02020603050405020304" pitchFamily="18" charset="0"/>
              </a:rPr>
              <a:t>XXX </a:t>
            </a:r>
            <a:r>
              <a:rPr lang="ru-RU" sz="1200" dirty="0">
                <a:latin typeface="+mj-lt"/>
                <a:ea typeface="Times New Roman" panose="02020603050405020304" pitchFamily="18" charset="0"/>
              </a:rPr>
              <a:t>КК/КП</a:t>
            </a:r>
            <a:r>
              <a:rPr lang="en-US" sz="12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+mj-lt"/>
                <a:ea typeface="Times New Roman" panose="02020603050405020304" pitchFamily="18" charset="0"/>
              </a:rPr>
              <a:t>будет стремиться</a:t>
            </a:r>
            <a:r>
              <a:rPr lang="en-US" sz="12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обеспечить </a:t>
            </a:r>
            <a:r>
              <a:rPr lang="ru-RU" sz="1200" b="1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к концу</a:t>
            </a:r>
            <a:r>
              <a:rPr lang="en-US" sz="1200" b="1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202X</a:t>
            </a:r>
            <a:r>
              <a:rPr lang="ru-RU" sz="1200" b="1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года  выполнение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до 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XX%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своих программ путем предоставления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 денежно-ваучерной помощи (ДВП)</a:t>
            </a:r>
            <a:r>
              <a:rPr lang="en-US" sz="1200" dirty="0">
                <a:latin typeface="+mj-lt"/>
                <a:ea typeface="Times New Roman" panose="02020603050405020304" pitchFamily="18" charset="0"/>
              </a:rPr>
              <a:t>. </a:t>
            </a:r>
            <a:r>
              <a:rPr lang="ru-RU" sz="1200" dirty="0">
                <a:latin typeface="+mj-lt"/>
                <a:ea typeface="Times New Roman" panose="02020603050405020304" pitchFamily="18" charset="0"/>
              </a:rPr>
              <a:t>В тех случаях, когда это целесообразно и обусловлено</a:t>
            </a:r>
            <a:r>
              <a:rPr lang="en-US" sz="12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+mj-lt"/>
                <a:ea typeface="Times New Roman" panose="02020603050405020304" pitchFamily="18" charset="0"/>
              </a:rPr>
              <a:t>потребностями</a:t>
            </a:r>
            <a:r>
              <a:rPr lang="en-US" sz="12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+mj-lt"/>
                <a:ea typeface="Times New Roman" panose="02020603050405020304" pitchFamily="18" charset="0"/>
              </a:rPr>
              <a:t>наиболее уязвимых групп</a:t>
            </a:r>
            <a:r>
              <a:rPr lang="en-US" sz="1200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ru-RU" sz="1200" dirty="0">
                <a:latin typeface="+mj-lt"/>
                <a:ea typeface="Times New Roman" panose="02020603050405020304" pitchFamily="18" charset="0"/>
              </a:rPr>
              <a:t>это будет осуществляться через</a:t>
            </a:r>
            <a:r>
              <a:rPr lang="en-US" sz="12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Национальную программу выдачи ваучеров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в сочетании с многоцелевой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помощью в виде денежных средств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и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включением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денежных средств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в реализуемые секторами мероприятия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во время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latin typeface="+mj-lt"/>
                <a:ea typeface="Times New Roman" panose="02020603050405020304" pitchFamily="18" charset="0"/>
              </a:rPr>
              <a:t>чрезвычайных ситуаций и восстановления</a:t>
            </a:r>
            <a:r>
              <a:rPr lang="en-US" sz="1200" dirty="0">
                <a:latin typeface="+mj-lt"/>
                <a:ea typeface="Times New Roman" panose="02020603050405020304" pitchFamily="18" charset="0"/>
              </a:rPr>
              <a:t>. </a:t>
            </a:r>
            <a:r>
              <a:rPr lang="ru-RU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Мы будем стремится к</a:t>
            </a:r>
            <a:r>
              <a:rPr lang="en-US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обеспечению более эффективной координации</a:t>
            </a:r>
            <a:r>
              <a:rPr lang="en-US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с правительством</a:t>
            </a:r>
            <a:r>
              <a:rPr lang="en-US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для участия наиболее уязвимых слоев населения</a:t>
            </a:r>
            <a:r>
              <a:rPr lang="en-US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в системе социальной защиты,</a:t>
            </a:r>
            <a:r>
              <a:rPr lang="en-US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используя</a:t>
            </a:r>
            <a:r>
              <a:rPr lang="en-US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ДВП</a:t>
            </a:r>
            <a:r>
              <a:rPr lang="en-US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в качестве стандартного способа</a:t>
            </a:r>
            <a:r>
              <a:rPr lang="en-US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предоставления помощи</a:t>
            </a:r>
            <a:endParaRPr lang="en-US" sz="1200" b="1" dirty="0">
              <a:solidFill>
                <a:srgbClr val="002060"/>
              </a:solidFill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1099" name="Rectangle 1098">
            <a:extLst>
              <a:ext uri="{FF2B5EF4-FFF2-40B4-BE49-F238E27FC236}">
                <a16:creationId xmlns:a16="http://schemas.microsoft.com/office/drawing/2014/main" id="{BA705814-1F9F-0114-F184-26673D5E0124}"/>
              </a:ext>
            </a:extLst>
          </p:cNvPr>
          <p:cNvSpPr/>
          <p:nvPr/>
        </p:nvSpPr>
        <p:spPr>
          <a:xfrm>
            <a:off x="3067260" y="7130966"/>
            <a:ext cx="914400" cy="365580"/>
          </a:xfrm>
          <a:prstGeom prst="rect">
            <a:avLst/>
          </a:prstGeom>
          <a:solidFill>
            <a:srgbClr val="C8D9E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0" name="Rectangle 1099">
            <a:extLst>
              <a:ext uri="{FF2B5EF4-FFF2-40B4-BE49-F238E27FC236}">
                <a16:creationId xmlns:a16="http://schemas.microsoft.com/office/drawing/2014/main" id="{F89D40D1-5BB8-CB6D-CAC2-C61DFD75D8F4}"/>
              </a:ext>
            </a:extLst>
          </p:cNvPr>
          <p:cNvSpPr/>
          <p:nvPr/>
        </p:nvSpPr>
        <p:spPr>
          <a:xfrm>
            <a:off x="3995574" y="7130966"/>
            <a:ext cx="914400" cy="365580"/>
          </a:xfrm>
          <a:prstGeom prst="rect">
            <a:avLst/>
          </a:prstGeom>
          <a:solidFill>
            <a:srgbClr val="BED8BE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1" name="Rectangle 1100">
            <a:extLst>
              <a:ext uri="{FF2B5EF4-FFF2-40B4-BE49-F238E27FC236}">
                <a16:creationId xmlns:a16="http://schemas.microsoft.com/office/drawing/2014/main" id="{AB6F5274-DBBA-D283-3162-B7AEEE8B6A26}"/>
              </a:ext>
            </a:extLst>
          </p:cNvPr>
          <p:cNvSpPr/>
          <p:nvPr/>
        </p:nvSpPr>
        <p:spPr>
          <a:xfrm>
            <a:off x="4923888" y="7130966"/>
            <a:ext cx="914400" cy="365580"/>
          </a:xfrm>
          <a:prstGeom prst="rect">
            <a:avLst/>
          </a:prstGeom>
          <a:solidFill>
            <a:srgbClr val="FBCBB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2" name="Rectangle 1101">
            <a:extLst>
              <a:ext uri="{FF2B5EF4-FFF2-40B4-BE49-F238E27FC236}">
                <a16:creationId xmlns:a16="http://schemas.microsoft.com/office/drawing/2014/main" id="{F66742F4-86F7-1E60-5834-A0EC77DC09B3}"/>
              </a:ext>
            </a:extLst>
          </p:cNvPr>
          <p:cNvSpPr/>
          <p:nvPr/>
        </p:nvSpPr>
        <p:spPr>
          <a:xfrm>
            <a:off x="5852201" y="7130966"/>
            <a:ext cx="914400" cy="365580"/>
          </a:xfrm>
          <a:prstGeom prst="rect">
            <a:avLst/>
          </a:prstGeom>
          <a:solidFill>
            <a:srgbClr val="F3BA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4" name="Google Shape;619;p27">
            <a:extLst>
              <a:ext uri="{FF2B5EF4-FFF2-40B4-BE49-F238E27FC236}">
                <a16:creationId xmlns:a16="http://schemas.microsoft.com/office/drawing/2014/main" id="{D6C26ABE-4AAB-B483-668F-9FEB8C0C0B5C}"/>
              </a:ext>
            </a:extLst>
          </p:cNvPr>
          <p:cNvSpPr txBox="1"/>
          <p:nvPr/>
        </p:nvSpPr>
        <p:spPr>
          <a:xfrm>
            <a:off x="3077754" y="7073451"/>
            <a:ext cx="641498" cy="4823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rPr>
              <a:t>&lt; 10% </a:t>
            </a:r>
            <a:r>
              <a:rPr lang="en-GB" sz="50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rPr>
              <a:t>650/6.720</a:t>
            </a:r>
            <a:endParaRPr sz="1050" b="1" dirty="0">
              <a:solidFill>
                <a:srgbClr val="002060"/>
              </a:solidFill>
              <a:latin typeface="Montserrat" pitchFamily="2" charset="0"/>
              <a:ea typeface="Lato"/>
              <a:cs typeface="Lato"/>
              <a:sym typeface="Lato"/>
            </a:endParaRPr>
          </a:p>
        </p:txBody>
      </p:sp>
      <p:cxnSp>
        <p:nvCxnSpPr>
          <p:cNvPr id="1173" name="Straight Connector 1172">
            <a:extLst>
              <a:ext uri="{FF2B5EF4-FFF2-40B4-BE49-F238E27FC236}">
                <a16:creationId xmlns:a16="http://schemas.microsoft.com/office/drawing/2014/main" id="{93037A6C-C8D5-4F78-88F9-88965D22AD82}"/>
              </a:ext>
            </a:extLst>
          </p:cNvPr>
          <p:cNvCxnSpPr>
            <a:cxnSpLocks/>
          </p:cNvCxnSpPr>
          <p:nvPr/>
        </p:nvCxnSpPr>
        <p:spPr>
          <a:xfrm>
            <a:off x="3648800" y="7221818"/>
            <a:ext cx="0" cy="18288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87" name="Group 1186">
            <a:extLst>
              <a:ext uri="{FF2B5EF4-FFF2-40B4-BE49-F238E27FC236}">
                <a16:creationId xmlns:a16="http://schemas.microsoft.com/office/drawing/2014/main" id="{92DE0DF5-F0CC-995B-3227-254A1B5354E1}"/>
              </a:ext>
            </a:extLst>
          </p:cNvPr>
          <p:cNvGrpSpPr/>
          <p:nvPr/>
        </p:nvGrpSpPr>
        <p:grpSpPr>
          <a:xfrm>
            <a:off x="3067260" y="7635642"/>
            <a:ext cx="3699341" cy="365580"/>
            <a:chOff x="3067260" y="4799837"/>
            <a:chExt cx="3699341" cy="365580"/>
          </a:xfrm>
        </p:grpSpPr>
        <p:sp>
          <p:nvSpPr>
            <p:cNvPr id="1104" name="Rectangle 1103">
              <a:extLst>
                <a:ext uri="{FF2B5EF4-FFF2-40B4-BE49-F238E27FC236}">
                  <a16:creationId xmlns:a16="http://schemas.microsoft.com/office/drawing/2014/main" id="{68C8AAEB-10D6-04B1-C3BD-3C3424A7085B}"/>
                </a:ext>
              </a:extLst>
            </p:cNvPr>
            <p:cNvSpPr/>
            <p:nvPr/>
          </p:nvSpPr>
          <p:spPr>
            <a:xfrm>
              <a:off x="3067260" y="4799837"/>
              <a:ext cx="914400" cy="365580"/>
            </a:xfrm>
            <a:prstGeom prst="rect">
              <a:avLst/>
            </a:prstGeom>
            <a:solidFill>
              <a:srgbClr val="C8D9E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5" name="Rectangle 1104">
              <a:extLst>
                <a:ext uri="{FF2B5EF4-FFF2-40B4-BE49-F238E27FC236}">
                  <a16:creationId xmlns:a16="http://schemas.microsoft.com/office/drawing/2014/main" id="{76761E80-F913-2CD7-DBFA-9267C3D1D6B3}"/>
                </a:ext>
              </a:extLst>
            </p:cNvPr>
            <p:cNvSpPr/>
            <p:nvPr/>
          </p:nvSpPr>
          <p:spPr>
            <a:xfrm>
              <a:off x="3995574" y="4799837"/>
              <a:ext cx="914400" cy="365580"/>
            </a:xfrm>
            <a:prstGeom prst="rect">
              <a:avLst/>
            </a:prstGeom>
            <a:solidFill>
              <a:srgbClr val="BED8BE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6" name="Rectangle 1105">
              <a:extLst>
                <a:ext uri="{FF2B5EF4-FFF2-40B4-BE49-F238E27FC236}">
                  <a16:creationId xmlns:a16="http://schemas.microsoft.com/office/drawing/2014/main" id="{972D6673-7FAA-053E-35CD-32849729C69C}"/>
                </a:ext>
              </a:extLst>
            </p:cNvPr>
            <p:cNvSpPr/>
            <p:nvPr/>
          </p:nvSpPr>
          <p:spPr>
            <a:xfrm>
              <a:off x="4923888" y="4799837"/>
              <a:ext cx="914400" cy="365580"/>
            </a:xfrm>
            <a:prstGeom prst="rect">
              <a:avLst/>
            </a:prstGeom>
            <a:solidFill>
              <a:srgbClr val="FBCBB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7" name="Rectangle 1106">
              <a:extLst>
                <a:ext uri="{FF2B5EF4-FFF2-40B4-BE49-F238E27FC236}">
                  <a16:creationId xmlns:a16="http://schemas.microsoft.com/office/drawing/2014/main" id="{079CF634-3B14-C5AA-A577-F9C840100E16}"/>
                </a:ext>
              </a:extLst>
            </p:cNvPr>
            <p:cNvSpPr/>
            <p:nvPr/>
          </p:nvSpPr>
          <p:spPr>
            <a:xfrm>
              <a:off x="5852201" y="4799837"/>
              <a:ext cx="914400" cy="365580"/>
            </a:xfrm>
            <a:prstGeom prst="rect">
              <a:avLst/>
            </a:prstGeom>
            <a:solidFill>
              <a:srgbClr val="F3BAA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86" name="Group 1185">
            <a:extLst>
              <a:ext uri="{FF2B5EF4-FFF2-40B4-BE49-F238E27FC236}">
                <a16:creationId xmlns:a16="http://schemas.microsoft.com/office/drawing/2014/main" id="{4C81852C-6D2C-F660-3C3C-B7412E8EBF80}"/>
              </a:ext>
            </a:extLst>
          </p:cNvPr>
          <p:cNvGrpSpPr/>
          <p:nvPr/>
        </p:nvGrpSpPr>
        <p:grpSpPr>
          <a:xfrm>
            <a:off x="3067260" y="8132733"/>
            <a:ext cx="3699341" cy="365580"/>
            <a:chOff x="3067260" y="5322164"/>
            <a:chExt cx="3699341" cy="365580"/>
          </a:xfrm>
        </p:grpSpPr>
        <p:sp>
          <p:nvSpPr>
            <p:cNvPr id="1108" name="Rectangle 1107">
              <a:extLst>
                <a:ext uri="{FF2B5EF4-FFF2-40B4-BE49-F238E27FC236}">
                  <a16:creationId xmlns:a16="http://schemas.microsoft.com/office/drawing/2014/main" id="{38B16948-9E6B-ADD8-DF1D-9E63E4095124}"/>
                </a:ext>
              </a:extLst>
            </p:cNvPr>
            <p:cNvSpPr/>
            <p:nvPr/>
          </p:nvSpPr>
          <p:spPr>
            <a:xfrm>
              <a:off x="3067260" y="5322164"/>
              <a:ext cx="914400" cy="365580"/>
            </a:xfrm>
            <a:prstGeom prst="rect">
              <a:avLst/>
            </a:prstGeom>
            <a:solidFill>
              <a:srgbClr val="C8D9E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9" name="Rectangle 1108">
              <a:extLst>
                <a:ext uri="{FF2B5EF4-FFF2-40B4-BE49-F238E27FC236}">
                  <a16:creationId xmlns:a16="http://schemas.microsoft.com/office/drawing/2014/main" id="{9D9D506E-70A0-2E61-9017-F6EE4E229F5C}"/>
                </a:ext>
              </a:extLst>
            </p:cNvPr>
            <p:cNvSpPr/>
            <p:nvPr/>
          </p:nvSpPr>
          <p:spPr>
            <a:xfrm>
              <a:off x="3995574" y="5322164"/>
              <a:ext cx="914400" cy="365580"/>
            </a:xfrm>
            <a:prstGeom prst="rect">
              <a:avLst/>
            </a:prstGeom>
            <a:solidFill>
              <a:srgbClr val="BED8BE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0" name="Rectangle 1109">
              <a:extLst>
                <a:ext uri="{FF2B5EF4-FFF2-40B4-BE49-F238E27FC236}">
                  <a16:creationId xmlns:a16="http://schemas.microsoft.com/office/drawing/2014/main" id="{2F1647CE-6990-093E-7430-68C4E8D9B7F6}"/>
                </a:ext>
              </a:extLst>
            </p:cNvPr>
            <p:cNvSpPr/>
            <p:nvPr/>
          </p:nvSpPr>
          <p:spPr>
            <a:xfrm>
              <a:off x="4923888" y="5322164"/>
              <a:ext cx="914400" cy="365580"/>
            </a:xfrm>
            <a:prstGeom prst="rect">
              <a:avLst/>
            </a:prstGeom>
            <a:solidFill>
              <a:srgbClr val="FBCBB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1" name="Rectangle 1110">
              <a:extLst>
                <a:ext uri="{FF2B5EF4-FFF2-40B4-BE49-F238E27FC236}">
                  <a16:creationId xmlns:a16="http://schemas.microsoft.com/office/drawing/2014/main" id="{91CB7969-684D-DDDA-6EAC-4BB8C9E42D02}"/>
                </a:ext>
              </a:extLst>
            </p:cNvPr>
            <p:cNvSpPr/>
            <p:nvPr/>
          </p:nvSpPr>
          <p:spPr>
            <a:xfrm>
              <a:off x="5852201" y="5322164"/>
              <a:ext cx="914400" cy="365580"/>
            </a:xfrm>
            <a:prstGeom prst="rect">
              <a:avLst/>
            </a:prstGeom>
            <a:solidFill>
              <a:srgbClr val="F3BAA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85" name="Group 1184">
            <a:extLst>
              <a:ext uri="{FF2B5EF4-FFF2-40B4-BE49-F238E27FC236}">
                <a16:creationId xmlns:a16="http://schemas.microsoft.com/office/drawing/2014/main" id="{AAD4A919-2944-BB3F-56B2-FCCC667D0F47}"/>
              </a:ext>
            </a:extLst>
          </p:cNvPr>
          <p:cNvGrpSpPr/>
          <p:nvPr/>
        </p:nvGrpSpPr>
        <p:grpSpPr>
          <a:xfrm>
            <a:off x="3067260" y="8638295"/>
            <a:ext cx="3699341" cy="365580"/>
            <a:chOff x="3067260" y="5868231"/>
            <a:chExt cx="3699341" cy="365580"/>
          </a:xfrm>
        </p:grpSpPr>
        <p:sp>
          <p:nvSpPr>
            <p:cNvPr id="1112" name="Rectangle 1111">
              <a:extLst>
                <a:ext uri="{FF2B5EF4-FFF2-40B4-BE49-F238E27FC236}">
                  <a16:creationId xmlns:a16="http://schemas.microsoft.com/office/drawing/2014/main" id="{A67033D7-7517-B8D1-78C9-BDBAC5EBB381}"/>
                </a:ext>
              </a:extLst>
            </p:cNvPr>
            <p:cNvSpPr/>
            <p:nvPr/>
          </p:nvSpPr>
          <p:spPr>
            <a:xfrm>
              <a:off x="3067260" y="5868231"/>
              <a:ext cx="914400" cy="365580"/>
            </a:xfrm>
            <a:prstGeom prst="rect">
              <a:avLst/>
            </a:prstGeom>
            <a:solidFill>
              <a:srgbClr val="C8D9E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3" name="Rectangle 1112">
              <a:extLst>
                <a:ext uri="{FF2B5EF4-FFF2-40B4-BE49-F238E27FC236}">
                  <a16:creationId xmlns:a16="http://schemas.microsoft.com/office/drawing/2014/main" id="{C5E3E54C-34B8-EE13-41EE-2DDA5BC524EB}"/>
                </a:ext>
              </a:extLst>
            </p:cNvPr>
            <p:cNvSpPr/>
            <p:nvPr/>
          </p:nvSpPr>
          <p:spPr>
            <a:xfrm>
              <a:off x="3995574" y="5868231"/>
              <a:ext cx="914400" cy="365580"/>
            </a:xfrm>
            <a:prstGeom prst="rect">
              <a:avLst/>
            </a:prstGeom>
            <a:solidFill>
              <a:srgbClr val="BED8BE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4" name="Rectangle 1113">
              <a:extLst>
                <a:ext uri="{FF2B5EF4-FFF2-40B4-BE49-F238E27FC236}">
                  <a16:creationId xmlns:a16="http://schemas.microsoft.com/office/drawing/2014/main" id="{CC150B78-2F5F-0F57-04ED-470658988CA4}"/>
                </a:ext>
              </a:extLst>
            </p:cNvPr>
            <p:cNvSpPr/>
            <p:nvPr/>
          </p:nvSpPr>
          <p:spPr>
            <a:xfrm>
              <a:off x="4923888" y="5868231"/>
              <a:ext cx="914400" cy="365580"/>
            </a:xfrm>
            <a:prstGeom prst="rect">
              <a:avLst/>
            </a:prstGeom>
            <a:solidFill>
              <a:srgbClr val="FBCBB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5" name="Rectangle 1114">
              <a:extLst>
                <a:ext uri="{FF2B5EF4-FFF2-40B4-BE49-F238E27FC236}">
                  <a16:creationId xmlns:a16="http://schemas.microsoft.com/office/drawing/2014/main" id="{C22A8DC3-EB7C-88B5-57E4-8B5DFB853985}"/>
                </a:ext>
              </a:extLst>
            </p:cNvPr>
            <p:cNvSpPr/>
            <p:nvPr/>
          </p:nvSpPr>
          <p:spPr>
            <a:xfrm>
              <a:off x="5852201" y="5868231"/>
              <a:ext cx="914400" cy="365580"/>
            </a:xfrm>
            <a:prstGeom prst="rect">
              <a:avLst/>
            </a:prstGeom>
            <a:solidFill>
              <a:srgbClr val="F3BAA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84" name="Group 1183">
            <a:extLst>
              <a:ext uri="{FF2B5EF4-FFF2-40B4-BE49-F238E27FC236}">
                <a16:creationId xmlns:a16="http://schemas.microsoft.com/office/drawing/2014/main" id="{D055B17C-EE55-EB40-35ED-2F333CC4F950}"/>
              </a:ext>
            </a:extLst>
          </p:cNvPr>
          <p:cNvGrpSpPr/>
          <p:nvPr/>
        </p:nvGrpSpPr>
        <p:grpSpPr>
          <a:xfrm>
            <a:off x="3067260" y="9152563"/>
            <a:ext cx="3699341" cy="365580"/>
            <a:chOff x="3067260" y="6414294"/>
            <a:chExt cx="3699341" cy="365580"/>
          </a:xfrm>
        </p:grpSpPr>
        <p:sp>
          <p:nvSpPr>
            <p:cNvPr id="1116" name="Rectangle 1115">
              <a:extLst>
                <a:ext uri="{FF2B5EF4-FFF2-40B4-BE49-F238E27FC236}">
                  <a16:creationId xmlns:a16="http://schemas.microsoft.com/office/drawing/2014/main" id="{A97E8C54-671E-4E22-645F-7B616FC239B5}"/>
                </a:ext>
              </a:extLst>
            </p:cNvPr>
            <p:cNvSpPr/>
            <p:nvPr/>
          </p:nvSpPr>
          <p:spPr>
            <a:xfrm>
              <a:off x="3067260" y="6414294"/>
              <a:ext cx="914400" cy="365580"/>
            </a:xfrm>
            <a:prstGeom prst="rect">
              <a:avLst/>
            </a:prstGeom>
            <a:solidFill>
              <a:srgbClr val="C8D9E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7" name="Rectangle 1116">
              <a:extLst>
                <a:ext uri="{FF2B5EF4-FFF2-40B4-BE49-F238E27FC236}">
                  <a16:creationId xmlns:a16="http://schemas.microsoft.com/office/drawing/2014/main" id="{85DAC077-A74E-7181-9D1A-D3AFFCC44FB5}"/>
                </a:ext>
              </a:extLst>
            </p:cNvPr>
            <p:cNvSpPr/>
            <p:nvPr/>
          </p:nvSpPr>
          <p:spPr>
            <a:xfrm>
              <a:off x="3995574" y="6414294"/>
              <a:ext cx="914400" cy="365580"/>
            </a:xfrm>
            <a:prstGeom prst="rect">
              <a:avLst/>
            </a:prstGeom>
            <a:solidFill>
              <a:srgbClr val="BED8BE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8" name="Rectangle 1117">
              <a:extLst>
                <a:ext uri="{FF2B5EF4-FFF2-40B4-BE49-F238E27FC236}">
                  <a16:creationId xmlns:a16="http://schemas.microsoft.com/office/drawing/2014/main" id="{DCBC8B9C-4CD7-32D4-4FB7-432D04FDDE32}"/>
                </a:ext>
              </a:extLst>
            </p:cNvPr>
            <p:cNvSpPr/>
            <p:nvPr/>
          </p:nvSpPr>
          <p:spPr>
            <a:xfrm>
              <a:off x="4923888" y="6414294"/>
              <a:ext cx="914400" cy="365580"/>
            </a:xfrm>
            <a:prstGeom prst="rect">
              <a:avLst/>
            </a:prstGeom>
            <a:solidFill>
              <a:srgbClr val="FBCBB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9" name="Rectangle 1118">
              <a:extLst>
                <a:ext uri="{FF2B5EF4-FFF2-40B4-BE49-F238E27FC236}">
                  <a16:creationId xmlns:a16="http://schemas.microsoft.com/office/drawing/2014/main" id="{5DCF81D4-1939-89F6-4496-32161A460519}"/>
                </a:ext>
              </a:extLst>
            </p:cNvPr>
            <p:cNvSpPr/>
            <p:nvPr/>
          </p:nvSpPr>
          <p:spPr>
            <a:xfrm>
              <a:off x="5852201" y="6414294"/>
              <a:ext cx="914400" cy="365580"/>
            </a:xfrm>
            <a:prstGeom prst="rect">
              <a:avLst/>
            </a:prstGeom>
            <a:solidFill>
              <a:srgbClr val="F3BAA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2" name="TextBox 1191">
            <a:extLst>
              <a:ext uri="{FF2B5EF4-FFF2-40B4-BE49-F238E27FC236}">
                <a16:creationId xmlns:a16="http://schemas.microsoft.com/office/drawing/2014/main" id="{8548DE41-F896-8084-F168-DE7772EEF545}"/>
              </a:ext>
            </a:extLst>
          </p:cNvPr>
          <p:cNvSpPr txBox="1"/>
          <p:nvPr/>
        </p:nvSpPr>
        <p:spPr>
          <a:xfrm>
            <a:off x="565044" y="3746503"/>
            <a:ext cx="2897468" cy="2225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100" b="1" kern="100" dirty="0">
                <a:solidFill>
                  <a:srgbClr val="002060"/>
                </a:solidFill>
                <a:latin typeface="+mj-lt"/>
              </a:rPr>
              <a:t>СОП</a:t>
            </a: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 по</a:t>
            </a:r>
            <a:r>
              <a:rPr lang="en-US" sz="1100" b="1" kern="100" dirty="0">
                <a:solidFill>
                  <a:srgbClr val="002060"/>
                </a:solidFill>
                <a:effectLst/>
                <a:latin typeface="+mj-lt"/>
              </a:rPr>
              <a:t> </a:t>
            </a: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ДВП</a:t>
            </a:r>
            <a:r>
              <a:rPr lang="en-US" sz="1100" kern="100" dirty="0">
                <a:effectLst/>
                <a:latin typeface="+mj-lt"/>
              </a:rPr>
              <a:t> </a:t>
            </a:r>
            <a:r>
              <a:rPr lang="ru-RU" sz="1100" kern="100" dirty="0">
                <a:effectLst/>
                <a:latin typeface="+mj-lt"/>
              </a:rPr>
              <a:t>разработан и утвержден руководством</a:t>
            </a:r>
            <a:endParaRPr lang="en-US" sz="1100" kern="100" dirty="0">
              <a:effectLst/>
              <a:latin typeface="+mj-lt"/>
            </a:endParaRPr>
          </a:p>
          <a:p>
            <a:pPr>
              <a:lnSpc>
                <a:spcPct val="90000"/>
              </a:lnSpc>
            </a:pPr>
            <a:endParaRPr lang="en-US" sz="1100" kern="100" dirty="0">
              <a:effectLst/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Внутренняя коммуникация и координация</a:t>
            </a:r>
            <a:r>
              <a:rPr lang="en-US" sz="1100" b="1" kern="100" dirty="0">
                <a:solidFill>
                  <a:srgbClr val="002060"/>
                </a:solidFill>
                <a:effectLst/>
                <a:latin typeface="+mj-lt"/>
              </a:rPr>
              <a:t> </a:t>
            </a:r>
            <a:r>
              <a:rPr lang="ru-RU" sz="1100" kern="100" dirty="0">
                <a:effectLst/>
                <a:latin typeface="+mj-lt"/>
              </a:rPr>
              <a:t>между национальным головным офисом (НГО) и филиалами улучшены благодаря созданию </a:t>
            </a:r>
            <a:r>
              <a:rPr lang="ru-RU" sz="1100" b="1" kern="100" dirty="0">
                <a:solidFill>
                  <a:srgbClr val="002060"/>
                </a:solidFill>
                <a:latin typeface="+mj-lt"/>
              </a:rPr>
              <a:t>рабочей группы по вопросам денежной помощи (РГВДП)</a:t>
            </a:r>
            <a:r>
              <a:rPr lang="en-US" sz="1100" b="1" kern="100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1100" b="1" kern="100" dirty="0">
                <a:solidFill>
                  <a:srgbClr val="002060"/>
                </a:solidFill>
                <a:latin typeface="+mj-lt"/>
              </a:rPr>
              <a:t>и разработке СОП</a:t>
            </a:r>
          </a:p>
          <a:p>
            <a:pPr>
              <a:lnSpc>
                <a:spcPct val="90000"/>
              </a:lnSpc>
            </a:pPr>
            <a:endParaRPr lang="ru-RU" sz="1100" b="1" kern="100" dirty="0">
              <a:solidFill>
                <a:srgbClr val="002060"/>
              </a:solidFill>
              <a:effectLst/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ru-RU" sz="1100" b="1" kern="100" dirty="0">
                <a:solidFill>
                  <a:srgbClr val="002060"/>
                </a:solidFill>
              </a:rPr>
              <a:t>На данный момент завершено проведение учебных курсов по ДВП У2 и инструменту быстрой оценки рисков (БОР)</a:t>
            </a:r>
            <a:r>
              <a:rPr lang="en-US" sz="1100" b="1" kern="100" dirty="0">
                <a:solidFill>
                  <a:srgbClr val="002060"/>
                </a:solidFill>
              </a:rPr>
              <a:t> </a:t>
            </a:r>
            <a:r>
              <a:rPr lang="ru-RU" sz="1100" kern="100" dirty="0"/>
              <a:t>для сотрудников и волонтеров на уровне районов</a:t>
            </a:r>
            <a:endParaRPr lang="en-US" sz="1100" kern="100" dirty="0">
              <a:solidFill>
                <a:srgbClr val="002060"/>
              </a:solidFill>
              <a:effectLst/>
              <a:latin typeface="+mj-lt"/>
            </a:endParaRPr>
          </a:p>
        </p:txBody>
      </p:sp>
      <p:pic>
        <p:nvPicPr>
          <p:cNvPr id="1194" name="Graphic 1193">
            <a:extLst>
              <a:ext uri="{FF2B5EF4-FFF2-40B4-BE49-F238E27FC236}">
                <a16:creationId xmlns:a16="http://schemas.microsoft.com/office/drawing/2014/main" id="{C444C390-2B51-D53E-C4F5-55991FDBE2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5692" y="9221483"/>
            <a:ext cx="342900" cy="228600"/>
          </a:xfrm>
          <a:prstGeom prst="rect">
            <a:avLst/>
          </a:prstGeom>
        </p:spPr>
      </p:pic>
      <p:pic>
        <p:nvPicPr>
          <p:cNvPr id="1195" name="Graphic 1194">
            <a:extLst>
              <a:ext uri="{FF2B5EF4-FFF2-40B4-BE49-F238E27FC236}">
                <a16:creationId xmlns:a16="http://schemas.microsoft.com/office/drawing/2014/main" id="{402726BC-465F-DB9F-C875-43C9CF62EF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4794" y="8677473"/>
            <a:ext cx="274320" cy="274320"/>
          </a:xfrm>
          <a:prstGeom prst="rect">
            <a:avLst/>
          </a:prstGeom>
        </p:spPr>
      </p:pic>
      <p:pic>
        <p:nvPicPr>
          <p:cNvPr id="1196" name="Graphic 1195">
            <a:extLst>
              <a:ext uri="{FF2B5EF4-FFF2-40B4-BE49-F238E27FC236}">
                <a16:creationId xmlns:a16="http://schemas.microsoft.com/office/drawing/2014/main" id="{C55E504F-6E3E-04F5-FFCC-302DF68D4F5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8427" y="7709301"/>
            <a:ext cx="321869" cy="201168"/>
          </a:xfrm>
          <a:prstGeom prst="rect">
            <a:avLst/>
          </a:prstGeom>
        </p:spPr>
      </p:pic>
      <p:pic>
        <p:nvPicPr>
          <p:cNvPr id="1197" name="Graphic 1196">
            <a:extLst>
              <a:ext uri="{FF2B5EF4-FFF2-40B4-BE49-F238E27FC236}">
                <a16:creationId xmlns:a16="http://schemas.microsoft.com/office/drawing/2014/main" id="{9B9AE0F1-E532-E51A-E3EC-8448A17AB98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5792" y="8167554"/>
            <a:ext cx="240030" cy="274320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E299E3CA-77E4-693E-1194-26759E30D889}"/>
              </a:ext>
            </a:extLst>
          </p:cNvPr>
          <p:cNvSpPr/>
          <p:nvPr/>
        </p:nvSpPr>
        <p:spPr>
          <a:xfrm>
            <a:off x="4034145" y="3275907"/>
            <a:ext cx="365760" cy="365760"/>
          </a:xfrm>
          <a:prstGeom prst="ellipse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0BCF428-A773-F2D1-5A2C-2B64F5E4C6D2}"/>
              </a:ext>
            </a:extLst>
          </p:cNvPr>
          <p:cNvSpPr/>
          <p:nvPr/>
        </p:nvSpPr>
        <p:spPr>
          <a:xfrm>
            <a:off x="4216398" y="3275907"/>
            <a:ext cx="2641601" cy="36576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>
                <a:latin typeface="Montserrat" pitchFamily="2" charset="0"/>
              </a:rPr>
              <a:t>Основные достижения</a:t>
            </a:r>
            <a:r>
              <a:rPr lang="en-US" sz="1400" b="1" dirty="0">
                <a:solidFill>
                  <a:srgbClr val="002060"/>
                </a:solidFill>
                <a:latin typeface="Montserrat" pitchFamily="2" charset="0"/>
              </a:rPr>
              <a:t>.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090AA54-7168-8DAC-8B55-E19A074472B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690977" y="4050094"/>
            <a:ext cx="274320" cy="27432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B4DAEA26-89AB-1020-B3E6-D8051121764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11127" y="5357445"/>
            <a:ext cx="274320" cy="245745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C7B77F55-DED6-C20E-6543-C55C59F676B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95888" y="4514996"/>
            <a:ext cx="274320" cy="27432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55BAA3E0-22CE-58C0-8006-57D4976FF4B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82526" y="3867221"/>
            <a:ext cx="274320" cy="27432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D2CCE11-D05A-77B2-408F-3BE25BE8A0D2}"/>
              </a:ext>
            </a:extLst>
          </p:cNvPr>
          <p:cNvSpPr txBox="1"/>
          <p:nvPr/>
        </p:nvSpPr>
        <p:spPr>
          <a:xfrm>
            <a:off x="4052868" y="3796700"/>
            <a:ext cx="2706636" cy="1768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Реализован пилотный проект по ДВП в рамках операций реагирования на наводнения,</a:t>
            </a:r>
            <a:r>
              <a:rPr lang="en-US" sz="1100" b="1" kern="100" dirty="0">
                <a:effectLst/>
                <a:latin typeface="+mj-lt"/>
              </a:rPr>
              <a:t> </a:t>
            </a:r>
            <a:r>
              <a:rPr lang="ru-RU" sz="1100" kern="100" dirty="0">
                <a:effectLst/>
                <a:latin typeface="+mj-lt"/>
              </a:rPr>
              <a:t>со сбором данных по полученному опыту для дальнейшего укрепления потенциала в</a:t>
            </a:r>
            <a:r>
              <a:rPr lang="en-US" sz="1100" kern="100" dirty="0">
                <a:effectLst/>
                <a:latin typeface="+mj-lt"/>
              </a:rPr>
              <a:t> </a:t>
            </a:r>
            <a:r>
              <a:rPr lang="ru-RU" sz="1100" kern="100" dirty="0" err="1">
                <a:effectLst/>
                <a:latin typeface="+mj-lt"/>
              </a:rPr>
              <a:t>НГО</a:t>
            </a:r>
            <a:r>
              <a:rPr lang="en-US" sz="1100" kern="100" dirty="0">
                <a:effectLst/>
                <a:latin typeface="+mj-lt"/>
              </a:rPr>
              <a:t> </a:t>
            </a:r>
            <a:r>
              <a:rPr lang="ru-RU" sz="1100" kern="100" dirty="0">
                <a:effectLst/>
                <a:latin typeface="+mj-lt"/>
              </a:rPr>
              <a:t>и</a:t>
            </a:r>
            <a:r>
              <a:rPr lang="en-US" sz="1100" kern="100" dirty="0">
                <a:effectLst/>
                <a:latin typeface="+mj-lt"/>
              </a:rPr>
              <a:t> </a:t>
            </a:r>
            <a:r>
              <a:rPr lang="ru-RU" sz="1100" kern="100" dirty="0">
                <a:effectLst/>
                <a:latin typeface="+mj-lt"/>
              </a:rPr>
              <a:t>филиалах.</a:t>
            </a:r>
            <a:endParaRPr lang="en-US" sz="1100" b="1" kern="100" dirty="0">
              <a:solidFill>
                <a:srgbClr val="002060"/>
              </a:solidFill>
              <a:effectLst/>
              <a:latin typeface="+mj-lt"/>
            </a:endParaRPr>
          </a:p>
          <a:p>
            <a:pPr>
              <a:lnSpc>
                <a:spcPct val="90000"/>
              </a:lnSpc>
            </a:pPr>
            <a:endParaRPr lang="en-US" sz="1100" kern="100" dirty="0">
              <a:effectLst/>
              <a:latin typeface="+mj-lt"/>
            </a:endParaRPr>
          </a:p>
          <a:p>
            <a:pPr>
              <a:lnSpc>
                <a:spcPct val="90000"/>
              </a:lnSpc>
            </a:pPr>
            <a:endParaRPr lang="ru-RU" sz="1100" b="1" kern="100" dirty="0">
              <a:solidFill>
                <a:srgbClr val="002060"/>
              </a:solidFill>
              <a:effectLst/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Теперь разработаны стратегия и методические указания по участию сообществ и ответственности (УСО)</a:t>
            </a:r>
            <a:r>
              <a:rPr lang="en-US" sz="1100" b="1" kern="100" dirty="0">
                <a:solidFill>
                  <a:srgbClr val="002060"/>
                </a:solidFill>
                <a:effectLst/>
                <a:latin typeface="+mj-lt"/>
              </a:rPr>
              <a:t> </a:t>
            </a:r>
            <a:r>
              <a:rPr lang="ru-RU" sz="1100" b="1" kern="100" dirty="0">
                <a:solidFill>
                  <a:srgbClr val="002060"/>
                </a:solidFill>
                <a:effectLst/>
                <a:latin typeface="+mj-lt"/>
              </a:rPr>
              <a:t>, </a:t>
            </a:r>
            <a:r>
              <a:rPr lang="ru-RU" sz="1100" kern="100" dirty="0">
                <a:effectLst/>
                <a:latin typeface="+mj-lt"/>
              </a:rPr>
              <a:t>которые привязаны к</a:t>
            </a:r>
            <a:r>
              <a:rPr lang="en-US" sz="1100" kern="100" dirty="0">
                <a:effectLst/>
                <a:latin typeface="+mj-lt"/>
              </a:rPr>
              <a:t> </a:t>
            </a:r>
            <a:r>
              <a:rPr lang="ru-RU" sz="1100" kern="100" dirty="0">
                <a:effectLst/>
                <a:latin typeface="+mj-lt"/>
              </a:rPr>
              <a:t>ДВП</a:t>
            </a:r>
            <a:r>
              <a:rPr lang="en-US" sz="1100" kern="100" dirty="0">
                <a:effectLst/>
                <a:latin typeface="+mj-lt"/>
              </a:rPr>
              <a:t> </a:t>
            </a:r>
            <a:endParaRPr lang="en-US" sz="1100" kern="100" dirty="0">
              <a:latin typeface="+mj-lt"/>
            </a:endParaRP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CE1D3138-29CB-E344-657C-61207AE93856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3706879" y="5122880"/>
            <a:ext cx="274320" cy="27432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F9847847-76F8-EB80-A8D9-DF269D2063FA}"/>
              </a:ext>
            </a:extLst>
          </p:cNvPr>
          <p:cNvSpPr/>
          <p:nvPr/>
        </p:nvSpPr>
        <p:spPr>
          <a:xfrm>
            <a:off x="3069653" y="6650912"/>
            <a:ext cx="914400" cy="411480"/>
          </a:xfrm>
          <a:prstGeom prst="rect">
            <a:avLst/>
          </a:prstGeom>
          <a:solidFill>
            <a:srgbClr val="C8D9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>
              <a:solidFill>
                <a:srgbClr val="002060"/>
              </a:solidFill>
              <a:latin typeface="Montserrat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98B7A-29EE-1985-5FDD-94180DE43B1D}"/>
              </a:ext>
            </a:extLst>
          </p:cNvPr>
          <p:cNvSpPr/>
          <p:nvPr/>
        </p:nvSpPr>
        <p:spPr>
          <a:xfrm>
            <a:off x="3997967" y="6650912"/>
            <a:ext cx="914400" cy="411480"/>
          </a:xfrm>
          <a:prstGeom prst="rect">
            <a:avLst/>
          </a:prstGeom>
          <a:solidFill>
            <a:srgbClr val="BED8B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>
              <a:solidFill>
                <a:srgbClr val="002060"/>
              </a:solidFill>
              <a:latin typeface="Montserrat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07A6FA3-D1CD-5479-B31A-4583405BA1D5}"/>
              </a:ext>
            </a:extLst>
          </p:cNvPr>
          <p:cNvSpPr/>
          <p:nvPr/>
        </p:nvSpPr>
        <p:spPr>
          <a:xfrm>
            <a:off x="4926281" y="6650912"/>
            <a:ext cx="914400" cy="411480"/>
          </a:xfrm>
          <a:prstGeom prst="rect">
            <a:avLst/>
          </a:prstGeom>
          <a:solidFill>
            <a:srgbClr val="FBCB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>
              <a:solidFill>
                <a:srgbClr val="002060"/>
              </a:solidFill>
              <a:latin typeface="Montserrat" pitchFamily="2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87C21D4-7AD9-CC94-30BC-F433EAC56DE7}"/>
              </a:ext>
            </a:extLst>
          </p:cNvPr>
          <p:cNvSpPr/>
          <p:nvPr/>
        </p:nvSpPr>
        <p:spPr>
          <a:xfrm>
            <a:off x="5854594" y="6650912"/>
            <a:ext cx="914400" cy="411480"/>
          </a:xfrm>
          <a:prstGeom prst="rect">
            <a:avLst/>
          </a:prstGeom>
          <a:solidFill>
            <a:srgbClr val="F3BAA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>
              <a:solidFill>
                <a:srgbClr val="002060"/>
              </a:solidFill>
              <a:latin typeface="Montserrat" pitchFamily="2" charset="0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A6A4BC5-8916-87FF-4673-04BA2BEEA94E}"/>
              </a:ext>
            </a:extLst>
          </p:cNvPr>
          <p:cNvGrpSpPr/>
          <p:nvPr/>
        </p:nvGrpSpPr>
        <p:grpSpPr>
          <a:xfrm>
            <a:off x="2948664" y="6632522"/>
            <a:ext cx="1171003" cy="409920"/>
            <a:chOff x="2948664" y="6657291"/>
            <a:chExt cx="1171003" cy="409920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C637034-A12B-876F-9C17-4485AB86A8FB}"/>
                </a:ext>
              </a:extLst>
            </p:cNvPr>
            <p:cNvSpPr txBox="1"/>
            <p:nvPr/>
          </p:nvSpPr>
          <p:spPr>
            <a:xfrm>
              <a:off x="3025324" y="6657291"/>
              <a:ext cx="1020192" cy="178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ru-RU" sz="7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НО способно</a:t>
              </a:r>
              <a:endParaRPr lang="en-US" sz="7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2C45030-1DD3-F34D-72E6-712E612274FF}"/>
                </a:ext>
              </a:extLst>
            </p:cNvPr>
            <p:cNvSpPr txBox="1"/>
            <p:nvPr/>
          </p:nvSpPr>
          <p:spPr>
            <a:xfrm>
              <a:off x="2948664" y="6739785"/>
              <a:ext cx="1171003" cy="248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ru-RU" sz="7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предоставлять ДВП</a:t>
              </a:r>
              <a:r>
                <a:rPr lang="en-US" sz="7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ru-RU" sz="7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со</a:t>
              </a:r>
              <a:r>
                <a:rPr lang="en-US" sz="7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ru-RU" sz="7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значительной</a:t>
              </a:r>
              <a:endParaRPr lang="en-US" sz="7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31805C5-E0BB-081F-4DAD-9AA824A630CA}"/>
                </a:ext>
              </a:extLst>
            </p:cNvPr>
            <p:cNvSpPr txBox="1"/>
            <p:nvPr/>
          </p:nvSpPr>
          <p:spPr>
            <a:xfrm>
              <a:off x="3003560" y="6899473"/>
              <a:ext cx="1065708" cy="167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ru-RU" sz="7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внешней поддержкой</a:t>
              </a:r>
              <a:endParaRPr lang="en-US" sz="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E15AB22-B181-B806-905A-9D2F5C946B7D}"/>
              </a:ext>
            </a:extLst>
          </p:cNvPr>
          <p:cNvGrpSpPr/>
          <p:nvPr/>
        </p:nvGrpSpPr>
        <p:grpSpPr>
          <a:xfrm>
            <a:off x="3897667" y="6629824"/>
            <a:ext cx="1120990" cy="390811"/>
            <a:chOff x="2974925" y="6657291"/>
            <a:chExt cx="1120990" cy="390811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4BB6620-D272-E5AE-0400-F7E47D61B79E}"/>
                </a:ext>
              </a:extLst>
            </p:cNvPr>
            <p:cNvSpPr txBox="1"/>
            <p:nvPr/>
          </p:nvSpPr>
          <p:spPr>
            <a:xfrm>
              <a:off x="3025324" y="6657291"/>
              <a:ext cx="1020192" cy="178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endParaRPr lang="en-US" sz="7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4F209A06-EA2B-7C44-9AF6-21151DAAFABD}"/>
                </a:ext>
              </a:extLst>
            </p:cNvPr>
            <p:cNvSpPr txBox="1"/>
            <p:nvPr/>
          </p:nvSpPr>
          <p:spPr>
            <a:xfrm>
              <a:off x="2974925" y="6763537"/>
              <a:ext cx="1120990" cy="178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endParaRPr lang="en-US" sz="75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0150A3F-C58F-A1A5-6D11-0D3F97BCA051}"/>
                </a:ext>
              </a:extLst>
            </p:cNvPr>
            <p:cNvSpPr txBox="1"/>
            <p:nvPr/>
          </p:nvSpPr>
          <p:spPr>
            <a:xfrm>
              <a:off x="3025324" y="6869783"/>
              <a:ext cx="1020192" cy="178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endParaRPr lang="en-US" sz="7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B1CDD55-2826-903C-3E0E-CF4229235B88}"/>
              </a:ext>
            </a:extLst>
          </p:cNvPr>
          <p:cNvGrpSpPr/>
          <p:nvPr/>
        </p:nvGrpSpPr>
        <p:grpSpPr>
          <a:xfrm>
            <a:off x="4819211" y="6633683"/>
            <a:ext cx="1120990" cy="390811"/>
            <a:chOff x="2974925" y="6657291"/>
            <a:chExt cx="1120990" cy="390811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B5D1735-1409-DC1D-3738-50B82F344FD2}"/>
                </a:ext>
              </a:extLst>
            </p:cNvPr>
            <p:cNvSpPr txBox="1"/>
            <p:nvPr/>
          </p:nvSpPr>
          <p:spPr>
            <a:xfrm>
              <a:off x="3025324" y="6657291"/>
              <a:ext cx="1020192" cy="178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endParaRPr lang="en-US" sz="7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749DA84-C952-E5C6-F79B-4422062AF406}"/>
                </a:ext>
              </a:extLst>
            </p:cNvPr>
            <p:cNvSpPr txBox="1"/>
            <p:nvPr/>
          </p:nvSpPr>
          <p:spPr>
            <a:xfrm>
              <a:off x="2974925" y="6763537"/>
              <a:ext cx="1120990" cy="178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endParaRPr lang="en-US" sz="75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198796A-7C97-241B-FADF-3814EEEF5C06}"/>
                </a:ext>
              </a:extLst>
            </p:cNvPr>
            <p:cNvSpPr txBox="1"/>
            <p:nvPr/>
          </p:nvSpPr>
          <p:spPr>
            <a:xfrm>
              <a:off x="3025324" y="6869783"/>
              <a:ext cx="1020192" cy="178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endParaRPr lang="en-US" sz="7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D76C97C4-925E-E835-CC0B-399D2CD3E439}"/>
              </a:ext>
            </a:extLst>
          </p:cNvPr>
          <p:cNvGrpSpPr/>
          <p:nvPr/>
        </p:nvGrpSpPr>
        <p:grpSpPr>
          <a:xfrm>
            <a:off x="5761550" y="6630569"/>
            <a:ext cx="1120990" cy="390811"/>
            <a:chOff x="2974925" y="6657291"/>
            <a:chExt cx="1120990" cy="390811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AADF551-3086-2106-17B9-E922DA786D7A}"/>
                </a:ext>
              </a:extLst>
            </p:cNvPr>
            <p:cNvSpPr txBox="1"/>
            <p:nvPr/>
          </p:nvSpPr>
          <p:spPr>
            <a:xfrm>
              <a:off x="3025324" y="6657291"/>
              <a:ext cx="1020192" cy="178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endParaRPr lang="en-US" sz="7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4FE593B-6578-B8BE-0C2D-96EF40543611}"/>
                </a:ext>
              </a:extLst>
            </p:cNvPr>
            <p:cNvSpPr txBox="1"/>
            <p:nvPr/>
          </p:nvSpPr>
          <p:spPr>
            <a:xfrm>
              <a:off x="2974925" y="6763537"/>
              <a:ext cx="1120990" cy="178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endParaRPr lang="en-US" sz="75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FFAC896-8252-515B-1A46-A77EF3278EE9}"/>
                </a:ext>
              </a:extLst>
            </p:cNvPr>
            <p:cNvSpPr txBox="1"/>
            <p:nvPr/>
          </p:nvSpPr>
          <p:spPr>
            <a:xfrm>
              <a:off x="3025324" y="6869783"/>
              <a:ext cx="1020192" cy="178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endParaRPr lang="en-US" sz="75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51" name="Arrow: Right 50">
            <a:extLst>
              <a:ext uri="{FF2B5EF4-FFF2-40B4-BE49-F238E27FC236}">
                <a16:creationId xmlns:a16="http://schemas.microsoft.com/office/drawing/2014/main" id="{7993FC8C-3E1F-CEAA-022E-406A15975BF8}"/>
              </a:ext>
            </a:extLst>
          </p:cNvPr>
          <p:cNvSpPr/>
          <p:nvPr/>
        </p:nvSpPr>
        <p:spPr>
          <a:xfrm>
            <a:off x="1015041" y="6632014"/>
            <a:ext cx="923304" cy="215444"/>
          </a:xfrm>
          <a:prstGeom prst="rightArrow">
            <a:avLst/>
          </a:prstGeom>
          <a:gradFill flip="none" rotWithShape="1">
            <a:gsLst>
              <a:gs pos="6500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E6ED27C-F512-0440-3D26-2B936DE1F7C0}"/>
              </a:ext>
            </a:extLst>
          </p:cNvPr>
          <p:cNvSpPr txBox="1"/>
          <p:nvPr/>
        </p:nvSpPr>
        <p:spPr>
          <a:xfrm>
            <a:off x="136180" y="6551778"/>
            <a:ext cx="87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900" kern="100" dirty="0">
                <a:solidFill>
                  <a:srgbClr val="002060"/>
                </a:solidFill>
                <a:latin typeface="Montserrat" pitchFamily="2" charset="0"/>
              </a:rPr>
              <a:t>Исходные</a:t>
            </a:r>
            <a:r>
              <a:rPr lang="en-US" sz="900" kern="100" dirty="0">
                <a:solidFill>
                  <a:srgbClr val="002060"/>
                </a:solidFill>
                <a:latin typeface="Montserrat" pitchFamily="2" charset="0"/>
              </a:rPr>
              <a:t> 20</a:t>
            </a:r>
            <a:r>
              <a:rPr lang="ru-RU" sz="900" kern="100" dirty="0" err="1">
                <a:solidFill>
                  <a:srgbClr val="002060"/>
                </a:solidFill>
                <a:latin typeface="Montserrat" pitchFamily="2" charset="0"/>
              </a:rPr>
              <a:t>хх</a:t>
            </a:r>
            <a:endParaRPr lang="en-US" sz="900" kern="100" dirty="0">
              <a:solidFill>
                <a:srgbClr val="002060"/>
              </a:solidFill>
              <a:effectLst/>
              <a:latin typeface="Montserrat" pitchFamily="2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4831B08-347D-EBB3-AC2E-95C1ADFC88C2}"/>
              </a:ext>
            </a:extLst>
          </p:cNvPr>
          <p:cNvSpPr txBox="1"/>
          <p:nvPr/>
        </p:nvSpPr>
        <p:spPr>
          <a:xfrm>
            <a:off x="1938064" y="6544267"/>
            <a:ext cx="952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kern="100" dirty="0">
                <a:solidFill>
                  <a:srgbClr val="002060"/>
                </a:solidFill>
                <a:latin typeface="Montserrat" pitchFamily="2" charset="0"/>
              </a:rPr>
              <a:t>Желательные</a:t>
            </a:r>
            <a:r>
              <a:rPr lang="en-US" sz="900" kern="100" dirty="0">
                <a:solidFill>
                  <a:srgbClr val="002060"/>
                </a:solidFill>
                <a:latin typeface="Montserrat" pitchFamily="2" charset="0"/>
              </a:rPr>
              <a:t> 20</a:t>
            </a:r>
            <a:r>
              <a:rPr lang="ru-RU" sz="900" kern="100" dirty="0" err="1">
                <a:solidFill>
                  <a:srgbClr val="002060"/>
                </a:solidFill>
                <a:latin typeface="Montserrat" pitchFamily="2" charset="0"/>
              </a:rPr>
              <a:t>хх</a:t>
            </a:r>
            <a:endParaRPr lang="en-US" sz="900" kern="100" dirty="0">
              <a:solidFill>
                <a:srgbClr val="002060"/>
              </a:solidFill>
              <a:effectLst/>
              <a:latin typeface="Montserrat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BC13D8-A402-E1F2-97CF-C75F8979DAA2}"/>
              </a:ext>
            </a:extLst>
          </p:cNvPr>
          <p:cNvSpPr txBox="1"/>
          <p:nvPr/>
        </p:nvSpPr>
        <p:spPr>
          <a:xfrm>
            <a:off x="5741495" y="249375"/>
            <a:ext cx="9631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Вставить здесь логотип НО</a:t>
            </a:r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7" name="TextBox 105">
            <a:extLst>
              <a:ext uri="{FF2B5EF4-FFF2-40B4-BE49-F238E27FC236}">
                <a16:creationId xmlns:a16="http://schemas.microsoft.com/office/drawing/2014/main" id="{A40450F0-86C4-BDF2-11DF-F99B981A7D7F}"/>
              </a:ext>
            </a:extLst>
          </p:cNvPr>
          <p:cNvSpPr txBox="1"/>
          <p:nvPr/>
        </p:nvSpPr>
        <p:spPr>
          <a:xfrm>
            <a:off x="544859" y="9585019"/>
            <a:ext cx="6159743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900" i="1" dirty="0">
                <a:latin typeface="Montserrat" pitchFamily="2" charset="0"/>
              </a:rPr>
              <a:t>*Скопируйте иллюстративные материалы из двухстраничного документа семинара по разработке общей концепции и планированию и добавьте выделенные красным данные промежуточного обзора (</a:t>
            </a:r>
            <a:r>
              <a:rPr lang="ru-RU" sz="900" i="1" dirty="0" err="1">
                <a:latin typeface="Montserrat" pitchFamily="2" charset="0"/>
              </a:rPr>
              <a:t>ПрО</a:t>
            </a:r>
            <a:r>
              <a:rPr lang="ru-RU" sz="900" i="1" dirty="0">
                <a:latin typeface="Montserrat" pitchFamily="2" charset="0"/>
              </a:rPr>
              <a:t>) </a:t>
            </a:r>
            <a:endParaRPr lang="en-US" sz="900" i="1" dirty="0">
              <a:latin typeface="Montserrat" pitchFamily="2" charset="0"/>
            </a:endParaRPr>
          </a:p>
        </p:txBody>
      </p:sp>
      <p:sp>
        <p:nvSpPr>
          <p:cNvPr id="9" name="Google Shape;619;p27">
            <a:extLst>
              <a:ext uri="{FF2B5EF4-FFF2-40B4-BE49-F238E27FC236}">
                <a16:creationId xmlns:a16="http://schemas.microsoft.com/office/drawing/2014/main" id="{C16C6AC1-76CB-E033-6DAD-9F49B60E1B09}"/>
              </a:ext>
            </a:extLst>
          </p:cNvPr>
          <p:cNvSpPr txBox="1"/>
          <p:nvPr/>
        </p:nvSpPr>
        <p:spPr>
          <a:xfrm>
            <a:off x="5283825" y="7073451"/>
            <a:ext cx="641498" cy="4823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rPr>
              <a:t>&gt; 81%</a:t>
            </a:r>
            <a:endParaRPr sz="1050" b="1" dirty="0">
              <a:solidFill>
                <a:srgbClr val="002060"/>
              </a:solidFill>
              <a:latin typeface="Montserrat" pitchFamily="2" charset="0"/>
              <a:ea typeface="Lato"/>
              <a:cs typeface="Lato"/>
              <a:sym typeface="Lato"/>
            </a:endParaRPr>
          </a:p>
        </p:txBody>
      </p:sp>
      <p:sp>
        <p:nvSpPr>
          <p:cNvPr id="13" name="Arrow: Right 1162">
            <a:extLst>
              <a:ext uri="{FF2B5EF4-FFF2-40B4-BE49-F238E27FC236}">
                <a16:creationId xmlns:a16="http://schemas.microsoft.com/office/drawing/2014/main" id="{358C4F7E-19DB-5502-350C-E46E1224D948}"/>
              </a:ext>
            </a:extLst>
          </p:cNvPr>
          <p:cNvSpPr/>
          <p:nvPr/>
        </p:nvSpPr>
        <p:spPr>
          <a:xfrm>
            <a:off x="3666579" y="7217905"/>
            <a:ext cx="1727375" cy="190481"/>
          </a:xfrm>
          <a:prstGeom prst="rightArrow">
            <a:avLst/>
          </a:prstGeom>
          <a:gradFill flip="none" rotWithShape="1">
            <a:gsLst>
              <a:gs pos="6500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5C637034-A12B-876F-9C17-4485AB86A8FB}"/>
              </a:ext>
            </a:extLst>
          </p:cNvPr>
          <p:cNvSpPr txBox="1"/>
          <p:nvPr/>
        </p:nvSpPr>
        <p:spPr>
          <a:xfrm>
            <a:off x="3943726" y="6648348"/>
            <a:ext cx="1020192" cy="178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7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НО способно</a:t>
            </a:r>
            <a:endParaRPr lang="en-US" sz="7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B2C45030-1DD3-F34D-72E6-712E612274FF}"/>
              </a:ext>
            </a:extLst>
          </p:cNvPr>
          <p:cNvSpPr txBox="1"/>
          <p:nvPr/>
        </p:nvSpPr>
        <p:spPr>
          <a:xfrm>
            <a:off x="3867066" y="6730842"/>
            <a:ext cx="1171003" cy="243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предоставлять ДВП</a:t>
            </a:r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</a:t>
            </a:r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ограниченной</a:t>
            </a:r>
            <a:endParaRPr 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031805C5-E0BB-081F-4DAD-9AA824A630CA}"/>
              </a:ext>
            </a:extLst>
          </p:cNvPr>
          <p:cNvSpPr txBox="1"/>
          <p:nvPr/>
        </p:nvSpPr>
        <p:spPr>
          <a:xfrm>
            <a:off x="3921962" y="6890530"/>
            <a:ext cx="1065708" cy="167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внешней поддержкой</a:t>
            </a:r>
            <a:endParaRPr 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5C637034-A12B-876F-9C17-4485AB86A8FB}"/>
              </a:ext>
            </a:extLst>
          </p:cNvPr>
          <p:cNvSpPr txBox="1"/>
          <p:nvPr/>
        </p:nvSpPr>
        <p:spPr>
          <a:xfrm>
            <a:off x="4870054" y="6648348"/>
            <a:ext cx="1020192" cy="178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7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НО способно</a:t>
            </a:r>
            <a:endParaRPr lang="en-US" sz="7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B2C45030-1DD3-F34D-72E6-712E612274FF}"/>
              </a:ext>
            </a:extLst>
          </p:cNvPr>
          <p:cNvSpPr txBox="1"/>
          <p:nvPr/>
        </p:nvSpPr>
        <p:spPr>
          <a:xfrm>
            <a:off x="4947782" y="6730842"/>
            <a:ext cx="888721" cy="243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предоставлять ДВП</a:t>
            </a:r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без </a:t>
            </a:r>
            <a:r>
              <a:rPr lang="ru-RU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внешней</a:t>
            </a:r>
            <a:endParaRPr 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031805C5-E0BB-081F-4DAD-9AA824A630CA}"/>
              </a:ext>
            </a:extLst>
          </p:cNvPr>
          <p:cNvSpPr txBox="1"/>
          <p:nvPr/>
        </p:nvSpPr>
        <p:spPr>
          <a:xfrm>
            <a:off x="4848290" y="6890530"/>
            <a:ext cx="1065708" cy="172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поддержки</a:t>
            </a:r>
            <a:endParaRPr 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5C637034-A12B-876F-9C17-4485AB86A8FB}"/>
              </a:ext>
            </a:extLst>
          </p:cNvPr>
          <p:cNvSpPr txBox="1"/>
          <p:nvPr/>
        </p:nvSpPr>
        <p:spPr>
          <a:xfrm>
            <a:off x="5808258" y="6630534"/>
            <a:ext cx="1020192" cy="178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7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НО способно</a:t>
            </a:r>
            <a:endParaRPr lang="en-US" sz="7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B2C45030-1DD3-F34D-72E6-712E612274FF}"/>
              </a:ext>
            </a:extLst>
          </p:cNvPr>
          <p:cNvSpPr txBox="1"/>
          <p:nvPr/>
        </p:nvSpPr>
        <p:spPr>
          <a:xfrm>
            <a:off x="5731598" y="6718966"/>
            <a:ext cx="1171003" cy="243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предоставлять ДВП</a:t>
            </a:r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без </a:t>
            </a:r>
            <a:r>
              <a:rPr lang="ru-RU" sz="7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внешн</a:t>
            </a:r>
            <a:r>
              <a:rPr lang="ru-RU" sz="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ru-RU" sz="7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подд</a:t>
            </a:r>
            <a:r>
              <a:rPr lang="ru-RU" sz="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+</a:t>
            </a:r>
            <a:endParaRPr 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031805C5-E0BB-081F-4DAD-9AA824A630CA}"/>
              </a:ext>
            </a:extLst>
          </p:cNvPr>
          <p:cNvSpPr txBox="1"/>
          <p:nvPr/>
        </p:nvSpPr>
        <p:spPr>
          <a:xfrm>
            <a:off x="5786494" y="6866778"/>
            <a:ext cx="1065708" cy="243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поддерживать другие орг.</a:t>
            </a:r>
            <a:endParaRPr 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5" name="Google Shape;619;p27">
            <a:extLst>
              <a:ext uri="{FF2B5EF4-FFF2-40B4-BE49-F238E27FC236}">
                <a16:creationId xmlns:a16="http://schemas.microsoft.com/office/drawing/2014/main" id="{24525086-F368-FBBE-BD54-7C8F0FC0AEB3}"/>
              </a:ext>
            </a:extLst>
          </p:cNvPr>
          <p:cNvSpPr txBox="1"/>
          <p:nvPr/>
        </p:nvSpPr>
        <p:spPr>
          <a:xfrm>
            <a:off x="1113970" y="6486629"/>
            <a:ext cx="725446" cy="4823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 err="1">
                <a:solidFill>
                  <a:srgbClr val="C00000"/>
                </a:solidFill>
                <a:latin typeface="Montserrat" pitchFamily="2" charset="0"/>
                <a:ea typeface="Lato"/>
                <a:cs typeface="Lato"/>
                <a:sym typeface="Lato"/>
              </a:rPr>
              <a:t>ПрО</a:t>
            </a:r>
            <a:endParaRPr sz="1600" b="1" dirty="0">
              <a:solidFill>
                <a:srgbClr val="C00000"/>
              </a:solidFill>
              <a:latin typeface="Montserrat" pitchFamily="2" charset="0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900170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699;p43">
            <a:extLst>
              <a:ext uri="{FF2B5EF4-FFF2-40B4-BE49-F238E27FC236}">
                <a16:creationId xmlns:a16="http://schemas.microsoft.com/office/drawing/2014/main" id="{67E9CDA7-1B81-F7F5-536E-684CD7B1B3CF}"/>
              </a:ext>
            </a:extLst>
          </p:cNvPr>
          <p:cNvSpPr/>
          <p:nvPr/>
        </p:nvSpPr>
        <p:spPr>
          <a:xfrm>
            <a:off x="1236442" y="5954750"/>
            <a:ext cx="2103120" cy="1188720"/>
          </a:xfrm>
          <a:custGeom>
            <a:avLst/>
            <a:gdLst/>
            <a:ahLst/>
            <a:cxnLst/>
            <a:rect l="l" t="t" r="r" b="b"/>
            <a:pathLst>
              <a:path w="56508" h="75984" fill="none" extrusionOk="0">
                <a:moveTo>
                  <a:pt x="1609" y="1469"/>
                </a:moveTo>
                <a:cubicBezTo>
                  <a:pt x="385" y="2448"/>
                  <a:pt x="735" y="11714"/>
                  <a:pt x="560" y="20875"/>
                </a:cubicBezTo>
                <a:cubicBezTo>
                  <a:pt x="420" y="30037"/>
                  <a:pt x="420" y="51961"/>
                  <a:pt x="560" y="56262"/>
                </a:cubicBezTo>
                <a:cubicBezTo>
                  <a:pt x="735" y="60563"/>
                  <a:pt x="1" y="72976"/>
                  <a:pt x="1015" y="74445"/>
                </a:cubicBezTo>
                <a:cubicBezTo>
                  <a:pt x="2064" y="75878"/>
                  <a:pt x="14092" y="75703"/>
                  <a:pt x="17064" y="75703"/>
                </a:cubicBezTo>
                <a:cubicBezTo>
                  <a:pt x="20037" y="75703"/>
                  <a:pt x="30876" y="75878"/>
                  <a:pt x="34093" y="75494"/>
                </a:cubicBezTo>
                <a:cubicBezTo>
                  <a:pt x="37310" y="75144"/>
                  <a:pt x="54304" y="75983"/>
                  <a:pt x="55213" y="74550"/>
                </a:cubicBezTo>
                <a:cubicBezTo>
                  <a:pt x="56088" y="73116"/>
                  <a:pt x="55948" y="60213"/>
                  <a:pt x="55913" y="52870"/>
                </a:cubicBezTo>
                <a:cubicBezTo>
                  <a:pt x="55878" y="43149"/>
                  <a:pt x="56262" y="29687"/>
                  <a:pt x="56367" y="22869"/>
                </a:cubicBezTo>
                <a:cubicBezTo>
                  <a:pt x="56507" y="16015"/>
                  <a:pt x="56193" y="2343"/>
                  <a:pt x="55458" y="1434"/>
                </a:cubicBezTo>
                <a:cubicBezTo>
                  <a:pt x="54724" y="525"/>
                  <a:pt x="35247" y="1084"/>
                  <a:pt x="29967" y="1434"/>
                </a:cubicBezTo>
                <a:cubicBezTo>
                  <a:pt x="24652" y="1784"/>
                  <a:pt x="3392" y="0"/>
                  <a:pt x="1609" y="146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699;p43">
            <a:extLst>
              <a:ext uri="{FF2B5EF4-FFF2-40B4-BE49-F238E27FC236}">
                <a16:creationId xmlns:a16="http://schemas.microsoft.com/office/drawing/2014/main" id="{31B74E48-D262-21AF-403D-C4CDB2AB3796}"/>
              </a:ext>
            </a:extLst>
          </p:cNvPr>
          <p:cNvSpPr/>
          <p:nvPr/>
        </p:nvSpPr>
        <p:spPr>
          <a:xfrm>
            <a:off x="3488860" y="5940158"/>
            <a:ext cx="2103120" cy="1188720"/>
          </a:xfrm>
          <a:custGeom>
            <a:avLst/>
            <a:gdLst/>
            <a:ahLst/>
            <a:cxnLst/>
            <a:rect l="l" t="t" r="r" b="b"/>
            <a:pathLst>
              <a:path w="56508" h="75984" fill="none" extrusionOk="0">
                <a:moveTo>
                  <a:pt x="1609" y="1469"/>
                </a:moveTo>
                <a:cubicBezTo>
                  <a:pt x="385" y="2448"/>
                  <a:pt x="735" y="11714"/>
                  <a:pt x="560" y="20875"/>
                </a:cubicBezTo>
                <a:cubicBezTo>
                  <a:pt x="420" y="30037"/>
                  <a:pt x="420" y="51961"/>
                  <a:pt x="560" y="56262"/>
                </a:cubicBezTo>
                <a:cubicBezTo>
                  <a:pt x="735" y="60563"/>
                  <a:pt x="1" y="72976"/>
                  <a:pt x="1015" y="74445"/>
                </a:cubicBezTo>
                <a:cubicBezTo>
                  <a:pt x="2064" y="75878"/>
                  <a:pt x="14092" y="75703"/>
                  <a:pt x="17064" y="75703"/>
                </a:cubicBezTo>
                <a:cubicBezTo>
                  <a:pt x="20037" y="75703"/>
                  <a:pt x="30876" y="75878"/>
                  <a:pt x="34093" y="75494"/>
                </a:cubicBezTo>
                <a:cubicBezTo>
                  <a:pt x="37310" y="75144"/>
                  <a:pt x="54304" y="75983"/>
                  <a:pt x="55213" y="74550"/>
                </a:cubicBezTo>
                <a:cubicBezTo>
                  <a:pt x="56088" y="73116"/>
                  <a:pt x="55948" y="60213"/>
                  <a:pt x="55913" y="52870"/>
                </a:cubicBezTo>
                <a:cubicBezTo>
                  <a:pt x="55878" y="43149"/>
                  <a:pt x="56262" y="29687"/>
                  <a:pt x="56367" y="22869"/>
                </a:cubicBezTo>
                <a:cubicBezTo>
                  <a:pt x="56507" y="16015"/>
                  <a:pt x="56193" y="2343"/>
                  <a:pt x="55458" y="1434"/>
                </a:cubicBezTo>
                <a:cubicBezTo>
                  <a:pt x="54724" y="525"/>
                  <a:pt x="35247" y="1084"/>
                  <a:pt x="29967" y="1434"/>
                </a:cubicBezTo>
                <a:cubicBezTo>
                  <a:pt x="24652" y="1784"/>
                  <a:pt x="3392" y="0"/>
                  <a:pt x="1609" y="146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699;p43">
            <a:extLst>
              <a:ext uri="{FF2B5EF4-FFF2-40B4-BE49-F238E27FC236}">
                <a16:creationId xmlns:a16="http://schemas.microsoft.com/office/drawing/2014/main" id="{7CCC09E1-0627-11FF-7078-EE4421085EB9}"/>
              </a:ext>
            </a:extLst>
          </p:cNvPr>
          <p:cNvSpPr/>
          <p:nvPr/>
        </p:nvSpPr>
        <p:spPr>
          <a:xfrm>
            <a:off x="2366884" y="4195494"/>
            <a:ext cx="2103120" cy="1188720"/>
          </a:xfrm>
          <a:custGeom>
            <a:avLst/>
            <a:gdLst/>
            <a:ahLst/>
            <a:cxnLst/>
            <a:rect l="l" t="t" r="r" b="b"/>
            <a:pathLst>
              <a:path w="56508" h="75984" fill="none" extrusionOk="0">
                <a:moveTo>
                  <a:pt x="1609" y="1469"/>
                </a:moveTo>
                <a:cubicBezTo>
                  <a:pt x="385" y="2448"/>
                  <a:pt x="735" y="11714"/>
                  <a:pt x="560" y="20875"/>
                </a:cubicBezTo>
                <a:cubicBezTo>
                  <a:pt x="420" y="30037"/>
                  <a:pt x="420" y="51961"/>
                  <a:pt x="560" y="56262"/>
                </a:cubicBezTo>
                <a:cubicBezTo>
                  <a:pt x="735" y="60563"/>
                  <a:pt x="1" y="72976"/>
                  <a:pt x="1015" y="74445"/>
                </a:cubicBezTo>
                <a:cubicBezTo>
                  <a:pt x="2064" y="75878"/>
                  <a:pt x="14092" y="75703"/>
                  <a:pt x="17064" y="75703"/>
                </a:cubicBezTo>
                <a:cubicBezTo>
                  <a:pt x="20037" y="75703"/>
                  <a:pt x="30876" y="75878"/>
                  <a:pt x="34093" y="75494"/>
                </a:cubicBezTo>
                <a:cubicBezTo>
                  <a:pt x="37310" y="75144"/>
                  <a:pt x="54304" y="75983"/>
                  <a:pt x="55213" y="74550"/>
                </a:cubicBezTo>
                <a:cubicBezTo>
                  <a:pt x="56088" y="73116"/>
                  <a:pt x="55948" y="60213"/>
                  <a:pt x="55913" y="52870"/>
                </a:cubicBezTo>
                <a:cubicBezTo>
                  <a:pt x="55878" y="43149"/>
                  <a:pt x="56262" y="29687"/>
                  <a:pt x="56367" y="22869"/>
                </a:cubicBezTo>
                <a:cubicBezTo>
                  <a:pt x="56507" y="16015"/>
                  <a:pt x="56193" y="2343"/>
                  <a:pt x="55458" y="1434"/>
                </a:cubicBezTo>
                <a:cubicBezTo>
                  <a:pt x="54724" y="525"/>
                  <a:pt x="35247" y="1084"/>
                  <a:pt x="29967" y="1434"/>
                </a:cubicBezTo>
                <a:cubicBezTo>
                  <a:pt x="24652" y="1784"/>
                  <a:pt x="3392" y="0"/>
                  <a:pt x="1609" y="146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699;p43">
            <a:extLst>
              <a:ext uri="{FF2B5EF4-FFF2-40B4-BE49-F238E27FC236}">
                <a16:creationId xmlns:a16="http://schemas.microsoft.com/office/drawing/2014/main" id="{8CE0DE30-0E98-AE57-41D8-1C3681353FDA}"/>
              </a:ext>
            </a:extLst>
          </p:cNvPr>
          <p:cNvSpPr/>
          <p:nvPr/>
        </p:nvSpPr>
        <p:spPr>
          <a:xfrm>
            <a:off x="4576967" y="4171608"/>
            <a:ext cx="2103120" cy="1188720"/>
          </a:xfrm>
          <a:custGeom>
            <a:avLst/>
            <a:gdLst/>
            <a:ahLst/>
            <a:cxnLst/>
            <a:rect l="l" t="t" r="r" b="b"/>
            <a:pathLst>
              <a:path w="56508" h="75984" fill="none" extrusionOk="0">
                <a:moveTo>
                  <a:pt x="1609" y="1469"/>
                </a:moveTo>
                <a:cubicBezTo>
                  <a:pt x="385" y="2448"/>
                  <a:pt x="735" y="11714"/>
                  <a:pt x="560" y="20875"/>
                </a:cubicBezTo>
                <a:cubicBezTo>
                  <a:pt x="420" y="30037"/>
                  <a:pt x="420" y="51961"/>
                  <a:pt x="560" y="56262"/>
                </a:cubicBezTo>
                <a:cubicBezTo>
                  <a:pt x="735" y="60563"/>
                  <a:pt x="1" y="72976"/>
                  <a:pt x="1015" y="74445"/>
                </a:cubicBezTo>
                <a:cubicBezTo>
                  <a:pt x="2064" y="75878"/>
                  <a:pt x="14092" y="75703"/>
                  <a:pt x="17064" y="75703"/>
                </a:cubicBezTo>
                <a:cubicBezTo>
                  <a:pt x="20037" y="75703"/>
                  <a:pt x="30876" y="75878"/>
                  <a:pt x="34093" y="75494"/>
                </a:cubicBezTo>
                <a:cubicBezTo>
                  <a:pt x="37310" y="75144"/>
                  <a:pt x="54304" y="75983"/>
                  <a:pt x="55213" y="74550"/>
                </a:cubicBezTo>
                <a:cubicBezTo>
                  <a:pt x="56088" y="73116"/>
                  <a:pt x="55948" y="60213"/>
                  <a:pt x="55913" y="52870"/>
                </a:cubicBezTo>
                <a:cubicBezTo>
                  <a:pt x="55878" y="43149"/>
                  <a:pt x="56262" y="29687"/>
                  <a:pt x="56367" y="22869"/>
                </a:cubicBezTo>
                <a:cubicBezTo>
                  <a:pt x="56507" y="16015"/>
                  <a:pt x="56193" y="2343"/>
                  <a:pt x="55458" y="1434"/>
                </a:cubicBezTo>
                <a:cubicBezTo>
                  <a:pt x="54724" y="525"/>
                  <a:pt x="35247" y="1084"/>
                  <a:pt x="29967" y="1434"/>
                </a:cubicBezTo>
                <a:cubicBezTo>
                  <a:pt x="24652" y="1784"/>
                  <a:pt x="3392" y="0"/>
                  <a:pt x="1609" y="146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E6BC622-7346-1275-D10F-A2461E54E1DF}"/>
              </a:ext>
            </a:extLst>
          </p:cNvPr>
          <p:cNvSpPr/>
          <p:nvPr/>
        </p:nvSpPr>
        <p:spPr>
          <a:xfrm>
            <a:off x="4496683" y="150175"/>
            <a:ext cx="365760" cy="365580"/>
          </a:xfrm>
          <a:prstGeom prst="ellipse">
            <a:avLst/>
          </a:prstGeom>
          <a:solidFill>
            <a:srgbClr val="00206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99292A-DAD5-057D-25CE-4E37FC26CFB1}"/>
              </a:ext>
            </a:extLst>
          </p:cNvPr>
          <p:cNvSpPr/>
          <p:nvPr/>
        </p:nvSpPr>
        <p:spPr>
          <a:xfrm>
            <a:off x="-7315" y="151092"/>
            <a:ext cx="4712600" cy="36558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latin typeface="Montserrat" pitchFamily="2" charset="0"/>
              </a:rPr>
              <a:t>Уровень организационного потенциала ДВП</a:t>
            </a:r>
            <a:endParaRPr lang="en-US" sz="1400" b="1" dirty="0">
              <a:latin typeface="Montserrat" pitchFamily="2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A1E5AAD-F569-9657-7CC0-FEED34E216DE}"/>
              </a:ext>
            </a:extLst>
          </p:cNvPr>
          <p:cNvSpPr/>
          <p:nvPr/>
        </p:nvSpPr>
        <p:spPr>
          <a:xfrm>
            <a:off x="2954054" y="3343536"/>
            <a:ext cx="365760" cy="362280"/>
          </a:xfrm>
          <a:prstGeom prst="ellipse">
            <a:avLst/>
          </a:prstGeom>
          <a:solidFill>
            <a:srgbClr val="00206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D4E0C86-44AB-F95A-BF30-72F82D1DDFAD}"/>
              </a:ext>
            </a:extLst>
          </p:cNvPr>
          <p:cNvSpPr/>
          <p:nvPr/>
        </p:nvSpPr>
        <p:spPr>
          <a:xfrm>
            <a:off x="3152836" y="3347017"/>
            <a:ext cx="3716045" cy="35879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>
                <a:latin typeface="Montserrat" pitchFamily="2" charset="0"/>
              </a:rPr>
              <a:t>Пересмотренный план действий</a:t>
            </a:r>
            <a:r>
              <a:rPr lang="en-US" sz="1400" b="1" dirty="0">
                <a:latin typeface="Montserrat" pitchFamily="2" charset="0"/>
              </a:rPr>
              <a:t>*</a:t>
            </a:r>
            <a:r>
              <a:rPr lang="en-US" sz="1400" b="1" dirty="0">
                <a:solidFill>
                  <a:srgbClr val="002060"/>
                </a:solidFill>
                <a:latin typeface="Montserrat" pitchFamily="2" charset="0"/>
              </a:rPr>
              <a:t>.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15D0F08F-064C-51B4-F64D-DB1845C2E7D3}"/>
              </a:ext>
            </a:extLst>
          </p:cNvPr>
          <p:cNvSpPr/>
          <p:nvPr/>
        </p:nvSpPr>
        <p:spPr>
          <a:xfrm>
            <a:off x="5384631" y="7543092"/>
            <a:ext cx="558130" cy="432065"/>
          </a:xfrm>
          <a:prstGeom prst="ellipse">
            <a:avLst/>
          </a:prstGeom>
          <a:solidFill>
            <a:srgbClr val="001746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9E64D63-D589-CE59-AE38-EA4B3B08E8B3}"/>
              </a:ext>
            </a:extLst>
          </p:cNvPr>
          <p:cNvSpPr/>
          <p:nvPr/>
        </p:nvSpPr>
        <p:spPr>
          <a:xfrm>
            <a:off x="-1" y="7551960"/>
            <a:ext cx="5628528" cy="423197"/>
          </a:xfrm>
          <a:prstGeom prst="rect">
            <a:avLst/>
          </a:prstGeom>
          <a:solidFill>
            <a:srgbClr val="001746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ru-RU" sz="1600" b="1" dirty="0">
                <a:latin typeface="Montserrat" pitchFamily="2" charset="0"/>
              </a:rPr>
              <a:t>Основные выводы на основе полученного опыта и рекомендации на оставшийся срок</a:t>
            </a:r>
            <a:endParaRPr lang="en-US" sz="1600" b="1" dirty="0">
              <a:latin typeface="Montserrat" pitchFamily="2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94E5FE3-0F5F-9801-B606-A868261EA40B}"/>
              </a:ext>
            </a:extLst>
          </p:cNvPr>
          <p:cNvSpPr txBox="1"/>
          <p:nvPr/>
        </p:nvSpPr>
        <p:spPr>
          <a:xfrm>
            <a:off x="237664" y="8041915"/>
            <a:ext cx="6429888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anose="020B0604020202020204" pitchFamily="34" charset="0"/>
              <a:buChar char="•"/>
            </a:pPr>
            <a:endParaRPr lang="en-US" sz="1400" dirty="0">
              <a:latin typeface="+mj-lt"/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ru-RU" sz="1250" dirty="0">
                <a:latin typeface="+mj-lt"/>
              </a:rPr>
              <a:t>..</a:t>
            </a:r>
            <a:r>
              <a:rPr lang="en-US" sz="1250" dirty="0">
                <a:latin typeface="+mj-lt"/>
              </a:rPr>
              <a:t>.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ru-RU" sz="1250" dirty="0">
                <a:latin typeface="+mj-lt"/>
              </a:rPr>
              <a:t>..</a:t>
            </a:r>
            <a:r>
              <a:rPr lang="en-US" sz="1250" dirty="0">
                <a:latin typeface="+mj-lt"/>
              </a:rPr>
              <a:t>.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ru-RU" sz="1250" dirty="0">
                <a:latin typeface="+mj-lt"/>
              </a:rPr>
              <a:t>..</a:t>
            </a:r>
            <a:r>
              <a:rPr lang="en-US" sz="1250" dirty="0">
                <a:latin typeface="+mj-lt"/>
              </a:rPr>
              <a:t>.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ru-RU" sz="1250" dirty="0">
                <a:latin typeface="+mj-lt"/>
              </a:rPr>
              <a:t>..</a:t>
            </a:r>
            <a:r>
              <a:rPr lang="en-US" sz="1250" dirty="0">
                <a:latin typeface="+mj-lt"/>
              </a:rPr>
              <a:t>.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ru-RU" sz="1250" dirty="0">
                <a:latin typeface="+mj-lt"/>
              </a:rPr>
              <a:t>…</a:t>
            </a:r>
            <a:endParaRPr lang="en-US" sz="1250" dirty="0">
              <a:latin typeface="+mj-lt"/>
            </a:endParaRPr>
          </a:p>
        </p:txBody>
      </p:sp>
      <p:sp>
        <p:nvSpPr>
          <p:cNvPr id="13" name="Google Shape;1699;p43">
            <a:extLst>
              <a:ext uri="{FF2B5EF4-FFF2-40B4-BE49-F238E27FC236}">
                <a16:creationId xmlns:a16="http://schemas.microsoft.com/office/drawing/2014/main" id="{626F8223-85CB-7160-8818-6A516376B1B0}"/>
              </a:ext>
            </a:extLst>
          </p:cNvPr>
          <p:cNvSpPr/>
          <p:nvPr/>
        </p:nvSpPr>
        <p:spPr>
          <a:xfrm>
            <a:off x="156802" y="4211396"/>
            <a:ext cx="2103120" cy="1188720"/>
          </a:xfrm>
          <a:custGeom>
            <a:avLst/>
            <a:gdLst/>
            <a:ahLst/>
            <a:cxnLst/>
            <a:rect l="l" t="t" r="r" b="b"/>
            <a:pathLst>
              <a:path w="56508" h="75984" fill="none" extrusionOk="0">
                <a:moveTo>
                  <a:pt x="1609" y="1469"/>
                </a:moveTo>
                <a:cubicBezTo>
                  <a:pt x="385" y="2448"/>
                  <a:pt x="735" y="11714"/>
                  <a:pt x="560" y="20875"/>
                </a:cubicBezTo>
                <a:cubicBezTo>
                  <a:pt x="420" y="30037"/>
                  <a:pt x="420" y="51961"/>
                  <a:pt x="560" y="56262"/>
                </a:cubicBezTo>
                <a:cubicBezTo>
                  <a:pt x="735" y="60563"/>
                  <a:pt x="1" y="72976"/>
                  <a:pt x="1015" y="74445"/>
                </a:cubicBezTo>
                <a:cubicBezTo>
                  <a:pt x="2064" y="75878"/>
                  <a:pt x="14092" y="75703"/>
                  <a:pt x="17064" y="75703"/>
                </a:cubicBezTo>
                <a:cubicBezTo>
                  <a:pt x="20037" y="75703"/>
                  <a:pt x="30876" y="75878"/>
                  <a:pt x="34093" y="75494"/>
                </a:cubicBezTo>
                <a:cubicBezTo>
                  <a:pt x="37310" y="75144"/>
                  <a:pt x="54304" y="75983"/>
                  <a:pt x="55213" y="74550"/>
                </a:cubicBezTo>
                <a:cubicBezTo>
                  <a:pt x="56088" y="73116"/>
                  <a:pt x="55948" y="60213"/>
                  <a:pt x="55913" y="52870"/>
                </a:cubicBezTo>
                <a:cubicBezTo>
                  <a:pt x="55878" y="43149"/>
                  <a:pt x="56262" y="29687"/>
                  <a:pt x="56367" y="22869"/>
                </a:cubicBezTo>
                <a:cubicBezTo>
                  <a:pt x="56507" y="16015"/>
                  <a:pt x="56193" y="2343"/>
                  <a:pt x="55458" y="1434"/>
                </a:cubicBezTo>
                <a:cubicBezTo>
                  <a:pt x="54724" y="525"/>
                  <a:pt x="35247" y="1084"/>
                  <a:pt x="29967" y="1434"/>
                </a:cubicBezTo>
                <a:cubicBezTo>
                  <a:pt x="24652" y="1784"/>
                  <a:pt x="3392" y="0"/>
                  <a:pt x="1609" y="146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706;p43">
            <a:extLst>
              <a:ext uri="{FF2B5EF4-FFF2-40B4-BE49-F238E27FC236}">
                <a16:creationId xmlns:a16="http://schemas.microsoft.com/office/drawing/2014/main" id="{E2DFCAC7-66E9-ABF1-FD8E-A82805F1817C}"/>
              </a:ext>
            </a:extLst>
          </p:cNvPr>
          <p:cNvSpPr/>
          <p:nvPr/>
        </p:nvSpPr>
        <p:spPr>
          <a:xfrm>
            <a:off x="156802" y="3780360"/>
            <a:ext cx="2103120" cy="445139"/>
          </a:xfrm>
          <a:custGeom>
            <a:avLst/>
            <a:gdLst/>
            <a:ahLst/>
            <a:cxnLst/>
            <a:rect l="l" t="t" r="r" b="b"/>
            <a:pathLst>
              <a:path w="61263" h="19186" extrusionOk="0">
                <a:moveTo>
                  <a:pt x="43264" y="0"/>
                </a:moveTo>
                <a:cubicBezTo>
                  <a:pt x="39280" y="0"/>
                  <a:pt x="35120" y="46"/>
                  <a:pt x="31401" y="123"/>
                </a:cubicBezTo>
                <a:cubicBezTo>
                  <a:pt x="29624" y="167"/>
                  <a:pt x="27560" y="182"/>
                  <a:pt x="25361" y="182"/>
                </a:cubicBezTo>
                <a:cubicBezTo>
                  <a:pt x="21419" y="182"/>
                  <a:pt x="17041" y="136"/>
                  <a:pt x="13095" y="136"/>
                </a:cubicBezTo>
                <a:cubicBezTo>
                  <a:pt x="7200" y="136"/>
                  <a:pt x="2268" y="239"/>
                  <a:pt x="1190" y="752"/>
                </a:cubicBezTo>
                <a:cubicBezTo>
                  <a:pt x="1" y="1312"/>
                  <a:pt x="141" y="7815"/>
                  <a:pt x="280" y="10438"/>
                </a:cubicBezTo>
                <a:cubicBezTo>
                  <a:pt x="315" y="11417"/>
                  <a:pt x="106" y="16103"/>
                  <a:pt x="980" y="18375"/>
                </a:cubicBezTo>
                <a:cubicBezTo>
                  <a:pt x="1210" y="19016"/>
                  <a:pt x="4443" y="19186"/>
                  <a:pt x="9058" y="19186"/>
                </a:cubicBezTo>
                <a:cubicBezTo>
                  <a:pt x="14264" y="19186"/>
                  <a:pt x="21229" y="18970"/>
                  <a:pt x="27625" y="18970"/>
                </a:cubicBezTo>
                <a:cubicBezTo>
                  <a:pt x="31844" y="18970"/>
                  <a:pt x="39110" y="19079"/>
                  <a:pt x="45749" y="19079"/>
                </a:cubicBezTo>
                <a:cubicBezTo>
                  <a:pt x="52642" y="19079"/>
                  <a:pt x="58859" y="18961"/>
                  <a:pt x="60284" y="18480"/>
                </a:cubicBezTo>
                <a:cubicBezTo>
                  <a:pt x="61228" y="18166"/>
                  <a:pt x="61088" y="13585"/>
                  <a:pt x="61053" y="11137"/>
                </a:cubicBezTo>
                <a:cubicBezTo>
                  <a:pt x="61018" y="7885"/>
                  <a:pt x="61263" y="1836"/>
                  <a:pt x="60424" y="822"/>
                </a:cubicBezTo>
                <a:cubicBezTo>
                  <a:pt x="59919" y="221"/>
                  <a:pt x="52016" y="0"/>
                  <a:pt x="432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1707;p43">
            <a:extLst>
              <a:ext uri="{FF2B5EF4-FFF2-40B4-BE49-F238E27FC236}">
                <a16:creationId xmlns:a16="http://schemas.microsoft.com/office/drawing/2014/main" id="{2703F0FF-3C65-A390-3133-65A63939A1DD}"/>
              </a:ext>
            </a:extLst>
          </p:cNvPr>
          <p:cNvSpPr/>
          <p:nvPr/>
        </p:nvSpPr>
        <p:spPr>
          <a:xfrm>
            <a:off x="190448" y="3807190"/>
            <a:ext cx="2103120" cy="449779"/>
          </a:xfrm>
          <a:custGeom>
            <a:avLst/>
            <a:gdLst/>
            <a:ahLst/>
            <a:cxnLst/>
            <a:rect l="l" t="t" r="r" b="b"/>
            <a:pathLst>
              <a:path w="61263" h="19386" extrusionOk="0">
                <a:moveTo>
                  <a:pt x="43319" y="1"/>
                </a:moveTo>
                <a:cubicBezTo>
                  <a:pt x="39318" y="1"/>
                  <a:pt x="35137" y="51"/>
                  <a:pt x="31401" y="138"/>
                </a:cubicBezTo>
                <a:cubicBezTo>
                  <a:pt x="29617" y="183"/>
                  <a:pt x="27549" y="198"/>
                  <a:pt x="25348" y="198"/>
                </a:cubicBezTo>
                <a:cubicBezTo>
                  <a:pt x="21402" y="198"/>
                  <a:pt x="17025" y="151"/>
                  <a:pt x="13082" y="151"/>
                </a:cubicBezTo>
                <a:cubicBezTo>
                  <a:pt x="7191" y="151"/>
                  <a:pt x="2268" y="254"/>
                  <a:pt x="1189" y="768"/>
                </a:cubicBezTo>
                <a:cubicBezTo>
                  <a:pt x="0" y="1362"/>
                  <a:pt x="105" y="7901"/>
                  <a:pt x="245" y="10559"/>
                </a:cubicBezTo>
                <a:cubicBezTo>
                  <a:pt x="315" y="11538"/>
                  <a:pt x="105" y="16223"/>
                  <a:pt x="944" y="18531"/>
                </a:cubicBezTo>
                <a:cubicBezTo>
                  <a:pt x="1192" y="19207"/>
                  <a:pt x="4452" y="19385"/>
                  <a:pt x="9093" y="19385"/>
                </a:cubicBezTo>
                <a:cubicBezTo>
                  <a:pt x="14300" y="19385"/>
                  <a:pt x="21246" y="19160"/>
                  <a:pt x="27624" y="19160"/>
                </a:cubicBezTo>
                <a:cubicBezTo>
                  <a:pt x="31827" y="19160"/>
                  <a:pt x="39093" y="19270"/>
                  <a:pt x="45735" y="19270"/>
                </a:cubicBezTo>
                <a:cubicBezTo>
                  <a:pt x="52633" y="19270"/>
                  <a:pt x="58858" y="19152"/>
                  <a:pt x="60283" y="18671"/>
                </a:cubicBezTo>
                <a:cubicBezTo>
                  <a:pt x="61227" y="18356"/>
                  <a:pt x="61088" y="13741"/>
                  <a:pt x="61053" y="11258"/>
                </a:cubicBezTo>
                <a:cubicBezTo>
                  <a:pt x="60983" y="7971"/>
                  <a:pt x="61262" y="1852"/>
                  <a:pt x="60423" y="838"/>
                </a:cubicBezTo>
                <a:cubicBezTo>
                  <a:pt x="59920" y="238"/>
                  <a:pt x="52050" y="1"/>
                  <a:pt x="43319" y="1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1708;p43">
            <a:extLst>
              <a:ext uri="{FF2B5EF4-FFF2-40B4-BE49-F238E27FC236}">
                <a16:creationId xmlns:a16="http://schemas.microsoft.com/office/drawing/2014/main" id="{5064A70B-2102-877A-6E8A-08744AE11063}"/>
              </a:ext>
            </a:extLst>
          </p:cNvPr>
          <p:cNvSpPr/>
          <p:nvPr/>
        </p:nvSpPr>
        <p:spPr>
          <a:xfrm>
            <a:off x="156802" y="3767471"/>
            <a:ext cx="2103120" cy="509981"/>
          </a:xfrm>
          <a:custGeom>
            <a:avLst/>
            <a:gdLst/>
            <a:ahLst/>
            <a:cxnLst/>
            <a:rect l="l" t="t" r="r" b="b"/>
            <a:pathLst>
              <a:path w="61263" h="20037" fill="none" extrusionOk="0">
                <a:moveTo>
                  <a:pt x="1190" y="1049"/>
                </a:moveTo>
                <a:cubicBezTo>
                  <a:pt x="1" y="1609"/>
                  <a:pt x="141" y="8112"/>
                  <a:pt x="280" y="10735"/>
                </a:cubicBezTo>
                <a:cubicBezTo>
                  <a:pt x="315" y="11714"/>
                  <a:pt x="106" y="16400"/>
                  <a:pt x="980" y="18672"/>
                </a:cubicBezTo>
                <a:cubicBezTo>
                  <a:pt x="1469" y="20036"/>
                  <a:pt x="15561" y="19267"/>
                  <a:pt x="27625" y="19267"/>
                </a:cubicBezTo>
                <a:cubicBezTo>
                  <a:pt x="36226" y="19267"/>
                  <a:pt x="57486" y="19721"/>
                  <a:pt x="60284" y="18777"/>
                </a:cubicBezTo>
                <a:cubicBezTo>
                  <a:pt x="61228" y="18463"/>
                  <a:pt x="61088" y="13882"/>
                  <a:pt x="61053" y="11434"/>
                </a:cubicBezTo>
                <a:cubicBezTo>
                  <a:pt x="61018" y="8182"/>
                  <a:pt x="61263" y="2133"/>
                  <a:pt x="60424" y="1119"/>
                </a:cubicBezTo>
                <a:cubicBezTo>
                  <a:pt x="59689" y="245"/>
                  <a:pt x="43290" y="175"/>
                  <a:pt x="31401" y="420"/>
                </a:cubicBezTo>
                <a:cubicBezTo>
                  <a:pt x="21680" y="664"/>
                  <a:pt x="3392" y="0"/>
                  <a:pt x="1190" y="104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1710;p43">
            <a:extLst>
              <a:ext uri="{FF2B5EF4-FFF2-40B4-BE49-F238E27FC236}">
                <a16:creationId xmlns:a16="http://schemas.microsoft.com/office/drawing/2014/main" id="{C4A870BC-0D17-773F-B7C7-E223C97FC7A5}"/>
              </a:ext>
            </a:extLst>
          </p:cNvPr>
          <p:cNvSpPr txBox="1"/>
          <p:nvPr/>
        </p:nvSpPr>
        <p:spPr>
          <a:xfrm>
            <a:off x="483046" y="3774457"/>
            <a:ext cx="1760439" cy="509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Сфера</a:t>
            </a:r>
            <a:r>
              <a:rPr lang="en-GB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 1</a:t>
            </a:r>
          </a:p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Целенаправленная политика руководства</a:t>
            </a:r>
            <a:endParaRPr sz="1050" b="1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86" name="Picture 85">
            <a:extLst>
              <a:ext uri="{FF2B5EF4-FFF2-40B4-BE49-F238E27FC236}">
                <a16:creationId xmlns:a16="http://schemas.microsoft.com/office/drawing/2014/main" id="{52E1DF60-4F1C-E111-3ED0-0AD9A2F08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36" y="3843952"/>
            <a:ext cx="381850" cy="356987"/>
          </a:xfrm>
          <a:prstGeom prst="rect">
            <a:avLst/>
          </a:prstGeom>
          <a:noFill/>
        </p:spPr>
      </p:pic>
      <p:sp>
        <p:nvSpPr>
          <p:cNvPr id="35" name="Google Shape;1706;p43">
            <a:extLst>
              <a:ext uri="{FF2B5EF4-FFF2-40B4-BE49-F238E27FC236}">
                <a16:creationId xmlns:a16="http://schemas.microsoft.com/office/drawing/2014/main" id="{548E37F2-A9BE-8286-B6A0-74D0AE916EC3}"/>
              </a:ext>
            </a:extLst>
          </p:cNvPr>
          <p:cNvSpPr/>
          <p:nvPr/>
        </p:nvSpPr>
        <p:spPr>
          <a:xfrm>
            <a:off x="2359656" y="3780360"/>
            <a:ext cx="2103120" cy="445139"/>
          </a:xfrm>
          <a:custGeom>
            <a:avLst/>
            <a:gdLst/>
            <a:ahLst/>
            <a:cxnLst/>
            <a:rect l="l" t="t" r="r" b="b"/>
            <a:pathLst>
              <a:path w="61263" h="19186" extrusionOk="0">
                <a:moveTo>
                  <a:pt x="43264" y="0"/>
                </a:moveTo>
                <a:cubicBezTo>
                  <a:pt x="39280" y="0"/>
                  <a:pt x="35120" y="46"/>
                  <a:pt x="31401" y="123"/>
                </a:cubicBezTo>
                <a:cubicBezTo>
                  <a:pt x="29624" y="167"/>
                  <a:pt x="27560" y="182"/>
                  <a:pt x="25361" y="182"/>
                </a:cubicBezTo>
                <a:cubicBezTo>
                  <a:pt x="21419" y="182"/>
                  <a:pt x="17041" y="136"/>
                  <a:pt x="13095" y="136"/>
                </a:cubicBezTo>
                <a:cubicBezTo>
                  <a:pt x="7200" y="136"/>
                  <a:pt x="2268" y="239"/>
                  <a:pt x="1190" y="752"/>
                </a:cubicBezTo>
                <a:cubicBezTo>
                  <a:pt x="1" y="1312"/>
                  <a:pt x="141" y="7815"/>
                  <a:pt x="280" y="10438"/>
                </a:cubicBezTo>
                <a:cubicBezTo>
                  <a:pt x="315" y="11417"/>
                  <a:pt x="106" y="16103"/>
                  <a:pt x="980" y="18375"/>
                </a:cubicBezTo>
                <a:cubicBezTo>
                  <a:pt x="1210" y="19016"/>
                  <a:pt x="4443" y="19186"/>
                  <a:pt x="9058" y="19186"/>
                </a:cubicBezTo>
                <a:cubicBezTo>
                  <a:pt x="14264" y="19186"/>
                  <a:pt x="21229" y="18970"/>
                  <a:pt x="27625" y="18970"/>
                </a:cubicBezTo>
                <a:cubicBezTo>
                  <a:pt x="31844" y="18970"/>
                  <a:pt x="39110" y="19079"/>
                  <a:pt x="45749" y="19079"/>
                </a:cubicBezTo>
                <a:cubicBezTo>
                  <a:pt x="52642" y="19079"/>
                  <a:pt x="58859" y="18961"/>
                  <a:pt x="60284" y="18480"/>
                </a:cubicBezTo>
                <a:cubicBezTo>
                  <a:pt x="61228" y="18166"/>
                  <a:pt x="61088" y="13585"/>
                  <a:pt x="61053" y="11137"/>
                </a:cubicBezTo>
                <a:cubicBezTo>
                  <a:pt x="61018" y="7885"/>
                  <a:pt x="61263" y="1836"/>
                  <a:pt x="60424" y="822"/>
                </a:cubicBezTo>
                <a:cubicBezTo>
                  <a:pt x="59919" y="221"/>
                  <a:pt x="52016" y="0"/>
                  <a:pt x="432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1707;p43">
            <a:extLst>
              <a:ext uri="{FF2B5EF4-FFF2-40B4-BE49-F238E27FC236}">
                <a16:creationId xmlns:a16="http://schemas.microsoft.com/office/drawing/2014/main" id="{0A07EDF8-A092-ACCF-EE91-B259C97A88D5}"/>
              </a:ext>
            </a:extLst>
          </p:cNvPr>
          <p:cNvSpPr/>
          <p:nvPr/>
        </p:nvSpPr>
        <p:spPr>
          <a:xfrm>
            <a:off x="2393302" y="3807190"/>
            <a:ext cx="2103120" cy="449779"/>
          </a:xfrm>
          <a:custGeom>
            <a:avLst/>
            <a:gdLst/>
            <a:ahLst/>
            <a:cxnLst/>
            <a:rect l="l" t="t" r="r" b="b"/>
            <a:pathLst>
              <a:path w="61263" h="19386" extrusionOk="0">
                <a:moveTo>
                  <a:pt x="43319" y="1"/>
                </a:moveTo>
                <a:cubicBezTo>
                  <a:pt x="39318" y="1"/>
                  <a:pt x="35137" y="51"/>
                  <a:pt x="31401" y="138"/>
                </a:cubicBezTo>
                <a:cubicBezTo>
                  <a:pt x="29617" y="183"/>
                  <a:pt x="27549" y="198"/>
                  <a:pt x="25348" y="198"/>
                </a:cubicBezTo>
                <a:cubicBezTo>
                  <a:pt x="21402" y="198"/>
                  <a:pt x="17025" y="151"/>
                  <a:pt x="13082" y="151"/>
                </a:cubicBezTo>
                <a:cubicBezTo>
                  <a:pt x="7191" y="151"/>
                  <a:pt x="2268" y="254"/>
                  <a:pt x="1189" y="768"/>
                </a:cubicBezTo>
                <a:cubicBezTo>
                  <a:pt x="0" y="1362"/>
                  <a:pt x="105" y="7901"/>
                  <a:pt x="245" y="10559"/>
                </a:cubicBezTo>
                <a:cubicBezTo>
                  <a:pt x="315" y="11538"/>
                  <a:pt x="105" y="16223"/>
                  <a:pt x="944" y="18531"/>
                </a:cubicBezTo>
                <a:cubicBezTo>
                  <a:pt x="1192" y="19207"/>
                  <a:pt x="4452" y="19385"/>
                  <a:pt x="9093" y="19385"/>
                </a:cubicBezTo>
                <a:cubicBezTo>
                  <a:pt x="14300" y="19385"/>
                  <a:pt x="21246" y="19160"/>
                  <a:pt x="27624" y="19160"/>
                </a:cubicBezTo>
                <a:cubicBezTo>
                  <a:pt x="31827" y="19160"/>
                  <a:pt x="39093" y="19270"/>
                  <a:pt x="45735" y="19270"/>
                </a:cubicBezTo>
                <a:cubicBezTo>
                  <a:pt x="52633" y="19270"/>
                  <a:pt x="58858" y="19152"/>
                  <a:pt x="60283" y="18671"/>
                </a:cubicBezTo>
                <a:cubicBezTo>
                  <a:pt x="61227" y="18356"/>
                  <a:pt x="61088" y="13741"/>
                  <a:pt x="61053" y="11258"/>
                </a:cubicBezTo>
                <a:cubicBezTo>
                  <a:pt x="60983" y="7971"/>
                  <a:pt x="61262" y="1852"/>
                  <a:pt x="60423" y="838"/>
                </a:cubicBezTo>
                <a:cubicBezTo>
                  <a:pt x="59920" y="238"/>
                  <a:pt x="52050" y="1"/>
                  <a:pt x="43319" y="1"/>
                </a:cubicBezTo>
                <a:close/>
              </a:path>
            </a:pathLst>
          </a:custGeom>
          <a:solidFill>
            <a:srgbClr val="5977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1708;p43">
            <a:extLst>
              <a:ext uri="{FF2B5EF4-FFF2-40B4-BE49-F238E27FC236}">
                <a16:creationId xmlns:a16="http://schemas.microsoft.com/office/drawing/2014/main" id="{7E3482B1-A241-4117-40EF-68E6D20A1A07}"/>
              </a:ext>
            </a:extLst>
          </p:cNvPr>
          <p:cNvSpPr/>
          <p:nvPr/>
        </p:nvSpPr>
        <p:spPr>
          <a:xfrm>
            <a:off x="2359656" y="3767471"/>
            <a:ext cx="2103120" cy="509981"/>
          </a:xfrm>
          <a:custGeom>
            <a:avLst/>
            <a:gdLst/>
            <a:ahLst/>
            <a:cxnLst/>
            <a:rect l="l" t="t" r="r" b="b"/>
            <a:pathLst>
              <a:path w="61263" h="20037" fill="none" extrusionOk="0">
                <a:moveTo>
                  <a:pt x="1190" y="1049"/>
                </a:moveTo>
                <a:cubicBezTo>
                  <a:pt x="1" y="1609"/>
                  <a:pt x="141" y="8112"/>
                  <a:pt x="280" y="10735"/>
                </a:cubicBezTo>
                <a:cubicBezTo>
                  <a:pt x="315" y="11714"/>
                  <a:pt x="106" y="16400"/>
                  <a:pt x="980" y="18672"/>
                </a:cubicBezTo>
                <a:cubicBezTo>
                  <a:pt x="1469" y="20036"/>
                  <a:pt x="15561" y="19267"/>
                  <a:pt x="27625" y="19267"/>
                </a:cubicBezTo>
                <a:cubicBezTo>
                  <a:pt x="36226" y="19267"/>
                  <a:pt x="57486" y="19721"/>
                  <a:pt x="60284" y="18777"/>
                </a:cubicBezTo>
                <a:cubicBezTo>
                  <a:pt x="61228" y="18463"/>
                  <a:pt x="61088" y="13882"/>
                  <a:pt x="61053" y="11434"/>
                </a:cubicBezTo>
                <a:cubicBezTo>
                  <a:pt x="61018" y="8182"/>
                  <a:pt x="61263" y="2133"/>
                  <a:pt x="60424" y="1119"/>
                </a:cubicBezTo>
                <a:cubicBezTo>
                  <a:pt x="59689" y="245"/>
                  <a:pt x="43290" y="175"/>
                  <a:pt x="31401" y="420"/>
                </a:cubicBezTo>
                <a:cubicBezTo>
                  <a:pt x="21680" y="664"/>
                  <a:pt x="3392" y="0"/>
                  <a:pt x="1190" y="104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1710;p43">
            <a:extLst>
              <a:ext uri="{FF2B5EF4-FFF2-40B4-BE49-F238E27FC236}">
                <a16:creationId xmlns:a16="http://schemas.microsoft.com/office/drawing/2014/main" id="{259F33F4-E6C7-AA1F-23CE-C04BFC3AFF03}"/>
              </a:ext>
            </a:extLst>
          </p:cNvPr>
          <p:cNvSpPr txBox="1"/>
          <p:nvPr/>
        </p:nvSpPr>
        <p:spPr>
          <a:xfrm>
            <a:off x="2671041" y="3776353"/>
            <a:ext cx="1997991" cy="509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Сфера</a:t>
            </a:r>
            <a:r>
              <a:rPr lang="en-GB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 2</a:t>
            </a:r>
          </a:p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Процессы, системы и инструменты</a:t>
            </a:r>
            <a:endParaRPr sz="1050" b="1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7" name="Google Shape;1706;p43">
            <a:extLst>
              <a:ext uri="{FF2B5EF4-FFF2-40B4-BE49-F238E27FC236}">
                <a16:creationId xmlns:a16="http://schemas.microsoft.com/office/drawing/2014/main" id="{D93915C6-4FC8-0EA3-757C-CCEFABD82E85}"/>
              </a:ext>
            </a:extLst>
          </p:cNvPr>
          <p:cNvSpPr/>
          <p:nvPr/>
        </p:nvSpPr>
        <p:spPr>
          <a:xfrm>
            <a:off x="4569738" y="3782237"/>
            <a:ext cx="2103120" cy="445139"/>
          </a:xfrm>
          <a:custGeom>
            <a:avLst/>
            <a:gdLst/>
            <a:ahLst/>
            <a:cxnLst/>
            <a:rect l="l" t="t" r="r" b="b"/>
            <a:pathLst>
              <a:path w="61263" h="19186" extrusionOk="0">
                <a:moveTo>
                  <a:pt x="43264" y="0"/>
                </a:moveTo>
                <a:cubicBezTo>
                  <a:pt x="39280" y="0"/>
                  <a:pt x="35120" y="46"/>
                  <a:pt x="31401" y="123"/>
                </a:cubicBezTo>
                <a:cubicBezTo>
                  <a:pt x="29624" y="167"/>
                  <a:pt x="27560" y="182"/>
                  <a:pt x="25361" y="182"/>
                </a:cubicBezTo>
                <a:cubicBezTo>
                  <a:pt x="21419" y="182"/>
                  <a:pt x="17041" y="136"/>
                  <a:pt x="13095" y="136"/>
                </a:cubicBezTo>
                <a:cubicBezTo>
                  <a:pt x="7200" y="136"/>
                  <a:pt x="2268" y="239"/>
                  <a:pt x="1190" y="752"/>
                </a:cubicBezTo>
                <a:cubicBezTo>
                  <a:pt x="1" y="1312"/>
                  <a:pt x="141" y="7815"/>
                  <a:pt x="280" y="10438"/>
                </a:cubicBezTo>
                <a:cubicBezTo>
                  <a:pt x="315" y="11417"/>
                  <a:pt x="106" y="16103"/>
                  <a:pt x="980" y="18375"/>
                </a:cubicBezTo>
                <a:cubicBezTo>
                  <a:pt x="1210" y="19016"/>
                  <a:pt x="4443" y="19186"/>
                  <a:pt x="9058" y="19186"/>
                </a:cubicBezTo>
                <a:cubicBezTo>
                  <a:pt x="14264" y="19186"/>
                  <a:pt x="21229" y="18970"/>
                  <a:pt x="27625" y="18970"/>
                </a:cubicBezTo>
                <a:cubicBezTo>
                  <a:pt x="31844" y="18970"/>
                  <a:pt x="39110" y="19079"/>
                  <a:pt x="45749" y="19079"/>
                </a:cubicBezTo>
                <a:cubicBezTo>
                  <a:pt x="52642" y="19079"/>
                  <a:pt x="58859" y="18961"/>
                  <a:pt x="60284" y="18480"/>
                </a:cubicBezTo>
                <a:cubicBezTo>
                  <a:pt x="61228" y="18166"/>
                  <a:pt x="61088" y="13585"/>
                  <a:pt x="61053" y="11137"/>
                </a:cubicBezTo>
                <a:cubicBezTo>
                  <a:pt x="61018" y="7885"/>
                  <a:pt x="61263" y="1836"/>
                  <a:pt x="60424" y="822"/>
                </a:cubicBezTo>
                <a:cubicBezTo>
                  <a:pt x="59919" y="221"/>
                  <a:pt x="52016" y="0"/>
                  <a:pt x="432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707;p43">
            <a:extLst>
              <a:ext uri="{FF2B5EF4-FFF2-40B4-BE49-F238E27FC236}">
                <a16:creationId xmlns:a16="http://schemas.microsoft.com/office/drawing/2014/main" id="{4B687F02-C1F9-0284-1597-7E790EC33343}"/>
              </a:ext>
            </a:extLst>
          </p:cNvPr>
          <p:cNvSpPr/>
          <p:nvPr/>
        </p:nvSpPr>
        <p:spPr>
          <a:xfrm>
            <a:off x="4603384" y="3809067"/>
            <a:ext cx="2103120" cy="449779"/>
          </a:xfrm>
          <a:custGeom>
            <a:avLst/>
            <a:gdLst/>
            <a:ahLst/>
            <a:cxnLst/>
            <a:rect l="l" t="t" r="r" b="b"/>
            <a:pathLst>
              <a:path w="61263" h="19386" extrusionOk="0">
                <a:moveTo>
                  <a:pt x="43319" y="1"/>
                </a:moveTo>
                <a:cubicBezTo>
                  <a:pt x="39318" y="1"/>
                  <a:pt x="35137" y="51"/>
                  <a:pt x="31401" y="138"/>
                </a:cubicBezTo>
                <a:cubicBezTo>
                  <a:pt x="29617" y="183"/>
                  <a:pt x="27549" y="198"/>
                  <a:pt x="25348" y="198"/>
                </a:cubicBezTo>
                <a:cubicBezTo>
                  <a:pt x="21402" y="198"/>
                  <a:pt x="17025" y="151"/>
                  <a:pt x="13082" y="151"/>
                </a:cubicBezTo>
                <a:cubicBezTo>
                  <a:pt x="7191" y="151"/>
                  <a:pt x="2268" y="254"/>
                  <a:pt x="1189" y="768"/>
                </a:cubicBezTo>
                <a:cubicBezTo>
                  <a:pt x="0" y="1362"/>
                  <a:pt x="105" y="7901"/>
                  <a:pt x="245" y="10559"/>
                </a:cubicBezTo>
                <a:cubicBezTo>
                  <a:pt x="315" y="11538"/>
                  <a:pt x="105" y="16223"/>
                  <a:pt x="944" y="18531"/>
                </a:cubicBezTo>
                <a:cubicBezTo>
                  <a:pt x="1192" y="19207"/>
                  <a:pt x="4452" y="19385"/>
                  <a:pt x="9093" y="19385"/>
                </a:cubicBezTo>
                <a:cubicBezTo>
                  <a:pt x="14300" y="19385"/>
                  <a:pt x="21246" y="19160"/>
                  <a:pt x="27624" y="19160"/>
                </a:cubicBezTo>
                <a:cubicBezTo>
                  <a:pt x="31827" y="19160"/>
                  <a:pt x="39093" y="19270"/>
                  <a:pt x="45735" y="19270"/>
                </a:cubicBezTo>
                <a:cubicBezTo>
                  <a:pt x="52633" y="19270"/>
                  <a:pt x="58858" y="19152"/>
                  <a:pt x="60283" y="18671"/>
                </a:cubicBezTo>
                <a:cubicBezTo>
                  <a:pt x="61227" y="18356"/>
                  <a:pt x="61088" y="13741"/>
                  <a:pt x="61053" y="11258"/>
                </a:cubicBezTo>
                <a:cubicBezTo>
                  <a:pt x="60983" y="7971"/>
                  <a:pt x="61262" y="1852"/>
                  <a:pt x="60423" y="838"/>
                </a:cubicBezTo>
                <a:cubicBezTo>
                  <a:pt x="59920" y="238"/>
                  <a:pt x="52050" y="1"/>
                  <a:pt x="43319" y="1"/>
                </a:cubicBezTo>
                <a:close/>
              </a:path>
            </a:pathLst>
          </a:custGeom>
          <a:solidFill>
            <a:srgbClr val="EE5D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1708;p43">
            <a:extLst>
              <a:ext uri="{FF2B5EF4-FFF2-40B4-BE49-F238E27FC236}">
                <a16:creationId xmlns:a16="http://schemas.microsoft.com/office/drawing/2014/main" id="{5FA28DCC-FE93-756B-28BD-83462EDDC4A6}"/>
              </a:ext>
            </a:extLst>
          </p:cNvPr>
          <p:cNvSpPr/>
          <p:nvPr/>
        </p:nvSpPr>
        <p:spPr>
          <a:xfrm>
            <a:off x="4569738" y="3769348"/>
            <a:ext cx="2103120" cy="509981"/>
          </a:xfrm>
          <a:custGeom>
            <a:avLst/>
            <a:gdLst/>
            <a:ahLst/>
            <a:cxnLst/>
            <a:rect l="l" t="t" r="r" b="b"/>
            <a:pathLst>
              <a:path w="61263" h="20037" fill="none" extrusionOk="0">
                <a:moveTo>
                  <a:pt x="1190" y="1049"/>
                </a:moveTo>
                <a:cubicBezTo>
                  <a:pt x="1" y="1609"/>
                  <a:pt x="141" y="8112"/>
                  <a:pt x="280" y="10735"/>
                </a:cubicBezTo>
                <a:cubicBezTo>
                  <a:pt x="315" y="11714"/>
                  <a:pt x="106" y="16400"/>
                  <a:pt x="980" y="18672"/>
                </a:cubicBezTo>
                <a:cubicBezTo>
                  <a:pt x="1469" y="20036"/>
                  <a:pt x="15561" y="19267"/>
                  <a:pt x="27625" y="19267"/>
                </a:cubicBezTo>
                <a:cubicBezTo>
                  <a:pt x="36226" y="19267"/>
                  <a:pt x="57486" y="19721"/>
                  <a:pt x="60284" y="18777"/>
                </a:cubicBezTo>
                <a:cubicBezTo>
                  <a:pt x="61228" y="18463"/>
                  <a:pt x="61088" y="13882"/>
                  <a:pt x="61053" y="11434"/>
                </a:cubicBezTo>
                <a:cubicBezTo>
                  <a:pt x="61018" y="8182"/>
                  <a:pt x="61263" y="2133"/>
                  <a:pt x="60424" y="1119"/>
                </a:cubicBezTo>
                <a:cubicBezTo>
                  <a:pt x="59689" y="245"/>
                  <a:pt x="43290" y="175"/>
                  <a:pt x="31401" y="420"/>
                </a:cubicBezTo>
                <a:cubicBezTo>
                  <a:pt x="21680" y="664"/>
                  <a:pt x="3392" y="0"/>
                  <a:pt x="1190" y="104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1710;p43">
            <a:extLst>
              <a:ext uri="{FF2B5EF4-FFF2-40B4-BE49-F238E27FC236}">
                <a16:creationId xmlns:a16="http://schemas.microsoft.com/office/drawing/2014/main" id="{B3300437-3CA4-ADAC-0094-03C208979395}"/>
              </a:ext>
            </a:extLst>
          </p:cNvPr>
          <p:cNvSpPr txBox="1"/>
          <p:nvPr/>
        </p:nvSpPr>
        <p:spPr>
          <a:xfrm>
            <a:off x="4861650" y="3773399"/>
            <a:ext cx="1958799" cy="509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Сфера</a:t>
            </a:r>
            <a:r>
              <a:rPr lang="en-GB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 3</a:t>
            </a:r>
          </a:p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Финансовые и кадровые ресурсы и возможности</a:t>
            </a:r>
            <a:endParaRPr sz="1050" b="1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2" name="Google Shape;1706;p43">
            <a:extLst>
              <a:ext uri="{FF2B5EF4-FFF2-40B4-BE49-F238E27FC236}">
                <a16:creationId xmlns:a16="http://schemas.microsoft.com/office/drawing/2014/main" id="{A0ADE8FF-6A11-597D-D1C5-1507E8E255D6}"/>
              </a:ext>
            </a:extLst>
          </p:cNvPr>
          <p:cNvSpPr/>
          <p:nvPr/>
        </p:nvSpPr>
        <p:spPr>
          <a:xfrm>
            <a:off x="1231342" y="5450151"/>
            <a:ext cx="2120636" cy="527934"/>
          </a:xfrm>
          <a:custGeom>
            <a:avLst/>
            <a:gdLst/>
            <a:ahLst/>
            <a:cxnLst/>
            <a:rect l="l" t="t" r="r" b="b"/>
            <a:pathLst>
              <a:path w="61263" h="19186" extrusionOk="0">
                <a:moveTo>
                  <a:pt x="43264" y="0"/>
                </a:moveTo>
                <a:cubicBezTo>
                  <a:pt x="39280" y="0"/>
                  <a:pt x="35120" y="46"/>
                  <a:pt x="31401" y="123"/>
                </a:cubicBezTo>
                <a:cubicBezTo>
                  <a:pt x="29624" y="167"/>
                  <a:pt x="27560" y="182"/>
                  <a:pt x="25361" y="182"/>
                </a:cubicBezTo>
                <a:cubicBezTo>
                  <a:pt x="21419" y="182"/>
                  <a:pt x="17041" y="136"/>
                  <a:pt x="13095" y="136"/>
                </a:cubicBezTo>
                <a:cubicBezTo>
                  <a:pt x="7200" y="136"/>
                  <a:pt x="2268" y="239"/>
                  <a:pt x="1190" y="752"/>
                </a:cubicBezTo>
                <a:cubicBezTo>
                  <a:pt x="1" y="1312"/>
                  <a:pt x="141" y="7815"/>
                  <a:pt x="280" y="10438"/>
                </a:cubicBezTo>
                <a:cubicBezTo>
                  <a:pt x="315" y="11417"/>
                  <a:pt x="106" y="16103"/>
                  <a:pt x="980" y="18375"/>
                </a:cubicBezTo>
                <a:cubicBezTo>
                  <a:pt x="1210" y="19016"/>
                  <a:pt x="4443" y="19186"/>
                  <a:pt x="9058" y="19186"/>
                </a:cubicBezTo>
                <a:cubicBezTo>
                  <a:pt x="14264" y="19186"/>
                  <a:pt x="21229" y="18970"/>
                  <a:pt x="27625" y="18970"/>
                </a:cubicBezTo>
                <a:cubicBezTo>
                  <a:pt x="31844" y="18970"/>
                  <a:pt x="39110" y="19079"/>
                  <a:pt x="45749" y="19079"/>
                </a:cubicBezTo>
                <a:cubicBezTo>
                  <a:pt x="52642" y="19079"/>
                  <a:pt x="58859" y="18961"/>
                  <a:pt x="60284" y="18480"/>
                </a:cubicBezTo>
                <a:cubicBezTo>
                  <a:pt x="61228" y="18166"/>
                  <a:pt x="61088" y="13585"/>
                  <a:pt x="61053" y="11137"/>
                </a:cubicBezTo>
                <a:cubicBezTo>
                  <a:pt x="61018" y="7885"/>
                  <a:pt x="61263" y="1836"/>
                  <a:pt x="60424" y="822"/>
                </a:cubicBezTo>
                <a:cubicBezTo>
                  <a:pt x="59919" y="221"/>
                  <a:pt x="52016" y="0"/>
                  <a:pt x="432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707;p43">
            <a:extLst>
              <a:ext uri="{FF2B5EF4-FFF2-40B4-BE49-F238E27FC236}">
                <a16:creationId xmlns:a16="http://schemas.microsoft.com/office/drawing/2014/main" id="{B2AD055D-30E0-273F-AC25-94D2DE606C4F}"/>
              </a:ext>
            </a:extLst>
          </p:cNvPr>
          <p:cNvSpPr/>
          <p:nvPr/>
        </p:nvSpPr>
        <p:spPr>
          <a:xfrm>
            <a:off x="1264988" y="5476118"/>
            <a:ext cx="2120636" cy="533437"/>
          </a:xfrm>
          <a:custGeom>
            <a:avLst/>
            <a:gdLst/>
            <a:ahLst/>
            <a:cxnLst/>
            <a:rect l="l" t="t" r="r" b="b"/>
            <a:pathLst>
              <a:path w="61263" h="19386" extrusionOk="0">
                <a:moveTo>
                  <a:pt x="43319" y="1"/>
                </a:moveTo>
                <a:cubicBezTo>
                  <a:pt x="39318" y="1"/>
                  <a:pt x="35137" y="51"/>
                  <a:pt x="31401" y="138"/>
                </a:cubicBezTo>
                <a:cubicBezTo>
                  <a:pt x="29617" y="183"/>
                  <a:pt x="27549" y="198"/>
                  <a:pt x="25348" y="198"/>
                </a:cubicBezTo>
                <a:cubicBezTo>
                  <a:pt x="21402" y="198"/>
                  <a:pt x="17025" y="151"/>
                  <a:pt x="13082" y="151"/>
                </a:cubicBezTo>
                <a:cubicBezTo>
                  <a:pt x="7191" y="151"/>
                  <a:pt x="2268" y="254"/>
                  <a:pt x="1189" y="768"/>
                </a:cubicBezTo>
                <a:cubicBezTo>
                  <a:pt x="0" y="1362"/>
                  <a:pt x="105" y="7901"/>
                  <a:pt x="245" y="10559"/>
                </a:cubicBezTo>
                <a:cubicBezTo>
                  <a:pt x="315" y="11538"/>
                  <a:pt x="105" y="16223"/>
                  <a:pt x="944" y="18531"/>
                </a:cubicBezTo>
                <a:cubicBezTo>
                  <a:pt x="1192" y="19207"/>
                  <a:pt x="4452" y="19385"/>
                  <a:pt x="9093" y="19385"/>
                </a:cubicBezTo>
                <a:cubicBezTo>
                  <a:pt x="14300" y="19385"/>
                  <a:pt x="21246" y="19160"/>
                  <a:pt x="27624" y="19160"/>
                </a:cubicBezTo>
                <a:cubicBezTo>
                  <a:pt x="31827" y="19160"/>
                  <a:pt x="39093" y="19270"/>
                  <a:pt x="45735" y="19270"/>
                </a:cubicBezTo>
                <a:cubicBezTo>
                  <a:pt x="52633" y="19270"/>
                  <a:pt x="58858" y="19152"/>
                  <a:pt x="60283" y="18671"/>
                </a:cubicBezTo>
                <a:cubicBezTo>
                  <a:pt x="61227" y="18356"/>
                  <a:pt x="61088" y="13741"/>
                  <a:pt x="61053" y="11258"/>
                </a:cubicBezTo>
                <a:cubicBezTo>
                  <a:pt x="60983" y="7971"/>
                  <a:pt x="61262" y="1852"/>
                  <a:pt x="60423" y="838"/>
                </a:cubicBezTo>
                <a:cubicBezTo>
                  <a:pt x="59920" y="238"/>
                  <a:pt x="52050" y="1"/>
                  <a:pt x="43319" y="1"/>
                </a:cubicBezTo>
                <a:close/>
              </a:path>
            </a:pathLst>
          </a:custGeom>
          <a:solidFill>
            <a:srgbClr val="D31F1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708;p43">
            <a:extLst>
              <a:ext uri="{FF2B5EF4-FFF2-40B4-BE49-F238E27FC236}">
                <a16:creationId xmlns:a16="http://schemas.microsoft.com/office/drawing/2014/main" id="{82ED26C3-8C0B-3E2F-F1AA-21D5760AFF77}"/>
              </a:ext>
            </a:extLst>
          </p:cNvPr>
          <p:cNvSpPr/>
          <p:nvPr/>
        </p:nvSpPr>
        <p:spPr>
          <a:xfrm>
            <a:off x="1231342" y="5425201"/>
            <a:ext cx="2120636" cy="604836"/>
          </a:xfrm>
          <a:custGeom>
            <a:avLst/>
            <a:gdLst/>
            <a:ahLst/>
            <a:cxnLst/>
            <a:rect l="l" t="t" r="r" b="b"/>
            <a:pathLst>
              <a:path w="61263" h="20037" fill="none" extrusionOk="0">
                <a:moveTo>
                  <a:pt x="1190" y="1049"/>
                </a:moveTo>
                <a:cubicBezTo>
                  <a:pt x="1" y="1609"/>
                  <a:pt x="141" y="8112"/>
                  <a:pt x="280" y="10735"/>
                </a:cubicBezTo>
                <a:cubicBezTo>
                  <a:pt x="315" y="11714"/>
                  <a:pt x="106" y="16400"/>
                  <a:pt x="980" y="18672"/>
                </a:cubicBezTo>
                <a:cubicBezTo>
                  <a:pt x="1469" y="20036"/>
                  <a:pt x="15561" y="19267"/>
                  <a:pt x="27625" y="19267"/>
                </a:cubicBezTo>
                <a:cubicBezTo>
                  <a:pt x="36226" y="19267"/>
                  <a:pt x="57486" y="19721"/>
                  <a:pt x="60284" y="18777"/>
                </a:cubicBezTo>
                <a:cubicBezTo>
                  <a:pt x="61228" y="18463"/>
                  <a:pt x="61088" y="13882"/>
                  <a:pt x="61053" y="11434"/>
                </a:cubicBezTo>
                <a:cubicBezTo>
                  <a:pt x="61018" y="8182"/>
                  <a:pt x="61263" y="2133"/>
                  <a:pt x="60424" y="1119"/>
                </a:cubicBezTo>
                <a:cubicBezTo>
                  <a:pt x="59689" y="245"/>
                  <a:pt x="43290" y="175"/>
                  <a:pt x="31401" y="420"/>
                </a:cubicBezTo>
                <a:cubicBezTo>
                  <a:pt x="21680" y="664"/>
                  <a:pt x="3392" y="0"/>
                  <a:pt x="1190" y="104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710;p43">
            <a:extLst>
              <a:ext uri="{FF2B5EF4-FFF2-40B4-BE49-F238E27FC236}">
                <a16:creationId xmlns:a16="http://schemas.microsoft.com/office/drawing/2014/main" id="{6C77B94F-DCE6-F170-93C4-775954F1F517}"/>
              </a:ext>
            </a:extLst>
          </p:cNvPr>
          <p:cNvSpPr txBox="1"/>
          <p:nvPr/>
        </p:nvSpPr>
        <p:spPr>
          <a:xfrm>
            <a:off x="1517560" y="5426249"/>
            <a:ext cx="1900883" cy="604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Сфера</a:t>
            </a:r>
            <a:r>
              <a:rPr lang="en-GB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 4</a:t>
            </a:r>
          </a:p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УСО</a:t>
            </a:r>
            <a:r>
              <a:rPr lang="en-GB" sz="105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, </a:t>
            </a:r>
            <a:r>
              <a:rPr lang="ru-RU" sz="105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координация и партнерство</a:t>
            </a:r>
            <a:endParaRPr sz="1050" b="1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6" name="Google Shape;1706;p43">
            <a:extLst>
              <a:ext uri="{FF2B5EF4-FFF2-40B4-BE49-F238E27FC236}">
                <a16:creationId xmlns:a16="http://schemas.microsoft.com/office/drawing/2014/main" id="{37C6203A-21FB-96AA-0E99-C53B94F33FCB}"/>
              </a:ext>
            </a:extLst>
          </p:cNvPr>
          <p:cNvSpPr/>
          <p:nvPr/>
        </p:nvSpPr>
        <p:spPr>
          <a:xfrm>
            <a:off x="3462343" y="5455281"/>
            <a:ext cx="2120636" cy="527934"/>
          </a:xfrm>
          <a:custGeom>
            <a:avLst/>
            <a:gdLst/>
            <a:ahLst/>
            <a:cxnLst/>
            <a:rect l="l" t="t" r="r" b="b"/>
            <a:pathLst>
              <a:path w="61263" h="19186" extrusionOk="0">
                <a:moveTo>
                  <a:pt x="43264" y="0"/>
                </a:moveTo>
                <a:cubicBezTo>
                  <a:pt x="39280" y="0"/>
                  <a:pt x="35120" y="46"/>
                  <a:pt x="31401" y="123"/>
                </a:cubicBezTo>
                <a:cubicBezTo>
                  <a:pt x="29624" y="167"/>
                  <a:pt x="27560" y="182"/>
                  <a:pt x="25361" y="182"/>
                </a:cubicBezTo>
                <a:cubicBezTo>
                  <a:pt x="21419" y="182"/>
                  <a:pt x="17041" y="136"/>
                  <a:pt x="13095" y="136"/>
                </a:cubicBezTo>
                <a:cubicBezTo>
                  <a:pt x="7200" y="136"/>
                  <a:pt x="2268" y="239"/>
                  <a:pt x="1190" y="752"/>
                </a:cubicBezTo>
                <a:cubicBezTo>
                  <a:pt x="1" y="1312"/>
                  <a:pt x="141" y="7815"/>
                  <a:pt x="280" y="10438"/>
                </a:cubicBezTo>
                <a:cubicBezTo>
                  <a:pt x="315" y="11417"/>
                  <a:pt x="106" y="16103"/>
                  <a:pt x="980" y="18375"/>
                </a:cubicBezTo>
                <a:cubicBezTo>
                  <a:pt x="1210" y="19016"/>
                  <a:pt x="4443" y="19186"/>
                  <a:pt x="9058" y="19186"/>
                </a:cubicBezTo>
                <a:cubicBezTo>
                  <a:pt x="14264" y="19186"/>
                  <a:pt x="21229" y="18970"/>
                  <a:pt x="27625" y="18970"/>
                </a:cubicBezTo>
                <a:cubicBezTo>
                  <a:pt x="31844" y="18970"/>
                  <a:pt x="39110" y="19079"/>
                  <a:pt x="45749" y="19079"/>
                </a:cubicBezTo>
                <a:cubicBezTo>
                  <a:pt x="52642" y="19079"/>
                  <a:pt x="58859" y="18961"/>
                  <a:pt x="60284" y="18480"/>
                </a:cubicBezTo>
                <a:cubicBezTo>
                  <a:pt x="61228" y="18166"/>
                  <a:pt x="61088" y="13585"/>
                  <a:pt x="61053" y="11137"/>
                </a:cubicBezTo>
                <a:cubicBezTo>
                  <a:pt x="61018" y="7885"/>
                  <a:pt x="61263" y="1836"/>
                  <a:pt x="60424" y="822"/>
                </a:cubicBezTo>
                <a:cubicBezTo>
                  <a:pt x="59919" y="221"/>
                  <a:pt x="52016" y="0"/>
                  <a:pt x="432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07;p43">
            <a:extLst>
              <a:ext uri="{FF2B5EF4-FFF2-40B4-BE49-F238E27FC236}">
                <a16:creationId xmlns:a16="http://schemas.microsoft.com/office/drawing/2014/main" id="{00A9FDA8-9B3C-E7D3-3F64-C588EC9CBDDF}"/>
              </a:ext>
            </a:extLst>
          </p:cNvPr>
          <p:cNvSpPr/>
          <p:nvPr/>
        </p:nvSpPr>
        <p:spPr>
          <a:xfrm>
            <a:off x="3495989" y="5481248"/>
            <a:ext cx="2120636" cy="533437"/>
          </a:xfrm>
          <a:custGeom>
            <a:avLst/>
            <a:gdLst/>
            <a:ahLst/>
            <a:cxnLst/>
            <a:rect l="l" t="t" r="r" b="b"/>
            <a:pathLst>
              <a:path w="61263" h="19386" extrusionOk="0">
                <a:moveTo>
                  <a:pt x="43319" y="1"/>
                </a:moveTo>
                <a:cubicBezTo>
                  <a:pt x="39318" y="1"/>
                  <a:pt x="35137" y="51"/>
                  <a:pt x="31401" y="138"/>
                </a:cubicBezTo>
                <a:cubicBezTo>
                  <a:pt x="29617" y="183"/>
                  <a:pt x="27549" y="198"/>
                  <a:pt x="25348" y="198"/>
                </a:cubicBezTo>
                <a:cubicBezTo>
                  <a:pt x="21402" y="198"/>
                  <a:pt x="17025" y="151"/>
                  <a:pt x="13082" y="151"/>
                </a:cubicBezTo>
                <a:cubicBezTo>
                  <a:pt x="7191" y="151"/>
                  <a:pt x="2268" y="254"/>
                  <a:pt x="1189" y="768"/>
                </a:cubicBezTo>
                <a:cubicBezTo>
                  <a:pt x="0" y="1362"/>
                  <a:pt x="105" y="7901"/>
                  <a:pt x="245" y="10559"/>
                </a:cubicBezTo>
                <a:cubicBezTo>
                  <a:pt x="315" y="11538"/>
                  <a:pt x="105" y="16223"/>
                  <a:pt x="944" y="18531"/>
                </a:cubicBezTo>
                <a:cubicBezTo>
                  <a:pt x="1192" y="19207"/>
                  <a:pt x="4452" y="19385"/>
                  <a:pt x="9093" y="19385"/>
                </a:cubicBezTo>
                <a:cubicBezTo>
                  <a:pt x="14300" y="19385"/>
                  <a:pt x="21246" y="19160"/>
                  <a:pt x="27624" y="19160"/>
                </a:cubicBezTo>
                <a:cubicBezTo>
                  <a:pt x="31827" y="19160"/>
                  <a:pt x="39093" y="19270"/>
                  <a:pt x="45735" y="19270"/>
                </a:cubicBezTo>
                <a:cubicBezTo>
                  <a:pt x="52633" y="19270"/>
                  <a:pt x="58858" y="19152"/>
                  <a:pt x="60283" y="18671"/>
                </a:cubicBezTo>
                <a:cubicBezTo>
                  <a:pt x="61227" y="18356"/>
                  <a:pt x="61088" y="13741"/>
                  <a:pt x="61053" y="11258"/>
                </a:cubicBezTo>
                <a:cubicBezTo>
                  <a:pt x="60983" y="7971"/>
                  <a:pt x="61262" y="1852"/>
                  <a:pt x="60423" y="838"/>
                </a:cubicBezTo>
                <a:cubicBezTo>
                  <a:pt x="59920" y="238"/>
                  <a:pt x="52050" y="1"/>
                  <a:pt x="43319" y="1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708;p43">
            <a:extLst>
              <a:ext uri="{FF2B5EF4-FFF2-40B4-BE49-F238E27FC236}">
                <a16:creationId xmlns:a16="http://schemas.microsoft.com/office/drawing/2014/main" id="{9783EB59-0F53-F3DC-6E37-ECA6110EB283}"/>
              </a:ext>
            </a:extLst>
          </p:cNvPr>
          <p:cNvSpPr/>
          <p:nvPr/>
        </p:nvSpPr>
        <p:spPr>
          <a:xfrm>
            <a:off x="3462343" y="5430331"/>
            <a:ext cx="2120636" cy="604836"/>
          </a:xfrm>
          <a:custGeom>
            <a:avLst/>
            <a:gdLst/>
            <a:ahLst/>
            <a:cxnLst/>
            <a:rect l="l" t="t" r="r" b="b"/>
            <a:pathLst>
              <a:path w="61263" h="20037" fill="none" extrusionOk="0">
                <a:moveTo>
                  <a:pt x="1190" y="1049"/>
                </a:moveTo>
                <a:cubicBezTo>
                  <a:pt x="1" y="1609"/>
                  <a:pt x="141" y="8112"/>
                  <a:pt x="280" y="10735"/>
                </a:cubicBezTo>
                <a:cubicBezTo>
                  <a:pt x="315" y="11714"/>
                  <a:pt x="106" y="16400"/>
                  <a:pt x="980" y="18672"/>
                </a:cubicBezTo>
                <a:cubicBezTo>
                  <a:pt x="1469" y="20036"/>
                  <a:pt x="15561" y="19267"/>
                  <a:pt x="27625" y="19267"/>
                </a:cubicBezTo>
                <a:cubicBezTo>
                  <a:pt x="36226" y="19267"/>
                  <a:pt x="57486" y="19721"/>
                  <a:pt x="60284" y="18777"/>
                </a:cubicBezTo>
                <a:cubicBezTo>
                  <a:pt x="61228" y="18463"/>
                  <a:pt x="61088" y="13882"/>
                  <a:pt x="61053" y="11434"/>
                </a:cubicBezTo>
                <a:cubicBezTo>
                  <a:pt x="61018" y="8182"/>
                  <a:pt x="61263" y="2133"/>
                  <a:pt x="60424" y="1119"/>
                </a:cubicBezTo>
                <a:cubicBezTo>
                  <a:pt x="59689" y="245"/>
                  <a:pt x="43290" y="175"/>
                  <a:pt x="31401" y="420"/>
                </a:cubicBezTo>
                <a:cubicBezTo>
                  <a:pt x="21680" y="664"/>
                  <a:pt x="3392" y="0"/>
                  <a:pt x="1190" y="104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710;p43">
            <a:extLst>
              <a:ext uri="{FF2B5EF4-FFF2-40B4-BE49-F238E27FC236}">
                <a16:creationId xmlns:a16="http://schemas.microsoft.com/office/drawing/2014/main" id="{B1D884F7-AA15-7995-A8DD-3EB87972CA84}"/>
              </a:ext>
            </a:extLst>
          </p:cNvPr>
          <p:cNvSpPr txBox="1"/>
          <p:nvPr/>
        </p:nvSpPr>
        <p:spPr>
          <a:xfrm>
            <a:off x="3741852" y="5431379"/>
            <a:ext cx="1926867" cy="604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Сфера</a:t>
            </a:r>
            <a:r>
              <a:rPr lang="en-GB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 5</a:t>
            </a:r>
          </a:p>
          <a:p>
            <a:pPr lvl="0">
              <a:lnSpc>
                <a:spcPct val="80000"/>
              </a:lnSpc>
            </a:pPr>
            <a:r>
              <a:rPr lang="ru-RU" sz="10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Тестирование, обобщение полученного опыта и усовершенствование</a:t>
            </a:r>
            <a:endParaRPr sz="1000" b="1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0FEA91FE-2412-06ED-6E24-7F826B44C0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8081" y="3852171"/>
            <a:ext cx="354998" cy="356987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0047522C-56CF-3B06-CBC3-6ADF0789C7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4149" y="3849636"/>
            <a:ext cx="357829" cy="356987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008B8941-64A5-BD46-88B8-7F2B379C017A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236825" y="5545149"/>
            <a:ext cx="431596" cy="423385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61CE6654-4695-3B4A-BF6A-79895E4D8503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3479987" y="5555543"/>
            <a:ext cx="418080" cy="423385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CF9F8734-73F5-83D3-FA2E-E22DB2714A38}"/>
              </a:ext>
            </a:extLst>
          </p:cNvPr>
          <p:cNvSpPr txBox="1"/>
          <p:nvPr/>
        </p:nvSpPr>
        <p:spPr>
          <a:xfrm>
            <a:off x="258499" y="4414686"/>
            <a:ext cx="18997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>
              <a:lnSpc>
                <a:spcPct val="90000"/>
              </a:lnSpc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…</a:t>
            </a:r>
            <a:endParaRPr lang="en-US" sz="1000" dirty="0">
              <a:solidFill>
                <a:schemeClr val="dk1"/>
              </a:solidFill>
              <a:latin typeface="+mj-lt"/>
              <a:ea typeface="Lato"/>
              <a:cs typeface="Lato"/>
              <a:sym typeface="Lato"/>
            </a:endParaRPr>
          </a:p>
          <a:p>
            <a:pPr marL="111125" lvl="0" indent="-11112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…</a:t>
            </a:r>
            <a:endParaRPr lang="en-US" sz="1000" dirty="0">
              <a:solidFill>
                <a:schemeClr val="dk1"/>
              </a:solidFill>
              <a:latin typeface="+mj-lt"/>
              <a:ea typeface="Lato"/>
              <a:cs typeface="Lato"/>
              <a:sym typeface="Lato"/>
            </a:endParaRPr>
          </a:p>
          <a:p>
            <a:pPr marL="111125" lvl="0" indent="-111125">
              <a:lnSpc>
                <a:spcPct val="90000"/>
              </a:lnSpc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…</a:t>
            </a:r>
            <a:endParaRPr lang="en-US" sz="1000" dirty="0">
              <a:latin typeface="+mj-lt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0CD77D0-B86E-6E2E-DE75-5DBFDCAD91FC}"/>
              </a:ext>
            </a:extLst>
          </p:cNvPr>
          <p:cNvSpPr txBox="1"/>
          <p:nvPr/>
        </p:nvSpPr>
        <p:spPr>
          <a:xfrm>
            <a:off x="156802" y="7192973"/>
            <a:ext cx="61963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latin typeface="Montserrat" pitchFamily="2" charset="0"/>
              </a:rPr>
              <a:t>*</a:t>
            </a:r>
            <a:r>
              <a:rPr lang="ru-RU" sz="1000" i="1" dirty="0">
                <a:latin typeface="Montserrat" pitchFamily="2" charset="0"/>
              </a:rPr>
              <a:t> Обратите внимание на то, что это некоторые из ключевых мероприятий, включенных в план действий</a:t>
            </a:r>
            <a:endParaRPr lang="en-US" sz="1000" i="1" dirty="0">
              <a:latin typeface="Montserrat" pitchFamily="2" charset="0"/>
            </a:endParaRPr>
          </a:p>
        </p:txBody>
      </p:sp>
      <p:sp>
        <p:nvSpPr>
          <p:cNvPr id="110" name="Rectangle: Rounded Corners 1">
            <a:extLst>
              <a:ext uri="{FF2B5EF4-FFF2-40B4-BE49-F238E27FC236}">
                <a16:creationId xmlns:a16="http://schemas.microsoft.com/office/drawing/2014/main" id="{8BC3DC49-4382-27A9-C942-30D1D8106691}"/>
              </a:ext>
            </a:extLst>
          </p:cNvPr>
          <p:cNvSpPr/>
          <p:nvPr/>
        </p:nvSpPr>
        <p:spPr>
          <a:xfrm>
            <a:off x="463442" y="2182373"/>
            <a:ext cx="1412223" cy="110391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: Rounded Corners 93">
            <a:extLst>
              <a:ext uri="{FF2B5EF4-FFF2-40B4-BE49-F238E27FC236}">
                <a16:creationId xmlns:a16="http://schemas.microsoft.com/office/drawing/2014/main" id="{F1069CCE-6132-2E38-C46E-611566B5E455}"/>
              </a:ext>
            </a:extLst>
          </p:cNvPr>
          <p:cNvSpPr/>
          <p:nvPr/>
        </p:nvSpPr>
        <p:spPr>
          <a:xfrm>
            <a:off x="463442" y="736239"/>
            <a:ext cx="1412223" cy="110391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2" name="Group 18">
            <a:extLst>
              <a:ext uri="{FF2B5EF4-FFF2-40B4-BE49-F238E27FC236}">
                <a16:creationId xmlns:a16="http://schemas.microsoft.com/office/drawing/2014/main" id="{15C8E7D4-6ACD-FE6B-87AB-A2773BE8BE61}"/>
              </a:ext>
            </a:extLst>
          </p:cNvPr>
          <p:cNvGrpSpPr/>
          <p:nvPr/>
        </p:nvGrpSpPr>
        <p:grpSpPr>
          <a:xfrm>
            <a:off x="423258" y="2247872"/>
            <a:ext cx="1536192" cy="1045958"/>
            <a:chOff x="4740535" y="1805220"/>
            <a:chExt cx="1536192" cy="1045958"/>
          </a:xfrm>
        </p:grpSpPr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590B90BB-CF7C-759F-E58F-4670531A0CCE}"/>
                </a:ext>
              </a:extLst>
            </p:cNvPr>
            <p:cNvSpPr txBox="1"/>
            <p:nvPr/>
          </p:nvSpPr>
          <p:spPr>
            <a:xfrm>
              <a:off x="4956478" y="1805220"/>
              <a:ext cx="10607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2"/>
                  </a:solidFill>
                  <a:latin typeface="Montserrat" pitchFamily="2" charset="0"/>
                </a:rPr>
                <a:t>1</a:t>
              </a:r>
              <a:r>
                <a:rPr lang="ru-RU" sz="2400" b="1" dirty="0">
                  <a:solidFill>
                    <a:schemeClr val="accent2"/>
                  </a:solidFill>
                  <a:latin typeface="Montserrat" pitchFamily="2" charset="0"/>
                </a:rPr>
                <a:t>,</a:t>
              </a:r>
              <a:r>
                <a:rPr lang="en-US" sz="2400" b="1" dirty="0">
                  <a:solidFill>
                    <a:schemeClr val="accent2"/>
                  </a:solidFill>
                  <a:latin typeface="Montserrat" pitchFamily="2" charset="0"/>
                </a:rPr>
                <a:t>90</a:t>
              </a: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C9F8D79D-E85D-BEA8-330D-BE245BA42587}"/>
                </a:ext>
              </a:extLst>
            </p:cNvPr>
            <p:cNvSpPr txBox="1"/>
            <p:nvPr/>
          </p:nvSpPr>
          <p:spPr>
            <a:xfrm>
              <a:off x="4740535" y="2204847"/>
              <a:ext cx="15361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latin typeface="Montserrat" pitchFamily="2" charset="0"/>
                </a:rPr>
                <a:t>Балл промежуточного обзора </a:t>
              </a:r>
              <a:r>
                <a:rPr lang="en-US" sz="1200" dirty="0">
                  <a:latin typeface="Montserrat" pitchFamily="2" charset="0"/>
                </a:rPr>
                <a:t>(</a:t>
              </a:r>
              <a:r>
                <a:rPr lang="ru-RU" sz="1200" dirty="0">
                  <a:latin typeface="Montserrat" pitchFamily="2" charset="0"/>
                </a:rPr>
                <a:t>из</a:t>
              </a:r>
              <a:r>
                <a:rPr lang="en-US" sz="1200" dirty="0">
                  <a:latin typeface="Montserrat" pitchFamily="2" charset="0"/>
                </a:rPr>
                <a:t> 3+)</a:t>
              </a:r>
            </a:p>
          </p:txBody>
        </p:sp>
      </p:grpSp>
      <p:grpSp>
        <p:nvGrpSpPr>
          <p:cNvPr id="120" name="Group 2">
            <a:extLst>
              <a:ext uri="{FF2B5EF4-FFF2-40B4-BE49-F238E27FC236}">
                <a16:creationId xmlns:a16="http://schemas.microsoft.com/office/drawing/2014/main" id="{FC2F8A7C-3AAE-86C8-1CFF-7927D22CEB5B}"/>
              </a:ext>
            </a:extLst>
          </p:cNvPr>
          <p:cNvGrpSpPr/>
          <p:nvPr/>
        </p:nvGrpSpPr>
        <p:grpSpPr>
          <a:xfrm>
            <a:off x="423258" y="858307"/>
            <a:ext cx="1536192" cy="914745"/>
            <a:chOff x="4740535" y="1746663"/>
            <a:chExt cx="1536192" cy="914745"/>
          </a:xfrm>
        </p:grpSpPr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644F8062-4D35-0D02-306F-76CD6CABD39F}"/>
                </a:ext>
              </a:extLst>
            </p:cNvPr>
            <p:cNvSpPr txBox="1"/>
            <p:nvPr/>
          </p:nvSpPr>
          <p:spPr>
            <a:xfrm>
              <a:off x="4952241" y="1746663"/>
              <a:ext cx="10607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002060"/>
                  </a:solidFill>
                  <a:latin typeface="Montserrat" pitchFamily="2" charset="0"/>
                </a:rPr>
                <a:t>1</a:t>
              </a:r>
              <a:r>
                <a:rPr lang="ru-RU" sz="2400" b="1" dirty="0">
                  <a:solidFill>
                    <a:srgbClr val="002060"/>
                  </a:solidFill>
                  <a:latin typeface="Montserrat" pitchFamily="2" charset="0"/>
                </a:rPr>
                <a:t>,</a:t>
              </a:r>
              <a:r>
                <a:rPr lang="en-US" sz="2400" b="1" dirty="0">
                  <a:solidFill>
                    <a:srgbClr val="002060"/>
                  </a:solidFill>
                  <a:latin typeface="Montserrat" pitchFamily="2" charset="0"/>
                </a:rPr>
                <a:t>59</a:t>
              </a: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C13C7A3A-94C7-3A90-A861-8999D1B7F4F6}"/>
                </a:ext>
              </a:extLst>
            </p:cNvPr>
            <p:cNvSpPr txBox="1"/>
            <p:nvPr/>
          </p:nvSpPr>
          <p:spPr>
            <a:xfrm>
              <a:off x="4740535" y="2199743"/>
              <a:ext cx="1536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latin typeface="Montserrat" pitchFamily="2" charset="0"/>
                </a:rPr>
                <a:t>Исходный балл</a:t>
              </a:r>
              <a:endParaRPr lang="en-US" sz="1200" b="1" dirty="0">
                <a:latin typeface="Montserrat" pitchFamily="2" charset="0"/>
              </a:endParaRPr>
            </a:p>
            <a:p>
              <a:pPr algn="ctr"/>
              <a:r>
                <a:rPr lang="en-US" sz="1200" dirty="0">
                  <a:latin typeface="Montserrat" pitchFamily="2" charset="0"/>
                </a:rPr>
                <a:t>(</a:t>
              </a:r>
              <a:r>
                <a:rPr lang="ru-RU" sz="1200" dirty="0">
                  <a:latin typeface="Montserrat" pitchFamily="2" charset="0"/>
                </a:rPr>
                <a:t>из</a:t>
              </a:r>
              <a:r>
                <a:rPr lang="en-US" sz="1200" dirty="0">
                  <a:latin typeface="Montserrat" pitchFamily="2" charset="0"/>
                </a:rPr>
                <a:t> 3+)</a:t>
              </a:r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975353" y="615220"/>
            <a:ext cx="4770375" cy="2670314"/>
            <a:chOff x="1975353" y="615220"/>
            <a:chExt cx="4770375" cy="2670314"/>
          </a:xfrm>
        </p:grpSpPr>
        <p:pic>
          <p:nvPicPr>
            <p:cNvPr id="109" name="Picture 55">
              <a:extLst>
                <a:ext uri="{FF2B5EF4-FFF2-40B4-BE49-F238E27FC236}">
                  <a16:creationId xmlns:a16="http://schemas.microsoft.com/office/drawing/2014/main" id="{A4BEA047-D8AB-CF2F-E8BC-489E6A71A0D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194527" y="615220"/>
              <a:ext cx="4349508" cy="2523231"/>
            </a:xfrm>
            <a:prstGeom prst="rect">
              <a:avLst/>
            </a:prstGeom>
          </p:spPr>
        </p:pic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7AD03FF3-DBBF-F613-04C7-E02C21EE6B22}"/>
                </a:ext>
              </a:extLst>
            </p:cNvPr>
            <p:cNvSpPr txBox="1"/>
            <p:nvPr/>
          </p:nvSpPr>
          <p:spPr>
            <a:xfrm>
              <a:off x="4475657" y="821627"/>
              <a:ext cx="81526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accent3">
                      <a:lumMod val="75000"/>
                    </a:schemeClr>
                  </a:solidFill>
                </a:rPr>
                <a:t>(</a:t>
              </a:r>
              <a:r>
                <a:rPr lang="en-US" sz="1000" b="1" dirty="0">
                  <a:solidFill>
                    <a:srgbClr val="002060"/>
                  </a:solidFill>
                </a:rPr>
                <a:t>1</a:t>
              </a:r>
              <a:r>
                <a:rPr lang="ru-RU" sz="1000" b="1" dirty="0">
                  <a:solidFill>
                    <a:srgbClr val="002060"/>
                  </a:solidFill>
                </a:rPr>
                <a:t>,</a:t>
              </a:r>
              <a:r>
                <a:rPr lang="en-US" sz="1000" b="1" dirty="0">
                  <a:solidFill>
                    <a:srgbClr val="002060"/>
                  </a:solidFill>
                </a:rPr>
                <a:t>75 </a:t>
              </a:r>
              <a:r>
                <a:rPr lang="en-US" sz="1000" b="1" dirty="0">
                  <a:solidFill>
                    <a:schemeClr val="accent3">
                      <a:lumMod val="75000"/>
                    </a:schemeClr>
                  </a:solidFill>
                </a:rPr>
                <a:t>-&gt;</a:t>
              </a:r>
              <a:r>
                <a:rPr lang="en-US" sz="1000" b="1" dirty="0">
                  <a:solidFill>
                    <a:srgbClr val="002060"/>
                  </a:solidFill>
                </a:rPr>
                <a:t> </a:t>
              </a:r>
              <a:r>
                <a:rPr lang="en-US" sz="1000" b="1" dirty="0">
                  <a:solidFill>
                    <a:schemeClr val="accent2"/>
                  </a:solidFill>
                </a:rPr>
                <a:t>2</a:t>
              </a:r>
              <a:r>
                <a:rPr lang="ru-RU" sz="1000" b="1" dirty="0">
                  <a:solidFill>
                    <a:schemeClr val="accent2"/>
                  </a:solidFill>
                </a:rPr>
                <a:t>,</a:t>
              </a:r>
              <a:r>
                <a:rPr lang="en-US" sz="1000" b="1" dirty="0">
                  <a:solidFill>
                    <a:schemeClr val="accent2"/>
                  </a:solidFill>
                </a:rPr>
                <a:t>2</a:t>
              </a:r>
              <a:r>
                <a:rPr lang="en-US" sz="1000" b="1" dirty="0">
                  <a:solidFill>
                    <a:schemeClr val="accent3">
                      <a:lumMod val="75000"/>
                    </a:schemeClr>
                  </a:solidFill>
                </a:rPr>
                <a:t>)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A158EB0C-88D3-DE87-5F21-4519ACF012C3}"/>
                </a:ext>
              </a:extLst>
            </p:cNvPr>
            <p:cNvSpPr txBox="1"/>
            <p:nvPr/>
          </p:nvSpPr>
          <p:spPr>
            <a:xfrm>
              <a:off x="5444109" y="1703425"/>
              <a:ext cx="9990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accent3">
                      <a:lumMod val="75000"/>
                    </a:schemeClr>
                  </a:solidFill>
                </a:rPr>
                <a:t>(</a:t>
              </a:r>
              <a:r>
                <a:rPr lang="en-US" sz="1000" b="1" dirty="0">
                  <a:solidFill>
                    <a:srgbClr val="002060"/>
                  </a:solidFill>
                </a:rPr>
                <a:t>1</a:t>
              </a:r>
              <a:r>
                <a:rPr lang="ru-RU" sz="1000" b="1" dirty="0">
                  <a:solidFill>
                    <a:srgbClr val="002060"/>
                  </a:solidFill>
                </a:rPr>
                <a:t>,</a:t>
              </a:r>
              <a:r>
                <a:rPr lang="en-US" sz="1000" b="1" dirty="0">
                  <a:solidFill>
                    <a:srgbClr val="002060"/>
                  </a:solidFill>
                </a:rPr>
                <a:t>63</a:t>
              </a:r>
              <a:r>
                <a:rPr lang="en-US" sz="1000" b="1" dirty="0">
                  <a:solidFill>
                    <a:schemeClr val="accent3">
                      <a:lumMod val="75000"/>
                    </a:schemeClr>
                  </a:solidFill>
                </a:rPr>
                <a:t> -&gt; </a:t>
              </a:r>
              <a:r>
                <a:rPr lang="en-US" sz="1000" b="1" dirty="0">
                  <a:solidFill>
                    <a:schemeClr val="accent2"/>
                  </a:solidFill>
                </a:rPr>
                <a:t>1</a:t>
              </a:r>
              <a:r>
                <a:rPr lang="ru-RU" sz="1000" b="1" dirty="0">
                  <a:solidFill>
                    <a:schemeClr val="accent2"/>
                  </a:solidFill>
                </a:rPr>
                <a:t>,</a:t>
              </a:r>
              <a:r>
                <a:rPr lang="en-US" sz="1000" b="1" dirty="0">
                  <a:solidFill>
                    <a:schemeClr val="accent2"/>
                  </a:solidFill>
                </a:rPr>
                <a:t>81</a:t>
              </a:r>
              <a:r>
                <a:rPr lang="en-US" sz="1000" b="1" dirty="0">
                  <a:solidFill>
                    <a:schemeClr val="accent3">
                      <a:lumMod val="75000"/>
                    </a:schemeClr>
                  </a:solidFill>
                </a:rPr>
                <a:t>)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E8A74115-062C-5D2C-46FB-83CE52FD32E7}"/>
                </a:ext>
              </a:extLst>
            </p:cNvPr>
            <p:cNvSpPr txBox="1"/>
            <p:nvPr/>
          </p:nvSpPr>
          <p:spPr>
            <a:xfrm>
              <a:off x="4945659" y="2892230"/>
              <a:ext cx="14975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accent3">
                      <a:lumMod val="75000"/>
                    </a:schemeClr>
                  </a:solidFill>
                </a:rPr>
                <a:t>(</a:t>
              </a:r>
              <a:r>
                <a:rPr lang="en-US" sz="1000" b="1" dirty="0">
                  <a:solidFill>
                    <a:srgbClr val="002060"/>
                  </a:solidFill>
                </a:rPr>
                <a:t>1</a:t>
              </a:r>
              <a:r>
                <a:rPr lang="ru-RU" sz="1000" b="1" dirty="0">
                  <a:solidFill>
                    <a:srgbClr val="002060"/>
                  </a:solidFill>
                </a:rPr>
                <a:t>,</a:t>
              </a:r>
              <a:r>
                <a:rPr lang="en-US" sz="1000" b="1" dirty="0">
                  <a:solidFill>
                    <a:srgbClr val="002060"/>
                  </a:solidFill>
                </a:rPr>
                <a:t>4 </a:t>
              </a:r>
              <a:r>
                <a:rPr lang="en-US" sz="1000" b="1" dirty="0">
                  <a:solidFill>
                    <a:schemeClr val="accent3">
                      <a:lumMod val="75000"/>
                    </a:schemeClr>
                  </a:solidFill>
                </a:rPr>
                <a:t>-&gt;</a:t>
              </a:r>
              <a:r>
                <a:rPr lang="en-US" sz="1000" b="1" dirty="0">
                  <a:solidFill>
                    <a:srgbClr val="002060"/>
                  </a:solidFill>
                </a:rPr>
                <a:t> </a:t>
              </a:r>
              <a:r>
                <a:rPr lang="en-US" sz="1000" b="1" dirty="0">
                  <a:solidFill>
                    <a:schemeClr val="accent2"/>
                  </a:solidFill>
                </a:rPr>
                <a:t>1</a:t>
              </a:r>
              <a:r>
                <a:rPr lang="ru-RU" sz="1000" b="1" dirty="0">
                  <a:solidFill>
                    <a:schemeClr val="accent2"/>
                  </a:solidFill>
                </a:rPr>
                <a:t>,</a:t>
              </a:r>
              <a:r>
                <a:rPr lang="en-US" sz="1000" b="1" dirty="0">
                  <a:solidFill>
                    <a:schemeClr val="accent2"/>
                  </a:solidFill>
                </a:rPr>
                <a:t>7</a:t>
              </a:r>
              <a:r>
                <a:rPr lang="en-US" sz="1000" b="1" dirty="0">
                  <a:solidFill>
                    <a:schemeClr val="accent3">
                      <a:lumMod val="75000"/>
                    </a:schemeClr>
                  </a:solidFill>
                </a:rPr>
                <a:t>)</a:t>
              </a: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763081A4-2E1B-A617-A500-340DE10E4C8B}"/>
                </a:ext>
              </a:extLst>
            </p:cNvPr>
            <p:cNvSpPr txBox="1"/>
            <p:nvPr/>
          </p:nvSpPr>
          <p:spPr>
            <a:xfrm>
              <a:off x="2760738" y="3039313"/>
              <a:ext cx="73238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accent3">
                      <a:lumMod val="75000"/>
                    </a:schemeClr>
                  </a:solidFill>
                </a:rPr>
                <a:t>(</a:t>
              </a:r>
              <a:r>
                <a:rPr lang="en-US" sz="1000" b="1" dirty="0">
                  <a:solidFill>
                    <a:srgbClr val="002060"/>
                  </a:solidFill>
                </a:rPr>
                <a:t>1</a:t>
              </a:r>
              <a:r>
                <a:rPr lang="ru-RU" sz="1000" b="1" dirty="0">
                  <a:solidFill>
                    <a:srgbClr val="002060"/>
                  </a:solidFill>
                </a:rPr>
                <a:t>,</a:t>
              </a:r>
              <a:r>
                <a:rPr lang="en-US" sz="1000" b="1" dirty="0">
                  <a:solidFill>
                    <a:srgbClr val="002060"/>
                  </a:solidFill>
                </a:rPr>
                <a:t>9 </a:t>
              </a:r>
              <a:r>
                <a:rPr lang="en-US" sz="1000" b="1" dirty="0">
                  <a:solidFill>
                    <a:schemeClr val="accent3">
                      <a:lumMod val="75000"/>
                    </a:schemeClr>
                  </a:solidFill>
                </a:rPr>
                <a:t>-&gt; </a:t>
              </a:r>
              <a:r>
                <a:rPr lang="en-US" sz="1000" b="1" dirty="0">
                  <a:solidFill>
                    <a:schemeClr val="accent2"/>
                  </a:solidFill>
                </a:rPr>
                <a:t>2</a:t>
              </a:r>
              <a:r>
                <a:rPr lang="en-US" sz="1000" b="1" dirty="0">
                  <a:solidFill>
                    <a:schemeClr val="accent3">
                      <a:lumMod val="75000"/>
                    </a:schemeClr>
                  </a:solidFill>
                </a:rPr>
                <a:t>)</a:t>
              </a: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EACA71D2-41DC-D276-D667-8CE398A7665E}"/>
                </a:ext>
              </a:extLst>
            </p:cNvPr>
            <p:cNvSpPr txBox="1"/>
            <p:nvPr/>
          </p:nvSpPr>
          <p:spPr>
            <a:xfrm>
              <a:off x="2534303" y="1688895"/>
              <a:ext cx="95881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accent3">
                      <a:lumMod val="75000"/>
                    </a:schemeClr>
                  </a:solidFill>
                </a:rPr>
                <a:t>(</a:t>
              </a:r>
              <a:r>
                <a:rPr lang="en-US" sz="1000" b="1" dirty="0">
                  <a:solidFill>
                    <a:srgbClr val="002060"/>
                  </a:solidFill>
                </a:rPr>
                <a:t>1</a:t>
              </a:r>
              <a:r>
                <a:rPr lang="ru-RU" sz="1000" b="1" dirty="0">
                  <a:solidFill>
                    <a:srgbClr val="002060"/>
                  </a:solidFill>
                </a:rPr>
                <a:t>,</a:t>
              </a:r>
              <a:r>
                <a:rPr lang="en-US" sz="1000" b="1" dirty="0">
                  <a:solidFill>
                    <a:srgbClr val="002060"/>
                  </a:solidFill>
                </a:rPr>
                <a:t>33 </a:t>
              </a:r>
              <a:r>
                <a:rPr lang="en-US" sz="1000" b="1" dirty="0">
                  <a:solidFill>
                    <a:schemeClr val="accent3">
                      <a:lumMod val="75000"/>
                    </a:schemeClr>
                  </a:solidFill>
                </a:rPr>
                <a:t>-&gt; </a:t>
              </a:r>
              <a:r>
                <a:rPr lang="en-US" sz="1000" b="1" dirty="0">
                  <a:solidFill>
                    <a:schemeClr val="accent2"/>
                  </a:solidFill>
                </a:rPr>
                <a:t>1</a:t>
              </a:r>
              <a:r>
                <a:rPr lang="ru-RU" sz="1000" b="1" dirty="0">
                  <a:solidFill>
                    <a:schemeClr val="accent2"/>
                  </a:solidFill>
                </a:rPr>
                <a:t>,</a:t>
              </a:r>
              <a:r>
                <a:rPr lang="en-US" sz="1000" b="1" dirty="0">
                  <a:solidFill>
                    <a:schemeClr val="accent2"/>
                  </a:solidFill>
                </a:rPr>
                <a:t>78</a:t>
              </a:r>
              <a:r>
                <a:rPr lang="en-US" sz="1000" b="1" dirty="0">
                  <a:solidFill>
                    <a:schemeClr val="accent3">
                      <a:lumMod val="75000"/>
                    </a:schemeClr>
                  </a:solidFill>
                </a:rPr>
                <a:t>)</a:t>
              </a:r>
            </a:p>
          </p:txBody>
        </p:sp>
        <p:pic>
          <p:nvPicPr>
            <p:cNvPr id="123" name="Picture 57">
              <a:extLst>
                <a:ext uri="{FF2B5EF4-FFF2-40B4-BE49-F238E27FC236}">
                  <a16:creationId xmlns:a16="http://schemas.microsoft.com/office/drawing/2014/main" id="{AAD9593C-BD8A-7C41-EB97-C4002A83AC6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619423" y="3110051"/>
              <a:ext cx="1824686" cy="145975"/>
            </a:xfrm>
            <a:prstGeom prst="rect">
              <a:avLst/>
            </a:prstGeom>
          </p:spPr>
        </p:pic>
        <p:sp>
          <p:nvSpPr>
            <p:cNvPr id="124" name="Freeform: Shape 6">
              <a:extLst>
                <a:ext uri="{FF2B5EF4-FFF2-40B4-BE49-F238E27FC236}">
                  <a16:creationId xmlns:a16="http://schemas.microsoft.com/office/drawing/2014/main" id="{F9AA9859-956F-5A07-7C4A-FCE9573F62CC}"/>
                </a:ext>
              </a:extLst>
            </p:cNvPr>
            <p:cNvSpPr/>
            <p:nvPr/>
          </p:nvSpPr>
          <p:spPr>
            <a:xfrm>
              <a:off x="5230366" y="1974106"/>
              <a:ext cx="267660" cy="383798"/>
            </a:xfrm>
            <a:custGeom>
              <a:avLst/>
              <a:gdLst>
                <a:gd name="connsiteX0" fmla="*/ 241504 w 267660"/>
                <a:gd name="connsiteY0" fmla="*/ 15086 h 383798"/>
                <a:gd name="connsiteX1" fmla="*/ 64083 w 267660"/>
                <a:gd name="connsiteY1" fmla="*/ 83325 h 383798"/>
                <a:gd name="connsiteX2" fmla="*/ 9492 w 267660"/>
                <a:gd name="connsiteY2" fmla="*/ 356280 h 383798"/>
                <a:gd name="connsiteX3" fmla="*/ 241504 w 267660"/>
                <a:gd name="connsiteY3" fmla="*/ 335808 h 383798"/>
                <a:gd name="connsiteX4" fmla="*/ 241504 w 267660"/>
                <a:gd name="connsiteY4" fmla="*/ 15086 h 383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7660" h="383798">
                  <a:moveTo>
                    <a:pt x="241504" y="15086"/>
                  </a:moveTo>
                  <a:cubicBezTo>
                    <a:pt x="211934" y="-26994"/>
                    <a:pt x="102752" y="26459"/>
                    <a:pt x="64083" y="83325"/>
                  </a:cubicBezTo>
                  <a:cubicBezTo>
                    <a:pt x="25414" y="140191"/>
                    <a:pt x="-20078" y="314200"/>
                    <a:pt x="9492" y="356280"/>
                  </a:cubicBezTo>
                  <a:cubicBezTo>
                    <a:pt x="39062" y="398360"/>
                    <a:pt x="201698" y="392674"/>
                    <a:pt x="241504" y="335808"/>
                  </a:cubicBezTo>
                  <a:cubicBezTo>
                    <a:pt x="281310" y="278942"/>
                    <a:pt x="271074" y="57166"/>
                    <a:pt x="241504" y="1508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9364CD2E-E738-63BD-D4EC-DAC75ED348E9}"/>
                </a:ext>
              </a:extLst>
            </p:cNvPr>
            <p:cNvSpPr txBox="1"/>
            <p:nvPr/>
          </p:nvSpPr>
          <p:spPr>
            <a:xfrm>
              <a:off x="3627325" y="617352"/>
              <a:ext cx="157374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ru-RU" sz="800" b="1" dirty="0">
                  <a:solidFill>
                    <a:schemeClr val="bg1">
                      <a:lumMod val="50000"/>
                    </a:schemeClr>
                  </a:solidFill>
                </a:rPr>
                <a:t>СФЕРА </a:t>
              </a:r>
              <a:r>
                <a:rPr lang="en-US" sz="800" b="1" dirty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r>
                <a:rPr lang="ru-RU" sz="800" b="1" dirty="0">
                  <a:solidFill>
                    <a:schemeClr val="bg1">
                      <a:lumMod val="50000"/>
                    </a:schemeClr>
                  </a:solidFill>
                </a:rPr>
                <a:t> – ЦЕЛЕНАПРАВЛЕННАЯ ПОЛИТИКА РУКОВОДСТВА</a:t>
              </a:r>
              <a:endParaRPr lang="en-US" sz="8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9364CD2E-E738-63BD-D4EC-DAC75ED348E9}"/>
                </a:ext>
              </a:extLst>
            </p:cNvPr>
            <p:cNvSpPr txBox="1"/>
            <p:nvPr/>
          </p:nvSpPr>
          <p:spPr>
            <a:xfrm>
              <a:off x="1975353" y="1354348"/>
              <a:ext cx="156039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ru-RU" sz="800" b="1" dirty="0">
                  <a:solidFill>
                    <a:schemeClr val="bg1">
                      <a:lumMod val="50000"/>
                    </a:schemeClr>
                  </a:solidFill>
                </a:rPr>
                <a:t>СФЕРА 5 – ТЕСТИРОВАНИЕ, ОБОБЩЕНИЕ ПОЛУЧЕННОГО ОПЫТА И УСОВЕРШЕНСТВОВАНИЕ</a:t>
              </a:r>
              <a:endParaRPr lang="en-US" sz="8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9364CD2E-E738-63BD-D4EC-DAC75ED348E9}"/>
                </a:ext>
              </a:extLst>
            </p:cNvPr>
            <p:cNvSpPr txBox="1"/>
            <p:nvPr/>
          </p:nvSpPr>
          <p:spPr>
            <a:xfrm>
              <a:off x="5436157" y="1479770"/>
              <a:ext cx="1309571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ru-RU" sz="800" b="1" dirty="0">
                  <a:solidFill>
                    <a:schemeClr val="bg1">
                      <a:lumMod val="50000"/>
                    </a:schemeClr>
                  </a:solidFill>
                </a:rPr>
                <a:t>СФЕРА 2 – ПРОЦЕССЫ, СИСТЕМЫ И ИНСТРУМЕНТЫ</a:t>
              </a:r>
              <a:endParaRPr lang="en-US" sz="8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9364CD2E-E738-63BD-D4EC-DAC75ED348E9}"/>
                </a:ext>
              </a:extLst>
            </p:cNvPr>
            <p:cNvSpPr txBox="1"/>
            <p:nvPr/>
          </p:nvSpPr>
          <p:spPr>
            <a:xfrm>
              <a:off x="2768689" y="2394751"/>
              <a:ext cx="1101229" cy="6993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ru-RU" sz="800" b="1" dirty="0">
                  <a:solidFill>
                    <a:schemeClr val="bg1">
                      <a:lumMod val="50000"/>
                    </a:schemeClr>
                  </a:solidFill>
                </a:rPr>
                <a:t>СФЕРА 4 – УЧАСТИЕ СООБЩЕСТВ И ОТВЕТСТВЕННОСТЬ, КООРДИНАЦИЯ И ПАРТНЕРСТВО</a:t>
              </a:r>
              <a:endParaRPr lang="en-US" sz="8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9364CD2E-E738-63BD-D4EC-DAC75ED348E9}"/>
                </a:ext>
              </a:extLst>
            </p:cNvPr>
            <p:cNvSpPr txBox="1"/>
            <p:nvPr/>
          </p:nvSpPr>
          <p:spPr>
            <a:xfrm>
              <a:off x="5086773" y="2543882"/>
              <a:ext cx="135641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ru-RU" sz="800" b="1" dirty="0">
                  <a:solidFill>
                    <a:schemeClr val="bg1">
                      <a:lumMod val="50000"/>
                    </a:schemeClr>
                  </a:solidFill>
                </a:rPr>
                <a:t>СФЕРА 3 – ФИНАНСОВЫЕ И КАДРОВЫЕ РЕСУРСЫ И ВОЗМОЖНОСТИ</a:t>
              </a:r>
              <a:endParaRPr lang="en-US" sz="8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9364CD2E-E738-63BD-D4EC-DAC75ED348E9}"/>
                </a:ext>
              </a:extLst>
            </p:cNvPr>
            <p:cNvSpPr txBox="1"/>
            <p:nvPr/>
          </p:nvSpPr>
          <p:spPr>
            <a:xfrm>
              <a:off x="3842137" y="3132552"/>
              <a:ext cx="526240" cy="8463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550" b="1" dirty="0">
                  <a:solidFill>
                    <a:schemeClr val="bg1">
                      <a:lumMod val="50000"/>
                    </a:schemeClr>
                  </a:solidFill>
                </a:rPr>
                <a:t>Исходный балл</a:t>
              </a:r>
              <a:endParaRPr lang="en-US" sz="55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9364CD2E-E738-63BD-D4EC-DAC75ED348E9}"/>
                </a:ext>
              </a:extLst>
            </p:cNvPr>
            <p:cNvSpPr txBox="1"/>
            <p:nvPr/>
          </p:nvSpPr>
          <p:spPr>
            <a:xfrm>
              <a:off x="4593591" y="3140718"/>
              <a:ext cx="417267" cy="8463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550" b="1" dirty="0">
                  <a:solidFill>
                    <a:schemeClr val="bg1">
                      <a:lumMod val="50000"/>
                    </a:schemeClr>
                  </a:solidFill>
                </a:rPr>
                <a:t>Балл </a:t>
              </a:r>
              <a:r>
                <a:rPr lang="ru-RU" sz="550" b="1" dirty="0" err="1">
                  <a:solidFill>
                    <a:schemeClr val="bg1">
                      <a:lumMod val="50000"/>
                    </a:schemeClr>
                  </a:solidFill>
                </a:rPr>
                <a:t>ПрО</a:t>
              </a:r>
              <a:endParaRPr lang="en-US" sz="55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9364CD2E-E738-63BD-D4EC-DAC75ED348E9}"/>
                </a:ext>
              </a:extLst>
            </p:cNvPr>
            <p:cNvSpPr txBox="1"/>
            <p:nvPr/>
          </p:nvSpPr>
          <p:spPr>
            <a:xfrm>
              <a:off x="5211039" y="3133883"/>
              <a:ext cx="871951" cy="8463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550" b="1" dirty="0">
                  <a:solidFill>
                    <a:schemeClr val="bg1">
                      <a:lumMod val="50000"/>
                    </a:schemeClr>
                  </a:solidFill>
                </a:rPr>
                <a:t>Целевой показатель</a:t>
              </a:r>
              <a:endParaRPr lang="en-US" sz="55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33" name="TextBox 132">
            <a:extLst>
              <a:ext uri="{FF2B5EF4-FFF2-40B4-BE49-F238E27FC236}">
                <a16:creationId xmlns:a16="http://schemas.microsoft.com/office/drawing/2014/main" id="{CF9F8734-73F5-83D3-FA2E-E22DB2714A38}"/>
              </a:ext>
            </a:extLst>
          </p:cNvPr>
          <p:cNvSpPr txBox="1"/>
          <p:nvPr/>
        </p:nvSpPr>
        <p:spPr>
          <a:xfrm>
            <a:off x="1346090" y="6173255"/>
            <a:ext cx="18997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>
              <a:lnSpc>
                <a:spcPct val="90000"/>
              </a:lnSpc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…</a:t>
            </a:r>
            <a:endParaRPr lang="en-US" sz="1000" dirty="0">
              <a:solidFill>
                <a:schemeClr val="dk1"/>
              </a:solidFill>
              <a:latin typeface="+mj-lt"/>
              <a:ea typeface="Lato"/>
              <a:cs typeface="Lato"/>
              <a:sym typeface="Lato"/>
            </a:endParaRPr>
          </a:p>
          <a:p>
            <a:pPr marL="111125" lvl="0" indent="-11112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…</a:t>
            </a:r>
            <a:endParaRPr lang="en-US" sz="1000" dirty="0">
              <a:solidFill>
                <a:schemeClr val="dk1"/>
              </a:solidFill>
              <a:latin typeface="+mj-lt"/>
              <a:ea typeface="Lato"/>
              <a:cs typeface="Lato"/>
              <a:sym typeface="Lato"/>
            </a:endParaRPr>
          </a:p>
          <a:p>
            <a:pPr marL="111125" lvl="0" indent="-111125">
              <a:lnSpc>
                <a:spcPct val="90000"/>
              </a:lnSpc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…</a:t>
            </a:r>
            <a:endParaRPr lang="en-US" sz="1000" dirty="0">
              <a:latin typeface="+mj-lt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F9F8734-73F5-83D3-FA2E-E22DB2714A38}"/>
              </a:ext>
            </a:extLst>
          </p:cNvPr>
          <p:cNvSpPr txBox="1"/>
          <p:nvPr/>
        </p:nvSpPr>
        <p:spPr>
          <a:xfrm>
            <a:off x="2470512" y="4431919"/>
            <a:ext cx="18997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>
              <a:lnSpc>
                <a:spcPct val="90000"/>
              </a:lnSpc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…</a:t>
            </a:r>
            <a:endParaRPr lang="en-US" sz="1000" dirty="0">
              <a:solidFill>
                <a:schemeClr val="dk1"/>
              </a:solidFill>
              <a:latin typeface="+mj-lt"/>
              <a:ea typeface="Lato"/>
              <a:cs typeface="Lato"/>
              <a:sym typeface="Lato"/>
            </a:endParaRPr>
          </a:p>
          <a:p>
            <a:pPr marL="111125" lvl="0" indent="-11112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…</a:t>
            </a:r>
            <a:endParaRPr lang="en-US" sz="1000" dirty="0">
              <a:solidFill>
                <a:schemeClr val="dk1"/>
              </a:solidFill>
              <a:latin typeface="+mj-lt"/>
              <a:ea typeface="Lato"/>
              <a:cs typeface="Lato"/>
              <a:sym typeface="Lato"/>
            </a:endParaRPr>
          </a:p>
          <a:p>
            <a:pPr marL="111125" lvl="0" indent="-111125">
              <a:lnSpc>
                <a:spcPct val="90000"/>
              </a:lnSpc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…</a:t>
            </a:r>
            <a:endParaRPr lang="en-US" sz="1000" dirty="0">
              <a:latin typeface="+mj-lt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CF9F8734-73F5-83D3-FA2E-E22DB2714A38}"/>
              </a:ext>
            </a:extLst>
          </p:cNvPr>
          <p:cNvSpPr txBox="1"/>
          <p:nvPr/>
        </p:nvSpPr>
        <p:spPr>
          <a:xfrm>
            <a:off x="4665530" y="4400115"/>
            <a:ext cx="18997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>
              <a:lnSpc>
                <a:spcPct val="90000"/>
              </a:lnSpc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…</a:t>
            </a:r>
            <a:endParaRPr lang="en-US" sz="1000" dirty="0">
              <a:solidFill>
                <a:schemeClr val="dk1"/>
              </a:solidFill>
              <a:latin typeface="+mj-lt"/>
              <a:ea typeface="Lato"/>
              <a:cs typeface="Lato"/>
              <a:sym typeface="Lato"/>
            </a:endParaRPr>
          </a:p>
          <a:p>
            <a:pPr marL="111125" lvl="0" indent="-11112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…</a:t>
            </a:r>
            <a:endParaRPr lang="en-US" sz="1000" dirty="0">
              <a:solidFill>
                <a:schemeClr val="dk1"/>
              </a:solidFill>
              <a:latin typeface="+mj-lt"/>
              <a:ea typeface="Lato"/>
              <a:cs typeface="Lato"/>
              <a:sym typeface="Lato"/>
            </a:endParaRPr>
          </a:p>
          <a:p>
            <a:pPr marL="111125" lvl="0" indent="-111125">
              <a:lnSpc>
                <a:spcPct val="90000"/>
              </a:lnSpc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…</a:t>
            </a:r>
            <a:endParaRPr lang="en-US" sz="1000" dirty="0">
              <a:latin typeface="+mj-lt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CF9F8734-73F5-83D3-FA2E-E22DB2714A38}"/>
              </a:ext>
            </a:extLst>
          </p:cNvPr>
          <p:cNvSpPr txBox="1"/>
          <p:nvPr/>
        </p:nvSpPr>
        <p:spPr>
          <a:xfrm>
            <a:off x="3578825" y="6213675"/>
            <a:ext cx="18997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>
              <a:lnSpc>
                <a:spcPct val="90000"/>
              </a:lnSpc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…</a:t>
            </a:r>
            <a:endParaRPr lang="en-US" sz="1000" dirty="0">
              <a:solidFill>
                <a:schemeClr val="dk1"/>
              </a:solidFill>
              <a:latin typeface="+mj-lt"/>
              <a:ea typeface="Lato"/>
              <a:cs typeface="Lato"/>
              <a:sym typeface="Lato"/>
            </a:endParaRPr>
          </a:p>
          <a:p>
            <a:pPr marL="111125" lvl="0" indent="-11112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…</a:t>
            </a:r>
            <a:endParaRPr lang="en-US" sz="1000" dirty="0">
              <a:solidFill>
                <a:schemeClr val="dk1"/>
              </a:solidFill>
              <a:latin typeface="+mj-lt"/>
              <a:ea typeface="Lato"/>
              <a:cs typeface="Lato"/>
              <a:sym typeface="Lato"/>
            </a:endParaRPr>
          </a:p>
          <a:p>
            <a:pPr marL="111125" lvl="0" indent="-111125">
              <a:lnSpc>
                <a:spcPct val="90000"/>
              </a:lnSpc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…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24334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022f264-a01a-479c-9a1f-db50914a6761" xsi:nil="true"/>
    <lcf76f155ced4ddcb4097134ff3c332f xmlns="1f0e0d46-bfc3-4fcf-89a2-86947319308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41CBEE5444AC4294686EA8E7761EF7" ma:contentTypeVersion="14" ma:contentTypeDescription="Create a new document." ma:contentTypeScope="" ma:versionID="604a6a96af103908af6777cdd2526e0d">
  <xsd:schema xmlns:xsd="http://www.w3.org/2001/XMLSchema" xmlns:xs="http://www.w3.org/2001/XMLSchema" xmlns:p="http://schemas.microsoft.com/office/2006/metadata/properties" xmlns:ns2="1f0e0d46-bfc3-4fcf-89a2-869473193083" xmlns:ns3="2022f264-a01a-479c-9a1f-db50914a6761" targetNamespace="http://schemas.microsoft.com/office/2006/metadata/properties" ma:root="true" ma:fieldsID="c2e176ba61fa24234a2357b9a6519e7d" ns2:_="" ns3:_="">
    <xsd:import namespace="1f0e0d46-bfc3-4fcf-89a2-869473193083"/>
    <xsd:import namespace="2022f264-a01a-479c-9a1f-db50914a67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e0d46-bfc3-4fcf-89a2-8694731930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14f832c-f6f1-485d-8901-6765a4832c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22f264-a01a-479c-9a1f-db50914a676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fb4525b-e024-493e-b786-78cbbff08576}" ma:internalName="TaxCatchAll" ma:showField="CatchAllData" ma:web="2022f264-a01a-479c-9a1f-db50914a67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97CE9F-A4A2-43FB-99D4-48A10EAEE5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9EDB30-3492-4E97-8080-6E89C2052647}">
  <ds:schemaRefs>
    <ds:schemaRef ds:uri="http://purl.org/dc/terms/"/>
    <ds:schemaRef ds:uri="2022f264-a01a-479c-9a1f-db50914a6761"/>
    <ds:schemaRef ds:uri="http://schemas.microsoft.com/office/2006/documentManagement/types"/>
    <ds:schemaRef ds:uri="1f0e0d46-bfc3-4fcf-89a2-869473193083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8F6C122-E2BE-4A00-8FF3-C801FE4B8A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0e0d46-bfc3-4fcf-89a2-869473193083"/>
    <ds:schemaRef ds:uri="2022f264-a01a-479c-9a1f-db50914a67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10780</TotalTime>
  <Words>579</Words>
  <Application>Microsoft Office PowerPoint</Application>
  <PresentationFormat>Лист A4 (210x297 мм)</PresentationFormat>
  <Paragraphs>96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Lato</vt:lpstr>
      <vt:lpstr>Montserrat</vt:lpstr>
      <vt:lpstr>Office Theme</vt:lpstr>
      <vt:lpstr>Презентация PowerPoint</vt:lpstr>
      <vt:lpstr>Презентация PowerPoint</vt:lpstr>
    </vt:vector>
  </TitlesOfParts>
  <Company>American Red Cross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Dextre, Michelle</dc:creator>
  <cp:lastModifiedBy>user</cp:lastModifiedBy>
  <cp:revision>126</cp:revision>
  <dcterms:created xsi:type="dcterms:W3CDTF">2023-09-21T09:18:33Z</dcterms:created>
  <dcterms:modified xsi:type="dcterms:W3CDTF">2025-02-17T04:30:02Z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0x010100E041CBEE5444AC4294686EA8E7761EF7</vt:lpwstr>
  </property>
  <property fmtid="{D5CDD505-2E9C-101B-9397-08002B2CF9AE}" pid="3" name="MSIP_Label_6627b15a-80ec-4ef7-8353-f32e3c89bf3e_Enabled">
    <vt:lpwstr>true</vt:lpwstr>
  </property>
  <property fmtid="{D5CDD505-2E9C-101B-9397-08002B2CF9AE}" pid="4" name="MSIP_Label_6627b15a-80ec-4ef7-8353-f32e3c89bf3e_SetDate">
    <vt:lpwstr>2023-09-25T09:21:45Z</vt:lpwstr>
  </property>
  <property fmtid="{D5CDD505-2E9C-101B-9397-08002B2CF9AE}" pid="5" name="MSIP_Label_6627b15a-80ec-4ef7-8353-f32e3c89bf3e_Method">
    <vt:lpwstr>Privileged</vt:lpwstr>
  </property>
  <property fmtid="{D5CDD505-2E9C-101B-9397-08002B2CF9AE}" pid="6" name="MSIP_Label_6627b15a-80ec-4ef7-8353-f32e3c89bf3e_Name">
    <vt:lpwstr>IFRC Internal</vt:lpwstr>
  </property>
  <property fmtid="{D5CDD505-2E9C-101B-9397-08002B2CF9AE}" pid="7" name="MSIP_Label_6627b15a-80ec-4ef7-8353-f32e3c89bf3e_SiteId">
    <vt:lpwstr>a2b53be5-734e-4e6c-ab0d-d184f60fd917</vt:lpwstr>
  </property>
  <property fmtid="{D5CDD505-2E9C-101B-9397-08002B2CF9AE}" pid="8" name="MSIP_Label_6627b15a-80ec-4ef7-8353-f32e3c89bf3e_ActionId">
    <vt:lpwstr>644f7639-1678-4251-b5fd-549cb6abb2ee</vt:lpwstr>
  </property>
  <property fmtid="{D5CDD505-2E9C-101B-9397-08002B2CF9AE}" pid="9" name="MSIP_Label_6627b15a-80ec-4ef7-8353-f32e3c89bf3e_ContentBits">
    <vt:lpwstr>2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Internal</vt:lpwstr>
  </property>
  <property fmtid="{D5CDD505-2E9C-101B-9397-08002B2CF9AE}" pid="12" name="MediaServiceImageTags">
    <vt:lpwstr/>
  </property>
</Properties>
</file>