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248" r:id="rId4"/>
  </p:sldMasterIdLst>
  <p:notesMasterIdLst>
    <p:notesMasterId r:id="rId50"/>
  </p:notesMasterIdLst>
  <p:handoutMasterIdLst>
    <p:handoutMasterId r:id="rId51"/>
  </p:handoutMasterIdLst>
  <p:sldIdLst>
    <p:sldId id="4013" r:id="rId5"/>
    <p:sldId id="4087" r:id="rId6"/>
    <p:sldId id="4074" r:id="rId7"/>
    <p:sldId id="427" r:id="rId8"/>
    <p:sldId id="4086" r:id="rId9"/>
    <p:sldId id="4115" r:id="rId10"/>
    <p:sldId id="4092" r:id="rId11"/>
    <p:sldId id="4093" r:id="rId12"/>
    <p:sldId id="4103" r:id="rId13"/>
    <p:sldId id="4095" r:id="rId14"/>
    <p:sldId id="312" r:id="rId15"/>
    <p:sldId id="4120" r:id="rId16"/>
    <p:sldId id="303" r:id="rId17"/>
    <p:sldId id="4116" r:id="rId18"/>
    <p:sldId id="4117" r:id="rId19"/>
    <p:sldId id="315" r:id="rId20"/>
    <p:sldId id="316" r:id="rId21"/>
    <p:sldId id="317" r:id="rId22"/>
    <p:sldId id="318" r:id="rId23"/>
    <p:sldId id="319" r:id="rId24"/>
    <p:sldId id="320" r:id="rId25"/>
    <p:sldId id="4109" r:id="rId26"/>
    <p:sldId id="4098" r:id="rId27"/>
    <p:sldId id="329" r:id="rId28"/>
    <p:sldId id="4106" r:id="rId29"/>
    <p:sldId id="257" r:id="rId30"/>
    <p:sldId id="4100" r:id="rId31"/>
    <p:sldId id="4129" r:id="rId32"/>
    <p:sldId id="4130" r:id="rId33"/>
    <p:sldId id="4110" r:id="rId34"/>
    <p:sldId id="4099" r:id="rId35"/>
    <p:sldId id="4107" r:id="rId36"/>
    <p:sldId id="4101" r:id="rId37"/>
    <p:sldId id="4108" r:id="rId38"/>
    <p:sldId id="4118" r:id="rId39"/>
    <p:sldId id="264" r:id="rId40"/>
    <p:sldId id="265" r:id="rId41"/>
    <p:sldId id="286" r:id="rId42"/>
    <p:sldId id="293" r:id="rId43"/>
    <p:sldId id="4113" r:id="rId44"/>
    <p:sldId id="260" r:id="rId45"/>
    <p:sldId id="261" r:id="rId46"/>
    <p:sldId id="262" r:id="rId47"/>
    <p:sldId id="4128" r:id="rId48"/>
    <p:sldId id="3999" r:id="rId49"/>
  </p:sldIdLst>
  <p:sldSz cx="18288000" cy="10288588"/>
  <p:notesSz cx="6858000" cy="9144000"/>
  <p:embeddedFontLst>
    <p:embeddedFont>
      <p:font typeface="ＭＳ Ｐゴシック" panose="020B0600070205080204" pitchFamily="34" charset="-128"/>
      <p:regular r:id="rId52"/>
    </p:embeddedFont>
    <p:embeddedFont>
      <p:font typeface="Bebas" panose="020B0604020202020204" charset="0"/>
      <p:regular r:id="rId53"/>
    </p:embeddedFont>
    <p:embeddedFont>
      <p:font typeface="Microsoft Sans Serif" panose="020B0604020202020204" pitchFamily="34" charset="0"/>
      <p:regular r:id="rId54"/>
    </p:embeddedFont>
    <p:embeddedFont>
      <p:font typeface="Montserrat" panose="00000500000000000000" pitchFamily="2" charset="0"/>
      <p:regular r:id="rId55"/>
      <p:bold r:id="rId56"/>
      <p:italic r:id="rId57"/>
      <p:boldItalic r:id="rId58"/>
    </p:embeddedFont>
    <p:embeddedFont>
      <p:font typeface="Montserrat SemiBold" panose="00000700000000000000" pitchFamily="2" charset="0"/>
      <p:regular r:id="rId59"/>
      <p:bold r:id="rId60"/>
      <p:italic r:id="rId61"/>
      <p:boldItalic r:id="rId62"/>
    </p:embeddedFont>
    <p:embeddedFont>
      <p:font typeface="Short Stack" panose="020B0604020202020204" charset="0"/>
      <p:regular r:id="rId63"/>
      <p:bold r:id="rId64"/>
      <p:italic r:id="rId65"/>
      <p:boldItalic r:id="rId6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8761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3752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0628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7504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3438086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4125703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4813320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5500937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44A6A5-F9E3-EADC-99BE-632C43DF6114}" name="Lisbet M. Elvekjær" initials="LE" userId="S::limae_rodekors.dk#ext#@ifrcorg.onmicrosoft.com::0f8e3c40-b18d-4bf9-b917-1159725ede35" providerId="AD"/>
  <p188:author id="{A11863D6-FB7C-AE30-31C4-ED2A0EE535F2}" name="Ines Dalmau Gutsens" initials="IG" userId="S::idalmau_redcross.org.uk#ext#@ifrcorg.onmicrosoft.com::3a99f684-13f8-423c-9e76-e1ac88ffc4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ew Hui LIEW" initials="SHL" lastIdx="7" clrIdx="0"/>
  <p:cmAuthor id="2" name="Wai Siong SEE THO" initials="WT" lastIdx="3" clrIdx="1"/>
  <p:cmAuthor id="3" name="Audrey SEE THO" initials="WSST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000"/>
    <a:srgbClr val="81E1DF"/>
    <a:srgbClr val="01C8C3"/>
    <a:srgbClr val="6783D3"/>
    <a:srgbClr val="011E41"/>
    <a:srgbClr val="F5333F"/>
    <a:srgbClr val="452250"/>
    <a:srgbClr val="5E3670"/>
    <a:srgbClr val="6B2BAA"/>
    <a:srgbClr val="242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B7E82-BDDD-4E56-A8B6-C59C32449D62}" v="22" dt="2025-02-12T10:31:48.830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9" autoAdjust="0"/>
    <p:restoredTop sz="68765" autoAdjust="0"/>
  </p:normalViewPr>
  <p:slideViewPr>
    <p:cSldViewPr snapToGrid="0">
      <p:cViewPr varScale="1">
        <p:scale>
          <a:sx n="51" d="100"/>
          <a:sy n="51" d="100"/>
        </p:scale>
        <p:origin x="2100" y="84"/>
      </p:cViewPr>
      <p:guideLst>
        <p:guide orient="horz" pos="3240"/>
        <p:guide pos="57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8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ssya Zhuravleva" userId="a8b3313f-f950-4f61-8340-6ff21b031b1f" providerId="ADAL" clId="{087B7E82-BDDD-4E56-A8B6-C59C32449D62}"/>
    <pc:docChg chg="custSel modSld">
      <pc:chgData name="Olessya Zhuravleva" userId="a8b3313f-f950-4f61-8340-6ff21b031b1f" providerId="ADAL" clId="{087B7E82-BDDD-4E56-A8B6-C59C32449D62}" dt="2025-02-12T10:39:04.661" v="398" actId="20577"/>
      <pc:docMkLst>
        <pc:docMk/>
      </pc:docMkLst>
      <pc:sldChg chg="modSp mod">
        <pc:chgData name="Olessya Zhuravleva" userId="a8b3313f-f950-4f61-8340-6ff21b031b1f" providerId="ADAL" clId="{087B7E82-BDDD-4E56-A8B6-C59C32449D62}" dt="2025-02-12T10:39:04.661" v="398" actId="20577"/>
        <pc:sldMkLst>
          <pc:docMk/>
          <pc:sldMk cId="0" sldId="261"/>
        </pc:sldMkLst>
        <pc:spChg chg="mod">
          <ac:chgData name="Olessya Zhuravleva" userId="a8b3313f-f950-4f61-8340-6ff21b031b1f" providerId="ADAL" clId="{087B7E82-BDDD-4E56-A8B6-C59C32449D62}" dt="2025-02-12T10:39:04.661" v="398" actId="20577"/>
          <ac:spMkLst>
            <pc:docMk/>
            <pc:sldMk cId="0" sldId="261"/>
            <ac:spMk id="147" creationId="{00000000-0000-0000-0000-000000000000}"/>
          </ac:spMkLst>
        </pc:spChg>
      </pc:sldChg>
      <pc:sldChg chg="modSp mod">
        <pc:chgData name="Olessya Zhuravleva" userId="a8b3313f-f950-4f61-8340-6ff21b031b1f" providerId="ADAL" clId="{087B7E82-BDDD-4E56-A8B6-C59C32449D62}" dt="2025-02-12T10:34:13.637" v="249"/>
        <pc:sldMkLst>
          <pc:docMk/>
          <pc:sldMk cId="0" sldId="265"/>
        </pc:sldMkLst>
        <pc:spChg chg="mod">
          <ac:chgData name="Olessya Zhuravleva" userId="a8b3313f-f950-4f61-8340-6ff21b031b1f" providerId="ADAL" clId="{087B7E82-BDDD-4E56-A8B6-C59C32449D62}" dt="2025-02-12T10:34:09.705" v="248" actId="6549"/>
          <ac:spMkLst>
            <pc:docMk/>
            <pc:sldMk cId="0" sldId="265"/>
            <ac:spMk id="23" creationId="{00000000-0000-0000-0000-000000000000}"/>
          </ac:spMkLst>
        </pc:spChg>
        <pc:spChg chg="mod">
          <ac:chgData name="Olessya Zhuravleva" userId="a8b3313f-f950-4f61-8340-6ff21b031b1f" providerId="ADAL" clId="{087B7E82-BDDD-4E56-A8B6-C59C32449D62}" dt="2025-02-12T10:34:13.637" v="249"/>
          <ac:spMkLst>
            <pc:docMk/>
            <pc:sldMk cId="0" sldId="265"/>
            <ac:spMk id="43" creationId="{00000000-0000-0000-0000-000000000000}"/>
          </ac:spMkLst>
        </pc:spChg>
      </pc:sldChg>
      <pc:sldChg chg="modSp mod">
        <pc:chgData name="Olessya Zhuravleva" userId="a8b3313f-f950-4f61-8340-6ff21b031b1f" providerId="ADAL" clId="{087B7E82-BDDD-4E56-A8B6-C59C32449D62}" dt="2025-02-12T10:38:00.375" v="271" actId="6549"/>
        <pc:sldMkLst>
          <pc:docMk/>
          <pc:sldMk cId="0" sldId="286"/>
        </pc:sldMkLst>
        <pc:graphicFrameChg chg="modGraphic">
          <ac:chgData name="Olessya Zhuravleva" userId="a8b3313f-f950-4f61-8340-6ff21b031b1f" providerId="ADAL" clId="{087B7E82-BDDD-4E56-A8B6-C59C32449D62}" dt="2025-02-12T10:38:00.375" v="271" actId="6549"/>
          <ac:graphicFrameMkLst>
            <pc:docMk/>
            <pc:sldMk cId="0" sldId="286"/>
            <ac:graphicFrameMk id="453" creationId="{00000000-0000-0000-0000-000000000000}"/>
          </ac:graphicFrameMkLst>
        </pc:graphicFrameChg>
      </pc:sldChg>
      <pc:sldChg chg="modSp mod">
        <pc:chgData name="Olessya Zhuravleva" userId="a8b3313f-f950-4f61-8340-6ff21b031b1f" providerId="ADAL" clId="{087B7E82-BDDD-4E56-A8B6-C59C32449D62}" dt="2025-02-12T09:52:08.662" v="31" actId="1076"/>
        <pc:sldMkLst>
          <pc:docMk/>
          <pc:sldMk cId="1907405483" sldId="317"/>
        </pc:sldMkLst>
        <pc:spChg chg="mod">
          <ac:chgData name="Olessya Zhuravleva" userId="a8b3313f-f950-4f61-8340-6ff21b031b1f" providerId="ADAL" clId="{087B7E82-BDDD-4E56-A8B6-C59C32449D62}" dt="2025-02-12T09:52:04.661" v="30" actId="20577"/>
          <ac:spMkLst>
            <pc:docMk/>
            <pc:sldMk cId="1907405483" sldId="317"/>
            <ac:spMk id="768" creationId="{00000000-0000-0000-0000-000000000000}"/>
          </ac:spMkLst>
        </pc:spChg>
        <pc:spChg chg="mod">
          <ac:chgData name="Olessya Zhuravleva" userId="a8b3313f-f950-4f61-8340-6ff21b031b1f" providerId="ADAL" clId="{087B7E82-BDDD-4E56-A8B6-C59C32449D62}" dt="2025-02-12T09:52:08.662" v="31" actId="1076"/>
          <ac:spMkLst>
            <pc:docMk/>
            <pc:sldMk cId="1907405483" sldId="317"/>
            <ac:spMk id="784" creationId="{00000000-0000-0000-0000-000000000000}"/>
          </ac:spMkLst>
        </pc:spChg>
      </pc:sldChg>
      <pc:sldChg chg="modSp mod">
        <pc:chgData name="Olessya Zhuravleva" userId="a8b3313f-f950-4f61-8340-6ff21b031b1f" providerId="ADAL" clId="{087B7E82-BDDD-4E56-A8B6-C59C32449D62}" dt="2025-02-12T09:53:21.928" v="52" actId="20577"/>
        <pc:sldMkLst>
          <pc:docMk/>
          <pc:sldMk cId="2566153157" sldId="319"/>
        </pc:sldMkLst>
        <pc:spChg chg="mod">
          <ac:chgData name="Olessya Zhuravleva" userId="a8b3313f-f950-4f61-8340-6ff21b031b1f" providerId="ADAL" clId="{087B7E82-BDDD-4E56-A8B6-C59C32449D62}" dt="2025-02-12T09:53:21.928" v="52" actId="20577"/>
          <ac:spMkLst>
            <pc:docMk/>
            <pc:sldMk cId="2566153157" sldId="319"/>
            <ac:spMk id="828" creationId="{00000000-0000-0000-0000-000000000000}"/>
          </ac:spMkLst>
        </pc:spChg>
      </pc:sldChg>
      <pc:sldChg chg="modSp mod">
        <pc:chgData name="Olessya Zhuravleva" userId="a8b3313f-f950-4f61-8340-6ff21b031b1f" providerId="ADAL" clId="{087B7E82-BDDD-4E56-A8B6-C59C32449D62}" dt="2025-02-12T09:40:40.144" v="9" actId="20577"/>
        <pc:sldMkLst>
          <pc:docMk/>
          <pc:sldMk cId="489668722" sldId="4093"/>
        </pc:sldMkLst>
        <pc:spChg chg="mod">
          <ac:chgData name="Olessya Zhuravleva" userId="a8b3313f-f950-4f61-8340-6ff21b031b1f" providerId="ADAL" clId="{087B7E82-BDDD-4E56-A8B6-C59C32449D62}" dt="2025-02-12T09:40:40.144" v="9" actId="20577"/>
          <ac:spMkLst>
            <pc:docMk/>
            <pc:sldMk cId="489668722" sldId="4093"/>
            <ac:spMk id="3" creationId="{B1A40E6B-2CC0-E80A-C5EF-5916F2C61C71}"/>
          </ac:spMkLst>
        </pc:spChg>
      </pc:sldChg>
      <pc:sldChg chg="modSp mod">
        <pc:chgData name="Olessya Zhuravleva" userId="a8b3313f-f950-4f61-8340-6ff21b031b1f" providerId="ADAL" clId="{087B7E82-BDDD-4E56-A8B6-C59C32449D62}" dt="2025-02-12T10:31:48.830" v="205"/>
        <pc:sldMkLst>
          <pc:docMk/>
          <pc:sldMk cId="2399235333" sldId="4107"/>
        </pc:sldMkLst>
        <pc:graphicFrameChg chg="mod modGraphic">
          <ac:chgData name="Olessya Zhuravleva" userId="a8b3313f-f950-4f61-8340-6ff21b031b1f" providerId="ADAL" clId="{087B7E82-BDDD-4E56-A8B6-C59C32449D62}" dt="2025-02-12T10:31:48.830" v="205"/>
          <ac:graphicFrameMkLst>
            <pc:docMk/>
            <pc:sldMk cId="2399235333" sldId="4107"/>
            <ac:graphicFrameMk id="3" creationId="{C1FCD447-814C-A17E-62C7-24414B4113F0}"/>
          </ac:graphicFrameMkLst>
        </pc:graphicFrameChg>
      </pc:sldChg>
    </pc:docChg>
  </pc:docChgLst>
  <pc:docChgLst>
    <pc:chgData name="Lisbet M. Elvekjær" userId="S::limae_rodekors.dk#ext#@ifrcorg.onmicrosoft.com::0f8e3c40-b18d-4bf9-b917-1159725ede35" providerId="AD" clId="Web-{ADAB5CE0-BB66-4A46-A9BA-A09E6EF8EF8D}"/>
    <pc:docChg chg="modSld">
      <pc:chgData name="Lisbet M. Elvekjær" userId="S::limae_rodekors.dk#ext#@ifrcorg.onmicrosoft.com::0f8e3c40-b18d-4bf9-b917-1159725ede35" providerId="AD" clId="Web-{ADAB5CE0-BB66-4A46-A9BA-A09E6EF8EF8D}" dt="2023-05-15T14:07:59.442" v="277" actId="1076"/>
      <pc:docMkLst>
        <pc:docMk/>
      </pc:docMkLst>
      <pc:sldChg chg="addSp delSp modSp delCm modCm">
        <pc:chgData name="Lisbet M. Elvekjær" userId="S::limae_rodekors.dk#ext#@ifrcorg.onmicrosoft.com::0f8e3c40-b18d-4bf9-b917-1159725ede35" providerId="AD" clId="Web-{ADAB5CE0-BB66-4A46-A9BA-A09E6EF8EF8D}" dt="2023-05-15T14:07:59.442" v="277" actId="1076"/>
        <pc:sldMkLst>
          <pc:docMk/>
          <pc:sldMk cId="0" sldId="2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Lisbet M. Elvekjær" userId="S::limae_rodekors.dk#ext#@ifrcorg.onmicrosoft.com::0f8e3c40-b18d-4bf9-b917-1159725ede35" providerId="AD" clId="Web-{ADAB5CE0-BB66-4A46-A9BA-A09E6EF8EF8D}" dt="2023-05-15T14:07:04.457" v="270"/>
              <pc2:cmMkLst xmlns:pc2="http://schemas.microsoft.com/office/powerpoint/2019/9/main/command">
                <pc:docMk/>
                <pc:sldMk cId="0" sldId="286"/>
                <pc2:cmMk id="{CF5BD952-E9EC-467F-ADA7-5747F05F2CE5}"/>
              </pc2:cmMkLst>
            </pc226:cmChg>
          </p:ext>
        </pc:extLst>
      </pc:sldChg>
      <pc:sldChg chg="modSp delCm">
        <pc:chgData name="Lisbet M. Elvekjær" userId="S::limae_rodekors.dk#ext#@ifrcorg.onmicrosoft.com::0f8e3c40-b18d-4bf9-b917-1159725ede35" providerId="AD" clId="Web-{ADAB5CE0-BB66-4A46-A9BA-A09E6EF8EF8D}" dt="2023-05-15T14:00:04.624" v="146" actId="20577"/>
        <pc:sldMkLst>
          <pc:docMk/>
          <pc:sldMk cId="1506809832" sldId="40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isbet M. Elvekjær" userId="S::limae_rodekors.dk#ext#@ifrcorg.onmicrosoft.com::0f8e3c40-b18d-4bf9-b917-1159725ede35" providerId="AD" clId="Web-{ADAB5CE0-BB66-4A46-A9BA-A09E6EF8EF8D}" dt="2023-05-15T13:59:49.343" v="144"/>
              <pc2:cmMkLst xmlns:pc2="http://schemas.microsoft.com/office/powerpoint/2019/9/main/command">
                <pc:docMk/>
                <pc:sldMk cId="1506809832" sldId="4086"/>
                <pc2:cmMk id="{1089B18A-8A47-4D6A-88F7-9B4F35544638}"/>
              </pc2:cmMkLst>
            </pc226:cmChg>
          </p:ext>
        </pc:extLst>
      </pc:sldChg>
      <pc:sldChg chg="modSp delCm">
        <pc:chgData name="Lisbet M. Elvekjær" userId="S::limae_rodekors.dk#ext#@ifrcorg.onmicrosoft.com::0f8e3c40-b18d-4bf9-b917-1159725ede35" providerId="AD" clId="Web-{ADAB5CE0-BB66-4A46-A9BA-A09E6EF8EF8D}" dt="2023-05-15T13:58:07.701" v="124"/>
        <pc:sldMkLst>
          <pc:docMk/>
          <pc:sldMk cId="17851187" sldId="40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isbet M. Elvekjær" userId="S::limae_rodekors.dk#ext#@ifrcorg.onmicrosoft.com::0f8e3c40-b18d-4bf9-b917-1159725ede35" providerId="AD" clId="Web-{ADAB5CE0-BB66-4A46-A9BA-A09E6EF8EF8D}" dt="2023-05-15T13:58:07.701" v="124"/>
              <pc2:cmMkLst xmlns:pc2="http://schemas.microsoft.com/office/powerpoint/2019/9/main/command">
                <pc:docMk/>
                <pc:sldMk cId="17851187" sldId="4087"/>
                <pc2:cmMk id="{F0327CC5-AE97-4F63-B41D-E46273B40BD1}"/>
              </pc2:cmMkLst>
            </pc226:cmChg>
          </p:ext>
        </pc:extLst>
      </pc:sldChg>
      <pc:sldChg chg="modSp delCm">
        <pc:chgData name="Lisbet M. Elvekjær" userId="S::limae_rodekors.dk#ext#@ifrcorg.onmicrosoft.com::0f8e3c40-b18d-4bf9-b917-1159725ede35" providerId="AD" clId="Web-{ADAB5CE0-BB66-4A46-A9BA-A09E6EF8EF8D}" dt="2023-05-15T14:06:09.363" v="261"/>
        <pc:sldMkLst>
          <pc:docMk/>
          <pc:sldMk cId="2982905969" sldId="40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isbet M. Elvekjær" userId="S::limae_rodekors.dk#ext#@ifrcorg.onmicrosoft.com::0f8e3c40-b18d-4bf9-b917-1159725ede35" providerId="AD" clId="Web-{ADAB5CE0-BB66-4A46-A9BA-A09E6EF8EF8D}" dt="2023-05-15T14:06:09.363" v="261"/>
              <pc2:cmMkLst xmlns:pc2="http://schemas.microsoft.com/office/powerpoint/2019/9/main/command">
                <pc:docMk/>
                <pc:sldMk cId="2982905969" sldId="4099"/>
                <pc2:cmMk id="{EA669F83-F883-43DC-B0CC-AEC1E56A3E31}"/>
              </pc2:cmMkLst>
            </pc226:cmChg>
          </p:ext>
        </pc:extLst>
      </pc:sldChg>
      <pc:sldChg chg="modSp delCm">
        <pc:chgData name="Lisbet M. Elvekjær" userId="S::limae_rodekors.dk#ext#@ifrcorg.onmicrosoft.com::0f8e3c40-b18d-4bf9-b917-1159725ede35" providerId="AD" clId="Web-{ADAB5CE0-BB66-4A46-A9BA-A09E6EF8EF8D}" dt="2023-05-15T14:05:49.394" v="259"/>
        <pc:sldMkLst>
          <pc:docMk/>
          <pc:sldMk cId="2553764448" sldId="41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isbet M. Elvekjær" userId="S::limae_rodekors.dk#ext#@ifrcorg.onmicrosoft.com::0f8e3c40-b18d-4bf9-b917-1159725ede35" providerId="AD" clId="Web-{ADAB5CE0-BB66-4A46-A9BA-A09E6EF8EF8D}" dt="2023-05-15T14:05:49.394" v="259"/>
              <pc2:cmMkLst xmlns:pc2="http://schemas.microsoft.com/office/powerpoint/2019/9/main/command">
                <pc:docMk/>
                <pc:sldMk cId="2553764448" sldId="4100"/>
                <pc2:cmMk id="{5F532D95-62B9-4EB9-9704-317641F17EBC}"/>
              </pc2:cmMkLst>
            </pc226:cmChg>
          </p:ext>
        </pc:extLst>
      </pc:sldChg>
      <pc:sldChg chg="modSp delCm modCm">
        <pc:chgData name="Lisbet M. Elvekjær" userId="S::limae_rodekors.dk#ext#@ifrcorg.onmicrosoft.com::0f8e3c40-b18d-4bf9-b917-1159725ede35" providerId="AD" clId="Web-{ADAB5CE0-BB66-4A46-A9BA-A09E6EF8EF8D}" dt="2023-05-15T14:06:24.098" v="264"/>
        <pc:sldMkLst>
          <pc:docMk/>
          <pc:sldMk cId="506724201" sldId="41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Lisbet M. Elvekjær" userId="S::limae_rodekors.dk#ext#@ifrcorg.onmicrosoft.com::0f8e3c40-b18d-4bf9-b917-1159725ede35" providerId="AD" clId="Web-{ADAB5CE0-BB66-4A46-A9BA-A09E6EF8EF8D}" dt="2023-05-15T14:06:24.098" v="264"/>
              <pc2:cmMkLst xmlns:pc2="http://schemas.microsoft.com/office/powerpoint/2019/9/main/command">
                <pc:docMk/>
                <pc:sldMk cId="506724201" sldId="4108"/>
                <pc2:cmMk id="{E3E84A26-9A44-47DE-9D77-3794DA5BF7E0}"/>
              </pc2:cmMkLst>
            </pc226:cmChg>
          </p:ext>
        </pc:extLst>
      </pc:sldChg>
    </pc:docChg>
  </pc:docChgLst>
  <pc:docChgLst>
    <pc:chgData name="Lisbet M. Elvekjær" userId="S::limae_rodekors.dk#ext#@ifrcorg.onmicrosoft.com::0f8e3c40-b18d-4bf9-b917-1159725ede35" providerId="AD" clId="Web-{412CEF4F-2355-409F-B037-5701F639843C}"/>
    <pc:docChg chg="mod">
      <pc:chgData name="Lisbet M. Elvekjær" userId="S::limae_rodekors.dk#ext#@ifrcorg.onmicrosoft.com::0f8e3c40-b18d-4bf9-b917-1159725ede35" providerId="AD" clId="Web-{412CEF4F-2355-409F-B037-5701F639843C}" dt="2023-05-15T11:56:53.835" v="5"/>
      <pc:docMkLst>
        <pc:docMk/>
      </pc:docMkLst>
      <pc:sldChg chg="addCm">
        <pc:chgData name="Lisbet M. Elvekjær" userId="S::limae_rodekors.dk#ext#@ifrcorg.onmicrosoft.com::0f8e3c40-b18d-4bf9-b917-1159725ede35" providerId="AD" clId="Web-{412CEF4F-2355-409F-B037-5701F639843C}" dt="2023-05-15T11:56:53.835" v="5"/>
        <pc:sldMkLst>
          <pc:docMk/>
          <pc:sldMk cId="0" sldId="2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isbet M. Elvekjær" userId="S::limae_rodekors.dk#ext#@ifrcorg.onmicrosoft.com::0f8e3c40-b18d-4bf9-b917-1159725ede35" providerId="AD" clId="Web-{412CEF4F-2355-409F-B037-5701F639843C}" dt="2023-05-15T11:56:53.835" v="5"/>
              <pc2:cmMkLst xmlns:pc2="http://schemas.microsoft.com/office/powerpoint/2019/9/main/command">
                <pc:docMk/>
                <pc:sldMk cId="0" sldId="286"/>
                <pc2:cmMk id="{CF5BD952-E9EC-467F-ADA7-5747F05F2CE5}"/>
              </pc2:cmMkLst>
            </pc226:cmChg>
          </p:ext>
        </pc:extLst>
      </pc:sldChg>
      <pc:sldChg chg="addCm">
        <pc:chgData name="Lisbet M. Elvekjær" userId="S::limae_rodekors.dk#ext#@ifrcorg.onmicrosoft.com::0f8e3c40-b18d-4bf9-b917-1159725ede35" providerId="AD" clId="Web-{412CEF4F-2355-409F-B037-5701F639843C}" dt="2023-05-15T11:46:24.625" v="1"/>
        <pc:sldMkLst>
          <pc:docMk/>
          <pc:sldMk cId="17851187" sldId="40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isbet M. Elvekjær" userId="S::limae_rodekors.dk#ext#@ifrcorg.onmicrosoft.com::0f8e3c40-b18d-4bf9-b917-1159725ede35" providerId="AD" clId="Web-{412CEF4F-2355-409F-B037-5701F639843C}" dt="2023-05-15T11:46:24.625" v="1"/>
              <pc2:cmMkLst xmlns:pc2="http://schemas.microsoft.com/office/powerpoint/2019/9/main/command">
                <pc:docMk/>
                <pc:sldMk cId="17851187" sldId="4087"/>
                <pc2:cmMk id="{F0327CC5-AE97-4F63-B41D-E46273B40BD1}"/>
              </pc2:cmMkLst>
            </pc226:cmChg>
          </p:ext>
        </pc:extLst>
      </pc:sldChg>
      <pc:sldChg chg="addCm">
        <pc:chgData name="Lisbet M. Elvekjær" userId="S::limae_rodekors.dk#ext#@ifrcorg.onmicrosoft.com::0f8e3c40-b18d-4bf9-b917-1159725ede35" providerId="AD" clId="Web-{412CEF4F-2355-409F-B037-5701F639843C}" dt="2023-05-15T11:55:47.756" v="3"/>
        <pc:sldMkLst>
          <pc:docMk/>
          <pc:sldMk cId="2982905969" sldId="40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isbet M. Elvekjær" userId="S::limae_rodekors.dk#ext#@ifrcorg.onmicrosoft.com::0f8e3c40-b18d-4bf9-b917-1159725ede35" providerId="AD" clId="Web-{412CEF4F-2355-409F-B037-5701F639843C}" dt="2023-05-15T11:55:47.756" v="3"/>
              <pc2:cmMkLst xmlns:pc2="http://schemas.microsoft.com/office/powerpoint/2019/9/main/command">
                <pc:docMk/>
                <pc:sldMk cId="2982905969" sldId="4099"/>
                <pc2:cmMk id="{EA669F83-F883-43DC-B0CC-AEC1E56A3E31}"/>
              </pc2:cmMkLst>
            </pc226:cmChg>
          </p:ext>
        </pc:extLst>
      </pc:sldChg>
      <pc:sldChg chg="addCm">
        <pc:chgData name="Lisbet M. Elvekjær" userId="S::limae_rodekors.dk#ext#@ifrcorg.onmicrosoft.com::0f8e3c40-b18d-4bf9-b917-1159725ede35" providerId="AD" clId="Web-{412CEF4F-2355-409F-B037-5701F639843C}" dt="2023-05-15T11:53:46.270" v="2"/>
        <pc:sldMkLst>
          <pc:docMk/>
          <pc:sldMk cId="2553764448" sldId="41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isbet M. Elvekjær" userId="S::limae_rodekors.dk#ext#@ifrcorg.onmicrosoft.com::0f8e3c40-b18d-4bf9-b917-1159725ede35" providerId="AD" clId="Web-{412CEF4F-2355-409F-B037-5701F639843C}" dt="2023-05-15T11:53:46.270" v="2"/>
              <pc2:cmMkLst xmlns:pc2="http://schemas.microsoft.com/office/powerpoint/2019/9/main/command">
                <pc:docMk/>
                <pc:sldMk cId="2553764448" sldId="4100"/>
                <pc2:cmMk id="{5F532D95-62B9-4EB9-9704-317641F17EBC}"/>
              </pc2:cmMkLst>
            </pc226:cmChg>
          </p:ext>
        </pc:extLst>
      </pc:sldChg>
      <pc:sldChg chg="addCm">
        <pc:chgData name="Lisbet M. Elvekjær" userId="S::limae_rodekors.dk#ext#@ifrcorg.onmicrosoft.com::0f8e3c40-b18d-4bf9-b917-1159725ede35" providerId="AD" clId="Web-{412CEF4F-2355-409F-B037-5701F639843C}" dt="2023-05-15T11:56:15.350" v="4"/>
        <pc:sldMkLst>
          <pc:docMk/>
          <pc:sldMk cId="506724201" sldId="41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isbet M. Elvekjær" userId="S::limae_rodekors.dk#ext#@ifrcorg.onmicrosoft.com::0f8e3c40-b18d-4bf9-b917-1159725ede35" providerId="AD" clId="Web-{412CEF4F-2355-409F-B037-5701F639843C}" dt="2023-05-15T11:56:15.350" v="4"/>
              <pc2:cmMkLst xmlns:pc2="http://schemas.microsoft.com/office/powerpoint/2019/9/main/command">
                <pc:docMk/>
                <pc:sldMk cId="506724201" sldId="4108"/>
                <pc2:cmMk id="{E3E84A26-9A44-47DE-9D77-3794DA5BF7E0}"/>
              </pc2:cmMkLst>
            </pc226:cmChg>
          </p:ext>
        </pc:extLst>
      </pc:sldChg>
    </pc:docChg>
  </pc:docChgLst>
  <pc:docChgLst>
    <pc:chgData name="Ines Dalmau Gutsens" userId="S::idalmau_redcross.org.uk#ext#@ifrcorg.onmicrosoft.com::3a99f684-13f8-423c-9e76-e1ac88ffc45e" providerId="AD" clId="Web-{D14D0625-B8AC-4C3B-9E49-160BE4568A66}"/>
    <pc:docChg chg="addSld">
      <pc:chgData name="Ines Dalmau Gutsens" userId="S::idalmau_redcross.org.uk#ext#@ifrcorg.onmicrosoft.com::3a99f684-13f8-423c-9e76-e1ac88ffc45e" providerId="AD" clId="Web-{D14D0625-B8AC-4C3B-9E49-160BE4568A66}" dt="2024-04-10T15:04:43.896" v="1"/>
      <pc:docMkLst>
        <pc:docMk/>
      </pc:docMkLst>
      <pc:sldChg chg="new">
        <pc:chgData name="Ines Dalmau Gutsens" userId="S::idalmau_redcross.org.uk#ext#@ifrcorg.onmicrosoft.com::3a99f684-13f8-423c-9e76-e1ac88ffc45e" providerId="AD" clId="Web-{D14D0625-B8AC-4C3B-9E49-160BE4568A66}" dt="2024-04-10T15:04:41.911" v="0"/>
        <pc:sldMkLst>
          <pc:docMk/>
          <pc:sldMk cId="3706073204" sldId="4129"/>
        </pc:sldMkLst>
      </pc:sldChg>
      <pc:sldChg chg="new">
        <pc:chgData name="Ines Dalmau Gutsens" userId="S::idalmau_redcross.org.uk#ext#@ifrcorg.onmicrosoft.com::3a99f684-13f8-423c-9e76-e1ac88ffc45e" providerId="AD" clId="Web-{D14D0625-B8AC-4C3B-9E49-160BE4568A66}" dt="2024-04-10T15:04:43.896" v="1"/>
        <pc:sldMkLst>
          <pc:docMk/>
          <pc:sldMk cId="1174903075" sldId="4130"/>
        </pc:sldMkLst>
      </pc:sldChg>
    </pc:docChg>
  </pc:docChgLst>
  <pc:docChgLst>
    <pc:chgData name="CVACo Slovenia" userId="dfec9927-b99d-4c78-a716-79dbb2a8df85" providerId="ADAL" clId="{EFC187B7-F334-4E74-A3B5-CDA2E1C537C7}"/>
    <pc:docChg chg="delSld modSld">
      <pc:chgData name="CVACo Slovenia" userId="dfec9927-b99d-4c78-a716-79dbb2a8df85" providerId="ADAL" clId="{EFC187B7-F334-4E74-A3B5-CDA2E1C537C7}" dt="2024-01-25T13:59:10.833" v="17" actId="47"/>
      <pc:docMkLst>
        <pc:docMk/>
      </pc:docMkLst>
      <pc:sldChg chg="modNotesTx">
        <pc:chgData name="CVACo Slovenia" userId="dfec9927-b99d-4c78-a716-79dbb2a8df85" providerId="ADAL" clId="{EFC187B7-F334-4E74-A3B5-CDA2E1C537C7}" dt="2024-01-25T13:56:45.814" v="16" actId="20577"/>
        <pc:sldMkLst>
          <pc:docMk/>
          <pc:sldMk cId="0" sldId="261"/>
        </pc:sldMkLst>
      </pc:sldChg>
      <pc:sldChg chg="del">
        <pc:chgData name="CVACo Slovenia" userId="dfec9927-b99d-4c78-a716-79dbb2a8df85" providerId="ADAL" clId="{EFC187B7-F334-4E74-A3B5-CDA2E1C537C7}" dt="2024-01-25T13:59:10.833" v="17" actId="47"/>
        <pc:sldMkLst>
          <pc:docMk/>
          <pc:sldMk cId="216553786" sldId="4090"/>
        </pc:sldMkLst>
      </pc:sldChg>
      <pc:sldChg chg="modNotesTx">
        <pc:chgData name="CVACo Slovenia" userId="dfec9927-b99d-4c78-a716-79dbb2a8df85" providerId="ADAL" clId="{EFC187B7-F334-4E74-A3B5-CDA2E1C537C7}" dt="2024-01-25T13:55:25.576" v="15" actId="20577"/>
        <pc:sldMkLst>
          <pc:docMk/>
          <pc:sldMk cId="2472239485" sldId="41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B5CC4F-7E1D-4871-99C7-594D4454431B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94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698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1pPr>
    <a:lvl2pPr marL="687617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2pPr>
    <a:lvl3pPr marL="1375235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3pPr>
    <a:lvl4pPr marL="2062852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4pPr>
    <a:lvl5pPr marL="2750470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5pPr>
    <a:lvl6pPr marL="3438086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6pPr>
    <a:lvl7pPr marL="4125703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7pPr>
    <a:lvl8pPr marL="4813320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8pPr>
    <a:lvl9pPr marL="5500937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0533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/>
              <a:t>Необязательные слайды, если у НО уже есть СОП или руководства, которые оно может применять/пересмотреть</a:t>
            </a:r>
            <a:r>
              <a:rPr lang="en-US" sz="1400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/>
              <a:t>Укажите, что они содержат</a:t>
            </a:r>
            <a:r>
              <a:rPr lang="en-US" sz="1400" dirty="0"/>
              <a:t>.</a:t>
            </a:r>
            <a:endParaRPr lang="en-GB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608" name="Google Shape;6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8663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Спросите участников, чего, по их мнению, не хватает в существующих СОП/руководствах по ДВП НО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Затем раскройте ответы</a:t>
            </a:r>
            <a:r>
              <a:rPr lang="en-GB" dirty="0"/>
              <a:t>….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9036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Разделите участников на</a:t>
            </a:r>
            <a:r>
              <a:rPr lang="en-GB" dirty="0"/>
              <a:t> 3 </a:t>
            </a:r>
            <a:r>
              <a:rPr lang="ru-RU" dirty="0"/>
              <a:t>группы</a:t>
            </a:r>
            <a:r>
              <a:rPr lang="en-GB" dirty="0"/>
              <a:t>. </a:t>
            </a:r>
            <a:r>
              <a:rPr lang="ru-RU" dirty="0"/>
              <a:t>Поясните следующее</a:t>
            </a:r>
            <a:r>
              <a:rPr lang="en-GB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/>
              <a:t>Группа</a:t>
            </a:r>
            <a:r>
              <a:rPr lang="en-GB" dirty="0"/>
              <a:t> 1 </a:t>
            </a:r>
            <a:r>
              <a:rPr lang="ru-RU" dirty="0"/>
              <a:t>будет синей звездой</a:t>
            </a:r>
            <a:endParaRPr lang="en-GB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/>
              <a:t>Группа</a:t>
            </a:r>
            <a:r>
              <a:rPr lang="en-GB" dirty="0"/>
              <a:t> 2 </a:t>
            </a:r>
            <a:r>
              <a:rPr lang="ru-RU" dirty="0"/>
              <a:t>будет оранжевой молнией</a:t>
            </a:r>
            <a:endParaRPr lang="en-GB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/>
              <a:t>Группа</a:t>
            </a:r>
            <a:r>
              <a:rPr lang="en-GB" dirty="0"/>
              <a:t> 3 </a:t>
            </a:r>
            <a:r>
              <a:rPr lang="ru-RU" dirty="0"/>
              <a:t>будет</a:t>
            </a:r>
            <a:r>
              <a:rPr lang="ru-RU" baseline="0" dirty="0"/>
              <a:t> зеленым смайликом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Покажите пример слайда, который приводится далее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85" name="Google Shape;68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3018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В этом примере видно, что группы 1 и 2 внесли новые предложения. Вы можете заметить, что группы 2, 3 и 4 согласились с некоторыми отзывами/комментариями, оставленными предыдущими группами</a:t>
            </a: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089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2" name="Google Shape;75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3" name="Google Shape;75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2818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0" name="Google Shape;76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7484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0" name="Google Shape;79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525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0" name="Google Shape;82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8223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7198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Рассмотрите смешивание групп, чтобы в каждой из них имелись соответствующие специалисты, например, из отдела логистики для организации и реализации</a:t>
            </a:r>
            <a:r>
              <a:rPr lang="en-US" sz="180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80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отдела </a:t>
            </a:r>
            <a:r>
              <a:rPr lang="en-US" sz="180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МиО </a:t>
            </a:r>
            <a:r>
              <a:rPr lang="ru-RU" sz="180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мониторинга и оценки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23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3986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721473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Наклейте поверх все необходимые стикеры из задания по рассмотрению этапов</a:t>
            </a: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….</a:t>
            </a:r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578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Каждая группа вносит в таблицу данные</a:t>
            </a:r>
            <a:r>
              <a:rPr lang="en-US" dirty="0"/>
              <a:t> </a:t>
            </a:r>
            <a:r>
              <a:rPr lang="ru-RU" dirty="0"/>
              <a:t>по своему этапу проекта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25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3763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Подойдите к каждому участнику и попросите его назвать одну вещь,</a:t>
            </a:r>
            <a:r>
              <a:rPr lang="en-GB" dirty="0"/>
              <a:t> </a:t>
            </a:r>
            <a:r>
              <a:rPr lang="ru-RU" dirty="0"/>
              <a:t>которая запомнилась ему в предыдущий день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02" name="Google Shape;102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Разработайте предварительный вариант документа по этапам и основным обязанностям</a:t>
            </a:r>
            <a:endParaRPr lang="en-US" dirty="0"/>
          </a:p>
          <a:p>
            <a:endParaRPr lang="en-US" dirty="0"/>
          </a:p>
          <a:p>
            <a:r>
              <a:rPr lang="ru-RU" dirty="0"/>
              <a:t>Презентаций в формате</a:t>
            </a:r>
            <a:r>
              <a:rPr lang="en-US" dirty="0"/>
              <a:t> PPT</a:t>
            </a:r>
            <a:r>
              <a:rPr lang="ru-RU" dirty="0"/>
              <a:t> нет</a:t>
            </a:r>
            <a:r>
              <a:rPr lang="en-US" dirty="0"/>
              <a:t> – </a:t>
            </a:r>
            <a:r>
              <a:rPr lang="ru-RU" dirty="0"/>
              <a:t>убедитесь, что в примечаниях организатора приводятся инструкции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27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696876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Выполните разбивку на такие же три группы, что и в конце</a:t>
            </a:r>
            <a:r>
              <a:rPr lang="en-MY" dirty="0"/>
              <a:t> 1</a:t>
            </a:r>
            <a:r>
              <a:rPr lang="ru-RU" dirty="0"/>
              <a:t>-го дня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31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687182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32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47207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остается время, разработайте структурные схемы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33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485336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latin typeface="Montserrat" panose="00000500000000000000" pitchFamily="2" charset="0"/>
                <a:ea typeface="ＭＳ Ｐゴシック" panose="020B0600070205080204" pitchFamily="34" charset="-128"/>
              </a:rPr>
              <a:t>См.</a:t>
            </a:r>
            <a:r>
              <a:rPr lang="en-US" sz="2000" dirty="0">
                <a:latin typeface="Montserrat" panose="00000500000000000000" pitchFamily="2" charset="0"/>
                <a:ea typeface="ＭＳ Ｐゴシック" panose="020B0600070205080204" pitchFamily="34" charset="-128"/>
              </a:rPr>
              <a:t> </a:t>
            </a:r>
            <a:r>
              <a:rPr lang="ru-RU" sz="2000" dirty="0">
                <a:latin typeface="Montserrat" panose="00000500000000000000" pitchFamily="2" charset="0"/>
                <a:ea typeface="ＭＳ Ｐゴシック" panose="020B0600070205080204" pitchFamily="34" charset="-128"/>
              </a:rPr>
              <a:t> стр. </a:t>
            </a:r>
            <a:r>
              <a:rPr lang="en-US" sz="2000" dirty="0">
                <a:latin typeface="Montserrat" panose="00000500000000000000" pitchFamily="2" charset="0"/>
                <a:ea typeface="ＭＳ Ｐゴシック" panose="020B0600070205080204" pitchFamily="34" charset="-128"/>
              </a:rPr>
              <a:t>7-8</a:t>
            </a:r>
            <a:r>
              <a:rPr lang="ru-RU" sz="2000" dirty="0">
                <a:latin typeface="Montserrat" panose="00000500000000000000" pitchFamily="2" charset="0"/>
                <a:ea typeface="ＭＳ Ｐゴシック" panose="020B0600070205080204" pitchFamily="34" charset="-128"/>
              </a:rPr>
              <a:t> типовой формы</a:t>
            </a:r>
            <a:r>
              <a:rPr lang="en-US" sz="2000" dirty="0">
                <a:latin typeface="Montserrat" panose="00000500000000000000" pitchFamily="2" charset="0"/>
                <a:ea typeface="ＭＳ Ｐゴシック" panose="020B0600070205080204" pitchFamily="34" charset="-128"/>
              </a:rPr>
              <a:t> </a:t>
            </a:r>
            <a:r>
              <a:rPr lang="ru-RU" sz="2000" dirty="0">
                <a:latin typeface="Montserrat" panose="00000500000000000000" pitchFamily="2" charset="0"/>
                <a:ea typeface="ＭＳ Ｐゴシック" panose="020B0600070205080204" pitchFamily="34" charset="-128"/>
              </a:rPr>
              <a:t>СОП по ДВП</a:t>
            </a:r>
            <a:endParaRPr lang="en-US" sz="2000" dirty="0">
              <a:latin typeface="Montserrat" panose="00000500000000000000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34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15740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35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61798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Стандартные операционные процедуры (СОП) являются инструментом поддержки эффективной реализации программ. Разработка СОП, учитывающих конкретные программы денежных переводов (ПДП), в рамках мероприятий по обеспечению готовности позволит лучше скоординировать реагирование, в ходе которого каждый участник Международного Движения Красного Креста и Красного Полумесяца будет четко понимать свою роль и обязанности. Процесс разработки СОП так же важен, как и окончательный документ. В то время как оценка, разработка и реализация программы будут, главным образом, входить в сферу ответственности отдела ликвидации последствий стихийных бедствий или аналогичной группы по реагированию на чрезвычайные ситуации, в рамках ПДП потребуются специальные навыки и обязанности отдела логистики и финансовой службы. Это означает, что разработка СОП по ПДП должна осуществляться под руководством рабочей группы по ПДП, в состав которой входят представители всех основных функциональных подразделений национального</a:t>
            </a:r>
            <a:r>
              <a:rPr lang="ru-RU" sz="1400" baseline="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общества</a:t>
            </a:r>
            <a:r>
              <a:rPr lang="ru-RU" sz="1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, имеющих отношение к ПДП. Участники рабочей группы ПДП должны вместе обсудить и согласовать методы работы, а также разработать одобренную всеми ПДП. Распространение информации о СОП по ПДП станет важной частью мероприятий по обеспечению готовности национальных обществ</a:t>
            </a:r>
            <a:r>
              <a:rPr lang="en-GB" sz="1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</a:t>
            </a:r>
            <a:endParaRPr lang="en-MY" sz="1400" dirty="0"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3" name="Google Shape;9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5642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Это общие сведения по всему, что включено в</a:t>
            </a:r>
            <a:r>
              <a:rPr lang="en-GB" dirty="0"/>
              <a:t> </a:t>
            </a: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инструментарий денежной помощи в чрезвычайных ситуациях Международного Движения Красного Креста и Красного Полумесяца</a:t>
            </a:r>
            <a:r>
              <a:rPr lang="en-GB" dirty="0"/>
              <a:t> – </a:t>
            </a:r>
            <a:r>
              <a:rPr lang="ru-RU" dirty="0"/>
              <a:t>как видите, здесь есть инструменты для каждого этапа оперативных мер с предоставлением ДВП</a:t>
            </a:r>
            <a:r>
              <a:rPr lang="en-GB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НО должно иметь свой собственный инструментарий для работы с ДВП (применяемый в зависимости от конкретных условий), который должен разрабатываться или адаптироваться вместе с СОП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73" name="Google Shape;173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В 4 группах возьмите по одному этапу проекта ДВП</a:t>
            </a: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5875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sz="1100" dirty="0">
              <a:latin typeface="Arial"/>
              <a:ea typeface="Arial"/>
              <a:cs typeface="Arial"/>
              <a:sym typeface="Arial"/>
            </a:endParaRPr>
          </a:p>
          <a:p>
            <a:pPr marL="330200" marR="0" lvl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Согласуйте то, какие инструменты</a:t>
            </a: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НО</a:t>
            </a: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уже применяет</a:t>
            </a: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на основании карты инструментария,</a:t>
            </a: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заблаговременно</a:t>
            </a:r>
            <a:r>
              <a:rPr lang="ru-RU" sz="1100" baseline="0" dirty="0">
                <a:latin typeface="Arial"/>
                <a:ea typeface="Arial"/>
                <a:cs typeface="Arial"/>
                <a:sym typeface="Arial"/>
              </a:rPr>
              <a:t> составленной координатором по</a:t>
            </a: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ДВП</a:t>
            </a: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30200" marR="0" lvl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Согласуйте, что необходимо адаптировать</a:t>
            </a:r>
            <a:endParaRPr lang="en-GB" sz="1100" dirty="0">
              <a:latin typeface="Arial"/>
              <a:ea typeface="Arial"/>
              <a:cs typeface="Arial"/>
              <a:sym typeface="Arial"/>
            </a:endParaRPr>
          </a:p>
          <a:p>
            <a:pPr marL="330200" marR="0" lvl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Согласуйте, что еще необходимо разработать</a:t>
            </a:r>
            <a:endParaRPr lang="en-GB" sz="1100" dirty="0">
              <a:latin typeface="Arial"/>
              <a:ea typeface="Arial"/>
              <a:cs typeface="Arial"/>
              <a:sym typeface="Arial"/>
            </a:endParaRPr>
          </a:p>
          <a:p>
            <a:pPr marL="330200" marR="0" lvl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ru-RU" sz="180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Распределите обязанности – кто и над чем будет работать</a:t>
            </a:r>
            <a:endParaRPr lang="en-GB" sz="11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sz="11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Участников может заинтересовать, что будет дальше с документами СОП</a:t>
            </a:r>
            <a:r>
              <a:rPr lang="en-GB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Координатор по ДВП при поддержке партнерского НО будет использовать материалы семинара для доработки предварительной версии СОП и матрицы распределения ответственности RACI. Они будут переданы руководству НО и должны быть подписаны, прежде чем станут официально принятыми документами. Однако это не разовое мероприятие</a:t>
            </a:r>
            <a:r>
              <a:rPr lang="en-GB" dirty="0"/>
              <a:t>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40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31060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 первой странице СОП необходимо указать номер версии и дату утверждения. СОП представляют собой динамически меняющийся документ, который будет регулярно обновляться. Обновление может </a:t>
            </a:r>
            <a:r>
              <a:rPr lang="ru-RU" dirty="0" err="1"/>
              <a:t>выполянться</a:t>
            </a:r>
            <a:r>
              <a:rPr lang="ru-RU" dirty="0"/>
              <a:t> ежегодно или после каждых крупномасштабных оперативных действий. В каждом из этих случаев СОП будут пересматриваться и повторно представляться руководству для дополнительного утверждения</a:t>
            </a:r>
            <a:r>
              <a:rPr lang="en-GB" dirty="0"/>
              <a:t>. </a:t>
            </a:r>
            <a:endParaRPr dirty="0"/>
          </a:p>
        </p:txBody>
      </p:sp>
      <p:sp>
        <p:nvSpPr>
          <p:cNvPr id="133" name="Google Shape;133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Итак, что же следует предпринять, если возникла ситуация, когда проект уже готов, а в СОП нет нужной информации</a:t>
            </a:r>
            <a:r>
              <a:rPr lang="en-GB" dirty="0"/>
              <a:t>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 этом случае от сотрудников проекта может потребоваться создание новых процессов или инструментов, чтобы исправить текущую ситуацию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Но слова, аналогичные вышеуказанному пункту, должны быть внесены в СОП и соблюдаться - покажите приводимый выше текст</a:t>
            </a:r>
            <a:endParaRPr dirty="0"/>
          </a:p>
        </p:txBody>
      </p:sp>
      <p:sp>
        <p:nvSpPr>
          <p:cNvPr id="142" name="Google Shape;142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615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5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848432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8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21831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Показать в качестве примера</a:t>
            </a:r>
            <a:r>
              <a:rPr lang="en-US" dirty="0"/>
              <a:t> – </a:t>
            </a:r>
            <a:r>
              <a:rPr lang="ru-RU" dirty="0"/>
              <a:t>типовая форма СОП по обеспечению готовности к ДВП (ГДВП),</a:t>
            </a:r>
            <a:r>
              <a:rPr lang="en-US" dirty="0"/>
              <a:t> </a:t>
            </a:r>
            <a:r>
              <a:rPr lang="ru-RU" dirty="0"/>
              <a:t>стр. </a:t>
            </a:r>
            <a:r>
              <a:rPr lang="en-US" dirty="0"/>
              <a:t>7 </a:t>
            </a:r>
            <a:r>
              <a:rPr lang="ru-RU" dirty="0"/>
              <a:t>или</a:t>
            </a:r>
            <a:r>
              <a:rPr lang="en-US" dirty="0"/>
              <a:t> </a:t>
            </a:r>
            <a:r>
              <a:rPr lang="ru-RU" dirty="0"/>
              <a:t>стр. </a:t>
            </a:r>
            <a:r>
              <a:rPr lang="en-US" dirty="0"/>
              <a:t>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9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227568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Адаптируйте заседание – либо для НО, у которого уже есть СОП, требующие пересмотра, либо для НО, которое разрабатывает СОП впервые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10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651902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4" name="Google Shape;67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СОП соответствуют 4 фазам проектного цикла - см. схему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Особое внимание на семинаре будет уделяться разработке</a:t>
            </a:r>
            <a:r>
              <a:rPr lang="en-GB" dirty="0"/>
              <a:t> </a:t>
            </a:r>
            <a:r>
              <a:rPr lang="ru-RU" dirty="0"/>
              <a:t>этапов</a:t>
            </a:r>
            <a:r>
              <a:rPr lang="en-GB" dirty="0"/>
              <a:t> </a:t>
            </a:r>
            <a:r>
              <a:rPr lang="ru-RU" dirty="0"/>
              <a:t>реализации ДВП</a:t>
            </a:r>
            <a:r>
              <a:rPr lang="en-GB" dirty="0"/>
              <a:t> </a:t>
            </a:r>
            <a:r>
              <a:rPr lang="ru-RU" dirty="0"/>
              <a:t>после чрезвычайной ситуации, для каждой стадии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675" name="Google Shape;67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83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/>
              <a:t>Необязательные слайды, если у НО уже есть СОП или руководства, которые оно может применять/пересмотреть</a:t>
            </a:r>
            <a:r>
              <a:rPr lang="en-US" sz="2000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/>
              <a:t>Кратко опишите, что существует</a:t>
            </a:r>
            <a:r>
              <a:rPr lang="en-US" sz="2000" dirty="0"/>
              <a:t>.</a:t>
            </a:r>
            <a:endParaRPr lang="en-GB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924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6DBBC3-86DC-5F4C-B2A9-988714CAC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2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383056" y="338143"/>
            <a:ext cx="17521895" cy="9625008"/>
          </a:xfrm>
          <a:custGeom>
            <a:avLst/>
            <a:gdLst>
              <a:gd name="connsiteX0" fmla="*/ 11029406 w 17521894"/>
              <a:gd name="connsiteY0" fmla="*/ 8664710 h 9625007"/>
              <a:gd name="connsiteX1" fmla="*/ 12012778 w 17521894"/>
              <a:gd name="connsiteY1" fmla="*/ 8664710 h 9625007"/>
              <a:gd name="connsiteX2" fmla="*/ 12012778 w 17521894"/>
              <a:gd name="connsiteY2" fmla="*/ 9625007 h 9625007"/>
              <a:gd name="connsiteX3" fmla="*/ 11029406 w 17521894"/>
              <a:gd name="connsiteY3" fmla="*/ 9625007 h 9625007"/>
              <a:gd name="connsiteX4" fmla="*/ 7732871 w 17521894"/>
              <a:gd name="connsiteY4" fmla="*/ 8664710 h 9625007"/>
              <a:gd name="connsiteX5" fmla="*/ 8716243 w 17521894"/>
              <a:gd name="connsiteY5" fmla="*/ 8664710 h 9625007"/>
              <a:gd name="connsiteX6" fmla="*/ 8716243 w 17521894"/>
              <a:gd name="connsiteY6" fmla="*/ 9625007 h 9625007"/>
              <a:gd name="connsiteX7" fmla="*/ 7732871 w 17521894"/>
              <a:gd name="connsiteY7" fmla="*/ 9625007 h 9625007"/>
              <a:gd name="connsiteX8" fmla="*/ 3307702 w 17521894"/>
              <a:gd name="connsiteY8" fmla="*/ 8664710 h 9625007"/>
              <a:gd name="connsiteX9" fmla="*/ 4291075 w 17521894"/>
              <a:gd name="connsiteY9" fmla="*/ 8664710 h 9625007"/>
              <a:gd name="connsiteX10" fmla="*/ 4291075 w 17521894"/>
              <a:gd name="connsiteY10" fmla="*/ 9625007 h 9625007"/>
              <a:gd name="connsiteX11" fmla="*/ 3307702 w 17521894"/>
              <a:gd name="connsiteY11" fmla="*/ 9625007 h 9625007"/>
              <a:gd name="connsiteX12" fmla="*/ 22341 w 17521894"/>
              <a:gd name="connsiteY12" fmla="*/ 8664710 h 9625007"/>
              <a:gd name="connsiteX13" fmla="*/ 994541 w 17521894"/>
              <a:gd name="connsiteY13" fmla="*/ 8664710 h 9625007"/>
              <a:gd name="connsiteX14" fmla="*/ 994541 w 17521894"/>
              <a:gd name="connsiteY14" fmla="*/ 9625007 h 9625007"/>
              <a:gd name="connsiteX15" fmla="*/ 22341 w 17521894"/>
              <a:gd name="connsiteY15" fmla="*/ 9625007 h 9625007"/>
              <a:gd name="connsiteX16" fmla="*/ 16538522 w 17521894"/>
              <a:gd name="connsiteY16" fmla="*/ 8653670 h 9625007"/>
              <a:gd name="connsiteX17" fmla="*/ 17510722 w 17521894"/>
              <a:gd name="connsiteY17" fmla="*/ 8653670 h 9625007"/>
              <a:gd name="connsiteX18" fmla="*/ 17510722 w 17521894"/>
              <a:gd name="connsiteY18" fmla="*/ 9613967 h 9625007"/>
              <a:gd name="connsiteX19" fmla="*/ 16538522 w 17521894"/>
              <a:gd name="connsiteY19" fmla="*/ 9613967 h 9625007"/>
              <a:gd name="connsiteX20" fmla="*/ 15432232 w 17521894"/>
              <a:gd name="connsiteY20" fmla="*/ 8653670 h 9625007"/>
              <a:gd name="connsiteX21" fmla="*/ 16415604 w 17521894"/>
              <a:gd name="connsiteY21" fmla="*/ 8653670 h 9625007"/>
              <a:gd name="connsiteX22" fmla="*/ 16415604 w 17521894"/>
              <a:gd name="connsiteY22" fmla="*/ 9613967 h 9625007"/>
              <a:gd name="connsiteX23" fmla="*/ 15432232 w 17521894"/>
              <a:gd name="connsiteY23" fmla="*/ 9613967 h 9625007"/>
              <a:gd name="connsiteX24" fmla="*/ 14314763 w 17521894"/>
              <a:gd name="connsiteY24" fmla="*/ 8653670 h 9625007"/>
              <a:gd name="connsiteX25" fmla="*/ 15298135 w 17521894"/>
              <a:gd name="connsiteY25" fmla="*/ 8653670 h 9625007"/>
              <a:gd name="connsiteX26" fmla="*/ 15298135 w 17521894"/>
              <a:gd name="connsiteY26" fmla="*/ 9613967 h 9625007"/>
              <a:gd name="connsiteX27" fmla="*/ 14314763 w 17521894"/>
              <a:gd name="connsiteY27" fmla="*/ 9613967 h 9625007"/>
              <a:gd name="connsiteX28" fmla="*/ 13219644 w 17521894"/>
              <a:gd name="connsiteY28" fmla="*/ 8653670 h 9625007"/>
              <a:gd name="connsiteX29" fmla="*/ 14203016 w 17521894"/>
              <a:gd name="connsiteY29" fmla="*/ 8653670 h 9625007"/>
              <a:gd name="connsiteX30" fmla="*/ 14203016 w 17521894"/>
              <a:gd name="connsiteY30" fmla="*/ 9613967 h 9625007"/>
              <a:gd name="connsiteX31" fmla="*/ 13219644 w 17521894"/>
              <a:gd name="connsiteY31" fmla="*/ 9613967 h 9625007"/>
              <a:gd name="connsiteX32" fmla="*/ 12124526 w 17521894"/>
              <a:gd name="connsiteY32" fmla="*/ 8653670 h 9625007"/>
              <a:gd name="connsiteX33" fmla="*/ 13107898 w 17521894"/>
              <a:gd name="connsiteY33" fmla="*/ 8653670 h 9625007"/>
              <a:gd name="connsiteX34" fmla="*/ 13107898 w 17521894"/>
              <a:gd name="connsiteY34" fmla="*/ 9613967 h 9625007"/>
              <a:gd name="connsiteX35" fmla="*/ 12124526 w 17521894"/>
              <a:gd name="connsiteY35" fmla="*/ 9613967 h 9625007"/>
              <a:gd name="connsiteX36" fmla="*/ 9934287 w 17521894"/>
              <a:gd name="connsiteY36" fmla="*/ 8653670 h 9625007"/>
              <a:gd name="connsiteX37" fmla="*/ 10906488 w 17521894"/>
              <a:gd name="connsiteY37" fmla="*/ 8653670 h 9625007"/>
              <a:gd name="connsiteX38" fmla="*/ 10906488 w 17521894"/>
              <a:gd name="connsiteY38" fmla="*/ 9613967 h 9625007"/>
              <a:gd name="connsiteX39" fmla="*/ 9934287 w 17521894"/>
              <a:gd name="connsiteY39" fmla="*/ 9613967 h 9625007"/>
              <a:gd name="connsiteX40" fmla="*/ 8827991 w 17521894"/>
              <a:gd name="connsiteY40" fmla="*/ 8653670 h 9625007"/>
              <a:gd name="connsiteX41" fmla="*/ 9811363 w 17521894"/>
              <a:gd name="connsiteY41" fmla="*/ 8653670 h 9625007"/>
              <a:gd name="connsiteX42" fmla="*/ 9811363 w 17521894"/>
              <a:gd name="connsiteY42" fmla="*/ 9613967 h 9625007"/>
              <a:gd name="connsiteX43" fmla="*/ 8827991 w 17521894"/>
              <a:gd name="connsiteY43" fmla="*/ 9613967 h 9625007"/>
              <a:gd name="connsiteX44" fmla="*/ 6604234 w 17521894"/>
              <a:gd name="connsiteY44" fmla="*/ 8653670 h 9625007"/>
              <a:gd name="connsiteX45" fmla="*/ 7576436 w 17521894"/>
              <a:gd name="connsiteY45" fmla="*/ 8653670 h 9625007"/>
              <a:gd name="connsiteX46" fmla="*/ 7576436 w 17521894"/>
              <a:gd name="connsiteY46" fmla="*/ 9613967 h 9625007"/>
              <a:gd name="connsiteX47" fmla="*/ 6604234 w 17521894"/>
              <a:gd name="connsiteY47" fmla="*/ 9613967 h 9625007"/>
              <a:gd name="connsiteX48" fmla="*/ 5509117 w 17521894"/>
              <a:gd name="connsiteY48" fmla="*/ 8653670 h 9625007"/>
              <a:gd name="connsiteX49" fmla="*/ 6481318 w 17521894"/>
              <a:gd name="connsiteY49" fmla="*/ 8653670 h 9625007"/>
              <a:gd name="connsiteX50" fmla="*/ 6481318 w 17521894"/>
              <a:gd name="connsiteY50" fmla="*/ 9613967 h 9625007"/>
              <a:gd name="connsiteX51" fmla="*/ 5509117 w 17521894"/>
              <a:gd name="connsiteY51" fmla="*/ 9613967 h 9625007"/>
              <a:gd name="connsiteX52" fmla="*/ 4402819 w 17521894"/>
              <a:gd name="connsiteY52" fmla="*/ 8653670 h 9625007"/>
              <a:gd name="connsiteX53" fmla="*/ 5386192 w 17521894"/>
              <a:gd name="connsiteY53" fmla="*/ 8653670 h 9625007"/>
              <a:gd name="connsiteX54" fmla="*/ 5386192 w 17521894"/>
              <a:gd name="connsiteY54" fmla="*/ 9613967 h 9625007"/>
              <a:gd name="connsiteX55" fmla="*/ 4402819 w 17521894"/>
              <a:gd name="connsiteY55" fmla="*/ 9613967 h 9625007"/>
              <a:gd name="connsiteX56" fmla="*/ 2212579 w 17521894"/>
              <a:gd name="connsiteY56" fmla="*/ 8653670 h 9625007"/>
              <a:gd name="connsiteX57" fmla="*/ 3195951 w 17521894"/>
              <a:gd name="connsiteY57" fmla="*/ 8653670 h 9625007"/>
              <a:gd name="connsiteX58" fmla="*/ 3195951 w 17521894"/>
              <a:gd name="connsiteY58" fmla="*/ 9613967 h 9625007"/>
              <a:gd name="connsiteX59" fmla="*/ 2212579 w 17521894"/>
              <a:gd name="connsiteY59" fmla="*/ 9613967 h 9625007"/>
              <a:gd name="connsiteX60" fmla="*/ 1117460 w 17521894"/>
              <a:gd name="connsiteY60" fmla="*/ 8653670 h 9625007"/>
              <a:gd name="connsiteX61" fmla="*/ 2100832 w 17521894"/>
              <a:gd name="connsiteY61" fmla="*/ 8653670 h 9625007"/>
              <a:gd name="connsiteX62" fmla="*/ 2100832 w 17521894"/>
              <a:gd name="connsiteY62" fmla="*/ 9613967 h 9625007"/>
              <a:gd name="connsiteX63" fmla="*/ 1117460 w 17521894"/>
              <a:gd name="connsiteY63" fmla="*/ 9613967 h 9625007"/>
              <a:gd name="connsiteX64" fmla="*/ 15432232 w 17521894"/>
              <a:gd name="connsiteY64" fmla="*/ 7583002 h 9625007"/>
              <a:gd name="connsiteX65" fmla="*/ 16415604 w 17521894"/>
              <a:gd name="connsiteY65" fmla="*/ 7583002 h 9625007"/>
              <a:gd name="connsiteX66" fmla="*/ 16415604 w 17521894"/>
              <a:gd name="connsiteY66" fmla="*/ 8543299 h 9625007"/>
              <a:gd name="connsiteX67" fmla="*/ 15432232 w 17521894"/>
              <a:gd name="connsiteY67" fmla="*/ 8543299 h 9625007"/>
              <a:gd name="connsiteX68" fmla="*/ 13219644 w 17521894"/>
              <a:gd name="connsiteY68" fmla="*/ 7583002 h 9625007"/>
              <a:gd name="connsiteX69" fmla="*/ 14203016 w 17521894"/>
              <a:gd name="connsiteY69" fmla="*/ 7583002 h 9625007"/>
              <a:gd name="connsiteX70" fmla="*/ 14203016 w 17521894"/>
              <a:gd name="connsiteY70" fmla="*/ 8543299 h 9625007"/>
              <a:gd name="connsiteX71" fmla="*/ 13219644 w 17521894"/>
              <a:gd name="connsiteY71" fmla="*/ 8543299 h 9625007"/>
              <a:gd name="connsiteX72" fmla="*/ 5509118 w 17521894"/>
              <a:gd name="connsiteY72" fmla="*/ 7583002 h 9625007"/>
              <a:gd name="connsiteX73" fmla="*/ 6481320 w 17521894"/>
              <a:gd name="connsiteY73" fmla="*/ 7583002 h 9625007"/>
              <a:gd name="connsiteX74" fmla="*/ 6481320 w 17521894"/>
              <a:gd name="connsiteY74" fmla="*/ 8543299 h 9625007"/>
              <a:gd name="connsiteX75" fmla="*/ 5509118 w 17521894"/>
              <a:gd name="connsiteY75" fmla="*/ 8543299 h 9625007"/>
              <a:gd name="connsiteX76" fmla="*/ 16538522 w 17521894"/>
              <a:gd name="connsiteY76" fmla="*/ 7571960 h 9625007"/>
              <a:gd name="connsiteX77" fmla="*/ 17510722 w 17521894"/>
              <a:gd name="connsiteY77" fmla="*/ 7571960 h 9625007"/>
              <a:gd name="connsiteX78" fmla="*/ 17510722 w 17521894"/>
              <a:gd name="connsiteY78" fmla="*/ 8532257 h 9625007"/>
              <a:gd name="connsiteX79" fmla="*/ 16538522 w 17521894"/>
              <a:gd name="connsiteY79" fmla="*/ 8532257 h 9625007"/>
              <a:gd name="connsiteX80" fmla="*/ 14314763 w 17521894"/>
              <a:gd name="connsiteY80" fmla="*/ 7571960 h 9625007"/>
              <a:gd name="connsiteX81" fmla="*/ 15298135 w 17521894"/>
              <a:gd name="connsiteY81" fmla="*/ 7571960 h 9625007"/>
              <a:gd name="connsiteX82" fmla="*/ 15298135 w 17521894"/>
              <a:gd name="connsiteY82" fmla="*/ 8532257 h 9625007"/>
              <a:gd name="connsiteX83" fmla="*/ 14314763 w 17521894"/>
              <a:gd name="connsiteY83" fmla="*/ 8532257 h 9625007"/>
              <a:gd name="connsiteX84" fmla="*/ 12124526 w 17521894"/>
              <a:gd name="connsiteY84" fmla="*/ 7571960 h 9625007"/>
              <a:gd name="connsiteX85" fmla="*/ 13107898 w 17521894"/>
              <a:gd name="connsiteY85" fmla="*/ 7571960 h 9625007"/>
              <a:gd name="connsiteX86" fmla="*/ 13107898 w 17521894"/>
              <a:gd name="connsiteY86" fmla="*/ 8532257 h 9625007"/>
              <a:gd name="connsiteX87" fmla="*/ 12124526 w 17521894"/>
              <a:gd name="connsiteY87" fmla="*/ 8532257 h 9625007"/>
              <a:gd name="connsiteX88" fmla="*/ 11029406 w 17521894"/>
              <a:gd name="connsiteY88" fmla="*/ 7571960 h 9625007"/>
              <a:gd name="connsiteX89" fmla="*/ 12012778 w 17521894"/>
              <a:gd name="connsiteY89" fmla="*/ 7571960 h 9625007"/>
              <a:gd name="connsiteX90" fmla="*/ 12012778 w 17521894"/>
              <a:gd name="connsiteY90" fmla="*/ 8532257 h 9625007"/>
              <a:gd name="connsiteX91" fmla="*/ 11029406 w 17521894"/>
              <a:gd name="connsiteY91" fmla="*/ 8532257 h 9625007"/>
              <a:gd name="connsiteX92" fmla="*/ 9934287 w 17521894"/>
              <a:gd name="connsiteY92" fmla="*/ 7571960 h 9625007"/>
              <a:gd name="connsiteX93" fmla="*/ 10906488 w 17521894"/>
              <a:gd name="connsiteY93" fmla="*/ 7571960 h 9625007"/>
              <a:gd name="connsiteX94" fmla="*/ 10906488 w 17521894"/>
              <a:gd name="connsiteY94" fmla="*/ 8532257 h 9625007"/>
              <a:gd name="connsiteX95" fmla="*/ 9934287 w 17521894"/>
              <a:gd name="connsiteY95" fmla="*/ 8532257 h 9625007"/>
              <a:gd name="connsiteX96" fmla="*/ 8827991 w 17521894"/>
              <a:gd name="connsiteY96" fmla="*/ 7571960 h 9625007"/>
              <a:gd name="connsiteX97" fmla="*/ 9811363 w 17521894"/>
              <a:gd name="connsiteY97" fmla="*/ 7571960 h 9625007"/>
              <a:gd name="connsiteX98" fmla="*/ 9811363 w 17521894"/>
              <a:gd name="connsiteY98" fmla="*/ 8532257 h 9625007"/>
              <a:gd name="connsiteX99" fmla="*/ 8827991 w 17521894"/>
              <a:gd name="connsiteY99" fmla="*/ 8532257 h 9625007"/>
              <a:gd name="connsiteX100" fmla="*/ 7732872 w 17521894"/>
              <a:gd name="connsiteY100" fmla="*/ 7571960 h 9625007"/>
              <a:gd name="connsiteX101" fmla="*/ 8716243 w 17521894"/>
              <a:gd name="connsiteY101" fmla="*/ 7571960 h 9625007"/>
              <a:gd name="connsiteX102" fmla="*/ 8716243 w 17521894"/>
              <a:gd name="connsiteY102" fmla="*/ 8532257 h 9625007"/>
              <a:gd name="connsiteX103" fmla="*/ 7732872 w 17521894"/>
              <a:gd name="connsiteY103" fmla="*/ 8532257 h 9625007"/>
              <a:gd name="connsiteX104" fmla="*/ 6604242 w 17521894"/>
              <a:gd name="connsiteY104" fmla="*/ 7571960 h 9625007"/>
              <a:gd name="connsiteX105" fmla="*/ 7576440 w 17521894"/>
              <a:gd name="connsiteY105" fmla="*/ 7571960 h 9625007"/>
              <a:gd name="connsiteX106" fmla="*/ 7576440 w 17521894"/>
              <a:gd name="connsiteY106" fmla="*/ 8532257 h 9625007"/>
              <a:gd name="connsiteX107" fmla="*/ 6604242 w 17521894"/>
              <a:gd name="connsiteY107" fmla="*/ 8532257 h 9625007"/>
              <a:gd name="connsiteX108" fmla="*/ 4402819 w 17521894"/>
              <a:gd name="connsiteY108" fmla="*/ 7571960 h 9625007"/>
              <a:gd name="connsiteX109" fmla="*/ 5386192 w 17521894"/>
              <a:gd name="connsiteY109" fmla="*/ 7571960 h 9625007"/>
              <a:gd name="connsiteX110" fmla="*/ 5386192 w 17521894"/>
              <a:gd name="connsiteY110" fmla="*/ 8532257 h 9625007"/>
              <a:gd name="connsiteX111" fmla="*/ 4402819 w 17521894"/>
              <a:gd name="connsiteY111" fmla="*/ 8532257 h 9625007"/>
              <a:gd name="connsiteX112" fmla="*/ 3307702 w 17521894"/>
              <a:gd name="connsiteY112" fmla="*/ 7571960 h 9625007"/>
              <a:gd name="connsiteX113" fmla="*/ 4291075 w 17521894"/>
              <a:gd name="connsiteY113" fmla="*/ 7571960 h 9625007"/>
              <a:gd name="connsiteX114" fmla="*/ 4291075 w 17521894"/>
              <a:gd name="connsiteY114" fmla="*/ 8532257 h 9625007"/>
              <a:gd name="connsiteX115" fmla="*/ 3307702 w 17521894"/>
              <a:gd name="connsiteY115" fmla="*/ 8532257 h 9625007"/>
              <a:gd name="connsiteX116" fmla="*/ 2212585 w 17521894"/>
              <a:gd name="connsiteY116" fmla="*/ 7571960 h 9625007"/>
              <a:gd name="connsiteX117" fmla="*/ 3195957 w 17521894"/>
              <a:gd name="connsiteY117" fmla="*/ 7571960 h 9625007"/>
              <a:gd name="connsiteX118" fmla="*/ 3195957 w 17521894"/>
              <a:gd name="connsiteY118" fmla="*/ 8532257 h 9625007"/>
              <a:gd name="connsiteX119" fmla="*/ 2212585 w 17521894"/>
              <a:gd name="connsiteY119" fmla="*/ 8532257 h 9625007"/>
              <a:gd name="connsiteX120" fmla="*/ 1117465 w 17521894"/>
              <a:gd name="connsiteY120" fmla="*/ 7571960 h 9625007"/>
              <a:gd name="connsiteX121" fmla="*/ 2100838 w 17521894"/>
              <a:gd name="connsiteY121" fmla="*/ 7571960 h 9625007"/>
              <a:gd name="connsiteX122" fmla="*/ 2100838 w 17521894"/>
              <a:gd name="connsiteY122" fmla="*/ 8532257 h 9625007"/>
              <a:gd name="connsiteX123" fmla="*/ 1117465 w 17521894"/>
              <a:gd name="connsiteY123" fmla="*/ 8532257 h 9625007"/>
              <a:gd name="connsiteX124" fmla="*/ 22341 w 17521894"/>
              <a:gd name="connsiteY124" fmla="*/ 7571960 h 9625007"/>
              <a:gd name="connsiteX125" fmla="*/ 994542 w 17521894"/>
              <a:gd name="connsiteY125" fmla="*/ 7571960 h 9625007"/>
              <a:gd name="connsiteX126" fmla="*/ 994542 w 17521894"/>
              <a:gd name="connsiteY126" fmla="*/ 8532257 h 9625007"/>
              <a:gd name="connsiteX127" fmla="*/ 22341 w 17521894"/>
              <a:gd name="connsiteY127" fmla="*/ 8532257 h 9625007"/>
              <a:gd name="connsiteX128" fmla="*/ 12124526 w 17521894"/>
              <a:gd name="connsiteY128" fmla="*/ 3245137 h 9625007"/>
              <a:gd name="connsiteX129" fmla="*/ 13107898 w 17521894"/>
              <a:gd name="connsiteY129" fmla="*/ 3245137 h 9625007"/>
              <a:gd name="connsiteX130" fmla="*/ 13107898 w 17521894"/>
              <a:gd name="connsiteY130" fmla="*/ 4205420 h 9625007"/>
              <a:gd name="connsiteX131" fmla="*/ 12124526 w 17521894"/>
              <a:gd name="connsiteY131" fmla="*/ 4205420 h 9625007"/>
              <a:gd name="connsiteX132" fmla="*/ 4402839 w 17521894"/>
              <a:gd name="connsiteY132" fmla="*/ 3245137 h 9625007"/>
              <a:gd name="connsiteX133" fmla="*/ 5386215 w 17521894"/>
              <a:gd name="connsiteY133" fmla="*/ 3245137 h 9625007"/>
              <a:gd name="connsiteX134" fmla="*/ 5386215 w 17521894"/>
              <a:gd name="connsiteY134" fmla="*/ 4205420 h 9625007"/>
              <a:gd name="connsiteX135" fmla="*/ 4402839 w 17521894"/>
              <a:gd name="connsiteY135" fmla="*/ 4205420 h 9625007"/>
              <a:gd name="connsiteX136" fmla="*/ 8827991 w 17521894"/>
              <a:gd name="connsiteY136" fmla="*/ 3245132 h 9625007"/>
              <a:gd name="connsiteX137" fmla="*/ 9811363 w 17521894"/>
              <a:gd name="connsiteY137" fmla="*/ 3245132 h 9625007"/>
              <a:gd name="connsiteX138" fmla="*/ 9811363 w 17521894"/>
              <a:gd name="connsiteY138" fmla="*/ 4205420 h 9625007"/>
              <a:gd name="connsiteX139" fmla="*/ 8827991 w 17521894"/>
              <a:gd name="connsiteY139" fmla="*/ 4205420 h 9625007"/>
              <a:gd name="connsiteX140" fmla="*/ 1117470 w 17521894"/>
              <a:gd name="connsiteY140" fmla="*/ 3245132 h 9625007"/>
              <a:gd name="connsiteX141" fmla="*/ 2100843 w 17521894"/>
              <a:gd name="connsiteY141" fmla="*/ 3245132 h 9625007"/>
              <a:gd name="connsiteX142" fmla="*/ 2100843 w 17521894"/>
              <a:gd name="connsiteY142" fmla="*/ 4205420 h 9625007"/>
              <a:gd name="connsiteX143" fmla="*/ 1117470 w 17521894"/>
              <a:gd name="connsiteY143" fmla="*/ 4205420 h 9625007"/>
              <a:gd name="connsiteX144" fmla="*/ 2212592 w 17521894"/>
              <a:gd name="connsiteY144" fmla="*/ 3234100 h 9625007"/>
              <a:gd name="connsiteX145" fmla="*/ 3195965 w 17521894"/>
              <a:gd name="connsiteY145" fmla="*/ 3234100 h 9625007"/>
              <a:gd name="connsiteX146" fmla="*/ 3195965 w 17521894"/>
              <a:gd name="connsiteY146" fmla="*/ 4205420 h 9625007"/>
              <a:gd name="connsiteX147" fmla="*/ 2212592 w 17521894"/>
              <a:gd name="connsiteY147" fmla="*/ 4205420 h 9625007"/>
              <a:gd name="connsiteX148" fmla="*/ 13219644 w 17521894"/>
              <a:gd name="connsiteY148" fmla="*/ 3234099 h 9625007"/>
              <a:gd name="connsiteX149" fmla="*/ 14203016 w 17521894"/>
              <a:gd name="connsiteY149" fmla="*/ 3234099 h 9625007"/>
              <a:gd name="connsiteX150" fmla="*/ 14203016 w 17521894"/>
              <a:gd name="connsiteY150" fmla="*/ 4205420 h 9625007"/>
              <a:gd name="connsiteX151" fmla="*/ 13219644 w 17521894"/>
              <a:gd name="connsiteY151" fmla="*/ 4205420 h 9625007"/>
              <a:gd name="connsiteX152" fmla="*/ 9934287 w 17521894"/>
              <a:gd name="connsiteY152" fmla="*/ 3234099 h 9625007"/>
              <a:gd name="connsiteX153" fmla="*/ 10906488 w 17521894"/>
              <a:gd name="connsiteY153" fmla="*/ 3234099 h 9625007"/>
              <a:gd name="connsiteX154" fmla="*/ 10906488 w 17521894"/>
              <a:gd name="connsiteY154" fmla="*/ 4205420 h 9625007"/>
              <a:gd name="connsiteX155" fmla="*/ 9934287 w 17521894"/>
              <a:gd name="connsiteY155" fmla="*/ 4205420 h 9625007"/>
              <a:gd name="connsiteX156" fmla="*/ 5509130 w 17521894"/>
              <a:gd name="connsiteY156" fmla="*/ 3234099 h 9625007"/>
              <a:gd name="connsiteX157" fmla="*/ 6481328 w 17521894"/>
              <a:gd name="connsiteY157" fmla="*/ 3234099 h 9625007"/>
              <a:gd name="connsiteX158" fmla="*/ 6481328 w 17521894"/>
              <a:gd name="connsiteY158" fmla="*/ 4205420 h 9625007"/>
              <a:gd name="connsiteX159" fmla="*/ 5509130 w 17521894"/>
              <a:gd name="connsiteY159" fmla="*/ 4205420 h 9625007"/>
              <a:gd name="connsiteX160" fmla="*/ 15432232 w 17521894"/>
              <a:gd name="connsiteY160" fmla="*/ 3234098 h 9625007"/>
              <a:gd name="connsiteX161" fmla="*/ 16415604 w 17521894"/>
              <a:gd name="connsiteY161" fmla="*/ 3234098 h 9625007"/>
              <a:gd name="connsiteX162" fmla="*/ 16415604 w 17521894"/>
              <a:gd name="connsiteY162" fmla="*/ 4205420 h 9625007"/>
              <a:gd name="connsiteX163" fmla="*/ 15432232 w 17521894"/>
              <a:gd name="connsiteY163" fmla="*/ 4205420 h 9625007"/>
              <a:gd name="connsiteX164" fmla="*/ 22350 w 17521894"/>
              <a:gd name="connsiteY164" fmla="*/ 3234097 h 9625007"/>
              <a:gd name="connsiteX165" fmla="*/ 994550 w 17521894"/>
              <a:gd name="connsiteY165" fmla="*/ 3234097 h 9625007"/>
              <a:gd name="connsiteX166" fmla="*/ 994550 w 17521894"/>
              <a:gd name="connsiteY166" fmla="*/ 4205420 h 9625007"/>
              <a:gd name="connsiteX167" fmla="*/ 22350 w 17521894"/>
              <a:gd name="connsiteY167" fmla="*/ 4205420 h 9625007"/>
              <a:gd name="connsiteX168" fmla="*/ 11029406 w 17521894"/>
              <a:gd name="connsiteY168" fmla="*/ 3234096 h 9625007"/>
              <a:gd name="connsiteX169" fmla="*/ 12012778 w 17521894"/>
              <a:gd name="connsiteY169" fmla="*/ 3234096 h 9625007"/>
              <a:gd name="connsiteX170" fmla="*/ 12012778 w 17521894"/>
              <a:gd name="connsiteY170" fmla="*/ 4205420 h 9625007"/>
              <a:gd name="connsiteX171" fmla="*/ 11029406 w 17521894"/>
              <a:gd name="connsiteY171" fmla="*/ 4205420 h 9625007"/>
              <a:gd name="connsiteX172" fmla="*/ 7732881 w 17521894"/>
              <a:gd name="connsiteY172" fmla="*/ 3234096 h 9625007"/>
              <a:gd name="connsiteX173" fmla="*/ 8716243 w 17521894"/>
              <a:gd name="connsiteY173" fmla="*/ 3234096 h 9625007"/>
              <a:gd name="connsiteX174" fmla="*/ 8716243 w 17521894"/>
              <a:gd name="connsiteY174" fmla="*/ 4205420 h 9625007"/>
              <a:gd name="connsiteX175" fmla="*/ 7732881 w 17521894"/>
              <a:gd name="connsiteY175" fmla="*/ 4205420 h 9625007"/>
              <a:gd name="connsiteX176" fmla="*/ 3307705 w 17521894"/>
              <a:gd name="connsiteY176" fmla="*/ 3234096 h 9625007"/>
              <a:gd name="connsiteX177" fmla="*/ 4291078 w 17521894"/>
              <a:gd name="connsiteY177" fmla="*/ 3234096 h 9625007"/>
              <a:gd name="connsiteX178" fmla="*/ 4291078 w 17521894"/>
              <a:gd name="connsiteY178" fmla="*/ 4205420 h 9625007"/>
              <a:gd name="connsiteX179" fmla="*/ 3307705 w 17521894"/>
              <a:gd name="connsiteY179" fmla="*/ 4205420 h 9625007"/>
              <a:gd name="connsiteX180" fmla="*/ 16538522 w 17521894"/>
              <a:gd name="connsiteY180" fmla="*/ 3234095 h 9625007"/>
              <a:gd name="connsiteX181" fmla="*/ 17510722 w 17521894"/>
              <a:gd name="connsiteY181" fmla="*/ 3234095 h 9625007"/>
              <a:gd name="connsiteX182" fmla="*/ 17510722 w 17521894"/>
              <a:gd name="connsiteY182" fmla="*/ 4205420 h 9625007"/>
              <a:gd name="connsiteX183" fmla="*/ 16538522 w 17521894"/>
              <a:gd name="connsiteY183" fmla="*/ 4205420 h 9625007"/>
              <a:gd name="connsiteX184" fmla="*/ 14314763 w 17521894"/>
              <a:gd name="connsiteY184" fmla="*/ 3234095 h 9625007"/>
              <a:gd name="connsiteX185" fmla="*/ 15298135 w 17521894"/>
              <a:gd name="connsiteY185" fmla="*/ 3234095 h 9625007"/>
              <a:gd name="connsiteX186" fmla="*/ 15298135 w 17521894"/>
              <a:gd name="connsiteY186" fmla="*/ 4205420 h 9625007"/>
              <a:gd name="connsiteX187" fmla="*/ 14314763 w 17521894"/>
              <a:gd name="connsiteY187" fmla="*/ 4205420 h 9625007"/>
              <a:gd name="connsiteX188" fmla="*/ 6604243 w 17521894"/>
              <a:gd name="connsiteY188" fmla="*/ 3234095 h 9625007"/>
              <a:gd name="connsiteX189" fmla="*/ 7576442 w 17521894"/>
              <a:gd name="connsiteY189" fmla="*/ 3234095 h 9625007"/>
              <a:gd name="connsiteX190" fmla="*/ 7576442 w 17521894"/>
              <a:gd name="connsiteY190" fmla="*/ 4205420 h 9625007"/>
              <a:gd name="connsiteX191" fmla="*/ 6604243 w 17521894"/>
              <a:gd name="connsiteY191" fmla="*/ 4205420 h 9625007"/>
              <a:gd name="connsiteX192" fmla="*/ 7732898 w 17521894"/>
              <a:gd name="connsiteY192" fmla="*/ 2163430 h 9625007"/>
              <a:gd name="connsiteX193" fmla="*/ 8716243 w 17521894"/>
              <a:gd name="connsiteY193" fmla="*/ 2163430 h 9625007"/>
              <a:gd name="connsiteX194" fmla="*/ 8716243 w 17521894"/>
              <a:gd name="connsiteY194" fmla="*/ 3123724 h 9625007"/>
              <a:gd name="connsiteX195" fmla="*/ 7732898 w 17521894"/>
              <a:gd name="connsiteY195" fmla="*/ 3123724 h 9625007"/>
              <a:gd name="connsiteX196" fmla="*/ 22364 w 17521894"/>
              <a:gd name="connsiteY196" fmla="*/ 2163430 h 9625007"/>
              <a:gd name="connsiteX197" fmla="*/ 994564 w 17521894"/>
              <a:gd name="connsiteY197" fmla="*/ 2163430 h 9625007"/>
              <a:gd name="connsiteX198" fmla="*/ 994564 w 17521894"/>
              <a:gd name="connsiteY198" fmla="*/ 3123724 h 9625007"/>
              <a:gd name="connsiteX199" fmla="*/ 22364 w 17521894"/>
              <a:gd name="connsiteY199" fmla="*/ 3123724 h 9625007"/>
              <a:gd name="connsiteX200" fmla="*/ 12124526 w 17521894"/>
              <a:gd name="connsiteY200" fmla="*/ 2163429 h 9625007"/>
              <a:gd name="connsiteX201" fmla="*/ 13107898 w 17521894"/>
              <a:gd name="connsiteY201" fmla="*/ 2163429 h 9625007"/>
              <a:gd name="connsiteX202" fmla="*/ 13107898 w 17521894"/>
              <a:gd name="connsiteY202" fmla="*/ 3123723 h 9625007"/>
              <a:gd name="connsiteX203" fmla="*/ 12124526 w 17521894"/>
              <a:gd name="connsiteY203" fmla="*/ 3123723 h 9625007"/>
              <a:gd name="connsiteX204" fmla="*/ 9934287 w 17521894"/>
              <a:gd name="connsiteY204" fmla="*/ 2163429 h 9625007"/>
              <a:gd name="connsiteX205" fmla="*/ 10906488 w 17521894"/>
              <a:gd name="connsiteY205" fmla="*/ 2163429 h 9625007"/>
              <a:gd name="connsiteX206" fmla="*/ 10906488 w 17521894"/>
              <a:gd name="connsiteY206" fmla="*/ 3123724 h 9625007"/>
              <a:gd name="connsiteX207" fmla="*/ 9934287 w 17521894"/>
              <a:gd name="connsiteY207" fmla="*/ 3123724 h 9625007"/>
              <a:gd name="connsiteX208" fmla="*/ 4402840 w 17521894"/>
              <a:gd name="connsiteY208" fmla="*/ 2163429 h 9625007"/>
              <a:gd name="connsiteX209" fmla="*/ 5386215 w 17521894"/>
              <a:gd name="connsiteY209" fmla="*/ 2163429 h 9625007"/>
              <a:gd name="connsiteX210" fmla="*/ 5386215 w 17521894"/>
              <a:gd name="connsiteY210" fmla="*/ 3123723 h 9625007"/>
              <a:gd name="connsiteX211" fmla="*/ 4402840 w 17521894"/>
              <a:gd name="connsiteY211" fmla="*/ 3123723 h 9625007"/>
              <a:gd name="connsiteX212" fmla="*/ 2212602 w 17521894"/>
              <a:gd name="connsiteY212" fmla="*/ 2163429 h 9625007"/>
              <a:gd name="connsiteX213" fmla="*/ 3195974 w 17521894"/>
              <a:gd name="connsiteY213" fmla="*/ 2163429 h 9625007"/>
              <a:gd name="connsiteX214" fmla="*/ 3195974 w 17521894"/>
              <a:gd name="connsiteY214" fmla="*/ 3123724 h 9625007"/>
              <a:gd name="connsiteX215" fmla="*/ 2212602 w 17521894"/>
              <a:gd name="connsiteY215" fmla="*/ 3123724 h 9625007"/>
              <a:gd name="connsiteX216" fmla="*/ 15432232 w 17521894"/>
              <a:gd name="connsiteY216" fmla="*/ 2163428 h 9625007"/>
              <a:gd name="connsiteX217" fmla="*/ 16415604 w 17521894"/>
              <a:gd name="connsiteY217" fmla="*/ 2163428 h 9625007"/>
              <a:gd name="connsiteX218" fmla="*/ 16415604 w 17521894"/>
              <a:gd name="connsiteY218" fmla="*/ 3123722 h 9625007"/>
              <a:gd name="connsiteX219" fmla="*/ 15432232 w 17521894"/>
              <a:gd name="connsiteY219" fmla="*/ 3123722 h 9625007"/>
              <a:gd name="connsiteX220" fmla="*/ 13219644 w 17521894"/>
              <a:gd name="connsiteY220" fmla="*/ 2163428 h 9625007"/>
              <a:gd name="connsiteX221" fmla="*/ 14203016 w 17521894"/>
              <a:gd name="connsiteY221" fmla="*/ 2163428 h 9625007"/>
              <a:gd name="connsiteX222" fmla="*/ 14203016 w 17521894"/>
              <a:gd name="connsiteY222" fmla="*/ 3123722 h 9625007"/>
              <a:gd name="connsiteX223" fmla="*/ 13219644 w 17521894"/>
              <a:gd name="connsiteY223" fmla="*/ 3123722 h 9625007"/>
              <a:gd name="connsiteX224" fmla="*/ 11029406 w 17521894"/>
              <a:gd name="connsiteY224" fmla="*/ 2163428 h 9625007"/>
              <a:gd name="connsiteX225" fmla="*/ 12012778 w 17521894"/>
              <a:gd name="connsiteY225" fmla="*/ 2163428 h 9625007"/>
              <a:gd name="connsiteX226" fmla="*/ 12012778 w 17521894"/>
              <a:gd name="connsiteY226" fmla="*/ 3123722 h 9625007"/>
              <a:gd name="connsiteX227" fmla="*/ 11029406 w 17521894"/>
              <a:gd name="connsiteY227" fmla="*/ 3123722 h 9625007"/>
              <a:gd name="connsiteX228" fmla="*/ 6604257 w 17521894"/>
              <a:gd name="connsiteY228" fmla="*/ 2163428 h 9625007"/>
              <a:gd name="connsiteX229" fmla="*/ 7576456 w 17521894"/>
              <a:gd name="connsiteY229" fmla="*/ 2163428 h 9625007"/>
              <a:gd name="connsiteX230" fmla="*/ 7576456 w 17521894"/>
              <a:gd name="connsiteY230" fmla="*/ 3123722 h 9625007"/>
              <a:gd name="connsiteX231" fmla="*/ 6604257 w 17521894"/>
              <a:gd name="connsiteY231" fmla="*/ 3123722 h 9625007"/>
              <a:gd name="connsiteX232" fmla="*/ 5509136 w 17521894"/>
              <a:gd name="connsiteY232" fmla="*/ 2163428 h 9625007"/>
              <a:gd name="connsiteX233" fmla="*/ 6481338 w 17521894"/>
              <a:gd name="connsiteY233" fmla="*/ 2163428 h 9625007"/>
              <a:gd name="connsiteX234" fmla="*/ 6481338 w 17521894"/>
              <a:gd name="connsiteY234" fmla="*/ 3123722 h 9625007"/>
              <a:gd name="connsiteX235" fmla="*/ 5509136 w 17521894"/>
              <a:gd name="connsiteY235" fmla="*/ 3123722 h 9625007"/>
              <a:gd name="connsiteX236" fmla="*/ 3307717 w 17521894"/>
              <a:gd name="connsiteY236" fmla="*/ 2163428 h 9625007"/>
              <a:gd name="connsiteX237" fmla="*/ 4291092 w 17521894"/>
              <a:gd name="connsiteY237" fmla="*/ 2163428 h 9625007"/>
              <a:gd name="connsiteX238" fmla="*/ 4291092 w 17521894"/>
              <a:gd name="connsiteY238" fmla="*/ 3123722 h 9625007"/>
              <a:gd name="connsiteX239" fmla="*/ 3307717 w 17521894"/>
              <a:gd name="connsiteY239" fmla="*/ 3123722 h 9625007"/>
              <a:gd name="connsiteX240" fmla="*/ 16538522 w 17521894"/>
              <a:gd name="connsiteY240" fmla="*/ 2163427 h 9625007"/>
              <a:gd name="connsiteX241" fmla="*/ 17510722 w 17521894"/>
              <a:gd name="connsiteY241" fmla="*/ 2163427 h 9625007"/>
              <a:gd name="connsiteX242" fmla="*/ 17510722 w 17521894"/>
              <a:gd name="connsiteY242" fmla="*/ 3123722 h 9625007"/>
              <a:gd name="connsiteX243" fmla="*/ 16538522 w 17521894"/>
              <a:gd name="connsiteY243" fmla="*/ 3123722 h 9625007"/>
              <a:gd name="connsiteX244" fmla="*/ 14314763 w 17521894"/>
              <a:gd name="connsiteY244" fmla="*/ 2163427 h 9625007"/>
              <a:gd name="connsiteX245" fmla="*/ 15298135 w 17521894"/>
              <a:gd name="connsiteY245" fmla="*/ 2163427 h 9625007"/>
              <a:gd name="connsiteX246" fmla="*/ 15298135 w 17521894"/>
              <a:gd name="connsiteY246" fmla="*/ 3123722 h 9625007"/>
              <a:gd name="connsiteX247" fmla="*/ 14314763 w 17521894"/>
              <a:gd name="connsiteY247" fmla="*/ 3123722 h 9625007"/>
              <a:gd name="connsiteX248" fmla="*/ 8827991 w 17521894"/>
              <a:gd name="connsiteY248" fmla="*/ 2163424 h 9625007"/>
              <a:gd name="connsiteX249" fmla="*/ 9811363 w 17521894"/>
              <a:gd name="connsiteY249" fmla="*/ 2163424 h 9625007"/>
              <a:gd name="connsiteX250" fmla="*/ 9811363 w 17521894"/>
              <a:gd name="connsiteY250" fmla="*/ 3123719 h 9625007"/>
              <a:gd name="connsiteX251" fmla="*/ 8827991 w 17521894"/>
              <a:gd name="connsiteY251" fmla="*/ 3123719 h 9625007"/>
              <a:gd name="connsiteX252" fmla="*/ 1117470 w 17521894"/>
              <a:gd name="connsiteY252" fmla="*/ 2163424 h 9625007"/>
              <a:gd name="connsiteX253" fmla="*/ 2100843 w 17521894"/>
              <a:gd name="connsiteY253" fmla="*/ 2163424 h 9625007"/>
              <a:gd name="connsiteX254" fmla="*/ 2100843 w 17521894"/>
              <a:gd name="connsiteY254" fmla="*/ 3123720 h 9625007"/>
              <a:gd name="connsiteX255" fmla="*/ 1117470 w 17521894"/>
              <a:gd name="connsiteY255" fmla="*/ 3123720 h 9625007"/>
              <a:gd name="connsiteX256" fmla="*/ 8827991 w 17521894"/>
              <a:gd name="connsiteY256" fmla="*/ 1081717 h 9625007"/>
              <a:gd name="connsiteX257" fmla="*/ 9811363 w 17521894"/>
              <a:gd name="connsiteY257" fmla="*/ 1081717 h 9625007"/>
              <a:gd name="connsiteX258" fmla="*/ 9811363 w 17521894"/>
              <a:gd name="connsiteY258" fmla="*/ 2042017 h 9625007"/>
              <a:gd name="connsiteX259" fmla="*/ 8827991 w 17521894"/>
              <a:gd name="connsiteY259" fmla="*/ 2042017 h 9625007"/>
              <a:gd name="connsiteX260" fmla="*/ 1117480 w 17521894"/>
              <a:gd name="connsiteY260" fmla="*/ 1081717 h 9625007"/>
              <a:gd name="connsiteX261" fmla="*/ 2100854 w 17521894"/>
              <a:gd name="connsiteY261" fmla="*/ 1081717 h 9625007"/>
              <a:gd name="connsiteX262" fmla="*/ 2100854 w 17521894"/>
              <a:gd name="connsiteY262" fmla="*/ 2042017 h 9625007"/>
              <a:gd name="connsiteX263" fmla="*/ 1117480 w 17521894"/>
              <a:gd name="connsiteY263" fmla="*/ 2042017 h 9625007"/>
              <a:gd name="connsiteX264" fmla="*/ 14314763 w 17521894"/>
              <a:gd name="connsiteY264" fmla="*/ 1081715 h 9625007"/>
              <a:gd name="connsiteX265" fmla="*/ 15298135 w 17521894"/>
              <a:gd name="connsiteY265" fmla="*/ 1081715 h 9625007"/>
              <a:gd name="connsiteX266" fmla="*/ 15298135 w 17521894"/>
              <a:gd name="connsiteY266" fmla="*/ 2042015 h 9625007"/>
              <a:gd name="connsiteX267" fmla="*/ 14314763 w 17521894"/>
              <a:gd name="connsiteY267" fmla="*/ 2042015 h 9625007"/>
              <a:gd name="connsiteX268" fmla="*/ 6604256 w 17521894"/>
              <a:gd name="connsiteY268" fmla="*/ 1081715 h 9625007"/>
              <a:gd name="connsiteX269" fmla="*/ 7576454 w 17521894"/>
              <a:gd name="connsiteY269" fmla="*/ 1081715 h 9625007"/>
              <a:gd name="connsiteX270" fmla="*/ 7576454 w 17521894"/>
              <a:gd name="connsiteY270" fmla="*/ 2042015 h 9625007"/>
              <a:gd name="connsiteX271" fmla="*/ 6604256 w 17521894"/>
              <a:gd name="connsiteY271" fmla="*/ 2042015 h 9625007"/>
              <a:gd name="connsiteX272" fmla="*/ 16538522 w 17521894"/>
              <a:gd name="connsiteY272" fmla="*/ 1081714 h 9625007"/>
              <a:gd name="connsiteX273" fmla="*/ 17510722 w 17521894"/>
              <a:gd name="connsiteY273" fmla="*/ 1081714 h 9625007"/>
              <a:gd name="connsiteX274" fmla="*/ 17510722 w 17521894"/>
              <a:gd name="connsiteY274" fmla="*/ 2042015 h 9625007"/>
              <a:gd name="connsiteX275" fmla="*/ 16538522 w 17521894"/>
              <a:gd name="connsiteY275" fmla="*/ 2042015 h 9625007"/>
              <a:gd name="connsiteX276" fmla="*/ 5509135 w 17521894"/>
              <a:gd name="connsiteY276" fmla="*/ 1081714 h 9625007"/>
              <a:gd name="connsiteX277" fmla="*/ 6481334 w 17521894"/>
              <a:gd name="connsiteY277" fmla="*/ 1081714 h 9625007"/>
              <a:gd name="connsiteX278" fmla="*/ 6481334 w 17521894"/>
              <a:gd name="connsiteY278" fmla="*/ 2042015 h 9625007"/>
              <a:gd name="connsiteX279" fmla="*/ 5509135 w 17521894"/>
              <a:gd name="connsiteY279" fmla="*/ 2042015 h 9625007"/>
              <a:gd name="connsiteX280" fmla="*/ 15432232 w 17521894"/>
              <a:gd name="connsiteY280" fmla="*/ 1081714 h 9625007"/>
              <a:gd name="connsiteX281" fmla="*/ 16415604 w 17521894"/>
              <a:gd name="connsiteY281" fmla="*/ 1081714 h 9625007"/>
              <a:gd name="connsiteX282" fmla="*/ 16415604 w 17521894"/>
              <a:gd name="connsiteY282" fmla="*/ 2042015 h 9625007"/>
              <a:gd name="connsiteX283" fmla="*/ 15432232 w 17521894"/>
              <a:gd name="connsiteY283" fmla="*/ 2042015 h 9625007"/>
              <a:gd name="connsiteX284" fmla="*/ 13219644 w 17521894"/>
              <a:gd name="connsiteY284" fmla="*/ 1081714 h 9625007"/>
              <a:gd name="connsiteX285" fmla="*/ 14203016 w 17521894"/>
              <a:gd name="connsiteY285" fmla="*/ 1081714 h 9625007"/>
              <a:gd name="connsiteX286" fmla="*/ 14203016 w 17521894"/>
              <a:gd name="connsiteY286" fmla="*/ 2042015 h 9625007"/>
              <a:gd name="connsiteX287" fmla="*/ 13219644 w 17521894"/>
              <a:gd name="connsiteY287" fmla="*/ 2042015 h 9625007"/>
              <a:gd name="connsiteX288" fmla="*/ 12135697 w 17521894"/>
              <a:gd name="connsiteY288" fmla="*/ 1081714 h 9625007"/>
              <a:gd name="connsiteX289" fmla="*/ 13119069 w 17521894"/>
              <a:gd name="connsiteY289" fmla="*/ 1081714 h 9625007"/>
              <a:gd name="connsiteX290" fmla="*/ 13119069 w 17521894"/>
              <a:gd name="connsiteY290" fmla="*/ 2042014 h 9625007"/>
              <a:gd name="connsiteX291" fmla="*/ 12135697 w 17521894"/>
              <a:gd name="connsiteY291" fmla="*/ 2042014 h 9625007"/>
              <a:gd name="connsiteX292" fmla="*/ 11029406 w 17521894"/>
              <a:gd name="connsiteY292" fmla="*/ 1081714 h 9625007"/>
              <a:gd name="connsiteX293" fmla="*/ 12012778 w 17521894"/>
              <a:gd name="connsiteY293" fmla="*/ 1081714 h 9625007"/>
              <a:gd name="connsiteX294" fmla="*/ 12012778 w 17521894"/>
              <a:gd name="connsiteY294" fmla="*/ 2042014 h 9625007"/>
              <a:gd name="connsiteX295" fmla="*/ 11029406 w 17521894"/>
              <a:gd name="connsiteY295" fmla="*/ 2042014 h 9625007"/>
              <a:gd name="connsiteX296" fmla="*/ 4414012 w 17521894"/>
              <a:gd name="connsiteY296" fmla="*/ 1081714 h 9625007"/>
              <a:gd name="connsiteX297" fmla="*/ 5397385 w 17521894"/>
              <a:gd name="connsiteY297" fmla="*/ 1081714 h 9625007"/>
              <a:gd name="connsiteX298" fmla="*/ 5397385 w 17521894"/>
              <a:gd name="connsiteY298" fmla="*/ 2042014 h 9625007"/>
              <a:gd name="connsiteX299" fmla="*/ 4414012 w 17521894"/>
              <a:gd name="connsiteY299" fmla="*/ 2042014 h 9625007"/>
              <a:gd name="connsiteX300" fmla="*/ 3307713 w 17521894"/>
              <a:gd name="connsiteY300" fmla="*/ 1081714 h 9625007"/>
              <a:gd name="connsiteX301" fmla="*/ 4291088 w 17521894"/>
              <a:gd name="connsiteY301" fmla="*/ 1081714 h 9625007"/>
              <a:gd name="connsiteX302" fmla="*/ 4291088 w 17521894"/>
              <a:gd name="connsiteY302" fmla="*/ 2042014 h 9625007"/>
              <a:gd name="connsiteX303" fmla="*/ 3307713 w 17521894"/>
              <a:gd name="connsiteY303" fmla="*/ 2042014 h 9625007"/>
              <a:gd name="connsiteX304" fmla="*/ 9934287 w 17521894"/>
              <a:gd name="connsiteY304" fmla="*/ 1081711 h 9625007"/>
              <a:gd name="connsiteX305" fmla="*/ 10906488 w 17521894"/>
              <a:gd name="connsiteY305" fmla="*/ 1081711 h 9625007"/>
              <a:gd name="connsiteX306" fmla="*/ 10906488 w 17521894"/>
              <a:gd name="connsiteY306" fmla="*/ 2042012 h 9625007"/>
              <a:gd name="connsiteX307" fmla="*/ 9934287 w 17521894"/>
              <a:gd name="connsiteY307" fmla="*/ 2042012 h 9625007"/>
              <a:gd name="connsiteX308" fmla="*/ 2212590 w 17521894"/>
              <a:gd name="connsiteY308" fmla="*/ 1081711 h 9625007"/>
              <a:gd name="connsiteX309" fmla="*/ 3195962 w 17521894"/>
              <a:gd name="connsiteY309" fmla="*/ 1081711 h 9625007"/>
              <a:gd name="connsiteX310" fmla="*/ 3195962 w 17521894"/>
              <a:gd name="connsiteY310" fmla="*/ 2042012 h 9625007"/>
              <a:gd name="connsiteX311" fmla="*/ 2212590 w 17521894"/>
              <a:gd name="connsiteY311" fmla="*/ 2042012 h 9625007"/>
              <a:gd name="connsiteX312" fmla="*/ 7732898 w 17521894"/>
              <a:gd name="connsiteY312" fmla="*/ 1070681 h 9625007"/>
              <a:gd name="connsiteX313" fmla="*/ 8716243 w 17521894"/>
              <a:gd name="connsiteY313" fmla="*/ 1070681 h 9625007"/>
              <a:gd name="connsiteX314" fmla="*/ 8716243 w 17521894"/>
              <a:gd name="connsiteY314" fmla="*/ 2030981 h 9625007"/>
              <a:gd name="connsiteX315" fmla="*/ 7732898 w 17521894"/>
              <a:gd name="connsiteY315" fmla="*/ 2030981 h 9625007"/>
              <a:gd name="connsiteX316" fmla="*/ 22364 w 17521894"/>
              <a:gd name="connsiteY316" fmla="*/ 1070681 h 9625007"/>
              <a:gd name="connsiteX317" fmla="*/ 994563 w 17521894"/>
              <a:gd name="connsiteY317" fmla="*/ 1070681 h 9625007"/>
              <a:gd name="connsiteX318" fmla="*/ 994563 w 17521894"/>
              <a:gd name="connsiteY318" fmla="*/ 2030981 h 9625007"/>
              <a:gd name="connsiteX319" fmla="*/ 22364 w 17521894"/>
              <a:gd name="connsiteY319" fmla="*/ 2030981 h 9625007"/>
              <a:gd name="connsiteX320" fmla="*/ 3307713 w 17521894"/>
              <a:gd name="connsiteY320" fmla="*/ 4 h 9625007"/>
              <a:gd name="connsiteX321" fmla="*/ 4291086 w 17521894"/>
              <a:gd name="connsiteY321" fmla="*/ 4 h 9625007"/>
              <a:gd name="connsiteX322" fmla="*/ 4291086 w 17521894"/>
              <a:gd name="connsiteY322" fmla="*/ 960300 h 9625007"/>
              <a:gd name="connsiteX323" fmla="*/ 3307713 w 17521894"/>
              <a:gd name="connsiteY323" fmla="*/ 960300 h 9625007"/>
              <a:gd name="connsiteX324" fmla="*/ 11029406 w 17521894"/>
              <a:gd name="connsiteY324" fmla="*/ 4 h 9625007"/>
              <a:gd name="connsiteX325" fmla="*/ 12012778 w 17521894"/>
              <a:gd name="connsiteY325" fmla="*/ 4 h 9625007"/>
              <a:gd name="connsiteX326" fmla="*/ 12012778 w 17521894"/>
              <a:gd name="connsiteY326" fmla="*/ 960300 h 9625007"/>
              <a:gd name="connsiteX327" fmla="*/ 11029406 w 17521894"/>
              <a:gd name="connsiteY327" fmla="*/ 960300 h 9625007"/>
              <a:gd name="connsiteX328" fmla="*/ 4402834 w 17521894"/>
              <a:gd name="connsiteY328" fmla="*/ 4 h 9625007"/>
              <a:gd name="connsiteX329" fmla="*/ 5386206 w 17521894"/>
              <a:gd name="connsiteY329" fmla="*/ 4 h 9625007"/>
              <a:gd name="connsiteX330" fmla="*/ 5386206 w 17521894"/>
              <a:gd name="connsiteY330" fmla="*/ 960300 h 9625007"/>
              <a:gd name="connsiteX331" fmla="*/ 4402834 w 17521894"/>
              <a:gd name="connsiteY331" fmla="*/ 960300 h 9625007"/>
              <a:gd name="connsiteX332" fmla="*/ 12124526 w 17521894"/>
              <a:gd name="connsiteY332" fmla="*/ 4 h 9625007"/>
              <a:gd name="connsiteX333" fmla="*/ 13107898 w 17521894"/>
              <a:gd name="connsiteY333" fmla="*/ 4 h 9625007"/>
              <a:gd name="connsiteX334" fmla="*/ 13107898 w 17521894"/>
              <a:gd name="connsiteY334" fmla="*/ 960300 h 9625007"/>
              <a:gd name="connsiteX335" fmla="*/ 12124526 w 17521894"/>
              <a:gd name="connsiteY335" fmla="*/ 960300 h 9625007"/>
              <a:gd name="connsiteX336" fmla="*/ 5509132 w 17521894"/>
              <a:gd name="connsiteY336" fmla="*/ 4 h 9625007"/>
              <a:gd name="connsiteX337" fmla="*/ 6481332 w 17521894"/>
              <a:gd name="connsiteY337" fmla="*/ 4 h 9625007"/>
              <a:gd name="connsiteX338" fmla="*/ 6481332 w 17521894"/>
              <a:gd name="connsiteY338" fmla="*/ 960300 h 9625007"/>
              <a:gd name="connsiteX339" fmla="*/ 5509132 w 17521894"/>
              <a:gd name="connsiteY339" fmla="*/ 960300 h 9625007"/>
              <a:gd name="connsiteX340" fmla="*/ 13219644 w 17521894"/>
              <a:gd name="connsiteY340" fmla="*/ 3 h 9625007"/>
              <a:gd name="connsiteX341" fmla="*/ 14203016 w 17521894"/>
              <a:gd name="connsiteY341" fmla="*/ 3 h 9625007"/>
              <a:gd name="connsiteX342" fmla="*/ 14203016 w 17521894"/>
              <a:gd name="connsiteY342" fmla="*/ 960300 h 9625007"/>
              <a:gd name="connsiteX343" fmla="*/ 13219644 w 17521894"/>
              <a:gd name="connsiteY343" fmla="*/ 960300 h 9625007"/>
              <a:gd name="connsiteX344" fmla="*/ 15432232 w 17521894"/>
              <a:gd name="connsiteY344" fmla="*/ 3 h 9625007"/>
              <a:gd name="connsiteX345" fmla="*/ 16415604 w 17521894"/>
              <a:gd name="connsiteY345" fmla="*/ 3 h 9625007"/>
              <a:gd name="connsiteX346" fmla="*/ 16415604 w 17521894"/>
              <a:gd name="connsiteY346" fmla="*/ 960299 h 9625007"/>
              <a:gd name="connsiteX347" fmla="*/ 15432232 w 17521894"/>
              <a:gd name="connsiteY347" fmla="*/ 960299 h 9625007"/>
              <a:gd name="connsiteX348" fmla="*/ 6615422 w 17521894"/>
              <a:gd name="connsiteY348" fmla="*/ 3 h 9625007"/>
              <a:gd name="connsiteX349" fmla="*/ 7587621 w 17521894"/>
              <a:gd name="connsiteY349" fmla="*/ 3 h 9625007"/>
              <a:gd name="connsiteX350" fmla="*/ 7587621 w 17521894"/>
              <a:gd name="connsiteY350" fmla="*/ 960299 h 9625007"/>
              <a:gd name="connsiteX351" fmla="*/ 6615422 w 17521894"/>
              <a:gd name="connsiteY351" fmla="*/ 960299 h 9625007"/>
              <a:gd name="connsiteX352" fmla="*/ 14325934 w 17521894"/>
              <a:gd name="connsiteY352" fmla="*/ 3 h 9625007"/>
              <a:gd name="connsiteX353" fmla="*/ 15309306 w 17521894"/>
              <a:gd name="connsiteY353" fmla="*/ 3 h 9625007"/>
              <a:gd name="connsiteX354" fmla="*/ 15309306 w 17521894"/>
              <a:gd name="connsiteY354" fmla="*/ 960299 h 9625007"/>
              <a:gd name="connsiteX355" fmla="*/ 14325934 w 17521894"/>
              <a:gd name="connsiteY355" fmla="*/ 960299 h 9625007"/>
              <a:gd name="connsiteX356" fmla="*/ 16538522 w 17521894"/>
              <a:gd name="connsiteY356" fmla="*/ 3 h 9625007"/>
              <a:gd name="connsiteX357" fmla="*/ 17521894 w 17521894"/>
              <a:gd name="connsiteY357" fmla="*/ 3 h 9625007"/>
              <a:gd name="connsiteX358" fmla="*/ 17521894 w 17521894"/>
              <a:gd name="connsiteY358" fmla="*/ 960299 h 9625007"/>
              <a:gd name="connsiteX359" fmla="*/ 16538522 w 17521894"/>
              <a:gd name="connsiteY359" fmla="*/ 960299 h 9625007"/>
              <a:gd name="connsiteX360" fmla="*/ 2212590 w 17521894"/>
              <a:gd name="connsiteY360" fmla="*/ 1 h 9625007"/>
              <a:gd name="connsiteX361" fmla="*/ 3195962 w 17521894"/>
              <a:gd name="connsiteY361" fmla="*/ 1 h 9625007"/>
              <a:gd name="connsiteX362" fmla="*/ 3195962 w 17521894"/>
              <a:gd name="connsiteY362" fmla="*/ 960298 h 9625007"/>
              <a:gd name="connsiteX363" fmla="*/ 2212590 w 17521894"/>
              <a:gd name="connsiteY363" fmla="*/ 960298 h 9625007"/>
              <a:gd name="connsiteX364" fmla="*/ 9934287 w 17521894"/>
              <a:gd name="connsiteY364" fmla="*/ 1 h 9625007"/>
              <a:gd name="connsiteX365" fmla="*/ 10906488 w 17521894"/>
              <a:gd name="connsiteY365" fmla="*/ 1 h 9625007"/>
              <a:gd name="connsiteX366" fmla="*/ 10906488 w 17521894"/>
              <a:gd name="connsiteY366" fmla="*/ 960297 h 9625007"/>
              <a:gd name="connsiteX367" fmla="*/ 9934287 w 17521894"/>
              <a:gd name="connsiteY367" fmla="*/ 960297 h 9625007"/>
              <a:gd name="connsiteX368" fmla="*/ 1106297 w 17521894"/>
              <a:gd name="connsiteY368" fmla="*/ 1 h 9625007"/>
              <a:gd name="connsiteX369" fmla="*/ 2089670 w 17521894"/>
              <a:gd name="connsiteY369" fmla="*/ 1 h 9625007"/>
              <a:gd name="connsiteX370" fmla="*/ 2089670 w 17521894"/>
              <a:gd name="connsiteY370" fmla="*/ 960297 h 9625007"/>
              <a:gd name="connsiteX371" fmla="*/ 1106297 w 17521894"/>
              <a:gd name="connsiteY371" fmla="*/ 960297 h 9625007"/>
              <a:gd name="connsiteX372" fmla="*/ 8827991 w 17521894"/>
              <a:gd name="connsiteY372" fmla="*/ 1 h 9625007"/>
              <a:gd name="connsiteX373" fmla="*/ 9800192 w 17521894"/>
              <a:gd name="connsiteY373" fmla="*/ 1 h 9625007"/>
              <a:gd name="connsiteX374" fmla="*/ 9800192 w 17521894"/>
              <a:gd name="connsiteY374" fmla="*/ 960297 h 9625007"/>
              <a:gd name="connsiteX375" fmla="*/ 8827991 w 17521894"/>
              <a:gd name="connsiteY375" fmla="*/ 960297 h 9625007"/>
              <a:gd name="connsiteX376" fmla="*/ 0 w 17521894"/>
              <a:gd name="connsiteY376" fmla="*/ 1 h 9625007"/>
              <a:gd name="connsiteX377" fmla="*/ 983372 w 17521894"/>
              <a:gd name="connsiteY377" fmla="*/ 1 h 9625007"/>
              <a:gd name="connsiteX378" fmla="*/ 983372 w 17521894"/>
              <a:gd name="connsiteY378" fmla="*/ 960297 h 9625007"/>
              <a:gd name="connsiteX379" fmla="*/ 0 w 17521894"/>
              <a:gd name="connsiteY379" fmla="*/ 960297 h 9625007"/>
              <a:gd name="connsiteX380" fmla="*/ 7721711 w 17521894"/>
              <a:gd name="connsiteY380" fmla="*/ 0 h 9625007"/>
              <a:gd name="connsiteX381" fmla="*/ 8693901 w 17521894"/>
              <a:gd name="connsiteY381" fmla="*/ 0 h 9625007"/>
              <a:gd name="connsiteX382" fmla="*/ 8693901 w 17521894"/>
              <a:gd name="connsiteY382" fmla="*/ 960297 h 9625007"/>
              <a:gd name="connsiteX383" fmla="*/ 7721711 w 17521894"/>
              <a:gd name="connsiteY383" fmla="*/ 960297 h 962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17521894" h="9625007">
                <a:moveTo>
                  <a:pt x="11029406" y="8664710"/>
                </a:moveTo>
                <a:lnTo>
                  <a:pt x="12012778" y="8664710"/>
                </a:lnTo>
                <a:lnTo>
                  <a:pt x="12012778" y="9625007"/>
                </a:lnTo>
                <a:lnTo>
                  <a:pt x="11029406" y="9625007"/>
                </a:lnTo>
                <a:close/>
                <a:moveTo>
                  <a:pt x="7732871" y="8664710"/>
                </a:moveTo>
                <a:lnTo>
                  <a:pt x="8716243" y="8664710"/>
                </a:lnTo>
                <a:lnTo>
                  <a:pt x="8716243" y="9625007"/>
                </a:lnTo>
                <a:lnTo>
                  <a:pt x="7732871" y="9625007"/>
                </a:lnTo>
                <a:close/>
                <a:moveTo>
                  <a:pt x="3307702" y="8664710"/>
                </a:moveTo>
                <a:lnTo>
                  <a:pt x="4291075" y="8664710"/>
                </a:lnTo>
                <a:lnTo>
                  <a:pt x="4291075" y="9625007"/>
                </a:lnTo>
                <a:lnTo>
                  <a:pt x="3307702" y="9625007"/>
                </a:lnTo>
                <a:close/>
                <a:moveTo>
                  <a:pt x="22341" y="8664710"/>
                </a:moveTo>
                <a:lnTo>
                  <a:pt x="994541" y="8664710"/>
                </a:lnTo>
                <a:lnTo>
                  <a:pt x="994541" y="9625007"/>
                </a:lnTo>
                <a:lnTo>
                  <a:pt x="22341" y="9625007"/>
                </a:lnTo>
                <a:close/>
                <a:moveTo>
                  <a:pt x="16538522" y="8653670"/>
                </a:moveTo>
                <a:lnTo>
                  <a:pt x="17510722" y="8653670"/>
                </a:lnTo>
                <a:lnTo>
                  <a:pt x="17510722" y="9613967"/>
                </a:lnTo>
                <a:lnTo>
                  <a:pt x="16538522" y="9613967"/>
                </a:lnTo>
                <a:close/>
                <a:moveTo>
                  <a:pt x="15432232" y="8653670"/>
                </a:moveTo>
                <a:lnTo>
                  <a:pt x="16415604" y="8653670"/>
                </a:lnTo>
                <a:lnTo>
                  <a:pt x="16415604" y="9613967"/>
                </a:lnTo>
                <a:lnTo>
                  <a:pt x="15432232" y="9613967"/>
                </a:lnTo>
                <a:close/>
                <a:moveTo>
                  <a:pt x="14314763" y="8653670"/>
                </a:moveTo>
                <a:lnTo>
                  <a:pt x="15298135" y="8653670"/>
                </a:lnTo>
                <a:lnTo>
                  <a:pt x="15298135" y="9613967"/>
                </a:lnTo>
                <a:lnTo>
                  <a:pt x="14314763" y="9613967"/>
                </a:lnTo>
                <a:close/>
                <a:moveTo>
                  <a:pt x="13219644" y="8653670"/>
                </a:moveTo>
                <a:lnTo>
                  <a:pt x="14203016" y="8653670"/>
                </a:lnTo>
                <a:lnTo>
                  <a:pt x="14203016" y="9613967"/>
                </a:lnTo>
                <a:lnTo>
                  <a:pt x="13219644" y="9613967"/>
                </a:lnTo>
                <a:close/>
                <a:moveTo>
                  <a:pt x="12124526" y="8653670"/>
                </a:moveTo>
                <a:lnTo>
                  <a:pt x="13107898" y="8653670"/>
                </a:lnTo>
                <a:lnTo>
                  <a:pt x="13107898" y="9613967"/>
                </a:lnTo>
                <a:lnTo>
                  <a:pt x="12124526" y="9613967"/>
                </a:lnTo>
                <a:close/>
                <a:moveTo>
                  <a:pt x="9934287" y="8653670"/>
                </a:moveTo>
                <a:lnTo>
                  <a:pt x="10906488" y="8653670"/>
                </a:lnTo>
                <a:lnTo>
                  <a:pt x="10906488" y="9613967"/>
                </a:lnTo>
                <a:lnTo>
                  <a:pt x="9934287" y="9613967"/>
                </a:lnTo>
                <a:close/>
                <a:moveTo>
                  <a:pt x="8827991" y="8653670"/>
                </a:moveTo>
                <a:lnTo>
                  <a:pt x="9811363" y="8653670"/>
                </a:lnTo>
                <a:lnTo>
                  <a:pt x="9811363" y="9613967"/>
                </a:lnTo>
                <a:lnTo>
                  <a:pt x="8827991" y="9613967"/>
                </a:lnTo>
                <a:close/>
                <a:moveTo>
                  <a:pt x="6604234" y="8653670"/>
                </a:moveTo>
                <a:lnTo>
                  <a:pt x="7576436" y="8653670"/>
                </a:lnTo>
                <a:lnTo>
                  <a:pt x="7576436" y="9613967"/>
                </a:lnTo>
                <a:lnTo>
                  <a:pt x="6604234" y="9613967"/>
                </a:lnTo>
                <a:close/>
                <a:moveTo>
                  <a:pt x="5509117" y="8653670"/>
                </a:moveTo>
                <a:lnTo>
                  <a:pt x="6481318" y="8653670"/>
                </a:lnTo>
                <a:lnTo>
                  <a:pt x="6481318" y="9613967"/>
                </a:lnTo>
                <a:lnTo>
                  <a:pt x="5509117" y="9613967"/>
                </a:lnTo>
                <a:close/>
                <a:moveTo>
                  <a:pt x="4402819" y="8653670"/>
                </a:moveTo>
                <a:lnTo>
                  <a:pt x="5386192" y="8653670"/>
                </a:lnTo>
                <a:lnTo>
                  <a:pt x="5386192" y="9613967"/>
                </a:lnTo>
                <a:lnTo>
                  <a:pt x="4402819" y="9613967"/>
                </a:lnTo>
                <a:close/>
                <a:moveTo>
                  <a:pt x="2212579" y="8653670"/>
                </a:moveTo>
                <a:lnTo>
                  <a:pt x="3195951" y="8653670"/>
                </a:lnTo>
                <a:lnTo>
                  <a:pt x="3195951" y="9613967"/>
                </a:lnTo>
                <a:lnTo>
                  <a:pt x="2212579" y="9613967"/>
                </a:lnTo>
                <a:close/>
                <a:moveTo>
                  <a:pt x="1117460" y="8653670"/>
                </a:moveTo>
                <a:lnTo>
                  <a:pt x="2100832" y="8653670"/>
                </a:lnTo>
                <a:lnTo>
                  <a:pt x="2100832" y="9613967"/>
                </a:lnTo>
                <a:lnTo>
                  <a:pt x="1117460" y="9613967"/>
                </a:lnTo>
                <a:close/>
                <a:moveTo>
                  <a:pt x="15432232" y="7583002"/>
                </a:moveTo>
                <a:lnTo>
                  <a:pt x="16415604" y="7583002"/>
                </a:lnTo>
                <a:lnTo>
                  <a:pt x="16415604" y="8543299"/>
                </a:lnTo>
                <a:lnTo>
                  <a:pt x="15432232" y="8543299"/>
                </a:lnTo>
                <a:close/>
                <a:moveTo>
                  <a:pt x="13219644" y="7583002"/>
                </a:moveTo>
                <a:lnTo>
                  <a:pt x="14203016" y="7583002"/>
                </a:lnTo>
                <a:lnTo>
                  <a:pt x="14203016" y="8543299"/>
                </a:lnTo>
                <a:lnTo>
                  <a:pt x="13219644" y="8543299"/>
                </a:lnTo>
                <a:close/>
                <a:moveTo>
                  <a:pt x="5509118" y="7583002"/>
                </a:moveTo>
                <a:lnTo>
                  <a:pt x="6481320" y="7583002"/>
                </a:lnTo>
                <a:lnTo>
                  <a:pt x="6481320" y="8543299"/>
                </a:lnTo>
                <a:lnTo>
                  <a:pt x="5509118" y="8543299"/>
                </a:lnTo>
                <a:close/>
                <a:moveTo>
                  <a:pt x="16538522" y="7571960"/>
                </a:moveTo>
                <a:lnTo>
                  <a:pt x="17510722" y="7571960"/>
                </a:lnTo>
                <a:lnTo>
                  <a:pt x="17510722" y="8532257"/>
                </a:lnTo>
                <a:lnTo>
                  <a:pt x="16538522" y="8532257"/>
                </a:lnTo>
                <a:close/>
                <a:moveTo>
                  <a:pt x="14314763" y="7571960"/>
                </a:moveTo>
                <a:lnTo>
                  <a:pt x="15298135" y="7571960"/>
                </a:lnTo>
                <a:lnTo>
                  <a:pt x="15298135" y="8532257"/>
                </a:lnTo>
                <a:lnTo>
                  <a:pt x="14314763" y="8532257"/>
                </a:lnTo>
                <a:close/>
                <a:moveTo>
                  <a:pt x="12124526" y="7571960"/>
                </a:moveTo>
                <a:lnTo>
                  <a:pt x="13107898" y="7571960"/>
                </a:lnTo>
                <a:lnTo>
                  <a:pt x="13107898" y="8532257"/>
                </a:lnTo>
                <a:lnTo>
                  <a:pt x="12124526" y="8532257"/>
                </a:lnTo>
                <a:close/>
                <a:moveTo>
                  <a:pt x="11029406" y="7571960"/>
                </a:moveTo>
                <a:lnTo>
                  <a:pt x="12012778" y="7571960"/>
                </a:lnTo>
                <a:lnTo>
                  <a:pt x="12012778" y="8532257"/>
                </a:lnTo>
                <a:lnTo>
                  <a:pt x="11029406" y="8532257"/>
                </a:lnTo>
                <a:close/>
                <a:moveTo>
                  <a:pt x="9934287" y="7571960"/>
                </a:moveTo>
                <a:lnTo>
                  <a:pt x="10906488" y="7571960"/>
                </a:lnTo>
                <a:lnTo>
                  <a:pt x="10906488" y="8532257"/>
                </a:lnTo>
                <a:lnTo>
                  <a:pt x="9934287" y="8532257"/>
                </a:lnTo>
                <a:close/>
                <a:moveTo>
                  <a:pt x="8827991" y="7571960"/>
                </a:moveTo>
                <a:lnTo>
                  <a:pt x="9811363" y="7571960"/>
                </a:lnTo>
                <a:lnTo>
                  <a:pt x="9811363" y="8532257"/>
                </a:lnTo>
                <a:lnTo>
                  <a:pt x="8827991" y="8532257"/>
                </a:lnTo>
                <a:close/>
                <a:moveTo>
                  <a:pt x="7732872" y="7571960"/>
                </a:moveTo>
                <a:lnTo>
                  <a:pt x="8716243" y="7571960"/>
                </a:lnTo>
                <a:lnTo>
                  <a:pt x="8716243" y="8532257"/>
                </a:lnTo>
                <a:lnTo>
                  <a:pt x="7732872" y="8532257"/>
                </a:lnTo>
                <a:close/>
                <a:moveTo>
                  <a:pt x="6604242" y="7571960"/>
                </a:moveTo>
                <a:lnTo>
                  <a:pt x="7576440" y="7571960"/>
                </a:lnTo>
                <a:lnTo>
                  <a:pt x="7576440" y="8532257"/>
                </a:lnTo>
                <a:lnTo>
                  <a:pt x="6604242" y="8532257"/>
                </a:lnTo>
                <a:close/>
                <a:moveTo>
                  <a:pt x="4402819" y="7571960"/>
                </a:moveTo>
                <a:lnTo>
                  <a:pt x="5386192" y="7571960"/>
                </a:lnTo>
                <a:lnTo>
                  <a:pt x="5386192" y="8532257"/>
                </a:lnTo>
                <a:lnTo>
                  <a:pt x="4402819" y="8532257"/>
                </a:lnTo>
                <a:close/>
                <a:moveTo>
                  <a:pt x="3307702" y="7571960"/>
                </a:moveTo>
                <a:lnTo>
                  <a:pt x="4291075" y="7571960"/>
                </a:lnTo>
                <a:lnTo>
                  <a:pt x="4291075" y="8532257"/>
                </a:lnTo>
                <a:lnTo>
                  <a:pt x="3307702" y="8532257"/>
                </a:lnTo>
                <a:close/>
                <a:moveTo>
                  <a:pt x="2212585" y="7571960"/>
                </a:moveTo>
                <a:lnTo>
                  <a:pt x="3195957" y="7571960"/>
                </a:lnTo>
                <a:lnTo>
                  <a:pt x="3195957" y="8532257"/>
                </a:lnTo>
                <a:lnTo>
                  <a:pt x="2212585" y="8532257"/>
                </a:lnTo>
                <a:close/>
                <a:moveTo>
                  <a:pt x="1117465" y="7571960"/>
                </a:moveTo>
                <a:lnTo>
                  <a:pt x="2100838" y="7571960"/>
                </a:lnTo>
                <a:lnTo>
                  <a:pt x="2100838" y="8532257"/>
                </a:lnTo>
                <a:lnTo>
                  <a:pt x="1117465" y="8532257"/>
                </a:lnTo>
                <a:close/>
                <a:moveTo>
                  <a:pt x="22341" y="7571960"/>
                </a:moveTo>
                <a:lnTo>
                  <a:pt x="994542" y="7571960"/>
                </a:lnTo>
                <a:lnTo>
                  <a:pt x="994542" y="8532257"/>
                </a:lnTo>
                <a:lnTo>
                  <a:pt x="22341" y="8532257"/>
                </a:lnTo>
                <a:close/>
                <a:moveTo>
                  <a:pt x="12124526" y="3245137"/>
                </a:moveTo>
                <a:lnTo>
                  <a:pt x="13107898" y="3245137"/>
                </a:lnTo>
                <a:lnTo>
                  <a:pt x="13107898" y="4205420"/>
                </a:lnTo>
                <a:lnTo>
                  <a:pt x="12124526" y="4205420"/>
                </a:lnTo>
                <a:close/>
                <a:moveTo>
                  <a:pt x="4402839" y="3245137"/>
                </a:moveTo>
                <a:lnTo>
                  <a:pt x="5386215" y="3245137"/>
                </a:lnTo>
                <a:lnTo>
                  <a:pt x="5386215" y="4205420"/>
                </a:lnTo>
                <a:lnTo>
                  <a:pt x="4402839" y="4205420"/>
                </a:lnTo>
                <a:close/>
                <a:moveTo>
                  <a:pt x="8827991" y="3245132"/>
                </a:moveTo>
                <a:lnTo>
                  <a:pt x="9811363" y="3245132"/>
                </a:lnTo>
                <a:lnTo>
                  <a:pt x="9811363" y="4205420"/>
                </a:lnTo>
                <a:lnTo>
                  <a:pt x="8827991" y="4205420"/>
                </a:lnTo>
                <a:close/>
                <a:moveTo>
                  <a:pt x="1117470" y="3245132"/>
                </a:moveTo>
                <a:lnTo>
                  <a:pt x="2100843" y="3245132"/>
                </a:lnTo>
                <a:lnTo>
                  <a:pt x="2100843" y="4205420"/>
                </a:lnTo>
                <a:lnTo>
                  <a:pt x="1117470" y="4205420"/>
                </a:lnTo>
                <a:close/>
                <a:moveTo>
                  <a:pt x="2212592" y="3234100"/>
                </a:moveTo>
                <a:lnTo>
                  <a:pt x="3195965" y="3234100"/>
                </a:lnTo>
                <a:lnTo>
                  <a:pt x="3195965" y="4205420"/>
                </a:lnTo>
                <a:lnTo>
                  <a:pt x="2212592" y="4205420"/>
                </a:lnTo>
                <a:close/>
                <a:moveTo>
                  <a:pt x="13219644" y="3234099"/>
                </a:moveTo>
                <a:lnTo>
                  <a:pt x="14203016" y="3234099"/>
                </a:lnTo>
                <a:lnTo>
                  <a:pt x="14203016" y="4205420"/>
                </a:lnTo>
                <a:lnTo>
                  <a:pt x="13219644" y="4205420"/>
                </a:lnTo>
                <a:close/>
                <a:moveTo>
                  <a:pt x="9934287" y="3234099"/>
                </a:moveTo>
                <a:lnTo>
                  <a:pt x="10906488" y="3234099"/>
                </a:lnTo>
                <a:lnTo>
                  <a:pt x="10906488" y="4205420"/>
                </a:lnTo>
                <a:lnTo>
                  <a:pt x="9934287" y="4205420"/>
                </a:lnTo>
                <a:close/>
                <a:moveTo>
                  <a:pt x="5509130" y="3234099"/>
                </a:moveTo>
                <a:lnTo>
                  <a:pt x="6481328" y="3234099"/>
                </a:lnTo>
                <a:lnTo>
                  <a:pt x="6481328" y="4205420"/>
                </a:lnTo>
                <a:lnTo>
                  <a:pt x="5509130" y="4205420"/>
                </a:lnTo>
                <a:close/>
                <a:moveTo>
                  <a:pt x="15432232" y="3234098"/>
                </a:moveTo>
                <a:lnTo>
                  <a:pt x="16415604" y="3234098"/>
                </a:lnTo>
                <a:lnTo>
                  <a:pt x="16415604" y="4205420"/>
                </a:lnTo>
                <a:lnTo>
                  <a:pt x="15432232" y="4205420"/>
                </a:lnTo>
                <a:close/>
                <a:moveTo>
                  <a:pt x="22350" y="3234097"/>
                </a:moveTo>
                <a:lnTo>
                  <a:pt x="994550" y="3234097"/>
                </a:lnTo>
                <a:lnTo>
                  <a:pt x="994550" y="4205420"/>
                </a:lnTo>
                <a:lnTo>
                  <a:pt x="22350" y="4205420"/>
                </a:lnTo>
                <a:close/>
                <a:moveTo>
                  <a:pt x="11029406" y="3234096"/>
                </a:moveTo>
                <a:lnTo>
                  <a:pt x="12012778" y="3234096"/>
                </a:lnTo>
                <a:lnTo>
                  <a:pt x="12012778" y="4205420"/>
                </a:lnTo>
                <a:lnTo>
                  <a:pt x="11029406" y="4205420"/>
                </a:lnTo>
                <a:close/>
                <a:moveTo>
                  <a:pt x="7732881" y="3234096"/>
                </a:moveTo>
                <a:lnTo>
                  <a:pt x="8716243" y="3234096"/>
                </a:lnTo>
                <a:lnTo>
                  <a:pt x="8716243" y="4205420"/>
                </a:lnTo>
                <a:lnTo>
                  <a:pt x="7732881" y="4205420"/>
                </a:lnTo>
                <a:close/>
                <a:moveTo>
                  <a:pt x="3307705" y="3234096"/>
                </a:moveTo>
                <a:lnTo>
                  <a:pt x="4291078" y="3234096"/>
                </a:lnTo>
                <a:lnTo>
                  <a:pt x="4291078" y="4205420"/>
                </a:lnTo>
                <a:lnTo>
                  <a:pt x="3307705" y="4205420"/>
                </a:lnTo>
                <a:close/>
                <a:moveTo>
                  <a:pt x="16538522" y="3234095"/>
                </a:moveTo>
                <a:lnTo>
                  <a:pt x="17510722" y="3234095"/>
                </a:lnTo>
                <a:lnTo>
                  <a:pt x="17510722" y="4205420"/>
                </a:lnTo>
                <a:lnTo>
                  <a:pt x="16538522" y="4205420"/>
                </a:lnTo>
                <a:close/>
                <a:moveTo>
                  <a:pt x="14314763" y="3234095"/>
                </a:moveTo>
                <a:lnTo>
                  <a:pt x="15298135" y="3234095"/>
                </a:lnTo>
                <a:lnTo>
                  <a:pt x="15298135" y="4205420"/>
                </a:lnTo>
                <a:lnTo>
                  <a:pt x="14314763" y="4205420"/>
                </a:lnTo>
                <a:close/>
                <a:moveTo>
                  <a:pt x="6604243" y="3234095"/>
                </a:moveTo>
                <a:lnTo>
                  <a:pt x="7576442" y="3234095"/>
                </a:lnTo>
                <a:lnTo>
                  <a:pt x="7576442" y="4205420"/>
                </a:lnTo>
                <a:lnTo>
                  <a:pt x="6604243" y="4205420"/>
                </a:lnTo>
                <a:close/>
                <a:moveTo>
                  <a:pt x="7732898" y="2163430"/>
                </a:moveTo>
                <a:lnTo>
                  <a:pt x="8716243" y="2163430"/>
                </a:lnTo>
                <a:lnTo>
                  <a:pt x="8716243" y="3123724"/>
                </a:lnTo>
                <a:lnTo>
                  <a:pt x="7732898" y="3123724"/>
                </a:lnTo>
                <a:close/>
                <a:moveTo>
                  <a:pt x="22364" y="2163430"/>
                </a:moveTo>
                <a:lnTo>
                  <a:pt x="994564" y="2163430"/>
                </a:lnTo>
                <a:lnTo>
                  <a:pt x="994564" y="3123724"/>
                </a:lnTo>
                <a:lnTo>
                  <a:pt x="22364" y="3123724"/>
                </a:lnTo>
                <a:close/>
                <a:moveTo>
                  <a:pt x="12124526" y="2163429"/>
                </a:moveTo>
                <a:lnTo>
                  <a:pt x="13107898" y="2163429"/>
                </a:lnTo>
                <a:lnTo>
                  <a:pt x="13107898" y="3123723"/>
                </a:lnTo>
                <a:lnTo>
                  <a:pt x="12124526" y="3123723"/>
                </a:lnTo>
                <a:close/>
                <a:moveTo>
                  <a:pt x="9934287" y="2163429"/>
                </a:moveTo>
                <a:lnTo>
                  <a:pt x="10906488" y="2163429"/>
                </a:lnTo>
                <a:lnTo>
                  <a:pt x="10906488" y="3123724"/>
                </a:lnTo>
                <a:lnTo>
                  <a:pt x="9934287" y="3123724"/>
                </a:lnTo>
                <a:close/>
                <a:moveTo>
                  <a:pt x="4402840" y="2163429"/>
                </a:moveTo>
                <a:lnTo>
                  <a:pt x="5386215" y="2163429"/>
                </a:lnTo>
                <a:lnTo>
                  <a:pt x="5386215" y="3123723"/>
                </a:lnTo>
                <a:lnTo>
                  <a:pt x="4402840" y="3123723"/>
                </a:lnTo>
                <a:close/>
                <a:moveTo>
                  <a:pt x="2212602" y="2163429"/>
                </a:moveTo>
                <a:lnTo>
                  <a:pt x="3195974" y="2163429"/>
                </a:lnTo>
                <a:lnTo>
                  <a:pt x="3195974" y="3123724"/>
                </a:lnTo>
                <a:lnTo>
                  <a:pt x="2212602" y="3123724"/>
                </a:lnTo>
                <a:close/>
                <a:moveTo>
                  <a:pt x="15432232" y="2163428"/>
                </a:moveTo>
                <a:lnTo>
                  <a:pt x="16415604" y="2163428"/>
                </a:lnTo>
                <a:lnTo>
                  <a:pt x="16415604" y="3123722"/>
                </a:lnTo>
                <a:lnTo>
                  <a:pt x="15432232" y="3123722"/>
                </a:lnTo>
                <a:close/>
                <a:moveTo>
                  <a:pt x="13219644" y="2163428"/>
                </a:moveTo>
                <a:lnTo>
                  <a:pt x="14203016" y="2163428"/>
                </a:lnTo>
                <a:lnTo>
                  <a:pt x="14203016" y="3123722"/>
                </a:lnTo>
                <a:lnTo>
                  <a:pt x="13219644" y="3123722"/>
                </a:lnTo>
                <a:close/>
                <a:moveTo>
                  <a:pt x="11029406" y="2163428"/>
                </a:moveTo>
                <a:lnTo>
                  <a:pt x="12012778" y="2163428"/>
                </a:lnTo>
                <a:lnTo>
                  <a:pt x="12012778" y="3123722"/>
                </a:lnTo>
                <a:lnTo>
                  <a:pt x="11029406" y="3123722"/>
                </a:lnTo>
                <a:close/>
                <a:moveTo>
                  <a:pt x="6604257" y="2163428"/>
                </a:moveTo>
                <a:lnTo>
                  <a:pt x="7576456" y="2163428"/>
                </a:lnTo>
                <a:lnTo>
                  <a:pt x="7576456" y="3123722"/>
                </a:lnTo>
                <a:lnTo>
                  <a:pt x="6604257" y="3123722"/>
                </a:lnTo>
                <a:close/>
                <a:moveTo>
                  <a:pt x="5509136" y="2163428"/>
                </a:moveTo>
                <a:lnTo>
                  <a:pt x="6481338" y="2163428"/>
                </a:lnTo>
                <a:lnTo>
                  <a:pt x="6481338" y="3123722"/>
                </a:lnTo>
                <a:lnTo>
                  <a:pt x="5509136" y="3123722"/>
                </a:lnTo>
                <a:close/>
                <a:moveTo>
                  <a:pt x="3307717" y="2163428"/>
                </a:moveTo>
                <a:lnTo>
                  <a:pt x="4291092" y="2163428"/>
                </a:lnTo>
                <a:lnTo>
                  <a:pt x="4291092" y="3123722"/>
                </a:lnTo>
                <a:lnTo>
                  <a:pt x="3307717" y="3123722"/>
                </a:lnTo>
                <a:close/>
                <a:moveTo>
                  <a:pt x="16538522" y="2163427"/>
                </a:moveTo>
                <a:lnTo>
                  <a:pt x="17510722" y="2163427"/>
                </a:lnTo>
                <a:lnTo>
                  <a:pt x="17510722" y="3123722"/>
                </a:lnTo>
                <a:lnTo>
                  <a:pt x="16538522" y="3123722"/>
                </a:lnTo>
                <a:close/>
                <a:moveTo>
                  <a:pt x="14314763" y="2163427"/>
                </a:moveTo>
                <a:lnTo>
                  <a:pt x="15298135" y="2163427"/>
                </a:lnTo>
                <a:lnTo>
                  <a:pt x="15298135" y="3123722"/>
                </a:lnTo>
                <a:lnTo>
                  <a:pt x="14314763" y="3123722"/>
                </a:lnTo>
                <a:close/>
                <a:moveTo>
                  <a:pt x="8827991" y="2163424"/>
                </a:moveTo>
                <a:lnTo>
                  <a:pt x="9811363" y="2163424"/>
                </a:lnTo>
                <a:lnTo>
                  <a:pt x="9811363" y="3123719"/>
                </a:lnTo>
                <a:lnTo>
                  <a:pt x="8827991" y="3123719"/>
                </a:lnTo>
                <a:close/>
                <a:moveTo>
                  <a:pt x="1117470" y="2163424"/>
                </a:moveTo>
                <a:lnTo>
                  <a:pt x="2100843" y="2163424"/>
                </a:lnTo>
                <a:lnTo>
                  <a:pt x="2100843" y="3123720"/>
                </a:lnTo>
                <a:lnTo>
                  <a:pt x="1117470" y="3123720"/>
                </a:lnTo>
                <a:close/>
                <a:moveTo>
                  <a:pt x="8827991" y="1081717"/>
                </a:moveTo>
                <a:lnTo>
                  <a:pt x="9811363" y="1081717"/>
                </a:lnTo>
                <a:lnTo>
                  <a:pt x="9811363" y="2042017"/>
                </a:lnTo>
                <a:lnTo>
                  <a:pt x="8827991" y="2042017"/>
                </a:lnTo>
                <a:close/>
                <a:moveTo>
                  <a:pt x="1117480" y="1081717"/>
                </a:moveTo>
                <a:lnTo>
                  <a:pt x="2100854" y="1081717"/>
                </a:lnTo>
                <a:lnTo>
                  <a:pt x="2100854" y="2042017"/>
                </a:lnTo>
                <a:lnTo>
                  <a:pt x="1117480" y="2042017"/>
                </a:lnTo>
                <a:close/>
                <a:moveTo>
                  <a:pt x="14314763" y="1081715"/>
                </a:moveTo>
                <a:lnTo>
                  <a:pt x="15298135" y="1081715"/>
                </a:lnTo>
                <a:lnTo>
                  <a:pt x="15298135" y="2042015"/>
                </a:lnTo>
                <a:lnTo>
                  <a:pt x="14314763" y="2042015"/>
                </a:lnTo>
                <a:close/>
                <a:moveTo>
                  <a:pt x="6604256" y="1081715"/>
                </a:moveTo>
                <a:lnTo>
                  <a:pt x="7576454" y="1081715"/>
                </a:lnTo>
                <a:lnTo>
                  <a:pt x="7576454" y="2042015"/>
                </a:lnTo>
                <a:lnTo>
                  <a:pt x="6604256" y="2042015"/>
                </a:lnTo>
                <a:close/>
                <a:moveTo>
                  <a:pt x="16538522" y="1081714"/>
                </a:moveTo>
                <a:lnTo>
                  <a:pt x="17510722" y="1081714"/>
                </a:lnTo>
                <a:lnTo>
                  <a:pt x="17510722" y="2042015"/>
                </a:lnTo>
                <a:lnTo>
                  <a:pt x="16538522" y="2042015"/>
                </a:lnTo>
                <a:close/>
                <a:moveTo>
                  <a:pt x="5509135" y="1081714"/>
                </a:moveTo>
                <a:lnTo>
                  <a:pt x="6481334" y="1081714"/>
                </a:lnTo>
                <a:lnTo>
                  <a:pt x="6481334" y="2042015"/>
                </a:lnTo>
                <a:lnTo>
                  <a:pt x="5509135" y="2042015"/>
                </a:lnTo>
                <a:close/>
                <a:moveTo>
                  <a:pt x="15432232" y="1081714"/>
                </a:moveTo>
                <a:lnTo>
                  <a:pt x="16415604" y="1081714"/>
                </a:lnTo>
                <a:lnTo>
                  <a:pt x="16415604" y="2042015"/>
                </a:lnTo>
                <a:lnTo>
                  <a:pt x="15432232" y="2042015"/>
                </a:lnTo>
                <a:close/>
                <a:moveTo>
                  <a:pt x="13219644" y="1081714"/>
                </a:moveTo>
                <a:lnTo>
                  <a:pt x="14203016" y="1081714"/>
                </a:lnTo>
                <a:lnTo>
                  <a:pt x="14203016" y="2042015"/>
                </a:lnTo>
                <a:lnTo>
                  <a:pt x="13219644" y="2042015"/>
                </a:lnTo>
                <a:close/>
                <a:moveTo>
                  <a:pt x="12135697" y="1081714"/>
                </a:moveTo>
                <a:lnTo>
                  <a:pt x="13119069" y="1081714"/>
                </a:lnTo>
                <a:lnTo>
                  <a:pt x="13119069" y="2042014"/>
                </a:lnTo>
                <a:lnTo>
                  <a:pt x="12135697" y="2042014"/>
                </a:lnTo>
                <a:close/>
                <a:moveTo>
                  <a:pt x="11029406" y="1081714"/>
                </a:moveTo>
                <a:lnTo>
                  <a:pt x="12012778" y="1081714"/>
                </a:lnTo>
                <a:lnTo>
                  <a:pt x="12012778" y="2042014"/>
                </a:lnTo>
                <a:lnTo>
                  <a:pt x="11029406" y="2042014"/>
                </a:lnTo>
                <a:close/>
                <a:moveTo>
                  <a:pt x="4414012" y="1081714"/>
                </a:moveTo>
                <a:lnTo>
                  <a:pt x="5397385" y="1081714"/>
                </a:lnTo>
                <a:lnTo>
                  <a:pt x="5397385" y="2042014"/>
                </a:lnTo>
                <a:lnTo>
                  <a:pt x="4414012" y="2042014"/>
                </a:lnTo>
                <a:close/>
                <a:moveTo>
                  <a:pt x="3307713" y="1081714"/>
                </a:moveTo>
                <a:lnTo>
                  <a:pt x="4291088" y="1081714"/>
                </a:lnTo>
                <a:lnTo>
                  <a:pt x="4291088" y="2042014"/>
                </a:lnTo>
                <a:lnTo>
                  <a:pt x="3307713" y="2042014"/>
                </a:lnTo>
                <a:close/>
                <a:moveTo>
                  <a:pt x="9934287" y="1081711"/>
                </a:moveTo>
                <a:lnTo>
                  <a:pt x="10906488" y="1081711"/>
                </a:lnTo>
                <a:lnTo>
                  <a:pt x="10906488" y="2042012"/>
                </a:lnTo>
                <a:lnTo>
                  <a:pt x="9934287" y="2042012"/>
                </a:lnTo>
                <a:close/>
                <a:moveTo>
                  <a:pt x="2212590" y="1081711"/>
                </a:moveTo>
                <a:lnTo>
                  <a:pt x="3195962" y="1081711"/>
                </a:lnTo>
                <a:lnTo>
                  <a:pt x="3195962" y="2042012"/>
                </a:lnTo>
                <a:lnTo>
                  <a:pt x="2212590" y="2042012"/>
                </a:lnTo>
                <a:close/>
                <a:moveTo>
                  <a:pt x="7732898" y="1070681"/>
                </a:moveTo>
                <a:lnTo>
                  <a:pt x="8716243" y="1070681"/>
                </a:lnTo>
                <a:lnTo>
                  <a:pt x="8716243" y="2030981"/>
                </a:lnTo>
                <a:lnTo>
                  <a:pt x="7732898" y="2030981"/>
                </a:lnTo>
                <a:close/>
                <a:moveTo>
                  <a:pt x="22364" y="1070681"/>
                </a:moveTo>
                <a:lnTo>
                  <a:pt x="994563" y="1070681"/>
                </a:lnTo>
                <a:lnTo>
                  <a:pt x="994563" y="2030981"/>
                </a:lnTo>
                <a:lnTo>
                  <a:pt x="22364" y="2030981"/>
                </a:lnTo>
                <a:close/>
                <a:moveTo>
                  <a:pt x="3307713" y="4"/>
                </a:moveTo>
                <a:lnTo>
                  <a:pt x="4291086" y="4"/>
                </a:lnTo>
                <a:lnTo>
                  <a:pt x="4291086" y="960300"/>
                </a:lnTo>
                <a:lnTo>
                  <a:pt x="3307713" y="960300"/>
                </a:lnTo>
                <a:close/>
                <a:moveTo>
                  <a:pt x="11029406" y="4"/>
                </a:moveTo>
                <a:lnTo>
                  <a:pt x="12012778" y="4"/>
                </a:lnTo>
                <a:lnTo>
                  <a:pt x="12012778" y="960300"/>
                </a:lnTo>
                <a:lnTo>
                  <a:pt x="11029406" y="960300"/>
                </a:lnTo>
                <a:close/>
                <a:moveTo>
                  <a:pt x="4402834" y="4"/>
                </a:moveTo>
                <a:lnTo>
                  <a:pt x="5386206" y="4"/>
                </a:lnTo>
                <a:lnTo>
                  <a:pt x="5386206" y="960300"/>
                </a:lnTo>
                <a:lnTo>
                  <a:pt x="4402834" y="960300"/>
                </a:lnTo>
                <a:close/>
                <a:moveTo>
                  <a:pt x="12124526" y="4"/>
                </a:moveTo>
                <a:lnTo>
                  <a:pt x="13107898" y="4"/>
                </a:lnTo>
                <a:lnTo>
                  <a:pt x="13107898" y="960300"/>
                </a:lnTo>
                <a:lnTo>
                  <a:pt x="12124526" y="960300"/>
                </a:lnTo>
                <a:close/>
                <a:moveTo>
                  <a:pt x="5509132" y="4"/>
                </a:moveTo>
                <a:lnTo>
                  <a:pt x="6481332" y="4"/>
                </a:lnTo>
                <a:lnTo>
                  <a:pt x="6481332" y="960300"/>
                </a:lnTo>
                <a:lnTo>
                  <a:pt x="5509132" y="960300"/>
                </a:lnTo>
                <a:close/>
                <a:moveTo>
                  <a:pt x="13219644" y="3"/>
                </a:moveTo>
                <a:lnTo>
                  <a:pt x="14203016" y="3"/>
                </a:lnTo>
                <a:lnTo>
                  <a:pt x="14203016" y="960300"/>
                </a:lnTo>
                <a:lnTo>
                  <a:pt x="13219644" y="960300"/>
                </a:lnTo>
                <a:close/>
                <a:moveTo>
                  <a:pt x="15432232" y="3"/>
                </a:moveTo>
                <a:lnTo>
                  <a:pt x="16415604" y="3"/>
                </a:lnTo>
                <a:lnTo>
                  <a:pt x="16415604" y="960299"/>
                </a:lnTo>
                <a:lnTo>
                  <a:pt x="15432232" y="960299"/>
                </a:lnTo>
                <a:close/>
                <a:moveTo>
                  <a:pt x="6615422" y="3"/>
                </a:moveTo>
                <a:lnTo>
                  <a:pt x="7587621" y="3"/>
                </a:lnTo>
                <a:lnTo>
                  <a:pt x="7587621" y="960299"/>
                </a:lnTo>
                <a:lnTo>
                  <a:pt x="6615422" y="960299"/>
                </a:lnTo>
                <a:close/>
                <a:moveTo>
                  <a:pt x="14325934" y="3"/>
                </a:moveTo>
                <a:lnTo>
                  <a:pt x="15309306" y="3"/>
                </a:lnTo>
                <a:lnTo>
                  <a:pt x="15309306" y="960299"/>
                </a:lnTo>
                <a:lnTo>
                  <a:pt x="14325934" y="960299"/>
                </a:lnTo>
                <a:close/>
                <a:moveTo>
                  <a:pt x="16538522" y="3"/>
                </a:moveTo>
                <a:lnTo>
                  <a:pt x="17521894" y="3"/>
                </a:lnTo>
                <a:lnTo>
                  <a:pt x="17521894" y="960299"/>
                </a:lnTo>
                <a:lnTo>
                  <a:pt x="16538522" y="960299"/>
                </a:lnTo>
                <a:close/>
                <a:moveTo>
                  <a:pt x="2212590" y="1"/>
                </a:moveTo>
                <a:lnTo>
                  <a:pt x="3195962" y="1"/>
                </a:lnTo>
                <a:lnTo>
                  <a:pt x="3195962" y="960298"/>
                </a:lnTo>
                <a:lnTo>
                  <a:pt x="2212590" y="960298"/>
                </a:lnTo>
                <a:close/>
                <a:moveTo>
                  <a:pt x="9934287" y="1"/>
                </a:moveTo>
                <a:lnTo>
                  <a:pt x="10906488" y="1"/>
                </a:lnTo>
                <a:lnTo>
                  <a:pt x="10906488" y="960297"/>
                </a:lnTo>
                <a:lnTo>
                  <a:pt x="9934287" y="960297"/>
                </a:lnTo>
                <a:close/>
                <a:moveTo>
                  <a:pt x="1106297" y="1"/>
                </a:moveTo>
                <a:lnTo>
                  <a:pt x="2089670" y="1"/>
                </a:lnTo>
                <a:lnTo>
                  <a:pt x="2089670" y="960297"/>
                </a:lnTo>
                <a:lnTo>
                  <a:pt x="1106297" y="960297"/>
                </a:lnTo>
                <a:close/>
                <a:moveTo>
                  <a:pt x="8827991" y="1"/>
                </a:moveTo>
                <a:lnTo>
                  <a:pt x="9800192" y="1"/>
                </a:lnTo>
                <a:lnTo>
                  <a:pt x="9800192" y="960297"/>
                </a:lnTo>
                <a:lnTo>
                  <a:pt x="8827991" y="960297"/>
                </a:lnTo>
                <a:close/>
                <a:moveTo>
                  <a:pt x="0" y="1"/>
                </a:moveTo>
                <a:lnTo>
                  <a:pt x="983372" y="1"/>
                </a:lnTo>
                <a:lnTo>
                  <a:pt x="983372" y="960297"/>
                </a:lnTo>
                <a:lnTo>
                  <a:pt x="0" y="960297"/>
                </a:lnTo>
                <a:close/>
                <a:moveTo>
                  <a:pt x="7721711" y="0"/>
                </a:moveTo>
                <a:lnTo>
                  <a:pt x="8693901" y="0"/>
                </a:lnTo>
                <a:lnTo>
                  <a:pt x="8693901" y="960297"/>
                </a:lnTo>
                <a:lnTo>
                  <a:pt x="7721711" y="96029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935145" y="3120406"/>
            <a:ext cx="5715000" cy="5715000"/>
          </a:xfrm>
          <a:custGeom>
            <a:avLst/>
            <a:gdLst>
              <a:gd name="connsiteX0" fmla="*/ 2857500 w 5715000"/>
              <a:gd name="connsiteY0" fmla="*/ 1598631 h 5715000"/>
              <a:gd name="connsiteX1" fmla="*/ 4116369 w 5715000"/>
              <a:gd name="connsiteY1" fmla="*/ 2857500 h 5715000"/>
              <a:gd name="connsiteX2" fmla="*/ 2857500 w 5715000"/>
              <a:gd name="connsiteY2" fmla="*/ 4116369 h 5715000"/>
              <a:gd name="connsiteX3" fmla="*/ 1598631 w 5715000"/>
              <a:gd name="connsiteY3" fmla="*/ 2857500 h 5715000"/>
              <a:gd name="connsiteX4" fmla="*/ 2857500 w 5715000"/>
              <a:gd name="connsiteY4" fmla="*/ 1598631 h 5715000"/>
              <a:gd name="connsiteX5" fmla="*/ 2857500 w 5715000"/>
              <a:gd name="connsiteY5" fmla="*/ 1477944 h 5715000"/>
              <a:gd name="connsiteX6" fmla="*/ 1477944 w 5715000"/>
              <a:gd name="connsiteY6" fmla="*/ 2857500 h 5715000"/>
              <a:gd name="connsiteX7" fmla="*/ 2857500 w 5715000"/>
              <a:gd name="connsiteY7" fmla="*/ 4237056 h 5715000"/>
              <a:gd name="connsiteX8" fmla="*/ 4237056 w 5715000"/>
              <a:gd name="connsiteY8" fmla="*/ 2857500 h 5715000"/>
              <a:gd name="connsiteX9" fmla="*/ 2857500 w 5715000"/>
              <a:gd name="connsiteY9" fmla="*/ 1477944 h 5715000"/>
              <a:gd name="connsiteX10" fmla="*/ 2857500 w 5715000"/>
              <a:gd name="connsiteY10" fmla="*/ 0 h 5715000"/>
              <a:gd name="connsiteX11" fmla="*/ 5715000 w 5715000"/>
              <a:gd name="connsiteY11" fmla="*/ 2857500 h 5715000"/>
              <a:gd name="connsiteX12" fmla="*/ 2857500 w 5715000"/>
              <a:gd name="connsiteY12" fmla="*/ 5715000 h 5715000"/>
              <a:gd name="connsiteX13" fmla="*/ 0 w 5715000"/>
              <a:gd name="connsiteY13" fmla="*/ 2857500 h 5715000"/>
              <a:gd name="connsiteX14" fmla="*/ 2857500 w 5715000"/>
              <a:gd name="connsiteY14" fmla="*/ 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5000" h="5715000">
                <a:moveTo>
                  <a:pt x="2857500" y="1598631"/>
                </a:moveTo>
                <a:cubicBezTo>
                  <a:pt x="3552754" y="1598631"/>
                  <a:pt x="4116369" y="2162246"/>
                  <a:pt x="4116369" y="2857500"/>
                </a:cubicBezTo>
                <a:cubicBezTo>
                  <a:pt x="4116369" y="3552754"/>
                  <a:pt x="3552754" y="4116369"/>
                  <a:pt x="2857500" y="4116369"/>
                </a:cubicBezTo>
                <a:cubicBezTo>
                  <a:pt x="2162246" y="4116369"/>
                  <a:pt x="1598631" y="3552754"/>
                  <a:pt x="1598631" y="2857500"/>
                </a:cubicBezTo>
                <a:cubicBezTo>
                  <a:pt x="1598631" y="2162246"/>
                  <a:pt x="2162246" y="1598631"/>
                  <a:pt x="2857500" y="1598631"/>
                </a:cubicBezTo>
                <a:close/>
                <a:moveTo>
                  <a:pt x="2857500" y="1477944"/>
                </a:moveTo>
                <a:cubicBezTo>
                  <a:pt x="2095592" y="1477944"/>
                  <a:pt x="1477944" y="2095592"/>
                  <a:pt x="1477944" y="2857500"/>
                </a:cubicBezTo>
                <a:cubicBezTo>
                  <a:pt x="1477944" y="3619408"/>
                  <a:pt x="2095592" y="4237056"/>
                  <a:pt x="2857500" y="4237056"/>
                </a:cubicBezTo>
                <a:cubicBezTo>
                  <a:pt x="3619408" y="4237056"/>
                  <a:pt x="4237056" y="3619408"/>
                  <a:pt x="4237056" y="2857500"/>
                </a:cubicBezTo>
                <a:cubicBezTo>
                  <a:pt x="4237056" y="2095592"/>
                  <a:pt x="3619408" y="1477944"/>
                  <a:pt x="2857500" y="1477944"/>
                </a:cubicBezTo>
                <a:close/>
                <a:moveTo>
                  <a:pt x="2857500" y="0"/>
                </a:moveTo>
                <a:cubicBezTo>
                  <a:pt x="4435654" y="0"/>
                  <a:pt x="5715000" y="1279346"/>
                  <a:pt x="5715000" y="2857500"/>
                </a:cubicBezTo>
                <a:cubicBezTo>
                  <a:pt x="5715000" y="4435654"/>
                  <a:pt x="4435654" y="5715000"/>
                  <a:pt x="2857500" y="5715000"/>
                </a:cubicBezTo>
                <a:cubicBezTo>
                  <a:pt x="1279346" y="5715000"/>
                  <a:pt x="0" y="4435654"/>
                  <a:pt x="0" y="2857500"/>
                </a:cubicBezTo>
                <a:cubicBezTo>
                  <a:pt x="0" y="1279346"/>
                  <a:pt x="1279346" y="0"/>
                  <a:pt x="2857500" y="0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DA177-AAA6-C747-A532-94EF5F523837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DA256F-1B39-D84D-ADC2-E026A1B414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CE324C-3444-A14E-9C65-A01E60CA6D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7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610782" y="2576586"/>
            <a:ext cx="6363725" cy="6363727"/>
          </a:xfrm>
          <a:custGeom>
            <a:avLst/>
            <a:gdLst>
              <a:gd name="T0" fmla="*/ 1402 w 2805"/>
              <a:gd name="T1" fmla="*/ 0 h 2803"/>
              <a:gd name="T2" fmla="*/ 2805 w 2805"/>
              <a:gd name="T3" fmla="*/ 1401 h 2803"/>
              <a:gd name="T4" fmla="*/ 1402 w 2805"/>
              <a:gd name="T5" fmla="*/ 2803 h 2803"/>
              <a:gd name="T6" fmla="*/ 0 w 2805"/>
              <a:gd name="T7" fmla="*/ 1401 h 2803"/>
              <a:gd name="T8" fmla="*/ 1402 w 2805"/>
              <a:gd name="T9" fmla="*/ 0 h 2803"/>
              <a:gd name="T10" fmla="*/ 1402 w 2805"/>
              <a:gd name="T11" fmla="*/ 740 h 2803"/>
              <a:gd name="T12" fmla="*/ 2065 w 2805"/>
              <a:gd name="T13" fmla="*/ 1401 h 2803"/>
              <a:gd name="T14" fmla="*/ 1402 w 2805"/>
              <a:gd name="T15" fmla="*/ 2063 h 2803"/>
              <a:gd name="T16" fmla="*/ 741 w 2805"/>
              <a:gd name="T17" fmla="*/ 1401 h 2803"/>
              <a:gd name="T18" fmla="*/ 1402 w 2805"/>
              <a:gd name="T19" fmla="*/ 740 h 2803"/>
              <a:gd name="T20" fmla="*/ 1402 w 2805"/>
              <a:gd name="T21" fmla="*/ 655 h 2803"/>
              <a:gd name="T22" fmla="*/ 2150 w 2805"/>
              <a:gd name="T23" fmla="*/ 1401 h 2803"/>
              <a:gd name="T24" fmla="*/ 1402 w 2805"/>
              <a:gd name="T25" fmla="*/ 2148 h 2803"/>
              <a:gd name="T26" fmla="*/ 655 w 2805"/>
              <a:gd name="T27" fmla="*/ 1401 h 2803"/>
              <a:gd name="T28" fmla="*/ 1402 w 2805"/>
              <a:gd name="T29" fmla="*/ 655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5" h="2803">
                <a:moveTo>
                  <a:pt x="1402" y="0"/>
                </a:moveTo>
                <a:lnTo>
                  <a:pt x="2805" y="1401"/>
                </a:lnTo>
                <a:lnTo>
                  <a:pt x="1402" y="2803"/>
                </a:lnTo>
                <a:lnTo>
                  <a:pt x="0" y="1401"/>
                </a:lnTo>
                <a:lnTo>
                  <a:pt x="1402" y="0"/>
                </a:lnTo>
                <a:close/>
                <a:moveTo>
                  <a:pt x="1402" y="740"/>
                </a:moveTo>
                <a:lnTo>
                  <a:pt x="2065" y="1401"/>
                </a:lnTo>
                <a:lnTo>
                  <a:pt x="1402" y="2063"/>
                </a:lnTo>
                <a:lnTo>
                  <a:pt x="741" y="1401"/>
                </a:lnTo>
                <a:lnTo>
                  <a:pt x="1402" y="740"/>
                </a:lnTo>
                <a:close/>
                <a:moveTo>
                  <a:pt x="1402" y="655"/>
                </a:moveTo>
                <a:lnTo>
                  <a:pt x="2150" y="1401"/>
                </a:lnTo>
                <a:lnTo>
                  <a:pt x="1402" y="2148"/>
                </a:lnTo>
                <a:lnTo>
                  <a:pt x="655" y="1401"/>
                </a:lnTo>
                <a:lnTo>
                  <a:pt x="1402" y="65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58493-6897-1548-907D-4D138968EF4C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AFBB9B-B0AC-454F-8BB0-5BE56A30B5C9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854286-77C0-0545-B91A-BA15C8156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32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>
            <a:spLocks noGrp="1" noChangeAspect="1" noEditPoints="1"/>
          </p:cNvSpPr>
          <p:nvPr>
            <p:ph type="pic" sz="quarter" idx="10"/>
          </p:nvPr>
        </p:nvSpPr>
        <p:spPr bwMode="auto">
          <a:xfrm flipH="1">
            <a:off x="-1" y="0"/>
            <a:ext cx="14712019" cy="4511040"/>
          </a:xfrm>
          <a:custGeom>
            <a:avLst/>
            <a:gdLst>
              <a:gd name="T0" fmla="*/ 6457 w 7550"/>
              <a:gd name="T1" fmla="*/ 903 h 2315"/>
              <a:gd name="T2" fmla="*/ 6417 w 7550"/>
              <a:gd name="T3" fmla="*/ 1027 h 2315"/>
              <a:gd name="T4" fmla="*/ 6432 w 7550"/>
              <a:gd name="T5" fmla="*/ 1156 h 2315"/>
              <a:gd name="T6" fmla="*/ 6503 w 7550"/>
              <a:gd name="T7" fmla="*/ 1270 h 2315"/>
              <a:gd name="T8" fmla="*/ 6617 w 7550"/>
              <a:gd name="T9" fmla="*/ 1341 h 2315"/>
              <a:gd name="T10" fmla="*/ 6746 w 7550"/>
              <a:gd name="T11" fmla="*/ 1356 h 2315"/>
              <a:gd name="T12" fmla="*/ 6871 w 7550"/>
              <a:gd name="T13" fmla="*/ 1316 h 2315"/>
              <a:gd name="T14" fmla="*/ 4907 w 7550"/>
              <a:gd name="T15" fmla="*/ 1501 h 2315"/>
              <a:gd name="T16" fmla="*/ 4836 w 7550"/>
              <a:gd name="T17" fmla="*/ 1615 h 2315"/>
              <a:gd name="T18" fmla="*/ 4821 w 7550"/>
              <a:gd name="T19" fmla="*/ 1745 h 2315"/>
              <a:gd name="T20" fmla="*/ 4861 w 7550"/>
              <a:gd name="T21" fmla="*/ 1870 h 2315"/>
              <a:gd name="T22" fmla="*/ 4955 w 7550"/>
              <a:gd name="T23" fmla="*/ 1968 h 2315"/>
              <a:gd name="T24" fmla="*/ 5078 w 7550"/>
              <a:gd name="T25" fmla="*/ 2014 h 2315"/>
              <a:gd name="T26" fmla="*/ 5207 w 7550"/>
              <a:gd name="T27" fmla="*/ 2004 h 2315"/>
              <a:gd name="T28" fmla="*/ 5324 w 7550"/>
              <a:gd name="T29" fmla="*/ 1940 h 2315"/>
              <a:gd name="T30" fmla="*/ 3635 w 7550"/>
              <a:gd name="T31" fmla="*/ 1847 h 2315"/>
              <a:gd name="T32" fmla="*/ 3588 w 7550"/>
              <a:gd name="T33" fmla="*/ 1970 h 2315"/>
              <a:gd name="T34" fmla="*/ 3597 w 7550"/>
              <a:gd name="T35" fmla="*/ 2100 h 2315"/>
              <a:gd name="T36" fmla="*/ 3663 w 7550"/>
              <a:gd name="T37" fmla="*/ 2216 h 2315"/>
              <a:gd name="T38" fmla="*/ 3773 w 7550"/>
              <a:gd name="T39" fmla="*/ 2293 h 2315"/>
              <a:gd name="T40" fmla="*/ 3901 w 7550"/>
              <a:gd name="T41" fmla="*/ 2315 h 2315"/>
              <a:gd name="T42" fmla="*/ 4028 w 7550"/>
              <a:gd name="T43" fmla="*/ 2281 h 2315"/>
              <a:gd name="T44" fmla="*/ 4538 w 7550"/>
              <a:gd name="T45" fmla="*/ 0 h 2315"/>
              <a:gd name="T46" fmla="*/ 3395 w 7550"/>
              <a:gd name="T47" fmla="*/ 1176 h 2315"/>
              <a:gd name="T48" fmla="*/ 3373 w 7550"/>
              <a:gd name="T49" fmla="*/ 1305 h 2315"/>
              <a:gd name="T50" fmla="*/ 3407 w 7550"/>
              <a:gd name="T51" fmla="*/ 1431 h 2315"/>
              <a:gd name="T52" fmla="*/ 3496 w 7550"/>
              <a:gd name="T53" fmla="*/ 1535 h 2315"/>
              <a:gd name="T54" fmla="*/ 3616 w 7550"/>
              <a:gd name="T55" fmla="*/ 1587 h 2315"/>
              <a:gd name="T56" fmla="*/ 3747 w 7550"/>
              <a:gd name="T57" fmla="*/ 1584 h 2315"/>
              <a:gd name="T58" fmla="*/ 3866 w 7550"/>
              <a:gd name="T59" fmla="*/ 1525 h 2315"/>
              <a:gd name="T60" fmla="*/ 2175 w 7550"/>
              <a:gd name="T61" fmla="*/ 1432 h 2315"/>
              <a:gd name="T62" fmla="*/ 2122 w 7550"/>
              <a:gd name="T63" fmla="*/ 1553 h 2315"/>
              <a:gd name="T64" fmla="*/ 2125 w 7550"/>
              <a:gd name="T65" fmla="*/ 1682 h 2315"/>
              <a:gd name="T66" fmla="*/ 2184 w 7550"/>
              <a:gd name="T67" fmla="*/ 1801 h 2315"/>
              <a:gd name="T68" fmla="*/ 2291 w 7550"/>
              <a:gd name="T69" fmla="*/ 1885 h 2315"/>
              <a:gd name="T70" fmla="*/ 2418 w 7550"/>
              <a:gd name="T71" fmla="*/ 1913 h 2315"/>
              <a:gd name="T72" fmla="*/ 2546 w 7550"/>
              <a:gd name="T73" fmla="*/ 1885 h 2315"/>
              <a:gd name="T74" fmla="*/ 3522 w 7550"/>
              <a:gd name="T75" fmla="*/ 0 h 2315"/>
              <a:gd name="T76" fmla="*/ 1012 w 7550"/>
              <a:gd name="T77" fmla="*/ 1680 h 2315"/>
              <a:gd name="T78" fmla="*/ 983 w 7550"/>
              <a:gd name="T79" fmla="*/ 1807 h 2315"/>
              <a:gd name="T80" fmla="*/ 1012 w 7550"/>
              <a:gd name="T81" fmla="*/ 1935 h 2315"/>
              <a:gd name="T82" fmla="*/ 1094 w 7550"/>
              <a:gd name="T83" fmla="*/ 2043 h 2315"/>
              <a:gd name="T84" fmla="*/ 1213 w 7550"/>
              <a:gd name="T85" fmla="*/ 2101 h 2315"/>
              <a:gd name="T86" fmla="*/ 1343 w 7550"/>
              <a:gd name="T87" fmla="*/ 2104 h 2315"/>
              <a:gd name="T88" fmla="*/ 1465 w 7550"/>
              <a:gd name="T89" fmla="*/ 2052 h 2315"/>
              <a:gd name="T90" fmla="*/ 67 w 7550"/>
              <a:gd name="T91" fmla="*/ 1664 h 2315"/>
              <a:gd name="T92" fmla="*/ 9 w 7550"/>
              <a:gd name="T93" fmla="*/ 1783 h 2315"/>
              <a:gd name="T94" fmla="*/ 6 w 7550"/>
              <a:gd name="T95" fmla="*/ 1913 h 2315"/>
              <a:gd name="T96" fmla="*/ 58 w 7550"/>
              <a:gd name="T97" fmla="*/ 2034 h 2315"/>
              <a:gd name="T98" fmla="*/ 161 w 7550"/>
              <a:gd name="T99" fmla="*/ 2122 h 2315"/>
              <a:gd name="T100" fmla="*/ 288 w 7550"/>
              <a:gd name="T101" fmla="*/ 2156 h 2315"/>
              <a:gd name="T102" fmla="*/ 417 w 7550"/>
              <a:gd name="T103" fmla="*/ 2135 h 2315"/>
              <a:gd name="T104" fmla="*/ 2585 w 7550"/>
              <a:gd name="T105" fmla="*/ 0 h 2315"/>
              <a:gd name="T106" fmla="*/ 100 w 7550"/>
              <a:gd name="T107" fmla="*/ 712 h 2315"/>
              <a:gd name="T108" fmla="*/ 66 w 7550"/>
              <a:gd name="T109" fmla="*/ 839 h 2315"/>
              <a:gd name="T110" fmla="*/ 88 w 7550"/>
              <a:gd name="T111" fmla="*/ 968 h 2315"/>
              <a:gd name="T112" fmla="*/ 166 w 7550"/>
              <a:gd name="T113" fmla="*/ 1078 h 2315"/>
              <a:gd name="T114" fmla="*/ 282 w 7550"/>
              <a:gd name="T115" fmla="*/ 1143 h 2315"/>
              <a:gd name="T116" fmla="*/ 412 w 7550"/>
              <a:gd name="T117" fmla="*/ 1152 h 2315"/>
              <a:gd name="T118" fmla="*/ 534 w 7550"/>
              <a:gd name="T119" fmla="*/ 1106 h 2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550" h="2315">
                <a:moveTo>
                  <a:pt x="7550" y="651"/>
                </a:moveTo>
                <a:lnTo>
                  <a:pt x="7550" y="0"/>
                </a:lnTo>
                <a:lnTo>
                  <a:pt x="7346" y="0"/>
                </a:lnTo>
                <a:lnTo>
                  <a:pt x="6503" y="842"/>
                </a:lnTo>
                <a:lnTo>
                  <a:pt x="6492" y="853"/>
                </a:lnTo>
                <a:lnTo>
                  <a:pt x="6482" y="865"/>
                </a:lnTo>
                <a:lnTo>
                  <a:pt x="6473" y="877"/>
                </a:lnTo>
                <a:lnTo>
                  <a:pt x="6465" y="890"/>
                </a:lnTo>
                <a:lnTo>
                  <a:pt x="6457" y="903"/>
                </a:lnTo>
                <a:lnTo>
                  <a:pt x="6450" y="916"/>
                </a:lnTo>
                <a:lnTo>
                  <a:pt x="6443" y="929"/>
                </a:lnTo>
                <a:lnTo>
                  <a:pt x="6437" y="942"/>
                </a:lnTo>
                <a:lnTo>
                  <a:pt x="6432" y="956"/>
                </a:lnTo>
                <a:lnTo>
                  <a:pt x="6428" y="970"/>
                </a:lnTo>
                <a:lnTo>
                  <a:pt x="6424" y="984"/>
                </a:lnTo>
                <a:lnTo>
                  <a:pt x="6421" y="998"/>
                </a:lnTo>
                <a:lnTo>
                  <a:pt x="6418" y="1012"/>
                </a:lnTo>
                <a:lnTo>
                  <a:pt x="6417" y="1027"/>
                </a:lnTo>
                <a:lnTo>
                  <a:pt x="6416" y="1042"/>
                </a:lnTo>
                <a:lnTo>
                  <a:pt x="6415" y="1057"/>
                </a:lnTo>
                <a:lnTo>
                  <a:pt x="6416" y="1071"/>
                </a:lnTo>
                <a:lnTo>
                  <a:pt x="6417" y="1085"/>
                </a:lnTo>
                <a:lnTo>
                  <a:pt x="6418" y="1100"/>
                </a:lnTo>
                <a:lnTo>
                  <a:pt x="6421" y="1114"/>
                </a:lnTo>
                <a:lnTo>
                  <a:pt x="6424" y="1128"/>
                </a:lnTo>
                <a:lnTo>
                  <a:pt x="6428" y="1142"/>
                </a:lnTo>
                <a:lnTo>
                  <a:pt x="6432" y="1156"/>
                </a:lnTo>
                <a:lnTo>
                  <a:pt x="6437" y="1170"/>
                </a:lnTo>
                <a:lnTo>
                  <a:pt x="6443" y="1183"/>
                </a:lnTo>
                <a:lnTo>
                  <a:pt x="6450" y="1196"/>
                </a:lnTo>
                <a:lnTo>
                  <a:pt x="6457" y="1210"/>
                </a:lnTo>
                <a:lnTo>
                  <a:pt x="6465" y="1223"/>
                </a:lnTo>
                <a:lnTo>
                  <a:pt x="6473" y="1235"/>
                </a:lnTo>
                <a:lnTo>
                  <a:pt x="6482" y="1247"/>
                </a:lnTo>
                <a:lnTo>
                  <a:pt x="6492" y="1259"/>
                </a:lnTo>
                <a:lnTo>
                  <a:pt x="6503" y="1270"/>
                </a:lnTo>
                <a:lnTo>
                  <a:pt x="6514" y="1281"/>
                </a:lnTo>
                <a:lnTo>
                  <a:pt x="6526" y="1291"/>
                </a:lnTo>
                <a:lnTo>
                  <a:pt x="6538" y="1300"/>
                </a:lnTo>
                <a:lnTo>
                  <a:pt x="6550" y="1308"/>
                </a:lnTo>
                <a:lnTo>
                  <a:pt x="6564" y="1316"/>
                </a:lnTo>
                <a:lnTo>
                  <a:pt x="6577" y="1324"/>
                </a:lnTo>
                <a:lnTo>
                  <a:pt x="6590" y="1330"/>
                </a:lnTo>
                <a:lnTo>
                  <a:pt x="6603" y="1336"/>
                </a:lnTo>
                <a:lnTo>
                  <a:pt x="6617" y="1341"/>
                </a:lnTo>
                <a:lnTo>
                  <a:pt x="6631" y="1345"/>
                </a:lnTo>
                <a:lnTo>
                  <a:pt x="6645" y="1349"/>
                </a:lnTo>
                <a:lnTo>
                  <a:pt x="6659" y="1352"/>
                </a:lnTo>
                <a:lnTo>
                  <a:pt x="6673" y="1355"/>
                </a:lnTo>
                <a:lnTo>
                  <a:pt x="6688" y="1356"/>
                </a:lnTo>
                <a:lnTo>
                  <a:pt x="6702" y="1357"/>
                </a:lnTo>
                <a:lnTo>
                  <a:pt x="6717" y="1358"/>
                </a:lnTo>
                <a:lnTo>
                  <a:pt x="6732" y="1357"/>
                </a:lnTo>
                <a:lnTo>
                  <a:pt x="6746" y="1356"/>
                </a:lnTo>
                <a:lnTo>
                  <a:pt x="6761" y="1355"/>
                </a:lnTo>
                <a:lnTo>
                  <a:pt x="6775" y="1352"/>
                </a:lnTo>
                <a:lnTo>
                  <a:pt x="6789" y="1349"/>
                </a:lnTo>
                <a:lnTo>
                  <a:pt x="6803" y="1345"/>
                </a:lnTo>
                <a:lnTo>
                  <a:pt x="6817" y="1341"/>
                </a:lnTo>
                <a:lnTo>
                  <a:pt x="6831" y="1336"/>
                </a:lnTo>
                <a:lnTo>
                  <a:pt x="6844" y="1330"/>
                </a:lnTo>
                <a:lnTo>
                  <a:pt x="6858" y="1324"/>
                </a:lnTo>
                <a:lnTo>
                  <a:pt x="6871" y="1316"/>
                </a:lnTo>
                <a:lnTo>
                  <a:pt x="6884" y="1308"/>
                </a:lnTo>
                <a:lnTo>
                  <a:pt x="6896" y="1300"/>
                </a:lnTo>
                <a:lnTo>
                  <a:pt x="6908" y="1291"/>
                </a:lnTo>
                <a:lnTo>
                  <a:pt x="6920" y="1281"/>
                </a:lnTo>
                <a:lnTo>
                  <a:pt x="6931" y="1270"/>
                </a:lnTo>
                <a:lnTo>
                  <a:pt x="7550" y="651"/>
                </a:lnTo>
                <a:close/>
                <a:moveTo>
                  <a:pt x="7265" y="0"/>
                </a:moveTo>
                <a:lnTo>
                  <a:pt x="6409" y="0"/>
                </a:lnTo>
                <a:lnTo>
                  <a:pt x="4907" y="1501"/>
                </a:lnTo>
                <a:lnTo>
                  <a:pt x="4897" y="1512"/>
                </a:lnTo>
                <a:lnTo>
                  <a:pt x="4887" y="1524"/>
                </a:lnTo>
                <a:lnTo>
                  <a:pt x="4878" y="1537"/>
                </a:lnTo>
                <a:lnTo>
                  <a:pt x="4869" y="1549"/>
                </a:lnTo>
                <a:lnTo>
                  <a:pt x="4861" y="1562"/>
                </a:lnTo>
                <a:lnTo>
                  <a:pt x="4854" y="1575"/>
                </a:lnTo>
                <a:lnTo>
                  <a:pt x="4847" y="1588"/>
                </a:lnTo>
                <a:lnTo>
                  <a:pt x="4842" y="1601"/>
                </a:lnTo>
                <a:lnTo>
                  <a:pt x="4836" y="1615"/>
                </a:lnTo>
                <a:lnTo>
                  <a:pt x="4832" y="1629"/>
                </a:lnTo>
                <a:lnTo>
                  <a:pt x="4828" y="1643"/>
                </a:lnTo>
                <a:lnTo>
                  <a:pt x="4825" y="1657"/>
                </a:lnTo>
                <a:lnTo>
                  <a:pt x="4823" y="1671"/>
                </a:lnTo>
                <a:lnTo>
                  <a:pt x="4821" y="1686"/>
                </a:lnTo>
                <a:lnTo>
                  <a:pt x="4820" y="1701"/>
                </a:lnTo>
                <a:lnTo>
                  <a:pt x="4820" y="1716"/>
                </a:lnTo>
                <a:lnTo>
                  <a:pt x="4820" y="1730"/>
                </a:lnTo>
                <a:lnTo>
                  <a:pt x="4821" y="1745"/>
                </a:lnTo>
                <a:lnTo>
                  <a:pt x="4823" y="1759"/>
                </a:lnTo>
                <a:lnTo>
                  <a:pt x="4825" y="1773"/>
                </a:lnTo>
                <a:lnTo>
                  <a:pt x="4828" y="1787"/>
                </a:lnTo>
                <a:lnTo>
                  <a:pt x="4832" y="1801"/>
                </a:lnTo>
                <a:lnTo>
                  <a:pt x="4836" y="1815"/>
                </a:lnTo>
                <a:lnTo>
                  <a:pt x="4842" y="1829"/>
                </a:lnTo>
                <a:lnTo>
                  <a:pt x="4847" y="1842"/>
                </a:lnTo>
                <a:lnTo>
                  <a:pt x="4854" y="1857"/>
                </a:lnTo>
                <a:lnTo>
                  <a:pt x="4861" y="1870"/>
                </a:lnTo>
                <a:lnTo>
                  <a:pt x="4869" y="1882"/>
                </a:lnTo>
                <a:lnTo>
                  <a:pt x="4878" y="1894"/>
                </a:lnTo>
                <a:lnTo>
                  <a:pt x="4887" y="1906"/>
                </a:lnTo>
                <a:lnTo>
                  <a:pt x="4897" y="1918"/>
                </a:lnTo>
                <a:lnTo>
                  <a:pt x="4907" y="1929"/>
                </a:lnTo>
                <a:lnTo>
                  <a:pt x="4919" y="1940"/>
                </a:lnTo>
                <a:lnTo>
                  <a:pt x="4930" y="1950"/>
                </a:lnTo>
                <a:lnTo>
                  <a:pt x="4942" y="1959"/>
                </a:lnTo>
                <a:lnTo>
                  <a:pt x="4955" y="1968"/>
                </a:lnTo>
                <a:lnTo>
                  <a:pt x="4968" y="1975"/>
                </a:lnTo>
                <a:lnTo>
                  <a:pt x="4981" y="1983"/>
                </a:lnTo>
                <a:lnTo>
                  <a:pt x="4994" y="1989"/>
                </a:lnTo>
                <a:lnTo>
                  <a:pt x="5008" y="1995"/>
                </a:lnTo>
                <a:lnTo>
                  <a:pt x="5021" y="2000"/>
                </a:lnTo>
                <a:lnTo>
                  <a:pt x="5035" y="2004"/>
                </a:lnTo>
                <a:lnTo>
                  <a:pt x="5049" y="2008"/>
                </a:lnTo>
                <a:lnTo>
                  <a:pt x="5063" y="2011"/>
                </a:lnTo>
                <a:lnTo>
                  <a:pt x="5078" y="2014"/>
                </a:lnTo>
                <a:lnTo>
                  <a:pt x="5092" y="2015"/>
                </a:lnTo>
                <a:lnTo>
                  <a:pt x="5107" y="2016"/>
                </a:lnTo>
                <a:lnTo>
                  <a:pt x="5122" y="2018"/>
                </a:lnTo>
                <a:lnTo>
                  <a:pt x="5136" y="2016"/>
                </a:lnTo>
                <a:lnTo>
                  <a:pt x="5151" y="2015"/>
                </a:lnTo>
                <a:lnTo>
                  <a:pt x="5165" y="2014"/>
                </a:lnTo>
                <a:lnTo>
                  <a:pt x="5179" y="2011"/>
                </a:lnTo>
                <a:lnTo>
                  <a:pt x="5193" y="2008"/>
                </a:lnTo>
                <a:lnTo>
                  <a:pt x="5207" y="2004"/>
                </a:lnTo>
                <a:lnTo>
                  <a:pt x="5221" y="2000"/>
                </a:lnTo>
                <a:lnTo>
                  <a:pt x="5235" y="1995"/>
                </a:lnTo>
                <a:lnTo>
                  <a:pt x="5249" y="1989"/>
                </a:lnTo>
                <a:lnTo>
                  <a:pt x="5263" y="1983"/>
                </a:lnTo>
                <a:lnTo>
                  <a:pt x="5276" y="1975"/>
                </a:lnTo>
                <a:lnTo>
                  <a:pt x="5288" y="1968"/>
                </a:lnTo>
                <a:lnTo>
                  <a:pt x="5301" y="1959"/>
                </a:lnTo>
                <a:lnTo>
                  <a:pt x="5313" y="1950"/>
                </a:lnTo>
                <a:lnTo>
                  <a:pt x="5324" y="1940"/>
                </a:lnTo>
                <a:lnTo>
                  <a:pt x="5335" y="1929"/>
                </a:lnTo>
                <a:lnTo>
                  <a:pt x="7265" y="0"/>
                </a:lnTo>
                <a:close/>
                <a:moveTo>
                  <a:pt x="6330" y="0"/>
                </a:moveTo>
                <a:lnTo>
                  <a:pt x="5474" y="0"/>
                </a:lnTo>
                <a:lnTo>
                  <a:pt x="3673" y="1800"/>
                </a:lnTo>
                <a:lnTo>
                  <a:pt x="3663" y="1811"/>
                </a:lnTo>
                <a:lnTo>
                  <a:pt x="3653" y="1822"/>
                </a:lnTo>
                <a:lnTo>
                  <a:pt x="3644" y="1834"/>
                </a:lnTo>
                <a:lnTo>
                  <a:pt x="3635" y="1847"/>
                </a:lnTo>
                <a:lnTo>
                  <a:pt x="3626" y="1860"/>
                </a:lnTo>
                <a:lnTo>
                  <a:pt x="3619" y="1873"/>
                </a:lnTo>
                <a:lnTo>
                  <a:pt x="3613" y="1886"/>
                </a:lnTo>
                <a:lnTo>
                  <a:pt x="3607" y="1900"/>
                </a:lnTo>
                <a:lnTo>
                  <a:pt x="3602" y="1914"/>
                </a:lnTo>
                <a:lnTo>
                  <a:pt x="3597" y="1927"/>
                </a:lnTo>
                <a:lnTo>
                  <a:pt x="3593" y="1941"/>
                </a:lnTo>
                <a:lnTo>
                  <a:pt x="3590" y="1956"/>
                </a:lnTo>
                <a:lnTo>
                  <a:pt x="3588" y="1970"/>
                </a:lnTo>
                <a:lnTo>
                  <a:pt x="3586" y="1984"/>
                </a:lnTo>
                <a:lnTo>
                  <a:pt x="3585" y="1999"/>
                </a:lnTo>
                <a:lnTo>
                  <a:pt x="3585" y="2013"/>
                </a:lnTo>
                <a:lnTo>
                  <a:pt x="3585" y="2029"/>
                </a:lnTo>
                <a:lnTo>
                  <a:pt x="3586" y="2043"/>
                </a:lnTo>
                <a:lnTo>
                  <a:pt x="3588" y="2057"/>
                </a:lnTo>
                <a:lnTo>
                  <a:pt x="3590" y="2072"/>
                </a:lnTo>
                <a:lnTo>
                  <a:pt x="3593" y="2086"/>
                </a:lnTo>
                <a:lnTo>
                  <a:pt x="3597" y="2100"/>
                </a:lnTo>
                <a:lnTo>
                  <a:pt x="3602" y="2114"/>
                </a:lnTo>
                <a:lnTo>
                  <a:pt x="3607" y="2127"/>
                </a:lnTo>
                <a:lnTo>
                  <a:pt x="3613" y="2141"/>
                </a:lnTo>
                <a:lnTo>
                  <a:pt x="3619" y="2154"/>
                </a:lnTo>
                <a:lnTo>
                  <a:pt x="3626" y="2167"/>
                </a:lnTo>
                <a:lnTo>
                  <a:pt x="3635" y="2181"/>
                </a:lnTo>
                <a:lnTo>
                  <a:pt x="3644" y="2193"/>
                </a:lnTo>
                <a:lnTo>
                  <a:pt x="3653" y="2205"/>
                </a:lnTo>
                <a:lnTo>
                  <a:pt x="3663" y="2216"/>
                </a:lnTo>
                <a:lnTo>
                  <a:pt x="3673" y="2228"/>
                </a:lnTo>
                <a:lnTo>
                  <a:pt x="3685" y="2238"/>
                </a:lnTo>
                <a:lnTo>
                  <a:pt x="3696" y="2248"/>
                </a:lnTo>
                <a:lnTo>
                  <a:pt x="3708" y="2257"/>
                </a:lnTo>
                <a:lnTo>
                  <a:pt x="3720" y="2266"/>
                </a:lnTo>
                <a:lnTo>
                  <a:pt x="3733" y="2274"/>
                </a:lnTo>
                <a:lnTo>
                  <a:pt x="3746" y="2281"/>
                </a:lnTo>
                <a:lnTo>
                  <a:pt x="3759" y="2287"/>
                </a:lnTo>
                <a:lnTo>
                  <a:pt x="3773" y="2293"/>
                </a:lnTo>
                <a:lnTo>
                  <a:pt x="3787" y="2298"/>
                </a:lnTo>
                <a:lnTo>
                  <a:pt x="3801" y="2303"/>
                </a:lnTo>
                <a:lnTo>
                  <a:pt x="3815" y="2307"/>
                </a:lnTo>
                <a:lnTo>
                  <a:pt x="3829" y="2310"/>
                </a:lnTo>
                <a:lnTo>
                  <a:pt x="3844" y="2312"/>
                </a:lnTo>
                <a:lnTo>
                  <a:pt x="3858" y="2314"/>
                </a:lnTo>
                <a:lnTo>
                  <a:pt x="3872" y="2315"/>
                </a:lnTo>
                <a:lnTo>
                  <a:pt x="3887" y="2315"/>
                </a:lnTo>
                <a:lnTo>
                  <a:pt x="3901" y="2315"/>
                </a:lnTo>
                <a:lnTo>
                  <a:pt x="3916" y="2314"/>
                </a:lnTo>
                <a:lnTo>
                  <a:pt x="3931" y="2312"/>
                </a:lnTo>
                <a:lnTo>
                  <a:pt x="3945" y="2310"/>
                </a:lnTo>
                <a:lnTo>
                  <a:pt x="3960" y="2307"/>
                </a:lnTo>
                <a:lnTo>
                  <a:pt x="3974" y="2303"/>
                </a:lnTo>
                <a:lnTo>
                  <a:pt x="3987" y="2298"/>
                </a:lnTo>
                <a:lnTo>
                  <a:pt x="4001" y="2293"/>
                </a:lnTo>
                <a:lnTo>
                  <a:pt x="4015" y="2287"/>
                </a:lnTo>
                <a:lnTo>
                  <a:pt x="4028" y="2281"/>
                </a:lnTo>
                <a:lnTo>
                  <a:pt x="4041" y="2274"/>
                </a:lnTo>
                <a:lnTo>
                  <a:pt x="4053" y="2266"/>
                </a:lnTo>
                <a:lnTo>
                  <a:pt x="4066" y="2257"/>
                </a:lnTo>
                <a:lnTo>
                  <a:pt x="4079" y="2248"/>
                </a:lnTo>
                <a:lnTo>
                  <a:pt x="4090" y="2238"/>
                </a:lnTo>
                <a:lnTo>
                  <a:pt x="4101" y="2228"/>
                </a:lnTo>
                <a:lnTo>
                  <a:pt x="6330" y="0"/>
                </a:lnTo>
                <a:close/>
                <a:moveTo>
                  <a:pt x="5394" y="0"/>
                </a:moveTo>
                <a:lnTo>
                  <a:pt x="4538" y="0"/>
                </a:lnTo>
                <a:lnTo>
                  <a:pt x="3460" y="1077"/>
                </a:lnTo>
                <a:lnTo>
                  <a:pt x="3450" y="1088"/>
                </a:lnTo>
                <a:lnTo>
                  <a:pt x="3440" y="1100"/>
                </a:lnTo>
                <a:lnTo>
                  <a:pt x="3431" y="1112"/>
                </a:lnTo>
                <a:lnTo>
                  <a:pt x="3422" y="1124"/>
                </a:lnTo>
                <a:lnTo>
                  <a:pt x="3414" y="1137"/>
                </a:lnTo>
                <a:lnTo>
                  <a:pt x="3407" y="1150"/>
                </a:lnTo>
                <a:lnTo>
                  <a:pt x="3400" y="1163"/>
                </a:lnTo>
                <a:lnTo>
                  <a:pt x="3395" y="1176"/>
                </a:lnTo>
                <a:lnTo>
                  <a:pt x="3390" y="1190"/>
                </a:lnTo>
                <a:lnTo>
                  <a:pt x="3385" y="1205"/>
                </a:lnTo>
                <a:lnTo>
                  <a:pt x="3381" y="1219"/>
                </a:lnTo>
                <a:lnTo>
                  <a:pt x="3378" y="1233"/>
                </a:lnTo>
                <a:lnTo>
                  <a:pt x="3376" y="1247"/>
                </a:lnTo>
                <a:lnTo>
                  <a:pt x="3374" y="1262"/>
                </a:lnTo>
                <a:lnTo>
                  <a:pt x="3373" y="1276"/>
                </a:lnTo>
                <a:lnTo>
                  <a:pt x="3373" y="1291"/>
                </a:lnTo>
                <a:lnTo>
                  <a:pt x="3373" y="1305"/>
                </a:lnTo>
                <a:lnTo>
                  <a:pt x="3374" y="1319"/>
                </a:lnTo>
                <a:lnTo>
                  <a:pt x="3376" y="1334"/>
                </a:lnTo>
                <a:lnTo>
                  <a:pt x="3378" y="1348"/>
                </a:lnTo>
                <a:lnTo>
                  <a:pt x="3381" y="1362"/>
                </a:lnTo>
                <a:lnTo>
                  <a:pt x="3385" y="1377"/>
                </a:lnTo>
                <a:lnTo>
                  <a:pt x="3390" y="1391"/>
                </a:lnTo>
                <a:lnTo>
                  <a:pt x="3395" y="1405"/>
                </a:lnTo>
                <a:lnTo>
                  <a:pt x="3400" y="1418"/>
                </a:lnTo>
                <a:lnTo>
                  <a:pt x="3407" y="1431"/>
                </a:lnTo>
                <a:lnTo>
                  <a:pt x="3414" y="1444"/>
                </a:lnTo>
                <a:lnTo>
                  <a:pt x="3422" y="1457"/>
                </a:lnTo>
                <a:lnTo>
                  <a:pt x="3431" y="1469"/>
                </a:lnTo>
                <a:lnTo>
                  <a:pt x="3440" y="1481"/>
                </a:lnTo>
                <a:lnTo>
                  <a:pt x="3450" y="1493"/>
                </a:lnTo>
                <a:lnTo>
                  <a:pt x="3460" y="1504"/>
                </a:lnTo>
                <a:lnTo>
                  <a:pt x="3472" y="1515"/>
                </a:lnTo>
                <a:lnTo>
                  <a:pt x="3483" y="1525"/>
                </a:lnTo>
                <a:lnTo>
                  <a:pt x="3496" y="1535"/>
                </a:lnTo>
                <a:lnTo>
                  <a:pt x="3508" y="1543"/>
                </a:lnTo>
                <a:lnTo>
                  <a:pt x="3521" y="1551"/>
                </a:lnTo>
                <a:lnTo>
                  <a:pt x="3534" y="1558"/>
                </a:lnTo>
                <a:lnTo>
                  <a:pt x="3547" y="1565"/>
                </a:lnTo>
                <a:lnTo>
                  <a:pt x="3561" y="1571"/>
                </a:lnTo>
                <a:lnTo>
                  <a:pt x="3574" y="1576"/>
                </a:lnTo>
                <a:lnTo>
                  <a:pt x="3588" y="1580"/>
                </a:lnTo>
                <a:lnTo>
                  <a:pt x="3602" y="1584"/>
                </a:lnTo>
                <a:lnTo>
                  <a:pt x="3616" y="1587"/>
                </a:lnTo>
                <a:lnTo>
                  <a:pt x="3632" y="1590"/>
                </a:lnTo>
                <a:lnTo>
                  <a:pt x="3646" y="1591"/>
                </a:lnTo>
                <a:lnTo>
                  <a:pt x="3660" y="1592"/>
                </a:lnTo>
                <a:lnTo>
                  <a:pt x="3675" y="1593"/>
                </a:lnTo>
                <a:lnTo>
                  <a:pt x="3689" y="1592"/>
                </a:lnTo>
                <a:lnTo>
                  <a:pt x="3704" y="1591"/>
                </a:lnTo>
                <a:lnTo>
                  <a:pt x="3718" y="1590"/>
                </a:lnTo>
                <a:lnTo>
                  <a:pt x="3732" y="1587"/>
                </a:lnTo>
                <a:lnTo>
                  <a:pt x="3747" y="1584"/>
                </a:lnTo>
                <a:lnTo>
                  <a:pt x="3761" y="1580"/>
                </a:lnTo>
                <a:lnTo>
                  <a:pt x="3774" y="1576"/>
                </a:lnTo>
                <a:lnTo>
                  <a:pt x="3789" y="1571"/>
                </a:lnTo>
                <a:lnTo>
                  <a:pt x="3803" y="1565"/>
                </a:lnTo>
                <a:lnTo>
                  <a:pt x="3816" y="1558"/>
                </a:lnTo>
                <a:lnTo>
                  <a:pt x="3829" y="1551"/>
                </a:lnTo>
                <a:lnTo>
                  <a:pt x="3841" y="1543"/>
                </a:lnTo>
                <a:lnTo>
                  <a:pt x="3854" y="1535"/>
                </a:lnTo>
                <a:lnTo>
                  <a:pt x="3866" y="1525"/>
                </a:lnTo>
                <a:lnTo>
                  <a:pt x="3877" y="1515"/>
                </a:lnTo>
                <a:lnTo>
                  <a:pt x="3888" y="1504"/>
                </a:lnTo>
                <a:lnTo>
                  <a:pt x="5394" y="0"/>
                </a:lnTo>
                <a:close/>
                <a:moveTo>
                  <a:pt x="4457" y="0"/>
                </a:moveTo>
                <a:lnTo>
                  <a:pt x="3602" y="0"/>
                </a:lnTo>
                <a:lnTo>
                  <a:pt x="2205" y="1397"/>
                </a:lnTo>
                <a:lnTo>
                  <a:pt x="2194" y="1408"/>
                </a:lnTo>
                <a:lnTo>
                  <a:pt x="2184" y="1420"/>
                </a:lnTo>
                <a:lnTo>
                  <a:pt x="2175" y="1432"/>
                </a:lnTo>
                <a:lnTo>
                  <a:pt x="2165" y="1444"/>
                </a:lnTo>
                <a:lnTo>
                  <a:pt x="2157" y="1457"/>
                </a:lnTo>
                <a:lnTo>
                  <a:pt x="2150" y="1470"/>
                </a:lnTo>
                <a:lnTo>
                  <a:pt x="2144" y="1483"/>
                </a:lnTo>
                <a:lnTo>
                  <a:pt x="2138" y="1497"/>
                </a:lnTo>
                <a:lnTo>
                  <a:pt x="2133" y="1510"/>
                </a:lnTo>
                <a:lnTo>
                  <a:pt x="2128" y="1524"/>
                </a:lnTo>
                <a:lnTo>
                  <a:pt x="2125" y="1539"/>
                </a:lnTo>
                <a:lnTo>
                  <a:pt x="2122" y="1553"/>
                </a:lnTo>
                <a:lnTo>
                  <a:pt x="2119" y="1568"/>
                </a:lnTo>
                <a:lnTo>
                  <a:pt x="2117" y="1582"/>
                </a:lnTo>
                <a:lnTo>
                  <a:pt x="2116" y="1596"/>
                </a:lnTo>
                <a:lnTo>
                  <a:pt x="2116" y="1611"/>
                </a:lnTo>
                <a:lnTo>
                  <a:pt x="2116" y="1625"/>
                </a:lnTo>
                <a:lnTo>
                  <a:pt x="2117" y="1640"/>
                </a:lnTo>
                <a:lnTo>
                  <a:pt x="2119" y="1654"/>
                </a:lnTo>
                <a:lnTo>
                  <a:pt x="2122" y="1668"/>
                </a:lnTo>
                <a:lnTo>
                  <a:pt x="2125" y="1682"/>
                </a:lnTo>
                <a:lnTo>
                  <a:pt x="2128" y="1697"/>
                </a:lnTo>
                <a:lnTo>
                  <a:pt x="2133" y="1711"/>
                </a:lnTo>
                <a:lnTo>
                  <a:pt x="2138" y="1725"/>
                </a:lnTo>
                <a:lnTo>
                  <a:pt x="2144" y="1738"/>
                </a:lnTo>
                <a:lnTo>
                  <a:pt x="2150" y="1752"/>
                </a:lnTo>
                <a:lnTo>
                  <a:pt x="2157" y="1765"/>
                </a:lnTo>
                <a:lnTo>
                  <a:pt x="2165" y="1777"/>
                </a:lnTo>
                <a:lnTo>
                  <a:pt x="2175" y="1789"/>
                </a:lnTo>
                <a:lnTo>
                  <a:pt x="2184" y="1801"/>
                </a:lnTo>
                <a:lnTo>
                  <a:pt x="2194" y="1813"/>
                </a:lnTo>
                <a:lnTo>
                  <a:pt x="2205" y="1824"/>
                </a:lnTo>
                <a:lnTo>
                  <a:pt x="2216" y="1835"/>
                </a:lnTo>
                <a:lnTo>
                  <a:pt x="2227" y="1845"/>
                </a:lnTo>
                <a:lnTo>
                  <a:pt x="2239" y="1855"/>
                </a:lnTo>
                <a:lnTo>
                  <a:pt x="2252" y="1864"/>
                </a:lnTo>
                <a:lnTo>
                  <a:pt x="2264" y="1871"/>
                </a:lnTo>
                <a:lnTo>
                  <a:pt x="2277" y="1879"/>
                </a:lnTo>
                <a:lnTo>
                  <a:pt x="2291" y="1885"/>
                </a:lnTo>
                <a:lnTo>
                  <a:pt x="2304" y="1891"/>
                </a:lnTo>
                <a:lnTo>
                  <a:pt x="2319" y="1896"/>
                </a:lnTo>
                <a:lnTo>
                  <a:pt x="2333" y="1901"/>
                </a:lnTo>
                <a:lnTo>
                  <a:pt x="2347" y="1904"/>
                </a:lnTo>
                <a:lnTo>
                  <a:pt x="2361" y="1907"/>
                </a:lnTo>
                <a:lnTo>
                  <a:pt x="2375" y="1910"/>
                </a:lnTo>
                <a:lnTo>
                  <a:pt x="2389" y="1911"/>
                </a:lnTo>
                <a:lnTo>
                  <a:pt x="2404" y="1913"/>
                </a:lnTo>
                <a:lnTo>
                  <a:pt x="2418" y="1913"/>
                </a:lnTo>
                <a:lnTo>
                  <a:pt x="2433" y="1913"/>
                </a:lnTo>
                <a:lnTo>
                  <a:pt x="2447" y="1911"/>
                </a:lnTo>
                <a:lnTo>
                  <a:pt x="2462" y="1910"/>
                </a:lnTo>
                <a:lnTo>
                  <a:pt x="2477" y="1907"/>
                </a:lnTo>
                <a:lnTo>
                  <a:pt x="2491" y="1904"/>
                </a:lnTo>
                <a:lnTo>
                  <a:pt x="2505" y="1901"/>
                </a:lnTo>
                <a:lnTo>
                  <a:pt x="2519" y="1896"/>
                </a:lnTo>
                <a:lnTo>
                  <a:pt x="2532" y="1891"/>
                </a:lnTo>
                <a:lnTo>
                  <a:pt x="2546" y="1885"/>
                </a:lnTo>
                <a:lnTo>
                  <a:pt x="2559" y="1879"/>
                </a:lnTo>
                <a:lnTo>
                  <a:pt x="2572" y="1871"/>
                </a:lnTo>
                <a:lnTo>
                  <a:pt x="2585" y="1864"/>
                </a:lnTo>
                <a:lnTo>
                  <a:pt x="2597" y="1855"/>
                </a:lnTo>
                <a:lnTo>
                  <a:pt x="2610" y="1845"/>
                </a:lnTo>
                <a:lnTo>
                  <a:pt x="2621" y="1835"/>
                </a:lnTo>
                <a:lnTo>
                  <a:pt x="2633" y="1824"/>
                </a:lnTo>
                <a:lnTo>
                  <a:pt x="4457" y="0"/>
                </a:lnTo>
                <a:close/>
                <a:moveTo>
                  <a:pt x="3522" y="0"/>
                </a:moveTo>
                <a:lnTo>
                  <a:pt x="2666" y="0"/>
                </a:lnTo>
                <a:lnTo>
                  <a:pt x="1071" y="1594"/>
                </a:lnTo>
                <a:lnTo>
                  <a:pt x="1061" y="1605"/>
                </a:lnTo>
                <a:lnTo>
                  <a:pt x="1051" y="1617"/>
                </a:lnTo>
                <a:lnTo>
                  <a:pt x="1042" y="1629"/>
                </a:lnTo>
                <a:lnTo>
                  <a:pt x="1033" y="1641"/>
                </a:lnTo>
                <a:lnTo>
                  <a:pt x="1025" y="1654"/>
                </a:lnTo>
                <a:lnTo>
                  <a:pt x="1018" y="1667"/>
                </a:lnTo>
                <a:lnTo>
                  <a:pt x="1012" y="1680"/>
                </a:lnTo>
                <a:lnTo>
                  <a:pt x="1006" y="1694"/>
                </a:lnTo>
                <a:lnTo>
                  <a:pt x="1001" y="1708"/>
                </a:lnTo>
                <a:lnTo>
                  <a:pt x="996" y="1722"/>
                </a:lnTo>
                <a:lnTo>
                  <a:pt x="991" y="1736"/>
                </a:lnTo>
                <a:lnTo>
                  <a:pt x="988" y="1750"/>
                </a:lnTo>
                <a:lnTo>
                  <a:pt x="986" y="1764"/>
                </a:lnTo>
                <a:lnTo>
                  <a:pt x="984" y="1779"/>
                </a:lnTo>
                <a:lnTo>
                  <a:pt x="983" y="1793"/>
                </a:lnTo>
                <a:lnTo>
                  <a:pt x="983" y="1807"/>
                </a:lnTo>
                <a:lnTo>
                  <a:pt x="983" y="1822"/>
                </a:lnTo>
                <a:lnTo>
                  <a:pt x="984" y="1836"/>
                </a:lnTo>
                <a:lnTo>
                  <a:pt x="986" y="1851"/>
                </a:lnTo>
                <a:lnTo>
                  <a:pt x="988" y="1866"/>
                </a:lnTo>
                <a:lnTo>
                  <a:pt x="991" y="1880"/>
                </a:lnTo>
                <a:lnTo>
                  <a:pt x="996" y="1894"/>
                </a:lnTo>
                <a:lnTo>
                  <a:pt x="1001" y="1908"/>
                </a:lnTo>
                <a:lnTo>
                  <a:pt x="1006" y="1922"/>
                </a:lnTo>
                <a:lnTo>
                  <a:pt x="1012" y="1935"/>
                </a:lnTo>
                <a:lnTo>
                  <a:pt x="1018" y="1948"/>
                </a:lnTo>
                <a:lnTo>
                  <a:pt x="1025" y="1961"/>
                </a:lnTo>
                <a:lnTo>
                  <a:pt x="1033" y="1974"/>
                </a:lnTo>
                <a:lnTo>
                  <a:pt x="1042" y="1986"/>
                </a:lnTo>
                <a:lnTo>
                  <a:pt x="1051" y="1998"/>
                </a:lnTo>
                <a:lnTo>
                  <a:pt x="1061" y="2010"/>
                </a:lnTo>
                <a:lnTo>
                  <a:pt x="1071" y="2022"/>
                </a:lnTo>
                <a:lnTo>
                  <a:pt x="1083" y="2033"/>
                </a:lnTo>
                <a:lnTo>
                  <a:pt x="1094" y="2043"/>
                </a:lnTo>
                <a:lnTo>
                  <a:pt x="1106" y="2052"/>
                </a:lnTo>
                <a:lnTo>
                  <a:pt x="1118" y="2060"/>
                </a:lnTo>
                <a:lnTo>
                  <a:pt x="1131" y="2068"/>
                </a:lnTo>
                <a:lnTo>
                  <a:pt x="1145" y="2075"/>
                </a:lnTo>
                <a:lnTo>
                  <a:pt x="1158" y="2082"/>
                </a:lnTo>
                <a:lnTo>
                  <a:pt x="1172" y="2088"/>
                </a:lnTo>
                <a:lnTo>
                  <a:pt x="1185" y="2093"/>
                </a:lnTo>
                <a:lnTo>
                  <a:pt x="1199" y="2097"/>
                </a:lnTo>
                <a:lnTo>
                  <a:pt x="1213" y="2101"/>
                </a:lnTo>
                <a:lnTo>
                  <a:pt x="1227" y="2104"/>
                </a:lnTo>
                <a:lnTo>
                  <a:pt x="1242" y="2107"/>
                </a:lnTo>
                <a:lnTo>
                  <a:pt x="1256" y="2108"/>
                </a:lnTo>
                <a:lnTo>
                  <a:pt x="1270" y="2109"/>
                </a:lnTo>
                <a:lnTo>
                  <a:pt x="1285" y="2110"/>
                </a:lnTo>
                <a:lnTo>
                  <a:pt x="1300" y="2109"/>
                </a:lnTo>
                <a:lnTo>
                  <a:pt x="1315" y="2108"/>
                </a:lnTo>
                <a:lnTo>
                  <a:pt x="1329" y="2107"/>
                </a:lnTo>
                <a:lnTo>
                  <a:pt x="1343" y="2104"/>
                </a:lnTo>
                <a:lnTo>
                  <a:pt x="1358" y="2101"/>
                </a:lnTo>
                <a:lnTo>
                  <a:pt x="1372" y="2097"/>
                </a:lnTo>
                <a:lnTo>
                  <a:pt x="1385" y="2093"/>
                </a:lnTo>
                <a:lnTo>
                  <a:pt x="1399" y="2088"/>
                </a:lnTo>
                <a:lnTo>
                  <a:pt x="1413" y="2082"/>
                </a:lnTo>
                <a:lnTo>
                  <a:pt x="1426" y="2075"/>
                </a:lnTo>
                <a:lnTo>
                  <a:pt x="1440" y="2068"/>
                </a:lnTo>
                <a:lnTo>
                  <a:pt x="1452" y="2060"/>
                </a:lnTo>
                <a:lnTo>
                  <a:pt x="1465" y="2052"/>
                </a:lnTo>
                <a:lnTo>
                  <a:pt x="1477" y="2043"/>
                </a:lnTo>
                <a:lnTo>
                  <a:pt x="1488" y="2033"/>
                </a:lnTo>
                <a:lnTo>
                  <a:pt x="1499" y="2022"/>
                </a:lnTo>
                <a:lnTo>
                  <a:pt x="3522" y="0"/>
                </a:lnTo>
                <a:close/>
                <a:moveTo>
                  <a:pt x="2585" y="0"/>
                </a:moveTo>
                <a:lnTo>
                  <a:pt x="1731" y="0"/>
                </a:lnTo>
                <a:lnTo>
                  <a:pt x="88" y="1641"/>
                </a:lnTo>
                <a:lnTo>
                  <a:pt x="77" y="1652"/>
                </a:lnTo>
                <a:lnTo>
                  <a:pt x="67" y="1664"/>
                </a:lnTo>
                <a:lnTo>
                  <a:pt x="58" y="1676"/>
                </a:lnTo>
                <a:lnTo>
                  <a:pt x="50" y="1688"/>
                </a:lnTo>
                <a:lnTo>
                  <a:pt x="42" y="1702"/>
                </a:lnTo>
                <a:lnTo>
                  <a:pt x="34" y="1715"/>
                </a:lnTo>
                <a:lnTo>
                  <a:pt x="28" y="1728"/>
                </a:lnTo>
                <a:lnTo>
                  <a:pt x="22" y="1741"/>
                </a:lnTo>
                <a:lnTo>
                  <a:pt x="17" y="1755"/>
                </a:lnTo>
                <a:lnTo>
                  <a:pt x="13" y="1769"/>
                </a:lnTo>
                <a:lnTo>
                  <a:pt x="9" y="1783"/>
                </a:lnTo>
                <a:lnTo>
                  <a:pt x="6" y="1797"/>
                </a:lnTo>
                <a:lnTo>
                  <a:pt x="3" y="1811"/>
                </a:lnTo>
                <a:lnTo>
                  <a:pt x="2" y="1826"/>
                </a:lnTo>
                <a:lnTo>
                  <a:pt x="1" y="1840"/>
                </a:lnTo>
                <a:lnTo>
                  <a:pt x="0" y="1856"/>
                </a:lnTo>
                <a:lnTo>
                  <a:pt x="1" y="1870"/>
                </a:lnTo>
                <a:lnTo>
                  <a:pt x="2" y="1884"/>
                </a:lnTo>
                <a:lnTo>
                  <a:pt x="3" y="1899"/>
                </a:lnTo>
                <a:lnTo>
                  <a:pt x="6" y="1913"/>
                </a:lnTo>
                <a:lnTo>
                  <a:pt x="9" y="1927"/>
                </a:lnTo>
                <a:lnTo>
                  <a:pt x="13" y="1941"/>
                </a:lnTo>
                <a:lnTo>
                  <a:pt x="17" y="1955"/>
                </a:lnTo>
                <a:lnTo>
                  <a:pt x="22" y="1969"/>
                </a:lnTo>
                <a:lnTo>
                  <a:pt x="28" y="1982"/>
                </a:lnTo>
                <a:lnTo>
                  <a:pt x="34" y="1995"/>
                </a:lnTo>
                <a:lnTo>
                  <a:pt x="42" y="2008"/>
                </a:lnTo>
                <a:lnTo>
                  <a:pt x="50" y="2022"/>
                </a:lnTo>
                <a:lnTo>
                  <a:pt x="58" y="2034"/>
                </a:lnTo>
                <a:lnTo>
                  <a:pt x="67" y="2046"/>
                </a:lnTo>
                <a:lnTo>
                  <a:pt x="77" y="2058"/>
                </a:lnTo>
                <a:lnTo>
                  <a:pt x="88" y="2069"/>
                </a:lnTo>
                <a:lnTo>
                  <a:pt x="99" y="2080"/>
                </a:lnTo>
                <a:lnTo>
                  <a:pt x="111" y="2090"/>
                </a:lnTo>
                <a:lnTo>
                  <a:pt x="124" y="2099"/>
                </a:lnTo>
                <a:lnTo>
                  <a:pt x="136" y="2107"/>
                </a:lnTo>
                <a:lnTo>
                  <a:pt x="149" y="2115"/>
                </a:lnTo>
                <a:lnTo>
                  <a:pt x="161" y="2122"/>
                </a:lnTo>
                <a:lnTo>
                  <a:pt x="175" y="2129"/>
                </a:lnTo>
                <a:lnTo>
                  <a:pt x="188" y="2135"/>
                </a:lnTo>
                <a:lnTo>
                  <a:pt x="202" y="2140"/>
                </a:lnTo>
                <a:lnTo>
                  <a:pt x="216" y="2144"/>
                </a:lnTo>
                <a:lnTo>
                  <a:pt x="230" y="2148"/>
                </a:lnTo>
                <a:lnTo>
                  <a:pt x="244" y="2151"/>
                </a:lnTo>
                <a:lnTo>
                  <a:pt x="258" y="2154"/>
                </a:lnTo>
                <a:lnTo>
                  <a:pt x="274" y="2155"/>
                </a:lnTo>
                <a:lnTo>
                  <a:pt x="288" y="2156"/>
                </a:lnTo>
                <a:lnTo>
                  <a:pt x="302" y="2157"/>
                </a:lnTo>
                <a:lnTo>
                  <a:pt x="317" y="2156"/>
                </a:lnTo>
                <a:lnTo>
                  <a:pt x="331" y="2155"/>
                </a:lnTo>
                <a:lnTo>
                  <a:pt x="346" y="2154"/>
                </a:lnTo>
                <a:lnTo>
                  <a:pt x="360" y="2151"/>
                </a:lnTo>
                <a:lnTo>
                  <a:pt x="374" y="2148"/>
                </a:lnTo>
                <a:lnTo>
                  <a:pt x="388" y="2144"/>
                </a:lnTo>
                <a:lnTo>
                  <a:pt x="402" y="2140"/>
                </a:lnTo>
                <a:lnTo>
                  <a:pt x="417" y="2135"/>
                </a:lnTo>
                <a:lnTo>
                  <a:pt x="430" y="2129"/>
                </a:lnTo>
                <a:lnTo>
                  <a:pt x="443" y="2122"/>
                </a:lnTo>
                <a:lnTo>
                  <a:pt x="456" y="2115"/>
                </a:lnTo>
                <a:lnTo>
                  <a:pt x="469" y="2107"/>
                </a:lnTo>
                <a:lnTo>
                  <a:pt x="481" y="2099"/>
                </a:lnTo>
                <a:lnTo>
                  <a:pt x="493" y="2090"/>
                </a:lnTo>
                <a:lnTo>
                  <a:pt x="505" y="2080"/>
                </a:lnTo>
                <a:lnTo>
                  <a:pt x="516" y="2069"/>
                </a:lnTo>
                <a:lnTo>
                  <a:pt x="2585" y="0"/>
                </a:lnTo>
                <a:close/>
                <a:moveTo>
                  <a:pt x="1650" y="0"/>
                </a:moveTo>
                <a:lnTo>
                  <a:pt x="794" y="0"/>
                </a:lnTo>
                <a:lnTo>
                  <a:pt x="154" y="640"/>
                </a:lnTo>
                <a:lnTo>
                  <a:pt x="144" y="651"/>
                </a:lnTo>
                <a:lnTo>
                  <a:pt x="134" y="663"/>
                </a:lnTo>
                <a:lnTo>
                  <a:pt x="125" y="675"/>
                </a:lnTo>
                <a:lnTo>
                  <a:pt x="115" y="687"/>
                </a:lnTo>
                <a:lnTo>
                  <a:pt x="107" y="700"/>
                </a:lnTo>
                <a:lnTo>
                  <a:pt x="100" y="712"/>
                </a:lnTo>
                <a:lnTo>
                  <a:pt x="94" y="727"/>
                </a:lnTo>
                <a:lnTo>
                  <a:pt x="88" y="740"/>
                </a:lnTo>
                <a:lnTo>
                  <a:pt x="83" y="754"/>
                </a:lnTo>
                <a:lnTo>
                  <a:pt x="78" y="768"/>
                </a:lnTo>
                <a:lnTo>
                  <a:pt x="74" y="782"/>
                </a:lnTo>
                <a:lnTo>
                  <a:pt x="71" y="796"/>
                </a:lnTo>
                <a:lnTo>
                  <a:pt x="69" y="810"/>
                </a:lnTo>
                <a:lnTo>
                  <a:pt x="67" y="825"/>
                </a:lnTo>
                <a:lnTo>
                  <a:pt x="66" y="839"/>
                </a:lnTo>
                <a:lnTo>
                  <a:pt x="66" y="853"/>
                </a:lnTo>
                <a:lnTo>
                  <a:pt x="66" y="868"/>
                </a:lnTo>
                <a:lnTo>
                  <a:pt x="67" y="883"/>
                </a:lnTo>
                <a:lnTo>
                  <a:pt x="69" y="898"/>
                </a:lnTo>
                <a:lnTo>
                  <a:pt x="71" y="912"/>
                </a:lnTo>
                <a:lnTo>
                  <a:pt x="74" y="926"/>
                </a:lnTo>
                <a:lnTo>
                  <a:pt x="78" y="940"/>
                </a:lnTo>
                <a:lnTo>
                  <a:pt x="83" y="954"/>
                </a:lnTo>
                <a:lnTo>
                  <a:pt x="88" y="968"/>
                </a:lnTo>
                <a:lnTo>
                  <a:pt x="94" y="981"/>
                </a:lnTo>
                <a:lnTo>
                  <a:pt x="100" y="994"/>
                </a:lnTo>
                <a:lnTo>
                  <a:pt x="107" y="1007"/>
                </a:lnTo>
                <a:lnTo>
                  <a:pt x="115" y="1020"/>
                </a:lnTo>
                <a:lnTo>
                  <a:pt x="125" y="1032"/>
                </a:lnTo>
                <a:lnTo>
                  <a:pt x="134" y="1045"/>
                </a:lnTo>
                <a:lnTo>
                  <a:pt x="144" y="1057"/>
                </a:lnTo>
                <a:lnTo>
                  <a:pt x="154" y="1068"/>
                </a:lnTo>
                <a:lnTo>
                  <a:pt x="166" y="1078"/>
                </a:lnTo>
                <a:lnTo>
                  <a:pt x="177" y="1088"/>
                </a:lnTo>
                <a:lnTo>
                  <a:pt x="189" y="1098"/>
                </a:lnTo>
                <a:lnTo>
                  <a:pt x="202" y="1106"/>
                </a:lnTo>
                <a:lnTo>
                  <a:pt x="214" y="1114"/>
                </a:lnTo>
                <a:lnTo>
                  <a:pt x="227" y="1121"/>
                </a:lnTo>
                <a:lnTo>
                  <a:pt x="240" y="1128"/>
                </a:lnTo>
                <a:lnTo>
                  <a:pt x="254" y="1134"/>
                </a:lnTo>
                <a:lnTo>
                  <a:pt x="268" y="1139"/>
                </a:lnTo>
                <a:lnTo>
                  <a:pt x="282" y="1143"/>
                </a:lnTo>
                <a:lnTo>
                  <a:pt x="296" y="1147"/>
                </a:lnTo>
                <a:lnTo>
                  <a:pt x="310" y="1150"/>
                </a:lnTo>
                <a:lnTo>
                  <a:pt x="325" y="1152"/>
                </a:lnTo>
                <a:lnTo>
                  <a:pt x="339" y="1154"/>
                </a:lnTo>
                <a:lnTo>
                  <a:pt x="354" y="1155"/>
                </a:lnTo>
                <a:lnTo>
                  <a:pt x="368" y="1155"/>
                </a:lnTo>
                <a:lnTo>
                  <a:pt x="382" y="1155"/>
                </a:lnTo>
                <a:lnTo>
                  <a:pt x="397" y="1154"/>
                </a:lnTo>
                <a:lnTo>
                  <a:pt x="412" y="1152"/>
                </a:lnTo>
                <a:lnTo>
                  <a:pt x="426" y="1150"/>
                </a:lnTo>
                <a:lnTo>
                  <a:pt x="441" y="1147"/>
                </a:lnTo>
                <a:lnTo>
                  <a:pt x="455" y="1143"/>
                </a:lnTo>
                <a:lnTo>
                  <a:pt x="468" y="1139"/>
                </a:lnTo>
                <a:lnTo>
                  <a:pt x="482" y="1134"/>
                </a:lnTo>
                <a:lnTo>
                  <a:pt x="496" y="1128"/>
                </a:lnTo>
                <a:lnTo>
                  <a:pt x="509" y="1121"/>
                </a:lnTo>
                <a:lnTo>
                  <a:pt x="522" y="1114"/>
                </a:lnTo>
                <a:lnTo>
                  <a:pt x="534" y="1106"/>
                </a:lnTo>
                <a:lnTo>
                  <a:pt x="547" y="1098"/>
                </a:lnTo>
                <a:lnTo>
                  <a:pt x="560" y="1088"/>
                </a:lnTo>
                <a:lnTo>
                  <a:pt x="571" y="1078"/>
                </a:lnTo>
                <a:lnTo>
                  <a:pt x="582" y="1068"/>
                </a:lnTo>
                <a:lnTo>
                  <a:pt x="165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4B507-86AC-2449-B6D1-1A93CA95FDAA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F79F45-85DE-B949-9825-DB153F4DE558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81CBB9-A54F-F447-A3CC-2069B379AA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2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553028" y="0"/>
            <a:ext cx="16734972" cy="5379495"/>
          </a:xfrm>
          <a:custGeom>
            <a:avLst/>
            <a:gdLst>
              <a:gd name="T0" fmla="*/ 1498 w 7574"/>
              <a:gd name="T1" fmla="*/ 0 h 2433"/>
              <a:gd name="T2" fmla="*/ 2354 w 7574"/>
              <a:gd name="T3" fmla="*/ 0 h 2433"/>
              <a:gd name="T4" fmla="*/ 1520 w 7574"/>
              <a:gd name="T5" fmla="*/ 834 h 2433"/>
              <a:gd name="T6" fmla="*/ 664 w 7574"/>
              <a:gd name="T7" fmla="*/ 834 h 2433"/>
              <a:gd name="T8" fmla="*/ 1498 w 7574"/>
              <a:gd name="T9" fmla="*/ 0 h 2433"/>
              <a:gd name="T10" fmla="*/ 2434 w 7574"/>
              <a:gd name="T11" fmla="*/ 0 h 2433"/>
              <a:gd name="T12" fmla="*/ 3290 w 7574"/>
              <a:gd name="T13" fmla="*/ 0 h 2433"/>
              <a:gd name="T14" fmla="*/ 855 w 7574"/>
              <a:gd name="T15" fmla="*/ 2433 h 2433"/>
              <a:gd name="T16" fmla="*/ 0 w 7574"/>
              <a:gd name="T17" fmla="*/ 2433 h 2433"/>
              <a:gd name="T18" fmla="*/ 2434 w 7574"/>
              <a:gd name="T19" fmla="*/ 0 h 2433"/>
              <a:gd name="T20" fmla="*/ 3370 w 7574"/>
              <a:gd name="T21" fmla="*/ 0 h 2433"/>
              <a:gd name="T22" fmla="*/ 4226 w 7574"/>
              <a:gd name="T23" fmla="*/ 0 h 2433"/>
              <a:gd name="T24" fmla="*/ 2661 w 7574"/>
              <a:gd name="T25" fmla="*/ 1564 h 2433"/>
              <a:gd name="T26" fmla="*/ 1806 w 7574"/>
              <a:gd name="T27" fmla="*/ 1564 h 2433"/>
              <a:gd name="T28" fmla="*/ 3370 w 7574"/>
              <a:gd name="T29" fmla="*/ 0 h 2433"/>
              <a:gd name="T30" fmla="*/ 4306 w 7574"/>
              <a:gd name="T31" fmla="*/ 0 h 2433"/>
              <a:gd name="T32" fmla="*/ 5162 w 7574"/>
              <a:gd name="T33" fmla="*/ 0 h 2433"/>
              <a:gd name="T34" fmla="*/ 3046 w 7574"/>
              <a:gd name="T35" fmla="*/ 2115 h 2433"/>
              <a:gd name="T36" fmla="*/ 2190 w 7574"/>
              <a:gd name="T37" fmla="*/ 2115 h 2433"/>
              <a:gd name="T38" fmla="*/ 4306 w 7574"/>
              <a:gd name="T39" fmla="*/ 0 h 2433"/>
              <a:gd name="T40" fmla="*/ 5242 w 7574"/>
              <a:gd name="T41" fmla="*/ 0 h 2433"/>
              <a:gd name="T42" fmla="*/ 6098 w 7574"/>
              <a:gd name="T43" fmla="*/ 0 h 2433"/>
              <a:gd name="T44" fmla="*/ 4896 w 7574"/>
              <a:gd name="T45" fmla="*/ 1201 h 2433"/>
              <a:gd name="T46" fmla="*/ 4040 w 7574"/>
              <a:gd name="T47" fmla="*/ 1201 h 2433"/>
              <a:gd name="T48" fmla="*/ 5242 w 7574"/>
              <a:gd name="T49" fmla="*/ 0 h 2433"/>
              <a:gd name="T50" fmla="*/ 6177 w 7574"/>
              <a:gd name="T51" fmla="*/ 0 h 2433"/>
              <a:gd name="T52" fmla="*/ 7033 w 7574"/>
              <a:gd name="T53" fmla="*/ 0 h 2433"/>
              <a:gd name="T54" fmla="*/ 5123 w 7574"/>
              <a:gd name="T55" fmla="*/ 1909 h 2433"/>
              <a:gd name="T56" fmla="*/ 4267 w 7574"/>
              <a:gd name="T57" fmla="*/ 1909 h 2433"/>
              <a:gd name="T58" fmla="*/ 6177 w 7574"/>
              <a:gd name="T59" fmla="*/ 0 h 2433"/>
              <a:gd name="T60" fmla="*/ 7114 w 7574"/>
              <a:gd name="T61" fmla="*/ 0 h 2433"/>
              <a:gd name="T62" fmla="*/ 7574 w 7574"/>
              <a:gd name="T63" fmla="*/ 0 h 2433"/>
              <a:gd name="T64" fmla="*/ 7574 w 7574"/>
              <a:gd name="T65" fmla="*/ 395 h 2433"/>
              <a:gd name="T66" fmla="*/ 6453 w 7574"/>
              <a:gd name="T67" fmla="*/ 1515 h 2433"/>
              <a:gd name="T68" fmla="*/ 5597 w 7574"/>
              <a:gd name="T69" fmla="*/ 1515 h 2433"/>
              <a:gd name="T70" fmla="*/ 7114 w 7574"/>
              <a:gd name="T71" fmla="*/ 0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574" h="2433">
                <a:moveTo>
                  <a:pt x="1498" y="0"/>
                </a:moveTo>
                <a:lnTo>
                  <a:pt x="2354" y="0"/>
                </a:lnTo>
                <a:lnTo>
                  <a:pt x="1520" y="834"/>
                </a:lnTo>
                <a:lnTo>
                  <a:pt x="664" y="834"/>
                </a:lnTo>
                <a:lnTo>
                  <a:pt x="1498" y="0"/>
                </a:lnTo>
                <a:close/>
                <a:moveTo>
                  <a:pt x="2434" y="0"/>
                </a:moveTo>
                <a:lnTo>
                  <a:pt x="3290" y="0"/>
                </a:lnTo>
                <a:lnTo>
                  <a:pt x="855" y="2433"/>
                </a:lnTo>
                <a:lnTo>
                  <a:pt x="0" y="2433"/>
                </a:lnTo>
                <a:lnTo>
                  <a:pt x="2434" y="0"/>
                </a:lnTo>
                <a:close/>
                <a:moveTo>
                  <a:pt x="3370" y="0"/>
                </a:moveTo>
                <a:lnTo>
                  <a:pt x="4226" y="0"/>
                </a:lnTo>
                <a:lnTo>
                  <a:pt x="2661" y="1564"/>
                </a:lnTo>
                <a:lnTo>
                  <a:pt x="1806" y="1564"/>
                </a:lnTo>
                <a:lnTo>
                  <a:pt x="3370" y="0"/>
                </a:lnTo>
                <a:close/>
                <a:moveTo>
                  <a:pt x="4306" y="0"/>
                </a:moveTo>
                <a:lnTo>
                  <a:pt x="5162" y="0"/>
                </a:lnTo>
                <a:lnTo>
                  <a:pt x="3046" y="2115"/>
                </a:lnTo>
                <a:lnTo>
                  <a:pt x="2190" y="2115"/>
                </a:lnTo>
                <a:lnTo>
                  <a:pt x="4306" y="0"/>
                </a:lnTo>
                <a:close/>
                <a:moveTo>
                  <a:pt x="5242" y="0"/>
                </a:moveTo>
                <a:lnTo>
                  <a:pt x="6098" y="0"/>
                </a:lnTo>
                <a:lnTo>
                  <a:pt x="4896" y="1201"/>
                </a:lnTo>
                <a:lnTo>
                  <a:pt x="4040" y="1201"/>
                </a:lnTo>
                <a:lnTo>
                  <a:pt x="5242" y="0"/>
                </a:lnTo>
                <a:close/>
                <a:moveTo>
                  <a:pt x="6177" y="0"/>
                </a:moveTo>
                <a:lnTo>
                  <a:pt x="7033" y="0"/>
                </a:lnTo>
                <a:lnTo>
                  <a:pt x="5123" y="1909"/>
                </a:lnTo>
                <a:lnTo>
                  <a:pt x="4267" y="1909"/>
                </a:lnTo>
                <a:lnTo>
                  <a:pt x="6177" y="0"/>
                </a:lnTo>
                <a:close/>
                <a:moveTo>
                  <a:pt x="7114" y="0"/>
                </a:moveTo>
                <a:lnTo>
                  <a:pt x="7574" y="0"/>
                </a:lnTo>
                <a:lnTo>
                  <a:pt x="7574" y="395"/>
                </a:lnTo>
                <a:lnTo>
                  <a:pt x="6453" y="1515"/>
                </a:lnTo>
                <a:lnTo>
                  <a:pt x="5597" y="1515"/>
                </a:lnTo>
                <a:lnTo>
                  <a:pt x="7114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08DFC-52BD-9F47-A5DC-38DC2D4C9AD6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4B3656-C6B1-1548-9E0B-A58277B2036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894A57-3362-D845-9FF5-F2BF986B38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9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012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8076C-60FD-2C4E-BDB4-DB8EB5CB5E3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5833C6-1312-2040-BCA6-DD8083B17E9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D15A36-1805-AE45-B957-19C563F4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7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698918" cy="669891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79192" y="4287009"/>
            <a:ext cx="4798110" cy="479811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EB295-2A0F-3941-99C9-510F081C66F0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794D3-DD4B-D14A-ADCC-B01C97479240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4A7357-0AC7-3B4C-9CBF-0892F639D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907700" y="342952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24384" y="0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41658" y="342952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24384" y="342952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41658" y="685905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24384" y="685905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511E6-E95E-054F-8A9F-48D0C3E4F56A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C1C82D-8973-9644-AF17-B4738DA8724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3694B4-A4D0-8B4E-8BFF-C4E1792BA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9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359170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087336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15502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43668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271834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087336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15502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3668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271834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543668" y="4495802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271834" y="4495802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0" y="4495802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6743703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D5C075-AD06-2646-98DA-28A6E01A1E31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C4DAB1-732E-7643-B75F-30F62B6E1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80F20D-281D-BF4F-B5EC-F1AEBD077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89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76448" y="0"/>
            <a:ext cx="3975907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52354" y="0"/>
            <a:ext cx="3975907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A9054-01E6-4A43-AEF1-FF58D1366520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AB939A-8E24-2C48-BFD0-705C1C372796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B66127-393D-1942-8DAA-86F31367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5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6DBBC3-86DC-5F4C-B2A9-988714CAC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75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457449" y="0"/>
            <a:ext cx="5485374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57448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EF4E2-6FF3-AE41-A78D-F219CB2F2E59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BFF370-1B4B-AC4B-9E23-E0F35363C9E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F5A16D-2F07-DE49-ACA2-319BD0926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88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42823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6BB1B-7FD3-5044-8E26-AB8C41868C07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10AC74-6651-E849-B07C-C83D55763DD6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EF8EAE-BD4D-BF4C-AAA9-45CC4C307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0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8180310" y="0"/>
            <a:ext cx="10107690" cy="10288588"/>
          </a:xfrm>
          <a:custGeom>
            <a:avLst/>
            <a:gdLst>
              <a:gd name="T0" fmla="*/ 4469 w 4469"/>
              <a:gd name="T1" fmla="*/ 4552 h 4552"/>
              <a:gd name="T2" fmla="*/ 3879 w 4469"/>
              <a:gd name="T3" fmla="*/ 4552 h 4552"/>
              <a:gd name="T4" fmla="*/ 1610 w 4469"/>
              <a:gd name="T5" fmla="*/ 2276 h 4552"/>
              <a:gd name="T6" fmla="*/ 3879 w 4469"/>
              <a:gd name="T7" fmla="*/ 0 h 4552"/>
              <a:gd name="T8" fmla="*/ 4469 w 4469"/>
              <a:gd name="T9" fmla="*/ 0 h 4552"/>
              <a:gd name="T10" fmla="*/ 4469 w 4469"/>
              <a:gd name="T11" fmla="*/ 4552 h 4552"/>
              <a:gd name="T12" fmla="*/ 3799 w 4469"/>
              <a:gd name="T13" fmla="*/ 4552 h 4552"/>
              <a:gd name="T14" fmla="*/ 2269 w 4469"/>
              <a:gd name="T15" fmla="*/ 4552 h 4552"/>
              <a:gd name="T16" fmla="*/ 806 w 4469"/>
              <a:gd name="T17" fmla="*/ 3084 h 4552"/>
              <a:gd name="T18" fmla="*/ 1571 w 4469"/>
              <a:gd name="T19" fmla="*/ 2316 h 4552"/>
              <a:gd name="T20" fmla="*/ 3799 w 4469"/>
              <a:gd name="T21" fmla="*/ 4552 h 4552"/>
              <a:gd name="T22" fmla="*/ 2269 w 4469"/>
              <a:gd name="T23" fmla="*/ 0 h 4552"/>
              <a:gd name="T24" fmla="*/ 3799 w 4469"/>
              <a:gd name="T25" fmla="*/ 0 h 4552"/>
              <a:gd name="T26" fmla="*/ 1571 w 4469"/>
              <a:gd name="T27" fmla="*/ 2236 h 4552"/>
              <a:gd name="T28" fmla="*/ 806 w 4469"/>
              <a:gd name="T29" fmla="*/ 1468 h 4552"/>
              <a:gd name="T30" fmla="*/ 2269 w 4469"/>
              <a:gd name="T31" fmla="*/ 0 h 4552"/>
              <a:gd name="T32" fmla="*/ 0 w 4469"/>
              <a:gd name="T33" fmla="*/ 2276 h 4552"/>
              <a:gd name="T34" fmla="*/ 765 w 4469"/>
              <a:gd name="T35" fmla="*/ 1508 h 4552"/>
              <a:gd name="T36" fmla="*/ 1531 w 4469"/>
              <a:gd name="T37" fmla="*/ 2276 h 4552"/>
              <a:gd name="T38" fmla="*/ 765 w 4469"/>
              <a:gd name="T39" fmla="*/ 3044 h 4552"/>
              <a:gd name="T40" fmla="*/ 0 w 4469"/>
              <a:gd name="T41" fmla="*/ 2276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69" h="4552">
                <a:moveTo>
                  <a:pt x="4469" y="4552"/>
                </a:moveTo>
                <a:lnTo>
                  <a:pt x="3879" y="4552"/>
                </a:lnTo>
                <a:lnTo>
                  <a:pt x="1610" y="2276"/>
                </a:lnTo>
                <a:lnTo>
                  <a:pt x="3879" y="0"/>
                </a:lnTo>
                <a:lnTo>
                  <a:pt x="4469" y="0"/>
                </a:lnTo>
                <a:lnTo>
                  <a:pt x="4469" y="4552"/>
                </a:lnTo>
                <a:close/>
                <a:moveTo>
                  <a:pt x="3799" y="4552"/>
                </a:moveTo>
                <a:lnTo>
                  <a:pt x="2269" y="4552"/>
                </a:lnTo>
                <a:lnTo>
                  <a:pt x="806" y="3084"/>
                </a:lnTo>
                <a:lnTo>
                  <a:pt x="1571" y="2316"/>
                </a:lnTo>
                <a:lnTo>
                  <a:pt x="3799" y="4552"/>
                </a:lnTo>
                <a:close/>
                <a:moveTo>
                  <a:pt x="2269" y="0"/>
                </a:moveTo>
                <a:lnTo>
                  <a:pt x="3799" y="0"/>
                </a:lnTo>
                <a:lnTo>
                  <a:pt x="1571" y="2236"/>
                </a:lnTo>
                <a:lnTo>
                  <a:pt x="806" y="1468"/>
                </a:lnTo>
                <a:lnTo>
                  <a:pt x="2269" y="0"/>
                </a:lnTo>
                <a:close/>
                <a:moveTo>
                  <a:pt x="0" y="2276"/>
                </a:moveTo>
                <a:lnTo>
                  <a:pt x="765" y="1508"/>
                </a:lnTo>
                <a:lnTo>
                  <a:pt x="1531" y="2276"/>
                </a:lnTo>
                <a:lnTo>
                  <a:pt x="765" y="3044"/>
                </a:lnTo>
                <a:lnTo>
                  <a:pt x="0" y="227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695FF5-6267-0749-9705-3C35E824F8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20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7841126" y="0"/>
            <a:ext cx="10446874" cy="10288588"/>
          </a:xfrm>
          <a:custGeom>
            <a:avLst/>
            <a:gdLst>
              <a:gd name="T0" fmla="*/ 4619 w 4619"/>
              <a:gd name="T1" fmla="*/ 4552 h 4552"/>
              <a:gd name="T2" fmla="*/ 4241 w 4619"/>
              <a:gd name="T3" fmla="*/ 4552 h 4552"/>
              <a:gd name="T4" fmla="*/ 1972 w 4619"/>
              <a:gd name="T5" fmla="*/ 2276 h 4552"/>
              <a:gd name="T6" fmla="*/ 4241 w 4619"/>
              <a:gd name="T7" fmla="*/ 0 h 4552"/>
              <a:gd name="T8" fmla="*/ 4619 w 4619"/>
              <a:gd name="T9" fmla="*/ 0 h 4552"/>
              <a:gd name="T10" fmla="*/ 4619 w 4619"/>
              <a:gd name="T11" fmla="*/ 4552 h 4552"/>
              <a:gd name="T12" fmla="*/ 986 w 4619"/>
              <a:gd name="T13" fmla="*/ 3265 h 4552"/>
              <a:gd name="T14" fmla="*/ 1932 w 4619"/>
              <a:gd name="T15" fmla="*/ 2316 h 4552"/>
              <a:gd name="T16" fmla="*/ 2879 w 4619"/>
              <a:gd name="T17" fmla="*/ 3265 h 4552"/>
              <a:gd name="T18" fmla="*/ 1932 w 4619"/>
              <a:gd name="T19" fmla="*/ 4214 h 4552"/>
              <a:gd name="T20" fmla="*/ 986 w 4619"/>
              <a:gd name="T21" fmla="*/ 3265 h 4552"/>
              <a:gd name="T22" fmla="*/ 0 w 4619"/>
              <a:gd name="T23" fmla="*/ 2276 h 4552"/>
              <a:gd name="T24" fmla="*/ 946 w 4619"/>
              <a:gd name="T25" fmla="*/ 1327 h 4552"/>
              <a:gd name="T26" fmla="*/ 1893 w 4619"/>
              <a:gd name="T27" fmla="*/ 2276 h 4552"/>
              <a:gd name="T28" fmla="*/ 946 w 4619"/>
              <a:gd name="T29" fmla="*/ 3225 h 4552"/>
              <a:gd name="T30" fmla="*/ 0 w 4619"/>
              <a:gd name="T31" fmla="*/ 2276 h 4552"/>
              <a:gd name="T32" fmla="*/ 986 w 4619"/>
              <a:gd name="T33" fmla="*/ 1287 h 4552"/>
              <a:gd name="T34" fmla="*/ 1932 w 4619"/>
              <a:gd name="T35" fmla="*/ 338 h 4552"/>
              <a:gd name="T36" fmla="*/ 2879 w 4619"/>
              <a:gd name="T37" fmla="*/ 1287 h 4552"/>
              <a:gd name="T38" fmla="*/ 1932 w 4619"/>
              <a:gd name="T39" fmla="*/ 2236 h 4552"/>
              <a:gd name="T40" fmla="*/ 986 w 4619"/>
              <a:gd name="T41" fmla="*/ 1287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9" h="4552">
                <a:moveTo>
                  <a:pt x="4619" y="4552"/>
                </a:moveTo>
                <a:lnTo>
                  <a:pt x="4241" y="4552"/>
                </a:lnTo>
                <a:lnTo>
                  <a:pt x="1972" y="2276"/>
                </a:lnTo>
                <a:lnTo>
                  <a:pt x="4241" y="0"/>
                </a:lnTo>
                <a:lnTo>
                  <a:pt x="4619" y="0"/>
                </a:lnTo>
                <a:lnTo>
                  <a:pt x="4619" y="4552"/>
                </a:lnTo>
                <a:close/>
                <a:moveTo>
                  <a:pt x="986" y="3265"/>
                </a:moveTo>
                <a:lnTo>
                  <a:pt x="1932" y="2316"/>
                </a:lnTo>
                <a:lnTo>
                  <a:pt x="2879" y="3265"/>
                </a:lnTo>
                <a:lnTo>
                  <a:pt x="1932" y="4214"/>
                </a:lnTo>
                <a:lnTo>
                  <a:pt x="986" y="3265"/>
                </a:lnTo>
                <a:close/>
                <a:moveTo>
                  <a:pt x="0" y="2276"/>
                </a:moveTo>
                <a:lnTo>
                  <a:pt x="946" y="1327"/>
                </a:lnTo>
                <a:lnTo>
                  <a:pt x="1893" y="2276"/>
                </a:lnTo>
                <a:lnTo>
                  <a:pt x="946" y="3225"/>
                </a:lnTo>
                <a:lnTo>
                  <a:pt x="0" y="2276"/>
                </a:lnTo>
                <a:close/>
                <a:moveTo>
                  <a:pt x="986" y="1287"/>
                </a:moveTo>
                <a:lnTo>
                  <a:pt x="1932" y="338"/>
                </a:lnTo>
                <a:lnTo>
                  <a:pt x="2879" y="1287"/>
                </a:lnTo>
                <a:lnTo>
                  <a:pt x="1932" y="2236"/>
                </a:lnTo>
                <a:lnTo>
                  <a:pt x="986" y="128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D9502D-82B4-9142-8BC1-1F68C1904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53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4831526" cy="10288588"/>
          </a:xfrm>
          <a:custGeom>
            <a:avLst/>
            <a:gdLst>
              <a:gd name="T0" fmla="*/ 0 w 3711"/>
              <a:gd name="T1" fmla="*/ 0 h 3236"/>
              <a:gd name="T2" fmla="*/ 319 w 3711"/>
              <a:gd name="T3" fmla="*/ 557 h 3236"/>
              <a:gd name="T4" fmla="*/ 640 w 3711"/>
              <a:gd name="T5" fmla="*/ 0 h 3236"/>
              <a:gd name="T6" fmla="*/ 0 w 3711"/>
              <a:gd name="T7" fmla="*/ 0 h 3236"/>
              <a:gd name="T8" fmla="*/ 349 w 3711"/>
              <a:gd name="T9" fmla="*/ 608 h 3236"/>
              <a:gd name="T10" fmla="*/ 625 w 3711"/>
              <a:gd name="T11" fmla="*/ 1089 h 3236"/>
              <a:gd name="T12" fmla="*/ 1252 w 3711"/>
              <a:gd name="T13" fmla="*/ 0 h 3236"/>
              <a:gd name="T14" fmla="*/ 699 w 3711"/>
              <a:gd name="T15" fmla="*/ 0 h 3236"/>
              <a:gd name="T16" fmla="*/ 349 w 3711"/>
              <a:gd name="T17" fmla="*/ 608 h 3236"/>
              <a:gd name="T18" fmla="*/ 654 w 3711"/>
              <a:gd name="T19" fmla="*/ 1140 h 3236"/>
              <a:gd name="T20" fmla="*/ 930 w 3711"/>
              <a:gd name="T21" fmla="*/ 1621 h 3236"/>
              <a:gd name="T22" fmla="*/ 1863 w 3711"/>
              <a:gd name="T23" fmla="*/ 0 h 3236"/>
              <a:gd name="T24" fmla="*/ 1310 w 3711"/>
              <a:gd name="T25" fmla="*/ 0 h 3236"/>
              <a:gd name="T26" fmla="*/ 654 w 3711"/>
              <a:gd name="T27" fmla="*/ 1140 h 3236"/>
              <a:gd name="T28" fmla="*/ 959 w 3711"/>
              <a:gd name="T29" fmla="*/ 1672 h 3236"/>
              <a:gd name="T30" fmla="*/ 1235 w 3711"/>
              <a:gd name="T31" fmla="*/ 2153 h 3236"/>
              <a:gd name="T32" fmla="*/ 2475 w 3711"/>
              <a:gd name="T33" fmla="*/ 0 h 3236"/>
              <a:gd name="T34" fmla="*/ 1921 w 3711"/>
              <a:gd name="T35" fmla="*/ 0 h 3236"/>
              <a:gd name="T36" fmla="*/ 959 w 3711"/>
              <a:gd name="T37" fmla="*/ 1672 h 3236"/>
              <a:gd name="T38" fmla="*/ 1265 w 3711"/>
              <a:gd name="T39" fmla="*/ 2204 h 3236"/>
              <a:gd name="T40" fmla="*/ 1541 w 3711"/>
              <a:gd name="T41" fmla="*/ 2685 h 3236"/>
              <a:gd name="T42" fmla="*/ 3086 w 3711"/>
              <a:gd name="T43" fmla="*/ 0 h 3236"/>
              <a:gd name="T44" fmla="*/ 2533 w 3711"/>
              <a:gd name="T45" fmla="*/ 0 h 3236"/>
              <a:gd name="T46" fmla="*/ 1265 w 3711"/>
              <a:gd name="T47" fmla="*/ 2204 h 3236"/>
              <a:gd name="T48" fmla="*/ 1569 w 3711"/>
              <a:gd name="T49" fmla="*/ 2736 h 3236"/>
              <a:gd name="T50" fmla="*/ 1856 w 3711"/>
              <a:gd name="T51" fmla="*/ 3236 h 3236"/>
              <a:gd name="T52" fmla="*/ 3711 w 3711"/>
              <a:gd name="T53" fmla="*/ 0 h 3236"/>
              <a:gd name="T54" fmla="*/ 3144 w 3711"/>
              <a:gd name="T55" fmla="*/ 0 h 3236"/>
              <a:gd name="T56" fmla="*/ 1569 w 3711"/>
              <a:gd name="T57" fmla="*/ 27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11" h="3236">
                <a:moveTo>
                  <a:pt x="0" y="0"/>
                </a:moveTo>
                <a:lnTo>
                  <a:pt x="319" y="557"/>
                </a:lnTo>
                <a:lnTo>
                  <a:pt x="640" y="0"/>
                </a:lnTo>
                <a:lnTo>
                  <a:pt x="0" y="0"/>
                </a:lnTo>
                <a:close/>
                <a:moveTo>
                  <a:pt x="349" y="608"/>
                </a:moveTo>
                <a:lnTo>
                  <a:pt x="625" y="1089"/>
                </a:lnTo>
                <a:lnTo>
                  <a:pt x="1252" y="0"/>
                </a:lnTo>
                <a:lnTo>
                  <a:pt x="699" y="0"/>
                </a:lnTo>
                <a:lnTo>
                  <a:pt x="349" y="608"/>
                </a:lnTo>
                <a:close/>
                <a:moveTo>
                  <a:pt x="654" y="1140"/>
                </a:moveTo>
                <a:lnTo>
                  <a:pt x="930" y="1621"/>
                </a:lnTo>
                <a:lnTo>
                  <a:pt x="1863" y="0"/>
                </a:lnTo>
                <a:lnTo>
                  <a:pt x="1310" y="0"/>
                </a:lnTo>
                <a:lnTo>
                  <a:pt x="654" y="1140"/>
                </a:lnTo>
                <a:close/>
                <a:moveTo>
                  <a:pt x="959" y="1672"/>
                </a:moveTo>
                <a:lnTo>
                  <a:pt x="1235" y="2153"/>
                </a:lnTo>
                <a:lnTo>
                  <a:pt x="2475" y="0"/>
                </a:lnTo>
                <a:lnTo>
                  <a:pt x="1921" y="0"/>
                </a:lnTo>
                <a:lnTo>
                  <a:pt x="959" y="1672"/>
                </a:lnTo>
                <a:close/>
                <a:moveTo>
                  <a:pt x="1265" y="2204"/>
                </a:moveTo>
                <a:lnTo>
                  <a:pt x="1541" y="2685"/>
                </a:lnTo>
                <a:lnTo>
                  <a:pt x="3086" y="0"/>
                </a:lnTo>
                <a:lnTo>
                  <a:pt x="2533" y="0"/>
                </a:lnTo>
                <a:lnTo>
                  <a:pt x="1265" y="2204"/>
                </a:lnTo>
                <a:close/>
                <a:moveTo>
                  <a:pt x="1569" y="2736"/>
                </a:moveTo>
                <a:lnTo>
                  <a:pt x="1856" y="3236"/>
                </a:lnTo>
                <a:lnTo>
                  <a:pt x="3711" y="0"/>
                </a:lnTo>
                <a:lnTo>
                  <a:pt x="3144" y="0"/>
                </a:lnTo>
                <a:lnTo>
                  <a:pt x="1569" y="273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5A93F-8D3D-0E48-AA97-AD1B6C72E9F7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A29F2E-FFA5-D642-A7B1-649FAF358CD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EF8A0-D67E-7B46-B510-8643BBC01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93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-1" y="0"/>
            <a:ext cx="11799269" cy="10288588"/>
          </a:xfrm>
          <a:custGeom>
            <a:avLst/>
            <a:gdLst>
              <a:gd name="connsiteX0" fmla="*/ 2182082 w 8389157"/>
              <a:gd name="connsiteY0" fmla="*/ 3719723 h 7315076"/>
              <a:gd name="connsiteX1" fmla="*/ 6229680 w 8389157"/>
              <a:gd name="connsiteY1" fmla="*/ 3719723 h 7315076"/>
              <a:gd name="connsiteX2" fmla="*/ 4205881 w 8389157"/>
              <a:gd name="connsiteY2" fmla="*/ 7315076 h 7315076"/>
              <a:gd name="connsiteX3" fmla="*/ 4194578 w 8389157"/>
              <a:gd name="connsiteY3" fmla="*/ 0 h 7315076"/>
              <a:gd name="connsiteX4" fmla="*/ 6218377 w 8389157"/>
              <a:gd name="connsiteY4" fmla="*/ 3595353 h 7315076"/>
              <a:gd name="connsiteX5" fmla="*/ 2170779 w 8389157"/>
              <a:gd name="connsiteY5" fmla="*/ 3595353 h 7315076"/>
              <a:gd name="connsiteX6" fmla="*/ 0 w 8389157"/>
              <a:gd name="connsiteY6" fmla="*/ 0 h 7315076"/>
              <a:gd name="connsiteX7" fmla="*/ 4058908 w 8389157"/>
              <a:gd name="connsiteY7" fmla="*/ 0 h 7315076"/>
              <a:gd name="connsiteX8" fmla="*/ 2028321 w 8389157"/>
              <a:gd name="connsiteY8" fmla="*/ 3595353 h 7315076"/>
              <a:gd name="connsiteX9" fmla="*/ 4330249 w 8389157"/>
              <a:gd name="connsiteY9" fmla="*/ 0 h 7315076"/>
              <a:gd name="connsiteX10" fmla="*/ 8389157 w 8389157"/>
              <a:gd name="connsiteY10" fmla="*/ 0 h 7315076"/>
              <a:gd name="connsiteX11" fmla="*/ 6358570 w 8389157"/>
              <a:gd name="connsiteY11" fmla="*/ 3595353 h 731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89157" h="7315076">
                <a:moveTo>
                  <a:pt x="2182082" y="3719723"/>
                </a:moveTo>
                <a:lnTo>
                  <a:pt x="6229680" y="3719723"/>
                </a:lnTo>
                <a:lnTo>
                  <a:pt x="4205881" y="7315076"/>
                </a:lnTo>
                <a:close/>
                <a:moveTo>
                  <a:pt x="4194578" y="0"/>
                </a:moveTo>
                <a:lnTo>
                  <a:pt x="6218377" y="3595353"/>
                </a:lnTo>
                <a:lnTo>
                  <a:pt x="2170779" y="3595353"/>
                </a:lnTo>
                <a:close/>
                <a:moveTo>
                  <a:pt x="0" y="0"/>
                </a:moveTo>
                <a:lnTo>
                  <a:pt x="4058908" y="0"/>
                </a:lnTo>
                <a:lnTo>
                  <a:pt x="2028321" y="3595353"/>
                </a:lnTo>
                <a:close/>
                <a:moveTo>
                  <a:pt x="4330249" y="0"/>
                </a:moveTo>
                <a:lnTo>
                  <a:pt x="8389157" y="0"/>
                </a:lnTo>
                <a:lnTo>
                  <a:pt x="6358570" y="359535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AF47E-68AB-774B-A4BE-863237BD6856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096130-A7E0-2644-98A2-D409BE440F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BA02F9-D905-CA49-974B-30D992993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22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0460736" y="2301970"/>
            <a:ext cx="7827263" cy="7986618"/>
          </a:xfrm>
          <a:custGeom>
            <a:avLst/>
            <a:gdLst>
              <a:gd name="T0" fmla="*/ 2840 w 4177"/>
              <a:gd name="T1" fmla="*/ 704 h 4262"/>
              <a:gd name="T2" fmla="*/ 2804 w 4177"/>
              <a:gd name="T3" fmla="*/ 586 h 4262"/>
              <a:gd name="T4" fmla="*/ 2798 w 4177"/>
              <a:gd name="T5" fmla="*/ 465 h 4262"/>
              <a:gd name="T6" fmla="*/ 2820 w 4177"/>
              <a:gd name="T7" fmla="*/ 348 h 4262"/>
              <a:gd name="T8" fmla="*/ 2870 w 4177"/>
              <a:gd name="T9" fmla="*/ 237 h 4262"/>
              <a:gd name="T10" fmla="*/ 2946 w 4177"/>
              <a:gd name="T11" fmla="*/ 142 h 4262"/>
              <a:gd name="T12" fmla="*/ 3045 w 4177"/>
              <a:gd name="T13" fmla="*/ 67 h 4262"/>
              <a:gd name="T14" fmla="*/ 3160 w 4177"/>
              <a:gd name="T15" fmla="*/ 18 h 4262"/>
              <a:gd name="T16" fmla="*/ 3280 w 4177"/>
              <a:gd name="T17" fmla="*/ 0 h 4262"/>
              <a:gd name="T18" fmla="*/ 3400 w 4177"/>
              <a:gd name="T19" fmla="*/ 11 h 4262"/>
              <a:gd name="T20" fmla="*/ 3513 w 4177"/>
              <a:gd name="T21" fmla="*/ 51 h 4262"/>
              <a:gd name="T22" fmla="*/ 3613 w 4177"/>
              <a:gd name="T23" fmla="*/ 116 h 4262"/>
              <a:gd name="T24" fmla="*/ 3698 w 4177"/>
              <a:gd name="T25" fmla="*/ 207 h 4262"/>
              <a:gd name="T26" fmla="*/ 4177 w 4177"/>
              <a:gd name="T27" fmla="*/ 4262 h 4262"/>
              <a:gd name="T28" fmla="*/ 2441 w 4177"/>
              <a:gd name="T29" fmla="*/ 2118 h 4262"/>
              <a:gd name="T30" fmla="*/ 2411 w 4177"/>
              <a:gd name="T31" fmla="*/ 1999 h 4262"/>
              <a:gd name="T32" fmla="*/ 2411 w 4177"/>
              <a:gd name="T33" fmla="*/ 1878 h 4262"/>
              <a:gd name="T34" fmla="*/ 2439 w 4177"/>
              <a:gd name="T35" fmla="*/ 1761 h 4262"/>
              <a:gd name="T36" fmla="*/ 2495 w 4177"/>
              <a:gd name="T37" fmla="*/ 1654 h 4262"/>
              <a:gd name="T38" fmla="*/ 2574 w 4177"/>
              <a:gd name="T39" fmla="*/ 1562 h 4262"/>
              <a:gd name="T40" fmla="*/ 2679 w 4177"/>
              <a:gd name="T41" fmla="*/ 1491 h 4262"/>
              <a:gd name="T42" fmla="*/ 2796 w 4177"/>
              <a:gd name="T43" fmla="*/ 1449 h 4262"/>
              <a:gd name="T44" fmla="*/ 2916 w 4177"/>
              <a:gd name="T45" fmla="*/ 1437 h 4262"/>
              <a:gd name="T46" fmla="*/ 3034 w 4177"/>
              <a:gd name="T47" fmla="*/ 1454 h 4262"/>
              <a:gd name="T48" fmla="*/ 3145 w 4177"/>
              <a:gd name="T49" fmla="*/ 1498 h 4262"/>
              <a:gd name="T50" fmla="*/ 3243 w 4177"/>
              <a:gd name="T51" fmla="*/ 1569 h 4262"/>
              <a:gd name="T52" fmla="*/ 3323 w 4177"/>
              <a:gd name="T53" fmla="*/ 1664 h 4262"/>
              <a:gd name="T54" fmla="*/ 641 w 4177"/>
              <a:gd name="T55" fmla="*/ 1114 h 4262"/>
              <a:gd name="T56" fmla="*/ 593 w 4177"/>
              <a:gd name="T57" fmla="*/ 997 h 4262"/>
              <a:gd name="T58" fmla="*/ 575 w 4177"/>
              <a:gd name="T59" fmla="*/ 877 h 4262"/>
              <a:gd name="T60" fmla="*/ 586 w 4177"/>
              <a:gd name="T61" fmla="*/ 758 h 4262"/>
              <a:gd name="T62" fmla="*/ 625 w 4177"/>
              <a:gd name="T63" fmla="*/ 644 h 4262"/>
              <a:gd name="T64" fmla="*/ 690 w 4177"/>
              <a:gd name="T65" fmla="*/ 543 h 4262"/>
              <a:gd name="T66" fmla="*/ 781 w 4177"/>
              <a:gd name="T67" fmla="*/ 458 h 4262"/>
              <a:gd name="T68" fmla="*/ 892 w 4177"/>
              <a:gd name="T69" fmla="*/ 397 h 4262"/>
              <a:gd name="T70" fmla="*/ 1011 w 4177"/>
              <a:gd name="T71" fmla="*/ 368 h 4262"/>
              <a:gd name="T72" fmla="*/ 1130 w 4177"/>
              <a:gd name="T73" fmla="*/ 368 h 4262"/>
              <a:gd name="T74" fmla="*/ 1246 w 4177"/>
              <a:gd name="T75" fmla="*/ 396 h 4262"/>
              <a:gd name="T76" fmla="*/ 1353 w 4177"/>
              <a:gd name="T77" fmla="*/ 451 h 4262"/>
              <a:gd name="T78" fmla="*/ 1445 w 4177"/>
              <a:gd name="T79" fmla="*/ 532 h 4262"/>
              <a:gd name="T80" fmla="*/ 3602 w 4177"/>
              <a:gd name="T81" fmla="*/ 4262 h 4262"/>
              <a:gd name="T82" fmla="*/ 42 w 4177"/>
              <a:gd name="T83" fmla="*/ 2181 h 4262"/>
              <a:gd name="T84" fmla="*/ 7 w 4177"/>
              <a:gd name="T85" fmla="*/ 2062 h 4262"/>
              <a:gd name="T86" fmla="*/ 1 w 4177"/>
              <a:gd name="T87" fmla="*/ 1941 h 4262"/>
              <a:gd name="T88" fmla="*/ 23 w 4177"/>
              <a:gd name="T89" fmla="*/ 1824 h 4262"/>
              <a:gd name="T90" fmla="*/ 73 w 4177"/>
              <a:gd name="T91" fmla="*/ 1715 h 4262"/>
              <a:gd name="T92" fmla="*/ 148 w 4177"/>
              <a:gd name="T93" fmla="*/ 1619 h 4262"/>
              <a:gd name="T94" fmla="*/ 247 w 4177"/>
              <a:gd name="T95" fmla="*/ 1543 h 4262"/>
              <a:gd name="T96" fmla="*/ 363 w 4177"/>
              <a:gd name="T97" fmla="*/ 1494 h 4262"/>
              <a:gd name="T98" fmla="*/ 483 w 4177"/>
              <a:gd name="T99" fmla="*/ 1476 h 4262"/>
              <a:gd name="T100" fmla="*/ 602 w 4177"/>
              <a:gd name="T101" fmla="*/ 1488 h 4262"/>
              <a:gd name="T102" fmla="*/ 716 w 4177"/>
              <a:gd name="T103" fmla="*/ 1527 h 4262"/>
              <a:gd name="T104" fmla="*/ 816 w 4177"/>
              <a:gd name="T105" fmla="*/ 1592 h 4262"/>
              <a:gd name="T106" fmla="*/ 901 w 4177"/>
              <a:gd name="T107" fmla="*/ 1683 h 4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77" h="4262">
                <a:moveTo>
                  <a:pt x="4177" y="1036"/>
                </a:moveTo>
                <a:lnTo>
                  <a:pt x="4177" y="3034"/>
                </a:lnTo>
                <a:lnTo>
                  <a:pt x="2863" y="749"/>
                </a:lnTo>
                <a:lnTo>
                  <a:pt x="2850" y="727"/>
                </a:lnTo>
                <a:lnTo>
                  <a:pt x="2840" y="704"/>
                </a:lnTo>
                <a:lnTo>
                  <a:pt x="2830" y="681"/>
                </a:lnTo>
                <a:lnTo>
                  <a:pt x="2822" y="657"/>
                </a:lnTo>
                <a:lnTo>
                  <a:pt x="2814" y="634"/>
                </a:lnTo>
                <a:lnTo>
                  <a:pt x="2808" y="609"/>
                </a:lnTo>
                <a:lnTo>
                  <a:pt x="2804" y="586"/>
                </a:lnTo>
                <a:lnTo>
                  <a:pt x="2800" y="562"/>
                </a:lnTo>
                <a:lnTo>
                  <a:pt x="2798" y="538"/>
                </a:lnTo>
                <a:lnTo>
                  <a:pt x="2797" y="513"/>
                </a:lnTo>
                <a:lnTo>
                  <a:pt x="2797" y="489"/>
                </a:lnTo>
                <a:lnTo>
                  <a:pt x="2798" y="465"/>
                </a:lnTo>
                <a:lnTo>
                  <a:pt x="2800" y="441"/>
                </a:lnTo>
                <a:lnTo>
                  <a:pt x="2804" y="417"/>
                </a:lnTo>
                <a:lnTo>
                  <a:pt x="2808" y="393"/>
                </a:lnTo>
                <a:lnTo>
                  <a:pt x="2814" y="370"/>
                </a:lnTo>
                <a:lnTo>
                  <a:pt x="2820" y="348"/>
                </a:lnTo>
                <a:lnTo>
                  <a:pt x="2828" y="324"/>
                </a:lnTo>
                <a:lnTo>
                  <a:pt x="2837" y="302"/>
                </a:lnTo>
                <a:lnTo>
                  <a:pt x="2847" y="280"/>
                </a:lnTo>
                <a:lnTo>
                  <a:pt x="2858" y="259"/>
                </a:lnTo>
                <a:lnTo>
                  <a:pt x="2870" y="237"/>
                </a:lnTo>
                <a:lnTo>
                  <a:pt x="2883" y="217"/>
                </a:lnTo>
                <a:lnTo>
                  <a:pt x="2897" y="198"/>
                </a:lnTo>
                <a:lnTo>
                  <a:pt x="2913" y="179"/>
                </a:lnTo>
                <a:lnTo>
                  <a:pt x="2929" y="161"/>
                </a:lnTo>
                <a:lnTo>
                  <a:pt x="2946" y="142"/>
                </a:lnTo>
                <a:lnTo>
                  <a:pt x="2964" y="125"/>
                </a:lnTo>
                <a:lnTo>
                  <a:pt x="2982" y="109"/>
                </a:lnTo>
                <a:lnTo>
                  <a:pt x="3002" y="94"/>
                </a:lnTo>
                <a:lnTo>
                  <a:pt x="3023" y="80"/>
                </a:lnTo>
                <a:lnTo>
                  <a:pt x="3045" y="67"/>
                </a:lnTo>
                <a:lnTo>
                  <a:pt x="3068" y="55"/>
                </a:lnTo>
                <a:lnTo>
                  <a:pt x="3090" y="43"/>
                </a:lnTo>
                <a:lnTo>
                  <a:pt x="3113" y="33"/>
                </a:lnTo>
                <a:lnTo>
                  <a:pt x="3137" y="25"/>
                </a:lnTo>
                <a:lnTo>
                  <a:pt x="3160" y="18"/>
                </a:lnTo>
                <a:lnTo>
                  <a:pt x="3184" y="12"/>
                </a:lnTo>
                <a:lnTo>
                  <a:pt x="3208" y="7"/>
                </a:lnTo>
                <a:lnTo>
                  <a:pt x="3232" y="4"/>
                </a:lnTo>
                <a:lnTo>
                  <a:pt x="3256" y="1"/>
                </a:lnTo>
                <a:lnTo>
                  <a:pt x="3280" y="0"/>
                </a:lnTo>
                <a:lnTo>
                  <a:pt x="3304" y="0"/>
                </a:lnTo>
                <a:lnTo>
                  <a:pt x="3328" y="1"/>
                </a:lnTo>
                <a:lnTo>
                  <a:pt x="3353" y="4"/>
                </a:lnTo>
                <a:lnTo>
                  <a:pt x="3376" y="7"/>
                </a:lnTo>
                <a:lnTo>
                  <a:pt x="3400" y="11"/>
                </a:lnTo>
                <a:lnTo>
                  <a:pt x="3423" y="17"/>
                </a:lnTo>
                <a:lnTo>
                  <a:pt x="3446" y="24"/>
                </a:lnTo>
                <a:lnTo>
                  <a:pt x="3468" y="32"/>
                </a:lnTo>
                <a:lnTo>
                  <a:pt x="3491" y="40"/>
                </a:lnTo>
                <a:lnTo>
                  <a:pt x="3513" y="51"/>
                </a:lnTo>
                <a:lnTo>
                  <a:pt x="3534" y="62"/>
                </a:lnTo>
                <a:lnTo>
                  <a:pt x="3555" y="74"/>
                </a:lnTo>
                <a:lnTo>
                  <a:pt x="3575" y="87"/>
                </a:lnTo>
                <a:lnTo>
                  <a:pt x="3594" y="101"/>
                </a:lnTo>
                <a:lnTo>
                  <a:pt x="3613" y="116"/>
                </a:lnTo>
                <a:lnTo>
                  <a:pt x="3633" y="132"/>
                </a:lnTo>
                <a:lnTo>
                  <a:pt x="3650" y="150"/>
                </a:lnTo>
                <a:lnTo>
                  <a:pt x="3667" y="168"/>
                </a:lnTo>
                <a:lnTo>
                  <a:pt x="3683" y="187"/>
                </a:lnTo>
                <a:lnTo>
                  <a:pt x="3698" y="207"/>
                </a:lnTo>
                <a:lnTo>
                  <a:pt x="3712" y="227"/>
                </a:lnTo>
                <a:lnTo>
                  <a:pt x="3725" y="250"/>
                </a:lnTo>
                <a:lnTo>
                  <a:pt x="4177" y="1036"/>
                </a:lnTo>
                <a:close/>
                <a:moveTo>
                  <a:pt x="4177" y="3148"/>
                </a:moveTo>
                <a:lnTo>
                  <a:pt x="4177" y="4262"/>
                </a:lnTo>
                <a:lnTo>
                  <a:pt x="3668" y="4262"/>
                </a:lnTo>
                <a:lnTo>
                  <a:pt x="2474" y="2187"/>
                </a:lnTo>
                <a:lnTo>
                  <a:pt x="2462" y="2163"/>
                </a:lnTo>
                <a:lnTo>
                  <a:pt x="2450" y="2141"/>
                </a:lnTo>
                <a:lnTo>
                  <a:pt x="2441" y="2118"/>
                </a:lnTo>
                <a:lnTo>
                  <a:pt x="2432" y="2095"/>
                </a:lnTo>
                <a:lnTo>
                  <a:pt x="2425" y="2070"/>
                </a:lnTo>
                <a:lnTo>
                  <a:pt x="2419" y="2047"/>
                </a:lnTo>
                <a:lnTo>
                  <a:pt x="2415" y="2023"/>
                </a:lnTo>
                <a:lnTo>
                  <a:pt x="2411" y="1999"/>
                </a:lnTo>
                <a:lnTo>
                  <a:pt x="2409" y="1974"/>
                </a:lnTo>
                <a:lnTo>
                  <a:pt x="2408" y="1950"/>
                </a:lnTo>
                <a:lnTo>
                  <a:pt x="2408" y="1926"/>
                </a:lnTo>
                <a:lnTo>
                  <a:pt x="2409" y="1902"/>
                </a:lnTo>
                <a:lnTo>
                  <a:pt x="2411" y="1878"/>
                </a:lnTo>
                <a:lnTo>
                  <a:pt x="2414" y="1854"/>
                </a:lnTo>
                <a:lnTo>
                  <a:pt x="2419" y="1831"/>
                </a:lnTo>
                <a:lnTo>
                  <a:pt x="2425" y="1808"/>
                </a:lnTo>
                <a:lnTo>
                  <a:pt x="2431" y="1784"/>
                </a:lnTo>
                <a:lnTo>
                  <a:pt x="2439" y="1761"/>
                </a:lnTo>
                <a:lnTo>
                  <a:pt x="2448" y="1739"/>
                </a:lnTo>
                <a:lnTo>
                  <a:pt x="2458" y="1718"/>
                </a:lnTo>
                <a:lnTo>
                  <a:pt x="2470" y="1696"/>
                </a:lnTo>
                <a:lnTo>
                  <a:pt x="2482" y="1675"/>
                </a:lnTo>
                <a:lnTo>
                  <a:pt x="2495" y="1654"/>
                </a:lnTo>
                <a:lnTo>
                  <a:pt x="2509" y="1635"/>
                </a:lnTo>
                <a:lnTo>
                  <a:pt x="2524" y="1616"/>
                </a:lnTo>
                <a:lnTo>
                  <a:pt x="2540" y="1597"/>
                </a:lnTo>
                <a:lnTo>
                  <a:pt x="2557" y="1579"/>
                </a:lnTo>
                <a:lnTo>
                  <a:pt x="2574" y="1562"/>
                </a:lnTo>
                <a:lnTo>
                  <a:pt x="2593" y="1547"/>
                </a:lnTo>
                <a:lnTo>
                  <a:pt x="2614" y="1531"/>
                </a:lnTo>
                <a:lnTo>
                  <a:pt x="2635" y="1517"/>
                </a:lnTo>
                <a:lnTo>
                  <a:pt x="2656" y="1504"/>
                </a:lnTo>
                <a:lnTo>
                  <a:pt x="2679" y="1491"/>
                </a:lnTo>
                <a:lnTo>
                  <a:pt x="2701" y="1480"/>
                </a:lnTo>
                <a:lnTo>
                  <a:pt x="2724" y="1471"/>
                </a:lnTo>
                <a:lnTo>
                  <a:pt x="2748" y="1462"/>
                </a:lnTo>
                <a:lnTo>
                  <a:pt x="2772" y="1455"/>
                </a:lnTo>
                <a:lnTo>
                  <a:pt x="2796" y="1449"/>
                </a:lnTo>
                <a:lnTo>
                  <a:pt x="2819" y="1444"/>
                </a:lnTo>
                <a:lnTo>
                  <a:pt x="2843" y="1441"/>
                </a:lnTo>
                <a:lnTo>
                  <a:pt x="2867" y="1439"/>
                </a:lnTo>
                <a:lnTo>
                  <a:pt x="2891" y="1437"/>
                </a:lnTo>
                <a:lnTo>
                  <a:pt x="2916" y="1437"/>
                </a:lnTo>
                <a:lnTo>
                  <a:pt x="2940" y="1438"/>
                </a:lnTo>
                <a:lnTo>
                  <a:pt x="2964" y="1441"/>
                </a:lnTo>
                <a:lnTo>
                  <a:pt x="2987" y="1444"/>
                </a:lnTo>
                <a:lnTo>
                  <a:pt x="3010" y="1449"/>
                </a:lnTo>
                <a:lnTo>
                  <a:pt x="3034" y="1454"/>
                </a:lnTo>
                <a:lnTo>
                  <a:pt x="3057" y="1461"/>
                </a:lnTo>
                <a:lnTo>
                  <a:pt x="3080" y="1469"/>
                </a:lnTo>
                <a:lnTo>
                  <a:pt x="3102" y="1478"/>
                </a:lnTo>
                <a:lnTo>
                  <a:pt x="3124" y="1487"/>
                </a:lnTo>
                <a:lnTo>
                  <a:pt x="3145" y="1498"/>
                </a:lnTo>
                <a:lnTo>
                  <a:pt x="3166" y="1511"/>
                </a:lnTo>
                <a:lnTo>
                  <a:pt x="3186" y="1524"/>
                </a:lnTo>
                <a:lnTo>
                  <a:pt x="3206" y="1538"/>
                </a:lnTo>
                <a:lnTo>
                  <a:pt x="3225" y="1553"/>
                </a:lnTo>
                <a:lnTo>
                  <a:pt x="3243" y="1569"/>
                </a:lnTo>
                <a:lnTo>
                  <a:pt x="3261" y="1586"/>
                </a:lnTo>
                <a:lnTo>
                  <a:pt x="3278" y="1605"/>
                </a:lnTo>
                <a:lnTo>
                  <a:pt x="3294" y="1624"/>
                </a:lnTo>
                <a:lnTo>
                  <a:pt x="3309" y="1644"/>
                </a:lnTo>
                <a:lnTo>
                  <a:pt x="3323" y="1664"/>
                </a:lnTo>
                <a:lnTo>
                  <a:pt x="3336" y="1686"/>
                </a:lnTo>
                <a:lnTo>
                  <a:pt x="4177" y="3148"/>
                </a:lnTo>
                <a:close/>
                <a:moveTo>
                  <a:pt x="3602" y="4262"/>
                </a:moveTo>
                <a:lnTo>
                  <a:pt x="2452" y="4262"/>
                </a:lnTo>
                <a:lnTo>
                  <a:pt x="641" y="1114"/>
                </a:lnTo>
                <a:lnTo>
                  <a:pt x="629" y="1090"/>
                </a:lnTo>
                <a:lnTo>
                  <a:pt x="618" y="1068"/>
                </a:lnTo>
                <a:lnTo>
                  <a:pt x="608" y="1045"/>
                </a:lnTo>
                <a:lnTo>
                  <a:pt x="600" y="1022"/>
                </a:lnTo>
                <a:lnTo>
                  <a:pt x="593" y="997"/>
                </a:lnTo>
                <a:lnTo>
                  <a:pt x="587" y="973"/>
                </a:lnTo>
                <a:lnTo>
                  <a:pt x="582" y="950"/>
                </a:lnTo>
                <a:lnTo>
                  <a:pt x="579" y="926"/>
                </a:lnTo>
                <a:lnTo>
                  <a:pt x="576" y="901"/>
                </a:lnTo>
                <a:lnTo>
                  <a:pt x="575" y="877"/>
                </a:lnTo>
                <a:lnTo>
                  <a:pt x="575" y="853"/>
                </a:lnTo>
                <a:lnTo>
                  <a:pt x="576" y="829"/>
                </a:lnTo>
                <a:lnTo>
                  <a:pt x="579" y="804"/>
                </a:lnTo>
                <a:lnTo>
                  <a:pt x="582" y="781"/>
                </a:lnTo>
                <a:lnTo>
                  <a:pt x="586" y="758"/>
                </a:lnTo>
                <a:lnTo>
                  <a:pt x="592" y="734"/>
                </a:lnTo>
                <a:lnTo>
                  <a:pt x="599" y="711"/>
                </a:lnTo>
                <a:lnTo>
                  <a:pt x="607" y="688"/>
                </a:lnTo>
                <a:lnTo>
                  <a:pt x="615" y="666"/>
                </a:lnTo>
                <a:lnTo>
                  <a:pt x="625" y="644"/>
                </a:lnTo>
                <a:lnTo>
                  <a:pt x="636" y="622"/>
                </a:lnTo>
                <a:lnTo>
                  <a:pt x="648" y="602"/>
                </a:lnTo>
                <a:lnTo>
                  <a:pt x="661" y="581"/>
                </a:lnTo>
                <a:lnTo>
                  <a:pt x="675" y="562"/>
                </a:lnTo>
                <a:lnTo>
                  <a:pt x="690" y="543"/>
                </a:lnTo>
                <a:lnTo>
                  <a:pt x="707" y="524"/>
                </a:lnTo>
                <a:lnTo>
                  <a:pt x="724" y="506"/>
                </a:lnTo>
                <a:lnTo>
                  <a:pt x="742" y="489"/>
                </a:lnTo>
                <a:lnTo>
                  <a:pt x="761" y="474"/>
                </a:lnTo>
                <a:lnTo>
                  <a:pt x="781" y="458"/>
                </a:lnTo>
                <a:lnTo>
                  <a:pt x="801" y="444"/>
                </a:lnTo>
                <a:lnTo>
                  <a:pt x="823" y="430"/>
                </a:lnTo>
                <a:lnTo>
                  <a:pt x="845" y="418"/>
                </a:lnTo>
                <a:lnTo>
                  <a:pt x="869" y="407"/>
                </a:lnTo>
                <a:lnTo>
                  <a:pt x="892" y="397"/>
                </a:lnTo>
                <a:lnTo>
                  <a:pt x="915" y="389"/>
                </a:lnTo>
                <a:lnTo>
                  <a:pt x="938" y="382"/>
                </a:lnTo>
                <a:lnTo>
                  <a:pt x="962" y="376"/>
                </a:lnTo>
                <a:lnTo>
                  <a:pt x="986" y="371"/>
                </a:lnTo>
                <a:lnTo>
                  <a:pt x="1011" y="368"/>
                </a:lnTo>
                <a:lnTo>
                  <a:pt x="1035" y="365"/>
                </a:lnTo>
                <a:lnTo>
                  <a:pt x="1059" y="364"/>
                </a:lnTo>
                <a:lnTo>
                  <a:pt x="1083" y="364"/>
                </a:lnTo>
                <a:lnTo>
                  <a:pt x="1106" y="365"/>
                </a:lnTo>
                <a:lnTo>
                  <a:pt x="1130" y="368"/>
                </a:lnTo>
                <a:lnTo>
                  <a:pt x="1155" y="371"/>
                </a:lnTo>
                <a:lnTo>
                  <a:pt x="1178" y="376"/>
                </a:lnTo>
                <a:lnTo>
                  <a:pt x="1201" y="381"/>
                </a:lnTo>
                <a:lnTo>
                  <a:pt x="1224" y="388"/>
                </a:lnTo>
                <a:lnTo>
                  <a:pt x="1246" y="396"/>
                </a:lnTo>
                <a:lnTo>
                  <a:pt x="1268" y="404"/>
                </a:lnTo>
                <a:lnTo>
                  <a:pt x="1291" y="414"/>
                </a:lnTo>
                <a:lnTo>
                  <a:pt x="1312" y="425"/>
                </a:lnTo>
                <a:lnTo>
                  <a:pt x="1333" y="438"/>
                </a:lnTo>
                <a:lnTo>
                  <a:pt x="1353" y="451"/>
                </a:lnTo>
                <a:lnTo>
                  <a:pt x="1373" y="465"/>
                </a:lnTo>
                <a:lnTo>
                  <a:pt x="1392" y="480"/>
                </a:lnTo>
                <a:lnTo>
                  <a:pt x="1410" y="496"/>
                </a:lnTo>
                <a:lnTo>
                  <a:pt x="1427" y="513"/>
                </a:lnTo>
                <a:lnTo>
                  <a:pt x="1445" y="532"/>
                </a:lnTo>
                <a:lnTo>
                  <a:pt x="1461" y="551"/>
                </a:lnTo>
                <a:lnTo>
                  <a:pt x="1476" y="571"/>
                </a:lnTo>
                <a:lnTo>
                  <a:pt x="1490" y="591"/>
                </a:lnTo>
                <a:lnTo>
                  <a:pt x="1504" y="613"/>
                </a:lnTo>
                <a:lnTo>
                  <a:pt x="3602" y="4262"/>
                </a:lnTo>
                <a:close/>
                <a:moveTo>
                  <a:pt x="2387" y="4262"/>
                </a:moveTo>
                <a:lnTo>
                  <a:pt x="1237" y="4262"/>
                </a:lnTo>
                <a:lnTo>
                  <a:pt x="65" y="2226"/>
                </a:lnTo>
                <a:lnTo>
                  <a:pt x="53" y="2203"/>
                </a:lnTo>
                <a:lnTo>
                  <a:pt x="42" y="2181"/>
                </a:lnTo>
                <a:lnTo>
                  <a:pt x="33" y="2157"/>
                </a:lnTo>
                <a:lnTo>
                  <a:pt x="24" y="2134"/>
                </a:lnTo>
                <a:lnTo>
                  <a:pt x="17" y="2110"/>
                </a:lnTo>
                <a:lnTo>
                  <a:pt x="11" y="2086"/>
                </a:lnTo>
                <a:lnTo>
                  <a:pt x="7" y="2062"/>
                </a:lnTo>
                <a:lnTo>
                  <a:pt x="3" y="2038"/>
                </a:lnTo>
                <a:lnTo>
                  <a:pt x="1" y="2014"/>
                </a:lnTo>
                <a:lnTo>
                  <a:pt x="0" y="1990"/>
                </a:lnTo>
                <a:lnTo>
                  <a:pt x="0" y="1965"/>
                </a:lnTo>
                <a:lnTo>
                  <a:pt x="1" y="1941"/>
                </a:lnTo>
                <a:lnTo>
                  <a:pt x="3" y="1917"/>
                </a:lnTo>
                <a:lnTo>
                  <a:pt x="6" y="1894"/>
                </a:lnTo>
                <a:lnTo>
                  <a:pt x="11" y="1870"/>
                </a:lnTo>
                <a:lnTo>
                  <a:pt x="16" y="1846"/>
                </a:lnTo>
                <a:lnTo>
                  <a:pt x="23" y="1824"/>
                </a:lnTo>
                <a:lnTo>
                  <a:pt x="31" y="1801"/>
                </a:lnTo>
                <a:lnTo>
                  <a:pt x="40" y="1778"/>
                </a:lnTo>
                <a:lnTo>
                  <a:pt x="50" y="1756"/>
                </a:lnTo>
                <a:lnTo>
                  <a:pt x="61" y="1735"/>
                </a:lnTo>
                <a:lnTo>
                  <a:pt x="73" y="1715"/>
                </a:lnTo>
                <a:lnTo>
                  <a:pt x="86" y="1693"/>
                </a:lnTo>
                <a:lnTo>
                  <a:pt x="100" y="1674"/>
                </a:lnTo>
                <a:lnTo>
                  <a:pt x="115" y="1655"/>
                </a:lnTo>
                <a:lnTo>
                  <a:pt x="132" y="1637"/>
                </a:lnTo>
                <a:lnTo>
                  <a:pt x="148" y="1619"/>
                </a:lnTo>
                <a:lnTo>
                  <a:pt x="166" y="1602"/>
                </a:lnTo>
                <a:lnTo>
                  <a:pt x="185" y="1585"/>
                </a:lnTo>
                <a:lnTo>
                  <a:pt x="205" y="1570"/>
                </a:lnTo>
                <a:lnTo>
                  <a:pt x="226" y="1556"/>
                </a:lnTo>
                <a:lnTo>
                  <a:pt x="247" y="1543"/>
                </a:lnTo>
                <a:lnTo>
                  <a:pt x="271" y="1531"/>
                </a:lnTo>
                <a:lnTo>
                  <a:pt x="293" y="1520"/>
                </a:lnTo>
                <a:lnTo>
                  <a:pt x="316" y="1510"/>
                </a:lnTo>
                <a:lnTo>
                  <a:pt x="339" y="1502"/>
                </a:lnTo>
                <a:lnTo>
                  <a:pt x="363" y="1494"/>
                </a:lnTo>
                <a:lnTo>
                  <a:pt x="387" y="1488"/>
                </a:lnTo>
                <a:lnTo>
                  <a:pt x="411" y="1483"/>
                </a:lnTo>
                <a:lnTo>
                  <a:pt x="435" y="1480"/>
                </a:lnTo>
                <a:lnTo>
                  <a:pt x="459" y="1477"/>
                </a:lnTo>
                <a:lnTo>
                  <a:pt x="483" y="1476"/>
                </a:lnTo>
                <a:lnTo>
                  <a:pt x="507" y="1476"/>
                </a:lnTo>
                <a:lnTo>
                  <a:pt x="531" y="1477"/>
                </a:lnTo>
                <a:lnTo>
                  <a:pt x="555" y="1480"/>
                </a:lnTo>
                <a:lnTo>
                  <a:pt x="579" y="1483"/>
                </a:lnTo>
                <a:lnTo>
                  <a:pt x="602" y="1488"/>
                </a:lnTo>
                <a:lnTo>
                  <a:pt x="626" y="1493"/>
                </a:lnTo>
                <a:lnTo>
                  <a:pt x="648" y="1500"/>
                </a:lnTo>
                <a:lnTo>
                  <a:pt x="671" y="1509"/>
                </a:lnTo>
                <a:lnTo>
                  <a:pt x="693" y="1517"/>
                </a:lnTo>
                <a:lnTo>
                  <a:pt x="716" y="1527"/>
                </a:lnTo>
                <a:lnTo>
                  <a:pt x="737" y="1538"/>
                </a:lnTo>
                <a:lnTo>
                  <a:pt x="757" y="1550"/>
                </a:lnTo>
                <a:lnTo>
                  <a:pt x="778" y="1563"/>
                </a:lnTo>
                <a:lnTo>
                  <a:pt x="797" y="1577"/>
                </a:lnTo>
                <a:lnTo>
                  <a:pt x="816" y="1592"/>
                </a:lnTo>
                <a:lnTo>
                  <a:pt x="834" y="1609"/>
                </a:lnTo>
                <a:lnTo>
                  <a:pt x="853" y="1626"/>
                </a:lnTo>
                <a:lnTo>
                  <a:pt x="870" y="1644"/>
                </a:lnTo>
                <a:lnTo>
                  <a:pt x="885" y="1663"/>
                </a:lnTo>
                <a:lnTo>
                  <a:pt x="901" y="1683"/>
                </a:lnTo>
                <a:lnTo>
                  <a:pt x="915" y="1704"/>
                </a:lnTo>
                <a:lnTo>
                  <a:pt x="928" y="1726"/>
                </a:lnTo>
                <a:lnTo>
                  <a:pt x="2387" y="426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3CB47-6ABA-C64F-AF91-871F96B1610F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9BD81C-2CA0-C04F-A1A9-739E33D1D657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96F45E-ECAD-804B-A941-D76D11454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72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9570720" y="1700378"/>
            <a:ext cx="8717279" cy="8588210"/>
          </a:xfrm>
          <a:custGeom>
            <a:avLst/>
            <a:gdLst>
              <a:gd name="T0" fmla="*/ 1001 w 4390"/>
              <a:gd name="T1" fmla="*/ 4326 h 4326"/>
              <a:gd name="T2" fmla="*/ 1648 w 4390"/>
              <a:gd name="T3" fmla="*/ 4326 h 4326"/>
              <a:gd name="T4" fmla="*/ 485 w 4390"/>
              <a:gd name="T5" fmla="*/ 2305 h 4326"/>
              <a:gd name="T6" fmla="*/ 0 w 4390"/>
              <a:gd name="T7" fmla="*/ 2586 h 4326"/>
              <a:gd name="T8" fmla="*/ 1001 w 4390"/>
              <a:gd name="T9" fmla="*/ 4326 h 4326"/>
              <a:gd name="T10" fmla="*/ 1714 w 4390"/>
              <a:gd name="T11" fmla="*/ 4326 h 4326"/>
              <a:gd name="T12" fmla="*/ 2360 w 4390"/>
              <a:gd name="T13" fmla="*/ 4326 h 4326"/>
              <a:gd name="T14" fmla="*/ 646 w 4390"/>
              <a:gd name="T15" fmla="*/ 1346 h 4326"/>
              <a:gd name="T16" fmla="*/ 161 w 4390"/>
              <a:gd name="T17" fmla="*/ 1628 h 4326"/>
              <a:gd name="T18" fmla="*/ 1714 w 4390"/>
              <a:gd name="T19" fmla="*/ 4326 h 4326"/>
              <a:gd name="T20" fmla="*/ 2426 w 4390"/>
              <a:gd name="T21" fmla="*/ 4326 h 4326"/>
              <a:gd name="T22" fmla="*/ 3073 w 4390"/>
              <a:gd name="T23" fmla="*/ 4326 h 4326"/>
              <a:gd name="T24" fmla="*/ 1405 w 4390"/>
              <a:gd name="T25" fmla="*/ 1426 h 4326"/>
              <a:gd name="T26" fmla="*/ 919 w 4390"/>
              <a:gd name="T27" fmla="*/ 1708 h 4326"/>
              <a:gd name="T28" fmla="*/ 2426 w 4390"/>
              <a:gd name="T29" fmla="*/ 4326 h 4326"/>
              <a:gd name="T30" fmla="*/ 3138 w 4390"/>
              <a:gd name="T31" fmla="*/ 4326 h 4326"/>
              <a:gd name="T32" fmla="*/ 3785 w 4390"/>
              <a:gd name="T33" fmla="*/ 4326 h 4326"/>
              <a:gd name="T34" fmla="*/ 1391 w 4390"/>
              <a:gd name="T35" fmla="*/ 165 h 4326"/>
              <a:gd name="T36" fmla="*/ 906 w 4390"/>
              <a:gd name="T37" fmla="*/ 446 h 4326"/>
              <a:gd name="T38" fmla="*/ 3138 w 4390"/>
              <a:gd name="T39" fmla="*/ 4326 h 4326"/>
              <a:gd name="T40" fmla="*/ 3850 w 4390"/>
              <a:gd name="T41" fmla="*/ 4326 h 4326"/>
              <a:gd name="T42" fmla="*/ 4390 w 4390"/>
              <a:gd name="T43" fmla="*/ 4326 h 4326"/>
              <a:gd name="T44" fmla="*/ 4390 w 4390"/>
              <a:gd name="T45" fmla="*/ 4138 h 4326"/>
              <a:gd name="T46" fmla="*/ 2430 w 4390"/>
              <a:gd name="T47" fmla="*/ 732 h 4326"/>
              <a:gd name="T48" fmla="*/ 1944 w 4390"/>
              <a:gd name="T49" fmla="*/ 1013 h 4326"/>
              <a:gd name="T50" fmla="*/ 3850 w 4390"/>
              <a:gd name="T51" fmla="*/ 4326 h 4326"/>
              <a:gd name="T52" fmla="*/ 4390 w 4390"/>
              <a:gd name="T53" fmla="*/ 4024 h 4326"/>
              <a:gd name="T54" fmla="*/ 4390 w 4390"/>
              <a:gd name="T55" fmla="*/ 2900 h 4326"/>
              <a:gd name="T56" fmla="*/ 2722 w 4390"/>
              <a:gd name="T57" fmla="*/ 0 h 4326"/>
              <a:gd name="T58" fmla="*/ 2236 w 4390"/>
              <a:gd name="T59" fmla="*/ 281 h 4326"/>
              <a:gd name="T60" fmla="*/ 4390 w 4390"/>
              <a:gd name="T61" fmla="*/ 4024 h 4326"/>
              <a:gd name="T62" fmla="*/ 4390 w 4390"/>
              <a:gd name="T63" fmla="*/ 2786 h 4326"/>
              <a:gd name="T64" fmla="*/ 4390 w 4390"/>
              <a:gd name="T65" fmla="*/ 1661 h 4326"/>
              <a:gd name="T66" fmla="*/ 3785 w 4390"/>
              <a:gd name="T67" fmla="*/ 611 h 4326"/>
              <a:gd name="T68" fmla="*/ 3300 w 4390"/>
              <a:gd name="T69" fmla="*/ 892 h 4326"/>
              <a:gd name="T70" fmla="*/ 4390 w 4390"/>
              <a:gd name="T71" fmla="*/ 2786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90" h="4326">
                <a:moveTo>
                  <a:pt x="1001" y="4326"/>
                </a:moveTo>
                <a:lnTo>
                  <a:pt x="1648" y="4326"/>
                </a:lnTo>
                <a:lnTo>
                  <a:pt x="485" y="2305"/>
                </a:lnTo>
                <a:lnTo>
                  <a:pt x="0" y="2586"/>
                </a:lnTo>
                <a:lnTo>
                  <a:pt x="1001" y="4326"/>
                </a:lnTo>
                <a:close/>
                <a:moveTo>
                  <a:pt x="1714" y="4326"/>
                </a:moveTo>
                <a:lnTo>
                  <a:pt x="2360" y="4326"/>
                </a:lnTo>
                <a:lnTo>
                  <a:pt x="646" y="1346"/>
                </a:lnTo>
                <a:lnTo>
                  <a:pt x="161" y="1628"/>
                </a:lnTo>
                <a:lnTo>
                  <a:pt x="1714" y="4326"/>
                </a:lnTo>
                <a:close/>
                <a:moveTo>
                  <a:pt x="2426" y="4326"/>
                </a:moveTo>
                <a:lnTo>
                  <a:pt x="3073" y="4326"/>
                </a:lnTo>
                <a:lnTo>
                  <a:pt x="1405" y="1426"/>
                </a:lnTo>
                <a:lnTo>
                  <a:pt x="919" y="1708"/>
                </a:lnTo>
                <a:lnTo>
                  <a:pt x="2426" y="4326"/>
                </a:lnTo>
                <a:close/>
                <a:moveTo>
                  <a:pt x="3138" y="4326"/>
                </a:moveTo>
                <a:lnTo>
                  <a:pt x="3785" y="4326"/>
                </a:lnTo>
                <a:lnTo>
                  <a:pt x="1391" y="165"/>
                </a:lnTo>
                <a:lnTo>
                  <a:pt x="906" y="446"/>
                </a:lnTo>
                <a:lnTo>
                  <a:pt x="3138" y="4326"/>
                </a:lnTo>
                <a:close/>
                <a:moveTo>
                  <a:pt x="3850" y="4326"/>
                </a:moveTo>
                <a:lnTo>
                  <a:pt x="4390" y="4326"/>
                </a:lnTo>
                <a:lnTo>
                  <a:pt x="4390" y="4138"/>
                </a:lnTo>
                <a:lnTo>
                  <a:pt x="2430" y="732"/>
                </a:lnTo>
                <a:lnTo>
                  <a:pt x="1944" y="1013"/>
                </a:lnTo>
                <a:lnTo>
                  <a:pt x="3850" y="4326"/>
                </a:lnTo>
                <a:close/>
                <a:moveTo>
                  <a:pt x="4390" y="4024"/>
                </a:moveTo>
                <a:lnTo>
                  <a:pt x="4390" y="2900"/>
                </a:lnTo>
                <a:lnTo>
                  <a:pt x="2722" y="0"/>
                </a:lnTo>
                <a:lnTo>
                  <a:pt x="2236" y="281"/>
                </a:lnTo>
                <a:lnTo>
                  <a:pt x="4390" y="4024"/>
                </a:lnTo>
                <a:close/>
                <a:moveTo>
                  <a:pt x="4390" y="2786"/>
                </a:moveTo>
                <a:lnTo>
                  <a:pt x="4390" y="1661"/>
                </a:lnTo>
                <a:lnTo>
                  <a:pt x="3785" y="611"/>
                </a:lnTo>
                <a:lnTo>
                  <a:pt x="3300" y="892"/>
                </a:lnTo>
                <a:lnTo>
                  <a:pt x="4390" y="278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2EA4B-4D5B-B243-AF3E-213483C5A5EF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F53F68-1E76-AC48-940F-C0194AA3F89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D368AC-1436-E045-B5D1-9924496927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7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>
            <a:spLocks noGrp="1"/>
          </p:cNvSpPr>
          <p:nvPr>
            <p:ph type="pic" sz="quarter" idx="11"/>
          </p:nvPr>
        </p:nvSpPr>
        <p:spPr bwMode="auto">
          <a:xfrm>
            <a:off x="8655168" y="3482292"/>
            <a:ext cx="5777441" cy="5788744"/>
          </a:xfrm>
          <a:custGeom>
            <a:avLst/>
            <a:gdLst>
              <a:gd name="T0" fmla="*/ 1408 w 2554"/>
              <a:gd name="T1" fmla="*/ 6 h 2560"/>
              <a:gd name="T2" fmla="*/ 1596 w 2554"/>
              <a:gd name="T3" fmla="*/ 39 h 2560"/>
              <a:gd name="T4" fmla="*/ 1774 w 2554"/>
              <a:gd name="T5" fmla="*/ 100 h 2560"/>
              <a:gd name="T6" fmla="*/ 1939 w 2554"/>
              <a:gd name="T7" fmla="*/ 185 h 2560"/>
              <a:gd name="T8" fmla="*/ 2089 w 2554"/>
              <a:gd name="T9" fmla="*/ 292 h 2560"/>
              <a:gd name="T10" fmla="*/ 2222 w 2554"/>
              <a:gd name="T11" fmla="*/ 419 h 2560"/>
              <a:gd name="T12" fmla="*/ 2335 w 2554"/>
              <a:gd name="T13" fmla="*/ 564 h 2560"/>
              <a:gd name="T14" fmla="*/ 2428 w 2554"/>
              <a:gd name="T15" fmla="*/ 725 h 2560"/>
              <a:gd name="T16" fmla="*/ 2497 w 2554"/>
              <a:gd name="T17" fmla="*/ 899 h 2560"/>
              <a:gd name="T18" fmla="*/ 2539 w 2554"/>
              <a:gd name="T19" fmla="*/ 1085 h 2560"/>
              <a:gd name="T20" fmla="*/ 2554 w 2554"/>
              <a:gd name="T21" fmla="*/ 1280 h 2560"/>
              <a:gd name="T22" fmla="*/ 2539 w 2554"/>
              <a:gd name="T23" fmla="*/ 1475 h 2560"/>
              <a:gd name="T24" fmla="*/ 2497 w 2554"/>
              <a:gd name="T25" fmla="*/ 1661 h 2560"/>
              <a:gd name="T26" fmla="*/ 2428 w 2554"/>
              <a:gd name="T27" fmla="*/ 1835 h 2560"/>
              <a:gd name="T28" fmla="*/ 2335 w 2554"/>
              <a:gd name="T29" fmla="*/ 1996 h 2560"/>
              <a:gd name="T30" fmla="*/ 2222 w 2554"/>
              <a:gd name="T31" fmla="*/ 2141 h 2560"/>
              <a:gd name="T32" fmla="*/ 2089 w 2554"/>
              <a:gd name="T33" fmla="*/ 2268 h 2560"/>
              <a:gd name="T34" fmla="*/ 1939 w 2554"/>
              <a:gd name="T35" fmla="*/ 2375 h 2560"/>
              <a:gd name="T36" fmla="*/ 1774 w 2554"/>
              <a:gd name="T37" fmla="*/ 2460 h 2560"/>
              <a:gd name="T38" fmla="*/ 1596 w 2554"/>
              <a:gd name="T39" fmla="*/ 2520 h 2560"/>
              <a:gd name="T40" fmla="*/ 1408 w 2554"/>
              <a:gd name="T41" fmla="*/ 2554 h 2560"/>
              <a:gd name="T42" fmla="*/ 1211 w 2554"/>
              <a:gd name="T43" fmla="*/ 2559 h 2560"/>
              <a:gd name="T44" fmla="*/ 1019 w 2554"/>
              <a:gd name="T45" fmla="*/ 2535 h 2560"/>
              <a:gd name="T46" fmla="*/ 838 w 2554"/>
              <a:gd name="T47" fmla="*/ 2482 h 2560"/>
              <a:gd name="T48" fmla="*/ 668 w 2554"/>
              <a:gd name="T49" fmla="*/ 2406 h 2560"/>
              <a:gd name="T50" fmla="*/ 513 w 2554"/>
              <a:gd name="T51" fmla="*/ 2306 h 2560"/>
              <a:gd name="T52" fmla="*/ 374 w 2554"/>
              <a:gd name="T53" fmla="*/ 2185 h 2560"/>
              <a:gd name="T54" fmla="*/ 254 w 2554"/>
              <a:gd name="T55" fmla="*/ 2046 h 2560"/>
              <a:gd name="T56" fmla="*/ 154 w 2554"/>
              <a:gd name="T57" fmla="*/ 1891 h 2560"/>
              <a:gd name="T58" fmla="*/ 78 w 2554"/>
              <a:gd name="T59" fmla="*/ 1720 h 2560"/>
              <a:gd name="T60" fmla="*/ 26 w 2554"/>
              <a:gd name="T61" fmla="*/ 1538 h 2560"/>
              <a:gd name="T62" fmla="*/ 1 w 2554"/>
              <a:gd name="T63" fmla="*/ 1346 h 2560"/>
              <a:gd name="T64" fmla="*/ 6 w 2554"/>
              <a:gd name="T65" fmla="*/ 1150 h 2560"/>
              <a:gd name="T66" fmla="*/ 40 w 2554"/>
              <a:gd name="T67" fmla="*/ 960 h 2560"/>
              <a:gd name="T68" fmla="*/ 100 w 2554"/>
              <a:gd name="T69" fmla="*/ 782 h 2560"/>
              <a:gd name="T70" fmla="*/ 185 w 2554"/>
              <a:gd name="T71" fmla="*/ 616 h 2560"/>
              <a:gd name="T72" fmla="*/ 292 w 2554"/>
              <a:gd name="T73" fmla="*/ 466 h 2560"/>
              <a:gd name="T74" fmla="*/ 418 w 2554"/>
              <a:gd name="T75" fmla="*/ 332 h 2560"/>
              <a:gd name="T76" fmla="*/ 563 w 2554"/>
              <a:gd name="T77" fmla="*/ 218 h 2560"/>
              <a:gd name="T78" fmla="*/ 723 w 2554"/>
              <a:gd name="T79" fmla="*/ 125 h 2560"/>
              <a:gd name="T80" fmla="*/ 897 w 2554"/>
              <a:gd name="T81" fmla="*/ 57 h 2560"/>
              <a:gd name="T82" fmla="*/ 1083 w 2554"/>
              <a:gd name="T83" fmla="*/ 14 h 2560"/>
              <a:gd name="T84" fmla="*/ 1276 w 2554"/>
              <a:gd name="T85" fmla="*/ 0 h 2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54" h="2560">
                <a:moveTo>
                  <a:pt x="1276" y="0"/>
                </a:moveTo>
                <a:lnTo>
                  <a:pt x="1343" y="1"/>
                </a:lnTo>
                <a:lnTo>
                  <a:pt x="1408" y="6"/>
                </a:lnTo>
                <a:lnTo>
                  <a:pt x="1471" y="14"/>
                </a:lnTo>
                <a:lnTo>
                  <a:pt x="1534" y="25"/>
                </a:lnTo>
                <a:lnTo>
                  <a:pt x="1596" y="39"/>
                </a:lnTo>
                <a:lnTo>
                  <a:pt x="1657" y="57"/>
                </a:lnTo>
                <a:lnTo>
                  <a:pt x="1716" y="77"/>
                </a:lnTo>
                <a:lnTo>
                  <a:pt x="1774" y="100"/>
                </a:lnTo>
                <a:lnTo>
                  <a:pt x="1831" y="125"/>
                </a:lnTo>
                <a:lnTo>
                  <a:pt x="1886" y="154"/>
                </a:lnTo>
                <a:lnTo>
                  <a:pt x="1939" y="185"/>
                </a:lnTo>
                <a:lnTo>
                  <a:pt x="1991" y="218"/>
                </a:lnTo>
                <a:lnTo>
                  <a:pt x="2041" y="254"/>
                </a:lnTo>
                <a:lnTo>
                  <a:pt x="2089" y="292"/>
                </a:lnTo>
                <a:lnTo>
                  <a:pt x="2136" y="332"/>
                </a:lnTo>
                <a:lnTo>
                  <a:pt x="2180" y="375"/>
                </a:lnTo>
                <a:lnTo>
                  <a:pt x="2222" y="419"/>
                </a:lnTo>
                <a:lnTo>
                  <a:pt x="2262" y="466"/>
                </a:lnTo>
                <a:lnTo>
                  <a:pt x="2300" y="514"/>
                </a:lnTo>
                <a:lnTo>
                  <a:pt x="2335" y="564"/>
                </a:lnTo>
                <a:lnTo>
                  <a:pt x="2369" y="616"/>
                </a:lnTo>
                <a:lnTo>
                  <a:pt x="2400" y="670"/>
                </a:lnTo>
                <a:lnTo>
                  <a:pt x="2428" y="725"/>
                </a:lnTo>
                <a:lnTo>
                  <a:pt x="2454" y="782"/>
                </a:lnTo>
                <a:lnTo>
                  <a:pt x="2476" y="840"/>
                </a:lnTo>
                <a:lnTo>
                  <a:pt x="2497" y="899"/>
                </a:lnTo>
                <a:lnTo>
                  <a:pt x="2514" y="960"/>
                </a:lnTo>
                <a:lnTo>
                  <a:pt x="2528" y="1022"/>
                </a:lnTo>
                <a:lnTo>
                  <a:pt x="2539" y="1085"/>
                </a:lnTo>
                <a:lnTo>
                  <a:pt x="2547" y="1150"/>
                </a:lnTo>
                <a:lnTo>
                  <a:pt x="2553" y="1214"/>
                </a:lnTo>
                <a:lnTo>
                  <a:pt x="2554" y="1280"/>
                </a:lnTo>
                <a:lnTo>
                  <a:pt x="2553" y="1346"/>
                </a:lnTo>
                <a:lnTo>
                  <a:pt x="2547" y="1411"/>
                </a:lnTo>
                <a:lnTo>
                  <a:pt x="2539" y="1475"/>
                </a:lnTo>
                <a:lnTo>
                  <a:pt x="2528" y="1538"/>
                </a:lnTo>
                <a:lnTo>
                  <a:pt x="2514" y="1600"/>
                </a:lnTo>
                <a:lnTo>
                  <a:pt x="2497" y="1661"/>
                </a:lnTo>
                <a:lnTo>
                  <a:pt x="2476" y="1720"/>
                </a:lnTo>
                <a:lnTo>
                  <a:pt x="2454" y="1778"/>
                </a:lnTo>
                <a:lnTo>
                  <a:pt x="2428" y="1835"/>
                </a:lnTo>
                <a:lnTo>
                  <a:pt x="2400" y="1891"/>
                </a:lnTo>
                <a:lnTo>
                  <a:pt x="2369" y="1944"/>
                </a:lnTo>
                <a:lnTo>
                  <a:pt x="2335" y="1996"/>
                </a:lnTo>
                <a:lnTo>
                  <a:pt x="2300" y="2046"/>
                </a:lnTo>
                <a:lnTo>
                  <a:pt x="2262" y="2094"/>
                </a:lnTo>
                <a:lnTo>
                  <a:pt x="2222" y="2141"/>
                </a:lnTo>
                <a:lnTo>
                  <a:pt x="2180" y="2185"/>
                </a:lnTo>
                <a:lnTo>
                  <a:pt x="2136" y="2228"/>
                </a:lnTo>
                <a:lnTo>
                  <a:pt x="2089" y="2268"/>
                </a:lnTo>
                <a:lnTo>
                  <a:pt x="2041" y="2306"/>
                </a:lnTo>
                <a:lnTo>
                  <a:pt x="1991" y="2341"/>
                </a:lnTo>
                <a:lnTo>
                  <a:pt x="1939" y="2375"/>
                </a:lnTo>
                <a:lnTo>
                  <a:pt x="1886" y="2406"/>
                </a:lnTo>
                <a:lnTo>
                  <a:pt x="1831" y="2434"/>
                </a:lnTo>
                <a:lnTo>
                  <a:pt x="1774" y="2460"/>
                </a:lnTo>
                <a:lnTo>
                  <a:pt x="1716" y="2482"/>
                </a:lnTo>
                <a:lnTo>
                  <a:pt x="1657" y="2503"/>
                </a:lnTo>
                <a:lnTo>
                  <a:pt x="1596" y="2520"/>
                </a:lnTo>
                <a:lnTo>
                  <a:pt x="1534" y="2535"/>
                </a:lnTo>
                <a:lnTo>
                  <a:pt x="1471" y="2546"/>
                </a:lnTo>
                <a:lnTo>
                  <a:pt x="1408" y="2554"/>
                </a:lnTo>
                <a:lnTo>
                  <a:pt x="1343" y="2559"/>
                </a:lnTo>
                <a:lnTo>
                  <a:pt x="1276" y="2560"/>
                </a:lnTo>
                <a:lnTo>
                  <a:pt x="1211" y="2559"/>
                </a:lnTo>
                <a:lnTo>
                  <a:pt x="1146" y="2554"/>
                </a:lnTo>
                <a:lnTo>
                  <a:pt x="1083" y="2546"/>
                </a:lnTo>
                <a:lnTo>
                  <a:pt x="1019" y="2535"/>
                </a:lnTo>
                <a:lnTo>
                  <a:pt x="957" y="2520"/>
                </a:lnTo>
                <a:lnTo>
                  <a:pt x="897" y="2503"/>
                </a:lnTo>
                <a:lnTo>
                  <a:pt x="838" y="2482"/>
                </a:lnTo>
                <a:lnTo>
                  <a:pt x="780" y="2460"/>
                </a:lnTo>
                <a:lnTo>
                  <a:pt x="723" y="2434"/>
                </a:lnTo>
                <a:lnTo>
                  <a:pt x="668" y="2406"/>
                </a:lnTo>
                <a:lnTo>
                  <a:pt x="615" y="2375"/>
                </a:lnTo>
                <a:lnTo>
                  <a:pt x="563" y="2341"/>
                </a:lnTo>
                <a:lnTo>
                  <a:pt x="513" y="2306"/>
                </a:lnTo>
                <a:lnTo>
                  <a:pt x="465" y="2268"/>
                </a:lnTo>
                <a:lnTo>
                  <a:pt x="418" y="2228"/>
                </a:lnTo>
                <a:lnTo>
                  <a:pt x="374" y="2185"/>
                </a:lnTo>
                <a:lnTo>
                  <a:pt x="331" y="2141"/>
                </a:lnTo>
                <a:lnTo>
                  <a:pt x="292" y="2094"/>
                </a:lnTo>
                <a:lnTo>
                  <a:pt x="254" y="2046"/>
                </a:lnTo>
                <a:lnTo>
                  <a:pt x="218" y="1996"/>
                </a:lnTo>
                <a:lnTo>
                  <a:pt x="185" y="1944"/>
                </a:lnTo>
                <a:lnTo>
                  <a:pt x="154" y="1891"/>
                </a:lnTo>
                <a:lnTo>
                  <a:pt x="125" y="1835"/>
                </a:lnTo>
                <a:lnTo>
                  <a:pt x="100" y="1778"/>
                </a:lnTo>
                <a:lnTo>
                  <a:pt x="78" y="1720"/>
                </a:lnTo>
                <a:lnTo>
                  <a:pt x="57" y="1661"/>
                </a:lnTo>
                <a:lnTo>
                  <a:pt x="40" y="1600"/>
                </a:lnTo>
                <a:lnTo>
                  <a:pt x="26" y="1538"/>
                </a:lnTo>
                <a:lnTo>
                  <a:pt x="14" y="1475"/>
                </a:lnTo>
                <a:lnTo>
                  <a:pt x="6" y="1411"/>
                </a:lnTo>
                <a:lnTo>
                  <a:pt x="1" y="1346"/>
                </a:lnTo>
                <a:lnTo>
                  <a:pt x="0" y="1280"/>
                </a:lnTo>
                <a:lnTo>
                  <a:pt x="1" y="1214"/>
                </a:lnTo>
                <a:lnTo>
                  <a:pt x="6" y="1150"/>
                </a:lnTo>
                <a:lnTo>
                  <a:pt x="14" y="1085"/>
                </a:lnTo>
                <a:lnTo>
                  <a:pt x="26" y="1022"/>
                </a:lnTo>
                <a:lnTo>
                  <a:pt x="40" y="960"/>
                </a:lnTo>
                <a:lnTo>
                  <a:pt x="57" y="899"/>
                </a:lnTo>
                <a:lnTo>
                  <a:pt x="78" y="840"/>
                </a:lnTo>
                <a:lnTo>
                  <a:pt x="100" y="782"/>
                </a:lnTo>
                <a:lnTo>
                  <a:pt x="125" y="725"/>
                </a:lnTo>
                <a:lnTo>
                  <a:pt x="154" y="670"/>
                </a:lnTo>
                <a:lnTo>
                  <a:pt x="185" y="616"/>
                </a:lnTo>
                <a:lnTo>
                  <a:pt x="218" y="564"/>
                </a:lnTo>
                <a:lnTo>
                  <a:pt x="254" y="514"/>
                </a:lnTo>
                <a:lnTo>
                  <a:pt x="292" y="466"/>
                </a:lnTo>
                <a:lnTo>
                  <a:pt x="331" y="419"/>
                </a:lnTo>
                <a:lnTo>
                  <a:pt x="374" y="375"/>
                </a:lnTo>
                <a:lnTo>
                  <a:pt x="418" y="332"/>
                </a:lnTo>
                <a:lnTo>
                  <a:pt x="465" y="292"/>
                </a:lnTo>
                <a:lnTo>
                  <a:pt x="513" y="254"/>
                </a:lnTo>
                <a:lnTo>
                  <a:pt x="563" y="218"/>
                </a:lnTo>
                <a:lnTo>
                  <a:pt x="615" y="185"/>
                </a:lnTo>
                <a:lnTo>
                  <a:pt x="668" y="154"/>
                </a:lnTo>
                <a:lnTo>
                  <a:pt x="723" y="125"/>
                </a:lnTo>
                <a:lnTo>
                  <a:pt x="780" y="100"/>
                </a:lnTo>
                <a:lnTo>
                  <a:pt x="838" y="77"/>
                </a:lnTo>
                <a:lnTo>
                  <a:pt x="897" y="57"/>
                </a:lnTo>
                <a:lnTo>
                  <a:pt x="957" y="39"/>
                </a:lnTo>
                <a:lnTo>
                  <a:pt x="1019" y="25"/>
                </a:lnTo>
                <a:lnTo>
                  <a:pt x="1083" y="14"/>
                </a:lnTo>
                <a:lnTo>
                  <a:pt x="1146" y="6"/>
                </a:lnTo>
                <a:lnTo>
                  <a:pt x="1211" y="1"/>
                </a:lnTo>
                <a:lnTo>
                  <a:pt x="1276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334720" y="0"/>
            <a:ext cx="6953280" cy="10288588"/>
          </a:xfrm>
          <a:custGeom>
            <a:avLst/>
            <a:gdLst>
              <a:gd name="T0" fmla="*/ 1411 w 3076"/>
              <a:gd name="T1" fmla="*/ 4552 h 4552"/>
              <a:gd name="T2" fmla="*/ 1167 w 3076"/>
              <a:gd name="T3" fmla="*/ 3681 h 4552"/>
              <a:gd name="T4" fmla="*/ 1201 w 3076"/>
              <a:gd name="T5" fmla="*/ 3635 h 4552"/>
              <a:gd name="T6" fmla="*/ 1235 w 3076"/>
              <a:gd name="T7" fmla="*/ 3587 h 4552"/>
              <a:gd name="T8" fmla="*/ 1267 w 3076"/>
              <a:gd name="T9" fmla="*/ 3538 h 4552"/>
              <a:gd name="T10" fmla="*/ 1296 w 3076"/>
              <a:gd name="T11" fmla="*/ 3487 h 4552"/>
              <a:gd name="T12" fmla="*/ 1323 w 3076"/>
              <a:gd name="T13" fmla="*/ 3435 h 4552"/>
              <a:gd name="T14" fmla="*/ 1348 w 3076"/>
              <a:gd name="T15" fmla="*/ 3382 h 4552"/>
              <a:gd name="T16" fmla="*/ 1371 w 3076"/>
              <a:gd name="T17" fmla="*/ 3327 h 4552"/>
              <a:gd name="T18" fmla="*/ 1391 w 3076"/>
              <a:gd name="T19" fmla="*/ 3271 h 4552"/>
              <a:gd name="T20" fmla="*/ 1409 w 3076"/>
              <a:gd name="T21" fmla="*/ 3215 h 4552"/>
              <a:gd name="T22" fmla="*/ 1425 w 3076"/>
              <a:gd name="T23" fmla="*/ 3157 h 4552"/>
              <a:gd name="T24" fmla="*/ 1438 w 3076"/>
              <a:gd name="T25" fmla="*/ 3098 h 4552"/>
              <a:gd name="T26" fmla="*/ 1449 w 3076"/>
              <a:gd name="T27" fmla="*/ 3038 h 4552"/>
              <a:gd name="T28" fmla="*/ 1457 w 3076"/>
              <a:gd name="T29" fmla="*/ 2978 h 4552"/>
              <a:gd name="T30" fmla="*/ 1462 w 3076"/>
              <a:gd name="T31" fmla="*/ 2916 h 4552"/>
              <a:gd name="T32" fmla="*/ 1465 w 3076"/>
              <a:gd name="T33" fmla="*/ 2854 h 4552"/>
              <a:gd name="T34" fmla="*/ 1464 w 3076"/>
              <a:gd name="T35" fmla="*/ 2764 h 4552"/>
              <a:gd name="T36" fmla="*/ 1455 w 3076"/>
              <a:gd name="T37" fmla="*/ 2649 h 4552"/>
              <a:gd name="T38" fmla="*/ 1436 w 3076"/>
              <a:gd name="T39" fmla="*/ 2535 h 4552"/>
              <a:gd name="T40" fmla="*/ 1407 w 3076"/>
              <a:gd name="T41" fmla="*/ 2426 h 4552"/>
              <a:gd name="T42" fmla="*/ 1372 w 3076"/>
              <a:gd name="T43" fmla="*/ 2319 h 4552"/>
              <a:gd name="T44" fmla="*/ 1327 w 3076"/>
              <a:gd name="T45" fmla="*/ 2218 h 4552"/>
              <a:gd name="T46" fmla="*/ 1274 w 3076"/>
              <a:gd name="T47" fmla="*/ 2121 h 4552"/>
              <a:gd name="T48" fmla="*/ 1214 w 3076"/>
              <a:gd name="T49" fmla="*/ 2028 h 4552"/>
              <a:gd name="T50" fmla="*/ 1147 w 3076"/>
              <a:gd name="T51" fmla="*/ 1941 h 4552"/>
              <a:gd name="T52" fmla="*/ 1074 w 3076"/>
              <a:gd name="T53" fmla="*/ 1859 h 4552"/>
              <a:gd name="T54" fmla="*/ 994 w 3076"/>
              <a:gd name="T55" fmla="*/ 1785 h 4552"/>
              <a:gd name="T56" fmla="*/ 909 w 3076"/>
              <a:gd name="T57" fmla="*/ 1715 h 4552"/>
              <a:gd name="T58" fmla="*/ 818 w 3076"/>
              <a:gd name="T59" fmla="*/ 1654 h 4552"/>
              <a:gd name="T60" fmla="*/ 722 w 3076"/>
              <a:gd name="T61" fmla="*/ 1599 h 4552"/>
              <a:gd name="T62" fmla="*/ 622 w 3076"/>
              <a:gd name="T63" fmla="*/ 1552 h 4552"/>
              <a:gd name="T64" fmla="*/ 517 w 3076"/>
              <a:gd name="T65" fmla="*/ 1513 h 4552"/>
              <a:gd name="T66" fmla="*/ 0 w 3076"/>
              <a:gd name="T67" fmla="*/ 0 h 4552"/>
              <a:gd name="T68" fmla="*/ 3076 w 3076"/>
              <a:gd name="T69" fmla="*/ 2488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76" h="4552">
                <a:moveTo>
                  <a:pt x="3076" y="4552"/>
                </a:moveTo>
                <a:lnTo>
                  <a:pt x="1411" y="4552"/>
                </a:lnTo>
                <a:lnTo>
                  <a:pt x="1148" y="3703"/>
                </a:lnTo>
                <a:lnTo>
                  <a:pt x="1167" y="3681"/>
                </a:lnTo>
                <a:lnTo>
                  <a:pt x="1184" y="3657"/>
                </a:lnTo>
                <a:lnTo>
                  <a:pt x="1201" y="3635"/>
                </a:lnTo>
                <a:lnTo>
                  <a:pt x="1219" y="3610"/>
                </a:lnTo>
                <a:lnTo>
                  <a:pt x="1235" y="3587"/>
                </a:lnTo>
                <a:lnTo>
                  <a:pt x="1251" y="3562"/>
                </a:lnTo>
                <a:lnTo>
                  <a:pt x="1267" y="3538"/>
                </a:lnTo>
                <a:lnTo>
                  <a:pt x="1281" y="3512"/>
                </a:lnTo>
                <a:lnTo>
                  <a:pt x="1296" y="3487"/>
                </a:lnTo>
                <a:lnTo>
                  <a:pt x="1309" y="3461"/>
                </a:lnTo>
                <a:lnTo>
                  <a:pt x="1323" y="3435"/>
                </a:lnTo>
                <a:lnTo>
                  <a:pt x="1336" y="3408"/>
                </a:lnTo>
                <a:lnTo>
                  <a:pt x="1348" y="3382"/>
                </a:lnTo>
                <a:lnTo>
                  <a:pt x="1359" y="3354"/>
                </a:lnTo>
                <a:lnTo>
                  <a:pt x="1371" y="3327"/>
                </a:lnTo>
                <a:lnTo>
                  <a:pt x="1382" y="3300"/>
                </a:lnTo>
                <a:lnTo>
                  <a:pt x="1391" y="3271"/>
                </a:lnTo>
                <a:lnTo>
                  <a:pt x="1400" y="3244"/>
                </a:lnTo>
                <a:lnTo>
                  <a:pt x="1409" y="3215"/>
                </a:lnTo>
                <a:lnTo>
                  <a:pt x="1418" y="3186"/>
                </a:lnTo>
                <a:lnTo>
                  <a:pt x="1425" y="3157"/>
                </a:lnTo>
                <a:lnTo>
                  <a:pt x="1432" y="3128"/>
                </a:lnTo>
                <a:lnTo>
                  <a:pt x="1438" y="3098"/>
                </a:lnTo>
                <a:lnTo>
                  <a:pt x="1444" y="3069"/>
                </a:lnTo>
                <a:lnTo>
                  <a:pt x="1449" y="3038"/>
                </a:lnTo>
                <a:lnTo>
                  <a:pt x="1453" y="3008"/>
                </a:lnTo>
                <a:lnTo>
                  <a:pt x="1457" y="2978"/>
                </a:lnTo>
                <a:lnTo>
                  <a:pt x="1460" y="2947"/>
                </a:lnTo>
                <a:lnTo>
                  <a:pt x="1462" y="2916"/>
                </a:lnTo>
                <a:lnTo>
                  <a:pt x="1464" y="2886"/>
                </a:lnTo>
                <a:lnTo>
                  <a:pt x="1465" y="2854"/>
                </a:lnTo>
                <a:lnTo>
                  <a:pt x="1465" y="2823"/>
                </a:lnTo>
                <a:lnTo>
                  <a:pt x="1464" y="2764"/>
                </a:lnTo>
                <a:lnTo>
                  <a:pt x="1461" y="2706"/>
                </a:lnTo>
                <a:lnTo>
                  <a:pt x="1455" y="2649"/>
                </a:lnTo>
                <a:lnTo>
                  <a:pt x="1446" y="2591"/>
                </a:lnTo>
                <a:lnTo>
                  <a:pt x="1436" y="2535"/>
                </a:lnTo>
                <a:lnTo>
                  <a:pt x="1423" y="2480"/>
                </a:lnTo>
                <a:lnTo>
                  <a:pt x="1407" y="2426"/>
                </a:lnTo>
                <a:lnTo>
                  <a:pt x="1391" y="2373"/>
                </a:lnTo>
                <a:lnTo>
                  <a:pt x="1372" y="2319"/>
                </a:lnTo>
                <a:lnTo>
                  <a:pt x="1350" y="2268"/>
                </a:lnTo>
                <a:lnTo>
                  <a:pt x="1327" y="2218"/>
                </a:lnTo>
                <a:lnTo>
                  <a:pt x="1301" y="2169"/>
                </a:lnTo>
                <a:lnTo>
                  <a:pt x="1274" y="2121"/>
                </a:lnTo>
                <a:lnTo>
                  <a:pt x="1245" y="2074"/>
                </a:lnTo>
                <a:lnTo>
                  <a:pt x="1214" y="2028"/>
                </a:lnTo>
                <a:lnTo>
                  <a:pt x="1181" y="1984"/>
                </a:lnTo>
                <a:lnTo>
                  <a:pt x="1147" y="1941"/>
                </a:lnTo>
                <a:lnTo>
                  <a:pt x="1112" y="1899"/>
                </a:lnTo>
                <a:lnTo>
                  <a:pt x="1074" y="1859"/>
                </a:lnTo>
                <a:lnTo>
                  <a:pt x="1035" y="1822"/>
                </a:lnTo>
                <a:lnTo>
                  <a:pt x="994" y="1785"/>
                </a:lnTo>
                <a:lnTo>
                  <a:pt x="953" y="1749"/>
                </a:lnTo>
                <a:lnTo>
                  <a:pt x="909" y="1715"/>
                </a:lnTo>
                <a:lnTo>
                  <a:pt x="864" y="1684"/>
                </a:lnTo>
                <a:lnTo>
                  <a:pt x="818" y="1654"/>
                </a:lnTo>
                <a:lnTo>
                  <a:pt x="771" y="1625"/>
                </a:lnTo>
                <a:lnTo>
                  <a:pt x="722" y="1599"/>
                </a:lnTo>
                <a:lnTo>
                  <a:pt x="672" y="1574"/>
                </a:lnTo>
                <a:lnTo>
                  <a:pt x="622" y="1552"/>
                </a:lnTo>
                <a:lnTo>
                  <a:pt x="570" y="1531"/>
                </a:lnTo>
                <a:lnTo>
                  <a:pt x="517" y="1513"/>
                </a:lnTo>
                <a:lnTo>
                  <a:pt x="463" y="1497"/>
                </a:lnTo>
                <a:lnTo>
                  <a:pt x="0" y="0"/>
                </a:lnTo>
                <a:lnTo>
                  <a:pt x="2304" y="0"/>
                </a:lnTo>
                <a:lnTo>
                  <a:pt x="3076" y="2488"/>
                </a:lnTo>
                <a:lnTo>
                  <a:pt x="3076" y="45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FE8F7-B262-B742-9338-8618DB3B9088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33D55A-95CC-C64C-8D8A-7A84B47C565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1653FE-4B5A-3641-BAC3-B47591A300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26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/>
          </p:cNvSpPr>
          <p:nvPr>
            <p:ph type="pic" sz="quarter" idx="10"/>
          </p:nvPr>
        </p:nvSpPr>
        <p:spPr bwMode="auto">
          <a:xfrm>
            <a:off x="11334720" y="0"/>
            <a:ext cx="6953280" cy="10288588"/>
          </a:xfrm>
          <a:custGeom>
            <a:avLst/>
            <a:gdLst>
              <a:gd name="T0" fmla="*/ 3077 w 3077"/>
              <a:gd name="T1" fmla="*/ 4552 h 4552"/>
              <a:gd name="T2" fmla="*/ 1412 w 3077"/>
              <a:gd name="T3" fmla="*/ 4552 h 4552"/>
              <a:gd name="T4" fmla="*/ 1136 w 3077"/>
              <a:gd name="T5" fmla="*/ 3664 h 4552"/>
              <a:gd name="T6" fmla="*/ 1183 w 3077"/>
              <a:gd name="T7" fmla="*/ 3637 h 4552"/>
              <a:gd name="T8" fmla="*/ 1201 w 3077"/>
              <a:gd name="T9" fmla="*/ 3626 h 4552"/>
              <a:gd name="T10" fmla="*/ 1218 w 3077"/>
              <a:gd name="T11" fmla="*/ 3614 h 4552"/>
              <a:gd name="T12" fmla="*/ 1234 w 3077"/>
              <a:gd name="T13" fmla="*/ 3600 h 4552"/>
              <a:gd name="T14" fmla="*/ 1249 w 3077"/>
              <a:gd name="T15" fmla="*/ 3586 h 4552"/>
              <a:gd name="T16" fmla="*/ 1262 w 3077"/>
              <a:gd name="T17" fmla="*/ 3571 h 4552"/>
              <a:gd name="T18" fmla="*/ 1276 w 3077"/>
              <a:gd name="T19" fmla="*/ 3555 h 4552"/>
              <a:gd name="T20" fmla="*/ 1288 w 3077"/>
              <a:gd name="T21" fmla="*/ 3538 h 4552"/>
              <a:gd name="T22" fmla="*/ 1299 w 3077"/>
              <a:gd name="T23" fmla="*/ 3521 h 4552"/>
              <a:gd name="T24" fmla="*/ 1308 w 3077"/>
              <a:gd name="T25" fmla="*/ 3503 h 4552"/>
              <a:gd name="T26" fmla="*/ 1316 w 3077"/>
              <a:gd name="T27" fmla="*/ 3484 h 4552"/>
              <a:gd name="T28" fmla="*/ 1324 w 3077"/>
              <a:gd name="T29" fmla="*/ 3464 h 4552"/>
              <a:gd name="T30" fmla="*/ 1330 w 3077"/>
              <a:gd name="T31" fmla="*/ 3445 h 4552"/>
              <a:gd name="T32" fmla="*/ 1335 w 3077"/>
              <a:gd name="T33" fmla="*/ 3424 h 4552"/>
              <a:gd name="T34" fmla="*/ 1338 w 3077"/>
              <a:gd name="T35" fmla="*/ 3404 h 4552"/>
              <a:gd name="T36" fmla="*/ 1340 w 3077"/>
              <a:gd name="T37" fmla="*/ 3384 h 4552"/>
              <a:gd name="T38" fmla="*/ 1341 w 3077"/>
              <a:gd name="T39" fmla="*/ 3362 h 4552"/>
              <a:gd name="T40" fmla="*/ 1341 w 3077"/>
              <a:gd name="T41" fmla="*/ 2284 h 4552"/>
              <a:gd name="T42" fmla="*/ 1340 w 3077"/>
              <a:gd name="T43" fmla="*/ 2262 h 4552"/>
              <a:gd name="T44" fmla="*/ 1338 w 3077"/>
              <a:gd name="T45" fmla="*/ 2242 h 4552"/>
              <a:gd name="T46" fmla="*/ 1335 w 3077"/>
              <a:gd name="T47" fmla="*/ 2221 h 4552"/>
              <a:gd name="T48" fmla="*/ 1330 w 3077"/>
              <a:gd name="T49" fmla="*/ 2201 h 4552"/>
              <a:gd name="T50" fmla="*/ 1324 w 3077"/>
              <a:gd name="T51" fmla="*/ 2181 h 4552"/>
              <a:gd name="T52" fmla="*/ 1316 w 3077"/>
              <a:gd name="T53" fmla="*/ 2162 h 4552"/>
              <a:gd name="T54" fmla="*/ 1308 w 3077"/>
              <a:gd name="T55" fmla="*/ 2144 h 4552"/>
              <a:gd name="T56" fmla="*/ 1299 w 3077"/>
              <a:gd name="T57" fmla="*/ 2125 h 4552"/>
              <a:gd name="T58" fmla="*/ 1288 w 3077"/>
              <a:gd name="T59" fmla="*/ 2108 h 4552"/>
              <a:gd name="T60" fmla="*/ 1276 w 3077"/>
              <a:gd name="T61" fmla="*/ 2091 h 4552"/>
              <a:gd name="T62" fmla="*/ 1262 w 3077"/>
              <a:gd name="T63" fmla="*/ 2075 h 4552"/>
              <a:gd name="T64" fmla="*/ 1249 w 3077"/>
              <a:gd name="T65" fmla="*/ 2060 h 4552"/>
              <a:gd name="T66" fmla="*/ 1234 w 3077"/>
              <a:gd name="T67" fmla="*/ 2045 h 4552"/>
              <a:gd name="T68" fmla="*/ 1218 w 3077"/>
              <a:gd name="T69" fmla="*/ 2032 h 4552"/>
              <a:gd name="T70" fmla="*/ 1201 w 3077"/>
              <a:gd name="T71" fmla="*/ 2020 h 4552"/>
              <a:gd name="T72" fmla="*/ 1183 w 3077"/>
              <a:gd name="T73" fmla="*/ 2009 h 4552"/>
              <a:gd name="T74" fmla="*/ 501 w 3077"/>
              <a:gd name="T75" fmla="*/ 1614 h 4552"/>
              <a:gd name="T76" fmla="*/ 0 w 3077"/>
              <a:gd name="T77" fmla="*/ 0 h 4552"/>
              <a:gd name="T78" fmla="*/ 2305 w 3077"/>
              <a:gd name="T79" fmla="*/ 0 h 4552"/>
              <a:gd name="T80" fmla="*/ 3077 w 3077"/>
              <a:gd name="T81" fmla="*/ 2488 h 4552"/>
              <a:gd name="T82" fmla="*/ 3077 w 3077"/>
              <a:gd name="T83" fmla="*/ 4552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77" h="4552">
                <a:moveTo>
                  <a:pt x="3077" y="4552"/>
                </a:moveTo>
                <a:lnTo>
                  <a:pt x="1412" y="4552"/>
                </a:lnTo>
                <a:lnTo>
                  <a:pt x="1136" y="3664"/>
                </a:lnTo>
                <a:lnTo>
                  <a:pt x="1183" y="3637"/>
                </a:lnTo>
                <a:lnTo>
                  <a:pt x="1201" y="3626"/>
                </a:lnTo>
                <a:lnTo>
                  <a:pt x="1218" y="3614"/>
                </a:lnTo>
                <a:lnTo>
                  <a:pt x="1234" y="3600"/>
                </a:lnTo>
                <a:lnTo>
                  <a:pt x="1249" y="3586"/>
                </a:lnTo>
                <a:lnTo>
                  <a:pt x="1262" y="3571"/>
                </a:lnTo>
                <a:lnTo>
                  <a:pt x="1276" y="3555"/>
                </a:lnTo>
                <a:lnTo>
                  <a:pt x="1288" y="3538"/>
                </a:lnTo>
                <a:lnTo>
                  <a:pt x="1299" y="3521"/>
                </a:lnTo>
                <a:lnTo>
                  <a:pt x="1308" y="3503"/>
                </a:lnTo>
                <a:lnTo>
                  <a:pt x="1316" y="3484"/>
                </a:lnTo>
                <a:lnTo>
                  <a:pt x="1324" y="3464"/>
                </a:lnTo>
                <a:lnTo>
                  <a:pt x="1330" y="3445"/>
                </a:lnTo>
                <a:lnTo>
                  <a:pt x="1335" y="3424"/>
                </a:lnTo>
                <a:lnTo>
                  <a:pt x="1338" y="3404"/>
                </a:lnTo>
                <a:lnTo>
                  <a:pt x="1340" y="3384"/>
                </a:lnTo>
                <a:lnTo>
                  <a:pt x="1341" y="3362"/>
                </a:lnTo>
                <a:lnTo>
                  <a:pt x="1341" y="2284"/>
                </a:lnTo>
                <a:lnTo>
                  <a:pt x="1340" y="2262"/>
                </a:lnTo>
                <a:lnTo>
                  <a:pt x="1338" y="2242"/>
                </a:lnTo>
                <a:lnTo>
                  <a:pt x="1335" y="2221"/>
                </a:lnTo>
                <a:lnTo>
                  <a:pt x="1330" y="2201"/>
                </a:lnTo>
                <a:lnTo>
                  <a:pt x="1324" y="2181"/>
                </a:lnTo>
                <a:lnTo>
                  <a:pt x="1316" y="2162"/>
                </a:lnTo>
                <a:lnTo>
                  <a:pt x="1308" y="2144"/>
                </a:lnTo>
                <a:lnTo>
                  <a:pt x="1299" y="2125"/>
                </a:lnTo>
                <a:lnTo>
                  <a:pt x="1288" y="2108"/>
                </a:lnTo>
                <a:lnTo>
                  <a:pt x="1276" y="2091"/>
                </a:lnTo>
                <a:lnTo>
                  <a:pt x="1262" y="2075"/>
                </a:lnTo>
                <a:lnTo>
                  <a:pt x="1249" y="2060"/>
                </a:lnTo>
                <a:lnTo>
                  <a:pt x="1234" y="2045"/>
                </a:lnTo>
                <a:lnTo>
                  <a:pt x="1218" y="2032"/>
                </a:lnTo>
                <a:lnTo>
                  <a:pt x="1201" y="2020"/>
                </a:lnTo>
                <a:lnTo>
                  <a:pt x="1183" y="2009"/>
                </a:lnTo>
                <a:lnTo>
                  <a:pt x="501" y="1614"/>
                </a:lnTo>
                <a:lnTo>
                  <a:pt x="0" y="0"/>
                </a:lnTo>
                <a:lnTo>
                  <a:pt x="2305" y="0"/>
                </a:lnTo>
                <a:lnTo>
                  <a:pt x="3077" y="2488"/>
                </a:lnTo>
                <a:lnTo>
                  <a:pt x="3077" y="45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Freeform 10"/>
          <p:cNvSpPr>
            <a:spLocks noGrp="1"/>
          </p:cNvSpPr>
          <p:nvPr>
            <p:ph type="pic" sz="quarter" idx="11"/>
          </p:nvPr>
        </p:nvSpPr>
        <p:spPr bwMode="auto">
          <a:xfrm>
            <a:off x="8937817" y="3459679"/>
            <a:ext cx="5212135" cy="5845278"/>
          </a:xfrm>
          <a:custGeom>
            <a:avLst/>
            <a:gdLst>
              <a:gd name="T0" fmla="*/ 1008 w 2309"/>
              <a:gd name="T1" fmla="*/ 40 h 2583"/>
              <a:gd name="T2" fmla="*/ 1043 w 2309"/>
              <a:gd name="T3" fmla="*/ 23 h 2583"/>
              <a:gd name="T4" fmla="*/ 1079 w 2309"/>
              <a:gd name="T5" fmla="*/ 11 h 2583"/>
              <a:gd name="T6" fmla="*/ 1116 w 2309"/>
              <a:gd name="T7" fmla="*/ 3 h 2583"/>
              <a:gd name="T8" fmla="*/ 1154 w 2309"/>
              <a:gd name="T9" fmla="*/ 0 h 2583"/>
              <a:gd name="T10" fmla="*/ 1192 w 2309"/>
              <a:gd name="T11" fmla="*/ 3 h 2583"/>
              <a:gd name="T12" fmla="*/ 1230 w 2309"/>
              <a:gd name="T13" fmla="*/ 11 h 2583"/>
              <a:gd name="T14" fmla="*/ 1266 w 2309"/>
              <a:gd name="T15" fmla="*/ 23 h 2583"/>
              <a:gd name="T16" fmla="*/ 1301 w 2309"/>
              <a:gd name="T17" fmla="*/ 40 h 2583"/>
              <a:gd name="T18" fmla="*/ 2179 w 2309"/>
              <a:gd name="T19" fmla="*/ 549 h 2583"/>
              <a:gd name="T20" fmla="*/ 2209 w 2309"/>
              <a:gd name="T21" fmla="*/ 573 h 2583"/>
              <a:gd name="T22" fmla="*/ 2237 w 2309"/>
              <a:gd name="T23" fmla="*/ 600 h 2583"/>
              <a:gd name="T24" fmla="*/ 2259 w 2309"/>
              <a:gd name="T25" fmla="*/ 630 h 2583"/>
              <a:gd name="T26" fmla="*/ 2279 w 2309"/>
              <a:gd name="T27" fmla="*/ 663 h 2583"/>
              <a:gd name="T28" fmla="*/ 2293 w 2309"/>
              <a:gd name="T29" fmla="*/ 698 h 2583"/>
              <a:gd name="T30" fmla="*/ 2303 w 2309"/>
              <a:gd name="T31" fmla="*/ 735 h 2583"/>
              <a:gd name="T32" fmla="*/ 2308 w 2309"/>
              <a:gd name="T33" fmla="*/ 773 h 2583"/>
              <a:gd name="T34" fmla="*/ 2309 w 2309"/>
              <a:gd name="T35" fmla="*/ 1791 h 2583"/>
              <a:gd name="T36" fmla="*/ 2306 w 2309"/>
              <a:gd name="T37" fmla="*/ 1830 h 2583"/>
              <a:gd name="T38" fmla="*/ 2299 w 2309"/>
              <a:gd name="T39" fmla="*/ 1868 h 2583"/>
              <a:gd name="T40" fmla="*/ 2287 w 2309"/>
              <a:gd name="T41" fmla="*/ 1904 h 2583"/>
              <a:gd name="T42" fmla="*/ 2269 w 2309"/>
              <a:gd name="T43" fmla="*/ 1937 h 2583"/>
              <a:gd name="T44" fmla="*/ 2249 w 2309"/>
              <a:gd name="T45" fmla="*/ 1969 h 2583"/>
              <a:gd name="T46" fmla="*/ 2224 w 2309"/>
              <a:gd name="T47" fmla="*/ 1998 h 2583"/>
              <a:gd name="T48" fmla="*/ 2195 w 2309"/>
              <a:gd name="T49" fmla="*/ 2023 h 2583"/>
              <a:gd name="T50" fmla="*/ 2162 w 2309"/>
              <a:gd name="T51" fmla="*/ 2045 h 2583"/>
              <a:gd name="T52" fmla="*/ 1284 w 2309"/>
              <a:gd name="T53" fmla="*/ 2554 h 2583"/>
              <a:gd name="T54" fmla="*/ 1248 w 2309"/>
              <a:gd name="T55" fmla="*/ 2568 h 2583"/>
              <a:gd name="T56" fmla="*/ 1211 w 2309"/>
              <a:gd name="T57" fmla="*/ 2578 h 2583"/>
              <a:gd name="T58" fmla="*/ 1174 w 2309"/>
              <a:gd name="T59" fmla="*/ 2582 h 2583"/>
              <a:gd name="T60" fmla="*/ 1136 w 2309"/>
              <a:gd name="T61" fmla="*/ 2582 h 2583"/>
              <a:gd name="T62" fmla="*/ 1098 w 2309"/>
              <a:gd name="T63" fmla="*/ 2578 h 2583"/>
              <a:gd name="T64" fmla="*/ 1060 w 2309"/>
              <a:gd name="T65" fmla="*/ 2568 h 2583"/>
              <a:gd name="T66" fmla="*/ 1026 w 2309"/>
              <a:gd name="T67" fmla="*/ 2554 h 2583"/>
              <a:gd name="T68" fmla="*/ 146 w 2309"/>
              <a:gd name="T69" fmla="*/ 2045 h 2583"/>
              <a:gd name="T70" fmla="*/ 114 w 2309"/>
              <a:gd name="T71" fmla="*/ 2023 h 2583"/>
              <a:gd name="T72" fmla="*/ 85 w 2309"/>
              <a:gd name="T73" fmla="*/ 1998 h 2583"/>
              <a:gd name="T74" fmla="*/ 60 w 2309"/>
              <a:gd name="T75" fmla="*/ 1969 h 2583"/>
              <a:gd name="T76" fmla="*/ 39 w 2309"/>
              <a:gd name="T77" fmla="*/ 1937 h 2583"/>
              <a:gd name="T78" fmla="*/ 23 w 2309"/>
              <a:gd name="T79" fmla="*/ 1904 h 2583"/>
              <a:gd name="T80" fmla="*/ 10 w 2309"/>
              <a:gd name="T81" fmla="*/ 1868 h 2583"/>
              <a:gd name="T82" fmla="*/ 2 w 2309"/>
              <a:gd name="T83" fmla="*/ 1830 h 2583"/>
              <a:gd name="T84" fmla="*/ 0 w 2309"/>
              <a:gd name="T85" fmla="*/ 1791 h 2583"/>
              <a:gd name="T86" fmla="*/ 0 w 2309"/>
              <a:gd name="T87" fmla="*/ 773 h 2583"/>
              <a:gd name="T88" fmla="*/ 5 w 2309"/>
              <a:gd name="T89" fmla="*/ 735 h 2583"/>
              <a:gd name="T90" fmla="*/ 16 w 2309"/>
              <a:gd name="T91" fmla="*/ 698 h 2583"/>
              <a:gd name="T92" fmla="*/ 30 w 2309"/>
              <a:gd name="T93" fmla="*/ 663 h 2583"/>
              <a:gd name="T94" fmla="*/ 49 w 2309"/>
              <a:gd name="T95" fmla="*/ 630 h 2583"/>
              <a:gd name="T96" fmla="*/ 73 w 2309"/>
              <a:gd name="T97" fmla="*/ 600 h 2583"/>
              <a:gd name="T98" fmla="*/ 99 w 2309"/>
              <a:gd name="T99" fmla="*/ 573 h 2583"/>
              <a:gd name="T100" fmla="*/ 130 w 2309"/>
              <a:gd name="T101" fmla="*/ 549 h 2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09" h="2583">
                <a:moveTo>
                  <a:pt x="146" y="539"/>
                </a:moveTo>
                <a:lnTo>
                  <a:pt x="1008" y="40"/>
                </a:lnTo>
                <a:lnTo>
                  <a:pt x="1026" y="31"/>
                </a:lnTo>
                <a:lnTo>
                  <a:pt x="1043" y="23"/>
                </a:lnTo>
                <a:lnTo>
                  <a:pt x="1060" y="16"/>
                </a:lnTo>
                <a:lnTo>
                  <a:pt x="1079" y="11"/>
                </a:lnTo>
                <a:lnTo>
                  <a:pt x="1098" y="6"/>
                </a:lnTo>
                <a:lnTo>
                  <a:pt x="1116" y="3"/>
                </a:lnTo>
                <a:lnTo>
                  <a:pt x="1136" y="1"/>
                </a:lnTo>
                <a:lnTo>
                  <a:pt x="1154" y="0"/>
                </a:lnTo>
                <a:lnTo>
                  <a:pt x="1174" y="1"/>
                </a:lnTo>
                <a:lnTo>
                  <a:pt x="1192" y="3"/>
                </a:lnTo>
                <a:lnTo>
                  <a:pt x="1211" y="6"/>
                </a:lnTo>
                <a:lnTo>
                  <a:pt x="1230" y="11"/>
                </a:lnTo>
                <a:lnTo>
                  <a:pt x="1248" y="16"/>
                </a:lnTo>
                <a:lnTo>
                  <a:pt x="1266" y="23"/>
                </a:lnTo>
                <a:lnTo>
                  <a:pt x="1284" y="31"/>
                </a:lnTo>
                <a:lnTo>
                  <a:pt x="1301" y="40"/>
                </a:lnTo>
                <a:lnTo>
                  <a:pt x="2162" y="539"/>
                </a:lnTo>
                <a:lnTo>
                  <a:pt x="2179" y="549"/>
                </a:lnTo>
                <a:lnTo>
                  <a:pt x="2195" y="560"/>
                </a:lnTo>
                <a:lnTo>
                  <a:pt x="2209" y="573"/>
                </a:lnTo>
                <a:lnTo>
                  <a:pt x="2224" y="586"/>
                </a:lnTo>
                <a:lnTo>
                  <a:pt x="2237" y="600"/>
                </a:lnTo>
                <a:lnTo>
                  <a:pt x="2249" y="615"/>
                </a:lnTo>
                <a:lnTo>
                  <a:pt x="2259" y="630"/>
                </a:lnTo>
                <a:lnTo>
                  <a:pt x="2269" y="646"/>
                </a:lnTo>
                <a:lnTo>
                  <a:pt x="2279" y="663"/>
                </a:lnTo>
                <a:lnTo>
                  <a:pt x="2287" y="680"/>
                </a:lnTo>
                <a:lnTo>
                  <a:pt x="2293" y="698"/>
                </a:lnTo>
                <a:lnTo>
                  <a:pt x="2299" y="717"/>
                </a:lnTo>
                <a:lnTo>
                  <a:pt x="2303" y="735"/>
                </a:lnTo>
                <a:lnTo>
                  <a:pt x="2306" y="754"/>
                </a:lnTo>
                <a:lnTo>
                  <a:pt x="2308" y="773"/>
                </a:lnTo>
                <a:lnTo>
                  <a:pt x="2309" y="793"/>
                </a:lnTo>
                <a:lnTo>
                  <a:pt x="2309" y="1791"/>
                </a:lnTo>
                <a:lnTo>
                  <a:pt x="2308" y="1811"/>
                </a:lnTo>
                <a:lnTo>
                  <a:pt x="2306" y="1830"/>
                </a:lnTo>
                <a:lnTo>
                  <a:pt x="2303" y="1848"/>
                </a:lnTo>
                <a:lnTo>
                  <a:pt x="2299" y="1868"/>
                </a:lnTo>
                <a:lnTo>
                  <a:pt x="2293" y="1886"/>
                </a:lnTo>
                <a:lnTo>
                  <a:pt x="2287" y="1904"/>
                </a:lnTo>
                <a:lnTo>
                  <a:pt x="2279" y="1921"/>
                </a:lnTo>
                <a:lnTo>
                  <a:pt x="2269" y="1937"/>
                </a:lnTo>
                <a:lnTo>
                  <a:pt x="2259" y="1954"/>
                </a:lnTo>
                <a:lnTo>
                  <a:pt x="2249" y="1969"/>
                </a:lnTo>
                <a:lnTo>
                  <a:pt x="2237" y="1984"/>
                </a:lnTo>
                <a:lnTo>
                  <a:pt x="2224" y="1998"/>
                </a:lnTo>
                <a:lnTo>
                  <a:pt x="2209" y="2011"/>
                </a:lnTo>
                <a:lnTo>
                  <a:pt x="2195" y="2023"/>
                </a:lnTo>
                <a:lnTo>
                  <a:pt x="2179" y="2034"/>
                </a:lnTo>
                <a:lnTo>
                  <a:pt x="2162" y="2045"/>
                </a:lnTo>
                <a:lnTo>
                  <a:pt x="1301" y="2544"/>
                </a:lnTo>
                <a:lnTo>
                  <a:pt x="1284" y="2554"/>
                </a:lnTo>
                <a:lnTo>
                  <a:pt x="1266" y="2561"/>
                </a:lnTo>
                <a:lnTo>
                  <a:pt x="1248" y="2568"/>
                </a:lnTo>
                <a:lnTo>
                  <a:pt x="1230" y="2573"/>
                </a:lnTo>
                <a:lnTo>
                  <a:pt x="1211" y="2578"/>
                </a:lnTo>
                <a:lnTo>
                  <a:pt x="1192" y="2581"/>
                </a:lnTo>
                <a:lnTo>
                  <a:pt x="1174" y="2582"/>
                </a:lnTo>
                <a:lnTo>
                  <a:pt x="1154" y="2583"/>
                </a:lnTo>
                <a:lnTo>
                  <a:pt x="1136" y="2582"/>
                </a:lnTo>
                <a:lnTo>
                  <a:pt x="1116" y="2581"/>
                </a:lnTo>
                <a:lnTo>
                  <a:pt x="1098" y="2578"/>
                </a:lnTo>
                <a:lnTo>
                  <a:pt x="1079" y="2573"/>
                </a:lnTo>
                <a:lnTo>
                  <a:pt x="1060" y="2568"/>
                </a:lnTo>
                <a:lnTo>
                  <a:pt x="1043" y="2561"/>
                </a:lnTo>
                <a:lnTo>
                  <a:pt x="1026" y="2554"/>
                </a:lnTo>
                <a:lnTo>
                  <a:pt x="1008" y="2544"/>
                </a:lnTo>
                <a:lnTo>
                  <a:pt x="146" y="2045"/>
                </a:lnTo>
                <a:lnTo>
                  <a:pt x="130" y="2034"/>
                </a:lnTo>
                <a:lnTo>
                  <a:pt x="114" y="2023"/>
                </a:lnTo>
                <a:lnTo>
                  <a:pt x="99" y="2011"/>
                </a:lnTo>
                <a:lnTo>
                  <a:pt x="85" y="1998"/>
                </a:lnTo>
                <a:lnTo>
                  <a:pt x="73" y="1984"/>
                </a:lnTo>
                <a:lnTo>
                  <a:pt x="60" y="1969"/>
                </a:lnTo>
                <a:lnTo>
                  <a:pt x="49" y="1954"/>
                </a:lnTo>
                <a:lnTo>
                  <a:pt x="39" y="1937"/>
                </a:lnTo>
                <a:lnTo>
                  <a:pt x="30" y="1921"/>
                </a:lnTo>
                <a:lnTo>
                  <a:pt x="23" y="1904"/>
                </a:lnTo>
                <a:lnTo>
                  <a:pt x="16" y="1886"/>
                </a:lnTo>
                <a:lnTo>
                  <a:pt x="10" y="1868"/>
                </a:lnTo>
                <a:lnTo>
                  <a:pt x="5" y="1848"/>
                </a:lnTo>
                <a:lnTo>
                  <a:pt x="2" y="1830"/>
                </a:lnTo>
                <a:lnTo>
                  <a:pt x="0" y="1811"/>
                </a:lnTo>
                <a:lnTo>
                  <a:pt x="0" y="1791"/>
                </a:lnTo>
                <a:lnTo>
                  <a:pt x="0" y="793"/>
                </a:lnTo>
                <a:lnTo>
                  <a:pt x="0" y="773"/>
                </a:lnTo>
                <a:lnTo>
                  <a:pt x="2" y="754"/>
                </a:lnTo>
                <a:lnTo>
                  <a:pt x="5" y="735"/>
                </a:lnTo>
                <a:lnTo>
                  <a:pt x="10" y="717"/>
                </a:lnTo>
                <a:lnTo>
                  <a:pt x="16" y="698"/>
                </a:lnTo>
                <a:lnTo>
                  <a:pt x="23" y="680"/>
                </a:lnTo>
                <a:lnTo>
                  <a:pt x="30" y="663"/>
                </a:lnTo>
                <a:lnTo>
                  <a:pt x="39" y="646"/>
                </a:lnTo>
                <a:lnTo>
                  <a:pt x="49" y="630"/>
                </a:lnTo>
                <a:lnTo>
                  <a:pt x="60" y="615"/>
                </a:lnTo>
                <a:lnTo>
                  <a:pt x="73" y="600"/>
                </a:lnTo>
                <a:lnTo>
                  <a:pt x="85" y="586"/>
                </a:lnTo>
                <a:lnTo>
                  <a:pt x="99" y="573"/>
                </a:lnTo>
                <a:lnTo>
                  <a:pt x="114" y="560"/>
                </a:lnTo>
                <a:lnTo>
                  <a:pt x="130" y="549"/>
                </a:lnTo>
                <a:lnTo>
                  <a:pt x="146" y="53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A4139-C638-3F47-919B-3702BDD641E8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9671E8-4EBF-2C46-A297-C8E041C8BE3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A1E079-510D-6248-BF6C-201D1127B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5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8AF54-799E-FA4D-8805-CF18392EBDEE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5169F-3487-C34A-8648-00A55A947DCB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A8E8-A439-E242-A384-AA001F0C3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02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3279983" cy="10288588"/>
          </a:xfrm>
          <a:custGeom>
            <a:avLst/>
            <a:gdLst>
              <a:gd name="T0" fmla="*/ 0 w 5859"/>
              <a:gd name="T1" fmla="*/ 0 h 4539"/>
              <a:gd name="T2" fmla="*/ 1319 w 5859"/>
              <a:gd name="T3" fmla="*/ 0 h 4539"/>
              <a:gd name="T4" fmla="*/ 5859 w 5859"/>
              <a:gd name="T5" fmla="*/ 4539 h 4539"/>
              <a:gd name="T6" fmla="*/ 4150 w 5859"/>
              <a:gd name="T7" fmla="*/ 4539 h 4539"/>
              <a:gd name="T8" fmla="*/ 0 w 5859"/>
              <a:gd name="T9" fmla="*/ 391 h 4539"/>
              <a:gd name="T10" fmla="*/ 0 w 5859"/>
              <a:gd name="T11" fmla="*/ 0 h 4539"/>
              <a:gd name="T12" fmla="*/ 4070 w 5859"/>
              <a:gd name="T13" fmla="*/ 4539 h 4539"/>
              <a:gd name="T14" fmla="*/ 2360 w 5859"/>
              <a:gd name="T15" fmla="*/ 4539 h 4539"/>
              <a:gd name="T16" fmla="*/ 0 w 5859"/>
              <a:gd name="T17" fmla="*/ 2180 h 4539"/>
              <a:gd name="T18" fmla="*/ 0 w 5859"/>
              <a:gd name="T19" fmla="*/ 471 h 4539"/>
              <a:gd name="T20" fmla="*/ 4070 w 5859"/>
              <a:gd name="T21" fmla="*/ 4539 h 4539"/>
              <a:gd name="T22" fmla="*/ 2279 w 5859"/>
              <a:gd name="T23" fmla="*/ 4539 h 4539"/>
              <a:gd name="T24" fmla="*/ 569 w 5859"/>
              <a:gd name="T25" fmla="*/ 4539 h 4539"/>
              <a:gd name="T26" fmla="*/ 0 w 5859"/>
              <a:gd name="T27" fmla="*/ 3970 h 4539"/>
              <a:gd name="T28" fmla="*/ 0 w 5859"/>
              <a:gd name="T29" fmla="*/ 2262 h 4539"/>
              <a:gd name="T30" fmla="*/ 2279 w 5859"/>
              <a:gd name="T31" fmla="*/ 4539 h 4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59" h="4539">
                <a:moveTo>
                  <a:pt x="0" y="0"/>
                </a:moveTo>
                <a:lnTo>
                  <a:pt x="1319" y="0"/>
                </a:lnTo>
                <a:lnTo>
                  <a:pt x="5859" y="4539"/>
                </a:lnTo>
                <a:lnTo>
                  <a:pt x="4150" y="4539"/>
                </a:lnTo>
                <a:lnTo>
                  <a:pt x="0" y="391"/>
                </a:lnTo>
                <a:lnTo>
                  <a:pt x="0" y="0"/>
                </a:lnTo>
                <a:close/>
                <a:moveTo>
                  <a:pt x="4070" y="4539"/>
                </a:moveTo>
                <a:lnTo>
                  <a:pt x="2360" y="4539"/>
                </a:lnTo>
                <a:lnTo>
                  <a:pt x="0" y="2180"/>
                </a:lnTo>
                <a:lnTo>
                  <a:pt x="0" y="471"/>
                </a:lnTo>
                <a:lnTo>
                  <a:pt x="4070" y="4539"/>
                </a:lnTo>
                <a:close/>
                <a:moveTo>
                  <a:pt x="2279" y="4539"/>
                </a:moveTo>
                <a:lnTo>
                  <a:pt x="569" y="4539"/>
                </a:lnTo>
                <a:lnTo>
                  <a:pt x="0" y="3970"/>
                </a:lnTo>
                <a:lnTo>
                  <a:pt x="0" y="2262"/>
                </a:lnTo>
                <a:lnTo>
                  <a:pt x="2279" y="453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8A69C-CFB5-F149-A900-BDB250C76C2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B996B6-BF05-794D-AA03-6AE01F350831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6708BB-4E94-D842-84D9-C6091C7AA7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26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008008" y="0"/>
            <a:ext cx="13279991" cy="10288588"/>
          </a:xfrm>
          <a:custGeom>
            <a:avLst/>
            <a:gdLst>
              <a:gd name="T0" fmla="*/ 5859 w 5859"/>
              <a:gd name="T1" fmla="*/ 4538 h 4538"/>
              <a:gd name="T2" fmla="*/ 4541 w 5859"/>
              <a:gd name="T3" fmla="*/ 4538 h 4538"/>
              <a:gd name="T4" fmla="*/ 0 w 5859"/>
              <a:gd name="T5" fmla="*/ 0 h 4538"/>
              <a:gd name="T6" fmla="*/ 1709 w 5859"/>
              <a:gd name="T7" fmla="*/ 0 h 4538"/>
              <a:gd name="T8" fmla="*/ 5859 w 5859"/>
              <a:gd name="T9" fmla="*/ 4147 h 4538"/>
              <a:gd name="T10" fmla="*/ 5859 w 5859"/>
              <a:gd name="T11" fmla="*/ 4538 h 4538"/>
              <a:gd name="T12" fmla="*/ 1791 w 5859"/>
              <a:gd name="T13" fmla="*/ 0 h 4538"/>
              <a:gd name="T14" fmla="*/ 3500 w 5859"/>
              <a:gd name="T15" fmla="*/ 0 h 4538"/>
              <a:gd name="T16" fmla="*/ 5859 w 5859"/>
              <a:gd name="T17" fmla="*/ 2358 h 4538"/>
              <a:gd name="T18" fmla="*/ 5859 w 5859"/>
              <a:gd name="T19" fmla="*/ 4067 h 4538"/>
              <a:gd name="T20" fmla="*/ 1791 w 5859"/>
              <a:gd name="T21" fmla="*/ 0 h 4538"/>
              <a:gd name="T22" fmla="*/ 3580 w 5859"/>
              <a:gd name="T23" fmla="*/ 0 h 4538"/>
              <a:gd name="T24" fmla="*/ 5290 w 5859"/>
              <a:gd name="T25" fmla="*/ 0 h 4538"/>
              <a:gd name="T26" fmla="*/ 5859 w 5859"/>
              <a:gd name="T27" fmla="*/ 568 h 4538"/>
              <a:gd name="T28" fmla="*/ 5859 w 5859"/>
              <a:gd name="T29" fmla="*/ 2277 h 4538"/>
              <a:gd name="T30" fmla="*/ 3580 w 5859"/>
              <a:gd name="T31" fmla="*/ 0 h 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59" h="4538">
                <a:moveTo>
                  <a:pt x="5859" y="4538"/>
                </a:moveTo>
                <a:lnTo>
                  <a:pt x="4541" y="4538"/>
                </a:lnTo>
                <a:lnTo>
                  <a:pt x="0" y="0"/>
                </a:lnTo>
                <a:lnTo>
                  <a:pt x="1709" y="0"/>
                </a:lnTo>
                <a:lnTo>
                  <a:pt x="5859" y="4147"/>
                </a:lnTo>
                <a:lnTo>
                  <a:pt x="5859" y="4538"/>
                </a:lnTo>
                <a:close/>
                <a:moveTo>
                  <a:pt x="1791" y="0"/>
                </a:moveTo>
                <a:lnTo>
                  <a:pt x="3500" y="0"/>
                </a:lnTo>
                <a:lnTo>
                  <a:pt x="5859" y="2358"/>
                </a:lnTo>
                <a:lnTo>
                  <a:pt x="5859" y="4067"/>
                </a:lnTo>
                <a:lnTo>
                  <a:pt x="1791" y="0"/>
                </a:lnTo>
                <a:close/>
                <a:moveTo>
                  <a:pt x="3580" y="0"/>
                </a:moveTo>
                <a:lnTo>
                  <a:pt x="5290" y="0"/>
                </a:lnTo>
                <a:lnTo>
                  <a:pt x="5859" y="568"/>
                </a:lnTo>
                <a:lnTo>
                  <a:pt x="5859" y="2277"/>
                </a:lnTo>
                <a:lnTo>
                  <a:pt x="358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D951A-69B2-9E47-9312-F79AF28D0C1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AAB026-1527-0D48-9831-5E7841D276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49394B-0516-4947-87DF-7818553CB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58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-17244" y="0"/>
            <a:ext cx="16075035" cy="10288588"/>
          </a:xfrm>
          <a:custGeom>
            <a:avLst/>
            <a:gdLst>
              <a:gd name="T0" fmla="*/ 799 w 5695"/>
              <a:gd name="T1" fmla="*/ 3645 h 3645"/>
              <a:gd name="T2" fmla="*/ 1046 w 5695"/>
              <a:gd name="T3" fmla="*/ 3645 h 3645"/>
              <a:gd name="T4" fmla="*/ 1845 w 5695"/>
              <a:gd name="T5" fmla="*/ 2846 h 3645"/>
              <a:gd name="T6" fmla="*/ 923 w 5695"/>
              <a:gd name="T7" fmla="*/ 1924 h 3645"/>
              <a:gd name="T8" fmla="*/ 0 w 5695"/>
              <a:gd name="T9" fmla="*/ 2846 h 3645"/>
              <a:gd name="T10" fmla="*/ 799 w 5695"/>
              <a:gd name="T11" fmla="*/ 3645 h 3645"/>
              <a:gd name="T12" fmla="*/ 1126 w 5695"/>
              <a:gd name="T13" fmla="*/ 3645 h 3645"/>
              <a:gd name="T14" fmla="*/ 2645 w 5695"/>
              <a:gd name="T15" fmla="*/ 3645 h 3645"/>
              <a:gd name="T16" fmla="*/ 1886 w 5695"/>
              <a:gd name="T17" fmla="*/ 2886 h 3645"/>
              <a:gd name="T18" fmla="*/ 1126 w 5695"/>
              <a:gd name="T19" fmla="*/ 3645 h 3645"/>
              <a:gd name="T20" fmla="*/ 2725 w 5695"/>
              <a:gd name="T21" fmla="*/ 3645 h 3645"/>
              <a:gd name="T22" fmla="*/ 2971 w 5695"/>
              <a:gd name="T23" fmla="*/ 3645 h 3645"/>
              <a:gd name="T24" fmla="*/ 3770 w 5695"/>
              <a:gd name="T25" fmla="*/ 2846 h 3645"/>
              <a:gd name="T26" fmla="*/ 2848 w 5695"/>
              <a:gd name="T27" fmla="*/ 1924 h 3645"/>
              <a:gd name="T28" fmla="*/ 1926 w 5695"/>
              <a:gd name="T29" fmla="*/ 2846 h 3645"/>
              <a:gd name="T30" fmla="*/ 2725 w 5695"/>
              <a:gd name="T31" fmla="*/ 3645 h 3645"/>
              <a:gd name="T32" fmla="*/ 3051 w 5695"/>
              <a:gd name="T33" fmla="*/ 3645 h 3645"/>
              <a:gd name="T34" fmla="*/ 4569 w 5695"/>
              <a:gd name="T35" fmla="*/ 3645 h 3645"/>
              <a:gd name="T36" fmla="*/ 3810 w 5695"/>
              <a:gd name="T37" fmla="*/ 2886 h 3645"/>
              <a:gd name="T38" fmla="*/ 3051 w 5695"/>
              <a:gd name="T39" fmla="*/ 3645 h 3645"/>
              <a:gd name="T40" fmla="*/ 4650 w 5695"/>
              <a:gd name="T41" fmla="*/ 3645 h 3645"/>
              <a:gd name="T42" fmla="*/ 4897 w 5695"/>
              <a:gd name="T43" fmla="*/ 3645 h 3645"/>
              <a:gd name="T44" fmla="*/ 5695 w 5695"/>
              <a:gd name="T45" fmla="*/ 2846 h 3645"/>
              <a:gd name="T46" fmla="*/ 4773 w 5695"/>
              <a:gd name="T47" fmla="*/ 1924 h 3645"/>
              <a:gd name="T48" fmla="*/ 3850 w 5695"/>
              <a:gd name="T49" fmla="*/ 2846 h 3645"/>
              <a:gd name="T50" fmla="*/ 4650 w 5695"/>
              <a:gd name="T51" fmla="*/ 3645 h 3645"/>
              <a:gd name="T52" fmla="*/ 2888 w 5695"/>
              <a:gd name="T53" fmla="*/ 1884 h 3645"/>
              <a:gd name="T54" fmla="*/ 3810 w 5695"/>
              <a:gd name="T55" fmla="*/ 962 h 3645"/>
              <a:gd name="T56" fmla="*/ 4732 w 5695"/>
              <a:gd name="T57" fmla="*/ 1884 h 3645"/>
              <a:gd name="T58" fmla="*/ 3810 w 5695"/>
              <a:gd name="T59" fmla="*/ 2806 h 3645"/>
              <a:gd name="T60" fmla="*/ 2888 w 5695"/>
              <a:gd name="T61" fmla="*/ 1884 h 3645"/>
              <a:gd name="T62" fmla="*/ 1926 w 5695"/>
              <a:gd name="T63" fmla="*/ 922 h 3645"/>
              <a:gd name="T64" fmla="*/ 2848 w 5695"/>
              <a:gd name="T65" fmla="*/ 0 h 3645"/>
              <a:gd name="T66" fmla="*/ 3770 w 5695"/>
              <a:gd name="T67" fmla="*/ 922 h 3645"/>
              <a:gd name="T68" fmla="*/ 2848 w 5695"/>
              <a:gd name="T69" fmla="*/ 1843 h 3645"/>
              <a:gd name="T70" fmla="*/ 1926 w 5695"/>
              <a:gd name="T71" fmla="*/ 922 h 3645"/>
              <a:gd name="T72" fmla="*/ 963 w 5695"/>
              <a:gd name="T73" fmla="*/ 1884 h 3645"/>
              <a:gd name="T74" fmla="*/ 1886 w 5695"/>
              <a:gd name="T75" fmla="*/ 962 h 3645"/>
              <a:gd name="T76" fmla="*/ 2808 w 5695"/>
              <a:gd name="T77" fmla="*/ 1884 h 3645"/>
              <a:gd name="T78" fmla="*/ 1886 w 5695"/>
              <a:gd name="T79" fmla="*/ 2806 h 3645"/>
              <a:gd name="T80" fmla="*/ 963 w 5695"/>
              <a:gd name="T81" fmla="*/ 1884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95" h="3645">
                <a:moveTo>
                  <a:pt x="799" y="3645"/>
                </a:moveTo>
                <a:lnTo>
                  <a:pt x="1046" y="3645"/>
                </a:lnTo>
                <a:lnTo>
                  <a:pt x="1845" y="2846"/>
                </a:lnTo>
                <a:lnTo>
                  <a:pt x="923" y="1924"/>
                </a:lnTo>
                <a:lnTo>
                  <a:pt x="0" y="2846"/>
                </a:lnTo>
                <a:lnTo>
                  <a:pt x="799" y="3645"/>
                </a:lnTo>
                <a:close/>
                <a:moveTo>
                  <a:pt x="1126" y="3645"/>
                </a:moveTo>
                <a:lnTo>
                  <a:pt x="2645" y="3645"/>
                </a:lnTo>
                <a:lnTo>
                  <a:pt x="1886" y="2886"/>
                </a:lnTo>
                <a:lnTo>
                  <a:pt x="1126" y="3645"/>
                </a:lnTo>
                <a:close/>
                <a:moveTo>
                  <a:pt x="2725" y="3645"/>
                </a:moveTo>
                <a:lnTo>
                  <a:pt x="2971" y="3645"/>
                </a:lnTo>
                <a:lnTo>
                  <a:pt x="3770" y="2846"/>
                </a:lnTo>
                <a:lnTo>
                  <a:pt x="2848" y="1924"/>
                </a:lnTo>
                <a:lnTo>
                  <a:pt x="1926" y="2846"/>
                </a:lnTo>
                <a:lnTo>
                  <a:pt x="2725" y="3645"/>
                </a:lnTo>
                <a:close/>
                <a:moveTo>
                  <a:pt x="3051" y="3645"/>
                </a:moveTo>
                <a:lnTo>
                  <a:pt x="4569" y="3645"/>
                </a:lnTo>
                <a:lnTo>
                  <a:pt x="3810" y="2886"/>
                </a:lnTo>
                <a:lnTo>
                  <a:pt x="3051" y="3645"/>
                </a:lnTo>
                <a:close/>
                <a:moveTo>
                  <a:pt x="4650" y="3645"/>
                </a:moveTo>
                <a:lnTo>
                  <a:pt x="4897" y="3645"/>
                </a:lnTo>
                <a:lnTo>
                  <a:pt x="5695" y="2846"/>
                </a:lnTo>
                <a:lnTo>
                  <a:pt x="4773" y="1924"/>
                </a:lnTo>
                <a:lnTo>
                  <a:pt x="3850" y="2846"/>
                </a:lnTo>
                <a:lnTo>
                  <a:pt x="4650" y="3645"/>
                </a:lnTo>
                <a:close/>
                <a:moveTo>
                  <a:pt x="2888" y="1884"/>
                </a:moveTo>
                <a:lnTo>
                  <a:pt x="3810" y="962"/>
                </a:lnTo>
                <a:lnTo>
                  <a:pt x="4732" y="1884"/>
                </a:lnTo>
                <a:lnTo>
                  <a:pt x="3810" y="2806"/>
                </a:lnTo>
                <a:lnTo>
                  <a:pt x="2888" y="1884"/>
                </a:lnTo>
                <a:close/>
                <a:moveTo>
                  <a:pt x="1926" y="922"/>
                </a:moveTo>
                <a:lnTo>
                  <a:pt x="2848" y="0"/>
                </a:lnTo>
                <a:lnTo>
                  <a:pt x="3770" y="922"/>
                </a:lnTo>
                <a:lnTo>
                  <a:pt x="2848" y="1843"/>
                </a:lnTo>
                <a:lnTo>
                  <a:pt x="1926" y="922"/>
                </a:lnTo>
                <a:close/>
                <a:moveTo>
                  <a:pt x="963" y="1884"/>
                </a:moveTo>
                <a:lnTo>
                  <a:pt x="1886" y="962"/>
                </a:lnTo>
                <a:lnTo>
                  <a:pt x="2808" y="1884"/>
                </a:lnTo>
                <a:lnTo>
                  <a:pt x="1886" y="2806"/>
                </a:lnTo>
                <a:lnTo>
                  <a:pt x="963" y="188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8A615-F4EC-6F4A-AD0C-84BC4354911E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26D1AA-C440-8040-BA97-4282AA16723B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3D641B-B744-784E-999F-5BC99FCCD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12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4797506" y="0"/>
            <a:ext cx="16075035" cy="10288588"/>
          </a:xfrm>
          <a:custGeom>
            <a:avLst/>
            <a:gdLst>
              <a:gd name="T0" fmla="*/ 799 w 5695"/>
              <a:gd name="T1" fmla="*/ 0 h 3645"/>
              <a:gd name="T2" fmla="*/ 1046 w 5695"/>
              <a:gd name="T3" fmla="*/ 0 h 3645"/>
              <a:gd name="T4" fmla="*/ 1845 w 5695"/>
              <a:gd name="T5" fmla="*/ 799 h 3645"/>
              <a:gd name="T6" fmla="*/ 923 w 5695"/>
              <a:gd name="T7" fmla="*/ 1721 h 3645"/>
              <a:gd name="T8" fmla="*/ 0 w 5695"/>
              <a:gd name="T9" fmla="*/ 799 h 3645"/>
              <a:gd name="T10" fmla="*/ 799 w 5695"/>
              <a:gd name="T11" fmla="*/ 0 h 3645"/>
              <a:gd name="T12" fmla="*/ 1126 w 5695"/>
              <a:gd name="T13" fmla="*/ 0 h 3645"/>
              <a:gd name="T14" fmla="*/ 2645 w 5695"/>
              <a:gd name="T15" fmla="*/ 0 h 3645"/>
              <a:gd name="T16" fmla="*/ 1886 w 5695"/>
              <a:gd name="T17" fmla="*/ 758 h 3645"/>
              <a:gd name="T18" fmla="*/ 1126 w 5695"/>
              <a:gd name="T19" fmla="*/ 0 h 3645"/>
              <a:gd name="T20" fmla="*/ 2725 w 5695"/>
              <a:gd name="T21" fmla="*/ 0 h 3645"/>
              <a:gd name="T22" fmla="*/ 2971 w 5695"/>
              <a:gd name="T23" fmla="*/ 0 h 3645"/>
              <a:gd name="T24" fmla="*/ 3770 w 5695"/>
              <a:gd name="T25" fmla="*/ 799 h 3645"/>
              <a:gd name="T26" fmla="*/ 2848 w 5695"/>
              <a:gd name="T27" fmla="*/ 1721 h 3645"/>
              <a:gd name="T28" fmla="*/ 1926 w 5695"/>
              <a:gd name="T29" fmla="*/ 799 h 3645"/>
              <a:gd name="T30" fmla="*/ 2725 w 5695"/>
              <a:gd name="T31" fmla="*/ 0 h 3645"/>
              <a:gd name="T32" fmla="*/ 3051 w 5695"/>
              <a:gd name="T33" fmla="*/ 0 h 3645"/>
              <a:gd name="T34" fmla="*/ 4569 w 5695"/>
              <a:gd name="T35" fmla="*/ 0 h 3645"/>
              <a:gd name="T36" fmla="*/ 3810 w 5695"/>
              <a:gd name="T37" fmla="*/ 758 h 3645"/>
              <a:gd name="T38" fmla="*/ 3051 w 5695"/>
              <a:gd name="T39" fmla="*/ 0 h 3645"/>
              <a:gd name="T40" fmla="*/ 4650 w 5695"/>
              <a:gd name="T41" fmla="*/ 0 h 3645"/>
              <a:gd name="T42" fmla="*/ 4897 w 5695"/>
              <a:gd name="T43" fmla="*/ 0 h 3645"/>
              <a:gd name="T44" fmla="*/ 5695 w 5695"/>
              <a:gd name="T45" fmla="*/ 798 h 3645"/>
              <a:gd name="T46" fmla="*/ 4773 w 5695"/>
              <a:gd name="T47" fmla="*/ 1721 h 3645"/>
              <a:gd name="T48" fmla="*/ 3850 w 5695"/>
              <a:gd name="T49" fmla="*/ 799 h 3645"/>
              <a:gd name="T50" fmla="*/ 4650 w 5695"/>
              <a:gd name="T51" fmla="*/ 0 h 3645"/>
              <a:gd name="T52" fmla="*/ 2888 w 5695"/>
              <a:gd name="T53" fmla="*/ 1761 h 3645"/>
              <a:gd name="T54" fmla="*/ 3810 w 5695"/>
              <a:gd name="T55" fmla="*/ 2683 h 3645"/>
              <a:gd name="T56" fmla="*/ 4732 w 5695"/>
              <a:gd name="T57" fmla="*/ 1761 h 3645"/>
              <a:gd name="T58" fmla="*/ 3810 w 5695"/>
              <a:gd name="T59" fmla="*/ 839 h 3645"/>
              <a:gd name="T60" fmla="*/ 2888 w 5695"/>
              <a:gd name="T61" fmla="*/ 1761 h 3645"/>
              <a:gd name="T62" fmla="*/ 1926 w 5695"/>
              <a:gd name="T63" fmla="*/ 2723 h 3645"/>
              <a:gd name="T64" fmla="*/ 2848 w 5695"/>
              <a:gd name="T65" fmla="*/ 3645 h 3645"/>
              <a:gd name="T66" fmla="*/ 3770 w 5695"/>
              <a:gd name="T67" fmla="*/ 2723 h 3645"/>
              <a:gd name="T68" fmla="*/ 2848 w 5695"/>
              <a:gd name="T69" fmla="*/ 1801 h 3645"/>
              <a:gd name="T70" fmla="*/ 1926 w 5695"/>
              <a:gd name="T71" fmla="*/ 2723 h 3645"/>
              <a:gd name="T72" fmla="*/ 963 w 5695"/>
              <a:gd name="T73" fmla="*/ 1761 h 3645"/>
              <a:gd name="T74" fmla="*/ 1886 w 5695"/>
              <a:gd name="T75" fmla="*/ 2683 h 3645"/>
              <a:gd name="T76" fmla="*/ 2808 w 5695"/>
              <a:gd name="T77" fmla="*/ 1761 h 3645"/>
              <a:gd name="T78" fmla="*/ 1886 w 5695"/>
              <a:gd name="T79" fmla="*/ 839 h 3645"/>
              <a:gd name="T80" fmla="*/ 963 w 5695"/>
              <a:gd name="T81" fmla="*/ 1761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95" h="3645">
                <a:moveTo>
                  <a:pt x="799" y="0"/>
                </a:moveTo>
                <a:lnTo>
                  <a:pt x="1046" y="0"/>
                </a:lnTo>
                <a:lnTo>
                  <a:pt x="1845" y="799"/>
                </a:lnTo>
                <a:lnTo>
                  <a:pt x="923" y="1721"/>
                </a:lnTo>
                <a:lnTo>
                  <a:pt x="0" y="799"/>
                </a:lnTo>
                <a:lnTo>
                  <a:pt x="799" y="0"/>
                </a:lnTo>
                <a:close/>
                <a:moveTo>
                  <a:pt x="1126" y="0"/>
                </a:moveTo>
                <a:lnTo>
                  <a:pt x="2645" y="0"/>
                </a:lnTo>
                <a:lnTo>
                  <a:pt x="1886" y="758"/>
                </a:lnTo>
                <a:lnTo>
                  <a:pt x="1126" y="0"/>
                </a:lnTo>
                <a:close/>
                <a:moveTo>
                  <a:pt x="2725" y="0"/>
                </a:moveTo>
                <a:lnTo>
                  <a:pt x="2971" y="0"/>
                </a:lnTo>
                <a:lnTo>
                  <a:pt x="3770" y="799"/>
                </a:lnTo>
                <a:lnTo>
                  <a:pt x="2848" y="1721"/>
                </a:lnTo>
                <a:lnTo>
                  <a:pt x="1926" y="799"/>
                </a:lnTo>
                <a:lnTo>
                  <a:pt x="2725" y="0"/>
                </a:lnTo>
                <a:close/>
                <a:moveTo>
                  <a:pt x="3051" y="0"/>
                </a:moveTo>
                <a:lnTo>
                  <a:pt x="4569" y="0"/>
                </a:lnTo>
                <a:lnTo>
                  <a:pt x="3810" y="758"/>
                </a:lnTo>
                <a:lnTo>
                  <a:pt x="3051" y="0"/>
                </a:lnTo>
                <a:close/>
                <a:moveTo>
                  <a:pt x="4650" y="0"/>
                </a:moveTo>
                <a:lnTo>
                  <a:pt x="4897" y="0"/>
                </a:lnTo>
                <a:lnTo>
                  <a:pt x="5695" y="798"/>
                </a:lnTo>
                <a:lnTo>
                  <a:pt x="4773" y="1721"/>
                </a:lnTo>
                <a:lnTo>
                  <a:pt x="3850" y="799"/>
                </a:lnTo>
                <a:lnTo>
                  <a:pt x="4650" y="0"/>
                </a:lnTo>
                <a:close/>
                <a:moveTo>
                  <a:pt x="2888" y="1761"/>
                </a:moveTo>
                <a:lnTo>
                  <a:pt x="3810" y="2683"/>
                </a:lnTo>
                <a:lnTo>
                  <a:pt x="4732" y="1761"/>
                </a:lnTo>
                <a:lnTo>
                  <a:pt x="3810" y="839"/>
                </a:lnTo>
                <a:lnTo>
                  <a:pt x="2888" y="1761"/>
                </a:lnTo>
                <a:close/>
                <a:moveTo>
                  <a:pt x="1926" y="2723"/>
                </a:moveTo>
                <a:lnTo>
                  <a:pt x="2848" y="3645"/>
                </a:lnTo>
                <a:lnTo>
                  <a:pt x="3770" y="2723"/>
                </a:lnTo>
                <a:lnTo>
                  <a:pt x="2848" y="1801"/>
                </a:lnTo>
                <a:lnTo>
                  <a:pt x="1926" y="2723"/>
                </a:lnTo>
                <a:close/>
                <a:moveTo>
                  <a:pt x="963" y="1761"/>
                </a:moveTo>
                <a:lnTo>
                  <a:pt x="1886" y="2683"/>
                </a:lnTo>
                <a:lnTo>
                  <a:pt x="2808" y="1761"/>
                </a:lnTo>
                <a:lnTo>
                  <a:pt x="1886" y="839"/>
                </a:lnTo>
                <a:lnTo>
                  <a:pt x="963" y="176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FDA95-18F8-294F-9490-619C7C0A9C3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CE75B9-A460-8B4A-87CC-0E56228F0C7E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2BB405-E388-534E-BA92-B06362F3C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9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818975" y="0"/>
            <a:ext cx="6662002" cy="10288588"/>
          </a:xfrm>
          <a:custGeom>
            <a:avLst/>
            <a:gdLst>
              <a:gd name="connsiteX0" fmla="*/ 4581543 w 6662001"/>
              <a:gd name="connsiteY0" fmla="*/ 6400518 h 10288580"/>
              <a:gd name="connsiteX1" fmla="*/ 6662001 w 6662001"/>
              <a:gd name="connsiteY1" fmla="*/ 6400518 h 10288580"/>
              <a:gd name="connsiteX2" fmla="*/ 6662001 w 6662001"/>
              <a:gd name="connsiteY2" fmla="*/ 8469603 h 10288580"/>
              <a:gd name="connsiteX3" fmla="*/ 4581543 w 6662001"/>
              <a:gd name="connsiteY3" fmla="*/ 8469603 h 10288580"/>
              <a:gd name="connsiteX4" fmla="*/ 2296458 w 6662001"/>
              <a:gd name="connsiteY4" fmla="*/ 6400518 h 10288580"/>
              <a:gd name="connsiteX5" fmla="*/ 4365543 w 6662001"/>
              <a:gd name="connsiteY5" fmla="*/ 6400518 h 10288580"/>
              <a:gd name="connsiteX6" fmla="*/ 4365543 w 6662001"/>
              <a:gd name="connsiteY6" fmla="*/ 8469603 h 10288580"/>
              <a:gd name="connsiteX7" fmla="*/ 2296458 w 6662001"/>
              <a:gd name="connsiteY7" fmla="*/ 8469603 h 10288580"/>
              <a:gd name="connsiteX8" fmla="*/ 0 w 6662001"/>
              <a:gd name="connsiteY8" fmla="*/ 6400518 h 10288580"/>
              <a:gd name="connsiteX9" fmla="*/ 2069085 w 6662001"/>
              <a:gd name="connsiteY9" fmla="*/ 6400518 h 10288580"/>
              <a:gd name="connsiteX10" fmla="*/ 2069085 w 6662001"/>
              <a:gd name="connsiteY10" fmla="*/ 10288580 h 10288580"/>
              <a:gd name="connsiteX11" fmla="*/ 0 w 6662001"/>
              <a:gd name="connsiteY11" fmla="*/ 10288580 h 10288580"/>
              <a:gd name="connsiteX12" fmla="*/ 4581543 w 6662001"/>
              <a:gd name="connsiteY12" fmla="*/ 4115434 h 10288580"/>
              <a:gd name="connsiteX13" fmla="*/ 6662001 w 6662001"/>
              <a:gd name="connsiteY13" fmla="*/ 4115434 h 10288580"/>
              <a:gd name="connsiteX14" fmla="*/ 6662001 w 6662001"/>
              <a:gd name="connsiteY14" fmla="*/ 6184518 h 10288580"/>
              <a:gd name="connsiteX15" fmla="*/ 4581543 w 6662001"/>
              <a:gd name="connsiteY15" fmla="*/ 6184518 h 10288580"/>
              <a:gd name="connsiteX16" fmla="*/ 0 w 6662001"/>
              <a:gd name="connsiteY16" fmla="*/ 4115434 h 10288580"/>
              <a:gd name="connsiteX17" fmla="*/ 2069085 w 6662001"/>
              <a:gd name="connsiteY17" fmla="*/ 4115434 h 10288580"/>
              <a:gd name="connsiteX18" fmla="*/ 2069085 w 6662001"/>
              <a:gd name="connsiteY18" fmla="*/ 6184518 h 10288580"/>
              <a:gd name="connsiteX19" fmla="*/ 0 w 6662001"/>
              <a:gd name="connsiteY19" fmla="*/ 6184518 h 10288580"/>
              <a:gd name="connsiteX20" fmla="*/ 2296458 w 6662001"/>
              <a:gd name="connsiteY20" fmla="*/ 4115434 h 10288580"/>
              <a:gd name="connsiteX21" fmla="*/ 4365543 w 6662001"/>
              <a:gd name="connsiteY21" fmla="*/ 4115434 h 10288580"/>
              <a:gd name="connsiteX22" fmla="*/ 4365543 w 6662001"/>
              <a:gd name="connsiteY22" fmla="*/ 6184518 h 10288580"/>
              <a:gd name="connsiteX23" fmla="*/ 2296458 w 6662001"/>
              <a:gd name="connsiteY23" fmla="*/ 6184518 h 10288580"/>
              <a:gd name="connsiteX24" fmla="*/ 0 w 6662001"/>
              <a:gd name="connsiteY24" fmla="*/ 1818976 h 10288580"/>
              <a:gd name="connsiteX25" fmla="*/ 2069085 w 6662001"/>
              <a:gd name="connsiteY25" fmla="*/ 1818976 h 10288580"/>
              <a:gd name="connsiteX26" fmla="*/ 2069085 w 6662001"/>
              <a:gd name="connsiteY26" fmla="*/ 3899434 h 10288580"/>
              <a:gd name="connsiteX27" fmla="*/ 0 w 6662001"/>
              <a:gd name="connsiteY27" fmla="*/ 3899434 h 10288580"/>
              <a:gd name="connsiteX28" fmla="*/ 4581543 w 6662001"/>
              <a:gd name="connsiteY28" fmla="*/ 1818975 h 10288580"/>
              <a:gd name="connsiteX29" fmla="*/ 6662001 w 6662001"/>
              <a:gd name="connsiteY29" fmla="*/ 1818975 h 10288580"/>
              <a:gd name="connsiteX30" fmla="*/ 6662001 w 6662001"/>
              <a:gd name="connsiteY30" fmla="*/ 3899433 h 10288580"/>
              <a:gd name="connsiteX31" fmla="*/ 4581543 w 6662001"/>
              <a:gd name="connsiteY31" fmla="*/ 3899433 h 10288580"/>
              <a:gd name="connsiteX32" fmla="*/ 2296458 w 6662001"/>
              <a:gd name="connsiteY32" fmla="*/ 0 h 10288580"/>
              <a:gd name="connsiteX33" fmla="*/ 4365543 w 6662001"/>
              <a:gd name="connsiteY33" fmla="*/ 0 h 10288580"/>
              <a:gd name="connsiteX34" fmla="*/ 4365543 w 6662001"/>
              <a:gd name="connsiteY34" fmla="*/ 3899434 h 10288580"/>
              <a:gd name="connsiteX35" fmla="*/ 2296458 w 6662001"/>
              <a:gd name="connsiteY35" fmla="*/ 3899434 h 1028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662001" h="10288580">
                <a:moveTo>
                  <a:pt x="4581543" y="6400518"/>
                </a:moveTo>
                <a:lnTo>
                  <a:pt x="6662001" y="6400518"/>
                </a:lnTo>
                <a:lnTo>
                  <a:pt x="6662001" y="8469603"/>
                </a:lnTo>
                <a:lnTo>
                  <a:pt x="4581543" y="8469603"/>
                </a:lnTo>
                <a:close/>
                <a:moveTo>
                  <a:pt x="2296458" y="6400518"/>
                </a:moveTo>
                <a:lnTo>
                  <a:pt x="4365543" y="6400518"/>
                </a:lnTo>
                <a:lnTo>
                  <a:pt x="4365543" y="8469603"/>
                </a:lnTo>
                <a:lnTo>
                  <a:pt x="2296458" y="8469603"/>
                </a:lnTo>
                <a:close/>
                <a:moveTo>
                  <a:pt x="0" y="6400518"/>
                </a:moveTo>
                <a:lnTo>
                  <a:pt x="2069085" y="6400518"/>
                </a:lnTo>
                <a:lnTo>
                  <a:pt x="2069085" y="10288580"/>
                </a:lnTo>
                <a:lnTo>
                  <a:pt x="0" y="10288580"/>
                </a:lnTo>
                <a:close/>
                <a:moveTo>
                  <a:pt x="4581543" y="4115434"/>
                </a:moveTo>
                <a:lnTo>
                  <a:pt x="6662001" y="4115434"/>
                </a:lnTo>
                <a:lnTo>
                  <a:pt x="6662001" y="6184518"/>
                </a:lnTo>
                <a:lnTo>
                  <a:pt x="4581543" y="6184518"/>
                </a:lnTo>
                <a:close/>
                <a:moveTo>
                  <a:pt x="0" y="4115434"/>
                </a:moveTo>
                <a:lnTo>
                  <a:pt x="2069085" y="4115434"/>
                </a:lnTo>
                <a:lnTo>
                  <a:pt x="2069085" y="6184518"/>
                </a:lnTo>
                <a:lnTo>
                  <a:pt x="0" y="6184518"/>
                </a:lnTo>
                <a:close/>
                <a:moveTo>
                  <a:pt x="2296458" y="4115434"/>
                </a:moveTo>
                <a:lnTo>
                  <a:pt x="4365543" y="4115434"/>
                </a:lnTo>
                <a:lnTo>
                  <a:pt x="4365543" y="6184518"/>
                </a:lnTo>
                <a:lnTo>
                  <a:pt x="2296458" y="6184518"/>
                </a:lnTo>
                <a:close/>
                <a:moveTo>
                  <a:pt x="0" y="1818976"/>
                </a:moveTo>
                <a:lnTo>
                  <a:pt x="2069085" y="1818976"/>
                </a:lnTo>
                <a:lnTo>
                  <a:pt x="2069085" y="3899434"/>
                </a:lnTo>
                <a:lnTo>
                  <a:pt x="0" y="3899434"/>
                </a:lnTo>
                <a:close/>
                <a:moveTo>
                  <a:pt x="4581543" y="1818975"/>
                </a:moveTo>
                <a:lnTo>
                  <a:pt x="6662001" y="1818975"/>
                </a:lnTo>
                <a:lnTo>
                  <a:pt x="6662001" y="3899433"/>
                </a:lnTo>
                <a:lnTo>
                  <a:pt x="4581543" y="3899433"/>
                </a:lnTo>
                <a:close/>
                <a:moveTo>
                  <a:pt x="2296458" y="0"/>
                </a:moveTo>
                <a:lnTo>
                  <a:pt x="4365543" y="0"/>
                </a:lnTo>
                <a:lnTo>
                  <a:pt x="4365543" y="3899434"/>
                </a:lnTo>
                <a:lnTo>
                  <a:pt x="2296458" y="389943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429BA-8206-424E-BC96-CC7B15B1AEEA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2B6704-F2A5-7B48-9BCB-2C123C0F8E5D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745EA1-1173-434E-876B-864FA4E6F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01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237024" y="1307392"/>
            <a:ext cx="7696540" cy="7673803"/>
          </a:xfrm>
          <a:custGeom>
            <a:avLst/>
            <a:gdLst>
              <a:gd name="connsiteX0" fmla="*/ 6696103 w 7696540"/>
              <a:gd name="connsiteY0" fmla="*/ 6673365 h 7673802"/>
              <a:gd name="connsiteX1" fmla="*/ 7696540 w 7696540"/>
              <a:gd name="connsiteY1" fmla="*/ 6673365 h 7673802"/>
              <a:gd name="connsiteX2" fmla="*/ 7696540 w 7696540"/>
              <a:gd name="connsiteY2" fmla="*/ 7673802 h 7673802"/>
              <a:gd name="connsiteX3" fmla="*/ 6696103 w 7696540"/>
              <a:gd name="connsiteY3" fmla="*/ 7673802 h 7673802"/>
              <a:gd name="connsiteX4" fmla="*/ 5581980 w 7696540"/>
              <a:gd name="connsiteY4" fmla="*/ 6673365 h 7673802"/>
              <a:gd name="connsiteX5" fmla="*/ 6582417 w 7696540"/>
              <a:gd name="connsiteY5" fmla="*/ 6673365 h 7673802"/>
              <a:gd name="connsiteX6" fmla="*/ 6582417 w 7696540"/>
              <a:gd name="connsiteY6" fmla="*/ 7673802 h 7673802"/>
              <a:gd name="connsiteX7" fmla="*/ 5581980 w 7696540"/>
              <a:gd name="connsiteY7" fmla="*/ 7673802 h 7673802"/>
              <a:gd name="connsiteX8" fmla="*/ 4467857 w 7696540"/>
              <a:gd name="connsiteY8" fmla="*/ 6673365 h 7673802"/>
              <a:gd name="connsiteX9" fmla="*/ 5456929 w 7696540"/>
              <a:gd name="connsiteY9" fmla="*/ 6673365 h 7673802"/>
              <a:gd name="connsiteX10" fmla="*/ 5456929 w 7696540"/>
              <a:gd name="connsiteY10" fmla="*/ 7673802 h 7673802"/>
              <a:gd name="connsiteX11" fmla="*/ 4467857 w 7696540"/>
              <a:gd name="connsiteY11" fmla="*/ 7673802 h 7673802"/>
              <a:gd name="connsiteX12" fmla="*/ 2228246 w 7696540"/>
              <a:gd name="connsiteY12" fmla="*/ 6673365 h 7673802"/>
              <a:gd name="connsiteX13" fmla="*/ 3228683 w 7696540"/>
              <a:gd name="connsiteY13" fmla="*/ 6673365 h 7673802"/>
              <a:gd name="connsiteX14" fmla="*/ 3228683 w 7696540"/>
              <a:gd name="connsiteY14" fmla="*/ 7673802 h 7673802"/>
              <a:gd name="connsiteX15" fmla="*/ 2228246 w 7696540"/>
              <a:gd name="connsiteY15" fmla="*/ 7673802 h 7673802"/>
              <a:gd name="connsiteX16" fmla="*/ 1114123 w 7696540"/>
              <a:gd name="connsiteY16" fmla="*/ 6673365 h 7673802"/>
              <a:gd name="connsiteX17" fmla="*/ 2114560 w 7696540"/>
              <a:gd name="connsiteY17" fmla="*/ 6673365 h 7673802"/>
              <a:gd name="connsiteX18" fmla="*/ 2114560 w 7696540"/>
              <a:gd name="connsiteY18" fmla="*/ 7673802 h 7673802"/>
              <a:gd name="connsiteX19" fmla="*/ 1114123 w 7696540"/>
              <a:gd name="connsiteY19" fmla="*/ 7673802 h 7673802"/>
              <a:gd name="connsiteX20" fmla="*/ 6696103 w 7696540"/>
              <a:gd name="connsiteY20" fmla="*/ 5570615 h 7673802"/>
              <a:gd name="connsiteX21" fmla="*/ 7696540 w 7696540"/>
              <a:gd name="connsiteY21" fmla="*/ 5570615 h 7673802"/>
              <a:gd name="connsiteX22" fmla="*/ 7696540 w 7696540"/>
              <a:gd name="connsiteY22" fmla="*/ 6559687 h 7673802"/>
              <a:gd name="connsiteX23" fmla="*/ 6696103 w 7696540"/>
              <a:gd name="connsiteY23" fmla="*/ 6559687 h 7673802"/>
              <a:gd name="connsiteX24" fmla="*/ 4467857 w 7696540"/>
              <a:gd name="connsiteY24" fmla="*/ 5570615 h 7673802"/>
              <a:gd name="connsiteX25" fmla="*/ 5456929 w 7696540"/>
              <a:gd name="connsiteY25" fmla="*/ 5570615 h 7673802"/>
              <a:gd name="connsiteX26" fmla="*/ 5456929 w 7696540"/>
              <a:gd name="connsiteY26" fmla="*/ 6559687 h 7673802"/>
              <a:gd name="connsiteX27" fmla="*/ 4467857 w 7696540"/>
              <a:gd name="connsiteY27" fmla="*/ 6559687 h 7673802"/>
              <a:gd name="connsiteX28" fmla="*/ 3342369 w 7696540"/>
              <a:gd name="connsiteY28" fmla="*/ 5570615 h 7673802"/>
              <a:gd name="connsiteX29" fmla="*/ 4342806 w 7696540"/>
              <a:gd name="connsiteY29" fmla="*/ 5570615 h 7673802"/>
              <a:gd name="connsiteX30" fmla="*/ 4342806 w 7696540"/>
              <a:gd name="connsiteY30" fmla="*/ 6559687 h 7673802"/>
              <a:gd name="connsiteX31" fmla="*/ 3342369 w 7696540"/>
              <a:gd name="connsiteY31" fmla="*/ 6559687 h 7673802"/>
              <a:gd name="connsiteX32" fmla="*/ 2228246 w 7696540"/>
              <a:gd name="connsiteY32" fmla="*/ 5570615 h 7673802"/>
              <a:gd name="connsiteX33" fmla="*/ 3228683 w 7696540"/>
              <a:gd name="connsiteY33" fmla="*/ 5570615 h 7673802"/>
              <a:gd name="connsiteX34" fmla="*/ 3228683 w 7696540"/>
              <a:gd name="connsiteY34" fmla="*/ 6559687 h 7673802"/>
              <a:gd name="connsiteX35" fmla="*/ 2228246 w 7696540"/>
              <a:gd name="connsiteY35" fmla="*/ 6559687 h 7673802"/>
              <a:gd name="connsiteX36" fmla="*/ 1114123 w 7696540"/>
              <a:gd name="connsiteY36" fmla="*/ 5570615 h 7673802"/>
              <a:gd name="connsiteX37" fmla="*/ 2114560 w 7696540"/>
              <a:gd name="connsiteY37" fmla="*/ 5570615 h 7673802"/>
              <a:gd name="connsiteX38" fmla="*/ 2114560 w 7696540"/>
              <a:gd name="connsiteY38" fmla="*/ 6559687 h 7673802"/>
              <a:gd name="connsiteX39" fmla="*/ 1114123 w 7696540"/>
              <a:gd name="connsiteY39" fmla="*/ 6559687 h 7673802"/>
              <a:gd name="connsiteX40" fmla="*/ 0 w 7696540"/>
              <a:gd name="connsiteY40" fmla="*/ 5570615 h 7673802"/>
              <a:gd name="connsiteX41" fmla="*/ 989072 w 7696540"/>
              <a:gd name="connsiteY41" fmla="*/ 5570615 h 7673802"/>
              <a:gd name="connsiteX42" fmla="*/ 989072 w 7696540"/>
              <a:gd name="connsiteY42" fmla="*/ 6559687 h 7673802"/>
              <a:gd name="connsiteX43" fmla="*/ 0 w 7696540"/>
              <a:gd name="connsiteY43" fmla="*/ 6559687 h 7673802"/>
              <a:gd name="connsiteX44" fmla="*/ 6696103 w 7696540"/>
              <a:gd name="connsiteY44" fmla="*/ 4456492 h 7673802"/>
              <a:gd name="connsiteX45" fmla="*/ 7696540 w 7696540"/>
              <a:gd name="connsiteY45" fmla="*/ 4456492 h 7673802"/>
              <a:gd name="connsiteX46" fmla="*/ 7696540 w 7696540"/>
              <a:gd name="connsiteY46" fmla="*/ 5445564 h 7673802"/>
              <a:gd name="connsiteX47" fmla="*/ 6696103 w 7696540"/>
              <a:gd name="connsiteY47" fmla="*/ 5445564 h 7673802"/>
              <a:gd name="connsiteX48" fmla="*/ 5581980 w 7696540"/>
              <a:gd name="connsiteY48" fmla="*/ 4456492 h 7673802"/>
              <a:gd name="connsiteX49" fmla="*/ 6582417 w 7696540"/>
              <a:gd name="connsiteY49" fmla="*/ 4456492 h 7673802"/>
              <a:gd name="connsiteX50" fmla="*/ 6582417 w 7696540"/>
              <a:gd name="connsiteY50" fmla="*/ 5445564 h 7673802"/>
              <a:gd name="connsiteX51" fmla="*/ 5581980 w 7696540"/>
              <a:gd name="connsiteY51" fmla="*/ 5445564 h 7673802"/>
              <a:gd name="connsiteX52" fmla="*/ 4467857 w 7696540"/>
              <a:gd name="connsiteY52" fmla="*/ 4456492 h 7673802"/>
              <a:gd name="connsiteX53" fmla="*/ 5456929 w 7696540"/>
              <a:gd name="connsiteY53" fmla="*/ 4456492 h 7673802"/>
              <a:gd name="connsiteX54" fmla="*/ 5456929 w 7696540"/>
              <a:gd name="connsiteY54" fmla="*/ 5445564 h 7673802"/>
              <a:gd name="connsiteX55" fmla="*/ 4467857 w 7696540"/>
              <a:gd name="connsiteY55" fmla="*/ 5445564 h 7673802"/>
              <a:gd name="connsiteX56" fmla="*/ 3342369 w 7696540"/>
              <a:gd name="connsiteY56" fmla="*/ 4456492 h 7673802"/>
              <a:gd name="connsiteX57" fmla="*/ 4342806 w 7696540"/>
              <a:gd name="connsiteY57" fmla="*/ 4456492 h 7673802"/>
              <a:gd name="connsiteX58" fmla="*/ 4342806 w 7696540"/>
              <a:gd name="connsiteY58" fmla="*/ 5445564 h 7673802"/>
              <a:gd name="connsiteX59" fmla="*/ 3342369 w 7696540"/>
              <a:gd name="connsiteY59" fmla="*/ 5445564 h 7673802"/>
              <a:gd name="connsiteX60" fmla="*/ 1114124 w 7696540"/>
              <a:gd name="connsiteY60" fmla="*/ 4456492 h 7673802"/>
              <a:gd name="connsiteX61" fmla="*/ 2114561 w 7696540"/>
              <a:gd name="connsiteY61" fmla="*/ 4456492 h 7673802"/>
              <a:gd name="connsiteX62" fmla="*/ 2114561 w 7696540"/>
              <a:gd name="connsiteY62" fmla="*/ 5445564 h 7673802"/>
              <a:gd name="connsiteX63" fmla="*/ 1114124 w 7696540"/>
              <a:gd name="connsiteY63" fmla="*/ 5445564 h 7673802"/>
              <a:gd name="connsiteX64" fmla="*/ 6696103 w 7696540"/>
              <a:gd name="connsiteY64" fmla="*/ 3342369 h 7673802"/>
              <a:gd name="connsiteX65" fmla="*/ 7696540 w 7696540"/>
              <a:gd name="connsiteY65" fmla="*/ 3342369 h 7673802"/>
              <a:gd name="connsiteX66" fmla="*/ 7696540 w 7696540"/>
              <a:gd name="connsiteY66" fmla="*/ 4331441 h 7673802"/>
              <a:gd name="connsiteX67" fmla="*/ 6696103 w 7696540"/>
              <a:gd name="connsiteY67" fmla="*/ 4331441 h 7673802"/>
              <a:gd name="connsiteX68" fmla="*/ 5581980 w 7696540"/>
              <a:gd name="connsiteY68" fmla="*/ 3342369 h 7673802"/>
              <a:gd name="connsiteX69" fmla="*/ 6582417 w 7696540"/>
              <a:gd name="connsiteY69" fmla="*/ 3342369 h 7673802"/>
              <a:gd name="connsiteX70" fmla="*/ 6582417 w 7696540"/>
              <a:gd name="connsiteY70" fmla="*/ 4331441 h 7673802"/>
              <a:gd name="connsiteX71" fmla="*/ 5581980 w 7696540"/>
              <a:gd name="connsiteY71" fmla="*/ 4331441 h 7673802"/>
              <a:gd name="connsiteX72" fmla="*/ 3342369 w 7696540"/>
              <a:gd name="connsiteY72" fmla="*/ 3342369 h 7673802"/>
              <a:gd name="connsiteX73" fmla="*/ 4342806 w 7696540"/>
              <a:gd name="connsiteY73" fmla="*/ 3342369 h 7673802"/>
              <a:gd name="connsiteX74" fmla="*/ 4342806 w 7696540"/>
              <a:gd name="connsiteY74" fmla="*/ 4331441 h 7673802"/>
              <a:gd name="connsiteX75" fmla="*/ 3342369 w 7696540"/>
              <a:gd name="connsiteY75" fmla="*/ 4331441 h 7673802"/>
              <a:gd name="connsiteX76" fmla="*/ 2228246 w 7696540"/>
              <a:gd name="connsiteY76" fmla="*/ 3342369 h 7673802"/>
              <a:gd name="connsiteX77" fmla="*/ 3228683 w 7696540"/>
              <a:gd name="connsiteY77" fmla="*/ 3342369 h 7673802"/>
              <a:gd name="connsiteX78" fmla="*/ 3228683 w 7696540"/>
              <a:gd name="connsiteY78" fmla="*/ 4331441 h 7673802"/>
              <a:gd name="connsiteX79" fmla="*/ 2228246 w 7696540"/>
              <a:gd name="connsiteY79" fmla="*/ 4331441 h 7673802"/>
              <a:gd name="connsiteX80" fmla="*/ 1 w 7696540"/>
              <a:gd name="connsiteY80" fmla="*/ 3342369 h 7673802"/>
              <a:gd name="connsiteX81" fmla="*/ 989072 w 7696540"/>
              <a:gd name="connsiteY81" fmla="*/ 3342369 h 7673802"/>
              <a:gd name="connsiteX82" fmla="*/ 989072 w 7696540"/>
              <a:gd name="connsiteY82" fmla="*/ 4331441 h 7673802"/>
              <a:gd name="connsiteX83" fmla="*/ 1 w 7696540"/>
              <a:gd name="connsiteY83" fmla="*/ 4331441 h 7673802"/>
              <a:gd name="connsiteX84" fmla="*/ 6696103 w 7696540"/>
              <a:gd name="connsiteY84" fmla="*/ 2228246 h 7673802"/>
              <a:gd name="connsiteX85" fmla="*/ 7696540 w 7696540"/>
              <a:gd name="connsiteY85" fmla="*/ 2228246 h 7673802"/>
              <a:gd name="connsiteX86" fmla="*/ 7696540 w 7696540"/>
              <a:gd name="connsiteY86" fmla="*/ 3217318 h 7673802"/>
              <a:gd name="connsiteX87" fmla="*/ 6696103 w 7696540"/>
              <a:gd name="connsiteY87" fmla="*/ 3217318 h 7673802"/>
              <a:gd name="connsiteX88" fmla="*/ 5581980 w 7696540"/>
              <a:gd name="connsiteY88" fmla="*/ 2228246 h 7673802"/>
              <a:gd name="connsiteX89" fmla="*/ 6582417 w 7696540"/>
              <a:gd name="connsiteY89" fmla="*/ 2228246 h 7673802"/>
              <a:gd name="connsiteX90" fmla="*/ 6582417 w 7696540"/>
              <a:gd name="connsiteY90" fmla="*/ 3217318 h 7673802"/>
              <a:gd name="connsiteX91" fmla="*/ 5581980 w 7696540"/>
              <a:gd name="connsiteY91" fmla="*/ 3217318 h 7673802"/>
              <a:gd name="connsiteX92" fmla="*/ 4467857 w 7696540"/>
              <a:gd name="connsiteY92" fmla="*/ 2228246 h 7673802"/>
              <a:gd name="connsiteX93" fmla="*/ 5456929 w 7696540"/>
              <a:gd name="connsiteY93" fmla="*/ 2228246 h 7673802"/>
              <a:gd name="connsiteX94" fmla="*/ 5456929 w 7696540"/>
              <a:gd name="connsiteY94" fmla="*/ 3217318 h 7673802"/>
              <a:gd name="connsiteX95" fmla="*/ 4467857 w 7696540"/>
              <a:gd name="connsiteY95" fmla="*/ 3217318 h 7673802"/>
              <a:gd name="connsiteX96" fmla="*/ 3342369 w 7696540"/>
              <a:gd name="connsiteY96" fmla="*/ 2228246 h 7673802"/>
              <a:gd name="connsiteX97" fmla="*/ 4342806 w 7696540"/>
              <a:gd name="connsiteY97" fmla="*/ 2228246 h 7673802"/>
              <a:gd name="connsiteX98" fmla="*/ 4342806 w 7696540"/>
              <a:gd name="connsiteY98" fmla="*/ 3217318 h 7673802"/>
              <a:gd name="connsiteX99" fmla="*/ 3342369 w 7696540"/>
              <a:gd name="connsiteY99" fmla="*/ 3217318 h 7673802"/>
              <a:gd name="connsiteX100" fmla="*/ 2228249 w 7696540"/>
              <a:gd name="connsiteY100" fmla="*/ 2228246 h 7673802"/>
              <a:gd name="connsiteX101" fmla="*/ 3228683 w 7696540"/>
              <a:gd name="connsiteY101" fmla="*/ 2228246 h 7673802"/>
              <a:gd name="connsiteX102" fmla="*/ 3228683 w 7696540"/>
              <a:gd name="connsiteY102" fmla="*/ 3217318 h 7673802"/>
              <a:gd name="connsiteX103" fmla="*/ 2228249 w 7696540"/>
              <a:gd name="connsiteY103" fmla="*/ 3217318 h 7673802"/>
              <a:gd name="connsiteX104" fmla="*/ 1114124 w 7696540"/>
              <a:gd name="connsiteY104" fmla="*/ 2228246 h 7673802"/>
              <a:gd name="connsiteX105" fmla="*/ 2114561 w 7696540"/>
              <a:gd name="connsiteY105" fmla="*/ 2228246 h 7673802"/>
              <a:gd name="connsiteX106" fmla="*/ 2114561 w 7696540"/>
              <a:gd name="connsiteY106" fmla="*/ 3217318 h 7673802"/>
              <a:gd name="connsiteX107" fmla="*/ 1114124 w 7696540"/>
              <a:gd name="connsiteY107" fmla="*/ 3217318 h 7673802"/>
              <a:gd name="connsiteX108" fmla="*/ 2 w 7696540"/>
              <a:gd name="connsiteY108" fmla="*/ 2228246 h 7673802"/>
              <a:gd name="connsiteX109" fmla="*/ 989074 w 7696540"/>
              <a:gd name="connsiteY109" fmla="*/ 2228246 h 7673802"/>
              <a:gd name="connsiteX110" fmla="*/ 989074 w 7696540"/>
              <a:gd name="connsiteY110" fmla="*/ 3217318 h 7673802"/>
              <a:gd name="connsiteX111" fmla="*/ 2 w 7696540"/>
              <a:gd name="connsiteY111" fmla="*/ 3217318 h 7673802"/>
              <a:gd name="connsiteX112" fmla="*/ 6696103 w 7696540"/>
              <a:gd name="connsiteY112" fmla="*/ 1114124 h 7673802"/>
              <a:gd name="connsiteX113" fmla="*/ 7696540 w 7696540"/>
              <a:gd name="connsiteY113" fmla="*/ 1114124 h 7673802"/>
              <a:gd name="connsiteX114" fmla="*/ 7696540 w 7696540"/>
              <a:gd name="connsiteY114" fmla="*/ 2103196 h 7673802"/>
              <a:gd name="connsiteX115" fmla="*/ 6696103 w 7696540"/>
              <a:gd name="connsiteY115" fmla="*/ 2103196 h 7673802"/>
              <a:gd name="connsiteX116" fmla="*/ 5581980 w 7696540"/>
              <a:gd name="connsiteY116" fmla="*/ 1114124 h 7673802"/>
              <a:gd name="connsiteX117" fmla="*/ 6582417 w 7696540"/>
              <a:gd name="connsiteY117" fmla="*/ 1114124 h 7673802"/>
              <a:gd name="connsiteX118" fmla="*/ 6582417 w 7696540"/>
              <a:gd name="connsiteY118" fmla="*/ 2103196 h 7673802"/>
              <a:gd name="connsiteX119" fmla="*/ 5581980 w 7696540"/>
              <a:gd name="connsiteY119" fmla="*/ 2103196 h 7673802"/>
              <a:gd name="connsiteX120" fmla="*/ 3342369 w 7696540"/>
              <a:gd name="connsiteY120" fmla="*/ 1114124 h 7673802"/>
              <a:gd name="connsiteX121" fmla="*/ 4342806 w 7696540"/>
              <a:gd name="connsiteY121" fmla="*/ 1114124 h 7673802"/>
              <a:gd name="connsiteX122" fmla="*/ 4342806 w 7696540"/>
              <a:gd name="connsiteY122" fmla="*/ 2103196 h 7673802"/>
              <a:gd name="connsiteX123" fmla="*/ 3342369 w 7696540"/>
              <a:gd name="connsiteY123" fmla="*/ 2103196 h 7673802"/>
              <a:gd name="connsiteX124" fmla="*/ 1114125 w 7696540"/>
              <a:gd name="connsiteY124" fmla="*/ 1114124 h 7673802"/>
              <a:gd name="connsiteX125" fmla="*/ 2114562 w 7696540"/>
              <a:gd name="connsiteY125" fmla="*/ 1114124 h 7673802"/>
              <a:gd name="connsiteX126" fmla="*/ 2114562 w 7696540"/>
              <a:gd name="connsiteY126" fmla="*/ 2103196 h 7673802"/>
              <a:gd name="connsiteX127" fmla="*/ 1114125 w 7696540"/>
              <a:gd name="connsiteY127" fmla="*/ 2103196 h 7673802"/>
              <a:gd name="connsiteX128" fmla="*/ 2228246 w 7696540"/>
              <a:gd name="connsiteY128" fmla="*/ 1114123 h 7673802"/>
              <a:gd name="connsiteX129" fmla="*/ 3228683 w 7696540"/>
              <a:gd name="connsiteY129" fmla="*/ 1114123 h 7673802"/>
              <a:gd name="connsiteX130" fmla="*/ 3228683 w 7696540"/>
              <a:gd name="connsiteY130" fmla="*/ 2103196 h 7673802"/>
              <a:gd name="connsiteX131" fmla="*/ 2228246 w 7696540"/>
              <a:gd name="connsiteY131" fmla="*/ 2103196 h 7673802"/>
              <a:gd name="connsiteX132" fmla="*/ 5581980 w 7696540"/>
              <a:gd name="connsiteY132" fmla="*/ 1 h 7673802"/>
              <a:gd name="connsiteX133" fmla="*/ 6582417 w 7696540"/>
              <a:gd name="connsiteY133" fmla="*/ 1 h 7673802"/>
              <a:gd name="connsiteX134" fmla="*/ 6582417 w 7696540"/>
              <a:gd name="connsiteY134" fmla="*/ 989073 h 7673802"/>
              <a:gd name="connsiteX135" fmla="*/ 5581980 w 7696540"/>
              <a:gd name="connsiteY135" fmla="*/ 989073 h 7673802"/>
              <a:gd name="connsiteX136" fmla="*/ 4467857 w 7696540"/>
              <a:gd name="connsiteY136" fmla="*/ 1 h 7673802"/>
              <a:gd name="connsiteX137" fmla="*/ 5456929 w 7696540"/>
              <a:gd name="connsiteY137" fmla="*/ 1 h 7673802"/>
              <a:gd name="connsiteX138" fmla="*/ 5456929 w 7696540"/>
              <a:gd name="connsiteY138" fmla="*/ 989073 h 7673802"/>
              <a:gd name="connsiteX139" fmla="*/ 4467857 w 7696540"/>
              <a:gd name="connsiteY139" fmla="*/ 989073 h 7673802"/>
              <a:gd name="connsiteX140" fmla="*/ 3342369 w 7696540"/>
              <a:gd name="connsiteY140" fmla="*/ 1 h 7673802"/>
              <a:gd name="connsiteX141" fmla="*/ 4342806 w 7696540"/>
              <a:gd name="connsiteY141" fmla="*/ 1 h 7673802"/>
              <a:gd name="connsiteX142" fmla="*/ 4342806 w 7696540"/>
              <a:gd name="connsiteY142" fmla="*/ 989073 h 7673802"/>
              <a:gd name="connsiteX143" fmla="*/ 3342369 w 7696540"/>
              <a:gd name="connsiteY143" fmla="*/ 989073 h 7673802"/>
              <a:gd name="connsiteX144" fmla="*/ 2228246 w 7696540"/>
              <a:gd name="connsiteY144" fmla="*/ 0 h 7673802"/>
              <a:gd name="connsiteX145" fmla="*/ 3228683 w 7696540"/>
              <a:gd name="connsiteY145" fmla="*/ 0 h 7673802"/>
              <a:gd name="connsiteX146" fmla="*/ 3228683 w 7696540"/>
              <a:gd name="connsiteY146" fmla="*/ 989072 h 7673802"/>
              <a:gd name="connsiteX147" fmla="*/ 2228246 w 7696540"/>
              <a:gd name="connsiteY147" fmla="*/ 989072 h 767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7696540" h="7673802">
                <a:moveTo>
                  <a:pt x="6696103" y="6673365"/>
                </a:moveTo>
                <a:lnTo>
                  <a:pt x="7696540" y="6673365"/>
                </a:lnTo>
                <a:lnTo>
                  <a:pt x="7696540" y="7673802"/>
                </a:lnTo>
                <a:lnTo>
                  <a:pt x="6696103" y="7673802"/>
                </a:lnTo>
                <a:close/>
                <a:moveTo>
                  <a:pt x="5581980" y="6673365"/>
                </a:moveTo>
                <a:lnTo>
                  <a:pt x="6582417" y="6673365"/>
                </a:lnTo>
                <a:lnTo>
                  <a:pt x="6582417" y="7673802"/>
                </a:lnTo>
                <a:lnTo>
                  <a:pt x="5581980" y="7673802"/>
                </a:lnTo>
                <a:close/>
                <a:moveTo>
                  <a:pt x="4467857" y="6673365"/>
                </a:moveTo>
                <a:lnTo>
                  <a:pt x="5456929" y="6673365"/>
                </a:lnTo>
                <a:lnTo>
                  <a:pt x="5456929" y="7673802"/>
                </a:lnTo>
                <a:lnTo>
                  <a:pt x="4467857" y="7673802"/>
                </a:lnTo>
                <a:close/>
                <a:moveTo>
                  <a:pt x="2228246" y="6673365"/>
                </a:moveTo>
                <a:lnTo>
                  <a:pt x="3228683" y="6673365"/>
                </a:lnTo>
                <a:lnTo>
                  <a:pt x="3228683" y="7673802"/>
                </a:lnTo>
                <a:lnTo>
                  <a:pt x="2228246" y="7673802"/>
                </a:lnTo>
                <a:close/>
                <a:moveTo>
                  <a:pt x="1114123" y="6673365"/>
                </a:moveTo>
                <a:lnTo>
                  <a:pt x="2114560" y="6673365"/>
                </a:lnTo>
                <a:lnTo>
                  <a:pt x="2114560" y="7673802"/>
                </a:lnTo>
                <a:lnTo>
                  <a:pt x="1114123" y="7673802"/>
                </a:lnTo>
                <a:close/>
                <a:moveTo>
                  <a:pt x="6696103" y="5570615"/>
                </a:moveTo>
                <a:lnTo>
                  <a:pt x="7696540" y="5570615"/>
                </a:lnTo>
                <a:lnTo>
                  <a:pt x="7696540" y="6559687"/>
                </a:lnTo>
                <a:lnTo>
                  <a:pt x="6696103" y="6559687"/>
                </a:lnTo>
                <a:close/>
                <a:moveTo>
                  <a:pt x="4467857" y="5570615"/>
                </a:moveTo>
                <a:lnTo>
                  <a:pt x="5456929" y="5570615"/>
                </a:lnTo>
                <a:lnTo>
                  <a:pt x="5456929" y="6559687"/>
                </a:lnTo>
                <a:lnTo>
                  <a:pt x="4467857" y="6559687"/>
                </a:lnTo>
                <a:close/>
                <a:moveTo>
                  <a:pt x="3342369" y="5570615"/>
                </a:moveTo>
                <a:lnTo>
                  <a:pt x="4342806" y="5570615"/>
                </a:lnTo>
                <a:lnTo>
                  <a:pt x="4342806" y="6559687"/>
                </a:lnTo>
                <a:lnTo>
                  <a:pt x="3342369" y="6559687"/>
                </a:lnTo>
                <a:close/>
                <a:moveTo>
                  <a:pt x="2228246" y="5570615"/>
                </a:moveTo>
                <a:lnTo>
                  <a:pt x="3228683" y="5570615"/>
                </a:lnTo>
                <a:lnTo>
                  <a:pt x="3228683" y="6559687"/>
                </a:lnTo>
                <a:lnTo>
                  <a:pt x="2228246" y="6559687"/>
                </a:lnTo>
                <a:close/>
                <a:moveTo>
                  <a:pt x="1114123" y="5570615"/>
                </a:moveTo>
                <a:lnTo>
                  <a:pt x="2114560" y="5570615"/>
                </a:lnTo>
                <a:lnTo>
                  <a:pt x="2114560" y="6559687"/>
                </a:lnTo>
                <a:lnTo>
                  <a:pt x="1114123" y="6559687"/>
                </a:lnTo>
                <a:close/>
                <a:moveTo>
                  <a:pt x="0" y="5570615"/>
                </a:moveTo>
                <a:lnTo>
                  <a:pt x="989072" y="5570615"/>
                </a:lnTo>
                <a:lnTo>
                  <a:pt x="989072" y="6559687"/>
                </a:lnTo>
                <a:lnTo>
                  <a:pt x="0" y="6559687"/>
                </a:lnTo>
                <a:close/>
                <a:moveTo>
                  <a:pt x="6696103" y="4456492"/>
                </a:moveTo>
                <a:lnTo>
                  <a:pt x="7696540" y="4456492"/>
                </a:lnTo>
                <a:lnTo>
                  <a:pt x="7696540" y="5445564"/>
                </a:lnTo>
                <a:lnTo>
                  <a:pt x="6696103" y="5445564"/>
                </a:lnTo>
                <a:close/>
                <a:moveTo>
                  <a:pt x="5581980" y="4456492"/>
                </a:moveTo>
                <a:lnTo>
                  <a:pt x="6582417" y="4456492"/>
                </a:lnTo>
                <a:lnTo>
                  <a:pt x="6582417" y="5445564"/>
                </a:lnTo>
                <a:lnTo>
                  <a:pt x="5581980" y="5445564"/>
                </a:lnTo>
                <a:close/>
                <a:moveTo>
                  <a:pt x="4467857" y="4456492"/>
                </a:moveTo>
                <a:lnTo>
                  <a:pt x="5456929" y="4456492"/>
                </a:lnTo>
                <a:lnTo>
                  <a:pt x="5456929" y="5445564"/>
                </a:lnTo>
                <a:lnTo>
                  <a:pt x="4467857" y="5445564"/>
                </a:lnTo>
                <a:close/>
                <a:moveTo>
                  <a:pt x="3342369" y="4456492"/>
                </a:moveTo>
                <a:lnTo>
                  <a:pt x="4342806" y="4456492"/>
                </a:lnTo>
                <a:lnTo>
                  <a:pt x="4342806" y="5445564"/>
                </a:lnTo>
                <a:lnTo>
                  <a:pt x="3342369" y="5445564"/>
                </a:lnTo>
                <a:close/>
                <a:moveTo>
                  <a:pt x="1114124" y="4456492"/>
                </a:moveTo>
                <a:lnTo>
                  <a:pt x="2114561" y="4456492"/>
                </a:lnTo>
                <a:lnTo>
                  <a:pt x="2114561" y="5445564"/>
                </a:lnTo>
                <a:lnTo>
                  <a:pt x="1114124" y="5445564"/>
                </a:lnTo>
                <a:close/>
                <a:moveTo>
                  <a:pt x="6696103" y="3342369"/>
                </a:moveTo>
                <a:lnTo>
                  <a:pt x="7696540" y="3342369"/>
                </a:lnTo>
                <a:lnTo>
                  <a:pt x="7696540" y="4331441"/>
                </a:lnTo>
                <a:lnTo>
                  <a:pt x="6696103" y="4331441"/>
                </a:lnTo>
                <a:close/>
                <a:moveTo>
                  <a:pt x="5581980" y="3342369"/>
                </a:moveTo>
                <a:lnTo>
                  <a:pt x="6582417" y="3342369"/>
                </a:lnTo>
                <a:lnTo>
                  <a:pt x="6582417" y="4331441"/>
                </a:lnTo>
                <a:lnTo>
                  <a:pt x="5581980" y="4331441"/>
                </a:lnTo>
                <a:close/>
                <a:moveTo>
                  <a:pt x="3342369" y="3342369"/>
                </a:moveTo>
                <a:lnTo>
                  <a:pt x="4342806" y="3342369"/>
                </a:lnTo>
                <a:lnTo>
                  <a:pt x="4342806" y="4331441"/>
                </a:lnTo>
                <a:lnTo>
                  <a:pt x="3342369" y="4331441"/>
                </a:lnTo>
                <a:close/>
                <a:moveTo>
                  <a:pt x="2228246" y="3342369"/>
                </a:moveTo>
                <a:lnTo>
                  <a:pt x="3228683" y="3342369"/>
                </a:lnTo>
                <a:lnTo>
                  <a:pt x="3228683" y="4331441"/>
                </a:lnTo>
                <a:lnTo>
                  <a:pt x="2228246" y="4331441"/>
                </a:lnTo>
                <a:close/>
                <a:moveTo>
                  <a:pt x="1" y="3342369"/>
                </a:moveTo>
                <a:lnTo>
                  <a:pt x="989072" y="3342369"/>
                </a:lnTo>
                <a:lnTo>
                  <a:pt x="989072" y="4331441"/>
                </a:lnTo>
                <a:lnTo>
                  <a:pt x="1" y="4331441"/>
                </a:lnTo>
                <a:close/>
                <a:moveTo>
                  <a:pt x="6696103" y="2228246"/>
                </a:moveTo>
                <a:lnTo>
                  <a:pt x="7696540" y="2228246"/>
                </a:lnTo>
                <a:lnTo>
                  <a:pt x="7696540" y="3217318"/>
                </a:lnTo>
                <a:lnTo>
                  <a:pt x="6696103" y="3217318"/>
                </a:lnTo>
                <a:close/>
                <a:moveTo>
                  <a:pt x="5581980" y="2228246"/>
                </a:moveTo>
                <a:lnTo>
                  <a:pt x="6582417" y="2228246"/>
                </a:lnTo>
                <a:lnTo>
                  <a:pt x="6582417" y="3217318"/>
                </a:lnTo>
                <a:lnTo>
                  <a:pt x="5581980" y="3217318"/>
                </a:lnTo>
                <a:close/>
                <a:moveTo>
                  <a:pt x="4467857" y="2228246"/>
                </a:moveTo>
                <a:lnTo>
                  <a:pt x="5456929" y="2228246"/>
                </a:lnTo>
                <a:lnTo>
                  <a:pt x="5456929" y="3217318"/>
                </a:lnTo>
                <a:lnTo>
                  <a:pt x="4467857" y="3217318"/>
                </a:lnTo>
                <a:close/>
                <a:moveTo>
                  <a:pt x="3342369" y="2228246"/>
                </a:moveTo>
                <a:lnTo>
                  <a:pt x="4342806" y="2228246"/>
                </a:lnTo>
                <a:lnTo>
                  <a:pt x="4342806" y="3217318"/>
                </a:lnTo>
                <a:lnTo>
                  <a:pt x="3342369" y="3217318"/>
                </a:lnTo>
                <a:close/>
                <a:moveTo>
                  <a:pt x="2228249" y="2228246"/>
                </a:moveTo>
                <a:lnTo>
                  <a:pt x="3228683" y="2228246"/>
                </a:lnTo>
                <a:lnTo>
                  <a:pt x="3228683" y="3217318"/>
                </a:lnTo>
                <a:lnTo>
                  <a:pt x="2228249" y="3217318"/>
                </a:lnTo>
                <a:close/>
                <a:moveTo>
                  <a:pt x="1114124" y="2228246"/>
                </a:moveTo>
                <a:lnTo>
                  <a:pt x="2114561" y="2228246"/>
                </a:lnTo>
                <a:lnTo>
                  <a:pt x="2114561" y="3217318"/>
                </a:lnTo>
                <a:lnTo>
                  <a:pt x="1114124" y="3217318"/>
                </a:lnTo>
                <a:close/>
                <a:moveTo>
                  <a:pt x="2" y="2228246"/>
                </a:moveTo>
                <a:lnTo>
                  <a:pt x="989074" y="2228246"/>
                </a:lnTo>
                <a:lnTo>
                  <a:pt x="989074" y="3217318"/>
                </a:lnTo>
                <a:lnTo>
                  <a:pt x="2" y="3217318"/>
                </a:lnTo>
                <a:close/>
                <a:moveTo>
                  <a:pt x="6696103" y="1114124"/>
                </a:moveTo>
                <a:lnTo>
                  <a:pt x="7696540" y="1114124"/>
                </a:lnTo>
                <a:lnTo>
                  <a:pt x="7696540" y="2103196"/>
                </a:lnTo>
                <a:lnTo>
                  <a:pt x="6696103" y="2103196"/>
                </a:lnTo>
                <a:close/>
                <a:moveTo>
                  <a:pt x="5581980" y="1114124"/>
                </a:moveTo>
                <a:lnTo>
                  <a:pt x="6582417" y="1114124"/>
                </a:lnTo>
                <a:lnTo>
                  <a:pt x="6582417" y="2103196"/>
                </a:lnTo>
                <a:lnTo>
                  <a:pt x="5581980" y="2103196"/>
                </a:lnTo>
                <a:close/>
                <a:moveTo>
                  <a:pt x="3342369" y="1114124"/>
                </a:moveTo>
                <a:lnTo>
                  <a:pt x="4342806" y="1114124"/>
                </a:lnTo>
                <a:lnTo>
                  <a:pt x="4342806" y="2103196"/>
                </a:lnTo>
                <a:lnTo>
                  <a:pt x="3342369" y="2103196"/>
                </a:lnTo>
                <a:close/>
                <a:moveTo>
                  <a:pt x="1114125" y="1114124"/>
                </a:moveTo>
                <a:lnTo>
                  <a:pt x="2114562" y="1114124"/>
                </a:lnTo>
                <a:lnTo>
                  <a:pt x="2114562" y="2103196"/>
                </a:lnTo>
                <a:lnTo>
                  <a:pt x="1114125" y="2103196"/>
                </a:lnTo>
                <a:close/>
                <a:moveTo>
                  <a:pt x="2228246" y="1114123"/>
                </a:moveTo>
                <a:lnTo>
                  <a:pt x="3228683" y="1114123"/>
                </a:lnTo>
                <a:lnTo>
                  <a:pt x="3228683" y="2103196"/>
                </a:lnTo>
                <a:lnTo>
                  <a:pt x="2228246" y="2103196"/>
                </a:lnTo>
                <a:close/>
                <a:moveTo>
                  <a:pt x="5581980" y="1"/>
                </a:moveTo>
                <a:lnTo>
                  <a:pt x="6582417" y="1"/>
                </a:lnTo>
                <a:lnTo>
                  <a:pt x="6582417" y="989073"/>
                </a:lnTo>
                <a:lnTo>
                  <a:pt x="5581980" y="989073"/>
                </a:lnTo>
                <a:close/>
                <a:moveTo>
                  <a:pt x="4467857" y="1"/>
                </a:moveTo>
                <a:lnTo>
                  <a:pt x="5456929" y="1"/>
                </a:lnTo>
                <a:lnTo>
                  <a:pt x="5456929" y="989073"/>
                </a:lnTo>
                <a:lnTo>
                  <a:pt x="4467857" y="989073"/>
                </a:lnTo>
                <a:close/>
                <a:moveTo>
                  <a:pt x="3342369" y="1"/>
                </a:moveTo>
                <a:lnTo>
                  <a:pt x="4342806" y="1"/>
                </a:lnTo>
                <a:lnTo>
                  <a:pt x="4342806" y="989073"/>
                </a:lnTo>
                <a:lnTo>
                  <a:pt x="3342369" y="989073"/>
                </a:lnTo>
                <a:close/>
                <a:moveTo>
                  <a:pt x="2228246" y="0"/>
                </a:moveTo>
                <a:lnTo>
                  <a:pt x="3228683" y="0"/>
                </a:lnTo>
                <a:lnTo>
                  <a:pt x="3228683" y="989072"/>
                </a:lnTo>
                <a:lnTo>
                  <a:pt x="2228246" y="98907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F4A9E-E156-A84D-B518-806653BBC392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F89396-B700-B946-AE30-5BC1BC3EFB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5F9EBD-8CC0-EC4E-90C7-AE94DB140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12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9401366" y="1401961"/>
            <a:ext cx="7507277" cy="7518587"/>
          </a:xfrm>
          <a:custGeom>
            <a:avLst/>
            <a:gdLst>
              <a:gd name="T0" fmla="*/ 0 w 3317"/>
              <a:gd name="T1" fmla="*/ 0 h 3329"/>
              <a:gd name="T2" fmla="*/ 3257 w 3317"/>
              <a:gd name="T3" fmla="*/ 0 h 3329"/>
              <a:gd name="T4" fmla="*/ 2050 w 3317"/>
              <a:gd name="T5" fmla="*/ 1211 h 3329"/>
              <a:gd name="T6" fmla="*/ 1207 w 3317"/>
              <a:gd name="T7" fmla="*/ 1211 h 3329"/>
              <a:gd name="T8" fmla="*/ 1207 w 3317"/>
              <a:gd name="T9" fmla="*/ 2057 h 3329"/>
              <a:gd name="T10" fmla="*/ 0 w 3317"/>
              <a:gd name="T11" fmla="*/ 3269 h 3329"/>
              <a:gd name="T12" fmla="*/ 0 w 3317"/>
              <a:gd name="T13" fmla="*/ 0 h 3329"/>
              <a:gd name="T14" fmla="*/ 3317 w 3317"/>
              <a:gd name="T15" fmla="*/ 62 h 3329"/>
              <a:gd name="T16" fmla="*/ 3317 w 3317"/>
              <a:gd name="T17" fmla="*/ 3329 h 3329"/>
              <a:gd name="T18" fmla="*/ 62 w 3317"/>
              <a:gd name="T19" fmla="*/ 3329 h 3329"/>
              <a:gd name="T20" fmla="*/ 1268 w 3317"/>
              <a:gd name="T21" fmla="*/ 2119 h 3329"/>
              <a:gd name="T22" fmla="*/ 2112 w 3317"/>
              <a:gd name="T23" fmla="*/ 2119 h 3329"/>
              <a:gd name="T24" fmla="*/ 2112 w 3317"/>
              <a:gd name="T25" fmla="*/ 1272 h 3329"/>
              <a:gd name="T26" fmla="*/ 3317 w 3317"/>
              <a:gd name="T27" fmla="*/ 62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17" h="3329">
                <a:moveTo>
                  <a:pt x="0" y="0"/>
                </a:moveTo>
                <a:lnTo>
                  <a:pt x="3257" y="0"/>
                </a:lnTo>
                <a:lnTo>
                  <a:pt x="2050" y="1211"/>
                </a:lnTo>
                <a:lnTo>
                  <a:pt x="1207" y="1211"/>
                </a:lnTo>
                <a:lnTo>
                  <a:pt x="1207" y="2057"/>
                </a:lnTo>
                <a:lnTo>
                  <a:pt x="0" y="3269"/>
                </a:lnTo>
                <a:lnTo>
                  <a:pt x="0" y="0"/>
                </a:lnTo>
                <a:close/>
                <a:moveTo>
                  <a:pt x="3317" y="62"/>
                </a:moveTo>
                <a:lnTo>
                  <a:pt x="3317" y="3329"/>
                </a:lnTo>
                <a:lnTo>
                  <a:pt x="62" y="3329"/>
                </a:lnTo>
                <a:lnTo>
                  <a:pt x="1268" y="2119"/>
                </a:lnTo>
                <a:lnTo>
                  <a:pt x="2112" y="2119"/>
                </a:lnTo>
                <a:lnTo>
                  <a:pt x="2112" y="1272"/>
                </a:lnTo>
                <a:lnTo>
                  <a:pt x="3317" y="6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BB03C-ABDE-C94D-B801-24D106007866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69C5B7-8944-A44E-9B7E-13AAC534567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C0390E-8E7E-BC44-8A60-02729D35B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45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9311054" y="1311513"/>
            <a:ext cx="7687902" cy="7699484"/>
          </a:xfrm>
          <a:custGeom>
            <a:avLst/>
            <a:gdLst>
              <a:gd name="T0" fmla="*/ 1908 w 3398"/>
              <a:gd name="T1" fmla="*/ 12 h 3410"/>
              <a:gd name="T2" fmla="*/ 2148 w 3398"/>
              <a:gd name="T3" fmla="*/ 61 h 3410"/>
              <a:gd name="T4" fmla="*/ 2375 w 3398"/>
              <a:gd name="T5" fmla="*/ 142 h 3410"/>
              <a:gd name="T6" fmla="*/ 2586 w 3398"/>
              <a:gd name="T7" fmla="*/ 253 h 3410"/>
              <a:gd name="T8" fmla="*/ 2779 w 3398"/>
              <a:gd name="T9" fmla="*/ 391 h 3410"/>
              <a:gd name="T10" fmla="*/ 1962 w 3398"/>
              <a:gd name="T11" fmla="*/ 1323 h 3410"/>
              <a:gd name="T12" fmla="*/ 1858 w 3398"/>
              <a:gd name="T13" fmla="*/ 1269 h 3410"/>
              <a:gd name="T14" fmla="*/ 1740 w 3398"/>
              <a:gd name="T15" fmla="*/ 1242 h 3410"/>
              <a:gd name="T16" fmla="*/ 1606 w 3398"/>
              <a:gd name="T17" fmla="*/ 1249 h 3410"/>
              <a:gd name="T18" fmla="*/ 1479 w 3398"/>
              <a:gd name="T19" fmla="*/ 1297 h 3410"/>
              <a:gd name="T20" fmla="*/ 1372 w 3398"/>
              <a:gd name="T21" fmla="*/ 1377 h 3410"/>
              <a:gd name="T22" fmla="*/ 1292 w 3398"/>
              <a:gd name="T23" fmla="*/ 1484 h 3410"/>
              <a:gd name="T24" fmla="*/ 1245 w 3398"/>
              <a:gd name="T25" fmla="*/ 1612 h 3410"/>
              <a:gd name="T26" fmla="*/ 1238 w 3398"/>
              <a:gd name="T27" fmla="*/ 1747 h 3410"/>
              <a:gd name="T28" fmla="*/ 1264 w 3398"/>
              <a:gd name="T29" fmla="*/ 1865 h 3410"/>
              <a:gd name="T30" fmla="*/ 1319 w 3398"/>
              <a:gd name="T31" fmla="*/ 1970 h 3410"/>
              <a:gd name="T32" fmla="*/ 390 w 3398"/>
              <a:gd name="T33" fmla="*/ 2788 h 3410"/>
              <a:gd name="T34" fmla="*/ 251 w 3398"/>
              <a:gd name="T35" fmla="*/ 2595 h 3410"/>
              <a:gd name="T36" fmla="*/ 141 w 3398"/>
              <a:gd name="T37" fmla="*/ 2383 h 3410"/>
              <a:gd name="T38" fmla="*/ 61 w 3398"/>
              <a:gd name="T39" fmla="*/ 2156 h 3410"/>
              <a:gd name="T40" fmla="*/ 13 w 3398"/>
              <a:gd name="T41" fmla="*/ 1914 h 3410"/>
              <a:gd name="T42" fmla="*/ 3 w 3398"/>
              <a:gd name="T43" fmla="*/ 1617 h 3410"/>
              <a:gd name="T44" fmla="*/ 104 w 3398"/>
              <a:gd name="T45" fmla="*/ 1121 h 3410"/>
              <a:gd name="T46" fmla="*/ 339 w 3398"/>
              <a:gd name="T47" fmla="*/ 687 h 3410"/>
              <a:gd name="T48" fmla="*/ 684 w 3398"/>
              <a:gd name="T49" fmla="*/ 340 h 3410"/>
              <a:gd name="T50" fmla="*/ 1116 w 3398"/>
              <a:gd name="T51" fmla="*/ 104 h 3410"/>
              <a:gd name="T52" fmla="*/ 1612 w 3398"/>
              <a:gd name="T53" fmla="*/ 2 h 3410"/>
              <a:gd name="T54" fmla="*/ 3033 w 3398"/>
              <a:gd name="T55" fmla="*/ 652 h 3410"/>
              <a:gd name="T56" fmla="*/ 3167 w 3398"/>
              <a:gd name="T57" fmla="*/ 849 h 3410"/>
              <a:gd name="T58" fmla="*/ 3272 w 3398"/>
              <a:gd name="T59" fmla="*/ 1064 h 3410"/>
              <a:gd name="T60" fmla="*/ 3348 w 3398"/>
              <a:gd name="T61" fmla="*/ 1294 h 3410"/>
              <a:gd name="T62" fmla="*/ 3390 w 3398"/>
              <a:gd name="T63" fmla="*/ 1537 h 3410"/>
              <a:gd name="T64" fmla="*/ 3389 w 3398"/>
              <a:gd name="T65" fmla="*/ 1878 h 3410"/>
              <a:gd name="T66" fmla="*/ 3264 w 3398"/>
              <a:gd name="T67" fmla="*/ 2367 h 3410"/>
              <a:gd name="T68" fmla="*/ 3009 w 3398"/>
              <a:gd name="T69" fmla="*/ 2788 h 3410"/>
              <a:gd name="T70" fmla="*/ 2647 w 3398"/>
              <a:gd name="T71" fmla="*/ 3118 h 3410"/>
              <a:gd name="T72" fmla="*/ 2203 w 3398"/>
              <a:gd name="T73" fmla="*/ 3333 h 3410"/>
              <a:gd name="T74" fmla="*/ 1699 w 3398"/>
              <a:gd name="T75" fmla="*/ 3410 h 3410"/>
              <a:gd name="T76" fmla="*/ 1450 w 3398"/>
              <a:gd name="T77" fmla="*/ 3392 h 3410"/>
              <a:gd name="T78" fmla="*/ 1211 w 3398"/>
              <a:gd name="T79" fmla="*/ 3338 h 3410"/>
              <a:gd name="T80" fmla="*/ 987 w 3398"/>
              <a:gd name="T81" fmla="*/ 3252 h 3410"/>
              <a:gd name="T82" fmla="*/ 778 w 3398"/>
              <a:gd name="T83" fmla="*/ 3136 h 3410"/>
              <a:gd name="T84" fmla="*/ 590 w 3398"/>
              <a:gd name="T85" fmla="*/ 2993 h 3410"/>
              <a:gd name="T86" fmla="*/ 1452 w 3398"/>
              <a:gd name="T87" fmla="*/ 2097 h 3410"/>
              <a:gd name="T88" fmla="*/ 1559 w 3398"/>
              <a:gd name="T89" fmla="*/ 2148 h 3410"/>
              <a:gd name="T90" fmla="*/ 1678 w 3398"/>
              <a:gd name="T91" fmla="*/ 2169 h 3410"/>
              <a:gd name="T92" fmla="*/ 1815 w 3398"/>
              <a:gd name="T93" fmla="*/ 2155 h 3410"/>
              <a:gd name="T94" fmla="*/ 1939 w 3398"/>
              <a:gd name="T95" fmla="*/ 2103 h 3410"/>
              <a:gd name="T96" fmla="*/ 2041 w 3398"/>
              <a:gd name="T97" fmla="*/ 2017 h 3410"/>
              <a:gd name="T98" fmla="*/ 2117 w 3398"/>
              <a:gd name="T99" fmla="*/ 1906 h 3410"/>
              <a:gd name="T100" fmla="*/ 2157 w 3398"/>
              <a:gd name="T101" fmla="*/ 1776 h 3410"/>
              <a:gd name="T102" fmla="*/ 2158 w 3398"/>
              <a:gd name="T103" fmla="*/ 1643 h 3410"/>
              <a:gd name="T104" fmla="*/ 2127 w 3398"/>
              <a:gd name="T105" fmla="*/ 1527 h 3410"/>
              <a:gd name="T106" fmla="*/ 2068 w 3398"/>
              <a:gd name="T107" fmla="*/ 1425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98" h="3410">
                <a:moveTo>
                  <a:pt x="1699" y="0"/>
                </a:moveTo>
                <a:lnTo>
                  <a:pt x="1741" y="0"/>
                </a:lnTo>
                <a:lnTo>
                  <a:pt x="1783" y="2"/>
                </a:lnTo>
                <a:lnTo>
                  <a:pt x="1825" y="4"/>
                </a:lnTo>
                <a:lnTo>
                  <a:pt x="1866" y="8"/>
                </a:lnTo>
                <a:lnTo>
                  <a:pt x="1908" y="12"/>
                </a:lnTo>
                <a:lnTo>
                  <a:pt x="1948" y="18"/>
                </a:lnTo>
                <a:lnTo>
                  <a:pt x="1989" y="25"/>
                </a:lnTo>
                <a:lnTo>
                  <a:pt x="2029" y="33"/>
                </a:lnTo>
                <a:lnTo>
                  <a:pt x="2069" y="41"/>
                </a:lnTo>
                <a:lnTo>
                  <a:pt x="2109" y="50"/>
                </a:lnTo>
                <a:lnTo>
                  <a:pt x="2148" y="61"/>
                </a:lnTo>
                <a:lnTo>
                  <a:pt x="2187" y="72"/>
                </a:lnTo>
                <a:lnTo>
                  <a:pt x="2225" y="84"/>
                </a:lnTo>
                <a:lnTo>
                  <a:pt x="2263" y="98"/>
                </a:lnTo>
                <a:lnTo>
                  <a:pt x="2301" y="111"/>
                </a:lnTo>
                <a:lnTo>
                  <a:pt x="2338" y="125"/>
                </a:lnTo>
                <a:lnTo>
                  <a:pt x="2375" y="142"/>
                </a:lnTo>
                <a:lnTo>
                  <a:pt x="2411" y="158"/>
                </a:lnTo>
                <a:lnTo>
                  <a:pt x="2447" y="176"/>
                </a:lnTo>
                <a:lnTo>
                  <a:pt x="2483" y="193"/>
                </a:lnTo>
                <a:lnTo>
                  <a:pt x="2517" y="213"/>
                </a:lnTo>
                <a:lnTo>
                  <a:pt x="2552" y="232"/>
                </a:lnTo>
                <a:lnTo>
                  <a:pt x="2586" y="253"/>
                </a:lnTo>
                <a:lnTo>
                  <a:pt x="2620" y="273"/>
                </a:lnTo>
                <a:lnTo>
                  <a:pt x="2653" y="296"/>
                </a:lnTo>
                <a:lnTo>
                  <a:pt x="2684" y="319"/>
                </a:lnTo>
                <a:lnTo>
                  <a:pt x="2717" y="342"/>
                </a:lnTo>
                <a:lnTo>
                  <a:pt x="2748" y="366"/>
                </a:lnTo>
                <a:lnTo>
                  <a:pt x="2779" y="391"/>
                </a:lnTo>
                <a:lnTo>
                  <a:pt x="2809" y="416"/>
                </a:lnTo>
                <a:lnTo>
                  <a:pt x="2838" y="443"/>
                </a:lnTo>
                <a:lnTo>
                  <a:pt x="2868" y="470"/>
                </a:lnTo>
                <a:lnTo>
                  <a:pt x="1994" y="1347"/>
                </a:lnTo>
                <a:lnTo>
                  <a:pt x="1979" y="1335"/>
                </a:lnTo>
                <a:lnTo>
                  <a:pt x="1962" y="1323"/>
                </a:lnTo>
                <a:lnTo>
                  <a:pt x="1946" y="1312"/>
                </a:lnTo>
                <a:lnTo>
                  <a:pt x="1929" y="1302"/>
                </a:lnTo>
                <a:lnTo>
                  <a:pt x="1912" y="1292"/>
                </a:lnTo>
                <a:lnTo>
                  <a:pt x="1895" y="1284"/>
                </a:lnTo>
                <a:lnTo>
                  <a:pt x="1876" y="1276"/>
                </a:lnTo>
                <a:lnTo>
                  <a:pt x="1858" y="1269"/>
                </a:lnTo>
                <a:lnTo>
                  <a:pt x="1839" y="1262"/>
                </a:lnTo>
                <a:lnTo>
                  <a:pt x="1820" y="1256"/>
                </a:lnTo>
                <a:lnTo>
                  <a:pt x="1800" y="1251"/>
                </a:lnTo>
                <a:lnTo>
                  <a:pt x="1781" y="1247"/>
                </a:lnTo>
                <a:lnTo>
                  <a:pt x="1760" y="1244"/>
                </a:lnTo>
                <a:lnTo>
                  <a:pt x="1740" y="1242"/>
                </a:lnTo>
                <a:lnTo>
                  <a:pt x="1719" y="1241"/>
                </a:lnTo>
                <a:lnTo>
                  <a:pt x="1699" y="1240"/>
                </a:lnTo>
                <a:lnTo>
                  <a:pt x="1675" y="1241"/>
                </a:lnTo>
                <a:lnTo>
                  <a:pt x="1652" y="1242"/>
                </a:lnTo>
                <a:lnTo>
                  <a:pt x="1628" y="1245"/>
                </a:lnTo>
                <a:lnTo>
                  <a:pt x="1606" y="1249"/>
                </a:lnTo>
                <a:lnTo>
                  <a:pt x="1583" y="1254"/>
                </a:lnTo>
                <a:lnTo>
                  <a:pt x="1562" y="1262"/>
                </a:lnTo>
                <a:lnTo>
                  <a:pt x="1540" y="1269"/>
                </a:lnTo>
                <a:lnTo>
                  <a:pt x="1519" y="1277"/>
                </a:lnTo>
                <a:lnTo>
                  <a:pt x="1498" y="1286"/>
                </a:lnTo>
                <a:lnTo>
                  <a:pt x="1479" y="1297"/>
                </a:lnTo>
                <a:lnTo>
                  <a:pt x="1459" y="1308"/>
                </a:lnTo>
                <a:lnTo>
                  <a:pt x="1441" y="1320"/>
                </a:lnTo>
                <a:lnTo>
                  <a:pt x="1422" y="1333"/>
                </a:lnTo>
                <a:lnTo>
                  <a:pt x="1405" y="1347"/>
                </a:lnTo>
                <a:lnTo>
                  <a:pt x="1388" y="1361"/>
                </a:lnTo>
                <a:lnTo>
                  <a:pt x="1372" y="1377"/>
                </a:lnTo>
                <a:lnTo>
                  <a:pt x="1357" y="1393"/>
                </a:lnTo>
                <a:lnTo>
                  <a:pt x="1341" y="1410"/>
                </a:lnTo>
                <a:lnTo>
                  <a:pt x="1328" y="1427"/>
                </a:lnTo>
                <a:lnTo>
                  <a:pt x="1315" y="1446"/>
                </a:lnTo>
                <a:lnTo>
                  <a:pt x="1302" y="1464"/>
                </a:lnTo>
                <a:lnTo>
                  <a:pt x="1292" y="1484"/>
                </a:lnTo>
                <a:lnTo>
                  <a:pt x="1282" y="1504"/>
                </a:lnTo>
                <a:lnTo>
                  <a:pt x="1272" y="1525"/>
                </a:lnTo>
                <a:lnTo>
                  <a:pt x="1264" y="1545"/>
                </a:lnTo>
                <a:lnTo>
                  <a:pt x="1256" y="1567"/>
                </a:lnTo>
                <a:lnTo>
                  <a:pt x="1250" y="1590"/>
                </a:lnTo>
                <a:lnTo>
                  <a:pt x="1245" y="1612"/>
                </a:lnTo>
                <a:lnTo>
                  <a:pt x="1241" y="1635"/>
                </a:lnTo>
                <a:lnTo>
                  <a:pt x="1238" y="1657"/>
                </a:lnTo>
                <a:lnTo>
                  <a:pt x="1236" y="1681"/>
                </a:lnTo>
                <a:lnTo>
                  <a:pt x="1236" y="1705"/>
                </a:lnTo>
                <a:lnTo>
                  <a:pt x="1236" y="1726"/>
                </a:lnTo>
                <a:lnTo>
                  <a:pt x="1238" y="1747"/>
                </a:lnTo>
                <a:lnTo>
                  <a:pt x="1240" y="1767"/>
                </a:lnTo>
                <a:lnTo>
                  <a:pt x="1243" y="1787"/>
                </a:lnTo>
                <a:lnTo>
                  <a:pt x="1247" y="1808"/>
                </a:lnTo>
                <a:lnTo>
                  <a:pt x="1252" y="1827"/>
                </a:lnTo>
                <a:lnTo>
                  <a:pt x="1257" y="1846"/>
                </a:lnTo>
                <a:lnTo>
                  <a:pt x="1264" y="1865"/>
                </a:lnTo>
                <a:lnTo>
                  <a:pt x="1271" y="1884"/>
                </a:lnTo>
                <a:lnTo>
                  <a:pt x="1279" y="1901"/>
                </a:lnTo>
                <a:lnTo>
                  <a:pt x="1288" y="1920"/>
                </a:lnTo>
                <a:lnTo>
                  <a:pt x="1297" y="1936"/>
                </a:lnTo>
                <a:lnTo>
                  <a:pt x="1308" y="1954"/>
                </a:lnTo>
                <a:lnTo>
                  <a:pt x="1319" y="1970"/>
                </a:lnTo>
                <a:lnTo>
                  <a:pt x="1330" y="1985"/>
                </a:lnTo>
                <a:lnTo>
                  <a:pt x="1342" y="2001"/>
                </a:lnTo>
                <a:lnTo>
                  <a:pt x="469" y="2878"/>
                </a:lnTo>
                <a:lnTo>
                  <a:pt x="442" y="2849"/>
                </a:lnTo>
                <a:lnTo>
                  <a:pt x="415" y="2819"/>
                </a:lnTo>
                <a:lnTo>
                  <a:pt x="390" y="2788"/>
                </a:lnTo>
                <a:lnTo>
                  <a:pt x="365" y="2758"/>
                </a:lnTo>
                <a:lnTo>
                  <a:pt x="341" y="2727"/>
                </a:lnTo>
                <a:lnTo>
                  <a:pt x="317" y="2695"/>
                </a:lnTo>
                <a:lnTo>
                  <a:pt x="294" y="2662"/>
                </a:lnTo>
                <a:lnTo>
                  <a:pt x="273" y="2629"/>
                </a:lnTo>
                <a:lnTo>
                  <a:pt x="251" y="2595"/>
                </a:lnTo>
                <a:lnTo>
                  <a:pt x="231" y="2561"/>
                </a:lnTo>
                <a:lnTo>
                  <a:pt x="212" y="2527"/>
                </a:lnTo>
                <a:lnTo>
                  <a:pt x="193" y="2491"/>
                </a:lnTo>
                <a:lnTo>
                  <a:pt x="175" y="2456"/>
                </a:lnTo>
                <a:lnTo>
                  <a:pt x="157" y="2420"/>
                </a:lnTo>
                <a:lnTo>
                  <a:pt x="141" y="2383"/>
                </a:lnTo>
                <a:lnTo>
                  <a:pt x="125" y="2346"/>
                </a:lnTo>
                <a:lnTo>
                  <a:pt x="111" y="2309"/>
                </a:lnTo>
                <a:lnTo>
                  <a:pt x="97" y="2271"/>
                </a:lnTo>
                <a:lnTo>
                  <a:pt x="83" y="2233"/>
                </a:lnTo>
                <a:lnTo>
                  <a:pt x="72" y="2194"/>
                </a:lnTo>
                <a:lnTo>
                  <a:pt x="61" y="2156"/>
                </a:lnTo>
                <a:lnTo>
                  <a:pt x="51" y="2116"/>
                </a:lnTo>
                <a:lnTo>
                  <a:pt x="40" y="2077"/>
                </a:lnTo>
                <a:lnTo>
                  <a:pt x="32" y="2037"/>
                </a:lnTo>
                <a:lnTo>
                  <a:pt x="25" y="1996"/>
                </a:lnTo>
                <a:lnTo>
                  <a:pt x="18" y="1956"/>
                </a:lnTo>
                <a:lnTo>
                  <a:pt x="13" y="1914"/>
                </a:lnTo>
                <a:lnTo>
                  <a:pt x="9" y="1873"/>
                </a:lnTo>
                <a:lnTo>
                  <a:pt x="5" y="1831"/>
                </a:lnTo>
                <a:lnTo>
                  <a:pt x="3" y="1790"/>
                </a:lnTo>
                <a:lnTo>
                  <a:pt x="0" y="1748"/>
                </a:lnTo>
                <a:lnTo>
                  <a:pt x="0" y="1705"/>
                </a:lnTo>
                <a:lnTo>
                  <a:pt x="3" y="1617"/>
                </a:lnTo>
                <a:lnTo>
                  <a:pt x="9" y="1531"/>
                </a:lnTo>
                <a:lnTo>
                  <a:pt x="20" y="1447"/>
                </a:lnTo>
                <a:lnTo>
                  <a:pt x="34" y="1362"/>
                </a:lnTo>
                <a:lnTo>
                  <a:pt x="54" y="1280"/>
                </a:lnTo>
                <a:lnTo>
                  <a:pt x="76" y="1200"/>
                </a:lnTo>
                <a:lnTo>
                  <a:pt x="104" y="1121"/>
                </a:lnTo>
                <a:lnTo>
                  <a:pt x="134" y="1043"/>
                </a:lnTo>
                <a:lnTo>
                  <a:pt x="168" y="968"/>
                </a:lnTo>
                <a:lnTo>
                  <a:pt x="205" y="895"/>
                </a:lnTo>
                <a:lnTo>
                  <a:pt x="246" y="823"/>
                </a:lnTo>
                <a:lnTo>
                  <a:pt x="291" y="754"/>
                </a:lnTo>
                <a:lnTo>
                  <a:pt x="339" y="687"/>
                </a:lnTo>
                <a:lnTo>
                  <a:pt x="389" y="622"/>
                </a:lnTo>
                <a:lnTo>
                  <a:pt x="443" y="560"/>
                </a:lnTo>
                <a:lnTo>
                  <a:pt x="499" y="501"/>
                </a:lnTo>
                <a:lnTo>
                  <a:pt x="558" y="444"/>
                </a:lnTo>
                <a:lnTo>
                  <a:pt x="620" y="391"/>
                </a:lnTo>
                <a:lnTo>
                  <a:pt x="684" y="340"/>
                </a:lnTo>
                <a:lnTo>
                  <a:pt x="750" y="292"/>
                </a:lnTo>
                <a:lnTo>
                  <a:pt x="820" y="248"/>
                </a:lnTo>
                <a:lnTo>
                  <a:pt x="891" y="207"/>
                </a:lnTo>
                <a:lnTo>
                  <a:pt x="964" y="169"/>
                </a:lnTo>
                <a:lnTo>
                  <a:pt x="1039" y="135"/>
                </a:lnTo>
                <a:lnTo>
                  <a:pt x="1116" y="104"/>
                </a:lnTo>
                <a:lnTo>
                  <a:pt x="1195" y="77"/>
                </a:lnTo>
                <a:lnTo>
                  <a:pt x="1276" y="53"/>
                </a:lnTo>
                <a:lnTo>
                  <a:pt x="1358" y="35"/>
                </a:lnTo>
                <a:lnTo>
                  <a:pt x="1441" y="20"/>
                </a:lnTo>
                <a:lnTo>
                  <a:pt x="1526" y="9"/>
                </a:lnTo>
                <a:lnTo>
                  <a:pt x="1612" y="2"/>
                </a:lnTo>
                <a:lnTo>
                  <a:pt x="1699" y="0"/>
                </a:lnTo>
                <a:close/>
                <a:moveTo>
                  <a:pt x="2929" y="533"/>
                </a:moveTo>
                <a:lnTo>
                  <a:pt x="2957" y="561"/>
                </a:lnTo>
                <a:lnTo>
                  <a:pt x="2982" y="591"/>
                </a:lnTo>
                <a:lnTo>
                  <a:pt x="3008" y="621"/>
                </a:lnTo>
                <a:lnTo>
                  <a:pt x="3033" y="652"/>
                </a:lnTo>
                <a:lnTo>
                  <a:pt x="3057" y="684"/>
                </a:lnTo>
                <a:lnTo>
                  <a:pt x="3081" y="716"/>
                </a:lnTo>
                <a:lnTo>
                  <a:pt x="3103" y="748"/>
                </a:lnTo>
                <a:lnTo>
                  <a:pt x="3125" y="781"/>
                </a:lnTo>
                <a:lnTo>
                  <a:pt x="3146" y="814"/>
                </a:lnTo>
                <a:lnTo>
                  <a:pt x="3167" y="849"/>
                </a:lnTo>
                <a:lnTo>
                  <a:pt x="3186" y="883"/>
                </a:lnTo>
                <a:lnTo>
                  <a:pt x="3205" y="918"/>
                </a:lnTo>
                <a:lnTo>
                  <a:pt x="3223" y="954"/>
                </a:lnTo>
                <a:lnTo>
                  <a:pt x="3241" y="990"/>
                </a:lnTo>
                <a:lnTo>
                  <a:pt x="3257" y="1027"/>
                </a:lnTo>
                <a:lnTo>
                  <a:pt x="3272" y="1064"/>
                </a:lnTo>
                <a:lnTo>
                  <a:pt x="3287" y="1101"/>
                </a:lnTo>
                <a:lnTo>
                  <a:pt x="3301" y="1139"/>
                </a:lnTo>
                <a:lnTo>
                  <a:pt x="3314" y="1177"/>
                </a:lnTo>
                <a:lnTo>
                  <a:pt x="3326" y="1215"/>
                </a:lnTo>
                <a:lnTo>
                  <a:pt x="3337" y="1254"/>
                </a:lnTo>
                <a:lnTo>
                  <a:pt x="3348" y="1294"/>
                </a:lnTo>
                <a:lnTo>
                  <a:pt x="3357" y="1334"/>
                </a:lnTo>
                <a:lnTo>
                  <a:pt x="3366" y="1374"/>
                </a:lnTo>
                <a:lnTo>
                  <a:pt x="3373" y="1414"/>
                </a:lnTo>
                <a:lnTo>
                  <a:pt x="3380" y="1455"/>
                </a:lnTo>
                <a:lnTo>
                  <a:pt x="3385" y="1496"/>
                </a:lnTo>
                <a:lnTo>
                  <a:pt x="3390" y="1537"/>
                </a:lnTo>
                <a:lnTo>
                  <a:pt x="3393" y="1579"/>
                </a:lnTo>
                <a:lnTo>
                  <a:pt x="3396" y="1620"/>
                </a:lnTo>
                <a:lnTo>
                  <a:pt x="3397" y="1663"/>
                </a:lnTo>
                <a:lnTo>
                  <a:pt x="3398" y="1705"/>
                </a:lnTo>
                <a:lnTo>
                  <a:pt x="3395" y="1792"/>
                </a:lnTo>
                <a:lnTo>
                  <a:pt x="3389" y="1878"/>
                </a:lnTo>
                <a:lnTo>
                  <a:pt x="3378" y="1964"/>
                </a:lnTo>
                <a:lnTo>
                  <a:pt x="3364" y="2048"/>
                </a:lnTo>
                <a:lnTo>
                  <a:pt x="3344" y="2130"/>
                </a:lnTo>
                <a:lnTo>
                  <a:pt x="3322" y="2211"/>
                </a:lnTo>
                <a:lnTo>
                  <a:pt x="3294" y="2290"/>
                </a:lnTo>
                <a:lnTo>
                  <a:pt x="3264" y="2367"/>
                </a:lnTo>
                <a:lnTo>
                  <a:pt x="3229" y="2443"/>
                </a:lnTo>
                <a:lnTo>
                  <a:pt x="3192" y="2516"/>
                </a:lnTo>
                <a:lnTo>
                  <a:pt x="3151" y="2588"/>
                </a:lnTo>
                <a:lnTo>
                  <a:pt x="3106" y="2657"/>
                </a:lnTo>
                <a:lnTo>
                  <a:pt x="3059" y="2724"/>
                </a:lnTo>
                <a:lnTo>
                  <a:pt x="3009" y="2788"/>
                </a:lnTo>
                <a:lnTo>
                  <a:pt x="2955" y="2850"/>
                </a:lnTo>
                <a:lnTo>
                  <a:pt x="2898" y="2910"/>
                </a:lnTo>
                <a:lnTo>
                  <a:pt x="2840" y="2966"/>
                </a:lnTo>
                <a:lnTo>
                  <a:pt x="2778" y="3020"/>
                </a:lnTo>
                <a:lnTo>
                  <a:pt x="2714" y="3070"/>
                </a:lnTo>
                <a:lnTo>
                  <a:pt x="2647" y="3118"/>
                </a:lnTo>
                <a:lnTo>
                  <a:pt x="2578" y="3163"/>
                </a:lnTo>
                <a:lnTo>
                  <a:pt x="2507" y="3204"/>
                </a:lnTo>
                <a:lnTo>
                  <a:pt x="2433" y="3242"/>
                </a:lnTo>
                <a:lnTo>
                  <a:pt x="2359" y="3276"/>
                </a:lnTo>
                <a:lnTo>
                  <a:pt x="2282" y="3307"/>
                </a:lnTo>
                <a:lnTo>
                  <a:pt x="2203" y="3333"/>
                </a:lnTo>
                <a:lnTo>
                  <a:pt x="2122" y="3356"/>
                </a:lnTo>
                <a:lnTo>
                  <a:pt x="2040" y="3376"/>
                </a:lnTo>
                <a:lnTo>
                  <a:pt x="1957" y="3391"/>
                </a:lnTo>
                <a:lnTo>
                  <a:pt x="1872" y="3401"/>
                </a:lnTo>
                <a:lnTo>
                  <a:pt x="1786" y="3408"/>
                </a:lnTo>
                <a:lnTo>
                  <a:pt x="1699" y="3410"/>
                </a:lnTo>
                <a:lnTo>
                  <a:pt x="1657" y="3409"/>
                </a:lnTo>
                <a:lnTo>
                  <a:pt x="1615" y="3408"/>
                </a:lnTo>
                <a:lnTo>
                  <a:pt x="1573" y="3405"/>
                </a:lnTo>
                <a:lnTo>
                  <a:pt x="1532" y="3402"/>
                </a:lnTo>
                <a:lnTo>
                  <a:pt x="1491" y="3397"/>
                </a:lnTo>
                <a:lnTo>
                  <a:pt x="1450" y="3392"/>
                </a:lnTo>
                <a:lnTo>
                  <a:pt x="1409" y="3386"/>
                </a:lnTo>
                <a:lnTo>
                  <a:pt x="1369" y="3378"/>
                </a:lnTo>
                <a:lnTo>
                  <a:pt x="1329" y="3369"/>
                </a:lnTo>
                <a:lnTo>
                  <a:pt x="1289" y="3360"/>
                </a:lnTo>
                <a:lnTo>
                  <a:pt x="1250" y="3350"/>
                </a:lnTo>
                <a:lnTo>
                  <a:pt x="1211" y="3338"/>
                </a:lnTo>
                <a:lnTo>
                  <a:pt x="1172" y="3326"/>
                </a:lnTo>
                <a:lnTo>
                  <a:pt x="1134" y="3313"/>
                </a:lnTo>
                <a:lnTo>
                  <a:pt x="1098" y="3299"/>
                </a:lnTo>
                <a:lnTo>
                  <a:pt x="1060" y="3284"/>
                </a:lnTo>
                <a:lnTo>
                  <a:pt x="1023" y="3269"/>
                </a:lnTo>
                <a:lnTo>
                  <a:pt x="987" y="3252"/>
                </a:lnTo>
                <a:lnTo>
                  <a:pt x="951" y="3235"/>
                </a:lnTo>
                <a:lnTo>
                  <a:pt x="915" y="3217"/>
                </a:lnTo>
                <a:lnTo>
                  <a:pt x="880" y="3198"/>
                </a:lnTo>
                <a:lnTo>
                  <a:pt x="846" y="3178"/>
                </a:lnTo>
                <a:lnTo>
                  <a:pt x="812" y="3158"/>
                </a:lnTo>
                <a:lnTo>
                  <a:pt x="778" y="3136"/>
                </a:lnTo>
                <a:lnTo>
                  <a:pt x="745" y="3114"/>
                </a:lnTo>
                <a:lnTo>
                  <a:pt x="713" y="3092"/>
                </a:lnTo>
                <a:lnTo>
                  <a:pt x="682" y="3068"/>
                </a:lnTo>
                <a:lnTo>
                  <a:pt x="650" y="3044"/>
                </a:lnTo>
                <a:lnTo>
                  <a:pt x="619" y="3019"/>
                </a:lnTo>
                <a:lnTo>
                  <a:pt x="590" y="2993"/>
                </a:lnTo>
                <a:lnTo>
                  <a:pt x="560" y="2967"/>
                </a:lnTo>
                <a:lnTo>
                  <a:pt x="531" y="2941"/>
                </a:lnTo>
                <a:lnTo>
                  <a:pt x="1404" y="2064"/>
                </a:lnTo>
                <a:lnTo>
                  <a:pt x="1419" y="2076"/>
                </a:lnTo>
                <a:lnTo>
                  <a:pt x="1436" y="2087"/>
                </a:lnTo>
                <a:lnTo>
                  <a:pt x="1452" y="2097"/>
                </a:lnTo>
                <a:lnTo>
                  <a:pt x="1468" y="2108"/>
                </a:lnTo>
                <a:lnTo>
                  <a:pt x="1486" y="2118"/>
                </a:lnTo>
                <a:lnTo>
                  <a:pt x="1503" y="2126"/>
                </a:lnTo>
                <a:lnTo>
                  <a:pt x="1522" y="2134"/>
                </a:lnTo>
                <a:lnTo>
                  <a:pt x="1540" y="2142"/>
                </a:lnTo>
                <a:lnTo>
                  <a:pt x="1559" y="2148"/>
                </a:lnTo>
                <a:lnTo>
                  <a:pt x="1578" y="2154"/>
                </a:lnTo>
                <a:lnTo>
                  <a:pt x="1597" y="2159"/>
                </a:lnTo>
                <a:lnTo>
                  <a:pt x="1617" y="2163"/>
                </a:lnTo>
                <a:lnTo>
                  <a:pt x="1637" y="2166"/>
                </a:lnTo>
                <a:lnTo>
                  <a:pt x="1658" y="2168"/>
                </a:lnTo>
                <a:lnTo>
                  <a:pt x="1678" y="2169"/>
                </a:lnTo>
                <a:lnTo>
                  <a:pt x="1699" y="2170"/>
                </a:lnTo>
                <a:lnTo>
                  <a:pt x="1722" y="2169"/>
                </a:lnTo>
                <a:lnTo>
                  <a:pt x="1746" y="2167"/>
                </a:lnTo>
                <a:lnTo>
                  <a:pt x="1770" y="2164"/>
                </a:lnTo>
                <a:lnTo>
                  <a:pt x="1792" y="2160"/>
                </a:lnTo>
                <a:lnTo>
                  <a:pt x="1815" y="2155"/>
                </a:lnTo>
                <a:lnTo>
                  <a:pt x="1836" y="2149"/>
                </a:lnTo>
                <a:lnTo>
                  <a:pt x="1858" y="2142"/>
                </a:lnTo>
                <a:lnTo>
                  <a:pt x="1879" y="2133"/>
                </a:lnTo>
                <a:lnTo>
                  <a:pt x="1900" y="2124"/>
                </a:lnTo>
                <a:lnTo>
                  <a:pt x="1919" y="2114"/>
                </a:lnTo>
                <a:lnTo>
                  <a:pt x="1939" y="2103"/>
                </a:lnTo>
                <a:lnTo>
                  <a:pt x="1957" y="2090"/>
                </a:lnTo>
                <a:lnTo>
                  <a:pt x="1975" y="2078"/>
                </a:lnTo>
                <a:lnTo>
                  <a:pt x="1993" y="2064"/>
                </a:lnTo>
                <a:lnTo>
                  <a:pt x="2010" y="2049"/>
                </a:lnTo>
                <a:lnTo>
                  <a:pt x="2026" y="2034"/>
                </a:lnTo>
                <a:lnTo>
                  <a:pt x="2041" y="2017"/>
                </a:lnTo>
                <a:lnTo>
                  <a:pt x="2056" y="2001"/>
                </a:lnTo>
                <a:lnTo>
                  <a:pt x="2070" y="1983"/>
                </a:lnTo>
                <a:lnTo>
                  <a:pt x="2083" y="1965"/>
                </a:lnTo>
                <a:lnTo>
                  <a:pt x="2095" y="1946"/>
                </a:lnTo>
                <a:lnTo>
                  <a:pt x="2107" y="1927"/>
                </a:lnTo>
                <a:lnTo>
                  <a:pt x="2117" y="1906"/>
                </a:lnTo>
                <a:lnTo>
                  <a:pt x="2126" y="1886"/>
                </a:lnTo>
                <a:lnTo>
                  <a:pt x="2134" y="1865"/>
                </a:lnTo>
                <a:lnTo>
                  <a:pt x="2141" y="1844"/>
                </a:lnTo>
                <a:lnTo>
                  <a:pt x="2148" y="1821"/>
                </a:lnTo>
                <a:lnTo>
                  <a:pt x="2153" y="1798"/>
                </a:lnTo>
                <a:lnTo>
                  <a:pt x="2157" y="1776"/>
                </a:lnTo>
                <a:lnTo>
                  <a:pt x="2160" y="1752"/>
                </a:lnTo>
                <a:lnTo>
                  <a:pt x="2162" y="1729"/>
                </a:lnTo>
                <a:lnTo>
                  <a:pt x="2162" y="1705"/>
                </a:lnTo>
                <a:lnTo>
                  <a:pt x="2162" y="1684"/>
                </a:lnTo>
                <a:lnTo>
                  <a:pt x="2161" y="1664"/>
                </a:lnTo>
                <a:lnTo>
                  <a:pt x="2158" y="1643"/>
                </a:lnTo>
                <a:lnTo>
                  <a:pt x="2155" y="1623"/>
                </a:lnTo>
                <a:lnTo>
                  <a:pt x="2151" y="1603"/>
                </a:lnTo>
                <a:lnTo>
                  <a:pt x="2147" y="1583"/>
                </a:lnTo>
                <a:lnTo>
                  <a:pt x="2140" y="1565"/>
                </a:lnTo>
                <a:lnTo>
                  <a:pt x="2134" y="1545"/>
                </a:lnTo>
                <a:lnTo>
                  <a:pt x="2127" y="1527"/>
                </a:lnTo>
                <a:lnTo>
                  <a:pt x="2119" y="1509"/>
                </a:lnTo>
                <a:lnTo>
                  <a:pt x="2110" y="1491"/>
                </a:lnTo>
                <a:lnTo>
                  <a:pt x="2100" y="1473"/>
                </a:lnTo>
                <a:lnTo>
                  <a:pt x="2090" y="1457"/>
                </a:lnTo>
                <a:lnTo>
                  <a:pt x="2080" y="1440"/>
                </a:lnTo>
                <a:lnTo>
                  <a:pt x="2068" y="1425"/>
                </a:lnTo>
                <a:lnTo>
                  <a:pt x="2055" y="1410"/>
                </a:lnTo>
                <a:lnTo>
                  <a:pt x="2929" y="53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BAAF0-9A1E-0D41-8A56-370B691CD74A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380E38-565B-C74B-B289-0C03C010A6A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F87BB5-BEC8-A24A-854A-D8849FB4E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45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2188966" y="2589863"/>
            <a:ext cx="5107185" cy="5108862"/>
          </a:xfrm>
          <a:custGeom>
            <a:avLst/>
            <a:gdLst>
              <a:gd name="connsiteX0" fmla="*/ 2226853 w 5107185"/>
              <a:gd name="connsiteY0" fmla="*/ 4448679 h 5108860"/>
              <a:gd name="connsiteX1" fmla="*/ 2887034 w 5107185"/>
              <a:gd name="connsiteY1" fmla="*/ 4448679 h 5108860"/>
              <a:gd name="connsiteX2" fmla="*/ 2887034 w 5107185"/>
              <a:gd name="connsiteY2" fmla="*/ 5108860 h 5108860"/>
              <a:gd name="connsiteX3" fmla="*/ 2226853 w 5107185"/>
              <a:gd name="connsiteY3" fmla="*/ 5108860 h 5108860"/>
              <a:gd name="connsiteX4" fmla="*/ 11729 w 5107185"/>
              <a:gd name="connsiteY4" fmla="*/ 4448679 h 5108860"/>
              <a:gd name="connsiteX5" fmla="*/ 671910 w 5107185"/>
              <a:gd name="connsiteY5" fmla="*/ 4448679 h 5108860"/>
              <a:gd name="connsiteX6" fmla="*/ 671910 w 5107185"/>
              <a:gd name="connsiteY6" fmla="*/ 5108860 h 5108860"/>
              <a:gd name="connsiteX7" fmla="*/ 11729 w 5107185"/>
              <a:gd name="connsiteY7" fmla="*/ 5108860 h 5108860"/>
              <a:gd name="connsiteX8" fmla="*/ 4441977 w 5107185"/>
              <a:gd name="connsiteY8" fmla="*/ 4441977 h 5108860"/>
              <a:gd name="connsiteX9" fmla="*/ 5100483 w 5107185"/>
              <a:gd name="connsiteY9" fmla="*/ 4441977 h 5108860"/>
              <a:gd name="connsiteX10" fmla="*/ 5100483 w 5107185"/>
              <a:gd name="connsiteY10" fmla="*/ 5102158 h 5108860"/>
              <a:gd name="connsiteX11" fmla="*/ 4441977 w 5107185"/>
              <a:gd name="connsiteY11" fmla="*/ 5102158 h 5108860"/>
              <a:gd name="connsiteX12" fmla="*/ 3703043 w 5107185"/>
              <a:gd name="connsiteY12" fmla="*/ 4441977 h 5108860"/>
              <a:gd name="connsiteX13" fmla="*/ 4363224 w 5107185"/>
              <a:gd name="connsiteY13" fmla="*/ 4441977 h 5108860"/>
              <a:gd name="connsiteX14" fmla="*/ 4363224 w 5107185"/>
              <a:gd name="connsiteY14" fmla="*/ 5102158 h 5108860"/>
              <a:gd name="connsiteX15" fmla="*/ 3703043 w 5107185"/>
              <a:gd name="connsiteY15" fmla="*/ 5102158 h 5108860"/>
              <a:gd name="connsiteX16" fmla="*/ 2965786 w 5107185"/>
              <a:gd name="connsiteY16" fmla="*/ 4441977 h 5108860"/>
              <a:gd name="connsiteX17" fmla="*/ 3624292 w 5107185"/>
              <a:gd name="connsiteY17" fmla="*/ 4441977 h 5108860"/>
              <a:gd name="connsiteX18" fmla="*/ 3624292 w 5107185"/>
              <a:gd name="connsiteY18" fmla="*/ 5102158 h 5108860"/>
              <a:gd name="connsiteX19" fmla="*/ 2965786 w 5107185"/>
              <a:gd name="connsiteY19" fmla="*/ 5102158 h 5108860"/>
              <a:gd name="connsiteX20" fmla="*/ 1489595 w 5107185"/>
              <a:gd name="connsiteY20" fmla="*/ 4441977 h 5108860"/>
              <a:gd name="connsiteX21" fmla="*/ 2148101 w 5107185"/>
              <a:gd name="connsiteY21" fmla="*/ 4441977 h 5108860"/>
              <a:gd name="connsiteX22" fmla="*/ 2148101 w 5107185"/>
              <a:gd name="connsiteY22" fmla="*/ 5102158 h 5108860"/>
              <a:gd name="connsiteX23" fmla="*/ 1489595 w 5107185"/>
              <a:gd name="connsiteY23" fmla="*/ 5102158 h 5108860"/>
              <a:gd name="connsiteX24" fmla="*/ 750661 w 5107185"/>
              <a:gd name="connsiteY24" fmla="*/ 4441977 h 5108860"/>
              <a:gd name="connsiteX25" fmla="*/ 1409167 w 5107185"/>
              <a:gd name="connsiteY25" fmla="*/ 4441977 h 5108860"/>
              <a:gd name="connsiteX26" fmla="*/ 1409167 w 5107185"/>
              <a:gd name="connsiteY26" fmla="*/ 5102158 h 5108860"/>
              <a:gd name="connsiteX27" fmla="*/ 750661 w 5107185"/>
              <a:gd name="connsiteY27" fmla="*/ 5102158 h 5108860"/>
              <a:gd name="connsiteX28" fmla="*/ 3703043 w 5107185"/>
              <a:gd name="connsiteY28" fmla="*/ 3708071 h 5108860"/>
              <a:gd name="connsiteX29" fmla="*/ 4363224 w 5107185"/>
              <a:gd name="connsiteY29" fmla="*/ 3708071 h 5108860"/>
              <a:gd name="connsiteX30" fmla="*/ 4363224 w 5107185"/>
              <a:gd name="connsiteY30" fmla="*/ 4368252 h 5108860"/>
              <a:gd name="connsiteX31" fmla="*/ 3703043 w 5107185"/>
              <a:gd name="connsiteY31" fmla="*/ 4368252 h 5108860"/>
              <a:gd name="connsiteX32" fmla="*/ 4441977 w 5107185"/>
              <a:gd name="connsiteY32" fmla="*/ 3701368 h 5108860"/>
              <a:gd name="connsiteX33" fmla="*/ 5100483 w 5107185"/>
              <a:gd name="connsiteY33" fmla="*/ 3701368 h 5108860"/>
              <a:gd name="connsiteX34" fmla="*/ 5100483 w 5107185"/>
              <a:gd name="connsiteY34" fmla="*/ 4363225 h 5108860"/>
              <a:gd name="connsiteX35" fmla="*/ 4441977 w 5107185"/>
              <a:gd name="connsiteY35" fmla="*/ 4363225 h 5108860"/>
              <a:gd name="connsiteX36" fmla="*/ 2965786 w 5107185"/>
              <a:gd name="connsiteY36" fmla="*/ 3701368 h 5108860"/>
              <a:gd name="connsiteX37" fmla="*/ 3624292 w 5107185"/>
              <a:gd name="connsiteY37" fmla="*/ 3701368 h 5108860"/>
              <a:gd name="connsiteX38" fmla="*/ 3624292 w 5107185"/>
              <a:gd name="connsiteY38" fmla="*/ 4363225 h 5108860"/>
              <a:gd name="connsiteX39" fmla="*/ 2965786 w 5107185"/>
              <a:gd name="connsiteY39" fmla="*/ 4363225 h 5108860"/>
              <a:gd name="connsiteX40" fmla="*/ 2226853 w 5107185"/>
              <a:gd name="connsiteY40" fmla="*/ 3701368 h 5108860"/>
              <a:gd name="connsiteX41" fmla="*/ 2887034 w 5107185"/>
              <a:gd name="connsiteY41" fmla="*/ 3701368 h 5108860"/>
              <a:gd name="connsiteX42" fmla="*/ 2887034 w 5107185"/>
              <a:gd name="connsiteY42" fmla="*/ 4363225 h 5108860"/>
              <a:gd name="connsiteX43" fmla="*/ 2226853 w 5107185"/>
              <a:gd name="connsiteY43" fmla="*/ 4363225 h 5108860"/>
              <a:gd name="connsiteX44" fmla="*/ 1489595 w 5107185"/>
              <a:gd name="connsiteY44" fmla="*/ 3701368 h 5108860"/>
              <a:gd name="connsiteX45" fmla="*/ 2148101 w 5107185"/>
              <a:gd name="connsiteY45" fmla="*/ 3701368 h 5108860"/>
              <a:gd name="connsiteX46" fmla="*/ 2148101 w 5107185"/>
              <a:gd name="connsiteY46" fmla="*/ 4363225 h 5108860"/>
              <a:gd name="connsiteX47" fmla="*/ 1489595 w 5107185"/>
              <a:gd name="connsiteY47" fmla="*/ 4363225 h 5108860"/>
              <a:gd name="connsiteX48" fmla="*/ 750661 w 5107185"/>
              <a:gd name="connsiteY48" fmla="*/ 3701368 h 5108860"/>
              <a:gd name="connsiteX49" fmla="*/ 1409167 w 5107185"/>
              <a:gd name="connsiteY49" fmla="*/ 3701368 h 5108860"/>
              <a:gd name="connsiteX50" fmla="*/ 1409167 w 5107185"/>
              <a:gd name="connsiteY50" fmla="*/ 4363225 h 5108860"/>
              <a:gd name="connsiteX51" fmla="*/ 750661 w 5107185"/>
              <a:gd name="connsiteY51" fmla="*/ 4363225 h 5108860"/>
              <a:gd name="connsiteX52" fmla="*/ 11729 w 5107185"/>
              <a:gd name="connsiteY52" fmla="*/ 3701368 h 5108860"/>
              <a:gd name="connsiteX53" fmla="*/ 671910 w 5107185"/>
              <a:gd name="connsiteY53" fmla="*/ 3701368 h 5108860"/>
              <a:gd name="connsiteX54" fmla="*/ 671910 w 5107185"/>
              <a:gd name="connsiteY54" fmla="*/ 4363225 h 5108860"/>
              <a:gd name="connsiteX55" fmla="*/ 11729 w 5107185"/>
              <a:gd name="connsiteY55" fmla="*/ 4363225 h 5108860"/>
              <a:gd name="connsiteX56" fmla="*/ 1489595 w 5107185"/>
              <a:gd name="connsiteY56" fmla="*/ 2967462 h 5108860"/>
              <a:gd name="connsiteX57" fmla="*/ 2148101 w 5107185"/>
              <a:gd name="connsiteY57" fmla="*/ 2967462 h 5108860"/>
              <a:gd name="connsiteX58" fmla="*/ 2148101 w 5107185"/>
              <a:gd name="connsiteY58" fmla="*/ 3627643 h 5108860"/>
              <a:gd name="connsiteX59" fmla="*/ 1489595 w 5107185"/>
              <a:gd name="connsiteY59" fmla="*/ 3627643 h 5108860"/>
              <a:gd name="connsiteX60" fmla="*/ 11730 w 5107185"/>
              <a:gd name="connsiteY60" fmla="*/ 2967462 h 5108860"/>
              <a:gd name="connsiteX61" fmla="*/ 671910 w 5107185"/>
              <a:gd name="connsiteY61" fmla="*/ 2967462 h 5108860"/>
              <a:gd name="connsiteX62" fmla="*/ 671910 w 5107185"/>
              <a:gd name="connsiteY62" fmla="*/ 3627643 h 5108860"/>
              <a:gd name="connsiteX63" fmla="*/ 11730 w 5107185"/>
              <a:gd name="connsiteY63" fmla="*/ 3627643 h 5108860"/>
              <a:gd name="connsiteX64" fmla="*/ 4441977 w 5107185"/>
              <a:gd name="connsiteY64" fmla="*/ 2960760 h 5108860"/>
              <a:gd name="connsiteX65" fmla="*/ 5100483 w 5107185"/>
              <a:gd name="connsiteY65" fmla="*/ 2960760 h 5108860"/>
              <a:gd name="connsiteX66" fmla="*/ 5100483 w 5107185"/>
              <a:gd name="connsiteY66" fmla="*/ 3622617 h 5108860"/>
              <a:gd name="connsiteX67" fmla="*/ 4441977 w 5107185"/>
              <a:gd name="connsiteY67" fmla="*/ 3622617 h 5108860"/>
              <a:gd name="connsiteX68" fmla="*/ 3703043 w 5107185"/>
              <a:gd name="connsiteY68" fmla="*/ 2960760 h 5108860"/>
              <a:gd name="connsiteX69" fmla="*/ 4363224 w 5107185"/>
              <a:gd name="connsiteY69" fmla="*/ 2960760 h 5108860"/>
              <a:gd name="connsiteX70" fmla="*/ 4363224 w 5107185"/>
              <a:gd name="connsiteY70" fmla="*/ 3622617 h 5108860"/>
              <a:gd name="connsiteX71" fmla="*/ 3703043 w 5107185"/>
              <a:gd name="connsiteY71" fmla="*/ 3622617 h 5108860"/>
              <a:gd name="connsiteX72" fmla="*/ 2965786 w 5107185"/>
              <a:gd name="connsiteY72" fmla="*/ 2960760 h 5108860"/>
              <a:gd name="connsiteX73" fmla="*/ 3624292 w 5107185"/>
              <a:gd name="connsiteY73" fmla="*/ 2960760 h 5108860"/>
              <a:gd name="connsiteX74" fmla="*/ 3624292 w 5107185"/>
              <a:gd name="connsiteY74" fmla="*/ 3622617 h 5108860"/>
              <a:gd name="connsiteX75" fmla="*/ 2965786 w 5107185"/>
              <a:gd name="connsiteY75" fmla="*/ 3622617 h 5108860"/>
              <a:gd name="connsiteX76" fmla="*/ 2226853 w 5107185"/>
              <a:gd name="connsiteY76" fmla="*/ 2960760 h 5108860"/>
              <a:gd name="connsiteX77" fmla="*/ 2887034 w 5107185"/>
              <a:gd name="connsiteY77" fmla="*/ 2960760 h 5108860"/>
              <a:gd name="connsiteX78" fmla="*/ 2887034 w 5107185"/>
              <a:gd name="connsiteY78" fmla="*/ 3622617 h 5108860"/>
              <a:gd name="connsiteX79" fmla="*/ 2226853 w 5107185"/>
              <a:gd name="connsiteY79" fmla="*/ 3622617 h 5108860"/>
              <a:gd name="connsiteX80" fmla="*/ 750661 w 5107185"/>
              <a:gd name="connsiteY80" fmla="*/ 2960760 h 5108860"/>
              <a:gd name="connsiteX81" fmla="*/ 1409167 w 5107185"/>
              <a:gd name="connsiteY81" fmla="*/ 2960760 h 5108860"/>
              <a:gd name="connsiteX82" fmla="*/ 1409167 w 5107185"/>
              <a:gd name="connsiteY82" fmla="*/ 3622617 h 5108860"/>
              <a:gd name="connsiteX83" fmla="*/ 750661 w 5107185"/>
              <a:gd name="connsiteY83" fmla="*/ 3622617 h 5108860"/>
              <a:gd name="connsiteX84" fmla="*/ 2965786 w 5107185"/>
              <a:gd name="connsiteY84" fmla="*/ 2226853 h 5108860"/>
              <a:gd name="connsiteX85" fmla="*/ 3624292 w 5107185"/>
              <a:gd name="connsiteY85" fmla="*/ 2226853 h 5108860"/>
              <a:gd name="connsiteX86" fmla="*/ 3624292 w 5107185"/>
              <a:gd name="connsiteY86" fmla="*/ 2888710 h 5108860"/>
              <a:gd name="connsiteX87" fmla="*/ 2965786 w 5107185"/>
              <a:gd name="connsiteY87" fmla="*/ 2888710 h 5108860"/>
              <a:gd name="connsiteX88" fmla="*/ 750661 w 5107185"/>
              <a:gd name="connsiteY88" fmla="*/ 2226853 h 5108860"/>
              <a:gd name="connsiteX89" fmla="*/ 1409167 w 5107185"/>
              <a:gd name="connsiteY89" fmla="*/ 2226853 h 5108860"/>
              <a:gd name="connsiteX90" fmla="*/ 1409167 w 5107185"/>
              <a:gd name="connsiteY90" fmla="*/ 2888710 h 5108860"/>
              <a:gd name="connsiteX91" fmla="*/ 750661 w 5107185"/>
              <a:gd name="connsiteY91" fmla="*/ 2888710 h 5108860"/>
              <a:gd name="connsiteX92" fmla="*/ 4441977 w 5107185"/>
              <a:gd name="connsiteY92" fmla="*/ 2220151 h 5108860"/>
              <a:gd name="connsiteX93" fmla="*/ 5100483 w 5107185"/>
              <a:gd name="connsiteY93" fmla="*/ 2220151 h 5108860"/>
              <a:gd name="connsiteX94" fmla="*/ 5100483 w 5107185"/>
              <a:gd name="connsiteY94" fmla="*/ 2882008 h 5108860"/>
              <a:gd name="connsiteX95" fmla="*/ 4441977 w 5107185"/>
              <a:gd name="connsiteY95" fmla="*/ 2882008 h 5108860"/>
              <a:gd name="connsiteX96" fmla="*/ 3703043 w 5107185"/>
              <a:gd name="connsiteY96" fmla="*/ 2220151 h 5108860"/>
              <a:gd name="connsiteX97" fmla="*/ 4363224 w 5107185"/>
              <a:gd name="connsiteY97" fmla="*/ 2220151 h 5108860"/>
              <a:gd name="connsiteX98" fmla="*/ 4363224 w 5107185"/>
              <a:gd name="connsiteY98" fmla="*/ 2882008 h 5108860"/>
              <a:gd name="connsiteX99" fmla="*/ 3703043 w 5107185"/>
              <a:gd name="connsiteY99" fmla="*/ 2882008 h 5108860"/>
              <a:gd name="connsiteX100" fmla="*/ 2226853 w 5107185"/>
              <a:gd name="connsiteY100" fmla="*/ 2220151 h 5108860"/>
              <a:gd name="connsiteX101" fmla="*/ 2887034 w 5107185"/>
              <a:gd name="connsiteY101" fmla="*/ 2220151 h 5108860"/>
              <a:gd name="connsiteX102" fmla="*/ 2887034 w 5107185"/>
              <a:gd name="connsiteY102" fmla="*/ 2882008 h 5108860"/>
              <a:gd name="connsiteX103" fmla="*/ 2226853 w 5107185"/>
              <a:gd name="connsiteY103" fmla="*/ 2882008 h 5108860"/>
              <a:gd name="connsiteX104" fmla="*/ 1489595 w 5107185"/>
              <a:gd name="connsiteY104" fmla="*/ 2220151 h 5108860"/>
              <a:gd name="connsiteX105" fmla="*/ 2148101 w 5107185"/>
              <a:gd name="connsiteY105" fmla="*/ 2220151 h 5108860"/>
              <a:gd name="connsiteX106" fmla="*/ 2148101 w 5107185"/>
              <a:gd name="connsiteY106" fmla="*/ 2882008 h 5108860"/>
              <a:gd name="connsiteX107" fmla="*/ 1489595 w 5107185"/>
              <a:gd name="connsiteY107" fmla="*/ 2882008 h 5108860"/>
              <a:gd name="connsiteX108" fmla="*/ 11730 w 5107185"/>
              <a:gd name="connsiteY108" fmla="*/ 2220151 h 5108860"/>
              <a:gd name="connsiteX109" fmla="*/ 671910 w 5107185"/>
              <a:gd name="connsiteY109" fmla="*/ 2220151 h 5108860"/>
              <a:gd name="connsiteX110" fmla="*/ 671910 w 5107185"/>
              <a:gd name="connsiteY110" fmla="*/ 2882008 h 5108860"/>
              <a:gd name="connsiteX111" fmla="*/ 11730 w 5107185"/>
              <a:gd name="connsiteY111" fmla="*/ 2882008 h 5108860"/>
              <a:gd name="connsiteX112" fmla="*/ 4441977 w 5107185"/>
              <a:gd name="connsiteY112" fmla="*/ 1481217 h 5108860"/>
              <a:gd name="connsiteX113" fmla="*/ 5100483 w 5107185"/>
              <a:gd name="connsiteY113" fmla="*/ 1481217 h 5108860"/>
              <a:gd name="connsiteX114" fmla="*/ 5100483 w 5107185"/>
              <a:gd name="connsiteY114" fmla="*/ 2141398 h 5108860"/>
              <a:gd name="connsiteX115" fmla="*/ 4441977 w 5107185"/>
              <a:gd name="connsiteY115" fmla="*/ 2141398 h 5108860"/>
              <a:gd name="connsiteX116" fmla="*/ 3703043 w 5107185"/>
              <a:gd name="connsiteY116" fmla="*/ 1481217 h 5108860"/>
              <a:gd name="connsiteX117" fmla="*/ 4363224 w 5107185"/>
              <a:gd name="connsiteY117" fmla="*/ 1481217 h 5108860"/>
              <a:gd name="connsiteX118" fmla="*/ 4363224 w 5107185"/>
              <a:gd name="connsiteY118" fmla="*/ 2141398 h 5108860"/>
              <a:gd name="connsiteX119" fmla="*/ 3703043 w 5107185"/>
              <a:gd name="connsiteY119" fmla="*/ 2141398 h 5108860"/>
              <a:gd name="connsiteX120" fmla="*/ 2965786 w 5107185"/>
              <a:gd name="connsiteY120" fmla="*/ 1481217 h 5108860"/>
              <a:gd name="connsiteX121" fmla="*/ 3624292 w 5107185"/>
              <a:gd name="connsiteY121" fmla="*/ 1481217 h 5108860"/>
              <a:gd name="connsiteX122" fmla="*/ 3624292 w 5107185"/>
              <a:gd name="connsiteY122" fmla="*/ 2141398 h 5108860"/>
              <a:gd name="connsiteX123" fmla="*/ 2965786 w 5107185"/>
              <a:gd name="connsiteY123" fmla="*/ 2141398 h 5108860"/>
              <a:gd name="connsiteX124" fmla="*/ 2226853 w 5107185"/>
              <a:gd name="connsiteY124" fmla="*/ 1481217 h 5108860"/>
              <a:gd name="connsiteX125" fmla="*/ 2887034 w 5107185"/>
              <a:gd name="connsiteY125" fmla="*/ 1481217 h 5108860"/>
              <a:gd name="connsiteX126" fmla="*/ 2887034 w 5107185"/>
              <a:gd name="connsiteY126" fmla="*/ 2141398 h 5108860"/>
              <a:gd name="connsiteX127" fmla="*/ 2226853 w 5107185"/>
              <a:gd name="connsiteY127" fmla="*/ 2141398 h 5108860"/>
              <a:gd name="connsiteX128" fmla="*/ 1489595 w 5107185"/>
              <a:gd name="connsiteY128" fmla="*/ 1481217 h 5108860"/>
              <a:gd name="connsiteX129" fmla="*/ 2148101 w 5107185"/>
              <a:gd name="connsiteY129" fmla="*/ 1481217 h 5108860"/>
              <a:gd name="connsiteX130" fmla="*/ 2148101 w 5107185"/>
              <a:gd name="connsiteY130" fmla="*/ 2141398 h 5108860"/>
              <a:gd name="connsiteX131" fmla="*/ 1489595 w 5107185"/>
              <a:gd name="connsiteY131" fmla="*/ 2141398 h 5108860"/>
              <a:gd name="connsiteX132" fmla="*/ 750661 w 5107185"/>
              <a:gd name="connsiteY132" fmla="*/ 1481217 h 5108860"/>
              <a:gd name="connsiteX133" fmla="*/ 1409167 w 5107185"/>
              <a:gd name="connsiteY133" fmla="*/ 1481217 h 5108860"/>
              <a:gd name="connsiteX134" fmla="*/ 1409167 w 5107185"/>
              <a:gd name="connsiteY134" fmla="*/ 2141398 h 5108860"/>
              <a:gd name="connsiteX135" fmla="*/ 750661 w 5107185"/>
              <a:gd name="connsiteY135" fmla="*/ 2141398 h 5108860"/>
              <a:gd name="connsiteX136" fmla="*/ 11730 w 5107185"/>
              <a:gd name="connsiteY136" fmla="*/ 1481217 h 5108860"/>
              <a:gd name="connsiteX137" fmla="*/ 671910 w 5107185"/>
              <a:gd name="connsiteY137" fmla="*/ 1481217 h 5108860"/>
              <a:gd name="connsiteX138" fmla="*/ 671910 w 5107185"/>
              <a:gd name="connsiteY138" fmla="*/ 2141398 h 5108860"/>
              <a:gd name="connsiteX139" fmla="*/ 11730 w 5107185"/>
              <a:gd name="connsiteY139" fmla="*/ 2141398 h 5108860"/>
              <a:gd name="connsiteX140" fmla="*/ 4441977 w 5107185"/>
              <a:gd name="connsiteY140" fmla="*/ 740609 h 5108860"/>
              <a:gd name="connsiteX141" fmla="*/ 5100483 w 5107185"/>
              <a:gd name="connsiteY141" fmla="*/ 740609 h 5108860"/>
              <a:gd name="connsiteX142" fmla="*/ 5100483 w 5107185"/>
              <a:gd name="connsiteY142" fmla="*/ 1400790 h 5108860"/>
              <a:gd name="connsiteX143" fmla="*/ 4441977 w 5107185"/>
              <a:gd name="connsiteY143" fmla="*/ 1400790 h 5108860"/>
              <a:gd name="connsiteX144" fmla="*/ 3703043 w 5107185"/>
              <a:gd name="connsiteY144" fmla="*/ 740609 h 5108860"/>
              <a:gd name="connsiteX145" fmla="*/ 4363224 w 5107185"/>
              <a:gd name="connsiteY145" fmla="*/ 740609 h 5108860"/>
              <a:gd name="connsiteX146" fmla="*/ 4363224 w 5107185"/>
              <a:gd name="connsiteY146" fmla="*/ 1400790 h 5108860"/>
              <a:gd name="connsiteX147" fmla="*/ 3703043 w 5107185"/>
              <a:gd name="connsiteY147" fmla="*/ 1400790 h 5108860"/>
              <a:gd name="connsiteX148" fmla="*/ 2972488 w 5107185"/>
              <a:gd name="connsiteY148" fmla="*/ 740609 h 5108860"/>
              <a:gd name="connsiteX149" fmla="*/ 3630994 w 5107185"/>
              <a:gd name="connsiteY149" fmla="*/ 740609 h 5108860"/>
              <a:gd name="connsiteX150" fmla="*/ 3630994 w 5107185"/>
              <a:gd name="connsiteY150" fmla="*/ 1400790 h 5108860"/>
              <a:gd name="connsiteX151" fmla="*/ 2972488 w 5107185"/>
              <a:gd name="connsiteY151" fmla="*/ 1400790 h 5108860"/>
              <a:gd name="connsiteX152" fmla="*/ 2226853 w 5107185"/>
              <a:gd name="connsiteY152" fmla="*/ 740609 h 5108860"/>
              <a:gd name="connsiteX153" fmla="*/ 2887034 w 5107185"/>
              <a:gd name="connsiteY153" fmla="*/ 740609 h 5108860"/>
              <a:gd name="connsiteX154" fmla="*/ 2887034 w 5107185"/>
              <a:gd name="connsiteY154" fmla="*/ 1400790 h 5108860"/>
              <a:gd name="connsiteX155" fmla="*/ 2226853 w 5107185"/>
              <a:gd name="connsiteY155" fmla="*/ 1400790 h 5108860"/>
              <a:gd name="connsiteX156" fmla="*/ 1489595 w 5107185"/>
              <a:gd name="connsiteY156" fmla="*/ 740609 h 5108860"/>
              <a:gd name="connsiteX157" fmla="*/ 2148101 w 5107185"/>
              <a:gd name="connsiteY157" fmla="*/ 740609 h 5108860"/>
              <a:gd name="connsiteX158" fmla="*/ 2148101 w 5107185"/>
              <a:gd name="connsiteY158" fmla="*/ 1400790 h 5108860"/>
              <a:gd name="connsiteX159" fmla="*/ 1489595 w 5107185"/>
              <a:gd name="connsiteY159" fmla="*/ 1400790 h 5108860"/>
              <a:gd name="connsiteX160" fmla="*/ 750661 w 5107185"/>
              <a:gd name="connsiteY160" fmla="*/ 740609 h 5108860"/>
              <a:gd name="connsiteX161" fmla="*/ 1409167 w 5107185"/>
              <a:gd name="connsiteY161" fmla="*/ 740609 h 5108860"/>
              <a:gd name="connsiteX162" fmla="*/ 1409167 w 5107185"/>
              <a:gd name="connsiteY162" fmla="*/ 1400790 h 5108860"/>
              <a:gd name="connsiteX163" fmla="*/ 750661 w 5107185"/>
              <a:gd name="connsiteY163" fmla="*/ 1400790 h 5108860"/>
              <a:gd name="connsiteX164" fmla="*/ 11730 w 5107185"/>
              <a:gd name="connsiteY164" fmla="*/ 733906 h 5108860"/>
              <a:gd name="connsiteX165" fmla="*/ 671910 w 5107185"/>
              <a:gd name="connsiteY165" fmla="*/ 733906 h 5108860"/>
              <a:gd name="connsiteX166" fmla="*/ 671910 w 5107185"/>
              <a:gd name="connsiteY166" fmla="*/ 1395763 h 5108860"/>
              <a:gd name="connsiteX167" fmla="*/ 11730 w 5107185"/>
              <a:gd name="connsiteY167" fmla="*/ 1395763 h 5108860"/>
              <a:gd name="connsiteX168" fmla="*/ 4448679 w 5107185"/>
              <a:gd name="connsiteY168" fmla="*/ 0 h 5108860"/>
              <a:gd name="connsiteX169" fmla="*/ 5107185 w 5107185"/>
              <a:gd name="connsiteY169" fmla="*/ 0 h 5108860"/>
              <a:gd name="connsiteX170" fmla="*/ 5107185 w 5107185"/>
              <a:gd name="connsiteY170" fmla="*/ 660181 h 5108860"/>
              <a:gd name="connsiteX171" fmla="*/ 4448679 w 5107185"/>
              <a:gd name="connsiteY171" fmla="*/ 660181 h 5108860"/>
              <a:gd name="connsiteX172" fmla="*/ 3703043 w 5107185"/>
              <a:gd name="connsiteY172" fmla="*/ 0 h 5108860"/>
              <a:gd name="connsiteX173" fmla="*/ 4363224 w 5107185"/>
              <a:gd name="connsiteY173" fmla="*/ 0 h 5108860"/>
              <a:gd name="connsiteX174" fmla="*/ 4363224 w 5107185"/>
              <a:gd name="connsiteY174" fmla="*/ 660181 h 5108860"/>
              <a:gd name="connsiteX175" fmla="*/ 3703043 w 5107185"/>
              <a:gd name="connsiteY175" fmla="*/ 660181 h 5108860"/>
              <a:gd name="connsiteX176" fmla="*/ 2965786 w 5107185"/>
              <a:gd name="connsiteY176" fmla="*/ 0 h 5108860"/>
              <a:gd name="connsiteX177" fmla="*/ 3624292 w 5107185"/>
              <a:gd name="connsiteY177" fmla="*/ 0 h 5108860"/>
              <a:gd name="connsiteX178" fmla="*/ 3624292 w 5107185"/>
              <a:gd name="connsiteY178" fmla="*/ 660181 h 5108860"/>
              <a:gd name="connsiteX179" fmla="*/ 2965786 w 5107185"/>
              <a:gd name="connsiteY179" fmla="*/ 660181 h 5108860"/>
              <a:gd name="connsiteX180" fmla="*/ 2226853 w 5107185"/>
              <a:gd name="connsiteY180" fmla="*/ 0 h 5108860"/>
              <a:gd name="connsiteX181" fmla="*/ 2887034 w 5107185"/>
              <a:gd name="connsiteY181" fmla="*/ 0 h 5108860"/>
              <a:gd name="connsiteX182" fmla="*/ 2887034 w 5107185"/>
              <a:gd name="connsiteY182" fmla="*/ 660181 h 5108860"/>
              <a:gd name="connsiteX183" fmla="*/ 2226853 w 5107185"/>
              <a:gd name="connsiteY183" fmla="*/ 660181 h 5108860"/>
              <a:gd name="connsiteX184" fmla="*/ 1489595 w 5107185"/>
              <a:gd name="connsiteY184" fmla="*/ 0 h 5108860"/>
              <a:gd name="connsiteX185" fmla="*/ 2148101 w 5107185"/>
              <a:gd name="connsiteY185" fmla="*/ 0 h 5108860"/>
              <a:gd name="connsiteX186" fmla="*/ 2148101 w 5107185"/>
              <a:gd name="connsiteY186" fmla="*/ 660181 h 5108860"/>
              <a:gd name="connsiteX187" fmla="*/ 1489595 w 5107185"/>
              <a:gd name="connsiteY187" fmla="*/ 660181 h 5108860"/>
              <a:gd name="connsiteX188" fmla="*/ 743959 w 5107185"/>
              <a:gd name="connsiteY188" fmla="*/ 0 h 5108860"/>
              <a:gd name="connsiteX189" fmla="*/ 1404140 w 5107185"/>
              <a:gd name="connsiteY189" fmla="*/ 0 h 5108860"/>
              <a:gd name="connsiteX190" fmla="*/ 1404140 w 5107185"/>
              <a:gd name="connsiteY190" fmla="*/ 660181 h 5108860"/>
              <a:gd name="connsiteX191" fmla="*/ 743959 w 5107185"/>
              <a:gd name="connsiteY191" fmla="*/ 660181 h 5108860"/>
              <a:gd name="connsiteX192" fmla="*/ 0 w 5107185"/>
              <a:gd name="connsiteY192" fmla="*/ 0 h 5108860"/>
              <a:gd name="connsiteX193" fmla="*/ 658505 w 5107185"/>
              <a:gd name="connsiteY193" fmla="*/ 0 h 5108860"/>
              <a:gd name="connsiteX194" fmla="*/ 658505 w 5107185"/>
              <a:gd name="connsiteY194" fmla="*/ 660181 h 5108860"/>
              <a:gd name="connsiteX195" fmla="*/ 0 w 5107185"/>
              <a:gd name="connsiteY195" fmla="*/ 660181 h 51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5107185" h="5108860">
                <a:moveTo>
                  <a:pt x="2226853" y="4448679"/>
                </a:moveTo>
                <a:lnTo>
                  <a:pt x="2887034" y="4448679"/>
                </a:lnTo>
                <a:lnTo>
                  <a:pt x="2887034" y="5108860"/>
                </a:lnTo>
                <a:lnTo>
                  <a:pt x="2226853" y="5108860"/>
                </a:lnTo>
                <a:close/>
                <a:moveTo>
                  <a:pt x="11729" y="4448679"/>
                </a:moveTo>
                <a:lnTo>
                  <a:pt x="671910" y="4448679"/>
                </a:lnTo>
                <a:lnTo>
                  <a:pt x="671910" y="5108860"/>
                </a:lnTo>
                <a:lnTo>
                  <a:pt x="11729" y="5108860"/>
                </a:lnTo>
                <a:close/>
                <a:moveTo>
                  <a:pt x="4441977" y="4441977"/>
                </a:moveTo>
                <a:lnTo>
                  <a:pt x="5100483" y="4441977"/>
                </a:lnTo>
                <a:lnTo>
                  <a:pt x="5100483" y="5102158"/>
                </a:lnTo>
                <a:lnTo>
                  <a:pt x="4441977" y="5102158"/>
                </a:lnTo>
                <a:close/>
                <a:moveTo>
                  <a:pt x="3703043" y="4441977"/>
                </a:moveTo>
                <a:lnTo>
                  <a:pt x="4363224" y="4441977"/>
                </a:lnTo>
                <a:lnTo>
                  <a:pt x="4363224" y="5102158"/>
                </a:lnTo>
                <a:lnTo>
                  <a:pt x="3703043" y="5102158"/>
                </a:lnTo>
                <a:close/>
                <a:moveTo>
                  <a:pt x="2965786" y="4441977"/>
                </a:moveTo>
                <a:lnTo>
                  <a:pt x="3624292" y="4441977"/>
                </a:lnTo>
                <a:lnTo>
                  <a:pt x="3624292" y="5102158"/>
                </a:lnTo>
                <a:lnTo>
                  <a:pt x="2965786" y="5102158"/>
                </a:lnTo>
                <a:close/>
                <a:moveTo>
                  <a:pt x="1489595" y="4441977"/>
                </a:moveTo>
                <a:lnTo>
                  <a:pt x="2148101" y="4441977"/>
                </a:lnTo>
                <a:lnTo>
                  <a:pt x="2148101" y="5102158"/>
                </a:lnTo>
                <a:lnTo>
                  <a:pt x="1489595" y="5102158"/>
                </a:lnTo>
                <a:close/>
                <a:moveTo>
                  <a:pt x="750661" y="4441977"/>
                </a:moveTo>
                <a:lnTo>
                  <a:pt x="1409167" y="4441977"/>
                </a:lnTo>
                <a:lnTo>
                  <a:pt x="1409167" y="5102158"/>
                </a:lnTo>
                <a:lnTo>
                  <a:pt x="750661" y="5102158"/>
                </a:lnTo>
                <a:close/>
                <a:moveTo>
                  <a:pt x="3703043" y="3708071"/>
                </a:moveTo>
                <a:lnTo>
                  <a:pt x="4363224" y="3708071"/>
                </a:lnTo>
                <a:lnTo>
                  <a:pt x="4363224" y="4368252"/>
                </a:lnTo>
                <a:lnTo>
                  <a:pt x="3703043" y="4368252"/>
                </a:lnTo>
                <a:close/>
                <a:moveTo>
                  <a:pt x="4441977" y="3701368"/>
                </a:moveTo>
                <a:lnTo>
                  <a:pt x="5100483" y="3701368"/>
                </a:lnTo>
                <a:lnTo>
                  <a:pt x="5100483" y="4363225"/>
                </a:lnTo>
                <a:lnTo>
                  <a:pt x="4441977" y="4363225"/>
                </a:lnTo>
                <a:close/>
                <a:moveTo>
                  <a:pt x="2965786" y="3701368"/>
                </a:moveTo>
                <a:lnTo>
                  <a:pt x="3624292" y="3701368"/>
                </a:lnTo>
                <a:lnTo>
                  <a:pt x="3624292" y="4363225"/>
                </a:lnTo>
                <a:lnTo>
                  <a:pt x="2965786" y="4363225"/>
                </a:lnTo>
                <a:close/>
                <a:moveTo>
                  <a:pt x="2226853" y="3701368"/>
                </a:moveTo>
                <a:lnTo>
                  <a:pt x="2887034" y="3701368"/>
                </a:lnTo>
                <a:lnTo>
                  <a:pt x="2887034" y="4363225"/>
                </a:lnTo>
                <a:lnTo>
                  <a:pt x="2226853" y="4363225"/>
                </a:lnTo>
                <a:close/>
                <a:moveTo>
                  <a:pt x="1489595" y="3701368"/>
                </a:moveTo>
                <a:lnTo>
                  <a:pt x="2148101" y="3701368"/>
                </a:lnTo>
                <a:lnTo>
                  <a:pt x="2148101" y="4363225"/>
                </a:lnTo>
                <a:lnTo>
                  <a:pt x="1489595" y="4363225"/>
                </a:lnTo>
                <a:close/>
                <a:moveTo>
                  <a:pt x="750661" y="3701368"/>
                </a:moveTo>
                <a:lnTo>
                  <a:pt x="1409167" y="3701368"/>
                </a:lnTo>
                <a:lnTo>
                  <a:pt x="1409167" y="4363225"/>
                </a:lnTo>
                <a:lnTo>
                  <a:pt x="750661" y="4363225"/>
                </a:lnTo>
                <a:close/>
                <a:moveTo>
                  <a:pt x="11729" y="3701368"/>
                </a:moveTo>
                <a:lnTo>
                  <a:pt x="671910" y="3701368"/>
                </a:lnTo>
                <a:lnTo>
                  <a:pt x="671910" y="4363225"/>
                </a:lnTo>
                <a:lnTo>
                  <a:pt x="11729" y="4363225"/>
                </a:lnTo>
                <a:close/>
                <a:moveTo>
                  <a:pt x="1489595" y="2967462"/>
                </a:moveTo>
                <a:lnTo>
                  <a:pt x="2148101" y="2967462"/>
                </a:lnTo>
                <a:lnTo>
                  <a:pt x="2148101" y="3627643"/>
                </a:lnTo>
                <a:lnTo>
                  <a:pt x="1489595" y="3627643"/>
                </a:lnTo>
                <a:close/>
                <a:moveTo>
                  <a:pt x="11730" y="2967462"/>
                </a:moveTo>
                <a:lnTo>
                  <a:pt x="671910" y="2967462"/>
                </a:lnTo>
                <a:lnTo>
                  <a:pt x="671910" y="3627643"/>
                </a:lnTo>
                <a:lnTo>
                  <a:pt x="11730" y="3627643"/>
                </a:lnTo>
                <a:close/>
                <a:moveTo>
                  <a:pt x="4441977" y="2960760"/>
                </a:moveTo>
                <a:lnTo>
                  <a:pt x="5100483" y="2960760"/>
                </a:lnTo>
                <a:lnTo>
                  <a:pt x="5100483" y="3622617"/>
                </a:lnTo>
                <a:lnTo>
                  <a:pt x="4441977" y="3622617"/>
                </a:lnTo>
                <a:close/>
                <a:moveTo>
                  <a:pt x="3703043" y="2960760"/>
                </a:moveTo>
                <a:lnTo>
                  <a:pt x="4363224" y="2960760"/>
                </a:lnTo>
                <a:lnTo>
                  <a:pt x="4363224" y="3622617"/>
                </a:lnTo>
                <a:lnTo>
                  <a:pt x="3703043" y="3622617"/>
                </a:lnTo>
                <a:close/>
                <a:moveTo>
                  <a:pt x="2965786" y="2960760"/>
                </a:moveTo>
                <a:lnTo>
                  <a:pt x="3624292" y="2960760"/>
                </a:lnTo>
                <a:lnTo>
                  <a:pt x="3624292" y="3622617"/>
                </a:lnTo>
                <a:lnTo>
                  <a:pt x="2965786" y="3622617"/>
                </a:lnTo>
                <a:close/>
                <a:moveTo>
                  <a:pt x="2226853" y="2960760"/>
                </a:moveTo>
                <a:lnTo>
                  <a:pt x="2887034" y="2960760"/>
                </a:lnTo>
                <a:lnTo>
                  <a:pt x="2887034" y="3622617"/>
                </a:lnTo>
                <a:lnTo>
                  <a:pt x="2226853" y="3622617"/>
                </a:lnTo>
                <a:close/>
                <a:moveTo>
                  <a:pt x="750661" y="2960760"/>
                </a:moveTo>
                <a:lnTo>
                  <a:pt x="1409167" y="2960760"/>
                </a:lnTo>
                <a:lnTo>
                  <a:pt x="1409167" y="3622617"/>
                </a:lnTo>
                <a:lnTo>
                  <a:pt x="750661" y="3622617"/>
                </a:lnTo>
                <a:close/>
                <a:moveTo>
                  <a:pt x="2965786" y="2226853"/>
                </a:moveTo>
                <a:lnTo>
                  <a:pt x="3624292" y="2226853"/>
                </a:lnTo>
                <a:lnTo>
                  <a:pt x="3624292" y="2888710"/>
                </a:lnTo>
                <a:lnTo>
                  <a:pt x="2965786" y="2888710"/>
                </a:lnTo>
                <a:close/>
                <a:moveTo>
                  <a:pt x="750661" y="2226853"/>
                </a:moveTo>
                <a:lnTo>
                  <a:pt x="1409167" y="2226853"/>
                </a:lnTo>
                <a:lnTo>
                  <a:pt x="1409167" y="2888710"/>
                </a:lnTo>
                <a:lnTo>
                  <a:pt x="750661" y="2888710"/>
                </a:lnTo>
                <a:close/>
                <a:moveTo>
                  <a:pt x="4441977" y="2220151"/>
                </a:moveTo>
                <a:lnTo>
                  <a:pt x="5100483" y="2220151"/>
                </a:lnTo>
                <a:lnTo>
                  <a:pt x="5100483" y="2882008"/>
                </a:lnTo>
                <a:lnTo>
                  <a:pt x="4441977" y="2882008"/>
                </a:lnTo>
                <a:close/>
                <a:moveTo>
                  <a:pt x="3703043" y="2220151"/>
                </a:moveTo>
                <a:lnTo>
                  <a:pt x="4363224" y="2220151"/>
                </a:lnTo>
                <a:lnTo>
                  <a:pt x="4363224" y="2882008"/>
                </a:lnTo>
                <a:lnTo>
                  <a:pt x="3703043" y="2882008"/>
                </a:lnTo>
                <a:close/>
                <a:moveTo>
                  <a:pt x="2226853" y="2220151"/>
                </a:moveTo>
                <a:lnTo>
                  <a:pt x="2887034" y="2220151"/>
                </a:lnTo>
                <a:lnTo>
                  <a:pt x="2887034" y="2882008"/>
                </a:lnTo>
                <a:lnTo>
                  <a:pt x="2226853" y="2882008"/>
                </a:lnTo>
                <a:close/>
                <a:moveTo>
                  <a:pt x="1489595" y="2220151"/>
                </a:moveTo>
                <a:lnTo>
                  <a:pt x="2148101" y="2220151"/>
                </a:lnTo>
                <a:lnTo>
                  <a:pt x="2148101" y="2882008"/>
                </a:lnTo>
                <a:lnTo>
                  <a:pt x="1489595" y="2882008"/>
                </a:lnTo>
                <a:close/>
                <a:moveTo>
                  <a:pt x="11730" y="2220151"/>
                </a:moveTo>
                <a:lnTo>
                  <a:pt x="671910" y="2220151"/>
                </a:lnTo>
                <a:lnTo>
                  <a:pt x="671910" y="2882008"/>
                </a:lnTo>
                <a:lnTo>
                  <a:pt x="11730" y="2882008"/>
                </a:lnTo>
                <a:close/>
                <a:moveTo>
                  <a:pt x="4441977" y="1481217"/>
                </a:moveTo>
                <a:lnTo>
                  <a:pt x="5100483" y="1481217"/>
                </a:lnTo>
                <a:lnTo>
                  <a:pt x="5100483" y="2141398"/>
                </a:lnTo>
                <a:lnTo>
                  <a:pt x="4441977" y="2141398"/>
                </a:lnTo>
                <a:close/>
                <a:moveTo>
                  <a:pt x="3703043" y="1481217"/>
                </a:moveTo>
                <a:lnTo>
                  <a:pt x="4363224" y="1481217"/>
                </a:lnTo>
                <a:lnTo>
                  <a:pt x="4363224" y="2141398"/>
                </a:lnTo>
                <a:lnTo>
                  <a:pt x="3703043" y="2141398"/>
                </a:lnTo>
                <a:close/>
                <a:moveTo>
                  <a:pt x="2965786" y="1481217"/>
                </a:moveTo>
                <a:lnTo>
                  <a:pt x="3624292" y="1481217"/>
                </a:lnTo>
                <a:lnTo>
                  <a:pt x="3624292" y="2141398"/>
                </a:lnTo>
                <a:lnTo>
                  <a:pt x="2965786" y="2141398"/>
                </a:lnTo>
                <a:close/>
                <a:moveTo>
                  <a:pt x="2226853" y="1481217"/>
                </a:moveTo>
                <a:lnTo>
                  <a:pt x="2887034" y="1481217"/>
                </a:lnTo>
                <a:lnTo>
                  <a:pt x="2887034" y="2141398"/>
                </a:lnTo>
                <a:lnTo>
                  <a:pt x="2226853" y="2141398"/>
                </a:lnTo>
                <a:close/>
                <a:moveTo>
                  <a:pt x="1489595" y="1481217"/>
                </a:moveTo>
                <a:lnTo>
                  <a:pt x="2148101" y="1481217"/>
                </a:lnTo>
                <a:lnTo>
                  <a:pt x="2148101" y="2141398"/>
                </a:lnTo>
                <a:lnTo>
                  <a:pt x="1489595" y="2141398"/>
                </a:lnTo>
                <a:close/>
                <a:moveTo>
                  <a:pt x="750661" y="1481217"/>
                </a:moveTo>
                <a:lnTo>
                  <a:pt x="1409167" y="1481217"/>
                </a:lnTo>
                <a:lnTo>
                  <a:pt x="1409167" y="2141398"/>
                </a:lnTo>
                <a:lnTo>
                  <a:pt x="750661" y="2141398"/>
                </a:lnTo>
                <a:close/>
                <a:moveTo>
                  <a:pt x="11730" y="1481217"/>
                </a:moveTo>
                <a:lnTo>
                  <a:pt x="671910" y="1481217"/>
                </a:lnTo>
                <a:lnTo>
                  <a:pt x="671910" y="2141398"/>
                </a:lnTo>
                <a:lnTo>
                  <a:pt x="11730" y="2141398"/>
                </a:lnTo>
                <a:close/>
                <a:moveTo>
                  <a:pt x="4441977" y="740609"/>
                </a:moveTo>
                <a:lnTo>
                  <a:pt x="5100483" y="740609"/>
                </a:lnTo>
                <a:lnTo>
                  <a:pt x="5100483" y="1400790"/>
                </a:lnTo>
                <a:lnTo>
                  <a:pt x="4441977" y="1400790"/>
                </a:lnTo>
                <a:close/>
                <a:moveTo>
                  <a:pt x="3703043" y="740609"/>
                </a:moveTo>
                <a:lnTo>
                  <a:pt x="4363224" y="740609"/>
                </a:lnTo>
                <a:lnTo>
                  <a:pt x="4363224" y="1400790"/>
                </a:lnTo>
                <a:lnTo>
                  <a:pt x="3703043" y="1400790"/>
                </a:lnTo>
                <a:close/>
                <a:moveTo>
                  <a:pt x="2972488" y="740609"/>
                </a:moveTo>
                <a:lnTo>
                  <a:pt x="3630994" y="740609"/>
                </a:lnTo>
                <a:lnTo>
                  <a:pt x="3630994" y="1400790"/>
                </a:lnTo>
                <a:lnTo>
                  <a:pt x="2972488" y="1400790"/>
                </a:lnTo>
                <a:close/>
                <a:moveTo>
                  <a:pt x="2226853" y="740609"/>
                </a:moveTo>
                <a:lnTo>
                  <a:pt x="2887034" y="740609"/>
                </a:lnTo>
                <a:lnTo>
                  <a:pt x="2887034" y="1400790"/>
                </a:lnTo>
                <a:lnTo>
                  <a:pt x="2226853" y="1400790"/>
                </a:lnTo>
                <a:close/>
                <a:moveTo>
                  <a:pt x="1489595" y="740609"/>
                </a:moveTo>
                <a:lnTo>
                  <a:pt x="2148101" y="740609"/>
                </a:lnTo>
                <a:lnTo>
                  <a:pt x="2148101" y="1400790"/>
                </a:lnTo>
                <a:lnTo>
                  <a:pt x="1489595" y="1400790"/>
                </a:lnTo>
                <a:close/>
                <a:moveTo>
                  <a:pt x="750661" y="740609"/>
                </a:moveTo>
                <a:lnTo>
                  <a:pt x="1409167" y="740609"/>
                </a:lnTo>
                <a:lnTo>
                  <a:pt x="1409167" y="1400790"/>
                </a:lnTo>
                <a:lnTo>
                  <a:pt x="750661" y="1400790"/>
                </a:lnTo>
                <a:close/>
                <a:moveTo>
                  <a:pt x="11730" y="733906"/>
                </a:moveTo>
                <a:lnTo>
                  <a:pt x="671910" y="733906"/>
                </a:lnTo>
                <a:lnTo>
                  <a:pt x="671910" y="1395763"/>
                </a:lnTo>
                <a:lnTo>
                  <a:pt x="11730" y="1395763"/>
                </a:lnTo>
                <a:close/>
                <a:moveTo>
                  <a:pt x="4448679" y="0"/>
                </a:moveTo>
                <a:lnTo>
                  <a:pt x="5107185" y="0"/>
                </a:lnTo>
                <a:lnTo>
                  <a:pt x="5107185" y="660181"/>
                </a:lnTo>
                <a:lnTo>
                  <a:pt x="4448679" y="660181"/>
                </a:lnTo>
                <a:close/>
                <a:moveTo>
                  <a:pt x="3703043" y="0"/>
                </a:moveTo>
                <a:lnTo>
                  <a:pt x="4363224" y="0"/>
                </a:lnTo>
                <a:lnTo>
                  <a:pt x="4363224" y="660181"/>
                </a:lnTo>
                <a:lnTo>
                  <a:pt x="3703043" y="660181"/>
                </a:lnTo>
                <a:close/>
                <a:moveTo>
                  <a:pt x="2965786" y="0"/>
                </a:moveTo>
                <a:lnTo>
                  <a:pt x="3624292" y="0"/>
                </a:lnTo>
                <a:lnTo>
                  <a:pt x="3624292" y="660181"/>
                </a:lnTo>
                <a:lnTo>
                  <a:pt x="2965786" y="660181"/>
                </a:lnTo>
                <a:close/>
                <a:moveTo>
                  <a:pt x="2226853" y="0"/>
                </a:moveTo>
                <a:lnTo>
                  <a:pt x="2887034" y="0"/>
                </a:lnTo>
                <a:lnTo>
                  <a:pt x="2887034" y="660181"/>
                </a:lnTo>
                <a:lnTo>
                  <a:pt x="2226853" y="660181"/>
                </a:lnTo>
                <a:close/>
                <a:moveTo>
                  <a:pt x="1489595" y="0"/>
                </a:moveTo>
                <a:lnTo>
                  <a:pt x="2148101" y="0"/>
                </a:lnTo>
                <a:lnTo>
                  <a:pt x="2148101" y="660181"/>
                </a:lnTo>
                <a:lnTo>
                  <a:pt x="1489595" y="660181"/>
                </a:lnTo>
                <a:close/>
                <a:moveTo>
                  <a:pt x="743959" y="0"/>
                </a:moveTo>
                <a:lnTo>
                  <a:pt x="1404140" y="0"/>
                </a:lnTo>
                <a:lnTo>
                  <a:pt x="1404140" y="660181"/>
                </a:lnTo>
                <a:lnTo>
                  <a:pt x="743959" y="660181"/>
                </a:lnTo>
                <a:close/>
                <a:moveTo>
                  <a:pt x="0" y="0"/>
                </a:moveTo>
                <a:lnTo>
                  <a:pt x="658505" y="0"/>
                </a:lnTo>
                <a:lnTo>
                  <a:pt x="658505" y="660181"/>
                </a:lnTo>
                <a:lnTo>
                  <a:pt x="0" y="66018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A58F7-1E2E-9B4C-83BF-15FF6FA5482B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9CA034-9947-D74F-8A4C-27409DFC8E6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43F20B-4D59-2B49-B5FD-CA10886F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6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34" y="2263699"/>
            <a:ext cx="8156496" cy="556186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5A552-852A-FE4D-9C5A-B550C6F53C69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4C0BF7-15A0-1444-AB7A-075C7BABC83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41D08C9-F904-A340-8390-216BCDF0CF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11837" y="2263699"/>
            <a:ext cx="8156496" cy="556186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1E9A8C-2EE7-9146-ABD5-6FAE17001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9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8AF54-799E-FA4D-8805-CF18392EBDEE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solidFill>
                  <a:schemeClr val="bg2"/>
                </a:solidFill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solidFill>
                <a:schemeClr val="bg2"/>
              </a:solidFill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5169F-3487-C34A-8648-00A55A947DCB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CDBC43-5708-7542-AEBD-02E226C16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171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716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5144294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44294" y="0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144294" y="5144294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288588" y="0"/>
            <a:ext cx="7999412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D5946-B973-9449-9865-94AFD721314D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3D0F85-37D5-C34E-BB0E-F454DA048E1E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95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1C621-D4C4-4527-BD06-87DAE4B3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0C3F-223B-4803-8B78-79762C9CD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5F01C-CFB9-4B3B-B777-F5D24EF4C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5BE7-6213-4565-B486-3807CA7A8668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31644-023E-42D7-8E09-4E81FAD05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A15BD-35CC-41E0-95D4-34B41B8F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1707-5504-464F-883D-A0050BD78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195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">
  <p:cSld name="Title and bullets 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4"/>
          <p:cNvSpPr txBox="1">
            <a:spLocks noGrp="1"/>
          </p:cNvSpPr>
          <p:nvPr>
            <p:ph type="title"/>
          </p:nvPr>
        </p:nvSpPr>
        <p:spPr>
          <a:xfrm>
            <a:off x="935088" y="823149"/>
            <a:ext cx="2612976" cy="113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6401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4"/>
          <p:cNvSpPr txBox="1">
            <a:spLocks noGrp="1"/>
          </p:cNvSpPr>
          <p:nvPr>
            <p:ph type="body" idx="1"/>
          </p:nvPr>
        </p:nvSpPr>
        <p:spPr>
          <a:xfrm>
            <a:off x="914400" y="2551608"/>
            <a:ext cx="15142368" cy="66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2A24"/>
              </a:buClr>
              <a:buSzPts val="2400"/>
              <a:buFont typeface="Arial"/>
              <a:buChar char="­"/>
              <a:defRPr sz="3600"/>
            </a:lvl1pPr>
            <a:lvl2pPr marL="1371600" lvl="1" indent="-596931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4001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460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3200"/>
            </a:lvl4pPr>
            <a:lvl5pPr marL="3429000" lvl="4" indent="-5460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3200"/>
            </a:lvl5pPr>
            <a:lvl6pPr marL="4114800" lvl="5" indent="-5460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3200"/>
            </a:lvl6pPr>
            <a:lvl7pPr marL="4800600" lvl="6" indent="-5460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3200"/>
            </a:lvl7pPr>
            <a:lvl8pPr marL="5486400" lvl="7" indent="-5460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3200"/>
            </a:lvl8pPr>
            <a:lvl9pPr marL="6172200" lvl="8" indent="-5460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526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2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6"/>
          <p:cNvSpPr txBox="1">
            <a:spLocks noGrp="1"/>
          </p:cNvSpPr>
          <p:nvPr>
            <p:ph type="dt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6"/>
          <p:cNvSpPr txBox="1">
            <a:spLocks noGrp="1"/>
          </p:cNvSpPr>
          <p:nvPr>
            <p:ph type="ft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6"/>
          <p:cNvSpPr txBox="1">
            <a:spLocks noGrp="1"/>
          </p:cNvSpPr>
          <p:nvPr>
            <p:ph type="sldNum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9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A2101-61D7-AF4B-A441-726BB399FFA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96F9BB-D834-7942-914A-12A6278D67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9EC8F4-17F2-E444-800B-3322C7DE1F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AE113F-4104-7B4B-BCEC-32878E6D4279}"/>
              </a:ext>
            </a:extLst>
          </p:cNvPr>
          <p:cNvSpPr/>
          <p:nvPr userDrawn="1"/>
        </p:nvSpPr>
        <p:spPr>
          <a:xfrm rot="18900000">
            <a:off x="12735456" y="7087331"/>
            <a:ext cx="8322977" cy="411333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C7D1C5-83E5-D540-89AF-855CAB1074D5}"/>
              </a:ext>
            </a:extLst>
          </p:cNvPr>
          <p:cNvSpPr/>
          <p:nvPr userDrawn="1"/>
        </p:nvSpPr>
        <p:spPr>
          <a:xfrm rot="18900000">
            <a:off x="-2493619" y="-545547"/>
            <a:ext cx="7580100" cy="36255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07D238-3D96-9F43-BDAC-9FA1123FA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  <p:sp>
        <p:nvSpPr>
          <p:cNvPr id="29" name="Title 4">
            <a:extLst>
              <a:ext uri="{FF2B5EF4-FFF2-40B4-BE49-F238E27FC236}">
                <a16:creationId xmlns:a16="http://schemas.microsoft.com/office/drawing/2014/main" id="{9447A1D1-1B5C-E848-96B6-7F6C6F8B0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4958" y="5805497"/>
            <a:ext cx="10167255" cy="2490076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66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EDIT: </a:t>
            </a:r>
            <a:br>
              <a:rPr lang="en-US"/>
            </a:br>
            <a:r>
              <a:rPr lang="en-US"/>
              <a:t>THE HEADLINE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3D72ED-CD5D-C748-B94B-F037960A2C78}"/>
              </a:ext>
            </a:extLst>
          </p:cNvPr>
          <p:cNvSpPr txBox="1"/>
          <p:nvPr userDrawn="1"/>
        </p:nvSpPr>
        <p:spPr>
          <a:xfrm>
            <a:off x="11942955" y="9036862"/>
            <a:ext cx="519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2400" b="1" i="0" smtClean="0">
                <a:solidFill>
                  <a:srgbClr val="011E4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12 February 2025</a:t>
            </a:fld>
            <a:endParaRPr lang="en-US" sz="2400" b="1" i="0">
              <a:solidFill>
                <a:srgbClr val="011E41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2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AB59D8-6DBE-8341-B46F-0D6FE02417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0F5EFF66-D2D9-684B-8ED9-238F84164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4958" y="5805497"/>
            <a:ext cx="10167255" cy="2490076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66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EDIT: </a:t>
            </a:r>
            <a:br>
              <a:rPr lang="en-US"/>
            </a:br>
            <a:r>
              <a:rPr lang="en-US"/>
              <a:t>THE HEADLINE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881EF-09C3-3C4E-B7E9-9F9B004EE7D2}"/>
              </a:ext>
            </a:extLst>
          </p:cNvPr>
          <p:cNvSpPr txBox="1"/>
          <p:nvPr userDrawn="1"/>
        </p:nvSpPr>
        <p:spPr>
          <a:xfrm>
            <a:off x="11942955" y="9036862"/>
            <a:ext cx="519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2400" b="1" i="0" smtClean="0">
                <a:solidFill>
                  <a:schemeClr val="bg2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12 February 2025</a:t>
            </a:fld>
            <a:endParaRPr lang="en-US" sz="2400" b="1" i="0">
              <a:solidFill>
                <a:schemeClr val="bg2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1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C3F4D2-F875-BD4F-B83B-F27A931894EA}"/>
              </a:ext>
            </a:extLst>
          </p:cNvPr>
          <p:cNvSpPr/>
          <p:nvPr userDrawn="1"/>
        </p:nvSpPr>
        <p:spPr>
          <a:xfrm rot="18900000">
            <a:off x="-4975069" y="2029188"/>
            <a:ext cx="17752544" cy="3778950"/>
          </a:xfrm>
          <a:prstGeom prst="rect">
            <a:avLst/>
          </a:prstGeom>
          <a:solidFill>
            <a:srgbClr val="011E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2A73C6-B9A2-AA43-88BA-C71C35C4D30B}"/>
              </a:ext>
            </a:extLst>
          </p:cNvPr>
          <p:cNvSpPr/>
          <p:nvPr userDrawn="1"/>
        </p:nvSpPr>
        <p:spPr>
          <a:xfrm rot="18900000">
            <a:off x="12735456" y="7087331"/>
            <a:ext cx="8322977" cy="411333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 descr="A sign in the dark&#10;&#10;Description automatically generated">
            <a:extLst>
              <a:ext uri="{FF2B5EF4-FFF2-40B4-BE49-F238E27FC236}">
                <a16:creationId xmlns:a16="http://schemas.microsoft.com/office/drawing/2014/main" id="{FF205456-8ECD-194C-AC27-FA37AF6AB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5378" y="-7435166"/>
            <a:ext cx="20236810" cy="202368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A4BE0A-2405-3B4D-B459-F6467825FC42}"/>
              </a:ext>
            </a:extLst>
          </p:cNvPr>
          <p:cNvSpPr/>
          <p:nvPr userDrawn="1"/>
        </p:nvSpPr>
        <p:spPr>
          <a:xfrm rot="18900000">
            <a:off x="-2493619" y="-545547"/>
            <a:ext cx="7580100" cy="36255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7E1DF3-B6FE-1646-9E74-487807C74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0DCCA5A1-56F4-3C48-9CEB-BC2BDF118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4958" y="5805497"/>
            <a:ext cx="10167255" cy="2490076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66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EDIT: </a:t>
            </a:r>
            <a:br>
              <a:rPr lang="en-US"/>
            </a:br>
            <a:r>
              <a:rPr lang="en-US"/>
              <a:t>THE HEADLINE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F001F5-B0A3-2746-A0C0-5F5B163A1380}"/>
              </a:ext>
            </a:extLst>
          </p:cNvPr>
          <p:cNvSpPr txBox="1"/>
          <p:nvPr userDrawn="1"/>
        </p:nvSpPr>
        <p:spPr>
          <a:xfrm>
            <a:off x="11942955" y="9036862"/>
            <a:ext cx="519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2400" b="1" i="0" smtClean="0">
                <a:solidFill>
                  <a:srgbClr val="011E4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12 February 2025</a:t>
            </a:fld>
            <a:endParaRPr lang="en-US" sz="2400" b="1" i="0">
              <a:solidFill>
                <a:srgbClr val="011E41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6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527489898,&quot;Placement&quot;:&quot;Footer&quot;,&quot;Top&quot;:789.467957,&quot;Left&quot;:0.0,&quot;SlideWidth&quot;:1440,&quot;SlideHeight&quot;:810}">
            <a:extLst>
              <a:ext uri="{FF2B5EF4-FFF2-40B4-BE49-F238E27FC236}">
                <a16:creationId xmlns:a16="http://schemas.microsoft.com/office/drawing/2014/main" id="{C0ED2E10-BAB7-48B4-8AF9-1B8C9D2F11D2}"/>
              </a:ext>
            </a:extLst>
          </p:cNvPr>
          <p:cNvSpPr txBox="1"/>
          <p:nvPr userDrawn="1"/>
        </p:nvSpPr>
        <p:spPr>
          <a:xfrm>
            <a:off x="0" y="10026243"/>
            <a:ext cx="80046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MY" sz="1000">
                <a:solidFill>
                  <a:srgbClr val="000000"/>
                </a:solidFill>
                <a:latin typeface="Calibri" panose="020F050202020403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24121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605" r:id="rId2"/>
    <p:sldLayoutId id="2147484599" r:id="rId3"/>
    <p:sldLayoutId id="2147484603" r:id="rId4"/>
    <p:sldLayoutId id="2147484601" r:id="rId5"/>
    <p:sldLayoutId id="2147484602" r:id="rId6"/>
    <p:sldLayoutId id="2147484467" r:id="rId7"/>
    <p:sldLayoutId id="2147484598" r:id="rId8"/>
    <p:sldLayoutId id="2147484600" r:id="rId9"/>
    <p:sldLayoutId id="2147484496" r:id="rId10"/>
    <p:sldLayoutId id="2147484470" r:id="rId11"/>
    <p:sldLayoutId id="2147484469" r:id="rId12"/>
    <p:sldLayoutId id="2147484471" r:id="rId13"/>
    <p:sldLayoutId id="2147484472" r:id="rId14"/>
    <p:sldLayoutId id="2147484473" r:id="rId15"/>
    <p:sldLayoutId id="2147484474" r:id="rId16"/>
    <p:sldLayoutId id="2147484475" r:id="rId17"/>
    <p:sldLayoutId id="2147484476" r:id="rId18"/>
    <p:sldLayoutId id="2147484477" r:id="rId19"/>
    <p:sldLayoutId id="2147484478" r:id="rId20"/>
    <p:sldLayoutId id="2147484604" r:id="rId21"/>
    <p:sldLayoutId id="2147484479" r:id="rId22"/>
    <p:sldLayoutId id="2147484480" r:id="rId23"/>
    <p:sldLayoutId id="2147484481" r:id="rId24"/>
    <p:sldLayoutId id="2147484482" r:id="rId25"/>
    <p:sldLayoutId id="2147484483" r:id="rId26"/>
    <p:sldLayoutId id="2147484484" r:id="rId27"/>
    <p:sldLayoutId id="2147484485" r:id="rId28"/>
    <p:sldLayoutId id="2147484486" r:id="rId29"/>
    <p:sldLayoutId id="2147484487" r:id="rId30"/>
    <p:sldLayoutId id="2147484488" r:id="rId31"/>
    <p:sldLayoutId id="2147484489" r:id="rId32"/>
    <p:sldLayoutId id="2147484490" r:id="rId33"/>
    <p:sldLayoutId id="2147484491" r:id="rId34"/>
    <p:sldLayoutId id="2147484492" r:id="rId35"/>
    <p:sldLayoutId id="2147484493" r:id="rId36"/>
    <p:sldLayoutId id="2147484494" r:id="rId37"/>
    <p:sldLayoutId id="2147484495" r:id="rId38"/>
    <p:sldLayoutId id="2147484594" r:id="rId39"/>
    <p:sldLayoutId id="2147484597" r:id="rId40"/>
    <p:sldLayoutId id="2147484606" r:id="rId41"/>
    <p:sldLayoutId id="2147484607" r:id="rId42"/>
    <p:sldLayoutId id="2147484608" r:id="rId43"/>
  </p:sldLayoutIdLst>
  <p:hf sldNum="0" hdr="0" ft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0DFA85-F05C-4D14-8485-19894E0E18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2968" y="3625516"/>
            <a:ext cx="14818480" cy="373521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>
                <a:latin typeface="+mn-lt"/>
                <a:cs typeface="Segoe UI" panose="020B0502040204020203" pitchFamily="34" charset="0"/>
              </a:rPr>
              <a:t>Денежно-</a:t>
            </a:r>
            <a:r>
              <a:rPr lang="ru-RU" dirty="0" err="1">
                <a:latin typeface="+mn-lt"/>
                <a:cs typeface="Segoe UI" panose="020B0502040204020203" pitchFamily="34" charset="0"/>
              </a:rPr>
              <a:t>ваучерная</a:t>
            </a:r>
            <a:r>
              <a:rPr lang="ru-RU" dirty="0">
                <a:latin typeface="+mn-lt"/>
                <a:cs typeface="Segoe UI" panose="020B0502040204020203" pitchFamily="34" charset="0"/>
              </a:rPr>
              <a:t> помощь (ДВП)</a:t>
            </a:r>
            <a:r>
              <a:rPr lang="en-US" dirty="0">
                <a:latin typeface="+mn-lt"/>
                <a:cs typeface="Segoe UI" panose="020B0502040204020203" pitchFamily="34" charset="0"/>
              </a:rPr>
              <a:t> </a:t>
            </a:r>
            <a:br>
              <a:rPr lang="en-US" dirty="0">
                <a:latin typeface="+mn-lt"/>
                <a:cs typeface="Segoe UI" panose="020B0502040204020203" pitchFamily="34" charset="0"/>
              </a:rPr>
            </a:br>
            <a:r>
              <a:rPr lang="ru-RU" b="1" dirty="0">
                <a:latin typeface="+mn-lt"/>
                <a:cs typeface="Segoe UI" panose="020B0502040204020203" pitchFamily="34" charset="0"/>
              </a:rPr>
              <a:t>Семинар по стандартным операционным процедурам</a:t>
            </a:r>
            <a:r>
              <a:rPr lang="en-US" b="1" dirty="0">
                <a:latin typeface="+mn-lt"/>
                <a:cs typeface="Segoe UI" panose="020B0502040204020203" pitchFamily="34" charset="0"/>
              </a:rPr>
              <a:t> (</a:t>
            </a:r>
            <a:r>
              <a:rPr lang="ru-RU" b="1" dirty="0">
                <a:latin typeface="+mn-lt"/>
                <a:cs typeface="Segoe UI" panose="020B0502040204020203" pitchFamily="34" charset="0"/>
              </a:rPr>
              <a:t>СОП</a:t>
            </a:r>
            <a:r>
              <a:rPr lang="en-US" b="1" dirty="0">
                <a:latin typeface="+mn-lt"/>
                <a:cs typeface="Segoe UI" panose="020B0502040204020203" pitchFamily="34" charset="0"/>
              </a:rPr>
              <a:t>)</a:t>
            </a:r>
            <a:endParaRPr lang="en-MY" b="1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197BF-7A03-477E-EEAD-0E2D66068F85}"/>
              </a:ext>
            </a:extLst>
          </p:cNvPr>
          <p:cNvSpPr txBox="1"/>
          <p:nvPr/>
        </p:nvSpPr>
        <p:spPr>
          <a:xfrm>
            <a:off x="3452648" y="6930189"/>
            <a:ext cx="12013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i="1" dirty="0"/>
              <a:t>&lt;</a:t>
            </a:r>
            <a:r>
              <a:rPr lang="ru-RU" sz="3600" i="1" dirty="0"/>
              <a:t>указать название национального общества</a:t>
            </a:r>
            <a:r>
              <a:rPr lang="en-MY" sz="3600" i="1" dirty="0"/>
              <a:t> </a:t>
            </a:r>
            <a:r>
              <a:rPr lang="ru-RU" sz="3600" i="1" dirty="0"/>
              <a:t>(НО)</a:t>
            </a:r>
            <a:r>
              <a:rPr lang="en-MY" sz="3600" i="1" dirty="0"/>
              <a:t>&gt;</a:t>
            </a:r>
          </a:p>
          <a:p>
            <a:pPr algn="ctr"/>
            <a:endParaRPr lang="en-MY" sz="3600" i="1" dirty="0"/>
          </a:p>
          <a:p>
            <a:pPr algn="ctr"/>
            <a:r>
              <a:rPr lang="en-MY" sz="3600" i="1" dirty="0"/>
              <a:t>&lt;</a:t>
            </a:r>
            <a:r>
              <a:rPr lang="ru-RU" sz="3600" i="1" dirty="0"/>
              <a:t>указать даты проведения семинара</a:t>
            </a:r>
            <a:r>
              <a:rPr lang="en-MY" sz="3600" i="1" dirty="0"/>
              <a:t>&gt;</a:t>
            </a:r>
          </a:p>
          <a:p>
            <a:pPr algn="ctr"/>
            <a:r>
              <a:rPr lang="en-MY" sz="3600" i="1" dirty="0"/>
              <a:t>&lt;</a:t>
            </a:r>
            <a:r>
              <a:rPr lang="ru-RU" sz="3600" i="1" dirty="0"/>
              <a:t>указать место</a:t>
            </a:r>
            <a:r>
              <a:rPr lang="en-MY" sz="3600" i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72672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FA6F0-1980-3ADC-CE3C-3B5A8CEF8E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E265D-D5A1-3FAA-45E3-8E1CBE14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0" y="4838700"/>
            <a:ext cx="14056113" cy="345687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Рассмотрение существующих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основных этапов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ходе реагирования на чрезвычайные ситуации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MY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7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8"/>
          <p:cNvSpPr txBox="1">
            <a:spLocks noGrp="1"/>
          </p:cNvSpPr>
          <p:nvPr>
            <p:ph type="title"/>
          </p:nvPr>
        </p:nvSpPr>
        <p:spPr>
          <a:xfrm>
            <a:off x="1001105" y="827868"/>
            <a:ext cx="14301788" cy="112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>
              <a:buClr>
                <a:srgbClr val="FF0000"/>
              </a:buClr>
              <a:buSzPts val="2800"/>
            </a:pPr>
            <a:r>
              <a:rPr lang="ru-RU" sz="4000" dirty="0">
                <a:solidFill>
                  <a:srgbClr val="011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Проектный цикл ДВП</a:t>
            </a:r>
            <a:endParaRPr sz="4000" dirty="0">
              <a:solidFill>
                <a:srgbClr val="011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8" name="Google Shape;67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742" y="2896394"/>
            <a:ext cx="405765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18"/>
          <p:cNvSpPr txBox="1"/>
          <p:nvPr/>
        </p:nvSpPr>
        <p:spPr>
          <a:xfrm>
            <a:off x="4722224" y="1219146"/>
            <a:ext cx="13226142" cy="22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indent="-23812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D0A011-BD1C-4CA3-BE5B-784C1C3E3C0A}"/>
              </a:ext>
            </a:extLst>
          </p:cNvPr>
          <p:cNvSpPr txBox="1"/>
          <p:nvPr/>
        </p:nvSpPr>
        <p:spPr>
          <a:xfrm rot="21081029">
            <a:off x="956560" y="3947519"/>
            <a:ext cx="2081849" cy="67710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Задание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180566" y="3098772"/>
            <a:ext cx="11898313" cy="4776972"/>
            <a:chOff x="5180566" y="3098772"/>
            <a:chExt cx="11898313" cy="47769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566" y="3646644"/>
              <a:ext cx="11898313" cy="422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D0A011-BD1C-4CA3-BE5B-784C1C3E3C0A}"/>
                </a:ext>
              </a:extLst>
            </p:cNvPr>
            <p:cNvSpPr txBox="1"/>
            <p:nvPr/>
          </p:nvSpPr>
          <p:spPr>
            <a:xfrm>
              <a:off x="5901677" y="5423116"/>
              <a:ext cx="2769357" cy="5983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</a:rPr>
                <a:t>МОНИТОРИНГ И ОЦЕНКА/ОБЗОР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D0A011-BD1C-4CA3-BE5B-784C1C3E3C0A}"/>
                </a:ext>
              </a:extLst>
            </p:cNvPr>
            <p:cNvSpPr txBox="1"/>
            <p:nvPr/>
          </p:nvSpPr>
          <p:spPr>
            <a:xfrm>
              <a:off x="13069724" y="5186625"/>
              <a:ext cx="3089922" cy="11818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</a:rPr>
                <a:t>ОЦЕНКА И АНАЛИЗ РЕАГИРОВАНИЯ ПОСЛЕ ЧРЕЗВЫЧАЙНОЙ СИТУАЦИИ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D0A011-BD1C-4CA3-BE5B-784C1C3E3C0A}"/>
                </a:ext>
              </a:extLst>
            </p:cNvPr>
            <p:cNvSpPr txBox="1"/>
            <p:nvPr/>
          </p:nvSpPr>
          <p:spPr>
            <a:xfrm>
              <a:off x="9611830" y="5359442"/>
              <a:ext cx="2769357" cy="5983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kern="0" dirty="0">
                  <a:solidFill>
                    <a:srgbClr val="000000"/>
                  </a:solidFill>
                  <a:latin typeface="Calibri"/>
                </a:rPr>
                <a:t>Проектный цикл ДВП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D0A011-BD1C-4CA3-BE5B-784C1C3E3C0A}"/>
                </a:ext>
              </a:extLst>
            </p:cNvPr>
            <p:cNvSpPr txBox="1"/>
            <p:nvPr/>
          </p:nvSpPr>
          <p:spPr>
            <a:xfrm>
              <a:off x="9564533" y="4036900"/>
              <a:ext cx="3079412" cy="8937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</a:rPr>
                <a:t>ГОТОВНОСТЬ ДО ЧРЕЗВЫЧАЙНОЙ СИТУАЦИИ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D0A011-BD1C-4CA3-BE5B-784C1C3E3C0A}"/>
                </a:ext>
              </a:extLst>
            </p:cNvPr>
            <p:cNvSpPr txBox="1"/>
            <p:nvPr/>
          </p:nvSpPr>
          <p:spPr>
            <a:xfrm>
              <a:off x="9745043" y="6458385"/>
              <a:ext cx="2769357" cy="5983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</a:rPr>
                <a:t>РАЗРАБОТКА И РЕАЛИЗАЦИЯ</a:t>
              </a:r>
            </a:p>
          </p:txBody>
        </p:sp>
        <p:sp>
          <p:nvSpPr>
            <p:cNvPr id="14" name="Google Shape;681;p18"/>
            <p:cNvSpPr/>
            <p:nvPr/>
          </p:nvSpPr>
          <p:spPr>
            <a:xfrm>
              <a:off x="9144000" y="3098772"/>
              <a:ext cx="4057650" cy="2443163"/>
            </a:xfrm>
            <a:prstGeom prst="mathMultiply">
              <a:avLst>
                <a:gd name="adj1" fmla="val 23520"/>
              </a:avLst>
            </a:prstGeom>
            <a:solidFill>
              <a:srgbClr val="C00000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55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EC55-B325-C610-BF0D-FAD98FDAFDD9}"/>
              </a:ext>
            </a:extLst>
          </p:cNvPr>
          <p:cNvSpPr txBox="1">
            <a:spLocks/>
          </p:cNvSpPr>
          <p:nvPr/>
        </p:nvSpPr>
        <p:spPr>
          <a:xfrm>
            <a:off x="1229636" y="1163806"/>
            <a:ext cx="11792681" cy="1143000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Существующие</a:t>
            </a:r>
            <a:r>
              <a:rPr lang="en-US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СОП</a:t>
            </a:r>
            <a:r>
              <a:rPr lang="en-US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руководство по ДВП</a:t>
            </a:r>
            <a:r>
              <a:rPr lang="en-US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НО</a:t>
            </a:r>
            <a:endParaRPr lang="en-US" altLang="en-US" sz="4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40E6B-2CC0-E80A-C5EF-5916F2C61C71}"/>
              </a:ext>
            </a:extLst>
          </p:cNvPr>
          <p:cNvSpPr txBox="1">
            <a:spLocks/>
          </p:cNvSpPr>
          <p:nvPr/>
        </p:nvSpPr>
        <p:spPr>
          <a:xfrm>
            <a:off x="1229637" y="2518720"/>
            <a:ext cx="15287929" cy="6897653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572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0"/>
          <p:cNvSpPr txBox="1">
            <a:spLocks noGrp="1"/>
          </p:cNvSpPr>
          <p:nvPr>
            <p:ph type="title"/>
          </p:nvPr>
        </p:nvSpPr>
        <p:spPr>
          <a:xfrm>
            <a:off x="1257300" y="980629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ru-RU" sz="40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Что включено в существующие СОП или руководство по ДВП НО</a:t>
            </a:r>
            <a:r>
              <a:rPr lang="en-GB" sz="40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1" name="Google Shape;611;p10"/>
          <p:cNvSpPr/>
          <p:nvPr/>
        </p:nvSpPr>
        <p:spPr>
          <a:xfrm>
            <a:off x="2833056" y="3361756"/>
            <a:ext cx="11665296" cy="40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345282" indent="-34528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Arial"/>
              </a:rPr>
              <a:t>Что нужно сделать - мероприятия/этапы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Arial"/>
              </a:rPr>
              <a:t>?</a:t>
            </a:r>
            <a:endParaRPr sz="3200" dirty="0">
              <a:solidFill>
                <a:srgbClr val="00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Arial"/>
            </a:endParaRPr>
          </a:p>
          <a:p>
            <a:pPr marL="345282" indent="-345282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Arial"/>
              </a:rPr>
              <a:t>Кто участвует в каждом мероприятии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Arial"/>
              </a:rPr>
              <a:t>?</a:t>
            </a:r>
          </a:p>
          <a:p>
            <a:pPr marL="345282" indent="-345282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Arial"/>
              </a:rPr>
              <a:t>Последовательность мероприятий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Arial"/>
              </a:rPr>
              <a:t>? </a:t>
            </a:r>
            <a:endParaRPr sz="3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5282" indent="-345282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Arial"/>
              </a:rPr>
              <a:t>Продолжительность каждого мероприятия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Arial"/>
              </a:rPr>
              <a:t>?</a:t>
            </a:r>
          </a:p>
          <a:p>
            <a:pPr marL="345282" indent="-345282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3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Структурная схема процесса для</a:t>
            </a:r>
            <a:r>
              <a:rPr lang="en-GB" sz="3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каждого способа/механизма предоставления</a:t>
            </a:r>
            <a:r>
              <a:rPr lang="en-GB" sz="3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ДВП</a:t>
            </a:r>
            <a:r>
              <a:rPr lang="en-GB" sz="3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Arial"/>
              </a:rPr>
              <a:t> </a:t>
            </a:r>
            <a:endParaRPr sz="3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2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EC55-B325-C610-BF0D-FAD98FDAFDD9}"/>
              </a:ext>
            </a:extLst>
          </p:cNvPr>
          <p:cNvSpPr txBox="1">
            <a:spLocks/>
          </p:cNvSpPr>
          <p:nvPr/>
        </p:nvSpPr>
        <p:spPr>
          <a:xfrm>
            <a:off x="1229636" y="1163806"/>
            <a:ext cx="11267163" cy="1143000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Что упущено</a:t>
            </a:r>
            <a:r>
              <a:rPr lang="en-US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40E6B-2CC0-E80A-C5EF-5916F2C61C71}"/>
              </a:ext>
            </a:extLst>
          </p:cNvPr>
          <p:cNvSpPr txBox="1">
            <a:spLocks/>
          </p:cNvSpPr>
          <p:nvPr/>
        </p:nvSpPr>
        <p:spPr>
          <a:xfrm>
            <a:off x="1229637" y="2518720"/>
            <a:ext cx="15287929" cy="6897653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253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9"/>
          <p:cNvSpPr txBox="1">
            <a:spLocks noGrp="1"/>
          </p:cNvSpPr>
          <p:nvPr>
            <p:ph type="title"/>
          </p:nvPr>
        </p:nvSpPr>
        <p:spPr>
          <a:xfrm>
            <a:off x="490742" y="419091"/>
            <a:ext cx="14301788" cy="112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>
              <a:buClr>
                <a:srgbClr val="FF0000"/>
              </a:buClr>
              <a:buSzPts val="2800"/>
            </a:pPr>
            <a:r>
              <a:rPr lang="ru-RU" sz="4000" dirty="0">
                <a:solidFill>
                  <a:srgbClr val="011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группах</a:t>
            </a:r>
            <a:r>
              <a:rPr lang="en-GB" sz="4000" dirty="0">
                <a:solidFill>
                  <a:srgbClr val="011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– </a:t>
            </a:r>
            <a:r>
              <a:rPr lang="ru-RU" sz="4000" dirty="0">
                <a:solidFill>
                  <a:srgbClr val="011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СОП</a:t>
            </a:r>
            <a:endParaRPr sz="4000" dirty="0">
              <a:solidFill>
                <a:srgbClr val="011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8" name="Google Shape;68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742" y="2896394"/>
            <a:ext cx="405765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19"/>
          <p:cNvSpPr txBox="1"/>
          <p:nvPr/>
        </p:nvSpPr>
        <p:spPr>
          <a:xfrm>
            <a:off x="4872260" y="1521855"/>
            <a:ext cx="12974306" cy="872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Распределение групп</a:t>
            </a:r>
            <a:r>
              <a:rPr lang="en-GB" sz="4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ru-RU" sz="4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важное напоминание для групп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Группа</a:t>
            </a:r>
            <a:r>
              <a:rPr lang="en-GB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1: 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Группа</a:t>
            </a:r>
            <a:r>
              <a:rPr lang="en-GB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2: 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Группа</a:t>
            </a:r>
            <a:r>
              <a:rPr lang="en-GB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3: </a:t>
            </a:r>
            <a:endParaRPr dirty="0"/>
          </a:p>
          <a:p>
            <a:pPr marL="428625" indent="-23812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>
            <a:off x="7620040" y="3120931"/>
            <a:ext cx="1547948" cy="122119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>
            <a:off x="7594310" y="5118226"/>
            <a:ext cx="1643403" cy="1221192"/>
          </a:xfrm>
          <a:prstGeom prst="lightningBolt">
            <a:avLst/>
          </a:prstGeom>
          <a:solidFill>
            <a:srgbClr val="F4B08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7870364" y="6809828"/>
            <a:ext cx="1392828" cy="1221192"/>
          </a:xfrm>
          <a:prstGeom prst="smileyFace">
            <a:avLst>
              <a:gd name="adj" fmla="val 4653"/>
            </a:avLst>
          </a:prstGeom>
          <a:solidFill>
            <a:srgbClr val="C4E0B2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0A011-BD1C-4CA3-BE5B-784C1C3E3C0A}"/>
              </a:ext>
            </a:extLst>
          </p:cNvPr>
          <p:cNvSpPr txBox="1"/>
          <p:nvPr/>
        </p:nvSpPr>
        <p:spPr>
          <a:xfrm rot="21081029">
            <a:off x="956560" y="3947519"/>
            <a:ext cx="2081849" cy="67710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4015033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68" y="795"/>
            <a:ext cx="1353728" cy="11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21"/>
          <p:cNvSpPr/>
          <p:nvPr/>
        </p:nvSpPr>
        <p:spPr>
          <a:xfrm>
            <a:off x="1797269" y="-62270"/>
            <a:ext cx="16122348" cy="21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388" rIns="182850" bIns="913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Коллективное обсуждение</a:t>
            </a:r>
            <a:r>
              <a:rPr lang="en-GB" sz="2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 время рассмотрения подумайте, что хорошо,</a:t>
            </a:r>
            <a:r>
              <a:rPr lang="en-GB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что можно улучшить</a:t>
            </a:r>
            <a:r>
              <a:rPr lang="en-GB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ru-RU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9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Дважды нажмите на стикере для редактирования</a:t>
            </a:r>
            <a:endParaRPr sz="29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3200" i="1" dirty="0">
              <a:solidFill>
                <a:schemeClr val="accen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26" name="Google Shape;726;p21"/>
          <p:cNvSpPr/>
          <p:nvPr/>
        </p:nvSpPr>
        <p:spPr>
          <a:xfrm>
            <a:off x="10968443" y="8335999"/>
            <a:ext cx="790692" cy="66556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21"/>
          <p:cNvSpPr/>
          <p:nvPr/>
        </p:nvSpPr>
        <p:spPr>
          <a:xfrm>
            <a:off x="12781838" y="8335999"/>
            <a:ext cx="839451" cy="665562"/>
          </a:xfrm>
          <a:prstGeom prst="lightningBolt">
            <a:avLst/>
          </a:prstGeom>
          <a:solidFill>
            <a:srgbClr val="F4B08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21"/>
          <p:cNvSpPr/>
          <p:nvPr/>
        </p:nvSpPr>
        <p:spPr>
          <a:xfrm>
            <a:off x="14521409" y="8335999"/>
            <a:ext cx="711458" cy="665562"/>
          </a:xfrm>
          <a:prstGeom prst="smileyFace">
            <a:avLst>
              <a:gd name="adj" fmla="val 4653"/>
            </a:avLst>
          </a:prstGeom>
          <a:solidFill>
            <a:srgbClr val="C4E0B2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21"/>
          <p:cNvSpPr/>
          <p:nvPr/>
        </p:nvSpPr>
        <p:spPr>
          <a:xfrm>
            <a:off x="16323470" y="8211809"/>
            <a:ext cx="910347" cy="800931"/>
          </a:xfrm>
          <a:prstGeom prst="sun">
            <a:avLst>
              <a:gd name="adj" fmla="val 25000"/>
            </a:avLst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21"/>
          <p:cNvSpPr/>
          <p:nvPr/>
        </p:nvSpPr>
        <p:spPr>
          <a:xfrm>
            <a:off x="11197043" y="8564599"/>
            <a:ext cx="790692" cy="66556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21"/>
          <p:cNvSpPr/>
          <p:nvPr/>
        </p:nvSpPr>
        <p:spPr>
          <a:xfrm>
            <a:off x="13010438" y="8564599"/>
            <a:ext cx="839451" cy="665562"/>
          </a:xfrm>
          <a:prstGeom prst="lightningBolt">
            <a:avLst/>
          </a:prstGeom>
          <a:solidFill>
            <a:srgbClr val="F4B08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21"/>
          <p:cNvSpPr/>
          <p:nvPr/>
        </p:nvSpPr>
        <p:spPr>
          <a:xfrm>
            <a:off x="14750009" y="8564599"/>
            <a:ext cx="711458" cy="665562"/>
          </a:xfrm>
          <a:prstGeom prst="smileyFace">
            <a:avLst>
              <a:gd name="adj" fmla="val 4653"/>
            </a:avLst>
          </a:prstGeom>
          <a:solidFill>
            <a:srgbClr val="C4E0B2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21"/>
          <p:cNvSpPr/>
          <p:nvPr/>
        </p:nvSpPr>
        <p:spPr>
          <a:xfrm>
            <a:off x="16552070" y="8440409"/>
            <a:ext cx="910347" cy="800931"/>
          </a:xfrm>
          <a:prstGeom prst="sun">
            <a:avLst>
              <a:gd name="adj" fmla="val 25000"/>
            </a:avLst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21"/>
          <p:cNvSpPr/>
          <p:nvPr/>
        </p:nvSpPr>
        <p:spPr>
          <a:xfrm>
            <a:off x="11425643" y="8793199"/>
            <a:ext cx="790692" cy="66556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21"/>
          <p:cNvSpPr/>
          <p:nvPr/>
        </p:nvSpPr>
        <p:spPr>
          <a:xfrm>
            <a:off x="13239038" y="8793199"/>
            <a:ext cx="839451" cy="665562"/>
          </a:xfrm>
          <a:prstGeom prst="lightningBolt">
            <a:avLst/>
          </a:prstGeom>
          <a:solidFill>
            <a:srgbClr val="F4B08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21"/>
          <p:cNvSpPr/>
          <p:nvPr/>
        </p:nvSpPr>
        <p:spPr>
          <a:xfrm>
            <a:off x="14978609" y="8793199"/>
            <a:ext cx="711458" cy="665562"/>
          </a:xfrm>
          <a:prstGeom prst="smileyFace">
            <a:avLst>
              <a:gd name="adj" fmla="val 4653"/>
            </a:avLst>
          </a:prstGeom>
          <a:solidFill>
            <a:srgbClr val="C4E0B2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21"/>
          <p:cNvSpPr/>
          <p:nvPr/>
        </p:nvSpPr>
        <p:spPr>
          <a:xfrm>
            <a:off x="16780670" y="8669009"/>
            <a:ext cx="910347" cy="800931"/>
          </a:xfrm>
          <a:prstGeom prst="sun">
            <a:avLst>
              <a:gd name="adj" fmla="val 25000"/>
            </a:avLst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21"/>
          <p:cNvSpPr/>
          <p:nvPr/>
        </p:nvSpPr>
        <p:spPr>
          <a:xfrm>
            <a:off x="11654243" y="9021799"/>
            <a:ext cx="790692" cy="66556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21"/>
          <p:cNvSpPr/>
          <p:nvPr/>
        </p:nvSpPr>
        <p:spPr>
          <a:xfrm>
            <a:off x="13467638" y="9021799"/>
            <a:ext cx="839451" cy="665562"/>
          </a:xfrm>
          <a:prstGeom prst="lightningBolt">
            <a:avLst/>
          </a:prstGeom>
          <a:solidFill>
            <a:srgbClr val="F4B08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21"/>
          <p:cNvSpPr/>
          <p:nvPr/>
        </p:nvSpPr>
        <p:spPr>
          <a:xfrm>
            <a:off x="15207209" y="9021799"/>
            <a:ext cx="711458" cy="665562"/>
          </a:xfrm>
          <a:prstGeom prst="smileyFace">
            <a:avLst>
              <a:gd name="adj" fmla="val 4653"/>
            </a:avLst>
          </a:prstGeom>
          <a:solidFill>
            <a:srgbClr val="C4E0B2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21"/>
          <p:cNvSpPr/>
          <p:nvPr/>
        </p:nvSpPr>
        <p:spPr>
          <a:xfrm>
            <a:off x="17009270" y="8897609"/>
            <a:ext cx="910347" cy="800931"/>
          </a:xfrm>
          <a:prstGeom prst="sun">
            <a:avLst>
              <a:gd name="adj" fmla="val 25000"/>
            </a:avLst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21"/>
          <p:cNvSpPr/>
          <p:nvPr/>
        </p:nvSpPr>
        <p:spPr>
          <a:xfrm>
            <a:off x="11882843" y="9250399"/>
            <a:ext cx="790692" cy="66556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21"/>
          <p:cNvSpPr/>
          <p:nvPr/>
        </p:nvSpPr>
        <p:spPr>
          <a:xfrm>
            <a:off x="13696238" y="9250399"/>
            <a:ext cx="839484" cy="665577"/>
          </a:xfrm>
          <a:prstGeom prst="lightningBolt">
            <a:avLst/>
          </a:prstGeom>
          <a:solidFill>
            <a:srgbClr val="F4B08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21"/>
          <p:cNvSpPr/>
          <p:nvPr/>
        </p:nvSpPr>
        <p:spPr>
          <a:xfrm>
            <a:off x="15435809" y="9250399"/>
            <a:ext cx="711458" cy="665562"/>
          </a:xfrm>
          <a:prstGeom prst="smileyFace">
            <a:avLst>
              <a:gd name="adj" fmla="val 4653"/>
            </a:avLst>
          </a:prstGeom>
          <a:solidFill>
            <a:srgbClr val="C4E0B2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21"/>
          <p:cNvSpPr/>
          <p:nvPr/>
        </p:nvSpPr>
        <p:spPr>
          <a:xfrm>
            <a:off x="12111443" y="9478999"/>
            <a:ext cx="790650" cy="66555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9150" y="1397390"/>
            <a:ext cx="17832924" cy="5826475"/>
            <a:chOff x="129150" y="1570816"/>
            <a:chExt cx="17832924" cy="5826475"/>
          </a:xfrm>
        </p:grpSpPr>
        <p:sp>
          <p:nvSpPr>
            <p:cNvPr id="707" name="Google Shape;707;p21" descr="Post-it" title="Post-it"/>
            <p:cNvSpPr/>
            <p:nvPr/>
          </p:nvSpPr>
          <p:spPr>
            <a:xfrm>
              <a:off x="129157" y="1570816"/>
              <a:ext cx="5230271" cy="868367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599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Что вам нравится/что хорошо</a:t>
              </a:r>
              <a:endParaRPr sz="259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1" descr="Post-it" title="Post-it"/>
            <p:cNvSpPr/>
            <p:nvPr/>
          </p:nvSpPr>
          <p:spPr>
            <a:xfrm>
              <a:off x="129156" y="2558284"/>
              <a:ext cx="3064713" cy="1958663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Группа</a:t>
              </a:r>
              <a:r>
                <a:rPr lang="en-GB" sz="2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1: </a:t>
              </a:r>
              <a:r>
                <a:rPr lang="ru-RU" sz="2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Нам понравился раздел, посвященный оценке потребностей</a:t>
              </a:r>
              <a:endParaRPr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1" descr="Post-it" title="Post-it"/>
            <p:cNvSpPr/>
            <p:nvPr/>
          </p:nvSpPr>
          <p:spPr>
            <a:xfrm>
              <a:off x="3454131" y="2558285"/>
              <a:ext cx="2588400" cy="1533600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5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1" descr="Post-it" title="Post-it"/>
            <p:cNvSpPr/>
            <p:nvPr/>
          </p:nvSpPr>
          <p:spPr>
            <a:xfrm>
              <a:off x="129150" y="4210982"/>
              <a:ext cx="2641950" cy="1533600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1" descr="Post-it" title="Post-it"/>
            <p:cNvSpPr/>
            <p:nvPr/>
          </p:nvSpPr>
          <p:spPr>
            <a:xfrm>
              <a:off x="129156" y="5863691"/>
              <a:ext cx="2588400" cy="1533600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1" descr="Post-it" title="Post-it"/>
            <p:cNvSpPr/>
            <p:nvPr/>
          </p:nvSpPr>
          <p:spPr>
            <a:xfrm>
              <a:off x="2771027" y="5863691"/>
              <a:ext cx="2588400" cy="1533600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1" descr="Post-it" title="Post-it"/>
            <p:cNvSpPr/>
            <p:nvPr/>
          </p:nvSpPr>
          <p:spPr>
            <a:xfrm>
              <a:off x="6528865" y="1570816"/>
              <a:ext cx="5230271" cy="868367"/>
            </a:xfrm>
            <a:prstGeom prst="foldedCorner">
              <a:avLst>
                <a:gd name="adj" fmla="val 16667"/>
              </a:avLst>
            </a:prstGeom>
            <a:solidFill>
              <a:srgbClr val="F9CEC9"/>
            </a:solidFill>
            <a:ln w="19050" cap="flat" cmpd="sng">
              <a:solidFill>
                <a:srgbClr val="F9CE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599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Имеются ли какие-либо упущения или неверная информация</a:t>
              </a:r>
              <a:endParaRPr sz="259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1" descr="Post-it" title="Post-it"/>
            <p:cNvSpPr/>
            <p:nvPr/>
          </p:nvSpPr>
          <p:spPr>
            <a:xfrm>
              <a:off x="6528863" y="2558285"/>
              <a:ext cx="5687472" cy="1958661"/>
            </a:xfrm>
            <a:prstGeom prst="foldedCorner">
              <a:avLst>
                <a:gd name="adj" fmla="val 16667"/>
              </a:avLst>
            </a:prstGeom>
            <a:solidFill>
              <a:srgbClr val="F9CEC9"/>
            </a:solidFill>
            <a:ln w="9525" cap="flat" cmpd="sng">
              <a:solidFill>
                <a:srgbClr val="F9CE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21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Группа</a:t>
              </a:r>
              <a:r>
                <a:rPr lang="en-GB" sz="21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1: </a:t>
              </a:r>
              <a:r>
                <a:rPr lang="ru-RU" sz="21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На странице 4 указано, что координатор по ликвидации последствий стихийных бедствий руководит разработкой проекта, но это не так</a:t>
              </a:r>
              <a:endParaRPr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1" descr="Post-it" title="Post-it"/>
            <p:cNvSpPr/>
            <p:nvPr/>
          </p:nvSpPr>
          <p:spPr>
            <a:xfrm>
              <a:off x="6345300" y="4210982"/>
              <a:ext cx="2772000" cy="1533600"/>
            </a:xfrm>
            <a:prstGeom prst="foldedCorner">
              <a:avLst>
                <a:gd name="adj" fmla="val 16667"/>
              </a:avLst>
            </a:prstGeom>
            <a:solidFill>
              <a:srgbClr val="F9CEC9"/>
            </a:solidFill>
            <a:ln w="9525" cap="flat" cmpd="sng">
              <a:solidFill>
                <a:srgbClr val="F9CE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sz="1600" dirty="0"/>
            </a:p>
            <a:p>
              <a:pPr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/>
                <a:t>Группа </a:t>
              </a:r>
              <a:r>
                <a:rPr lang="en-GB" sz="1600" dirty="0"/>
                <a:t>2: </a:t>
              </a:r>
              <a:r>
                <a:rPr lang="ru-RU" sz="1600" dirty="0"/>
                <a:t>Оценка</a:t>
              </a:r>
              <a:r>
                <a:rPr lang="en-GB" sz="1600" dirty="0"/>
                <a:t> </a:t>
              </a:r>
              <a:r>
                <a:rPr lang="ru-RU" sz="1600" dirty="0"/>
                <a:t>потребностей пропускается, обеспечивая своевременные оперативные меры</a:t>
              </a:r>
              <a:endParaRPr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1" descr="Post-it" title="Post-it"/>
            <p:cNvSpPr/>
            <p:nvPr/>
          </p:nvSpPr>
          <p:spPr>
            <a:xfrm>
              <a:off x="9170735" y="4210988"/>
              <a:ext cx="2588400" cy="1533600"/>
            </a:xfrm>
            <a:prstGeom prst="foldedCorner">
              <a:avLst>
                <a:gd name="adj" fmla="val 16667"/>
              </a:avLst>
            </a:prstGeom>
            <a:solidFill>
              <a:srgbClr val="F9CEC9"/>
            </a:solidFill>
            <a:ln w="9525" cap="flat" cmpd="sng">
              <a:solidFill>
                <a:srgbClr val="F9CE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1" descr="Post-it" title="Post-it"/>
            <p:cNvSpPr/>
            <p:nvPr/>
          </p:nvSpPr>
          <p:spPr>
            <a:xfrm>
              <a:off x="6528864" y="5863691"/>
              <a:ext cx="2588400" cy="1533600"/>
            </a:xfrm>
            <a:prstGeom prst="foldedCorner">
              <a:avLst>
                <a:gd name="adj" fmla="val 16667"/>
              </a:avLst>
            </a:prstGeom>
            <a:solidFill>
              <a:srgbClr val="F9CEC9"/>
            </a:solidFill>
            <a:ln w="9525" cap="flat" cmpd="sng">
              <a:solidFill>
                <a:srgbClr val="F9CE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1" descr="Post-it" title="Post-it"/>
            <p:cNvSpPr/>
            <p:nvPr/>
          </p:nvSpPr>
          <p:spPr>
            <a:xfrm>
              <a:off x="9170735" y="5863691"/>
              <a:ext cx="2588400" cy="1533600"/>
            </a:xfrm>
            <a:prstGeom prst="foldedCorner">
              <a:avLst>
                <a:gd name="adj" fmla="val 16667"/>
              </a:avLst>
            </a:prstGeom>
            <a:solidFill>
              <a:srgbClr val="F9CEC9"/>
            </a:solidFill>
            <a:ln w="9525" cap="flat" cmpd="sng">
              <a:solidFill>
                <a:srgbClr val="F9CE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1" descr="Post-it" title="Post-it"/>
            <p:cNvSpPr/>
            <p:nvPr/>
          </p:nvSpPr>
          <p:spPr>
            <a:xfrm>
              <a:off x="12731803" y="1570816"/>
              <a:ext cx="5230271" cy="868367"/>
            </a:xfrm>
            <a:prstGeom prst="foldedCorner">
              <a:avLst>
                <a:gd name="adj" fmla="val 16667"/>
              </a:avLst>
            </a:prstGeom>
            <a:solidFill>
              <a:srgbClr val="5AE4E4"/>
            </a:solidFill>
            <a:ln w="19050" cap="flat" cmpd="sng">
              <a:solidFill>
                <a:srgbClr val="F9CE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599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Какие рекомендации по улучшению вы бы предоставили</a:t>
              </a:r>
              <a:r>
                <a:rPr lang="en-GB" sz="2599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59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1" descr="Post-it" title="Post-it"/>
            <p:cNvSpPr/>
            <p:nvPr/>
          </p:nvSpPr>
          <p:spPr>
            <a:xfrm>
              <a:off x="12731801" y="2558284"/>
              <a:ext cx="3064712" cy="1854311"/>
            </a:xfrm>
            <a:prstGeom prst="foldedCorner">
              <a:avLst>
                <a:gd name="adj" fmla="val 16667"/>
              </a:avLst>
            </a:prstGeom>
            <a:solidFill>
              <a:srgbClr val="5AE4E4"/>
            </a:solidFill>
            <a:ln w="9525" cap="flat" cmpd="sng">
              <a:solidFill>
                <a:srgbClr val="F9CE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ru-RU" sz="21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Группа</a:t>
              </a:r>
              <a:r>
                <a:rPr lang="en-GB" sz="21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2: </a:t>
              </a:r>
              <a:r>
                <a:rPr lang="ru-RU" sz="21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Добавить документ об оценке рынков</a:t>
              </a:r>
              <a:endParaRPr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1" descr="Post-it" title="Post-it"/>
            <p:cNvSpPr/>
            <p:nvPr/>
          </p:nvSpPr>
          <p:spPr>
            <a:xfrm>
              <a:off x="15373673" y="2558285"/>
              <a:ext cx="2588400" cy="1533600"/>
            </a:xfrm>
            <a:prstGeom prst="foldedCorner">
              <a:avLst>
                <a:gd name="adj" fmla="val 16667"/>
              </a:avLst>
            </a:prstGeom>
            <a:solidFill>
              <a:srgbClr val="5AE4E4"/>
            </a:solidFill>
            <a:ln w="9525" cap="flat" cmpd="sng">
              <a:solidFill>
                <a:srgbClr val="F9CE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1" descr="Post-it" title="Post-it"/>
            <p:cNvSpPr/>
            <p:nvPr/>
          </p:nvSpPr>
          <p:spPr>
            <a:xfrm>
              <a:off x="12731802" y="4210988"/>
              <a:ext cx="2588400" cy="1533600"/>
            </a:xfrm>
            <a:prstGeom prst="foldedCorner">
              <a:avLst>
                <a:gd name="adj" fmla="val 16667"/>
              </a:avLst>
            </a:prstGeom>
            <a:solidFill>
              <a:srgbClr val="5AE4E4"/>
            </a:solidFill>
            <a:ln w="9525" cap="flat" cmpd="sng">
              <a:solidFill>
                <a:srgbClr val="F9CE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1" descr="Post-it" title="Post-it"/>
            <p:cNvSpPr/>
            <p:nvPr/>
          </p:nvSpPr>
          <p:spPr>
            <a:xfrm>
              <a:off x="15373673" y="4210988"/>
              <a:ext cx="2588400" cy="1533600"/>
            </a:xfrm>
            <a:prstGeom prst="foldedCorner">
              <a:avLst>
                <a:gd name="adj" fmla="val 16667"/>
              </a:avLst>
            </a:prstGeom>
            <a:solidFill>
              <a:srgbClr val="5AE4E4"/>
            </a:solidFill>
            <a:ln w="9525" cap="flat" cmpd="sng">
              <a:solidFill>
                <a:srgbClr val="F9CE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1" descr="Post-it" title="Post-it"/>
            <p:cNvSpPr/>
            <p:nvPr/>
          </p:nvSpPr>
          <p:spPr>
            <a:xfrm>
              <a:off x="12731802" y="5863691"/>
              <a:ext cx="2588400" cy="1533600"/>
            </a:xfrm>
            <a:prstGeom prst="foldedCorner">
              <a:avLst>
                <a:gd name="adj" fmla="val 16667"/>
              </a:avLst>
            </a:prstGeom>
            <a:solidFill>
              <a:srgbClr val="5AE4E4"/>
            </a:solidFill>
            <a:ln w="9525" cap="flat" cmpd="sng">
              <a:solidFill>
                <a:srgbClr val="F9CE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1" descr="Post-it" title="Post-it"/>
            <p:cNvSpPr/>
            <p:nvPr/>
          </p:nvSpPr>
          <p:spPr>
            <a:xfrm>
              <a:off x="15373673" y="5863691"/>
              <a:ext cx="2588400" cy="1533600"/>
            </a:xfrm>
            <a:prstGeom prst="foldedCorner">
              <a:avLst>
                <a:gd name="adj" fmla="val 16667"/>
              </a:avLst>
            </a:prstGeom>
            <a:solidFill>
              <a:srgbClr val="5AE4E4"/>
            </a:solidFill>
            <a:ln w="9525" cap="flat" cmpd="sng">
              <a:solidFill>
                <a:srgbClr val="F9CE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2130383" y="3294011"/>
              <a:ext cx="910347" cy="800931"/>
            </a:xfrm>
            <a:prstGeom prst="sun">
              <a:avLst>
                <a:gd name="adj" fmla="val 25000"/>
              </a:avLst>
            </a:prstGeom>
            <a:solidFill>
              <a:srgbClr val="FFD966"/>
            </a:solidFill>
            <a:ln w="12700" cap="flat" cmpd="sng">
              <a:solidFill>
                <a:srgbClr val="FFD9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10385861" y="2961230"/>
              <a:ext cx="839451" cy="665562"/>
            </a:xfrm>
            <a:prstGeom prst="lightningBolt">
              <a:avLst/>
            </a:prstGeom>
            <a:solidFill>
              <a:srgbClr val="F4B08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14346139" y="3175306"/>
              <a:ext cx="711458" cy="665562"/>
            </a:xfrm>
            <a:prstGeom prst="smileyFace">
              <a:avLst>
                <a:gd name="adj" fmla="val 4653"/>
              </a:avLst>
            </a:prstGeom>
            <a:solidFill>
              <a:srgbClr val="C4E0B2"/>
            </a:solidFill>
            <a:ln w="12700" cap="flat" cmpd="sng">
              <a:solidFill>
                <a:srgbClr val="54813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11208243" y="2684508"/>
              <a:ext cx="910347" cy="800931"/>
            </a:xfrm>
            <a:prstGeom prst="sun">
              <a:avLst>
                <a:gd name="adj" fmla="val 25000"/>
              </a:avLst>
            </a:prstGeom>
            <a:solidFill>
              <a:srgbClr val="FFD966"/>
            </a:solidFill>
            <a:ln w="12700" cap="flat" cmpd="sng">
              <a:solidFill>
                <a:srgbClr val="FFD9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62EC18-AFD1-7007-532D-EA2BD3BA107B}"/>
              </a:ext>
            </a:extLst>
          </p:cNvPr>
          <p:cNvSpPr txBox="1"/>
          <p:nvPr/>
        </p:nvSpPr>
        <p:spPr>
          <a:xfrm>
            <a:off x="950738" y="7976851"/>
            <a:ext cx="93477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2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СЛАЙД ПРИМЕРА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019092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2"/>
          <p:cNvSpPr txBox="1">
            <a:spLocks noGrp="1"/>
          </p:cNvSpPr>
          <p:nvPr>
            <p:ph type="title"/>
          </p:nvPr>
        </p:nvSpPr>
        <p:spPr>
          <a:xfrm>
            <a:off x="490742" y="909225"/>
            <a:ext cx="14301788" cy="112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>
              <a:buClr>
                <a:srgbClr val="FF0000"/>
              </a:buClr>
              <a:buSzPts val="2800"/>
            </a:pPr>
            <a:r>
              <a:rPr lang="ru-RU" sz="4000" dirty="0">
                <a:solidFill>
                  <a:srgbClr val="011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группах</a:t>
            </a:r>
            <a:r>
              <a:rPr lang="en-GB" sz="4000" dirty="0">
                <a:solidFill>
                  <a:srgbClr val="011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 - </a:t>
            </a:r>
            <a:r>
              <a:rPr lang="ru-RU" sz="4000" dirty="0">
                <a:solidFill>
                  <a:srgbClr val="011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СОП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6" name="Google Shape;75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742" y="2896394"/>
            <a:ext cx="405765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22"/>
          <p:cNvSpPr txBox="1"/>
          <p:nvPr/>
        </p:nvSpPr>
        <p:spPr>
          <a:xfrm>
            <a:off x="4816170" y="2208721"/>
            <a:ext cx="13225950" cy="706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indent="-685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ru-RU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Группа</a:t>
            </a:r>
            <a:r>
              <a:rPr lang="en-GB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1: </a:t>
            </a:r>
            <a:r>
              <a:rPr lang="ru-RU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Начинает с</a:t>
            </a:r>
            <a:r>
              <a:rPr lang="en-GB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оценки</a:t>
            </a:r>
            <a:r>
              <a:rPr lang="en-GB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анализа реагирования</a:t>
            </a:r>
            <a:r>
              <a:rPr lang="en-GB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планирования</a:t>
            </a:r>
            <a:endParaRPr dirty="0"/>
          </a:p>
          <a:p>
            <a:pPr marL="685800" indent="-685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ru-RU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Группа</a:t>
            </a:r>
            <a:r>
              <a:rPr lang="en-GB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2: </a:t>
            </a:r>
            <a:r>
              <a:rPr lang="ru-RU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Начинает с</a:t>
            </a:r>
            <a:r>
              <a:rPr lang="en-GB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организации</a:t>
            </a:r>
            <a:r>
              <a:rPr lang="en-GB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GB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реализации</a:t>
            </a:r>
            <a:endParaRPr dirty="0"/>
          </a:p>
          <a:p>
            <a:pPr marL="685800" indent="-685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ru-RU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Группа</a:t>
            </a:r>
            <a:r>
              <a:rPr lang="en-GB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3: </a:t>
            </a:r>
            <a:r>
              <a:rPr lang="ru-RU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Начинает с</a:t>
            </a:r>
            <a:r>
              <a:rPr lang="en-GB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мониторинга</a:t>
            </a:r>
            <a:r>
              <a:rPr lang="en-GB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GB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оценки</a:t>
            </a: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indent="-419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Каждой группе будет даваться</a:t>
            </a:r>
            <a:r>
              <a:rPr lang="en-GB" sz="4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20 </a:t>
            </a:r>
            <a:r>
              <a:rPr lang="ru-RU" sz="4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минут на каждую тему</a:t>
            </a:r>
            <a:r>
              <a:rPr lang="en-GB" sz="4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4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Мы скажем вам, когда нужно будет сменить тему</a:t>
            </a:r>
            <a:r>
              <a:rPr lang="en-GB" sz="4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4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8625" indent="-23812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0A011-BD1C-4CA3-BE5B-784C1C3E3C0A}"/>
              </a:ext>
            </a:extLst>
          </p:cNvPr>
          <p:cNvSpPr txBox="1"/>
          <p:nvPr/>
        </p:nvSpPr>
        <p:spPr>
          <a:xfrm rot="21081029">
            <a:off x="956560" y="3947519"/>
            <a:ext cx="2081849" cy="67710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74103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Google Shape;76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68" y="795"/>
            <a:ext cx="1353728" cy="11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23"/>
          <p:cNvSpPr/>
          <p:nvPr/>
        </p:nvSpPr>
        <p:spPr>
          <a:xfrm>
            <a:off x="1391196" y="794"/>
            <a:ext cx="16754914" cy="21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388" rIns="182850" bIns="91388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Коллективное обсуждение СОП</a:t>
            </a:r>
            <a:r>
              <a:rPr lang="en-GB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 время рассмотрения подумайте, что хорошо, а что можно улучшить?</a:t>
            </a:r>
            <a:endParaRPr sz="2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7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Дважды нажмите на стикере для редактирования</a:t>
            </a:r>
            <a:r>
              <a:rPr lang="en-GB" sz="27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7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оценки</a:t>
            </a:r>
            <a:r>
              <a:rPr lang="en-GB" sz="27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7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анализа реагирования</a:t>
            </a:r>
            <a:r>
              <a:rPr lang="en-GB" sz="27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7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GB" sz="27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7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планирования</a:t>
            </a:r>
            <a:endParaRPr sz="27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sz="3200" i="1" dirty="0">
              <a:solidFill>
                <a:schemeClr val="accen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64" name="Google Shape;764;p23" descr="Post-it" title="Post-it"/>
          <p:cNvSpPr/>
          <p:nvPr/>
        </p:nvSpPr>
        <p:spPr>
          <a:xfrm>
            <a:off x="129157" y="1287028"/>
            <a:ext cx="5230271" cy="868367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59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вам нравится/что хорошо</a:t>
            </a:r>
            <a:endParaRPr sz="259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3" descr="Post-it" title="Post-it"/>
          <p:cNvSpPr/>
          <p:nvPr/>
        </p:nvSpPr>
        <p:spPr>
          <a:xfrm>
            <a:off x="102407" y="2155394"/>
            <a:ext cx="5580000" cy="15336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sz="2449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49" dirty="0"/>
              <a:t>Группа</a:t>
            </a:r>
            <a:r>
              <a:rPr lang="en-GB" sz="2449" dirty="0"/>
              <a:t> 1: </a:t>
            </a:r>
            <a:r>
              <a:rPr lang="ru-RU" sz="2449" dirty="0"/>
              <a:t>Рассматривается информация, основанная на технических данных</a:t>
            </a:r>
            <a:endParaRPr sz="2449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900" dirty="0"/>
          </a:p>
        </p:txBody>
      </p:sp>
      <p:sp>
        <p:nvSpPr>
          <p:cNvPr id="766" name="Google Shape;766;p23" descr="Post-it" title="Post-it"/>
          <p:cNvSpPr/>
          <p:nvPr/>
        </p:nvSpPr>
        <p:spPr>
          <a:xfrm>
            <a:off x="158832" y="3707125"/>
            <a:ext cx="5466600" cy="15336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49" dirty="0"/>
              <a:t>Группа</a:t>
            </a:r>
            <a:r>
              <a:rPr lang="en-GB" sz="2449" dirty="0"/>
              <a:t> 1: </a:t>
            </a:r>
            <a:r>
              <a:rPr lang="ru-RU" sz="2449" dirty="0"/>
              <a:t>Выполняется</a:t>
            </a:r>
            <a:r>
              <a:rPr lang="en-GB" sz="2449" dirty="0"/>
              <a:t> </a:t>
            </a:r>
            <a:r>
              <a:rPr lang="ru-RU" sz="2449" dirty="0"/>
              <a:t>оценка</a:t>
            </a:r>
            <a:r>
              <a:rPr lang="en-GB" sz="2449" dirty="0"/>
              <a:t> </a:t>
            </a:r>
            <a:r>
              <a:rPr lang="ru-RU" sz="2449" dirty="0"/>
              <a:t>потребности й учетом конкретных условий</a:t>
            </a:r>
            <a:r>
              <a:rPr lang="en-GB" sz="2449" dirty="0"/>
              <a:t>. </a:t>
            </a:r>
            <a:endParaRPr sz="244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3" descr="Post-it" title="Post-it"/>
          <p:cNvSpPr/>
          <p:nvPr/>
        </p:nvSpPr>
        <p:spPr>
          <a:xfrm>
            <a:off x="158957" y="6866332"/>
            <a:ext cx="5466600" cy="15336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99" dirty="0"/>
              <a:t>Группа</a:t>
            </a:r>
            <a:r>
              <a:rPr lang="en-GB" sz="2599" dirty="0"/>
              <a:t> 1: </a:t>
            </a:r>
            <a:r>
              <a:rPr lang="ru-RU" sz="2599" dirty="0"/>
              <a:t>Специальный подход, учитывающий индивидуальные потребности</a:t>
            </a:r>
            <a:endParaRPr sz="25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3" descr="Post-it" title="Post-it"/>
          <p:cNvSpPr/>
          <p:nvPr/>
        </p:nvSpPr>
        <p:spPr>
          <a:xfrm>
            <a:off x="158946" y="5258857"/>
            <a:ext cx="5466600" cy="15336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sz="2599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99" dirty="0"/>
              <a:t>Группа</a:t>
            </a:r>
            <a:r>
              <a:rPr lang="en-GB" sz="2599" dirty="0"/>
              <a:t> 1: </a:t>
            </a:r>
            <a:r>
              <a:rPr lang="ru-RU" sz="2599" dirty="0"/>
              <a:t>ДВП</a:t>
            </a:r>
            <a:r>
              <a:rPr lang="en-GB" sz="2599" dirty="0"/>
              <a:t> </a:t>
            </a:r>
            <a:r>
              <a:rPr lang="ru-RU" sz="2599" dirty="0"/>
              <a:t>предоставляется с учетом минимальной потребительской корзины (МПК)</a:t>
            </a:r>
            <a:r>
              <a:rPr lang="en-GB" sz="2599" dirty="0"/>
              <a:t> </a:t>
            </a:r>
            <a:r>
              <a:rPr lang="ru-RU" sz="2599" dirty="0"/>
              <a:t>на каждое домохозяйство</a:t>
            </a:r>
            <a:endParaRPr sz="25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3" descr="Post-it" title="Post-it"/>
          <p:cNvSpPr/>
          <p:nvPr/>
        </p:nvSpPr>
        <p:spPr>
          <a:xfrm>
            <a:off x="158877" y="8473808"/>
            <a:ext cx="5466600" cy="15336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99" dirty="0"/>
              <a:t>Группа</a:t>
            </a:r>
            <a:r>
              <a:rPr lang="en-GB" sz="2599" dirty="0"/>
              <a:t> 1: </a:t>
            </a:r>
            <a:r>
              <a:rPr lang="ru-RU" sz="2599" dirty="0"/>
              <a:t>Участие сообществ</a:t>
            </a:r>
            <a:endParaRPr sz="25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3" descr="Post-it" title="Post-it"/>
          <p:cNvSpPr/>
          <p:nvPr/>
        </p:nvSpPr>
        <p:spPr>
          <a:xfrm>
            <a:off x="6528865" y="1287028"/>
            <a:ext cx="5230271" cy="868367"/>
          </a:xfrm>
          <a:prstGeom prst="foldedCorner">
            <a:avLst>
              <a:gd name="adj" fmla="val 16667"/>
            </a:avLst>
          </a:prstGeom>
          <a:solidFill>
            <a:srgbClr val="F9CEC9"/>
          </a:solidFill>
          <a:ln w="19050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9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Имеются ли какие-либо упущения или неверная информация</a:t>
            </a:r>
            <a:endParaRPr sz="259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3" descr="Post-it" title="Post-it"/>
          <p:cNvSpPr/>
          <p:nvPr/>
        </p:nvSpPr>
        <p:spPr>
          <a:xfrm>
            <a:off x="6086438" y="2297107"/>
            <a:ext cx="5787000" cy="1533600"/>
          </a:xfrm>
          <a:prstGeom prst="foldedCorner">
            <a:avLst>
              <a:gd name="adj" fmla="val 16667"/>
            </a:avLst>
          </a:prstGeom>
          <a:solidFill>
            <a:srgbClr val="F9CEC9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ru-RU" sz="2599" dirty="0">
                <a:solidFill>
                  <a:schemeClr val="dk1"/>
                </a:solidFill>
              </a:rPr>
              <a:t>Группа</a:t>
            </a:r>
            <a:r>
              <a:rPr lang="en-GB" sz="2599" dirty="0">
                <a:solidFill>
                  <a:schemeClr val="dk1"/>
                </a:solidFill>
              </a:rPr>
              <a:t> 2: </a:t>
            </a:r>
            <a:r>
              <a:rPr lang="ru-RU" sz="2599" dirty="0">
                <a:solidFill>
                  <a:schemeClr val="dk1"/>
                </a:solidFill>
              </a:rPr>
              <a:t>Оценка потребностей пропускается, обеспечивая своевременные оперативные меры</a:t>
            </a:r>
            <a:endParaRPr sz="2599" dirty="0">
              <a:solidFill>
                <a:schemeClr val="dk1"/>
              </a:solidFill>
            </a:endParaRPr>
          </a:p>
        </p:txBody>
      </p:sp>
      <p:sp>
        <p:nvSpPr>
          <p:cNvPr id="772" name="Google Shape;772;p23" descr="Post-it" title="Post-it"/>
          <p:cNvSpPr/>
          <p:nvPr/>
        </p:nvSpPr>
        <p:spPr>
          <a:xfrm>
            <a:off x="6099713" y="3904582"/>
            <a:ext cx="5936850" cy="1533600"/>
          </a:xfrm>
          <a:prstGeom prst="foldedCorner">
            <a:avLst>
              <a:gd name="adj" fmla="val 16667"/>
            </a:avLst>
          </a:prstGeom>
          <a:solidFill>
            <a:srgbClr val="F9CEC9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/>
              <a:t>Группа</a:t>
            </a:r>
            <a:r>
              <a:rPr lang="en-GB" sz="2300" dirty="0"/>
              <a:t> 2: </a:t>
            </a:r>
            <a:r>
              <a:rPr lang="ru-RU" sz="2300" dirty="0"/>
              <a:t>Разработка централизованной базы данных уязвимых домохозяйств в сообществах</a:t>
            </a:r>
            <a:r>
              <a:rPr lang="en-GB" sz="2300" dirty="0"/>
              <a:t> 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3" descr="Post-it" title="Post-it"/>
          <p:cNvSpPr/>
          <p:nvPr/>
        </p:nvSpPr>
        <p:spPr>
          <a:xfrm>
            <a:off x="12731803" y="1287028"/>
            <a:ext cx="5230271" cy="868367"/>
          </a:xfrm>
          <a:prstGeom prst="foldedCorner">
            <a:avLst>
              <a:gd name="adj" fmla="val 16667"/>
            </a:avLst>
          </a:prstGeom>
          <a:solidFill>
            <a:srgbClr val="5AE4E4"/>
          </a:solidFill>
          <a:ln w="19050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ru-RU" sz="259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9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Какие рекомендации по улучшению вы бы предоставили?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sz="259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3" descr="Post-it" title="Post-it"/>
          <p:cNvSpPr/>
          <p:nvPr/>
        </p:nvSpPr>
        <p:spPr>
          <a:xfrm>
            <a:off x="12731823" y="2274494"/>
            <a:ext cx="5000850" cy="1560600"/>
          </a:xfrm>
          <a:prstGeom prst="foldedCorner">
            <a:avLst>
              <a:gd name="adj" fmla="val 16667"/>
            </a:avLst>
          </a:prstGeom>
          <a:solidFill>
            <a:srgbClr val="5AE4E4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750" dirty="0"/>
              <a:t>Группа</a:t>
            </a:r>
            <a:r>
              <a:rPr lang="en-GB" sz="2750" dirty="0"/>
              <a:t> 2: </a:t>
            </a:r>
            <a:r>
              <a:rPr lang="ru-RU" sz="2750" dirty="0"/>
              <a:t>Приглашение волонтеров ко всем вождям племен</a:t>
            </a:r>
            <a:endParaRPr sz="27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3" descr="Post-it" title="Post-it"/>
          <p:cNvSpPr/>
          <p:nvPr/>
        </p:nvSpPr>
        <p:spPr>
          <a:xfrm>
            <a:off x="12731813" y="4066694"/>
            <a:ext cx="5159250" cy="2076300"/>
          </a:xfrm>
          <a:prstGeom prst="foldedCorner">
            <a:avLst>
              <a:gd name="adj" fmla="val 16667"/>
            </a:avLst>
          </a:prstGeom>
          <a:solidFill>
            <a:srgbClr val="5AE4E4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ru-RU" sz="2750" dirty="0">
                <a:solidFill>
                  <a:schemeClr val="dk1"/>
                </a:solidFill>
              </a:rPr>
              <a:t>Группа</a:t>
            </a:r>
            <a:r>
              <a:rPr lang="en-GB" sz="2750" dirty="0">
                <a:solidFill>
                  <a:schemeClr val="dk1"/>
                </a:solidFill>
              </a:rPr>
              <a:t> 2: </a:t>
            </a:r>
            <a:r>
              <a:rPr lang="ru-RU" sz="2750" dirty="0">
                <a:solidFill>
                  <a:schemeClr val="dk1"/>
                </a:solidFill>
              </a:rPr>
              <a:t>Разработка централизованной базы данных уязвимых домохозяйств в сообществах</a:t>
            </a:r>
            <a:r>
              <a:rPr lang="en-GB" sz="2750" dirty="0">
                <a:solidFill>
                  <a:schemeClr val="dk1"/>
                </a:solidFill>
              </a:rPr>
              <a:t> </a:t>
            </a:r>
            <a:endParaRPr sz="2750" dirty="0">
              <a:solidFill>
                <a:schemeClr val="dk1"/>
              </a:solidFill>
            </a:endParaRPr>
          </a:p>
        </p:txBody>
      </p:sp>
      <p:sp>
        <p:nvSpPr>
          <p:cNvPr id="776" name="Google Shape;776;p23"/>
          <p:cNvSpPr/>
          <p:nvPr/>
        </p:nvSpPr>
        <p:spPr>
          <a:xfrm>
            <a:off x="14065830" y="9082081"/>
            <a:ext cx="790650" cy="66555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23"/>
          <p:cNvSpPr/>
          <p:nvPr/>
        </p:nvSpPr>
        <p:spPr>
          <a:xfrm>
            <a:off x="15373688" y="9082061"/>
            <a:ext cx="839484" cy="665577"/>
          </a:xfrm>
          <a:prstGeom prst="lightningBolt">
            <a:avLst/>
          </a:prstGeom>
          <a:solidFill>
            <a:srgbClr val="F4B08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23"/>
          <p:cNvSpPr/>
          <p:nvPr/>
        </p:nvSpPr>
        <p:spPr>
          <a:xfrm>
            <a:off x="17121434" y="9398636"/>
            <a:ext cx="711450" cy="665550"/>
          </a:xfrm>
          <a:prstGeom prst="smileyFace">
            <a:avLst>
              <a:gd name="adj" fmla="val 4653"/>
            </a:avLst>
          </a:prstGeom>
          <a:solidFill>
            <a:srgbClr val="C4E0B2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23" descr="Post-it" title="Post-it"/>
          <p:cNvSpPr/>
          <p:nvPr/>
        </p:nvSpPr>
        <p:spPr>
          <a:xfrm>
            <a:off x="6069320" y="5579894"/>
            <a:ext cx="5970600" cy="1533600"/>
          </a:xfrm>
          <a:prstGeom prst="foldedCorner">
            <a:avLst>
              <a:gd name="adj" fmla="val 16667"/>
            </a:avLst>
          </a:prstGeom>
          <a:solidFill>
            <a:srgbClr val="F9CEC9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3"/>
          <p:cNvSpPr/>
          <p:nvPr/>
        </p:nvSpPr>
        <p:spPr>
          <a:xfrm>
            <a:off x="16483830" y="4612774"/>
            <a:ext cx="790650" cy="66555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23"/>
          <p:cNvSpPr/>
          <p:nvPr/>
        </p:nvSpPr>
        <p:spPr>
          <a:xfrm>
            <a:off x="15644363" y="9398636"/>
            <a:ext cx="839484" cy="665577"/>
          </a:xfrm>
          <a:prstGeom prst="lightningBolt">
            <a:avLst/>
          </a:prstGeom>
          <a:solidFill>
            <a:srgbClr val="F4B08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23"/>
          <p:cNvSpPr/>
          <p:nvPr/>
        </p:nvSpPr>
        <p:spPr>
          <a:xfrm>
            <a:off x="16818696" y="9152449"/>
            <a:ext cx="711450" cy="665550"/>
          </a:xfrm>
          <a:prstGeom prst="smileyFace">
            <a:avLst>
              <a:gd name="adj" fmla="val 4653"/>
            </a:avLst>
          </a:prstGeom>
          <a:solidFill>
            <a:srgbClr val="C4E0B2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23"/>
          <p:cNvSpPr/>
          <p:nvPr/>
        </p:nvSpPr>
        <p:spPr>
          <a:xfrm>
            <a:off x="11047671" y="4677761"/>
            <a:ext cx="711450" cy="665550"/>
          </a:xfrm>
          <a:prstGeom prst="smileyFace">
            <a:avLst>
              <a:gd name="adj" fmla="val 4653"/>
            </a:avLst>
          </a:prstGeom>
          <a:solidFill>
            <a:srgbClr val="C4E0B2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23"/>
          <p:cNvSpPr/>
          <p:nvPr/>
        </p:nvSpPr>
        <p:spPr>
          <a:xfrm>
            <a:off x="4693013" y="5214288"/>
            <a:ext cx="711450" cy="665550"/>
          </a:xfrm>
          <a:prstGeom prst="smileyFace">
            <a:avLst>
              <a:gd name="adj" fmla="val 4653"/>
            </a:avLst>
          </a:prstGeom>
          <a:solidFill>
            <a:srgbClr val="C4E0B2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23"/>
          <p:cNvSpPr/>
          <p:nvPr/>
        </p:nvSpPr>
        <p:spPr>
          <a:xfrm>
            <a:off x="4207275" y="4460693"/>
            <a:ext cx="839484" cy="665577"/>
          </a:xfrm>
          <a:prstGeom prst="lightningBolt">
            <a:avLst/>
          </a:prstGeom>
          <a:solidFill>
            <a:srgbClr val="F4B08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23"/>
          <p:cNvSpPr/>
          <p:nvPr/>
        </p:nvSpPr>
        <p:spPr>
          <a:xfrm>
            <a:off x="3833684" y="2856631"/>
            <a:ext cx="711450" cy="665550"/>
          </a:xfrm>
          <a:prstGeom prst="smileyFace">
            <a:avLst>
              <a:gd name="adj" fmla="val 4653"/>
            </a:avLst>
          </a:prstGeom>
          <a:solidFill>
            <a:srgbClr val="C4E0B2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23" descr="Post-it" title="Post-it"/>
          <p:cNvSpPr/>
          <p:nvPr/>
        </p:nvSpPr>
        <p:spPr>
          <a:xfrm>
            <a:off x="12846536" y="6399889"/>
            <a:ext cx="5000850" cy="1560600"/>
          </a:xfrm>
          <a:prstGeom prst="foldedCorner">
            <a:avLst>
              <a:gd name="adj" fmla="val 16667"/>
            </a:avLst>
          </a:prstGeom>
          <a:solidFill>
            <a:srgbClr val="5AE4E4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7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7405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68" y="795"/>
            <a:ext cx="1353728" cy="11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24"/>
          <p:cNvSpPr/>
          <p:nvPr/>
        </p:nvSpPr>
        <p:spPr>
          <a:xfrm>
            <a:off x="1560786" y="794"/>
            <a:ext cx="16197773" cy="21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388" rIns="182850" bIns="913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Коллективное обсуждение СОП</a:t>
            </a:r>
            <a:r>
              <a:rPr lang="en-GB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 время рассмотрения подумайте, что хорошо, а что можно улучшить?</a:t>
            </a:r>
            <a:r>
              <a:rPr lang="en-GB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7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Дважды нажмите на стикере для редактирования</a:t>
            </a:r>
            <a:r>
              <a:rPr lang="en-GB" sz="27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7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организации</a:t>
            </a:r>
            <a:r>
              <a:rPr lang="en-GB" sz="27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7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GB" sz="27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7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реализации</a:t>
            </a:r>
            <a:endParaRPr sz="27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3200" i="1" dirty="0">
              <a:solidFill>
                <a:schemeClr val="accen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94" name="Google Shape;794;p24" descr="Post-it" title="Post-it"/>
          <p:cNvSpPr/>
          <p:nvPr/>
        </p:nvSpPr>
        <p:spPr>
          <a:xfrm>
            <a:off x="129157" y="1287028"/>
            <a:ext cx="5230271" cy="868367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59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вам нравится/что хорошо</a:t>
            </a:r>
            <a:endParaRPr sz="259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4" descr="Post-it" title="Post-it"/>
          <p:cNvSpPr/>
          <p:nvPr/>
        </p:nvSpPr>
        <p:spPr>
          <a:xfrm>
            <a:off x="129212" y="2274494"/>
            <a:ext cx="5620950" cy="15336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99" dirty="0"/>
              <a:t>Группа</a:t>
            </a:r>
            <a:r>
              <a:rPr lang="en-GB" sz="2599" dirty="0"/>
              <a:t> 1: </a:t>
            </a:r>
            <a:r>
              <a:rPr lang="ru-RU" sz="2599" dirty="0"/>
              <a:t>Привлечение всех заинтересованных сторон</a:t>
            </a:r>
            <a:endParaRPr sz="25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4" descr="Post-it" title="Post-it"/>
          <p:cNvSpPr/>
          <p:nvPr/>
        </p:nvSpPr>
        <p:spPr>
          <a:xfrm>
            <a:off x="129167" y="7062155"/>
            <a:ext cx="5507100" cy="15336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99" dirty="0"/>
              <a:t>Группа</a:t>
            </a:r>
            <a:r>
              <a:rPr lang="en-GB" sz="2599" dirty="0"/>
              <a:t> 1: </a:t>
            </a:r>
            <a:r>
              <a:rPr lang="ru-RU" sz="2599" dirty="0"/>
              <a:t>Параметры и критерии документально оформляются надлежащим образом</a:t>
            </a:r>
            <a:endParaRPr sz="25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4" descr="Post-it" title="Post-it"/>
          <p:cNvSpPr/>
          <p:nvPr/>
        </p:nvSpPr>
        <p:spPr>
          <a:xfrm>
            <a:off x="186099" y="3870385"/>
            <a:ext cx="5507100" cy="15336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99" dirty="0"/>
              <a:t>Группа</a:t>
            </a:r>
            <a:r>
              <a:rPr lang="en-GB" sz="2599" dirty="0"/>
              <a:t> 1: </a:t>
            </a:r>
            <a:r>
              <a:rPr lang="ru-RU" sz="2599" dirty="0"/>
              <a:t>Утверждение документов</a:t>
            </a:r>
            <a:r>
              <a:rPr lang="en-GB" sz="2599" dirty="0"/>
              <a:t> </a:t>
            </a:r>
            <a:endParaRPr sz="25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4" descr="Post-it" title="Post-it"/>
          <p:cNvSpPr/>
          <p:nvPr/>
        </p:nvSpPr>
        <p:spPr>
          <a:xfrm>
            <a:off x="129203" y="8584619"/>
            <a:ext cx="5507100" cy="15336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99" dirty="0"/>
              <a:t>Группа</a:t>
            </a:r>
            <a:r>
              <a:rPr lang="en-GB" sz="2599" dirty="0"/>
              <a:t> 1: </a:t>
            </a:r>
            <a:r>
              <a:rPr lang="ru-RU" sz="2599" dirty="0"/>
              <a:t>Определение всех заинтересованных сторон</a:t>
            </a:r>
            <a:endParaRPr sz="25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4" descr="Post-it" title="Post-it"/>
          <p:cNvSpPr/>
          <p:nvPr/>
        </p:nvSpPr>
        <p:spPr>
          <a:xfrm>
            <a:off x="186099" y="5466274"/>
            <a:ext cx="5507100" cy="15336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99" dirty="0"/>
              <a:t>Группа</a:t>
            </a:r>
            <a:r>
              <a:rPr lang="en-GB" sz="2599" dirty="0"/>
              <a:t> 1: </a:t>
            </a:r>
            <a:r>
              <a:rPr lang="ru-RU" sz="2599" dirty="0"/>
              <a:t>Участие сообщества обеспечивается на постоянной основе</a:t>
            </a:r>
            <a:endParaRPr sz="25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4" descr="Post-it" title="Post-it"/>
          <p:cNvSpPr/>
          <p:nvPr/>
        </p:nvSpPr>
        <p:spPr>
          <a:xfrm>
            <a:off x="6528865" y="1287028"/>
            <a:ext cx="5230271" cy="868367"/>
          </a:xfrm>
          <a:prstGeom prst="foldedCorner">
            <a:avLst>
              <a:gd name="adj" fmla="val 16667"/>
            </a:avLst>
          </a:prstGeom>
          <a:solidFill>
            <a:srgbClr val="F9CEC9"/>
          </a:solidFill>
          <a:ln w="19050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9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Имеются ли какие-либо упущения или неверная информация</a:t>
            </a:r>
            <a:endParaRPr sz="259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4" descr="Post-it" title="Post-it"/>
          <p:cNvSpPr/>
          <p:nvPr/>
        </p:nvSpPr>
        <p:spPr>
          <a:xfrm>
            <a:off x="6808896" y="2274494"/>
            <a:ext cx="4707900" cy="1533600"/>
          </a:xfrm>
          <a:prstGeom prst="foldedCorner">
            <a:avLst>
              <a:gd name="adj" fmla="val 16667"/>
            </a:avLst>
          </a:prstGeom>
          <a:solidFill>
            <a:srgbClr val="F9CEC9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750" dirty="0"/>
              <a:t>Группа</a:t>
            </a:r>
            <a:r>
              <a:rPr lang="en-GB" sz="2750" dirty="0"/>
              <a:t> 2: </a:t>
            </a:r>
            <a:r>
              <a:rPr lang="ru-RU" sz="2750" dirty="0"/>
              <a:t>Не выполняется проверка перед регистрацией</a:t>
            </a:r>
            <a:endParaRPr sz="27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4" descr="Post-it" title="Post-it"/>
          <p:cNvSpPr/>
          <p:nvPr/>
        </p:nvSpPr>
        <p:spPr>
          <a:xfrm>
            <a:off x="6593642" y="3927200"/>
            <a:ext cx="4873050" cy="1533600"/>
          </a:xfrm>
          <a:prstGeom prst="foldedCorner">
            <a:avLst>
              <a:gd name="adj" fmla="val 16667"/>
            </a:avLst>
          </a:prstGeom>
          <a:solidFill>
            <a:srgbClr val="F9CEC9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750" dirty="0"/>
              <a:t>Группа </a:t>
            </a:r>
            <a:r>
              <a:rPr lang="en-GB" sz="2750" dirty="0"/>
              <a:t>2: </a:t>
            </a:r>
            <a:r>
              <a:rPr lang="ru-RU" sz="2750" dirty="0"/>
              <a:t>Не применяются стандартные критерии отбора</a:t>
            </a:r>
            <a:endParaRPr sz="27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4" descr="Post-it" title="Post-it"/>
          <p:cNvSpPr/>
          <p:nvPr/>
        </p:nvSpPr>
        <p:spPr>
          <a:xfrm>
            <a:off x="6455505" y="5683288"/>
            <a:ext cx="4873050" cy="1533600"/>
          </a:xfrm>
          <a:prstGeom prst="foldedCorner">
            <a:avLst>
              <a:gd name="adj" fmla="val 16667"/>
            </a:avLst>
          </a:prstGeom>
          <a:solidFill>
            <a:srgbClr val="F9CEC9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750" dirty="0"/>
              <a:t>Группа</a:t>
            </a:r>
            <a:r>
              <a:rPr lang="en-GB" sz="2750" dirty="0"/>
              <a:t> 1: </a:t>
            </a:r>
            <a:r>
              <a:rPr lang="ru-RU" sz="2750" dirty="0"/>
              <a:t>Методика не указана</a:t>
            </a:r>
            <a:endParaRPr sz="27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4" descr="Post-it" title="Post-it"/>
          <p:cNvSpPr/>
          <p:nvPr/>
        </p:nvSpPr>
        <p:spPr>
          <a:xfrm>
            <a:off x="12731803" y="1287028"/>
            <a:ext cx="5230271" cy="868367"/>
          </a:xfrm>
          <a:prstGeom prst="foldedCorner">
            <a:avLst>
              <a:gd name="adj" fmla="val 16667"/>
            </a:avLst>
          </a:prstGeom>
          <a:solidFill>
            <a:srgbClr val="5AE4E4"/>
          </a:solidFill>
          <a:ln w="19050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9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Какие рекомендации по улучшению вы бы предоставили?</a:t>
            </a:r>
            <a:endParaRPr sz="259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4" descr="Post-it" title="Post-it"/>
          <p:cNvSpPr/>
          <p:nvPr/>
        </p:nvSpPr>
        <p:spPr>
          <a:xfrm>
            <a:off x="12731823" y="2274493"/>
            <a:ext cx="5068800" cy="2219400"/>
          </a:xfrm>
          <a:prstGeom prst="foldedCorner">
            <a:avLst>
              <a:gd name="adj" fmla="val 16667"/>
            </a:avLst>
          </a:prstGeom>
          <a:solidFill>
            <a:srgbClr val="5AE4E4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900" dirty="0"/>
              <a:t>Группа</a:t>
            </a:r>
            <a:r>
              <a:rPr lang="en-GB" sz="2900" dirty="0"/>
              <a:t> 1: </a:t>
            </a:r>
            <a:r>
              <a:rPr lang="ru-RU" sz="2900" dirty="0"/>
              <a:t>Привлечение к определению стандартных критериев отбора внешнего/ нейтрального партнера</a:t>
            </a:r>
            <a:endParaRPr sz="2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4" descr="Post-it" title="Post-it"/>
          <p:cNvSpPr/>
          <p:nvPr/>
        </p:nvSpPr>
        <p:spPr>
          <a:xfrm>
            <a:off x="12781835" y="4614530"/>
            <a:ext cx="5018850" cy="2602350"/>
          </a:xfrm>
          <a:prstGeom prst="foldedCorner">
            <a:avLst>
              <a:gd name="adj" fmla="val 16667"/>
            </a:avLst>
          </a:prstGeom>
          <a:solidFill>
            <a:srgbClr val="5AE4E4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99" dirty="0"/>
              <a:t>Группа</a:t>
            </a:r>
            <a:r>
              <a:rPr lang="en-GB" sz="2599" dirty="0"/>
              <a:t> 3</a:t>
            </a:r>
            <a:endParaRPr sz="2599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99" dirty="0"/>
              <a:t>В случае пандемии должно оформляться приложение с указанием возможных путей реализации проекта</a:t>
            </a:r>
            <a:endParaRPr sz="2599" dirty="0"/>
          </a:p>
        </p:txBody>
      </p:sp>
      <p:sp>
        <p:nvSpPr>
          <p:cNvPr id="807" name="Google Shape;807;p24"/>
          <p:cNvSpPr/>
          <p:nvPr/>
        </p:nvSpPr>
        <p:spPr>
          <a:xfrm>
            <a:off x="13621268" y="9138611"/>
            <a:ext cx="790650" cy="66555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4"/>
          <p:cNvSpPr/>
          <p:nvPr/>
        </p:nvSpPr>
        <p:spPr>
          <a:xfrm>
            <a:off x="12781838" y="8335999"/>
            <a:ext cx="839451" cy="665562"/>
          </a:xfrm>
          <a:prstGeom prst="lightningBolt">
            <a:avLst/>
          </a:prstGeom>
          <a:solidFill>
            <a:srgbClr val="F4B08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4"/>
          <p:cNvSpPr/>
          <p:nvPr/>
        </p:nvSpPr>
        <p:spPr>
          <a:xfrm>
            <a:off x="14521409" y="8335999"/>
            <a:ext cx="711458" cy="665562"/>
          </a:xfrm>
          <a:prstGeom prst="smileyFace">
            <a:avLst>
              <a:gd name="adj" fmla="val 4653"/>
            </a:avLst>
          </a:prstGeom>
          <a:solidFill>
            <a:srgbClr val="C4E0B2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4" descr="Post-it" title="Post-it"/>
          <p:cNvSpPr/>
          <p:nvPr/>
        </p:nvSpPr>
        <p:spPr>
          <a:xfrm>
            <a:off x="6455475" y="7439369"/>
            <a:ext cx="5930550" cy="1778400"/>
          </a:xfrm>
          <a:prstGeom prst="foldedCorner">
            <a:avLst>
              <a:gd name="adj" fmla="val 16667"/>
            </a:avLst>
          </a:prstGeom>
          <a:solidFill>
            <a:srgbClr val="F9CEC9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49" dirty="0"/>
              <a:t>Группа</a:t>
            </a:r>
            <a:r>
              <a:rPr lang="en-GB" sz="2449" dirty="0"/>
              <a:t> 2: </a:t>
            </a:r>
            <a:r>
              <a:rPr lang="ru-RU" sz="2449" dirty="0"/>
              <a:t>Описанный процесс отбора применяется только во время </a:t>
            </a:r>
            <a:r>
              <a:rPr lang="ru-RU" sz="2449" dirty="0" err="1"/>
              <a:t>COVID</a:t>
            </a:r>
            <a:r>
              <a:rPr lang="ru-RU" sz="2449" dirty="0"/>
              <a:t>, обычно в отборе участвует все сообщество</a:t>
            </a:r>
            <a:endParaRPr sz="2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4"/>
          <p:cNvSpPr/>
          <p:nvPr/>
        </p:nvSpPr>
        <p:spPr>
          <a:xfrm>
            <a:off x="13849868" y="9367211"/>
            <a:ext cx="790650" cy="66555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4"/>
          <p:cNvSpPr/>
          <p:nvPr/>
        </p:nvSpPr>
        <p:spPr>
          <a:xfrm>
            <a:off x="15663263" y="9367211"/>
            <a:ext cx="839484" cy="665577"/>
          </a:xfrm>
          <a:prstGeom prst="lightningBolt">
            <a:avLst/>
          </a:prstGeom>
          <a:solidFill>
            <a:srgbClr val="F4B08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4"/>
          <p:cNvSpPr/>
          <p:nvPr/>
        </p:nvSpPr>
        <p:spPr>
          <a:xfrm>
            <a:off x="17402834" y="9367211"/>
            <a:ext cx="711450" cy="665550"/>
          </a:xfrm>
          <a:prstGeom prst="smileyFace">
            <a:avLst>
              <a:gd name="adj" fmla="val 4653"/>
            </a:avLst>
          </a:prstGeom>
          <a:solidFill>
            <a:srgbClr val="C4E0B2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4"/>
          <p:cNvSpPr/>
          <p:nvPr/>
        </p:nvSpPr>
        <p:spPr>
          <a:xfrm>
            <a:off x="4572450" y="9367193"/>
            <a:ext cx="839484" cy="665577"/>
          </a:xfrm>
          <a:prstGeom prst="lightningBolt">
            <a:avLst/>
          </a:prstGeom>
          <a:solidFill>
            <a:srgbClr val="F4B08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4"/>
          <p:cNvSpPr/>
          <p:nvPr/>
        </p:nvSpPr>
        <p:spPr>
          <a:xfrm>
            <a:off x="10069943" y="4614536"/>
            <a:ext cx="790650" cy="66555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4"/>
          <p:cNvSpPr/>
          <p:nvPr/>
        </p:nvSpPr>
        <p:spPr>
          <a:xfrm>
            <a:off x="4618650" y="3051406"/>
            <a:ext cx="839484" cy="665577"/>
          </a:xfrm>
          <a:prstGeom prst="lightningBolt">
            <a:avLst/>
          </a:prstGeom>
          <a:solidFill>
            <a:srgbClr val="F4B08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4"/>
          <p:cNvSpPr/>
          <p:nvPr/>
        </p:nvSpPr>
        <p:spPr>
          <a:xfrm>
            <a:off x="3980759" y="6313474"/>
            <a:ext cx="711450" cy="665550"/>
          </a:xfrm>
          <a:prstGeom prst="smileyFace">
            <a:avLst>
              <a:gd name="adj" fmla="val 4653"/>
            </a:avLst>
          </a:prstGeom>
          <a:solidFill>
            <a:srgbClr val="C4E0B2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57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95D397-9AFF-DA81-D619-1B6502E4B7C0}"/>
              </a:ext>
            </a:extLst>
          </p:cNvPr>
          <p:cNvSpPr txBox="1"/>
          <p:nvPr/>
        </p:nvSpPr>
        <p:spPr>
          <a:xfrm>
            <a:off x="1110033" y="1205114"/>
            <a:ext cx="7923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+mn-lt"/>
              </a:rPr>
              <a:t>Повестка дня</a:t>
            </a:r>
            <a:r>
              <a:rPr lang="en-US" sz="4800" b="1" dirty="0">
                <a:latin typeface="+mn-lt"/>
              </a:rPr>
              <a:t> – </a:t>
            </a:r>
            <a:r>
              <a:rPr lang="ru-RU" sz="4800" b="1" dirty="0">
                <a:latin typeface="+mn-lt"/>
              </a:rPr>
              <a:t>1-й день</a:t>
            </a:r>
            <a:endParaRPr lang="en-MY" sz="4800" b="1" dirty="0"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16BA2A-21E0-956E-1487-036DC57E5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098134"/>
              </p:ext>
            </p:extLst>
          </p:nvPr>
        </p:nvGraphicFramePr>
        <p:xfrm>
          <a:off x="1732664" y="2501880"/>
          <a:ext cx="12812676" cy="7582656"/>
        </p:xfrm>
        <a:graphic>
          <a:graphicData uri="http://schemas.openxmlformats.org/drawingml/2006/table">
            <a:tbl>
              <a:tblPr/>
              <a:tblGrid>
                <a:gridCol w="3028950">
                  <a:extLst>
                    <a:ext uri="{9D8B030D-6E8A-4147-A177-3AD203B41FA5}">
                      <a16:colId xmlns:a16="http://schemas.microsoft.com/office/drawing/2014/main" val="2002134766"/>
                    </a:ext>
                  </a:extLst>
                </a:gridCol>
                <a:gridCol w="9783726">
                  <a:extLst>
                    <a:ext uri="{9D8B030D-6E8A-4147-A177-3AD203B41FA5}">
                      <a16:colId xmlns:a16="http://schemas.microsoft.com/office/drawing/2014/main" val="1891369503"/>
                    </a:ext>
                  </a:extLst>
                </a:gridCol>
              </a:tblGrid>
              <a:tr h="41420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Время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1-й день</a:t>
                      </a:r>
                      <a:r>
                        <a:rPr lang="en-MY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8370" marR="48370" marT="30284" marB="302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629884"/>
                  </a:ext>
                </a:extLst>
              </a:tr>
              <a:tr h="3590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MY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8:30 – 9:00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400" b="0" i="0" u="none" strike="noStrike" baseline="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Открытие и задачи семинара</a:t>
                      </a:r>
                      <a:endParaRPr lang="en-MY" sz="2400" baseline="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18703"/>
                  </a:ext>
                </a:extLst>
              </a:tr>
              <a:tr h="77057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MY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9:00 – 9:45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Open Sans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400" b="0" i="0" u="none" strike="noStrike" baseline="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Знакомство с</a:t>
                      </a:r>
                      <a:r>
                        <a:rPr lang="en-US" sz="2400" b="0" i="0" u="none" strike="noStrike" baseline="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i="0" u="none" strike="noStrike" baseline="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СОП по ДВП</a:t>
                      </a:r>
                      <a:endParaRPr lang="en-US" sz="2400" b="0" baseline="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96183"/>
                  </a:ext>
                </a:extLst>
              </a:tr>
              <a:tr h="39237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MY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9:45 – 10:15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400" b="0" i="0" u="none" strike="noStrike" baseline="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Короткий перерыв</a:t>
                      </a:r>
                      <a:endParaRPr lang="en-MY" sz="2400" b="0" baseline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526004"/>
                  </a:ext>
                </a:extLst>
              </a:tr>
              <a:tr h="101784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MY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10:15 – 11:00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Open Sans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400" b="0" i="0" u="none" strike="noStrike" baseline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Требования к процессу реализации ДВП</a:t>
                      </a:r>
                      <a:r>
                        <a:rPr lang="en-US" sz="2400" b="0" i="0" u="none" strike="noStrike" baseline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i="0" u="none" strike="noStrike" baseline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и соответствующему принятию решений</a:t>
                      </a:r>
                      <a:endParaRPr lang="en-US" sz="2400" b="0" baseline="0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Open Sans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469864"/>
                  </a:ext>
                </a:extLst>
              </a:tr>
              <a:tr h="1141333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MY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11:00 – 12.30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Open Sans"/>
                        <a:cs typeface="Arial" panose="020B0604020202020204" pitchFamily="34" charset="0"/>
                      </a:endParaRPr>
                    </a:p>
                    <a:p>
                      <a:pPr marL="0" algn="l" defTabSz="1371600" rtl="0" eaLnBrk="1" fontAlgn="t" latinLnBrk="0" hangingPunct="1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MY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400" b="0" i="0" u="none" strike="noStrike" kern="1200" baseline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Рассмотрение</a:t>
                      </a:r>
                      <a:r>
                        <a:rPr lang="en-MY" sz="2400" b="0" i="0" u="none" strike="noStrike" kern="1200" baseline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i="0" u="none" strike="noStrike" kern="1200" baseline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СОП</a:t>
                      </a:r>
                      <a:r>
                        <a:rPr lang="en-MY" sz="2400" b="0" i="0" u="none" strike="noStrike" kern="1200" baseline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2400" b="0" i="0" u="none" strike="noStrike" kern="1200" baseline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основных этапов</a:t>
                      </a:r>
                      <a:r>
                        <a:rPr lang="en-MY" sz="2400" b="0" i="0" u="none" strike="noStrike" kern="1200" baseline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i="0" u="none" strike="noStrike" kern="1200" baseline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ДВП</a:t>
                      </a:r>
                      <a:r>
                        <a:rPr lang="en-MY" sz="2400" b="0" i="0" u="none" strike="noStrike" kern="1200" baseline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i="0" u="none" strike="noStrike" kern="1200" baseline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при реагировании на чрезвычайные ситуации</a:t>
                      </a:r>
                      <a:endParaRPr lang="en-MY" sz="2400" b="0" i="0" u="none" strike="noStrike" kern="1200" baseline="0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Open Sans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94186"/>
                  </a:ext>
                </a:extLst>
              </a:tr>
              <a:tr h="3590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MY" sz="2400" b="1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12.30 – 13.30</a:t>
                      </a: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400" b="0" i="0" u="none" strike="noStrike" baseline="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Перерыв на обед</a:t>
                      </a:r>
                      <a:endParaRPr lang="en-MY" sz="2400" b="0" baseline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836812"/>
                  </a:ext>
                </a:extLst>
              </a:tr>
              <a:tr h="61557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MY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13:30 -15:30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400" b="0" i="0" u="none" strike="noStrike" baseline="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Разработка предварительного варианта документа по этапам и действиям</a:t>
                      </a:r>
                      <a:r>
                        <a:rPr lang="en-US" sz="2400" b="0" i="0" u="none" strike="noStrike" baseline="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i="0" u="none" strike="noStrike" baseline="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ДВП</a:t>
                      </a:r>
                      <a:endParaRPr lang="en-US" sz="2400" b="0" i="0" u="none" strike="noStrike" baseline="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Open Sans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b="0" baseline="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15717"/>
                  </a:ext>
                </a:extLst>
              </a:tr>
              <a:tr h="3590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MY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15:30 – 15:45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400" b="0" i="0" u="none" strike="noStrike" baseline="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Короткий перерыв</a:t>
                      </a:r>
                      <a:r>
                        <a:rPr lang="en-MY" sz="2400" b="0" i="0" u="none" strike="noStrike" baseline="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2400" b="0" i="0" u="none" strike="noStrike" baseline="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завершение дня</a:t>
                      </a:r>
                      <a:r>
                        <a:rPr lang="en-MY" sz="2400" b="0" i="0" u="none" strike="noStrike" baseline="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2400" b="0" i="0" u="none" strike="noStrike" baseline="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участники</a:t>
                      </a:r>
                      <a:r>
                        <a:rPr lang="en-MY" sz="2400" b="0" i="0" u="none" strike="noStrike" baseline="0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)</a:t>
                      </a:r>
                      <a:endParaRPr lang="en-MY" sz="2400" b="0" baseline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155342"/>
                  </a:ext>
                </a:extLst>
              </a:tr>
              <a:tr h="123641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MY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15:45 – 17:15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b="0" baseline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Согласование и окончательная доработка основных этапов</a:t>
                      </a:r>
                      <a:r>
                        <a:rPr lang="en-US" sz="2400" b="0" baseline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baseline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СОП</a:t>
                      </a:r>
                      <a:r>
                        <a:rPr lang="en-US" sz="2400" b="0" baseline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2400" b="0" baseline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только организаторы</a:t>
                      </a:r>
                      <a:r>
                        <a:rPr lang="en-US" sz="2400" b="0" baseline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baseline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en-US" sz="2400" b="0" baseline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baseline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координатор по ДВП</a:t>
                      </a:r>
                      <a:r>
                        <a:rPr lang="en-US" sz="2400" b="0" baseline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)</a:t>
                      </a:r>
                      <a:br>
                        <a:rPr lang="en-US" sz="2400" b="0" baseline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</a:br>
                      <a:endParaRPr lang="en-US" sz="2400" b="0" baseline="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1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1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Google Shape;82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" y="72420"/>
            <a:ext cx="1353728" cy="11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25"/>
          <p:cNvSpPr/>
          <p:nvPr/>
        </p:nvSpPr>
        <p:spPr>
          <a:xfrm>
            <a:off x="1639614" y="72419"/>
            <a:ext cx="15056838" cy="21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388" rIns="182850" bIns="913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Коллективное обсуждение СОП</a:t>
            </a:r>
            <a:r>
              <a:rPr lang="en-GB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 время рассмотрения подумайте, что хорошо, а что можно улучшить?</a:t>
            </a:r>
            <a:r>
              <a:rPr lang="en-GB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7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Дважды нажмите на стикере для редактирования</a:t>
            </a:r>
            <a:r>
              <a:rPr lang="en-GB" sz="27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7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мониторинга</a:t>
            </a:r>
            <a:r>
              <a:rPr lang="en-GB" sz="27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7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GB" sz="27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7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оценки</a:t>
            </a:r>
            <a:endParaRPr sz="27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3200" i="1" dirty="0">
              <a:solidFill>
                <a:schemeClr val="accen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24" name="Google Shape;824;p25" descr="Post-it" title="Post-it"/>
          <p:cNvSpPr/>
          <p:nvPr/>
        </p:nvSpPr>
        <p:spPr>
          <a:xfrm>
            <a:off x="91694" y="1358653"/>
            <a:ext cx="5230350" cy="8685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59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вам нравится/что хорошо</a:t>
            </a:r>
            <a:endParaRPr sz="259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5" descr="Post-it" title="Post-it"/>
          <p:cNvSpPr/>
          <p:nvPr/>
        </p:nvSpPr>
        <p:spPr>
          <a:xfrm>
            <a:off x="261707" y="2346118"/>
            <a:ext cx="5013900" cy="25533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499" dirty="0"/>
              <a:t>Группа</a:t>
            </a:r>
            <a:r>
              <a:rPr lang="en-GB" sz="3499" dirty="0"/>
              <a:t> 3</a:t>
            </a:r>
            <a:endParaRPr sz="3499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750" dirty="0"/>
              <a:t>Охвачены все этапы</a:t>
            </a:r>
            <a:r>
              <a:rPr lang="en-GB" sz="2750" dirty="0"/>
              <a:t> </a:t>
            </a:r>
            <a:r>
              <a:rPr lang="ru-RU" sz="2750" dirty="0"/>
              <a:t>мониторинга</a:t>
            </a:r>
            <a:r>
              <a:rPr lang="en-GB" sz="2750" dirty="0"/>
              <a:t> </a:t>
            </a:r>
            <a:r>
              <a:rPr lang="ru-RU" sz="2750" dirty="0"/>
              <a:t>согласно цели</a:t>
            </a:r>
            <a:r>
              <a:rPr lang="en-GB" sz="2750" dirty="0"/>
              <a:t> </a:t>
            </a:r>
            <a:r>
              <a:rPr lang="ru-RU" sz="2750" dirty="0"/>
              <a:t>ДВП</a:t>
            </a:r>
            <a:endParaRPr sz="2750" dirty="0"/>
          </a:p>
        </p:txBody>
      </p:sp>
      <p:sp>
        <p:nvSpPr>
          <p:cNvPr id="826" name="Google Shape;826;p25" descr="Post-it" title="Post-it"/>
          <p:cNvSpPr/>
          <p:nvPr/>
        </p:nvSpPr>
        <p:spPr>
          <a:xfrm>
            <a:off x="6491402" y="1358653"/>
            <a:ext cx="5230350" cy="868500"/>
          </a:xfrm>
          <a:prstGeom prst="foldedCorner">
            <a:avLst>
              <a:gd name="adj" fmla="val 16667"/>
            </a:avLst>
          </a:prstGeom>
          <a:solidFill>
            <a:srgbClr val="F9CEC9"/>
          </a:solidFill>
          <a:ln w="19050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9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Имеются ли какие-либо упущения или неверная информация</a:t>
            </a:r>
            <a:endParaRPr sz="259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5" descr="Post-it" title="Post-it"/>
          <p:cNvSpPr/>
          <p:nvPr/>
        </p:nvSpPr>
        <p:spPr>
          <a:xfrm>
            <a:off x="5322038" y="2346119"/>
            <a:ext cx="7001550" cy="1533600"/>
          </a:xfrm>
          <a:prstGeom prst="foldedCorner">
            <a:avLst>
              <a:gd name="adj" fmla="val 16667"/>
            </a:avLst>
          </a:prstGeom>
          <a:solidFill>
            <a:srgbClr val="F9CEC9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49" dirty="0"/>
              <a:t>Группа</a:t>
            </a:r>
            <a:r>
              <a:rPr lang="en-GB" sz="2449" dirty="0"/>
              <a:t> 3 </a:t>
            </a:r>
            <a:r>
              <a:rPr lang="ru-RU" sz="2449" dirty="0"/>
              <a:t>Должны быть указаны системы, по которым проводится сверка, а также периодичность сверки и конечная дата сверки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5" descr="Post-it" title="Post-it"/>
          <p:cNvSpPr/>
          <p:nvPr/>
        </p:nvSpPr>
        <p:spPr>
          <a:xfrm>
            <a:off x="5750175" y="3998819"/>
            <a:ext cx="6573600" cy="1533600"/>
          </a:xfrm>
          <a:prstGeom prst="foldedCorner">
            <a:avLst>
              <a:gd name="adj" fmla="val 16667"/>
            </a:avLst>
          </a:prstGeom>
          <a:solidFill>
            <a:srgbClr val="F9CEC9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49" dirty="0"/>
              <a:t>Группа 2</a:t>
            </a:r>
            <a:r>
              <a:rPr lang="en-GB" sz="2599" dirty="0"/>
              <a:t>:</a:t>
            </a:r>
            <a:r>
              <a:rPr lang="ru-RU" sz="2599" dirty="0"/>
              <a:t> Мониторинг после распределения (МПР)_Целевые получатели помощи получают средства через доверенных лиц</a:t>
            </a:r>
            <a:endParaRPr sz="25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5" descr="Post-it" title="Post-it"/>
          <p:cNvSpPr/>
          <p:nvPr/>
        </p:nvSpPr>
        <p:spPr>
          <a:xfrm>
            <a:off x="4970175" y="7028426"/>
            <a:ext cx="7461000" cy="1533600"/>
          </a:xfrm>
          <a:prstGeom prst="foldedCorner">
            <a:avLst>
              <a:gd name="adj" fmla="val 16667"/>
            </a:avLst>
          </a:prstGeom>
          <a:solidFill>
            <a:srgbClr val="F9CEC9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49" dirty="0"/>
              <a:t>Группа 2</a:t>
            </a:r>
            <a:r>
              <a:rPr lang="en-GB" sz="2449" dirty="0"/>
              <a:t>: </a:t>
            </a:r>
            <a:r>
              <a:rPr lang="ru-RU" sz="2449" dirty="0"/>
              <a:t>Анализ данных</a:t>
            </a:r>
            <a:r>
              <a:rPr lang="en-GB" sz="2449" dirty="0"/>
              <a:t>_</a:t>
            </a:r>
            <a:r>
              <a:rPr lang="ru-RU" sz="2449" dirty="0"/>
              <a:t>проверка данных с получателями помощи</a:t>
            </a:r>
            <a:r>
              <a:rPr lang="en-GB" sz="2449" dirty="0"/>
              <a:t>. </a:t>
            </a:r>
            <a:r>
              <a:rPr lang="ru-RU" sz="2449" dirty="0"/>
              <a:t>Проверка на несоответствие данных</a:t>
            </a:r>
            <a:endParaRPr sz="244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5" descr="Post-it" title="Post-it"/>
          <p:cNvSpPr/>
          <p:nvPr/>
        </p:nvSpPr>
        <p:spPr>
          <a:xfrm>
            <a:off x="4970175" y="8641207"/>
            <a:ext cx="7461000" cy="1533600"/>
          </a:xfrm>
          <a:prstGeom prst="foldedCorner">
            <a:avLst>
              <a:gd name="adj" fmla="val 16667"/>
            </a:avLst>
          </a:prstGeom>
          <a:solidFill>
            <a:srgbClr val="F9CEC9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599" dirty="0"/>
              <a:t>Группа</a:t>
            </a:r>
            <a:r>
              <a:rPr lang="en-GB" sz="2599" dirty="0"/>
              <a:t> 1: </a:t>
            </a:r>
            <a:r>
              <a:rPr lang="ru-RU" sz="2599" dirty="0"/>
              <a:t>Внешние заинтересованные стороны для количественной оценки социального воздействия программы</a:t>
            </a:r>
            <a:r>
              <a:rPr lang="en-GB" sz="2599" dirty="0"/>
              <a:t> </a:t>
            </a:r>
            <a:r>
              <a:rPr lang="ru-RU" sz="2599" dirty="0"/>
              <a:t>не привлекаются</a:t>
            </a:r>
            <a:endParaRPr sz="25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5" descr="Post-it" title="Post-it"/>
          <p:cNvSpPr/>
          <p:nvPr/>
        </p:nvSpPr>
        <p:spPr>
          <a:xfrm>
            <a:off x="12694340" y="1358653"/>
            <a:ext cx="5230350" cy="868500"/>
          </a:xfrm>
          <a:prstGeom prst="foldedCorner">
            <a:avLst>
              <a:gd name="adj" fmla="val 16667"/>
            </a:avLst>
          </a:prstGeom>
          <a:solidFill>
            <a:srgbClr val="5AE4E4"/>
          </a:solidFill>
          <a:ln w="19050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9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Какие рекомендации по улучшению вы бы предоставили?</a:t>
            </a:r>
            <a:endParaRPr sz="259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5" descr="Post-it" title="Post-it"/>
          <p:cNvSpPr/>
          <p:nvPr/>
        </p:nvSpPr>
        <p:spPr>
          <a:xfrm>
            <a:off x="12815813" y="2346119"/>
            <a:ext cx="5368950" cy="1886400"/>
          </a:xfrm>
          <a:prstGeom prst="foldedCorner">
            <a:avLst>
              <a:gd name="adj" fmla="val 16667"/>
            </a:avLst>
          </a:prstGeom>
          <a:solidFill>
            <a:srgbClr val="5AE4E4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750" dirty="0"/>
              <a:t>Группа</a:t>
            </a:r>
            <a:r>
              <a:rPr lang="en-GB" sz="2750" dirty="0"/>
              <a:t> 3</a:t>
            </a:r>
            <a:r>
              <a:rPr lang="ru-RU" sz="2750" dirty="0"/>
              <a:t>:</a:t>
            </a:r>
            <a:r>
              <a:rPr lang="en-GB" sz="2750" dirty="0"/>
              <a:t> </a:t>
            </a:r>
            <a:r>
              <a:rPr lang="ru-RU" sz="2750" dirty="0"/>
              <a:t>Следует подробно описать всю необходимую информацию для этапов</a:t>
            </a:r>
            <a:endParaRPr sz="27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5" descr="Post-it" title="Post-it"/>
          <p:cNvSpPr/>
          <p:nvPr/>
        </p:nvSpPr>
        <p:spPr>
          <a:xfrm>
            <a:off x="12694350" y="4493969"/>
            <a:ext cx="5400450" cy="1965600"/>
          </a:xfrm>
          <a:prstGeom prst="foldedCorner">
            <a:avLst>
              <a:gd name="adj" fmla="val 16667"/>
            </a:avLst>
          </a:prstGeom>
          <a:solidFill>
            <a:srgbClr val="5AE4E4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ru-RU" sz="2449" dirty="0">
                <a:solidFill>
                  <a:schemeClr val="dk1"/>
                </a:solidFill>
              </a:rPr>
              <a:t>Группа 2</a:t>
            </a:r>
            <a:r>
              <a:rPr lang="en-GB" sz="2449" dirty="0">
                <a:solidFill>
                  <a:schemeClr val="dk1"/>
                </a:solidFill>
              </a:rPr>
              <a:t>: </a:t>
            </a:r>
            <a:r>
              <a:rPr lang="ru-RU" sz="2449" dirty="0">
                <a:solidFill>
                  <a:schemeClr val="dk1"/>
                </a:solidFill>
              </a:rPr>
              <a:t>Разработка централизованной базы данных уязвимых домохозяйств в сообществах</a:t>
            </a:r>
            <a:r>
              <a:rPr lang="en-GB" sz="2449" dirty="0">
                <a:solidFill>
                  <a:schemeClr val="dk1"/>
                </a:solidFill>
              </a:rPr>
              <a:t> </a:t>
            </a:r>
            <a:endParaRPr sz="2449" dirty="0">
              <a:solidFill>
                <a:schemeClr val="dk1"/>
              </a:solidFill>
            </a:endParaRPr>
          </a:p>
        </p:txBody>
      </p:sp>
      <p:sp>
        <p:nvSpPr>
          <p:cNvPr id="834" name="Google Shape;834;p25" descr="Post-it" title="Post-it"/>
          <p:cNvSpPr/>
          <p:nvPr/>
        </p:nvSpPr>
        <p:spPr>
          <a:xfrm>
            <a:off x="12581288" y="6618457"/>
            <a:ext cx="5368950" cy="2022750"/>
          </a:xfrm>
          <a:prstGeom prst="foldedCorner">
            <a:avLst>
              <a:gd name="adj" fmla="val 16667"/>
            </a:avLst>
          </a:prstGeom>
          <a:solidFill>
            <a:srgbClr val="5AE4E4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/>
              <a:t>Группа</a:t>
            </a:r>
            <a:r>
              <a:rPr lang="en-GB" sz="2300" dirty="0"/>
              <a:t> 1: </a:t>
            </a:r>
            <a:r>
              <a:rPr lang="ru-RU" sz="2300" dirty="0"/>
              <a:t>Рассмотрение возможности привлечения других заинтересованных сторон для оценки воздействия программы, например, клиник, полиции, церковного руководства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5"/>
          <p:cNvSpPr/>
          <p:nvPr/>
        </p:nvSpPr>
        <p:spPr>
          <a:xfrm>
            <a:off x="13949243" y="9255461"/>
            <a:ext cx="790650" cy="66555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25"/>
          <p:cNvSpPr/>
          <p:nvPr/>
        </p:nvSpPr>
        <p:spPr>
          <a:xfrm>
            <a:off x="15762638" y="9255461"/>
            <a:ext cx="839484" cy="665577"/>
          </a:xfrm>
          <a:prstGeom prst="lightningBolt">
            <a:avLst/>
          </a:prstGeom>
          <a:solidFill>
            <a:srgbClr val="F4B08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25"/>
          <p:cNvSpPr/>
          <p:nvPr/>
        </p:nvSpPr>
        <p:spPr>
          <a:xfrm>
            <a:off x="17019659" y="9255461"/>
            <a:ext cx="711450" cy="665550"/>
          </a:xfrm>
          <a:prstGeom prst="smileyFace">
            <a:avLst>
              <a:gd name="adj" fmla="val 4653"/>
            </a:avLst>
          </a:prstGeom>
          <a:solidFill>
            <a:srgbClr val="C4E0B2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25" descr="Post-it" title="Post-it"/>
          <p:cNvSpPr/>
          <p:nvPr/>
        </p:nvSpPr>
        <p:spPr>
          <a:xfrm>
            <a:off x="5071839" y="5415644"/>
            <a:ext cx="7461000" cy="1533600"/>
          </a:xfrm>
          <a:prstGeom prst="foldedCorner">
            <a:avLst>
              <a:gd name="adj" fmla="val 16667"/>
            </a:avLst>
          </a:prstGeom>
          <a:solidFill>
            <a:srgbClr val="F9CEC9"/>
          </a:solidFill>
          <a:ln w="9525" cap="flat" cmpd="sng">
            <a:solidFill>
              <a:srgbClr val="F9C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sz="2599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99" dirty="0"/>
              <a:t>Группа 2</a:t>
            </a:r>
            <a:r>
              <a:rPr lang="en-GB" sz="2599" dirty="0"/>
              <a:t>: </a:t>
            </a:r>
            <a:r>
              <a:rPr lang="ru-RU" sz="2599" dirty="0"/>
              <a:t>Отсутствует информация о предварительной разъяснительной работе перед выдачей помощи, и не проводится опрос на выходе</a:t>
            </a:r>
            <a:endParaRPr sz="25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5"/>
          <p:cNvSpPr/>
          <p:nvPr/>
        </p:nvSpPr>
        <p:spPr>
          <a:xfrm>
            <a:off x="10316055" y="6125336"/>
            <a:ext cx="790650" cy="66555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25"/>
          <p:cNvSpPr/>
          <p:nvPr/>
        </p:nvSpPr>
        <p:spPr>
          <a:xfrm>
            <a:off x="15991238" y="9484061"/>
            <a:ext cx="839484" cy="665577"/>
          </a:xfrm>
          <a:prstGeom prst="lightningBolt">
            <a:avLst/>
          </a:prstGeom>
          <a:solidFill>
            <a:srgbClr val="F4B08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25"/>
          <p:cNvSpPr/>
          <p:nvPr/>
        </p:nvSpPr>
        <p:spPr>
          <a:xfrm>
            <a:off x="17248259" y="9484061"/>
            <a:ext cx="711450" cy="665550"/>
          </a:xfrm>
          <a:prstGeom prst="smileyFace">
            <a:avLst>
              <a:gd name="adj" fmla="val 4653"/>
            </a:avLst>
          </a:prstGeom>
          <a:solidFill>
            <a:srgbClr val="C4E0B2"/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25"/>
          <p:cNvSpPr/>
          <p:nvPr/>
        </p:nvSpPr>
        <p:spPr>
          <a:xfrm>
            <a:off x="2996693" y="2450111"/>
            <a:ext cx="790650" cy="66555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153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27"/>
          <p:cNvSpPr txBox="1">
            <a:spLocks noGrp="1"/>
          </p:cNvSpPr>
          <p:nvPr>
            <p:ph type="title"/>
          </p:nvPr>
        </p:nvSpPr>
        <p:spPr>
          <a:xfrm>
            <a:off x="2288897" y="3753259"/>
            <a:ext cx="14301788" cy="112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>
              <a:buClr>
                <a:srgbClr val="FF0000"/>
              </a:buClr>
              <a:buSzPts val="2800"/>
            </a:pPr>
            <a:r>
              <a:rPr lang="ru-RU" sz="4200" dirty="0">
                <a:solidFill>
                  <a:srgbClr val="FF0000"/>
                </a:solidFill>
              </a:rPr>
              <a:t>Пленарное обсуждение для обобщения результатов работы в группах</a:t>
            </a:r>
            <a:r>
              <a:rPr lang="en-GB" sz="4200" dirty="0">
                <a:solidFill>
                  <a:srgbClr val="FF0000"/>
                </a:solidFill>
              </a:rPr>
              <a:t> – </a:t>
            </a:r>
            <a:r>
              <a:rPr lang="ru-RU" sz="4200" dirty="0">
                <a:solidFill>
                  <a:srgbClr val="FF0000"/>
                </a:solidFill>
              </a:rPr>
              <a:t>вернитесь к представлению работы в группах на слайдах</a:t>
            </a:r>
            <a:endParaRPr sz="4200" dirty="0"/>
          </a:p>
        </p:txBody>
      </p:sp>
    </p:spTree>
    <p:extLst>
      <p:ext uri="{BB962C8B-B14F-4D97-AF65-F5344CB8AC3E}">
        <p14:creationId xmlns:p14="http://schemas.microsoft.com/office/powerpoint/2010/main" val="4024946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FA6F0-1980-3ADC-CE3C-3B5A8CEF8E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E265D-D5A1-3FAA-45E3-8E1CBE14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503" y="5805497"/>
            <a:ext cx="13074711" cy="2490076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предварительного варианта документа по этапам и действиям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15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EC55-B325-C610-BF0D-FAD98FDAFDD9}"/>
              </a:ext>
            </a:extLst>
          </p:cNvPr>
          <p:cNvSpPr txBox="1">
            <a:spLocks/>
          </p:cNvSpPr>
          <p:nvPr/>
        </p:nvSpPr>
        <p:spPr>
          <a:xfrm>
            <a:off x="1229637" y="880018"/>
            <a:ext cx="14819660" cy="1143000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Работа в группах</a:t>
            </a:r>
            <a:r>
              <a:rPr lang="en-US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3 : </a:t>
            </a: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Основные этапы и процедуры для</a:t>
            </a:r>
            <a:r>
              <a:rPr lang="en-US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ДВП</a:t>
            </a:r>
            <a:r>
              <a:rPr lang="en-US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</a:t>
            </a: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разработка предварительных вариантов новых</a:t>
            </a:r>
            <a:r>
              <a:rPr lang="en-US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СОП</a:t>
            </a:r>
            <a:r>
              <a:rPr lang="en-US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40E6B-2CC0-E80A-C5EF-5916F2C61C71}"/>
              </a:ext>
            </a:extLst>
          </p:cNvPr>
          <p:cNvSpPr txBox="1">
            <a:spLocks/>
          </p:cNvSpPr>
          <p:nvPr/>
        </p:nvSpPr>
        <p:spPr>
          <a:xfrm>
            <a:off x="1229637" y="2703379"/>
            <a:ext cx="15287929" cy="6897653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Каковы основные этапы от оценки потребностей до определения и отчетности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?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en-US" sz="4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Внесите в таблицу основные этапы и подэтапы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</a:t>
            </a: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используя выводы,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полученные на предыдущих заседаниях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</a:t>
            </a:r>
          </a:p>
          <a:p>
            <a:pPr fontAlgn="auto">
              <a:spcAft>
                <a:spcPts val="0"/>
              </a:spcAft>
            </a:pP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Определите требования к документам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Кто участвует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?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en-US" sz="4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98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214" y="159059"/>
            <a:ext cx="2030418" cy="2030418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80"/>
          <p:cNvSpPr/>
          <p:nvPr/>
        </p:nvSpPr>
        <p:spPr>
          <a:xfrm>
            <a:off x="3026228" y="481196"/>
            <a:ext cx="14769000" cy="116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388" rIns="182850" bIns="913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Коллективное обсуждение</a:t>
            </a:r>
            <a:r>
              <a:rPr lang="en-GB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Этапы СОП</a:t>
            </a:r>
            <a:r>
              <a:rPr lang="en-GB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должны быть</a:t>
            </a:r>
            <a:r>
              <a:rPr lang="en-GB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ru-RU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Добавлены</a:t>
            </a:r>
            <a:r>
              <a:rPr lang="en-GB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ru-RU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Удалены</a:t>
            </a:r>
            <a:r>
              <a:rPr lang="en-GB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ru-RU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Изменены</a:t>
            </a:r>
            <a:r>
              <a:rPr lang="en-GB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3200" i="1" dirty="0">
              <a:solidFill>
                <a:schemeClr val="accen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520" name="Google Shape;520;p80" descr="Post-it" title="Post-it"/>
          <p:cNvSpPr/>
          <p:nvPr/>
        </p:nvSpPr>
        <p:spPr>
          <a:xfrm>
            <a:off x="1" y="2298919"/>
            <a:ext cx="6057899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20;p80" descr="Post-it" title="Post-it">
            <a:extLst>
              <a:ext uri="{FF2B5EF4-FFF2-40B4-BE49-F238E27FC236}">
                <a16:creationId xmlns:a16="http://schemas.microsoft.com/office/drawing/2014/main" id="{0918D20F-43A2-94A3-2F9D-6408152CD74A}"/>
              </a:ext>
            </a:extLst>
          </p:cNvPr>
          <p:cNvSpPr/>
          <p:nvPr/>
        </p:nvSpPr>
        <p:spPr>
          <a:xfrm>
            <a:off x="6172203" y="2315429"/>
            <a:ext cx="6057899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20;p80" descr="Post-it" title="Post-it">
            <a:extLst>
              <a:ext uri="{FF2B5EF4-FFF2-40B4-BE49-F238E27FC236}">
                <a16:creationId xmlns:a16="http://schemas.microsoft.com/office/drawing/2014/main" id="{09C78606-0E74-87B6-677A-8458AB85B777}"/>
              </a:ext>
            </a:extLst>
          </p:cNvPr>
          <p:cNvSpPr/>
          <p:nvPr/>
        </p:nvSpPr>
        <p:spPr>
          <a:xfrm>
            <a:off x="12344405" y="2298919"/>
            <a:ext cx="5943595" cy="1224413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520;p80" descr="Post-it" title="Post-it">
            <a:extLst>
              <a:ext uri="{FF2B5EF4-FFF2-40B4-BE49-F238E27FC236}">
                <a16:creationId xmlns:a16="http://schemas.microsoft.com/office/drawing/2014/main" id="{11ECDD8B-0FD9-B934-C66A-A759700AB723}"/>
              </a:ext>
            </a:extLst>
          </p:cNvPr>
          <p:cNvSpPr/>
          <p:nvPr/>
        </p:nvSpPr>
        <p:spPr>
          <a:xfrm>
            <a:off x="1" y="3616265"/>
            <a:ext cx="6057899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20;p80" descr="Post-it" title="Post-it">
            <a:extLst>
              <a:ext uri="{FF2B5EF4-FFF2-40B4-BE49-F238E27FC236}">
                <a16:creationId xmlns:a16="http://schemas.microsoft.com/office/drawing/2014/main" id="{FA3C4142-204F-B50A-64FB-6D278ECEA8B0}"/>
              </a:ext>
            </a:extLst>
          </p:cNvPr>
          <p:cNvSpPr/>
          <p:nvPr/>
        </p:nvSpPr>
        <p:spPr>
          <a:xfrm>
            <a:off x="6172203" y="3632775"/>
            <a:ext cx="6057899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520;p80" descr="Post-it" title="Post-it">
            <a:extLst>
              <a:ext uri="{FF2B5EF4-FFF2-40B4-BE49-F238E27FC236}">
                <a16:creationId xmlns:a16="http://schemas.microsoft.com/office/drawing/2014/main" id="{30BB1A0F-D73A-187C-9F43-3891486854D5}"/>
              </a:ext>
            </a:extLst>
          </p:cNvPr>
          <p:cNvSpPr/>
          <p:nvPr/>
        </p:nvSpPr>
        <p:spPr>
          <a:xfrm>
            <a:off x="12344405" y="3616265"/>
            <a:ext cx="5943595" cy="1224413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520;p80" descr="Post-it" title="Post-it">
            <a:extLst>
              <a:ext uri="{FF2B5EF4-FFF2-40B4-BE49-F238E27FC236}">
                <a16:creationId xmlns:a16="http://schemas.microsoft.com/office/drawing/2014/main" id="{4BB6B13E-3F57-B9BB-01CB-46D73D0B5E20}"/>
              </a:ext>
            </a:extLst>
          </p:cNvPr>
          <p:cNvSpPr/>
          <p:nvPr/>
        </p:nvSpPr>
        <p:spPr>
          <a:xfrm>
            <a:off x="0" y="4933611"/>
            <a:ext cx="6057899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20;p80" descr="Post-it" title="Post-it">
            <a:extLst>
              <a:ext uri="{FF2B5EF4-FFF2-40B4-BE49-F238E27FC236}">
                <a16:creationId xmlns:a16="http://schemas.microsoft.com/office/drawing/2014/main" id="{CFDE5768-E357-0C04-951C-1EF001A14FC5}"/>
              </a:ext>
            </a:extLst>
          </p:cNvPr>
          <p:cNvSpPr/>
          <p:nvPr/>
        </p:nvSpPr>
        <p:spPr>
          <a:xfrm>
            <a:off x="6172202" y="4950121"/>
            <a:ext cx="6057899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520;p80" descr="Post-it" title="Post-it">
            <a:extLst>
              <a:ext uri="{FF2B5EF4-FFF2-40B4-BE49-F238E27FC236}">
                <a16:creationId xmlns:a16="http://schemas.microsoft.com/office/drawing/2014/main" id="{1DB3FA5D-B962-0121-45C0-6E3E786A4A11}"/>
              </a:ext>
            </a:extLst>
          </p:cNvPr>
          <p:cNvSpPr/>
          <p:nvPr/>
        </p:nvSpPr>
        <p:spPr>
          <a:xfrm>
            <a:off x="12344404" y="4933611"/>
            <a:ext cx="5943595" cy="1224413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520;p80" descr="Post-it" title="Post-it">
            <a:extLst>
              <a:ext uri="{FF2B5EF4-FFF2-40B4-BE49-F238E27FC236}">
                <a16:creationId xmlns:a16="http://schemas.microsoft.com/office/drawing/2014/main" id="{8F214ED1-DC5E-9763-3B4C-6F0A0AC48C6B}"/>
              </a:ext>
            </a:extLst>
          </p:cNvPr>
          <p:cNvSpPr/>
          <p:nvPr/>
        </p:nvSpPr>
        <p:spPr>
          <a:xfrm>
            <a:off x="1" y="6286756"/>
            <a:ext cx="6057899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520;p80" descr="Post-it" title="Post-it">
            <a:extLst>
              <a:ext uri="{FF2B5EF4-FFF2-40B4-BE49-F238E27FC236}">
                <a16:creationId xmlns:a16="http://schemas.microsoft.com/office/drawing/2014/main" id="{A3ECF120-9BD7-5A76-2CD0-2DC496AB2AD0}"/>
              </a:ext>
            </a:extLst>
          </p:cNvPr>
          <p:cNvSpPr/>
          <p:nvPr/>
        </p:nvSpPr>
        <p:spPr>
          <a:xfrm>
            <a:off x="6172203" y="6303266"/>
            <a:ext cx="6057899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520;p80" descr="Post-it" title="Post-it">
            <a:extLst>
              <a:ext uri="{FF2B5EF4-FFF2-40B4-BE49-F238E27FC236}">
                <a16:creationId xmlns:a16="http://schemas.microsoft.com/office/drawing/2014/main" id="{2B09406A-FB63-753D-0593-5F04691708FA}"/>
              </a:ext>
            </a:extLst>
          </p:cNvPr>
          <p:cNvSpPr/>
          <p:nvPr/>
        </p:nvSpPr>
        <p:spPr>
          <a:xfrm>
            <a:off x="12344405" y="6286756"/>
            <a:ext cx="5943595" cy="1224413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520;p80" descr="Post-it" title="Post-it">
            <a:extLst>
              <a:ext uri="{FF2B5EF4-FFF2-40B4-BE49-F238E27FC236}">
                <a16:creationId xmlns:a16="http://schemas.microsoft.com/office/drawing/2014/main" id="{29561172-8331-AAF0-1AB7-AE9FC1C8E236}"/>
              </a:ext>
            </a:extLst>
          </p:cNvPr>
          <p:cNvSpPr/>
          <p:nvPr/>
        </p:nvSpPr>
        <p:spPr>
          <a:xfrm>
            <a:off x="1" y="7639901"/>
            <a:ext cx="6057899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520;p80" descr="Post-it" title="Post-it">
            <a:extLst>
              <a:ext uri="{FF2B5EF4-FFF2-40B4-BE49-F238E27FC236}">
                <a16:creationId xmlns:a16="http://schemas.microsoft.com/office/drawing/2014/main" id="{54E405E9-ECDB-0828-007F-22FC55CB1892}"/>
              </a:ext>
            </a:extLst>
          </p:cNvPr>
          <p:cNvSpPr/>
          <p:nvPr/>
        </p:nvSpPr>
        <p:spPr>
          <a:xfrm>
            <a:off x="6172203" y="7656411"/>
            <a:ext cx="6057899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520;p80" descr="Post-it" title="Post-it">
            <a:extLst>
              <a:ext uri="{FF2B5EF4-FFF2-40B4-BE49-F238E27FC236}">
                <a16:creationId xmlns:a16="http://schemas.microsoft.com/office/drawing/2014/main" id="{DDD8BB34-7F5A-2FC0-E3A0-92FA8D2BDA4F}"/>
              </a:ext>
            </a:extLst>
          </p:cNvPr>
          <p:cNvSpPr/>
          <p:nvPr/>
        </p:nvSpPr>
        <p:spPr>
          <a:xfrm>
            <a:off x="12344405" y="7639901"/>
            <a:ext cx="5943595" cy="1224413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520;p80" descr="Post-it" title="Post-it">
            <a:extLst>
              <a:ext uri="{FF2B5EF4-FFF2-40B4-BE49-F238E27FC236}">
                <a16:creationId xmlns:a16="http://schemas.microsoft.com/office/drawing/2014/main" id="{8B29495D-3D7E-DFD2-14BD-5506A18B2462}"/>
              </a:ext>
            </a:extLst>
          </p:cNvPr>
          <p:cNvSpPr/>
          <p:nvPr/>
        </p:nvSpPr>
        <p:spPr>
          <a:xfrm>
            <a:off x="1" y="8956152"/>
            <a:ext cx="6057899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520;p80" descr="Post-it" title="Post-it">
            <a:extLst>
              <a:ext uri="{FF2B5EF4-FFF2-40B4-BE49-F238E27FC236}">
                <a16:creationId xmlns:a16="http://schemas.microsoft.com/office/drawing/2014/main" id="{04D5C9DB-B801-121A-D7D9-D5BC6F7B671A}"/>
              </a:ext>
            </a:extLst>
          </p:cNvPr>
          <p:cNvSpPr/>
          <p:nvPr/>
        </p:nvSpPr>
        <p:spPr>
          <a:xfrm>
            <a:off x="6172203" y="8972662"/>
            <a:ext cx="6057899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520;p80" descr="Post-it" title="Post-it">
            <a:extLst>
              <a:ext uri="{FF2B5EF4-FFF2-40B4-BE49-F238E27FC236}">
                <a16:creationId xmlns:a16="http://schemas.microsoft.com/office/drawing/2014/main" id="{1DBC5E73-D328-29EA-97DD-0CDB199E543B}"/>
              </a:ext>
            </a:extLst>
          </p:cNvPr>
          <p:cNvSpPr/>
          <p:nvPr/>
        </p:nvSpPr>
        <p:spPr>
          <a:xfrm>
            <a:off x="12344405" y="8956152"/>
            <a:ext cx="5943595" cy="1224413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520;p80" descr="Post-it" title="Post-it">
            <a:extLst>
              <a:ext uri="{FF2B5EF4-FFF2-40B4-BE49-F238E27FC236}">
                <a16:creationId xmlns:a16="http://schemas.microsoft.com/office/drawing/2014/main" id="{69C76036-8CA5-A8FA-0553-6E02D9F6E6DB}"/>
              </a:ext>
            </a:extLst>
          </p:cNvPr>
          <p:cNvSpPr/>
          <p:nvPr/>
        </p:nvSpPr>
        <p:spPr>
          <a:xfrm>
            <a:off x="12702031" y="1495639"/>
            <a:ext cx="4088245" cy="674548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нужно изменить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520;p80" descr="Post-it" title="Post-it">
            <a:extLst>
              <a:ext uri="{FF2B5EF4-FFF2-40B4-BE49-F238E27FC236}">
                <a16:creationId xmlns:a16="http://schemas.microsoft.com/office/drawing/2014/main" id="{E43D2CA2-BCBF-D93A-ED16-EDC3AB81F5E6}"/>
              </a:ext>
            </a:extLst>
          </p:cNvPr>
          <p:cNvSpPr/>
          <p:nvPr/>
        </p:nvSpPr>
        <p:spPr>
          <a:xfrm>
            <a:off x="6821494" y="1541818"/>
            <a:ext cx="3795267" cy="674548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нужно удалить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520;p80" descr="Post-it" title="Post-it">
            <a:extLst>
              <a:ext uri="{FF2B5EF4-FFF2-40B4-BE49-F238E27FC236}">
                <a16:creationId xmlns:a16="http://schemas.microsoft.com/office/drawing/2014/main" id="{AC5A4D9C-B013-B5C9-40B8-3E2D667F0539}"/>
              </a:ext>
            </a:extLst>
          </p:cNvPr>
          <p:cNvSpPr/>
          <p:nvPr/>
        </p:nvSpPr>
        <p:spPr>
          <a:xfrm>
            <a:off x="2171229" y="1541818"/>
            <a:ext cx="3795267" cy="674548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нужно добавить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3042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FBB05CC-3B28-5D2A-E1CC-5D5F42742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220420"/>
              </p:ext>
            </p:extLst>
          </p:nvPr>
        </p:nvGraphicFramePr>
        <p:xfrm>
          <a:off x="952500" y="135414"/>
          <a:ext cx="16516352" cy="9087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5597">
                  <a:extLst>
                    <a:ext uri="{9D8B030D-6E8A-4147-A177-3AD203B41FA5}">
                      <a16:colId xmlns:a16="http://schemas.microsoft.com/office/drawing/2014/main" val="2078172995"/>
                    </a:ext>
                  </a:extLst>
                </a:gridCol>
                <a:gridCol w="3342289">
                  <a:extLst>
                    <a:ext uri="{9D8B030D-6E8A-4147-A177-3AD203B41FA5}">
                      <a16:colId xmlns:a16="http://schemas.microsoft.com/office/drawing/2014/main" val="4276363619"/>
                    </a:ext>
                  </a:extLst>
                </a:gridCol>
                <a:gridCol w="3925614">
                  <a:extLst>
                    <a:ext uri="{9D8B030D-6E8A-4147-A177-3AD203B41FA5}">
                      <a16:colId xmlns:a16="http://schemas.microsoft.com/office/drawing/2014/main" val="949979486"/>
                    </a:ext>
                  </a:extLst>
                </a:gridCol>
                <a:gridCol w="3752852">
                  <a:extLst>
                    <a:ext uri="{9D8B030D-6E8A-4147-A177-3AD203B41FA5}">
                      <a16:colId xmlns:a16="http://schemas.microsoft.com/office/drawing/2014/main" val="1883620393"/>
                    </a:ext>
                  </a:extLst>
                </a:gridCol>
              </a:tblGrid>
              <a:tr h="76126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/>
                          </a:solidFill>
                        </a:rPr>
                        <a:t>Мероприятия</a:t>
                      </a:r>
                      <a:endParaRPr lang="en-MY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/>
                          </a:solidFill>
                        </a:rPr>
                        <a:t>Подэтапы</a:t>
                      </a:r>
                      <a:endParaRPr lang="en-MY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/>
                          </a:solidFill>
                        </a:rPr>
                        <a:t>Требуемые документы</a:t>
                      </a:r>
                      <a:endParaRPr lang="en-MY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/>
                          </a:solidFill>
                        </a:rPr>
                        <a:t>Кто участвует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(</a:t>
                      </a:r>
                      <a:r>
                        <a:rPr lang="ru-RU" dirty="0">
                          <a:solidFill>
                            <a:schemeClr val="bg2"/>
                          </a:solidFill>
                        </a:rPr>
                        <a:t>список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en-MY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26101"/>
                  </a:ext>
                </a:extLst>
              </a:tr>
              <a:tr h="465445">
                <a:tc>
                  <a:txBody>
                    <a:bodyPr/>
                    <a:lstStyle/>
                    <a:p>
                      <a:r>
                        <a:rPr lang="ru-RU" dirty="0"/>
                        <a:t>Оценка потребностей</a:t>
                      </a:r>
                      <a:r>
                        <a:rPr lang="en-MY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407042"/>
                  </a:ext>
                </a:extLst>
              </a:tr>
              <a:tr h="846263">
                <a:tc>
                  <a:txBody>
                    <a:bodyPr/>
                    <a:lstStyle/>
                    <a:p>
                      <a:r>
                        <a:rPr lang="ru-RU" dirty="0"/>
                        <a:t>Оценка рынков</a:t>
                      </a:r>
                      <a:r>
                        <a:rPr lang="en-MY" dirty="0"/>
                        <a:t> </a:t>
                      </a:r>
                      <a:r>
                        <a:rPr lang="ru-RU" dirty="0"/>
                        <a:t>и осуществимость денежной помощи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113320"/>
                  </a:ext>
                </a:extLst>
              </a:tr>
              <a:tr h="846263">
                <a:tc>
                  <a:txBody>
                    <a:bodyPr/>
                    <a:lstStyle/>
                    <a:p>
                      <a:r>
                        <a:rPr lang="ru-RU" dirty="0"/>
                        <a:t>Определение суммы перевода денежных средств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50419"/>
                  </a:ext>
                </a:extLst>
              </a:tr>
              <a:tr h="571096">
                <a:tc>
                  <a:txBody>
                    <a:bodyPr/>
                    <a:lstStyle/>
                    <a:p>
                      <a:r>
                        <a:rPr lang="ru-RU" dirty="0"/>
                        <a:t>Определение критериев выбора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4484"/>
                  </a:ext>
                </a:extLst>
              </a:tr>
              <a:tr h="536027">
                <a:tc>
                  <a:txBody>
                    <a:bodyPr/>
                    <a:lstStyle/>
                    <a:p>
                      <a:r>
                        <a:rPr lang="ru-RU" dirty="0"/>
                        <a:t>Планирование выдачи помощи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406727"/>
                  </a:ext>
                </a:extLst>
              </a:tr>
              <a:tr h="846263">
                <a:tc>
                  <a:txBody>
                    <a:bodyPr/>
                    <a:lstStyle/>
                    <a:p>
                      <a:r>
                        <a:rPr lang="ru-RU" dirty="0"/>
                        <a:t>Представление списка получателей помощи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068045"/>
                  </a:ext>
                </a:extLst>
              </a:tr>
              <a:tr h="846263">
                <a:tc>
                  <a:txBody>
                    <a:bodyPr/>
                    <a:lstStyle/>
                    <a:p>
                      <a:r>
                        <a:rPr lang="ru-RU" dirty="0"/>
                        <a:t>Запрос и утверждение выделения средств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53834"/>
                  </a:ext>
                </a:extLst>
              </a:tr>
              <a:tr h="551793">
                <a:tc>
                  <a:txBody>
                    <a:bodyPr/>
                    <a:lstStyle/>
                    <a:p>
                      <a:r>
                        <a:rPr lang="ru-RU" dirty="0"/>
                        <a:t>Коммуникация с</a:t>
                      </a:r>
                      <a:r>
                        <a:rPr lang="en-MY" dirty="0"/>
                        <a:t> </a:t>
                      </a:r>
                      <a:r>
                        <a:rPr lang="ru-RU" dirty="0"/>
                        <a:t>ПФУ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435350"/>
                  </a:ext>
                </a:extLst>
              </a:tr>
              <a:tr h="465445">
                <a:tc>
                  <a:txBody>
                    <a:bodyPr/>
                    <a:lstStyle/>
                    <a:p>
                      <a:r>
                        <a:rPr lang="ru-RU" dirty="0"/>
                        <a:t>Выдача денежной помощи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068300"/>
                  </a:ext>
                </a:extLst>
              </a:tr>
              <a:tr h="553370">
                <a:tc>
                  <a:txBody>
                    <a:bodyPr/>
                    <a:lstStyle/>
                    <a:p>
                      <a:r>
                        <a:rPr lang="ru-RU" dirty="0"/>
                        <a:t>Финансовая отчетность и сверка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399640"/>
                  </a:ext>
                </a:extLst>
              </a:tr>
              <a:tr h="536028">
                <a:tc>
                  <a:txBody>
                    <a:bodyPr/>
                    <a:lstStyle/>
                    <a:p>
                      <a:r>
                        <a:rPr lang="ru-RU" dirty="0"/>
                        <a:t>Мониторинг после выдачи</a:t>
                      </a:r>
                      <a:r>
                        <a:rPr lang="ru-RU" baseline="0" dirty="0"/>
                        <a:t> помощи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494280"/>
                  </a:ext>
                </a:extLst>
              </a:tr>
              <a:tr h="465445">
                <a:tc>
                  <a:txBody>
                    <a:bodyPr/>
                    <a:lstStyle/>
                    <a:p>
                      <a:r>
                        <a:rPr lang="ru-RU" dirty="0"/>
                        <a:t>Представление окончательной отчетности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914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011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5"/>
          <p:cNvSpPr txBox="1">
            <a:spLocks noGrp="1"/>
          </p:cNvSpPr>
          <p:nvPr>
            <p:ph type="title"/>
          </p:nvPr>
        </p:nvSpPr>
        <p:spPr>
          <a:xfrm>
            <a:off x="1257300" y="548482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SzPts val="3200"/>
            </a:pPr>
            <a:r>
              <a:rPr lang="ru-RU" sz="4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Подведение итогов</a:t>
            </a:r>
            <a:r>
              <a:rPr lang="en-GB" sz="4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800" dirty="0">
                <a:latin typeface="Arial"/>
                <a:ea typeface="Arial"/>
                <a:cs typeface="Arial"/>
                <a:sym typeface="Arial"/>
              </a:rPr>
              <a:t>1-го дня</a:t>
            </a:r>
            <a:endParaRPr dirty="0"/>
          </a:p>
        </p:txBody>
      </p:sp>
      <p:sp>
        <p:nvSpPr>
          <p:cNvPr id="105" name="Google Shape;105;p55"/>
          <p:cNvSpPr/>
          <p:nvPr/>
        </p:nvSpPr>
        <p:spPr>
          <a:xfrm rot="5340000">
            <a:off x="7997669" y="-5095542"/>
            <a:ext cx="185970" cy="14104110"/>
          </a:xfrm>
          <a:prstGeom prst="rect">
            <a:avLst/>
          </a:prstGeom>
          <a:solidFill>
            <a:srgbClr val="EE2A2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55" descr="ADHD Memory Tricks: 6 Ways to Stop Forget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4358" y="2926022"/>
            <a:ext cx="10685546" cy="5983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95D397-9AFF-DA81-D619-1B6502E4B7C0}"/>
              </a:ext>
            </a:extLst>
          </p:cNvPr>
          <p:cNvSpPr txBox="1"/>
          <p:nvPr/>
        </p:nvSpPr>
        <p:spPr>
          <a:xfrm>
            <a:off x="1110034" y="1205114"/>
            <a:ext cx="7655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Повестка дня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 2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-й день</a:t>
            </a:r>
            <a:endParaRPr lang="en-MY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CC76C1-2E51-1255-DF2A-2A3134337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086087"/>
              </p:ext>
            </p:extLst>
          </p:nvPr>
        </p:nvGraphicFramePr>
        <p:xfrm>
          <a:off x="1732664" y="2395555"/>
          <a:ext cx="12812676" cy="6415162"/>
        </p:xfrm>
        <a:graphic>
          <a:graphicData uri="http://schemas.openxmlformats.org/drawingml/2006/table">
            <a:tbl>
              <a:tblPr/>
              <a:tblGrid>
                <a:gridCol w="3898806">
                  <a:extLst>
                    <a:ext uri="{9D8B030D-6E8A-4147-A177-3AD203B41FA5}">
                      <a16:colId xmlns:a16="http://schemas.microsoft.com/office/drawing/2014/main" val="2002134766"/>
                    </a:ext>
                  </a:extLst>
                </a:gridCol>
                <a:gridCol w="8913870">
                  <a:extLst>
                    <a:ext uri="{9D8B030D-6E8A-4147-A177-3AD203B41FA5}">
                      <a16:colId xmlns:a16="http://schemas.microsoft.com/office/drawing/2014/main" val="1438803622"/>
                    </a:ext>
                  </a:extLst>
                </a:gridCol>
              </a:tblGrid>
              <a:tr h="40540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Время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MY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-й день</a:t>
                      </a:r>
                      <a:endParaRPr lang="en-MY" sz="24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629884"/>
                  </a:ext>
                </a:extLst>
              </a:tr>
              <a:tr h="43476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MY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8:30 – 9.00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400" b="0" i="0" u="none" strike="noStrike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Подведение итогов</a:t>
                      </a:r>
                      <a:r>
                        <a:rPr lang="en-MY" sz="2400" b="0" i="0" u="none" strike="noStrike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i="0" u="none" strike="noStrike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1-го дня</a:t>
                      </a:r>
                      <a:r>
                        <a:rPr lang="en-MY" sz="2400" b="0" i="0" u="none" strike="noStrike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en-MY" sz="240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18703"/>
                  </a:ext>
                </a:extLst>
              </a:tr>
              <a:tr h="113037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MY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9:00– 11:00 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400" b="0" i="0" u="none" strike="noStrike" kern="12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Разработка предварительного варианта матрицы распределения ответственности</a:t>
                      </a:r>
                      <a:r>
                        <a:rPr lang="en-US" sz="2400" b="0" i="0" u="none" strike="noStrike" kern="12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 (RACI)</a:t>
                      </a:r>
                      <a:br>
                        <a:rPr lang="en-US" sz="2400" b="0" i="0" u="none" strike="noStrike" kern="1200" dirty="0">
                          <a:solidFill>
                            <a:srgbClr val="00316E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</a:br>
                      <a:endParaRPr lang="en-US" sz="2400" b="0" i="0" u="none" strike="noStrike" kern="120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96183"/>
                  </a:ext>
                </a:extLst>
              </a:tr>
              <a:tr h="43476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MY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11:00– 11:30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Короткий перерыв</a:t>
                      </a:r>
                      <a:endParaRPr lang="en-MY" sz="24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526004"/>
                  </a:ext>
                </a:extLst>
              </a:tr>
              <a:tr h="96788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MY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11:30 –12:30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400" b="0" i="0" u="none" strike="noStrike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Окончательная доработка плана-графика, решений и утверждений</a:t>
                      </a:r>
                      <a:endParaRPr lang="en-US" sz="240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469864"/>
                  </a:ext>
                </a:extLst>
              </a:tr>
              <a:tr h="43476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MY" sz="2400" b="1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12.30 –13.30</a:t>
                      </a: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Перерыв на обед</a:t>
                      </a:r>
                      <a:endParaRPr lang="en-MY" sz="24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836812"/>
                  </a:ext>
                </a:extLst>
              </a:tr>
              <a:tr h="78256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MY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13:30 - 15:30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400" b="0" i="0" u="none" strike="noStrike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Рассмотрение существующих инструментов НО – какие нужно адаптировать/разработать</a:t>
                      </a:r>
                      <a:r>
                        <a:rPr lang="en-MY" sz="2400" b="0" i="0" u="none" strike="noStrike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?</a:t>
                      </a:r>
                      <a:endParaRPr lang="en-MY" sz="240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Open Sans"/>
                        <a:cs typeface="Arial" panose="020B060402020202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15717"/>
                  </a:ext>
                </a:extLst>
              </a:tr>
              <a:tr h="46193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MY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15:30 – 16:00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Короткий перерыв</a:t>
                      </a:r>
                      <a:endParaRPr lang="en-MY" sz="2400" dirty="0"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155342"/>
                  </a:ext>
                </a:extLst>
              </a:tr>
              <a:tr h="117573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MY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</a:rPr>
                        <a:t>16:00 – 17:00</a:t>
                      </a:r>
                      <a:endParaRPr lang="en-MY" sz="2400" b="1" dirty="0">
                        <a:effectLst/>
                        <a:latin typeface="Arial" panose="020B0604020202020204" pitchFamily="34" charset="0"/>
                        <a:ea typeface="Open Sans"/>
                        <a:cs typeface="Arial" panose="020B0604020202020204" pitchFamily="34" charset="0"/>
                      </a:endParaRPr>
                    </a:p>
                  </a:txBody>
                  <a:tcPr marL="48370" marR="48370" marT="30284" marB="302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СОП по ДВП</a:t>
                      </a:r>
                      <a:r>
                        <a:rPr lang="en-MY" sz="2400" b="0" i="0" u="none" strike="noStrike" kern="12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2400" b="0" i="0" u="none" strike="noStrike" kern="12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дальнейшие шаги</a:t>
                      </a:r>
                      <a:r>
                        <a:rPr lang="en-MY" sz="2400" b="0" i="0" u="none" strike="noStrike" kern="12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1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764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073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90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6EB17D9-DD9B-4C5A-8526-B3BC52AB62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720746-2690-4AFD-B628-EA7140AC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68" y="3986784"/>
            <a:ext cx="16344545" cy="430878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Знакомство 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СОП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Что следует включить?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03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FA6F0-1980-3ADC-CE3C-3B5A8CEF8E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E265D-D5A1-3FAA-45E3-8E1CBE14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662" y="5647837"/>
            <a:ext cx="13421552" cy="2490076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матрицы распределения ответственности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(RACI)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16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EC55-B325-C610-BF0D-FAD98FDAFDD9}"/>
              </a:ext>
            </a:extLst>
          </p:cNvPr>
          <p:cNvSpPr txBox="1">
            <a:spLocks/>
          </p:cNvSpPr>
          <p:nvPr/>
        </p:nvSpPr>
        <p:spPr>
          <a:xfrm>
            <a:off x="1229637" y="990380"/>
            <a:ext cx="14186826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en-US" sz="40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Работа в группах</a:t>
            </a:r>
            <a:r>
              <a:rPr lang="en-US" altLang="en-US" sz="40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4: </a:t>
            </a:r>
            <a:r>
              <a:rPr lang="ru-RU" altLang="en-US" sz="40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Разработка матрицы распределения ответственности</a:t>
            </a:r>
            <a:r>
              <a:rPr lang="en-US" altLang="en-US" sz="40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RACI </a:t>
            </a:r>
            <a:r>
              <a:rPr lang="ru-RU" altLang="en-US" sz="40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для всех этапов</a:t>
            </a:r>
            <a:endParaRPr lang="en-US" altLang="en-US" sz="4000" b="1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40E6B-2CC0-E80A-C5EF-5916F2C61C71}"/>
              </a:ext>
            </a:extLst>
          </p:cNvPr>
          <p:cNvSpPr txBox="1">
            <a:spLocks/>
          </p:cNvSpPr>
          <p:nvPr/>
        </p:nvSpPr>
        <p:spPr>
          <a:xfrm>
            <a:off x="1229637" y="2305959"/>
            <a:ext cx="15287929" cy="5797519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Кто является исполнителями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(R)</a:t>
            </a: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ответственными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(A)</a:t>
            </a: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консультирующими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(C)</a:t>
            </a: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и информируемыми (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</a:t>
            </a: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?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en-US" sz="4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Работая в группах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разработайте матрицу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RACI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en-US" sz="4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Если позволяет время, группа, которая закончит выполнение задания первой,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может также рассмотреть докризисную стадию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и уточнить роли с учетом этапов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по 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RACI </a:t>
            </a: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для ГДВП</a:t>
            </a:r>
            <a:endParaRPr lang="en-US" altLang="en-US" sz="4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altLang="en-US" sz="4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05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FCD447-814C-A17E-62C7-24414B411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128725"/>
              </p:ext>
            </p:extLst>
          </p:nvPr>
        </p:nvGraphicFramePr>
        <p:xfrm>
          <a:off x="186713" y="633599"/>
          <a:ext cx="15944941" cy="8099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5756">
                  <a:extLst>
                    <a:ext uri="{9D8B030D-6E8A-4147-A177-3AD203B41FA5}">
                      <a16:colId xmlns:a16="http://schemas.microsoft.com/office/drawing/2014/main" val="1619579969"/>
                    </a:ext>
                  </a:extLst>
                </a:gridCol>
                <a:gridCol w="3038090">
                  <a:extLst>
                    <a:ext uri="{9D8B030D-6E8A-4147-A177-3AD203B41FA5}">
                      <a16:colId xmlns:a16="http://schemas.microsoft.com/office/drawing/2014/main" val="624430584"/>
                    </a:ext>
                  </a:extLst>
                </a:gridCol>
                <a:gridCol w="2346041">
                  <a:extLst>
                    <a:ext uri="{9D8B030D-6E8A-4147-A177-3AD203B41FA5}">
                      <a16:colId xmlns:a16="http://schemas.microsoft.com/office/drawing/2014/main" val="3454288517"/>
                    </a:ext>
                  </a:extLst>
                </a:gridCol>
                <a:gridCol w="2894824">
                  <a:extLst>
                    <a:ext uri="{9D8B030D-6E8A-4147-A177-3AD203B41FA5}">
                      <a16:colId xmlns:a16="http://schemas.microsoft.com/office/drawing/2014/main" val="352901986"/>
                    </a:ext>
                  </a:extLst>
                </a:gridCol>
                <a:gridCol w="3140230">
                  <a:extLst>
                    <a:ext uri="{9D8B030D-6E8A-4147-A177-3AD203B41FA5}">
                      <a16:colId xmlns:a16="http://schemas.microsoft.com/office/drawing/2014/main" val="2609889709"/>
                    </a:ext>
                  </a:extLst>
                </a:gridCol>
              </a:tblGrid>
              <a:tr h="292553">
                <a:tc>
                  <a:txBody>
                    <a:bodyPr/>
                    <a:lstStyle/>
                    <a:p>
                      <a:pPr marL="777240" indent="-320040" algn="just"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Этапы/мероприятия</a:t>
                      </a:r>
                      <a:r>
                        <a:rPr lang="x-none" sz="16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171450" indent="0" algn="just"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Исполнитель (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MY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/>
                </a:tc>
                <a:tc>
                  <a:txBody>
                    <a:bodyPr/>
                    <a:lstStyle/>
                    <a:p>
                      <a:pPr marL="80963" indent="1588" algn="ctr"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Ответственный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MY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Консультирующий (С)</a:t>
                      </a:r>
                      <a:endParaRPr lang="en-MY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/>
                </a:tc>
                <a:tc>
                  <a:txBody>
                    <a:bodyPr/>
                    <a:lstStyle/>
                    <a:p>
                      <a:pPr marL="777240" indent="-320040" algn="just"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Информируемый (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x-none" sz="16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/>
                </a:tc>
                <a:extLst>
                  <a:ext uri="{0D108BD9-81ED-4DB2-BD59-A6C34878D82A}">
                    <a16:rowId xmlns:a16="http://schemas.microsoft.com/office/drawing/2014/main" val="1690727624"/>
                  </a:ext>
                </a:extLst>
              </a:tr>
              <a:tr h="1017698">
                <a:tc>
                  <a:txBody>
                    <a:bodyPr/>
                    <a:lstStyle/>
                    <a:p>
                      <a:pPr marL="177800" indent="0" algn="l">
                        <a:spcAft>
                          <a:spcPts val="1200"/>
                        </a:spcAft>
                      </a:pPr>
                      <a:r>
                        <a:rPr lang="ru-RU" sz="1400" b="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Сбор вторичных данных на национальном уровне</a:t>
                      </a:r>
                      <a:endParaRPr lang="en-MY" sz="1400" b="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100013" indent="-17463" algn="l">
                        <a:spcAft>
                          <a:spcPts val="120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Отдел реагирования на стихийные бедствия (ОРСБ)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координатор по вопросам денежной помощи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руководство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MY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Руководитель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поддержка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MY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17780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Отдел коммуникаций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PMER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MY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Отдел коммуникаций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PMER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руководство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МФОККиКП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партнерские национальные общества (ПНО)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MY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extLst>
                  <a:ext uri="{0D108BD9-81ED-4DB2-BD59-A6C34878D82A}">
                    <a16:rowId xmlns:a16="http://schemas.microsoft.com/office/drawing/2014/main" val="2191554503"/>
                  </a:ext>
                </a:extLst>
              </a:tr>
              <a:tr h="611968">
                <a:tc>
                  <a:txBody>
                    <a:bodyPr/>
                    <a:lstStyle/>
                    <a:p>
                      <a:pPr marL="173038" indent="4763" algn="l">
                        <a:spcAft>
                          <a:spcPts val="1200"/>
                        </a:spcAft>
                      </a:pPr>
                      <a:r>
                        <a:rPr lang="ru-RU" sz="1400" b="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Сбор вторичных данных на местном уровне</a:t>
                      </a:r>
                      <a:endParaRPr lang="en-MY" sz="1400" b="0" kern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rgbClr val="3B3838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Местная организация</a:t>
                      </a: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(руководство)</a:t>
                      </a:r>
                      <a:endParaRPr lang="en-MY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rgbClr val="3B3838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Руководители местных организаций</a:t>
                      </a:r>
                      <a:r>
                        <a:rPr lang="en-US" sz="1400" dirty="0">
                          <a:solidFill>
                            <a:srgbClr val="3B3838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B3838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(руководство)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17780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сотрудник департамента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сотрудник департамента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PMER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extLst>
                  <a:ext uri="{0D108BD9-81ED-4DB2-BD59-A6C34878D82A}">
                    <a16:rowId xmlns:a16="http://schemas.microsoft.com/office/drawing/2014/main" val="2891035859"/>
                  </a:ext>
                </a:extLst>
              </a:tr>
              <a:tr h="608685">
                <a:tc>
                  <a:txBody>
                    <a:bodyPr/>
                    <a:lstStyle/>
                    <a:p>
                      <a:pPr marL="171450" indent="0" algn="l">
                        <a:spcAft>
                          <a:spcPts val="1200"/>
                        </a:spcAft>
                      </a:pPr>
                      <a:r>
                        <a:rPr lang="ru-RU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Координация на национальном уровне</a:t>
                      </a:r>
                      <a:r>
                        <a:rPr lang="x-none" sz="1400" b="0" kern="12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400" b="0" kern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координатор по вопросам денежной помощи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Руководитель</a:t>
                      </a:r>
                      <a:r>
                        <a:rPr lang="x-none" sz="140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182563" indent="-4763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ГенСек / ЗамГенСек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отдел коммуникаций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PMER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0963" indent="1588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ГП/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ГДП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PMER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руководство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МФОККиКП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ПНО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extLst>
                  <a:ext uri="{0D108BD9-81ED-4DB2-BD59-A6C34878D82A}">
                    <a16:rowId xmlns:a16="http://schemas.microsoft.com/office/drawing/2014/main" val="99046489"/>
                  </a:ext>
                </a:extLst>
              </a:tr>
              <a:tr h="611968">
                <a:tc>
                  <a:txBody>
                    <a:bodyPr/>
                    <a:lstStyle/>
                    <a:p>
                      <a:pPr marL="171450" indent="0" algn="l">
                        <a:spcAft>
                          <a:spcPts val="1200"/>
                        </a:spcAft>
                      </a:pPr>
                      <a:r>
                        <a:rPr lang="ru-RU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Координация на местном уровне</a:t>
                      </a:r>
                      <a:r>
                        <a:rPr lang="x-none" sz="1400" b="0" kern="12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район</a:t>
                      </a:r>
                      <a:r>
                        <a:rPr lang="x-none" sz="1400" b="0" kern="12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u-RU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подрайоны</a:t>
                      </a:r>
                      <a:r>
                        <a:rPr lang="x-none" sz="1400" b="0" kern="12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городской участок</a:t>
                      </a:r>
                      <a:r>
                        <a:rPr lang="x-none" sz="1400" b="0" kern="12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MY" sz="1400" b="0" kern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90488" indent="-7938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Отвечающий за логистику сотрудник подразделения 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Секретарь подразделения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Исполком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176213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сотрудник департамента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7313" indent="-4763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сотрудник департамента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extLst>
                  <a:ext uri="{0D108BD9-81ED-4DB2-BD59-A6C34878D82A}">
                    <a16:rowId xmlns:a16="http://schemas.microsoft.com/office/drawing/2014/main" val="1553628708"/>
                  </a:ext>
                </a:extLst>
              </a:tr>
              <a:tr h="611968">
                <a:tc>
                  <a:txBody>
                    <a:bodyPr/>
                    <a:lstStyle/>
                    <a:p>
                      <a:pPr marL="166688" indent="23813" algn="l">
                        <a:spcAft>
                          <a:spcPts val="1200"/>
                        </a:spcAft>
                      </a:pPr>
                      <a:r>
                        <a:rPr lang="ru-RU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Разработка и окончательная доработка</a:t>
                      </a:r>
                      <a:r>
                        <a:rPr lang="x-none" sz="1400" b="0" kern="12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анкеты для</a:t>
                      </a:r>
                      <a:r>
                        <a:rPr lang="x-none" sz="1400" b="0" kern="12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оценки</a:t>
                      </a:r>
                      <a:r>
                        <a:rPr lang="x-none" sz="1400" b="0" kern="12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400" b="0" kern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2550" indent="4763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отдел планирования, мониторинга, оценки и отчетности (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PMER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отдел по вопросам управления информацией и информационных технологий (УИ и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ИТ)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Руководитель</a:t>
                      </a:r>
                      <a:r>
                        <a:rPr lang="x-none" sz="140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17780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CEA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0963" indent="1588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ГенСек / ЗамГенСек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МФОККиКП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ПНО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extLst>
                  <a:ext uri="{0D108BD9-81ED-4DB2-BD59-A6C34878D82A}">
                    <a16:rowId xmlns:a16="http://schemas.microsoft.com/office/drawing/2014/main" val="3362458829"/>
                  </a:ext>
                </a:extLst>
              </a:tr>
              <a:tr h="487587">
                <a:tc>
                  <a:txBody>
                    <a:bodyPr/>
                    <a:lstStyle/>
                    <a:p>
                      <a:pPr marL="171450" indent="0" algn="l">
                        <a:spcAft>
                          <a:spcPts val="1200"/>
                        </a:spcAft>
                      </a:pPr>
                      <a:r>
                        <a:rPr lang="ru-RU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Развертывание команд</a:t>
                      </a:r>
                      <a:r>
                        <a:rPr lang="x-none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НКРБ</a:t>
                      </a:r>
                      <a:r>
                        <a:rPr lang="x-none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КРБ-ВСГ</a:t>
                      </a:r>
                      <a:r>
                        <a:rPr lang="x-none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Департамент КРБ</a:t>
                      </a:r>
                      <a:r>
                        <a:rPr lang="x-none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MY" sz="1400" b="0" kern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171450" indent="0" algn="just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Руководитель</a:t>
                      </a:r>
                      <a:r>
                        <a:rPr lang="x-none" sz="140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17780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ГП/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ГДП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ОП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отдел работы с молодежью и</a:t>
                      </a:r>
                      <a:r>
                        <a:rPr lang="ru-RU" sz="1400" baseline="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ответственный (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ОРМиО)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Подразделения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extLst>
                  <a:ext uri="{0D108BD9-81ED-4DB2-BD59-A6C34878D82A}">
                    <a16:rowId xmlns:a16="http://schemas.microsoft.com/office/drawing/2014/main" val="3322719482"/>
                  </a:ext>
                </a:extLst>
              </a:tr>
              <a:tr h="407979">
                <a:tc>
                  <a:txBody>
                    <a:bodyPr/>
                    <a:lstStyle/>
                    <a:p>
                      <a:pPr marL="166688" indent="4763" algn="l">
                        <a:spcAft>
                          <a:spcPts val="1200"/>
                        </a:spcAft>
                      </a:pPr>
                      <a:r>
                        <a:rPr lang="ru-RU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Инструктаж по анкете</a:t>
                      </a:r>
                      <a:r>
                        <a:rPr lang="x-none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400" b="0" kern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95250" indent="23813" algn="just"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PMER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УИ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17780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ОП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ОРМиО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ГенСек / ЗамГенСек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extLst>
                  <a:ext uri="{0D108BD9-81ED-4DB2-BD59-A6C34878D82A}">
                    <a16:rowId xmlns:a16="http://schemas.microsoft.com/office/drawing/2014/main" val="2337467144"/>
                  </a:ext>
                </a:extLst>
              </a:tr>
              <a:tr h="611968">
                <a:tc>
                  <a:txBody>
                    <a:bodyPr/>
                    <a:lstStyle/>
                    <a:p>
                      <a:pPr marL="166688" indent="4763" algn="l">
                        <a:spcAft>
                          <a:spcPts val="1200"/>
                        </a:spcAft>
                      </a:pPr>
                      <a:r>
                        <a:rPr lang="ru-RU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Консультация с сообществами</a:t>
                      </a:r>
                      <a:endParaRPr lang="en-MY" sz="1400" b="0" kern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95250" indent="0" algn="just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СЛП</a:t>
                      </a:r>
                      <a:r>
                        <a:rPr lang="x-none" sz="140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НКРСБ</a:t>
                      </a:r>
                      <a:r>
                        <a:rPr lang="x-none" sz="140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НКРСБВ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spcAft>
                          <a:spcPts val="120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Секретарь подразделения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17780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КЭ подразделения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100013" indent="-4763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extLst>
                  <a:ext uri="{0D108BD9-81ED-4DB2-BD59-A6C34878D82A}">
                    <a16:rowId xmlns:a16="http://schemas.microsoft.com/office/drawing/2014/main" val="2423470603"/>
                  </a:ext>
                </a:extLst>
              </a:tr>
              <a:tr h="407979">
                <a:tc>
                  <a:txBody>
                    <a:bodyPr/>
                    <a:lstStyle/>
                    <a:p>
                      <a:pPr marL="166688" indent="23813" algn="l">
                        <a:spcAft>
                          <a:spcPts val="1200"/>
                        </a:spcAft>
                      </a:pPr>
                      <a:r>
                        <a:rPr lang="ru-RU" sz="14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Выполнение оценки</a:t>
                      </a:r>
                      <a:r>
                        <a:rPr lang="x-none" sz="1400" b="0" kern="12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400" b="0" kern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90488" indent="4763" algn="just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Волонтеры КК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НКРСБ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НКРСБВ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PMER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17780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Исполком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/>
                        <a:t>подразделения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extLst>
                  <a:ext uri="{0D108BD9-81ED-4DB2-BD59-A6C34878D82A}">
                    <a16:rowId xmlns:a16="http://schemas.microsoft.com/office/drawing/2014/main" val="643187333"/>
                  </a:ext>
                </a:extLst>
              </a:tr>
              <a:tr h="897315">
                <a:tc>
                  <a:txBody>
                    <a:bodyPr/>
                    <a:lstStyle/>
                    <a:p>
                      <a:pPr marL="171450" indent="0" algn="l">
                        <a:spcAft>
                          <a:spcPts val="1200"/>
                        </a:spcAft>
                      </a:pPr>
                      <a:r>
                        <a:rPr lang="ru-RU" sz="16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Создание отчетов</a:t>
                      </a:r>
                      <a:r>
                        <a:rPr lang="x-none" sz="1600" b="0" kern="12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600" b="0" kern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90488" indent="4763" algn="l">
                        <a:spcAft>
                          <a:spcPts val="1200"/>
                        </a:spcAft>
                      </a:pPr>
                      <a:r>
                        <a:rPr lang="ru-RU" sz="1400" b="0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НКРБ</a:t>
                      </a:r>
                      <a:r>
                        <a:rPr lang="x-none" sz="1400" b="0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0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КРБ-ВСГ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PMER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УИ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7313" indent="-4763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176213" indent="1588" algn="l"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PMER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Все отделы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подразделения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руководство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МФОККиКП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ПНО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и внешние заинтересованные лица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extLst>
                  <a:ext uri="{0D108BD9-81ED-4DB2-BD59-A6C34878D82A}">
                    <a16:rowId xmlns:a16="http://schemas.microsoft.com/office/drawing/2014/main" val="2118883571"/>
                  </a:ext>
                </a:extLst>
              </a:tr>
              <a:tr h="683514">
                <a:tc>
                  <a:txBody>
                    <a:bodyPr/>
                    <a:lstStyle/>
                    <a:p>
                      <a:pPr marL="166688" indent="23813" algn="l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Представление отчетов</a:t>
                      </a:r>
                      <a:r>
                        <a:rPr lang="en-US" sz="1600" b="0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600" b="0" kern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90488" indent="4763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255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Руководитель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ОРСБ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177800" indent="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PMER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Все отделы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подразделения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руководство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МФОККиКП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ПНО</a:t>
                      </a:r>
                      <a:r>
                        <a:rPr lang="x-none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и внешние заинтересованные лица</a:t>
                      </a:r>
                      <a:endParaRPr lang="en-MY" sz="1400" dirty="0">
                        <a:solidFill>
                          <a:srgbClr val="3B3838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23843" marR="23843" marT="0" marB="0" anchor="ctr"/>
                </a:tc>
                <a:extLst>
                  <a:ext uri="{0D108BD9-81ED-4DB2-BD59-A6C34878D82A}">
                    <a16:rowId xmlns:a16="http://schemas.microsoft.com/office/drawing/2014/main" val="1484876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235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FA6F0-1980-3ADC-CE3C-3B5A8CEF8E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E265D-D5A1-3FAA-45E3-8E1CBE14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0" y="5805497"/>
            <a:ext cx="12093963" cy="2490076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плана-графика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решений и утверждений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39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EC55-B325-C610-BF0D-FAD98FDAFDD9}"/>
              </a:ext>
            </a:extLst>
          </p:cNvPr>
          <p:cNvSpPr txBox="1">
            <a:spLocks/>
          </p:cNvSpPr>
          <p:nvPr/>
        </p:nvSpPr>
        <p:spPr>
          <a:xfrm>
            <a:off x="1009650" y="1163806"/>
            <a:ext cx="15087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en-US" sz="40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Работа в группах</a:t>
            </a:r>
            <a:r>
              <a:rPr lang="en-US" altLang="en-US" sz="40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5: </a:t>
            </a:r>
            <a:r>
              <a:rPr lang="ru-RU" altLang="en-US" sz="40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План-график</a:t>
            </a:r>
            <a:r>
              <a:rPr lang="en-US" altLang="en-US" sz="40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</a:t>
            </a:r>
            <a:r>
              <a:rPr lang="ru-RU" altLang="en-US" sz="40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решения и утверждения</a:t>
            </a:r>
            <a:endParaRPr lang="en-US" altLang="en-US" sz="4000" b="1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40E6B-2CC0-E80A-C5EF-5916F2C61C71}"/>
              </a:ext>
            </a:extLst>
          </p:cNvPr>
          <p:cNvSpPr txBox="1">
            <a:spLocks/>
          </p:cNvSpPr>
          <p:nvPr/>
        </p:nvSpPr>
        <p:spPr>
          <a:xfrm>
            <a:off x="1229637" y="1979479"/>
            <a:ext cx="15287929" cy="6897653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altLang="en-US" sz="4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Возвращаясь к предыдущим обсуждениям в рамках групповой работы 1, определите в группах, какие из разработанных этапов СОП требуют решений или утверждений со стороны руководства</a:t>
            </a:r>
            <a:endParaRPr lang="en-US" altLang="en-US" sz="4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Составьте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план-график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и подсчитайте,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сколько дней потребуется для предоставления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ДВП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в типичном случае реагирования (если программа ГДВП была реализована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en-US" sz="4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Можно также разработать структурные схемы</a:t>
            </a:r>
            <a:endParaRPr lang="en-US" altLang="en-US" sz="3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24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FA6F0-1980-3ADC-CE3C-3B5A8CEF8E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E265D-D5A1-3FAA-45E3-8E1CBE14E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Рассмотрение и составление карты инструментария ДВП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0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8"/>
          <p:cNvSpPr txBox="1">
            <a:spLocks noGrp="1"/>
          </p:cNvSpPr>
          <p:nvPr>
            <p:ph type="title"/>
          </p:nvPr>
        </p:nvSpPr>
        <p:spPr>
          <a:xfrm>
            <a:off x="1093574" y="548482"/>
            <a:ext cx="15937127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Инструментарий ДВП</a:t>
            </a:r>
            <a:endParaRPr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Google Shape;168;p58"/>
          <p:cNvSpPr txBox="1"/>
          <p:nvPr/>
        </p:nvSpPr>
        <p:spPr>
          <a:xfrm>
            <a:off x="1093574" y="2484503"/>
            <a:ext cx="15495374" cy="221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indent="-42862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</a:t>
            </a:r>
            <a:r>
              <a:rPr lang="en-GB" sz="3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СОП будут включены приложения</a:t>
            </a:r>
            <a:r>
              <a:rPr lang="en-GB" sz="3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ru-RU" sz="3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некоторые из них связаны с практическими инструментами,</a:t>
            </a:r>
            <a:r>
              <a:rPr lang="en-GB" sz="3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которые используются для ДВП</a:t>
            </a:r>
            <a:r>
              <a:rPr lang="en-GB" sz="3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20002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36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28625" indent="-2571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27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69" name="Google Shape;169;p58" descr="24 Must-Have Tools for Running a Growing Company Today | Inc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7224" y="4031718"/>
            <a:ext cx="10193552" cy="5708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9"/>
          <p:cNvSpPr txBox="1">
            <a:spLocks noGrp="1"/>
          </p:cNvSpPr>
          <p:nvPr>
            <p:ph type="title"/>
          </p:nvPr>
        </p:nvSpPr>
        <p:spPr>
          <a:xfrm>
            <a:off x="441755" y="-56355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ru-RU" sz="4800" dirty="0">
                <a:latin typeface="Arial"/>
                <a:ea typeface="Arial"/>
                <a:cs typeface="Arial"/>
                <a:sym typeface="Arial"/>
              </a:rPr>
              <a:t>Общие сведения по инструментарию денежной помощи в чрезвычайных ситуациях (</a:t>
            </a:r>
            <a:r>
              <a:rPr lang="en-GB" sz="4800" dirty="0">
                <a:latin typeface="Arial"/>
                <a:ea typeface="Arial"/>
                <a:cs typeface="Arial"/>
                <a:sym typeface="Arial"/>
              </a:rPr>
              <a:t>CiE</a:t>
            </a:r>
            <a:r>
              <a:rPr lang="ru-RU" sz="48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48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04259" y="1620307"/>
            <a:ext cx="17683237" cy="7926084"/>
            <a:chOff x="504259" y="1620307"/>
            <a:chExt cx="17683237" cy="792608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504263" y="1620307"/>
              <a:ext cx="17683233" cy="7926084"/>
              <a:chOff x="504263" y="1620307"/>
              <a:chExt cx="17683233" cy="7926084"/>
            </a:xfrm>
          </p:grpSpPr>
          <p:pic>
            <p:nvPicPr>
              <p:cNvPr id="176" name="Google Shape;176;p5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04263" y="1620307"/>
                <a:ext cx="17683233" cy="792608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404811" y="1932943"/>
                <a:ext cx="3010832" cy="24622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lIns="0" tIns="0" rIns="36000" bIns="0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М1-Готовность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917924" y="1926608"/>
                <a:ext cx="3255383" cy="24622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lIns="0" tIns="0" rIns="36000" bIns="0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М2-Оценка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173308" y="1921068"/>
                <a:ext cx="3034582" cy="246221"/>
              </a:xfrm>
              <a:prstGeom prst="rect">
                <a:avLst/>
              </a:prstGeom>
              <a:solidFill>
                <a:srgbClr val="8EC000"/>
              </a:solidFill>
            </p:spPr>
            <p:txBody>
              <a:bodyPr wrap="square" lIns="0" tIns="0" rIns="36000" bIns="0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М3-Анализ реагирования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065387" y="1929495"/>
                <a:ext cx="3576888" cy="246221"/>
              </a:xfrm>
              <a:prstGeom prst="rect">
                <a:avLst/>
              </a:prstGeom>
              <a:solidFill>
                <a:srgbClr val="81E1DF"/>
              </a:solidFill>
            </p:spPr>
            <p:txBody>
              <a:bodyPr wrap="square" lIns="0" tIns="0" rIns="36000" bIns="0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М4-Реализация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744761" y="1941328"/>
                <a:ext cx="3139478" cy="246221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lIns="0" tIns="0" rIns="36000" bIns="0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М5-Мониторинг и оценка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04259" y="1659835"/>
              <a:ext cx="3010832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tIns="0" rIns="36000" bIns="0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Общее описание подэтапов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9988" y="2264517"/>
              <a:ext cx="2100388" cy="215444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Подготовка и анализ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87515" y="2297875"/>
              <a:ext cx="2765840" cy="193899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Планирование и подготовка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53656" y="2275819"/>
              <a:ext cx="2100388" cy="387798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Осуществимость, способ и механизм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11265" y="3471553"/>
              <a:ext cx="2765840" cy="193899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Сообщество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18031" y="4506400"/>
              <a:ext cx="2100388" cy="193899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Сумма перевода средств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75640" y="5258502"/>
              <a:ext cx="2765840" cy="193899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Быстрая оценка рисков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30242" y="5260172"/>
              <a:ext cx="2373191" cy="193899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целевых групп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34263" y="4334464"/>
              <a:ext cx="2100388" cy="215444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и реализация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21165" y="6408402"/>
              <a:ext cx="3196866" cy="40934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Поставщики услуг, организационный потенциал и анализ рисков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883680" y="2265014"/>
              <a:ext cx="2100388" cy="215444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884782" y="3239673"/>
              <a:ext cx="2840618" cy="387798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Коммуникация с сообществом и ответственность (КСО)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883680" y="5476474"/>
              <a:ext cx="2373191" cy="215444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Поставщик услуг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893579" y="7077662"/>
              <a:ext cx="2373191" cy="215444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Регистрация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888518" y="7823829"/>
              <a:ext cx="2373191" cy="215444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Выдача помощи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522923" y="2281924"/>
              <a:ext cx="2373191" cy="215444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Планирование МиО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508617" y="3013201"/>
              <a:ext cx="2373191" cy="215444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программы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526359" y="3976520"/>
              <a:ext cx="2373191" cy="215444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рынков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514484" y="4936441"/>
              <a:ext cx="2373191" cy="215444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Оценка ПДП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9675" y="2479899"/>
              <a:ext cx="3914148" cy="1798569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|_1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Обзор и анализ вторичных данных</a:t>
              </a:r>
            </a:p>
            <a:p>
              <a:pPr>
                <a:lnSpc>
                  <a:spcPct val="8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|_2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Сбор и анализ первичных данных</a:t>
              </a:r>
            </a:p>
            <a:p>
              <a:pPr>
                <a:lnSpc>
                  <a:spcPct val="8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|_3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Исходная документация</a:t>
              </a:r>
            </a:p>
            <a:p>
              <a:pPr>
                <a:lnSpc>
                  <a:spcPct val="8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|_4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и анализ сценариев</a:t>
              </a:r>
            </a:p>
            <a:p>
              <a:pPr>
                <a:lnSpc>
                  <a:spcPct val="8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|_5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участия заинтересованных сторон в обеспечении готовности к программе денежных переводов (ПДП)</a:t>
              </a:r>
            </a:p>
            <a:p>
              <a:pPr>
                <a:lnSpc>
                  <a:spcPct val="8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|_6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упущений и самостоятельная оценка готовности</a:t>
              </a:r>
            </a:p>
            <a:p>
              <a:pPr>
                <a:lnSpc>
                  <a:spcPct val="8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|_7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и внедрение ключевых посланий в рамках информационно-разъяснительной работы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0046" y="4547407"/>
              <a:ext cx="4007877" cy="3289362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Назначение координатора по ПДП национального общества</a:t>
              </a: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Создание технической рабочей группы по ПДП</a:t>
              </a: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Разработка плана действий по обеспечению готовности к ПДП</a:t>
              </a: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стандартных операционных процедур по ПДП</a:t>
              </a: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Включение ПДП в стратегические планы действий в чрезвычайных ситуациях и реагирования</a:t>
              </a: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Включение ПДП в системы управления персоналом</a:t>
              </a: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Включение ПДП в финансовые системы</a:t>
              </a: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Включение ПДП в системы МиО</a:t>
              </a: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Включение ПДП в системы привлечения ресурсов</a:t>
              </a: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Реализация моделирования или пилотного проекта</a:t>
              </a: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Внутренняя и внешняя координация действий в рамках ПДП</a:t>
              </a: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и реализация стратегии коммуникаций и информационных материалов для ПДП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31887" y="8182947"/>
              <a:ext cx="3914148" cy="1096454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|_1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среды для обобщения полученного опыта</a:t>
              </a: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|_2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Внутренний обзор операций ПДП</a:t>
              </a: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|_3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Внешняя оценка операций ПДП</a:t>
              </a: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|_4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Документальное оформление и распространение полученного опыта, и вклад в глобальную базу фактических данных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23099" y="7868039"/>
              <a:ext cx="3196866" cy="34471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Обзор, обобщение полученного опыта и усовершенствование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11707" y="6870130"/>
              <a:ext cx="2975077" cy="769441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|_1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Оценка финансовых услуг</a:t>
              </a:r>
            </a:p>
            <a:p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|_2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Оценка организационного потенциала</a:t>
              </a:r>
            </a:p>
            <a:p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|_3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рисков</a:t>
              </a:r>
            </a:p>
            <a:p>
              <a:endParaRPr lang="ru-RU" sz="12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15568" y="5446600"/>
              <a:ext cx="2757739" cy="961802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|_1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ключевых товаров и рынков</a:t>
              </a:r>
            </a:p>
            <a:p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|_2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Сбор данных по рынкам</a:t>
              </a:r>
            </a:p>
            <a:p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|_3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Консолидация выводов по рынкам</a:t>
              </a:r>
            </a:p>
            <a:p>
              <a:endParaRPr lang="ru-RU" sz="12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65839" y="3684079"/>
              <a:ext cx="2896908" cy="153888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|_1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Получение информации о денежных средствах от сообщества</a:t>
              </a:r>
            </a:p>
            <a:p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|_2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доступа к рынкам и финансовым услугам</a:t>
              </a:r>
            </a:p>
            <a:p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|_3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и количественная оценка приоритетных потребностей</a:t>
              </a:r>
            </a:p>
            <a:p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Консолидация выводов по сообществам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94302" y="2480458"/>
              <a:ext cx="3207436" cy="981038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|_1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Первоначальное решение по денежной помощи</a:t>
              </a:r>
            </a:p>
            <a:p>
              <a:pPr>
                <a:lnSpc>
                  <a:spcPct val="8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|_2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Выбор инструментария оценки</a:t>
              </a:r>
            </a:p>
            <a:p>
              <a:pPr>
                <a:lnSpc>
                  <a:spcPct val="8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|_3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Поиск соответствующих вторичных данных</a:t>
              </a:r>
            </a:p>
            <a:p>
              <a:pPr>
                <a:lnSpc>
                  <a:spcPct val="8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Составление карты заинтересованных лиц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33636" y="2658479"/>
              <a:ext cx="2785731" cy="1798569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|_1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Изучение вариантов реагирования</a:t>
              </a:r>
            </a:p>
            <a:p>
              <a:pPr>
                <a:lnSpc>
                  <a:spcPct val="8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Проверка того, возможно ли использование денежной помощи</a:t>
              </a:r>
            </a:p>
            <a:p>
              <a:pPr>
                <a:lnSpc>
                  <a:spcPct val="8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соответствующих критериев сравнения</a:t>
              </a:r>
            </a:p>
            <a:p>
              <a:pPr>
                <a:lnSpc>
                  <a:spcPct val="8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тщательного анализа рисков</a:t>
              </a:r>
            </a:p>
            <a:p>
              <a:pPr>
                <a:lnSpc>
                  <a:spcPct val="8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Расчет экономической эффективности</a:t>
              </a:r>
            </a:p>
            <a:p>
              <a:pPr>
                <a:lnSpc>
                  <a:spcPct val="8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Сравнение вариантов и принятие решений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57959" y="4731911"/>
              <a:ext cx="2612564" cy="493775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108000" rtlCol="0">
              <a:spAutoFit/>
            </a:bodyPr>
            <a:lstStyle/>
            <a:p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|_1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суммы</a:t>
              </a:r>
            </a:p>
            <a:p>
              <a:pPr>
                <a:spcAft>
                  <a:spcPts val="600"/>
                </a:spcAft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|_2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Корректировка суммы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691237" y="5458364"/>
              <a:ext cx="2728129" cy="1070856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108000" rtlCol="0">
              <a:spAutoFit/>
            </a:bodyPr>
            <a:lstStyle/>
            <a:p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|_1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наиболее пострадавшие участки</a:t>
              </a:r>
            </a:p>
            <a:p>
              <a:pPr>
                <a:spcAft>
                  <a:spcPts val="600"/>
                </a:spcAft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|_2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Идентификация критериев и механизмов определения целевых групп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744717" y="2489739"/>
              <a:ext cx="3095042" cy="686136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10800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|_1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оперативного плана по ПДП</a:t>
              </a:r>
            </a:p>
            <a:p>
              <a:pPr>
                <a:spcAft>
                  <a:spcPts val="0"/>
                </a:spcAft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Внутренняя координация</a:t>
              </a:r>
            </a:p>
            <a:p>
              <a:pPr>
                <a:spcAft>
                  <a:spcPts val="0"/>
                </a:spcAft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Координация с другими участниками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751840" y="3623545"/>
              <a:ext cx="2973560" cy="1827423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|_1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плана </a:t>
              </a: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КСО</a:t>
              </a:r>
              <a:endParaRPr lang="ru-RU" sz="12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Наращивание кадрового потенциала</a:t>
              </a: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Выбор каналов и инструментов коммуникации</a:t>
              </a: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Разработка сообщений для целевой аудитории</a:t>
              </a: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Разработка механизма обратной связи и подачи жалоб</a:t>
              </a:r>
            </a:p>
            <a:p>
              <a:pPr>
                <a:lnSpc>
                  <a:spcPct val="95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Обзор и обобщение полученного опыта</a:t>
              </a:r>
            </a:p>
            <a:p>
              <a:pPr>
                <a:lnSpc>
                  <a:spcPct val="95000"/>
                </a:lnSpc>
              </a:pPr>
              <a:endParaRPr lang="ru-RU" sz="12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738783" y="5703322"/>
              <a:ext cx="3100975" cy="1384995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|_1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Исследование потенциальных поставщиков услуг</a:t>
              </a:r>
            </a:p>
            <a:p>
              <a:pPr>
                <a:lnSpc>
                  <a:spcPct val="90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Процесс проведения тендера и выбор поставщика услуг</a:t>
              </a:r>
            </a:p>
            <a:p>
              <a:pPr>
                <a:lnSpc>
                  <a:spcPct val="90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Заключение договора и определение методов работы</a:t>
              </a:r>
            </a:p>
            <a:p>
              <a:pPr>
                <a:lnSpc>
                  <a:spcPct val="90000"/>
                </a:lnSpc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4Управление данными и защита данных получателей помощи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748742" y="7299972"/>
              <a:ext cx="3190002" cy="493775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108000" rtlCol="0">
              <a:spAutoFit/>
            </a:bodyPr>
            <a:lstStyle/>
            <a:p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|_1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Планирование и подготовка к регистрации</a:t>
              </a:r>
            </a:p>
            <a:p>
              <a:pPr>
                <a:spcAft>
                  <a:spcPts val="600"/>
                </a:spcAft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|_2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Идентификация и аутентификация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750173" y="8036372"/>
              <a:ext cx="3100975" cy="1346522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0" rtlCol="0">
              <a:spAutoFit/>
            </a:bodyPr>
            <a:lstStyle/>
            <a:p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|_1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Обучение и коммуникация</a:t>
              </a:r>
            </a:p>
            <a:p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Планирование и реализация выдачи помощи</a:t>
              </a:r>
            </a:p>
            <a:p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Планирование обналичивания</a:t>
              </a:r>
            </a:p>
            <a:p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Реализация обналичивание</a:t>
              </a:r>
            </a:p>
            <a:p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Сверка</a:t>
              </a:r>
            </a:p>
            <a:p>
              <a:endParaRPr lang="ru-RU" sz="12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5353430" y="2478569"/>
              <a:ext cx="2753819" cy="493775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10800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|_1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стратегии МиО</a:t>
              </a:r>
            </a:p>
            <a:p>
              <a:pPr>
                <a:spcAft>
                  <a:spcPts val="0"/>
                </a:spcAft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Наращивание кадрового потенциала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351282" y="3219915"/>
              <a:ext cx="2753819" cy="686136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10800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|_1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Исходные уровни</a:t>
              </a:r>
            </a:p>
            <a:p>
              <a:pPr>
                <a:spcAft>
                  <a:spcPts val="0"/>
                </a:spcAft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обналичивания</a:t>
              </a:r>
            </a:p>
            <a:p>
              <a:pPr>
                <a:spcAft>
                  <a:spcPts val="0"/>
                </a:spcAft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Мониторинг после выдачи помощи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360775" y="4202335"/>
              <a:ext cx="2753819" cy="686136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10800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|_1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торговых компаний</a:t>
              </a:r>
            </a:p>
            <a:p>
              <a:pPr>
                <a:spcAft>
                  <a:spcPts val="0"/>
                </a:spcAft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данных по ценам</a:t>
              </a:r>
            </a:p>
            <a:p>
              <a:pPr>
                <a:spcAft>
                  <a:spcPts val="0"/>
                </a:spcAft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Реагирование на изменения цен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331011" y="5134260"/>
              <a:ext cx="2753819" cy="1070856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lIns="0" tIns="0" rIns="36000" bIns="10800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|_1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критериев и вопросов для оценки</a:t>
              </a:r>
            </a:p>
            <a:p>
              <a:pPr>
                <a:spcAft>
                  <a:spcPts val="0"/>
                </a:spcAft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Подготовка технических заданий на выполнение оценок</a:t>
              </a:r>
            </a:p>
            <a:p>
              <a:pPr>
                <a:spcAft>
                  <a:spcPts val="0"/>
                </a:spcAft>
              </a:pPr>
              <a:r>
                <a:rPr lang="en-US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|_</a:t>
              </a:r>
              <a:r>
                <a:rPr lang="ru-RU" sz="12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Создание отчетов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9"/>
          <p:cNvSpPr/>
          <p:nvPr/>
        </p:nvSpPr>
        <p:spPr>
          <a:xfrm>
            <a:off x="97956" y="1720346"/>
            <a:ext cx="18288000" cy="11048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79"/>
          <p:cNvSpPr/>
          <p:nvPr/>
        </p:nvSpPr>
        <p:spPr>
          <a:xfrm>
            <a:off x="378372" y="1724247"/>
            <a:ext cx="17641614" cy="1117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sz="4500" dirty="0">
                <a:solidFill>
                  <a:schemeClr val="bg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Какой инструментарий</a:t>
            </a:r>
            <a:r>
              <a:rPr lang="en-GB" sz="4500" dirty="0">
                <a:solidFill>
                  <a:schemeClr val="bg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4500" dirty="0">
                <a:solidFill>
                  <a:schemeClr val="bg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ДВП в настоящее время используются</a:t>
            </a:r>
            <a:r>
              <a:rPr lang="en-GB" sz="4500" dirty="0">
                <a:solidFill>
                  <a:schemeClr val="bg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4500" dirty="0">
                <a:solidFill>
                  <a:schemeClr val="bg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НО</a:t>
            </a:r>
            <a:r>
              <a:rPr lang="en-GB" sz="4500" dirty="0">
                <a:solidFill>
                  <a:schemeClr val="bg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4500" dirty="0">
                <a:solidFill>
                  <a:schemeClr val="bg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для</a:t>
            </a:r>
            <a:r>
              <a:rPr lang="en-GB" sz="4500" dirty="0">
                <a:solidFill>
                  <a:schemeClr val="bg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4500" dirty="0">
                <a:solidFill>
                  <a:schemeClr val="bg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ДВП</a:t>
            </a:r>
            <a:r>
              <a:rPr lang="en-GB" sz="4500" dirty="0">
                <a:solidFill>
                  <a:schemeClr val="bg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?</a:t>
            </a:r>
            <a:endParaRPr sz="4500" i="1" dirty="0">
              <a:solidFill>
                <a:schemeClr val="bg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453" name="Google Shape;453;p79"/>
          <p:cNvGraphicFramePr/>
          <p:nvPr>
            <p:extLst>
              <p:ext uri="{D42A27DB-BD31-4B8C-83A1-F6EECF244321}">
                <p14:modId xmlns:p14="http://schemas.microsoft.com/office/powerpoint/2010/main" val="469960840"/>
              </p:ext>
            </p:extLst>
          </p:nvPr>
        </p:nvGraphicFramePr>
        <p:xfrm>
          <a:off x="965201" y="3206970"/>
          <a:ext cx="16739474" cy="637222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85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0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9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7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38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Этап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Инструмент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Состояние</a:t>
                      </a: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Ответственный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Примечания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Осуществимость денежной</a:t>
                      </a:r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помощи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Оценка рынков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8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Осуществимость денежной</a:t>
                      </a:r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помощи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Расположение в порядке приоритетности аспектов пищевой безопасности и питания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Определение целевых групп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,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выбор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,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регистрация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, </a:t>
                      </a:r>
                      <a:r>
                        <a:rPr lang="ru-RU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проверка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Форма регистрации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Определение целевых групп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,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выбор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,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регистрация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, </a:t>
                      </a:r>
                      <a:r>
                        <a:rPr lang="ru-RU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проверка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8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Разработка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и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реализация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8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Разработка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и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реализация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8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Мониторинг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и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оценка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Опрос на выходе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8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Мониторинг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и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оценка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ПДМ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38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СЕА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38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СЕА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3900" b="0" i="0" u="none" strike="noStrik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688" marR="13688" marT="13688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8F6B6E-2C70-F9BA-7343-450E8ED1ED83}"/>
              </a:ext>
            </a:extLst>
          </p:cNvPr>
          <p:cNvSpPr txBox="1"/>
          <p:nvPr/>
        </p:nvSpPr>
        <p:spPr>
          <a:xfrm>
            <a:off x="949435" y="539664"/>
            <a:ext cx="1707055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Работа в группах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 6:  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Рассмотрение карты инструментария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ДВП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214" y="159059"/>
            <a:ext cx="2030418" cy="2030418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80"/>
          <p:cNvSpPr/>
          <p:nvPr/>
        </p:nvSpPr>
        <p:spPr>
          <a:xfrm>
            <a:off x="3026228" y="591558"/>
            <a:ext cx="14769000" cy="116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388" rIns="182850" bIns="9138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Коллективное обсуждение</a:t>
            </a:r>
            <a:r>
              <a:rPr lang="en-GB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Какие дополнительные инструменты, которых нет у НО, были бы целесообразными</a:t>
            </a:r>
            <a:r>
              <a:rPr lang="en-GB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 i="1" dirty="0">
              <a:solidFill>
                <a:schemeClr val="accen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510" name="Google Shape;510;p80" descr="Post-it" title="Post-it"/>
          <p:cNvSpPr/>
          <p:nvPr/>
        </p:nvSpPr>
        <p:spPr>
          <a:xfrm>
            <a:off x="0" y="3632774"/>
            <a:ext cx="9106533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80" descr="Post-it" title="Post-it"/>
          <p:cNvSpPr/>
          <p:nvPr/>
        </p:nvSpPr>
        <p:spPr>
          <a:xfrm>
            <a:off x="0" y="4933609"/>
            <a:ext cx="9106533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80" descr="Post-it" title="Post-it"/>
          <p:cNvSpPr/>
          <p:nvPr/>
        </p:nvSpPr>
        <p:spPr>
          <a:xfrm>
            <a:off x="0" y="6202381"/>
            <a:ext cx="9106533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80" descr="Post-it" title="Post-it"/>
          <p:cNvSpPr/>
          <p:nvPr/>
        </p:nvSpPr>
        <p:spPr>
          <a:xfrm>
            <a:off x="0" y="7503215"/>
            <a:ext cx="9106533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80" descr="Post-it" title="Post-it"/>
          <p:cNvSpPr/>
          <p:nvPr/>
        </p:nvSpPr>
        <p:spPr>
          <a:xfrm>
            <a:off x="-37466" y="8837071"/>
            <a:ext cx="9106533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80" descr="Post-it" title="Post-it"/>
          <p:cNvSpPr/>
          <p:nvPr/>
        </p:nvSpPr>
        <p:spPr>
          <a:xfrm>
            <a:off x="9069068" y="3632774"/>
            <a:ext cx="9106533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80" descr="Post-it" title="Post-it"/>
          <p:cNvSpPr/>
          <p:nvPr/>
        </p:nvSpPr>
        <p:spPr>
          <a:xfrm>
            <a:off x="9069068" y="4933609"/>
            <a:ext cx="9106533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80" descr="Post-it" title="Post-it"/>
          <p:cNvSpPr/>
          <p:nvPr/>
        </p:nvSpPr>
        <p:spPr>
          <a:xfrm>
            <a:off x="9069068" y="6202381"/>
            <a:ext cx="9106533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80" descr="Post-it" title="Post-it"/>
          <p:cNvSpPr/>
          <p:nvPr/>
        </p:nvSpPr>
        <p:spPr>
          <a:xfrm>
            <a:off x="9069068" y="7503215"/>
            <a:ext cx="9106533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80" descr="Post-it" title="Post-it"/>
          <p:cNvSpPr/>
          <p:nvPr/>
        </p:nvSpPr>
        <p:spPr>
          <a:xfrm>
            <a:off x="9031602" y="8837071"/>
            <a:ext cx="9106533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80" descr="Post-it" title="Post-it"/>
          <p:cNvSpPr/>
          <p:nvPr/>
        </p:nvSpPr>
        <p:spPr>
          <a:xfrm>
            <a:off x="0" y="2298919"/>
            <a:ext cx="9106533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80" descr="Post-it" title="Post-it"/>
          <p:cNvSpPr/>
          <p:nvPr/>
        </p:nvSpPr>
        <p:spPr>
          <a:xfrm>
            <a:off x="9069068" y="2298919"/>
            <a:ext cx="9106533" cy="1224414"/>
          </a:xfrm>
          <a:prstGeom prst="foldedCorner">
            <a:avLst>
              <a:gd name="adj" fmla="val 16667"/>
            </a:avLst>
          </a:prstGeom>
          <a:solidFill>
            <a:srgbClr val="F4B08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20D0403-F415-4712-BE5E-E92EE34F9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r="16835"/>
          <a:stretch/>
        </p:blipFill>
        <p:spPr>
          <a:xfrm>
            <a:off x="-283865" y="1994440"/>
            <a:ext cx="8491286" cy="9601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35" name="Google Shape;935;p12"/>
          <p:cNvSpPr txBox="1">
            <a:spLocks noGrp="1"/>
          </p:cNvSpPr>
          <p:nvPr>
            <p:ph type="title"/>
          </p:nvPr>
        </p:nvSpPr>
        <p:spPr>
          <a:xfrm>
            <a:off x="592653" y="164742"/>
            <a:ext cx="16502567" cy="19238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91400" rIns="182850" bIns="914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E60005"/>
              </a:buClr>
              <a:buSzPts val="2400"/>
            </a:pPr>
            <a:r>
              <a:rPr lang="ru-RU" sz="4800" dirty="0">
                <a:solidFill>
                  <a:srgbClr val="E60005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Что такое стандартные операционные процедуры</a:t>
            </a:r>
            <a:r>
              <a:rPr lang="en-GB" sz="4800" dirty="0">
                <a:solidFill>
                  <a:srgbClr val="E60005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(</a:t>
            </a:r>
            <a:r>
              <a:rPr lang="ru-RU" sz="4800" dirty="0">
                <a:solidFill>
                  <a:srgbClr val="E60005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СОП</a:t>
            </a:r>
            <a:r>
              <a:rPr lang="en-GB" sz="4800" dirty="0">
                <a:solidFill>
                  <a:srgbClr val="E60005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)?</a:t>
            </a:r>
            <a:endParaRPr sz="4800" dirty="0">
              <a:solidFill>
                <a:srgbClr val="E60005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936" name="Google Shape;936;p12"/>
          <p:cNvSpPr txBox="1">
            <a:spLocks noGrp="1"/>
          </p:cNvSpPr>
          <p:nvPr>
            <p:ph type="sldNum" idx="12"/>
          </p:nvPr>
        </p:nvSpPr>
        <p:spPr>
          <a:xfrm>
            <a:off x="17095220" y="9585451"/>
            <a:ext cx="996911" cy="5476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91400" rIns="182850" bIns="91400" rtlCol="0" anchor="ctr" anchorCtr="0">
            <a:noAutofit/>
          </a:bodyPr>
          <a:lstStyle/>
          <a:p>
            <a:fld id="{00000000-1234-1234-1234-123412341234}" type="slidenum">
              <a:rPr lang="de-DE"/>
              <a:pPr/>
              <a:t>4</a:t>
            </a:fld>
            <a:endParaRPr dirty="0"/>
          </a:p>
        </p:txBody>
      </p:sp>
      <p:sp>
        <p:nvSpPr>
          <p:cNvPr id="940" name="Google Shape;940;p12"/>
          <p:cNvSpPr/>
          <p:nvPr/>
        </p:nvSpPr>
        <p:spPr>
          <a:xfrm>
            <a:off x="13269287" y="2243473"/>
            <a:ext cx="4946714" cy="798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r>
              <a:rPr lang="ru-RU" sz="3600" dirty="0">
                <a:solidFill>
                  <a:srgbClr val="E6000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Helvetica Neue Light"/>
              </a:rPr>
              <a:t>Роль технической рабочей группы (ТРГ)</a:t>
            </a:r>
            <a:r>
              <a:rPr lang="en-US" sz="3600" dirty="0">
                <a:solidFill>
                  <a:srgbClr val="E6000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Helvetica Neue Light"/>
              </a:rPr>
              <a:t> </a:t>
            </a:r>
            <a:r>
              <a:rPr lang="ru-RU" sz="3600" dirty="0">
                <a:solidFill>
                  <a:srgbClr val="E6000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Helvetica Neue Light"/>
              </a:rPr>
              <a:t>по ДВП НО</a:t>
            </a:r>
            <a:endParaRPr sz="3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sz="3600" i="1" dirty="0">
              <a:solidFill>
                <a:schemeClr val="dk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Helvetica Neue Light"/>
            </a:endParaRPr>
          </a:p>
          <a:p>
            <a:pPr>
              <a:lnSpc>
                <a:spcPct val="110000"/>
              </a:lnSpc>
              <a:buClr>
                <a:srgbClr val="554F4A"/>
              </a:buClr>
              <a:buSzPts val="1400"/>
            </a:pPr>
            <a:r>
              <a:rPr lang="ru-RU" sz="27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Управление и дальнейшая доработка СОП по ДВП будет осуществляться под руководством технической рабочей группы по ДВП, в состав которой входят представители всех основных функциональных подразделений национального общества, имеющих отношение к ДВП</a:t>
            </a:r>
            <a:endParaRPr lang="en-GB" sz="2700" dirty="0">
              <a:solidFill>
                <a:srgbClr val="554F4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43" name="Google Shape;943;p12"/>
          <p:cNvGrpSpPr/>
          <p:nvPr/>
        </p:nvGrpSpPr>
        <p:grpSpPr>
          <a:xfrm rot="-5400000">
            <a:off x="9282810" y="5753886"/>
            <a:ext cx="7632000" cy="760148"/>
            <a:chOff x="236125" y="3228629"/>
            <a:chExt cx="8166899" cy="380074"/>
          </a:xfrm>
        </p:grpSpPr>
        <p:grpSp>
          <p:nvGrpSpPr>
            <p:cNvPr id="944" name="Google Shape;944;p12"/>
            <p:cNvGrpSpPr/>
            <p:nvPr/>
          </p:nvGrpSpPr>
          <p:grpSpPr>
            <a:xfrm rot="10800000" flipH="1">
              <a:off x="236125" y="3228629"/>
              <a:ext cx="8166899" cy="380074"/>
              <a:chOff x="6260554" y="1078634"/>
              <a:chExt cx="8166899" cy="380074"/>
            </a:xfrm>
          </p:grpSpPr>
          <p:grpSp>
            <p:nvGrpSpPr>
              <p:cNvPr id="945" name="Google Shape;945;p12"/>
              <p:cNvGrpSpPr/>
              <p:nvPr/>
            </p:nvGrpSpPr>
            <p:grpSpPr>
              <a:xfrm flipH="1">
                <a:off x="6278552" y="1098757"/>
                <a:ext cx="8148901" cy="359951"/>
                <a:chOff x="-5502311" y="265871"/>
                <a:chExt cx="8148901" cy="359951"/>
              </a:xfrm>
            </p:grpSpPr>
            <p:grpSp>
              <p:nvGrpSpPr>
                <p:cNvPr id="946" name="Google Shape;946;p12"/>
                <p:cNvGrpSpPr/>
                <p:nvPr/>
              </p:nvGrpSpPr>
              <p:grpSpPr>
                <a:xfrm>
                  <a:off x="-5120267" y="265871"/>
                  <a:ext cx="7766857" cy="170429"/>
                  <a:chOff x="-10729691" y="1770929"/>
                  <a:chExt cx="7766857" cy="170429"/>
                </a:xfrm>
              </p:grpSpPr>
              <p:cxnSp>
                <p:nvCxnSpPr>
                  <p:cNvPr id="947" name="Google Shape;947;p12"/>
                  <p:cNvCxnSpPr/>
                  <p:nvPr/>
                </p:nvCxnSpPr>
                <p:spPr>
                  <a:xfrm>
                    <a:off x="-10729691" y="1941358"/>
                    <a:ext cx="7416495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554F4A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48" name="Google Shape;948;p12"/>
                  <p:cNvCxnSpPr/>
                  <p:nvPr/>
                </p:nvCxnSpPr>
                <p:spPr>
                  <a:xfrm rot="10800000" flipH="1">
                    <a:off x="-3313196" y="1770929"/>
                    <a:ext cx="350362" cy="169351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554F4A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cxnSp>
              <p:nvCxnSpPr>
                <p:cNvPr id="949" name="Google Shape;949;p12"/>
                <p:cNvCxnSpPr/>
                <p:nvPr/>
              </p:nvCxnSpPr>
              <p:spPr>
                <a:xfrm flipH="1">
                  <a:off x="-5470627" y="435223"/>
                  <a:ext cx="350362" cy="16935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554F4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950" name="Google Shape;950;p12"/>
                <p:cNvSpPr/>
                <p:nvPr/>
              </p:nvSpPr>
              <p:spPr>
                <a:xfrm>
                  <a:off x="-5502311" y="589822"/>
                  <a:ext cx="36000" cy="36000"/>
                </a:xfrm>
                <a:prstGeom prst="ellipse">
                  <a:avLst/>
                </a:prstGeom>
                <a:solidFill>
                  <a:srgbClr val="554F4A"/>
                </a:solidFill>
                <a:ln>
                  <a:noFill/>
                </a:ln>
              </p:spPr>
              <p:txBody>
                <a:bodyPr spcFirstLastPara="1" wrap="square" lIns="182850" tIns="91400" rIns="182850" bIns="91400" anchor="ctr" anchorCtr="0">
                  <a:noAutofit/>
                </a:bodyPr>
                <a:lstStyle/>
                <a:p>
                  <a:pPr algn="ctr"/>
                  <a:endParaRPr sz="36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951" name="Google Shape;951;p12"/>
                <p:cNvCxnSpPr/>
                <p:nvPr/>
              </p:nvCxnSpPr>
              <p:spPr>
                <a:xfrm rot="10800000">
                  <a:off x="-4344788" y="497319"/>
                  <a:ext cx="51785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554F4A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52" name="Google Shape;952;p12"/>
                <p:cNvCxnSpPr/>
                <p:nvPr/>
              </p:nvCxnSpPr>
              <p:spPr>
                <a:xfrm rot="10800000">
                  <a:off x="-5121944" y="497319"/>
                  <a:ext cx="777156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554F4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953" name="Google Shape;953;p12"/>
              <p:cNvSpPr/>
              <p:nvPr/>
            </p:nvSpPr>
            <p:spPr>
              <a:xfrm flipH="1">
                <a:off x="6260554" y="1078634"/>
                <a:ext cx="36000" cy="36000"/>
              </a:xfrm>
              <a:prstGeom prst="ellipse">
                <a:avLst/>
              </a:prstGeom>
              <a:solidFill>
                <a:srgbClr val="554F4A"/>
              </a:solidFill>
              <a:ln>
                <a:noFill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/>
              <a:p>
                <a:pPr algn="ctr"/>
                <a:endParaRPr sz="3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954" name="Google Shape;954;p12"/>
            <p:cNvCxnSpPr/>
            <p:nvPr/>
          </p:nvCxnSpPr>
          <p:spPr>
            <a:xfrm>
              <a:off x="1404732" y="3478458"/>
              <a:ext cx="517858" cy="0"/>
            </a:xfrm>
            <a:prstGeom prst="straightConnector1">
              <a:avLst/>
            </a:prstGeom>
            <a:noFill/>
            <a:ln w="9525" cap="flat" cmpd="sng">
              <a:solidFill>
                <a:srgbClr val="554F4A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955" name="Google Shape;955;p12"/>
            <p:cNvCxnSpPr/>
            <p:nvPr/>
          </p:nvCxnSpPr>
          <p:spPr>
            <a:xfrm>
              <a:off x="604485" y="3478458"/>
              <a:ext cx="777156" cy="0"/>
            </a:xfrm>
            <a:prstGeom prst="straightConnector1">
              <a:avLst/>
            </a:prstGeom>
            <a:noFill/>
            <a:ln w="9525" cap="flat" cmpd="sng">
              <a:solidFill>
                <a:srgbClr val="554F4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56" name="Google Shape;956;p12"/>
          <p:cNvSpPr/>
          <p:nvPr/>
        </p:nvSpPr>
        <p:spPr>
          <a:xfrm>
            <a:off x="7872475" y="2466999"/>
            <a:ext cx="5058108" cy="552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r>
              <a:rPr lang="ru-RU" sz="3600" dirty="0">
                <a:solidFill>
                  <a:srgbClr val="E6000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Helvetica Neue Light"/>
              </a:rPr>
              <a:t>СОП по ДВП</a:t>
            </a:r>
            <a:endParaRPr sz="3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sz="3600" dirty="0">
              <a:solidFill>
                <a:srgbClr val="E60005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Helvetica Neue Light"/>
            </a:endParaRPr>
          </a:p>
          <a:p>
            <a:pPr marL="634995" indent="-457200">
              <a:lnSpc>
                <a:spcPct val="110000"/>
              </a:lnSpc>
              <a:buClr>
                <a:schemeClr val="dk1"/>
              </a:buClr>
              <a:buSzPts val="1400"/>
              <a:buFontTx/>
              <a:buChar char="-"/>
            </a:pPr>
            <a:r>
              <a:rPr lang="ru-RU" sz="27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Стандартные операционные процедуры (СОП) представляют собой инструмент поддержки эффективной реализации программ</a:t>
            </a:r>
            <a:endParaRPr lang="en-GB" sz="2700" dirty="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891" indent="-165096">
              <a:lnSpc>
                <a:spcPct val="110000"/>
              </a:lnSpc>
              <a:buClr>
                <a:schemeClr val="dk1"/>
              </a:buClr>
              <a:buSzPts val="1400"/>
            </a:pPr>
            <a:endParaRPr sz="2801" dirty="0">
              <a:solidFill>
                <a:srgbClr val="554F4A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endParaRPr sz="3600" dirty="0">
              <a:solidFill>
                <a:srgbClr val="E60005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647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FA6F0-1980-3ADC-CE3C-3B5A8CEF8E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E265D-D5A1-3FAA-45E3-8E1CBE14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994" y="5805497"/>
            <a:ext cx="11561220" cy="2490076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дальнейшие шаги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35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9"/>
          <p:cNvSpPr txBox="1">
            <a:spLocks noGrp="1"/>
          </p:cNvSpPr>
          <p:nvPr>
            <p:ph type="body" idx="1"/>
          </p:nvPr>
        </p:nvSpPr>
        <p:spPr>
          <a:xfrm>
            <a:off x="1512276" y="2190655"/>
            <a:ext cx="15263445" cy="115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pPr marL="571485" indent="-152400" algn="ctr">
              <a:spcBef>
                <a:spcPts val="0"/>
              </a:spcBef>
              <a:buSzPts val="2000"/>
              <a:buNone/>
            </a:pPr>
            <a:endParaRPr sz="3000"/>
          </a:p>
          <a:p>
            <a:pPr marL="571485" indent="-152400" algn="ctr">
              <a:buSzPts val="2000"/>
              <a:buNone/>
            </a:pPr>
            <a:endParaRPr sz="3000"/>
          </a:p>
          <a:p>
            <a:pPr marL="571485" indent="-152400" algn="ctr">
              <a:buSzPts val="2000"/>
              <a:buNone/>
            </a:pPr>
            <a:endParaRPr sz="3000"/>
          </a:p>
          <a:p>
            <a:pPr marL="571485" indent="-152400" algn="ctr">
              <a:buSzPts val="2000"/>
              <a:buNone/>
            </a:pPr>
            <a:endParaRPr sz="3000"/>
          </a:p>
        </p:txBody>
      </p:sp>
      <p:sp>
        <p:nvSpPr>
          <p:cNvPr id="136" name="Google Shape;136;p49"/>
          <p:cNvSpPr txBox="1"/>
          <p:nvPr/>
        </p:nvSpPr>
        <p:spPr>
          <a:xfrm>
            <a:off x="494219" y="323107"/>
            <a:ext cx="15121680" cy="113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</a:pPr>
            <a:endParaRPr sz="55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2102" y="914250"/>
            <a:ext cx="10459910" cy="775919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9"/>
          <p:cNvSpPr/>
          <p:nvPr/>
        </p:nvSpPr>
        <p:spPr>
          <a:xfrm>
            <a:off x="8337884" y="6245184"/>
            <a:ext cx="5919537" cy="3483143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0A011-BD1C-4CA3-BE5B-784C1C3E3C0A}"/>
              </a:ext>
            </a:extLst>
          </p:cNvPr>
          <p:cNvSpPr txBox="1"/>
          <p:nvPr/>
        </p:nvSpPr>
        <p:spPr>
          <a:xfrm>
            <a:off x="4755913" y="1032643"/>
            <a:ext cx="6763407" cy="38472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Регистрационный номер документа: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D0A011-BD1C-4CA3-BE5B-784C1C3E3C0A}"/>
              </a:ext>
            </a:extLst>
          </p:cNvPr>
          <p:cNvSpPr txBox="1"/>
          <p:nvPr/>
        </p:nvSpPr>
        <p:spPr>
          <a:xfrm>
            <a:off x="4882053" y="1581963"/>
            <a:ext cx="6415599" cy="338554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kern="0" dirty="0">
                <a:solidFill>
                  <a:srgbClr val="FF0000"/>
                </a:solidFill>
                <a:latin typeface="Calibri"/>
              </a:rPr>
              <a:t>(номер, присваиваемый администрацией </a:t>
            </a:r>
            <a:r>
              <a:rPr lang="tr-TR" sz="2200" kern="0" dirty="0">
                <a:solidFill>
                  <a:srgbClr val="FF0000"/>
                </a:solidFill>
                <a:latin typeface="Calibri"/>
              </a:rPr>
              <a:t>BERCS</a:t>
            </a:r>
            <a:r>
              <a:rPr lang="ru-RU" sz="2200" kern="0" dirty="0">
                <a:solidFill>
                  <a:srgbClr val="FF0000"/>
                </a:solidFill>
                <a:latin typeface="Calibri"/>
              </a:rPr>
              <a:t>)</a:t>
            </a:r>
            <a:endParaRPr kumimoji="0" lang="ru-RU" sz="2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04715"/>
              </p:ext>
            </p:extLst>
          </p:nvPr>
        </p:nvGraphicFramePr>
        <p:xfrm>
          <a:off x="4755912" y="2364690"/>
          <a:ext cx="6541738" cy="3983688"/>
        </p:xfrm>
        <a:graphic>
          <a:graphicData uri="http://schemas.openxmlformats.org/drawingml/2006/table">
            <a:tbl>
              <a:tblPr firstRow="1" firstCol="1" bandRow="1"/>
              <a:tblGrid>
                <a:gridCol w="2275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80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</a:rPr>
                        <a:t>Утверждение документов</a:t>
                      </a:r>
                      <a:endParaRPr lang="ru-RU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28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707">
                <a:tc>
                  <a:txBody>
                    <a:bodyPr/>
                    <a:lstStyle/>
                    <a:p>
                      <a:pPr indent="1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</a:rPr>
                        <a:t>Заинтересованное лицо</a:t>
                      </a:r>
                      <a:endParaRPr lang="ru-RU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28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</a:rPr>
                        <a:t>Ф.И.О.</a:t>
                      </a:r>
                      <a:endParaRPr lang="ru-RU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28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</a:rPr>
                        <a:t>Должность</a:t>
                      </a:r>
                      <a:endParaRPr lang="ru-RU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28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Arial"/>
                        </a:rPr>
                        <a:t>Автор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Arial"/>
                        </a:rPr>
                        <a:t>Ответственный за документ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Arial"/>
                        </a:rPr>
                        <a:t>Лицо, утвердившее документ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Arial"/>
                        </a:rPr>
                        <a:t>Заинтересованные в документе участники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3D0A011-BD1C-4CA3-BE5B-784C1C3E3C0A}"/>
              </a:ext>
            </a:extLst>
          </p:cNvPr>
          <p:cNvSpPr txBox="1"/>
          <p:nvPr/>
        </p:nvSpPr>
        <p:spPr>
          <a:xfrm>
            <a:off x="8970578" y="7799602"/>
            <a:ext cx="3426347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Номер версии: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rgbClr val="000000"/>
                </a:solidFill>
                <a:latin typeface="Calibri"/>
              </a:rPr>
              <a:t>Дата утверждения: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20926" y="6573028"/>
            <a:ext cx="9737852" cy="744819"/>
            <a:chOff x="3220926" y="6573028"/>
            <a:chExt cx="9737852" cy="7448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D0A011-BD1C-4CA3-BE5B-784C1C3E3C0A}"/>
                </a:ext>
              </a:extLst>
            </p:cNvPr>
            <p:cNvSpPr txBox="1"/>
            <p:nvPr/>
          </p:nvSpPr>
          <p:spPr>
            <a:xfrm>
              <a:off x="3220926" y="6573028"/>
              <a:ext cx="9737852" cy="74481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kern="0" dirty="0">
                  <a:solidFill>
                    <a:srgbClr val="000000"/>
                  </a:solidFill>
                  <a:latin typeface="Calibri"/>
                </a:rPr>
                <a:t>Документ СОП по ДВП подготовлен </a:t>
              </a:r>
              <a:r>
                <a:rPr lang="ru-RU" sz="2000" b="1" kern="0" dirty="0" err="1">
                  <a:solidFill>
                    <a:srgbClr val="000000"/>
                  </a:solidFill>
                  <a:latin typeface="Calibri"/>
                </a:rPr>
                <a:t>BERCS</a:t>
              </a:r>
              <a:r>
                <a:rPr lang="ru-RU" sz="2000" b="1" kern="0" dirty="0">
                  <a:solidFill>
                    <a:srgbClr val="000000"/>
                  </a:solidFill>
                  <a:latin typeface="Calibri"/>
                </a:rPr>
                <a:t> при технической поддержке Британского Красного Креста в сотрудничестве с технической рабочей группой и филиалами для использования денежно-ваучерной помощи (ДВП) в гуманитарном реагировании:</a:t>
              </a:r>
              <a:endPara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236373" y="6819309"/>
              <a:ext cx="4871545" cy="180578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0"/>
          <p:cNvSpPr txBox="1">
            <a:spLocks noGrp="1"/>
          </p:cNvSpPr>
          <p:nvPr>
            <p:ph type="body" idx="1"/>
          </p:nvPr>
        </p:nvSpPr>
        <p:spPr>
          <a:xfrm>
            <a:off x="1512276" y="2190655"/>
            <a:ext cx="15263445" cy="115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pPr marL="571485" indent="-152400" algn="ctr">
              <a:spcBef>
                <a:spcPts val="0"/>
              </a:spcBef>
              <a:buSzPts val="2000"/>
              <a:buNone/>
            </a:pPr>
            <a:endParaRPr sz="3000"/>
          </a:p>
          <a:p>
            <a:pPr marL="571485" indent="-152400" algn="ctr">
              <a:buSzPts val="2000"/>
              <a:buNone/>
            </a:pPr>
            <a:endParaRPr sz="3000"/>
          </a:p>
          <a:p>
            <a:pPr marL="571485" indent="-152400" algn="ctr">
              <a:buSzPts val="2000"/>
              <a:buNone/>
            </a:pPr>
            <a:endParaRPr sz="3000"/>
          </a:p>
          <a:p>
            <a:pPr marL="571485" indent="-152400" algn="ctr">
              <a:buSzPts val="2000"/>
              <a:buNone/>
            </a:pPr>
            <a:endParaRPr sz="3000"/>
          </a:p>
        </p:txBody>
      </p:sp>
      <p:sp>
        <p:nvSpPr>
          <p:cNvPr id="145" name="Google Shape;145;p50"/>
          <p:cNvSpPr txBox="1"/>
          <p:nvPr/>
        </p:nvSpPr>
        <p:spPr>
          <a:xfrm>
            <a:off x="494219" y="323107"/>
            <a:ext cx="15121680" cy="113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</a:pPr>
            <a:endParaRPr sz="55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50" descr="Missing Information Puzzle Fill Gap Knowledge 3d Illustration Stock Photo,  Picture And Royalty Free Image. Image 92270446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209" y="2483443"/>
            <a:ext cx="7368548" cy="512691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0"/>
          <p:cNvSpPr txBox="1"/>
          <p:nvPr/>
        </p:nvSpPr>
        <p:spPr>
          <a:xfrm>
            <a:off x="9143998" y="1179460"/>
            <a:ext cx="8191502" cy="850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2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«Если возникает необходимость отступления от СОП, на это необходимо обратить особое внимание, с объяснением причин отступления, предложением альтернативного варианта и получением у высшего руководства письменного утверждения</a:t>
            </a:r>
            <a:r>
              <a:rPr lang="en-GB" sz="32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3200" i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2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Впоследствии координатор по ДВП будет соответствующим образом пересматривать СОП, особенно после реализации моделирования и пилотных проектов.  Изменения СОП должны будут одобрены Генеральным Секретарем или Заместителем Генерального Секретаря и утверждены управляющим советом».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0A011-BD1C-4CA3-BE5B-784C1C3E3C0A}"/>
              </a:ext>
            </a:extLst>
          </p:cNvPr>
          <p:cNvSpPr txBox="1"/>
          <p:nvPr/>
        </p:nvSpPr>
        <p:spPr>
          <a:xfrm rot="20850266">
            <a:off x="2006917" y="4022526"/>
            <a:ext cx="1857426" cy="553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ОТСУТСТВУЮЩАЯ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ИНФОРМАЦИЯ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D0A011-BD1C-4CA3-BE5B-784C1C3E3C0A}"/>
              </a:ext>
            </a:extLst>
          </p:cNvPr>
          <p:cNvSpPr txBox="1"/>
          <p:nvPr/>
        </p:nvSpPr>
        <p:spPr>
          <a:xfrm>
            <a:off x="4903093" y="5062953"/>
            <a:ext cx="1857426" cy="553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ЗАПОЛНИТЬ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ПРОБЕЛ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1"/>
          <p:cNvSpPr txBox="1">
            <a:spLocks noGrp="1"/>
          </p:cNvSpPr>
          <p:nvPr>
            <p:ph type="title"/>
          </p:nvPr>
        </p:nvSpPr>
        <p:spPr>
          <a:xfrm>
            <a:off x="1257300" y="548482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sz="65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Приложения и дополнительные руководства</a:t>
            </a:r>
            <a:r>
              <a:rPr lang="en-GB" sz="65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/</a:t>
            </a:r>
            <a:r>
              <a:rPr lang="ru-RU" sz="65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инструменты</a:t>
            </a:r>
            <a:r>
              <a:rPr lang="en-GB" sz="65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….</a:t>
            </a:r>
            <a:endParaRPr sz="65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3" name="Google Shape;153;p51"/>
          <p:cNvSpPr txBox="1">
            <a:spLocks noGrp="1"/>
          </p:cNvSpPr>
          <p:nvPr>
            <p:ph type="body" idx="1"/>
          </p:nvPr>
        </p:nvSpPr>
        <p:spPr>
          <a:xfrm>
            <a:off x="1257300" y="2983489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Важно отметить, что СОП являются руководством по ДВП в целом - у отдельных отделов могут иметься другие документы, такие как контрольные перечни, политики и т.д., которые определяют порядок выполнения конкретных заданий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dk1"/>
              </a:buClr>
              <a:buSzPts val="2400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по ДВП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для финансовых работников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0">
              <a:buClr>
                <a:schemeClr val="dk1"/>
              </a:buClr>
              <a:buSzPts val="2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ts val="2800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Все подобные документы должны быть отмечены координатором по ДВП, при необходимости они могут быть включены в СОП в качестве приложений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14300">
              <a:buClr>
                <a:schemeClr val="dk1"/>
              </a:buClr>
              <a:buSzPts val="2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Google Shape;154;p51"/>
          <p:cNvSpPr/>
          <p:nvPr/>
        </p:nvSpPr>
        <p:spPr>
          <a:xfrm rot="5340000">
            <a:off x="8379633" y="-4410946"/>
            <a:ext cx="185970" cy="14104110"/>
          </a:xfrm>
          <a:prstGeom prst="rect">
            <a:avLst/>
          </a:prstGeom>
          <a:solidFill>
            <a:srgbClr val="EE2A2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1"/>
          <p:cNvSpPr txBox="1">
            <a:spLocks noGrp="1"/>
          </p:cNvSpPr>
          <p:nvPr>
            <p:ph type="title"/>
          </p:nvPr>
        </p:nvSpPr>
        <p:spPr>
          <a:xfrm>
            <a:off x="1257300" y="415132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Дальнейшие действия после проведения семинара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3" name="Google Shape;153;p51"/>
          <p:cNvSpPr txBox="1">
            <a:spLocks noGrp="1"/>
          </p:cNvSpPr>
          <p:nvPr>
            <p:ph type="body" idx="1"/>
          </p:nvPr>
        </p:nvSpPr>
        <p:spPr>
          <a:xfrm>
            <a:off x="1257300" y="3213099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 fontScale="92500" lnSpcReduction="2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Окончательная доработка документа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СОП координатором по ДВП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руководству для утверждения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Постоянная доработка инструментов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ts val="2800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Учебные курсы по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СОП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и инструментарию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на уровне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головного офиса и филиалов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2800"/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ts val="2800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СОП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 ходе моделирования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и пилотных проектов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Google Shape;154;p51"/>
          <p:cNvSpPr/>
          <p:nvPr/>
        </p:nvSpPr>
        <p:spPr>
          <a:xfrm rot="5340000">
            <a:off x="8379633" y="-4563346"/>
            <a:ext cx="185970" cy="14104110"/>
          </a:xfrm>
          <a:prstGeom prst="rect">
            <a:avLst/>
          </a:prstGeom>
          <a:solidFill>
            <a:srgbClr val="EE2A2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008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7" y="0"/>
            <a:ext cx="9407353" cy="10288587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85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DF95B70-DB19-C449-848A-6680F4CA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386" y="4401308"/>
            <a:ext cx="8068575" cy="21024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вас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Остались вопросы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86089"/>
            <a:ext cx="8217128" cy="9416714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erson with the mouth open&#10;&#10;Description automatically generated with low confidence">
            <a:extLst>
              <a:ext uri="{FF2B5EF4-FFF2-40B4-BE49-F238E27FC236}">
                <a16:creationId xmlns:a16="http://schemas.microsoft.com/office/drawing/2014/main" id="{009D97F9-43A6-424E-B444-0087E750C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2" r="21042"/>
          <a:stretch/>
        </p:blipFill>
        <p:spPr>
          <a:xfrm>
            <a:off x="1" y="1155233"/>
            <a:ext cx="7948025" cy="914756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2296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5B4BF7-B4F4-9A61-15DA-5AD7F6EF3BCE}"/>
              </a:ext>
            </a:extLst>
          </p:cNvPr>
          <p:cNvSpPr txBox="1">
            <a:spLocks/>
          </p:cNvSpPr>
          <p:nvPr/>
        </p:nvSpPr>
        <p:spPr>
          <a:xfrm>
            <a:off x="913185" y="2463808"/>
            <a:ext cx="16596602" cy="65359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1000"/>
              </a:spcAft>
            </a:pP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Обеспечивают взаимосвязь планов действий в чрезвычайных ситуациях и оперативного реагирования</a:t>
            </a:r>
            <a:endParaRPr lang="en-US" altLang="en-US" sz="3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1000"/>
              </a:spcAft>
            </a:pP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Обеспечивают быстрое выполнение заданий, указанных в плане действий в чрезвычайных ситуациях, согласно заранее согласованным критериям</a:t>
            </a:r>
            <a:endParaRPr lang="en-US" altLang="en-US" sz="3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Должны быть простыми</a:t>
            </a: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(</a:t>
            </a: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 формате контрольного перечня</a:t>
            </a: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</a:p>
          <a:p>
            <a:pPr fontAlgn="auto">
              <a:spcAft>
                <a:spcPts val="1000"/>
              </a:spcAft>
            </a:pP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Указывают порядок выполнения задания</a:t>
            </a:r>
            <a:endParaRPr lang="en-US" altLang="en-US" sz="3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1000"/>
              </a:spcAft>
            </a:pP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Указывают ответственного за выполнение задания</a:t>
            </a:r>
            <a:endParaRPr lang="en-US" altLang="en-US" sz="3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1000"/>
              </a:spcAft>
            </a:pP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Включают матрицу распределения ответственности</a:t>
            </a: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RACI</a:t>
            </a: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дополнительно определяющую роли и обязанности</a:t>
            </a:r>
            <a:endParaRPr lang="en-US" altLang="en-US" sz="3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1000"/>
              </a:spcAft>
            </a:pPr>
            <a:r>
              <a:rPr lang="ru-RU" altLang="en-US" sz="3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Должны утверждаться</a:t>
            </a:r>
            <a:r>
              <a:rPr lang="en-US" altLang="en-US" sz="3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ru-RU" altLang="en-US" sz="3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распространяться посредством учебных курсов</a:t>
            </a:r>
            <a:r>
              <a:rPr lang="en-US" altLang="en-US" sz="3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ru-RU" altLang="en-US" sz="3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и уточняться на</a:t>
            </a:r>
            <a:r>
              <a:rPr lang="en-US" altLang="en-US" sz="3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ru-RU" altLang="en-US" sz="3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основании результатов моделирования</a:t>
            </a:r>
            <a:r>
              <a:rPr lang="en-US" altLang="en-US" sz="3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ru-RU" altLang="en-US" sz="3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и пилотных проектов</a:t>
            </a:r>
            <a:endParaRPr lang="en-US" altLang="en-US" sz="34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altLang="en-US" sz="3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altLang="en-US" sz="3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Google Shape;935;p12">
            <a:extLst>
              <a:ext uri="{FF2B5EF4-FFF2-40B4-BE49-F238E27FC236}">
                <a16:creationId xmlns:a16="http://schemas.microsoft.com/office/drawing/2014/main" id="{5FB4C6E1-11D5-BD9A-D0C8-FAD4365DCF9B}"/>
              </a:ext>
            </a:extLst>
          </p:cNvPr>
          <p:cNvSpPr txBox="1">
            <a:spLocks/>
          </p:cNvSpPr>
          <p:nvPr/>
        </p:nvSpPr>
        <p:spPr>
          <a:xfrm>
            <a:off x="179251" y="795"/>
            <a:ext cx="12701177" cy="19238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91400" rIns="182850" bIns="91400" rtlCol="0" anchor="ctr" anchorCtr="0"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E60005"/>
              </a:buClr>
              <a:buSzPts val="2400"/>
            </a:pPr>
            <a:r>
              <a:rPr lang="ru-RU" sz="4800" dirty="0">
                <a:solidFill>
                  <a:srgbClr val="E60005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Стандартные операционные процедуры</a:t>
            </a:r>
            <a:endParaRPr lang="en-US" sz="4800" dirty="0">
              <a:solidFill>
                <a:srgbClr val="E60005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680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EC55-B325-C610-BF0D-FAD98FDAFDD9}"/>
              </a:ext>
            </a:extLst>
          </p:cNvPr>
          <p:cNvSpPr txBox="1">
            <a:spLocks/>
          </p:cNvSpPr>
          <p:nvPr/>
        </p:nvSpPr>
        <p:spPr>
          <a:xfrm>
            <a:off x="1229636" y="1163806"/>
            <a:ext cx="13637247" cy="1143000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Общее описание типовой формы</a:t>
            </a:r>
            <a:r>
              <a:rPr lang="en-US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СОП по ДВП</a:t>
            </a:r>
            <a:endParaRPr lang="en-US" altLang="en-US" sz="4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40E6B-2CC0-E80A-C5EF-5916F2C61C71}"/>
              </a:ext>
            </a:extLst>
          </p:cNvPr>
          <p:cNvSpPr txBox="1">
            <a:spLocks/>
          </p:cNvSpPr>
          <p:nvPr/>
        </p:nvSpPr>
        <p:spPr>
          <a:xfrm>
            <a:off x="1229637" y="2518720"/>
            <a:ext cx="15287929" cy="6897653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85A2C92-A30E-3220-6A01-B6B37A11E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615738"/>
              </p:ext>
            </p:extLst>
          </p:nvPr>
        </p:nvGraphicFramePr>
        <p:xfrm>
          <a:off x="852948" y="2149146"/>
          <a:ext cx="16741368" cy="707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7949">
                  <a:extLst>
                    <a:ext uri="{9D8B030D-6E8A-4147-A177-3AD203B41FA5}">
                      <a16:colId xmlns:a16="http://schemas.microsoft.com/office/drawing/2014/main" val="2374036340"/>
                    </a:ext>
                  </a:extLst>
                </a:gridCol>
                <a:gridCol w="8970579">
                  <a:extLst>
                    <a:ext uri="{9D8B030D-6E8A-4147-A177-3AD203B41FA5}">
                      <a16:colId xmlns:a16="http://schemas.microsoft.com/office/drawing/2014/main" val="574358077"/>
                    </a:ext>
                  </a:extLst>
                </a:gridCol>
                <a:gridCol w="2632840">
                  <a:extLst>
                    <a:ext uri="{9D8B030D-6E8A-4147-A177-3AD203B41FA5}">
                      <a16:colId xmlns:a16="http://schemas.microsoft.com/office/drawing/2014/main" val="981957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2"/>
                          </a:solidFill>
                        </a:rPr>
                        <a:t>Раздел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2"/>
                          </a:solidFill>
                        </a:rPr>
                        <a:t>Содержание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2"/>
                          </a:solidFill>
                        </a:rPr>
                        <a:t>Соответствующие приложения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3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Раздел</a:t>
                      </a:r>
                      <a:r>
                        <a:rPr lang="en-US" sz="2200" dirty="0"/>
                        <a:t> 1 – </a:t>
                      </a:r>
                      <a:r>
                        <a:rPr lang="ru-RU" sz="2200" dirty="0"/>
                        <a:t>Справочная информация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Цель СОП, когда они применяются, для кого предназначен документ, как применять СОП, руководство по использованию документа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738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Раздел</a:t>
                      </a:r>
                      <a:r>
                        <a:rPr lang="en-US" sz="2200" dirty="0"/>
                        <a:t> 2 – </a:t>
                      </a:r>
                      <a:r>
                        <a:rPr lang="ru-RU" sz="2200" dirty="0"/>
                        <a:t>Краткое описание</a:t>
                      </a:r>
                      <a:r>
                        <a:rPr lang="en-US" sz="2200" dirty="0"/>
                        <a:t> </a:t>
                      </a:r>
                      <a:r>
                        <a:rPr lang="ru-RU" sz="2200" dirty="0"/>
                        <a:t>ДВП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Общее описание ДВП</a:t>
                      </a:r>
                      <a:r>
                        <a:rPr lang="en-US" sz="2200" dirty="0"/>
                        <a:t> </a:t>
                      </a:r>
                      <a:r>
                        <a:rPr lang="ru-RU" sz="2200" dirty="0"/>
                        <a:t>в стране и по</a:t>
                      </a:r>
                      <a:r>
                        <a:rPr lang="en-US" sz="2200" dirty="0"/>
                        <a:t> </a:t>
                      </a:r>
                      <a:r>
                        <a:rPr lang="ru-RU" sz="2200" dirty="0"/>
                        <a:t>НО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Другие руководства</a:t>
                      </a:r>
                      <a:r>
                        <a:rPr lang="en-US" sz="2200" dirty="0"/>
                        <a:t> </a:t>
                      </a:r>
                      <a:r>
                        <a:rPr lang="ru-RU" sz="2200" dirty="0"/>
                        <a:t>НО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433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Раздел</a:t>
                      </a:r>
                      <a:r>
                        <a:rPr lang="en-US" sz="2200" dirty="0"/>
                        <a:t> 3 – </a:t>
                      </a:r>
                      <a:r>
                        <a:rPr lang="ru-RU" sz="2200" dirty="0"/>
                        <a:t>Роли и обязанности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Сводная таблица функций и ролей, общее описание процесса принятия решений, структурная схема принятия решений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Матрица </a:t>
                      </a:r>
                      <a:r>
                        <a:rPr lang="en-US" sz="2200" dirty="0"/>
                        <a:t>RACI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84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Раздел</a:t>
                      </a:r>
                      <a:r>
                        <a:rPr lang="en-US" sz="2200" dirty="0"/>
                        <a:t> 4 – </a:t>
                      </a:r>
                      <a:r>
                        <a:rPr lang="ru-RU" sz="2200" dirty="0"/>
                        <a:t>План-график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Краткое описание основных этапов</a:t>
                      </a:r>
                      <a:r>
                        <a:rPr lang="en-US" sz="2200" dirty="0"/>
                        <a:t> </a:t>
                      </a:r>
                      <a:r>
                        <a:rPr lang="ru-RU" sz="2200" dirty="0"/>
                        <a:t>с приблизительным</a:t>
                      </a:r>
                      <a:r>
                        <a:rPr lang="en-US" sz="2200" dirty="0"/>
                        <a:t> </a:t>
                      </a:r>
                      <a:r>
                        <a:rPr lang="ru-RU" sz="2200" dirty="0"/>
                        <a:t>планом-графиком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35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Раздел</a:t>
                      </a:r>
                      <a:r>
                        <a:rPr lang="en-US" sz="2200" dirty="0"/>
                        <a:t> 5 – </a:t>
                      </a:r>
                      <a:r>
                        <a:rPr lang="ru-RU" sz="2200" dirty="0"/>
                        <a:t>СОП</a:t>
                      </a:r>
                      <a:r>
                        <a:rPr lang="en-US" sz="2200" dirty="0"/>
                        <a:t> </a:t>
                      </a:r>
                      <a:r>
                        <a:rPr lang="ru-RU" sz="2200" dirty="0"/>
                        <a:t>по обеспечению готовности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Основные этапы</a:t>
                      </a:r>
                      <a:r>
                        <a:rPr lang="en-US" sz="2200" dirty="0"/>
                        <a:t>, </a:t>
                      </a:r>
                      <a:r>
                        <a:rPr lang="ru-RU" sz="2200" dirty="0"/>
                        <a:t>действия и ссылки на инструменты</a:t>
                      </a:r>
                      <a:r>
                        <a:rPr lang="en-US" sz="2200" dirty="0"/>
                        <a:t>;  </a:t>
                      </a:r>
                      <a:r>
                        <a:rPr lang="ru-RU" sz="2200" dirty="0"/>
                        <a:t>структурная схема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Основные инструменты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132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Раздел</a:t>
                      </a:r>
                      <a:r>
                        <a:rPr lang="en-US" sz="2200" dirty="0"/>
                        <a:t> 6 – </a:t>
                      </a:r>
                      <a:r>
                        <a:rPr lang="ru-RU" sz="2200" dirty="0"/>
                        <a:t>СОП</a:t>
                      </a:r>
                      <a:r>
                        <a:rPr lang="en-US" sz="2200" dirty="0"/>
                        <a:t> </a:t>
                      </a:r>
                      <a:r>
                        <a:rPr lang="ru-RU" sz="2200" dirty="0"/>
                        <a:t>по оценке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Основные этапы</a:t>
                      </a:r>
                      <a:r>
                        <a:rPr lang="en-US" sz="2200" dirty="0"/>
                        <a:t>, </a:t>
                      </a:r>
                      <a:r>
                        <a:rPr lang="ru-RU" sz="2200" dirty="0"/>
                        <a:t>действия и ссылки на инструменты</a:t>
                      </a:r>
                      <a:r>
                        <a:rPr lang="en-US" sz="2200" dirty="0"/>
                        <a:t>;  </a:t>
                      </a:r>
                      <a:r>
                        <a:rPr lang="ru-RU" sz="2200" dirty="0"/>
                        <a:t>структурная схема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Основные инструменты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098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Раздел</a:t>
                      </a:r>
                      <a:r>
                        <a:rPr lang="en-US" sz="2200" dirty="0"/>
                        <a:t> 7 – </a:t>
                      </a:r>
                      <a:r>
                        <a:rPr lang="ru-RU" sz="2200" dirty="0"/>
                        <a:t>СОП</a:t>
                      </a:r>
                      <a:r>
                        <a:rPr lang="en-US" sz="2200" dirty="0"/>
                        <a:t> </a:t>
                      </a:r>
                      <a:r>
                        <a:rPr lang="ru-RU" sz="2200" dirty="0"/>
                        <a:t>по анализу реагирования и планированию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Основные этапы</a:t>
                      </a:r>
                      <a:r>
                        <a:rPr lang="en-US" sz="2200" dirty="0"/>
                        <a:t>, </a:t>
                      </a:r>
                      <a:r>
                        <a:rPr lang="ru-RU" sz="2200" dirty="0"/>
                        <a:t>действия и ссылки на инструменты</a:t>
                      </a:r>
                      <a:r>
                        <a:rPr lang="en-US" sz="2200" dirty="0"/>
                        <a:t>;  </a:t>
                      </a:r>
                      <a:r>
                        <a:rPr lang="ru-RU" sz="2200" dirty="0"/>
                        <a:t>структурная схема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Основные инструменты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16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Раздел</a:t>
                      </a:r>
                      <a:r>
                        <a:rPr lang="en-US" sz="2200" dirty="0"/>
                        <a:t> 8 – </a:t>
                      </a:r>
                      <a:r>
                        <a:rPr lang="ru-RU" sz="2200" dirty="0"/>
                        <a:t>СОП</a:t>
                      </a:r>
                      <a:r>
                        <a:rPr lang="en-US" sz="2200" dirty="0"/>
                        <a:t> </a:t>
                      </a:r>
                      <a:r>
                        <a:rPr lang="ru-RU" sz="2200" dirty="0"/>
                        <a:t>по организации и реализации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Основные этапы</a:t>
                      </a:r>
                      <a:r>
                        <a:rPr lang="en-US" sz="2200" dirty="0"/>
                        <a:t>, </a:t>
                      </a:r>
                      <a:r>
                        <a:rPr lang="ru-RU" sz="2200" dirty="0"/>
                        <a:t>действия и ссылки на инструменты</a:t>
                      </a:r>
                      <a:r>
                        <a:rPr lang="en-US" sz="2200" dirty="0"/>
                        <a:t>;  </a:t>
                      </a:r>
                      <a:r>
                        <a:rPr lang="ru-RU" sz="2200" dirty="0"/>
                        <a:t>структурная схема</a:t>
                      </a:r>
                      <a:r>
                        <a:rPr lang="en-US" sz="2200" dirty="0"/>
                        <a:t> – </a:t>
                      </a:r>
                      <a:r>
                        <a:rPr lang="ru-RU" sz="2200" dirty="0"/>
                        <a:t>для каждого механизма предоставления</a:t>
                      </a:r>
                      <a:r>
                        <a:rPr lang="en-US" sz="2200" dirty="0"/>
                        <a:t> (</a:t>
                      </a:r>
                      <a:r>
                        <a:rPr lang="ru-RU" sz="2200" dirty="0"/>
                        <a:t>поставщики финансовых услуг (ПФУ)</a:t>
                      </a:r>
                      <a:r>
                        <a:rPr lang="en-US" sz="2200" dirty="0"/>
                        <a:t>, </a:t>
                      </a:r>
                      <a:r>
                        <a:rPr lang="ru-RU" sz="2200" dirty="0"/>
                        <a:t>ваучеры</a:t>
                      </a:r>
                      <a:r>
                        <a:rPr lang="en-US" sz="2200" dirty="0"/>
                        <a:t>, </a:t>
                      </a:r>
                      <a:r>
                        <a:rPr lang="ru-RU" sz="2200" dirty="0"/>
                        <a:t>выдача лично в руки</a:t>
                      </a:r>
                      <a:r>
                        <a:rPr lang="en-US" sz="2200" dirty="0"/>
                        <a:t>, </a:t>
                      </a:r>
                      <a:r>
                        <a:rPr lang="ru-RU" sz="2200" dirty="0"/>
                        <a:t>использование платформы управления информацией</a:t>
                      </a:r>
                      <a:r>
                        <a:rPr lang="en-US" sz="2200" dirty="0"/>
                        <a:t>, </a:t>
                      </a:r>
                      <a:r>
                        <a:rPr lang="ru-RU" sz="2200" dirty="0"/>
                        <a:t>например,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RedRose</a:t>
                      </a:r>
                      <a:r>
                        <a:rPr lang="en-US" sz="2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Основные инструменты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600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Раздел</a:t>
                      </a:r>
                      <a:r>
                        <a:rPr lang="en-US" sz="2200" dirty="0"/>
                        <a:t> 9 – </a:t>
                      </a:r>
                      <a:r>
                        <a:rPr lang="ru-RU" sz="2200" dirty="0"/>
                        <a:t>СОП</a:t>
                      </a:r>
                      <a:r>
                        <a:rPr lang="en-US" sz="2200" dirty="0"/>
                        <a:t> </a:t>
                      </a:r>
                      <a:r>
                        <a:rPr lang="ru-RU" sz="2200" dirty="0"/>
                        <a:t>по мониторингу и оценке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Этапы, действия и соответствующие инструменты</a:t>
                      </a:r>
                      <a:r>
                        <a:rPr lang="en-US" sz="2200" dirty="0"/>
                        <a:t> + </a:t>
                      </a:r>
                      <a:r>
                        <a:rPr lang="ru-RU" sz="2200" dirty="0"/>
                        <a:t>структурная схема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dirty="0"/>
                        <a:t>Основные инструменты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010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27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FA6F0-1980-3ADC-CE3C-3B5A8CEF8E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E265D-D5A1-3FAA-45E3-8E1CBE14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386" y="5805497"/>
            <a:ext cx="11923827" cy="2490076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процессу ДВП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соответствующему принятию решений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EC55-B325-C610-BF0D-FAD98FDAFDD9}"/>
              </a:ext>
            </a:extLst>
          </p:cNvPr>
          <p:cNvSpPr txBox="1">
            <a:spLocks/>
          </p:cNvSpPr>
          <p:nvPr/>
        </p:nvSpPr>
        <p:spPr>
          <a:xfrm>
            <a:off x="867103" y="769656"/>
            <a:ext cx="14830097" cy="1143000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Работа в группах</a:t>
            </a:r>
            <a:r>
              <a:rPr lang="en-US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1: </a:t>
            </a: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Требования к процессу ДВП</a:t>
            </a:r>
            <a:r>
              <a:rPr lang="en-US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и соответствующему принятию решений</a:t>
            </a:r>
            <a:endParaRPr lang="en-US" altLang="en-US" sz="4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40E6B-2CC0-E80A-C5EF-5916F2C61C71}"/>
              </a:ext>
            </a:extLst>
          </p:cNvPr>
          <p:cNvSpPr txBox="1">
            <a:spLocks/>
          </p:cNvSpPr>
          <p:nvPr/>
        </p:nvSpPr>
        <p:spPr>
          <a:xfrm>
            <a:off x="867103" y="2065881"/>
            <a:ext cx="16790276" cy="6897653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fontAlgn="auto">
              <a:lnSpc>
                <a:spcPct val="85000"/>
              </a:lnSpc>
              <a:spcAft>
                <a:spcPts val="0"/>
              </a:spcAft>
              <a:buAutoNum type="arabicPeriod"/>
            </a:pPr>
            <a:r>
              <a:rPr lang="ru-RU" altLang="en-US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Каковы основные процессы реагирования с помощью ДВП с точки зрения оценки</a:t>
            </a:r>
            <a:r>
              <a:rPr lang="en-US" altLang="en-US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ru-RU" altLang="en-US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анализа реагирования,</a:t>
            </a:r>
            <a:r>
              <a:rPr lang="en-US" altLang="en-US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организации, реализации и</a:t>
            </a:r>
            <a:r>
              <a:rPr lang="en-US" altLang="en-US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мониторинга</a:t>
            </a:r>
            <a:r>
              <a:rPr lang="en-US" altLang="en-US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fontAlgn="auto">
              <a:lnSpc>
                <a:spcPct val="85000"/>
              </a:lnSpc>
              <a:spcAft>
                <a:spcPts val="0"/>
              </a:spcAft>
              <a:buAutoNum type="arabicPeriod"/>
            </a:pPr>
            <a:r>
              <a:rPr lang="ru-RU" altLang="en-US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 каких случаях требуются ключевые решения и утверждения</a:t>
            </a:r>
            <a:r>
              <a:rPr lang="en-US" altLang="en-US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 </a:t>
            </a:r>
            <a:endParaRPr lang="en-US" altLang="en-US" sz="3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85000"/>
              </a:lnSpc>
              <a:spcAft>
                <a:spcPts val="0"/>
              </a:spcAft>
            </a:pP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</a:t>
            </a: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-я</a:t>
            </a: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группа</a:t>
            </a: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</a:t>
            </a: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оценка</a:t>
            </a: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анализ реагирования</a:t>
            </a: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</a:t>
            </a: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организация</a:t>
            </a: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), 2</a:t>
            </a: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-я</a:t>
            </a: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группа</a:t>
            </a: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</a:t>
            </a: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реализация</a:t>
            </a: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</a:t>
            </a: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мониторинг</a:t>
            </a:r>
            <a:endParaRPr lang="en-US" altLang="en-US" sz="3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85000"/>
              </a:lnSpc>
              <a:spcAft>
                <a:spcPts val="0"/>
              </a:spcAft>
            </a:pP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Перечислить шаги, необходимые для инициирования операций</a:t>
            </a: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ДВП</a:t>
            </a: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на уровне национального головного офиса</a:t>
            </a: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(НГО)</a:t>
            </a:r>
            <a:endParaRPr lang="en-US" altLang="en-US" sz="3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85000"/>
              </a:lnSpc>
              <a:spcAft>
                <a:spcPts val="0"/>
              </a:spcAft>
            </a:pPr>
            <a:r>
              <a:rPr lang="ru-RU" alt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Определите, какие шаги требуют</a:t>
            </a:r>
            <a:r>
              <a:rPr lang="en-US" alt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решения</a:t>
            </a:r>
            <a:r>
              <a:rPr lang="en-US" alt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руководства</a:t>
            </a:r>
            <a:r>
              <a:rPr lang="en-US" alt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 </a:t>
            </a:r>
          </a:p>
          <a:p>
            <a:pPr lvl="2" fontAlgn="auto">
              <a:lnSpc>
                <a:spcPct val="85000"/>
              </a:lnSpc>
              <a:spcAft>
                <a:spcPts val="0"/>
              </a:spcAft>
            </a:pPr>
            <a:r>
              <a:rPr lang="ru-RU" alt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Какой срок утверждения является оптимальным</a:t>
            </a:r>
            <a:r>
              <a:rPr lang="en-US" alt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</a:t>
            </a:r>
          </a:p>
          <a:p>
            <a:pPr lvl="1" fontAlgn="auto">
              <a:lnSpc>
                <a:spcPct val="85000"/>
              </a:lnSpc>
              <a:spcAft>
                <a:spcPts val="0"/>
              </a:spcAft>
            </a:pP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Работа в группах - </a:t>
            </a:r>
            <a:r>
              <a:rPr lang="en-US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30 </a:t>
            </a:r>
            <a:r>
              <a:rPr lang="ru-RU" altLang="en-US" sz="3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мин</a:t>
            </a:r>
            <a:endParaRPr lang="en-US" altLang="en-US" sz="3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85000"/>
              </a:lnSpc>
              <a:spcAft>
                <a:spcPts val="0"/>
              </a:spcAft>
              <a:buNone/>
            </a:pPr>
            <a:r>
              <a:rPr lang="en-US" altLang="en-US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3. </a:t>
            </a:r>
            <a:r>
              <a:rPr lang="ru-RU" altLang="en-US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Примерно оцените, через сколько дней после инициирования реагирования НО может реализовать ДВП</a:t>
            </a:r>
            <a:r>
              <a:rPr lang="en-US" altLang="en-US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fontAlgn="auto">
              <a:lnSpc>
                <a:spcPct val="85000"/>
              </a:lnSpc>
              <a:spcAft>
                <a:spcPts val="0"/>
              </a:spcAft>
              <a:buNone/>
            </a:pPr>
            <a:endParaRPr lang="en-US" altLang="en-US" sz="4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6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EC55-B325-C610-BF0D-FAD98FDAFDD9}"/>
              </a:ext>
            </a:extLst>
          </p:cNvPr>
          <p:cNvSpPr txBox="1">
            <a:spLocks/>
          </p:cNvSpPr>
          <p:nvPr/>
        </p:nvSpPr>
        <p:spPr>
          <a:xfrm>
            <a:off x="1229636" y="1163806"/>
            <a:ext cx="13463826" cy="1143000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Работа в группах</a:t>
            </a:r>
            <a:r>
              <a:rPr lang="en-US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1: </a:t>
            </a: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Общее описание</a:t>
            </a:r>
            <a:r>
              <a:rPr lang="en-US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ДВП</a:t>
            </a:r>
            <a:r>
              <a:rPr lang="en-US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и решений</a:t>
            </a:r>
            <a:endParaRPr lang="en-US" altLang="en-US" sz="4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40E6B-2CC0-E80A-C5EF-5916F2C61C71}"/>
              </a:ext>
            </a:extLst>
          </p:cNvPr>
          <p:cNvSpPr txBox="1">
            <a:spLocks/>
          </p:cNvSpPr>
          <p:nvPr/>
        </p:nvSpPr>
        <p:spPr>
          <a:xfrm>
            <a:off x="1229637" y="2227129"/>
            <a:ext cx="15287929" cy="6897653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План-график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ru-RU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пример структурной схемы процесса принятия решений</a:t>
            </a:r>
            <a:endParaRPr lang="en-US" altLang="en-US" sz="4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96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3F3F3F"/>
      </a:lt1>
      <a:dk2>
        <a:srgbClr val="33394B"/>
      </a:dk2>
      <a:lt2>
        <a:srgbClr val="FFFFFF"/>
      </a:lt2>
      <a:accent1>
        <a:srgbClr val="001D41"/>
      </a:accent1>
      <a:accent2>
        <a:srgbClr val="E8E8E8"/>
      </a:accent2>
      <a:accent3>
        <a:srgbClr val="F5333F"/>
      </a:accent3>
      <a:accent4>
        <a:srgbClr val="F5333F"/>
      </a:accent4>
      <a:accent5>
        <a:srgbClr val="001D41"/>
      </a:accent5>
      <a:accent6>
        <a:srgbClr val="FF4E51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0e0d46-bfc3-4fcf-89a2-869473193083">
      <Terms xmlns="http://schemas.microsoft.com/office/infopath/2007/PartnerControls"/>
    </lcf76f155ced4ddcb4097134ff3c332f>
    <TaxCatchAll xmlns="2022f264-a01a-479c-9a1f-db50914a67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1CBEE5444AC4294686EA8E7761EF7" ma:contentTypeVersion="14" ma:contentTypeDescription="Create a new document." ma:contentTypeScope="" ma:versionID="604a6a96af103908af6777cdd2526e0d">
  <xsd:schema xmlns:xsd="http://www.w3.org/2001/XMLSchema" xmlns:xs="http://www.w3.org/2001/XMLSchema" xmlns:p="http://schemas.microsoft.com/office/2006/metadata/properties" xmlns:ns2="1f0e0d46-bfc3-4fcf-89a2-869473193083" xmlns:ns3="2022f264-a01a-479c-9a1f-db50914a6761" targetNamespace="http://schemas.microsoft.com/office/2006/metadata/properties" ma:root="true" ma:fieldsID="c2e176ba61fa24234a2357b9a6519e7d" ns2:_="" ns3:_="">
    <xsd:import namespace="1f0e0d46-bfc3-4fcf-89a2-869473193083"/>
    <xsd:import namespace="2022f264-a01a-479c-9a1f-db50914a67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e0d46-bfc3-4fcf-89a2-86947319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14f832c-f6f1-485d-8901-6765a4832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2f264-a01a-479c-9a1f-db50914a67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fb4525b-e024-493e-b786-78cbbff08576}" ma:internalName="TaxCatchAll" ma:showField="CatchAllData" ma:web="2022f264-a01a-479c-9a1f-db50914a67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ECB3BD-EEDA-455D-BAD1-EBC54DA8DA1C}">
  <ds:schemaRefs>
    <ds:schemaRef ds:uri="http://purl.org/dc/elements/1.1/"/>
    <ds:schemaRef ds:uri="http://schemas.microsoft.com/office/2006/metadata/properties"/>
    <ds:schemaRef ds:uri="http://purl.org/dc/terms/"/>
    <ds:schemaRef ds:uri="2022f264-a01a-479c-9a1f-db50914a6761"/>
    <ds:schemaRef ds:uri="http://schemas.microsoft.com/office/2006/documentManagement/types"/>
    <ds:schemaRef ds:uri="1f0e0d46-bfc3-4fcf-89a2-86947319308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1C0D10-7629-4AA3-9829-EAAA7B16D2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0e0d46-bfc3-4fcf-89a2-869473193083"/>
    <ds:schemaRef ds:uri="2022f264-a01a-479c-9a1f-db50914a67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00A3E1-B73D-4FAB-AA37-D608A6C5A7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11020</TotalTime>
  <Words>4014</Words>
  <Application>Microsoft Office PowerPoint</Application>
  <PresentationFormat>Custom</PresentationFormat>
  <Paragraphs>604</Paragraphs>
  <Slides>45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Montserrat SemiBold</vt:lpstr>
      <vt:lpstr>Bebas</vt:lpstr>
      <vt:lpstr>Microsoft Sans Serif</vt:lpstr>
      <vt:lpstr>Short Stack</vt:lpstr>
      <vt:lpstr>Montserrat</vt:lpstr>
      <vt:lpstr>Times New Roman</vt:lpstr>
      <vt:lpstr>Arial</vt:lpstr>
      <vt:lpstr>ＭＳ Ｐゴシック</vt:lpstr>
      <vt:lpstr>Calibri</vt:lpstr>
      <vt:lpstr>Office Theme</vt:lpstr>
      <vt:lpstr>Денежно-ваучерная помощь (ДВП)  Семинар по стандартным операционным процедурам (СОП)</vt:lpstr>
      <vt:lpstr>PowerPoint Presentation</vt:lpstr>
      <vt:lpstr>Знакомство с СОП  Что следует включить?  </vt:lpstr>
      <vt:lpstr>Что такое стандартные операционные процедуры (СОП)?</vt:lpstr>
      <vt:lpstr>PowerPoint Presentation</vt:lpstr>
      <vt:lpstr>PowerPoint Presentation</vt:lpstr>
      <vt:lpstr>Требования к процессу ДВП и соответствующему принятию решений</vt:lpstr>
      <vt:lpstr>PowerPoint Presentation</vt:lpstr>
      <vt:lpstr>PowerPoint Presentation</vt:lpstr>
      <vt:lpstr>Рассмотрение существующих СОП/основных этапов ДВП в ходе реагирования на чрезвычайные ситуации   </vt:lpstr>
      <vt:lpstr>Проектный цикл ДВП</vt:lpstr>
      <vt:lpstr>PowerPoint Presentation</vt:lpstr>
      <vt:lpstr>Что включено в существующие СОП или руководство по ДВП НО?</vt:lpstr>
      <vt:lpstr>PowerPoint Presentation</vt:lpstr>
      <vt:lpstr>Работа в группах 2 – Рассмотрение СОП</vt:lpstr>
      <vt:lpstr>PowerPoint Presentation</vt:lpstr>
      <vt:lpstr>Работа в группах 2  - Рассмотрение СОП</vt:lpstr>
      <vt:lpstr>PowerPoint Presentation</vt:lpstr>
      <vt:lpstr>PowerPoint Presentation</vt:lpstr>
      <vt:lpstr>PowerPoint Presentation</vt:lpstr>
      <vt:lpstr>Пленарное обсуждение для обобщения результатов работы в группах – вернитесь к представлению работы в группах на слайдах</vt:lpstr>
      <vt:lpstr>Разработка предварительного варианта документа по этапам и действиям ДВП (СОП)</vt:lpstr>
      <vt:lpstr>PowerPoint Presentation</vt:lpstr>
      <vt:lpstr>PowerPoint Presentation</vt:lpstr>
      <vt:lpstr>PowerPoint Presentation</vt:lpstr>
      <vt:lpstr>Подведение итогов 1-го дня</vt:lpstr>
      <vt:lpstr>PowerPoint Presentation</vt:lpstr>
      <vt:lpstr>PowerPoint Presentation</vt:lpstr>
      <vt:lpstr>PowerPoint Presentation</vt:lpstr>
      <vt:lpstr>Разработка матрицы распределения ответственности (RACI)</vt:lpstr>
      <vt:lpstr>PowerPoint Presentation</vt:lpstr>
      <vt:lpstr>PowerPoint Presentation</vt:lpstr>
      <vt:lpstr>Согласование плана-графика, решений и утверждений </vt:lpstr>
      <vt:lpstr>PowerPoint Presentation</vt:lpstr>
      <vt:lpstr>Рассмотрение и составление карты инструментария ДВП</vt:lpstr>
      <vt:lpstr>Инструментарий ДВП</vt:lpstr>
      <vt:lpstr>Общие сведения по инструментарию денежной помощи в чрезвычайных ситуациях (CiE)</vt:lpstr>
      <vt:lpstr>PowerPoint Presentation</vt:lpstr>
      <vt:lpstr>PowerPoint Presentation</vt:lpstr>
      <vt:lpstr>СОП – дальнейшие шаги?</vt:lpstr>
      <vt:lpstr>PowerPoint Presentation</vt:lpstr>
      <vt:lpstr>PowerPoint Presentation</vt:lpstr>
      <vt:lpstr>Приложения и дополнительные руководства/инструменты….</vt:lpstr>
      <vt:lpstr>Дальнейшие действия после проведения семинара</vt:lpstr>
      <vt:lpstr>Благодарим вас!  Остались 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Cash and Voucher Assistance (CVA) Readiness</dc:title>
  <dc:creator>Michael BELARO</dc:creator>
  <cp:lastModifiedBy>Olessya Zhuravleva</cp:lastModifiedBy>
  <cp:revision>271</cp:revision>
  <dcterms:created xsi:type="dcterms:W3CDTF">2020-10-18T06:40:43Z</dcterms:created>
  <dcterms:modified xsi:type="dcterms:W3CDTF">2025-02-12T10:39:12Z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0843f49-ba84-4571-b1b5-bbf501ecdde5_Enabled">
    <vt:lpwstr>true</vt:lpwstr>
  </property>
  <property fmtid="{D5CDD505-2E9C-101B-9397-08002B2CF9AE}" pid="3" name="MSIP_Label_60843f49-ba84-4571-b1b5-bbf501ecdde5_SetDate">
    <vt:lpwstr>2022-11-02T10:04:08Z</vt:lpwstr>
  </property>
  <property fmtid="{D5CDD505-2E9C-101B-9397-08002B2CF9AE}" pid="4" name="MSIP_Label_60843f49-ba84-4571-b1b5-bbf501ecdde5_Method">
    <vt:lpwstr>Privileged</vt:lpwstr>
  </property>
  <property fmtid="{D5CDD505-2E9C-101B-9397-08002B2CF9AE}" pid="5" name="MSIP_Label_60843f49-ba84-4571-b1b5-bbf501ecdde5_Name">
    <vt:lpwstr>Red Cross - Red Crescent Internal</vt:lpwstr>
  </property>
  <property fmtid="{D5CDD505-2E9C-101B-9397-08002B2CF9AE}" pid="6" name="MSIP_Label_60843f49-ba84-4571-b1b5-bbf501ecdde5_SiteId">
    <vt:lpwstr>a2b53be5-734e-4e6c-ab0d-d184f60fd917</vt:lpwstr>
  </property>
  <property fmtid="{D5CDD505-2E9C-101B-9397-08002B2CF9AE}" pid="7" name="MSIP_Label_60843f49-ba84-4571-b1b5-bbf501ecdde5_ActionId">
    <vt:lpwstr>942c441f-18af-4438-8979-e4dd1d82a117</vt:lpwstr>
  </property>
  <property fmtid="{D5CDD505-2E9C-101B-9397-08002B2CF9AE}" pid="8" name="MSIP_Label_60843f49-ba84-4571-b1b5-bbf501ecdde5_ContentBits">
    <vt:lpwstr>2</vt:lpwstr>
  </property>
  <property fmtid="{D5CDD505-2E9C-101B-9397-08002B2CF9AE}" pid="9" name="ContentTypeId">
    <vt:lpwstr>0x010100E041CBEE5444AC4294686EA8E7761EF7</vt:lpwstr>
  </property>
  <property fmtid="{D5CDD505-2E9C-101B-9397-08002B2CF9AE}" pid="10" name="MediaServiceImageTags">
    <vt:lpwstr/>
  </property>
</Properties>
</file>