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0" r:id="rId7"/>
    <p:sldId id="282" r:id="rId8"/>
    <p:sldId id="261" r:id="rId9"/>
    <p:sldId id="278" r:id="rId10"/>
    <p:sldId id="264" r:id="rId11"/>
    <p:sldId id="263" r:id="rId12"/>
    <p:sldId id="265" r:id="rId13"/>
    <p:sldId id="266" r:id="rId14"/>
    <p:sldId id="279" r:id="rId15"/>
    <p:sldId id="280" r:id="rId16"/>
    <p:sldId id="281" r:id="rId17"/>
    <p:sldId id="276" r:id="rId18"/>
    <p:sldId id="277" r:id="rId19"/>
    <p:sldId id="258"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B0C85-045A-4D62-B5B5-514754886E82}" v="26" dt="2025-06-04T13:20:57.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DE623-C090-4C97-AD7E-7BD3C1971BFA}" type="datetimeFigureOut">
              <a:rPr lang="en-GB" smtClean="0"/>
              <a:t>11/06/2025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F2207-D988-4713-B7ED-CA6CAD5A9F8C}" type="slidenum">
              <a:rPr lang="en-GB" smtClean="0"/>
              <a:t>‹#›</a:t>
            </a:fld>
            <a:endParaRPr lang="en-GB"/>
          </a:p>
        </p:txBody>
      </p:sp>
    </p:spTree>
    <p:extLst>
      <p:ext uri="{BB962C8B-B14F-4D97-AF65-F5344CB8AC3E}">
        <p14:creationId xmlns:p14="http://schemas.microsoft.com/office/powerpoint/2010/main" val="20210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lpnetwork.org/es/publication/social-protection-toolbo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Estatutos del Movimiento </a:t>
            </a:r>
          </a:p>
          <a:p>
            <a:r>
              <a:rPr lang="es-ES" dirty="0"/>
              <a:t>Artículo 3.2. se refiere al bienestar social como posible área de intervención de las SSNN "Dentro de sus propios países, las Sociedades Nacionales son organizaciones nacionales autónomas que proporcionan un marco indispensable para las actividades de sus miembros voluntarios y de su personal. Cooperan con los poderes públicos en la prevención de las enfermedades, la promoción de la salud y la mitigación del sufrimiento humano mediante programas propios en campos como la educación, la salud y el bienestar social, en beneficio de la comunidad".</a:t>
            </a:r>
          </a:p>
          <a:p>
            <a:endParaRPr lang="en-GB" dirty="0"/>
          </a:p>
        </p:txBody>
      </p:sp>
      <p:sp>
        <p:nvSpPr>
          <p:cNvPr id="4" name="Slide Number Placeholder 3"/>
          <p:cNvSpPr>
            <a:spLocks noGrp="1"/>
          </p:cNvSpPr>
          <p:nvPr>
            <p:ph type="sldNum" sz="quarter" idx="5"/>
          </p:nvPr>
        </p:nvSpPr>
        <p:spPr/>
        <p:txBody>
          <a:bodyPr/>
          <a:lstStyle/>
          <a:p>
            <a:fld id="{264F2207-D988-4713-B7ED-CA6CAD5A9F8C}" type="slidenum">
              <a:rPr lang="en-GB" smtClean="0"/>
              <a:t>14</a:t>
            </a:fld>
            <a:endParaRPr lang="en-GB"/>
          </a:p>
        </p:txBody>
      </p:sp>
    </p:spTree>
    <p:extLst>
      <p:ext uri="{BB962C8B-B14F-4D97-AF65-F5344CB8AC3E}">
        <p14:creationId xmlns:p14="http://schemas.microsoft.com/office/powerpoint/2010/main" val="252091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hlinkClick r:id="rId3"/>
              </a:rPr>
              <a:t>Caja de Herramientas – Vinculando programas de transferencias monetarias (PTM) humanitarios y protección social - </a:t>
            </a:r>
            <a:r>
              <a:rPr lang="es-ES" dirty="0" err="1">
                <a:hlinkClick r:id="rId3"/>
              </a:rPr>
              <a:t>The</a:t>
            </a:r>
            <a:r>
              <a:rPr lang="es-ES" dirty="0">
                <a:hlinkClick r:id="rId3"/>
              </a:rPr>
              <a:t> CALP Network</a:t>
            </a:r>
            <a:endParaRPr lang="en-GB" dirty="0"/>
          </a:p>
        </p:txBody>
      </p:sp>
      <p:sp>
        <p:nvSpPr>
          <p:cNvPr id="4" name="Slide Number Placeholder 3"/>
          <p:cNvSpPr>
            <a:spLocks noGrp="1"/>
          </p:cNvSpPr>
          <p:nvPr>
            <p:ph type="sldNum" sz="quarter" idx="5"/>
          </p:nvPr>
        </p:nvSpPr>
        <p:spPr/>
        <p:txBody>
          <a:bodyPr/>
          <a:lstStyle/>
          <a:p>
            <a:fld id="{264F2207-D988-4713-B7ED-CA6CAD5A9F8C}" type="slidenum">
              <a:rPr lang="en-GB" smtClean="0"/>
              <a:t>16</a:t>
            </a:fld>
            <a:endParaRPr lang="en-GB"/>
          </a:p>
        </p:txBody>
      </p:sp>
    </p:spTree>
    <p:extLst>
      <p:ext uri="{BB962C8B-B14F-4D97-AF65-F5344CB8AC3E}">
        <p14:creationId xmlns:p14="http://schemas.microsoft.com/office/powerpoint/2010/main" val="165282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0958-00F4-5863-B917-FE7019420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BAA22E-FDD6-8991-D1CB-6271FA6B8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6FB96F-7EF8-A4F8-7A08-9897D791D34A}"/>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5" name="Footer Placeholder 4">
            <a:extLst>
              <a:ext uri="{FF2B5EF4-FFF2-40B4-BE49-F238E27FC236}">
                <a16:creationId xmlns:a16="http://schemas.microsoft.com/office/drawing/2014/main" id="{0D8E6C39-3FB8-2260-378F-836B4E303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BE8B7-0DC8-A80F-369E-B051565D2891}"/>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313669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881F-D21E-8000-3F5D-2E5E5E3BF2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5A9344-0527-6CA6-3636-8869B3B9E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2E631-D8E2-7F36-EF98-1EADA45A291D}"/>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5" name="Footer Placeholder 4">
            <a:extLst>
              <a:ext uri="{FF2B5EF4-FFF2-40B4-BE49-F238E27FC236}">
                <a16:creationId xmlns:a16="http://schemas.microsoft.com/office/drawing/2014/main" id="{732C8B51-9142-B76D-EF8B-3C07BF6329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3AF439-72B0-7BB6-2AD2-99D00A9EF876}"/>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351888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5F7DB-F072-DD75-6A47-7286C0D02A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DEEA0F-3796-6C4A-C9F5-072B5D39A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5D37E2-7F66-B414-327A-6447928C10CC}"/>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5" name="Footer Placeholder 4">
            <a:extLst>
              <a:ext uri="{FF2B5EF4-FFF2-40B4-BE49-F238E27FC236}">
                <a16:creationId xmlns:a16="http://schemas.microsoft.com/office/drawing/2014/main" id="{B8F0E454-0825-087C-2CF7-7C11E9ED0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E7D84-A1D6-A608-1CB0-9AE8AF0204F2}"/>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361197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C8CA-6652-8929-AF75-FF56A2D488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BC20DD-32C0-D016-BF17-C6B817EC2B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8F4735-6AF1-5AF9-5270-FB05A7118646}"/>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5" name="Footer Placeholder 4">
            <a:extLst>
              <a:ext uri="{FF2B5EF4-FFF2-40B4-BE49-F238E27FC236}">
                <a16:creationId xmlns:a16="http://schemas.microsoft.com/office/drawing/2014/main" id="{B0F08566-7D83-235A-1738-0295991F4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F9904F-54C8-5D61-867F-B19A89377823}"/>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206002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9DAB-EB1B-D430-16C7-C04A8C755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62A51D-D51B-90CF-4BE9-D84F6F723D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293AA-E999-FACE-71DF-EC907623AF92}"/>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5" name="Footer Placeholder 4">
            <a:extLst>
              <a:ext uri="{FF2B5EF4-FFF2-40B4-BE49-F238E27FC236}">
                <a16:creationId xmlns:a16="http://schemas.microsoft.com/office/drawing/2014/main" id="{922C6210-1B6D-B879-9FB4-F4EE2E88A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DCD5F-7821-8C46-DED1-C4FFB5BE62BC}"/>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155152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A1D9-1872-0677-7A8E-1ED19AB010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513C67-7ED0-61B7-4CB0-DBF1D4493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E9AB2-3D03-3B66-F827-1FBA8F3BE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BC65FE-6DF3-DACD-7745-0958295F928C}"/>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6" name="Footer Placeholder 5">
            <a:extLst>
              <a:ext uri="{FF2B5EF4-FFF2-40B4-BE49-F238E27FC236}">
                <a16:creationId xmlns:a16="http://schemas.microsoft.com/office/drawing/2014/main" id="{D936FCD6-E694-EAFF-F31D-8DCC8E1BE7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45C3E-6A00-F0EC-E10C-8ED4DE36C067}"/>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415393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7100-772A-01AD-ECDB-8CF68F8619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8543-9BC7-E928-9C4A-1AFBF9F6F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33EC37-8F38-E75B-99DD-C27CDFD7C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ECDA63-FA80-1703-F4F9-56852597A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EC997-A9AF-0E41-CAAE-E49590973B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83ED53-AC8C-CB61-38ED-6313CD304993}"/>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8" name="Footer Placeholder 7">
            <a:extLst>
              <a:ext uri="{FF2B5EF4-FFF2-40B4-BE49-F238E27FC236}">
                <a16:creationId xmlns:a16="http://schemas.microsoft.com/office/drawing/2014/main" id="{D4EF2969-26B9-2E3B-89A7-E1408DBF6C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646E03-28BA-67D7-FB67-2D75755F0703}"/>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8498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BDC3-EBA1-A881-5895-D37040CA16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8DADF9-83FB-94DB-2E5C-5DA580D93DF5}"/>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4" name="Footer Placeholder 3">
            <a:extLst>
              <a:ext uri="{FF2B5EF4-FFF2-40B4-BE49-F238E27FC236}">
                <a16:creationId xmlns:a16="http://schemas.microsoft.com/office/drawing/2014/main" id="{4107DEAB-AD72-B438-7A4E-E5F082F38D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6269EC-E5F8-6B6D-57FA-A7CB3A8744C6}"/>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272030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AC6EF-DF36-04D7-9FF6-C5F8012410A2}"/>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3" name="Footer Placeholder 2">
            <a:extLst>
              <a:ext uri="{FF2B5EF4-FFF2-40B4-BE49-F238E27FC236}">
                <a16:creationId xmlns:a16="http://schemas.microsoft.com/office/drawing/2014/main" id="{E5EF3BAF-B251-666B-F1BD-5839E685BE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12E215-34B6-9ED8-D87D-454C7D8EECD8}"/>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426211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6790-BE2F-A970-3484-4BAEA3EA9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BF4D66-C260-3496-653F-3834872EF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6C88D4-4E94-F6A9-922B-9EC26D091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2E647-5586-F3CD-1086-75ED3AA3561D}"/>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6" name="Footer Placeholder 5">
            <a:extLst>
              <a:ext uri="{FF2B5EF4-FFF2-40B4-BE49-F238E27FC236}">
                <a16:creationId xmlns:a16="http://schemas.microsoft.com/office/drawing/2014/main" id="{D2C80717-E0EA-78B3-0361-A5605F1C8D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4C9AEA-0297-8137-8EB2-8930E1D5F67C}"/>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203242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0D08-7E64-5388-ED89-23745D78B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ABE38C-51E1-C0D1-BCB6-93E2E1025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C2972-D418-B094-F804-09FCFE8C8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FBB00-1DBB-F3CC-E992-624B750B0955}"/>
              </a:ext>
            </a:extLst>
          </p:cNvPr>
          <p:cNvSpPr>
            <a:spLocks noGrp="1"/>
          </p:cNvSpPr>
          <p:nvPr>
            <p:ph type="dt" sz="half" idx="10"/>
          </p:nvPr>
        </p:nvSpPr>
        <p:spPr/>
        <p:txBody>
          <a:bodyPr/>
          <a:lstStyle/>
          <a:p>
            <a:fld id="{951E0DC2-9034-4CED-9909-C01C8E7C83CA}" type="datetimeFigureOut">
              <a:rPr lang="en-GB" smtClean="0"/>
              <a:t>11/06/2025</a:t>
            </a:fld>
            <a:endParaRPr lang="en-GB"/>
          </a:p>
        </p:txBody>
      </p:sp>
      <p:sp>
        <p:nvSpPr>
          <p:cNvPr id="6" name="Footer Placeholder 5">
            <a:extLst>
              <a:ext uri="{FF2B5EF4-FFF2-40B4-BE49-F238E27FC236}">
                <a16:creationId xmlns:a16="http://schemas.microsoft.com/office/drawing/2014/main" id="{BFD0DC58-CA30-5249-042B-4221D30542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E85C9-B8BD-FF05-899E-2DDAC882955A}"/>
              </a:ext>
            </a:extLst>
          </p:cNvPr>
          <p:cNvSpPr>
            <a:spLocks noGrp="1"/>
          </p:cNvSpPr>
          <p:nvPr>
            <p:ph type="sldNum" sz="quarter" idx="12"/>
          </p:nvPr>
        </p:nvSpPr>
        <p:spPr/>
        <p:txBody>
          <a:bodyPr/>
          <a:lstStyle/>
          <a:p>
            <a:fld id="{2FAF8A9C-47FA-4066-B92B-AB89E4377F99}" type="slidenum">
              <a:rPr lang="en-GB" smtClean="0"/>
              <a:t>‹#›</a:t>
            </a:fld>
            <a:endParaRPr lang="en-GB"/>
          </a:p>
        </p:txBody>
      </p:sp>
    </p:spTree>
    <p:extLst>
      <p:ext uri="{BB962C8B-B14F-4D97-AF65-F5344CB8AC3E}">
        <p14:creationId xmlns:p14="http://schemas.microsoft.com/office/powerpoint/2010/main" val="111854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D13A7-9365-F4EB-B87E-574B1F3097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5FA4F7-A7FD-1D47-7CE1-AB3283A518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9616C7-170C-4A3B-E129-968E3B43C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1E0DC2-9034-4CED-9909-C01C8E7C83CA}" type="datetimeFigureOut">
              <a:rPr lang="en-GB" smtClean="0"/>
              <a:t>11/06/2025</a:t>
            </a:fld>
            <a:endParaRPr lang="en-GB"/>
          </a:p>
        </p:txBody>
      </p:sp>
      <p:sp>
        <p:nvSpPr>
          <p:cNvPr id="5" name="Footer Placeholder 4">
            <a:extLst>
              <a:ext uri="{FF2B5EF4-FFF2-40B4-BE49-F238E27FC236}">
                <a16:creationId xmlns:a16="http://schemas.microsoft.com/office/drawing/2014/main" id="{CCE09A95-5021-D0B7-75E2-CCE823EB2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2E2056C-05F6-C3D1-566C-72EB2A387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F8A9C-47FA-4066-B92B-AB89E4377F99}" type="slidenum">
              <a:rPr lang="en-GB" smtClean="0"/>
              <a:t>‹#›</a:t>
            </a:fld>
            <a:endParaRPr lang="en-GB"/>
          </a:p>
        </p:txBody>
      </p:sp>
    </p:spTree>
    <p:extLst>
      <p:ext uri="{BB962C8B-B14F-4D97-AF65-F5344CB8AC3E}">
        <p14:creationId xmlns:p14="http://schemas.microsoft.com/office/powerpoint/2010/main" val="352278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ed and blue card with a picture of a person and a child&#10;&#10;AI-generated content may be incorrect.">
            <a:extLst>
              <a:ext uri="{FF2B5EF4-FFF2-40B4-BE49-F238E27FC236}">
                <a16:creationId xmlns:a16="http://schemas.microsoft.com/office/drawing/2014/main" id="{EB090FEC-A102-3ABD-1069-6B7C0C8CF2FB}"/>
              </a:ext>
            </a:extLst>
          </p:cNvPr>
          <p:cNvPicPr>
            <a:picLocks noChangeAspect="1"/>
          </p:cNvPicPr>
          <p:nvPr/>
        </p:nvPicPr>
        <p:blipFill>
          <a:blip r:embed="rId2"/>
          <a:srcRect b="33641"/>
          <a:stretch>
            <a:fillRect/>
          </a:stretch>
        </p:blipFill>
        <p:spPr>
          <a:xfrm>
            <a:off x="20" y="1282"/>
            <a:ext cx="12191980" cy="6856718"/>
          </a:xfrm>
          <a:prstGeom prst="rect">
            <a:avLst/>
          </a:prstGeom>
        </p:spPr>
      </p:pic>
    </p:spTree>
    <p:extLst>
      <p:ext uri="{BB962C8B-B14F-4D97-AF65-F5344CB8AC3E}">
        <p14:creationId xmlns:p14="http://schemas.microsoft.com/office/powerpoint/2010/main" val="309610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D504B4-2277-DC7B-91C8-C3AA10AE182E}"/>
              </a:ext>
            </a:extLst>
          </p:cNvPr>
          <p:cNvGraphicFramePr>
            <a:graphicFrameLocks noGrp="1"/>
          </p:cNvGraphicFramePr>
          <p:nvPr>
            <p:ph idx="1"/>
            <p:extLst>
              <p:ext uri="{D42A27DB-BD31-4B8C-83A1-F6EECF244321}">
                <p14:modId xmlns:p14="http://schemas.microsoft.com/office/powerpoint/2010/main" val="1460807765"/>
              </p:ext>
            </p:extLst>
          </p:nvPr>
        </p:nvGraphicFramePr>
        <p:xfrm>
          <a:off x="676594" y="555171"/>
          <a:ext cx="5419405" cy="5834743"/>
        </p:xfrm>
        <a:graphic>
          <a:graphicData uri="http://schemas.openxmlformats.org/drawingml/2006/table">
            <a:tbl>
              <a:tblPr firstRow="1" firstCol="1" bandRow="1"/>
              <a:tblGrid>
                <a:gridCol w="5419405">
                  <a:extLst>
                    <a:ext uri="{9D8B030D-6E8A-4147-A177-3AD203B41FA5}">
                      <a16:colId xmlns:a16="http://schemas.microsoft.com/office/drawing/2014/main" val="2576333651"/>
                    </a:ext>
                  </a:extLst>
                </a:gridCol>
              </a:tblGrid>
              <a:tr h="1085679">
                <a:tc>
                  <a:txBody>
                    <a:bodyPr/>
                    <a:lstStyle/>
                    <a:p>
                      <a:pPr marL="457200" algn="ctr">
                        <a:lnSpc>
                          <a:spcPct val="103000"/>
                        </a:lnSpc>
                        <a:buNone/>
                      </a:pPr>
                      <a:r>
                        <a:rPr lang="es-ES" sz="2400" b="1"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Modelo 3. </a:t>
                      </a:r>
                      <a:endParaRPr lang="en-GB" sz="32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3000"/>
                        </a:lnSpc>
                        <a:spcAft>
                          <a:spcPts val="800"/>
                        </a:spcAft>
                        <a:buNone/>
                      </a:pPr>
                      <a:r>
                        <a:rPr lang="es-ES" sz="2400" b="1"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Colaboración en la implementación </a:t>
                      </a:r>
                      <a:endParaRPr lang="en-GB" sz="32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988050951"/>
                  </a:ext>
                </a:extLst>
              </a:tr>
              <a:tr h="4749064">
                <a:tc>
                  <a:txBody>
                    <a:bodyPr/>
                    <a:lstStyle/>
                    <a:p>
                      <a:pPr marL="457200">
                        <a:lnSpc>
                          <a:spcPct val="103000"/>
                        </a:lnSpc>
                        <a:buNone/>
                      </a:pPr>
                      <a:endParaRPr lang="es-ES" sz="2400" b="1" kern="1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 Divulgación y comunicación</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 Sistemas de gestión de la información   </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 Registro y alta en el programa </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 Pagos y distribución </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 Mecanismos de retroalimentación </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3.6. Estrategias de transición y salida</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3000"/>
                        </a:lnSpc>
                        <a:spcAft>
                          <a:spcPts val="800"/>
                        </a:spcAft>
                        <a:buNone/>
                      </a:pPr>
                      <a:r>
                        <a:rPr lang="es-ES" sz="2400" b="1"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 Seguimiento y aprendizaje</a:t>
                      </a:r>
                      <a:endParaRPr lang="en-GB" sz="3200" kern="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357750"/>
                  </a:ext>
                </a:extLst>
              </a:tr>
            </a:tbl>
          </a:graphicData>
        </a:graphic>
      </p:graphicFrame>
      <p:sp>
        <p:nvSpPr>
          <p:cNvPr id="4" name="Text Placeholder 3">
            <a:extLst>
              <a:ext uri="{FF2B5EF4-FFF2-40B4-BE49-F238E27FC236}">
                <a16:creationId xmlns:a16="http://schemas.microsoft.com/office/drawing/2014/main" id="{5BE4DAEB-426E-0D24-803A-4A061383FFE6}"/>
              </a:ext>
            </a:extLst>
          </p:cNvPr>
          <p:cNvSpPr>
            <a:spLocks noGrp="1"/>
          </p:cNvSpPr>
          <p:nvPr>
            <p:ph type="body" sz="half" idx="2"/>
          </p:nvPr>
        </p:nvSpPr>
        <p:spPr>
          <a:xfrm>
            <a:off x="6892246" y="1604734"/>
            <a:ext cx="4623160" cy="4425951"/>
          </a:xfrm>
        </p:spPr>
        <p:txBody>
          <a:bodyPr>
            <a:normAutofit lnSpcReduction="10000"/>
          </a:bodyPr>
          <a:lstStyle/>
          <a:p>
            <a:pPr marL="342900" indent="-342900" algn="r">
              <a:buFont typeface="Arial" panose="020B0604020202020204" pitchFamily="34" charset="0"/>
              <a:buChar char="•"/>
            </a:pPr>
            <a:r>
              <a:rPr lang="es-AR" sz="2400" noProof="0" dirty="0"/>
              <a:t>Turquía </a:t>
            </a:r>
          </a:p>
          <a:p>
            <a:pPr marL="342900" indent="-342900" algn="r">
              <a:buFont typeface="Arial" panose="020B0604020202020204" pitchFamily="34" charset="0"/>
              <a:buChar char="•"/>
            </a:pPr>
            <a:r>
              <a:rPr lang="es-AR" sz="2400" b="1" noProof="0" dirty="0"/>
              <a:t>Eswatini- ID</a:t>
            </a:r>
          </a:p>
          <a:p>
            <a:pPr marL="342900" indent="-342900" algn="r">
              <a:buFont typeface="Arial" panose="020B0604020202020204" pitchFamily="34" charset="0"/>
              <a:buChar char="•"/>
            </a:pPr>
            <a:r>
              <a:rPr lang="es-AR" sz="2400" b="1" noProof="0" dirty="0"/>
              <a:t>Kenia</a:t>
            </a:r>
            <a:r>
              <a:rPr lang="es-AR" sz="2400" noProof="0" dirty="0"/>
              <a:t>- Registro único  </a:t>
            </a:r>
          </a:p>
          <a:p>
            <a:pPr marL="342900" indent="-342900" algn="r">
              <a:buFont typeface="Arial" panose="020B0604020202020204" pitchFamily="34" charset="0"/>
              <a:buChar char="•"/>
            </a:pPr>
            <a:r>
              <a:rPr lang="es-AR" sz="2400" b="1" noProof="0" dirty="0"/>
              <a:t>Armenia</a:t>
            </a:r>
            <a:r>
              <a:rPr lang="es-AR" sz="2400" noProof="0" dirty="0"/>
              <a:t>- expansión horizontal </a:t>
            </a:r>
          </a:p>
          <a:p>
            <a:pPr marL="342900" indent="-342900" algn="r">
              <a:buFont typeface="Arial" panose="020B0604020202020204" pitchFamily="34" charset="0"/>
              <a:buChar char="•"/>
            </a:pPr>
            <a:r>
              <a:rPr lang="es-AR" sz="2400" noProof="0" dirty="0"/>
              <a:t>Ucrania </a:t>
            </a:r>
          </a:p>
          <a:p>
            <a:pPr marL="342900" indent="-342900" algn="r">
              <a:buFont typeface="Arial" panose="020B0604020202020204" pitchFamily="34" charset="0"/>
              <a:buChar char="•"/>
            </a:pPr>
            <a:r>
              <a:rPr lang="es-AR" sz="2400" noProof="0" dirty="0"/>
              <a:t>BVI</a:t>
            </a:r>
          </a:p>
          <a:p>
            <a:pPr marL="342900" indent="-342900" algn="r">
              <a:buFont typeface="Arial" panose="020B0604020202020204" pitchFamily="34" charset="0"/>
              <a:buChar char="•"/>
            </a:pPr>
            <a:r>
              <a:rPr lang="es-AR" sz="2400" b="1" noProof="0" dirty="0"/>
              <a:t>Montserrat- expansión vertical</a:t>
            </a:r>
            <a:r>
              <a:rPr lang="es-AR" sz="2400" noProof="0" dirty="0"/>
              <a:t> </a:t>
            </a:r>
          </a:p>
          <a:p>
            <a:pPr marL="342900" indent="-342900" algn="r">
              <a:buFont typeface="Arial" panose="020B0604020202020204" pitchFamily="34" charset="0"/>
              <a:buChar char="•"/>
            </a:pPr>
            <a:r>
              <a:rPr lang="es-AR" sz="2400" b="1" noProof="0" dirty="0"/>
              <a:t>Burkina Faso- </a:t>
            </a:r>
            <a:r>
              <a:rPr lang="es-AR" sz="2400" noProof="0" dirty="0"/>
              <a:t>complementariedad </a:t>
            </a:r>
            <a:r>
              <a:rPr lang="es-AR" sz="2400" noProof="0" dirty="0" err="1"/>
              <a:t>MdV</a:t>
            </a:r>
            <a:endParaRPr lang="es-AR" sz="2400" noProof="0" dirty="0"/>
          </a:p>
          <a:p>
            <a:pPr marL="342900" indent="-342900" algn="r">
              <a:buFont typeface="Arial" panose="020B0604020202020204" pitchFamily="34" charset="0"/>
              <a:buChar char="•"/>
            </a:pPr>
            <a:r>
              <a:rPr lang="es-AR" sz="2400" b="1" noProof="0" dirty="0"/>
              <a:t>Nepal- acceso a PS </a:t>
            </a:r>
          </a:p>
          <a:p>
            <a:endParaRPr lang="en-GB" dirty="0"/>
          </a:p>
        </p:txBody>
      </p:sp>
      <p:sp>
        <p:nvSpPr>
          <p:cNvPr id="6" name="Title 8">
            <a:extLst>
              <a:ext uri="{FF2B5EF4-FFF2-40B4-BE49-F238E27FC236}">
                <a16:creationId xmlns:a16="http://schemas.microsoft.com/office/drawing/2014/main" id="{471EE98F-3526-1B80-1538-671DB74D8DEC}"/>
              </a:ext>
            </a:extLst>
          </p:cNvPr>
          <p:cNvSpPr>
            <a:spLocks noGrp="1"/>
          </p:cNvSpPr>
          <p:nvPr>
            <p:ph type="title"/>
          </p:nvPr>
        </p:nvSpPr>
        <p:spPr>
          <a:xfrm>
            <a:off x="7067097" y="381001"/>
            <a:ext cx="3932238" cy="801687"/>
          </a:xfrm>
          <a:solidFill>
            <a:schemeClr val="bg2"/>
          </a:solidFill>
        </p:spPr>
        <p:txBody>
          <a:bodyPr/>
          <a:lstStyle/>
          <a:p>
            <a:pPr algn="ctr"/>
            <a:r>
              <a:rPr lang="es-AR" noProof="0" dirty="0"/>
              <a:t>Ejemplos? </a:t>
            </a:r>
          </a:p>
        </p:txBody>
      </p:sp>
    </p:spTree>
    <p:extLst>
      <p:ext uri="{BB962C8B-B14F-4D97-AF65-F5344CB8AC3E}">
        <p14:creationId xmlns:p14="http://schemas.microsoft.com/office/powerpoint/2010/main" val="95390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05C57B-FE4F-3974-323A-FBD1D27AE8B4}"/>
              </a:ext>
            </a:extLst>
          </p:cNvPr>
          <p:cNvSpPr>
            <a:spLocks noGrp="1"/>
          </p:cNvSpPr>
          <p:nvPr>
            <p:ph type="title"/>
          </p:nvPr>
        </p:nvSpPr>
        <p:spPr>
          <a:xfrm>
            <a:off x="740228" y="536347"/>
            <a:ext cx="10515600" cy="595767"/>
          </a:xfrm>
        </p:spPr>
        <p:style>
          <a:lnRef idx="2">
            <a:schemeClr val="accent1">
              <a:shade val="15000"/>
            </a:schemeClr>
          </a:lnRef>
          <a:fillRef idx="1">
            <a:schemeClr val="accent1"/>
          </a:fillRef>
          <a:effectRef idx="0">
            <a:schemeClr val="accent1"/>
          </a:effectRef>
          <a:fontRef idx="minor">
            <a:schemeClr val="lt1"/>
          </a:fontRef>
        </p:style>
        <p:txBody>
          <a:bodyPr>
            <a:noAutofit/>
          </a:bodyPr>
          <a:lstStyle/>
          <a:p>
            <a:pPr algn="ctr"/>
            <a:r>
              <a:rPr lang="es-ES" sz="2800" b="1" dirty="0">
                <a:solidFill>
                  <a:schemeClr val="bg1"/>
                </a:solidFill>
              </a:rPr>
              <a:t>LAC- Sistemas de Protección Social Fragmentados</a:t>
            </a:r>
            <a:endParaRPr lang="en-GB" sz="2800" b="1" dirty="0">
              <a:solidFill>
                <a:schemeClr val="bg1"/>
              </a:solidFill>
            </a:endParaRPr>
          </a:p>
        </p:txBody>
      </p:sp>
      <p:sp>
        <p:nvSpPr>
          <p:cNvPr id="6" name="Content Placeholder 5">
            <a:extLst>
              <a:ext uri="{FF2B5EF4-FFF2-40B4-BE49-F238E27FC236}">
                <a16:creationId xmlns:a16="http://schemas.microsoft.com/office/drawing/2014/main" id="{A6E28959-135A-6EA0-A96C-EE004A6BF3EA}"/>
              </a:ext>
            </a:extLst>
          </p:cNvPr>
          <p:cNvSpPr>
            <a:spLocks noGrp="1"/>
          </p:cNvSpPr>
          <p:nvPr>
            <p:ph idx="1"/>
          </p:nvPr>
        </p:nvSpPr>
        <p:spPr>
          <a:xfrm>
            <a:off x="664028" y="1567544"/>
            <a:ext cx="10515600" cy="4351338"/>
          </a:xfrm>
        </p:spPr>
        <p:txBody>
          <a:bodyPr>
            <a:noAutofit/>
          </a:bodyPr>
          <a:lstStyle/>
          <a:p>
            <a:r>
              <a:rPr lang="es-ES" sz="2000" dirty="0"/>
              <a:t>Programas de protección social repartidos entre diferentes organismos gubernamentales</a:t>
            </a:r>
          </a:p>
          <a:p>
            <a:r>
              <a:rPr lang="es-ES" sz="2000" dirty="0"/>
              <a:t>Coordinación débil entre programas</a:t>
            </a:r>
          </a:p>
          <a:p>
            <a:pPr lvl="1"/>
            <a:r>
              <a:rPr lang="es-ES" sz="2000" dirty="0"/>
              <a:t>Duplicación de recursos e ineficiencias administrativas</a:t>
            </a:r>
          </a:p>
          <a:p>
            <a:r>
              <a:rPr lang="es-ES" sz="2000" dirty="0"/>
              <a:t>Asignación ineficiente de los recursos </a:t>
            </a:r>
          </a:p>
          <a:p>
            <a:pPr lvl="1"/>
            <a:r>
              <a:rPr lang="es-ES" sz="2000" dirty="0"/>
              <a:t>Cobertura limitada</a:t>
            </a:r>
          </a:p>
          <a:p>
            <a:r>
              <a:rPr lang="es-ES" sz="2000" dirty="0"/>
              <a:t>Beneficios inconsistentes </a:t>
            </a:r>
          </a:p>
          <a:p>
            <a:r>
              <a:rPr lang="es-ES" sz="2000" dirty="0"/>
              <a:t>Exclusión: trabajadores informales, las comunidades indígenas y las poblaciones rurales </a:t>
            </a:r>
          </a:p>
          <a:p>
            <a:r>
              <a:rPr lang="es-ES" sz="2000" dirty="0"/>
              <a:t>Programas inflexibles: no se pueden ampliar o adaptar fácilmente en tiempos de crisis.</a:t>
            </a:r>
          </a:p>
          <a:p>
            <a:r>
              <a:rPr lang="es-ES" sz="2000" dirty="0"/>
              <a:t>Ausencia de registros sociales unificados y de infraestructura digital </a:t>
            </a:r>
          </a:p>
          <a:p>
            <a:pPr lvl="1"/>
            <a:r>
              <a:rPr lang="es-ES" sz="2000" dirty="0"/>
              <a:t>dependen de procesos manuales para la identificación de beneficiarios y la entrega de beneficios</a:t>
            </a:r>
            <a:endParaRPr lang="en-GB" sz="2000" dirty="0"/>
          </a:p>
        </p:txBody>
      </p:sp>
      <p:sp>
        <p:nvSpPr>
          <p:cNvPr id="8" name="TextBox 7">
            <a:extLst>
              <a:ext uri="{FF2B5EF4-FFF2-40B4-BE49-F238E27FC236}">
                <a16:creationId xmlns:a16="http://schemas.microsoft.com/office/drawing/2014/main" id="{12532160-5011-80FE-7E55-3F9054C958CE}"/>
              </a:ext>
            </a:extLst>
          </p:cNvPr>
          <p:cNvSpPr txBox="1"/>
          <p:nvPr/>
        </p:nvSpPr>
        <p:spPr>
          <a:xfrm>
            <a:off x="664027" y="5998487"/>
            <a:ext cx="10722429" cy="646331"/>
          </a:xfrm>
          <a:prstGeom prst="rect">
            <a:avLst/>
          </a:prstGeom>
          <a:noFill/>
        </p:spPr>
        <p:txBody>
          <a:bodyPr wrap="square">
            <a:spAutoFit/>
          </a:bodyPr>
          <a:lstStyle/>
          <a:p>
            <a:r>
              <a:rPr lang="es-ES" sz="1800" dirty="0">
                <a:solidFill>
                  <a:srgbClr val="0070C0"/>
                </a:solidFill>
              </a:rPr>
              <a:t>Oct- nov. 2024, Foro Ministerial sobre Desarrollo de LAC</a:t>
            </a:r>
          </a:p>
          <a:p>
            <a:r>
              <a:rPr lang="es-ES" sz="1800" b="1" dirty="0">
                <a:solidFill>
                  <a:srgbClr val="0070C0"/>
                </a:solidFill>
              </a:rPr>
              <a:t>Sistemas de Protección Social Adaptativos para Poblaciones Vulnerables </a:t>
            </a:r>
            <a:endParaRPr lang="en-GB" dirty="0">
              <a:solidFill>
                <a:srgbClr val="0070C0"/>
              </a:solidFill>
            </a:endParaRPr>
          </a:p>
        </p:txBody>
      </p:sp>
    </p:spTree>
    <p:extLst>
      <p:ext uri="{BB962C8B-B14F-4D97-AF65-F5344CB8AC3E}">
        <p14:creationId xmlns:p14="http://schemas.microsoft.com/office/powerpoint/2010/main" val="284807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567D-4865-B413-07E3-AD080F0AE801}"/>
              </a:ext>
            </a:extLst>
          </p:cNvPr>
          <p:cNvSpPr>
            <a:spLocks noGrp="1"/>
          </p:cNvSpPr>
          <p:nvPr>
            <p:ph type="title"/>
          </p:nvPr>
        </p:nvSpPr>
        <p:spPr>
          <a:xfrm>
            <a:off x="838200" y="365125"/>
            <a:ext cx="10515600" cy="614589"/>
          </a:xfrm>
        </p:spPr>
        <p:style>
          <a:lnRef idx="3">
            <a:schemeClr val="lt1"/>
          </a:lnRef>
          <a:fillRef idx="1">
            <a:schemeClr val="accent6"/>
          </a:fillRef>
          <a:effectRef idx="1">
            <a:schemeClr val="accent6"/>
          </a:effectRef>
          <a:fontRef idx="minor">
            <a:schemeClr val="lt1"/>
          </a:fontRef>
        </p:style>
        <p:txBody>
          <a:bodyPr>
            <a:noAutofit/>
          </a:bodyPr>
          <a:lstStyle/>
          <a:p>
            <a:r>
              <a:rPr lang="es-ES" sz="3200" b="1" dirty="0"/>
              <a:t>Oportunidades PSA</a:t>
            </a:r>
            <a:endParaRPr lang="en-GB" sz="3200" b="1" dirty="0"/>
          </a:p>
        </p:txBody>
      </p:sp>
      <p:sp>
        <p:nvSpPr>
          <p:cNvPr id="3" name="Content Placeholder 2">
            <a:extLst>
              <a:ext uri="{FF2B5EF4-FFF2-40B4-BE49-F238E27FC236}">
                <a16:creationId xmlns:a16="http://schemas.microsoft.com/office/drawing/2014/main" id="{556700EA-183A-0122-33C0-091682B1DBF7}"/>
              </a:ext>
            </a:extLst>
          </p:cNvPr>
          <p:cNvSpPr>
            <a:spLocks noGrp="1"/>
          </p:cNvSpPr>
          <p:nvPr>
            <p:ph idx="1"/>
          </p:nvPr>
        </p:nvSpPr>
        <p:spPr>
          <a:xfrm>
            <a:off x="838200" y="1197429"/>
            <a:ext cx="10515600" cy="4979534"/>
          </a:xfrm>
        </p:spPr>
        <p:txBody>
          <a:bodyPr>
            <a:normAutofit/>
          </a:bodyPr>
          <a:lstStyle/>
          <a:p>
            <a:r>
              <a:rPr lang="es-ES" dirty="0"/>
              <a:t>Transformación Digital y Avances Tecnológicos</a:t>
            </a:r>
          </a:p>
          <a:p>
            <a:pPr lvl="1"/>
            <a:r>
              <a:rPr lang="es-ES" b="1" dirty="0"/>
              <a:t>Brasil: </a:t>
            </a:r>
            <a:r>
              <a:rPr lang="es-ES" dirty="0"/>
              <a:t>“</a:t>
            </a:r>
            <a:r>
              <a:rPr lang="es-ES" dirty="0" err="1"/>
              <a:t>Auxílio</a:t>
            </a:r>
            <a:r>
              <a:rPr lang="es-ES" dirty="0"/>
              <a:t> </a:t>
            </a:r>
            <a:r>
              <a:rPr lang="es-ES" dirty="0" err="1"/>
              <a:t>Emergencial</a:t>
            </a:r>
            <a:r>
              <a:rPr lang="es-ES" dirty="0"/>
              <a:t>” utilizó una aplicación móvil para registrar a los trabajadores informales y entregar los pagos a través de billeteras digitales</a:t>
            </a:r>
          </a:p>
          <a:p>
            <a:pPr lvl="1"/>
            <a:r>
              <a:rPr lang="es-ES" b="1" dirty="0"/>
              <a:t>Perú:  </a:t>
            </a:r>
            <a:r>
              <a:rPr lang="es-ES" dirty="0"/>
              <a:t>aprovechó su infraestructura digital para proporcionar transferencias de efectivo directamente a cuentas bancarias</a:t>
            </a:r>
          </a:p>
          <a:p>
            <a:pPr lvl="1"/>
            <a:endParaRPr lang="es-ES" dirty="0"/>
          </a:p>
          <a:p>
            <a:r>
              <a:rPr lang="es-ES" dirty="0"/>
              <a:t>Cooperación Regional e Intercambio de Conocimientos</a:t>
            </a:r>
          </a:p>
          <a:p>
            <a:pPr lvl="1"/>
            <a:r>
              <a:rPr lang="es-ES" b="1" dirty="0"/>
              <a:t>Mecanismo de Seguro contra Riesgos de Catástrofes del Caribe (CCRIF</a:t>
            </a:r>
            <a:r>
              <a:rPr lang="es-ES" dirty="0"/>
              <a:t>), que agrupa los riesgos entre varios países, han demostrado el valor de los enfoques regionales para el financiamiento del riesgo de desastres</a:t>
            </a:r>
            <a:endParaRPr lang="en-GB" dirty="0"/>
          </a:p>
          <a:p>
            <a:pPr lvl="1"/>
            <a:endParaRPr lang="en-GB" dirty="0"/>
          </a:p>
        </p:txBody>
      </p:sp>
    </p:spTree>
    <p:extLst>
      <p:ext uri="{BB962C8B-B14F-4D97-AF65-F5344CB8AC3E}">
        <p14:creationId xmlns:p14="http://schemas.microsoft.com/office/powerpoint/2010/main" val="350611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A41DF-D038-6E3D-AB0D-B79AC123A00D}"/>
              </a:ext>
            </a:extLst>
          </p:cNvPr>
          <p:cNvSpPr>
            <a:spLocks noGrp="1"/>
          </p:cNvSpPr>
          <p:nvPr>
            <p:ph idx="1"/>
          </p:nvPr>
        </p:nvSpPr>
        <p:spPr>
          <a:xfrm>
            <a:off x="838200" y="1426029"/>
            <a:ext cx="10515600" cy="4495800"/>
          </a:xfrm>
        </p:spPr>
        <p:txBody>
          <a:bodyPr>
            <a:normAutofit lnSpcReduction="10000"/>
          </a:bodyPr>
          <a:lstStyle/>
          <a:p>
            <a:r>
              <a:rPr lang="es-ES" dirty="0">
                <a:latin typeface="+mj-lt"/>
              </a:rPr>
              <a:t>Integración de la Adaptación al Cambio Climático con la Protección Socia</a:t>
            </a:r>
          </a:p>
          <a:p>
            <a:pPr lvl="1"/>
            <a:r>
              <a:rPr lang="es-ES" b="1" dirty="0">
                <a:latin typeface="+mj-lt"/>
              </a:rPr>
              <a:t>México: </a:t>
            </a:r>
            <a:r>
              <a:rPr lang="es-ES" dirty="0">
                <a:latin typeface="+mj-lt"/>
              </a:rPr>
              <a:t>programa “Sembrando Vida” promueve la agroforestería y los medios de vida rurales, combinando transferencias de efectivo con prácticas agrícolas sostenibles para reducir la degradación ambiental y apoyar la resiliencia a largo plazo.</a:t>
            </a:r>
          </a:p>
          <a:p>
            <a:pPr lvl="1"/>
            <a:endParaRPr lang="es-ES" dirty="0">
              <a:latin typeface="+mj-lt"/>
            </a:endParaRPr>
          </a:p>
          <a:p>
            <a:r>
              <a:rPr lang="es-ES" dirty="0">
                <a:latin typeface="+mj-lt"/>
              </a:rPr>
              <a:t>Potencial para la Inversión de Impacto y las Asociaciones Público-Privadas</a:t>
            </a:r>
          </a:p>
          <a:p>
            <a:pPr lvl="1"/>
            <a:r>
              <a:rPr lang="es-ES" b="1" dirty="0">
                <a:latin typeface="+mj-lt"/>
              </a:rPr>
              <a:t>Colombia: </a:t>
            </a:r>
            <a:r>
              <a:rPr lang="es-ES" dirty="0">
                <a:latin typeface="+mj-lt"/>
              </a:rPr>
              <a:t>bonos de impacto social para financiar programas de empleo para grupos vulnerables, creando un enfoque basado en resultados en el que los inversores reciben el reembolso en función del éxito del programa. </a:t>
            </a:r>
            <a:endParaRPr lang="en-GB" dirty="0">
              <a:latin typeface="+mj-lt"/>
            </a:endParaRPr>
          </a:p>
        </p:txBody>
      </p:sp>
      <p:sp>
        <p:nvSpPr>
          <p:cNvPr id="4" name="Title 1">
            <a:extLst>
              <a:ext uri="{FF2B5EF4-FFF2-40B4-BE49-F238E27FC236}">
                <a16:creationId xmlns:a16="http://schemas.microsoft.com/office/drawing/2014/main" id="{E17C6D5D-B894-5ADA-5C78-1059348935B4}"/>
              </a:ext>
            </a:extLst>
          </p:cNvPr>
          <p:cNvSpPr>
            <a:spLocks noGrp="1"/>
          </p:cNvSpPr>
          <p:nvPr>
            <p:ph type="title"/>
          </p:nvPr>
        </p:nvSpPr>
        <p:spPr>
          <a:xfrm>
            <a:off x="838200" y="365125"/>
            <a:ext cx="10515600" cy="614589"/>
          </a:xfrm>
        </p:spPr>
        <p:style>
          <a:lnRef idx="3">
            <a:schemeClr val="lt1"/>
          </a:lnRef>
          <a:fillRef idx="1">
            <a:schemeClr val="accent6"/>
          </a:fillRef>
          <a:effectRef idx="1">
            <a:schemeClr val="accent6"/>
          </a:effectRef>
          <a:fontRef idx="minor">
            <a:schemeClr val="lt1"/>
          </a:fontRef>
        </p:style>
        <p:txBody>
          <a:bodyPr>
            <a:noAutofit/>
          </a:bodyPr>
          <a:lstStyle/>
          <a:p>
            <a:r>
              <a:rPr lang="es-ES" sz="3200" b="1" dirty="0"/>
              <a:t>Oportunidades PSA</a:t>
            </a:r>
            <a:endParaRPr lang="en-GB" sz="3200" b="1" dirty="0"/>
          </a:p>
        </p:txBody>
      </p:sp>
    </p:spTree>
    <p:extLst>
      <p:ext uri="{BB962C8B-B14F-4D97-AF65-F5344CB8AC3E}">
        <p14:creationId xmlns:p14="http://schemas.microsoft.com/office/powerpoint/2010/main" val="164217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2DFF7B-EC79-B18B-3D6F-0D0D8E7BB59E}"/>
              </a:ext>
            </a:extLst>
          </p:cNvPr>
          <p:cNvSpPr>
            <a:spLocks noGrp="1"/>
          </p:cNvSpPr>
          <p:nvPr>
            <p:ph type="title"/>
          </p:nvPr>
        </p:nvSpPr>
        <p:spPr>
          <a:xfrm>
            <a:off x="838200" y="365126"/>
            <a:ext cx="10515600" cy="1137104"/>
          </a:xfrm>
          <a:solidFill>
            <a:srgbClr val="C00000"/>
          </a:solidFill>
        </p:spPr>
        <p:txBody>
          <a:bodyPr>
            <a:noAutofit/>
          </a:bodyPr>
          <a:lstStyle/>
          <a:p>
            <a:pPr algn="ctr"/>
            <a:r>
              <a:rPr lang="es-AR" sz="3200" b="1" noProof="0" dirty="0">
                <a:solidFill>
                  <a:schemeClr val="bg1"/>
                </a:solidFill>
              </a:rPr>
              <a:t>Las Sociedades Nacionales si tienen un papel que desempeñar </a:t>
            </a:r>
          </a:p>
        </p:txBody>
      </p:sp>
      <p:sp>
        <p:nvSpPr>
          <p:cNvPr id="4" name="Text Placeholder 3">
            <a:extLst>
              <a:ext uri="{FF2B5EF4-FFF2-40B4-BE49-F238E27FC236}">
                <a16:creationId xmlns:a16="http://schemas.microsoft.com/office/drawing/2014/main" id="{08138565-E9C2-69EC-79E3-CA1DD636213B}"/>
              </a:ext>
            </a:extLst>
          </p:cNvPr>
          <p:cNvSpPr>
            <a:spLocks noGrp="1"/>
          </p:cNvSpPr>
          <p:nvPr>
            <p:ph idx="1"/>
          </p:nvPr>
        </p:nvSpPr>
        <p:spPr/>
        <p:txBody>
          <a:bodyPr>
            <a:normAutofit fontScale="92500" lnSpcReduction="10000"/>
          </a:bodyPr>
          <a:lstStyle/>
          <a:p>
            <a:r>
              <a:rPr lang="es-ES" sz="2800" b="1" kern="150" dirty="0">
                <a:solidFill>
                  <a:srgbClr val="000000"/>
                </a:solidFill>
                <a:effectLst/>
                <a:latin typeface="Calibri" panose="020F0502020204030204" pitchFamily="34" charset="0"/>
                <a:ea typeface="Calibri" panose="020F0502020204030204" pitchFamily="34" charset="0"/>
              </a:rPr>
              <a:t>Rol auxiliar</a:t>
            </a:r>
          </a:p>
          <a:p>
            <a:r>
              <a:rPr lang="es-ES" sz="2800" b="1" kern="150" dirty="0">
                <a:solidFill>
                  <a:srgbClr val="000000"/>
                </a:solidFill>
                <a:effectLst/>
                <a:latin typeface="Calibri" panose="020F0502020204030204" pitchFamily="34" charset="0"/>
                <a:ea typeface="Calibri" panose="020F0502020204030204" pitchFamily="34" charset="0"/>
              </a:rPr>
              <a:t>Localización</a:t>
            </a:r>
            <a:r>
              <a:rPr lang="es-ES" sz="2800" kern="150" dirty="0">
                <a:solidFill>
                  <a:srgbClr val="000000"/>
                </a:solidFill>
                <a:effectLst/>
                <a:latin typeface="Calibri" panose="020F0502020204030204" pitchFamily="34" charset="0"/>
                <a:ea typeface="Calibri" panose="020F0502020204030204" pitchFamily="34" charset="0"/>
              </a:rPr>
              <a:t>, presencia territorial – coordinación nacional – regional- local</a:t>
            </a:r>
          </a:p>
          <a:p>
            <a:r>
              <a:rPr lang="es-ES" sz="2800" b="1" kern="150" dirty="0">
                <a:effectLst/>
                <a:latin typeface="Calibri" panose="020F0502020204030204" pitchFamily="34" charset="0"/>
                <a:ea typeface="Calibri" panose="020F0502020204030204" pitchFamily="34" charset="0"/>
              </a:rPr>
              <a:t>Inclusión </a:t>
            </a:r>
            <a:r>
              <a:rPr lang="es-ES" sz="2800" kern="150" dirty="0">
                <a:effectLst/>
                <a:latin typeface="Calibri" panose="020F0502020204030204" pitchFamily="34" charset="0"/>
                <a:ea typeface="Calibri" panose="020F0502020204030204" pitchFamily="34" charset="0"/>
              </a:rPr>
              <a:t>- Sin dejar a nadie atrás- acceso – participación y representación comunidades </a:t>
            </a:r>
            <a:endParaRPr lang="es-ES" sz="2800" kern="150" dirty="0">
              <a:solidFill>
                <a:srgbClr val="000000"/>
              </a:solidFill>
              <a:latin typeface="Calibri" panose="020F0502020204030204" pitchFamily="34" charset="0"/>
              <a:ea typeface="Calibri" panose="020F0502020204030204" pitchFamily="34" charset="0"/>
            </a:endParaRPr>
          </a:p>
          <a:p>
            <a:r>
              <a:rPr lang="es-ES" sz="2800" b="1" kern="150" dirty="0">
                <a:solidFill>
                  <a:srgbClr val="000000"/>
                </a:solidFill>
                <a:effectLst/>
                <a:latin typeface="Calibri" panose="020F0502020204030204" pitchFamily="34" charset="0"/>
                <a:ea typeface="Calibri" panose="020F0502020204030204" pitchFamily="34" charset="0"/>
              </a:rPr>
              <a:t>Conocimiento local -  </a:t>
            </a:r>
            <a:r>
              <a:rPr lang="es-ES" sz="2800" kern="150" dirty="0">
                <a:solidFill>
                  <a:srgbClr val="000000"/>
                </a:solidFill>
                <a:effectLst/>
                <a:latin typeface="Calibri" panose="020F0502020204030204" pitchFamily="34" charset="0"/>
                <a:ea typeface="Calibri" panose="020F0502020204030204" pitchFamily="34" charset="0"/>
              </a:rPr>
              <a:t>evidencia como base para la toma de decisiones en el diseño de programas </a:t>
            </a:r>
          </a:p>
          <a:p>
            <a:r>
              <a:rPr lang="es-ES" sz="2800" b="1" kern="150" dirty="0">
                <a:effectLst/>
                <a:latin typeface="Calibri" panose="020F0502020204030204" pitchFamily="34" charset="0"/>
                <a:ea typeface="Calibri" panose="020F0502020204030204" pitchFamily="34" charset="0"/>
                <a:cs typeface="Times New Roman" panose="02020603050405020304" pitchFamily="18" charset="0"/>
              </a:rPr>
              <a:t>Experiencia y relaciones existentes </a:t>
            </a:r>
            <a:r>
              <a:rPr lang="es-ES" sz="2800" kern="150" dirty="0">
                <a:effectLst/>
                <a:latin typeface="Calibri" panose="020F0502020204030204" pitchFamily="34" charset="0"/>
                <a:ea typeface="Calibri" panose="020F0502020204030204" pitchFamily="34" charset="0"/>
                <a:cs typeface="Times New Roman" panose="02020603050405020304" pitchFamily="18" charset="0"/>
              </a:rPr>
              <a:t>como puntos de entrada </a:t>
            </a:r>
            <a:endParaRPr lang="es-ES" sz="28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s-ES" sz="2800" b="1" kern="150" dirty="0">
                <a:solidFill>
                  <a:srgbClr val="000000"/>
                </a:solidFill>
                <a:effectLst/>
                <a:latin typeface="Calibri" panose="020F0502020204030204" pitchFamily="34" charset="0"/>
                <a:ea typeface="Calibri" panose="020F0502020204030204" pitchFamily="34" charset="0"/>
              </a:rPr>
              <a:t>Capacidad y experiencia en materia de PTM</a:t>
            </a:r>
            <a:endParaRPr lang="es-ES" sz="2800" b="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s-ES" sz="2800" b="1" kern="150" dirty="0">
                <a:solidFill>
                  <a:srgbClr val="000000"/>
                </a:solidFill>
                <a:effectLst/>
                <a:latin typeface="Calibri" panose="020F0502020204030204" pitchFamily="34" charset="0"/>
                <a:ea typeface="Calibri" panose="020F0502020204030204" pitchFamily="34" charset="0"/>
              </a:rPr>
              <a:t>Recursos técnicos y fortalecimiento de la capacidad de las partes interesadas</a:t>
            </a:r>
          </a:p>
          <a:p>
            <a:endParaRPr lang="en-GB" dirty="0"/>
          </a:p>
        </p:txBody>
      </p:sp>
    </p:spTree>
    <p:extLst>
      <p:ext uri="{BB962C8B-B14F-4D97-AF65-F5344CB8AC3E}">
        <p14:creationId xmlns:p14="http://schemas.microsoft.com/office/powerpoint/2010/main" val="66330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1F01-CA96-6A13-7981-74BBFA44334D}"/>
              </a:ext>
            </a:extLst>
          </p:cNvPr>
          <p:cNvSpPr>
            <a:spLocks noGrp="1"/>
          </p:cNvSpPr>
          <p:nvPr>
            <p:ph type="title"/>
          </p:nvPr>
        </p:nvSpPr>
        <p:spPr>
          <a:xfrm>
            <a:off x="838200" y="297542"/>
            <a:ext cx="10515600" cy="766989"/>
          </a:xfrm>
          <a:solidFill>
            <a:srgbClr val="C00000"/>
          </a:solidFill>
          <a:ln>
            <a:noFill/>
          </a:ln>
        </p:spPr>
        <p:style>
          <a:lnRef idx="0">
            <a:scrgbClr r="0" g="0" b="0"/>
          </a:lnRef>
          <a:fillRef idx="0">
            <a:scrgbClr r="0" g="0" b="0"/>
          </a:fillRef>
          <a:effectRef idx="0">
            <a:scrgbClr r="0" g="0" b="0"/>
          </a:effectRef>
          <a:fontRef idx="minor">
            <a:schemeClr val="accent4"/>
          </a:fontRef>
        </p:style>
        <p:txBody>
          <a:bodyPr/>
          <a:lstStyle/>
          <a:p>
            <a:r>
              <a:rPr lang="es-AR" b="1" noProof="0" dirty="0">
                <a:solidFill>
                  <a:schemeClr val="bg1"/>
                </a:solidFill>
              </a:rPr>
              <a:t>Preguntas para reflexión </a:t>
            </a:r>
          </a:p>
        </p:txBody>
      </p:sp>
      <p:sp>
        <p:nvSpPr>
          <p:cNvPr id="3" name="Content Placeholder 2">
            <a:extLst>
              <a:ext uri="{FF2B5EF4-FFF2-40B4-BE49-F238E27FC236}">
                <a16:creationId xmlns:a16="http://schemas.microsoft.com/office/drawing/2014/main" id="{CBD7DD2E-AC98-7E5B-9799-92F09BDCBD37}"/>
              </a:ext>
            </a:extLst>
          </p:cNvPr>
          <p:cNvSpPr>
            <a:spLocks noGrp="1"/>
          </p:cNvSpPr>
          <p:nvPr>
            <p:ph idx="1"/>
          </p:nvPr>
        </p:nvSpPr>
        <p:spPr>
          <a:xfrm>
            <a:off x="838200" y="1306286"/>
            <a:ext cx="10515600" cy="4870677"/>
          </a:xfrm>
        </p:spPr>
        <p:txBody>
          <a:bodyPr>
            <a:normAutofit/>
          </a:bodyPr>
          <a:lstStyle/>
          <a:p>
            <a:r>
              <a:rPr lang="es-ES" dirty="0">
                <a:latin typeface="+mj-lt"/>
              </a:rPr>
              <a:t>¿De qué manera puede contribuir la Sociedad Nacional a abordar la vulnerabilidad a través de la protección social?</a:t>
            </a:r>
          </a:p>
          <a:p>
            <a:r>
              <a:rPr lang="es-ES" dirty="0">
                <a:latin typeface="+mj-lt"/>
              </a:rPr>
              <a:t>¿Con qué actores o instituciones colabora actualmente la Sociedad Nacional y puede aprovechar más estratégicamente en el futuro?</a:t>
            </a:r>
          </a:p>
          <a:p>
            <a:r>
              <a:rPr lang="es-ES" dirty="0">
                <a:latin typeface="+mj-lt"/>
              </a:rPr>
              <a:t>Las Sociedades Nacionales tienen un papel único en su rol auxiliar ¿Por qué el papel único de la Sociedad Nacional no es plenamente visible o reconocido?</a:t>
            </a:r>
          </a:p>
          <a:p>
            <a:r>
              <a:rPr lang="es-ES" dirty="0">
                <a:latin typeface="+mj-lt"/>
              </a:rPr>
              <a:t>¿Cuál es la visión de los dirigentes de la Sociedad Nacional respecto a su papel en la protección social?</a:t>
            </a:r>
          </a:p>
          <a:p>
            <a:pPr marL="0" indent="0">
              <a:buNone/>
            </a:pPr>
            <a:endParaRPr lang="en-GB" dirty="0">
              <a:latin typeface="+mj-lt"/>
            </a:endParaRPr>
          </a:p>
        </p:txBody>
      </p:sp>
    </p:spTree>
    <p:extLst>
      <p:ext uri="{BB962C8B-B14F-4D97-AF65-F5344CB8AC3E}">
        <p14:creationId xmlns:p14="http://schemas.microsoft.com/office/powerpoint/2010/main" val="74590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0B032B-F133-BD90-C95E-3CE620E463FE}"/>
              </a:ext>
            </a:extLst>
          </p:cNvPr>
          <p:cNvPicPr>
            <a:picLocks noChangeAspect="1"/>
          </p:cNvPicPr>
          <p:nvPr/>
        </p:nvPicPr>
        <p:blipFill>
          <a:blip r:embed="rId3"/>
          <a:stretch>
            <a:fillRect/>
          </a:stretch>
        </p:blipFill>
        <p:spPr>
          <a:xfrm>
            <a:off x="0" y="26665"/>
            <a:ext cx="12192000" cy="6804669"/>
          </a:xfrm>
          <a:prstGeom prst="rect">
            <a:avLst/>
          </a:prstGeom>
        </p:spPr>
      </p:pic>
    </p:spTree>
    <p:extLst>
      <p:ext uri="{BB962C8B-B14F-4D97-AF65-F5344CB8AC3E}">
        <p14:creationId xmlns:p14="http://schemas.microsoft.com/office/powerpoint/2010/main" val="21623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E9BC79-7565-3665-7A75-190192BA2595}"/>
              </a:ext>
            </a:extLst>
          </p:cNvPr>
          <p:cNvPicPr>
            <a:picLocks noChangeAspect="1"/>
          </p:cNvPicPr>
          <p:nvPr/>
        </p:nvPicPr>
        <p:blipFill>
          <a:blip r:embed="rId2"/>
          <a:stretch>
            <a:fillRect/>
          </a:stretch>
        </p:blipFill>
        <p:spPr>
          <a:xfrm>
            <a:off x="0" y="490971"/>
            <a:ext cx="12192000" cy="5876058"/>
          </a:xfrm>
          <a:prstGeom prst="rect">
            <a:avLst/>
          </a:prstGeom>
        </p:spPr>
      </p:pic>
    </p:spTree>
    <p:extLst>
      <p:ext uri="{BB962C8B-B14F-4D97-AF65-F5344CB8AC3E}">
        <p14:creationId xmlns:p14="http://schemas.microsoft.com/office/powerpoint/2010/main" val="219759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565B1D-520D-2A4E-1ADB-CC46946F9C9F}"/>
              </a:ext>
            </a:extLst>
          </p:cNvPr>
          <p:cNvPicPr>
            <a:picLocks noGrp="1" noChangeAspect="1"/>
          </p:cNvPicPr>
          <p:nvPr>
            <p:ph idx="1"/>
          </p:nvPr>
        </p:nvPicPr>
        <p:blipFill>
          <a:blip r:embed="rId2"/>
          <a:stretch>
            <a:fillRect/>
          </a:stretch>
        </p:blipFill>
        <p:spPr>
          <a:xfrm>
            <a:off x="643467" y="795697"/>
            <a:ext cx="10905066" cy="4961805"/>
          </a:xfrm>
          <a:prstGeom prst="rect">
            <a:avLst/>
          </a:prstGeom>
        </p:spPr>
      </p:pic>
    </p:spTree>
    <p:extLst>
      <p:ext uri="{BB962C8B-B14F-4D97-AF65-F5344CB8AC3E}">
        <p14:creationId xmlns:p14="http://schemas.microsoft.com/office/powerpoint/2010/main" val="385091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323E0B-72D7-F9FB-7ECE-B8B301272B5D}"/>
              </a:ext>
            </a:extLst>
          </p:cNvPr>
          <p:cNvPicPr>
            <a:picLocks noChangeAspect="1"/>
          </p:cNvPicPr>
          <p:nvPr/>
        </p:nvPicPr>
        <p:blipFill>
          <a:blip r:embed="rId2"/>
          <a:stretch>
            <a:fillRect/>
          </a:stretch>
        </p:blipFill>
        <p:spPr>
          <a:xfrm>
            <a:off x="1023275" y="460926"/>
            <a:ext cx="10145450" cy="5590991"/>
          </a:xfrm>
          <a:prstGeom prst="rect">
            <a:avLst/>
          </a:prstGeom>
        </p:spPr>
      </p:pic>
      <p:sp>
        <p:nvSpPr>
          <p:cNvPr id="10" name="Oval 9">
            <a:extLst>
              <a:ext uri="{FF2B5EF4-FFF2-40B4-BE49-F238E27FC236}">
                <a16:creationId xmlns:a16="http://schemas.microsoft.com/office/drawing/2014/main" id="{A3643816-EA4C-1CCD-63C5-5236BF11CBB3}"/>
              </a:ext>
            </a:extLst>
          </p:cNvPr>
          <p:cNvSpPr/>
          <p:nvPr/>
        </p:nvSpPr>
        <p:spPr>
          <a:xfrm>
            <a:off x="1023275" y="1600199"/>
            <a:ext cx="3831772" cy="2514599"/>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432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4116-E3D9-7DE1-9BB5-E2257E5870C2}"/>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1F57A6-9E58-63C8-E1B5-6353A07847D2}"/>
              </a:ext>
            </a:extLst>
          </p:cNvPr>
          <p:cNvPicPr>
            <a:picLocks noGrp="1" noChangeAspect="1"/>
          </p:cNvPicPr>
          <p:nvPr>
            <p:ph idx="1"/>
          </p:nvPr>
        </p:nvPicPr>
        <p:blipFill>
          <a:blip r:embed="rId2"/>
          <a:stretch>
            <a:fillRect/>
          </a:stretch>
        </p:blipFill>
        <p:spPr>
          <a:xfrm>
            <a:off x="643467" y="795697"/>
            <a:ext cx="10905066" cy="4961805"/>
          </a:xfrm>
          <a:prstGeom prst="rect">
            <a:avLst/>
          </a:prstGeom>
        </p:spPr>
      </p:pic>
      <p:sp>
        <p:nvSpPr>
          <p:cNvPr id="2" name="Oval 1">
            <a:extLst>
              <a:ext uri="{FF2B5EF4-FFF2-40B4-BE49-F238E27FC236}">
                <a16:creationId xmlns:a16="http://schemas.microsoft.com/office/drawing/2014/main" id="{CC3A5F4A-23BB-2D72-35E8-8188C4897618}"/>
              </a:ext>
            </a:extLst>
          </p:cNvPr>
          <p:cNvSpPr/>
          <p:nvPr/>
        </p:nvSpPr>
        <p:spPr>
          <a:xfrm>
            <a:off x="457200" y="2971800"/>
            <a:ext cx="1763486" cy="266700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944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E17C3-8BF1-E2BB-53E7-EC9065B84967}"/>
              </a:ext>
            </a:extLst>
          </p:cNvPr>
          <p:cNvPicPr>
            <a:picLocks noGrp="1" noChangeAspect="1"/>
          </p:cNvPicPr>
          <p:nvPr>
            <p:ph idx="1"/>
          </p:nvPr>
        </p:nvPicPr>
        <p:blipFill>
          <a:blip r:embed="rId2"/>
          <a:stretch>
            <a:fillRect/>
          </a:stretch>
        </p:blipFill>
        <p:spPr>
          <a:xfrm>
            <a:off x="833437" y="641690"/>
            <a:ext cx="10372725" cy="4324350"/>
          </a:xfrm>
        </p:spPr>
      </p:pic>
      <p:sp>
        <p:nvSpPr>
          <p:cNvPr id="7" name="TextBox 6">
            <a:extLst>
              <a:ext uri="{FF2B5EF4-FFF2-40B4-BE49-F238E27FC236}">
                <a16:creationId xmlns:a16="http://schemas.microsoft.com/office/drawing/2014/main" id="{5270DB4C-CD65-0917-34EB-3D5C3F6F9B0F}"/>
              </a:ext>
            </a:extLst>
          </p:cNvPr>
          <p:cNvSpPr txBox="1"/>
          <p:nvPr/>
        </p:nvSpPr>
        <p:spPr>
          <a:xfrm>
            <a:off x="587829" y="5362192"/>
            <a:ext cx="11244942" cy="1015663"/>
          </a:xfrm>
          <a:prstGeom prst="rect">
            <a:avLst/>
          </a:prstGeom>
          <a:noFill/>
        </p:spPr>
        <p:txBody>
          <a:bodyPr wrap="square">
            <a:spAutoFit/>
          </a:bodyPr>
          <a:lstStyle/>
          <a:p>
            <a:pPr algn="ctr"/>
            <a:r>
              <a:rPr lang="es-ES" sz="2000" b="1" i="1" dirty="0">
                <a:effectLst/>
                <a:latin typeface="HelveticaNeue"/>
              </a:rPr>
              <a:t>Cash Hub: Fortaleciendo los vínculos con los sistemas de Protección Social Guía orientativa para Sociedades Nacionales de la Cruz Roja/Media Luna Roja</a:t>
            </a:r>
          </a:p>
          <a:p>
            <a:pPr algn="ctr"/>
            <a:r>
              <a:rPr lang="es-ES" sz="2000" b="1" i="1" dirty="0"/>
              <a:t>Guía orientativa para Sociedades Nacionales de la Cruz Roja/Media Luna Roja</a:t>
            </a:r>
            <a:endParaRPr lang="es-ES" sz="2000" b="1" i="1" dirty="0">
              <a:effectLst/>
              <a:latin typeface="HelveticaNeue"/>
            </a:endParaRPr>
          </a:p>
        </p:txBody>
      </p:sp>
    </p:spTree>
    <p:extLst>
      <p:ext uri="{BB962C8B-B14F-4D97-AF65-F5344CB8AC3E}">
        <p14:creationId xmlns:p14="http://schemas.microsoft.com/office/powerpoint/2010/main" val="93595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433797-3024-3C01-F9A6-B859C2B295C9}"/>
              </a:ext>
            </a:extLst>
          </p:cNvPr>
          <p:cNvPicPr>
            <a:picLocks noGrp="1" noChangeAspect="1"/>
          </p:cNvPicPr>
          <p:nvPr>
            <p:ph idx="1"/>
          </p:nvPr>
        </p:nvPicPr>
        <p:blipFill>
          <a:blip r:embed="rId2"/>
          <a:stretch>
            <a:fillRect/>
          </a:stretch>
        </p:blipFill>
        <p:spPr>
          <a:xfrm>
            <a:off x="3614057" y="-95364"/>
            <a:ext cx="4659085" cy="6678614"/>
          </a:xfrm>
        </p:spPr>
      </p:pic>
      <p:sp>
        <p:nvSpPr>
          <p:cNvPr id="6" name="TextBox 5">
            <a:extLst>
              <a:ext uri="{FF2B5EF4-FFF2-40B4-BE49-F238E27FC236}">
                <a16:creationId xmlns:a16="http://schemas.microsoft.com/office/drawing/2014/main" id="{1FF63422-8026-3C8E-F769-8CDA8C22A035}"/>
              </a:ext>
            </a:extLst>
          </p:cNvPr>
          <p:cNvSpPr txBox="1"/>
          <p:nvPr/>
        </p:nvSpPr>
        <p:spPr>
          <a:xfrm>
            <a:off x="2460171" y="4397829"/>
            <a:ext cx="7609115" cy="2308324"/>
          </a:xfrm>
          <a:prstGeom prst="rect">
            <a:avLst/>
          </a:prstGeom>
          <a:solidFill>
            <a:srgbClr val="C00000"/>
          </a:solidFill>
        </p:spPr>
        <p:txBody>
          <a:bodyPr wrap="square" rtlCol="0">
            <a:spAutoFit/>
          </a:bodyPr>
          <a:lstStyle/>
          <a:p>
            <a:pPr algn="ctr"/>
            <a:r>
              <a:rPr lang="es-ES" sz="2400" b="1" dirty="0">
                <a:solidFill>
                  <a:schemeClr val="bg1"/>
                </a:solidFill>
              </a:rPr>
              <a:t>Recopilación de aprendizajes: experiencias y modelos de colaboración del Movimiento de la Cruz Roja y la Media Luna Roja en el ámbito de la protección social</a:t>
            </a:r>
          </a:p>
          <a:p>
            <a:pPr algn="ctr"/>
            <a:r>
              <a:rPr lang="es-ES" sz="2400" b="1" dirty="0">
                <a:solidFill>
                  <a:schemeClr val="bg1"/>
                </a:solidFill>
              </a:rPr>
              <a:t>– Programas de transferencias monetarias y protección social en Turquía, Ucrania y Kenia -</a:t>
            </a:r>
          </a:p>
        </p:txBody>
      </p:sp>
    </p:spTree>
    <p:extLst>
      <p:ext uri="{BB962C8B-B14F-4D97-AF65-F5344CB8AC3E}">
        <p14:creationId xmlns:p14="http://schemas.microsoft.com/office/powerpoint/2010/main" val="367629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4C28FE9-6DE6-E8F9-622D-259FDE587F6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b="1" kern="1200">
                <a:solidFill>
                  <a:schemeClr val="bg1"/>
                </a:solidFill>
                <a:latin typeface="+mj-lt"/>
                <a:ea typeface="+mj-ea"/>
                <a:cs typeface="+mj-cs"/>
              </a:rPr>
              <a:t>Ámbitos de colaboración con los sistemas nacionales de protección social</a:t>
            </a:r>
          </a:p>
        </p:txBody>
      </p:sp>
      <p:pic>
        <p:nvPicPr>
          <p:cNvPr id="7" name="Content Placeholder 6">
            <a:extLst>
              <a:ext uri="{FF2B5EF4-FFF2-40B4-BE49-F238E27FC236}">
                <a16:creationId xmlns:a16="http://schemas.microsoft.com/office/drawing/2014/main" id="{C59C09B4-C17B-B783-F480-CC9F0CEE91F5}"/>
              </a:ext>
            </a:extLst>
          </p:cNvPr>
          <p:cNvPicPr>
            <a:picLocks noGrp="1" noChangeAspect="1"/>
          </p:cNvPicPr>
          <p:nvPr>
            <p:ph idx="1"/>
          </p:nvPr>
        </p:nvPicPr>
        <p:blipFill>
          <a:blip r:embed="rId2"/>
          <a:stretch>
            <a:fillRect/>
          </a:stretch>
        </p:blipFill>
        <p:spPr>
          <a:xfrm>
            <a:off x="811161" y="1675227"/>
            <a:ext cx="10569678" cy="4394199"/>
          </a:xfrm>
          <a:prstGeom prst="rect">
            <a:avLst/>
          </a:prstGeom>
        </p:spPr>
      </p:pic>
    </p:spTree>
    <p:extLst>
      <p:ext uri="{BB962C8B-B14F-4D97-AF65-F5344CB8AC3E}">
        <p14:creationId xmlns:p14="http://schemas.microsoft.com/office/powerpoint/2010/main" val="23408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F4B010-FD1D-1CD3-12CC-50E30670DA0D}"/>
              </a:ext>
            </a:extLst>
          </p:cNvPr>
          <p:cNvSpPr>
            <a:spLocks noGrp="1"/>
          </p:cNvSpPr>
          <p:nvPr>
            <p:ph type="title"/>
          </p:nvPr>
        </p:nvSpPr>
        <p:spPr>
          <a:xfrm>
            <a:off x="7175273" y="1415143"/>
            <a:ext cx="3932237" cy="772886"/>
          </a:xfrm>
          <a:solidFill>
            <a:schemeClr val="bg2"/>
          </a:solidFill>
        </p:spPr>
        <p:txBody>
          <a:bodyPr/>
          <a:lstStyle/>
          <a:p>
            <a:pPr algn="ctr"/>
            <a:r>
              <a:rPr lang="es-AR" noProof="0" dirty="0"/>
              <a:t>Ejemplos? </a:t>
            </a:r>
          </a:p>
        </p:txBody>
      </p:sp>
      <p:graphicFrame>
        <p:nvGraphicFramePr>
          <p:cNvPr id="4" name="Content Placeholder 3">
            <a:extLst>
              <a:ext uri="{FF2B5EF4-FFF2-40B4-BE49-F238E27FC236}">
                <a16:creationId xmlns:a16="http://schemas.microsoft.com/office/drawing/2014/main" id="{855EFA02-8C3B-F351-EA61-EA6453A18D84}"/>
              </a:ext>
            </a:extLst>
          </p:cNvPr>
          <p:cNvGraphicFramePr>
            <a:graphicFrameLocks noGrp="1"/>
          </p:cNvGraphicFramePr>
          <p:nvPr>
            <p:ph idx="1"/>
            <p:extLst>
              <p:ext uri="{D42A27DB-BD31-4B8C-83A1-F6EECF244321}">
                <p14:modId xmlns:p14="http://schemas.microsoft.com/office/powerpoint/2010/main" val="3560227085"/>
              </p:ext>
            </p:extLst>
          </p:nvPr>
        </p:nvGraphicFramePr>
        <p:xfrm>
          <a:off x="371702" y="802368"/>
          <a:ext cx="6172200" cy="5083628"/>
        </p:xfrm>
        <a:graphic>
          <a:graphicData uri="http://schemas.openxmlformats.org/drawingml/2006/table">
            <a:tbl>
              <a:tblPr firstRow="1" firstCol="1" bandRow="1">
                <a:tableStyleId>{7DF18680-E054-41AD-8BC1-D1AEF772440D}</a:tableStyleId>
              </a:tblPr>
              <a:tblGrid>
                <a:gridCol w="6172200">
                  <a:extLst>
                    <a:ext uri="{9D8B030D-6E8A-4147-A177-3AD203B41FA5}">
                      <a16:colId xmlns:a16="http://schemas.microsoft.com/office/drawing/2014/main" val="1102971140"/>
                    </a:ext>
                  </a:extLst>
                </a:gridCol>
              </a:tblGrid>
              <a:tr h="1845004">
                <a:tc>
                  <a:txBody>
                    <a:bodyPr/>
                    <a:lstStyle/>
                    <a:p>
                      <a:pPr marL="457200" algn="ctr">
                        <a:lnSpc>
                          <a:spcPct val="103000"/>
                        </a:lnSpc>
                        <a:buNone/>
                      </a:pPr>
                      <a:r>
                        <a:rPr lang="es-AR" sz="2800" kern="150" noProof="0" dirty="0">
                          <a:effectLst/>
                        </a:rPr>
                        <a:t>Modelo 1. </a:t>
                      </a:r>
                      <a:endParaRPr lang="es-AR" sz="3600" kern="150" noProof="0" dirty="0">
                        <a:effectLst/>
                      </a:endParaRPr>
                    </a:p>
                    <a:p>
                      <a:pPr marL="457200" algn="ctr">
                        <a:lnSpc>
                          <a:spcPct val="103000"/>
                        </a:lnSpc>
                        <a:spcAft>
                          <a:spcPts val="800"/>
                        </a:spcAft>
                        <a:buNone/>
                      </a:pPr>
                      <a:r>
                        <a:rPr lang="es-AR" sz="2800" kern="150" noProof="0" dirty="0">
                          <a:effectLst/>
                        </a:rPr>
                        <a:t>Colaboración a nivel de políticas de protección social</a:t>
                      </a:r>
                      <a:endParaRPr lang="es-AR" sz="3600" kern="1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1780468569"/>
                  </a:ext>
                </a:extLst>
              </a:tr>
              <a:tr h="3238624">
                <a:tc>
                  <a:txBody>
                    <a:bodyPr/>
                    <a:lstStyle/>
                    <a:p>
                      <a:pPr marL="457200" lvl="1" indent="0">
                        <a:lnSpc>
                          <a:spcPct val="103000"/>
                        </a:lnSpc>
                        <a:buFont typeface="+mj-lt"/>
                        <a:buNone/>
                      </a:pPr>
                      <a:r>
                        <a:rPr lang="es-AR" sz="2800" kern="150" noProof="0" dirty="0">
                          <a:solidFill>
                            <a:schemeClr val="tx1"/>
                          </a:solidFill>
                          <a:effectLst/>
                        </a:rPr>
                        <a:t> </a:t>
                      </a:r>
                    </a:p>
                    <a:p>
                      <a:pPr marL="742950" lvl="1" indent="-285750">
                        <a:lnSpc>
                          <a:spcPct val="103000"/>
                        </a:lnSpc>
                        <a:buFont typeface="+mj-lt"/>
                        <a:buAutoNum type="arabicPeriod"/>
                      </a:pPr>
                      <a:r>
                        <a:rPr lang="es-AR" sz="2800" kern="150" noProof="0" dirty="0">
                          <a:solidFill>
                            <a:schemeClr val="tx1"/>
                          </a:solidFill>
                          <a:effectLst/>
                        </a:rPr>
                        <a:t>Marco jurídico y político </a:t>
                      </a:r>
                      <a:endParaRPr lang="es-AR" sz="3600" kern="150" noProof="0" dirty="0">
                        <a:solidFill>
                          <a:schemeClr val="tx1"/>
                        </a:solidFill>
                        <a:effectLst/>
                      </a:endParaRPr>
                    </a:p>
                    <a:p>
                      <a:pPr marL="742950" lvl="1" indent="-285750">
                        <a:lnSpc>
                          <a:spcPct val="103000"/>
                        </a:lnSpc>
                        <a:buFont typeface="+mj-lt"/>
                        <a:buAutoNum type="arabicPeriod"/>
                      </a:pPr>
                      <a:r>
                        <a:rPr lang="es-AR" sz="2800" kern="150" noProof="0" dirty="0">
                          <a:solidFill>
                            <a:schemeClr val="tx1"/>
                          </a:solidFill>
                          <a:effectLst/>
                        </a:rPr>
                        <a:t> Gobernanza</a:t>
                      </a:r>
                      <a:endParaRPr lang="es-AR" sz="3600" kern="150" noProof="0" dirty="0">
                        <a:solidFill>
                          <a:schemeClr val="tx1"/>
                        </a:solidFill>
                        <a:effectLst/>
                      </a:endParaRPr>
                    </a:p>
                    <a:p>
                      <a:pPr marL="742950" lvl="1" indent="-285750">
                        <a:lnSpc>
                          <a:spcPct val="103000"/>
                        </a:lnSpc>
                        <a:buFont typeface="+mj-lt"/>
                        <a:buAutoNum type="arabicPeriod"/>
                      </a:pPr>
                      <a:r>
                        <a:rPr lang="es-AR" sz="2800" kern="150" noProof="0" dirty="0">
                          <a:solidFill>
                            <a:schemeClr val="tx1"/>
                          </a:solidFill>
                          <a:effectLst/>
                        </a:rPr>
                        <a:t> Coordinación</a:t>
                      </a:r>
                      <a:endParaRPr lang="es-AR" sz="3600" kern="150" noProof="0" dirty="0">
                        <a:solidFill>
                          <a:schemeClr val="tx1"/>
                        </a:solidFill>
                        <a:effectLst/>
                      </a:endParaRPr>
                    </a:p>
                    <a:p>
                      <a:pPr marL="742950" lvl="1" indent="-285750">
                        <a:lnSpc>
                          <a:spcPct val="103000"/>
                        </a:lnSpc>
                        <a:buFont typeface="+mj-lt"/>
                        <a:buAutoNum type="arabicPeriod"/>
                      </a:pPr>
                      <a:r>
                        <a:rPr lang="es-AR" sz="2800" kern="150" noProof="0" dirty="0">
                          <a:solidFill>
                            <a:schemeClr val="tx1"/>
                          </a:solidFill>
                          <a:effectLst/>
                        </a:rPr>
                        <a:t> Refuerzo de las capacidades </a:t>
                      </a:r>
                      <a:endParaRPr lang="es-AR" sz="3600" kern="150" noProof="0" dirty="0">
                        <a:solidFill>
                          <a:schemeClr val="tx1"/>
                        </a:solidFill>
                        <a:effectLst/>
                      </a:endParaRPr>
                    </a:p>
                    <a:p>
                      <a:pPr marL="742950" lvl="1" indent="-285750">
                        <a:lnSpc>
                          <a:spcPct val="103000"/>
                        </a:lnSpc>
                        <a:spcAft>
                          <a:spcPts val="800"/>
                        </a:spcAft>
                        <a:buFont typeface="+mj-lt"/>
                        <a:buAutoNum type="arabicPeriod"/>
                      </a:pPr>
                      <a:r>
                        <a:rPr lang="es-AR" sz="2800" kern="150" noProof="0" dirty="0">
                          <a:solidFill>
                            <a:schemeClr val="tx1"/>
                          </a:solidFill>
                          <a:effectLst/>
                        </a:rPr>
                        <a:t> Financiación </a:t>
                      </a:r>
                      <a:endParaRPr lang="es-AR" sz="3600" kern="15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30417105"/>
                  </a:ext>
                </a:extLst>
              </a:tr>
            </a:tbl>
          </a:graphicData>
        </a:graphic>
      </p:graphicFrame>
      <p:sp>
        <p:nvSpPr>
          <p:cNvPr id="6" name="Content Placeholder 5">
            <a:extLst>
              <a:ext uri="{FF2B5EF4-FFF2-40B4-BE49-F238E27FC236}">
                <a16:creationId xmlns:a16="http://schemas.microsoft.com/office/drawing/2014/main" id="{46A52D9B-DBD2-9FA7-0C5D-78BE722B2DB3}"/>
              </a:ext>
            </a:extLst>
          </p:cNvPr>
          <p:cNvSpPr>
            <a:spLocks noGrp="1"/>
          </p:cNvSpPr>
          <p:nvPr>
            <p:ph type="body" sz="half" idx="2"/>
          </p:nvPr>
        </p:nvSpPr>
        <p:spPr>
          <a:xfrm>
            <a:off x="7187746" y="2458583"/>
            <a:ext cx="3932237" cy="3811588"/>
          </a:xfrm>
        </p:spPr>
        <p:txBody>
          <a:bodyPr>
            <a:normAutofit fontScale="92500" lnSpcReduction="20000"/>
          </a:bodyPr>
          <a:lstStyle/>
          <a:p>
            <a:pPr marL="457200" indent="-457200">
              <a:buAutoNum type="arabicPeriod"/>
            </a:pPr>
            <a:r>
              <a:rPr lang="es-AR" sz="2000" noProof="0" dirty="0"/>
              <a:t>Turquía - inclusión refugiados</a:t>
            </a:r>
          </a:p>
          <a:p>
            <a:r>
              <a:rPr lang="es-AR" sz="2000" dirty="0"/>
              <a:t>         </a:t>
            </a:r>
            <a:r>
              <a:rPr lang="es-AR" sz="2000" noProof="0" dirty="0"/>
              <a:t>Eswatini- uso PTM</a:t>
            </a:r>
          </a:p>
          <a:p>
            <a:pPr lvl="1"/>
            <a:r>
              <a:rPr lang="es-AR" sz="2000" dirty="0"/>
              <a:t>Ucrania- programa IDPS</a:t>
            </a:r>
          </a:p>
          <a:p>
            <a:pPr lvl="1"/>
            <a:r>
              <a:rPr lang="es-AR" sz="2000" dirty="0"/>
              <a:t>Kenia/ revisión política PS</a:t>
            </a:r>
          </a:p>
          <a:p>
            <a:pPr lvl="1"/>
            <a:r>
              <a:rPr lang="es-AR" sz="2000" b="1" noProof="0" dirty="0"/>
              <a:t>Kazajistán- </a:t>
            </a:r>
            <a:r>
              <a:rPr lang="es-AR" sz="2000" noProof="0" dirty="0"/>
              <a:t>SN socio implementador </a:t>
            </a:r>
          </a:p>
          <a:p>
            <a:r>
              <a:rPr lang="es-ES" sz="2000" dirty="0"/>
              <a:t>2. Turquía- transición IFRC- SN&amp;    Gobierno</a:t>
            </a:r>
          </a:p>
          <a:p>
            <a:r>
              <a:rPr lang="es-AR" sz="2000" noProof="0" dirty="0"/>
              <a:t>3. Kenia- CWG</a:t>
            </a:r>
          </a:p>
          <a:p>
            <a:r>
              <a:rPr lang="es-AR" sz="2000" dirty="0"/>
              <a:t>     Eswatini- CWG+ SPWG</a:t>
            </a:r>
          </a:p>
          <a:p>
            <a:r>
              <a:rPr lang="es-AR" sz="2000" dirty="0"/>
              <a:t>4. Eswatini- Kenia- Ucrania, Turquía </a:t>
            </a:r>
          </a:p>
          <a:p>
            <a:r>
              <a:rPr lang="es-AR" sz="2000" dirty="0"/>
              <a:t>5. Acción anticipatoria? PS Adaptativa? </a:t>
            </a:r>
          </a:p>
          <a:p>
            <a:endParaRPr lang="es-AR" noProof="0" dirty="0"/>
          </a:p>
          <a:p>
            <a:endParaRPr lang="es-AR" noProof="0" dirty="0"/>
          </a:p>
        </p:txBody>
      </p:sp>
    </p:spTree>
    <p:extLst>
      <p:ext uri="{BB962C8B-B14F-4D97-AF65-F5344CB8AC3E}">
        <p14:creationId xmlns:p14="http://schemas.microsoft.com/office/powerpoint/2010/main" val="138561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786FD490-1747-F1AF-937E-0BCB2AF2AC7C}"/>
              </a:ext>
            </a:extLst>
          </p:cNvPr>
          <p:cNvGraphicFramePr>
            <a:graphicFrameLocks noGrp="1"/>
          </p:cNvGraphicFramePr>
          <p:nvPr>
            <p:ph idx="1"/>
            <p:extLst>
              <p:ext uri="{D42A27DB-BD31-4B8C-83A1-F6EECF244321}">
                <p14:modId xmlns:p14="http://schemas.microsoft.com/office/powerpoint/2010/main" val="2430174754"/>
              </p:ext>
            </p:extLst>
          </p:nvPr>
        </p:nvGraphicFramePr>
        <p:xfrm>
          <a:off x="751115" y="822666"/>
          <a:ext cx="4973183" cy="4539342"/>
        </p:xfrm>
        <a:graphic>
          <a:graphicData uri="http://schemas.openxmlformats.org/drawingml/2006/table">
            <a:tbl>
              <a:tblPr firstRow="1" firstCol="1" bandRow="1"/>
              <a:tblGrid>
                <a:gridCol w="4973183">
                  <a:extLst>
                    <a:ext uri="{9D8B030D-6E8A-4147-A177-3AD203B41FA5}">
                      <a16:colId xmlns:a16="http://schemas.microsoft.com/office/drawing/2014/main" val="628943701"/>
                    </a:ext>
                  </a:extLst>
                </a:gridCol>
              </a:tblGrid>
              <a:tr h="2014152">
                <a:tc>
                  <a:txBody>
                    <a:bodyPr/>
                    <a:lstStyle/>
                    <a:p>
                      <a:pPr marL="457200" algn="ctr">
                        <a:lnSpc>
                          <a:spcPct val="115000"/>
                        </a:lnSpc>
                        <a:buNone/>
                      </a:pPr>
                      <a:endParaRPr lang="es-AR" sz="2400" b="1" kern="15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buNone/>
                      </a:pPr>
                      <a:r>
                        <a:rPr lang="es-AR" sz="2400" b="1" kern="15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Modelo 2.  </a:t>
                      </a:r>
                      <a:endParaRPr lang="es-AR" sz="3200" kern="15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800"/>
                        </a:spcAft>
                        <a:buNone/>
                      </a:pPr>
                      <a:r>
                        <a:rPr lang="es-AR" sz="2400" b="1" kern="15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Colaboración en el diseño de las intervenciones </a:t>
                      </a:r>
                      <a:endParaRPr lang="es-AR" sz="3200" kern="15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061660340"/>
                  </a:ext>
                </a:extLst>
              </a:tr>
              <a:tr h="2525190">
                <a:tc>
                  <a:txBody>
                    <a:bodyPr/>
                    <a:lstStyle/>
                    <a:p>
                      <a:pPr marL="457200">
                        <a:lnSpc>
                          <a:spcPct val="115000"/>
                        </a:lnSpc>
                        <a:buNone/>
                      </a:pPr>
                      <a:endParaRPr lang="es-AR" sz="2400" b="1" kern="15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buNone/>
                      </a:pPr>
                      <a:r>
                        <a:rPr lang="es-AR" sz="2400" b="1" kern="15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Evaluaciones de vulnerabilidad y pobreza</a:t>
                      </a:r>
                    </a:p>
                    <a:p>
                      <a:pPr marL="457200">
                        <a:lnSpc>
                          <a:spcPct val="115000"/>
                        </a:lnSpc>
                        <a:spcAft>
                          <a:spcPts val="800"/>
                        </a:spcAft>
                        <a:buNone/>
                      </a:pPr>
                      <a:r>
                        <a:rPr lang="es-AR" sz="2400" b="1" kern="15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 Diseño del programa </a:t>
                      </a:r>
                      <a:endParaRPr lang="es-AR" sz="3200" kern="15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034335"/>
                  </a:ext>
                </a:extLst>
              </a:tr>
            </a:tbl>
          </a:graphicData>
        </a:graphic>
      </p:graphicFrame>
      <p:sp>
        <p:nvSpPr>
          <p:cNvPr id="9" name="Text Placeholder 8">
            <a:extLst>
              <a:ext uri="{FF2B5EF4-FFF2-40B4-BE49-F238E27FC236}">
                <a16:creationId xmlns:a16="http://schemas.microsoft.com/office/drawing/2014/main" id="{92D8D4E5-99C3-6D75-6D1E-4AC3C696828D}"/>
              </a:ext>
            </a:extLst>
          </p:cNvPr>
          <p:cNvSpPr>
            <a:spLocks noGrp="1"/>
          </p:cNvSpPr>
          <p:nvPr>
            <p:ph type="body" sz="half" idx="2"/>
          </p:nvPr>
        </p:nvSpPr>
        <p:spPr>
          <a:xfrm>
            <a:off x="6273341" y="1768135"/>
            <a:ext cx="5330830" cy="3811588"/>
          </a:xfrm>
        </p:spPr>
        <p:txBody>
          <a:bodyPr>
            <a:normAutofit lnSpcReduction="10000"/>
          </a:bodyPr>
          <a:lstStyle/>
          <a:p>
            <a:pPr marL="342900" indent="-342900" algn="r">
              <a:buFont typeface="Arial" panose="020B0604020202020204" pitchFamily="34" charset="0"/>
              <a:buChar char="•"/>
            </a:pPr>
            <a:r>
              <a:rPr lang="es-AR" sz="2400" noProof="0" dirty="0"/>
              <a:t>Ucrania</a:t>
            </a:r>
          </a:p>
          <a:p>
            <a:pPr marL="342900" indent="-342900" algn="r">
              <a:buFont typeface="Arial" panose="020B0604020202020204" pitchFamily="34" charset="0"/>
              <a:buChar char="•"/>
            </a:pPr>
            <a:r>
              <a:rPr lang="es-AR" sz="2400" b="1" dirty="0"/>
              <a:t>Namibia:</a:t>
            </a:r>
            <a:r>
              <a:rPr lang="es-AR" sz="2400" dirty="0"/>
              <a:t> bancos de alimentos</a:t>
            </a:r>
          </a:p>
          <a:p>
            <a:pPr marL="342900" indent="-342900" algn="r">
              <a:buFont typeface="Arial" panose="020B0604020202020204" pitchFamily="34" charset="0"/>
              <a:buChar char="•"/>
            </a:pPr>
            <a:r>
              <a:rPr lang="es-AR" sz="2400" dirty="0"/>
              <a:t>AA: diseño de programas adaptativos</a:t>
            </a:r>
          </a:p>
          <a:p>
            <a:pPr algn="r"/>
            <a:r>
              <a:rPr lang="es-ES" sz="2400" b="1" i="1" dirty="0"/>
              <a:t>Honduras: </a:t>
            </a:r>
            <a:r>
              <a:rPr lang="es-ES" sz="2400" i="1" dirty="0"/>
              <a:t>EPSA (Estrategia de Protección Social Adaptativa): vinculado con sistemas de alerta temprana y datos meteorológicos para activar transferencias monetarias anticipadas a hogares en riesgo antes de que ocurra un desastre</a:t>
            </a:r>
          </a:p>
          <a:p>
            <a:pPr algn="r"/>
            <a:endParaRPr lang="es-AR" noProof="0" dirty="0"/>
          </a:p>
        </p:txBody>
      </p:sp>
      <p:sp>
        <p:nvSpPr>
          <p:cNvPr id="11" name="Title 8">
            <a:extLst>
              <a:ext uri="{FF2B5EF4-FFF2-40B4-BE49-F238E27FC236}">
                <a16:creationId xmlns:a16="http://schemas.microsoft.com/office/drawing/2014/main" id="{8BCDD418-EC44-6B9B-6B8F-4BED32423CC2}"/>
              </a:ext>
            </a:extLst>
          </p:cNvPr>
          <p:cNvSpPr>
            <a:spLocks noGrp="1"/>
          </p:cNvSpPr>
          <p:nvPr>
            <p:ph type="title"/>
          </p:nvPr>
        </p:nvSpPr>
        <p:spPr>
          <a:xfrm>
            <a:off x="7467146" y="533400"/>
            <a:ext cx="4137025" cy="842736"/>
          </a:xfrm>
          <a:solidFill>
            <a:schemeClr val="bg2"/>
          </a:solidFill>
        </p:spPr>
        <p:txBody>
          <a:bodyPr/>
          <a:lstStyle/>
          <a:p>
            <a:pPr algn="ctr"/>
            <a:r>
              <a:rPr lang="es-AR" noProof="0" dirty="0"/>
              <a:t>Ejemplos? </a:t>
            </a:r>
          </a:p>
        </p:txBody>
      </p:sp>
    </p:spTree>
    <p:extLst>
      <p:ext uri="{BB962C8B-B14F-4D97-AF65-F5344CB8AC3E}">
        <p14:creationId xmlns:p14="http://schemas.microsoft.com/office/powerpoint/2010/main" val="280074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89BA9A53B3145B510381121F476E7" ma:contentTypeVersion="21" ma:contentTypeDescription="Create a new document." ma:contentTypeScope="" ma:versionID="5504bfbc37cef619aed1e8b69a8c2ce6">
  <xsd:schema xmlns:xsd="http://www.w3.org/2001/XMLSchema" xmlns:xs="http://www.w3.org/2001/XMLSchema" xmlns:p="http://schemas.microsoft.com/office/2006/metadata/properties" xmlns:ns2="2e70e5bc-664e-41ab-a66e-614a088a08e1" xmlns:ns3="5376d360-0b52-40c4-9467-c69c6ee4beeb" targetNamespace="http://schemas.microsoft.com/office/2006/metadata/properties" ma:root="true" ma:fieldsID="cea66f9787f060d5370b4599800e0545" ns2:_="" ns3:_="">
    <xsd:import namespace="2e70e5bc-664e-41ab-a66e-614a088a08e1"/>
    <xsd:import namespace="5376d360-0b52-40c4-9467-c69c6ee4be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older_x002d_Descrip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0e5bc-664e-41ab-a66e-614a088a0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Location" ma:index="14" nillable="true" ma:displayNam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Folder_x002d_Description" ma:index="24" nillable="true" ma:displayName="Folder-Description" ma:format="Dropdown" ma:hidden="true" ma:internalName="Folder_x002d_Description" ma:readOnly="fals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76d360-0b52-40c4-9467-c69c6ee4beeb"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0bfac59c-34d0-4543-825b-927db84ce852}" ma:internalName="TaxCatchAll" ma:readOnly="false" ma:showField="CatchAllData" ma:web="5376d360-0b52-40c4-9467-c69c6ee4b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_x002d_Description xmlns="2e70e5bc-664e-41ab-a66e-614a088a08e1" xsi:nil="true"/>
    <TaxCatchAll xmlns="5376d360-0b52-40c4-9467-c69c6ee4beeb" xsi:nil="true"/>
    <lcf76f155ced4ddcb4097134ff3c332f xmlns="2e70e5bc-664e-41ab-a66e-614a088a08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6BA72-DF92-4861-B9E7-DBA31E7FE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0e5bc-664e-41ab-a66e-614a088a08e1"/>
    <ds:schemaRef ds:uri="5376d360-0b52-40c4-9467-c69c6ee4b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C98F55-127E-49FD-BF89-D5519DB428A8}">
  <ds:schemaRefs>
    <ds:schemaRef ds:uri="http://schemas.microsoft.com/office/2006/metadata/properties"/>
    <ds:schemaRef ds:uri="http://schemas.microsoft.com/office/infopath/2007/PartnerControls"/>
    <ds:schemaRef ds:uri="2e70e5bc-664e-41ab-a66e-614a088a08e1"/>
    <ds:schemaRef ds:uri="5376d360-0b52-40c4-9467-c69c6ee4beeb"/>
  </ds:schemaRefs>
</ds:datastoreItem>
</file>

<file path=customXml/itemProps3.xml><?xml version="1.0" encoding="utf-8"?>
<ds:datastoreItem xmlns:ds="http://schemas.openxmlformats.org/officeDocument/2006/customXml" ds:itemID="{D6BC85CF-14D7-43E4-8C1A-03649714C8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344</TotalTime>
  <Words>888</Words>
  <Application>Microsoft Office PowerPoint</Application>
  <PresentationFormat>Widescreen</PresentationFormat>
  <Paragraphs>99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Ámbitos de colaboración con los sistemas nacionales de protección social</vt:lpstr>
      <vt:lpstr>Ejemplos? </vt:lpstr>
      <vt:lpstr>Ejemplos? </vt:lpstr>
      <vt:lpstr>Ejemplos? </vt:lpstr>
      <vt:lpstr>LAC- Sistemas de Protección Social Fragmentados</vt:lpstr>
      <vt:lpstr>Oportunidades PSA</vt:lpstr>
      <vt:lpstr>Oportunidades PSA</vt:lpstr>
      <vt:lpstr>Las Sociedades Nacionales si tienen un papel que desempeñar </vt:lpstr>
      <vt:lpstr>Preguntas para reflexión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Andra Gulei</dc:creator>
  <cp:lastModifiedBy>Andra Gulei</cp:lastModifiedBy>
  <cp:revision>3</cp:revision>
  <dcterms:created xsi:type="dcterms:W3CDTF">2025-06-02T08:16:21Z</dcterms:created>
  <dcterms:modified xsi:type="dcterms:W3CDTF">2025-06-11T10:42:05Z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0x0101007F989BA9A53B3145B510381121F476E7</vt:lpwstr>
  </property>
  <property fmtid="{D5CDD505-2E9C-101B-9397-08002B2CF9AE}" pid="3" name="MediaServiceImageTags">
    <vt:lpwstr/>
  </property>
</Properties>
</file>