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248" r:id="rId3"/>
  </p:sldMasterIdLst>
  <p:notesMasterIdLst>
    <p:notesMasterId r:id="rId11"/>
  </p:notesMasterIdLst>
  <p:handoutMasterIdLst>
    <p:handoutMasterId r:id="rId12"/>
  </p:handoutMasterIdLst>
  <p:sldIdLst>
    <p:sldId id="3950" r:id="rId4"/>
    <p:sldId id="472" r:id="rId5"/>
    <p:sldId id="3957" r:id="rId6"/>
    <p:sldId id="3985" r:id="rId7"/>
    <p:sldId id="3986" r:id="rId8"/>
    <p:sldId id="3983" r:id="rId9"/>
    <p:sldId id="3987" r:id="rId10"/>
  </p:sldIdLst>
  <p:sldSz cx="18288000" cy="10288588"/>
  <p:notesSz cx="6888163" cy="10021888"/>
  <p:embeddedFontLst>
    <p:embeddedFont>
      <p:font typeface="Beba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oboto Light" panose="02000000000000000000" pitchFamily="2" charset="0"/>
      <p:regular r:id="rId30"/>
      <p: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ENA" initials="MP" lastIdx="1" clrIdx="0">
    <p:extLst>
      <p:ext uri="{19B8F6BF-5375-455C-9EA6-DF929625EA0E}">
        <p15:presenceInfo xmlns:p15="http://schemas.microsoft.com/office/powerpoint/2012/main" userId="S::marta.pena@ifrc.org::3bf06f1f-63a6-41fb-9799-d55fc18a9194" providerId="AD"/>
      </p:ext>
    </p:extLst>
  </p:cmAuthor>
  <p:cmAuthor id="2" name="Caroline Dewast" initials="CD" lastIdx="10" clrIdx="1">
    <p:extLst>
      <p:ext uri="{19B8F6BF-5375-455C-9EA6-DF929625EA0E}">
        <p15:presenceInfo xmlns:p15="http://schemas.microsoft.com/office/powerpoint/2012/main" userId="S::coord.rdc@sheltercluster.org::8a0abce8-b52c-4f5e-92e3-8987ee3b5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E41"/>
    <a:srgbClr val="F5333F"/>
    <a:srgbClr val="452250"/>
    <a:srgbClr val="5E3670"/>
    <a:srgbClr val="6B2BAA"/>
    <a:srgbClr val="242D38"/>
    <a:srgbClr val="1A90D5"/>
    <a:srgbClr val="01C8C3"/>
    <a:srgbClr val="DEDE1E"/>
    <a:srgbClr val="04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948A5-F25B-4B8F-37F4-489CD43B5409}" v="120" dt="2023-10-02T08:18:59.97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/>
    <p:restoredTop sz="75502" autoAdjust="0"/>
  </p:normalViewPr>
  <p:slideViewPr>
    <p:cSldViewPr snapToGrid="0">
      <p:cViewPr varScale="1">
        <p:scale>
          <a:sx n="43" d="100"/>
          <a:sy n="43" d="100"/>
        </p:scale>
        <p:origin x="15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4" y="-3968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PENA" userId="3bf06f1f-63a6-41fb-9799-d55fc18a9194" providerId="ADAL" clId="{3AA80A23-375D-4BD2-AFE1-7CD7C98512EA}"/>
    <pc:docChg chg="custSel mod modSld modMainMaster">
      <pc:chgData name="Marta PENA" userId="3bf06f1f-63a6-41fb-9799-d55fc18a9194" providerId="ADAL" clId="{3AA80A23-375D-4BD2-AFE1-7CD7C98512EA}" dt="2023-07-25T12:52:55.675" v="25" actId="1076"/>
      <pc:docMkLst>
        <pc:docMk/>
      </pc:docMkLst>
      <pc:sldChg chg="addSp delSp modSp mod">
        <pc:chgData name="Marta PENA" userId="3bf06f1f-63a6-41fb-9799-d55fc18a9194" providerId="ADAL" clId="{3AA80A23-375D-4BD2-AFE1-7CD7C98512EA}" dt="2023-07-25T12:51:26.278" v="17" actId="1076"/>
        <pc:sldMkLst>
          <pc:docMk/>
          <pc:sldMk cId="3094659657" sldId="3957"/>
        </pc:sldMkLst>
        <pc:spChg chg="mod">
          <ac:chgData name="Marta PENA" userId="3bf06f1f-63a6-41fb-9799-d55fc18a9194" providerId="ADAL" clId="{3AA80A23-375D-4BD2-AFE1-7CD7C98512EA}" dt="2023-07-25T12:51:19.918" v="16" actId="1076"/>
          <ac:spMkLst>
            <pc:docMk/>
            <pc:sldMk cId="3094659657" sldId="3957"/>
            <ac:spMk id="16" creationId="{94C937CB-F0F5-2786-531F-7CFB1565F385}"/>
          </ac:spMkLst>
        </pc:spChg>
        <pc:picChg chg="add mod">
          <ac:chgData name="Marta PENA" userId="3bf06f1f-63a6-41fb-9799-d55fc18a9194" providerId="ADAL" clId="{3AA80A23-375D-4BD2-AFE1-7CD7C98512EA}" dt="2023-07-25T12:49:23.914" v="4" actId="1076"/>
          <ac:picMkLst>
            <pc:docMk/>
            <pc:sldMk cId="3094659657" sldId="3957"/>
            <ac:picMk id="3" creationId="{86293802-6962-F13F-2D70-9DF9A6603431}"/>
          </ac:picMkLst>
        </pc:picChg>
        <pc:picChg chg="add mod">
          <ac:chgData name="Marta PENA" userId="3bf06f1f-63a6-41fb-9799-d55fc18a9194" providerId="ADAL" clId="{3AA80A23-375D-4BD2-AFE1-7CD7C98512EA}" dt="2023-07-25T12:50:57.323" v="14" actId="1076"/>
          <ac:picMkLst>
            <pc:docMk/>
            <pc:sldMk cId="3094659657" sldId="3957"/>
            <ac:picMk id="5" creationId="{D569B315-1D1B-212F-5C4A-6E015826DCCB}"/>
          </ac:picMkLst>
        </pc:picChg>
        <pc:picChg chg="del">
          <ac:chgData name="Marta PENA" userId="3bf06f1f-63a6-41fb-9799-d55fc18a9194" providerId="ADAL" clId="{3AA80A23-375D-4BD2-AFE1-7CD7C98512EA}" dt="2023-07-25T12:49:39.815" v="5" actId="478"/>
          <ac:picMkLst>
            <pc:docMk/>
            <pc:sldMk cId="3094659657" sldId="3957"/>
            <ac:picMk id="8" creationId="{73285F14-7325-CEF2-5AE6-0D1BB3271A07}"/>
          </ac:picMkLst>
        </pc:picChg>
        <pc:picChg chg="del">
          <ac:chgData name="Marta PENA" userId="3bf06f1f-63a6-41fb-9799-d55fc18a9194" providerId="ADAL" clId="{3AA80A23-375D-4BD2-AFE1-7CD7C98512EA}" dt="2023-07-25T12:49:17.086" v="2" actId="478"/>
          <ac:picMkLst>
            <pc:docMk/>
            <pc:sldMk cId="3094659657" sldId="3957"/>
            <ac:picMk id="9" creationId="{E24D4324-4E47-BD16-383A-F353C9B259AB}"/>
          </ac:picMkLst>
        </pc:picChg>
        <pc:picChg chg="mod">
          <ac:chgData name="Marta PENA" userId="3bf06f1f-63a6-41fb-9799-d55fc18a9194" providerId="ADAL" clId="{3AA80A23-375D-4BD2-AFE1-7CD7C98512EA}" dt="2023-07-25T12:51:26.278" v="17" actId="1076"/>
          <ac:picMkLst>
            <pc:docMk/>
            <pc:sldMk cId="3094659657" sldId="3957"/>
            <ac:picMk id="10" creationId="{D0123F8B-FF4F-10A1-C4D8-6447D2FE64C3}"/>
          </ac:picMkLst>
        </pc:picChg>
        <pc:picChg chg="mod">
          <ac:chgData name="Marta PENA" userId="3bf06f1f-63a6-41fb-9799-d55fc18a9194" providerId="ADAL" clId="{3AA80A23-375D-4BD2-AFE1-7CD7C98512EA}" dt="2023-07-25T12:50:34.290" v="12" actId="1076"/>
          <ac:picMkLst>
            <pc:docMk/>
            <pc:sldMk cId="3094659657" sldId="3957"/>
            <ac:picMk id="13" creationId="{182461C3-A8FC-9370-8468-907A6E2C78EC}"/>
          </ac:picMkLst>
        </pc:picChg>
        <pc:picChg chg="del">
          <ac:chgData name="Marta PENA" userId="3bf06f1f-63a6-41fb-9799-d55fc18a9194" providerId="ADAL" clId="{3AA80A23-375D-4BD2-AFE1-7CD7C98512EA}" dt="2023-07-25T12:50:16.759" v="8" actId="478"/>
          <ac:picMkLst>
            <pc:docMk/>
            <pc:sldMk cId="3094659657" sldId="3957"/>
            <ac:picMk id="14" creationId="{A94F7D87-F224-427F-2D7D-68347C1972D5}"/>
          </ac:picMkLst>
        </pc:picChg>
        <pc:picChg chg="mod">
          <ac:chgData name="Marta PENA" userId="3bf06f1f-63a6-41fb-9799-d55fc18a9194" providerId="ADAL" clId="{3AA80A23-375D-4BD2-AFE1-7CD7C98512EA}" dt="2023-07-25T12:51:19.918" v="16" actId="1076"/>
          <ac:picMkLst>
            <pc:docMk/>
            <pc:sldMk cId="3094659657" sldId="3957"/>
            <ac:picMk id="15" creationId="{5EE244CB-7B0A-4F9D-5E47-75D1A00D405D}"/>
          </ac:picMkLst>
        </pc:picChg>
        <pc:picChg chg="add mod">
          <ac:chgData name="Marta PENA" userId="3bf06f1f-63a6-41fb-9799-d55fc18a9194" providerId="ADAL" clId="{3AA80A23-375D-4BD2-AFE1-7CD7C98512EA}" dt="2023-07-25T12:50:23.645" v="10" actId="1076"/>
          <ac:picMkLst>
            <pc:docMk/>
            <pc:sldMk cId="3094659657" sldId="3957"/>
            <ac:picMk id="17" creationId="{60ACB51B-0534-A1AF-A3C5-3FAC9F1FFC66}"/>
          </ac:picMkLst>
        </pc:picChg>
      </pc:sldChg>
      <pc:sldChg chg="modSp mod">
        <pc:chgData name="Marta PENA" userId="3bf06f1f-63a6-41fb-9799-d55fc18a9194" providerId="ADAL" clId="{3AA80A23-375D-4BD2-AFE1-7CD7C98512EA}" dt="2023-07-25T12:52:55.675" v="25" actId="1076"/>
        <pc:sldMkLst>
          <pc:docMk/>
          <pc:sldMk cId="3387509617" sldId="3986"/>
        </pc:sldMkLst>
        <pc:picChg chg="mod">
          <ac:chgData name="Marta PENA" userId="3bf06f1f-63a6-41fb-9799-d55fc18a9194" providerId="ADAL" clId="{3AA80A23-375D-4BD2-AFE1-7CD7C98512EA}" dt="2023-07-25T12:52:07.731" v="18" actId="14100"/>
          <ac:picMkLst>
            <pc:docMk/>
            <pc:sldMk cId="3387509617" sldId="3986"/>
            <ac:picMk id="4" creationId="{CE447FA9-5C0A-7F21-FECB-DDCDE082C56B}"/>
          </ac:picMkLst>
        </pc:picChg>
        <pc:picChg chg="mod">
          <ac:chgData name="Marta PENA" userId="3bf06f1f-63a6-41fb-9799-d55fc18a9194" providerId="ADAL" clId="{3AA80A23-375D-4BD2-AFE1-7CD7C98512EA}" dt="2023-07-25T12:52:55.675" v="25" actId="1076"/>
          <ac:picMkLst>
            <pc:docMk/>
            <pc:sldMk cId="3387509617" sldId="3986"/>
            <ac:picMk id="5" creationId="{FDB3FAA5-8ECE-B966-5790-56EA5AE59C96}"/>
          </ac:picMkLst>
        </pc:picChg>
        <pc:picChg chg="mod">
          <ac:chgData name="Marta PENA" userId="3bf06f1f-63a6-41fb-9799-d55fc18a9194" providerId="ADAL" clId="{3AA80A23-375D-4BD2-AFE1-7CD7C98512EA}" dt="2023-07-25T12:52:44.413" v="23" actId="1076"/>
          <ac:picMkLst>
            <pc:docMk/>
            <pc:sldMk cId="3387509617" sldId="3986"/>
            <ac:picMk id="7" creationId="{1AA120EE-145A-6DF2-DAF1-7FBC94E5B697}"/>
          </ac:picMkLst>
        </pc:picChg>
        <pc:picChg chg="mod">
          <ac:chgData name="Marta PENA" userId="3bf06f1f-63a6-41fb-9799-d55fc18a9194" providerId="ADAL" clId="{3AA80A23-375D-4BD2-AFE1-7CD7C98512EA}" dt="2023-07-25T12:52:19.039" v="20" actId="1076"/>
          <ac:picMkLst>
            <pc:docMk/>
            <pc:sldMk cId="3387509617" sldId="3986"/>
            <ac:picMk id="11" creationId="{3474B979-9276-FA5D-29F9-638E8124985C}"/>
          </ac:picMkLst>
        </pc:picChg>
        <pc:picChg chg="mod">
          <ac:chgData name="Marta PENA" userId="3bf06f1f-63a6-41fb-9799-d55fc18a9194" providerId="ADAL" clId="{3AA80A23-375D-4BD2-AFE1-7CD7C98512EA}" dt="2023-07-25T12:52:23.031" v="21" actId="1076"/>
          <ac:picMkLst>
            <pc:docMk/>
            <pc:sldMk cId="3387509617" sldId="3986"/>
            <ac:picMk id="13" creationId="{00FE5194-98AC-4CBE-F9A5-1B97527B7035}"/>
          </ac:picMkLst>
        </pc:picChg>
      </pc:sldChg>
      <pc:sldMasterChg chg="addSp mod">
        <pc:chgData name="Marta PENA" userId="3bf06f1f-63a6-41fb-9799-d55fc18a9194" providerId="ADAL" clId="{3AA80A23-375D-4BD2-AFE1-7CD7C98512EA}" dt="2023-07-25T12:49:13.419" v="0" actId="33475"/>
        <pc:sldMasterMkLst>
          <pc:docMk/>
          <pc:sldMasterMk cId="2412164020" sldId="2147484248"/>
        </pc:sldMasterMkLst>
        <pc:spChg chg="add">
          <ac:chgData name="Marta PENA" userId="3bf06f1f-63a6-41fb-9799-d55fc18a9194" providerId="ADAL" clId="{3AA80A23-375D-4BD2-AFE1-7CD7C98512EA}" dt="2023-07-25T12:49:13.419" v="0" actId="33475"/>
          <ac:spMkLst>
            <pc:docMk/>
            <pc:sldMasterMk cId="2412164020" sldId="2147484248"/>
            <ac:spMk id="3" creationId="{DE9D1C3E-A42E-9FE1-0931-0F2AAA978D2D}"/>
          </ac:spMkLst>
        </pc:spChg>
      </pc:sldMasterChg>
    </pc:docChg>
  </pc:docChgLst>
  <pc:docChgLst>
    <pc:chgData name="Leeanne MARSHALL" userId="S::leeanne.marshall@ifrc.org::cfe8eba0-0c67-4c78-904e-d81f624a8b37" providerId="AD" clId="Web-{411948A5-F25B-4B8F-37F4-489CD43B5409}"/>
    <pc:docChg chg="modSld">
      <pc:chgData name="Leeanne MARSHALL" userId="S::leeanne.marshall@ifrc.org::cfe8eba0-0c67-4c78-904e-d81f624a8b37" providerId="AD" clId="Web-{411948A5-F25B-4B8F-37F4-489CD43B5409}" dt="2023-10-02T08:18:55.177" v="73" actId="20577"/>
      <pc:docMkLst>
        <pc:docMk/>
      </pc:docMkLst>
      <pc:sldChg chg="modSp">
        <pc:chgData name="Leeanne MARSHALL" userId="S::leeanne.marshall@ifrc.org::cfe8eba0-0c67-4c78-904e-d81f624a8b37" providerId="AD" clId="Web-{411948A5-F25B-4B8F-37F4-489CD43B5409}" dt="2023-10-02T08:16:47.341" v="42" actId="14100"/>
        <pc:sldMkLst>
          <pc:docMk/>
          <pc:sldMk cId="1296276485" sldId="472"/>
        </pc:sldMkLst>
        <pc:spChg chg="mod">
          <ac:chgData name="Leeanne MARSHALL" userId="S::leeanne.marshall@ifrc.org::cfe8eba0-0c67-4c78-904e-d81f624a8b37" providerId="AD" clId="Web-{411948A5-F25B-4B8F-37F4-489CD43B5409}" dt="2023-10-02T08:16:47.341" v="42" actId="14100"/>
          <ac:spMkLst>
            <pc:docMk/>
            <pc:sldMk cId="1296276485" sldId="472"/>
            <ac:spMk id="2" creationId="{1A7C963E-D9CF-42FA-A92A-AA9E69052EFB}"/>
          </ac:spMkLst>
        </pc:spChg>
      </pc:sldChg>
      <pc:sldChg chg="modSp">
        <pc:chgData name="Leeanne MARSHALL" userId="S::leeanne.marshall@ifrc.org::cfe8eba0-0c67-4c78-904e-d81f624a8b37" providerId="AD" clId="Web-{411948A5-F25B-4B8F-37F4-489CD43B5409}" dt="2023-10-02T08:15:31.181" v="5" actId="20577"/>
        <pc:sldMkLst>
          <pc:docMk/>
          <pc:sldMk cId="1994696494" sldId="3950"/>
        </pc:sldMkLst>
        <pc:spChg chg="mod">
          <ac:chgData name="Leeanne MARSHALL" userId="S::leeanne.marshall@ifrc.org::cfe8eba0-0c67-4c78-904e-d81f624a8b37" providerId="AD" clId="Web-{411948A5-F25B-4B8F-37F4-489CD43B5409}" dt="2023-10-02T08:15:31.181" v="5" actId="20577"/>
          <ac:spMkLst>
            <pc:docMk/>
            <pc:sldMk cId="1994696494" sldId="3950"/>
            <ac:spMk id="5" creationId="{8DF5566F-BACF-0641-98E3-A1E2E88CD008}"/>
          </ac:spMkLst>
        </pc:spChg>
      </pc:sldChg>
      <pc:sldChg chg="modSp">
        <pc:chgData name="Leeanne MARSHALL" userId="S::leeanne.marshall@ifrc.org::cfe8eba0-0c67-4c78-904e-d81f624a8b37" providerId="AD" clId="Web-{411948A5-F25B-4B8F-37F4-489CD43B5409}" dt="2023-10-02T08:17:27.562" v="52" actId="14100"/>
        <pc:sldMkLst>
          <pc:docMk/>
          <pc:sldMk cId="3094659657" sldId="3957"/>
        </pc:sldMkLst>
        <pc:spChg chg="mod">
          <ac:chgData name="Leeanne MARSHALL" userId="S::leeanne.marshall@ifrc.org::cfe8eba0-0c67-4c78-904e-d81f624a8b37" providerId="AD" clId="Web-{411948A5-F25B-4B8F-37F4-489CD43B5409}" dt="2023-10-02T08:17:27.562" v="52" actId="14100"/>
          <ac:spMkLst>
            <pc:docMk/>
            <pc:sldMk cId="3094659657" sldId="3957"/>
            <ac:spMk id="16" creationId="{94C937CB-F0F5-2786-531F-7CFB1565F385}"/>
          </ac:spMkLst>
        </pc:spChg>
      </pc:sldChg>
      <pc:sldChg chg="modSp">
        <pc:chgData name="Leeanne MARSHALL" userId="S::leeanne.marshall@ifrc.org::cfe8eba0-0c67-4c78-904e-d81f624a8b37" providerId="AD" clId="Web-{411948A5-F25B-4B8F-37F4-489CD43B5409}" dt="2023-10-02T08:18:15.143" v="68"/>
        <pc:sldMkLst>
          <pc:docMk/>
          <pc:sldMk cId="2615913454" sldId="3985"/>
        </pc:sldMkLst>
        <pc:graphicFrameChg chg="mod modGraphic">
          <ac:chgData name="Leeanne MARSHALL" userId="S::leeanne.marshall@ifrc.org::cfe8eba0-0c67-4c78-904e-d81f624a8b37" providerId="AD" clId="Web-{411948A5-F25B-4B8F-37F4-489CD43B5409}" dt="2023-10-02T08:18:15.143" v="68"/>
          <ac:graphicFrameMkLst>
            <pc:docMk/>
            <pc:sldMk cId="2615913454" sldId="3985"/>
            <ac:graphicFrameMk id="2" creationId="{295A7BAA-D23A-5666-F62C-B94A31713042}"/>
          </ac:graphicFrameMkLst>
        </pc:graphicFrameChg>
      </pc:sldChg>
      <pc:sldChg chg="modSp">
        <pc:chgData name="Leeanne MARSHALL" userId="S::leeanne.marshall@ifrc.org::cfe8eba0-0c67-4c78-904e-d81f624a8b37" providerId="AD" clId="Web-{411948A5-F25B-4B8F-37F4-489CD43B5409}" dt="2023-10-02T08:18:55.177" v="73" actId="20577"/>
        <pc:sldMkLst>
          <pc:docMk/>
          <pc:sldMk cId="3387509617" sldId="3986"/>
        </pc:sldMkLst>
        <pc:spChg chg="mod">
          <ac:chgData name="Leeanne MARSHALL" userId="S::leeanne.marshall@ifrc.org::cfe8eba0-0c67-4c78-904e-d81f624a8b37" providerId="AD" clId="Web-{411948A5-F25B-4B8F-37F4-489CD43B5409}" dt="2023-10-02T08:18:55.177" v="73" actId="20577"/>
          <ac:spMkLst>
            <pc:docMk/>
            <pc:sldMk cId="3387509617" sldId="3986"/>
            <ac:spMk id="3" creationId="{433F5A91-E328-7081-F546-3A2C7208F4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0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0" cy="50109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0" cy="502834"/>
          </a:xfrm>
          <a:prstGeom prst="rect">
            <a:avLst/>
          </a:prstGeom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This is a 15 minute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700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22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381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148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337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588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77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383056" y="338143"/>
            <a:ext cx="17521895" cy="9625008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935145" y="3120406"/>
            <a:ext cx="5715000" cy="5715000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610782" y="2576586"/>
            <a:ext cx="6363725" cy="6363727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14712019" cy="4511040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553028" y="0"/>
            <a:ext cx="16734972" cy="5379495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012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98918" cy="669891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79192" y="4287009"/>
            <a:ext cx="4798110" cy="47981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07700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4384" y="0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41658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4384" y="342952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41658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24384" y="6859059"/>
            <a:ext cx="346604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5917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87336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15502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43668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71834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087336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15502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3668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271834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247901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43668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271834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4495802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6743703"/>
            <a:ext cx="2271834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76448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52354" y="0"/>
            <a:ext cx="39759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7449" y="0"/>
            <a:ext cx="5485374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5744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42823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8180310" y="0"/>
            <a:ext cx="10107690" cy="10288588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841126" y="0"/>
            <a:ext cx="10446874" cy="10288588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4831526" cy="10288588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11799269" cy="10288588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460736" y="2301970"/>
            <a:ext cx="7827263" cy="7986618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2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570720" y="1700378"/>
            <a:ext cx="8717279" cy="858821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8655168" y="3482292"/>
            <a:ext cx="5777441" cy="5788744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11334720" y="0"/>
            <a:ext cx="6953280" cy="10288588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8937817" y="3459679"/>
            <a:ext cx="5212135" cy="5845278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3279983" cy="10288588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008008" y="0"/>
            <a:ext cx="13279991" cy="10288588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7244" y="0"/>
            <a:ext cx="16075035" cy="10288588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797506" y="0"/>
            <a:ext cx="16075035" cy="10288588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9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818975" y="0"/>
            <a:ext cx="6662002" cy="10288588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37024" y="1307392"/>
            <a:ext cx="7696540" cy="7673803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2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401366" y="1401961"/>
            <a:ext cx="7507277" cy="7518587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311054" y="1311513"/>
            <a:ext cx="7687902" cy="7699484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188966" y="2589863"/>
            <a:ext cx="5107185" cy="510886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4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1837" y="2263699"/>
            <a:ext cx="8156496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171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1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4294" y="0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44294" y="5144294"/>
            <a:ext cx="514429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88588" y="0"/>
            <a:ext cx="7999412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9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6859165" y="9198396"/>
            <a:ext cx="66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7568333" y="9352284"/>
            <a:ext cx="719667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13" y="0"/>
            <a:ext cx="2746587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21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October 2023</a:t>
            </a:fld>
            <a:endParaRPr lang="en-US" sz="2400" b="1" i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4975069" y="2029188"/>
            <a:ext cx="17752544" cy="3778950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12735456" y="7087331"/>
            <a:ext cx="8322977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378" y="-7435166"/>
            <a:ext cx="20236810" cy="20236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2493619" y="-545547"/>
            <a:ext cx="7580100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6587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4958" y="5805497"/>
            <a:ext cx="10167255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EDIT: </a:t>
            </a:r>
            <a:br>
              <a:rPr lang="en-US" dirty="0"/>
            </a:br>
            <a:r>
              <a:rPr lang="en-US" dirty="0"/>
              <a:t>THE HEADLINE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11942955" y="9036862"/>
            <a:ext cx="519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October 2023</a:t>
            </a:fld>
            <a:endParaRPr lang="en-US" sz="24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6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9D1C3E-A42E-9FE1-0931-0F2AAA978D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072688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605" r:id="rId2"/>
    <p:sldLayoutId id="2147484599" r:id="rId3"/>
    <p:sldLayoutId id="2147484603" r:id="rId4"/>
    <p:sldLayoutId id="2147484601" r:id="rId5"/>
    <p:sldLayoutId id="2147484602" r:id="rId6"/>
    <p:sldLayoutId id="2147484467" r:id="rId7"/>
    <p:sldLayoutId id="2147484598" r:id="rId8"/>
    <p:sldLayoutId id="2147484600" r:id="rId9"/>
    <p:sldLayoutId id="2147484496" r:id="rId10"/>
    <p:sldLayoutId id="2147484470" r:id="rId11"/>
    <p:sldLayoutId id="2147484469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604" r:id="rId21"/>
    <p:sldLayoutId id="2147484479" r:id="rId22"/>
    <p:sldLayoutId id="2147484480" r:id="rId23"/>
    <p:sldLayoutId id="2147484481" r:id="rId24"/>
    <p:sldLayoutId id="2147484482" r:id="rId25"/>
    <p:sldLayoutId id="2147484483" r:id="rId26"/>
    <p:sldLayoutId id="2147484484" r:id="rId27"/>
    <p:sldLayoutId id="2147484485" r:id="rId28"/>
    <p:sldLayoutId id="2147484486" r:id="rId29"/>
    <p:sldLayoutId id="2147484487" r:id="rId30"/>
    <p:sldLayoutId id="2147484488" r:id="rId31"/>
    <p:sldLayoutId id="2147484489" r:id="rId32"/>
    <p:sldLayoutId id="2147484490" r:id="rId33"/>
    <p:sldLayoutId id="2147484491" r:id="rId34"/>
    <p:sldLayoutId id="2147484492" r:id="rId35"/>
    <p:sldLayoutId id="2147484493" r:id="rId36"/>
    <p:sldLayoutId id="2147484494" r:id="rId37"/>
    <p:sldLayoutId id="2147484495" r:id="rId38"/>
    <p:sldLayoutId id="2147484594" r:id="rId39"/>
    <p:sldLayoutId id="2147484597" r:id="rId40"/>
  </p:sldLayoutIdLst>
  <p:hf sldNum="0"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F5566F-BACF-0641-98E3-A1E2E88C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010" y="5805497"/>
            <a:ext cx="10167255" cy="2490076"/>
          </a:xfrm>
        </p:spPr>
        <p:txBody>
          <a:bodyPr lIns="91440" tIns="45720" rIns="91440" bIns="45720" anchor="t"/>
          <a:lstStyle/>
          <a:p>
            <a:r>
              <a:rPr lang="de-DE" dirty="0">
                <a:latin typeface="Montserrat"/>
              </a:rPr>
              <a:t>Rental Assistance,</a:t>
            </a:r>
            <a:br>
              <a:rPr lang="de-DE" dirty="0"/>
            </a:br>
            <a:r>
              <a:rPr lang="de-DE" dirty="0">
                <a:latin typeface="Montserrat"/>
              </a:rPr>
              <a:t>an </a:t>
            </a:r>
            <a:r>
              <a:rPr lang="en-GB" dirty="0">
                <a:latin typeface="Montserrat"/>
              </a:rPr>
              <a:t>introduction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83E6D092-86CE-B1CC-9E59-C88BB1C8BD52}"/>
              </a:ext>
            </a:extLst>
          </p:cNvPr>
          <p:cNvSpPr txBox="1"/>
          <p:nvPr/>
        </p:nvSpPr>
        <p:spPr>
          <a:xfrm>
            <a:off x="14055963" y="9055605"/>
            <a:ext cx="4998954" cy="84330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b="1" dirty="0">
                <a:latin typeface="Open Sans"/>
                <a:cs typeface="Open Sans"/>
              </a:rPr>
              <a:t>DATE</a:t>
            </a:r>
          </a:p>
          <a:p>
            <a:pPr marL="285750" lvl="0" indent="-285750" algn="just">
              <a:lnSpc>
                <a:spcPct val="110000"/>
              </a:lnSpc>
              <a:buFont typeface="Arial"/>
              <a:buChar char="•"/>
            </a:pPr>
            <a:endParaRPr lang="en-GB" sz="1000" dirty="0">
              <a:latin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08A4D-DDC8-DBD1-A369-A13D048D9C7F}"/>
              </a:ext>
            </a:extLst>
          </p:cNvPr>
          <p:cNvSpPr txBox="1"/>
          <p:nvPr/>
        </p:nvSpPr>
        <p:spPr>
          <a:xfrm>
            <a:off x="1622323" y="2359742"/>
            <a:ext cx="56706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i="1" dirty="0"/>
              <a:t>Insert appropriate photo for your context here.</a:t>
            </a:r>
          </a:p>
        </p:txBody>
      </p:sp>
    </p:spTree>
    <p:extLst>
      <p:ext uri="{BB962C8B-B14F-4D97-AF65-F5344CB8AC3E}">
        <p14:creationId xmlns:p14="http://schemas.microsoft.com/office/powerpoint/2010/main" val="199469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0935DCE-135F-4D92-8424-ADF66E95B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847" y="3938058"/>
            <a:ext cx="1688292" cy="1477328"/>
          </a:xfrm>
          <a:prstGeom prst="rect">
            <a:avLst/>
          </a:prstGeom>
        </p:spPr>
      </p:pic>
      <p:pic>
        <p:nvPicPr>
          <p:cNvPr id="14" name="Picture 13" descr="A picture containing drawing, hydrant&#10;&#10;Description automatically generated">
            <a:extLst>
              <a:ext uri="{FF2B5EF4-FFF2-40B4-BE49-F238E27FC236}">
                <a16:creationId xmlns:a16="http://schemas.microsoft.com/office/drawing/2014/main" id="{A3080896-E7B7-44CC-85CE-A2BCA67C6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97" y="4596773"/>
            <a:ext cx="1232592" cy="1402887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1A7C963E-D9CF-42FA-A92A-AA9E69052EFB}"/>
              </a:ext>
            </a:extLst>
          </p:cNvPr>
          <p:cNvSpPr txBox="1"/>
          <p:nvPr/>
        </p:nvSpPr>
        <p:spPr>
          <a:xfrm>
            <a:off x="427847" y="5752290"/>
            <a:ext cx="17444767" cy="43888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GB" sz="2800" dirty="0">
                <a:latin typeface="Open Sans"/>
                <a:cs typeface="Open Sans"/>
              </a:rPr>
              <a:t>People would often prefer to rent an apartment rather than live in a collective centre.</a:t>
            </a:r>
            <a:endParaRPr lang="en-GB" sz="2800" dirty="0">
              <a:latin typeface="Open Sans"/>
              <a:ea typeface="Open Sans"/>
              <a:cs typeface="Open Sans"/>
            </a:endParaRP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GB" sz="2800" dirty="0">
                <a:latin typeface="Open Sans"/>
                <a:cs typeface="Open Sans"/>
              </a:rPr>
              <a:t>Can provide </a:t>
            </a:r>
            <a:r>
              <a:rPr lang="en-GB" sz="2800" b="1" dirty="0">
                <a:latin typeface="Open Sans"/>
                <a:cs typeface="Open Sans"/>
              </a:rPr>
              <a:t>choice, safety, protection</a:t>
            </a:r>
            <a:r>
              <a:rPr lang="en-GB" sz="2800" dirty="0">
                <a:latin typeface="Open Sans"/>
                <a:cs typeface="Open Sans"/>
              </a:rPr>
              <a:t> and access to </a:t>
            </a:r>
            <a:r>
              <a:rPr lang="en-GB" sz="2800" b="1" dirty="0">
                <a:latin typeface="Open Sans"/>
                <a:cs typeface="Open Sans"/>
              </a:rPr>
              <a:t>adequate shelter</a:t>
            </a:r>
            <a:r>
              <a:rPr lang="en-GB" sz="2800" dirty="0">
                <a:latin typeface="Open Sans"/>
                <a:cs typeface="Open Sans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GB" sz="2800" dirty="0">
                <a:latin typeface="Open Sans"/>
                <a:cs typeface="Open Sans"/>
              </a:rPr>
              <a:t>It is </a:t>
            </a:r>
            <a:r>
              <a:rPr lang="en-GB" sz="2800" b="1" dirty="0">
                <a:latin typeface="Open Sans"/>
                <a:cs typeface="Open Sans"/>
              </a:rPr>
              <a:t>flexible</a:t>
            </a:r>
            <a:r>
              <a:rPr lang="en-GB" sz="2800" dirty="0">
                <a:latin typeface="Open Sans"/>
                <a:cs typeface="Open Sans"/>
              </a:rPr>
              <a:t> and can support people on the move.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GB" sz="2800" dirty="0">
                <a:latin typeface="Open Sans"/>
                <a:cs typeface="Open Sans"/>
              </a:rPr>
              <a:t>Useful option for </a:t>
            </a:r>
            <a:r>
              <a:rPr lang="en-GB" sz="2800" b="1" dirty="0">
                <a:latin typeface="Open Sans"/>
                <a:cs typeface="Open Sans"/>
              </a:rPr>
              <a:t>urban</a:t>
            </a:r>
            <a:r>
              <a:rPr lang="en-GB" sz="2800" dirty="0">
                <a:latin typeface="Open Sans"/>
                <a:cs typeface="Open Sans"/>
              </a:rPr>
              <a:t> responses, but also useful in peri-urban, and rural.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GB" sz="2800" dirty="0">
                <a:latin typeface="Open Sans"/>
                <a:cs typeface="Open Sans"/>
              </a:rPr>
              <a:t>Applicable to </a:t>
            </a:r>
            <a:r>
              <a:rPr lang="en-GB" sz="2800" b="1" dirty="0">
                <a:latin typeface="Open Sans"/>
                <a:cs typeface="Open Sans"/>
              </a:rPr>
              <a:t>migration, conflict, pandemic and disaster </a:t>
            </a:r>
            <a:r>
              <a:rPr lang="en-GB" sz="2800" dirty="0">
                <a:latin typeface="Open Sans"/>
                <a:cs typeface="Open Sans"/>
              </a:rPr>
              <a:t>responses</a:t>
            </a:r>
            <a:r>
              <a:rPr lang="en-GB" sz="2800" b="1" dirty="0">
                <a:latin typeface="Open Sans"/>
                <a:cs typeface="Open Sans"/>
              </a:rPr>
              <a:t>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latin typeface="Open Sans"/>
                <a:cs typeface="Open Sans"/>
              </a:rPr>
              <a:t>The Red Cross Red Crescent Movement is an </a:t>
            </a:r>
            <a:r>
              <a:rPr lang="en-US" sz="2800" b="1" dirty="0">
                <a:latin typeface="Open Sans"/>
                <a:cs typeface="Open Sans"/>
              </a:rPr>
              <a:t>experienced </a:t>
            </a:r>
            <a:r>
              <a:rPr lang="en-US" sz="2800" dirty="0">
                <a:latin typeface="Open Sans"/>
                <a:cs typeface="Open Sans"/>
              </a:rPr>
              <a:t>actor in this programming response option.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latin typeface="Open Sans"/>
                <a:cs typeface="Open Sans"/>
              </a:rPr>
              <a:t>Supports vulnerable people </a:t>
            </a:r>
            <a:r>
              <a:rPr lang="en-US" sz="2800" b="1" dirty="0">
                <a:latin typeface="Open Sans"/>
                <a:cs typeface="Open Sans"/>
              </a:rPr>
              <a:t>to</a:t>
            </a:r>
            <a:r>
              <a:rPr lang="en-US" sz="2800" dirty="0">
                <a:latin typeface="Open Sans"/>
                <a:cs typeface="Open Sans"/>
              </a:rPr>
              <a:t> </a:t>
            </a:r>
            <a:r>
              <a:rPr lang="en-US" sz="2800" b="1" dirty="0">
                <a:latin typeface="Open Sans"/>
                <a:cs typeface="Open Sans"/>
              </a:rPr>
              <a:t>meet shelter needs, </a:t>
            </a:r>
            <a:r>
              <a:rPr lang="en-US" sz="2800" dirty="0">
                <a:latin typeface="Open Sans"/>
                <a:cs typeface="Open Sans"/>
              </a:rPr>
              <a:t>considering </a:t>
            </a:r>
            <a:r>
              <a:rPr lang="en-US" sz="2800" b="1" dirty="0">
                <a:latin typeface="Open Sans"/>
                <a:cs typeface="Open Sans"/>
              </a:rPr>
              <a:t>minimum housing standards </a:t>
            </a:r>
            <a:r>
              <a:rPr lang="en-US" sz="2800" dirty="0">
                <a:latin typeface="Open Sans"/>
                <a:cs typeface="Open Sans"/>
              </a:rPr>
              <a:t>and </a:t>
            </a:r>
            <a:r>
              <a:rPr lang="en-US" sz="2800" b="1" dirty="0">
                <a:latin typeface="Open Sans"/>
                <a:cs typeface="Open Sans"/>
              </a:rPr>
              <a:t>tenure security</a:t>
            </a:r>
            <a:r>
              <a:rPr lang="en-US" sz="2800" dirty="0">
                <a:latin typeface="Open Sans"/>
                <a:cs typeface="Open Sans"/>
              </a:rPr>
              <a:t>.</a:t>
            </a:r>
          </a:p>
          <a:p>
            <a:pPr marL="285750" lvl="0" indent="-285750" algn="just">
              <a:lnSpc>
                <a:spcPct val="110000"/>
              </a:lnSpc>
              <a:buFont typeface="Arial"/>
              <a:buChar char="•"/>
            </a:pPr>
            <a:endParaRPr lang="en-GB" sz="1000" dirty="0">
              <a:latin typeface="Open Sans"/>
              <a:cs typeface="Open Sans"/>
            </a:endParaRPr>
          </a:p>
        </p:txBody>
      </p:sp>
      <p:pic>
        <p:nvPicPr>
          <p:cNvPr id="16" name="Imagen 7" descr="IFRC-Icons_Early-recovery.png">
            <a:extLst>
              <a:ext uri="{FF2B5EF4-FFF2-40B4-BE49-F238E27FC236}">
                <a16:creationId xmlns:a16="http://schemas.microsoft.com/office/drawing/2014/main" id="{DCC36F8E-6121-4F05-B038-91C44941F3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61" y="4388681"/>
            <a:ext cx="1232592" cy="1232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7CBAD-A60F-4E1E-9E27-3C07EBBEB147}"/>
              </a:ext>
            </a:extLst>
          </p:cNvPr>
          <p:cNvSpPr/>
          <p:nvPr/>
        </p:nvSpPr>
        <p:spPr>
          <a:xfrm>
            <a:off x="17284700" y="9290050"/>
            <a:ext cx="1003300" cy="5461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Placeholder 21" descr="A sign in front of a building&#10;&#10;Description automatically generated">
            <a:extLst>
              <a:ext uri="{FF2B5EF4-FFF2-40B4-BE49-F238E27FC236}">
                <a16:creationId xmlns:a16="http://schemas.microsoft.com/office/drawing/2014/main" id="{0631C906-D60B-4D48-AA1C-C9B323F0EC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712019" cy="4511040"/>
          </a:xfrm>
        </p:spPr>
      </p:pic>
      <p:sp>
        <p:nvSpPr>
          <p:cNvPr id="7" name="CuadroTexto 6"/>
          <p:cNvSpPr txBox="1"/>
          <p:nvPr/>
        </p:nvSpPr>
        <p:spPr>
          <a:xfrm>
            <a:off x="3249751" y="4547714"/>
            <a:ext cx="1548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5333F"/>
                </a:solidFill>
                <a:latin typeface="Montserrat" pitchFamily="2" charset="77"/>
                <a:ea typeface="Roboto Black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Why consider rental assistance?</a:t>
            </a:r>
          </a:p>
        </p:txBody>
      </p:sp>
    </p:spTree>
    <p:extLst>
      <p:ext uri="{BB962C8B-B14F-4D97-AF65-F5344CB8AC3E}">
        <p14:creationId xmlns:p14="http://schemas.microsoft.com/office/powerpoint/2010/main" val="129627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67B726F-9942-344C-B315-9228179CE945}"/>
              </a:ext>
            </a:extLst>
          </p:cNvPr>
          <p:cNvSpPr txBox="1"/>
          <p:nvPr/>
        </p:nvSpPr>
        <p:spPr>
          <a:xfrm>
            <a:off x="376767" y="484887"/>
            <a:ext cx="15717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5333F"/>
                </a:solidFill>
                <a:latin typeface="Montserrat" pitchFamily="2" charset="77"/>
              </a:rPr>
              <a:t>What is Rental Assistance</a:t>
            </a:r>
            <a:endParaRPr lang="ru-RU" sz="4800" b="1" dirty="0">
              <a:solidFill>
                <a:srgbClr val="F5333F"/>
              </a:solidFill>
              <a:latin typeface="Montserrat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F8EF9-4302-BFC8-9DAF-645474A57BE8}"/>
              </a:ext>
            </a:extLst>
          </p:cNvPr>
          <p:cNvSpPr txBox="1">
            <a:spLocks/>
          </p:cNvSpPr>
          <p:nvPr/>
        </p:nvSpPr>
        <p:spPr>
          <a:xfrm>
            <a:off x="376767" y="1506076"/>
            <a:ext cx="11072842" cy="426217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lang="en-US"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2800" i="1" dirty="0">
                <a:latin typeface="Open Sans"/>
                <a:cs typeface="Open Sans"/>
              </a:rPr>
              <a:t>Rental Assistance is not only about the rental payments.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84B74-1DBC-CF05-CB3C-A0D49448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3" y="2231332"/>
            <a:ext cx="3619814" cy="2614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23F8B-FF4F-10A1-C4D8-6447D2FE6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207" y="2547348"/>
            <a:ext cx="3706000" cy="2298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89477-A52F-3264-48FC-8DAC27CC0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86" y="6145683"/>
            <a:ext cx="4122567" cy="2657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461C3-A8FC-9370-8468-907A6E2C7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458" y="6289327"/>
            <a:ext cx="4294939" cy="251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E244CB-7B0A-4F9D-5E47-75D1A00D4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0087" y="6342907"/>
            <a:ext cx="4036380" cy="29159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C937CB-F0F5-2786-531F-7CFB1565F385}"/>
              </a:ext>
            </a:extLst>
          </p:cNvPr>
          <p:cNvSpPr txBox="1"/>
          <p:nvPr/>
        </p:nvSpPr>
        <p:spPr>
          <a:xfrm>
            <a:off x="16215483" y="7866840"/>
            <a:ext cx="1818094" cy="1015663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(Incl. upgrades/ repairs and other support)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F47785-FD0B-2C5F-2079-3851AF489DEE}"/>
              </a:ext>
            </a:extLst>
          </p:cNvPr>
          <p:cNvSpPr txBox="1">
            <a:spLocks/>
          </p:cNvSpPr>
          <p:nvPr/>
        </p:nvSpPr>
        <p:spPr>
          <a:xfrm>
            <a:off x="362253" y="9374589"/>
            <a:ext cx="11072842" cy="426217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lang="en-US"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2800" i="1" dirty="0">
                <a:latin typeface="Open Sans"/>
                <a:cs typeface="Open Sans"/>
              </a:rPr>
              <a:t>You do not need all components for a rental assistance programme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3802-6962-F13F-2D70-9DF9A6603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257" y="1759246"/>
            <a:ext cx="4552950" cy="3476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9B315-1D1B-212F-5C4A-6E015826D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460" y="1916807"/>
            <a:ext cx="4324350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ACB51B-0534-A1AF-A3C5-3FAC9F1FFC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397" y="5870114"/>
            <a:ext cx="4114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95A7BAA-D23A-5666-F62C-B94A3171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78875"/>
              </p:ext>
            </p:extLst>
          </p:nvPr>
        </p:nvGraphicFramePr>
        <p:xfrm>
          <a:off x="96334" y="141416"/>
          <a:ext cx="18020216" cy="9955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0594">
                  <a:extLst>
                    <a:ext uri="{9D8B030D-6E8A-4147-A177-3AD203B41FA5}">
                      <a16:colId xmlns:a16="http://schemas.microsoft.com/office/drawing/2014/main" val="1109065398"/>
                    </a:ext>
                  </a:extLst>
                </a:gridCol>
                <a:gridCol w="15099622">
                  <a:extLst>
                    <a:ext uri="{9D8B030D-6E8A-4147-A177-3AD203B41FA5}">
                      <a16:colId xmlns:a16="http://schemas.microsoft.com/office/drawing/2014/main" val="342698011"/>
                    </a:ext>
                  </a:extLst>
                </a:gridCol>
              </a:tblGrid>
              <a:tr h="56624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Description and some examples (not exhaustive)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01004"/>
                  </a:ext>
                </a:extLst>
              </a:tr>
              <a:tr h="181509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1.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Supporting people to understand the rental market and normal rental practices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Supporting people to find adequate accommodation to rent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Supporting property owners and service providers to understand shelter adequacy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Informing the host community and target community about the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145798"/>
                  </a:ext>
                </a:extLst>
              </a:tr>
              <a:tr h="977358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2. Housing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Establish minimum housing standards and undertaking adequacy checks on rental properties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Assessing monitoring the housing market quality (and quantity and cost).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9132"/>
                  </a:ext>
                </a:extLst>
              </a:tr>
              <a:tr h="101491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3. Security of Tenure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Supporting tenants and property owners with appropriate rental agreements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Ensuring both parties understand their rights, roles and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78870"/>
                  </a:ext>
                </a:extLst>
              </a:tr>
              <a:tr h="566247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4. Exit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What will happen when rental support ends? How will people maintain access to adequate shelter?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8922"/>
                  </a:ext>
                </a:extLst>
              </a:tr>
              <a:tr h="181509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5. Technical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Advice/visits to support use, maintenance, utility use/reduction, ventilation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Help with accessing support from government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Referrals to other programmes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Legal advice, mediation and collaborative dispute resolutions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31411"/>
                  </a:ext>
                </a:extLst>
              </a:tr>
              <a:tr h="1396225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6.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Payments can be total or partial rental payments (to tenant or landlord) &amp; Cover utilities or not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Grants for furniture, Grants to support Deposits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Payments for adaption for people with disabilities or age related adaptions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00039"/>
                  </a:ext>
                </a:extLst>
              </a:tr>
              <a:tr h="90195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7.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Advocacy to government, donors and other relevant institutions (e.g. on barriers to migrants renting, inclusion in existing social protection programmes related to housing support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740965"/>
                  </a:ext>
                </a:extLst>
              </a:tr>
              <a:tr h="901953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8. Complimentary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/>
                        <a:t>Often to support inclusion and exit strategy. Livelihoods, psycho-social support, health, </a:t>
                      </a:r>
                      <a:r>
                        <a:rPr lang="en-GB" sz="2400"/>
                        <a:t>WASH, civil</a:t>
                      </a:r>
                      <a:r>
                        <a:rPr lang="en-GB" sz="2400" dirty="0"/>
                        <a:t> documentation, </a:t>
                      </a:r>
                      <a:r>
                        <a:rPr lang="en-GB" sz="2400"/>
                        <a:t>referrals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7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9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F5A91-E328-7081-F546-3A2C7208F492}"/>
              </a:ext>
            </a:extLst>
          </p:cNvPr>
          <p:cNvSpPr txBox="1"/>
          <p:nvPr/>
        </p:nvSpPr>
        <p:spPr>
          <a:xfrm>
            <a:off x="376767" y="484887"/>
            <a:ext cx="157177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rgbClr val="F5333F"/>
                </a:solidFill>
                <a:latin typeface="Montserrat"/>
              </a:rPr>
              <a:t>Existing sources of information</a:t>
            </a:r>
            <a:endParaRPr lang="ru-RU" sz="4800" b="1" dirty="0">
              <a:solidFill>
                <a:srgbClr val="F5333F"/>
              </a:solidFill>
              <a:latin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3FAA5-8ECE-B966-5790-56EA5AE59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7" y="1461607"/>
            <a:ext cx="8982386" cy="8826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120EE-145A-6DF2-DAF1-7FBC94E5B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134" y="2158662"/>
            <a:ext cx="3574397" cy="5144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4B979-9276-FA5D-29F9-638E81249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4936" y="2073304"/>
            <a:ext cx="3899286" cy="2657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FE5194-98AC-4CBE-F9A5-1B97527B70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728"/>
          <a:stretch/>
        </p:blipFill>
        <p:spPr>
          <a:xfrm>
            <a:off x="13570226" y="4832152"/>
            <a:ext cx="3943349" cy="2789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47FA9-5C0A-7F21-FECB-DDCDE082C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4287" y="7723445"/>
            <a:ext cx="3737669" cy="22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60607-4928-467E-ABFD-3B5E3FBE2581}"/>
              </a:ext>
            </a:extLst>
          </p:cNvPr>
          <p:cNvSpPr txBox="1"/>
          <p:nvPr/>
        </p:nvSpPr>
        <p:spPr>
          <a:xfrm>
            <a:off x="11100390" y="2693493"/>
            <a:ext cx="6270575" cy="5788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700" i="1">
                <a:latin typeface="Open Sans"/>
                <a:cs typeface="Open Sans"/>
              </a:rPr>
              <a:t>We know this is too small to read</a:t>
            </a:r>
            <a:endParaRPr lang="en-GB" sz="2700">
              <a:latin typeface="Open Sans"/>
              <a:cs typeface="Open Sans"/>
            </a:endParaRPr>
          </a:p>
          <a:p>
            <a:pPr algn="just">
              <a:lnSpc>
                <a:spcPct val="120000"/>
              </a:lnSpc>
            </a:pPr>
            <a:endParaRPr lang="en-GB" sz="2700" i="1">
              <a:latin typeface="Open Sans"/>
              <a:cs typeface="Open Sans"/>
            </a:endParaRPr>
          </a:p>
          <a:p>
            <a:pPr algn="just">
              <a:lnSpc>
                <a:spcPct val="120000"/>
              </a:lnSpc>
            </a:pPr>
            <a:r>
              <a:rPr lang="en-GB" sz="2700">
                <a:latin typeface="Open Sans"/>
                <a:cs typeface="Open Sans"/>
              </a:rPr>
              <a:t>Steps</a:t>
            </a:r>
          </a:p>
          <a:p>
            <a:pPr algn="just">
              <a:lnSpc>
                <a:spcPct val="120000"/>
              </a:lnSpc>
            </a:pPr>
            <a:r>
              <a:rPr lang="en-GB" sz="2700">
                <a:latin typeface="Open Sans"/>
                <a:cs typeface="Open Sans"/>
              </a:rPr>
              <a:t>0.  Preparedness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700">
                <a:latin typeface="Open Sans"/>
                <a:cs typeface="Open Sans"/>
              </a:rPr>
              <a:t>Context Analysis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700">
                <a:latin typeface="Open Sans"/>
                <a:cs typeface="Open Sans"/>
              </a:rPr>
              <a:t>Design and Plan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700">
                <a:latin typeface="Open Sans"/>
                <a:cs typeface="Open Sans"/>
              </a:rPr>
              <a:t>Implement and Monitor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sz="2700">
                <a:latin typeface="Open Sans"/>
                <a:cs typeface="Open Sans"/>
              </a:rPr>
              <a:t>Evaluate, Report and Learn</a:t>
            </a: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endParaRPr lang="en-GB" sz="2700">
              <a:latin typeface="Open Sans"/>
              <a:cs typeface="Open Sans"/>
            </a:endParaRP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endParaRPr lang="en-GB" sz="2700">
              <a:latin typeface="Open Sans"/>
              <a:cs typeface="Open Sans"/>
            </a:endParaRPr>
          </a:p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endParaRPr lang="en-GB" sz="2700">
              <a:latin typeface="Open Sans"/>
              <a:cs typeface="Open Sans"/>
            </a:endParaRPr>
          </a:p>
          <a:p>
            <a:pPr defTabSz="360000">
              <a:lnSpc>
                <a:spcPts val="1640"/>
              </a:lnSpc>
            </a:pPr>
            <a:endParaRPr lang="ru-RU" i="1" spc="-15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1C7D5-6039-4A8C-83D9-2FEFB8348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6722" y="-2961668"/>
            <a:ext cx="10277174" cy="16200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596F4D-4598-8410-08DF-2B335ADD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14"/>
            <a:ext cx="1345053" cy="19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F5A91-E328-7081-F546-3A2C7208F492}"/>
              </a:ext>
            </a:extLst>
          </p:cNvPr>
          <p:cNvSpPr txBox="1"/>
          <p:nvPr/>
        </p:nvSpPr>
        <p:spPr>
          <a:xfrm>
            <a:off x="376767" y="484887"/>
            <a:ext cx="15717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5333F"/>
                </a:solidFill>
                <a:latin typeface="Montserrat" pitchFamily="2" charset="77"/>
              </a:rPr>
              <a:t>Approaches that can be explored</a:t>
            </a:r>
            <a:endParaRPr lang="ru-RU" sz="4800" b="1" dirty="0">
              <a:solidFill>
                <a:srgbClr val="F5333F"/>
              </a:solidFill>
              <a:latin typeface="Montserrat" pitchFamily="2" charset="77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D62D91-D411-A160-54A1-E6ED2C6EE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35319"/>
              </p:ext>
            </p:extLst>
          </p:nvPr>
        </p:nvGraphicFramePr>
        <p:xfrm>
          <a:off x="514350" y="2094548"/>
          <a:ext cx="17202150" cy="6782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7390">
                  <a:extLst>
                    <a:ext uri="{9D8B030D-6E8A-4147-A177-3AD203B41FA5}">
                      <a16:colId xmlns:a16="http://schemas.microsoft.com/office/drawing/2014/main" val="3142840034"/>
                    </a:ext>
                  </a:extLst>
                </a:gridCol>
                <a:gridCol w="15664760">
                  <a:extLst>
                    <a:ext uri="{9D8B030D-6E8A-4147-A177-3AD203B41FA5}">
                      <a16:colId xmlns:a16="http://schemas.microsoft.com/office/drawing/2014/main" val="3982780830"/>
                    </a:ext>
                  </a:extLst>
                </a:gridCol>
              </a:tblGrid>
              <a:tr h="750166">
                <a:tc>
                  <a:txBody>
                    <a:bodyPr/>
                    <a:lstStyle/>
                    <a:p>
                      <a:r>
                        <a:rPr lang="en-GB" sz="2400" kern="100" dirty="0">
                          <a:effectLst/>
                        </a:rPr>
                        <a:t>Approach ref.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 Example Approach Summary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92647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Multiple components of rental assistance with rental payment paid to tenant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358057"/>
                  </a:ext>
                </a:extLst>
              </a:tr>
              <a:tr h="375083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Multiple components of rental assistance with tripartite agreement and payment to property owners from RCRC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71127"/>
                  </a:ext>
                </a:extLst>
              </a:tr>
              <a:tr h="750166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Select components of rental assistance to increase access to rental housing for target population – e.g. Insurance for property owners or deposit payment support.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56260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Information on rental practices provided to target population, no rental payment support offered.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504482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Expansion of rental assistance social protection programme (payment either to tenant or property owner)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894009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RCRC finds and rents apartments from property owners and sub-lets at no rental cost (note there may still be utility costs etc.)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181231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RCRC rents entire hotel/hostel and provides accommodation directly to target population with individual rooms.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29420"/>
                  </a:ext>
                </a:extLst>
              </a:tr>
              <a:tr h="750166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RCRC has a framework agreement with hotels / hostels and makes rental accommodation available for short stay-free of charge (e.g. perhaps using a voucher programme).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573773"/>
                  </a:ext>
                </a:extLst>
              </a:tr>
              <a:tr h="750166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Shelter repairs/upgrades to support property owners to create new habitable rental unit with the condition of a rent-free period being offered for target household. This is sometimes known as the “occupancy free of charge (OFC)” rental approach.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90532"/>
                  </a:ext>
                </a:extLst>
              </a:tr>
              <a:tr h="750166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10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RCRC establishes a platform for both property owners &amp; tenants with vetting of property owners and assessment of minimum housing standards.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618255"/>
                  </a:ext>
                </a:extLst>
              </a:tr>
              <a:tr h="456351">
                <a:tc>
                  <a:txBody>
                    <a:bodyPr/>
                    <a:lstStyle/>
                    <a:p>
                      <a:r>
                        <a:rPr lang="en-GB" sz="2400" kern="100">
                          <a:effectLst/>
                        </a:rPr>
                        <a:t>11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kern="100" dirty="0">
                          <a:effectLst/>
                        </a:rPr>
                        <a:t>Self-registration with fully remote support to tenants and remote vetting of properties.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6690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2D2037-5EDE-7BA3-5D99-2763B3C2BD94}"/>
              </a:ext>
            </a:extLst>
          </p:cNvPr>
          <p:cNvSpPr txBox="1"/>
          <p:nvPr/>
        </p:nvSpPr>
        <p:spPr>
          <a:xfrm>
            <a:off x="838200" y="9122461"/>
            <a:ext cx="17202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Select approaches most suitable to context for further discussions</a:t>
            </a:r>
          </a:p>
        </p:txBody>
      </p:sp>
    </p:spTree>
    <p:extLst>
      <p:ext uri="{BB962C8B-B14F-4D97-AF65-F5344CB8AC3E}">
        <p14:creationId xmlns:p14="http://schemas.microsoft.com/office/powerpoint/2010/main" val="163819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EEC02ECE9364C866743DCEBCBA81E" ma:contentTypeVersion="20" ma:contentTypeDescription="Create a new document." ma:contentTypeScope="" ma:versionID="6e419c919cceda35f0b0830e6819265c">
  <xsd:schema xmlns:xsd="http://www.w3.org/2001/XMLSchema" xmlns:xs="http://www.w3.org/2001/XMLSchema" xmlns:p="http://schemas.microsoft.com/office/2006/metadata/properties" xmlns:ns2="5be3a04b-565b-41d5-bfea-4873f858184d" xmlns:ns3="4297dbc7-cb4d-4be0-a09a-a304cbbc6b20" targetNamespace="http://schemas.microsoft.com/office/2006/metadata/properties" ma:root="true" ma:fieldsID="b3628daf95bc278bd13bac5fa92dbe28" ns2:_="" ns3:_="">
    <xsd:import namespace="5be3a04b-565b-41d5-bfea-4873f858184d"/>
    <xsd:import namespace="4297dbc7-cb4d-4be0-a09a-a304cbbc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3a04b-565b-41d5-bfea-4873f8581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dbc7-cb4d-4be0-a09a-a304cbbc6b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08ac761-d52b-452c-a743-5d498e3e30ae}" ma:internalName="TaxCatchAll" ma:showField="CatchAllData" ma:web="4297dbc7-cb4d-4be0-a09a-a304cbbc6b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e3a04b-565b-41d5-bfea-4873f858184d">
      <Terms xmlns="http://schemas.microsoft.com/office/infopath/2007/PartnerControls"/>
    </lcf76f155ced4ddcb4097134ff3c332f>
    <TaxCatchAll xmlns="4297dbc7-cb4d-4be0-a09a-a304cbbc6b20" xsi:nil="true"/>
    <Notes xmlns="5be3a04b-565b-41d5-bfea-4873f858184d" xsi:nil="true"/>
  </documentManagement>
</p:properties>
</file>

<file path=customXml/itemProps1.xml><?xml version="1.0" encoding="utf-8"?>
<ds:datastoreItem xmlns:ds="http://schemas.openxmlformats.org/officeDocument/2006/customXml" ds:itemID="{317D0FEA-1AA8-412F-A1DF-0D1CB5ED1E48}"/>
</file>

<file path=customXml/itemProps2.xml><?xml version="1.0" encoding="utf-8"?>
<ds:datastoreItem xmlns:ds="http://schemas.openxmlformats.org/officeDocument/2006/customXml" ds:itemID="{0AA378C1-82C6-4BC8-9608-285F45704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94BAD-5D17-49BD-8837-CE6EEDBA4E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7247</TotalTime>
  <Words>718</Words>
  <Application>Microsoft Office PowerPoint</Application>
  <PresentationFormat>Custom</PresentationFormat>
  <Paragraphs>88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Rental Assistance, an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Marta PENA</cp:lastModifiedBy>
  <cp:revision>331</cp:revision>
  <cp:lastPrinted>2020-09-21T10:31:01Z</cp:lastPrinted>
  <dcterms:created xsi:type="dcterms:W3CDTF">2015-02-25T15:20:40Z</dcterms:created>
  <dcterms:modified xsi:type="dcterms:W3CDTF">2023-10-02T08:19:02Z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2023-07-25T12:49:13Z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3f328790-4cdd-4791-818e-4eec3d1ceb74</vt:lpwstr>
  </property>
  <property fmtid="{D5CDD505-2E9C-101B-9397-08002B2CF9AE}" pid="8" name="MSIP_Label_caf3f7fd-5cd4-4287-9002-aceb9af13c42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Public</vt:lpwstr>
  </property>
  <property fmtid="{D5CDD505-2E9C-101B-9397-08002B2CF9AE}" pid="11" name="MediaServiceImageTags">
    <vt:lpwstr/>
  </property>
  <property fmtid="{D5CDD505-2E9C-101B-9397-08002B2CF9AE}" pid="12" name="ContentTypeId">
    <vt:lpwstr>0x010100732EEC02ECE9364C866743DCEBCBA81E</vt:lpwstr>
  </property>
</Properties>
</file>