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48" r:id="rId4"/>
    <p:sldMasterId id="2147483648" r:id="rId5"/>
  </p:sldMasterIdLst>
  <p:notesMasterIdLst>
    <p:notesMasterId r:id="rId29"/>
  </p:notesMasterIdLst>
  <p:handoutMasterIdLst>
    <p:handoutMasterId r:id="rId30"/>
  </p:handoutMasterIdLst>
  <p:sldIdLst>
    <p:sldId id="3981" r:id="rId6"/>
    <p:sldId id="3950" r:id="rId7"/>
    <p:sldId id="3961" r:id="rId8"/>
    <p:sldId id="3969" r:id="rId9"/>
    <p:sldId id="3955" r:id="rId10"/>
    <p:sldId id="3979" r:id="rId11"/>
    <p:sldId id="3974" r:id="rId12"/>
    <p:sldId id="3978" r:id="rId13"/>
    <p:sldId id="3971" r:id="rId14"/>
    <p:sldId id="3976" r:id="rId15"/>
    <p:sldId id="3977" r:id="rId16"/>
    <p:sldId id="3416" r:id="rId17"/>
    <p:sldId id="3963" r:id="rId18"/>
    <p:sldId id="3966" r:id="rId19"/>
    <p:sldId id="3975" r:id="rId20"/>
    <p:sldId id="257" r:id="rId21"/>
    <p:sldId id="259" r:id="rId22"/>
    <p:sldId id="261" r:id="rId23"/>
    <p:sldId id="262" r:id="rId24"/>
    <p:sldId id="263" r:id="rId25"/>
    <p:sldId id="260" r:id="rId26"/>
    <p:sldId id="264" r:id="rId27"/>
    <p:sldId id="265" r:id="rId28"/>
  </p:sldIdLst>
  <p:sldSz cx="18288000" cy="10288588"/>
  <p:notesSz cx="6858000" cy="9144000"/>
  <p:embeddedFontLst>
    <p:embeddedFont>
      <p:font typeface="Abadi Extra Light" panose="020B0204020104020204" pitchFamily="34" charset="0"/>
      <p:regular r:id="rId31"/>
    </p:embeddedFont>
    <p:embeddedFont>
      <p:font typeface="Bebas" panose="020B0604020202020204" charset="0"/>
      <p:regular r:id="rId32"/>
    </p:embeddedFont>
    <p:embeddedFont>
      <p:font typeface="Montserrat" panose="00000500000000000000" pitchFamily="2" charset="0"/>
      <p:regular r:id="rId33"/>
      <p:bold r:id="rId34"/>
      <p:italic r:id="rId35"/>
      <p:boldItalic r:id="rId36"/>
    </p:embeddedFont>
    <p:embeddedFont>
      <p:font typeface="Montserrat SemiBold" panose="00000700000000000000" pitchFamily="2"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3B8F32-A938-4188-40DB-B348E0C67FD6}" name="RRShelterCo Slovakia" initials="RS" userId="RRShelterCo Slovakia" providerId="None"/>
  <p188:author id="{38D57270-027B-E260-749D-84D2D8CBEBA4}" name="RRShelterCo Slovakia" initials="RS" userId="S::rrshelterco.slovakia@ifrc.org::c3b58449-0d8d-4e72-bf24-88ab28b5bd12" providerId="AD"/>
  <p188:author id="{3F57EF80-1809-6CC5-9FFA-D2DCF0C3D556}" name="RRShelterCo Budapest" initials="RB" userId="S::rrshelterco.budapest@ifrc.org::9c3b4b47-dbfc-4d36-be55-c931487df8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FD1"/>
    <a:srgbClr val="011E41"/>
    <a:srgbClr val="F5333F"/>
    <a:srgbClr val="1A90D5"/>
    <a:srgbClr val="00267C"/>
    <a:srgbClr val="242D38"/>
    <a:srgbClr val="452250"/>
    <a:srgbClr val="5E3670"/>
    <a:srgbClr val="6B2BAA"/>
    <a:srgbClr val="01C8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51790-13DB-468E-ACA7-C875F30EB36D}" v="24" dt="2022-09-09T09:23:22.746"/>
    <p1510:client id="{7B6F13EE-0C40-67FF-17FA-A47763F26A5A}" v="94" dt="2023-10-03T15:41:01.183"/>
  </p1510:revLst>
</p1510:revInfo>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7"/>
  </p:normalViewPr>
  <p:slideViewPr>
    <p:cSldViewPr snapToGrid="0">
      <p:cViewPr varScale="1">
        <p:scale>
          <a:sx n="73" d="100"/>
          <a:sy n="73" d="100"/>
        </p:scale>
        <p:origin x="594" y="5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anne MARSHALL" userId="S::leeanne.marshall@ifrc.org::cfe8eba0-0c67-4c78-904e-d81f624a8b37" providerId="AD" clId="Web-{7B6F13EE-0C40-67FF-17FA-A47763F26A5A}"/>
    <pc:docChg chg="mod addSld delSld modSld sldOrd addMainMaster delMainMaster modMainMaster">
      <pc:chgData name="Leeanne MARSHALL" userId="S::leeanne.marshall@ifrc.org::cfe8eba0-0c67-4c78-904e-d81f624a8b37" providerId="AD" clId="Web-{7B6F13EE-0C40-67FF-17FA-A47763F26A5A}" dt="2023-10-03T15:41:00.949" v="93" actId="20577"/>
      <pc:docMkLst>
        <pc:docMk/>
      </pc:docMkLst>
      <pc:sldChg chg="addSp delSp modSp new del ord">
        <pc:chgData name="Leeanne MARSHALL" userId="S::leeanne.marshall@ifrc.org::cfe8eba0-0c67-4c78-904e-d81f624a8b37" providerId="AD" clId="Web-{7B6F13EE-0C40-67FF-17FA-A47763F26A5A}" dt="2023-10-03T15:38:13.036" v="15"/>
        <pc:sldMkLst>
          <pc:docMk/>
          <pc:sldMk cId="2928001676" sldId="3980"/>
        </pc:sldMkLst>
        <pc:spChg chg="del">
          <ac:chgData name="Leeanne MARSHALL" userId="S::leeanne.marshall@ifrc.org::cfe8eba0-0c67-4c78-904e-d81f624a8b37" providerId="AD" clId="Web-{7B6F13EE-0C40-67FF-17FA-A47763F26A5A}" dt="2023-10-03T15:36:59.455" v="3"/>
          <ac:spMkLst>
            <pc:docMk/>
            <pc:sldMk cId="2928001676" sldId="3980"/>
            <ac:spMk id="3" creationId="{58729540-D18B-5CC7-FC12-F3CF43552A56}"/>
          </ac:spMkLst>
        </pc:spChg>
        <pc:spChg chg="add mod">
          <ac:chgData name="Leeanne MARSHALL" userId="S::leeanne.marshall@ifrc.org::cfe8eba0-0c67-4c78-904e-d81f624a8b37" providerId="AD" clId="Web-{7B6F13EE-0C40-67FF-17FA-A47763F26A5A}" dt="2023-10-03T15:37:57.348" v="12"/>
          <ac:spMkLst>
            <pc:docMk/>
            <pc:sldMk cId="2928001676" sldId="3980"/>
            <ac:spMk id="4" creationId="{57F41D94-9D8D-8613-C0B1-3A5668913F1F}"/>
          </ac:spMkLst>
        </pc:spChg>
      </pc:sldChg>
      <pc:sldChg chg="add del">
        <pc:chgData name="Leeanne MARSHALL" userId="S::leeanne.marshall@ifrc.org::cfe8eba0-0c67-4c78-904e-d81f624a8b37" providerId="AD" clId="Web-{7B6F13EE-0C40-67FF-17FA-A47763F26A5A}" dt="2023-10-03T15:37:52.676" v="10"/>
        <pc:sldMkLst>
          <pc:docMk/>
          <pc:sldMk cId="668958716" sldId="3981"/>
        </pc:sldMkLst>
      </pc:sldChg>
      <pc:sldChg chg="modSp add">
        <pc:chgData name="Leeanne MARSHALL" userId="S::leeanne.marshall@ifrc.org::cfe8eba0-0c67-4c78-904e-d81f624a8b37" providerId="AD" clId="Web-{7B6F13EE-0C40-67FF-17FA-A47763F26A5A}" dt="2023-10-03T15:41:00.949" v="93" actId="20577"/>
        <pc:sldMkLst>
          <pc:docMk/>
          <pc:sldMk cId="3021696975" sldId="3981"/>
        </pc:sldMkLst>
        <pc:spChg chg="mod">
          <ac:chgData name="Leeanne MARSHALL" userId="S::leeanne.marshall@ifrc.org::cfe8eba0-0c67-4c78-904e-d81f624a8b37" providerId="AD" clId="Web-{7B6F13EE-0C40-67FF-17FA-A47763F26A5A}" dt="2023-10-03T15:41:00.949" v="93" actId="20577"/>
          <ac:spMkLst>
            <pc:docMk/>
            <pc:sldMk cId="3021696975" sldId="3981"/>
            <ac:spMk id="2" creationId="{21CF3A2B-5169-0327-298C-7C04EDC008B7}"/>
          </ac:spMkLst>
        </pc:spChg>
      </pc:sldChg>
      <pc:sldMasterChg chg="add del addSldLayout delSldLayout">
        <pc:chgData name="Leeanne MARSHALL" userId="S::leeanne.marshall@ifrc.org::cfe8eba0-0c67-4c78-904e-d81f624a8b37" providerId="AD" clId="Web-{7B6F13EE-0C40-67FF-17FA-A47763F26A5A}" dt="2023-10-03T15:38:10.223" v="14"/>
        <pc:sldMasterMkLst>
          <pc:docMk/>
          <pc:sldMasterMk cId="2546731764" sldId="2147483648"/>
        </pc:sldMasterMkLst>
        <pc:sldLayoutChg chg="add del">
          <pc:chgData name="Leeanne MARSHALL" userId="S::leeanne.marshall@ifrc.org::cfe8eba0-0c67-4c78-904e-d81f624a8b37" providerId="AD" clId="Web-{7B6F13EE-0C40-67FF-17FA-A47763F26A5A}" dt="2023-10-03T15:38:10.223" v="14"/>
          <pc:sldLayoutMkLst>
            <pc:docMk/>
            <pc:sldMasterMk cId="2546731764" sldId="2147483648"/>
            <pc:sldLayoutMk cId="712643305" sldId="2147483649"/>
          </pc:sldLayoutMkLst>
        </pc:sldLayoutChg>
      </pc:sldMasterChg>
      <pc:sldMasterChg chg="addSp">
        <pc:chgData name="Leeanne MARSHALL" userId="S::leeanne.marshall@ifrc.org::cfe8eba0-0c67-4c78-904e-d81f624a8b37" providerId="AD" clId="Web-{7B6F13EE-0C40-67FF-17FA-A47763F26A5A}" dt="2023-10-03T15:36:52.439" v="0" actId="33475"/>
        <pc:sldMasterMkLst>
          <pc:docMk/>
          <pc:sldMasterMk cId="2412164020" sldId="2147484248"/>
        </pc:sldMasterMkLst>
        <pc:spChg chg="add">
          <ac:chgData name="Leeanne MARSHALL" userId="S::leeanne.marshall@ifrc.org::cfe8eba0-0c67-4c78-904e-d81f624a8b37" providerId="AD" clId="Web-{7B6F13EE-0C40-67FF-17FA-A47763F26A5A}" dt="2023-10-03T15:36:52.439" v="0" actId="33475"/>
          <ac:spMkLst>
            <pc:docMk/>
            <pc:sldMasterMk cId="2412164020" sldId="2147484248"/>
            <ac:spMk id="3" creationId="{CBFB81F1-B734-0DC1-E535-9D26F40E9A58}"/>
          </ac:spMkLst>
        </pc:spChg>
      </pc:sldMasterChg>
    </pc:docChg>
  </pc:docChgLst>
  <pc:docChgLst>
    <pc:chgData name="RRShelterCo Slovakia" userId="c3b58449-0d8d-4e72-bf24-88ab28b5bd12" providerId="ADAL" clId="{75351790-13DB-468E-ACA7-C875F30EB36D}"/>
    <pc:docChg chg="undo custSel addSld modSld">
      <pc:chgData name="RRShelterCo Slovakia" userId="c3b58449-0d8d-4e72-bf24-88ab28b5bd12" providerId="ADAL" clId="{75351790-13DB-468E-ACA7-C875F30EB36D}" dt="2022-09-09T09:26:58.733" v="450" actId="1076"/>
      <pc:docMkLst>
        <pc:docMk/>
      </pc:docMkLst>
      <pc:sldChg chg="addSp modSp mod">
        <pc:chgData name="RRShelterCo Slovakia" userId="c3b58449-0d8d-4e72-bf24-88ab28b5bd12" providerId="ADAL" clId="{75351790-13DB-468E-ACA7-C875F30EB36D}" dt="2022-09-09T09:19:11.006" v="252" actId="1076"/>
        <pc:sldMkLst>
          <pc:docMk/>
          <pc:sldMk cId="3191332439" sldId="3955"/>
        </pc:sldMkLst>
        <pc:spChg chg="add mod">
          <ac:chgData name="RRShelterCo Slovakia" userId="c3b58449-0d8d-4e72-bf24-88ab28b5bd12" providerId="ADAL" clId="{75351790-13DB-468E-ACA7-C875F30EB36D}" dt="2022-09-09T09:19:11.006" v="252" actId="1076"/>
          <ac:spMkLst>
            <pc:docMk/>
            <pc:sldMk cId="3191332439" sldId="3955"/>
            <ac:spMk id="7" creationId="{8D41424C-FD4E-BFB3-9B91-D20590E76411}"/>
          </ac:spMkLst>
        </pc:spChg>
      </pc:sldChg>
      <pc:sldChg chg="modSp mod">
        <pc:chgData name="RRShelterCo Slovakia" userId="c3b58449-0d8d-4e72-bf24-88ab28b5bd12" providerId="ADAL" clId="{75351790-13DB-468E-ACA7-C875F30EB36D}" dt="2022-09-09T09:21:22.486" v="278"/>
        <pc:sldMkLst>
          <pc:docMk/>
          <pc:sldMk cId="443706131" sldId="3971"/>
        </pc:sldMkLst>
        <pc:spChg chg="mod">
          <ac:chgData name="RRShelterCo Slovakia" userId="c3b58449-0d8d-4e72-bf24-88ab28b5bd12" providerId="ADAL" clId="{75351790-13DB-468E-ACA7-C875F30EB36D}" dt="2022-09-09T08:44:09.041" v="30" actId="20577"/>
          <ac:spMkLst>
            <pc:docMk/>
            <pc:sldMk cId="443706131" sldId="3971"/>
            <ac:spMk id="4" creationId="{1943EF09-8186-AD6D-BEFB-38CA611DFF6D}"/>
          </ac:spMkLst>
        </pc:spChg>
        <pc:graphicFrameChg chg="mod modGraphic">
          <ac:chgData name="RRShelterCo Slovakia" userId="c3b58449-0d8d-4e72-bf24-88ab28b5bd12" providerId="ADAL" clId="{75351790-13DB-468E-ACA7-C875F30EB36D}" dt="2022-09-09T09:21:22.486" v="278"/>
          <ac:graphicFrameMkLst>
            <pc:docMk/>
            <pc:sldMk cId="443706131" sldId="3971"/>
            <ac:graphicFrameMk id="11" creationId="{2C623D6C-F6D2-B628-D6D4-B8DBF5A94CF4}"/>
          </ac:graphicFrameMkLst>
        </pc:graphicFrameChg>
      </pc:sldChg>
      <pc:sldChg chg="addSp delSp modSp mod modNotesTx">
        <pc:chgData name="RRShelterCo Slovakia" userId="c3b58449-0d8d-4e72-bf24-88ab28b5bd12" providerId="ADAL" clId="{75351790-13DB-468E-ACA7-C875F30EB36D}" dt="2022-09-09T09:26:58.733" v="450" actId="1076"/>
        <pc:sldMkLst>
          <pc:docMk/>
          <pc:sldMk cId="2631148543" sldId="3974"/>
        </pc:sldMkLst>
        <pc:spChg chg="add mod">
          <ac:chgData name="RRShelterCo Slovakia" userId="c3b58449-0d8d-4e72-bf24-88ab28b5bd12" providerId="ADAL" clId="{75351790-13DB-468E-ACA7-C875F30EB36D}" dt="2022-09-09T08:44:42.825" v="56" actId="20577"/>
          <ac:spMkLst>
            <pc:docMk/>
            <pc:sldMk cId="2631148543" sldId="3974"/>
            <ac:spMk id="4" creationId="{E1127F79-F125-1D23-99E7-0676F8003B83}"/>
          </ac:spMkLst>
        </pc:spChg>
        <pc:spChg chg="del">
          <ac:chgData name="RRShelterCo Slovakia" userId="c3b58449-0d8d-4e72-bf24-88ab28b5bd12" providerId="ADAL" clId="{75351790-13DB-468E-ACA7-C875F30EB36D}" dt="2022-09-09T08:42:38.102" v="6" actId="478"/>
          <ac:spMkLst>
            <pc:docMk/>
            <pc:sldMk cId="2631148543" sldId="3974"/>
            <ac:spMk id="7" creationId="{5ABF8F10-ECCC-143C-4A0F-D8E5AECDB7E0}"/>
          </ac:spMkLst>
        </pc:spChg>
        <pc:spChg chg="add mod">
          <ac:chgData name="RRShelterCo Slovakia" userId="c3b58449-0d8d-4e72-bf24-88ab28b5bd12" providerId="ADAL" clId="{75351790-13DB-468E-ACA7-C875F30EB36D}" dt="2022-09-09T09:26:46.055" v="449" actId="1076"/>
          <ac:spMkLst>
            <pc:docMk/>
            <pc:sldMk cId="2631148543" sldId="3974"/>
            <ac:spMk id="13" creationId="{C6B69ACC-1B17-E650-772E-CBBCB65A490C}"/>
          </ac:spMkLst>
        </pc:spChg>
        <pc:graphicFrameChg chg="add del">
          <ac:chgData name="RRShelterCo Slovakia" userId="c3b58449-0d8d-4e72-bf24-88ab28b5bd12" providerId="ADAL" clId="{75351790-13DB-468E-ACA7-C875F30EB36D}" dt="2022-09-09T09:20:47.641" v="272" actId="478"/>
          <ac:graphicFrameMkLst>
            <pc:docMk/>
            <pc:sldMk cId="2631148543" sldId="3974"/>
            <ac:graphicFrameMk id="8" creationId="{64E25D03-9995-79F5-2EED-EF0523ADEC7B}"/>
          </ac:graphicFrameMkLst>
        </pc:graphicFrameChg>
        <pc:graphicFrameChg chg="del">
          <ac:chgData name="RRShelterCo Slovakia" userId="c3b58449-0d8d-4e72-bf24-88ab28b5bd12" providerId="ADAL" clId="{75351790-13DB-468E-ACA7-C875F30EB36D}" dt="2022-09-09T08:42:32.951" v="4" actId="478"/>
          <ac:graphicFrameMkLst>
            <pc:docMk/>
            <pc:sldMk cId="2631148543" sldId="3974"/>
            <ac:graphicFrameMk id="10" creationId="{1AAFC80B-E1E6-0725-544F-D4B4C34437D8}"/>
          </ac:graphicFrameMkLst>
        </pc:graphicFrameChg>
        <pc:graphicFrameChg chg="add mod modGraphic">
          <ac:chgData name="RRShelterCo Slovakia" userId="c3b58449-0d8d-4e72-bf24-88ab28b5bd12" providerId="ADAL" clId="{75351790-13DB-468E-ACA7-C875F30EB36D}" dt="2022-09-09T09:26:58.733" v="450" actId="1076"/>
          <ac:graphicFrameMkLst>
            <pc:docMk/>
            <pc:sldMk cId="2631148543" sldId="3974"/>
            <ac:graphicFrameMk id="11" creationId="{DA5302F5-9870-DB11-6ABB-1F55AEACE845}"/>
          </ac:graphicFrameMkLst>
        </pc:graphicFrameChg>
        <pc:picChg chg="del">
          <ac:chgData name="RRShelterCo Slovakia" userId="c3b58449-0d8d-4e72-bf24-88ab28b5bd12" providerId="ADAL" clId="{75351790-13DB-468E-ACA7-C875F30EB36D}" dt="2022-09-09T08:42:35.111" v="5" actId="478"/>
          <ac:picMkLst>
            <pc:docMk/>
            <pc:sldMk cId="2631148543" sldId="3974"/>
            <ac:picMk id="6" creationId="{57234B1A-B455-585E-FA25-479F3C293F5A}"/>
          </ac:picMkLst>
        </pc:picChg>
      </pc:sldChg>
      <pc:sldChg chg="addSp delSp modSp new mod">
        <pc:chgData name="RRShelterCo Slovakia" userId="c3b58449-0d8d-4e72-bf24-88ab28b5bd12" providerId="ADAL" clId="{75351790-13DB-468E-ACA7-C875F30EB36D}" dt="2022-09-09T09:09:30.548" v="201" actId="22"/>
        <pc:sldMkLst>
          <pc:docMk/>
          <pc:sldMk cId="1060425516" sldId="3976"/>
        </pc:sldMkLst>
        <pc:spChg chg="add mod">
          <ac:chgData name="RRShelterCo Slovakia" userId="c3b58449-0d8d-4e72-bf24-88ab28b5bd12" providerId="ADAL" clId="{75351790-13DB-468E-ACA7-C875F30EB36D}" dt="2022-09-09T08:48:34.621" v="78" actId="20577"/>
          <ac:spMkLst>
            <pc:docMk/>
            <pc:sldMk cId="1060425516" sldId="3976"/>
            <ac:spMk id="5" creationId="{08D83672-169D-8E43-4E1C-7F3471B2E7EF}"/>
          </ac:spMkLst>
        </pc:spChg>
        <pc:spChg chg="add mod">
          <ac:chgData name="RRShelterCo Slovakia" userId="c3b58449-0d8d-4e72-bf24-88ab28b5bd12" providerId="ADAL" clId="{75351790-13DB-468E-ACA7-C875F30EB36D}" dt="2022-09-09T08:57:19.270" v="135" actId="164"/>
          <ac:spMkLst>
            <pc:docMk/>
            <pc:sldMk cId="1060425516" sldId="3976"/>
            <ac:spMk id="8" creationId="{7CF20807-EFC5-D022-0CA6-23133DB3D94B}"/>
          </ac:spMkLst>
        </pc:spChg>
        <pc:spChg chg="add mod">
          <ac:chgData name="RRShelterCo Slovakia" userId="c3b58449-0d8d-4e72-bf24-88ab28b5bd12" providerId="ADAL" clId="{75351790-13DB-468E-ACA7-C875F30EB36D}" dt="2022-09-09T08:57:19.270" v="135" actId="164"/>
          <ac:spMkLst>
            <pc:docMk/>
            <pc:sldMk cId="1060425516" sldId="3976"/>
            <ac:spMk id="10" creationId="{D202F587-4657-0650-83CB-04321812ABEF}"/>
          </ac:spMkLst>
        </pc:spChg>
        <pc:spChg chg="add mod">
          <ac:chgData name="RRShelterCo Slovakia" userId="c3b58449-0d8d-4e72-bf24-88ab28b5bd12" providerId="ADAL" clId="{75351790-13DB-468E-ACA7-C875F30EB36D}" dt="2022-09-09T08:57:19.270" v="135" actId="164"/>
          <ac:spMkLst>
            <pc:docMk/>
            <pc:sldMk cId="1060425516" sldId="3976"/>
            <ac:spMk id="11" creationId="{8247F535-D829-AD3D-7BD9-5E5E9BA592FC}"/>
          </ac:spMkLst>
        </pc:spChg>
        <pc:spChg chg="add mod">
          <ac:chgData name="RRShelterCo Slovakia" userId="c3b58449-0d8d-4e72-bf24-88ab28b5bd12" providerId="ADAL" clId="{75351790-13DB-468E-ACA7-C875F30EB36D}" dt="2022-09-09T08:57:19.270" v="135" actId="164"/>
          <ac:spMkLst>
            <pc:docMk/>
            <pc:sldMk cId="1060425516" sldId="3976"/>
            <ac:spMk id="13" creationId="{2AA251C0-07C5-1940-A0B5-6E406808FF8D}"/>
          </ac:spMkLst>
        </pc:spChg>
        <pc:spChg chg="add mod">
          <ac:chgData name="RRShelterCo Slovakia" userId="c3b58449-0d8d-4e72-bf24-88ab28b5bd12" providerId="ADAL" clId="{75351790-13DB-468E-ACA7-C875F30EB36D}" dt="2022-09-09T08:57:19.270" v="135" actId="164"/>
          <ac:spMkLst>
            <pc:docMk/>
            <pc:sldMk cId="1060425516" sldId="3976"/>
            <ac:spMk id="15" creationId="{50E393AD-94F1-285D-9E74-7883FF67ABE1}"/>
          </ac:spMkLst>
        </pc:spChg>
        <pc:spChg chg="add mod">
          <ac:chgData name="RRShelterCo Slovakia" userId="c3b58449-0d8d-4e72-bf24-88ab28b5bd12" providerId="ADAL" clId="{75351790-13DB-468E-ACA7-C875F30EB36D}" dt="2022-09-09T08:57:19.270" v="135" actId="164"/>
          <ac:spMkLst>
            <pc:docMk/>
            <pc:sldMk cId="1060425516" sldId="3976"/>
            <ac:spMk id="17" creationId="{2354EEEA-4973-A7F7-AF30-594F81B390DA}"/>
          </ac:spMkLst>
        </pc:spChg>
        <pc:spChg chg="add mod">
          <ac:chgData name="RRShelterCo Slovakia" userId="c3b58449-0d8d-4e72-bf24-88ab28b5bd12" providerId="ADAL" clId="{75351790-13DB-468E-ACA7-C875F30EB36D}" dt="2022-09-09T08:57:19.270" v="135" actId="164"/>
          <ac:spMkLst>
            <pc:docMk/>
            <pc:sldMk cId="1060425516" sldId="3976"/>
            <ac:spMk id="19" creationId="{51BA66EB-07A9-E30A-B6AE-E5E44063EFE7}"/>
          </ac:spMkLst>
        </pc:spChg>
        <pc:spChg chg="add mod">
          <ac:chgData name="RRShelterCo Slovakia" userId="c3b58449-0d8d-4e72-bf24-88ab28b5bd12" providerId="ADAL" clId="{75351790-13DB-468E-ACA7-C875F30EB36D}" dt="2022-09-09T08:57:19.270" v="135" actId="164"/>
          <ac:spMkLst>
            <pc:docMk/>
            <pc:sldMk cId="1060425516" sldId="3976"/>
            <ac:spMk id="21" creationId="{93213334-5177-BE35-A110-67B6F5BE7831}"/>
          </ac:spMkLst>
        </pc:spChg>
        <pc:spChg chg="add mod">
          <ac:chgData name="RRShelterCo Slovakia" userId="c3b58449-0d8d-4e72-bf24-88ab28b5bd12" providerId="ADAL" clId="{75351790-13DB-468E-ACA7-C875F30EB36D}" dt="2022-09-09T08:57:19.270" v="135" actId="164"/>
          <ac:spMkLst>
            <pc:docMk/>
            <pc:sldMk cId="1060425516" sldId="3976"/>
            <ac:spMk id="23" creationId="{E005E1CA-5875-8223-2767-1016303B1A16}"/>
          </ac:spMkLst>
        </pc:spChg>
        <pc:spChg chg="add mod">
          <ac:chgData name="RRShelterCo Slovakia" userId="c3b58449-0d8d-4e72-bf24-88ab28b5bd12" providerId="ADAL" clId="{75351790-13DB-468E-ACA7-C875F30EB36D}" dt="2022-09-09T09:07:23.359" v="144" actId="164"/>
          <ac:spMkLst>
            <pc:docMk/>
            <pc:sldMk cId="1060425516" sldId="3976"/>
            <ac:spMk id="26" creationId="{CAEA6127-6FEC-3EED-8252-B0E507C29F89}"/>
          </ac:spMkLst>
        </pc:spChg>
        <pc:spChg chg="add mod">
          <ac:chgData name="RRShelterCo Slovakia" userId="c3b58449-0d8d-4e72-bf24-88ab28b5bd12" providerId="ADAL" clId="{75351790-13DB-468E-ACA7-C875F30EB36D}" dt="2022-09-09T09:07:10.838" v="143" actId="20577"/>
          <ac:spMkLst>
            <pc:docMk/>
            <pc:sldMk cId="1060425516" sldId="3976"/>
            <ac:spMk id="28" creationId="{16092667-09D6-50F0-15CD-EFBBDA8B3A7A}"/>
          </ac:spMkLst>
        </pc:spChg>
        <pc:spChg chg="add mod">
          <ac:chgData name="RRShelterCo Slovakia" userId="c3b58449-0d8d-4e72-bf24-88ab28b5bd12" providerId="ADAL" clId="{75351790-13DB-468E-ACA7-C875F30EB36D}" dt="2022-09-09T09:07:23.359" v="144" actId="164"/>
          <ac:spMkLst>
            <pc:docMk/>
            <pc:sldMk cId="1060425516" sldId="3976"/>
            <ac:spMk id="30" creationId="{54824E12-C3FA-DE0C-E315-71989D623F47}"/>
          </ac:spMkLst>
        </pc:spChg>
        <pc:spChg chg="add mod">
          <ac:chgData name="RRShelterCo Slovakia" userId="c3b58449-0d8d-4e72-bf24-88ab28b5bd12" providerId="ADAL" clId="{75351790-13DB-468E-ACA7-C875F30EB36D}" dt="2022-09-09T09:09:03.058" v="199" actId="164"/>
          <ac:spMkLst>
            <pc:docMk/>
            <pc:sldMk cId="1060425516" sldId="3976"/>
            <ac:spMk id="34" creationId="{EE7E750A-6B07-668C-A3C9-938FD0399468}"/>
          </ac:spMkLst>
        </pc:spChg>
        <pc:spChg chg="add mod">
          <ac:chgData name="RRShelterCo Slovakia" userId="c3b58449-0d8d-4e72-bf24-88ab28b5bd12" providerId="ADAL" clId="{75351790-13DB-468E-ACA7-C875F30EB36D}" dt="2022-09-09T09:09:03.058" v="199" actId="164"/>
          <ac:spMkLst>
            <pc:docMk/>
            <pc:sldMk cId="1060425516" sldId="3976"/>
            <ac:spMk id="36" creationId="{9C68B2DB-8319-53D6-BFA8-76503CDB1539}"/>
          </ac:spMkLst>
        </pc:spChg>
        <pc:spChg chg="add mod">
          <ac:chgData name="RRShelterCo Slovakia" userId="c3b58449-0d8d-4e72-bf24-88ab28b5bd12" providerId="ADAL" clId="{75351790-13DB-468E-ACA7-C875F30EB36D}" dt="2022-09-09T09:09:03.058" v="199" actId="164"/>
          <ac:spMkLst>
            <pc:docMk/>
            <pc:sldMk cId="1060425516" sldId="3976"/>
            <ac:spMk id="38" creationId="{BAC5EB8C-7242-DD7C-6168-5F4C5E0470AF}"/>
          </ac:spMkLst>
        </pc:spChg>
        <pc:spChg chg="add mod">
          <ac:chgData name="RRShelterCo Slovakia" userId="c3b58449-0d8d-4e72-bf24-88ab28b5bd12" providerId="ADAL" clId="{75351790-13DB-468E-ACA7-C875F30EB36D}" dt="2022-09-09T09:09:03.058" v="199" actId="164"/>
          <ac:spMkLst>
            <pc:docMk/>
            <pc:sldMk cId="1060425516" sldId="3976"/>
            <ac:spMk id="40" creationId="{025E7619-BA1C-2A8C-C3E1-8903976437E0}"/>
          </ac:spMkLst>
        </pc:spChg>
        <pc:spChg chg="add mod">
          <ac:chgData name="RRShelterCo Slovakia" userId="c3b58449-0d8d-4e72-bf24-88ab28b5bd12" providerId="ADAL" clId="{75351790-13DB-468E-ACA7-C875F30EB36D}" dt="2022-09-09T09:08:57.698" v="198" actId="164"/>
          <ac:spMkLst>
            <pc:docMk/>
            <pc:sldMk cId="1060425516" sldId="3976"/>
            <ac:spMk id="42" creationId="{76453308-7720-A837-2031-27B4685C9332}"/>
          </ac:spMkLst>
        </pc:spChg>
        <pc:spChg chg="add mod">
          <ac:chgData name="RRShelterCo Slovakia" userId="c3b58449-0d8d-4e72-bf24-88ab28b5bd12" providerId="ADAL" clId="{75351790-13DB-468E-ACA7-C875F30EB36D}" dt="2022-09-09T09:08:57.698" v="198" actId="164"/>
          <ac:spMkLst>
            <pc:docMk/>
            <pc:sldMk cId="1060425516" sldId="3976"/>
            <ac:spMk id="44" creationId="{E8EDEFA6-03BE-59CC-1103-571EB86A9493}"/>
          </ac:spMkLst>
        </pc:spChg>
        <pc:spChg chg="add mod">
          <ac:chgData name="RRShelterCo Slovakia" userId="c3b58449-0d8d-4e72-bf24-88ab28b5bd12" providerId="ADAL" clId="{75351790-13DB-468E-ACA7-C875F30EB36D}" dt="2022-09-09T09:08:57.698" v="198" actId="164"/>
          <ac:spMkLst>
            <pc:docMk/>
            <pc:sldMk cId="1060425516" sldId="3976"/>
            <ac:spMk id="46" creationId="{2C4E5BEA-DCD3-9E69-E255-317884A12E67}"/>
          </ac:spMkLst>
        </pc:spChg>
        <pc:spChg chg="add mod">
          <ac:chgData name="RRShelterCo Slovakia" userId="c3b58449-0d8d-4e72-bf24-88ab28b5bd12" providerId="ADAL" clId="{75351790-13DB-468E-ACA7-C875F30EB36D}" dt="2022-09-09T09:08:57.698" v="198" actId="164"/>
          <ac:spMkLst>
            <pc:docMk/>
            <pc:sldMk cId="1060425516" sldId="3976"/>
            <ac:spMk id="48" creationId="{6E5ACF8E-ABAD-019B-328B-FDAA10384327}"/>
          </ac:spMkLst>
        </pc:spChg>
        <pc:spChg chg="add mod">
          <ac:chgData name="RRShelterCo Slovakia" userId="c3b58449-0d8d-4e72-bf24-88ab28b5bd12" providerId="ADAL" clId="{75351790-13DB-468E-ACA7-C875F30EB36D}" dt="2022-09-09T09:08:48.384" v="197" actId="164"/>
          <ac:spMkLst>
            <pc:docMk/>
            <pc:sldMk cId="1060425516" sldId="3976"/>
            <ac:spMk id="50" creationId="{113D8379-8819-B13C-4285-CA19C571D172}"/>
          </ac:spMkLst>
        </pc:spChg>
        <pc:spChg chg="add mod">
          <ac:chgData name="RRShelterCo Slovakia" userId="c3b58449-0d8d-4e72-bf24-88ab28b5bd12" providerId="ADAL" clId="{75351790-13DB-468E-ACA7-C875F30EB36D}" dt="2022-09-09T09:08:48.384" v="197" actId="164"/>
          <ac:spMkLst>
            <pc:docMk/>
            <pc:sldMk cId="1060425516" sldId="3976"/>
            <ac:spMk id="52" creationId="{A6D1CC35-22AF-9EFA-6A6B-9792D234DCEC}"/>
          </ac:spMkLst>
        </pc:spChg>
        <pc:spChg chg="add mod">
          <ac:chgData name="RRShelterCo Slovakia" userId="c3b58449-0d8d-4e72-bf24-88ab28b5bd12" providerId="ADAL" clId="{75351790-13DB-468E-ACA7-C875F30EB36D}" dt="2022-09-09T09:08:48.384" v="197" actId="164"/>
          <ac:spMkLst>
            <pc:docMk/>
            <pc:sldMk cId="1060425516" sldId="3976"/>
            <ac:spMk id="54" creationId="{2CBB8056-F355-A120-1C50-EC42CAB25DB1}"/>
          </ac:spMkLst>
        </pc:spChg>
        <pc:spChg chg="add mod">
          <ac:chgData name="RRShelterCo Slovakia" userId="c3b58449-0d8d-4e72-bf24-88ab28b5bd12" providerId="ADAL" clId="{75351790-13DB-468E-ACA7-C875F30EB36D}" dt="2022-09-09T09:08:48.384" v="197" actId="164"/>
          <ac:spMkLst>
            <pc:docMk/>
            <pc:sldMk cId="1060425516" sldId="3976"/>
            <ac:spMk id="56" creationId="{9C4C438E-5780-79F0-024C-331264915115}"/>
          </ac:spMkLst>
        </pc:spChg>
        <pc:spChg chg="add del">
          <ac:chgData name="RRShelterCo Slovakia" userId="c3b58449-0d8d-4e72-bf24-88ab28b5bd12" providerId="ADAL" clId="{75351790-13DB-468E-ACA7-C875F30EB36D}" dt="2022-09-09T09:09:30.548" v="201" actId="22"/>
          <ac:spMkLst>
            <pc:docMk/>
            <pc:sldMk cId="1060425516" sldId="3976"/>
            <ac:spMk id="61" creationId="{7BB77521-13C0-FE4B-CAAC-6A645AFC8E71}"/>
          </ac:spMkLst>
        </pc:spChg>
        <pc:spChg chg="add del">
          <ac:chgData name="RRShelterCo Slovakia" userId="c3b58449-0d8d-4e72-bf24-88ab28b5bd12" providerId="ADAL" clId="{75351790-13DB-468E-ACA7-C875F30EB36D}" dt="2022-09-09T09:09:30.548" v="201" actId="22"/>
          <ac:spMkLst>
            <pc:docMk/>
            <pc:sldMk cId="1060425516" sldId="3976"/>
            <ac:spMk id="63" creationId="{0E778E9F-050E-3EF7-2520-5B836D7B2979}"/>
          </ac:spMkLst>
        </pc:spChg>
        <pc:spChg chg="add del">
          <ac:chgData name="RRShelterCo Slovakia" userId="c3b58449-0d8d-4e72-bf24-88ab28b5bd12" providerId="ADAL" clId="{75351790-13DB-468E-ACA7-C875F30EB36D}" dt="2022-09-09T09:09:30.548" v="201" actId="22"/>
          <ac:spMkLst>
            <pc:docMk/>
            <pc:sldMk cId="1060425516" sldId="3976"/>
            <ac:spMk id="65" creationId="{968B2A39-6BDC-EF0D-651D-BD966495068F}"/>
          </ac:spMkLst>
        </pc:spChg>
        <pc:spChg chg="add del">
          <ac:chgData name="RRShelterCo Slovakia" userId="c3b58449-0d8d-4e72-bf24-88ab28b5bd12" providerId="ADAL" clId="{75351790-13DB-468E-ACA7-C875F30EB36D}" dt="2022-09-09T09:09:30.548" v="201" actId="22"/>
          <ac:spMkLst>
            <pc:docMk/>
            <pc:sldMk cId="1060425516" sldId="3976"/>
            <ac:spMk id="67" creationId="{605B15E9-9CEC-F124-88C1-A04B1582DC58}"/>
          </ac:spMkLst>
        </pc:spChg>
        <pc:grpChg chg="add mod">
          <ac:chgData name="RRShelterCo Slovakia" userId="c3b58449-0d8d-4e72-bf24-88ab28b5bd12" providerId="ADAL" clId="{75351790-13DB-468E-ACA7-C875F30EB36D}" dt="2022-09-09T09:07:29.250" v="145" actId="164"/>
          <ac:grpSpMkLst>
            <pc:docMk/>
            <pc:sldMk cId="1060425516" sldId="3976"/>
            <ac:grpSpMk id="24" creationId="{CB2C8602-E6B7-C3FF-8FB5-596E0B73FDDD}"/>
          </ac:grpSpMkLst>
        </pc:grpChg>
        <pc:grpChg chg="add mod">
          <ac:chgData name="RRShelterCo Slovakia" userId="c3b58449-0d8d-4e72-bf24-88ab28b5bd12" providerId="ADAL" clId="{75351790-13DB-468E-ACA7-C875F30EB36D}" dt="2022-09-09T09:07:29.250" v="145" actId="164"/>
          <ac:grpSpMkLst>
            <pc:docMk/>
            <pc:sldMk cId="1060425516" sldId="3976"/>
            <ac:grpSpMk id="31" creationId="{759B3E94-D314-5889-2D00-E272E9299E81}"/>
          </ac:grpSpMkLst>
        </pc:grpChg>
        <pc:grpChg chg="add mod">
          <ac:chgData name="RRShelterCo Slovakia" userId="c3b58449-0d8d-4e72-bf24-88ab28b5bd12" providerId="ADAL" clId="{75351790-13DB-468E-ACA7-C875F30EB36D}" dt="2022-09-09T09:07:29.250" v="145" actId="164"/>
          <ac:grpSpMkLst>
            <pc:docMk/>
            <pc:sldMk cId="1060425516" sldId="3976"/>
            <ac:grpSpMk id="32" creationId="{C26A4066-6A04-0C66-766E-C45D5F99CEE7}"/>
          </ac:grpSpMkLst>
        </pc:grpChg>
        <pc:grpChg chg="add mod">
          <ac:chgData name="RRShelterCo Slovakia" userId="c3b58449-0d8d-4e72-bf24-88ab28b5bd12" providerId="ADAL" clId="{75351790-13DB-468E-ACA7-C875F30EB36D}" dt="2022-09-09T09:08:48.384" v="197" actId="164"/>
          <ac:grpSpMkLst>
            <pc:docMk/>
            <pc:sldMk cId="1060425516" sldId="3976"/>
            <ac:grpSpMk id="57" creationId="{03CB3819-F745-6D55-3040-4804DD63B116}"/>
          </ac:grpSpMkLst>
        </pc:grpChg>
        <pc:grpChg chg="add mod">
          <ac:chgData name="RRShelterCo Slovakia" userId="c3b58449-0d8d-4e72-bf24-88ab28b5bd12" providerId="ADAL" clId="{75351790-13DB-468E-ACA7-C875F30EB36D}" dt="2022-09-09T09:08:57.698" v="198" actId="164"/>
          <ac:grpSpMkLst>
            <pc:docMk/>
            <pc:sldMk cId="1060425516" sldId="3976"/>
            <ac:grpSpMk id="58" creationId="{FE7E274E-DBCF-DB88-FA91-A0E39C85DFB3}"/>
          </ac:grpSpMkLst>
        </pc:grpChg>
        <pc:grpChg chg="add mod">
          <ac:chgData name="RRShelterCo Slovakia" userId="c3b58449-0d8d-4e72-bf24-88ab28b5bd12" providerId="ADAL" clId="{75351790-13DB-468E-ACA7-C875F30EB36D}" dt="2022-09-09T09:09:03.058" v="199" actId="164"/>
          <ac:grpSpMkLst>
            <pc:docMk/>
            <pc:sldMk cId="1060425516" sldId="3976"/>
            <ac:grpSpMk id="59" creationId="{A17C3F21-FC10-1FCD-591B-7AA244860390}"/>
          </ac:grpSpMkLst>
        </pc:grpChg>
        <pc:picChg chg="add">
          <ac:chgData name="RRShelterCo Slovakia" userId="c3b58449-0d8d-4e72-bf24-88ab28b5bd12" providerId="ADAL" clId="{75351790-13DB-468E-ACA7-C875F30EB36D}" dt="2022-09-09T08:44:52.652" v="58" actId="22"/>
          <ac:picMkLst>
            <pc:docMk/>
            <pc:sldMk cId="1060425516" sldId="3976"/>
            <ac:picMk id="3" creationId="{A0A797D9-A4AE-A516-5133-C047CC5C9BAD}"/>
          </ac:picMkLst>
        </pc:picChg>
        <pc:picChg chg="add mod modCrop">
          <ac:chgData name="RRShelterCo Slovakia" userId="c3b58449-0d8d-4e72-bf24-88ab28b5bd12" providerId="ADAL" clId="{75351790-13DB-468E-ACA7-C875F30EB36D}" dt="2022-09-09T09:01:22.510" v="139" actId="1076"/>
          <ac:picMkLst>
            <pc:docMk/>
            <pc:sldMk cId="1060425516" sldId="3976"/>
            <ac:picMk id="7" creationId="{21736C4A-95C5-9473-3803-AC4DC25579AE}"/>
          </ac:picMkLst>
        </pc:picChg>
      </pc:sldChg>
      <pc:sldChg chg="addSp delSp modSp add mod">
        <pc:chgData name="RRShelterCo Slovakia" userId="c3b58449-0d8d-4e72-bf24-88ab28b5bd12" providerId="ADAL" clId="{75351790-13DB-468E-ACA7-C875F30EB36D}" dt="2022-09-09T09:10:36.362" v="212" actId="14100"/>
        <pc:sldMkLst>
          <pc:docMk/>
          <pc:sldMk cId="3674202191" sldId="3977"/>
        </pc:sldMkLst>
        <pc:spChg chg="add mod">
          <ac:chgData name="RRShelterCo Slovakia" userId="c3b58449-0d8d-4e72-bf24-88ab28b5bd12" providerId="ADAL" clId="{75351790-13DB-468E-ACA7-C875F30EB36D}" dt="2022-09-09T09:10:26.886" v="209" actId="164"/>
          <ac:spMkLst>
            <pc:docMk/>
            <pc:sldMk cId="3674202191" sldId="3977"/>
            <ac:spMk id="10" creationId="{CE569639-55C8-E21F-87F2-339E40208697}"/>
          </ac:spMkLst>
        </pc:spChg>
        <pc:spChg chg="add mod">
          <ac:chgData name="RRShelterCo Slovakia" userId="c3b58449-0d8d-4e72-bf24-88ab28b5bd12" providerId="ADAL" clId="{75351790-13DB-468E-ACA7-C875F30EB36D}" dt="2022-09-09T09:10:26.886" v="209" actId="164"/>
          <ac:spMkLst>
            <pc:docMk/>
            <pc:sldMk cId="3674202191" sldId="3977"/>
            <ac:spMk id="12" creationId="{DA8B7AA8-9170-F06B-D9E3-820F3CACBE43}"/>
          </ac:spMkLst>
        </pc:spChg>
        <pc:spChg chg="add mod">
          <ac:chgData name="RRShelterCo Slovakia" userId="c3b58449-0d8d-4e72-bf24-88ab28b5bd12" providerId="ADAL" clId="{75351790-13DB-468E-ACA7-C875F30EB36D}" dt="2022-09-09T09:10:26.886" v="209" actId="164"/>
          <ac:spMkLst>
            <pc:docMk/>
            <pc:sldMk cId="3674202191" sldId="3977"/>
            <ac:spMk id="14" creationId="{39F310D2-9550-8658-8A39-2F7B360F6FFB}"/>
          </ac:spMkLst>
        </pc:spChg>
        <pc:spChg chg="add del mod">
          <ac:chgData name="RRShelterCo Slovakia" userId="c3b58449-0d8d-4e72-bf24-88ab28b5bd12" providerId="ADAL" clId="{75351790-13DB-468E-ACA7-C875F30EB36D}" dt="2022-09-09T09:09:57.822" v="204" actId="478"/>
          <ac:spMkLst>
            <pc:docMk/>
            <pc:sldMk cId="3674202191" sldId="3977"/>
            <ac:spMk id="16" creationId="{478DFA0C-AB46-79F8-A3AD-9ECB04FA068F}"/>
          </ac:spMkLst>
        </pc:spChg>
        <pc:spChg chg="mod">
          <ac:chgData name="RRShelterCo Slovakia" userId="c3b58449-0d8d-4e72-bf24-88ab28b5bd12" providerId="ADAL" clId="{75351790-13DB-468E-ACA7-C875F30EB36D}" dt="2022-09-09T09:10:30.737" v="210"/>
          <ac:spMkLst>
            <pc:docMk/>
            <pc:sldMk cId="3674202191" sldId="3977"/>
            <ac:spMk id="19" creationId="{FB391AB9-738C-37BB-F5C2-E1FB79F4E4D1}"/>
          </ac:spMkLst>
        </pc:spChg>
        <pc:spChg chg="mod">
          <ac:chgData name="RRShelterCo Slovakia" userId="c3b58449-0d8d-4e72-bf24-88ab28b5bd12" providerId="ADAL" clId="{75351790-13DB-468E-ACA7-C875F30EB36D}" dt="2022-09-09T09:10:30.737" v="210"/>
          <ac:spMkLst>
            <pc:docMk/>
            <pc:sldMk cId="3674202191" sldId="3977"/>
            <ac:spMk id="20" creationId="{7A9564A1-E825-F6B7-A685-1CC02502E8F3}"/>
          </ac:spMkLst>
        </pc:spChg>
        <pc:spChg chg="mod">
          <ac:chgData name="RRShelterCo Slovakia" userId="c3b58449-0d8d-4e72-bf24-88ab28b5bd12" providerId="ADAL" clId="{75351790-13DB-468E-ACA7-C875F30EB36D}" dt="2022-09-09T09:10:30.737" v="210"/>
          <ac:spMkLst>
            <pc:docMk/>
            <pc:sldMk cId="3674202191" sldId="3977"/>
            <ac:spMk id="21" creationId="{B09982FA-285F-3F3A-61CC-AA6AA5F0D903}"/>
          </ac:spMkLst>
        </pc:spChg>
        <pc:grpChg chg="add mod">
          <ac:chgData name="RRShelterCo Slovakia" userId="c3b58449-0d8d-4e72-bf24-88ab28b5bd12" providerId="ADAL" clId="{75351790-13DB-468E-ACA7-C875F30EB36D}" dt="2022-09-09T09:10:26.886" v="209" actId="164"/>
          <ac:grpSpMkLst>
            <pc:docMk/>
            <pc:sldMk cId="3674202191" sldId="3977"/>
            <ac:grpSpMk id="17" creationId="{011473A6-B8ED-66F2-1668-FB3B2E1994CF}"/>
          </ac:grpSpMkLst>
        </pc:grpChg>
        <pc:grpChg chg="add mod">
          <ac:chgData name="RRShelterCo Slovakia" userId="c3b58449-0d8d-4e72-bf24-88ab28b5bd12" providerId="ADAL" clId="{75351790-13DB-468E-ACA7-C875F30EB36D}" dt="2022-09-09T09:10:36.362" v="212" actId="14100"/>
          <ac:grpSpMkLst>
            <pc:docMk/>
            <pc:sldMk cId="3674202191" sldId="3977"/>
            <ac:grpSpMk id="18" creationId="{8E8B5915-5328-7E02-9405-628BEB2B37A9}"/>
          </ac:grpSpMkLst>
        </pc:grpChg>
        <pc:picChg chg="add del mod modCrop">
          <ac:chgData name="RRShelterCo Slovakia" userId="c3b58449-0d8d-4e72-bf24-88ab28b5bd12" providerId="ADAL" clId="{75351790-13DB-468E-ACA7-C875F30EB36D}" dt="2022-09-09T08:49:38.788" v="90" actId="21"/>
          <ac:picMkLst>
            <pc:docMk/>
            <pc:sldMk cId="3674202191" sldId="3977"/>
            <ac:picMk id="4" creationId="{7995941E-8CBD-A23B-6D55-42B5608125F4}"/>
          </ac:picMkLst>
        </pc:picChg>
        <pc:picChg chg="del">
          <ac:chgData name="RRShelterCo Slovakia" userId="c3b58449-0d8d-4e72-bf24-88ab28b5bd12" providerId="ADAL" clId="{75351790-13DB-468E-ACA7-C875F30EB36D}" dt="2022-09-09T08:49:40.064" v="91" actId="478"/>
          <ac:picMkLst>
            <pc:docMk/>
            <pc:sldMk cId="3674202191" sldId="3977"/>
            <ac:picMk id="7" creationId="{21736C4A-95C5-9473-3803-AC4DC25579AE}"/>
          </ac:picMkLst>
        </pc:picChg>
        <pc:picChg chg="add mod">
          <ac:chgData name="RRShelterCo Slovakia" userId="c3b58449-0d8d-4e72-bf24-88ab28b5bd12" providerId="ADAL" clId="{75351790-13DB-468E-ACA7-C875F30EB36D}" dt="2022-09-09T09:10:02.358" v="206" actId="1076"/>
          <ac:picMkLst>
            <pc:docMk/>
            <pc:sldMk cId="3674202191" sldId="3977"/>
            <ac:picMk id="8" creationId="{25827FED-F4EE-119A-028F-FE5C208DA217}"/>
          </ac:picMkLst>
        </pc:picChg>
      </pc:sldChg>
      <pc:sldChg chg="addSp delSp modSp add mod">
        <pc:chgData name="RRShelterCo Slovakia" userId="c3b58449-0d8d-4e72-bf24-88ab28b5bd12" providerId="ADAL" clId="{75351790-13DB-468E-ACA7-C875F30EB36D}" dt="2022-09-09T09:16:50.517" v="250" actId="732"/>
        <pc:sldMkLst>
          <pc:docMk/>
          <pc:sldMk cId="3459377059" sldId="3978"/>
        </pc:sldMkLst>
        <pc:spChg chg="del">
          <ac:chgData name="RRShelterCo Slovakia" userId="c3b58449-0d8d-4e72-bf24-88ab28b5bd12" providerId="ADAL" clId="{75351790-13DB-468E-ACA7-C875F30EB36D}" dt="2022-09-09T08:54:47.719" v="100" actId="478"/>
          <ac:spMkLst>
            <pc:docMk/>
            <pc:sldMk cId="3459377059" sldId="3978"/>
            <ac:spMk id="4" creationId="{E1127F79-F125-1D23-99E7-0676F8003B83}"/>
          </ac:spMkLst>
        </pc:spChg>
        <pc:spChg chg="add mod">
          <ac:chgData name="RRShelterCo Slovakia" userId="c3b58449-0d8d-4e72-bf24-88ab28b5bd12" providerId="ADAL" clId="{75351790-13DB-468E-ACA7-C875F30EB36D}" dt="2022-09-09T08:54:57.228" v="122" actId="1076"/>
          <ac:spMkLst>
            <pc:docMk/>
            <pc:sldMk cId="3459377059" sldId="3978"/>
            <ac:spMk id="5" creationId="{72C30BDA-E046-4023-2AC5-A8861E23AC8C}"/>
          </ac:spMkLst>
        </pc:spChg>
        <pc:spChg chg="add mod">
          <ac:chgData name="RRShelterCo Slovakia" userId="c3b58449-0d8d-4e72-bf24-88ab28b5bd12" providerId="ADAL" clId="{75351790-13DB-468E-ACA7-C875F30EB36D}" dt="2022-09-09T09:15:58.287" v="236" actId="1076"/>
          <ac:spMkLst>
            <pc:docMk/>
            <pc:sldMk cId="3459377059" sldId="3978"/>
            <ac:spMk id="9" creationId="{D00763F0-304A-A86B-DE19-8F2C57809E30}"/>
          </ac:spMkLst>
        </pc:spChg>
        <pc:spChg chg="add mod">
          <ac:chgData name="RRShelterCo Slovakia" userId="c3b58449-0d8d-4e72-bf24-88ab28b5bd12" providerId="ADAL" clId="{75351790-13DB-468E-ACA7-C875F30EB36D}" dt="2022-09-09T09:16:02.278" v="238" actId="571"/>
          <ac:spMkLst>
            <pc:docMk/>
            <pc:sldMk cId="3459377059" sldId="3978"/>
            <ac:spMk id="11" creationId="{CEE030D3-8304-DD64-4E61-F6F24578945A}"/>
          </ac:spMkLst>
        </pc:spChg>
        <pc:spChg chg="add del mod">
          <ac:chgData name="RRShelterCo Slovakia" userId="c3b58449-0d8d-4e72-bf24-88ab28b5bd12" providerId="ADAL" clId="{75351790-13DB-468E-ACA7-C875F30EB36D}" dt="2022-09-09T09:16:09.966" v="241" actId="478"/>
          <ac:spMkLst>
            <pc:docMk/>
            <pc:sldMk cId="3459377059" sldId="3978"/>
            <ac:spMk id="15" creationId="{6C198D7C-BE16-CF56-9D58-1C74EC5C0E75}"/>
          </ac:spMkLst>
        </pc:spChg>
        <pc:spChg chg="add del">
          <ac:chgData name="RRShelterCo Slovakia" userId="c3b58449-0d8d-4e72-bf24-88ab28b5bd12" providerId="ADAL" clId="{75351790-13DB-468E-ACA7-C875F30EB36D}" dt="2022-09-09T09:16:14.882" v="243" actId="22"/>
          <ac:spMkLst>
            <pc:docMk/>
            <pc:sldMk cId="3459377059" sldId="3978"/>
            <ac:spMk id="19" creationId="{858BA7EB-F49A-8A4E-8B79-0D85F660BB86}"/>
          </ac:spMkLst>
        </pc:spChg>
        <pc:spChg chg="add mod">
          <ac:chgData name="RRShelterCo Slovakia" userId="c3b58449-0d8d-4e72-bf24-88ab28b5bd12" providerId="ADAL" clId="{75351790-13DB-468E-ACA7-C875F30EB36D}" dt="2022-09-09T09:16:26.239" v="245" actId="1076"/>
          <ac:spMkLst>
            <pc:docMk/>
            <pc:sldMk cId="3459377059" sldId="3978"/>
            <ac:spMk id="21" creationId="{E4535BE4-C51E-0662-5989-1001A9890AD6}"/>
          </ac:spMkLst>
        </pc:spChg>
        <pc:spChg chg="add mod">
          <ac:chgData name="RRShelterCo Slovakia" userId="c3b58449-0d8d-4e72-bf24-88ab28b5bd12" providerId="ADAL" clId="{75351790-13DB-468E-ACA7-C875F30EB36D}" dt="2022-09-09T09:16:38.296" v="249" actId="1036"/>
          <ac:spMkLst>
            <pc:docMk/>
            <pc:sldMk cId="3459377059" sldId="3978"/>
            <ac:spMk id="23" creationId="{8A554A7B-9CC6-EB8B-1F0B-25099402C1F3}"/>
          </ac:spMkLst>
        </pc:spChg>
        <pc:picChg chg="add mod modCrop">
          <ac:chgData name="RRShelterCo Slovakia" userId="c3b58449-0d8d-4e72-bf24-88ab28b5bd12" providerId="ADAL" clId="{75351790-13DB-468E-ACA7-C875F30EB36D}" dt="2022-09-09T09:16:50.517" v="250" actId="732"/>
          <ac:picMkLst>
            <pc:docMk/>
            <pc:sldMk cId="3459377059" sldId="3978"/>
            <ac:picMk id="7" creationId="{190FDDD3-56C2-45E5-8A84-14638073FDA5}"/>
          </ac:picMkLst>
        </pc:picChg>
        <pc:picChg chg="add mod">
          <ac:chgData name="RRShelterCo Slovakia" userId="c3b58449-0d8d-4e72-bf24-88ab28b5bd12" providerId="ADAL" clId="{75351790-13DB-468E-ACA7-C875F30EB36D}" dt="2022-09-09T09:16:02.278" v="238" actId="571"/>
          <ac:picMkLst>
            <pc:docMk/>
            <pc:sldMk cId="3459377059" sldId="3978"/>
            <ac:picMk id="10" creationId="{D7259785-B084-D4CC-762A-FD19927667DB}"/>
          </ac:picMkLst>
        </pc:picChg>
        <pc:picChg chg="add del mod">
          <ac:chgData name="RRShelterCo Slovakia" userId="c3b58449-0d8d-4e72-bf24-88ab28b5bd12" providerId="ADAL" clId="{75351790-13DB-468E-ACA7-C875F30EB36D}" dt="2022-09-09T09:16:09.966" v="241" actId="478"/>
          <ac:picMkLst>
            <pc:docMk/>
            <pc:sldMk cId="3459377059" sldId="3978"/>
            <ac:picMk id="13" creationId="{930BA447-C200-158E-0753-836EB69D63D2}"/>
          </ac:picMkLst>
        </pc:picChg>
        <pc:picChg chg="add del">
          <ac:chgData name="RRShelterCo Slovakia" userId="c3b58449-0d8d-4e72-bf24-88ab28b5bd12" providerId="ADAL" clId="{75351790-13DB-468E-ACA7-C875F30EB36D}" dt="2022-09-09T09:16:14.882" v="243" actId="22"/>
          <ac:picMkLst>
            <pc:docMk/>
            <pc:sldMk cId="3459377059" sldId="3978"/>
            <ac:picMk id="17" creationId="{2E9F61D5-5266-54C8-B87C-88EC4CE8F086}"/>
          </ac:picMkLst>
        </pc:picChg>
      </pc:sldChg>
      <pc:sldChg chg="delSp modSp add mod">
        <pc:chgData name="RRShelterCo Slovakia" userId="c3b58449-0d8d-4e72-bf24-88ab28b5bd12" providerId="ADAL" clId="{75351790-13DB-468E-ACA7-C875F30EB36D}" dt="2022-09-09T09:19:27.070" v="270" actId="20577"/>
        <pc:sldMkLst>
          <pc:docMk/>
          <pc:sldMk cId="3736887358" sldId="3979"/>
        </pc:sldMkLst>
        <pc:spChg chg="mod">
          <ac:chgData name="RRShelterCo Slovakia" userId="c3b58449-0d8d-4e72-bf24-88ab28b5bd12" providerId="ADAL" clId="{75351790-13DB-468E-ACA7-C875F30EB36D}" dt="2022-09-09T09:19:27.070" v="270" actId="20577"/>
          <ac:spMkLst>
            <pc:docMk/>
            <pc:sldMk cId="3736887358" sldId="3979"/>
            <ac:spMk id="4" creationId="{AD50FD53-D6FF-557C-EA35-726E56A50A89}"/>
          </ac:spMkLst>
        </pc:spChg>
        <pc:spChg chg="del">
          <ac:chgData name="RRShelterCo Slovakia" userId="c3b58449-0d8d-4e72-bf24-88ab28b5bd12" providerId="ADAL" clId="{75351790-13DB-468E-ACA7-C875F30EB36D}" dt="2022-09-09T09:19:19.250" v="254" actId="478"/>
          <ac:spMkLst>
            <pc:docMk/>
            <pc:sldMk cId="3736887358" sldId="3979"/>
            <ac:spMk id="7" creationId="{8D41424C-FD4E-BFB3-9B91-D20590E764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14.01.2024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1/14/2024</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4</a:t>
            </a:fld>
            <a:endParaRPr lang="en-US" altLang="ru-RU"/>
          </a:p>
        </p:txBody>
      </p:sp>
    </p:spTree>
    <p:extLst>
      <p:ext uri="{BB962C8B-B14F-4D97-AF65-F5344CB8AC3E}">
        <p14:creationId xmlns:p14="http://schemas.microsoft.com/office/powerpoint/2010/main" val="890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Scoring system &gt;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We will apply a scoring system based on a ‘yes’ ‘no’ system whereby a score of 1 is given for yes and a score of 0 for no.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alibri" panose="020F0502020204030204" pitchFamily="34" charset="0"/>
                <a:ea typeface="Calibri" panose="020F0502020204030204" pitchFamily="34" charset="0"/>
              </a:rPr>
              <a:t>the No minimum threshold is considered for eligibility, however the priority will be given to those scoring the highest. </a:t>
            </a: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i="0" u="none" strike="noStrike" dirty="0">
                <a:solidFill>
                  <a:srgbClr val="000000"/>
                </a:solidFill>
                <a:effectLst/>
                <a:latin typeface="Arial" panose="020B0604020202020204" pitchFamily="34" charset="0"/>
              </a:rPr>
              <a:t>SCORE for priority selection</a:t>
            </a:r>
            <a:r>
              <a:rPr lang="en-GB" sz="16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600" dirty="0"/>
              <a:t>40 – </a:t>
            </a:r>
            <a:r>
              <a:rPr lang="en-GB" sz="1800" b="0" i="0" u="none" strike="noStrike" dirty="0">
                <a:solidFill>
                  <a:srgbClr val="000000"/>
                </a:solidFill>
                <a:effectLst/>
                <a:latin typeface="Arial" panose="020B0604020202020204" pitchFamily="34" charset="0"/>
              </a:rPr>
              <a:t>61:</a:t>
            </a:r>
            <a:r>
              <a:rPr lang="en-GB" sz="1600" dirty="0"/>
              <a:t> High </a:t>
            </a:r>
            <a:r>
              <a:rPr lang="en-GB" sz="1800" b="0" i="0" u="none" strike="noStrike" dirty="0">
                <a:solidFill>
                  <a:srgbClr val="000000"/>
                </a:solidFill>
                <a:effectLst/>
                <a:latin typeface="Arial" panose="020B0604020202020204" pitchFamily="34" charset="0"/>
              </a:rPr>
              <a:t>Priority </a:t>
            </a:r>
            <a:endParaRPr lang="en-GB"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dirty="0">
                <a:solidFill>
                  <a:srgbClr val="000000"/>
                </a:solidFill>
                <a:effectLst/>
                <a:latin typeface="Arial" panose="020B0604020202020204" pitchFamily="34" charset="0"/>
              </a:rPr>
              <a:t>21 – 39</a:t>
            </a:r>
            <a:r>
              <a:rPr lang="en-GB" sz="1600" b="0" i="0" u="none" strike="noStrike" dirty="0">
                <a:solidFill>
                  <a:srgbClr val="000000"/>
                </a:solidFill>
                <a:effectLst/>
                <a:latin typeface="Arial" panose="020B0604020202020204" pitchFamily="34" charset="0"/>
              </a:rPr>
              <a:t>: Medium Priority </a:t>
            </a:r>
            <a:endParaRPr lang="en-GB" sz="1800" b="0" i="0" u="none" strike="noStrike" dirty="0">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dirty="0">
                <a:solidFill>
                  <a:srgbClr val="000000"/>
                </a:solidFill>
                <a:effectLst/>
                <a:latin typeface="Arial" panose="020B0604020202020204" pitchFamily="34" charset="0"/>
              </a:rPr>
              <a:t>1 – 19: Low Priority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5</a:t>
            </a:fld>
            <a:endParaRPr lang="en-US" altLang="ru-RU"/>
          </a:p>
        </p:txBody>
      </p:sp>
    </p:spTree>
    <p:extLst>
      <p:ext uri="{BB962C8B-B14F-4D97-AF65-F5344CB8AC3E}">
        <p14:creationId xmlns:p14="http://schemas.microsoft.com/office/powerpoint/2010/main" val="102676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Scoring system &gt;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We will apply a scoring system based on a ‘yes’ ‘no’ system whereby a score of 1 is given for yes and a score of 0 for no.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alibri" panose="020F0502020204030204" pitchFamily="34" charset="0"/>
                <a:ea typeface="Calibri" panose="020F0502020204030204" pitchFamily="34" charset="0"/>
              </a:rPr>
              <a:t>the No minimum threshold is considered for eligibility, however the priority will be given to those scoring the highest. </a:t>
            </a: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i="0" u="none" strike="noStrike" dirty="0">
                <a:solidFill>
                  <a:srgbClr val="000000"/>
                </a:solidFill>
                <a:effectLst/>
                <a:latin typeface="Arial" panose="020B0604020202020204" pitchFamily="34" charset="0"/>
              </a:rPr>
              <a:t>SCORE for priority selection</a:t>
            </a:r>
            <a:r>
              <a:rPr lang="en-GB" sz="16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600" dirty="0"/>
              <a:t>40 – </a:t>
            </a:r>
            <a:r>
              <a:rPr lang="en-GB" sz="1800" b="0" i="0" u="none" strike="noStrike" dirty="0">
                <a:solidFill>
                  <a:srgbClr val="000000"/>
                </a:solidFill>
                <a:effectLst/>
                <a:latin typeface="Arial" panose="020B0604020202020204" pitchFamily="34" charset="0"/>
              </a:rPr>
              <a:t>61:</a:t>
            </a:r>
            <a:r>
              <a:rPr lang="en-GB" sz="1600" dirty="0"/>
              <a:t> High </a:t>
            </a:r>
            <a:r>
              <a:rPr lang="en-GB" sz="1800" b="0" i="0" u="none" strike="noStrike" dirty="0">
                <a:solidFill>
                  <a:srgbClr val="000000"/>
                </a:solidFill>
                <a:effectLst/>
                <a:latin typeface="Arial" panose="020B0604020202020204" pitchFamily="34" charset="0"/>
              </a:rPr>
              <a:t>Priority </a:t>
            </a:r>
            <a:endParaRPr lang="en-GB"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dirty="0">
                <a:solidFill>
                  <a:srgbClr val="000000"/>
                </a:solidFill>
                <a:effectLst/>
                <a:latin typeface="Arial" panose="020B0604020202020204" pitchFamily="34" charset="0"/>
              </a:rPr>
              <a:t>21 – 39</a:t>
            </a:r>
            <a:r>
              <a:rPr lang="en-GB" sz="1600" b="0" i="0" u="none" strike="noStrike" dirty="0">
                <a:solidFill>
                  <a:srgbClr val="000000"/>
                </a:solidFill>
                <a:effectLst/>
                <a:latin typeface="Arial" panose="020B0604020202020204" pitchFamily="34" charset="0"/>
              </a:rPr>
              <a:t>: Medium Priority </a:t>
            </a:r>
            <a:endParaRPr lang="en-GB" sz="1800" b="0" i="0" u="none" strike="noStrike" dirty="0">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u="none" strike="noStrike" dirty="0">
                <a:solidFill>
                  <a:srgbClr val="000000"/>
                </a:solidFill>
                <a:effectLst/>
                <a:latin typeface="Arial" panose="020B0604020202020204" pitchFamily="34" charset="0"/>
              </a:rPr>
              <a:t>1 – 19: Low Priority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6</a:t>
            </a:fld>
            <a:endParaRPr lang="en-US" altLang="ru-RU"/>
          </a:p>
        </p:txBody>
      </p:sp>
    </p:spTree>
    <p:extLst>
      <p:ext uri="{BB962C8B-B14F-4D97-AF65-F5344CB8AC3E}">
        <p14:creationId xmlns:p14="http://schemas.microsoft.com/office/powerpoint/2010/main" val="355491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7</a:t>
            </a:fld>
            <a:endParaRPr lang="en-US" altLang="ru-RU"/>
          </a:p>
        </p:txBody>
      </p:sp>
    </p:spTree>
    <p:extLst>
      <p:ext uri="{BB962C8B-B14F-4D97-AF65-F5344CB8AC3E}">
        <p14:creationId xmlns:p14="http://schemas.microsoft.com/office/powerpoint/2010/main" val="224568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8</a:t>
            </a:fld>
            <a:endParaRPr lang="en-US" altLang="ru-RU"/>
          </a:p>
        </p:txBody>
      </p:sp>
    </p:spTree>
    <p:extLst>
      <p:ext uri="{BB962C8B-B14F-4D97-AF65-F5344CB8AC3E}">
        <p14:creationId xmlns:p14="http://schemas.microsoft.com/office/powerpoint/2010/main" val="122724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err="1"/>
              <a:t>How</a:t>
            </a:r>
            <a:r>
              <a:rPr lang="de-DE"/>
              <a:t> and </a:t>
            </a:r>
            <a:r>
              <a:rPr lang="de-DE" err="1"/>
              <a:t>where</a:t>
            </a:r>
            <a:r>
              <a:rPr lang="de-DE"/>
              <a:t> </a:t>
            </a:r>
            <a:r>
              <a:rPr lang="de-DE" err="1"/>
              <a:t>to</a:t>
            </a:r>
            <a:r>
              <a:rPr lang="de-DE"/>
              <a:t> </a:t>
            </a:r>
            <a:r>
              <a:rPr lang="de-DE" err="1"/>
              <a:t>reach</a:t>
            </a:r>
            <a:r>
              <a:rPr lang="de-DE"/>
              <a:t> </a:t>
            </a:r>
            <a:r>
              <a:rPr lang="de-DE" err="1"/>
              <a:t>Ukrainian</a:t>
            </a:r>
            <a:r>
              <a:rPr lang="de-DE"/>
              <a:t> HHs?</a:t>
            </a:r>
          </a:p>
          <a:p>
            <a:r>
              <a:rPr lang="de-DE"/>
              <a:t>Collective </a:t>
            </a:r>
            <a:r>
              <a:rPr lang="de-DE" err="1"/>
              <a:t>centres</a:t>
            </a:r>
            <a:r>
              <a:rPr lang="de-DE"/>
              <a:t>? Church </a:t>
            </a:r>
            <a:r>
              <a:rPr lang="de-DE" err="1"/>
              <a:t>facilities</a:t>
            </a:r>
            <a:endParaRPr lang="de-DE"/>
          </a:p>
          <a:p>
            <a:r>
              <a:rPr lang="de-DE"/>
              <a:t>Host </a:t>
            </a:r>
            <a:r>
              <a:rPr lang="de-DE" err="1"/>
              <a:t>families</a:t>
            </a:r>
            <a:r>
              <a:rPr lang="de-DE"/>
              <a:t> </a:t>
            </a:r>
            <a:r>
              <a:rPr lang="de-DE" err="1"/>
              <a:t>who</a:t>
            </a:r>
            <a:r>
              <a:rPr lang="de-DE"/>
              <a:t> </a:t>
            </a:r>
            <a:r>
              <a:rPr lang="de-DE" err="1"/>
              <a:t>dont</a:t>
            </a:r>
            <a:r>
              <a:rPr lang="de-DE"/>
              <a:t> </a:t>
            </a:r>
            <a:r>
              <a:rPr lang="de-DE" err="1"/>
              <a:t>want</a:t>
            </a:r>
            <a:r>
              <a:rPr lang="de-DE"/>
              <a:t> </a:t>
            </a:r>
            <a:r>
              <a:rPr lang="de-DE" err="1"/>
              <a:t>to</a:t>
            </a:r>
            <a:r>
              <a:rPr lang="de-DE"/>
              <a:t> </a:t>
            </a:r>
            <a:r>
              <a:rPr lang="de-DE" err="1"/>
              <a:t>continue</a:t>
            </a:r>
            <a:r>
              <a:rPr lang="de-DE"/>
              <a:t> </a:t>
            </a:r>
          </a:p>
          <a:p>
            <a:r>
              <a:rPr lang="de-DE"/>
              <a:t>Ask </a:t>
            </a:r>
            <a:r>
              <a:rPr lang="de-DE" err="1"/>
              <a:t>municipalities</a:t>
            </a:r>
            <a:r>
              <a:rPr lang="de-DE"/>
              <a:t> </a:t>
            </a:r>
            <a:r>
              <a:rPr lang="de-DE" err="1"/>
              <a:t>etc</a:t>
            </a:r>
            <a:endParaRPr lang="en-GB"/>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9</a:t>
            </a:fld>
            <a:endParaRPr lang="en-US" altLang="ru-RU"/>
          </a:p>
        </p:txBody>
      </p:sp>
    </p:spTree>
    <p:extLst>
      <p:ext uri="{BB962C8B-B14F-4D97-AF65-F5344CB8AC3E}">
        <p14:creationId xmlns:p14="http://schemas.microsoft.com/office/powerpoint/2010/main" val="23994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de-DE" sz="1800" err="1">
                <a:effectLst/>
                <a:latin typeface="Calibri" panose="020F0502020204030204" pitchFamily="34" charset="0"/>
              </a:rPr>
              <a:t>What</a:t>
            </a:r>
            <a:r>
              <a:rPr lang="de-DE" sz="1800">
                <a:effectLst/>
                <a:latin typeface="Calibri" panose="020F0502020204030204" pitchFamily="34" charset="0"/>
              </a:rPr>
              <a:t> </a:t>
            </a:r>
            <a:r>
              <a:rPr lang="de-DE" sz="1800" err="1">
                <a:effectLst/>
                <a:latin typeface="Calibri" panose="020F0502020204030204" pitchFamily="34" charset="0"/>
              </a:rPr>
              <a:t>is</a:t>
            </a:r>
            <a:r>
              <a:rPr lang="de-DE" sz="1800">
                <a:effectLst/>
                <a:latin typeface="Calibri" panose="020F0502020204030204" pitchFamily="34" charset="0"/>
              </a:rPr>
              <a:t> </a:t>
            </a:r>
            <a:r>
              <a:rPr lang="de-DE" sz="1800" err="1">
                <a:effectLst/>
                <a:latin typeface="Calibri" panose="020F0502020204030204" pitchFamily="34" charset="0"/>
              </a:rPr>
              <a:t>the</a:t>
            </a:r>
            <a:r>
              <a:rPr lang="de-DE" sz="1800">
                <a:effectLst/>
                <a:latin typeface="Calibri" panose="020F0502020204030204" pitchFamily="34" charset="0"/>
              </a:rPr>
              <a:t> </a:t>
            </a:r>
            <a:r>
              <a:rPr lang="de-DE" sz="1800" err="1">
                <a:effectLst/>
                <a:latin typeface="Calibri" panose="020F0502020204030204" pitchFamily="34" charset="0"/>
              </a:rPr>
              <a:t>governmment</a:t>
            </a:r>
            <a:r>
              <a:rPr lang="de-DE" sz="1800">
                <a:effectLst/>
                <a:latin typeface="Calibri" panose="020F0502020204030204" pitchFamily="34" charset="0"/>
              </a:rPr>
              <a:t> </a:t>
            </a:r>
            <a:r>
              <a:rPr lang="de-DE" sz="1800" err="1">
                <a:effectLst/>
                <a:latin typeface="Calibri" panose="020F0502020204030204" pitchFamily="34" charset="0"/>
              </a:rPr>
              <a:t>offering</a:t>
            </a:r>
            <a:r>
              <a:rPr lang="de-DE" sz="1800">
                <a:effectLst/>
                <a:latin typeface="Calibri" panose="020F0502020204030204" pitchFamily="34" charset="0"/>
              </a:rPr>
              <a:t> in </a:t>
            </a:r>
            <a:r>
              <a:rPr lang="de-DE" sz="1800" err="1">
                <a:effectLst/>
                <a:latin typeface="Calibri" panose="020F0502020204030204" pitchFamily="34" charset="0"/>
              </a:rPr>
              <a:t>the</a:t>
            </a:r>
            <a:r>
              <a:rPr lang="de-DE" sz="1800">
                <a:effectLst/>
                <a:latin typeface="Calibri" panose="020F0502020204030204" pitchFamily="34" charset="0"/>
              </a:rPr>
              <a:t> </a:t>
            </a:r>
            <a:r>
              <a:rPr lang="de-DE" sz="1800" err="1">
                <a:effectLst/>
                <a:latin typeface="Calibri" panose="020F0502020204030204" pitchFamily="34" charset="0"/>
              </a:rPr>
              <a:t>long</a:t>
            </a:r>
            <a:r>
              <a:rPr lang="de-DE" sz="1800">
                <a:effectLst/>
                <a:latin typeface="Calibri" panose="020F0502020204030204" pitchFamily="34" charset="0"/>
              </a:rPr>
              <a:t> </a:t>
            </a:r>
            <a:r>
              <a:rPr lang="de-DE" sz="1800" err="1">
                <a:effectLst/>
                <a:latin typeface="Calibri" panose="020F0502020204030204" pitchFamily="34" charset="0"/>
              </a:rPr>
              <a:t>term</a:t>
            </a:r>
            <a:r>
              <a:rPr lang="de-DE" sz="1800">
                <a:effectLst/>
                <a:latin typeface="Calibri" panose="020F0502020204030204" pitchFamily="34" charset="0"/>
              </a:rPr>
              <a:t> (social </a:t>
            </a:r>
            <a:r>
              <a:rPr lang="de-DE" sz="1800" err="1">
                <a:effectLst/>
                <a:latin typeface="Calibri" panose="020F0502020204030204" pitchFamily="34" charset="0"/>
              </a:rPr>
              <a:t>housing</a:t>
            </a:r>
            <a:r>
              <a:rPr lang="de-DE" sz="1800">
                <a:effectLst/>
                <a:latin typeface="Calibri" panose="020F0502020204030204" pitchFamily="34" charset="0"/>
              </a:rPr>
              <a:t> </a:t>
            </a:r>
            <a:r>
              <a:rPr lang="de-DE" sz="1800" err="1">
                <a:effectLst/>
                <a:latin typeface="Calibri" panose="020F0502020204030204" pitchFamily="34" charset="0"/>
              </a:rPr>
              <a:t>schemes</a:t>
            </a:r>
            <a:r>
              <a:rPr lang="de-DE" sz="1800">
                <a:effectLst/>
                <a:latin typeface="Calibri" panose="020F0502020204030204" pitchFamily="34" charset="0"/>
              </a:rPr>
              <a:t>? Rental </a:t>
            </a:r>
            <a:r>
              <a:rPr lang="de-DE" sz="1800" err="1">
                <a:effectLst/>
                <a:latin typeface="Calibri" panose="020F0502020204030204" pitchFamily="34" charset="0"/>
              </a:rPr>
              <a:t>subsidies</a:t>
            </a:r>
            <a:r>
              <a:rPr lang="de-DE" sz="1800">
                <a:effectLst/>
                <a:latin typeface="Calibri" panose="020F0502020204030204" pitchFamily="34" charset="0"/>
              </a:rPr>
              <a:t>? </a:t>
            </a:r>
            <a:r>
              <a:rPr lang="de-DE" sz="1800" err="1">
                <a:effectLst/>
                <a:latin typeface="Calibri" panose="020F0502020204030204" pitchFamily="34" charset="0"/>
              </a:rPr>
              <a:t>ratio</a:t>
            </a:r>
            <a:r>
              <a:rPr lang="de-DE" sz="1800">
                <a:effectLst/>
                <a:latin typeface="Calibri" panose="020F0502020204030204" pitchFamily="34" charset="0"/>
              </a:rPr>
              <a:t> </a:t>
            </a:r>
            <a:r>
              <a:rPr lang="de-DE" sz="1800" err="1">
                <a:effectLst/>
                <a:latin typeface="Calibri" panose="020F0502020204030204" pitchFamily="34" charset="0"/>
              </a:rPr>
              <a:t>for</a:t>
            </a:r>
            <a:r>
              <a:rPr lang="de-DE" sz="1800">
                <a:effectLst/>
                <a:latin typeface="Calibri" panose="020F0502020204030204" pitchFamily="34" charset="0"/>
              </a:rPr>
              <a:t> </a:t>
            </a:r>
            <a:r>
              <a:rPr lang="de-DE" sz="1800" err="1">
                <a:effectLst/>
                <a:latin typeface="Calibri" panose="020F0502020204030204" pitchFamily="34" charset="0"/>
              </a:rPr>
              <a:t>foreigners</a:t>
            </a:r>
            <a:r>
              <a:rPr lang="de-DE" sz="1800">
                <a:effectLst/>
                <a:latin typeface="Calibri" panose="020F0502020204030204" pitchFamily="34" charset="0"/>
              </a:rPr>
              <a:t>?) - </a:t>
            </a:r>
            <a:r>
              <a:rPr lang="de-DE" sz="1800" err="1">
                <a:effectLst/>
                <a:latin typeface="Calibri" panose="020F0502020204030204" pitchFamily="34" charset="0"/>
              </a:rPr>
              <a:t>we</a:t>
            </a:r>
            <a:r>
              <a:rPr lang="de-DE" sz="1800">
                <a:effectLst/>
                <a:latin typeface="Calibri" panose="020F0502020204030204" pitchFamily="34" charset="0"/>
              </a:rPr>
              <a:t> </a:t>
            </a:r>
            <a:r>
              <a:rPr lang="de-DE" sz="1800" err="1">
                <a:effectLst/>
                <a:latin typeface="Calibri" panose="020F0502020204030204" pitchFamily="34" charset="0"/>
              </a:rPr>
              <a:t>need</a:t>
            </a:r>
            <a:r>
              <a:rPr lang="de-DE" sz="1800">
                <a:effectLst/>
                <a:latin typeface="Calibri" panose="020F0502020204030204" pitchFamily="34" charset="0"/>
              </a:rPr>
              <a:t> </a:t>
            </a:r>
            <a:r>
              <a:rPr lang="de-DE" sz="1800" err="1">
                <a:effectLst/>
                <a:latin typeface="Calibri" panose="020F0502020204030204" pitchFamily="34" charset="0"/>
              </a:rPr>
              <a:t>to</a:t>
            </a:r>
            <a:r>
              <a:rPr lang="de-DE" sz="1800">
                <a:effectLst/>
                <a:latin typeface="Calibri" panose="020F0502020204030204" pitchFamily="34" charset="0"/>
              </a:rPr>
              <a:t> check </a:t>
            </a:r>
            <a:r>
              <a:rPr lang="de-DE" sz="1800" err="1">
                <a:effectLst/>
                <a:latin typeface="Calibri" panose="020F0502020204030204" pitchFamily="34" charset="0"/>
              </a:rPr>
              <a:t>with</a:t>
            </a:r>
            <a:r>
              <a:rPr lang="de-DE" sz="1800">
                <a:effectLst/>
                <a:latin typeface="Calibri" panose="020F0502020204030204" pitchFamily="34" charset="0"/>
              </a:rPr>
              <a:t> </a:t>
            </a:r>
            <a:r>
              <a:rPr lang="de-DE" sz="1800" err="1">
                <a:effectLst/>
                <a:latin typeface="Calibri" panose="020F0502020204030204" pitchFamily="34" charset="0"/>
              </a:rPr>
              <a:t>the</a:t>
            </a:r>
            <a:r>
              <a:rPr lang="de-DE" sz="1800">
                <a:effectLst/>
                <a:latin typeface="Calibri" panose="020F0502020204030204" pitchFamily="34" charset="0"/>
              </a:rPr>
              <a:t> </a:t>
            </a:r>
            <a:r>
              <a:rPr lang="de-DE" sz="1800" err="1">
                <a:effectLst/>
                <a:latin typeface="Calibri" panose="020F0502020204030204" pitchFamily="34" charset="0"/>
              </a:rPr>
              <a:t>branches</a:t>
            </a:r>
            <a:r>
              <a:rPr lang="de-DE" sz="1800">
                <a:effectLst/>
                <a:latin typeface="Calibri" panose="020F0502020204030204" pitchFamily="34" charset="0"/>
              </a:rPr>
              <a:t> </a:t>
            </a:r>
          </a:p>
          <a:p>
            <a:pPr marL="0" marR="0">
              <a:spcBef>
                <a:spcPts val="0"/>
              </a:spcBef>
              <a:spcAft>
                <a:spcPts val="0"/>
              </a:spcAft>
            </a:pPr>
            <a:r>
              <a:rPr lang="de-DE" sz="1800" err="1">
                <a:effectLst/>
                <a:latin typeface="Calibri" panose="020F0502020204030204" pitchFamily="34" charset="0"/>
              </a:rPr>
              <a:t>Reimbursement</a:t>
            </a:r>
            <a:r>
              <a:rPr lang="de-DE" sz="1800">
                <a:effectLst/>
                <a:latin typeface="Calibri" panose="020F0502020204030204" pitchFamily="34" charset="0"/>
              </a:rPr>
              <a:t> </a:t>
            </a:r>
            <a:r>
              <a:rPr lang="de-DE" sz="1800" err="1">
                <a:effectLst/>
                <a:latin typeface="Calibri" panose="020F0502020204030204" pitchFamily="34" charset="0"/>
              </a:rPr>
              <a:t>of</a:t>
            </a:r>
            <a:r>
              <a:rPr lang="de-DE" sz="1800">
                <a:effectLst/>
                <a:latin typeface="Calibri" panose="020F0502020204030204" pitchFamily="34" charset="0"/>
              </a:rPr>
              <a:t> </a:t>
            </a:r>
            <a:r>
              <a:rPr lang="de-DE" sz="1800" err="1">
                <a:effectLst/>
                <a:latin typeface="Calibri" panose="020F0502020204030204" pitchFamily="34" charset="0"/>
              </a:rPr>
              <a:t>the</a:t>
            </a:r>
            <a:r>
              <a:rPr lang="de-DE" sz="1800">
                <a:effectLst/>
                <a:latin typeface="Calibri" panose="020F0502020204030204" pitchFamily="34" charset="0"/>
              </a:rPr>
              <a:t> </a:t>
            </a:r>
            <a:r>
              <a:rPr lang="de-DE" sz="1800" err="1">
                <a:effectLst/>
                <a:latin typeface="Calibri" panose="020F0502020204030204" pitchFamily="34" charset="0"/>
              </a:rPr>
              <a:t>deposit</a:t>
            </a:r>
            <a:r>
              <a:rPr lang="de-DE" sz="1800">
                <a:effectLst/>
                <a:latin typeface="Calibri" panose="020F0502020204030204" pitchFamily="34" charset="0"/>
              </a:rPr>
              <a:t> </a:t>
            </a:r>
            <a:r>
              <a:rPr lang="de-DE" sz="1800" err="1">
                <a:effectLst/>
                <a:latin typeface="Calibri" panose="020F0502020204030204" pitchFamily="34" charset="0"/>
              </a:rPr>
              <a:t>as</a:t>
            </a:r>
            <a:r>
              <a:rPr lang="de-DE" sz="1800">
                <a:effectLst/>
                <a:latin typeface="Calibri" panose="020F0502020204030204" pitchFamily="34" charset="0"/>
              </a:rPr>
              <a:t> a </a:t>
            </a:r>
            <a:r>
              <a:rPr lang="de-DE" sz="1800" err="1">
                <a:effectLst/>
                <a:latin typeface="Calibri" panose="020F0502020204030204" pitchFamily="34" charset="0"/>
              </a:rPr>
              <a:t>contribution</a:t>
            </a:r>
            <a:r>
              <a:rPr lang="de-DE" sz="1800">
                <a:effectLst/>
                <a:latin typeface="Calibri" panose="020F0502020204030204" pitchFamily="34" charset="0"/>
              </a:rPr>
              <a:t> </a:t>
            </a:r>
            <a:r>
              <a:rPr lang="de-DE" sz="1800" err="1">
                <a:effectLst/>
                <a:latin typeface="Calibri" panose="020F0502020204030204" pitchFamily="34" charset="0"/>
              </a:rPr>
              <a:t>to</a:t>
            </a:r>
            <a:r>
              <a:rPr lang="de-DE" sz="1800">
                <a:effectLst/>
                <a:latin typeface="Calibri" panose="020F0502020204030204" pitchFamily="34" charset="0"/>
              </a:rPr>
              <a:t> </a:t>
            </a:r>
          </a:p>
          <a:p>
            <a:pPr marL="0" marR="0">
              <a:spcBef>
                <a:spcPts val="0"/>
              </a:spcBef>
              <a:spcAft>
                <a:spcPts val="0"/>
              </a:spcAft>
            </a:pPr>
            <a:r>
              <a:rPr lang="de-DE" sz="1800" err="1">
                <a:effectLst/>
                <a:latin typeface="Calibri" panose="020F0502020204030204" pitchFamily="34" charset="0"/>
              </a:rPr>
              <a:t>What</a:t>
            </a:r>
            <a:r>
              <a:rPr lang="de-DE" sz="1800">
                <a:effectLst/>
                <a:latin typeface="Calibri" panose="020F0502020204030204" pitchFamily="34" charset="0"/>
              </a:rPr>
              <a:t> </a:t>
            </a:r>
            <a:r>
              <a:rPr lang="de-DE" sz="1800" err="1">
                <a:effectLst/>
                <a:latin typeface="Calibri" panose="020F0502020204030204" pitchFamily="34" charset="0"/>
              </a:rPr>
              <a:t>is</a:t>
            </a:r>
            <a:r>
              <a:rPr lang="de-DE" sz="1800">
                <a:effectLst/>
                <a:latin typeface="Calibri" panose="020F0502020204030204" pitchFamily="34" charset="0"/>
              </a:rPr>
              <a:t> </a:t>
            </a:r>
            <a:r>
              <a:rPr lang="de-DE" sz="1800" err="1">
                <a:effectLst/>
                <a:latin typeface="Calibri" panose="020F0502020204030204" pitchFamily="34" charset="0"/>
              </a:rPr>
              <a:t>the</a:t>
            </a:r>
            <a:r>
              <a:rPr lang="de-DE" sz="1800">
                <a:effectLst/>
                <a:latin typeface="Calibri" panose="020F0502020204030204" pitchFamily="34" charset="0"/>
              </a:rPr>
              <a:t> </a:t>
            </a:r>
            <a:r>
              <a:rPr lang="de-DE" sz="1800" err="1">
                <a:effectLst/>
                <a:latin typeface="Calibri" panose="020F0502020204030204" pitchFamily="34" charset="0"/>
              </a:rPr>
              <a:t>referral</a:t>
            </a:r>
            <a:r>
              <a:rPr lang="de-DE" sz="1800">
                <a:effectLst/>
                <a:latin typeface="Calibri" panose="020F0502020204030204" pitchFamily="34" charset="0"/>
              </a:rPr>
              <a:t> </a:t>
            </a:r>
            <a:r>
              <a:rPr lang="de-DE" sz="1800" err="1">
                <a:effectLst/>
                <a:latin typeface="Calibri" panose="020F0502020204030204" pitchFamily="34" charset="0"/>
              </a:rPr>
              <a:t>system</a:t>
            </a:r>
            <a:r>
              <a:rPr lang="de-DE" sz="1800">
                <a:effectLst/>
                <a:latin typeface="Calibri" panose="020F0502020204030204" pitchFamily="34" charset="0"/>
              </a:rPr>
              <a:t> in </a:t>
            </a:r>
            <a:r>
              <a:rPr lang="de-DE" sz="1800" err="1">
                <a:effectLst/>
                <a:latin typeface="Calibri" panose="020F0502020204030204" pitchFamily="34" charset="0"/>
              </a:rPr>
              <a:t>place</a:t>
            </a:r>
            <a:r>
              <a:rPr lang="de-DE" sz="1800">
                <a:effectLst/>
                <a:latin typeface="Calibri" panose="020F0502020204030204" pitchFamily="34" charset="0"/>
              </a:rPr>
              <a:t>? </a:t>
            </a:r>
            <a:r>
              <a:rPr lang="de-DE" sz="1800" err="1">
                <a:effectLst/>
                <a:latin typeface="Calibri" panose="020F0502020204030204" pitchFamily="34" charset="0"/>
              </a:rPr>
              <a:t>Local</a:t>
            </a:r>
            <a:r>
              <a:rPr lang="de-DE" sz="1800">
                <a:effectLst/>
                <a:latin typeface="Calibri" panose="020F0502020204030204" pitchFamily="34" charset="0"/>
              </a:rPr>
              <a:t> </a:t>
            </a:r>
            <a:r>
              <a:rPr lang="de-DE" sz="1800" err="1">
                <a:effectLst/>
                <a:latin typeface="Calibri" panose="020F0502020204030204" pitchFamily="34" charset="0"/>
              </a:rPr>
              <a:t>authorities</a:t>
            </a:r>
            <a:r>
              <a:rPr lang="de-DE" sz="1800">
                <a:effectLst/>
                <a:latin typeface="Calibri" panose="020F0502020204030204" pitchFamily="34" charset="0"/>
              </a:rPr>
              <a:t> / </a:t>
            </a:r>
            <a:r>
              <a:rPr lang="de-DE" sz="1800" err="1">
                <a:effectLst/>
                <a:latin typeface="Calibri" panose="020F0502020204030204" pitchFamily="34" charset="0"/>
              </a:rPr>
              <a:t>government</a:t>
            </a:r>
            <a:r>
              <a:rPr lang="de-DE" sz="1800">
                <a:effectLst/>
                <a:latin typeface="Calibri" panose="020F0502020204030204" pitchFamily="34" charset="0"/>
              </a:rPr>
              <a:t> </a:t>
            </a:r>
            <a:r>
              <a:rPr lang="de-DE" sz="1800" err="1">
                <a:effectLst/>
                <a:latin typeface="Calibri" panose="020F0502020204030204" pitchFamily="34" charset="0"/>
              </a:rPr>
              <a:t>auth</a:t>
            </a:r>
            <a:r>
              <a:rPr lang="de-DE" sz="1800">
                <a:effectLst/>
                <a:latin typeface="Calibri" panose="020F0502020204030204" pitchFamily="34" charset="0"/>
              </a:rPr>
              <a:t> </a:t>
            </a:r>
            <a:r>
              <a:rPr lang="de-DE" sz="1800" err="1">
                <a:effectLst/>
                <a:latin typeface="Calibri" panose="020F0502020204030204" pitchFamily="34" charset="0"/>
              </a:rPr>
              <a:t>or</a:t>
            </a:r>
            <a:r>
              <a:rPr lang="de-DE" sz="1800">
                <a:effectLst/>
                <a:latin typeface="Calibri" panose="020F0502020204030204" pitchFamily="34" charset="0"/>
              </a:rPr>
              <a:t> </a:t>
            </a:r>
            <a:r>
              <a:rPr lang="de-DE" sz="1800" err="1">
                <a:effectLst/>
                <a:latin typeface="Calibri" panose="020F0502020204030204" pitchFamily="34" charset="0"/>
              </a:rPr>
              <a:t>the</a:t>
            </a:r>
            <a:r>
              <a:rPr lang="de-DE" sz="1800">
                <a:effectLst/>
                <a:latin typeface="Calibri" panose="020F0502020204030204" pitchFamily="34" charset="0"/>
              </a:rPr>
              <a:t> </a:t>
            </a:r>
            <a:r>
              <a:rPr lang="de-DE" sz="1800" err="1">
                <a:effectLst/>
                <a:latin typeface="Calibri" panose="020F0502020204030204" pitchFamily="34" charset="0"/>
              </a:rPr>
              <a:t>coordination</a:t>
            </a:r>
            <a:r>
              <a:rPr lang="de-DE" sz="1800">
                <a:effectLst/>
                <a:latin typeface="Calibri" panose="020F0502020204030204" pitchFamily="34" charset="0"/>
              </a:rPr>
              <a:t> </a:t>
            </a:r>
            <a:r>
              <a:rPr lang="de-DE" sz="1800" err="1">
                <a:effectLst/>
                <a:latin typeface="Calibri" panose="020F0502020204030204" pitchFamily="34" charset="0"/>
              </a:rPr>
              <a:t>mechanism</a:t>
            </a:r>
            <a:r>
              <a:rPr lang="de-DE" sz="1800">
                <a:effectLst/>
                <a:latin typeface="Calibri" panose="020F0502020204030204" pitchFamily="34" charset="0"/>
              </a:rPr>
              <a:t>(UNHCR?) </a:t>
            </a:r>
          </a:p>
          <a:p>
            <a:endParaRPr lang="en-GB"/>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12</a:t>
            </a:fld>
            <a:endParaRPr lang="en-US" altLang="ru-RU"/>
          </a:p>
        </p:txBody>
      </p:sp>
    </p:spTree>
    <p:extLst>
      <p:ext uri="{BB962C8B-B14F-4D97-AF65-F5344CB8AC3E}">
        <p14:creationId xmlns:p14="http://schemas.microsoft.com/office/powerpoint/2010/main" val="1747851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75842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351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935145" y="3120406"/>
            <a:ext cx="5715000" cy="5715000"/>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C6CE324C-3444-A14E-9C65-A01E60CA6D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05637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610782" y="2576586"/>
            <a:ext cx="6363725" cy="6363727"/>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F854286-77C0-0545-B91A-BA15C81563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97453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8981CBB9-A54F-F447-A3CC-2069B379AA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681372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19894A57-3362-D845-9FF5-F2BF986B3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07645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9D15A36-1805-AE45-B957-19C563F482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35727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170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70999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98689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80835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45275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72098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8FEF8EAE-BD4D-BF4C-AAA9-45CC4C307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67702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6D695FF5-6267-0749-9705-3C35E824F8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450120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7841126" y="0"/>
            <a:ext cx="10446874" cy="10288588"/>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39115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091393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106522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DC96F45E-ECAD-804B-A941-D76D114546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97587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B7D368AC-1436-E045-B5D1-992449692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80297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557926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11334720" y="0"/>
            <a:ext cx="6953280" cy="10288588"/>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8937817" y="3459679"/>
            <a:ext cx="5212135" cy="5845278"/>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410215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98F6A8E8-A439-E242-A384-AA001F0C3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124102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C6708BB-4E94-D842-84D9-C6091C7AA7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541326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21658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388512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079999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04901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768612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4EC0390E-8E7E-BC44-8A60-02729D35B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600745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5EF87BB5-BEC8-A24A-854A-D8849FB4E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45434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100236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42639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solidFill>
                  <a:schemeClr val="bg2"/>
                </a:solidFill>
                <a:latin typeface="Bebas" pitchFamily="2" charset="0"/>
                <a:ea typeface="Open Sans" panose="020B0606030504020204" pitchFamily="34" charset="0"/>
                <a:cs typeface="Open Sans" panose="020B0606030504020204" pitchFamily="34" charset="0"/>
              </a:rPr>
              <a:pPr algn="r"/>
              <a:t>‹#›</a:t>
            </a:fld>
            <a:endParaRPr lang="en-US" sz="1600" b="0">
              <a:solidFill>
                <a:schemeClr val="bg2"/>
              </a:solidFill>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95CDBC43-5708-7542-AEBD-02E226C16C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32171" y="0"/>
            <a:ext cx="2746587" cy="2683239"/>
          </a:xfrm>
          <a:prstGeom prst="rect">
            <a:avLst/>
          </a:prstGeom>
        </p:spPr>
      </p:pic>
    </p:spTree>
    <p:extLst>
      <p:ext uri="{BB962C8B-B14F-4D97-AF65-F5344CB8AC3E}">
        <p14:creationId xmlns:p14="http://schemas.microsoft.com/office/powerpoint/2010/main" val="3968771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95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EBF9-42B7-B9D9-7AA2-1E282DA68E14}"/>
              </a:ext>
            </a:extLst>
          </p:cNvPr>
          <p:cNvSpPr>
            <a:spLocks noGrp="1"/>
          </p:cNvSpPr>
          <p:nvPr>
            <p:ph type="ctrTitle"/>
          </p:nvPr>
        </p:nvSpPr>
        <p:spPr>
          <a:xfrm>
            <a:off x="2286000" y="1683804"/>
            <a:ext cx="13716000" cy="3581953"/>
          </a:xfrm>
          <a:prstGeom prst="rect">
            <a:avLst/>
          </a:prstGeo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9B986BB3-D14A-6011-D2F0-579E2FA21D6E}"/>
              </a:ext>
            </a:extLst>
          </p:cNvPr>
          <p:cNvSpPr>
            <a:spLocks noGrp="1"/>
          </p:cNvSpPr>
          <p:nvPr>
            <p:ph type="subTitle" idx="1"/>
          </p:nvPr>
        </p:nvSpPr>
        <p:spPr>
          <a:xfrm>
            <a:off x="2286000" y="5403891"/>
            <a:ext cx="13716000" cy="2484026"/>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Tree>
    <p:extLst>
      <p:ext uri="{BB962C8B-B14F-4D97-AF65-F5344CB8AC3E}">
        <p14:creationId xmlns:p14="http://schemas.microsoft.com/office/powerpoint/2010/main" val="71264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2077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856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14 January 2024</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362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Tree>
    <p:extLst>
      <p:ext uri="{BB962C8B-B14F-4D97-AF65-F5344CB8AC3E}">
        <p14:creationId xmlns:p14="http://schemas.microsoft.com/office/powerpoint/2010/main" val="386251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4975069" y="2029188"/>
            <a:ext cx="17752544" cy="3778950"/>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5378" y="-7435166"/>
            <a:ext cx="20236810" cy="20236810"/>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14 January 2024</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806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FB81F1-B734-0DC1-E535-9D26F40E9A58}"/>
              </a:ext>
            </a:extLst>
          </p:cNvPr>
          <p:cNvSpPr txBox="1"/>
          <p:nvPr>
            <p:extLst>
              <p:ext uri="{1162E1C5-73C7-4A58-AE30-91384D911F3F}">
                <p184:classification xmlns:p184="http://schemas.microsoft.com/office/powerpoint/2018/4/main" val="ftr"/>
              </p:ext>
            </p:extLst>
          </p:nvPr>
        </p:nvSpPr>
        <p:spPr>
          <a:xfrm>
            <a:off x="63500" y="10072688"/>
            <a:ext cx="4333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465" r:id="rId1"/>
    <p:sldLayoutId id="2147484605" r:id="rId2"/>
    <p:sldLayoutId id="2147484599" r:id="rId3"/>
    <p:sldLayoutId id="2147484603" r:id="rId4"/>
    <p:sldLayoutId id="2147484601" r:id="rId5"/>
    <p:sldLayoutId id="2147484602" r:id="rId6"/>
    <p:sldLayoutId id="2147484467" r:id="rId7"/>
    <p:sldLayoutId id="2147484598" r:id="rId8"/>
    <p:sldLayoutId id="2147484600" r:id="rId9"/>
    <p:sldLayoutId id="2147484496" r:id="rId10"/>
    <p:sldLayoutId id="2147484470" r:id="rId11"/>
    <p:sldLayoutId id="2147484469" r:id="rId12"/>
    <p:sldLayoutId id="2147484471" r:id="rId13"/>
    <p:sldLayoutId id="2147484472" r:id="rId14"/>
    <p:sldLayoutId id="2147484473" r:id="rId15"/>
    <p:sldLayoutId id="2147484474" r:id="rId16"/>
    <p:sldLayoutId id="2147484475" r:id="rId17"/>
    <p:sldLayoutId id="2147484476" r:id="rId18"/>
    <p:sldLayoutId id="2147484477" r:id="rId19"/>
    <p:sldLayoutId id="2147484478" r:id="rId20"/>
    <p:sldLayoutId id="2147484604" r:id="rId21"/>
    <p:sldLayoutId id="2147484479" r:id="rId22"/>
    <p:sldLayoutId id="2147484480" r:id="rId23"/>
    <p:sldLayoutId id="2147484481" r:id="rId24"/>
    <p:sldLayoutId id="2147484482" r:id="rId25"/>
    <p:sldLayoutId id="2147484483" r:id="rId26"/>
    <p:sldLayoutId id="2147484484" r:id="rId27"/>
    <p:sldLayoutId id="2147484485" r:id="rId28"/>
    <p:sldLayoutId id="2147484486" r:id="rId29"/>
    <p:sldLayoutId id="2147484487" r:id="rId30"/>
    <p:sldLayoutId id="2147484488" r:id="rId31"/>
    <p:sldLayoutId id="2147484489" r:id="rId32"/>
    <p:sldLayoutId id="2147484490" r:id="rId33"/>
    <p:sldLayoutId id="2147484491" r:id="rId34"/>
    <p:sldLayoutId id="2147484492" r:id="rId35"/>
    <p:sldLayoutId id="2147484493" r:id="rId36"/>
    <p:sldLayoutId id="2147484494" r:id="rId37"/>
    <p:sldLayoutId id="2147484495" r:id="rId38"/>
    <p:sldLayoutId id="2147484594" r:id="rId39"/>
    <p:sldLayoutId id="2147484597" r:id="rId40"/>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4FDE48-2A36-E43B-A3FF-1837D09D5A3A}"/>
              </a:ext>
            </a:extLst>
          </p:cNvPr>
          <p:cNvSpPr txBox="1"/>
          <p:nvPr>
            <p:extLst>
              <p:ext uri="{1162E1C5-73C7-4A58-AE30-91384D911F3F}">
                <p184:classification xmlns:p184="http://schemas.microsoft.com/office/powerpoint/2018/4/main" val="ftr"/>
              </p:ext>
            </p:extLst>
          </p:nvPr>
        </p:nvSpPr>
        <p:spPr>
          <a:xfrm>
            <a:off x="95250" y="9964689"/>
            <a:ext cx="650082" cy="230832"/>
          </a:xfrm>
          <a:prstGeom prst="rect">
            <a:avLst/>
          </a:prstGeom>
        </p:spPr>
        <p:txBody>
          <a:bodyPr horzOverflow="overflow" lIns="0" tIns="0" rIns="0" bIns="0">
            <a:spAutoFit/>
          </a:bodyPr>
          <a:lstStyle/>
          <a:p>
            <a:pPr algn="l"/>
            <a:r>
              <a:rPr lang="en-US" sz="15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54673176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kobonew.ifrc.org/" TargetMode="External"/><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3.png"/><Relationship Id="rId7"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hyperlink" Target="https://ukrainecrm.ifrc.org/" TargetMode="External"/><Relationship Id="rId4" Type="http://schemas.openxmlformats.org/officeDocument/2006/relationships/image" Target="../media/image34.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mailto:sberendschot@redcross.nl" TargetMode="External"/><Relationship Id="rId7" Type="http://schemas.openxmlformats.org/officeDocument/2006/relationships/image" Target="../media/image32.png"/><Relationship Id="rId2" Type="http://schemas.openxmlformats.org/officeDocument/2006/relationships/hyperlink" Target="mailto:fsuarezjimenez@redcross.nl" TargetMode="Externa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mailto:ukraineresponse@510.globa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mailto:rrcvaim.budapest@ifrc.org" TargetMode="External"/><Relationship Id="rId7" Type="http://schemas.openxmlformats.org/officeDocument/2006/relationships/image" Target="../media/image25.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hyperlink" Target="https://ifrc-ufa.redrosecps.com/" TargetMode="External"/><Relationship Id="rId4" Type="http://schemas.openxmlformats.org/officeDocument/2006/relationships/image" Target="../media/image40.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s://www.510.global/wp-content/uploads/2021/10/Cash-Voucher-Assistance-at-Scale-Integrating-Systems-in-St.-Maarten-Aruba-1.pdf" TargetMode="External"/><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hyperlink" Target="https://ifrcorg-my.sharepoint.com/personal/hector_castillo_ifrc_org/Documents/slovakia-ukraine%20mision/CRM/Coding%20Framework_Ukraine%20and%20impacted%20countries%20DRAFT_COPY.xlsx" TargetMode="External"/><Relationship Id="rId4" Type="http://schemas.openxmlformats.org/officeDocument/2006/relationships/hyperlink" Target="https://docs.espocrm.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33.png"/><Relationship Id="rId12" Type="http://schemas.openxmlformats.org/officeDocument/2006/relationships/image" Target="../media/image19.png"/><Relationship Id="rId2" Type="http://schemas.openxmlformats.org/officeDocument/2006/relationships/image" Target="../media/image43.pn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18.png"/><Relationship Id="rId5" Type="http://schemas.openxmlformats.org/officeDocument/2006/relationships/image" Target="../media/image27.png"/><Relationship Id="rId15" Type="http://schemas.openxmlformats.org/officeDocument/2006/relationships/image" Target="../media/image26.svg"/><Relationship Id="rId10" Type="http://schemas.openxmlformats.org/officeDocument/2006/relationships/image" Target="../media/image17.png"/><Relationship Id="rId4" Type="http://schemas.openxmlformats.org/officeDocument/2006/relationships/image" Target="../media/image44.png"/><Relationship Id="rId9" Type="http://schemas.openxmlformats.org/officeDocument/2006/relationships/image" Target="../media/image15.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3A2B-5169-0327-298C-7C04EDC008B7}"/>
              </a:ext>
            </a:extLst>
          </p:cNvPr>
          <p:cNvSpPr>
            <a:spLocks noGrp="1"/>
          </p:cNvSpPr>
          <p:nvPr>
            <p:ph type="ctrTitle"/>
          </p:nvPr>
        </p:nvSpPr>
        <p:spPr>
          <a:xfrm>
            <a:off x="2286000" y="2271030"/>
            <a:ext cx="13716000" cy="3186407"/>
          </a:xfrm>
        </p:spPr>
        <p:txBody>
          <a:bodyPr lIns="137160" tIns="68580" rIns="137160" bIns="68580" anchor="b"/>
          <a:lstStyle/>
          <a:p>
            <a:r>
              <a:rPr lang="en-GB" sz="3000" dirty="0"/>
              <a:t>Example 2.2.3  - Staff orientation rental programme </a:t>
            </a:r>
            <a:br>
              <a:rPr lang="en-GB" dirty="0"/>
            </a:br>
            <a:r>
              <a:rPr lang="en-GB" sz="2400" i="1" dirty="0">
                <a:solidFill>
                  <a:srgbClr val="FF0000"/>
                </a:solidFill>
              </a:rPr>
              <a:t>Note: This is a real example of a presentation used to on-board new staff in Slovakia so that they would have  some understanding of the rental programme.</a:t>
            </a:r>
          </a:p>
        </p:txBody>
      </p:sp>
    </p:spTree>
    <p:extLst>
      <p:ext uri="{BB962C8B-B14F-4D97-AF65-F5344CB8AC3E}">
        <p14:creationId xmlns:p14="http://schemas.microsoft.com/office/powerpoint/2010/main" val="3021696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797D9-A4AE-A516-5133-C047CC5C9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sp>
        <p:nvSpPr>
          <p:cNvPr id="5" name="TextBox 4">
            <a:extLst>
              <a:ext uri="{FF2B5EF4-FFF2-40B4-BE49-F238E27FC236}">
                <a16:creationId xmlns:a16="http://schemas.microsoft.com/office/drawing/2014/main" id="{08D83672-169D-8E43-4E1C-7F3471B2E7EF}"/>
              </a:ext>
            </a:extLst>
          </p:cNvPr>
          <p:cNvSpPr txBox="1"/>
          <p:nvPr/>
        </p:nvSpPr>
        <p:spPr>
          <a:xfrm>
            <a:off x="1776713" y="792189"/>
            <a:ext cx="14734574" cy="830997"/>
          </a:xfrm>
          <a:prstGeom prst="rect">
            <a:avLst/>
          </a:prstGeom>
          <a:noFill/>
        </p:spPr>
        <p:txBody>
          <a:bodyPr wrap="square" rtlCol="0">
            <a:spAutoFit/>
          </a:bodyPr>
          <a:lstStyle/>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Rental Assistance Amounts and Schedule</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pic>
        <p:nvPicPr>
          <p:cNvPr id="7" name="Picture 6">
            <a:extLst>
              <a:ext uri="{FF2B5EF4-FFF2-40B4-BE49-F238E27FC236}">
                <a16:creationId xmlns:a16="http://schemas.microsoft.com/office/drawing/2014/main" id="{21736C4A-95C5-9473-3803-AC4DC25579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3554" y="2304841"/>
            <a:ext cx="16473769" cy="7015622"/>
          </a:xfrm>
          <a:prstGeom prst="rect">
            <a:avLst/>
          </a:prstGeom>
        </p:spPr>
      </p:pic>
      <p:sp>
        <p:nvSpPr>
          <p:cNvPr id="28" name="TextBox 27">
            <a:extLst>
              <a:ext uri="{FF2B5EF4-FFF2-40B4-BE49-F238E27FC236}">
                <a16:creationId xmlns:a16="http://schemas.microsoft.com/office/drawing/2014/main" id="{16092667-09D6-50F0-15CD-EFBBDA8B3A7A}"/>
              </a:ext>
            </a:extLst>
          </p:cNvPr>
          <p:cNvSpPr txBox="1"/>
          <p:nvPr/>
        </p:nvSpPr>
        <p:spPr>
          <a:xfrm>
            <a:off x="15479033" y="4120462"/>
            <a:ext cx="213360" cy="367728"/>
          </a:xfrm>
          <a:prstGeom prst="rect">
            <a:avLst/>
          </a:prstGeom>
          <a:noFill/>
        </p:spPr>
        <p:txBody>
          <a:bodyPr wrap="square" rtlCol="0">
            <a:spAutoFit/>
          </a:bodyPr>
          <a:lstStyle/>
          <a:p>
            <a:r>
              <a:rPr lang="de-DE" dirty="0"/>
              <a:t>=</a:t>
            </a:r>
            <a:endParaRPr lang="en-GB" dirty="0"/>
          </a:p>
        </p:txBody>
      </p:sp>
      <p:grpSp>
        <p:nvGrpSpPr>
          <p:cNvPr id="32" name="Group 31">
            <a:extLst>
              <a:ext uri="{FF2B5EF4-FFF2-40B4-BE49-F238E27FC236}">
                <a16:creationId xmlns:a16="http://schemas.microsoft.com/office/drawing/2014/main" id="{C26A4066-6A04-0C66-766E-C45D5F99CEE7}"/>
              </a:ext>
            </a:extLst>
          </p:cNvPr>
          <p:cNvGrpSpPr/>
          <p:nvPr/>
        </p:nvGrpSpPr>
        <p:grpSpPr>
          <a:xfrm>
            <a:off x="7757962" y="3253339"/>
            <a:ext cx="7980953" cy="2074819"/>
            <a:chOff x="7757962" y="3253339"/>
            <a:chExt cx="7980953" cy="2074819"/>
          </a:xfrm>
        </p:grpSpPr>
        <p:grpSp>
          <p:nvGrpSpPr>
            <p:cNvPr id="24" name="Group 23">
              <a:extLst>
                <a:ext uri="{FF2B5EF4-FFF2-40B4-BE49-F238E27FC236}">
                  <a16:creationId xmlns:a16="http://schemas.microsoft.com/office/drawing/2014/main" id="{CB2C8602-E6B7-C3FF-8FB5-596E0B73FDDD}"/>
                </a:ext>
              </a:extLst>
            </p:cNvPr>
            <p:cNvGrpSpPr/>
            <p:nvPr/>
          </p:nvGrpSpPr>
          <p:grpSpPr>
            <a:xfrm>
              <a:off x="7757962" y="3253339"/>
              <a:ext cx="5423840" cy="2074819"/>
              <a:chOff x="7757962" y="3253339"/>
              <a:chExt cx="5423840" cy="2074819"/>
            </a:xfrm>
          </p:grpSpPr>
          <p:sp>
            <p:nvSpPr>
              <p:cNvPr id="8" name="TextBox 7">
                <a:extLst>
                  <a:ext uri="{FF2B5EF4-FFF2-40B4-BE49-F238E27FC236}">
                    <a16:creationId xmlns:a16="http://schemas.microsoft.com/office/drawing/2014/main" id="{7CF20807-EFC5-D022-0CA6-23133DB3D94B}"/>
                  </a:ext>
                </a:extLst>
              </p:cNvPr>
              <p:cNvSpPr txBox="1"/>
              <p:nvPr/>
            </p:nvSpPr>
            <p:spPr>
              <a:xfrm>
                <a:off x="7757962" y="3253339"/>
                <a:ext cx="259882" cy="369332"/>
              </a:xfrm>
              <a:prstGeom prst="rect">
                <a:avLst/>
              </a:prstGeom>
              <a:noFill/>
            </p:spPr>
            <p:txBody>
              <a:bodyPr wrap="square" rtlCol="0">
                <a:spAutoFit/>
              </a:bodyPr>
              <a:lstStyle/>
              <a:p>
                <a:r>
                  <a:rPr lang="de-DE" dirty="0"/>
                  <a:t>+</a:t>
                </a:r>
                <a:endParaRPr lang="en-GB" dirty="0"/>
              </a:p>
            </p:txBody>
          </p:sp>
          <p:sp>
            <p:nvSpPr>
              <p:cNvPr id="10" name="TextBox 9">
                <a:extLst>
                  <a:ext uri="{FF2B5EF4-FFF2-40B4-BE49-F238E27FC236}">
                    <a16:creationId xmlns:a16="http://schemas.microsoft.com/office/drawing/2014/main" id="{D202F587-4657-0650-83CB-04321812ABEF}"/>
                  </a:ext>
                </a:extLst>
              </p:cNvPr>
              <p:cNvSpPr txBox="1"/>
              <p:nvPr/>
            </p:nvSpPr>
            <p:spPr>
              <a:xfrm>
                <a:off x="7757962" y="4120462"/>
                <a:ext cx="213360" cy="367728"/>
              </a:xfrm>
              <a:prstGeom prst="rect">
                <a:avLst/>
              </a:prstGeom>
              <a:noFill/>
            </p:spPr>
            <p:txBody>
              <a:bodyPr wrap="square" rtlCol="0">
                <a:spAutoFit/>
              </a:bodyPr>
              <a:lstStyle/>
              <a:p>
                <a:r>
                  <a:rPr lang="de-DE" dirty="0"/>
                  <a:t>+</a:t>
                </a:r>
                <a:endParaRPr lang="en-GB" dirty="0"/>
              </a:p>
            </p:txBody>
          </p:sp>
          <p:sp>
            <p:nvSpPr>
              <p:cNvPr id="11" name="TextBox 10">
                <a:extLst>
                  <a:ext uri="{FF2B5EF4-FFF2-40B4-BE49-F238E27FC236}">
                    <a16:creationId xmlns:a16="http://schemas.microsoft.com/office/drawing/2014/main" id="{8247F535-D829-AD3D-7BD9-5E5E9BA592FC}"/>
                  </a:ext>
                </a:extLst>
              </p:cNvPr>
              <p:cNvSpPr txBox="1"/>
              <p:nvPr/>
            </p:nvSpPr>
            <p:spPr>
              <a:xfrm>
                <a:off x="7757962" y="4960430"/>
                <a:ext cx="213360" cy="367728"/>
              </a:xfrm>
              <a:prstGeom prst="rect">
                <a:avLst/>
              </a:prstGeom>
              <a:noFill/>
            </p:spPr>
            <p:txBody>
              <a:bodyPr wrap="square" rtlCol="0">
                <a:spAutoFit/>
              </a:bodyPr>
              <a:lstStyle/>
              <a:p>
                <a:r>
                  <a:rPr lang="de-DE" dirty="0"/>
                  <a:t>+</a:t>
                </a:r>
                <a:endParaRPr lang="en-GB" dirty="0"/>
              </a:p>
            </p:txBody>
          </p:sp>
          <p:sp>
            <p:nvSpPr>
              <p:cNvPr id="13" name="TextBox 12">
                <a:extLst>
                  <a:ext uri="{FF2B5EF4-FFF2-40B4-BE49-F238E27FC236}">
                    <a16:creationId xmlns:a16="http://schemas.microsoft.com/office/drawing/2014/main" id="{2AA251C0-07C5-1940-A0B5-6E406808FF8D}"/>
                  </a:ext>
                </a:extLst>
              </p:cNvPr>
              <p:cNvSpPr txBox="1"/>
              <p:nvPr/>
            </p:nvSpPr>
            <p:spPr>
              <a:xfrm>
                <a:off x="10316680" y="3253339"/>
                <a:ext cx="259882" cy="369332"/>
              </a:xfrm>
              <a:prstGeom prst="rect">
                <a:avLst/>
              </a:prstGeom>
              <a:noFill/>
            </p:spPr>
            <p:txBody>
              <a:bodyPr wrap="square" rtlCol="0">
                <a:spAutoFit/>
              </a:bodyPr>
              <a:lstStyle/>
              <a:p>
                <a:r>
                  <a:rPr lang="de-DE" dirty="0"/>
                  <a:t>+</a:t>
                </a:r>
                <a:endParaRPr lang="en-GB" dirty="0"/>
              </a:p>
            </p:txBody>
          </p:sp>
          <p:sp>
            <p:nvSpPr>
              <p:cNvPr id="15" name="TextBox 14">
                <a:extLst>
                  <a:ext uri="{FF2B5EF4-FFF2-40B4-BE49-F238E27FC236}">
                    <a16:creationId xmlns:a16="http://schemas.microsoft.com/office/drawing/2014/main" id="{50E393AD-94F1-285D-9E74-7883FF67ABE1}"/>
                  </a:ext>
                </a:extLst>
              </p:cNvPr>
              <p:cNvSpPr txBox="1"/>
              <p:nvPr/>
            </p:nvSpPr>
            <p:spPr>
              <a:xfrm>
                <a:off x="10316680" y="4120462"/>
                <a:ext cx="213360" cy="367728"/>
              </a:xfrm>
              <a:prstGeom prst="rect">
                <a:avLst/>
              </a:prstGeom>
              <a:noFill/>
            </p:spPr>
            <p:txBody>
              <a:bodyPr wrap="square" rtlCol="0">
                <a:spAutoFit/>
              </a:bodyPr>
              <a:lstStyle/>
              <a:p>
                <a:r>
                  <a:rPr lang="de-DE" dirty="0"/>
                  <a:t>+</a:t>
                </a:r>
                <a:endParaRPr lang="en-GB" dirty="0"/>
              </a:p>
            </p:txBody>
          </p:sp>
          <p:sp>
            <p:nvSpPr>
              <p:cNvPr id="17" name="TextBox 16">
                <a:extLst>
                  <a:ext uri="{FF2B5EF4-FFF2-40B4-BE49-F238E27FC236}">
                    <a16:creationId xmlns:a16="http://schemas.microsoft.com/office/drawing/2014/main" id="{2354EEEA-4973-A7F7-AF30-594F81B390DA}"/>
                  </a:ext>
                </a:extLst>
              </p:cNvPr>
              <p:cNvSpPr txBox="1"/>
              <p:nvPr/>
            </p:nvSpPr>
            <p:spPr>
              <a:xfrm>
                <a:off x="10316680" y="4960430"/>
                <a:ext cx="213360" cy="367728"/>
              </a:xfrm>
              <a:prstGeom prst="rect">
                <a:avLst/>
              </a:prstGeom>
              <a:noFill/>
            </p:spPr>
            <p:txBody>
              <a:bodyPr wrap="square" rtlCol="0">
                <a:spAutoFit/>
              </a:bodyPr>
              <a:lstStyle/>
              <a:p>
                <a:r>
                  <a:rPr lang="de-DE" dirty="0"/>
                  <a:t>+</a:t>
                </a:r>
                <a:endParaRPr lang="en-GB" dirty="0"/>
              </a:p>
            </p:txBody>
          </p:sp>
          <p:sp>
            <p:nvSpPr>
              <p:cNvPr id="19" name="TextBox 18">
                <a:extLst>
                  <a:ext uri="{FF2B5EF4-FFF2-40B4-BE49-F238E27FC236}">
                    <a16:creationId xmlns:a16="http://schemas.microsoft.com/office/drawing/2014/main" id="{51BA66EB-07A9-E30A-B6AE-E5E44063EFE7}"/>
                  </a:ext>
                </a:extLst>
              </p:cNvPr>
              <p:cNvSpPr txBox="1"/>
              <p:nvPr/>
            </p:nvSpPr>
            <p:spPr>
              <a:xfrm>
                <a:off x="12921920" y="3253339"/>
                <a:ext cx="259882" cy="369332"/>
              </a:xfrm>
              <a:prstGeom prst="rect">
                <a:avLst/>
              </a:prstGeom>
              <a:noFill/>
            </p:spPr>
            <p:txBody>
              <a:bodyPr wrap="square" rtlCol="0">
                <a:spAutoFit/>
              </a:bodyPr>
              <a:lstStyle/>
              <a:p>
                <a:r>
                  <a:rPr lang="de-DE" dirty="0"/>
                  <a:t>+</a:t>
                </a:r>
                <a:endParaRPr lang="en-GB" dirty="0"/>
              </a:p>
            </p:txBody>
          </p:sp>
          <p:sp>
            <p:nvSpPr>
              <p:cNvPr id="21" name="TextBox 20">
                <a:extLst>
                  <a:ext uri="{FF2B5EF4-FFF2-40B4-BE49-F238E27FC236}">
                    <a16:creationId xmlns:a16="http://schemas.microsoft.com/office/drawing/2014/main" id="{93213334-5177-BE35-A110-67B6F5BE7831}"/>
                  </a:ext>
                </a:extLst>
              </p:cNvPr>
              <p:cNvSpPr txBox="1"/>
              <p:nvPr/>
            </p:nvSpPr>
            <p:spPr>
              <a:xfrm>
                <a:off x="12921920" y="4120462"/>
                <a:ext cx="213360" cy="367728"/>
              </a:xfrm>
              <a:prstGeom prst="rect">
                <a:avLst/>
              </a:prstGeom>
              <a:noFill/>
            </p:spPr>
            <p:txBody>
              <a:bodyPr wrap="square" rtlCol="0">
                <a:spAutoFit/>
              </a:bodyPr>
              <a:lstStyle/>
              <a:p>
                <a:r>
                  <a:rPr lang="de-DE" dirty="0"/>
                  <a:t>+</a:t>
                </a:r>
                <a:endParaRPr lang="en-GB" dirty="0"/>
              </a:p>
            </p:txBody>
          </p:sp>
          <p:sp>
            <p:nvSpPr>
              <p:cNvPr id="23" name="TextBox 22">
                <a:extLst>
                  <a:ext uri="{FF2B5EF4-FFF2-40B4-BE49-F238E27FC236}">
                    <a16:creationId xmlns:a16="http://schemas.microsoft.com/office/drawing/2014/main" id="{E005E1CA-5875-8223-2767-1016303B1A16}"/>
                  </a:ext>
                </a:extLst>
              </p:cNvPr>
              <p:cNvSpPr txBox="1"/>
              <p:nvPr/>
            </p:nvSpPr>
            <p:spPr>
              <a:xfrm>
                <a:off x="12921920" y="4960430"/>
                <a:ext cx="213360" cy="367728"/>
              </a:xfrm>
              <a:prstGeom prst="rect">
                <a:avLst/>
              </a:prstGeom>
              <a:noFill/>
            </p:spPr>
            <p:txBody>
              <a:bodyPr wrap="square" rtlCol="0">
                <a:spAutoFit/>
              </a:bodyPr>
              <a:lstStyle/>
              <a:p>
                <a:r>
                  <a:rPr lang="de-DE" dirty="0"/>
                  <a:t>+</a:t>
                </a:r>
                <a:endParaRPr lang="en-GB" dirty="0"/>
              </a:p>
            </p:txBody>
          </p:sp>
        </p:grpSp>
        <p:grpSp>
          <p:nvGrpSpPr>
            <p:cNvPr id="31" name="Group 30">
              <a:extLst>
                <a:ext uri="{FF2B5EF4-FFF2-40B4-BE49-F238E27FC236}">
                  <a16:creationId xmlns:a16="http://schemas.microsoft.com/office/drawing/2014/main" id="{759B3E94-D314-5889-2D00-E272E9299E81}"/>
                </a:ext>
              </a:extLst>
            </p:cNvPr>
            <p:cNvGrpSpPr/>
            <p:nvPr/>
          </p:nvGrpSpPr>
          <p:grpSpPr>
            <a:xfrm>
              <a:off x="15479033" y="3253339"/>
              <a:ext cx="259882" cy="2074819"/>
              <a:chOff x="15479033" y="3253339"/>
              <a:chExt cx="259882" cy="2074819"/>
            </a:xfrm>
          </p:grpSpPr>
          <p:sp>
            <p:nvSpPr>
              <p:cNvPr id="26" name="TextBox 25">
                <a:extLst>
                  <a:ext uri="{FF2B5EF4-FFF2-40B4-BE49-F238E27FC236}">
                    <a16:creationId xmlns:a16="http://schemas.microsoft.com/office/drawing/2014/main" id="{CAEA6127-6FEC-3EED-8252-B0E507C29F89}"/>
                  </a:ext>
                </a:extLst>
              </p:cNvPr>
              <p:cNvSpPr txBox="1"/>
              <p:nvPr/>
            </p:nvSpPr>
            <p:spPr>
              <a:xfrm>
                <a:off x="15479033" y="3253339"/>
                <a:ext cx="259882" cy="369332"/>
              </a:xfrm>
              <a:prstGeom prst="rect">
                <a:avLst/>
              </a:prstGeom>
              <a:noFill/>
            </p:spPr>
            <p:txBody>
              <a:bodyPr wrap="square" rtlCol="0">
                <a:spAutoFit/>
              </a:bodyPr>
              <a:lstStyle/>
              <a:p>
                <a:r>
                  <a:rPr lang="de-DE" dirty="0"/>
                  <a:t>= </a:t>
                </a:r>
                <a:endParaRPr lang="en-GB" dirty="0"/>
              </a:p>
            </p:txBody>
          </p:sp>
          <p:sp>
            <p:nvSpPr>
              <p:cNvPr id="30" name="TextBox 29">
                <a:extLst>
                  <a:ext uri="{FF2B5EF4-FFF2-40B4-BE49-F238E27FC236}">
                    <a16:creationId xmlns:a16="http://schemas.microsoft.com/office/drawing/2014/main" id="{54824E12-C3FA-DE0C-E315-71989D623F47}"/>
                  </a:ext>
                </a:extLst>
              </p:cNvPr>
              <p:cNvSpPr txBox="1"/>
              <p:nvPr/>
            </p:nvSpPr>
            <p:spPr>
              <a:xfrm>
                <a:off x="15479033" y="4960430"/>
                <a:ext cx="213360" cy="367728"/>
              </a:xfrm>
              <a:prstGeom prst="rect">
                <a:avLst/>
              </a:prstGeom>
              <a:noFill/>
            </p:spPr>
            <p:txBody>
              <a:bodyPr wrap="square" rtlCol="0">
                <a:spAutoFit/>
              </a:bodyPr>
              <a:lstStyle/>
              <a:p>
                <a:r>
                  <a:rPr lang="de-DE" dirty="0"/>
                  <a:t>=</a:t>
                </a:r>
                <a:endParaRPr lang="en-GB" dirty="0"/>
              </a:p>
            </p:txBody>
          </p:sp>
        </p:grpSp>
      </p:grpSp>
      <p:grpSp>
        <p:nvGrpSpPr>
          <p:cNvPr id="59" name="Group 58">
            <a:extLst>
              <a:ext uri="{FF2B5EF4-FFF2-40B4-BE49-F238E27FC236}">
                <a16:creationId xmlns:a16="http://schemas.microsoft.com/office/drawing/2014/main" id="{A17C3F21-FC10-1FCD-591B-7AA244860390}"/>
              </a:ext>
            </a:extLst>
          </p:cNvPr>
          <p:cNvGrpSpPr/>
          <p:nvPr/>
        </p:nvGrpSpPr>
        <p:grpSpPr>
          <a:xfrm>
            <a:off x="7736706" y="6287703"/>
            <a:ext cx="7934431" cy="367728"/>
            <a:chOff x="7736706" y="6287703"/>
            <a:chExt cx="7934431" cy="367728"/>
          </a:xfrm>
        </p:grpSpPr>
        <p:sp>
          <p:nvSpPr>
            <p:cNvPr id="34" name="TextBox 33">
              <a:extLst>
                <a:ext uri="{FF2B5EF4-FFF2-40B4-BE49-F238E27FC236}">
                  <a16:creationId xmlns:a16="http://schemas.microsoft.com/office/drawing/2014/main" id="{EE7E750A-6B07-668C-A3C9-938FD0399468}"/>
                </a:ext>
              </a:extLst>
            </p:cNvPr>
            <p:cNvSpPr txBox="1"/>
            <p:nvPr/>
          </p:nvSpPr>
          <p:spPr>
            <a:xfrm>
              <a:off x="7736706" y="6287703"/>
              <a:ext cx="213360" cy="367728"/>
            </a:xfrm>
            <a:prstGeom prst="rect">
              <a:avLst/>
            </a:prstGeom>
            <a:noFill/>
          </p:spPr>
          <p:txBody>
            <a:bodyPr wrap="square" rtlCol="0">
              <a:spAutoFit/>
            </a:bodyPr>
            <a:lstStyle/>
            <a:p>
              <a:r>
                <a:rPr lang="de-DE" dirty="0"/>
                <a:t>+</a:t>
              </a:r>
              <a:endParaRPr lang="en-GB" dirty="0"/>
            </a:p>
          </p:txBody>
        </p:sp>
        <p:sp>
          <p:nvSpPr>
            <p:cNvPr id="36" name="TextBox 35">
              <a:extLst>
                <a:ext uri="{FF2B5EF4-FFF2-40B4-BE49-F238E27FC236}">
                  <a16:creationId xmlns:a16="http://schemas.microsoft.com/office/drawing/2014/main" id="{9C68B2DB-8319-53D6-BFA8-76503CDB1539}"/>
                </a:ext>
              </a:extLst>
            </p:cNvPr>
            <p:cNvSpPr txBox="1"/>
            <p:nvPr/>
          </p:nvSpPr>
          <p:spPr>
            <a:xfrm>
              <a:off x="10295424" y="6287703"/>
              <a:ext cx="213360" cy="367728"/>
            </a:xfrm>
            <a:prstGeom prst="rect">
              <a:avLst/>
            </a:prstGeom>
            <a:noFill/>
          </p:spPr>
          <p:txBody>
            <a:bodyPr wrap="square" rtlCol="0">
              <a:spAutoFit/>
            </a:bodyPr>
            <a:lstStyle/>
            <a:p>
              <a:r>
                <a:rPr lang="de-DE" dirty="0"/>
                <a:t>+</a:t>
              </a:r>
              <a:endParaRPr lang="en-GB" dirty="0"/>
            </a:p>
          </p:txBody>
        </p:sp>
        <p:sp>
          <p:nvSpPr>
            <p:cNvPr id="38" name="TextBox 37">
              <a:extLst>
                <a:ext uri="{FF2B5EF4-FFF2-40B4-BE49-F238E27FC236}">
                  <a16:creationId xmlns:a16="http://schemas.microsoft.com/office/drawing/2014/main" id="{BAC5EB8C-7242-DD7C-6168-5F4C5E0470AF}"/>
                </a:ext>
              </a:extLst>
            </p:cNvPr>
            <p:cNvSpPr txBox="1"/>
            <p:nvPr/>
          </p:nvSpPr>
          <p:spPr>
            <a:xfrm>
              <a:off x="12900664" y="6287703"/>
              <a:ext cx="213360" cy="367728"/>
            </a:xfrm>
            <a:prstGeom prst="rect">
              <a:avLst/>
            </a:prstGeom>
            <a:noFill/>
          </p:spPr>
          <p:txBody>
            <a:bodyPr wrap="square" rtlCol="0">
              <a:spAutoFit/>
            </a:bodyPr>
            <a:lstStyle/>
            <a:p>
              <a:r>
                <a:rPr lang="de-DE" dirty="0"/>
                <a:t>+</a:t>
              </a:r>
              <a:endParaRPr lang="en-GB" dirty="0"/>
            </a:p>
          </p:txBody>
        </p:sp>
        <p:sp>
          <p:nvSpPr>
            <p:cNvPr id="40" name="TextBox 39">
              <a:extLst>
                <a:ext uri="{FF2B5EF4-FFF2-40B4-BE49-F238E27FC236}">
                  <a16:creationId xmlns:a16="http://schemas.microsoft.com/office/drawing/2014/main" id="{025E7619-BA1C-2A8C-C3E1-8903976437E0}"/>
                </a:ext>
              </a:extLst>
            </p:cNvPr>
            <p:cNvSpPr txBox="1"/>
            <p:nvPr/>
          </p:nvSpPr>
          <p:spPr>
            <a:xfrm>
              <a:off x="15457777" y="6287703"/>
              <a:ext cx="213360" cy="367728"/>
            </a:xfrm>
            <a:prstGeom prst="rect">
              <a:avLst/>
            </a:prstGeom>
            <a:noFill/>
          </p:spPr>
          <p:txBody>
            <a:bodyPr wrap="square" rtlCol="0">
              <a:spAutoFit/>
            </a:bodyPr>
            <a:lstStyle/>
            <a:p>
              <a:r>
                <a:rPr lang="de-DE" dirty="0"/>
                <a:t>=</a:t>
              </a:r>
              <a:endParaRPr lang="en-GB" dirty="0"/>
            </a:p>
          </p:txBody>
        </p:sp>
      </p:grpSp>
      <p:grpSp>
        <p:nvGrpSpPr>
          <p:cNvPr id="58" name="Group 57">
            <a:extLst>
              <a:ext uri="{FF2B5EF4-FFF2-40B4-BE49-F238E27FC236}">
                <a16:creationId xmlns:a16="http://schemas.microsoft.com/office/drawing/2014/main" id="{FE7E274E-DBCF-DB88-FA91-A0E39C85DFB3}"/>
              </a:ext>
            </a:extLst>
          </p:cNvPr>
          <p:cNvGrpSpPr/>
          <p:nvPr/>
        </p:nvGrpSpPr>
        <p:grpSpPr>
          <a:xfrm>
            <a:off x="7757962" y="7436355"/>
            <a:ext cx="7934431" cy="367728"/>
            <a:chOff x="7757962" y="7436355"/>
            <a:chExt cx="7934431" cy="367728"/>
          </a:xfrm>
        </p:grpSpPr>
        <p:sp>
          <p:nvSpPr>
            <p:cNvPr id="42" name="TextBox 41">
              <a:extLst>
                <a:ext uri="{FF2B5EF4-FFF2-40B4-BE49-F238E27FC236}">
                  <a16:creationId xmlns:a16="http://schemas.microsoft.com/office/drawing/2014/main" id="{76453308-7720-A837-2031-27B4685C9332}"/>
                </a:ext>
              </a:extLst>
            </p:cNvPr>
            <p:cNvSpPr txBox="1"/>
            <p:nvPr/>
          </p:nvSpPr>
          <p:spPr>
            <a:xfrm>
              <a:off x="7757962" y="7436355"/>
              <a:ext cx="213360" cy="367728"/>
            </a:xfrm>
            <a:prstGeom prst="rect">
              <a:avLst/>
            </a:prstGeom>
            <a:noFill/>
          </p:spPr>
          <p:txBody>
            <a:bodyPr wrap="square" rtlCol="0">
              <a:spAutoFit/>
            </a:bodyPr>
            <a:lstStyle/>
            <a:p>
              <a:r>
                <a:rPr lang="de-DE" dirty="0"/>
                <a:t>+</a:t>
              </a:r>
              <a:endParaRPr lang="en-GB" dirty="0"/>
            </a:p>
          </p:txBody>
        </p:sp>
        <p:sp>
          <p:nvSpPr>
            <p:cNvPr id="44" name="TextBox 43">
              <a:extLst>
                <a:ext uri="{FF2B5EF4-FFF2-40B4-BE49-F238E27FC236}">
                  <a16:creationId xmlns:a16="http://schemas.microsoft.com/office/drawing/2014/main" id="{E8EDEFA6-03BE-59CC-1103-571EB86A9493}"/>
                </a:ext>
              </a:extLst>
            </p:cNvPr>
            <p:cNvSpPr txBox="1"/>
            <p:nvPr/>
          </p:nvSpPr>
          <p:spPr>
            <a:xfrm>
              <a:off x="10316680" y="7436355"/>
              <a:ext cx="213360" cy="367728"/>
            </a:xfrm>
            <a:prstGeom prst="rect">
              <a:avLst/>
            </a:prstGeom>
            <a:noFill/>
          </p:spPr>
          <p:txBody>
            <a:bodyPr wrap="square" rtlCol="0">
              <a:spAutoFit/>
            </a:bodyPr>
            <a:lstStyle/>
            <a:p>
              <a:r>
                <a:rPr lang="de-DE" dirty="0"/>
                <a:t>+</a:t>
              </a:r>
              <a:endParaRPr lang="en-GB" dirty="0"/>
            </a:p>
          </p:txBody>
        </p:sp>
        <p:sp>
          <p:nvSpPr>
            <p:cNvPr id="46" name="TextBox 45">
              <a:extLst>
                <a:ext uri="{FF2B5EF4-FFF2-40B4-BE49-F238E27FC236}">
                  <a16:creationId xmlns:a16="http://schemas.microsoft.com/office/drawing/2014/main" id="{2C4E5BEA-DCD3-9E69-E255-317884A12E67}"/>
                </a:ext>
              </a:extLst>
            </p:cNvPr>
            <p:cNvSpPr txBox="1"/>
            <p:nvPr/>
          </p:nvSpPr>
          <p:spPr>
            <a:xfrm>
              <a:off x="12921920" y="7436355"/>
              <a:ext cx="213360" cy="367728"/>
            </a:xfrm>
            <a:prstGeom prst="rect">
              <a:avLst/>
            </a:prstGeom>
            <a:noFill/>
          </p:spPr>
          <p:txBody>
            <a:bodyPr wrap="square" rtlCol="0">
              <a:spAutoFit/>
            </a:bodyPr>
            <a:lstStyle/>
            <a:p>
              <a:r>
                <a:rPr lang="de-DE" dirty="0"/>
                <a:t>+</a:t>
              </a:r>
              <a:endParaRPr lang="en-GB" dirty="0"/>
            </a:p>
          </p:txBody>
        </p:sp>
        <p:sp>
          <p:nvSpPr>
            <p:cNvPr id="48" name="TextBox 47">
              <a:extLst>
                <a:ext uri="{FF2B5EF4-FFF2-40B4-BE49-F238E27FC236}">
                  <a16:creationId xmlns:a16="http://schemas.microsoft.com/office/drawing/2014/main" id="{6E5ACF8E-ABAD-019B-328B-FDAA10384327}"/>
                </a:ext>
              </a:extLst>
            </p:cNvPr>
            <p:cNvSpPr txBox="1"/>
            <p:nvPr/>
          </p:nvSpPr>
          <p:spPr>
            <a:xfrm>
              <a:off x="15479033" y="7436355"/>
              <a:ext cx="213360" cy="367728"/>
            </a:xfrm>
            <a:prstGeom prst="rect">
              <a:avLst/>
            </a:prstGeom>
            <a:noFill/>
          </p:spPr>
          <p:txBody>
            <a:bodyPr wrap="square" rtlCol="0">
              <a:spAutoFit/>
            </a:bodyPr>
            <a:lstStyle/>
            <a:p>
              <a:r>
                <a:rPr lang="de-DE" dirty="0"/>
                <a:t>=</a:t>
              </a:r>
              <a:endParaRPr lang="en-GB" dirty="0"/>
            </a:p>
          </p:txBody>
        </p:sp>
      </p:grpSp>
      <p:grpSp>
        <p:nvGrpSpPr>
          <p:cNvPr id="57" name="Group 56">
            <a:extLst>
              <a:ext uri="{FF2B5EF4-FFF2-40B4-BE49-F238E27FC236}">
                <a16:creationId xmlns:a16="http://schemas.microsoft.com/office/drawing/2014/main" id="{03CB3819-F745-6D55-3040-4804DD63B116}"/>
              </a:ext>
            </a:extLst>
          </p:cNvPr>
          <p:cNvGrpSpPr/>
          <p:nvPr/>
        </p:nvGrpSpPr>
        <p:grpSpPr>
          <a:xfrm>
            <a:off x="7821462" y="8526309"/>
            <a:ext cx="7870931" cy="389529"/>
            <a:chOff x="7821462" y="8526309"/>
            <a:chExt cx="7870931" cy="389529"/>
          </a:xfrm>
        </p:grpSpPr>
        <p:sp>
          <p:nvSpPr>
            <p:cNvPr id="50" name="TextBox 49">
              <a:extLst>
                <a:ext uri="{FF2B5EF4-FFF2-40B4-BE49-F238E27FC236}">
                  <a16:creationId xmlns:a16="http://schemas.microsoft.com/office/drawing/2014/main" id="{113D8379-8819-B13C-4285-CA19C571D172}"/>
                </a:ext>
              </a:extLst>
            </p:cNvPr>
            <p:cNvSpPr txBox="1"/>
            <p:nvPr/>
          </p:nvSpPr>
          <p:spPr>
            <a:xfrm>
              <a:off x="7821462" y="8548110"/>
              <a:ext cx="213360" cy="367728"/>
            </a:xfrm>
            <a:prstGeom prst="rect">
              <a:avLst/>
            </a:prstGeom>
            <a:noFill/>
          </p:spPr>
          <p:txBody>
            <a:bodyPr wrap="square" rtlCol="0">
              <a:spAutoFit/>
            </a:bodyPr>
            <a:lstStyle/>
            <a:p>
              <a:r>
                <a:rPr lang="de-DE" dirty="0"/>
                <a:t>+</a:t>
              </a:r>
              <a:endParaRPr lang="en-GB" dirty="0"/>
            </a:p>
          </p:txBody>
        </p:sp>
        <p:sp>
          <p:nvSpPr>
            <p:cNvPr id="52" name="TextBox 51">
              <a:extLst>
                <a:ext uri="{FF2B5EF4-FFF2-40B4-BE49-F238E27FC236}">
                  <a16:creationId xmlns:a16="http://schemas.microsoft.com/office/drawing/2014/main" id="{A6D1CC35-22AF-9EFA-6A6B-9792D234DCEC}"/>
                </a:ext>
              </a:extLst>
            </p:cNvPr>
            <p:cNvSpPr txBox="1"/>
            <p:nvPr/>
          </p:nvSpPr>
          <p:spPr>
            <a:xfrm>
              <a:off x="10378575" y="8548110"/>
              <a:ext cx="213360" cy="367728"/>
            </a:xfrm>
            <a:prstGeom prst="rect">
              <a:avLst/>
            </a:prstGeom>
            <a:noFill/>
          </p:spPr>
          <p:txBody>
            <a:bodyPr wrap="square" rtlCol="0">
              <a:spAutoFit/>
            </a:bodyPr>
            <a:lstStyle/>
            <a:p>
              <a:r>
                <a:rPr lang="de-DE" dirty="0"/>
                <a:t>+</a:t>
              </a:r>
              <a:endParaRPr lang="en-GB" dirty="0"/>
            </a:p>
          </p:txBody>
        </p:sp>
        <p:sp>
          <p:nvSpPr>
            <p:cNvPr id="54" name="TextBox 53">
              <a:extLst>
                <a:ext uri="{FF2B5EF4-FFF2-40B4-BE49-F238E27FC236}">
                  <a16:creationId xmlns:a16="http://schemas.microsoft.com/office/drawing/2014/main" id="{2CBB8056-F355-A120-1C50-EC42CAB25DB1}"/>
                </a:ext>
              </a:extLst>
            </p:cNvPr>
            <p:cNvSpPr txBox="1"/>
            <p:nvPr/>
          </p:nvSpPr>
          <p:spPr>
            <a:xfrm>
              <a:off x="12968442" y="8526309"/>
              <a:ext cx="213360" cy="367728"/>
            </a:xfrm>
            <a:prstGeom prst="rect">
              <a:avLst/>
            </a:prstGeom>
            <a:noFill/>
          </p:spPr>
          <p:txBody>
            <a:bodyPr wrap="square" rtlCol="0">
              <a:spAutoFit/>
            </a:bodyPr>
            <a:lstStyle/>
            <a:p>
              <a:r>
                <a:rPr lang="de-DE" dirty="0"/>
                <a:t>+</a:t>
              </a:r>
              <a:endParaRPr lang="en-GB" dirty="0"/>
            </a:p>
          </p:txBody>
        </p:sp>
        <p:sp>
          <p:nvSpPr>
            <p:cNvPr id="56" name="TextBox 55">
              <a:extLst>
                <a:ext uri="{FF2B5EF4-FFF2-40B4-BE49-F238E27FC236}">
                  <a16:creationId xmlns:a16="http://schemas.microsoft.com/office/drawing/2014/main" id="{9C4C438E-5780-79F0-024C-331264915115}"/>
                </a:ext>
              </a:extLst>
            </p:cNvPr>
            <p:cNvSpPr txBox="1"/>
            <p:nvPr/>
          </p:nvSpPr>
          <p:spPr>
            <a:xfrm>
              <a:off x="15479033" y="8548110"/>
              <a:ext cx="213360" cy="367728"/>
            </a:xfrm>
            <a:prstGeom prst="rect">
              <a:avLst/>
            </a:prstGeom>
            <a:noFill/>
          </p:spPr>
          <p:txBody>
            <a:bodyPr wrap="square" rtlCol="0">
              <a:spAutoFit/>
            </a:bodyPr>
            <a:lstStyle/>
            <a:p>
              <a:r>
                <a:rPr lang="de-DE" dirty="0"/>
                <a:t>=</a:t>
              </a:r>
              <a:endParaRPr lang="en-GB" dirty="0"/>
            </a:p>
          </p:txBody>
        </p:sp>
      </p:grpSp>
    </p:spTree>
    <p:extLst>
      <p:ext uri="{BB962C8B-B14F-4D97-AF65-F5344CB8AC3E}">
        <p14:creationId xmlns:p14="http://schemas.microsoft.com/office/powerpoint/2010/main" val="106042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797D9-A4AE-A516-5133-C047CC5C9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sp>
        <p:nvSpPr>
          <p:cNvPr id="5" name="TextBox 4">
            <a:extLst>
              <a:ext uri="{FF2B5EF4-FFF2-40B4-BE49-F238E27FC236}">
                <a16:creationId xmlns:a16="http://schemas.microsoft.com/office/drawing/2014/main" id="{08D83672-169D-8E43-4E1C-7F3471B2E7EF}"/>
              </a:ext>
            </a:extLst>
          </p:cNvPr>
          <p:cNvSpPr txBox="1"/>
          <p:nvPr/>
        </p:nvSpPr>
        <p:spPr>
          <a:xfrm>
            <a:off x="1776713" y="792189"/>
            <a:ext cx="14734574" cy="830997"/>
          </a:xfrm>
          <a:prstGeom prst="rect">
            <a:avLst/>
          </a:prstGeom>
          <a:noFill/>
        </p:spPr>
        <p:txBody>
          <a:bodyPr wrap="square" rtlCol="0">
            <a:spAutoFit/>
          </a:bodyPr>
          <a:lstStyle/>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Rental Assistance Amounts and Schedule</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pic>
        <p:nvPicPr>
          <p:cNvPr id="8" name="Picture 7">
            <a:extLst>
              <a:ext uri="{FF2B5EF4-FFF2-40B4-BE49-F238E27FC236}">
                <a16:creationId xmlns:a16="http://schemas.microsoft.com/office/drawing/2014/main" id="{25827FED-F4EE-119A-028F-FE5C208DA2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40203" y="2112336"/>
            <a:ext cx="16612973" cy="6967495"/>
          </a:xfrm>
          <a:prstGeom prst="rect">
            <a:avLst/>
          </a:prstGeom>
        </p:spPr>
      </p:pic>
      <p:grpSp>
        <p:nvGrpSpPr>
          <p:cNvPr id="17" name="Group 16">
            <a:extLst>
              <a:ext uri="{FF2B5EF4-FFF2-40B4-BE49-F238E27FC236}">
                <a16:creationId xmlns:a16="http://schemas.microsoft.com/office/drawing/2014/main" id="{011473A6-B8ED-66F2-1668-FB3B2E1994CF}"/>
              </a:ext>
            </a:extLst>
          </p:cNvPr>
          <p:cNvGrpSpPr/>
          <p:nvPr/>
        </p:nvGrpSpPr>
        <p:grpSpPr>
          <a:xfrm>
            <a:off x="10077828" y="3038496"/>
            <a:ext cx="213360" cy="2105798"/>
            <a:chOff x="10077828" y="3038496"/>
            <a:chExt cx="213360" cy="2105798"/>
          </a:xfrm>
        </p:grpSpPr>
        <p:sp>
          <p:nvSpPr>
            <p:cNvPr id="10" name="TextBox 9">
              <a:extLst>
                <a:ext uri="{FF2B5EF4-FFF2-40B4-BE49-F238E27FC236}">
                  <a16:creationId xmlns:a16="http://schemas.microsoft.com/office/drawing/2014/main" id="{CE569639-55C8-E21F-87F2-339E40208697}"/>
                </a:ext>
              </a:extLst>
            </p:cNvPr>
            <p:cNvSpPr txBox="1"/>
            <p:nvPr/>
          </p:nvSpPr>
          <p:spPr>
            <a:xfrm>
              <a:off x="10077828" y="3038496"/>
              <a:ext cx="213360" cy="367728"/>
            </a:xfrm>
            <a:prstGeom prst="rect">
              <a:avLst/>
            </a:prstGeom>
            <a:noFill/>
          </p:spPr>
          <p:txBody>
            <a:bodyPr wrap="square" rtlCol="0">
              <a:spAutoFit/>
            </a:bodyPr>
            <a:lstStyle/>
            <a:p>
              <a:r>
                <a:rPr lang="de-DE" dirty="0"/>
                <a:t>+</a:t>
              </a:r>
              <a:endParaRPr lang="en-GB" dirty="0"/>
            </a:p>
          </p:txBody>
        </p:sp>
        <p:sp>
          <p:nvSpPr>
            <p:cNvPr id="12" name="TextBox 11">
              <a:extLst>
                <a:ext uri="{FF2B5EF4-FFF2-40B4-BE49-F238E27FC236}">
                  <a16:creationId xmlns:a16="http://schemas.microsoft.com/office/drawing/2014/main" id="{DA8B7AA8-9170-F06B-D9E3-820F3CACBE43}"/>
                </a:ext>
              </a:extLst>
            </p:cNvPr>
            <p:cNvSpPr txBox="1"/>
            <p:nvPr/>
          </p:nvSpPr>
          <p:spPr>
            <a:xfrm>
              <a:off x="10077828" y="3964656"/>
              <a:ext cx="213360" cy="367728"/>
            </a:xfrm>
            <a:prstGeom prst="rect">
              <a:avLst/>
            </a:prstGeom>
            <a:noFill/>
          </p:spPr>
          <p:txBody>
            <a:bodyPr wrap="square" rtlCol="0">
              <a:spAutoFit/>
            </a:bodyPr>
            <a:lstStyle/>
            <a:p>
              <a:r>
                <a:rPr lang="de-DE" dirty="0"/>
                <a:t>+</a:t>
              </a:r>
              <a:endParaRPr lang="en-GB" dirty="0"/>
            </a:p>
          </p:txBody>
        </p:sp>
        <p:sp>
          <p:nvSpPr>
            <p:cNvPr id="14" name="TextBox 13">
              <a:extLst>
                <a:ext uri="{FF2B5EF4-FFF2-40B4-BE49-F238E27FC236}">
                  <a16:creationId xmlns:a16="http://schemas.microsoft.com/office/drawing/2014/main" id="{39F310D2-9550-8658-8A39-2F7B360F6FFB}"/>
                </a:ext>
              </a:extLst>
            </p:cNvPr>
            <p:cNvSpPr txBox="1"/>
            <p:nvPr/>
          </p:nvSpPr>
          <p:spPr>
            <a:xfrm>
              <a:off x="10077828" y="4776566"/>
              <a:ext cx="213360" cy="367728"/>
            </a:xfrm>
            <a:prstGeom prst="rect">
              <a:avLst/>
            </a:prstGeom>
            <a:noFill/>
          </p:spPr>
          <p:txBody>
            <a:bodyPr wrap="square" rtlCol="0">
              <a:spAutoFit/>
            </a:bodyPr>
            <a:lstStyle/>
            <a:p>
              <a:r>
                <a:rPr lang="de-DE" dirty="0"/>
                <a:t>+</a:t>
              </a:r>
              <a:endParaRPr lang="en-GB" dirty="0"/>
            </a:p>
          </p:txBody>
        </p:sp>
      </p:grpSp>
      <p:grpSp>
        <p:nvGrpSpPr>
          <p:cNvPr id="18" name="Group 17">
            <a:extLst>
              <a:ext uri="{FF2B5EF4-FFF2-40B4-BE49-F238E27FC236}">
                <a16:creationId xmlns:a16="http://schemas.microsoft.com/office/drawing/2014/main" id="{8E8B5915-5328-7E02-9405-628BEB2B37A9}"/>
              </a:ext>
            </a:extLst>
          </p:cNvPr>
          <p:cNvGrpSpPr/>
          <p:nvPr/>
        </p:nvGrpSpPr>
        <p:grpSpPr>
          <a:xfrm>
            <a:off x="10077828" y="6117678"/>
            <a:ext cx="213360" cy="2705479"/>
            <a:chOff x="10077828" y="3038496"/>
            <a:chExt cx="213360" cy="2105798"/>
          </a:xfrm>
        </p:grpSpPr>
        <p:sp>
          <p:nvSpPr>
            <p:cNvPr id="19" name="TextBox 18">
              <a:extLst>
                <a:ext uri="{FF2B5EF4-FFF2-40B4-BE49-F238E27FC236}">
                  <a16:creationId xmlns:a16="http://schemas.microsoft.com/office/drawing/2014/main" id="{FB391AB9-738C-37BB-F5C2-E1FB79F4E4D1}"/>
                </a:ext>
              </a:extLst>
            </p:cNvPr>
            <p:cNvSpPr txBox="1"/>
            <p:nvPr/>
          </p:nvSpPr>
          <p:spPr>
            <a:xfrm>
              <a:off x="10077828" y="3038496"/>
              <a:ext cx="213360" cy="367728"/>
            </a:xfrm>
            <a:prstGeom prst="rect">
              <a:avLst/>
            </a:prstGeom>
            <a:noFill/>
          </p:spPr>
          <p:txBody>
            <a:bodyPr wrap="square" rtlCol="0">
              <a:spAutoFit/>
            </a:bodyPr>
            <a:lstStyle/>
            <a:p>
              <a:r>
                <a:rPr lang="de-DE" dirty="0"/>
                <a:t>+</a:t>
              </a:r>
              <a:endParaRPr lang="en-GB" dirty="0"/>
            </a:p>
          </p:txBody>
        </p:sp>
        <p:sp>
          <p:nvSpPr>
            <p:cNvPr id="20" name="TextBox 19">
              <a:extLst>
                <a:ext uri="{FF2B5EF4-FFF2-40B4-BE49-F238E27FC236}">
                  <a16:creationId xmlns:a16="http://schemas.microsoft.com/office/drawing/2014/main" id="{7A9564A1-E825-F6B7-A685-1CC02502E8F3}"/>
                </a:ext>
              </a:extLst>
            </p:cNvPr>
            <p:cNvSpPr txBox="1"/>
            <p:nvPr/>
          </p:nvSpPr>
          <p:spPr>
            <a:xfrm>
              <a:off x="10077828" y="3964656"/>
              <a:ext cx="213360" cy="367728"/>
            </a:xfrm>
            <a:prstGeom prst="rect">
              <a:avLst/>
            </a:prstGeom>
            <a:noFill/>
          </p:spPr>
          <p:txBody>
            <a:bodyPr wrap="square" rtlCol="0">
              <a:spAutoFit/>
            </a:bodyPr>
            <a:lstStyle/>
            <a:p>
              <a:r>
                <a:rPr lang="de-DE" dirty="0"/>
                <a:t>+</a:t>
              </a:r>
              <a:endParaRPr lang="en-GB" dirty="0"/>
            </a:p>
          </p:txBody>
        </p:sp>
        <p:sp>
          <p:nvSpPr>
            <p:cNvPr id="21" name="TextBox 20">
              <a:extLst>
                <a:ext uri="{FF2B5EF4-FFF2-40B4-BE49-F238E27FC236}">
                  <a16:creationId xmlns:a16="http://schemas.microsoft.com/office/drawing/2014/main" id="{B09982FA-285F-3F3A-61CC-AA6AA5F0D903}"/>
                </a:ext>
              </a:extLst>
            </p:cNvPr>
            <p:cNvSpPr txBox="1"/>
            <p:nvPr/>
          </p:nvSpPr>
          <p:spPr>
            <a:xfrm>
              <a:off x="10077828" y="4776566"/>
              <a:ext cx="213360" cy="367728"/>
            </a:xfrm>
            <a:prstGeom prst="rect">
              <a:avLst/>
            </a:prstGeom>
            <a:noFill/>
          </p:spPr>
          <p:txBody>
            <a:bodyPr wrap="square" rtlCol="0">
              <a:spAutoFit/>
            </a:bodyPr>
            <a:lstStyle/>
            <a:p>
              <a:r>
                <a:rPr lang="de-DE" dirty="0"/>
                <a:t>+</a:t>
              </a:r>
              <a:endParaRPr lang="en-GB" dirty="0"/>
            </a:p>
          </p:txBody>
        </p:sp>
      </p:grpSp>
    </p:spTree>
    <p:extLst>
      <p:ext uri="{BB962C8B-B14F-4D97-AF65-F5344CB8AC3E}">
        <p14:creationId xmlns:p14="http://schemas.microsoft.com/office/powerpoint/2010/main" val="367420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1ED595B-2981-3045-80FD-955D9839F556}"/>
              </a:ext>
            </a:extLst>
          </p:cNvPr>
          <p:cNvSpPr txBox="1"/>
          <p:nvPr/>
        </p:nvSpPr>
        <p:spPr>
          <a:xfrm>
            <a:off x="0" y="767028"/>
            <a:ext cx="18288000" cy="830997"/>
          </a:xfrm>
          <a:prstGeom prst="rect">
            <a:avLst/>
          </a:prstGeom>
          <a:noFill/>
        </p:spPr>
        <p:txBody>
          <a:bodyPr wrap="square" rtlCol="0">
            <a:spAutoFit/>
          </a:bodyPr>
          <a:lstStyle/>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Exit Strategy</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4" name="TextBox 3"/>
          <p:cNvSpPr txBox="1"/>
          <p:nvPr/>
        </p:nvSpPr>
        <p:spPr>
          <a:xfrm>
            <a:off x="702735" y="3292961"/>
            <a:ext cx="7943962" cy="1490152"/>
          </a:xfrm>
          <a:prstGeom prst="rect">
            <a:avLst/>
          </a:prstGeom>
          <a:noFill/>
        </p:spPr>
        <p:txBody>
          <a:bodyPr wrap="square" rtlCol="0">
            <a:spAutoFit/>
          </a:bodyPr>
          <a:lstStyle/>
          <a:p>
            <a:pPr marL="457200" indent="-457200" algn="just" defTabSz="360000">
              <a:lnSpc>
                <a:spcPts val="1880"/>
              </a:lnSpc>
              <a:spcAft>
                <a:spcPts val="1800"/>
              </a:spcAft>
              <a:buFont typeface="Arial" panose="020B0604020202020204" pitchFamily="34" charset="0"/>
              <a:buChar char="•"/>
            </a:pPr>
            <a:r>
              <a:rPr lang="en-US" sz="3000" b="1">
                <a:solidFill>
                  <a:srgbClr val="011E41"/>
                </a:solidFill>
                <a:latin typeface="Montserrat" pitchFamily="2" charset="77"/>
                <a:ea typeface="Open Sans" panose="020B0606030504020204" pitchFamily="34" charset="0"/>
                <a:cs typeface="Open Sans" panose="020B0606030504020204" pitchFamily="34" charset="0"/>
              </a:rPr>
              <a:t>3 months extension of support </a:t>
            </a:r>
          </a:p>
          <a:p>
            <a:pPr algn="just" defTabSz="360000">
              <a:spcAft>
                <a:spcPts val="1800"/>
              </a:spcAft>
            </a:pPr>
            <a:r>
              <a:rPr lang="en-US" sz="2000">
                <a:latin typeface="Montserrat" panose="00000500000000000000" pitchFamily="2" charset="0"/>
                <a:ea typeface="Open Sans" panose="020B0606030504020204" pitchFamily="34" charset="0"/>
                <a:cs typeface="Open Sans" panose="020B0606030504020204" pitchFamily="34" charset="0"/>
              </a:rPr>
              <a:t>For the most vulnerable cases (150HH) the program will provide 3 additional months for rental payment or to support hosting families.</a:t>
            </a:r>
          </a:p>
        </p:txBody>
      </p:sp>
      <p:sp>
        <p:nvSpPr>
          <p:cNvPr id="16" name="TextBox 15">
            <a:extLst>
              <a:ext uri="{FF2B5EF4-FFF2-40B4-BE49-F238E27FC236}">
                <a16:creationId xmlns:a16="http://schemas.microsoft.com/office/drawing/2014/main" id="{56CA95A4-1799-2943-A835-41D83B28681C}"/>
              </a:ext>
            </a:extLst>
          </p:cNvPr>
          <p:cNvSpPr txBox="1"/>
          <p:nvPr/>
        </p:nvSpPr>
        <p:spPr>
          <a:xfrm>
            <a:off x="9940421" y="3292961"/>
            <a:ext cx="7644846" cy="2116798"/>
          </a:xfrm>
          <a:prstGeom prst="rect">
            <a:avLst/>
          </a:prstGeom>
          <a:noFill/>
        </p:spPr>
        <p:txBody>
          <a:bodyPr wrap="square" rtlCol="0">
            <a:spAutoFit/>
          </a:bodyPr>
          <a:lstStyle/>
          <a:p>
            <a:pPr marL="457200" indent="-457200" algn="just" defTabSz="360000">
              <a:lnSpc>
                <a:spcPts val="1880"/>
              </a:lnSpc>
              <a:spcAft>
                <a:spcPts val="1800"/>
              </a:spcAft>
              <a:buFont typeface="Arial" panose="020B0604020202020204" pitchFamily="34" charset="0"/>
              <a:buChar char="•"/>
            </a:pPr>
            <a:r>
              <a:rPr lang="en-US" sz="3000" b="1">
                <a:solidFill>
                  <a:srgbClr val="011E41"/>
                </a:solidFill>
                <a:latin typeface="Montserrat" pitchFamily="2" charset="77"/>
                <a:ea typeface="Open Sans" panose="020B0606030504020204" pitchFamily="34" charset="0"/>
                <a:cs typeface="Open Sans" panose="020B0606030504020204" pitchFamily="34" charset="0"/>
              </a:rPr>
              <a:t>Case management </a:t>
            </a:r>
          </a:p>
          <a:p>
            <a:pPr algn="just" defTabSz="360000">
              <a:spcAft>
                <a:spcPts val="1800"/>
              </a:spcAft>
            </a:pPr>
            <a:r>
              <a:rPr lang="en-US" sz="2000">
                <a:latin typeface="Montserrat" panose="00000500000000000000" pitchFamily="2" charset="0"/>
                <a:ea typeface="Open Sans" panose="020B0606030504020204" pitchFamily="34" charset="0"/>
                <a:cs typeface="Open Sans" panose="020B0606030504020204" pitchFamily="34" charset="0"/>
              </a:rPr>
              <a:t>Referral mechanism to the social system welfare in case the families still need to be supported.</a:t>
            </a:r>
          </a:p>
          <a:p>
            <a:pPr marL="973367" lvl="1" indent="-285750" algn="just" defTabSz="360000">
              <a:lnSpc>
                <a:spcPts val="1880"/>
              </a:lnSpc>
              <a:spcAft>
                <a:spcPts val="1800"/>
              </a:spcAft>
              <a:buFont typeface="Arial" panose="020B0604020202020204" pitchFamily="34" charset="0"/>
              <a:buChar char="•"/>
            </a:pPr>
            <a:endParaRPr lang="en-US" sz="1400">
              <a:latin typeface="Open Sans" panose="020B0606030504020204" pitchFamily="34" charset="0"/>
              <a:ea typeface="Open Sans" panose="020B0606030504020204" pitchFamily="34" charset="0"/>
              <a:cs typeface="Open Sans" panose="020B0606030504020204" pitchFamily="34" charset="0"/>
            </a:endParaRPr>
          </a:p>
          <a:p>
            <a:pPr algn="just" defTabSz="360000">
              <a:lnSpc>
                <a:spcPts val="1880"/>
              </a:lnSpc>
              <a:spcAft>
                <a:spcPts val="1800"/>
              </a:spcAft>
            </a:pPr>
            <a:r>
              <a:rPr lang="en-US" sz="1400">
                <a:latin typeface="Open Sans" panose="020B0606030504020204" pitchFamily="34" charset="0"/>
                <a:ea typeface="Open Sans" panose="020B0606030504020204" pitchFamily="34" charset="0"/>
                <a:cs typeface="Open Sans" panose="020B0606030504020204" pitchFamily="34" charset="0"/>
              </a:rPr>
              <a:t> </a:t>
            </a:r>
          </a:p>
        </p:txBody>
      </p:sp>
      <p:sp>
        <p:nvSpPr>
          <p:cNvPr id="6" name="TextBox 5">
            <a:extLst>
              <a:ext uri="{FF2B5EF4-FFF2-40B4-BE49-F238E27FC236}">
                <a16:creationId xmlns:a16="http://schemas.microsoft.com/office/drawing/2014/main" id="{93EA7B5A-B906-B68F-3AA1-3979094A08EF}"/>
              </a:ext>
            </a:extLst>
          </p:cNvPr>
          <p:cNvSpPr txBox="1"/>
          <p:nvPr/>
        </p:nvSpPr>
        <p:spPr>
          <a:xfrm>
            <a:off x="702733" y="5144294"/>
            <a:ext cx="7943962" cy="1797928"/>
          </a:xfrm>
          <a:prstGeom prst="rect">
            <a:avLst/>
          </a:prstGeom>
          <a:noFill/>
        </p:spPr>
        <p:txBody>
          <a:bodyPr wrap="square" rtlCol="0">
            <a:spAutoFit/>
          </a:bodyPr>
          <a:lstStyle/>
          <a:p>
            <a:pPr marL="457200" indent="-457200" algn="just" defTabSz="360000">
              <a:lnSpc>
                <a:spcPts val="1880"/>
              </a:lnSpc>
              <a:spcAft>
                <a:spcPts val="1800"/>
              </a:spcAft>
              <a:buFont typeface="Arial" panose="020B0604020202020204" pitchFamily="34" charset="0"/>
              <a:buChar char="•"/>
            </a:pPr>
            <a:r>
              <a:rPr lang="en-US" sz="3000" b="1">
                <a:solidFill>
                  <a:srgbClr val="011E41"/>
                </a:solidFill>
                <a:latin typeface="Montserrat" pitchFamily="2" charset="77"/>
                <a:ea typeface="Open Sans" panose="020B0606030504020204" pitchFamily="34" charset="0"/>
                <a:cs typeface="Open Sans" panose="020B0606030504020204" pitchFamily="34" charset="0"/>
              </a:rPr>
              <a:t>Monitoring Process</a:t>
            </a:r>
          </a:p>
          <a:p>
            <a:pPr algn="just" defTabSz="360000">
              <a:spcAft>
                <a:spcPts val="1800"/>
              </a:spcAft>
            </a:pPr>
            <a:r>
              <a:rPr lang="en-US" sz="2000">
                <a:latin typeface="Montserrat" panose="00000500000000000000" pitchFamily="2" charset="0"/>
                <a:ea typeface="Open Sans" panose="020B0606030504020204" pitchFamily="34" charset="0"/>
                <a:cs typeface="Open Sans" panose="020B0606030504020204" pitchFamily="34" charset="0"/>
              </a:rPr>
              <a:t>It will help to manage each case and understand in advance what are the needs of the families and what additional support they might need so the operation can unlink the families in a proper way at the end of the program. </a:t>
            </a:r>
          </a:p>
        </p:txBody>
      </p:sp>
      <p:sp>
        <p:nvSpPr>
          <p:cNvPr id="7" name="TextBox 6">
            <a:extLst>
              <a:ext uri="{FF2B5EF4-FFF2-40B4-BE49-F238E27FC236}">
                <a16:creationId xmlns:a16="http://schemas.microsoft.com/office/drawing/2014/main" id="{D56C2E4C-E0D4-41A2-C584-74DFED683737}"/>
              </a:ext>
            </a:extLst>
          </p:cNvPr>
          <p:cNvSpPr txBox="1"/>
          <p:nvPr/>
        </p:nvSpPr>
        <p:spPr>
          <a:xfrm>
            <a:off x="9940421" y="7511233"/>
            <a:ext cx="7644846" cy="1182375"/>
          </a:xfrm>
          <a:prstGeom prst="rect">
            <a:avLst/>
          </a:prstGeom>
          <a:noFill/>
        </p:spPr>
        <p:txBody>
          <a:bodyPr wrap="square" rtlCol="0">
            <a:spAutoFit/>
          </a:bodyPr>
          <a:lstStyle/>
          <a:p>
            <a:pPr marL="457200" indent="-457200" algn="just" defTabSz="360000">
              <a:lnSpc>
                <a:spcPts val="1880"/>
              </a:lnSpc>
              <a:spcAft>
                <a:spcPts val="1800"/>
              </a:spcAft>
              <a:buFont typeface="Arial" panose="020B0604020202020204" pitchFamily="34" charset="0"/>
              <a:buChar char="•"/>
            </a:pPr>
            <a:r>
              <a:rPr lang="en-US" sz="3000" b="1">
                <a:solidFill>
                  <a:srgbClr val="011E41"/>
                </a:solidFill>
                <a:latin typeface="Montserrat" pitchFamily="2" charset="77"/>
                <a:ea typeface="Open Sans" panose="020B0606030504020204" pitchFamily="34" charset="0"/>
                <a:cs typeface="Open Sans" panose="020B0606030504020204" pitchFamily="34" charset="0"/>
              </a:rPr>
              <a:t>Voluntary return </a:t>
            </a:r>
          </a:p>
          <a:p>
            <a:pPr marL="432000" lvl="1" algn="just" defTabSz="360000">
              <a:spcAft>
                <a:spcPts val="1800"/>
              </a:spcAft>
            </a:pPr>
            <a:r>
              <a:rPr lang="en-US" sz="2000">
                <a:latin typeface="Montserrat" panose="00000500000000000000" pitchFamily="2" charset="0"/>
                <a:ea typeface="Open Sans" panose="020B0606030504020204" pitchFamily="34" charset="0"/>
                <a:cs typeface="Open Sans" panose="020B0606030504020204" pitchFamily="34" charset="0"/>
              </a:rPr>
              <a:t>Referral to other agencies providing voluntary return support (IOM, HCR…)</a:t>
            </a:r>
          </a:p>
        </p:txBody>
      </p:sp>
      <p:pic>
        <p:nvPicPr>
          <p:cNvPr id="13" name="Picture 12">
            <a:extLst>
              <a:ext uri="{FF2B5EF4-FFF2-40B4-BE49-F238E27FC236}">
                <a16:creationId xmlns:a16="http://schemas.microsoft.com/office/drawing/2014/main" id="{BD63E9A5-87C2-56E8-8915-65894426A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sp>
        <p:nvSpPr>
          <p:cNvPr id="8" name="TextBox 7">
            <a:extLst>
              <a:ext uri="{FF2B5EF4-FFF2-40B4-BE49-F238E27FC236}">
                <a16:creationId xmlns:a16="http://schemas.microsoft.com/office/drawing/2014/main" id="{DEEEA9CD-E9B0-A321-3D05-8E753C85F66F}"/>
              </a:ext>
            </a:extLst>
          </p:cNvPr>
          <p:cNvSpPr txBox="1"/>
          <p:nvPr/>
        </p:nvSpPr>
        <p:spPr>
          <a:xfrm>
            <a:off x="702733" y="7477891"/>
            <a:ext cx="7943962" cy="1490152"/>
          </a:xfrm>
          <a:prstGeom prst="rect">
            <a:avLst/>
          </a:prstGeom>
          <a:noFill/>
        </p:spPr>
        <p:txBody>
          <a:bodyPr wrap="square" rtlCol="0">
            <a:spAutoFit/>
          </a:bodyPr>
          <a:lstStyle/>
          <a:p>
            <a:pPr marL="457200" indent="-457200" algn="just" defTabSz="360000">
              <a:lnSpc>
                <a:spcPts val="1880"/>
              </a:lnSpc>
              <a:spcAft>
                <a:spcPts val="1800"/>
              </a:spcAft>
              <a:buFont typeface="Arial" panose="020B0604020202020204" pitchFamily="34" charset="0"/>
              <a:buChar char="•"/>
            </a:pPr>
            <a:r>
              <a:rPr lang="en-US" sz="3000" b="1">
                <a:solidFill>
                  <a:srgbClr val="011E41"/>
                </a:solidFill>
                <a:latin typeface="Montserrat" pitchFamily="2" charset="77"/>
                <a:ea typeface="Open Sans" panose="020B0606030504020204" pitchFamily="34" charset="0"/>
                <a:cs typeface="Open Sans" panose="020B0606030504020204" pitchFamily="34" charset="0"/>
              </a:rPr>
              <a:t>Reimbursement of the deposit</a:t>
            </a:r>
          </a:p>
          <a:p>
            <a:pPr algn="just" defTabSz="360000">
              <a:spcAft>
                <a:spcPts val="1800"/>
              </a:spcAft>
            </a:pPr>
            <a:r>
              <a:rPr lang="en-US" sz="2000">
                <a:latin typeface="Montserrat" panose="00000500000000000000" pitchFamily="2" charset="0"/>
                <a:ea typeface="Open Sans" panose="020B0606030504020204" pitchFamily="34" charset="0"/>
                <a:cs typeface="Open Sans" panose="020B0606030504020204" pitchFamily="34" charset="0"/>
              </a:rPr>
              <a:t>This is an additional fee/ financial support/allowance that the families will have if they return the apartment in good condition after 6 months.  </a:t>
            </a:r>
          </a:p>
        </p:txBody>
      </p:sp>
      <p:sp>
        <p:nvSpPr>
          <p:cNvPr id="9" name="TextBox 8">
            <a:extLst>
              <a:ext uri="{FF2B5EF4-FFF2-40B4-BE49-F238E27FC236}">
                <a16:creationId xmlns:a16="http://schemas.microsoft.com/office/drawing/2014/main" id="{5B14111E-E7D2-2420-CDCE-C71FD5A99E3E}"/>
              </a:ext>
            </a:extLst>
          </p:cNvPr>
          <p:cNvSpPr txBox="1"/>
          <p:nvPr/>
        </p:nvSpPr>
        <p:spPr>
          <a:xfrm>
            <a:off x="9940421" y="5214395"/>
            <a:ext cx="7644846" cy="2886239"/>
          </a:xfrm>
          <a:prstGeom prst="rect">
            <a:avLst/>
          </a:prstGeom>
          <a:noFill/>
        </p:spPr>
        <p:txBody>
          <a:bodyPr wrap="square" rtlCol="0">
            <a:spAutoFit/>
          </a:bodyPr>
          <a:lstStyle/>
          <a:p>
            <a:pPr marL="457200" indent="-457200" algn="just" defTabSz="360000">
              <a:lnSpc>
                <a:spcPts val="1880"/>
              </a:lnSpc>
              <a:spcAft>
                <a:spcPts val="1800"/>
              </a:spcAft>
              <a:buFont typeface="Arial" panose="020B0604020202020204" pitchFamily="34" charset="0"/>
              <a:buChar char="•"/>
            </a:pPr>
            <a:r>
              <a:rPr lang="en-US" sz="3000" b="1">
                <a:solidFill>
                  <a:srgbClr val="011E41"/>
                </a:solidFill>
                <a:latin typeface="Montserrat" pitchFamily="2" charset="77"/>
                <a:ea typeface="Open Sans" panose="020B0606030504020204" pitchFamily="34" charset="0"/>
                <a:cs typeface="Open Sans" panose="020B0606030504020204" pitchFamily="34" charset="0"/>
              </a:rPr>
              <a:t>Additional Support Services</a:t>
            </a:r>
          </a:p>
          <a:p>
            <a:pPr marL="720000" lvl="1" indent="-288000" algn="just" defTabSz="360000">
              <a:spcAft>
                <a:spcPts val="1800"/>
              </a:spcAft>
              <a:buFont typeface="Arial" panose="020B0604020202020204" pitchFamily="34" charset="0"/>
              <a:buChar char="•"/>
            </a:pPr>
            <a:r>
              <a:rPr lang="en-US" sz="2000">
                <a:latin typeface="Montserrat" panose="00000500000000000000" pitchFamily="2" charset="0"/>
                <a:ea typeface="Open Sans" panose="020B0606030504020204" pitchFamily="34" charset="0"/>
                <a:cs typeface="Open Sans" panose="020B0606030504020204" pitchFamily="34" charset="0"/>
              </a:rPr>
              <a:t>Health care</a:t>
            </a:r>
          </a:p>
          <a:p>
            <a:pPr marL="720000" lvl="1" indent="-288000" algn="just" defTabSz="360000">
              <a:spcAft>
                <a:spcPts val="1800"/>
              </a:spcAft>
              <a:buFont typeface="Arial" panose="020B0604020202020204" pitchFamily="34" charset="0"/>
              <a:buChar char="•"/>
            </a:pPr>
            <a:r>
              <a:rPr lang="en-US" sz="2000">
                <a:latin typeface="Montserrat" panose="00000500000000000000" pitchFamily="2" charset="0"/>
                <a:ea typeface="Open Sans" panose="020B0606030504020204" pitchFamily="34" charset="0"/>
                <a:cs typeface="Open Sans" panose="020B0606030504020204" pitchFamily="34" charset="0"/>
              </a:rPr>
              <a:t>Education / Childcare</a:t>
            </a:r>
          </a:p>
          <a:p>
            <a:pPr marL="720000" lvl="1" indent="-288000" algn="just" defTabSz="360000">
              <a:spcAft>
                <a:spcPts val="1800"/>
              </a:spcAft>
              <a:buFont typeface="Arial" panose="020B0604020202020204" pitchFamily="34" charset="0"/>
              <a:buChar char="•"/>
            </a:pPr>
            <a:r>
              <a:rPr lang="en-US" sz="2000">
                <a:latin typeface="Montserrat" panose="00000500000000000000" pitchFamily="2" charset="0"/>
                <a:ea typeface="Open Sans" panose="020B0606030504020204" pitchFamily="34" charset="0"/>
                <a:cs typeface="Open Sans" panose="020B0606030504020204" pitchFamily="34" charset="0"/>
              </a:rPr>
              <a:t>Employability</a:t>
            </a:r>
          </a:p>
          <a:p>
            <a:pPr lvl="1" algn="just" defTabSz="360000">
              <a:lnSpc>
                <a:spcPts val="1880"/>
              </a:lnSpc>
              <a:spcAft>
                <a:spcPts val="1800"/>
              </a:spcAft>
            </a:pPr>
            <a:endParaRPr lang="en-US" sz="1400">
              <a:latin typeface="Open Sans" panose="020B0606030504020204" pitchFamily="34" charset="0"/>
              <a:ea typeface="Open Sans" panose="020B0606030504020204" pitchFamily="34" charset="0"/>
              <a:cs typeface="Open Sans" panose="020B0606030504020204" pitchFamily="34" charset="0"/>
            </a:endParaRPr>
          </a:p>
          <a:p>
            <a:pPr algn="just" defTabSz="360000">
              <a:lnSpc>
                <a:spcPts val="1880"/>
              </a:lnSpc>
              <a:spcAft>
                <a:spcPts val="1800"/>
              </a:spcAft>
            </a:pPr>
            <a:r>
              <a:rPr lang="en-US" sz="14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09010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4DE449-DC74-BC7E-73C5-0F5C1AC37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sp>
        <p:nvSpPr>
          <p:cNvPr id="3" name="TextBox 2">
            <a:extLst>
              <a:ext uri="{FF2B5EF4-FFF2-40B4-BE49-F238E27FC236}">
                <a16:creationId xmlns:a16="http://schemas.microsoft.com/office/drawing/2014/main" id="{38B5D273-9611-ECA4-1200-4C2AEB24F3C6}"/>
              </a:ext>
            </a:extLst>
          </p:cNvPr>
          <p:cNvSpPr txBox="1"/>
          <p:nvPr/>
        </p:nvSpPr>
        <p:spPr>
          <a:xfrm>
            <a:off x="0" y="735577"/>
            <a:ext cx="18288000" cy="830997"/>
          </a:xfrm>
          <a:prstGeom prst="rect">
            <a:avLst/>
          </a:prstGeom>
          <a:noFill/>
        </p:spPr>
        <p:txBody>
          <a:bodyPr wrap="square" lIns="91440" tIns="45720" rIns="91440" bIns="45720" rtlCol="0" anchor="t">
            <a:spAutoFit/>
          </a:bodyPr>
          <a:lstStyle/>
          <a:p>
            <a:pPr algn="ctr"/>
            <a:r>
              <a:rPr lang="en-US" sz="4800" b="1">
                <a:solidFill>
                  <a:srgbClr val="F5333F"/>
                </a:solidFill>
                <a:latin typeface="Montserrat"/>
                <a:ea typeface="Roboto Black"/>
                <a:cs typeface="Open Sans Light"/>
              </a:rPr>
              <a:t>What support can PGI and CEA offer?</a:t>
            </a:r>
            <a:endParaRPr lang="ru-RU" sz="4800" b="1">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4" name="TextBox 3">
            <a:extLst>
              <a:ext uri="{FF2B5EF4-FFF2-40B4-BE49-F238E27FC236}">
                <a16:creationId xmlns:a16="http://schemas.microsoft.com/office/drawing/2014/main" id="{D40FEE4B-6CFF-0F09-58E9-8FF3D5774767}"/>
              </a:ext>
            </a:extLst>
          </p:cNvPr>
          <p:cNvSpPr txBox="1"/>
          <p:nvPr/>
        </p:nvSpPr>
        <p:spPr>
          <a:xfrm>
            <a:off x="883464" y="3090068"/>
            <a:ext cx="6412282" cy="64240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nSpc>
                <a:spcPct val="150000"/>
              </a:lnSpc>
              <a:buFont typeface="Arial" panose="020B0604020202020204" pitchFamily="34" charset="0"/>
              <a:buChar char="•"/>
            </a:pPr>
            <a:r>
              <a:rPr lang="en-US" sz="2000">
                <a:latin typeface="Montserrat" panose="00000500000000000000" pitchFamily="2" charset="0"/>
                <a:ea typeface="Open Sans"/>
                <a:cs typeface="Open Sans"/>
              </a:rPr>
              <a:t>Training of staff and volunteers and ongoing support, along with PGI and MHPSS;</a:t>
            </a:r>
            <a:endParaRPr lang="en-US" sz="2000">
              <a:latin typeface="Montserrat" panose="00000500000000000000" pitchFamily="2" charset="0"/>
              <a:ea typeface="Open Sans" panose="020B0606030504020204" pitchFamily="34" charset="0"/>
              <a:cs typeface="Open Sans" panose="020B0606030504020204" pitchFamily="34" charset="0"/>
            </a:endParaRPr>
          </a:p>
          <a:p>
            <a:pPr marL="571500" indent="-571500">
              <a:lnSpc>
                <a:spcPct val="150000"/>
              </a:lnSpc>
              <a:buFont typeface="Arial" panose="020B0604020202020204" pitchFamily="34" charset="0"/>
              <a:buChar char="•"/>
            </a:pPr>
            <a:r>
              <a:rPr lang="en-US" sz="2000">
                <a:latin typeface="Montserrat" panose="00000500000000000000" pitchFamily="2" charset="0"/>
                <a:ea typeface="Open Sans"/>
                <a:cs typeface="Open Sans"/>
              </a:rPr>
              <a:t>Support to Liaison Officers;</a:t>
            </a:r>
            <a:endParaRPr lang="en-US" sz="2000">
              <a:latin typeface="Montserrat" panose="00000500000000000000" pitchFamily="2" charset="0"/>
              <a:ea typeface="Open Sans" panose="020B0606030504020204" pitchFamily="34" charset="0"/>
              <a:cs typeface="Open Sans" panose="020B0606030504020204" pitchFamily="34" charset="0"/>
            </a:endParaRPr>
          </a:p>
          <a:p>
            <a:pPr marL="571500" indent="-571500">
              <a:lnSpc>
                <a:spcPct val="150000"/>
              </a:lnSpc>
              <a:buFont typeface="Arial" panose="020B0604020202020204" pitchFamily="34" charset="0"/>
              <a:buChar char="•"/>
            </a:pPr>
            <a:r>
              <a:rPr lang="en-US" sz="2000">
                <a:latin typeface="Montserrat" panose="00000500000000000000" pitchFamily="2" charset="0"/>
                <a:ea typeface="Open Sans"/>
                <a:cs typeface="Open Sans"/>
              </a:rPr>
              <a:t>Support setting up and managing feedback mechanism;</a:t>
            </a:r>
            <a:endParaRPr lang="en-US" sz="2000">
              <a:latin typeface="Montserrat" panose="00000500000000000000" pitchFamily="2" charset="0"/>
              <a:ea typeface="Open Sans" panose="020B0606030504020204" pitchFamily="34" charset="0"/>
              <a:cs typeface="Open Sans" panose="020B0606030504020204" pitchFamily="34" charset="0"/>
            </a:endParaRPr>
          </a:p>
          <a:p>
            <a:pPr marL="571500" indent="-571500">
              <a:lnSpc>
                <a:spcPct val="150000"/>
              </a:lnSpc>
              <a:buFont typeface="Arial" panose="020B0604020202020204" pitchFamily="34" charset="0"/>
              <a:buChar char="•"/>
            </a:pPr>
            <a:r>
              <a:rPr lang="en-US" sz="2000">
                <a:latin typeface="Montserrat" panose="00000500000000000000" pitchFamily="2" charset="0"/>
                <a:ea typeface="Open Sans"/>
                <a:cs typeface="Open Sans"/>
              </a:rPr>
              <a:t>Share critical information about availability of services, legal rights and how the RC can support in local languages and through trusted communication channels;</a:t>
            </a:r>
            <a:endParaRPr lang="en-US" sz="2000">
              <a:latin typeface="Montserrat" panose="00000500000000000000" pitchFamily="2" charset="0"/>
              <a:ea typeface="Open Sans" panose="020B0606030504020204" pitchFamily="34" charset="0"/>
              <a:cs typeface="Open Sans" panose="020B0606030504020204" pitchFamily="34" charset="0"/>
            </a:endParaRPr>
          </a:p>
          <a:p>
            <a:pPr marL="571500" indent="-571500">
              <a:lnSpc>
                <a:spcPct val="150000"/>
              </a:lnSpc>
              <a:buFont typeface="Arial" panose="020B0604020202020204" pitchFamily="34" charset="0"/>
              <a:buChar char="•"/>
            </a:pPr>
            <a:r>
              <a:rPr lang="en-US" sz="2000">
                <a:latin typeface="Montserrat" panose="00000500000000000000" pitchFamily="2" charset="0"/>
                <a:ea typeface="Open Sans"/>
                <a:cs typeface="Open Sans"/>
              </a:rPr>
              <a:t>Conduct perception surveys and Focus Group Discussions with people using the HSPs to improve RC </a:t>
            </a:r>
            <a:r>
              <a:rPr lang="en-US" sz="2000" err="1">
                <a:latin typeface="Montserrat" panose="00000500000000000000" pitchFamily="2" charset="0"/>
                <a:ea typeface="Open Sans"/>
                <a:cs typeface="Open Sans"/>
              </a:rPr>
              <a:t>programmes</a:t>
            </a:r>
            <a:r>
              <a:rPr lang="en-US" sz="2000">
                <a:latin typeface="Montserrat" panose="00000500000000000000" pitchFamily="2" charset="0"/>
                <a:ea typeface="Open Sans"/>
                <a:cs typeface="Open Sans"/>
              </a:rPr>
              <a:t> and access to information.</a:t>
            </a:r>
            <a:endParaRPr lang="en-US" sz="2000">
              <a:latin typeface="Montserrat" panose="00000500000000000000" pitchFamily="2" charset="0"/>
              <a:ea typeface="Open Sans" panose="020B0606030504020204" pitchFamily="34" charset="0"/>
              <a:cs typeface="Open Sans" panose="020B0606030504020204" pitchFamily="34" charset="0"/>
            </a:endParaRPr>
          </a:p>
          <a:p>
            <a:pPr>
              <a:lnSpc>
                <a:spcPct val="150000"/>
              </a:lnSpc>
            </a:pP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06A73FA4-5ED8-AEA3-A097-716FE003D345}"/>
              </a:ext>
            </a:extLst>
          </p:cNvPr>
          <p:cNvSpPr txBox="1"/>
          <p:nvPr/>
        </p:nvSpPr>
        <p:spPr>
          <a:xfrm>
            <a:off x="883463" y="2720736"/>
            <a:ext cx="6412282" cy="369332"/>
          </a:xfrm>
          <a:prstGeom prst="rect">
            <a:avLst/>
          </a:prstGeom>
          <a:solidFill>
            <a:srgbClr val="011E41"/>
          </a:solidFill>
          <a:ln>
            <a:solidFill>
              <a:schemeClr val="accent1"/>
            </a:solidFill>
          </a:ln>
        </p:spPr>
        <p:txBody>
          <a:bodyPr wrap="square">
            <a:spAutoFit/>
          </a:bodyPr>
          <a:lstStyle/>
          <a:p>
            <a:r>
              <a:rPr lang="en-US" sz="1800" b="1">
                <a:solidFill>
                  <a:schemeClr val="bg2"/>
                </a:solidFill>
                <a:latin typeface="Montserrat" pitchFamily="2" charset="77"/>
                <a:cs typeface="Calibri"/>
              </a:rPr>
              <a:t>COMMUNITY ENGAGEMENT &amp;  ACCOUNTABILTY</a:t>
            </a:r>
            <a:endParaRPr lang="en-US">
              <a:solidFill>
                <a:schemeClr val="bg2"/>
              </a:solidFill>
              <a:latin typeface="Montserrat" pitchFamily="2" charset="77"/>
            </a:endParaRPr>
          </a:p>
        </p:txBody>
      </p:sp>
      <p:sp>
        <p:nvSpPr>
          <p:cNvPr id="5" name="TextBox 4">
            <a:extLst>
              <a:ext uri="{FF2B5EF4-FFF2-40B4-BE49-F238E27FC236}">
                <a16:creationId xmlns:a16="http://schemas.microsoft.com/office/drawing/2014/main" id="{08CA22DC-65E0-2BAB-2656-17B8311FBD3B}"/>
              </a:ext>
            </a:extLst>
          </p:cNvPr>
          <p:cNvSpPr txBox="1"/>
          <p:nvPr/>
        </p:nvSpPr>
        <p:spPr>
          <a:xfrm>
            <a:off x="9030849" y="3090067"/>
            <a:ext cx="6412282" cy="51214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nSpc>
                <a:spcPct val="150000"/>
              </a:lnSpc>
              <a:buFont typeface="Arial" panose="020B0604020202020204" pitchFamily="34" charset="0"/>
              <a:buChar char="•"/>
            </a:pPr>
            <a:r>
              <a:rPr lang="en-US" sz="2000">
                <a:latin typeface="Montserrat" panose="00000500000000000000" pitchFamily="2" charset="0"/>
                <a:ea typeface="Open Sans"/>
                <a:cs typeface="Open Sans"/>
              </a:rPr>
              <a:t>Support to SRC/IFRC program staff to integrate PGI fully into the program;</a:t>
            </a:r>
            <a:endParaRPr lang="en-US" sz="2000">
              <a:latin typeface="Montserrat" panose="00000500000000000000" pitchFamily="2" charset="0"/>
              <a:cs typeface="Calibri"/>
            </a:endParaRPr>
          </a:p>
          <a:p>
            <a:pPr marL="571500" indent="-571500">
              <a:lnSpc>
                <a:spcPct val="150000"/>
              </a:lnSpc>
              <a:buFont typeface="Arial" panose="020B0604020202020204" pitchFamily="34" charset="0"/>
              <a:buChar char="•"/>
            </a:pPr>
            <a:r>
              <a:rPr lang="en-US" sz="2000">
                <a:latin typeface="Montserrat" panose="00000500000000000000" pitchFamily="2" charset="0"/>
                <a:ea typeface="Open Sans"/>
                <a:cs typeface="Open Sans"/>
              </a:rPr>
              <a:t>Share referral pathways so that people with specific vulnerabilities can access additional services;</a:t>
            </a:r>
          </a:p>
          <a:p>
            <a:pPr marL="571500" indent="-571500">
              <a:lnSpc>
                <a:spcPct val="150000"/>
              </a:lnSpc>
              <a:buFont typeface="Arial" panose="020B0604020202020204" pitchFamily="34" charset="0"/>
              <a:buChar char="•"/>
            </a:pPr>
            <a:r>
              <a:rPr lang="en-US" sz="2000">
                <a:latin typeface="Montserrat" panose="00000500000000000000" pitchFamily="2" charset="0"/>
                <a:ea typeface="Open Sans"/>
                <a:cs typeface="Open Sans"/>
              </a:rPr>
              <a:t>Support to Liaison Officers;</a:t>
            </a:r>
          </a:p>
          <a:p>
            <a:pPr marL="571500" indent="-571500">
              <a:lnSpc>
                <a:spcPct val="150000"/>
              </a:lnSpc>
              <a:buFont typeface="Arial" panose="020B0604020202020204" pitchFamily="34" charset="0"/>
              <a:buChar char="•"/>
            </a:pPr>
            <a:r>
              <a:rPr lang="en-US" sz="2000">
                <a:latin typeface="Montserrat" panose="00000500000000000000" pitchFamily="2" charset="0"/>
                <a:ea typeface="Open Sans"/>
                <a:cs typeface="Open Sans"/>
              </a:rPr>
              <a:t>Together with CEA, </a:t>
            </a:r>
            <a:r>
              <a:rPr lang="en-US" sz="2000" err="1">
                <a:latin typeface="Montserrat" panose="00000500000000000000" pitchFamily="2" charset="0"/>
                <a:ea typeface="Open Sans"/>
                <a:cs typeface="Open Sans"/>
              </a:rPr>
              <a:t>analyse</a:t>
            </a:r>
            <a:r>
              <a:rPr lang="en-US" sz="2000">
                <a:latin typeface="Montserrat" panose="00000500000000000000" pitchFamily="2" charset="0"/>
                <a:ea typeface="Open Sans"/>
                <a:cs typeface="Open Sans"/>
              </a:rPr>
              <a:t> feedback and provide  advise on necessary adjustments to programming to ensure full inclusion;</a:t>
            </a:r>
          </a:p>
          <a:p>
            <a:pPr marL="571500" indent="-571500">
              <a:lnSpc>
                <a:spcPct val="150000"/>
              </a:lnSpc>
              <a:buFont typeface="Arial" panose="020B0604020202020204" pitchFamily="34" charset="0"/>
              <a:buChar char="•"/>
            </a:pPr>
            <a:r>
              <a:rPr lang="en-US" sz="2000">
                <a:latin typeface="Montserrat" panose="00000500000000000000" pitchFamily="2" charset="0"/>
                <a:ea typeface="Open Sans"/>
                <a:cs typeface="Open Sans"/>
              </a:rPr>
              <a:t>Provide support in managing reporting of critical reports on SEA.</a:t>
            </a:r>
            <a:endParaRPr lang="en-US" sz="2000">
              <a:latin typeface="Montserrat" panose="00000500000000000000" pitchFamily="2"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8F2ABEA2-3B9F-7B82-138A-E38993B06D83}"/>
              </a:ext>
            </a:extLst>
          </p:cNvPr>
          <p:cNvSpPr txBox="1"/>
          <p:nvPr/>
        </p:nvSpPr>
        <p:spPr>
          <a:xfrm>
            <a:off x="9030848" y="2720734"/>
            <a:ext cx="6412282" cy="369332"/>
          </a:xfrm>
          <a:prstGeom prst="rect">
            <a:avLst/>
          </a:prstGeom>
          <a:solidFill>
            <a:srgbClr val="011E41"/>
          </a:solidFill>
          <a:ln>
            <a:solidFill>
              <a:schemeClr val="accent1"/>
            </a:solidFill>
          </a:ln>
        </p:spPr>
        <p:txBody>
          <a:bodyPr wrap="square" lIns="91440" tIns="45720" rIns="91440" bIns="45720" anchor="t">
            <a:spAutoFit/>
          </a:bodyPr>
          <a:lstStyle/>
          <a:p>
            <a:r>
              <a:rPr lang="en-US" b="1">
                <a:solidFill>
                  <a:schemeClr val="bg2"/>
                </a:solidFill>
                <a:latin typeface="Montserrat"/>
                <a:cs typeface="Calibri"/>
              </a:rPr>
              <a:t>PROTECTION, GENDER AND INCLUSION</a:t>
            </a:r>
            <a:endParaRPr lang="en-US" b="1">
              <a:solidFill>
                <a:schemeClr val="bg2"/>
              </a:solidFill>
              <a:latin typeface="Montserrat" pitchFamily="2" charset="77"/>
              <a:cs typeface="Calibri"/>
            </a:endParaRPr>
          </a:p>
        </p:txBody>
      </p:sp>
    </p:spTree>
    <p:extLst>
      <p:ext uri="{BB962C8B-B14F-4D97-AF65-F5344CB8AC3E}">
        <p14:creationId xmlns:p14="http://schemas.microsoft.com/office/powerpoint/2010/main" val="364114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4DE449-DC74-BC7E-73C5-0F5C1AC37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sp>
        <p:nvSpPr>
          <p:cNvPr id="3" name="TextBox 2">
            <a:extLst>
              <a:ext uri="{FF2B5EF4-FFF2-40B4-BE49-F238E27FC236}">
                <a16:creationId xmlns:a16="http://schemas.microsoft.com/office/drawing/2014/main" id="{38B5D273-9611-ECA4-1200-4C2AEB24F3C6}"/>
              </a:ext>
            </a:extLst>
          </p:cNvPr>
          <p:cNvSpPr txBox="1"/>
          <p:nvPr/>
        </p:nvSpPr>
        <p:spPr>
          <a:xfrm>
            <a:off x="1776713" y="792189"/>
            <a:ext cx="14734574" cy="2308324"/>
          </a:xfrm>
          <a:prstGeom prst="rect">
            <a:avLst/>
          </a:prstGeom>
          <a:noFill/>
        </p:spPr>
        <p:txBody>
          <a:bodyPr wrap="square" lIns="91440" tIns="45720" rIns="91440" bIns="45720" rtlCol="0" anchor="t">
            <a:spAutoFit/>
          </a:bodyPr>
          <a:lstStyle/>
          <a:p>
            <a:pPr algn="ctr"/>
            <a:r>
              <a:rPr lang="en-US" sz="4800" b="1">
                <a:solidFill>
                  <a:srgbClr val="F5333F"/>
                </a:solidFill>
                <a:latin typeface="Calibri"/>
                <a:ea typeface="Roboto Black"/>
                <a:cs typeface="Calibri"/>
              </a:rPr>
              <a:t>What support can MHPSS</a:t>
            </a:r>
            <a:endParaRPr lang="en-US" sz="4800">
              <a:latin typeface="Calibri"/>
              <a:ea typeface="Roboto Black" panose="02000000000000000000" pitchFamily="2" charset="0"/>
              <a:cs typeface="Calibri"/>
            </a:endParaRPr>
          </a:p>
          <a:p>
            <a:pPr algn="ctr"/>
            <a:r>
              <a:rPr lang="en-US" sz="4800" b="1">
                <a:solidFill>
                  <a:srgbClr val="F5333F"/>
                </a:solidFill>
                <a:latin typeface="Calibri"/>
                <a:ea typeface="Roboto Black"/>
                <a:cs typeface="Calibri"/>
              </a:rPr>
              <a:t>offer?</a:t>
            </a:r>
            <a:endParaRPr lang="ru-RU" sz="4800">
              <a:latin typeface="Calibri"/>
              <a:ea typeface="Roboto Black"/>
              <a:cs typeface="Calibri"/>
            </a:endParaRPr>
          </a:p>
          <a:p>
            <a:pPr algn="ctr"/>
            <a:endParaRPr lang="en-US" sz="4800" b="1">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4" name="TextBox 3">
            <a:extLst>
              <a:ext uri="{FF2B5EF4-FFF2-40B4-BE49-F238E27FC236}">
                <a16:creationId xmlns:a16="http://schemas.microsoft.com/office/drawing/2014/main" id="{D40FEE4B-6CFF-0F09-58E9-8FF3D5774767}"/>
              </a:ext>
            </a:extLst>
          </p:cNvPr>
          <p:cNvSpPr txBox="1"/>
          <p:nvPr/>
        </p:nvSpPr>
        <p:spPr>
          <a:xfrm>
            <a:off x="423160" y="3094457"/>
            <a:ext cx="5919914" cy="181588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ea typeface="Open Sans"/>
                <a:cs typeface="Calibri"/>
              </a:rPr>
              <a:t>STEP 1 </a:t>
            </a:r>
            <a:endParaRPr lang="en-US" sz="2400">
              <a:cs typeface="Calibri"/>
            </a:endParaRPr>
          </a:p>
          <a:p>
            <a:r>
              <a:rPr lang="en-US" sz="2400" b="1">
                <a:latin typeface="Calibri"/>
                <a:ea typeface="Open Sans"/>
                <a:cs typeface="Calibri"/>
              </a:rPr>
              <a:t>PSS sensitization</a:t>
            </a:r>
            <a:r>
              <a:rPr lang="en-US" sz="2400">
                <a:latin typeface="Calibri"/>
                <a:ea typeface="Open Sans"/>
                <a:cs typeface="Calibri"/>
              </a:rPr>
              <a:t> for all SRC staff, possible inclusion </a:t>
            </a:r>
            <a:r>
              <a:rPr lang="en-US" sz="2400" b="1">
                <a:latin typeface="Calibri"/>
                <a:ea typeface="Open Sans"/>
                <a:cs typeface="Calibri"/>
              </a:rPr>
              <a:t>MHPSS criteria in the registration</a:t>
            </a:r>
            <a:r>
              <a:rPr lang="en-US" sz="2400">
                <a:latin typeface="Calibri"/>
                <a:ea typeface="Open Sans"/>
                <a:cs typeface="Calibri"/>
              </a:rPr>
              <a:t> form</a:t>
            </a:r>
            <a:endParaRPr lang="en-US" sz="2400">
              <a:cs typeface="Calibri"/>
            </a:endParaRPr>
          </a:p>
          <a:p>
            <a:endParaRPr lang="en-US" sz="1600">
              <a:ea typeface="Open Sans"/>
              <a:cs typeface="Calibri"/>
            </a:endParaRPr>
          </a:p>
        </p:txBody>
      </p:sp>
      <p:sp>
        <p:nvSpPr>
          <p:cNvPr id="6" name="TextBox 5">
            <a:extLst>
              <a:ext uri="{FF2B5EF4-FFF2-40B4-BE49-F238E27FC236}">
                <a16:creationId xmlns:a16="http://schemas.microsoft.com/office/drawing/2014/main" id="{06A73FA4-5ED8-AEA3-A097-716FE003D345}"/>
              </a:ext>
            </a:extLst>
          </p:cNvPr>
          <p:cNvSpPr txBox="1"/>
          <p:nvPr/>
        </p:nvSpPr>
        <p:spPr>
          <a:xfrm>
            <a:off x="423159" y="2053986"/>
            <a:ext cx="6412282" cy="923330"/>
          </a:xfrm>
          <a:prstGeom prst="rect">
            <a:avLst/>
          </a:prstGeom>
          <a:solidFill>
            <a:srgbClr val="011E41"/>
          </a:solidFill>
          <a:ln>
            <a:solidFill>
              <a:schemeClr val="accent1"/>
            </a:solidFill>
          </a:ln>
        </p:spPr>
        <p:txBody>
          <a:bodyPr wrap="square" lIns="91440" tIns="45720" rIns="91440" bIns="45720" anchor="t">
            <a:spAutoFit/>
          </a:bodyPr>
          <a:lstStyle/>
          <a:p>
            <a:r>
              <a:rPr lang="en-US" b="1">
                <a:solidFill>
                  <a:schemeClr val="bg2"/>
                </a:solidFill>
                <a:latin typeface="Montserrat"/>
                <a:cs typeface="Calibri"/>
              </a:rPr>
              <a:t>Mental health and psychosocial support – possible activities (DRAFT,  the implementation plan will be defined later)</a:t>
            </a:r>
            <a:endParaRPr lang="en-US">
              <a:solidFill>
                <a:schemeClr val="bg2"/>
              </a:solidFill>
              <a:latin typeface="Montserrat" pitchFamily="2" charset="77"/>
            </a:endParaRPr>
          </a:p>
        </p:txBody>
      </p:sp>
      <p:sp>
        <p:nvSpPr>
          <p:cNvPr id="7" name="TextBox 6">
            <a:extLst>
              <a:ext uri="{FF2B5EF4-FFF2-40B4-BE49-F238E27FC236}">
                <a16:creationId xmlns:a16="http://schemas.microsoft.com/office/drawing/2014/main" id="{A7CEF28B-9FB6-BC20-D105-BB523CE1135E}"/>
              </a:ext>
            </a:extLst>
          </p:cNvPr>
          <p:cNvSpPr txBox="1"/>
          <p:nvPr/>
        </p:nvSpPr>
        <p:spPr>
          <a:xfrm>
            <a:off x="7788181" y="3344068"/>
            <a:ext cx="6412282" cy="193899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ea typeface="Open Sans"/>
                <a:cs typeface="Calibri"/>
              </a:rPr>
              <a:t>STEP 2 </a:t>
            </a:r>
            <a:endParaRPr lang="en-US" sz="2400">
              <a:cs typeface="Calibri"/>
            </a:endParaRPr>
          </a:p>
          <a:p>
            <a:r>
              <a:rPr lang="en-US" sz="2400" b="1">
                <a:latin typeface="Calibri"/>
                <a:ea typeface="Open Sans"/>
                <a:cs typeface="Calibri"/>
              </a:rPr>
              <a:t>PSS training (PFA &amp; self-care) </a:t>
            </a:r>
            <a:r>
              <a:rPr lang="en-US" sz="2400">
                <a:latin typeface="Calibri"/>
                <a:ea typeface="Open Sans"/>
                <a:cs typeface="Calibri"/>
              </a:rPr>
              <a:t>and</a:t>
            </a:r>
            <a:r>
              <a:rPr lang="en-US" sz="2400" b="1">
                <a:latin typeface="Calibri"/>
                <a:ea typeface="Open Sans"/>
                <a:cs typeface="Calibri"/>
              </a:rPr>
              <a:t> </a:t>
            </a:r>
            <a:r>
              <a:rPr lang="en-US" sz="2400">
                <a:latin typeface="Calibri"/>
                <a:ea typeface="Open Sans"/>
                <a:cs typeface="Calibri"/>
              </a:rPr>
              <a:t>training how to </a:t>
            </a:r>
            <a:r>
              <a:rPr lang="en-US" sz="2400" b="1">
                <a:latin typeface="Calibri"/>
                <a:ea typeface="Open Sans"/>
                <a:cs typeface="Calibri"/>
              </a:rPr>
              <a:t>identify MHPSS needs in registration</a:t>
            </a:r>
            <a:r>
              <a:rPr lang="en-US" sz="2400">
                <a:latin typeface="Calibri"/>
                <a:ea typeface="Open Sans"/>
                <a:cs typeface="Calibri"/>
              </a:rPr>
              <a:t> &amp; follow up phases</a:t>
            </a:r>
            <a:r>
              <a:rPr lang="en-US" sz="2400" b="1">
                <a:latin typeface="Calibri"/>
                <a:ea typeface="Open Sans"/>
                <a:cs typeface="Calibri"/>
              </a:rPr>
              <a:t>, training in safe referrals</a:t>
            </a:r>
            <a:r>
              <a:rPr lang="en-US" sz="2400">
                <a:latin typeface="Calibri"/>
                <a:ea typeface="Open Sans"/>
                <a:cs typeface="Calibri"/>
              </a:rPr>
              <a:t> for those meeting displaced people</a:t>
            </a:r>
            <a:endParaRPr lang="en-US" sz="2400">
              <a:ea typeface="Open Sans"/>
              <a:cs typeface="Calibri"/>
            </a:endParaRPr>
          </a:p>
        </p:txBody>
      </p:sp>
      <p:sp>
        <p:nvSpPr>
          <p:cNvPr id="5" name="TextBox 4">
            <a:extLst>
              <a:ext uri="{FF2B5EF4-FFF2-40B4-BE49-F238E27FC236}">
                <a16:creationId xmlns:a16="http://schemas.microsoft.com/office/drawing/2014/main" id="{19BFACB8-8A91-9E5D-5357-FD96A3E6A2E0}"/>
              </a:ext>
            </a:extLst>
          </p:cNvPr>
          <p:cNvSpPr txBox="1"/>
          <p:nvPr/>
        </p:nvSpPr>
        <p:spPr>
          <a:xfrm>
            <a:off x="423479" y="5127465"/>
            <a:ext cx="6445877" cy="4893647"/>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ea typeface="Open Sans"/>
                <a:cs typeface="Calibri"/>
              </a:rPr>
              <a:t>STEP 3</a:t>
            </a:r>
            <a:endParaRPr lang="en-US" sz="2400">
              <a:cs typeface="Calibri"/>
            </a:endParaRPr>
          </a:p>
          <a:p>
            <a:r>
              <a:rPr lang="en-US" sz="2400">
                <a:latin typeface="Calibri"/>
                <a:ea typeface="Open Sans"/>
                <a:cs typeface="Calibri"/>
              </a:rPr>
              <a:t>Providing </a:t>
            </a:r>
            <a:r>
              <a:rPr lang="en-US" sz="2400" b="1">
                <a:latin typeface="Calibri"/>
                <a:ea typeface="Open Sans"/>
                <a:cs typeface="Calibri"/>
              </a:rPr>
              <a:t>community-based PSS services based on the needs </a:t>
            </a:r>
            <a:r>
              <a:rPr lang="en-US" sz="2400">
                <a:latin typeface="Calibri"/>
                <a:ea typeface="Open Sans"/>
                <a:cs typeface="Calibri"/>
              </a:rPr>
              <a:t>(for example life skills training, supporting healthy coping mechanisms, bereavement support, physical exercise to manage stress or recreational activities. Support how to talk with children about the conflict and its consequences.) </a:t>
            </a:r>
          </a:p>
          <a:p>
            <a:endParaRPr lang="en-US" sz="2400">
              <a:latin typeface="Calibri"/>
              <a:ea typeface="Open Sans"/>
              <a:cs typeface="Calibri"/>
            </a:endParaRPr>
          </a:p>
          <a:p>
            <a:r>
              <a:rPr lang="en-US" sz="2400">
                <a:latin typeface="Calibri"/>
                <a:ea typeface="Open Sans"/>
                <a:cs typeface="Calibri"/>
              </a:rPr>
              <a:t>Facilitators could be recruited from the Ukrainian and Slovak communities to help the integration into the society. </a:t>
            </a:r>
            <a:endParaRPr lang="en-US" sz="2400">
              <a:cs typeface="Calibri"/>
            </a:endParaRPr>
          </a:p>
          <a:p>
            <a:r>
              <a:rPr lang="en-US" sz="2400">
                <a:latin typeface="Calibri"/>
                <a:ea typeface="Open Sans"/>
                <a:cs typeface="Calibri"/>
              </a:rPr>
              <a:t>Sessions could be arranged at the closest HSP (?)</a:t>
            </a:r>
          </a:p>
        </p:txBody>
      </p:sp>
      <p:sp>
        <p:nvSpPr>
          <p:cNvPr id="8" name="TextBox 7">
            <a:extLst>
              <a:ext uri="{FF2B5EF4-FFF2-40B4-BE49-F238E27FC236}">
                <a16:creationId xmlns:a16="http://schemas.microsoft.com/office/drawing/2014/main" id="{5F286D58-7A4F-6BC8-7C09-3F3E22108E40}"/>
              </a:ext>
            </a:extLst>
          </p:cNvPr>
          <p:cNvSpPr txBox="1"/>
          <p:nvPr/>
        </p:nvSpPr>
        <p:spPr>
          <a:xfrm>
            <a:off x="8343812" y="6122194"/>
            <a:ext cx="2997200" cy="3170099"/>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STEP 4</a:t>
            </a:r>
            <a:endParaRPr lang="en-US" sz="2400">
              <a:cs typeface="Calibri"/>
            </a:endParaRPr>
          </a:p>
          <a:p>
            <a:r>
              <a:rPr lang="en-US" sz="2400" b="1">
                <a:latin typeface="Calibri"/>
                <a:cs typeface="Calibri"/>
              </a:rPr>
              <a:t>2 peer support programs </a:t>
            </a:r>
            <a:r>
              <a:rPr lang="en-US" sz="2400">
                <a:latin typeface="Calibri"/>
                <a:cs typeface="Calibri"/>
              </a:rPr>
              <a:t>could be set up: one for HSP staff members and one for hosting family community members</a:t>
            </a:r>
            <a:endParaRPr lang="en-US" sz="2400">
              <a:cs typeface="Calibri"/>
            </a:endParaRPr>
          </a:p>
          <a:p>
            <a:endParaRPr lang="en-US" sz="1600">
              <a:latin typeface="Calibri"/>
              <a:cs typeface="Calibri"/>
            </a:endParaRPr>
          </a:p>
          <a:p>
            <a:endParaRPr lang="en-US" sz="1600">
              <a:latin typeface="Calibri"/>
              <a:cs typeface="Calibri"/>
            </a:endParaRPr>
          </a:p>
        </p:txBody>
      </p:sp>
      <p:sp>
        <p:nvSpPr>
          <p:cNvPr id="9" name="TextBox 8">
            <a:extLst>
              <a:ext uri="{FF2B5EF4-FFF2-40B4-BE49-F238E27FC236}">
                <a16:creationId xmlns:a16="http://schemas.microsoft.com/office/drawing/2014/main" id="{E999C0A6-E141-6BF2-C458-522ACAFDFFA9}"/>
              </a:ext>
            </a:extLst>
          </p:cNvPr>
          <p:cNvSpPr txBox="1"/>
          <p:nvPr/>
        </p:nvSpPr>
        <p:spPr>
          <a:xfrm>
            <a:off x="13105576" y="6122194"/>
            <a:ext cx="2552700" cy="3831818"/>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STEP 5</a:t>
            </a:r>
            <a:endParaRPr lang="en-US" sz="2400">
              <a:cs typeface="Calibri"/>
            </a:endParaRPr>
          </a:p>
          <a:p>
            <a:r>
              <a:rPr lang="en-US" sz="2400" b="1">
                <a:latin typeface="Calibri"/>
                <a:cs typeface="Calibri"/>
              </a:rPr>
              <a:t>Following up and updating referral pathways for both beneficiaries and staff members </a:t>
            </a:r>
            <a:r>
              <a:rPr lang="en-US" sz="2400">
                <a:latin typeface="Calibri"/>
                <a:cs typeface="Calibri"/>
              </a:rPr>
              <a:t>(and host family members if needed). </a:t>
            </a:r>
          </a:p>
          <a:p>
            <a:endParaRPr lang="en-US" sz="1600">
              <a:latin typeface="Calibri"/>
              <a:cs typeface="Calibri"/>
            </a:endParaRPr>
          </a:p>
          <a:p>
            <a:endParaRPr lang="en-US" sz="1100">
              <a:cs typeface="Calibri"/>
            </a:endParaRPr>
          </a:p>
        </p:txBody>
      </p:sp>
      <p:cxnSp>
        <p:nvCxnSpPr>
          <p:cNvPr id="10" name="Straight Arrow Connector 9">
            <a:extLst>
              <a:ext uri="{FF2B5EF4-FFF2-40B4-BE49-F238E27FC236}">
                <a16:creationId xmlns:a16="http://schemas.microsoft.com/office/drawing/2014/main" id="{82DAD6BF-3B6A-10AE-973F-D82F7C694DD8}"/>
              </a:ext>
            </a:extLst>
          </p:cNvPr>
          <p:cNvCxnSpPr/>
          <p:nvPr/>
        </p:nvCxnSpPr>
        <p:spPr>
          <a:xfrm flipV="1">
            <a:off x="5873105" y="4644397"/>
            <a:ext cx="1612900" cy="6492"/>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F1A2C6D-3B7B-08B0-12D2-87AFCF5022C0}"/>
              </a:ext>
            </a:extLst>
          </p:cNvPr>
          <p:cNvCxnSpPr>
            <a:cxnSpLocks/>
          </p:cNvCxnSpPr>
          <p:nvPr/>
        </p:nvCxnSpPr>
        <p:spPr>
          <a:xfrm flipH="1">
            <a:off x="7126428" y="5620875"/>
            <a:ext cx="1022350" cy="835012"/>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439A56-CDEB-DFAB-1982-245720BB88A6}"/>
              </a:ext>
            </a:extLst>
          </p:cNvPr>
          <p:cNvCxnSpPr>
            <a:cxnSpLocks/>
          </p:cNvCxnSpPr>
          <p:nvPr/>
        </p:nvCxnSpPr>
        <p:spPr>
          <a:xfrm flipV="1">
            <a:off x="6358740" y="8113155"/>
            <a:ext cx="1438275" cy="6492"/>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8D8AFF9-EC27-1835-AC60-ACF8EFB2C7CA}"/>
              </a:ext>
            </a:extLst>
          </p:cNvPr>
          <p:cNvCxnSpPr>
            <a:cxnSpLocks/>
          </p:cNvCxnSpPr>
          <p:nvPr/>
        </p:nvCxnSpPr>
        <p:spPr>
          <a:xfrm flipV="1">
            <a:off x="11598450" y="8121921"/>
            <a:ext cx="1152525" cy="6492"/>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B12CACA-51BE-9079-10EF-554AC677329D}"/>
              </a:ext>
            </a:extLst>
          </p:cNvPr>
          <p:cNvSpPr/>
          <p:nvPr/>
        </p:nvSpPr>
        <p:spPr>
          <a:xfrm>
            <a:off x="14575359" y="2315532"/>
            <a:ext cx="3343275" cy="2645039"/>
          </a:xfrm>
          <a:prstGeom prst="ellipse">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i="1">
                <a:solidFill>
                  <a:schemeClr val="accent3">
                    <a:lumMod val="75000"/>
                  </a:schemeClr>
                </a:solidFill>
                <a:ea typeface="+mn-lt"/>
                <a:cs typeface="+mn-lt"/>
              </a:rPr>
              <a:t>Tentative suggestion of possible entry points – the exact implemented programs/activities will be decided based on DG Sante assessment and other possible assessments!</a:t>
            </a:r>
            <a:endParaRPr lang="en-US" sz="1600" b="1" i="1">
              <a:solidFill>
                <a:schemeClr val="accent3">
                  <a:lumMod val="75000"/>
                </a:schemeClr>
              </a:solidFill>
              <a:cs typeface="Calibri"/>
            </a:endParaRPr>
          </a:p>
        </p:txBody>
      </p:sp>
    </p:spTree>
    <p:extLst>
      <p:ext uri="{BB962C8B-B14F-4D97-AF65-F5344CB8AC3E}">
        <p14:creationId xmlns:p14="http://schemas.microsoft.com/office/powerpoint/2010/main" val="3978353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0EF099-2656-8647-D7DA-D8D2785ABD65}"/>
              </a:ext>
            </a:extLst>
          </p:cNvPr>
          <p:cNvSpPr txBox="1"/>
          <p:nvPr/>
        </p:nvSpPr>
        <p:spPr>
          <a:xfrm>
            <a:off x="1776713" y="3788308"/>
            <a:ext cx="14734574" cy="1569660"/>
          </a:xfrm>
          <a:prstGeom prst="rect">
            <a:avLst/>
          </a:prstGeom>
          <a:noFill/>
        </p:spPr>
        <p:txBody>
          <a:bodyPr wrap="square" rtlCol="0">
            <a:spAutoFit/>
          </a:bodyPr>
          <a:lstStyle/>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IM CVA </a:t>
            </a:r>
          </a:p>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Integration</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108129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FEB478B-03EE-134F-B27A-DEF7159F0D6E}"/>
              </a:ext>
            </a:extLst>
          </p:cNvPr>
          <p:cNvSpPr/>
          <p:nvPr/>
        </p:nvSpPr>
        <p:spPr>
          <a:xfrm>
            <a:off x="9749520" y="6078961"/>
            <a:ext cx="5325543" cy="3562382"/>
          </a:xfrm>
          <a:prstGeom prst="rect">
            <a:avLst/>
          </a:prstGeom>
          <a:solidFill>
            <a:srgbClr val="F634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33FB09-98D7-5D3C-3F85-8F80870CB208}"/>
              </a:ext>
            </a:extLst>
          </p:cNvPr>
          <p:cNvSpPr/>
          <p:nvPr/>
        </p:nvSpPr>
        <p:spPr>
          <a:xfrm>
            <a:off x="193964" y="106189"/>
            <a:ext cx="17913926" cy="5263017"/>
          </a:xfrm>
          <a:prstGeom prst="rect">
            <a:avLst/>
          </a:prstGeom>
          <a:solidFill>
            <a:schemeClr val="tx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pic>
        <p:nvPicPr>
          <p:cNvPr id="1026" name="Picture 2" descr="Icono Tablet, información, analytics, los gráficos, gráficos">
            <a:extLst>
              <a:ext uri="{FF2B5EF4-FFF2-40B4-BE49-F238E27FC236}">
                <a16:creationId xmlns:a16="http://schemas.microsoft.com/office/drawing/2014/main" id="{2051A9F7-4FF1-0159-7ACF-CF36DCCD5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19" y="378967"/>
            <a:ext cx="909960" cy="9099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CC915DC-123A-9FC7-80A8-56C6A13CA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488" y="8015377"/>
            <a:ext cx="803429" cy="803429"/>
          </a:xfrm>
          <a:prstGeom prst="rect">
            <a:avLst/>
          </a:prstGeom>
        </p:spPr>
      </p:pic>
      <p:pic>
        <p:nvPicPr>
          <p:cNvPr id="3" name="Picture 2">
            <a:extLst>
              <a:ext uri="{FF2B5EF4-FFF2-40B4-BE49-F238E27FC236}">
                <a16:creationId xmlns:a16="http://schemas.microsoft.com/office/drawing/2014/main" id="{501A56DA-FF68-22FD-1947-264B1B21D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79" y="1477588"/>
            <a:ext cx="914400" cy="907256"/>
          </a:xfrm>
          <a:prstGeom prst="rect">
            <a:avLst/>
          </a:prstGeom>
        </p:spPr>
      </p:pic>
      <p:sp>
        <p:nvSpPr>
          <p:cNvPr id="4" name="TextBox 3">
            <a:extLst>
              <a:ext uri="{FF2B5EF4-FFF2-40B4-BE49-F238E27FC236}">
                <a16:creationId xmlns:a16="http://schemas.microsoft.com/office/drawing/2014/main" id="{8AA5E9B7-03D9-1749-639A-4A8DC445F289}"/>
              </a:ext>
            </a:extLst>
          </p:cNvPr>
          <p:cNvSpPr txBox="1"/>
          <p:nvPr/>
        </p:nvSpPr>
        <p:spPr>
          <a:xfrm>
            <a:off x="1904261" y="441532"/>
            <a:ext cx="4421081" cy="738664"/>
          </a:xfrm>
          <a:prstGeom prst="rect">
            <a:avLst/>
          </a:prstGeom>
          <a:noFill/>
        </p:spPr>
        <p:txBody>
          <a:bodyPr wrap="square" rtlCol="0">
            <a:spAutoFit/>
          </a:bodyPr>
          <a:lstStyle/>
          <a:p>
            <a:r>
              <a:rPr lang="es-419" sz="2100" dirty="0">
                <a:solidFill>
                  <a:schemeClr val="bg1"/>
                </a:solidFill>
              </a:rPr>
              <a:t>Information Management</a:t>
            </a:r>
            <a:br>
              <a:rPr lang="es-419" sz="2100" dirty="0">
                <a:solidFill>
                  <a:schemeClr val="bg1"/>
                </a:solidFill>
              </a:rPr>
            </a:br>
            <a:r>
              <a:rPr lang="es-419" sz="2100" dirty="0">
                <a:solidFill>
                  <a:schemeClr val="bg1"/>
                </a:solidFill>
              </a:rPr>
              <a:t>rrimco.Slovakia@ifrc.org</a:t>
            </a:r>
            <a:endParaRPr lang="en-US" sz="2100" dirty="0">
              <a:solidFill>
                <a:schemeClr val="bg1"/>
              </a:solidFill>
            </a:endParaRPr>
          </a:p>
        </p:txBody>
      </p:sp>
      <p:sp>
        <p:nvSpPr>
          <p:cNvPr id="6" name="TextBox 5">
            <a:extLst>
              <a:ext uri="{FF2B5EF4-FFF2-40B4-BE49-F238E27FC236}">
                <a16:creationId xmlns:a16="http://schemas.microsoft.com/office/drawing/2014/main" id="{21FB6255-B344-3790-D1F3-D4FD82DAB9EB}"/>
              </a:ext>
            </a:extLst>
          </p:cNvPr>
          <p:cNvSpPr txBox="1"/>
          <p:nvPr/>
        </p:nvSpPr>
        <p:spPr>
          <a:xfrm>
            <a:off x="1904260" y="1600013"/>
            <a:ext cx="4421081" cy="738664"/>
          </a:xfrm>
          <a:prstGeom prst="rect">
            <a:avLst/>
          </a:prstGeom>
          <a:noFill/>
        </p:spPr>
        <p:txBody>
          <a:bodyPr wrap="square" rtlCol="0">
            <a:spAutoFit/>
          </a:bodyPr>
          <a:lstStyle/>
          <a:p>
            <a:r>
              <a:rPr lang="es-419" sz="2100" dirty="0">
                <a:solidFill>
                  <a:schemeClr val="bg1"/>
                </a:solidFill>
              </a:rPr>
              <a:t>PGI Coordinator</a:t>
            </a:r>
            <a:br>
              <a:rPr lang="es-419" sz="2100" dirty="0"/>
            </a:br>
            <a:r>
              <a:rPr lang="es-419" sz="2100" dirty="0">
                <a:solidFill>
                  <a:srgbClr val="FF0000"/>
                </a:solidFill>
              </a:rPr>
              <a:t>TBD</a:t>
            </a:r>
            <a:endParaRPr lang="en-US" sz="2100" dirty="0">
              <a:solidFill>
                <a:srgbClr val="FF0000"/>
              </a:solidFill>
            </a:endParaRPr>
          </a:p>
        </p:txBody>
      </p:sp>
      <p:sp>
        <p:nvSpPr>
          <p:cNvPr id="9" name="TextBox 8">
            <a:extLst>
              <a:ext uri="{FF2B5EF4-FFF2-40B4-BE49-F238E27FC236}">
                <a16:creationId xmlns:a16="http://schemas.microsoft.com/office/drawing/2014/main" id="{4FC6BB72-D76B-4042-CF5B-59BCDA1AE82C}"/>
              </a:ext>
            </a:extLst>
          </p:cNvPr>
          <p:cNvSpPr txBox="1"/>
          <p:nvPr/>
        </p:nvSpPr>
        <p:spPr>
          <a:xfrm>
            <a:off x="8836981" y="1647124"/>
            <a:ext cx="4993691" cy="738664"/>
          </a:xfrm>
          <a:prstGeom prst="rect">
            <a:avLst/>
          </a:prstGeom>
          <a:noFill/>
        </p:spPr>
        <p:txBody>
          <a:bodyPr wrap="square" rtlCol="0">
            <a:spAutoFit/>
          </a:bodyPr>
          <a:lstStyle/>
          <a:p>
            <a:r>
              <a:rPr lang="en-US" sz="2100" dirty="0">
                <a:solidFill>
                  <a:schemeClr val="bg1"/>
                </a:solidFill>
              </a:rPr>
              <a:t>Mental health and psychosocial support</a:t>
            </a:r>
            <a:br>
              <a:rPr lang="es-419" sz="2100" dirty="0">
                <a:solidFill>
                  <a:schemeClr val="bg1"/>
                </a:solidFill>
              </a:rPr>
            </a:br>
            <a:r>
              <a:rPr lang="es-419" sz="2100" dirty="0">
                <a:solidFill>
                  <a:schemeClr val="bg1"/>
                </a:solidFill>
              </a:rPr>
              <a:t>rrmhpss.slovakia@ifrc.org</a:t>
            </a:r>
            <a:endParaRPr lang="en-US" sz="2100" dirty="0">
              <a:solidFill>
                <a:schemeClr val="bg1"/>
              </a:solidFill>
            </a:endParaRPr>
          </a:p>
        </p:txBody>
      </p:sp>
      <p:sp>
        <p:nvSpPr>
          <p:cNvPr id="10" name="TextBox 9">
            <a:extLst>
              <a:ext uri="{FF2B5EF4-FFF2-40B4-BE49-F238E27FC236}">
                <a16:creationId xmlns:a16="http://schemas.microsoft.com/office/drawing/2014/main" id="{5D861F36-ABB0-6279-9AC6-A0F53BCB3FAF}"/>
              </a:ext>
            </a:extLst>
          </p:cNvPr>
          <p:cNvSpPr txBox="1"/>
          <p:nvPr/>
        </p:nvSpPr>
        <p:spPr>
          <a:xfrm>
            <a:off x="1904260" y="2737697"/>
            <a:ext cx="4421081" cy="738664"/>
          </a:xfrm>
          <a:prstGeom prst="rect">
            <a:avLst/>
          </a:prstGeom>
          <a:noFill/>
        </p:spPr>
        <p:txBody>
          <a:bodyPr wrap="square" rtlCol="0">
            <a:spAutoFit/>
          </a:bodyPr>
          <a:lstStyle/>
          <a:p>
            <a:r>
              <a:rPr lang="en-US" sz="2100" dirty="0">
                <a:solidFill>
                  <a:schemeClr val="bg1"/>
                </a:solidFill>
              </a:rPr>
              <a:t>Cash &amp; Voucher</a:t>
            </a:r>
            <a:br>
              <a:rPr lang="en-US" sz="2100" dirty="0">
                <a:solidFill>
                  <a:schemeClr val="bg1"/>
                </a:solidFill>
              </a:rPr>
            </a:br>
            <a:r>
              <a:rPr lang="en-US" sz="2100" dirty="0">
                <a:solidFill>
                  <a:schemeClr val="bg1"/>
                </a:solidFill>
              </a:rPr>
              <a:t>rrcvaim.slovakia@ifrc.org</a:t>
            </a:r>
          </a:p>
        </p:txBody>
      </p:sp>
      <p:pic>
        <p:nvPicPr>
          <p:cNvPr id="8" name="Picture 7">
            <a:extLst>
              <a:ext uri="{FF2B5EF4-FFF2-40B4-BE49-F238E27FC236}">
                <a16:creationId xmlns:a16="http://schemas.microsoft.com/office/drawing/2014/main" id="{A7623EA1-3123-3836-51FC-45D25D7150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96200" y="2826993"/>
            <a:ext cx="914400" cy="914399"/>
          </a:xfrm>
          <a:prstGeom prst="rect">
            <a:avLst/>
          </a:prstGeom>
        </p:spPr>
      </p:pic>
      <p:sp>
        <p:nvSpPr>
          <p:cNvPr id="13" name="TextBox 12">
            <a:extLst>
              <a:ext uri="{FF2B5EF4-FFF2-40B4-BE49-F238E27FC236}">
                <a16:creationId xmlns:a16="http://schemas.microsoft.com/office/drawing/2014/main" id="{1707E2A9-F19D-909A-3426-E43BDB1C1FCA}"/>
              </a:ext>
            </a:extLst>
          </p:cNvPr>
          <p:cNvSpPr txBox="1"/>
          <p:nvPr/>
        </p:nvSpPr>
        <p:spPr>
          <a:xfrm>
            <a:off x="8836981" y="2891777"/>
            <a:ext cx="4993691" cy="738664"/>
          </a:xfrm>
          <a:prstGeom prst="rect">
            <a:avLst/>
          </a:prstGeom>
          <a:noFill/>
        </p:spPr>
        <p:txBody>
          <a:bodyPr wrap="square" rtlCol="0">
            <a:spAutoFit/>
          </a:bodyPr>
          <a:lstStyle/>
          <a:p>
            <a:r>
              <a:rPr lang="en-US" sz="2100" dirty="0">
                <a:solidFill>
                  <a:schemeClr val="bg1"/>
                </a:solidFill>
              </a:rPr>
              <a:t>Operation Manager</a:t>
            </a:r>
            <a:br>
              <a:rPr lang="es-419" sz="2100" dirty="0">
                <a:solidFill>
                  <a:schemeClr val="bg1"/>
                </a:solidFill>
              </a:rPr>
            </a:br>
            <a:r>
              <a:rPr lang="es-419" sz="2100" dirty="0">
                <a:solidFill>
                  <a:schemeClr val="bg1"/>
                </a:solidFill>
              </a:rPr>
              <a:t>rropsman.slovakia@ifrc.org</a:t>
            </a:r>
          </a:p>
        </p:txBody>
      </p:sp>
      <p:pic>
        <p:nvPicPr>
          <p:cNvPr id="11" name="Picture 10">
            <a:extLst>
              <a:ext uri="{FF2B5EF4-FFF2-40B4-BE49-F238E27FC236}">
                <a16:creationId xmlns:a16="http://schemas.microsoft.com/office/drawing/2014/main" id="{F5F5B559-D088-4C9A-B885-BC5570755631}"/>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l="6686" t="7243" r="11503" b="8638"/>
          <a:stretch/>
        </p:blipFill>
        <p:spPr>
          <a:xfrm>
            <a:off x="7606869" y="1477588"/>
            <a:ext cx="1093062" cy="1123902"/>
          </a:xfrm>
          <a:prstGeom prst="rect">
            <a:avLst/>
          </a:prstGeom>
        </p:spPr>
      </p:pic>
      <p:sp>
        <p:nvSpPr>
          <p:cNvPr id="15" name="TextBox 14">
            <a:extLst>
              <a:ext uri="{FF2B5EF4-FFF2-40B4-BE49-F238E27FC236}">
                <a16:creationId xmlns:a16="http://schemas.microsoft.com/office/drawing/2014/main" id="{A195B254-40C4-A3B4-72CB-F61BA03BE53A}"/>
              </a:ext>
            </a:extLst>
          </p:cNvPr>
          <p:cNvSpPr txBox="1"/>
          <p:nvPr/>
        </p:nvSpPr>
        <p:spPr>
          <a:xfrm>
            <a:off x="1856542" y="4183542"/>
            <a:ext cx="5299970" cy="738664"/>
          </a:xfrm>
          <a:prstGeom prst="rect">
            <a:avLst/>
          </a:prstGeom>
          <a:noFill/>
        </p:spPr>
        <p:txBody>
          <a:bodyPr wrap="square" rtlCol="0">
            <a:spAutoFit/>
          </a:bodyPr>
          <a:lstStyle/>
          <a:p>
            <a:r>
              <a:rPr lang="en-US" sz="2100" dirty="0">
                <a:solidFill>
                  <a:schemeClr val="bg1"/>
                </a:solidFill>
              </a:rPr>
              <a:t>Community Engagement and Accountability</a:t>
            </a:r>
            <a:br>
              <a:rPr lang="es-419" sz="2100" dirty="0">
                <a:solidFill>
                  <a:schemeClr val="bg1"/>
                </a:solidFill>
              </a:rPr>
            </a:br>
            <a:r>
              <a:rPr lang="es-419" sz="2100" dirty="0">
                <a:solidFill>
                  <a:schemeClr val="bg1"/>
                </a:solidFill>
              </a:rPr>
              <a:t>rrceaofficer.slovaki@ifrc.org</a:t>
            </a:r>
          </a:p>
        </p:txBody>
      </p:sp>
      <p:pic>
        <p:nvPicPr>
          <p:cNvPr id="12" name="Picture 11">
            <a:extLst>
              <a:ext uri="{FF2B5EF4-FFF2-40B4-BE49-F238E27FC236}">
                <a16:creationId xmlns:a16="http://schemas.microsoft.com/office/drawing/2014/main" id="{78D83796-D01A-C143-8D81-2DB01985FA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430" y="3963853"/>
            <a:ext cx="1093062" cy="1093062"/>
          </a:xfrm>
          <a:prstGeom prst="rect">
            <a:avLst/>
          </a:prstGeom>
        </p:spPr>
      </p:pic>
      <p:pic>
        <p:nvPicPr>
          <p:cNvPr id="1030" name="Picture 6" descr="Icono Documentos, informes, pdf, gráficos, estadísticas, analytics, informe">
            <a:extLst>
              <a:ext uri="{FF2B5EF4-FFF2-40B4-BE49-F238E27FC236}">
                <a16:creationId xmlns:a16="http://schemas.microsoft.com/office/drawing/2014/main" id="{9934B9EE-16E6-5E86-C97C-2D885BF0DFD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606869" y="234704"/>
            <a:ext cx="1131303" cy="113130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EAE6BC6-67AA-9EA6-F2F0-5D61893DB25A}"/>
              </a:ext>
            </a:extLst>
          </p:cNvPr>
          <p:cNvSpPr txBox="1"/>
          <p:nvPr/>
        </p:nvSpPr>
        <p:spPr>
          <a:xfrm>
            <a:off x="8836980" y="504097"/>
            <a:ext cx="5523162" cy="738664"/>
          </a:xfrm>
          <a:prstGeom prst="rect">
            <a:avLst/>
          </a:prstGeom>
          <a:noFill/>
        </p:spPr>
        <p:txBody>
          <a:bodyPr wrap="square" rtlCol="0">
            <a:spAutoFit/>
          </a:bodyPr>
          <a:lstStyle/>
          <a:p>
            <a:r>
              <a:rPr lang="en-US" sz="2100" dirty="0">
                <a:solidFill>
                  <a:schemeClr val="bg1"/>
                </a:solidFill>
              </a:rPr>
              <a:t>Planning, Monitoring, Evaluation and Reporting</a:t>
            </a:r>
            <a:br>
              <a:rPr lang="es-419" sz="2100" dirty="0">
                <a:solidFill>
                  <a:schemeClr val="bg1"/>
                </a:solidFill>
              </a:rPr>
            </a:br>
            <a:r>
              <a:rPr lang="es-419" sz="2100" dirty="0">
                <a:solidFill>
                  <a:schemeClr val="bg1"/>
                </a:solidFill>
              </a:rPr>
              <a:t>rrpmerco.slovakia@ifrc.org</a:t>
            </a:r>
            <a:endParaRPr lang="en-US" sz="2100" dirty="0">
              <a:solidFill>
                <a:schemeClr val="bg1"/>
              </a:solidFill>
            </a:endParaRPr>
          </a:p>
        </p:txBody>
      </p:sp>
      <p:pic>
        <p:nvPicPr>
          <p:cNvPr id="16" name="Picture 15">
            <a:extLst>
              <a:ext uri="{FF2B5EF4-FFF2-40B4-BE49-F238E27FC236}">
                <a16:creationId xmlns:a16="http://schemas.microsoft.com/office/drawing/2014/main" id="{0ED05D22-D986-21CE-32FA-16C13CD60E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65492" y="4368504"/>
            <a:ext cx="928545" cy="973475"/>
          </a:xfrm>
          <a:prstGeom prst="rect">
            <a:avLst/>
          </a:prstGeom>
        </p:spPr>
      </p:pic>
      <p:sp>
        <p:nvSpPr>
          <p:cNvPr id="21" name="Rectangle 20">
            <a:extLst>
              <a:ext uri="{FF2B5EF4-FFF2-40B4-BE49-F238E27FC236}">
                <a16:creationId xmlns:a16="http://schemas.microsoft.com/office/drawing/2014/main" id="{2D8C8C8F-8D1F-AC04-F570-5FD9EABEB9D9}"/>
              </a:ext>
            </a:extLst>
          </p:cNvPr>
          <p:cNvSpPr/>
          <p:nvPr/>
        </p:nvSpPr>
        <p:spPr>
          <a:xfrm>
            <a:off x="193966" y="5620732"/>
            <a:ext cx="9157853" cy="4012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7FB54F7-A8E1-9969-D070-A7E4C5CA0FFC}"/>
              </a:ext>
            </a:extLst>
          </p:cNvPr>
          <p:cNvSpPr txBox="1"/>
          <p:nvPr/>
        </p:nvSpPr>
        <p:spPr>
          <a:xfrm>
            <a:off x="2477204" y="5770776"/>
            <a:ext cx="4058643" cy="553998"/>
          </a:xfrm>
          <a:prstGeom prst="rect">
            <a:avLst/>
          </a:prstGeom>
          <a:noFill/>
        </p:spPr>
        <p:txBody>
          <a:bodyPr wrap="square" rtlCol="0">
            <a:spAutoFit/>
          </a:bodyPr>
          <a:lstStyle/>
          <a:p>
            <a:r>
              <a:rPr lang="en-US" sz="3000" b="1" dirty="0" err="1"/>
              <a:t>Slovenský</a:t>
            </a:r>
            <a:r>
              <a:rPr lang="en-US" sz="3000" b="1" dirty="0"/>
              <a:t> </a:t>
            </a:r>
            <a:r>
              <a:rPr lang="en-US" sz="3000" b="1" dirty="0" err="1"/>
              <a:t>Červený</a:t>
            </a:r>
            <a:r>
              <a:rPr lang="en-US" sz="3000" b="1" dirty="0"/>
              <a:t> </a:t>
            </a:r>
            <a:r>
              <a:rPr lang="en-US" sz="3000" b="1" dirty="0" err="1"/>
              <a:t>kríž</a:t>
            </a:r>
            <a:endParaRPr lang="en-US" sz="3000" b="1" dirty="0"/>
          </a:p>
        </p:txBody>
      </p:sp>
      <p:pic>
        <p:nvPicPr>
          <p:cNvPr id="23" name="Picture 22">
            <a:extLst>
              <a:ext uri="{FF2B5EF4-FFF2-40B4-BE49-F238E27FC236}">
                <a16:creationId xmlns:a16="http://schemas.microsoft.com/office/drawing/2014/main" id="{3CE3DF32-40A5-2D76-0B90-20E663E063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5092" y="6451261"/>
            <a:ext cx="914400" cy="914400"/>
          </a:xfrm>
          <a:prstGeom prst="rect">
            <a:avLst/>
          </a:prstGeom>
        </p:spPr>
      </p:pic>
      <p:sp>
        <p:nvSpPr>
          <p:cNvPr id="32" name="TextBox 31">
            <a:extLst>
              <a:ext uri="{FF2B5EF4-FFF2-40B4-BE49-F238E27FC236}">
                <a16:creationId xmlns:a16="http://schemas.microsoft.com/office/drawing/2014/main" id="{9902C6FA-CFC5-1407-594F-A3402FE334ED}"/>
              </a:ext>
            </a:extLst>
          </p:cNvPr>
          <p:cNvSpPr txBox="1"/>
          <p:nvPr/>
        </p:nvSpPr>
        <p:spPr>
          <a:xfrm>
            <a:off x="1719492" y="6465733"/>
            <a:ext cx="4821450" cy="1061829"/>
          </a:xfrm>
          <a:prstGeom prst="rect">
            <a:avLst/>
          </a:prstGeom>
          <a:noFill/>
        </p:spPr>
        <p:txBody>
          <a:bodyPr wrap="square" rtlCol="0">
            <a:spAutoFit/>
          </a:bodyPr>
          <a:lstStyle/>
          <a:p>
            <a:r>
              <a:rPr lang="en-US" sz="2100" dirty="0"/>
              <a:t>Ops Manager</a:t>
            </a:r>
            <a:br>
              <a:rPr lang="en-US" sz="2100" dirty="0"/>
            </a:br>
            <a:r>
              <a:rPr lang="fi-FI" sz="2100" dirty="0"/>
              <a:t>katarina.rakicka@redcross.sk</a:t>
            </a:r>
          </a:p>
          <a:p>
            <a:endParaRPr lang="en-US" sz="2100" dirty="0">
              <a:solidFill>
                <a:schemeClr val="bg1"/>
              </a:solidFill>
            </a:endParaRPr>
          </a:p>
        </p:txBody>
      </p:sp>
      <p:pic>
        <p:nvPicPr>
          <p:cNvPr id="24" name="Picture 23">
            <a:extLst>
              <a:ext uri="{FF2B5EF4-FFF2-40B4-BE49-F238E27FC236}">
                <a16:creationId xmlns:a16="http://schemas.microsoft.com/office/drawing/2014/main" id="{A653D699-E2A7-E55B-B507-A951F5AAC3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761" y="7725743"/>
            <a:ext cx="1093062" cy="1093062"/>
          </a:xfrm>
          <a:prstGeom prst="rect">
            <a:avLst/>
          </a:prstGeom>
        </p:spPr>
      </p:pic>
      <p:sp>
        <p:nvSpPr>
          <p:cNvPr id="34" name="TextBox 33">
            <a:extLst>
              <a:ext uri="{FF2B5EF4-FFF2-40B4-BE49-F238E27FC236}">
                <a16:creationId xmlns:a16="http://schemas.microsoft.com/office/drawing/2014/main" id="{59D42229-2AC3-24EE-25A3-CC45F4DDACA4}"/>
              </a:ext>
            </a:extLst>
          </p:cNvPr>
          <p:cNvSpPr txBox="1"/>
          <p:nvPr/>
        </p:nvSpPr>
        <p:spPr>
          <a:xfrm>
            <a:off x="1719492" y="8014094"/>
            <a:ext cx="4821450" cy="738664"/>
          </a:xfrm>
          <a:prstGeom prst="rect">
            <a:avLst/>
          </a:prstGeom>
          <a:noFill/>
        </p:spPr>
        <p:txBody>
          <a:bodyPr wrap="square" rtlCol="0">
            <a:spAutoFit/>
          </a:bodyPr>
          <a:lstStyle/>
          <a:p>
            <a:r>
              <a:rPr lang="es-419" sz="2100" dirty="0">
                <a:solidFill>
                  <a:srgbClr val="F63440"/>
                </a:solidFill>
              </a:rPr>
              <a:t>TBD</a:t>
            </a:r>
            <a:endParaRPr lang="fi-FI" sz="2100" dirty="0">
              <a:solidFill>
                <a:srgbClr val="F63440"/>
              </a:solidFill>
            </a:endParaRPr>
          </a:p>
          <a:p>
            <a:endParaRPr lang="en-US" sz="2100" dirty="0">
              <a:solidFill>
                <a:schemeClr val="bg1"/>
              </a:solidFill>
            </a:endParaRPr>
          </a:p>
        </p:txBody>
      </p:sp>
      <p:sp>
        <p:nvSpPr>
          <p:cNvPr id="37" name="TextBox 36">
            <a:extLst>
              <a:ext uri="{FF2B5EF4-FFF2-40B4-BE49-F238E27FC236}">
                <a16:creationId xmlns:a16="http://schemas.microsoft.com/office/drawing/2014/main" id="{D2DA0EAE-467E-2B2B-116E-6837ED305CF9}"/>
              </a:ext>
            </a:extLst>
          </p:cNvPr>
          <p:cNvSpPr txBox="1"/>
          <p:nvPr/>
        </p:nvSpPr>
        <p:spPr>
          <a:xfrm>
            <a:off x="8836979" y="4313723"/>
            <a:ext cx="4993691" cy="738664"/>
          </a:xfrm>
          <a:prstGeom prst="rect">
            <a:avLst/>
          </a:prstGeom>
          <a:noFill/>
        </p:spPr>
        <p:txBody>
          <a:bodyPr wrap="square" rtlCol="0">
            <a:spAutoFit/>
          </a:bodyPr>
          <a:lstStyle/>
          <a:p>
            <a:r>
              <a:rPr lang="en-US" sz="2100" dirty="0">
                <a:solidFill>
                  <a:schemeClr val="bg1"/>
                </a:solidFill>
              </a:rPr>
              <a:t>Shelter</a:t>
            </a:r>
            <a:br>
              <a:rPr lang="es-419" sz="2100" dirty="0">
                <a:solidFill>
                  <a:schemeClr val="bg1"/>
                </a:solidFill>
              </a:rPr>
            </a:br>
            <a:r>
              <a:rPr lang="es-419" sz="2100" dirty="0">
                <a:solidFill>
                  <a:schemeClr val="bg1"/>
                </a:solidFill>
              </a:rPr>
              <a:t>rrshelterco.slovakia@ifrc.org</a:t>
            </a:r>
          </a:p>
        </p:txBody>
      </p:sp>
      <p:pic>
        <p:nvPicPr>
          <p:cNvPr id="26" name="Picture 25">
            <a:extLst>
              <a:ext uri="{FF2B5EF4-FFF2-40B4-BE49-F238E27FC236}">
                <a16:creationId xmlns:a16="http://schemas.microsoft.com/office/drawing/2014/main" id="{E13E675A-11B0-AFB8-DA10-74D44C02BE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628487" y="6794623"/>
            <a:ext cx="1000161" cy="1000161"/>
          </a:xfrm>
          <a:prstGeom prst="rect">
            <a:avLst/>
          </a:prstGeom>
        </p:spPr>
      </p:pic>
      <p:sp>
        <p:nvSpPr>
          <p:cNvPr id="40" name="TextBox 39">
            <a:extLst>
              <a:ext uri="{FF2B5EF4-FFF2-40B4-BE49-F238E27FC236}">
                <a16:creationId xmlns:a16="http://schemas.microsoft.com/office/drawing/2014/main" id="{69AC505F-C35D-3353-C328-FE7B19327DA7}"/>
              </a:ext>
            </a:extLst>
          </p:cNvPr>
          <p:cNvSpPr txBox="1"/>
          <p:nvPr/>
        </p:nvSpPr>
        <p:spPr>
          <a:xfrm>
            <a:off x="10524880" y="8250762"/>
            <a:ext cx="3199985" cy="461665"/>
          </a:xfrm>
          <a:prstGeom prst="rect">
            <a:avLst/>
          </a:prstGeom>
          <a:noFill/>
        </p:spPr>
        <p:txBody>
          <a:bodyPr wrap="square" rtlCol="0">
            <a:spAutoFit/>
          </a:bodyPr>
          <a:lstStyle/>
          <a:p>
            <a:r>
              <a:rPr lang="en-US" sz="2400" dirty="0">
                <a:solidFill>
                  <a:schemeClr val="bg1"/>
                </a:solidFill>
                <a:latin typeface="Abadi Extra Light" panose="020B0204020104020204" pitchFamily="34" charset="0"/>
              </a:rPr>
              <a:t>ukrajina@redcross.sk</a:t>
            </a:r>
            <a:endParaRPr lang="es-419" sz="2400" dirty="0">
              <a:solidFill>
                <a:schemeClr val="bg1"/>
              </a:solidFill>
              <a:latin typeface="Abadi Extra Light" panose="020B0204020104020204" pitchFamily="34" charset="0"/>
            </a:endParaRPr>
          </a:p>
        </p:txBody>
      </p:sp>
      <p:sp>
        <p:nvSpPr>
          <p:cNvPr id="41" name="TextBox 40">
            <a:extLst>
              <a:ext uri="{FF2B5EF4-FFF2-40B4-BE49-F238E27FC236}">
                <a16:creationId xmlns:a16="http://schemas.microsoft.com/office/drawing/2014/main" id="{02B326D6-DB0C-D200-44C8-06899B318E41}"/>
              </a:ext>
            </a:extLst>
          </p:cNvPr>
          <p:cNvSpPr txBox="1"/>
          <p:nvPr/>
        </p:nvSpPr>
        <p:spPr>
          <a:xfrm>
            <a:off x="10544176" y="7037503"/>
            <a:ext cx="3030647" cy="461665"/>
          </a:xfrm>
          <a:prstGeom prst="rect">
            <a:avLst/>
          </a:prstGeom>
          <a:noFill/>
        </p:spPr>
        <p:txBody>
          <a:bodyPr wrap="square" rtlCol="0">
            <a:spAutoFit/>
          </a:bodyPr>
          <a:lstStyle/>
          <a:p>
            <a:r>
              <a:rPr lang="en-US" sz="2400" dirty="0">
                <a:solidFill>
                  <a:schemeClr val="bg1"/>
                </a:solidFill>
                <a:latin typeface="Abadi Extra Light" panose="020B0204020104020204" pitchFamily="34" charset="0"/>
              </a:rPr>
              <a:t>helpline@redcross.sk</a:t>
            </a:r>
            <a:endParaRPr lang="es-419" sz="2400" dirty="0">
              <a:solidFill>
                <a:schemeClr val="bg1"/>
              </a:solidFill>
              <a:latin typeface="Abadi Extra Light" panose="020B0204020104020204" pitchFamily="34" charset="0"/>
            </a:endParaRPr>
          </a:p>
        </p:txBody>
      </p:sp>
      <p:sp>
        <p:nvSpPr>
          <p:cNvPr id="42" name="TextBox 41">
            <a:extLst>
              <a:ext uri="{FF2B5EF4-FFF2-40B4-BE49-F238E27FC236}">
                <a16:creationId xmlns:a16="http://schemas.microsoft.com/office/drawing/2014/main" id="{2F256159-87C8-3E5B-6BCE-EB275F60A939}"/>
              </a:ext>
            </a:extLst>
          </p:cNvPr>
          <p:cNvSpPr txBox="1"/>
          <p:nvPr/>
        </p:nvSpPr>
        <p:spPr>
          <a:xfrm>
            <a:off x="10382970" y="6090152"/>
            <a:ext cx="4058643" cy="553998"/>
          </a:xfrm>
          <a:prstGeom prst="rect">
            <a:avLst/>
          </a:prstGeom>
          <a:noFill/>
        </p:spPr>
        <p:txBody>
          <a:bodyPr wrap="square" rtlCol="0">
            <a:spAutoFit/>
          </a:bodyPr>
          <a:lstStyle/>
          <a:p>
            <a:pPr algn="ctr"/>
            <a:r>
              <a:rPr lang="en-US" sz="3000" b="1" dirty="0">
                <a:solidFill>
                  <a:schemeClr val="bg1"/>
                </a:solidFill>
              </a:rPr>
              <a:t>Helpline</a:t>
            </a:r>
          </a:p>
        </p:txBody>
      </p:sp>
      <p:pic>
        <p:nvPicPr>
          <p:cNvPr id="43" name="Graphic 385">
            <a:extLst>
              <a:ext uri="{FF2B5EF4-FFF2-40B4-BE49-F238E27FC236}">
                <a16:creationId xmlns:a16="http://schemas.microsoft.com/office/drawing/2014/main" id="{641572DF-B5DA-9EEF-B283-BA56E7B5C64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743917" y="3970094"/>
            <a:ext cx="1093062" cy="1413897"/>
          </a:xfrm>
          <a:prstGeom prst="rect">
            <a:avLst/>
          </a:prstGeom>
        </p:spPr>
      </p:pic>
      <p:pic>
        <p:nvPicPr>
          <p:cNvPr id="31" name="Graphic 30">
            <a:extLst>
              <a:ext uri="{FF2B5EF4-FFF2-40B4-BE49-F238E27FC236}">
                <a16:creationId xmlns:a16="http://schemas.microsoft.com/office/drawing/2014/main" id="{DE3640D0-C160-1829-3014-B0C7ECE2E04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05093" y="2560321"/>
            <a:ext cx="909959" cy="1178195"/>
          </a:xfrm>
          <a:prstGeom prst="rect">
            <a:avLst/>
          </a:prstGeom>
        </p:spPr>
      </p:pic>
      <p:pic>
        <p:nvPicPr>
          <p:cNvPr id="33" name="Picture 32" descr="Logo&#10;&#10;Description automatically generated with medium confidence">
            <a:extLst>
              <a:ext uri="{FF2B5EF4-FFF2-40B4-BE49-F238E27FC236}">
                <a16:creationId xmlns:a16="http://schemas.microsoft.com/office/drawing/2014/main" id="{089D48D6-07F8-14CA-291B-40506A2D856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441613" y="1644490"/>
            <a:ext cx="1075764" cy="956159"/>
          </a:xfrm>
          <a:prstGeom prst="rect">
            <a:avLst/>
          </a:prstGeom>
        </p:spPr>
      </p:pic>
      <p:pic>
        <p:nvPicPr>
          <p:cNvPr id="35" name="Picture 34" descr="Icon&#10;&#10;Description automatically generated">
            <a:extLst>
              <a:ext uri="{FF2B5EF4-FFF2-40B4-BE49-F238E27FC236}">
                <a16:creationId xmlns:a16="http://schemas.microsoft.com/office/drawing/2014/main" id="{7A2F649E-2D99-3618-26CC-94255468808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98323" y="7860741"/>
            <a:ext cx="942332" cy="942332"/>
          </a:xfrm>
          <a:prstGeom prst="rect">
            <a:avLst/>
          </a:prstGeom>
        </p:spPr>
      </p:pic>
      <p:sp>
        <p:nvSpPr>
          <p:cNvPr id="36" name="TextBox 35">
            <a:extLst>
              <a:ext uri="{FF2B5EF4-FFF2-40B4-BE49-F238E27FC236}">
                <a16:creationId xmlns:a16="http://schemas.microsoft.com/office/drawing/2014/main" id="{E53FA5C3-B397-A4EB-0720-C25F48E27BD3}"/>
              </a:ext>
            </a:extLst>
          </p:cNvPr>
          <p:cNvSpPr txBox="1"/>
          <p:nvPr/>
        </p:nvSpPr>
        <p:spPr>
          <a:xfrm>
            <a:off x="15401858" y="1730575"/>
            <a:ext cx="2901315" cy="738664"/>
          </a:xfrm>
          <a:prstGeom prst="rect">
            <a:avLst/>
          </a:prstGeom>
          <a:noFill/>
        </p:spPr>
        <p:txBody>
          <a:bodyPr wrap="square" rtlCol="0">
            <a:spAutoFit/>
          </a:bodyPr>
          <a:lstStyle/>
          <a:p>
            <a:r>
              <a:rPr lang="es-419" sz="2100" dirty="0" err="1">
                <a:solidFill>
                  <a:schemeClr val="bg1"/>
                </a:solidFill>
              </a:rPr>
              <a:t>Humanitarian</a:t>
            </a:r>
            <a:r>
              <a:rPr lang="es-419" sz="2100" dirty="0">
                <a:solidFill>
                  <a:schemeClr val="bg1"/>
                </a:solidFill>
              </a:rPr>
              <a:t> Service Point</a:t>
            </a:r>
          </a:p>
        </p:txBody>
      </p:sp>
      <p:sp>
        <p:nvSpPr>
          <p:cNvPr id="38" name="TextBox 37">
            <a:extLst>
              <a:ext uri="{FF2B5EF4-FFF2-40B4-BE49-F238E27FC236}">
                <a16:creationId xmlns:a16="http://schemas.microsoft.com/office/drawing/2014/main" id="{5CC2A958-D45A-BC95-D761-9DAE54731CFF}"/>
              </a:ext>
            </a:extLst>
          </p:cNvPr>
          <p:cNvSpPr txBox="1"/>
          <p:nvPr/>
        </p:nvSpPr>
        <p:spPr>
          <a:xfrm>
            <a:off x="6031652" y="8175676"/>
            <a:ext cx="3320166" cy="738664"/>
          </a:xfrm>
          <a:prstGeom prst="rect">
            <a:avLst/>
          </a:prstGeom>
          <a:noFill/>
        </p:spPr>
        <p:txBody>
          <a:bodyPr wrap="square" rtlCol="0">
            <a:spAutoFit/>
          </a:bodyPr>
          <a:lstStyle/>
          <a:p>
            <a:r>
              <a:rPr lang="en-US" sz="2100" dirty="0"/>
              <a:t>NS Humanitarian Service Point</a:t>
            </a:r>
          </a:p>
        </p:txBody>
      </p:sp>
    </p:spTree>
    <p:extLst>
      <p:ext uri="{BB962C8B-B14F-4D97-AF65-F5344CB8AC3E}">
        <p14:creationId xmlns:p14="http://schemas.microsoft.com/office/powerpoint/2010/main" val="185718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90A6446-7323-A005-6D62-EB9046A4327E}"/>
              </a:ext>
            </a:extLst>
          </p:cNvPr>
          <p:cNvSpPr/>
          <p:nvPr/>
        </p:nvSpPr>
        <p:spPr>
          <a:xfrm>
            <a:off x="862551" y="670010"/>
            <a:ext cx="4001679" cy="1969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2CBFFFBC-F0E2-97E1-2277-A40FA5C7E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1" y="3845788"/>
            <a:ext cx="5382218" cy="1298507"/>
          </a:xfrm>
          <a:prstGeom prst="rect">
            <a:avLst/>
          </a:prstGeom>
          <a:ln>
            <a:solidFill>
              <a:srgbClr val="F63440"/>
            </a:solidFill>
          </a:ln>
        </p:spPr>
      </p:pic>
      <p:sp>
        <p:nvSpPr>
          <p:cNvPr id="8" name="Arrow: Right 7">
            <a:extLst>
              <a:ext uri="{FF2B5EF4-FFF2-40B4-BE49-F238E27FC236}">
                <a16:creationId xmlns:a16="http://schemas.microsoft.com/office/drawing/2014/main" id="{F0360363-0064-1552-5DF1-20A8013F74F5}"/>
              </a:ext>
            </a:extLst>
          </p:cNvPr>
          <p:cNvSpPr/>
          <p:nvPr/>
        </p:nvSpPr>
        <p:spPr>
          <a:xfrm>
            <a:off x="6005746" y="3845787"/>
            <a:ext cx="2942948" cy="1298507"/>
          </a:xfrm>
          <a:prstGeom prst="rightArrow">
            <a:avLst/>
          </a:prstGeom>
          <a:solidFill>
            <a:srgbClr val="F63440"/>
          </a:solidFill>
          <a:ln>
            <a:solidFill>
              <a:srgbClr val="003246"/>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F63440"/>
              </a:solidFill>
            </a:endParaRPr>
          </a:p>
        </p:txBody>
      </p:sp>
      <p:sp>
        <p:nvSpPr>
          <p:cNvPr id="9" name="Rectangle 8">
            <a:extLst>
              <a:ext uri="{FF2B5EF4-FFF2-40B4-BE49-F238E27FC236}">
                <a16:creationId xmlns:a16="http://schemas.microsoft.com/office/drawing/2014/main" id="{385FF5E8-EE1E-6805-43FF-BDD532C5F830}"/>
              </a:ext>
            </a:extLst>
          </p:cNvPr>
          <p:cNvSpPr/>
          <p:nvPr/>
        </p:nvSpPr>
        <p:spPr>
          <a:xfrm>
            <a:off x="9144000" y="794"/>
            <a:ext cx="9144000" cy="10287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rgbClr val="003246"/>
              </a:solidFill>
              <a:latin typeface="Arial" panose="020B0604020202020204" pitchFamily="34" charset="0"/>
              <a:cs typeface="Arial" panose="020B0604020202020204" pitchFamily="34" charset="0"/>
            </a:endParaRPr>
          </a:p>
          <a:p>
            <a:endParaRPr lang="en-US" sz="3600" dirty="0">
              <a:solidFill>
                <a:srgbClr val="003246"/>
              </a:solidFill>
              <a:latin typeface="Arial" panose="020B0604020202020204" pitchFamily="34" charset="0"/>
              <a:cs typeface="Arial" panose="020B0604020202020204" pitchFamily="34" charset="0"/>
            </a:endParaRPr>
          </a:p>
          <a:p>
            <a:endParaRPr lang="en-US" sz="3600" dirty="0">
              <a:solidFill>
                <a:srgbClr val="003246"/>
              </a:solidFill>
              <a:latin typeface="Arial" panose="020B0604020202020204" pitchFamily="34" charset="0"/>
              <a:cs typeface="Arial" panose="020B0604020202020204" pitchFamily="34" charset="0"/>
            </a:endParaRPr>
          </a:p>
          <a:p>
            <a:pPr marL="514350" indent="-514350">
              <a:buFont typeface="Wingdings" panose="05000000000000000000" pitchFamily="2" charset="2"/>
              <a:buChar char="q"/>
            </a:pPr>
            <a:r>
              <a:rPr lang="en-US" sz="3600" dirty="0">
                <a:solidFill>
                  <a:srgbClr val="003246"/>
                </a:solidFill>
                <a:latin typeface="Arial" panose="020B0604020202020204" pitchFamily="34" charset="0"/>
                <a:cs typeface="Arial" panose="020B0604020202020204" pitchFamily="34" charset="0"/>
              </a:rPr>
              <a:t>Most used data collection tool</a:t>
            </a:r>
          </a:p>
          <a:p>
            <a:pPr marL="514350" indent="-514350">
              <a:buFont typeface="Wingdings" panose="05000000000000000000" pitchFamily="2" charset="2"/>
              <a:buChar char="q"/>
            </a:pPr>
            <a:r>
              <a:rPr lang="en-US" sz="3600" dirty="0">
                <a:solidFill>
                  <a:srgbClr val="003246"/>
                </a:solidFill>
                <a:latin typeface="Arial" panose="020B0604020202020204" pitchFamily="34" charset="0"/>
                <a:cs typeface="Arial" panose="020B0604020202020204" pitchFamily="34" charset="0"/>
              </a:rPr>
              <a:t>Used for creating forms, surveys, etc.</a:t>
            </a:r>
          </a:p>
          <a:p>
            <a:pPr marL="514350" indent="-514350">
              <a:buFont typeface="Wingdings" panose="05000000000000000000" pitchFamily="2" charset="2"/>
              <a:buChar char="q"/>
            </a:pPr>
            <a:r>
              <a:rPr lang="en-US" sz="3600" dirty="0">
                <a:solidFill>
                  <a:srgbClr val="003246"/>
                </a:solidFill>
                <a:latin typeface="Arial" panose="020B0604020202020204" pitchFamily="34" charset="0"/>
                <a:cs typeface="Arial" panose="020B0604020202020204" pitchFamily="34" charset="0"/>
              </a:rPr>
              <a:t>Managed by Information management personnel</a:t>
            </a:r>
          </a:p>
          <a:p>
            <a:pPr marL="514350" indent="-514350">
              <a:buFont typeface="Wingdings" panose="05000000000000000000" pitchFamily="2" charset="2"/>
              <a:buChar char="q"/>
            </a:pPr>
            <a:r>
              <a:rPr lang="en-US" sz="3600" dirty="0">
                <a:solidFill>
                  <a:srgbClr val="003246"/>
                </a:solidFill>
                <a:latin typeface="Arial" panose="020B0604020202020204" pitchFamily="34" charset="0"/>
                <a:cs typeface="Arial" panose="020B0604020202020204" pitchFamily="34" charset="0"/>
              </a:rPr>
              <a:t>Tool maintained and administered by IFRC Budapest</a:t>
            </a:r>
          </a:p>
          <a:p>
            <a:pPr marL="514350" indent="-514350">
              <a:buFont typeface="Wingdings" panose="05000000000000000000" pitchFamily="2" charset="2"/>
              <a:buChar char="q"/>
            </a:pPr>
            <a:r>
              <a:rPr lang="en-US" sz="3600" dirty="0">
                <a:solidFill>
                  <a:srgbClr val="003246"/>
                </a:solidFill>
                <a:latin typeface="Arial" panose="020B0604020202020204" pitchFamily="34" charset="0"/>
                <a:cs typeface="Arial" panose="020B0604020202020204" pitchFamily="34" charset="0"/>
              </a:rPr>
              <a:t>Data stored within IFRC server</a:t>
            </a:r>
          </a:p>
          <a:p>
            <a:pPr marL="514350" indent="-514350">
              <a:buFont typeface="Wingdings" panose="05000000000000000000" pitchFamily="2" charset="2"/>
              <a:buChar char="q"/>
            </a:pPr>
            <a:r>
              <a:rPr lang="en-US" sz="3600" dirty="0">
                <a:solidFill>
                  <a:srgbClr val="003246"/>
                </a:solidFill>
                <a:latin typeface="Arial" panose="020B0604020202020204" pitchFamily="34" charset="0"/>
                <a:cs typeface="Arial" panose="020B0604020202020204" pitchFamily="34" charset="0"/>
              </a:rPr>
              <a:t>Data exported in different formats, mainly in excel .xlsx</a:t>
            </a:r>
          </a:p>
          <a:p>
            <a:pPr marL="514350" indent="-514350">
              <a:buFont typeface="Wingdings" panose="05000000000000000000" pitchFamily="2" charset="2"/>
              <a:buChar char="q"/>
            </a:pPr>
            <a:r>
              <a:rPr lang="en-US" sz="3600" dirty="0">
                <a:solidFill>
                  <a:srgbClr val="003246"/>
                </a:solidFill>
                <a:latin typeface="Arial" panose="020B0604020202020204" pitchFamily="34" charset="0"/>
                <a:cs typeface="Arial" panose="020B0604020202020204" pitchFamily="34" charset="0"/>
              </a:rPr>
              <a:t>Only admin and authorized users can see the data (GDPR).</a:t>
            </a:r>
          </a:p>
          <a:p>
            <a:pPr marL="514350" indent="-514350">
              <a:buFont typeface="Wingdings" panose="05000000000000000000" pitchFamily="2" charset="2"/>
              <a:buChar char="q"/>
            </a:pPr>
            <a:r>
              <a:rPr lang="en-US" sz="3600" dirty="0">
                <a:solidFill>
                  <a:srgbClr val="003246"/>
                </a:solidFill>
                <a:latin typeface="Arial" panose="020B0604020202020204" pitchFamily="34" charset="0"/>
                <a:cs typeface="Arial" panose="020B0604020202020204" pitchFamily="34" charset="0"/>
              </a:rPr>
              <a:t>Every IFRC staff can access and create data collection forms.</a:t>
            </a:r>
          </a:p>
          <a:p>
            <a:pPr marL="428625" indent="-428625">
              <a:buFont typeface="Arial" panose="020B0604020202020204" pitchFamily="34" charset="0"/>
              <a:buChar char="•"/>
            </a:pPr>
            <a:endParaRPr lang="en-US" sz="3600" dirty="0">
              <a:solidFill>
                <a:srgbClr val="003246"/>
              </a:solidFill>
              <a:latin typeface="Arial" panose="020B0604020202020204" pitchFamily="34" charset="0"/>
              <a:cs typeface="Arial" panose="020B0604020202020204" pitchFamily="34" charset="0"/>
            </a:endParaRPr>
          </a:p>
          <a:p>
            <a:endParaRPr lang="en-US" sz="3600" dirty="0">
              <a:solidFill>
                <a:srgbClr val="003246"/>
              </a:solidFill>
              <a:latin typeface="Arial" panose="020B0604020202020204" pitchFamily="34" charset="0"/>
              <a:cs typeface="Arial" panose="020B0604020202020204" pitchFamily="34" charset="0"/>
            </a:endParaRPr>
          </a:p>
          <a:p>
            <a:pPr marL="428625" indent="-428625">
              <a:buFont typeface="Arial" panose="020B0604020202020204" pitchFamily="34" charset="0"/>
              <a:buChar char="•"/>
            </a:pPr>
            <a:endParaRPr lang="en-US" sz="3600" dirty="0">
              <a:solidFill>
                <a:srgbClr val="003246"/>
              </a:solidFill>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2A1D9BD3-19A5-2354-59BA-D3A4A172B6BA}"/>
              </a:ext>
            </a:extLst>
          </p:cNvPr>
          <p:cNvCxnSpPr>
            <a:cxnSpLocks/>
            <a:stCxn id="3" idx="2"/>
            <a:endCxn id="13" idx="0"/>
          </p:cNvCxnSpPr>
          <p:nvPr/>
        </p:nvCxnSpPr>
        <p:spPr>
          <a:xfrm>
            <a:off x="3034010" y="5144295"/>
            <a:ext cx="0" cy="980301"/>
          </a:xfrm>
          <a:prstGeom prst="straightConnector1">
            <a:avLst/>
          </a:prstGeom>
          <a:ln>
            <a:solidFill>
              <a:srgbClr val="F6344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ABF8EC7-2803-C336-D8B7-19F43EA33DE7}"/>
              </a:ext>
            </a:extLst>
          </p:cNvPr>
          <p:cNvSpPr txBox="1"/>
          <p:nvPr/>
        </p:nvSpPr>
        <p:spPr>
          <a:xfrm>
            <a:off x="342901" y="6124596"/>
            <a:ext cx="5382218" cy="553998"/>
          </a:xfrm>
          <a:prstGeom prst="rect">
            <a:avLst/>
          </a:prstGeom>
          <a:noFill/>
        </p:spPr>
        <p:txBody>
          <a:bodyPr wrap="square">
            <a:spAutoFit/>
          </a:bodyPr>
          <a:lstStyle/>
          <a:p>
            <a:r>
              <a:rPr lang="en-US" sz="3000" dirty="0">
                <a:hlinkClick r:id="rId3"/>
              </a:rPr>
              <a:t>https://kobonew.ifrc.org/</a:t>
            </a:r>
            <a:endParaRPr lang="en-US" sz="3000" dirty="0"/>
          </a:p>
        </p:txBody>
      </p:sp>
      <p:pic>
        <p:nvPicPr>
          <p:cNvPr id="1026" name="Picture 2" descr="Icono Servidor en WHCompare Isometric Web Hosting &amp; Servers">
            <a:extLst>
              <a:ext uri="{FF2B5EF4-FFF2-40B4-BE49-F238E27FC236}">
                <a16:creationId xmlns:a16="http://schemas.microsoft.com/office/drawing/2014/main" id="{A2911D01-A336-9C21-22B4-0D4568DCFB3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804" r="16287" b="3230"/>
          <a:stretch/>
        </p:blipFill>
        <p:spPr bwMode="auto">
          <a:xfrm>
            <a:off x="966534" y="773320"/>
            <a:ext cx="1128669" cy="16826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ECD8B0-BA8C-A833-F74A-7F0F8642CDAF}"/>
              </a:ext>
            </a:extLst>
          </p:cNvPr>
          <p:cNvSpPr txBox="1"/>
          <p:nvPr/>
        </p:nvSpPr>
        <p:spPr>
          <a:xfrm>
            <a:off x="2199187" y="1349733"/>
            <a:ext cx="1243235" cy="369332"/>
          </a:xfrm>
          <a:prstGeom prst="rect">
            <a:avLst/>
          </a:prstGeom>
          <a:noFill/>
        </p:spPr>
        <p:txBody>
          <a:bodyPr wrap="square" rtlCol="0">
            <a:spAutoFit/>
          </a:bodyPr>
          <a:lstStyle/>
          <a:p>
            <a:r>
              <a:rPr lang="en-US" dirty="0"/>
              <a:t>Ireland</a:t>
            </a:r>
          </a:p>
        </p:txBody>
      </p:sp>
      <p:pic>
        <p:nvPicPr>
          <p:cNvPr id="4" name="Picture 3">
            <a:extLst>
              <a:ext uri="{FF2B5EF4-FFF2-40B4-BE49-F238E27FC236}">
                <a16:creationId xmlns:a16="http://schemas.microsoft.com/office/drawing/2014/main" id="{562B740B-3396-8EA0-2B34-86DF09045C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2885" y="1270175"/>
            <a:ext cx="1472790" cy="736395"/>
          </a:xfrm>
          <a:prstGeom prst="rect">
            <a:avLst/>
          </a:prstGeom>
        </p:spPr>
      </p:pic>
    </p:spTree>
    <p:extLst>
      <p:ext uri="{BB962C8B-B14F-4D97-AF65-F5344CB8AC3E}">
        <p14:creationId xmlns:p14="http://schemas.microsoft.com/office/powerpoint/2010/main" val="2501888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733AA3-3ADB-00DD-F463-8DA35D86BD52}"/>
              </a:ext>
            </a:extLst>
          </p:cNvPr>
          <p:cNvSpPr/>
          <p:nvPr/>
        </p:nvSpPr>
        <p:spPr>
          <a:xfrm>
            <a:off x="8775610" y="795"/>
            <a:ext cx="9512390" cy="3218648"/>
          </a:xfrm>
          <a:prstGeom prst="rect">
            <a:avLst/>
          </a:prstGeom>
          <a:ln>
            <a:solidFill>
              <a:srgbClr val="00324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FD03173B-5278-9D97-B14C-70C9819B6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93" y="3461621"/>
            <a:ext cx="10558463" cy="4143375"/>
          </a:xfrm>
          <a:prstGeom prst="rect">
            <a:avLst/>
          </a:prstGeom>
          <a:ln>
            <a:solidFill>
              <a:srgbClr val="003246"/>
            </a:solidFill>
          </a:ln>
        </p:spPr>
      </p:pic>
      <p:pic>
        <p:nvPicPr>
          <p:cNvPr id="5" name="Picture 4">
            <a:extLst>
              <a:ext uri="{FF2B5EF4-FFF2-40B4-BE49-F238E27FC236}">
                <a16:creationId xmlns:a16="http://schemas.microsoft.com/office/drawing/2014/main" id="{2CBC9C0B-C9BE-70B7-D008-20A362B4C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796"/>
            <a:ext cx="3418416" cy="857250"/>
          </a:xfrm>
          <a:prstGeom prst="rect">
            <a:avLst/>
          </a:prstGeom>
        </p:spPr>
      </p:pic>
      <p:sp>
        <p:nvSpPr>
          <p:cNvPr id="13" name="TextBox 12">
            <a:extLst>
              <a:ext uri="{FF2B5EF4-FFF2-40B4-BE49-F238E27FC236}">
                <a16:creationId xmlns:a16="http://schemas.microsoft.com/office/drawing/2014/main" id="{904864BA-445E-817D-985A-917D96C82E1D}"/>
              </a:ext>
            </a:extLst>
          </p:cNvPr>
          <p:cNvSpPr txBox="1"/>
          <p:nvPr/>
        </p:nvSpPr>
        <p:spPr>
          <a:xfrm>
            <a:off x="8775609" y="328985"/>
            <a:ext cx="9144000" cy="1477328"/>
          </a:xfrm>
          <a:prstGeom prst="rect">
            <a:avLst/>
          </a:prstGeom>
          <a:noFill/>
        </p:spPr>
        <p:txBody>
          <a:bodyPr wrap="square">
            <a:spAutoFit/>
          </a:bodyPr>
          <a:lstStyle/>
          <a:p>
            <a:pPr algn="just"/>
            <a:r>
              <a:rPr lang="en-US" b="1" dirty="0"/>
              <a:t>What is this?</a:t>
            </a:r>
          </a:p>
          <a:p>
            <a:pPr algn="just"/>
            <a:r>
              <a:rPr lang="en-US" dirty="0" err="1"/>
              <a:t>EspoCRM</a:t>
            </a:r>
            <a:r>
              <a:rPr lang="en-US" dirty="0"/>
              <a:t> is a web application that allows users to see, enter and evaluate all your company relationships regardless of the type. People, companies, projects or opportunities — all in an easy and intuitive interface.</a:t>
            </a:r>
          </a:p>
          <a:p>
            <a:pPr algn="just"/>
            <a:r>
              <a:rPr lang="en-US" b="1" dirty="0">
                <a:highlight>
                  <a:srgbClr val="FFFF00"/>
                </a:highlight>
              </a:rPr>
              <a:t>CRM</a:t>
            </a:r>
            <a:r>
              <a:rPr lang="en-US" dirty="0">
                <a:highlight>
                  <a:srgbClr val="FFFF00"/>
                </a:highlight>
              </a:rPr>
              <a:t> → Customer Relationship Management</a:t>
            </a:r>
          </a:p>
        </p:txBody>
      </p:sp>
      <p:pic>
        <p:nvPicPr>
          <p:cNvPr id="17" name="Picture 16">
            <a:extLst>
              <a:ext uri="{FF2B5EF4-FFF2-40B4-BE49-F238E27FC236}">
                <a16:creationId xmlns:a16="http://schemas.microsoft.com/office/drawing/2014/main" id="{814369AA-2AEC-A2EB-14EA-023E34D79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3724" y="6398829"/>
            <a:ext cx="7395885" cy="1996529"/>
          </a:xfrm>
          <a:prstGeom prst="rect">
            <a:avLst/>
          </a:prstGeom>
          <a:ln>
            <a:solidFill>
              <a:srgbClr val="003246"/>
            </a:solidFill>
          </a:ln>
        </p:spPr>
      </p:pic>
      <p:cxnSp>
        <p:nvCxnSpPr>
          <p:cNvPr id="20" name="Straight Arrow Connector 19">
            <a:extLst>
              <a:ext uri="{FF2B5EF4-FFF2-40B4-BE49-F238E27FC236}">
                <a16:creationId xmlns:a16="http://schemas.microsoft.com/office/drawing/2014/main" id="{F117FE1C-87AC-E464-1637-4E5EA61DEDFC}"/>
              </a:ext>
            </a:extLst>
          </p:cNvPr>
          <p:cNvCxnSpPr>
            <a:cxnSpLocks/>
            <a:stCxn id="3" idx="2"/>
            <a:endCxn id="21" idx="0"/>
          </p:cNvCxnSpPr>
          <p:nvPr/>
        </p:nvCxnSpPr>
        <p:spPr>
          <a:xfrm flipH="1">
            <a:off x="5647624" y="7604996"/>
            <a:ext cx="1" cy="1311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B3253CD-A4FC-B06C-3ADA-9BFACB6E9BD9}"/>
              </a:ext>
            </a:extLst>
          </p:cNvPr>
          <p:cNvSpPr txBox="1"/>
          <p:nvPr/>
        </p:nvSpPr>
        <p:spPr>
          <a:xfrm>
            <a:off x="3761674" y="8916194"/>
            <a:ext cx="3771899" cy="415498"/>
          </a:xfrm>
          <a:prstGeom prst="rect">
            <a:avLst/>
          </a:prstGeom>
          <a:noFill/>
        </p:spPr>
        <p:txBody>
          <a:bodyPr wrap="square" rtlCol="0">
            <a:spAutoFit/>
          </a:bodyPr>
          <a:lstStyle/>
          <a:p>
            <a:r>
              <a:rPr lang="en-US" sz="2100" i="1" dirty="0">
                <a:latin typeface="Arial" panose="020B0604020202020204" pitchFamily="34" charset="0"/>
                <a:cs typeface="Arial" panose="020B0604020202020204" pitchFamily="34" charset="0"/>
                <a:hlinkClick r:id="rId5"/>
              </a:rPr>
              <a:t>https://ukrainecrm.ifrc.org/</a:t>
            </a:r>
            <a:endParaRPr lang="en-US" sz="2100" i="1" dirty="0">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EC31DA87-15B4-4652-2AF1-DDAD4DE5FDC6}"/>
              </a:ext>
            </a:extLst>
          </p:cNvPr>
          <p:cNvCxnSpPr>
            <a:cxnSpLocks/>
            <a:stCxn id="17" idx="2"/>
            <a:endCxn id="26" idx="0"/>
          </p:cNvCxnSpPr>
          <p:nvPr/>
        </p:nvCxnSpPr>
        <p:spPr>
          <a:xfrm>
            <a:off x="14221667" y="8395358"/>
            <a:ext cx="0" cy="986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7D2755C-BCA6-F65C-69B7-F5DE90F2CBE2}"/>
              </a:ext>
            </a:extLst>
          </p:cNvPr>
          <p:cNvSpPr txBox="1"/>
          <p:nvPr/>
        </p:nvSpPr>
        <p:spPr>
          <a:xfrm>
            <a:off x="12335717" y="9382325"/>
            <a:ext cx="3771899" cy="415498"/>
          </a:xfrm>
          <a:prstGeom prst="rect">
            <a:avLst/>
          </a:prstGeom>
          <a:noFill/>
        </p:spPr>
        <p:txBody>
          <a:bodyPr wrap="square" rtlCol="0">
            <a:spAutoFit/>
          </a:bodyPr>
          <a:lstStyle/>
          <a:p>
            <a:r>
              <a:rPr lang="en-US" sz="2100" i="1" dirty="0">
                <a:latin typeface="Arial" panose="020B0604020202020204" pitchFamily="34" charset="0"/>
                <a:cs typeface="Arial" panose="020B0604020202020204" pitchFamily="34" charset="0"/>
              </a:rPr>
              <a:t>Multifactor Authentication</a:t>
            </a:r>
          </a:p>
        </p:txBody>
      </p:sp>
      <p:sp>
        <p:nvSpPr>
          <p:cNvPr id="4" name="TextBox 3">
            <a:extLst>
              <a:ext uri="{FF2B5EF4-FFF2-40B4-BE49-F238E27FC236}">
                <a16:creationId xmlns:a16="http://schemas.microsoft.com/office/drawing/2014/main" id="{C9D6E254-0715-7C08-B8D8-A3DFE49FC76E}"/>
              </a:ext>
            </a:extLst>
          </p:cNvPr>
          <p:cNvSpPr txBox="1"/>
          <p:nvPr/>
        </p:nvSpPr>
        <p:spPr>
          <a:xfrm>
            <a:off x="368392" y="1199747"/>
            <a:ext cx="6375308" cy="1477328"/>
          </a:xfrm>
          <a:prstGeom prst="rect">
            <a:avLst/>
          </a:prstGeom>
          <a:noFill/>
        </p:spPr>
        <p:txBody>
          <a:bodyPr wrap="square" rtlCol="0">
            <a:spAutoFit/>
          </a:bodyPr>
          <a:lstStyle/>
          <a:p>
            <a:pPr marL="428625" indent="-428625">
              <a:buFont typeface="Wingdings" panose="05000000000000000000" pitchFamily="2" charset="2"/>
              <a:buChar char="Ø"/>
            </a:pPr>
            <a:r>
              <a:rPr lang="en-US" dirty="0"/>
              <a:t>Use for Cash case management</a:t>
            </a:r>
          </a:p>
          <a:p>
            <a:pPr marL="428625" indent="-428625">
              <a:buFont typeface="Wingdings" panose="05000000000000000000" pitchFamily="2" charset="2"/>
              <a:buChar char="Ø"/>
            </a:pPr>
            <a:r>
              <a:rPr lang="en-US" dirty="0"/>
              <a:t>Maintained by Netherlands Red Cross</a:t>
            </a:r>
          </a:p>
          <a:p>
            <a:pPr marL="428625" indent="-428625">
              <a:buFont typeface="Wingdings" panose="05000000000000000000" pitchFamily="2" charset="2"/>
              <a:buChar char="Ø"/>
            </a:pPr>
            <a:r>
              <a:rPr lang="en-US" dirty="0"/>
              <a:t>Access only to </a:t>
            </a:r>
          </a:p>
          <a:p>
            <a:pPr marL="428625" indent="-428625">
              <a:buFont typeface="Wingdings" panose="05000000000000000000" pitchFamily="2" charset="2"/>
              <a:buChar char="Ø"/>
            </a:pPr>
            <a:r>
              <a:rPr lang="en-US" dirty="0"/>
              <a:t> </a:t>
            </a:r>
          </a:p>
          <a:p>
            <a:pPr marL="428625" indent="-428625">
              <a:buFont typeface="Wingdings" panose="05000000000000000000" pitchFamily="2" charset="2"/>
              <a:buChar char="Ø"/>
            </a:pPr>
            <a:endParaRPr lang="en-US" dirty="0"/>
          </a:p>
        </p:txBody>
      </p:sp>
      <p:pic>
        <p:nvPicPr>
          <p:cNvPr id="14" name="Picture 2" descr="Icono Tablet, información, analytics, los gráficos, gráficos">
            <a:extLst>
              <a:ext uri="{FF2B5EF4-FFF2-40B4-BE49-F238E27FC236}">
                <a16:creationId xmlns:a16="http://schemas.microsoft.com/office/drawing/2014/main" id="{A12B0A19-04C0-9083-E956-0F43BF21A6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553" y="2099993"/>
            <a:ext cx="496491" cy="496491"/>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a:extLst>
              <a:ext uri="{FF2B5EF4-FFF2-40B4-BE49-F238E27FC236}">
                <a16:creationId xmlns:a16="http://schemas.microsoft.com/office/drawing/2014/main" id="{593D10BC-2510-7C54-3345-CFE1634EBEA8}"/>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10747" t="18127" r="11139" b="16086"/>
          <a:stretch/>
        </p:blipFill>
        <p:spPr>
          <a:xfrm>
            <a:off x="3598466" y="2058965"/>
            <a:ext cx="455307" cy="496491"/>
          </a:xfrm>
          <a:prstGeom prst="rect">
            <a:avLst/>
          </a:prstGeom>
        </p:spPr>
      </p:pic>
      <p:pic>
        <p:nvPicPr>
          <p:cNvPr id="16" name="Picture 15">
            <a:extLst>
              <a:ext uri="{FF2B5EF4-FFF2-40B4-BE49-F238E27FC236}">
                <a16:creationId xmlns:a16="http://schemas.microsoft.com/office/drawing/2014/main" id="{5A7E1049-DC2C-9B7C-C5CF-271E1C7475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21003" y="2072740"/>
            <a:ext cx="550997" cy="550997"/>
          </a:xfrm>
          <a:prstGeom prst="rect">
            <a:avLst/>
          </a:prstGeom>
        </p:spPr>
      </p:pic>
    </p:spTree>
    <p:extLst>
      <p:ext uri="{BB962C8B-B14F-4D97-AF65-F5344CB8AC3E}">
        <p14:creationId xmlns:p14="http://schemas.microsoft.com/office/powerpoint/2010/main" val="57213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2DC9F4FD-C46E-FD2C-82B3-97BCB5E406C0}"/>
              </a:ext>
            </a:extLst>
          </p:cNvPr>
          <p:cNvSpPr/>
          <p:nvPr/>
        </p:nvSpPr>
        <p:spPr>
          <a:xfrm>
            <a:off x="0" y="794"/>
            <a:ext cx="18288000" cy="10287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683DA96-0E04-9DA2-CBF6-B7E03C5B83C9}"/>
              </a:ext>
            </a:extLst>
          </p:cNvPr>
          <p:cNvSpPr txBox="1"/>
          <p:nvPr/>
        </p:nvSpPr>
        <p:spPr>
          <a:xfrm>
            <a:off x="216263" y="1570357"/>
            <a:ext cx="3164633" cy="2031325"/>
          </a:xfrm>
          <a:prstGeom prst="rect">
            <a:avLst/>
          </a:prstGeom>
          <a:noFill/>
          <a:ln>
            <a:solidFill>
              <a:srgbClr val="003246"/>
            </a:solidFill>
          </a:ln>
        </p:spPr>
        <p:txBody>
          <a:bodyPr wrap="square" rtlCol="0">
            <a:spAutoFit/>
          </a:bodyPr>
          <a:lstStyle/>
          <a:p>
            <a:r>
              <a:rPr lang="en-US" b="1" dirty="0"/>
              <a:t>Fernando Suarez</a:t>
            </a:r>
            <a:br>
              <a:rPr lang="en-US" dirty="0">
                <a:solidFill>
                  <a:srgbClr val="0563C1"/>
                </a:solidFill>
                <a:hlinkClick r:id="rId2">
                  <a:extLst>
                    <a:ext uri="{A12FA001-AC4F-418D-AE19-62706E023703}">
                      <ahyp:hlinkClr xmlns:ahyp="http://schemas.microsoft.com/office/drawing/2018/hyperlinkcolor" val="tx"/>
                    </a:ext>
                  </a:extLst>
                </a:hlinkClick>
              </a:rPr>
            </a:br>
            <a:r>
              <a:rPr lang="en-US" dirty="0">
                <a:solidFill>
                  <a:srgbClr val="0563C1"/>
                </a:solidFill>
                <a:hlinkClick r:id="rId2">
                  <a:extLst>
                    <a:ext uri="{A12FA001-AC4F-418D-AE19-62706E023703}">
                      <ahyp:hlinkClr xmlns:ahyp="http://schemas.microsoft.com/office/drawing/2018/hyperlinkcolor" val="tx"/>
                    </a:ext>
                  </a:extLst>
                </a:hlinkClick>
              </a:rPr>
              <a:t>fsuarezjimenez@redcross.nl</a:t>
            </a:r>
            <a:br>
              <a:rPr lang="en-US" dirty="0"/>
            </a:br>
            <a:r>
              <a:rPr lang="en-US" b="1" dirty="0"/>
              <a:t>Sanne</a:t>
            </a:r>
          </a:p>
          <a:p>
            <a:r>
              <a:rPr lang="en-US" dirty="0">
                <a:hlinkClick r:id="rId3"/>
              </a:rPr>
              <a:t>sberendschot@redcross.nl</a:t>
            </a:r>
            <a:endParaRPr lang="en-US" dirty="0"/>
          </a:p>
          <a:p>
            <a:r>
              <a:rPr lang="en-US" b="1" dirty="0"/>
              <a:t>Ukraine Response</a:t>
            </a:r>
          </a:p>
          <a:p>
            <a:r>
              <a:rPr lang="en-US" dirty="0">
                <a:hlinkClick r:id="rId4"/>
              </a:rPr>
              <a:t>ukraineresponse@510.global</a:t>
            </a:r>
            <a:r>
              <a:rPr lang="en-US" dirty="0"/>
              <a:t>	</a:t>
            </a:r>
            <a:br>
              <a:rPr lang="en-US" dirty="0"/>
            </a:br>
            <a:endParaRPr lang="en-US" dirty="0"/>
          </a:p>
        </p:txBody>
      </p:sp>
      <p:cxnSp>
        <p:nvCxnSpPr>
          <p:cNvPr id="4" name="Straight Arrow Connector 3">
            <a:extLst>
              <a:ext uri="{FF2B5EF4-FFF2-40B4-BE49-F238E27FC236}">
                <a16:creationId xmlns:a16="http://schemas.microsoft.com/office/drawing/2014/main" id="{FAE0D5BC-F8FA-300B-898E-98D51861965A}"/>
              </a:ext>
            </a:extLst>
          </p:cNvPr>
          <p:cNvCxnSpPr>
            <a:cxnSpLocks/>
          </p:cNvCxnSpPr>
          <p:nvPr/>
        </p:nvCxnSpPr>
        <p:spPr>
          <a:xfrm>
            <a:off x="1798577" y="919909"/>
            <a:ext cx="2" cy="650448"/>
          </a:xfrm>
          <a:prstGeom prst="straightConnector1">
            <a:avLst/>
          </a:prstGeom>
          <a:ln>
            <a:solidFill>
              <a:srgbClr val="003246"/>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52B44319-4559-7D62-660B-544B08AEEE56}"/>
              </a:ext>
            </a:extLst>
          </p:cNvPr>
          <p:cNvSpPr/>
          <p:nvPr/>
        </p:nvSpPr>
        <p:spPr>
          <a:xfrm>
            <a:off x="852570" y="199750"/>
            <a:ext cx="1940814" cy="717614"/>
          </a:xfrm>
          <a:prstGeom prst="roundRect">
            <a:avLst/>
          </a:prstGeom>
          <a:solidFill>
            <a:srgbClr val="FF0000"/>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Send email</a:t>
            </a:r>
          </a:p>
        </p:txBody>
      </p:sp>
      <p:cxnSp>
        <p:nvCxnSpPr>
          <p:cNvPr id="14" name="Straight Arrow Connector 13">
            <a:extLst>
              <a:ext uri="{FF2B5EF4-FFF2-40B4-BE49-F238E27FC236}">
                <a16:creationId xmlns:a16="http://schemas.microsoft.com/office/drawing/2014/main" id="{DAD8DD9E-D0F6-895B-F8E8-71F0C8D0EFC3}"/>
              </a:ext>
            </a:extLst>
          </p:cNvPr>
          <p:cNvCxnSpPr>
            <a:cxnSpLocks/>
            <a:stCxn id="2" idx="2"/>
            <a:endCxn id="17" idx="0"/>
          </p:cNvCxnSpPr>
          <p:nvPr/>
        </p:nvCxnSpPr>
        <p:spPr>
          <a:xfrm flipH="1">
            <a:off x="1798577" y="3601682"/>
            <a:ext cx="3" cy="919364"/>
          </a:xfrm>
          <a:prstGeom prst="straightConnector1">
            <a:avLst/>
          </a:prstGeom>
          <a:ln>
            <a:solidFill>
              <a:srgbClr val="003246"/>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8F6D88D-5319-FAE2-E282-798F2DD2400B}"/>
              </a:ext>
            </a:extLst>
          </p:cNvPr>
          <p:cNvSpPr txBox="1"/>
          <p:nvPr/>
        </p:nvSpPr>
        <p:spPr>
          <a:xfrm>
            <a:off x="803769" y="4521046"/>
            <a:ext cx="1989615" cy="923330"/>
          </a:xfrm>
          <a:prstGeom prst="rect">
            <a:avLst/>
          </a:prstGeom>
          <a:solidFill>
            <a:srgbClr val="FF0000"/>
          </a:solidFill>
          <a:ln>
            <a:solidFill>
              <a:srgbClr val="003246"/>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Validates </a:t>
            </a:r>
          </a:p>
          <a:p>
            <a:pPr algn="ctr"/>
            <a:r>
              <a:rPr lang="en-US" dirty="0">
                <a:solidFill>
                  <a:schemeClr val="bg1"/>
                </a:solidFill>
                <a:latin typeface="Arial" panose="020B0604020202020204" pitchFamily="34" charset="0"/>
                <a:cs typeface="Arial" panose="020B0604020202020204" pitchFamily="34" charset="0"/>
              </a:rPr>
              <a:t>&amp;</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send credentials</a:t>
            </a:r>
          </a:p>
        </p:txBody>
      </p:sp>
      <p:sp>
        <p:nvSpPr>
          <p:cNvPr id="32" name="TextBox 31">
            <a:extLst>
              <a:ext uri="{FF2B5EF4-FFF2-40B4-BE49-F238E27FC236}">
                <a16:creationId xmlns:a16="http://schemas.microsoft.com/office/drawing/2014/main" id="{0ADC801A-FAE0-B385-970B-C498A66D0349}"/>
              </a:ext>
            </a:extLst>
          </p:cNvPr>
          <p:cNvSpPr txBox="1"/>
          <p:nvPr/>
        </p:nvSpPr>
        <p:spPr>
          <a:xfrm>
            <a:off x="216263" y="6210701"/>
            <a:ext cx="3164633" cy="3416320"/>
          </a:xfrm>
          <a:prstGeom prst="rect">
            <a:avLst/>
          </a:prstGeom>
          <a:noFill/>
          <a:ln>
            <a:solidFill>
              <a:srgbClr val="003246"/>
            </a:solidFill>
          </a:ln>
        </p:spPr>
        <p:txBody>
          <a:bodyPr wrap="square" rtlCol="0">
            <a:spAutoFit/>
          </a:bodyPr>
          <a:lstStyle/>
          <a:p>
            <a:r>
              <a:rPr lang="en-US" b="1" dirty="0"/>
              <a:t>Username:</a:t>
            </a:r>
            <a:br>
              <a:rPr lang="en-US" dirty="0">
                <a:solidFill>
                  <a:srgbClr val="0563C1"/>
                </a:solidFill>
                <a:hlinkClick r:id="rId2">
                  <a:extLst>
                    <a:ext uri="{A12FA001-AC4F-418D-AE19-62706E023703}">
                      <ahyp:hlinkClr xmlns:ahyp="http://schemas.microsoft.com/office/drawing/2018/hyperlinkcolor" val="tx"/>
                    </a:ext>
                  </a:extLst>
                </a:hlinkClick>
              </a:rPr>
            </a:br>
            <a:r>
              <a:rPr lang="en-US" dirty="0" err="1">
                <a:solidFill>
                  <a:srgbClr val="0563C1"/>
                </a:solidFill>
              </a:rPr>
              <a:t>xxxxxxxxxxxxxx</a:t>
            </a:r>
            <a:br>
              <a:rPr lang="en-US" dirty="0"/>
            </a:br>
            <a:r>
              <a:rPr lang="en-US" b="1" dirty="0"/>
              <a:t>Password:</a:t>
            </a:r>
          </a:p>
          <a:p>
            <a:r>
              <a:rPr lang="en-US" dirty="0" err="1"/>
              <a:t>Xxxxxxxxxxxxxx</a:t>
            </a:r>
            <a:endParaRPr lang="en-US" dirty="0"/>
          </a:p>
          <a:p>
            <a:r>
              <a:rPr lang="en-US" b="1" dirty="0"/>
              <a:t>QR</a:t>
            </a:r>
          </a:p>
          <a:p>
            <a:endParaRPr lang="en-US" b="1" dirty="0"/>
          </a:p>
          <a:p>
            <a:endParaRPr lang="en-US" b="1" dirty="0"/>
          </a:p>
          <a:p>
            <a:endParaRPr lang="en-US" b="1" dirty="0"/>
          </a:p>
          <a:p>
            <a:endParaRPr lang="en-US" b="1" dirty="0"/>
          </a:p>
          <a:p>
            <a:endParaRPr lang="en-US" b="1" dirty="0"/>
          </a:p>
          <a:p>
            <a:r>
              <a:rPr lang="en-US" dirty="0"/>
              <a:t>	</a:t>
            </a:r>
            <a:br>
              <a:rPr lang="en-US" dirty="0"/>
            </a:br>
            <a:endParaRPr lang="en-US" dirty="0"/>
          </a:p>
        </p:txBody>
      </p:sp>
      <p:pic>
        <p:nvPicPr>
          <p:cNvPr id="34" name="Picture 33">
            <a:extLst>
              <a:ext uri="{FF2B5EF4-FFF2-40B4-BE49-F238E27FC236}">
                <a16:creationId xmlns:a16="http://schemas.microsoft.com/office/drawing/2014/main" id="{35F08970-C34F-29D0-6201-F1A75FFFD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041" y="7659055"/>
            <a:ext cx="1509072" cy="1600532"/>
          </a:xfrm>
          <a:prstGeom prst="rect">
            <a:avLst/>
          </a:prstGeom>
          <a:ln>
            <a:solidFill>
              <a:srgbClr val="003246"/>
            </a:solidFill>
          </a:ln>
        </p:spPr>
      </p:pic>
      <p:cxnSp>
        <p:nvCxnSpPr>
          <p:cNvPr id="35" name="Straight Arrow Connector 34">
            <a:extLst>
              <a:ext uri="{FF2B5EF4-FFF2-40B4-BE49-F238E27FC236}">
                <a16:creationId xmlns:a16="http://schemas.microsoft.com/office/drawing/2014/main" id="{CD631603-47F0-A45D-4886-E27C7DAF5E2B}"/>
              </a:ext>
            </a:extLst>
          </p:cNvPr>
          <p:cNvCxnSpPr>
            <a:cxnSpLocks/>
            <a:stCxn id="17" idx="2"/>
            <a:endCxn id="32" idx="0"/>
          </p:cNvCxnSpPr>
          <p:nvPr/>
        </p:nvCxnSpPr>
        <p:spPr>
          <a:xfrm>
            <a:off x="1798577" y="5444376"/>
            <a:ext cx="3" cy="766325"/>
          </a:xfrm>
          <a:prstGeom prst="straightConnector1">
            <a:avLst/>
          </a:prstGeom>
          <a:ln>
            <a:solidFill>
              <a:srgbClr val="00324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22541805-69E2-136F-CB99-99A9AC9294FD}"/>
              </a:ext>
            </a:extLst>
          </p:cNvPr>
          <p:cNvSpPr/>
          <p:nvPr/>
        </p:nvSpPr>
        <p:spPr>
          <a:xfrm>
            <a:off x="6756114" y="2289175"/>
            <a:ext cx="2870463" cy="1117067"/>
          </a:xfrm>
          <a:prstGeom prst="roundRect">
            <a:avLst/>
          </a:prstGeom>
          <a:solidFill>
            <a:srgbClr val="FF0000"/>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code </a:t>
            </a:r>
            <a:r>
              <a:rPr lang="en-US" b="1" dirty="0"/>
              <a:t>249651</a:t>
            </a:r>
          </a:p>
        </p:txBody>
      </p:sp>
      <p:pic>
        <p:nvPicPr>
          <p:cNvPr id="54" name="Picture 53">
            <a:extLst>
              <a:ext uri="{FF2B5EF4-FFF2-40B4-BE49-F238E27FC236}">
                <a16:creationId xmlns:a16="http://schemas.microsoft.com/office/drawing/2014/main" id="{B6AB8137-DF5E-9CD0-BA5C-2A3ACD51D0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0569" y="4154366"/>
            <a:ext cx="5401554" cy="5652303"/>
          </a:xfrm>
          <a:prstGeom prst="rect">
            <a:avLst/>
          </a:prstGeom>
          <a:ln>
            <a:solidFill>
              <a:srgbClr val="003246"/>
            </a:solidFill>
          </a:ln>
        </p:spPr>
      </p:pic>
      <p:cxnSp>
        <p:nvCxnSpPr>
          <p:cNvPr id="56" name="Straight Arrow Connector 55">
            <a:extLst>
              <a:ext uri="{FF2B5EF4-FFF2-40B4-BE49-F238E27FC236}">
                <a16:creationId xmlns:a16="http://schemas.microsoft.com/office/drawing/2014/main" id="{4C9F3A3B-9E2C-02F1-4533-1B327F6CFCEF}"/>
              </a:ext>
            </a:extLst>
          </p:cNvPr>
          <p:cNvCxnSpPr>
            <a:cxnSpLocks/>
            <a:stCxn id="32" idx="3"/>
            <a:endCxn id="54" idx="1"/>
          </p:cNvCxnSpPr>
          <p:nvPr/>
        </p:nvCxnSpPr>
        <p:spPr>
          <a:xfrm flipV="1">
            <a:off x="3380896" y="6980518"/>
            <a:ext cx="2109673" cy="938343"/>
          </a:xfrm>
          <a:prstGeom prst="straightConnector1">
            <a:avLst/>
          </a:prstGeom>
          <a:ln>
            <a:solidFill>
              <a:srgbClr val="003246"/>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7BB0493-E702-F866-5AE6-412368924F73}"/>
              </a:ext>
            </a:extLst>
          </p:cNvPr>
          <p:cNvSpPr txBox="1"/>
          <p:nvPr/>
        </p:nvSpPr>
        <p:spPr>
          <a:xfrm>
            <a:off x="3668147" y="7659055"/>
            <a:ext cx="1822422" cy="854080"/>
          </a:xfrm>
          <a:prstGeom prst="rect">
            <a:avLst/>
          </a:prstGeom>
          <a:noFill/>
        </p:spPr>
        <p:txBody>
          <a:bodyPr wrap="square" rtlCol="0">
            <a:spAutoFit/>
          </a:bodyPr>
          <a:lstStyle/>
          <a:p>
            <a:pPr algn="ctr"/>
            <a:r>
              <a:rPr lang="en-US" sz="1650" dirty="0"/>
              <a:t>Download authenticator </a:t>
            </a:r>
          </a:p>
          <a:p>
            <a:pPr algn="ctr"/>
            <a:r>
              <a:rPr lang="en-US" sz="1650" dirty="0"/>
              <a:t>App and scan QR</a:t>
            </a:r>
          </a:p>
        </p:txBody>
      </p:sp>
      <p:cxnSp>
        <p:nvCxnSpPr>
          <p:cNvPr id="60" name="Straight Arrow Connector 59">
            <a:extLst>
              <a:ext uri="{FF2B5EF4-FFF2-40B4-BE49-F238E27FC236}">
                <a16:creationId xmlns:a16="http://schemas.microsoft.com/office/drawing/2014/main" id="{F34BCE58-E1AF-6E18-2C97-16BC337E3AB4}"/>
              </a:ext>
            </a:extLst>
          </p:cNvPr>
          <p:cNvCxnSpPr>
            <a:cxnSpLocks/>
            <a:stCxn id="54" idx="0"/>
            <a:endCxn id="41" idx="2"/>
          </p:cNvCxnSpPr>
          <p:nvPr/>
        </p:nvCxnSpPr>
        <p:spPr>
          <a:xfrm flipV="1">
            <a:off x="8191346" y="3406241"/>
            <a:ext cx="0" cy="748125"/>
          </a:xfrm>
          <a:prstGeom prst="straightConnector1">
            <a:avLst/>
          </a:prstGeom>
          <a:ln>
            <a:solidFill>
              <a:srgbClr val="00324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8BED6C9-E15A-908C-371D-63625EDDB226}"/>
              </a:ext>
            </a:extLst>
          </p:cNvPr>
          <p:cNvCxnSpPr>
            <a:cxnSpLocks/>
            <a:stCxn id="41" idx="1"/>
          </p:cNvCxnSpPr>
          <p:nvPr/>
        </p:nvCxnSpPr>
        <p:spPr>
          <a:xfrm flipH="1">
            <a:off x="3380895" y="2847709"/>
            <a:ext cx="3375219" cy="0"/>
          </a:xfrm>
          <a:prstGeom prst="straightConnector1">
            <a:avLst/>
          </a:prstGeom>
          <a:ln>
            <a:solidFill>
              <a:srgbClr val="003246"/>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4C275162-7977-8967-338D-0DCABDDBAF7C}"/>
              </a:ext>
            </a:extLst>
          </p:cNvPr>
          <p:cNvCxnSpPr>
            <a:cxnSpLocks/>
            <a:stCxn id="2" idx="3"/>
            <a:endCxn id="76" idx="1"/>
          </p:cNvCxnSpPr>
          <p:nvPr/>
        </p:nvCxnSpPr>
        <p:spPr>
          <a:xfrm flipV="1">
            <a:off x="3380896" y="801688"/>
            <a:ext cx="3375218" cy="1784332"/>
          </a:xfrm>
          <a:prstGeom prst="bentConnector3">
            <a:avLst>
              <a:gd name="adj1" fmla="val 50000"/>
            </a:avLst>
          </a:prstGeom>
          <a:ln>
            <a:solidFill>
              <a:srgbClr val="003246"/>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42C75404-46EB-0512-EFA1-45B11A2CA022}"/>
              </a:ext>
            </a:extLst>
          </p:cNvPr>
          <p:cNvSpPr/>
          <p:nvPr/>
        </p:nvSpPr>
        <p:spPr>
          <a:xfrm>
            <a:off x="6756114" y="243154"/>
            <a:ext cx="2870463" cy="1117067"/>
          </a:xfrm>
          <a:prstGeom prst="roundRect">
            <a:avLst/>
          </a:prstGeom>
          <a:solidFill>
            <a:srgbClr val="FF0000"/>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 up MFA</a:t>
            </a:r>
            <a:endParaRPr lang="en-US" b="1" dirty="0"/>
          </a:p>
        </p:txBody>
      </p:sp>
      <p:pic>
        <p:nvPicPr>
          <p:cNvPr id="81" name="Picture 80">
            <a:extLst>
              <a:ext uri="{FF2B5EF4-FFF2-40B4-BE49-F238E27FC236}">
                <a16:creationId xmlns:a16="http://schemas.microsoft.com/office/drawing/2014/main" id="{E19CCF96-1644-8C7E-F78C-43534B6E1E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3587" y="1539209"/>
            <a:ext cx="6888152" cy="2703063"/>
          </a:xfrm>
          <a:prstGeom prst="rect">
            <a:avLst/>
          </a:prstGeom>
          <a:ln>
            <a:solidFill>
              <a:srgbClr val="003246"/>
            </a:solidFill>
          </a:ln>
        </p:spPr>
      </p:pic>
      <p:cxnSp>
        <p:nvCxnSpPr>
          <p:cNvPr id="82" name="Connector: Elbow 81">
            <a:extLst>
              <a:ext uri="{FF2B5EF4-FFF2-40B4-BE49-F238E27FC236}">
                <a16:creationId xmlns:a16="http://schemas.microsoft.com/office/drawing/2014/main" id="{1738D13F-70B7-DBCC-E87A-ADB53827C1E8}"/>
              </a:ext>
            </a:extLst>
          </p:cNvPr>
          <p:cNvCxnSpPr>
            <a:cxnSpLocks/>
            <a:stCxn id="76" idx="3"/>
            <a:endCxn id="81" idx="0"/>
          </p:cNvCxnSpPr>
          <p:nvPr/>
        </p:nvCxnSpPr>
        <p:spPr>
          <a:xfrm>
            <a:off x="9626578" y="801688"/>
            <a:ext cx="5001086" cy="737522"/>
          </a:xfrm>
          <a:prstGeom prst="bentConnector2">
            <a:avLst/>
          </a:prstGeom>
          <a:ln>
            <a:solidFill>
              <a:srgbClr val="003246"/>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C613C2EE-D835-16C1-935F-032C5FC4058E}"/>
              </a:ext>
            </a:extLst>
          </p:cNvPr>
          <p:cNvSpPr txBox="1"/>
          <p:nvPr/>
        </p:nvSpPr>
        <p:spPr>
          <a:xfrm>
            <a:off x="11597202" y="311200"/>
            <a:ext cx="1822422" cy="346249"/>
          </a:xfrm>
          <a:prstGeom prst="rect">
            <a:avLst/>
          </a:prstGeom>
          <a:noFill/>
        </p:spPr>
        <p:txBody>
          <a:bodyPr wrap="square" rtlCol="0">
            <a:spAutoFit/>
          </a:bodyPr>
          <a:lstStyle/>
          <a:p>
            <a:pPr algn="ctr"/>
            <a:r>
              <a:rPr lang="en-US" sz="1650" dirty="0"/>
              <a:t>Login</a:t>
            </a:r>
          </a:p>
        </p:txBody>
      </p:sp>
      <p:sp>
        <p:nvSpPr>
          <p:cNvPr id="88" name="TextBox 87">
            <a:extLst>
              <a:ext uri="{FF2B5EF4-FFF2-40B4-BE49-F238E27FC236}">
                <a16:creationId xmlns:a16="http://schemas.microsoft.com/office/drawing/2014/main" id="{B8836386-890B-43C0-E664-35AA663826EB}"/>
              </a:ext>
            </a:extLst>
          </p:cNvPr>
          <p:cNvSpPr txBox="1"/>
          <p:nvPr/>
        </p:nvSpPr>
        <p:spPr>
          <a:xfrm>
            <a:off x="1819464" y="1040780"/>
            <a:ext cx="1822422" cy="346249"/>
          </a:xfrm>
          <a:prstGeom prst="rect">
            <a:avLst/>
          </a:prstGeom>
          <a:noFill/>
        </p:spPr>
        <p:txBody>
          <a:bodyPr wrap="square" rtlCol="0">
            <a:spAutoFit/>
          </a:bodyPr>
          <a:lstStyle/>
          <a:p>
            <a:pPr algn="ctr"/>
            <a:r>
              <a:rPr lang="en-US" sz="1650" b="1" dirty="0">
                <a:highlight>
                  <a:srgbClr val="FFFF00"/>
                </a:highlight>
              </a:rPr>
              <a:t>Sign up process</a:t>
            </a:r>
          </a:p>
        </p:txBody>
      </p:sp>
      <p:cxnSp>
        <p:nvCxnSpPr>
          <p:cNvPr id="92" name="Straight Arrow Connector 91">
            <a:extLst>
              <a:ext uri="{FF2B5EF4-FFF2-40B4-BE49-F238E27FC236}">
                <a16:creationId xmlns:a16="http://schemas.microsoft.com/office/drawing/2014/main" id="{B7A146F9-3267-2AF8-77FA-046343F77224}"/>
              </a:ext>
            </a:extLst>
          </p:cNvPr>
          <p:cNvCxnSpPr>
            <a:cxnSpLocks/>
            <a:stCxn id="81" idx="2"/>
            <a:endCxn id="95" idx="0"/>
          </p:cNvCxnSpPr>
          <p:nvPr/>
        </p:nvCxnSpPr>
        <p:spPr>
          <a:xfrm flipH="1">
            <a:off x="14619854" y="4242273"/>
            <a:ext cx="7809" cy="1121393"/>
          </a:xfrm>
          <a:prstGeom prst="straightConnector1">
            <a:avLst/>
          </a:prstGeom>
          <a:ln>
            <a:solidFill>
              <a:srgbClr val="003246"/>
            </a:solidFill>
            <a:tailEnd type="triangle"/>
          </a:ln>
        </p:spPr>
        <p:style>
          <a:lnRef idx="1">
            <a:schemeClr val="accent1"/>
          </a:lnRef>
          <a:fillRef idx="0">
            <a:schemeClr val="accent1"/>
          </a:fillRef>
          <a:effectRef idx="0">
            <a:schemeClr val="accent1"/>
          </a:effectRef>
          <a:fontRef idx="minor">
            <a:schemeClr val="tx1"/>
          </a:fontRef>
        </p:style>
      </p:cxnSp>
      <p:pic>
        <p:nvPicPr>
          <p:cNvPr id="95" name="Picture 94">
            <a:extLst>
              <a:ext uri="{FF2B5EF4-FFF2-40B4-BE49-F238E27FC236}">
                <a16:creationId xmlns:a16="http://schemas.microsoft.com/office/drawing/2014/main" id="{C8D00D74-DDD0-5CE6-A3A8-F2DB62465A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84139" y="5363665"/>
            <a:ext cx="6471429" cy="3385715"/>
          </a:xfrm>
          <a:prstGeom prst="rect">
            <a:avLst/>
          </a:prstGeom>
          <a:ln>
            <a:solidFill>
              <a:srgbClr val="003246"/>
            </a:solidFill>
          </a:ln>
        </p:spPr>
      </p:pic>
      <p:sp>
        <p:nvSpPr>
          <p:cNvPr id="100" name="TextBox 99">
            <a:extLst>
              <a:ext uri="{FF2B5EF4-FFF2-40B4-BE49-F238E27FC236}">
                <a16:creationId xmlns:a16="http://schemas.microsoft.com/office/drawing/2014/main" id="{41F5DFCF-8375-1981-AF7C-05819C74651E}"/>
              </a:ext>
            </a:extLst>
          </p:cNvPr>
          <p:cNvSpPr txBox="1"/>
          <p:nvPr/>
        </p:nvSpPr>
        <p:spPr>
          <a:xfrm>
            <a:off x="14206154" y="4728716"/>
            <a:ext cx="3941082" cy="346249"/>
          </a:xfrm>
          <a:prstGeom prst="rect">
            <a:avLst/>
          </a:prstGeom>
          <a:noFill/>
        </p:spPr>
        <p:txBody>
          <a:bodyPr wrap="square" rtlCol="0">
            <a:spAutoFit/>
          </a:bodyPr>
          <a:lstStyle/>
          <a:p>
            <a:pPr algn="ctr"/>
            <a:r>
              <a:rPr lang="en-US" sz="1650" dirty="0"/>
              <a:t>Now we can see the web site app</a:t>
            </a:r>
          </a:p>
        </p:txBody>
      </p:sp>
    </p:spTree>
    <p:extLst>
      <p:ext uri="{BB962C8B-B14F-4D97-AF65-F5344CB8AC3E}">
        <p14:creationId xmlns:p14="http://schemas.microsoft.com/office/powerpoint/2010/main" val="17751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3D4B604-04F6-0A4C-9A9A-AA5EBD051199}"/>
              </a:ext>
            </a:extLst>
          </p:cNvPr>
          <p:cNvSpPr>
            <a:spLocks noGrp="1"/>
          </p:cNvSpPr>
          <p:nvPr>
            <p:ph type="pic" sz="quarter" idx="10"/>
          </p:nvPr>
        </p:nvSpPr>
        <p:spPr/>
      </p:sp>
      <p:pic>
        <p:nvPicPr>
          <p:cNvPr id="2" name="Picture 1" descr="Logo&#10;&#10;Description automatically generated">
            <a:extLst>
              <a:ext uri="{FF2B5EF4-FFF2-40B4-BE49-F238E27FC236}">
                <a16:creationId xmlns:a16="http://schemas.microsoft.com/office/drawing/2014/main" id="{6181A3F2-09E7-C54E-06C8-19E6EFE5E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9373" y="304615"/>
            <a:ext cx="1571293" cy="1654873"/>
          </a:xfrm>
          <a:prstGeom prst="rect">
            <a:avLst/>
          </a:prstGeom>
        </p:spPr>
      </p:pic>
      <p:sp>
        <p:nvSpPr>
          <p:cNvPr id="3" name="Title 4">
            <a:extLst>
              <a:ext uri="{FF2B5EF4-FFF2-40B4-BE49-F238E27FC236}">
                <a16:creationId xmlns:a16="http://schemas.microsoft.com/office/drawing/2014/main" id="{08692FB5-04CA-005A-D788-6BCDA36952A7}"/>
              </a:ext>
            </a:extLst>
          </p:cNvPr>
          <p:cNvSpPr txBox="1">
            <a:spLocks/>
          </p:cNvSpPr>
          <p:nvPr/>
        </p:nvSpPr>
        <p:spPr>
          <a:xfrm>
            <a:off x="2334475" y="3899256"/>
            <a:ext cx="15953525" cy="2490076"/>
          </a:xfrm>
          <a:prstGeom prst="rect">
            <a:avLst/>
          </a:prstGeom>
        </p:spPr>
        <p:txBody>
          <a:bodyPr/>
          <a:lstStyle>
            <a:lvl1pPr algn="r" defTabSz="1371600" rtl="0" eaLnBrk="1" latinLnBrk="0" hangingPunct="1">
              <a:lnSpc>
                <a:spcPct val="80000"/>
              </a:lnSpc>
              <a:spcBef>
                <a:spcPct val="0"/>
              </a:spcBef>
              <a:buNone/>
              <a:defRPr sz="6600" b="1" i="0" kern="1200" spc="0">
                <a:solidFill>
                  <a:srgbClr val="F5333F"/>
                </a:solidFill>
                <a:latin typeface="Montserrat" pitchFamily="2" charset="77"/>
                <a:ea typeface="+mj-ea"/>
                <a:cs typeface="+mj-cs"/>
              </a:defRPr>
            </a:lvl1pPr>
          </a:lstStyle>
          <a:p>
            <a:pPr algn="l" fontAlgn="auto">
              <a:spcAft>
                <a:spcPts val="0"/>
              </a:spcAft>
            </a:pPr>
            <a:r>
              <a:rPr lang="en-US" dirty="0">
                <a:solidFill>
                  <a:schemeClr val="accent4"/>
                </a:solidFill>
              </a:rPr>
              <a:t>Shelter Response for Slovakia </a:t>
            </a:r>
            <a:br>
              <a:rPr lang="en-US" dirty="0">
                <a:solidFill>
                  <a:schemeClr val="accent4"/>
                </a:solidFill>
              </a:rPr>
            </a:br>
            <a:br>
              <a:rPr lang="en-US" dirty="0">
                <a:solidFill>
                  <a:schemeClr val="accent4"/>
                </a:solidFill>
              </a:rPr>
            </a:br>
            <a:r>
              <a:rPr lang="en-US" dirty="0">
                <a:solidFill>
                  <a:schemeClr val="accent4"/>
                </a:solidFill>
              </a:rPr>
              <a:t>Ukraine and Neighboring </a:t>
            </a:r>
            <a:br>
              <a:rPr lang="en-US" dirty="0">
                <a:solidFill>
                  <a:schemeClr val="accent4"/>
                </a:solidFill>
              </a:rPr>
            </a:br>
            <a:r>
              <a:rPr lang="en-US" dirty="0">
                <a:solidFill>
                  <a:schemeClr val="accent4"/>
                </a:solidFill>
              </a:rPr>
              <a:t>Countries Operation</a:t>
            </a:r>
            <a:endParaRPr lang="de-DE" dirty="0">
              <a:solidFill>
                <a:schemeClr val="accent4"/>
              </a:solidFill>
            </a:endParaRPr>
          </a:p>
        </p:txBody>
      </p:sp>
    </p:spTree>
    <p:extLst>
      <p:ext uri="{BB962C8B-B14F-4D97-AF65-F5344CB8AC3E}">
        <p14:creationId xmlns:p14="http://schemas.microsoft.com/office/powerpoint/2010/main" val="199469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ADF25-B8A4-9563-F72A-4255E700F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831" y="1047172"/>
            <a:ext cx="5704010" cy="1533537"/>
          </a:xfrm>
          <a:prstGeom prst="rect">
            <a:avLst/>
          </a:prstGeom>
        </p:spPr>
      </p:pic>
      <p:sp>
        <p:nvSpPr>
          <p:cNvPr id="6" name="TextBox 5">
            <a:extLst>
              <a:ext uri="{FF2B5EF4-FFF2-40B4-BE49-F238E27FC236}">
                <a16:creationId xmlns:a16="http://schemas.microsoft.com/office/drawing/2014/main" id="{CBBA36C7-47FB-CDD1-04D0-E0451488BC5F}"/>
              </a:ext>
            </a:extLst>
          </p:cNvPr>
          <p:cNvSpPr txBox="1"/>
          <p:nvPr/>
        </p:nvSpPr>
        <p:spPr>
          <a:xfrm>
            <a:off x="12516440" y="186184"/>
            <a:ext cx="4474028" cy="1015663"/>
          </a:xfrm>
          <a:prstGeom prst="rect">
            <a:avLst/>
          </a:prstGeom>
          <a:noFill/>
        </p:spPr>
        <p:txBody>
          <a:bodyPr wrap="square" rtlCol="0">
            <a:spAutoFit/>
          </a:bodyPr>
          <a:lstStyle/>
          <a:p>
            <a:pPr algn="ctr"/>
            <a:r>
              <a:rPr lang="en-US" sz="6000" b="1" dirty="0">
                <a:solidFill>
                  <a:srgbClr val="FF0000"/>
                </a:solidFill>
              </a:rPr>
              <a:t>RED ROSE</a:t>
            </a:r>
          </a:p>
        </p:txBody>
      </p:sp>
      <p:sp>
        <p:nvSpPr>
          <p:cNvPr id="7" name="Rectangle 6">
            <a:extLst>
              <a:ext uri="{FF2B5EF4-FFF2-40B4-BE49-F238E27FC236}">
                <a16:creationId xmlns:a16="http://schemas.microsoft.com/office/drawing/2014/main" id="{66DFC53B-CA61-E64B-5F43-8AF3353D20CC}"/>
              </a:ext>
            </a:extLst>
          </p:cNvPr>
          <p:cNvSpPr/>
          <p:nvPr/>
        </p:nvSpPr>
        <p:spPr>
          <a:xfrm>
            <a:off x="-18252" y="794"/>
            <a:ext cx="11234057" cy="10287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8625" indent="-428625">
              <a:buFont typeface="Wingdings" panose="05000000000000000000" pitchFamily="2" charset="2"/>
              <a:buChar char="Ø"/>
            </a:pPr>
            <a:r>
              <a:rPr lang="en-US" dirty="0">
                <a:solidFill>
                  <a:schemeClr val="tx1"/>
                </a:solidFill>
                <a:highlight>
                  <a:srgbClr val="FFFF00"/>
                </a:highlight>
              </a:rPr>
              <a:t>Application used for cash transfer</a:t>
            </a:r>
          </a:p>
          <a:p>
            <a:pPr marL="428625" indent="-428625">
              <a:buFont typeface="Wingdings" panose="05000000000000000000" pitchFamily="2" charset="2"/>
              <a:buChar char="Ø"/>
            </a:pPr>
            <a:r>
              <a:rPr lang="en-US" dirty="0">
                <a:solidFill>
                  <a:schemeClr val="tx1"/>
                </a:solidFill>
              </a:rPr>
              <a:t>Agreement between Red Rose and IFRC IT – Budapest</a:t>
            </a:r>
          </a:p>
          <a:p>
            <a:pPr marL="428625" indent="-428625">
              <a:buFont typeface="Wingdings" panose="05000000000000000000" pitchFamily="2" charset="2"/>
              <a:buChar char="Ø"/>
            </a:pPr>
            <a:r>
              <a:rPr lang="en-US" dirty="0">
                <a:solidFill>
                  <a:schemeClr val="tx1"/>
                </a:solidFill>
              </a:rPr>
              <a:t>We only have user access</a:t>
            </a:r>
          </a:p>
          <a:p>
            <a:pPr marL="428625" indent="-428625">
              <a:buFont typeface="Wingdings" panose="05000000000000000000" pitchFamily="2" charset="2"/>
              <a:buChar char="Ø"/>
            </a:pPr>
            <a:r>
              <a:rPr lang="en-US" dirty="0">
                <a:solidFill>
                  <a:schemeClr val="tx1"/>
                </a:solidFill>
              </a:rPr>
              <a:t>Red Rose are the ones who code and customize the application</a:t>
            </a:r>
          </a:p>
          <a:p>
            <a:pPr marL="428625" indent="-428625">
              <a:buFont typeface="Wingdings" panose="05000000000000000000" pitchFamily="2" charset="2"/>
              <a:buChar char="Ø"/>
            </a:pPr>
            <a:r>
              <a:rPr lang="en-US" dirty="0">
                <a:solidFill>
                  <a:schemeClr val="tx1"/>
                </a:solidFill>
              </a:rPr>
              <a:t>Accessible only through VPN</a:t>
            </a:r>
          </a:p>
          <a:p>
            <a:pPr marL="428625" indent="-428625">
              <a:buFont typeface="Wingdings" panose="05000000000000000000" pitchFamily="2" charset="2"/>
              <a:buChar char="Ø"/>
            </a:pPr>
            <a:r>
              <a:rPr lang="en-US" dirty="0">
                <a:solidFill>
                  <a:schemeClr val="tx1"/>
                </a:solidFill>
              </a:rPr>
              <a:t>Access to only</a:t>
            </a:r>
          </a:p>
          <a:p>
            <a:pPr marL="428625" indent="-428625">
              <a:buFont typeface="Wingdings" panose="05000000000000000000" pitchFamily="2" charset="2"/>
              <a:buChar char="Ø"/>
            </a:pPr>
            <a:r>
              <a:rPr lang="en-US" dirty="0">
                <a:solidFill>
                  <a:schemeClr val="tx1"/>
                </a:solidFill>
              </a:rPr>
              <a:t>To request access, we got to send an email to </a:t>
            </a:r>
            <a:r>
              <a:rPr lang="en-US" dirty="0">
                <a:solidFill>
                  <a:schemeClr val="tx1"/>
                </a:solidFill>
                <a:hlinkClick r:id="rId3"/>
              </a:rPr>
              <a:t>rrcvaim.budapest@ifrc.org </a:t>
            </a:r>
            <a:r>
              <a:rPr lang="en-US" dirty="0">
                <a:solidFill>
                  <a:schemeClr val="tx1"/>
                </a:solidFill>
              </a:rPr>
              <a:t> </a:t>
            </a:r>
          </a:p>
          <a:p>
            <a:pPr marL="428625" indent="-428625">
              <a:buFont typeface="Wingdings" panose="05000000000000000000" pitchFamily="2" charset="2"/>
              <a:buChar char="Ø"/>
            </a:pPr>
            <a:r>
              <a:rPr lang="en-US" dirty="0">
                <a:solidFill>
                  <a:schemeClr val="tx1"/>
                </a:solidFill>
              </a:rPr>
              <a:t>Require to have good internet connection</a:t>
            </a:r>
          </a:p>
          <a:p>
            <a:pPr marL="428625" indent="-428625">
              <a:buFont typeface="Wingdings" panose="05000000000000000000" pitchFamily="2" charset="2"/>
              <a:buChar char="Ø"/>
            </a:pPr>
            <a:r>
              <a:rPr lang="en-US" dirty="0">
                <a:solidFill>
                  <a:schemeClr val="tx1"/>
                </a:solidFill>
              </a:rPr>
              <a:t>Also requires to MFA before login </a:t>
            </a:r>
          </a:p>
          <a:p>
            <a:pPr marL="428625" indent="-428625">
              <a:buFont typeface="Wingdings" panose="05000000000000000000" pitchFamily="2" charset="2"/>
              <a:buChar char="Ø"/>
            </a:pPr>
            <a:endParaRPr lang="en-US" dirty="0">
              <a:solidFill>
                <a:schemeClr val="tx1"/>
              </a:solidFill>
            </a:endParaRPr>
          </a:p>
          <a:p>
            <a:pPr marL="428625" indent="-428625">
              <a:buFont typeface="Wingdings" panose="05000000000000000000" pitchFamily="2" charset="2"/>
              <a:buChar char="Ø"/>
            </a:pPr>
            <a:endParaRPr lang="en-US" dirty="0">
              <a:solidFill>
                <a:schemeClr val="tx1"/>
              </a:solidFill>
            </a:endParaRPr>
          </a:p>
          <a:p>
            <a:pPr marL="428625" indent="-428625">
              <a:buFont typeface="Wingdings" panose="05000000000000000000" pitchFamily="2" charset="2"/>
              <a:buChar char="Ø"/>
            </a:pPr>
            <a:endParaRPr lang="en-US" dirty="0">
              <a:solidFill>
                <a:schemeClr val="tx1"/>
              </a:solidFill>
            </a:endParaRPr>
          </a:p>
          <a:p>
            <a:pPr marL="428625" indent="-428625">
              <a:buFont typeface="Wingdings" panose="05000000000000000000" pitchFamily="2" charset="2"/>
              <a:buChar char="Ø"/>
            </a:pPr>
            <a:endParaRPr lang="en-US" dirty="0">
              <a:solidFill>
                <a:schemeClr val="tx1"/>
              </a:solidFill>
            </a:endParaRPr>
          </a:p>
          <a:p>
            <a:pPr marL="428625" indent="-428625">
              <a:buFont typeface="Wingdings" panose="05000000000000000000" pitchFamily="2" charset="2"/>
              <a:buChar char="Ø"/>
            </a:pPr>
            <a:endParaRPr lang="en-US" dirty="0">
              <a:solidFill>
                <a:schemeClr val="tx1"/>
              </a:solidFill>
            </a:endParaRPr>
          </a:p>
        </p:txBody>
      </p:sp>
      <p:sp>
        <p:nvSpPr>
          <p:cNvPr id="9" name="Arrow: Right 8">
            <a:extLst>
              <a:ext uri="{FF2B5EF4-FFF2-40B4-BE49-F238E27FC236}">
                <a16:creationId xmlns:a16="http://schemas.microsoft.com/office/drawing/2014/main" id="{7A4F774A-8261-30D1-6FAB-FAFF6B865B05}"/>
              </a:ext>
            </a:extLst>
          </p:cNvPr>
          <p:cNvSpPr/>
          <p:nvPr/>
        </p:nvSpPr>
        <p:spPr>
          <a:xfrm rot="16200000">
            <a:off x="13734970" y="3129553"/>
            <a:ext cx="2456861" cy="1438290"/>
          </a:xfrm>
          <a:prstGeom prst="rightArrow">
            <a:avLst/>
          </a:prstGeom>
          <a:solidFill>
            <a:srgbClr val="F634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210FFCD-1DC1-4094-115D-81CFDF414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8761" y="5211460"/>
            <a:ext cx="5629275" cy="3186113"/>
          </a:xfrm>
          <a:prstGeom prst="rect">
            <a:avLst/>
          </a:prstGeom>
        </p:spPr>
      </p:pic>
      <p:cxnSp>
        <p:nvCxnSpPr>
          <p:cNvPr id="13" name="Straight Arrow Connector 12">
            <a:extLst>
              <a:ext uri="{FF2B5EF4-FFF2-40B4-BE49-F238E27FC236}">
                <a16:creationId xmlns:a16="http://schemas.microsoft.com/office/drawing/2014/main" id="{CF6879F2-1ECD-D276-4FC9-EE9EED9C5258}"/>
              </a:ext>
            </a:extLst>
          </p:cNvPr>
          <p:cNvCxnSpPr>
            <a:cxnSpLocks/>
            <a:endCxn id="15" idx="0"/>
          </p:cNvCxnSpPr>
          <p:nvPr/>
        </p:nvCxnSpPr>
        <p:spPr>
          <a:xfrm>
            <a:off x="13141761" y="2569263"/>
            <a:ext cx="1" cy="982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0E8DDEE-3F80-3F57-6901-A561003BA9C3}"/>
              </a:ext>
            </a:extLst>
          </p:cNvPr>
          <p:cNvSpPr txBox="1"/>
          <p:nvPr/>
        </p:nvSpPr>
        <p:spPr>
          <a:xfrm>
            <a:off x="11675728" y="3551398"/>
            <a:ext cx="2932067" cy="334707"/>
          </a:xfrm>
          <a:prstGeom prst="rect">
            <a:avLst/>
          </a:prstGeom>
          <a:noFill/>
        </p:spPr>
        <p:txBody>
          <a:bodyPr wrap="square">
            <a:spAutoFit/>
          </a:bodyPr>
          <a:lstStyle/>
          <a:p>
            <a:r>
              <a:rPr lang="es-419" sz="1575" dirty="0">
                <a:hlinkClick r:id="rId5"/>
              </a:rPr>
              <a:t>https://ifrc-ufa.redrosecps.com/</a:t>
            </a:r>
            <a:endParaRPr lang="en-US" sz="1575" dirty="0"/>
          </a:p>
        </p:txBody>
      </p:sp>
      <p:pic>
        <p:nvPicPr>
          <p:cNvPr id="18" name="Picture 2" descr="Icono Tablet, información, analytics, los gráficos, gráficos">
            <a:extLst>
              <a:ext uri="{FF2B5EF4-FFF2-40B4-BE49-F238E27FC236}">
                <a16:creationId xmlns:a16="http://schemas.microsoft.com/office/drawing/2014/main" id="{A95E95AE-CF74-E0D7-3644-23B0E1A90AF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1392" y="4924330"/>
            <a:ext cx="496491" cy="496491"/>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a:extLst>
              <a:ext uri="{FF2B5EF4-FFF2-40B4-BE49-F238E27FC236}">
                <a16:creationId xmlns:a16="http://schemas.microsoft.com/office/drawing/2014/main" id="{D742C90A-369E-A0B7-5DFD-5A3721318B4C}"/>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10747" t="18127" r="11139" b="16086"/>
          <a:stretch/>
        </p:blipFill>
        <p:spPr>
          <a:xfrm>
            <a:off x="3554445" y="4914686"/>
            <a:ext cx="455307" cy="496491"/>
          </a:xfrm>
          <a:prstGeom prst="rect">
            <a:avLst/>
          </a:prstGeom>
        </p:spPr>
      </p:pic>
      <p:pic>
        <p:nvPicPr>
          <p:cNvPr id="20" name="Picture 19">
            <a:extLst>
              <a:ext uri="{FF2B5EF4-FFF2-40B4-BE49-F238E27FC236}">
                <a16:creationId xmlns:a16="http://schemas.microsoft.com/office/drawing/2014/main" id="{EAFB5475-FBC1-E835-4A6D-F9C8B2F88C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3176" y="6038662"/>
            <a:ext cx="3249515" cy="3400362"/>
          </a:xfrm>
          <a:prstGeom prst="rect">
            <a:avLst/>
          </a:prstGeom>
          <a:ln>
            <a:solidFill>
              <a:srgbClr val="003246"/>
            </a:solidFill>
          </a:ln>
        </p:spPr>
      </p:pic>
      <p:sp>
        <p:nvSpPr>
          <p:cNvPr id="21" name="Arrow: Down 20">
            <a:extLst>
              <a:ext uri="{FF2B5EF4-FFF2-40B4-BE49-F238E27FC236}">
                <a16:creationId xmlns:a16="http://schemas.microsoft.com/office/drawing/2014/main" id="{058A3818-4E94-38FB-9EB0-127C3A29F73B}"/>
              </a:ext>
            </a:extLst>
          </p:cNvPr>
          <p:cNvSpPr/>
          <p:nvPr/>
        </p:nvSpPr>
        <p:spPr>
          <a:xfrm rot="18535069">
            <a:off x="5548669" y="5778227"/>
            <a:ext cx="1046375" cy="1618020"/>
          </a:xfrm>
          <a:prstGeom prst="downArrow">
            <a:avLst/>
          </a:prstGeom>
          <a:solidFill>
            <a:srgbClr val="F634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443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64FBD9-CC30-9C89-6623-BACF52047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3058319"/>
            <a:ext cx="14973300" cy="4171950"/>
          </a:xfrm>
          <a:prstGeom prst="rect">
            <a:avLst/>
          </a:prstGeom>
        </p:spPr>
      </p:pic>
      <p:sp>
        <p:nvSpPr>
          <p:cNvPr id="4" name="Title 1">
            <a:extLst>
              <a:ext uri="{FF2B5EF4-FFF2-40B4-BE49-F238E27FC236}">
                <a16:creationId xmlns:a16="http://schemas.microsoft.com/office/drawing/2014/main" id="{9FABD2AB-93D8-8133-47E1-3CA87B9C3B8B}"/>
              </a:ext>
            </a:extLst>
          </p:cNvPr>
          <p:cNvSpPr txBox="1">
            <a:spLocks/>
          </p:cNvSpPr>
          <p:nvPr/>
        </p:nvSpPr>
        <p:spPr>
          <a:xfrm>
            <a:off x="2914650" y="338032"/>
            <a:ext cx="13716000" cy="15895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rgbClr val="F63440"/>
                </a:solidFill>
                <a:latin typeface="Arial" panose="020B0604020202020204" pitchFamily="34" charset="0"/>
                <a:cs typeface="Arial" panose="020B0604020202020204" pitchFamily="34" charset="0"/>
              </a:rPr>
              <a:t>Desired Structure for Information System</a:t>
            </a:r>
          </a:p>
        </p:txBody>
      </p:sp>
      <p:sp>
        <p:nvSpPr>
          <p:cNvPr id="5" name="TextBox 4">
            <a:extLst>
              <a:ext uri="{FF2B5EF4-FFF2-40B4-BE49-F238E27FC236}">
                <a16:creationId xmlns:a16="http://schemas.microsoft.com/office/drawing/2014/main" id="{0CB35029-7126-BFDA-4947-17674CF905CF}"/>
              </a:ext>
            </a:extLst>
          </p:cNvPr>
          <p:cNvSpPr txBox="1"/>
          <p:nvPr/>
        </p:nvSpPr>
        <p:spPr>
          <a:xfrm>
            <a:off x="16015855" y="9615849"/>
            <a:ext cx="1970489" cy="334707"/>
          </a:xfrm>
          <a:prstGeom prst="rect">
            <a:avLst/>
          </a:prstGeom>
          <a:noFill/>
        </p:spPr>
        <p:txBody>
          <a:bodyPr wrap="square" rtlCol="0">
            <a:spAutoFit/>
          </a:bodyPr>
          <a:lstStyle/>
          <a:p>
            <a:r>
              <a:rPr lang="en-US" sz="1575" i="1" dirty="0"/>
              <a:t>Case of study </a:t>
            </a:r>
            <a:r>
              <a:rPr lang="en-US" sz="1575" i="1" dirty="0">
                <a:hlinkClick r:id="rId3"/>
              </a:rPr>
              <a:t>here</a:t>
            </a:r>
            <a:endParaRPr lang="en-US" sz="1575" i="1" dirty="0"/>
          </a:p>
        </p:txBody>
      </p:sp>
      <p:sp>
        <p:nvSpPr>
          <p:cNvPr id="6" name="TextBox 5">
            <a:extLst>
              <a:ext uri="{FF2B5EF4-FFF2-40B4-BE49-F238E27FC236}">
                <a16:creationId xmlns:a16="http://schemas.microsoft.com/office/drawing/2014/main" id="{CF3CF83C-9012-4246-205C-1E32792368AD}"/>
              </a:ext>
            </a:extLst>
          </p:cNvPr>
          <p:cNvSpPr txBox="1"/>
          <p:nvPr/>
        </p:nvSpPr>
        <p:spPr>
          <a:xfrm>
            <a:off x="130628" y="8023105"/>
            <a:ext cx="4784273" cy="1938992"/>
          </a:xfrm>
          <a:prstGeom prst="rect">
            <a:avLst/>
          </a:prstGeom>
          <a:noFill/>
        </p:spPr>
        <p:txBody>
          <a:bodyPr wrap="square">
            <a:spAutoFit/>
          </a:bodyPr>
          <a:lstStyle/>
          <a:p>
            <a:r>
              <a:rPr lang="en-US" sz="3000" b="1" dirty="0">
                <a:latin typeface="Arial" panose="020B0604020202020204" pitchFamily="34" charset="0"/>
                <a:cs typeface="Arial" panose="020B0604020202020204" pitchFamily="34" charset="0"/>
              </a:rPr>
              <a:t>Docs:</a:t>
            </a:r>
            <a:endParaRPr lang="en-US" sz="3000" b="1" dirty="0">
              <a:latin typeface="Arial" panose="020B0604020202020204" pitchFamily="34" charset="0"/>
              <a:cs typeface="Arial" panose="020B0604020202020204" pitchFamily="34" charset="0"/>
              <a:hlinkClick r:id="rId4"/>
            </a:endParaRPr>
          </a:p>
          <a:p>
            <a:r>
              <a:rPr lang="en-US" sz="3000" dirty="0">
                <a:latin typeface="Arial" panose="020B0604020202020204" pitchFamily="34" charset="0"/>
                <a:cs typeface="Arial" panose="020B0604020202020204" pitchFamily="34" charset="0"/>
                <a:hlinkClick r:id="rId4"/>
              </a:rPr>
              <a:t>https://docs.espocrm.com/</a:t>
            </a:r>
            <a:endParaRPr lang="en-US" sz="30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St. Maarten &amp; Aruba</a:t>
            </a:r>
          </a:p>
          <a:p>
            <a:r>
              <a:rPr lang="en-US" sz="3000" dirty="0">
                <a:latin typeface="Arial" panose="020B0604020202020204" pitchFamily="34" charset="0"/>
                <a:cs typeface="Arial" panose="020B0604020202020204" pitchFamily="34" charset="0"/>
                <a:hlinkClick r:id="rId5"/>
              </a:rPr>
              <a:t>Link to case of study</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816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19D7E58-7B5A-45BB-97EB-12A8F46B8F18}"/>
              </a:ext>
            </a:extLst>
          </p:cNvPr>
          <p:cNvSpPr/>
          <p:nvPr/>
        </p:nvSpPr>
        <p:spPr>
          <a:xfrm>
            <a:off x="0" y="-59302"/>
            <a:ext cx="10237509" cy="104071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F494ED93-E7FD-CFB5-1CCF-E8B3CD625595}"/>
              </a:ext>
            </a:extLst>
          </p:cNvPr>
          <p:cNvSpPr/>
          <p:nvPr/>
        </p:nvSpPr>
        <p:spPr>
          <a:xfrm>
            <a:off x="254524" y="3148103"/>
            <a:ext cx="3492632" cy="2039448"/>
          </a:xfrm>
          <a:prstGeom prst="rect">
            <a:avLst/>
          </a:prstGeom>
          <a:ln>
            <a:solidFill>
              <a:srgbClr val="00324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FC4F5D-CD94-1A84-ABEB-84F949E28EDA}"/>
              </a:ext>
            </a:extLst>
          </p:cNvPr>
          <p:cNvSpPr/>
          <p:nvPr/>
        </p:nvSpPr>
        <p:spPr>
          <a:xfrm>
            <a:off x="431128" y="3384864"/>
            <a:ext cx="1906658" cy="1285217"/>
          </a:xfrm>
          <a:prstGeom prst="rect">
            <a:avLst/>
          </a:prstGeom>
          <a:solidFill>
            <a:srgbClr val="F634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0646905-84AE-AD59-F194-849DC2111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429" y="4145590"/>
            <a:ext cx="404820" cy="404820"/>
          </a:xfrm>
          <a:prstGeom prst="rect">
            <a:avLst/>
          </a:prstGeom>
        </p:spPr>
      </p:pic>
      <p:pic>
        <p:nvPicPr>
          <p:cNvPr id="4" name="Picture 3">
            <a:extLst>
              <a:ext uri="{FF2B5EF4-FFF2-40B4-BE49-F238E27FC236}">
                <a16:creationId xmlns:a16="http://schemas.microsoft.com/office/drawing/2014/main" id="{B874287E-3332-6056-09F1-1AF9754FD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023" y="4121342"/>
            <a:ext cx="503946" cy="503946"/>
          </a:xfrm>
          <a:prstGeom prst="rect">
            <a:avLst/>
          </a:prstGeom>
        </p:spPr>
      </p:pic>
      <p:sp>
        <p:nvSpPr>
          <p:cNvPr id="7" name="TextBox 6">
            <a:extLst>
              <a:ext uri="{FF2B5EF4-FFF2-40B4-BE49-F238E27FC236}">
                <a16:creationId xmlns:a16="http://schemas.microsoft.com/office/drawing/2014/main" id="{0C6BB4E7-B501-3142-BA2C-DD2B4833E8A5}"/>
              </a:ext>
            </a:extLst>
          </p:cNvPr>
          <p:cNvSpPr txBox="1"/>
          <p:nvPr/>
        </p:nvSpPr>
        <p:spPr>
          <a:xfrm>
            <a:off x="502306" y="3502170"/>
            <a:ext cx="1751327" cy="553998"/>
          </a:xfrm>
          <a:prstGeom prst="rect">
            <a:avLst/>
          </a:prstGeom>
          <a:noFill/>
        </p:spPr>
        <p:txBody>
          <a:bodyPr wrap="square" rtlCol="0">
            <a:spAutoFit/>
          </a:bodyPr>
          <a:lstStyle/>
          <a:p>
            <a:pPr algn="ctr"/>
            <a:r>
              <a:rPr lang="en-US" sz="3000" b="1" dirty="0">
                <a:solidFill>
                  <a:schemeClr val="bg1"/>
                </a:solidFill>
              </a:rPr>
              <a:t>Helpline</a:t>
            </a:r>
          </a:p>
        </p:txBody>
      </p:sp>
      <p:sp>
        <p:nvSpPr>
          <p:cNvPr id="8" name="Arrow: Right 7">
            <a:extLst>
              <a:ext uri="{FF2B5EF4-FFF2-40B4-BE49-F238E27FC236}">
                <a16:creationId xmlns:a16="http://schemas.microsoft.com/office/drawing/2014/main" id="{D497B340-DCB4-EB56-7CE7-6B945F045E81}"/>
              </a:ext>
            </a:extLst>
          </p:cNvPr>
          <p:cNvSpPr/>
          <p:nvPr/>
        </p:nvSpPr>
        <p:spPr>
          <a:xfrm rot="5400000">
            <a:off x="1246301" y="5565811"/>
            <a:ext cx="1285217" cy="897750"/>
          </a:xfrm>
          <a:prstGeom prst="rightArrow">
            <a:avLst/>
          </a:prstGeom>
          <a:solidFill>
            <a:schemeClr val="bg1">
              <a:lumMod val="95000"/>
            </a:schemeClr>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5F82279-F459-E915-E55F-2F4735336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43605" y="384160"/>
            <a:ext cx="2007426" cy="1262658"/>
          </a:xfrm>
          <a:prstGeom prst="rect">
            <a:avLst/>
          </a:prstGeom>
        </p:spPr>
      </p:pic>
      <p:sp>
        <p:nvSpPr>
          <p:cNvPr id="11" name="Arrow: Right 10">
            <a:extLst>
              <a:ext uri="{FF2B5EF4-FFF2-40B4-BE49-F238E27FC236}">
                <a16:creationId xmlns:a16="http://schemas.microsoft.com/office/drawing/2014/main" id="{910AAA18-9248-DC77-DF00-3744AFE5ECAA}"/>
              </a:ext>
            </a:extLst>
          </p:cNvPr>
          <p:cNvSpPr/>
          <p:nvPr/>
        </p:nvSpPr>
        <p:spPr>
          <a:xfrm rot="5400000">
            <a:off x="1284472" y="1975120"/>
            <a:ext cx="1285217" cy="821411"/>
          </a:xfrm>
          <a:prstGeom prst="rightArrow">
            <a:avLst/>
          </a:prstGeom>
          <a:solidFill>
            <a:schemeClr val="bg1">
              <a:lumMod val="95000"/>
            </a:schemeClr>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with medium confidence">
            <a:extLst>
              <a:ext uri="{FF2B5EF4-FFF2-40B4-BE49-F238E27FC236}">
                <a16:creationId xmlns:a16="http://schemas.microsoft.com/office/drawing/2014/main" id="{790DE922-DFA0-497B-F5E0-1A9B09889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5978" y="4348000"/>
            <a:ext cx="836114" cy="743153"/>
          </a:xfrm>
          <a:prstGeom prst="rect">
            <a:avLst/>
          </a:prstGeom>
        </p:spPr>
      </p:pic>
      <p:pic>
        <p:nvPicPr>
          <p:cNvPr id="13" name="Picture 12" descr="Icon&#10;&#10;Description automatically generated">
            <a:extLst>
              <a:ext uri="{FF2B5EF4-FFF2-40B4-BE49-F238E27FC236}">
                <a16:creationId xmlns:a16="http://schemas.microsoft.com/office/drawing/2014/main" id="{276A64C1-9E14-1BE8-145B-3311A3C2BF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0681" y="3324180"/>
            <a:ext cx="821411" cy="821411"/>
          </a:xfrm>
          <a:prstGeom prst="rect">
            <a:avLst/>
          </a:prstGeom>
        </p:spPr>
      </p:pic>
      <p:pic>
        <p:nvPicPr>
          <p:cNvPr id="16" name="Picture 15">
            <a:extLst>
              <a:ext uri="{FF2B5EF4-FFF2-40B4-BE49-F238E27FC236}">
                <a16:creationId xmlns:a16="http://schemas.microsoft.com/office/drawing/2014/main" id="{52FB1145-B739-B24D-9E76-A2FCD475E2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922" y="6841821"/>
            <a:ext cx="3487233" cy="841325"/>
          </a:xfrm>
          <a:prstGeom prst="rect">
            <a:avLst/>
          </a:prstGeom>
          <a:ln>
            <a:solidFill>
              <a:srgbClr val="F63440"/>
            </a:solidFill>
          </a:ln>
        </p:spPr>
      </p:pic>
      <p:pic>
        <p:nvPicPr>
          <p:cNvPr id="17" name="Picture 16">
            <a:extLst>
              <a:ext uri="{FF2B5EF4-FFF2-40B4-BE49-F238E27FC236}">
                <a16:creationId xmlns:a16="http://schemas.microsoft.com/office/drawing/2014/main" id="{59B3624B-1CA8-24C4-DB99-BF64FA2F09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7283" y="8966143"/>
            <a:ext cx="2814723" cy="705860"/>
          </a:xfrm>
          <a:prstGeom prst="rect">
            <a:avLst/>
          </a:prstGeom>
        </p:spPr>
      </p:pic>
      <p:sp>
        <p:nvSpPr>
          <p:cNvPr id="19" name="Arrow: Bent 18">
            <a:extLst>
              <a:ext uri="{FF2B5EF4-FFF2-40B4-BE49-F238E27FC236}">
                <a16:creationId xmlns:a16="http://schemas.microsoft.com/office/drawing/2014/main" id="{E392A6FE-B578-7AB4-10E5-2796E4191ED2}"/>
              </a:ext>
            </a:extLst>
          </p:cNvPr>
          <p:cNvSpPr/>
          <p:nvPr/>
        </p:nvSpPr>
        <p:spPr>
          <a:xfrm flipV="1">
            <a:off x="1620167" y="7867669"/>
            <a:ext cx="3637634" cy="1804332"/>
          </a:xfrm>
          <a:prstGeom prst="bentArrow">
            <a:avLst>
              <a:gd name="adj1" fmla="val 25000"/>
              <a:gd name="adj2" fmla="val 25543"/>
              <a:gd name="adj3" fmla="val 25000"/>
              <a:gd name="adj4" fmla="val 4375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Right 19">
            <a:extLst>
              <a:ext uri="{FF2B5EF4-FFF2-40B4-BE49-F238E27FC236}">
                <a16:creationId xmlns:a16="http://schemas.microsoft.com/office/drawing/2014/main" id="{79CDB567-9C87-12EC-08D4-0AF1F7C03C25}"/>
              </a:ext>
            </a:extLst>
          </p:cNvPr>
          <p:cNvSpPr/>
          <p:nvPr/>
        </p:nvSpPr>
        <p:spPr>
          <a:xfrm rot="16200000">
            <a:off x="6212038" y="7702975"/>
            <a:ext cx="1285217" cy="897750"/>
          </a:xfrm>
          <a:prstGeom prst="rightArrow">
            <a:avLst/>
          </a:prstGeom>
          <a:solidFill>
            <a:schemeClr val="bg1">
              <a:lumMod val="95000"/>
            </a:schemeClr>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255505EC-0986-FA3E-191C-0464DFA4C9D8}"/>
              </a:ext>
            </a:extLst>
          </p:cNvPr>
          <p:cNvSpPr txBox="1"/>
          <p:nvPr/>
        </p:nvSpPr>
        <p:spPr>
          <a:xfrm>
            <a:off x="2000839" y="8311564"/>
            <a:ext cx="1420586" cy="369332"/>
          </a:xfrm>
          <a:prstGeom prst="rect">
            <a:avLst/>
          </a:prstGeom>
          <a:noFill/>
        </p:spPr>
        <p:txBody>
          <a:bodyPr wrap="square" rtlCol="0">
            <a:spAutoFit/>
          </a:bodyPr>
          <a:lstStyle/>
          <a:p>
            <a:pPr algn="ctr"/>
            <a:r>
              <a:rPr lang="en-US" dirty="0"/>
              <a:t>API</a:t>
            </a:r>
          </a:p>
        </p:txBody>
      </p:sp>
      <p:sp>
        <p:nvSpPr>
          <p:cNvPr id="22" name="TextBox 21">
            <a:extLst>
              <a:ext uri="{FF2B5EF4-FFF2-40B4-BE49-F238E27FC236}">
                <a16:creationId xmlns:a16="http://schemas.microsoft.com/office/drawing/2014/main" id="{FCB4E06C-10FC-36E1-F1DB-3ECD8AA2026D}"/>
              </a:ext>
            </a:extLst>
          </p:cNvPr>
          <p:cNvSpPr txBox="1"/>
          <p:nvPr/>
        </p:nvSpPr>
        <p:spPr>
          <a:xfrm>
            <a:off x="5447284" y="6700986"/>
            <a:ext cx="3167744" cy="646331"/>
          </a:xfrm>
          <a:prstGeom prst="rect">
            <a:avLst/>
          </a:prstGeom>
          <a:noFill/>
        </p:spPr>
        <p:txBody>
          <a:bodyPr wrap="square" rtlCol="0">
            <a:spAutoFit/>
          </a:bodyPr>
          <a:lstStyle/>
          <a:p>
            <a:pPr algn="ctr"/>
            <a:r>
              <a:rPr lang="en-US" sz="3600" b="1" u="sng" dirty="0">
                <a:solidFill>
                  <a:srgbClr val="F63440"/>
                </a:solidFill>
              </a:rPr>
              <a:t>Scoring Criteria</a:t>
            </a:r>
          </a:p>
        </p:txBody>
      </p:sp>
      <p:sp>
        <p:nvSpPr>
          <p:cNvPr id="23" name="Arrow: Right 22">
            <a:extLst>
              <a:ext uri="{FF2B5EF4-FFF2-40B4-BE49-F238E27FC236}">
                <a16:creationId xmlns:a16="http://schemas.microsoft.com/office/drawing/2014/main" id="{1218243B-50E4-4ACC-5070-970FB3F6DBBC}"/>
              </a:ext>
            </a:extLst>
          </p:cNvPr>
          <p:cNvSpPr/>
          <p:nvPr/>
        </p:nvSpPr>
        <p:spPr>
          <a:xfrm rot="16200000">
            <a:off x="6212038" y="5401411"/>
            <a:ext cx="1285217" cy="897750"/>
          </a:xfrm>
          <a:prstGeom prst="rightArrow">
            <a:avLst/>
          </a:prstGeom>
          <a:solidFill>
            <a:schemeClr val="bg1">
              <a:lumMod val="95000"/>
            </a:schemeClr>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9165B11E-43BA-C7E3-B24A-753ECCE98B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8247" y="4214583"/>
            <a:ext cx="3055247" cy="821411"/>
          </a:xfrm>
          <a:prstGeom prst="rect">
            <a:avLst/>
          </a:prstGeom>
          <a:ln>
            <a:solidFill>
              <a:srgbClr val="003246"/>
            </a:solidFill>
          </a:ln>
        </p:spPr>
      </p:pic>
      <p:sp>
        <p:nvSpPr>
          <p:cNvPr id="25" name="TextBox 24">
            <a:extLst>
              <a:ext uri="{FF2B5EF4-FFF2-40B4-BE49-F238E27FC236}">
                <a16:creationId xmlns:a16="http://schemas.microsoft.com/office/drawing/2014/main" id="{7D0163D6-E712-0241-46B0-1B460B71644B}"/>
              </a:ext>
            </a:extLst>
          </p:cNvPr>
          <p:cNvSpPr txBox="1"/>
          <p:nvPr/>
        </p:nvSpPr>
        <p:spPr>
          <a:xfrm>
            <a:off x="5903399" y="3706410"/>
            <a:ext cx="2264940" cy="553998"/>
          </a:xfrm>
          <a:prstGeom prst="rect">
            <a:avLst/>
          </a:prstGeom>
          <a:noFill/>
        </p:spPr>
        <p:txBody>
          <a:bodyPr wrap="square" rtlCol="0">
            <a:spAutoFit/>
          </a:bodyPr>
          <a:lstStyle/>
          <a:p>
            <a:pPr algn="ctr"/>
            <a:r>
              <a:rPr lang="en-US" sz="3000" b="1" dirty="0">
                <a:solidFill>
                  <a:srgbClr val="FF0000"/>
                </a:solidFill>
              </a:rPr>
              <a:t>RED ROSE</a:t>
            </a:r>
          </a:p>
        </p:txBody>
      </p:sp>
      <p:sp>
        <p:nvSpPr>
          <p:cNvPr id="26" name="TextBox 25">
            <a:extLst>
              <a:ext uri="{FF2B5EF4-FFF2-40B4-BE49-F238E27FC236}">
                <a16:creationId xmlns:a16="http://schemas.microsoft.com/office/drawing/2014/main" id="{4A7923DF-C86C-431A-3E17-73387D972C26}"/>
              </a:ext>
            </a:extLst>
          </p:cNvPr>
          <p:cNvSpPr txBox="1"/>
          <p:nvPr/>
        </p:nvSpPr>
        <p:spPr>
          <a:xfrm>
            <a:off x="7449911" y="2691362"/>
            <a:ext cx="2754776" cy="369332"/>
          </a:xfrm>
          <a:prstGeom prst="rect">
            <a:avLst/>
          </a:prstGeom>
          <a:noFill/>
        </p:spPr>
        <p:txBody>
          <a:bodyPr wrap="square" rtlCol="0">
            <a:spAutoFit/>
          </a:bodyPr>
          <a:lstStyle/>
          <a:p>
            <a:pPr algn="ctr"/>
            <a:r>
              <a:rPr lang="en-US" dirty="0"/>
              <a:t>Internal process</a:t>
            </a:r>
          </a:p>
        </p:txBody>
      </p:sp>
      <p:sp>
        <p:nvSpPr>
          <p:cNvPr id="27" name="Arrow: Right 26">
            <a:extLst>
              <a:ext uri="{FF2B5EF4-FFF2-40B4-BE49-F238E27FC236}">
                <a16:creationId xmlns:a16="http://schemas.microsoft.com/office/drawing/2014/main" id="{341031FF-B494-3E4C-E165-9573BBB706B4}"/>
              </a:ext>
            </a:extLst>
          </p:cNvPr>
          <p:cNvSpPr/>
          <p:nvPr/>
        </p:nvSpPr>
        <p:spPr>
          <a:xfrm rot="16200000">
            <a:off x="6388546" y="2394649"/>
            <a:ext cx="1285217" cy="897750"/>
          </a:xfrm>
          <a:prstGeom prst="rightArrow">
            <a:avLst/>
          </a:prstGeom>
          <a:solidFill>
            <a:schemeClr val="bg1">
              <a:lumMod val="95000"/>
            </a:schemeClr>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96348609-73EA-8FE3-C110-6866CEC66AA2}"/>
              </a:ext>
            </a:extLst>
          </p:cNvPr>
          <p:cNvSpPr txBox="1"/>
          <p:nvPr/>
        </p:nvSpPr>
        <p:spPr>
          <a:xfrm>
            <a:off x="7449910" y="5728216"/>
            <a:ext cx="2183843" cy="369332"/>
          </a:xfrm>
          <a:prstGeom prst="rect">
            <a:avLst/>
          </a:prstGeom>
          <a:noFill/>
        </p:spPr>
        <p:txBody>
          <a:bodyPr wrap="square" rtlCol="0">
            <a:spAutoFit/>
          </a:bodyPr>
          <a:lstStyle/>
          <a:p>
            <a:pPr algn="ctr"/>
            <a:r>
              <a:rPr lang="en-US" dirty="0"/>
              <a:t>API / Manual</a:t>
            </a:r>
          </a:p>
        </p:txBody>
      </p:sp>
      <p:pic>
        <p:nvPicPr>
          <p:cNvPr id="29" name="Picture 28">
            <a:extLst>
              <a:ext uri="{FF2B5EF4-FFF2-40B4-BE49-F238E27FC236}">
                <a16:creationId xmlns:a16="http://schemas.microsoft.com/office/drawing/2014/main" id="{84ADBEC1-3A0C-147B-F3E6-2297228A81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6753" y="336023"/>
            <a:ext cx="1828800" cy="1828800"/>
          </a:xfrm>
          <a:prstGeom prst="rect">
            <a:avLst/>
          </a:prstGeom>
        </p:spPr>
      </p:pic>
      <p:sp>
        <p:nvSpPr>
          <p:cNvPr id="30" name="Arrow: Right 29">
            <a:extLst>
              <a:ext uri="{FF2B5EF4-FFF2-40B4-BE49-F238E27FC236}">
                <a16:creationId xmlns:a16="http://schemas.microsoft.com/office/drawing/2014/main" id="{D3B7F1F1-EC67-F60C-0078-37E9A9810AB0}"/>
              </a:ext>
            </a:extLst>
          </p:cNvPr>
          <p:cNvSpPr/>
          <p:nvPr/>
        </p:nvSpPr>
        <p:spPr>
          <a:xfrm rot="10800000">
            <a:off x="4025752" y="531478"/>
            <a:ext cx="1285217" cy="897750"/>
          </a:xfrm>
          <a:prstGeom prst="rightArrow">
            <a:avLst/>
          </a:prstGeom>
          <a:solidFill>
            <a:schemeClr val="bg1">
              <a:lumMod val="95000"/>
            </a:schemeClr>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F85F491-575A-2483-276F-ADD7D00A330E}"/>
              </a:ext>
            </a:extLst>
          </p:cNvPr>
          <p:cNvSpPr txBox="1"/>
          <p:nvPr/>
        </p:nvSpPr>
        <p:spPr>
          <a:xfrm>
            <a:off x="2337785" y="2012987"/>
            <a:ext cx="2167400" cy="369332"/>
          </a:xfrm>
          <a:prstGeom prst="rect">
            <a:avLst/>
          </a:prstGeom>
          <a:noFill/>
        </p:spPr>
        <p:txBody>
          <a:bodyPr wrap="square" rtlCol="0">
            <a:spAutoFit/>
          </a:bodyPr>
          <a:lstStyle/>
          <a:p>
            <a:r>
              <a:rPr lang="en-US" dirty="0"/>
              <a:t>Approaches</a:t>
            </a:r>
          </a:p>
        </p:txBody>
      </p:sp>
      <p:sp>
        <p:nvSpPr>
          <p:cNvPr id="45" name="TextBox 44">
            <a:extLst>
              <a:ext uri="{FF2B5EF4-FFF2-40B4-BE49-F238E27FC236}">
                <a16:creationId xmlns:a16="http://schemas.microsoft.com/office/drawing/2014/main" id="{71BC46A2-7779-FE1D-DB8B-7C39273EB347}"/>
              </a:ext>
            </a:extLst>
          </p:cNvPr>
          <p:cNvSpPr txBox="1"/>
          <p:nvPr/>
        </p:nvSpPr>
        <p:spPr>
          <a:xfrm>
            <a:off x="10719737" y="3557830"/>
            <a:ext cx="6963143" cy="1938992"/>
          </a:xfrm>
          <a:prstGeom prst="rect">
            <a:avLst/>
          </a:prstGeom>
          <a:noFill/>
        </p:spPr>
        <p:txBody>
          <a:bodyPr wrap="square" rtlCol="0">
            <a:spAutoFit/>
          </a:bodyPr>
          <a:lstStyle/>
          <a:p>
            <a:pPr algn="ctr"/>
            <a:r>
              <a:rPr lang="en-US" sz="6000" b="1" dirty="0">
                <a:solidFill>
                  <a:srgbClr val="F63440"/>
                </a:solidFill>
                <a:latin typeface="Arial" panose="020B0604020202020204" pitchFamily="34" charset="0"/>
                <a:cs typeface="Arial" panose="020B0604020202020204" pitchFamily="34" charset="0"/>
              </a:rPr>
              <a:t>Application for Shelter Program</a:t>
            </a:r>
          </a:p>
        </p:txBody>
      </p:sp>
    </p:spTree>
    <p:extLst>
      <p:ext uri="{BB962C8B-B14F-4D97-AF65-F5344CB8AC3E}">
        <p14:creationId xmlns:p14="http://schemas.microsoft.com/office/powerpoint/2010/main" val="3864606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19D7E58-7B5A-45BB-97EB-12A8F46B8F18}"/>
              </a:ext>
            </a:extLst>
          </p:cNvPr>
          <p:cNvSpPr/>
          <p:nvPr/>
        </p:nvSpPr>
        <p:spPr>
          <a:xfrm>
            <a:off x="8050491" y="794"/>
            <a:ext cx="10237509" cy="104071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F494ED93-E7FD-CFB5-1CCF-E8B3CD625595}"/>
              </a:ext>
            </a:extLst>
          </p:cNvPr>
          <p:cNvSpPr/>
          <p:nvPr/>
        </p:nvSpPr>
        <p:spPr>
          <a:xfrm>
            <a:off x="8421991" y="3537941"/>
            <a:ext cx="3492632" cy="2039448"/>
          </a:xfrm>
          <a:prstGeom prst="rect">
            <a:avLst/>
          </a:prstGeom>
          <a:ln>
            <a:solidFill>
              <a:srgbClr val="00324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FC4F5D-CD94-1A84-ABEB-84F949E28EDA}"/>
              </a:ext>
            </a:extLst>
          </p:cNvPr>
          <p:cNvSpPr/>
          <p:nvPr/>
        </p:nvSpPr>
        <p:spPr>
          <a:xfrm>
            <a:off x="8598595" y="3774702"/>
            <a:ext cx="1906658" cy="1285217"/>
          </a:xfrm>
          <a:prstGeom prst="rect">
            <a:avLst/>
          </a:prstGeom>
          <a:solidFill>
            <a:srgbClr val="F634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0646905-84AE-AD59-F194-849DC2111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7896" y="4535428"/>
            <a:ext cx="404820" cy="404820"/>
          </a:xfrm>
          <a:prstGeom prst="rect">
            <a:avLst/>
          </a:prstGeom>
        </p:spPr>
      </p:pic>
      <p:pic>
        <p:nvPicPr>
          <p:cNvPr id="4" name="Picture 3">
            <a:extLst>
              <a:ext uri="{FF2B5EF4-FFF2-40B4-BE49-F238E27FC236}">
                <a16:creationId xmlns:a16="http://schemas.microsoft.com/office/drawing/2014/main" id="{B874287E-3332-6056-09F1-1AF9754FD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1490" y="4511180"/>
            <a:ext cx="503946" cy="503946"/>
          </a:xfrm>
          <a:prstGeom prst="rect">
            <a:avLst/>
          </a:prstGeom>
        </p:spPr>
      </p:pic>
      <p:sp>
        <p:nvSpPr>
          <p:cNvPr id="7" name="TextBox 6">
            <a:extLst>
              <a:ext uri="{FF2B5EF4-FFF2-40B4-BE49-F238E27FC236}">
                <a16:creationId xmlns:a16="http://schemas.microsoft.com/office/drawing/2014/main" id="{0C6BB4E7-B501-3142-BA2C-DD2B4833E8A5}"/>
              </a:ext>
            </a:extLst>
          </p:cNvPr>
          <p:cNvSpPr txBox="1"/>
          <p:nvPr/>
        </p:nvSpPr>
        <p:spPr>
          <a:xfrm>
            <a:off x="8669773" y="3892008"/>
            <a:ext cx="1751327" cy="553998"/>
          </a:xfrm>
          <a:prstGeom prst="rect">
            <a:avLst/>
          </a:prstGeom>
          <a:noFill/>
        </p:spPr>
        <p:txBody>
          <a:bodyPr wrap="square" rtlCol="0">
            <a:spAutoFit/>
          </a:bodyPr>
          <a:lstStyle/>
          <a:p>
            <a:pPr algn="ctr"/>
            <a:r>
              <a:rPr lang="en-US" sz="3000" b="1" dirty="0">
                <a:solidFill>
                  <a:schemeClr val="bg1"/>
                </a:solidFill>
              </a:rPr>
              <a:t>Helpline</a:t>
            </a:r>
          </a:p>
        </p:txBody>
      </p:sp>
      <p:sp>
        <p:nvSpPr>
          <p:cNvPr id="8" name="Arrow: Right 7">
            <a:extLst>
              <a:ext uri="{FF2B5EF4-FFF2-40B4-BE49-F238E27FC236}">
                <a16:creationId xmlns:a16="http://schemas.microsoft.com/office/drawing/2014/main" id="{D497B340-DCB4-EB56-7CE7-6B945F045E81}"/>
              </a:ext>
            </a:extLst>
          </p:cNvPr>
          <p:cNvSpPr/>
          <p:nvPr/>
        </p:nvSpPr>
        <p:spPr>
          <a:xfrm rot="16200000">
            <a:off x="14897984" y="1418972"/>
            <a:ext cx="1284911" cy="897750"/>
          </a:xfrm>
          <a:prstGeom prst="rightArrow">
            <a:avLst/>
          </a:prstGeom>
          <a:solidFill>
            <a:schemeClr val="bg1">
              <a:lumMod val="95000"/>
            </a:schemeClr>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5F82279-F459-E915-E55F-2F4735336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026919" y="346060"/>
            <a:ext cx="2007426" cy="1262658"/>
          </a:xfrm>
          <a:prstGeom prst="rect">
            <a:avLst/>
          </a:prstGeom>
        </p:spPr>
      </p:pic>
      <p:sp>
        <p:nvSpPr>
          <p:cNvPr id="11" name="Arrow: Right 10">
            <a:extLst>
              <a:ext uri="{FF2B5EF4-FFF2-40B4-BE49-F238E27FC236}">
                <a16:creationId xmlns:a16="http://schemas.microsoft.com/office/drawing/2014/main" id="{910AAA18-9248-DC77-DF00-3744AFE5ECAA}"/>
              </a:ext>
            </a:extLst>
          </p:cNvPr>
          <p:cNvSpPr/>
          <p:nvPr/>
        </p:nvSpPr>
        <p:spPr>
          <a:xfrm rot="5400000">
            <a:off x="9205204" y="2099601"/>
            <a:ext cx="1610378" cy="821411"/>
          </a:xfrm>
          <a:prstGeom prst="rightArrow">
            <a:avLst/>
          </a:prstGeom>
          <a:solidFill>
            <a:schemeClr val="bg1">
              <a:lumMod val="95000"/>
            </a:schemeClr>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with medium confidence">
            <a:extLst>
              <a:ext uri="{FF2B5EF4-FFF2-40B4-BE49-F238E27FC236}">
                <a16:creationId xmlns:a16="http://schemas.microsoft.com/office/drawing/2014/main" id="{790DE922-DFA0-497B-F5E0-1A9B09889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3445" y="4737838"/>
            <a:ext cx="836114" cy="743153"/>
          </a:xfrm>
          <a:prstGeom prst="rect">
            <a:avLst/>
          </a:prstGeom>
        </p:spPr>
      </p:pic>
      <p:pic>
        <p:nvPicPr>
          <p:cNvPr id="13" name="Picture 12" descr="Icon&#10;&#10;Description automatically generated">
            <a:extLst>
              <a:ext uri="{FF2B5EF4-FFF2-40B4-BE49-F238E27FC236}">
                <a16:creationId xmlns:a16="http://schemas.microsoft.com/office/drawing/2014/main" id="{276A64C1-9E14-1BE8-145B-3311A3C2BF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8148" y="3714018"/>
            <a:ext cx="821411" cy="821411"/>
          </a:xfrm>
          <a:prstGeom prst="rect">
            <a:avLst/>
          </a:prstGeom>
        </p:spPr>
      </p:pic>
      <p:pic>
        <p:nvPicPr>
          <p:cNvPr id="17" name="Picture 16">
            <a:extLst>
              <a:ext uri="{FF2B5EF4-FFF2-40B4-BE49-F238E27FC236}">
                <a16:creationId xmlns:a16="http://schemas.microsoft.com/office/drawing/2014/main" id="{59B3624B-1CA8-24C4-DB99-BF64FA2F09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2410" y="8357334"/>
            <a:ext cx="2814723" cy="705860"/>
          </a:xfrm>
          <a:prstGeom prst="rect">
            <a:avLst/>
          </a:prstGeom>
        </p:spPr>
      </p:pic>
      <p:sp>
        <p:nvSpPr>
          <p:cNvPr id="31" name="TextBox 30">
            <a:extLst>
              <a:ext uri="{FF2B5EF4-FFF2-40B4-BE49-F238E27FC236}">
                <a16:creationId xmlns:a16="http://schemas.microsoft.com/office/drawing/2014/main" id="{AF85F491-575A-2483-276F-ADD7D00A330E}"/>
              </a:ext>
            </a:extLst>
          </p:cNvPr>
          <p:cNvSpPr txBox="1"/>
          <p:nvPr/>
        </p:nvSpPr>
        <p:spPr>
          <a:xfrm>
            <a:off x="10421099" y="1974887"/>
            <a:ext cx="2167400" cy="369332"/>
          </a:xfrm>
          <a:prstGeom prst="rect">
            <a:avLst/>
          </a:prstGeom>
          <a:noFill/>
        </p:spPr>
        <p:txBody>
          <a:bodyPr wrap="square" rtlCol="0">
            <a:spAutoFit/>
          </a:bodyPr>
          <a:lstStyle/>
          <a:p>
            <a:r>
              <a:rPr lang="en-US" dirty="0"/>
              <a:t>Approaches</a:t>
            </a:r>
          </a:p>
        </p:txBody>
      </p:sp>
      <p:sp>
        <p:nvSpPr>
          <p:cNvPr id="45" name="TextBox 44">
            <a:extLst>
              <a:ext uri="{FF2B5EF4-FFF2-40B4-BE49-F238E27FC236}">
                <a16:creationId xmlns:a16="http://schemas.microsoft.com/office/drawing/2014/main" id="{71BC46A2-7779-FE1D-DB8B-7C39273EB347}"/>
              </a:ext>
            </a:extLst>
          </p:cNvPr>
          <p:cNvSpPr txBox="1"/>
          <p:nvPr/>
        </p:nvSpPr>
        <p:spPr>
          <a:xfrm>
            <a:off x="43669" y="4092961"/>
            <a:ext cx="6963143" cy="1015663"/>
          </a:xfrm>
          <a:prstGeom prst="rect">
            <a:avLst/>
          </a:prstGeom>
          <a:noFill/>
        </p:spPr>
        <p:txBody>
          <a:bodyPr wrap="square" rtlCol="0">
            <a:spAutoFit/>
          </a:bodyPr>
          <a:lstStyle/>
          <a:p>
            <a:pPr algn="ctr"/>
            <a:r>
              <a:rPr lang="en-US" sz="6000" b="1" dirty="0">
                <a:solidFill>
                  <a:srgbClr val="F63440"/>
                </a:solidFill>
                <a:latin typeface="Arial" panose="020B0604020202020204" pitchFamily="34" charset="0"/>
                <a:cs typeface="Arial" panose="020B0604020202020204" pitchFamily="34" charset="0"/>
              </a:rPr>
              <a:t>Create a case</a:t>
            </a:r>
          </a:p>
        </p:txBody>
      </p:sp>
      <p:sp>
        <p:nvSpPr>
          <p:cNvPr id="32" name="Arrow: Bent 31">
            <a:extLst>
              <a:ext uri="{FF2B5EF4-FFF2-40B4-BE49-F238E27FC236}">
                <a16:creationId xmlns:a16="http://schemas.microsoft.com/office/drawing/2014/main" id="{563CEC5F-AB09-1CA5-82B8-A13548135E73}"/>
              </a:ext>
            </a:extLst>
          </p:cNvPr>
          <p:cNvSpPr/>
          <p:nvPr/>
        </p:nvSpPr>
        <p:spPr>
          <a:xfrm rot="16200000" flipV="1">
            <a:off x="13922527" y="6721703"/>
            <a:ext cx="1868261" cy="2814720"/>
          </a:xfrm>
          <a:prstGeom prst="bentArrow">
            <a:avLst>
              <a:gd name="adj1" fmla="val 25000"/>
              <a:gd name="adj2" fmla="val 25543"/>
              <a:gd name="adj3" fmla="val 25000"/>
              <a:gd name="adj4" fmla="val 4375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a:extLst>
              <a:ext uri="{FF2B5EF4-FFF2-40B4-BE49-F238E27FC236}">
                <a16:creationId xmlns:a16="http://schemas.microsoft.com/office/drawing/2014/main" id="{B3DCFAF5-CE89-AE19-F20A-F7B958CA3702}"/>
              </a:ext>
            </a:extLst>
          </p:cNvPr>
          <p:cNvSpPr/>
          <p:nvPr/>
        </p:nvSpPr>
        <p:spPr>
          <a:xfrm>
            <a:off x="12556448" y="2798656"/>
            <a:ext cx="5590326" cy="4073079"/>
          </a:xfrm>
          <a:prstGeom prst="rect">
            <a:avLst/>
          </a:prstGeom>
          <a:solidFill>
            <a:srgbClr val="00324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2" descr="Icono Tablet, información, analytics, los gráficos, gráficos">
            <a:extLst>
              <a:ext uri="{FF2B5EF4-FFF2-40B4-BE49-F238E27FC236}">
                <a16:creationId xmlns:a16="http://schemas.microsoft.com/office/drawing/2014/main" id="{5198B0B4-DBB8-7BF6-3754-A98A54B5FC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08197" y="3201715"/>
            <a:ext cx="909960" cy="9099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E396DAB7-B16E-A293-E9A7-7351B48949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29315" y="5350215"/>
            <a:ext cx="914400" cy="907256"/>
          </a:xfrm>
          <a:prstGeom prst="rect">
            <a:avLst/>
          </a:prstGeom>
        </p:spPr>
      </p:pic>
      <p:pic>
        <p:nvPicPr>
          <p:cNvPr id="42" name="Picture 41">
            <a:extLst>
              <a:ext uri="{FF2B5EF4-FFF2-40B4-BE49-F238E27FC236}">
                <a16:creationId xmlns:a16="http://schemas.microsoft.com/office/drawing/2014/main" id="{984F3DC3-CE29-A663-69E5-E89B090D9906}"/>
              </a:ext>
            </a:extLst>
          </p:cNvPr>
          <p:cNvPicPr>
            <a:picLocks noChangeAspect="1"/>
          </p:cNvPicPr>
          <p:nvPr/>
        </p:nvPicPr>
        <p:blipFill rotWithShape="1">
          <a:blip r:embed="rId10" cstate="print">
            <a:lum bright="70000" contrast="-70000"/>
            <a:extLst>
              <a:ext uri="{28A0092B-C50C-407E-A947-70E740481C1C}">
                <a14:useLocalDpi xmlns:a14="http://schemas.microsoft.com/office/drawing/2010/main" val="0"/>
              </a:ext>
            </a:extLst>
          </a:blip>
          <a:srcRect l="6686" t="7243" r="11503" b="8638"/>
          <a:stretch/>
        </p:blipFill>
        <p:spPr>
          <a:xfrm>
            <a:off x="15644643" y="3715670"/>
            <a:ext cx="1093062" cy="1123902"/>
          </a:xfrm>
          <a:prstGeom prst="rect">
            <a:avLst/>
          </a:prstGeom>
        </p:spPr>
      </p:pic>
      <p:pic>
        <p:nvPicPr>
          <p:cNvPr id="46" name="Picture 45">
            <a:extLst>
              <a:ext uri="{FF2B5EF4-FFF2-40B4-BE49-F238E27FC236}">
                <a16:creationId xmlns:a16="http://schemas.microsoft.com/office/drawing/2014/main" id="{C3007A0E-FCF4-2526-3C90-0597335230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087715" y="5164408"/>
            <a:ext cx="1093062" cy="1093062"/>
          </a:xfrm>
          <a:prstGeom prst="rect">
            <a:avLst/>
          </a:prstGeom>
        </p:spPr>
      </p:pic>
      <p:pic>
        <p:nvPicPr>
          <p:cNvPr id="47" name="Picture 6" descr="Icono Documentos, informes, pdf, gráficos, estadísticas, analytics, informe">
            <a:extLst>
              <a:ext uri="{FF2B5EF4-FFF2-40B4-BE49-F238E27FC236}">
                <a16:creationId xmlns:a16="http://schemas.microsoft.com/office/drawing/2014/main" id="{0CDBC98A-6FB1-5BC8-3EFD-5FE495BA0727}"/>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16978064" y="2884351"/>
            <a:ext cx="1131303" cy="1131303"/>
          </a:xfrm>
          <a:prstGeom prst="rect">
            <a:avLst/>
          </a:prstGeom>
          <a:noFill/>
          <a:extLst>
            <a:ext uri="{909E8E84-426E-40DD-AFC4-6F175D3DCCD1}">
              <a14:hiddenFill xmlns:a14="http://schemas.microsoft.com/office/drawing/2010/main">
                <a:solidFill>
                  <a:srgbClr val="FFFFFF"/>
                </a:solidFill>
              </a14:hiddenFill>
            </a:ext>
          </a:extLst>
        </p:spPr>
      </p:pic>
      <p:pic>
        <p:nvPicPr>
          <p:cNvPr id="51" name="Graphic 385">
            <a:extLst>
              <a:ext uri="{FF2B5EF4-FFF2-40B4-BE49-F238E27FC236}">
                <a16:creationId xmlns:a16="http://schemas.microsoft.com/office/drawing/2014/main" id="{01B0172C-87EE-C53C-25B5-50A8C069048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4824922" y="4737838"/>
            <a:ext cx="1093062" cy="1413897"/>
          </a:xfrm>
          <a:prstGeom prst="rect">
            <a:avLst/>
          </a:prstGeom>
        </p:spPr>
      </p:pic>
      <p:pic>
        <p:nvPicPr>
          <p:cNvPr id="52" name="Graphic 51">
            <a:extLst>
              <a:ext uri="{FF2B5EF4-FFF2-40B4-BE49-F238E27FC236}">
                <a16:creationId xmlns:a16="http://schemas.microsoft.com/office/drawing/2014/main" id="{0B9E4391-2731-787D-65D7-513FA201B6B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952825" y="3559644"/>
            <a:ext cx="909959" cy="1178195"/>
          </a:xfrm>
          <a:prstGeom prst="rect">
            <a:avLst/>
          </a:prstGeom>
        </p:spPr>
      </p:pic>
      <p:sp>
        <p:nvSpPr>
          <p:cNvPr id="55" name="Arrow: Right 54">
            <a:extLst>
              <a:ext uri="{FF2B5EF4-FFF2-40B4-BE49-F238E27FC236}">
                <a16:creationId xmlns:a16="http://schemas.microsoft.com/office/drawing/2014/main" id="{6E114E85-F3C1-0262-053F-7C2DAE83AD24}"/>
              </a:ext>
            </a:extLst>
          </p:cNvPr>
          <p:cNvSpPr/>
          <p:nvPr/>
        </p:nvSpPr>
        <p:spPr>
          <a:xfrm rot="5400000">
            <a:off x="9372997" y="6792265"/>
            <a:ext cx="1772471" cy="897750"/>
          </a:xfrm>
          <a:prstGeom prst="rightArrow">
            <a:avLst/>
          </a:prstGeom>
          <a:solidFill>
            <a:schemeClr val="bg1">
              <a:lumMod val="95000"/>
            </a:schemeClr>
          </a:solidFill>
          <a:ln>
            <a:solidFill>
              <a:srgbClr val="003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3D0BFED8-6945-EB9F-EDDB-23E1783AB75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118157" y="109462"/>
            <a:ext cx="914400" cy="914400"/>
          </a:xfrm>
          <a:prstGeom prst="rect">
            <a:avLst/>
          </a:prstGeom>
        </p:spPr>
      </p:pic>
      <p:sp>
        <p:nvSpPr>
          <p:cNvPr id="57" name="TextBox 56">
            <a:extLst>
              <a:ext uri="{FF2B5EF4-FFF2-40B4-BE49-F238E27FC236}">
                <a16:creationId xmlns:a16="http://schemas.microsoft.com/office/drawing/2014/main" id="{944F328D-497C-260C-7BAE-B30A45C27C6A}"/>
              </a:ext>
            </a:extLst>
          </p:cNvPr>
          <p:cNvSpPr txBox="1"/>
          <p:nvPr/>
        </p:nvSpPr>
        <p:spPr>
          <a:xfrm>
            <a:off x="15935708" y="1650025"/>
            <a:ext cx="2167400" cy="369332"/>
          </a:xfrm>
          <a:prstGeom prst="rect">
            <a:avLst/>
          </a:prstGeom>
          <a:noFill/>
        </p:spPr>
        <p:txBody>
          <a:bodyPr wrap="square" rtlCol="0">
            <a:spAutoFit/>
          </a:bodyPr>
          <a:lstStyle/>
          <a:p>
            <a:r>
              <a:rPr lang="en-US" dirty="0"/>
              <a:t>Escalates</a:t>
            </a:r>
          </a:p>
        </p:txBody>
      </p:sp>
    </p:spTree>
    <p:extLst>
      <p:ext uri="{BB962C8B-B14F-4D97-AF65-F5344CB8AC3E}">
        <p14:creationId xmlns:p14="http://schemas.microsoft.com/office/powerpoint/2010/main" val="291875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F8A519-5C39-54CE-44BC-6368C1164CA2}"/>
              </a:ext>
            </a:extLst>
          </p:cNvPr>
          <p:cNvSpPr txBox="1"/>
          <p:nvPr/>
        </p:nvSpPr>
        <p:spPr>
          <a:xfrm>
            <a:off x="4533089" y="2440309"/>
            <a:ext cx="10719882" cy="6055504"/>
          </a:xfrm>
          <a:prstGeom prst="rect">
            <a:avLst/>
          </a:prstGeom>
          <a:noFill/>
        </p:spPr>
        <p:txBody>
          <a:bodyPr wrap="square">
            <a:spAutoFit/>
          </a:bodyPr>
          <a:lstStyle/>
          <a:p>
            <a:pPr>
              <a:spcAft>
                <a:spcPts val="900"/>
              </a:spcAft>
            </a:pPr>
            <a:r>
              <a:rPr lang="en-GB" sz="3200" b="1">
                <a:solidFill>
                  <a:srgbClr val="011E41"/>
                </a:solidFill>
                <a:ea typeface="Calibri"/>
                <a:cs typeface="Calibri"/>
              </a:rPr>
              <a:t>Different sets of eligibility criteria for:</a:t>
            </a:r>
          </a:p>
          <a:p>
            <a:pPr marL="1116242" lvl="1" indent="-428625">
              <a:spcAft>
                <a:spcPts val="900"/>
              </a:spcAft>
              <a:buFont typeface="Arial" panose="020B0604020202020204" pitchFamily="34" charset="0"/>
              <a:buChar char="•"/>
            </a:pPr>
            <a:r>
              <a:rPr lang="en-GB" sz="3200">
                <a:solidFill>
                  <a:srgbClr val="011E41"/>
                </a:solidFill>
                <a:ea typeface="Calibri"/>
                <a:cs typeface="Calibri"/>
              </a:rPr>
              <a:t>Rental assistance for refugees fleeing Ukraine</a:t>
            </a:r>
          </a:p>
          <a:p>
            <a:pPr marL="1116242" lvl="1" indent="-428625">
              <a:spcAft>
                <a:spcPts val="900"/>
              </a:spcAft>
              <a:buFont typeface="Arial" panose="020B0604020202020204" pitchFamily="34" charset="0"/>
              <a:buChar char="•"/>
            </a:pPr>
            <a:r>
              <a:rPr lang="en-GB" sz="3200">
                <a:solidFill>
                  <a:srgbClr val="011E41"/>
                </a:solidFill>
                <a:ea typeface="Calibri"/>
                <a:cs typeface="Calibri"/>
              </a:rPr>
              <a:t>Slovak families hosting displaced households </a:t>
            </a:r>
          </a:p>
          <a:p>
            <a:pPr lvl="1">
              <a:spcAft>
                <a:spcPts val="900"/>
              </a:spcAft>
            </a:pPr>
            <a:endParaRPr lang="en-GB" sz="3200">
              <a:solidFill>
                <a:srgbClr val="011E41"/>
              </a:solidFill>
              <a:ea typeface="Calibri"/>
              <a:cs typeface="Calibri"/>
            </a:endParaRPr>
          </a:p>
          <a:p>
            <a:pPr>
              <a:spcAft>
                <a:spcPts val="900"/>
              </a:spcAft>
            </a:pPr>
            <a:r>
              <a:rPr lang="en-GB" sz="3200" b="1">
                <a:solidFill>
                  <a:srgbClr val="011E41"/>
                </a:solidFill>
              </a:rPr>
              <a:t>Vulnerability scoring system w</a:t>
            </a:r>
            <a:r>
              <a:rPr lang="en-GB" sz="3200" b="1">
                <a:solidFill>
                  <a:srgbClr val="011E41"/>
                </a:solidFill>
                <a:cs typeface="Calibri"/>
              </a:rPr>
              <a:t>ith points awarded based on:</a:t>
            </a:r>
          </a:p>
          <a:p>
            <a:pPr marL="1116242" lvl="1" indent="-428625">
              <a:spcAft>
                <a:spcPts val="900"/>
              </a:spcAft>
              <a:buFont typeface="Arial" panose="020B0604020202020204" pitchFamily="34" charset="0"/>
              <a:buChar char="•"/>
            </a:pPr>
            <a:r>
              <a:rPr lang="en-GB" sz="3200">
                <a:solidFill>
                  <a:srgbClr val="011E41"/>
                </a:solidFill>
              </a:rPr>
              <a:t>Current housing situation</a:t>
            </a:r>
          </a:p>
          <a:p>
            <a:pPr marL="1116242" lvl="1" indent="-428625">
              <a:spcAft>
                <a:spcPts val="900"/>
              </a:spcAft>
              <a:buFont typeface="Arial" panose="020B0604020202020204" pitchFamily="34" charset="0"/>
              <a:buChar char="•"/>
            </a:pPr>
            <a:r>
              <a:rPr lang="en-GB" sz="3200">
                <a:solidFill>
                  <a:srgbClr val="011E41"/>
                </a:solidFill>
              </a:rPr>
              <a:t>Household composition</a:t>
            </a:r>
          </a:p>
          <a:p>
            <a:pPr marL="1116242" lvl="1" indent="-428625">
              <a:spcAft>
                <a:spcPts val="900"/>
              </a:spcAft>
              <a:buFont typeface="Arial" panose="020B0604020202020204" pitchFamily="34" charset="0"/>
              <a:buChar char="•"/>
            </a:pPr>
            <a:r>
              <a:rPr lang="en-GB" sz="3200">
                <a:solidFill>
                  <a:srgbClr val="011E41"/>
                </a:solidFill>
              </a:rPr>
              <a:t>Disability status</a:t>
            </a:r>
          </a:p>
          <a:p>
            <a:pPr marL="1116242" lvl="1" indent="-428625">
              <a:spcAft>
                <a:spcPts val="900"/>
              </a:spcAft>
              <a:buFont typeface="Arial" panose="020B0604020202020204" pitchFamily="34" charset="0"/>
              <a:buChar char="•"/>
            </a:pPr>
            <a:r>
              <a:rPr lang="en-GB" sz="3200">
                <a:solidFill>
                  <a:srgbClr val="011E41"/>
                </a:solidFill>
              </a:rPr>
              <a:t>Legal status</a:t>
            </a:r>
          </a:p>
          <a:p>
            <a:pPr marL="1116242" lvl="1" indent="-428625">
              <a:spcAft>
                <a:spcPts val="900"/>
              </a:spcAft>
              <a:buFont typeface="Arial" panose="020B0604020202020204" pitchFamily="34" charset="0"/>
              <a:buChar char="•"/>
            </a:pPr>
            <a:r>
              <a:rPr lang="en-GB" sz="3200">
                <a:solidFill>
                  <a:srgbClr val="011E41"/>
                </a:solidFill>
              </a:rPr>
              <a:t>Employment status and income</a:t>
            </a:r>
          </a:p>
        </p:txBody>
      </p:sp>
      <p:pic>
        <p:nvPicPr>
          <p:cNvPr id="4" name="Picture 3">
            <a:extLst>
              <a:ext uri="{FF2B5EF4-FFF2-40B4-BE49-F238E27FC236}">
                <a16:creationId xmlns:a16="http://schemas.microsoft.com/office/drawing/2014/main" id="{ECE70A26-5677-4ADF-913D-FEBDCF157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sp>
        <p:nvSpPr>
          <p:cNvPr id="5" name="TextBox 4">
            <a:extLst>
              <a:ext uri="{FF2B5EF4-FFF2-40B4-BE49-F238E27FC236}">
                <a16:creationId xmlns:a16="http://schemas.microsoft.com/office/drawing/2014/main" id="{44A17265-A721-1FAF-2F30-DC6035F03D96}"/>
              </a:ext>
            </a:extLst>
          </p:cNvPr>
          <p:cNvSpPr txBox="1"/>
          <p:nvPr/>
        </p:nvSpPr>
        <p:spPr>
          <a:xfrm>
            <a:off x="0" y="792189"/>
            <a:ext cx="18288000" cy="830997"/>
          </a:xfrm>
          <a:prstGeom prst="rect">
            <a:avLst/>
          </a:prstGeom>
          <a:noFill/>
        </p:spPr>
        <p:txBody>
          <a:bodyPr wrap="square" rtlCol="0">
            <a:spAutoFit/>
          </a:bodyPr>
          <a:lstStyle/>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Selection Criteria</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283270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BEFB6B-25B2-9248-7DA4-0EE1176A5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sp>
        <p:nvSpPr>
          <p:cNvPr id="4" name="TextBox 3">
            <a:extLst>
              <a:ext uri="{FF2B5EF4-FFF2-40B4-BE49-F238E27FC236}">
                <a16:creationId xmlns:a16="http://schemas.microsoft.com/office/drawing/2014/main" id="{C8A4BB02-C2AD-ECC9-85A4-DED2C00C1442}"/>
              </a:ext>
            </a:extLst>
          </p:cNvPr>
          <p:cNvSpPr txBox="1"/>
          <p:nvPr/>
        </p:nvSpPr>
        <p:spPr>
          <a:xfrm>
            <a:off x="1776713" y="792189"/>
            <a:ext cx="14734574" cy="1569660"/>
          </a:xfrm>
          <a:prstGeom prst="rect">
            <a:avLst/>
          </a:prstGeom>
          <a:noFill/>
        </p:spPr>
        <p:txBody>
          <a:bodyPr wrap="square" rtlCol="0">
            <a:spAutoFit/>
          </a:bodyPr>
          <a:lstStyle/>
          <a:p>
            <a:pPr algn="ctr"/>
            <a:r>
              <a:rPr lang="en-US" sz="4800" b="1">
                <a:solidFill>
                  <a:srgbClr val="F5333F"/>
                </a:solidFill>
                <a:latin typeface="Montserrat" pitchFamily="2" charset="77"/>
                <a:ea typeface="Roboto Black" panose="02000000000000000000" pitchFamily="2" charset="0"/>
                <a:cs typeface="Open Sans Light" panose="020B0306030504020204" pitchFamily="34" charset="0"/>
              </a:rPr>
              <a:t>Process &amp; standard procedures for </a:t>
            </a:r>
          </a:p>
          <a:p>
            <a:pPr algn="ctr"/>
            <a:r>
              <a:rPr lang="en-US" sz="4800" b="1">
                <a:solidFill>
                  <a:srgbClr val="F5333F"/>
                </a:solidFill>
                <a:latin typeface="Montserrat" pitchFamily="2" charset="77"/>
                <a:ea typeface="Roboto Black" panose="02000000000000000000" pitchFamily="2" charset="0"/>
                <a:cs typeface="Open Sans Light" panose="020B0306030504020204" pitchFamily="34" charset="0"/>
              </a:rPr>
              <a:t>the Shelter Programme</a:t>
            </a:r>
            <a:endParaRPr lang="ru-RU" sz="4800" b="1">
              <a:solidFill>
                <a:srgbClr val="F5333F"/>
              </a:solidFill>
              <a:latin typeface="Montserrat" pitchFamily="2" charset="77"/>
              <a:ea typeface="Roboto Black" panose="02000000000000000000" pitchFamily="2" charset="0"/>
              <a:cs typeface="Open Sans Light" panose="020B0306030504020204" pitchFamily="34" charset="0"/>
            </a:endParaRPr>
          </a:p>
        </p:txBody>
      </p:sp>
      <p:pic>
        <p:nvPicPr>
          <p:cNvPr id="6" name="Graphic 5">
            <a:extLst>
              <a:ext uri="{FF2B5EF4-FFF2-40B4-BE49-F238E27FC236}">
                <a16:creationId xmlns:a16="http://schemas.microsoft.com/office/drawing/2014/main" id="{CE054A33-F7F5-E0E3-A24E-DE7C52A43B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23193" y="2548654"/>
            <a:ext cx="760598" cy="760598"/>
          </a:xfrm>
          <a:prstGeom prst="rect">
            <a:avLst/>
          </a:prstGeom>
        </p:spPr>
      </p:pic>
      <p:sp>
        <p:nvSpPr>
          <p:cNvPr id="2" name="Rectangle 1">
            <a:extLst>
              <a:ext uri="{FF2B5EF4-FFF2-40B4-BE49-F238E27FC236}">
                <a16:creationId xmlns:a16="http://schemas.microsoft.com/office/drawing/2014/main" id="{7D3CE536-4948-81A6-8E19-A8163FA78E81}"/>
              </a:ext>
            </a:extLst>
          </p:cNvPr>
          <p:cNvSpPr/>
          <p:nvPr/>
        </p:nvSpPr>
        <p:spPr>
          <a:xfrm>
            <a:off x="8873424" y="2548654"/>
            <a:ext cx="2315183" cy="3326860"/>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latin typeface="Montserrat" pitchFamily="2" charset="77"/>
              </a:rPr>
              <a:t>Enrollment in the shelter program</a:t>
            </a:r>
          </a:p>
          <a:p>
            <a:pPr algn="ctr"/>
            <a:endParaRPr lang="en-US">
              <a:solidFill>
                <a:schemeClr val="accent1"/>
              </a:solidFill>
              <a:latin typeface="Montserrat" pitchFamily="2" charset="77"/>
            </a:endParaRPr>
          </a:p>
          <a:p>
            <a:pPr algn="ctr"/>
            <a:r>
              <a:rPr lang="en-US">
                <a:solidFill>
                  <a:schemeClr val="accent1"/>
                </a:solidFill>
                <a:latin typeface="Montserrat" pitchFamily="2" charset="77"/>
              </a:rPr>
              <a:t>(Application form)</a:t>
            </a:r>
          </a:p>
        </p:txBody>
      </p:sp>
      <p:sp>
        <p:nvSpPr>
          <p:cNvPr id="7" name="Rectangle 6">
            <a:extLst>
              <a:ext uri="{FF2B5EF4-FFF2-40B4-BE49-F238E27FC236}">
                <a16:creationId xmlns:a16="http://schemas.microsoft.com/office/drawing/2014/main" id="{8670FEB5-7F9B-ACAF-65ED-E5F26CF9782D}"/>
              </a:ext>
            </a:extLst>
          </p:cNvPr>
          <p:cNvSpPr/>
          <p:nvPr/>
        </p:nvSpPr>
        <p:spPr>
          <a:xfrm>
            <a:off x="6389028" y="2548654"/>
            <a:ext cx="2315183" cy="3326860"/>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Montserrat" pitchFamily="2" charset="77"/>
            </a:endParaRPr>
          </a:p>
          <a:p>
            <a:pPr algn="ctr"/>
            <a:endParaRPr lang="en-US">
              <a:solidFill>
                <a:schemeClr val="accent1"/>
              </a:solidFill>
              <a:latin typeface="Montserrat" pitchFamily="2" charset="77"/>
            </a:endParaRPr>
          </a:p>
          <a:p>
            <a:pPr algn="ctr"/>
            <a:r>
              <a:rPr lang="en-US">
                <a:solidFill>
                  <a:schemeClr val="accent1"/>
                </a:solidFill>
                <a:latin typeface="Montserrat" pitchFamily="2" charset="77"/>
              </a:rPr>
              <a:t>Selection of families </a:t>
            </a:r>
          </a:p>
          <a:p>
            <a:pPr algn="ctr"/>
            <a:r>
              <a:rPr lang="en-US">
                <a:solidFill>
                  <a:schemeClr val="accent1"/>
                </a:solidFill>
                <a:latin typeface="Montserrat" pitchFamily="2" charset="77"/>
              </a:rPr>
              <a:t>using the selection criteria </a:t>
            </a:r>
          </a:p>
          <a:p>
            <a:pPr algn="ctr"/>
            <a:endParaRPr lang="en-US">
              <a:solidFill>
                <a:schemeClr val="accent1"/>
              </a:solidFill>
              <a:latin typeface="Montserrat" pitchFamily="2" charset="77"/>
            </a:endParaRPr>
          </a:p>
          <a:p>
            <a:pPr algn="ctr"/>
            <a:r>
              <a:rPr lang="en-US">
                <a:solidFill>
                  <a:schemeClr val="accent1"/>
                </a:solidFill>
                <a:latin typeface="Montserrat" pitchFamily="2" charset="77"/>
              </a:rPr>
              <a:t>(EspoCRM)</a:t>
            </a:r>
          </a:p>
        </p:txBody>
      </p:sp>
      <p:sp>
        <p:nvSpPr>
          <p:cNvPr id="8" name="Rectangle 7">
            <a:extLst>
              <a:ext uri="{FF2B5EF4-FFF2-40B4-BE49-F238E27FC236}">
                <a16:creationId xmlns:a16="http://schemas.microsoft.com/office/drawing/2014/main" id="{4C09BE52-8A82-51F4-2D1B-559A916BA8EA}"/>
              </a:ext>
            </a:extLst>
          </p:cNvPr>
          <p:cNvSpPr/>
          <p:nvPr/>
        </p:nvSpPr>
        <p:spPr>
          <a:xfrm>
            <a:off x="3904632" y="2548654"/>
            <a:ext cx="2315183" cy="3326860"/>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Montserrat" pitchFamily="2" charset="77"/>
            </a:endParaRPr>
          </a:p>
          <a:p>
            <a:pPr algn="ctr"/>
            <a:r>
              <a:rPr lang="en-US">
                <a:solidFill>
                  <a:schemeClr val="accent1"/>
                </a:solidFill>
                <a:latin typeface="Montserrat" pitchFamily="2" charset="77"/>
              </a:rPr>
              <a:t>Identification of families needs and preferences</a:t>
            </a:r>
          </a:p>
          <a:p>
            <a:pPr algn="ctr"/>
            <a:endParaRPr lang="en-US">
              <a:solidFill>
                <a:schemeClr val="accent1"/>
              </a:solidFill>
              <a:latin typeface="Montserrat" pitchFamily="2" charset="77"/>
            </a:endParaRPr>
          </a:p>
          <a:p>
            <a:pPr algn="ctr"/>
            <a:r>
              <a:rPr lang="en-US">
                <a:solidFill>
                  <a:schemeClr val="accent1"/>
                </a:solidFill>
                <a:latin typeface="Montserrat" pitchFamily="2" charset="77"/>
              </a:rPr>
              <a:t> (Scoring system)</a:t>
            </a:r>
          </a:p>
        </p:txBody>
      </p:sp>
      <p:sp>
        <p:nvSpPr>
          <p:cNvPr id="9" name="Rectangle 8">
            <a:extLst>
              <a:ext uri="{FF2B5EF4-FFF2-40B4-BE49-F238E27FC236}">
                <a16:creationId xmlns:a16="http://schemas.microsoft.com/office/drawing/2014/main" id="{CABB4F15-F90B-A4EE-75C5-C9793924470D}"/>
              </a:ext>
            </a:extLst>
          </p:cNvPr>
          <p:cNvSpPr/>
          <p:nvPr/>
        </p:nvSpPr>
        <p:spPr>
          <a:xfrm>
            <a:off x="1420236" y="2548654"/>
            <a:ext cx="2315183" cy="3326860"/>
          </a:xfrm>
          <a:prstGeom prst="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latin typeface="Montserrat" pitchFamily="2" charset="77"/>
              </a:rPr>
              <a:t>Registration </a:t>
            </a:r>
          </a:p>
          <a:p>
            <a:pPr algn="ctr"/>
            <a:endParaRPr lang="en-US">
              <a:solidFill>
                <a:schemeClr val="accent1"/>
              </a:solidFill>
              <a:latin typeface="Montserrat" pitchFamily="2" charset="77"/>
            </a:endParaRPr>
          </a:p>
          <a:p>
            <a:pPr algn="ctr"/>
            <a:r>
              <a:rPr lang="en-US">
                <a:solidFill>
                  <a:schemeClr val="accent1"/>
                </a:solidFill>
                <a:latin typeface="Montserrat" pitchFamily="2" charset="77"/>
              </a:rPr>
              <a:t>(KOBO form) </a:t>
            </a:r>
          </a:p>
        </p:txBody>
      </p:sp>
      <p:sp>
        <p:nvSpPr>
          <p:cNvPr id="10" name="Rectangle 9">
            <a:extLst>
              <a:ext uri="{FF2B5EF4-FFF2-40B4-BE49-F238E27FC236}">
                <a16:creationId xmlns:a16="http://schemas.microsoft.com/office/drawing/2014/main" id="{6CB87E7D-B57A-0403-B0AC-69FF73E04F7A}"/>
              </a:ext>
            </a:extLst>
          </p:cNvPr>
          <p:cNvSpPr/>
          <p:nvPr/>
        </p:nvSpPr>
        <p:spPr>
          <a:xfrm>
            <a:off x="11357820" y="2548654"/>
            <a:ext cx="2315183" cy="3326860"/>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solidFill>
              <a:latin typeface="Montserrat" pitchFamily="2" charset="77"/>
            </a:endParaRPr>
          </a:p>
          <a:p>
            <a:pPr algn="ctr"/>
            <a:r>
              <a:rPr lang="en-US">
                <a:solidFill>
                  <a:schemeClr val="accent1"/>
                </a:solidFill>
                <a:latin typeface="Montserrat" pitchFamily="2" charset="77"/>
              </a:rPr>
              <a:t>House visits </a:t>
            </a:r>
          </a:p>
          <a:p>
            <a:pPr algn="ctr"/>
            <a:endParaRPr lang="en-US">
              <a:solidFill>
                <a:schemeClr val="accent1"/>
              </a:solidFill>
              <a:latin typeface="Montserrat" pitchFamily="2" charset="77"/>
            </a:endParaRPr>
          </a:p>
          <a:p>
            <a:pPr algn="ctr"/>
            <a:r>
              <a:rPr lang="en-US">
                <a:solidFill>
                  <a:schemeClr val="accent1"/>
                </a:solidFill>
                <a:latin typeface="Montserrat" pitchFamily="2" charset="77"/>
              </a:rPr>
              <a:t>(Minimum Standards Checklist)</a:t>
            </a:r>
          </a:p>
        </p:txBody>
      </p:sp>
      <p:pic>
        <p:nvPicPr>
          <p:cNvPr id="11" name="Graphic 10">
            <a:extLst>
              <a:ext uri="{FF2B5EF4-FFF2-40B4-BE49-F238E27FC236}">
                <a16:creationId xmlns:a16="http://schemas.microsoft.com/office/drawing/2014/main" id="{DE1AE1CB-4D86-C8F4-0564-30A2812B1B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89029" y="2576200"/>
            <a:ext cx="772182" cy="772182"/>
          </a:xfrm>
          <a:prstGeom prst="rect">
            <a:avLst/>
          </a:prstGeom>
        </p:spPr>
      </p:pic>
      <p:pic>
        <p:nvPicPr>
          <p:cNvPr id="12" name="Graphic 11">
            <a:extLst>
              <a:ext uri="{FF2B5EF4-FFF2-40B4-BE49-F238E27FC236}">
                <a16:creationId xmlns:a16="http://schemas.microsoft.com/office/drawing/2014/main" id="{FE3A2EDE-144D-90D1-DB04-D4867BEADF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9219" y="2576200"/>
            <a:ext cx="772182" cy="772182"/>
          </a:xfrm>
          <a:prstGeom prst="rect">
            <a:avLst/>
          </a:prstGeom>
        </p:spPr>
      </p:pic>
      <p:sp>
        <p:nvSpPr>
          <p:cNvPr id="13" name="Oval 12">
            <a:extLst>
              <a:ext uri="{FF2B5EF4-FFF2-40B4-BE49-F238E27FC236}">
                <a16:creationId xmlns:a16="http://schemas.microsoft.com/office/drawing/2014/main" id="{1273078D-CAC3-F9DE-14B8-4630265A4302}"/>
              </a:ext>
            </a:extLst>
          </p:cNvPr>
          <p:cNvSpPr/>
          <p:nvPr/>
        </p:nvSpPr>
        <p:spPr>
          <a:xfrm>
            <a:off x="3171213" y="5330767"/>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1</a:t>
            </a:r>
          </a:p>
        </p:txBody>
      </p:sp>
      <p:sp>
        <p:nvSpPr>
          <p:cNvPr id="14" name="Oval 13">
            <a:extLst>
              <a:ext uri="{FF2B5EF4-FFF2-40B4-BE49-F238E27FC236}">
                <a16:creationId xmlns:a16="http://schemas.microsoft.com/office/drawing/2014/main" id="{2B555ECD-1D6D-9F3F-6893-592E593FF5E5}"/>
              </a:ext>
            </a:extLst>
          </p:cNvPr>
          <p:cNvSpPr/>
          <p:nvPr/>
        </p:nvSpPr>
        <p:spPr>
          <a:xfrm>
            <a:off x="5680949" y="5330767"/>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2</a:t>
            </a:r>
          </a:p>
        </p:txBody>
      </p:sp>
      <p:sp>
        <p:nvSpPr>
          <p:cNvPr id="15" name="Oval 14">
            <a:extLst>
              <a:ext uri="{FF2B5EF4-FFF2-40B4-BE49-F238E27FC236}">
                <a16:creationId xmlns:a16="http://schemas.microsoft.com/office/drawing/2014/main" id="{BC0D51B1-A0BD-C171-D763-ADBA3195291C}"/>
              </a:ext>
            </a:extLst>
          </p:cNvPr>
          <p:cNvSpPr/>
          <p:nvPr/>
        </p:nvSpPr>
        <p:spPr>
          <a:xfrm>
            <a:off x="8171230" y="5330767"/>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3</a:t>
            </a:r>
          </a:p>
        </p:txBody>
      </p:sp>
      <p:sp>
        <p:nvSpPr>
          <p:cNvPr id="16" name="Oval 15">
            <a:extLst>
              <a:ext uri="{FF2B5EF4-FFF2-40B4-BE49-F238E27FC236}">
                <a16:creationId xmlns:a16="http://schemas.microsoft.com/office/drawing/2014/main" id="{30EC63CF-CD54-B50A-F3C6-1BC97584CEDC}"/>
              </a:ext>
            </a:extLst>
          </p:cNvPr>
          <p:cNvSpPr/>
          <p:nvPr/>
        </p:nvSpPr>
        <p:spPr>
          <a:xfrm>
            <a:off x="10661510" y="5330767"/>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4</a:t>
            </a:r>
          </a:p>
        </p:txBody>
      </p:sp>
      <p:sp>
        <p:nvSpPr>
          <p:cNvPr id="17" name="Oval 16">
            <a:extLst>
              <a:ext uri="{FF2B5EF4-FFF2-40B4-BE49-F238E27FC236}">
                <a16:creationId xmlns:a16="http://schemas.microsoft.com/office/drawing/2014/main" id="{D909C349-8E1B-F07D-EE1C-3505AF31AA89}"/>
              </a:ext>
            </a:extLst>
          </p:cNvPr>
          <p:cNvSpPr/>
          <p:nvPr/>
        </p:nvSpPr>
        <p:spPr>
          <a:xfrm>
            <a:off x="13132335" y="5330767"/>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5</a:t>
            </a:r>
          </a:p>
        </p:txBody>
      </p:sp>
      <p:sp>
        <p:nvSpPr>
          <p:cNvPr id="19" name="Rectangle 18">
            <a:extLst>
              <a:ext uri="{FF2B5EF4-FFF2-40B4-BE49-F238E27FC236}">
                <a16:creationId xmlns:a16="http://schemas.microsoft.com/office/drawing/2014/main" id="{CA874AC9-F0E1-0174-989A-3AF3542DE839}"/>
              </a:ext>
            </a:extLst>
          </p:cNvPr>
          <p:cNvSpPr/>
          <p:nvPr/>
        </p:nvSpPr>
        <p:spPr>
          <a:xfrm>
            <a:off x="13867556" y="2548654"/>
            <a:ext cx="2315183" cy="3326860"/>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solidFill>
              <a:latin typeface="Montserrat" pitchFamily="2" charset="77"/>
            </a:endParaRPr>
          </a:p>
          <a:p>
            <a:pPr algn="ctr"/>
            <a:r>
              <a:rPr lang="en-US">
                <a:solidFill>
                  <a:schemeClr val="accent1"/>
                </a:solidFill>
                <a:latin typeface="Montserrat" pitchFamily="2" charset="77"/>
              </a:rPr>
              <a:t>Agreements</a:t>
            </a:r>
          </a:p>
          <a:p>
            <a:pPr algn="ctr"/>
            <a:endParaRPr lang="en-US">
              <a:solidFill>
                <a:schemeClr val="accent1"/>
              </a:solidFill>
              <a:latin typeface="Montserrat" pitchFamily="2" charset="77"/>
            </a:endParaRPr>
          </a:p>
          <a:p>
            <a:pPr marL="266700" indent="-266700">
              <a:buFont typeface="Arial" panose="020B0604020202020204" pitchFamily="34" charset="0"/>
              <a:buChar char="•"/>
            </a:pPr>
            <a:r>
              <a:rPr lang="en-US" sz="1800">
                <a:solidFill>
                  <a:schemeClr val="accent1"/>
                </a:solidFill>
                <a:latin typeface="Montserrat" pitchFamily="2" charset="77"/>
              </a:rPr>
              <a:t>1st Agreement Sign LL &amp; SRC</a:t>
            </a:r>
          </a:p>
          <a:p>
            <a:pPr marL="285750" indent="-285750">
              <a:buFont typeface="Arial" panose="020B0604020202020204" pitchFamily="34" charset="0"/>
              <a:buChar char="•"/>
            </a:pPr>
            <a:r>
              <a:rPr lang="en-US" sz="1800">
                <a:solidFill>
                  <a:schemeClr val="accent1"/>
                </a:solidFill>
                <a:latin typeface="Montserrat" pitchFamily="2" charset="77"/>
              </a:rPr>
              <a:t>2nd Agreement HH &amp; SRC </a:t>
            </a:r>
          </a:p>
        </p:txBody>
      </p:sp>
      <p:sp>
        <p:nvSpPr>
          <p:cNvPr id="20" name="Oval 19">
            <a:extLst>
              <a:ext uri="{FF2B5EF4-FFF2-40B4-BE49-F238E27FC236}">
                <a16:creationId xmlns:a16="http://schemas.microsoft.com/office/drawing/2014/main" id="{372E6565-2F67-C435-259E-A0CDEE7C62AE}"/>
              </a:ext>
            </a:extLst>
          </p:cNvPr>
          <p:cNvSpPr/>
          <p:nvPr/>
        </p:nvSpPr>
        <p:spPr>
          <a:xfrm>
            <a:off x="15642072" y="5330767"/>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6</a:t>
            </a:r>
          </a:p>
        </p:txBody>
      </p:sp>
      <p:sp>
        <p:nvSpPr>
          <p:cNvPr id="22" name="Rectangle 21">
            <a:extLst>
              <a:ext uri="{FF2B5EF4-FFF2-40B4-BE49-F238E27FC236}">
                <a16:creationId xmlns:a16="http://schemas.microsoft.com/office/drawing/2014/main" id="{5C573955-DD82-4063-8137-937E04EDE15F}"/>
              </a:ext>
            </a:extLst>
          </p:cNvPr>
          <p:cNvSpPr/>
          <p:nvPr/>
        </p:nvSpPr>
        <p:spPr>
          <a:xfrm>
            <a:off x="8873424" y="6595356"/>
            <a:ext cx="2315183" cy="3326860"/>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Montserrat" pitchFamily="2" charset="77"/>
            </a:endParaRPr>
          </a:p>
          <a:p>
            <a:pPr algn="ctr"/>
            <a:r>
              <a:rPr lang="en-US">
                <a:solidFill>
                  <a:schemeClr val="accent1"/>
                </a:solidFill>
                <a:latin typeface="Montserrat" pitchFamily="2" charset="77"/>
              </a:rPr>
              <a:t>Additional support</a:t>
            </a:r>
          </a:p>
          <a:p>
            <a:pPr algn="ctr"/>
            <a:endParaRPr lang="en-US">
              <a:solidFill>
                <a:schemeClr val="accent1"/>
              </a:solidFill>
              <a:latin typeface="Montserrat" pitchFamily="2" charset="77"/>
            </a:endParaRPr>
          </a:p>
          <a:p>
            <a:pPr marL="285750" indent="-285750">
              <a:buFont typeface="Arial" panose="020B0604020202020204" pitchFamily="34" charset="0"/>
              <a:buChar char="•"/>
            </a:pPr>
            <a:r>
              <a:rPr lang="en-US" sz="1400">
                <a:solidFill>
                  <a:schemeClr val="accent1"/>
                </a:solidFill>
                <a:latin typeface="Montserrat" pitchFamily="2" charset="77"/>
              </a:rPr>
              <a:t>Employability</a:t>
            </a:r>
          </a:p>
          <a:p>
            <a:pPr marL="285750" indent="-285750">
              <a:buFont typeface="Arial" panose="020B0604020202020204" pitchFamily="34" charset="0"/>
              <a:buChar char="•"/>
            </a:pPr>
            <a:r>
              <a:rPr lang="en-US" sz="1400">
                <a:solidFill>
                  <a:schemeClr val="accent1"/>
                </a:solidFill>
                <a:latin typeface="Montserrat" pitchFamily="2" charset="77"/>
              </a:rPr>
              <a:t>Education</a:t>
            </a:r>
          </a:p>
          <a:p>
            <a:pPr marL="285750" indent="-285750">
              <a:buFont typeface="Arial" panose="020B0604020202020204" pitchFamily="34" charset="0"/>
              <a:buChar char="•"/>
            </a:pPr>
            <a:r>
              <a:rPr lang="en-US" sz="1400">
                <a:solidFill>
                  <a:schemeClr val="accent1"/>
                </a:solidFill>
                <a:latin typeface="Montserrat" pitchFamily="2" charset="77"/>
              </a:rPr>
              <a:t>Health care</a:t>
            </a:r>
          </a:p>
          <a:p>
            <a:pPr marL="285750" indent="-285750">
              <a:buFont typeface="Arial" panose="020B0604020202020204" pitchFamily="34" charset="0"/>
              <a:buChar char="•"/>
            </a:pPr>
            <a:r>
              <a:rPr lang="en-US" sz="1400">
                <a:solidFill>
                  <a:schemeClr val="accent1"/>
                </a:solidFill>
                <a:latin typeface="Montserrat" pitchFamily="2" charset="77"/>
              </a:rPr>
              <a:t>One-off winterization payment – November (host family support </a:t>
            </a:r>
          </a:p>
        </p:txBody>
      </p:sp>
      <p:sp>
        <p:nvSpPr>
          <p:cNvPr id="23" name="Rectangle 22">
            <a:extLst>
              <a:ext uri="{FF2B5EF4-FFF2-40B4-BE49-F238E27FC236}">
                <a16:creationId xmlns:a16="http://schemas.microsoft.com/office/drawing/2014/main" id="{48AAB5DE-B1D5-2ECB-B70E-59ECDF32582B}"/>
              </a:ext>
            </a:extLst>
          </p:cNvPr>
          <p:cNvSpPr/>
          <p:nvPr/>
        </p:nvSpPr>
        <p:spPr>
          <a:xfrm>
            <a:off x="6389028" y="6595356"/>
            <a:ext cx="2315183" cy="3326860"/>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latin typeface="Montserrat" pitchFamily="2" charset="77"/>
              </a:rPr>
              <a:t>Monthly monitoring &amp; payment  </a:t>
            </a:r>
          </a:p>
          <a:p>
            <a:pPr algn="ctr"/>
            <a:endParaRPr lang="en-US">
              <a:solidFill>
                <a:schemeClr val="accent1"/>
              </a:solidFill>
              <a:latin typeface="Montserrat" pitchFamily="2" charset="77"/>
            </a:endParaRPr>
          </a:p>
          <a:p>
            <a:pPr algn="ctr"/>
            <a:r>
              <a:rPr lang="en-US" sz="1400">
                <a:solidFill>
                  <a:schemeClr val="accent1"/>
                </a:solidFill>
                <a:latin typeface="Montserrat" pitchFamily="2" charset="77"/>
              </a:rPr>
              <a:t>Payments are done on a monthly basis and conditional to monitoring visit and sign off</a:t>
            </a:r>
          </a:p>
        </p:txBody>
      </p:sp>
      <p:sp>
        <p:nvSpPr>
          <p:cNvPr id="24" name="Rectangle 23">
            <a:extLst>
              <a:ext uri="{FF2B5EF4-FFF2-40B4-BE49-F238E27FC236}">
                <a16:creationId xmlns:a16="http://schemas.microsoft.com/office/drawing/2014/main" id="{80B8EBFC-BB79-42C7-46F6-B271B877A18E}"/>
              </a:ext>
            </a:extLst>
          </p:cNvPr>
          <p:cNvSpPr/>
          <p:nvPr/>
        </p:nvSpPr>
        <p:spPr>
          <a:xfrm>
            <a:off x="3904632" y="6595356"/>
            <a:ext cx="2315183" cy="3326860"/>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latin typeface="Montserrat" pitchFamily="2" charset="77"/>
              </a:rPr>
              <a:t>1st Payment </a:t>
            </a:r>
          </a:p>
          <a:p>
            <a:pPr algn="ctr"/>
            <a:endParaRPr lang="en-US">
              <a:solidFill>
                <a:schemeClr val="accent1"/>
              </a:solidFill>
              <a:latin typeface="Montserrat" pitchFamily="2" charset="77"/>
            </a:endParaRPr>
          </a:p>
          <a:p>
            <a:pPr algn="ctr"/>
            <a:r>
              <a:rPr lang="en-US" sz="1400">
                <a:solidFill>
                  <a:schemeClr val="accent1"/>
                </a:solidFill>
                <a:latin typeface="Montserrat" pitchFamily="2" charset="77"/>
              </a:rPr>
              <a:t>+ one off payments for housing adequacy (hosting) /deposit,  housing items (rental), disability adaptation support</a:t>
            </a:r>
          </a:p>
        </p:txBody>
      </p:sp>
      <p:sp>
        <p:nvSpPr>
          <p:cNvPr id="25" name="Rectangle 24">
            <a:extLst>
              <a:ext uri="{FF2B5EF4-FFF2-40B4-BE49-F238E27FC236}">
                <a16:creationId xmlns:a16="http://schemas.microsoft.com/office/drawing/2014/main" id="{F1DE3706-52F0-6BA3-A588-9C226287B81D}"/>
              </a:ext>
            </a:extLst>
          </p:cNvPr>
          <p:cNvSpPr/>
          <p:nvPr/>
        </p:nvSpPr>
        <p:spPr>
          <a:xfrm>
            <a:off x="1420236" y="6595356"/>
            <a:ext cx="2315183" cy="3326860"/>
          </a:xfrm>
          <a:prstGeom prst="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Montserrat" pitchFamily="2" charset="77"/>
            </a:endParaRPr>
          </a:p>
          <a:p>
            <a:pPr algn="ctr"/>
            <a:endParaRPr lang="en-US">
              <a:solidFill>
                <a:schemeClr val="accent1"/>
              </a:solidFill>
              <a:latin typeface="Montserrat" pitchFamily="2" charset="77"/>
            </a:endParaRPr>
          </a:p>
        </p:txBody>
      </p:sp>
      <p:sp>
        <p:nvSpPr>
          <p:cNvPr id="26" name="Rectangle 25">
            <a:extLst>
              <a:ext uri="{FF2B5EF4-FFF2-40B4-BE49-F238E27FC236}">
                <a16:creationId xmlns:a16="http://schemas.microsoft.com/office/drawing/2014/main" id="{16EA7464-F790-3F57-8EEF-76B97100764C}"/>
              </a:ext>
            </a:extLst>
          </p:cNvPr>
          <p:cNvSpPr/>
          <p:nvPr/>
        </p:nvSpPr>
        <p:spPr>
          <a:xfrm>
            <a:off x="11357820" y="6595356"/>
            <a:ext cx="2315183" cy="3326860"/>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latin typeface="Montserrat" pitchFamily="2" charset="77"/>
              </a:rPr>
              <a:t>3 additional months of support for the more vulnerable cases</a:t>
            </a:r>
          </a:p>
        </p:txBody>
      </p:sp>
      <p:sp>
        <p:nvSpPr>
          <p:cNvPr id="29" name="Oval 28">
            <a:extLst>
              <a:ext uri="{FF2B5EF4-FFF2-40B4-BE49-F238E27FC236}">
                <a16:creationId xmlns:a16="http://schemas.microsoft.com/office/drawing/2014/main" id="{731D9AAA-A161-3C53-D105-932B08E2E7D8}"/>
              </a:ext>
            </a:extLst>
          </p:cNvPr>
          <p:cNvSpPr/>
          <p:nvPr/>
        </p:nvSpPr>
        <p:spPr>
          <a:xfrm>
            <a:off x="3171213" y="9377469"/>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7</a:t>
            </a:r>
          </a:p>
        </p:txBody>
      </p:sp>
      <p:sp>
        <p:nvSpPr>
          <p:cNvPr id="30" name="Oval 29">
            <a:extLst>
              <a:ext uri="{FF2B5EF4-FFF2-40B4-BE49-F238E27FC236}">
                <a16:creationId xmlns:a16="http://schemas.microsoft.com/office/drawing/2014/main" id="{0C325BFD-7A61-C3E1-10D6-075276DC8DF0}"/>
              </a:ext>
            </a:extLst>
          </p:cNvPr>
          <p:cNvSpPr/>
          <p:nvPr/>
        </p:nvSpPr>
        <p:spPr>
          <a:xfrm>
            <a:off x="5680949" y="9377469"/>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8</a:t>
            </a:r>
          </a:p>
        </p:txBody>
      </p:sp>
      <p:sp>
        <p:nvSpPr>
          <p:cNvPr id="31" name="Oval 30">
            <a:extLst>
              <a:ext uri="{FF2B5EF4-FFF2-40B4-BE49-F238E27FC236}">
                <a16:creationId xmlns:a16="http://schemas.microsoft.com/office/drawing/2014/main" id="{EE8B9634-EE14-A25C-59E7-86B13BD80C21}"/>
              </a:ext>
            </a:extLst>
          </p:cNvPr>
          <p:cNvSpPr/>
          <p:nvPr/>
        </p:nvSpPr>
        <p:spPr>
          <a:xfrm>
            <a:off x="8171230" y="9377469"/>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9</a:t>
            </a:r>
          </a:p>
        </p:txBody>
      </p:sp>
      <p:sp>
        <p:nvSpPr>
          <p:cNvPr id="32" name="Oval 31">
            <a:extLst>
              <a:ext uri="{FF2B5EF4-FFF2-40B4-BE49-F238E27FC236}">
                <a16:creationId xmlns:a16="http://schemas.microsoft.com/office/drawing/2014/main" id="{F45AEB1C-46F3-5F84-D0CF-CB988259C1AC}"/>
              </a:ext>
            </a:extLst>
          </p:cNvPr>
          <p:cNvSpPr/>
          <p:nvPr/>
        </p:nvSpPr>
        <p:spPr>
          <a:xfrm>
            <a:off x="10661510" y="9377469"/>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2"/>
                </a:solidFill>
              </a:rPr>
              <a:t>10</a:t>
            </a:r>
          </a:p>
        </p:txBody>
      </p:sp>
      <p:sp>
        <p:nvSpPr>
          <p:cNvPr id="33" name="Oval 32">
            <a:extLst>
              <a:ext uri="{FF2B5EF4-FFF2-40B4-BE49-F238E27FC236}">
                <a16:creationId xmlns:a16="http://schemas.microsoft.com/office/drawing/2014/main" id="{442FFFB3-960B-C15D-DBA5-556476A1761D}"/>
              </a:ext>
            </a:extLst>
          </p:cNvPr>
          <p:cNvSpPr/>
          <p:nvPr/>
        </p:nvSpPr>
        <p:spPr>
          <a:xfrm>
            <a:off x="13132335" y="9377469"/>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bg2"/>
                </a:solidFill>
              </a:rPr>
              <a:t>11</a:t>
            </a:r>
          </a:p>
        </p:txBody>
      </p:sp>
      <p:sp>
        <p:nvSpPr>
          <p:cNvPr id="34" name="Rectangle 33">
            <a:extLst>
              <a:ext uri="{FF2B5EF4-FFF2-40B4-BE49-F238E27FC236}">
                <a16:creationId xmlns:a16="http://schemas.microsoft.com/office/drawing/2014/main" id="{A1B30233-9A7F-DDA9-1E56-6AA0E12DFD0B}"/>
              </a:ext>
            </a:extLst>
          </p:cNvPr>
          <p:cNvSpPr/>
          <p:nvPr/>
        </p:nvSpPr>
        <p:spPr>
          <a:xfrm>
            <a:off x="13867556" y="6595356"/>
            <a:ext cx="2315183" cy="3326860"/>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latin typeface="Montserrat" pitchFamily="2" charset="77"/>
              </a:rPr>
              <a:t>Exit of the Program</a:t>
            </a:r>
          </a:p>
          <a:p>
            <a:pPr algn="ctr"/>
            <a:endParaRPr lang="en-US">
              <a:solidFill>
                <a:schemeClr val="accent1"/>
              </a:solidFill>
              <a:latin typeface="Montserrat" pitchFamily="2" charset="77"/>
            </a:endParaRPr>
          </a:p>
          <a:p>
            <a:pPr algn="ctr"/>
            <a:endParaRPr lang="en-US">
              <a:solidFill>
                <a:schemeClr val="accent1"/>
              </a:solidFill>
              <a:latin typeface="Montserrat" pitchFamily="2" charset="77"/>
            </a:endParaRPr>
          </a:p>
        </p:txBody>
      </p:sp>
      <p:sp>
        <p:nvSpPr>
          <p:cNvPr id="36" name="Bent Arrow 35">
            <a:extLst>
              <a:ext uri="{FF2B5EF4-FFF2-40B4-BE49-F238E27FC236}">
                <a16:creationId xmlns:a16="http://schemas.microsoft.com/office/drawing/2014/main" id="{0924542E-5396-D5E0-5E26-DE3E710C0D41}"/>
              </a:ext>
            </a:extLst>
          </p:cNvPr>
          <p:cNvSpPr/>
          <p:nvPr/>
        </p:nvSpPr>
        <p:spPr>
          <a:xfrm rot="5400000">
            <a:off x="16464600" y="4493432"/>
            <a:ext cx="753397" cy="804188"/>
          </a:xfrm>
          <a:prstGeom prst="bentArrow">
            <a:avLst/>
          </a:prstGeom>
          <a:solidFill>
            <a:srgbClr val="F533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36">
            <a:extLst>
              <a:ext uri="{FF2B5EF4-FFF2-40B4-BE49-F238E27FC236}">
                <a16:creationId xmlns:a16="http://schemas.microsoft.com/office/drawing/2014/main" id="{87A95358-7AEE-49B7-FF07-EBBD56280C38}"/>
              </a:ext>
            </a:extLst>
          </p:cNvPr>
          <p:cNvSpPr/>
          <p:nvPr/>
        </p:nvSpPr>
        <p:spPr>
          <a:xfrm rot="10800000">
            <a:off x="16475780" y="5659569"/>
            <a:ext cx="753397" cy="804188"/>
          </a:xfrm>
          <a:prstGeom prst="bentArrow">
            <a:avLst/>
          </a:prstGeom>
          <a:solidFill>
            <a:srgbClr val="F533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7">
            <a:extLst>
              <a:ext uri="{FF2B5EF4-FFF2-40B4-BE49-F238E27FC236}">
                <a16:creationId xmlns:a16="http://schemas.microsoft.com/office/drawing/2014/main" id="{B29114C3-6525-0BBD-C05D-B3AE79E4F7C7}"/>
              </a:ext>
            </a:extLst>
          </p:cNvPr>
          <p:cNvSpPr/>
          <p:nvPr/>
        </p:nvSpPr>
        <p:spPr>
          <a:xfrm rot="16200000" flipH="1">
            <a:off x="562758" y="6105489"/>
            <a:ext cx="753397" cy="804188"/>
          </a:xfrm>
          <a:prstGeom prst="bentArrow">
            <a:avLst/>
          </a:prstGeom>
          <a:solidFill>
            <a:srgbClr val="F533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AEAE9AA8-5C03-A494-D377-9DEEB01A6DD6}"/>
              </a:ext>
            </a:extLst>
          </p:cNvPr>
          <p:cNvSpPr/>
          <p:nvPr/>
        </p:nvSpPr>
        <p:spPr>
          <a:xfrm>
            <a:off x="1505643" y="6130884"/>
            <a:ext cx="3715375" cy="200268"/>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B8BDBEF-DCF0-4888-D673-AC53E94CF9B2}"/>
              </a:ext>
            </a:extLst>
          </p:cNvPr>
          <p:cNvSpPr/>
          <p:nvPr/>
        </p:nvSpPr>
        <p:spPr>
          <a:xfrm>
            <a:off x="13037991" y="6126573"/>
            <a:ext cx="3328061" cy="212111"/>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0EC1BAE-E1E8-A5D0-28BD-F9A270FBE1F2}"/>
              </a:ext>
            </a:extLst>
          </p:cNvPr>
          <p:cNvSpPr/>
          <p:nvPr/>
        </p:nvSpPr>
        <p:spPr>
          <a:xfrm>
            <a:off x="5393307" y="6138413"/>
            <a:ext cx="3715375" cy="200268"/>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9CDF53A-B062-0912-1238-78A95B83E6EA}"/>
              </a:ext>
            </a:extLst>
          </p:cNvPr>
          <p:cNvSpPr/>
          <p:nvPr/>
        </p:nvSpPr>
        <p:spPr>
          <a:xfrm>
            <a:off x="9212298" y="6126569"/>
            <a:ext cx="3715375" cy="212111"/>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Bent Arrow 43">
            <a:extLst>
              <a:ext uri="{FF2B5EF4-FFF2-40B4-BE49-F238E27FC236}">
                <a16:creationId xmlns:a16="http://schemas.microsoft.com/office/drawing/2014/main" id="{AB34CE64-5A85-DB86-C557-0C2BB2E47720}"/>
              </a:ext>
            </a:extLst>
          </p:cNvPr>
          <p:cNvSpPr/>
          <p:nvPr/>
        </p:nvSpPr>
        <p:spPr>
          <a:xfrm rot="10800000" flipH="1">
            <a:off x="591268" y="7219526"/>
            <a:ext cx="753397" cy="804188"/>
          </a:xfrm>
          <a:prstGeom prst="bentArrow">
            <a:avLst/>
          </a:prstGeom>
          <a:solidFill>
            <a:srgbClr val="F533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F801B245-CA39-0BE8-D178-280FC647F5E5}"/>
              </a:ext>
            </a:extLst>
          </p:cNvPr>
          <p:cNvSpPr/>
          <p:nvPr/>
        </p:nvSpPr>
        <p:spPr>
          <a:xfrm>
            <a:off x="13093424" y="9377469"/>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bg2"/>
                </a:solidFill>
              </a:rPr>
              <a:t>11</a:t>
            </a:r>
          </a:p>
        </p:txBody>
      </p:sp>
      <p:sp>
        <p:nvSpPr>
          <p:cNvPr id="48" name="Oval 47">
            <a:extLst>
              <a:ext uri="{FF2B5EF4-FFF2-40B4-BE49-F238E27FC236}">
                <a16:creationId xmlns:a16="http://schemas.microsoft.com/office/drawing/2014/main" id="{8CD6C63A-D884-4C08-98BE-003802EAC2A6}"/>
              </a:ext>
            </a:extLst>
          </p:cNvPr>
          <p:cNvSpPr/>
          <p:nvPr/>
        </p:nvSpPr>
        <p:spPr>
          <a:xfrm>
            <a:off x="15661526" y="9377469"/>
            <a:ext cx="466928" cy="466928"/>
          </a:xfrm>
          <a:prstGeom prst="ellipse">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bg2"/>
                </a:solidFill>
              </a:rPr>
              <a:t>12</a:t>
            </a:r>
          </a:p>
        </p:txBody>
      </p:sp>
      <p:sp>
        <p:nvSpPr>
          <p:cNvPr id="43" name="TextBox 42">
            <a:extLst>
              <a:ext uri="{FF2B5EF4-FFF2-40B4-BE49-F238E27FC236}">
                <a16:creationId xmlns:a16="http://schemas.microsoft.com/office/drawing/2014/main" id="{19890AB5-239F-BC45-03C7-DF3A080A75E8}"/>
              </a:ext>
            </a:extLst>
          </p:cNvPr>
          <p:cNvSpPr txBox="1"/>
          <p:nvPr/>
        </p:nvSpPr>
        <p:spPr>
          <a:xfrm>
            <a:off x="1420236" y="6586522"/>
            <a:ext cx="2289843" cy="2477601"/>
          </a:xfrm>
          <a:prstGeom prst="rect">
            <a:avLst/>
          </a:prstGeom>
          <a:noFill/>
        </p:spPr>
        <p:txBody>
          <a:bodyPr wrap="square">
            <a:spAutoFit/>
          </a:bodyPr>
          <a:lstStyle/>
          <a:p>
            <a:pPr algn="ctr"/>
            <a:endParaRPr lang="en-US">
              <a:solidFill>
                <a:schemeClr val="accent1"/>
              </a:solidFill>
              <a:latin typeface="Montserrat" pitchFamily="2" charset="77"/>
            </a:endParaRPr>
          </a:p>
          <a:p>
            <a:pPr algn="ctr"/>
            <a:endParaRPr lang="en-US">
              <a:solidFill>
                <a:schemeClr val="accent1"/>
              </a:solidFill>
              <a:latin typeface="Montserrat" pitchFamily="2" charset="77"/>
            </a:endParaRPr>
          </a:p>
          <a:p>
            <a:pPr algn="ctr"/>
            <a:endParaRPr lang="en-US" sz="1000">
              <a:solidFill>
                <a:schemeClr val="accent1"/>
              </a:solidFill>
              <a:latin typeface="Montserrat" pitchFamily="2" charset="77"/>
            </a:endParaRPr>
          </a:p>
          <a:p>
            <a:pPr algn="ctr"/>
            <a:r>
              <a:rPr lang="en-US">
                <a:solidFill>
                  <a:schemeClr val="accent1"/>
                </a:solidFill>
                <a:latin typeface="Montserrat" pitchFamily="2" charset="77"/>
              </a:rPr>
              <a:t>Contract</a:t>
            </a:r>
          </a:p>
          <a:p>
            <a:pPr algn="ctr"/>
            <a:endParaRPr lang="en-US">
              <a:solidFill>
                <a:schemeClr val="accent1"/>
              </a:solidFill>
              <a:latin typeface="Montserrat" pitchFamily="2" charset="77"/>
            </a:endParaRPr>
          </a:p>
          <a:p>
            <a:pPr algn="ctr"/>
            <a:r>
              <a:rPr lang="en-US">
                <a:solidFill>
                  <a:schemeClr val="accent1"/>
                </a:solidFill>
                <a:latin typeface="Montserrat" pitchFamily="2" charset="77"/>
              </a:rPr>
              <a:t>Sign Rental Contract between Landlord (LL) &amp; Tenant (HH)</a:t>
            </a:r>
          </a:p>
        </p:txBody>
      </p:sp>
    </p:spTree>
    <p:extLst>
      <p:ext uri="{BB962C8B-B14F-4D97-AF65-F5344CB8AC3E}">
        <p14:creationId xmlns:p14="http://schemas.microsoft.com/office/powerpoint/2010/main" val="370941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AB09CC-B623-B522-E407-5A0838B18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sp>
        <p:nvSpPr>
          <p:cNvPr id="4" name="TextBox 3">
            <a:extLst>
              <a:ext uri="{FF2B5EF4-FFF2-40B4-BE49-F238E27FC236}">
                <a16:creationId xmlns:a16="http://schemas.microsoft.com/office/drawing/2014/main" id="{AD50FD53-D6FF-557C-EA35-726E56A50A89}"/>
              </a:ext>
            </a:extLst>
          </p:cNvPr>
          <p:cNvSpPr txBox="1"/>
          <p:nvPr/>
        </p:nvSpPr>
        <p:spPr>
          <a:xfrm>
            <a:off x="1776713" y="792189"/>
            <a:ext cx="14734574" cy="830997"/>
          </a:xfrm>
          <a:prstGeom prst="rect">
            <a:avLst/>
          </a:prstGeom>
          <a:noFill/>
        </p:spPr>
        <p:txBody>
          <a:bodyPr wrap="square" rtlCol="0">
            <a:spAutoFit/>
          </a:bodyPr>
          <a:lstStyle/>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Selection Criteria</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12" name="Rectangle 11">
            <a:extLst>
              <a:ext uri="{FF2B5EF4-FFF2-40B4-BE49-F238E27FC236}">
                <a16:creationId xmlns:a16="http://schemas.microsoft.com/office/drawing/2014/main" id="{1AFC6E3B-2C38-3FB3-0A07-26E570BBBFA6}"/>
              </a:ext>
            </a:extLst>
          </p:cNvPr>
          <p:cNvSpPr/>
          <p:nvPr/>
        </p:nvSpPr>
        <p:spPr>
          <a:xfrm>
            <a:off x="1167319" y="6692628"/>
            <a:ext cx="15343968" cy="359596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D41424C-FD4E-BFB3-9B91-D20590E76411}"/>
              </a:ext>
            </a:extLst>
          </p:cNvPr>
          <p:cNvSpPr txBox="1"/>
          <p:nvPr/>
        </p:nvSpPr>
        <p:spPr>
          <a:xfrm>
            <a:off x="3939531" y="2729067"/>
            <a:ext cx="10719882" cy="6055504"/>
          </a:xfrm>
          <a:prstGeom prst="rect">
            <a:avLst/>
          </a:prstGeom>
          <a:noFill/>
        </p:spPr>
        <p:txBody>
          <a:bodyPr wrap="square">
            <a:spAutoFit/>
          </a:bodyPr>
          <a:lstStyle/>
          <a:p>
            <a:pPr>
              <a:spcAft>
                <a:spcPts val="900"/>
              </a:spcAft>
            </a:pPr>
            <a:r>
              <a:rPr lang="en-GB" sz="3200" b="1" dirty="0">
                <a:solidFill>
                  <a:srgbClr val="011E41"/>
                </a:solidFill>
                <a:ea typeface="Calibri"/>
                <a:cs typeface="Calibri"/>
              </a:rPr>
              <a:t>Different sets of eligibility criteria for:</a:t>
            </a:r>
          </a:p>
          <a:p>
            <a:pPr marL="1116242" lvl="1" indent="-428625">
              <a:spcAft>
                <a:spcPts val="900"/>
              </a:spcAft>
              <a:buFont typeface="Arial" panose="020B0604020202020204" pitchFamily="34" charset="0"/>
              <a:buChar char="•"/>
            </a:pPr>
            <a:r>
              <a:rPr lang="en-GB" sz="3200" dirty="0">
                <a:solidFill>
                  <a:srgbClr val="011E41"/>
                </a:solidFill>
                <a:ea typeface="Calibri"/>
                <a:cs typeface="Calibri"/>
              </a:rPr>
              <a:t>Rental assistance for refugees fleeing Ukraine</a:t>
            </a:r>
          </a:p>
          <a:p>
            <a:pPr marL="1116242" lvl="1" indent="-428625">
              <a:spcAft>
                <a:spcPts val="900"/>
              </a:spcAft>
              <a:buFont typeface="Arial" panose="020B0604020202020204" pitchFamily="34" charset="0"/>
              <a:buChar char="•"/>
            </a:pPr>
            <a:r>
              <a:rPr lang="en-GB" sz="3200" dirty="0">
                <a:solidFill>
                  <a:srgbClr val="011E41"/>
                </a:solidFill>
                <a:ea typeface="Calibri"/>
                <a:cs typeface="Calibri"/>
              </a:rPr>
              <a:t>Slovak families hosting displaced households </a:t>
            </a:r>
          </a:p>
          <a:p>
            <a:pPr lvl="1">
              <a:spcAft>
                <a:spcPts val="900"/>
              </a:spcAft>
            </a:pPr>
            <a:endParaRPr lang="en-GB" sz="3200" dirty="0">
              <a:solidFill>
                <a:srgbClr val="011E41"/>
              </a:solidFill>
              <a:ea typeface="Calibri"/>
              <a:cs typeface="Calibri"/>
            </a:endParaRPr>
          </a:p>
          <a:p>
            <a:pPr>
              <a:spcAft>
                <a:spcPts val="900"/>
              </a:spcAft>
            </a:pPr>
            <a:r>
              <a:rPr lang="en-GB" sz="3200" b="1" dirty="0">
                <a:solidFill>
                  <a:srgbClr val="011E41"/>
                </a:solidFill>
              </a:rPr>
              <a:t>Vulnerability scoring system w</a:t>
            </a:r>
            <a:r>
              <a:rPr lang="en-GB" sz="3200" b="1" dirty="0">
                <a:solidFill>
                  <a:srgbClr val="011E41"/>
                </a:solidFill>
                <a:cs typeface="Calibri"/>
              </a:rPr>
              <a:t>ith points awarded based on:</a:t>
            </a:r>
          </a:p>
          <a:p>
            <a:pPr marL="1116242" lvl="1" indent="-428625">
              <a:spcAft>
                <a:spcPts val="900"/>
              </a:spcAft>
              <a:buFont typeface="Arial" panose="020B0604020202020204" pitchFamily="34" charset="0"/>
              <a:buChar char="•"/>
            </a:pPr>
            <a:r>
              <a:rPr lang="en-GB" sz="3200" dirty="0">
                <a:solidFill>
                  <a:srgbClr val="011E41"/>
                </a:solidFill>
              </a:rPr>
              <a:t>Current housing situation</a:t>
            </a:r>
          </a:p>
          <a:p>
            <a:pPr marL="1116242" lvl="1" indent="-428625">
              <a:spcAft>
                <a:spcPts val="900"/>
              </a:spcAft>
              <a:buFont typeface="Arial" panose="020B0604020202020204" pitchFamily="34" charset="0"/>
              <a:buChar char="•"/>
            </a:pPr>
            <a:r>
              <a:rPr lang="en-GB" sz="3200" dirty="0">
                <a:solidFill>
                  <a:srgbClr val="011E41"/>
                </a:solidFill>
              </a:rPr>
              <a:t>Household composition</a:t>
            </a:r>
          </a:p>
          <a:p>
            <a:pPr marL="1116242" lvl="1" indent="-428625">
              <a:spcAft>
                <a:spcPts val="900"/>
              </a:spcAft>
              <a:buFont typeface="Arial" panose="020B0604020202020204" pitchFamily="34" charset="0"/>
              <a:buChar char="•"/>
            </a:pPr>
            <a:r>
              <a:rPr lang="en-GB" sz="3200" dirty="0">
                <a:solidFill>
                  <a:srgbClr val="011E41"/>
                </a:solidFill>
              </a:rPr>
              <a:t>Disability status</a:t>
            </a:r>
          </a:p>
          <a:p>
            <a:pPr marL="1116242" lvl="1" indent="-428625">
              <a:spcAft>
                <a:spcPts val="900"/>
              </a:spcAft>
              <a:buFont typeface="Arial" panose="020B0604020202020204" pitchFamily="34" charset="0"/>
              <a:buChar char="•"/>
            </a:pPr>
            <a:r>
              <a:rPr lang="en-GB" sz="3200" dirty="0">
                <a:solidFill>
                  <a:srgbClr val="011E41"/>
                </a:solidFill>
              </a:rPr>
              <a:t>Legal status</a:t>
            </a:r>
          </a:p>
          <a:p>
            <a:pPr marL="1116242" lvl="1" indent="-428625">
              <a:spcAft>
                <a:spcPts val="900"/>
              </a:spcAft>
              <a:buFont typeface="Arial" panose="020B0604020202020204" pitchFamily="34" charset="0"/>
              <a:buChar char="•"/>
            </a:pPr>
            <a:r>
              <a:rPr lang="en-GB" sz="3200" dirty="0">
                <a:solidFill>
                  <a:srgbClr val="011E41"/>
                </a:solidFill>
              </a:rPr>
              <a:t>Employment status and income</a:t>
            </a:r>
          </a:p>
        </p:txBody>
      </p:sp>
    </p:spTree>
    <p:extLst>
      <p:ext uri="{BB962C8B-B14F-4D97-AF65-F5344CB8AC3E}">
        <p14:creationId xmlns:p14="http://schemas.microsoft.com/office/powerpoint/2010/main" val="31913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AB09CC-B623-B522-E407-5A0838B18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sp>
        <p:nvSpPr>
          <p:cNvPr id="4" name="TextBox 3">
            <a:extLst>
              <a:ext uri="{FF2B5EF4-FFF2-40B4-BE49-F238E27FC236}">
                <a16:creationId xmlns:a16="http://schemas.microsoft.com/office/drawing/2014/main" id="{AD50FD53-D6FF-557C-EA35-726E56A50A89}"/>
              </a:ext>
            </a:extLst>
          </p:cNvPr>
          <p:cNvSpPr txBox="1"/>
          <p:nvPr/>
        </p:nvSpPr>
        <p:spPr>
          <a:xfrm>
            <a:off x="1776713" y="792189"/>
            <a:ext cx="14734574" cy="830997"/>
          </a:xfrm>
          <a:prstGeom prst="rect">
            <a:avLst/>
          </a:prstGeom>
          <a:noFill/>
        </p:spPr>
        <p:txBody>
          <a:bodyPr wrap="square" rtlCol="0">
            <a:spAutoFit/>
          </a:bodyPr>
          <a:lstStyle/>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Scoring Matrix ?</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
        <p:nvSpPr>
          <p:cNvPr id="12" name="Rectangle 11">
            <a:extLst>
              <a:ext uri="{FF2B5EF4-FFF2-40B4-BE49-F238E27FC236}">
                <a16:creationId xmlns:a16="http://schemas.microsoft.com/office/drawing/2014/main" id="{1AFC6E3B-2C38-3FB3-0A07-26E570BBBFA6}"/>
              </a:ext>
            </a:extLst>
          </p:cNvPr>
          <p:cNvSpPr/>
          <p:nvPr/>
        </p:nvSpPr>
        <p:spPr>
          <a:xfrm>
            <a:off x="1167319" y="6692628"/>
            <a:ext cx="15343968" cy="359596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88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7C2DA6-D475-170B-FCAF-34624F48D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sp>
        <p:nvSpPr>
          <p:cNvPr id="4" name="TextBox 3">
            <a:extLst>
              <a:ext uri="{FF2B5EF4-FFF2-40B4-BE49-F238E27FC236}">
                <a16:creationId xmlns:a16="http://schemas.microsoft.com/office/drawing/2014/main" id="{E1127F79-F125-1D23-99E7-0676F8003B83}"/>
              </a:ext>
            </a:extLst>
          </p:cNvPr>
          <p:cNvSpPr txBox="1"/>
          <p:nvPr/>
        </p:nvSpPr>
        <p:spPr>
          <a:xfrm>
            <a:off x="1776713" y="792189"/>
            <a:ext cx="14734574" cy="830997"/>
          </a:xfrm>
          <a:prstGeom prst="rect">
            <a:avLst/>
          </a:prstGeom>
          <a:noFill/>
        </p:spPr>
        <p:txBody>
          <a:bodyPr wrap="square" rtlCol="0">
            <a:spAutoFit/>
          </a:bodyPr>
          <a:lstStyle/>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Host Family Support Package</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graphicFrame>
        <p:nvGraphicFramePr>
          <p:cNvPr id="11" name="Table 4">
            <a:extLst>
              <a:ext uri="{FF2B5EF4-FFF2-40B4-BE49-F238E27FC236}">
                <a16:creationId xmlns:a16="http://schemas.microsoft.com/office/drawing/2014/main" id="{DA5302F5-9870-DB11-6ABB-1F55AEACE845}"/>
              </a:ext>
            </a:extLst>
          </p:cNvPr>
          <p:cNvGraphicFramePr>
            <a:graphicFrameLocks noGrp="1"/>
          </p:cNvGraphicFramePr>
          <p:nvPr>
            <p:extLst>
              <p:ext uri="{D42A27DB-BD31-4B8C-83A1-F6EECF244321}">
                <p14:modId xmlns:p14="http://schemas.microsoft.com/office/powerpoint/2010/main" val="1553592554"/>
              </p:ext>
            </p:extLst>
          </p:nvPr>
        </p:nvGraphicFramePr>
        <p:xfrm>
          <a:off x="1606293" y="2336835"/>
          <a:ext cx="14377686" cy="5299543"/>
        </p:xfrm>
        <a:graphic>
          <a:graphicData uri="http://schemas.openxmlformats.org/drawingml/2006/table">
            <a:tbl>
              <a:tblPr firstRow="1" bandRow="1"/>
              <a:tblGrid>
                <a:gridCol w="4792562">
                  <a:extLst>
                    <a:ext uri="{9D8B030D-6E8A-4147-A177-3AD203B41FA5}">
                      <a16:colId xmlns:a16="http://schemas.microsoft.com/office/drawing/2014/main" val="1834053097"/>
                    </a:ext>
                  </a:extLst>
                </a:gridCol>
                <a:gridCol w="4792562">
                  <a:extLst>
                    <a:ext uri="{9D8B030D-6E8A-4147-A177-3AD203B41FA5}">
                      <a16:colId xmlns:a16="http://schemas.microsoft.com/office/drawing/2014/main" val="3104628138"/>
                    </a:ext>
                  </a:extLst>
                </a:gridCol>
                <a:gridCol w="4792562">
                  <a:extLst>
                    <a:ext uri="{9D8B030D-6E8A-4147-A177-3AD203B41FA5}">
                      <a16:colId xmlns:a16="http://schemas.microsoft.com/office/drawing/2014/main" val="2888507449"/>
                    </a:ext>
                  </a:extLst>
                </a:gridCol>
              </a:tblGrid>
              <a:tr h="489137">
                <a:tc>
                  <a:txBody>
                    <a:bodyPr/>
                    <a:lstStyle>
                      <a:lvl1pPr marL="0" algn="l" defTabSz="1371600" rtl="0" eaLnBrk="1" latinLnBrk="0" hangingPunct="1">
                        <a:defRPr sz="2700" b="1" kern="1200">
                          <a:solidFill>
                            <a:schemeClr val="lt1"/>
                          </a:solidFill>
                          <a:latin typeface="Calibri" panose="020F0502020204030204"/>
                        </a:defRPr>
                      </a:lvl1pPr>
                      <a:lvl2pPr marL="685800" algn="l" defTabSz="1371600" rtl="0" eaLnBrk="1" latinLnBrk="0" hangingPunct="1">
                        <a:defRPr sz="2700" b="1" kern="1200">
                          <a:solidFill>
                            <a:schemeClr val="lt1"/>
                          </a:solidFill>
                          <a:latin typeface="Calibri" panose="020F0502020204030204"/>
                        </a:defRPr>
                      </a:lvl2pPr>
                      <a:lvl3pPr marL="1371600" algn="l" defTabSz="1371600" rtl="0" eaLnBrk="1" latinLnBrk="0" hangingPunct="1">
                        <a:defRPr sz="2700" b="1" kern="1200">
                          <a:solidFill>
                            <a:schemeClr val="lt1"/>
                          </a:solidFill>
                          <a:latin typeface="Calibri" panose="020F0502020204030204"/>
                        </a:defRPr>
                      </a:lvl3pPr>
                      <a:lvl4pPr marL="2057400" algn="l" defTabSz="1371600" rtl="0" eaLnBrk="1" latinLnBrk="0" hangingPunct="1">
                        <a:defRPr sz="2700" b="1" kern="1200">
                          <a:solidFill>
                            <a:schemeClr val="lt1"/>
                          </a:solidFill>
                          <a:latin typeface="Calibri" panose="020F0502020204030204"/>
                        </a:defRPr>
                      </a:lvl4pPr>
                      <a:lvl5pPr marL="2743200" algn="l" defTabSz="1371600" rtl="0" eaLnBrk="1" latinLnBrk="0" hangingPunct="1">
                        <a:defRPr sz="2700" b="1" kern="1200">
                          <a:solidFill>
                            <a:schemeClr val="lt1"/>
                          </a:solidFill>
                          <a:latin typeface="Calibri" panose="020F0502020204030204"/>
                        </a:defRPr>
                      </a:lvl5pPr>
                      <a:lvl6pPr marL="3429000" algn="l" defTabSz="1371600" rtl="0" eaLnBrk="1" latinLnBrk="0" hangingPunct="1">
                        <a:defRPr sz="2700" b="1" kern="1200">
                          <a:solidFill>
                            <a:schemeClr val="lt1"/>
                          </a:solidFill>
                          <a:latin typeface="Calibri" panose="020F0502020204030204"/>
                        </a:defRPr>
                      </a:lvl6pPr>
                      <a:lvl7pPr marL="4114800" algn="l" defTabSz="1371600" rtl="0" eaLnBrk="1" latinLnBrk="0" hangingPunct="1">
                        <a:defRPr sz="2700" b="1" kern="1200">
                          <a:solidFill>
                            <a:schemeClr val="lt1"/>
                          </a:solidFill>
                          <a:latin typeface="Calibri" panose="020F0502020204030204"/>
                        </a:defRPr>
                      </a:lvl7pPr>
                      <a:lvl8pPr marL="4800600" algn="l" defTabSz="1371600" rtl="0" eaLnBrk="1" latinLnBrk="0" hangingPunct="1">
                        <a:defRPr sz="2700" b="1" kern="1200">
                          <a:solidFill>
                            <a:schemeClr val="lt1"/>
                          </a:solidFill>
                          <a:latin typeface="Calibri" panose="020F0502020204030204"/>
                        </a:defRPr>
                      </a:lvl8pPr>
                      <a:lvl9pPr marL="5486400" algn="l" defTabSz="1371600" rtl="0" eaLnBrk="1" latinLnBrk="0" hangingPunct="1">
                        <a:defRPr sz="2700" b="1" kern="1200">
                          <a:solidFill>
                            <a:schemeClr val="lt1"/>
                          </a:solidFill>
                          <a:latin typeface="Calibri" panose="020F0502020204030204"/>
                        </a:defRPr>
                      </a:lvl9pPr>
                    </a:lstStyle>
                    <a:p>
                      <a:r>
                        <a:rPr lang="de-DE" sz="2800" b="1" kern="1200" dirty="0">
                          <a:solidFill>
                            <a:schemeClr val="bg2"/>
                          </a:solidFill>
                          <a:latin typeface="+mn-lt"/>
                          <a:ea typeface="+mn-ea"/>
                          <a:cs typeface="+mn-cs"/>
                        </a:rPr>
                        <a:t>Description</a:t>
                      </a:r>
                      <a:r>
                        <a:rPr lang="de-DE" sz="2800" dirty="0">
                          <a:latin typeface="+mn-lt"/>
                        </a:rPr>
                        <a:t> </a:t>
                      </a:r>
                      <a:endParaRPr lang="en-GB" sz="2800" dirty="0">
                        <a:latin typeface="+mn-lt"/>
                      </a:endParaRPr>
                    </a:p>
                  </a:txBody>
                  <a:tcPr>
                    <a:solidFill>
                      <a:schemeClr val="bg2">
                        <a:lumMod val="75000"/>
                      </a:schemeClr>
                    </a:solidFill>
                  </a:tcPr>
                </a:tc>
                <a:tc>
                  <a:txBody>
                    <a:bodyPr/>
                    <a:lstStyle>
                      <a:lvl1pPr marL="0" algn="l" defTabSz="1371600" rtl="0" eaLnBrk="1" latinLnBrk="0" hangingPunct="1">
                        <a:defRPr sz="2700" b="1" kern="1200">
                          <a:solidFill>
                            <a:schemeClr val="lt1"/>
                          </a:solidFill>
                          <a:latin typeface="Calibri" panose="020F0502020204030204"/>
                        </a:defRPr>
                      </a:lvl1pPr>
                      <a:lvl2pPr marL="685800" algn="l" defTabSz="1371600" rtl="0" eaLnBrk="1" latinLnBrk="0" hangingPunct="1">
                        <a:defRPr sz="2700" b="1" kern="1200">
                          <a:solidFill>
                            <a:schemeClr val="lt1"/>
                          </a:solidFill>
                          <a:latin typeface="Calibri" panose="020F0502020204030204"/>
                        </a:defRPr>
                      </a:lvl2pPr>
                      <a:lvl3pPr marL="1371600" algn="l" defTabSz="1371600" rtl="0" eaLnBrk="1" latinLnBrk="0" hangingPunct="1">
                        <a:defRPr sz="2700" b="1" kern="1200">
                          <a:solidFill>
                            <a:schemeClr val="lt1"/>
                          </a:solidFill>
                          <a:latin typeface="Calibri" panose="020F0502020204030204"/>
                        </a:defRPr>
                      </a:lvl3pPr>
                      <a:lvl4pPr marL="2057400" algn="l" defTabSz="1371600" rtl="0" eaLnBrk="1" latinLnBrk="0" hangingPunct="1">
                        <a:defRPr sz="2700" b="1" kern="1200">
                          <a:solidFill>
                            <a:schemeClr val="lt1"/>
                          </a:solidFill>
                          <a:latin typeface="Calibri" panose="020F0502020204030204"/>
                        </a:defRPr>
                      </a:lvl4pPr>
                      <a:lvl5pPr marL="2743200" algn="l" defTabSz="1371600" rtl="0" eaLnBrk="1" latinLnBrk="0" hangingPunct="1">
                        <a:defRPr sz="2700" b="1" kern="1200">
                          <a:solidFill>
                            <a:schemeClr val="lt1"/>
                          </a:solidFill>
                          <a:latin typeface="Calibri" panose="020F0502020204030204"/>
                        </a:defRPr>
                      </a:lvl5pPr>
                      <a:lvl6pPr marL="3429000" algn="l" defTabSz="1371600" rtl="0" eaLnBrk="1" latinLnBrk="0" hangingPunct="1">
                        <a:defRPr sz="2700" b="1" kern="1200">
                          <a:solidFill>
                            <a:schemeClr val="lt1"/>
                          </a:solidFill>
                          <a:latin typeface="Calibri" panose="020F0502020204030204"/>
                        </a:defRPr>
                      </a:lvl6pPr>
                      <a:lvl7pPr marL="4114800" algn="l" defTabSz="1371600" rtl="0" eaLnBrk="1" latinLnBrk="0" hangingPunct="1">
                        <a:defRPr sz="2700" b="1" kern="1200">
                          <a:solidFill>
                            <a:schemeClr val="lt1"/>
                          </a:solidFill>
                          <a:latin typeface="Calibri" panose="020F0502020204030204"/>
                        </a:defRPr>
                      </a:lvl7pPr>
                      <a:lvl8pPr marL="4800600" algn="l" defTabSz="1371600" rtl="0" eaLnBrk="1" latinLnBrk="0" hangingPunct="1">
                        <a:defRPr sz="2700" b="1" kern="1200">
                          <a:solidFill>
                            <a:schemeClr val="lt1"/>
                          </a:solidFill>
                          <a:latin typeface="Calibri" panose="020F0502020204030204"/>
                        </a:defRPr>
                      </a:lvl8pPr>
                      <a:lvl9pPr marL="5486400" algn="l" defTabSz="1371600" rtl="0" eaLnBrk="1" latinLnBrk="0" hangingPunct="1">
                        <a:defRPr sz="2700" b="1" kern="1200">
                          <a:solidFill>
                            <a:schemeClr val="lt1"/>
                          </a:solidFill>
                          <a:latin typeface="Calibri" panose="020F0502020204030204"/>
                        </a:defRPr>
                      </a:lvl9pPr>
                    </a:lstStyle>
                    <a:p>
                      <a:r>
                        <a:rPr lang="de-DE" sz="2800" dirty="0" err="1">
                          <a:solidFill>
                            <a:schemeClr val="bg2"/>
                          </a:solidFill>
                          <a:latin typeface="+mn-lt"/>
                        </a:rPr>
                        <a:t>Amount</a:t>
                      </a:r>
                      <a:r>
                        <a:rPr lang="de-DE" sz="2800" dirty="0">
                          <a:solidFill>
                            <a:schemeClr val="bg2"/>
                          </a:solidFill>
                          <a:latin typeface="+mn-lt"/>
                        </a:rPr>
                        <a:t> </a:t>
                      </a:r>
                      <a:endParaRPr lang="en-GB" sz="2800" dirty="0">
                        <a:solidFill>
                          <a:schemeClr val="bg2"/>
                        </a:solidFill>
                        <a:latin typeface="+mn-lt"/>
                      </a:endParaRPr>
                    </a:p>
                  </a:txBody>
                  <a:tcPr>
                    <a:solidFill>
                      <a:schemeClr val="bg2">
                        <a:lumMod val="75000"/>
                      </a:schemeClr>
                    </a:solidFill>
                  </a:tcPr>
                </a:tc>
                <a:tc>
                  <a:txBody>
                    <a:bodyPr/>
                    <a:lstStyle>
                      <a:lvl1pPr marL="0" algn="l" defTabSz="1371600" rtl="0" eaLnBrk="1" latinLnBrk="0" hangingPunct="1">
                        <a:defRPr sz="2700" b="1" kern="1200">
                          <a:solidFill>
                            <a:schemeClr val="lt1"/>
                          </a:solidFill>
                          <a:latin typeface="Calibri" panose="020F0502020204030204"/>
                        </a:defRPr>
                      </a:lvl1pPr>
                      <a:lvl2pPr marL="685800" algn="l" defTabSz="1371600" rtl="0" eaLnBrk="1" latinLnBrk="0" hangingPunct="1">
                        <a:defRPr sz="2700" b="1" kern="1200">
                          <a:solidFill>
                            <a:schemeClr val="lt1"/>
                          </a:solidFill>
                          <a:latin typeface="Calibri" panose="020F0502020204030204"/>
                        </a:defRPr>
                      </a:lvl2pPr>
                      <a:lvl3pPr marL="1371600" algn="l" defTabSz="1371600" rtl="0" eaLnBrk="1" latinLnBrk="0" hangingPunct="1">
                        <a:defRPr sz="2700" b="1" kern="1200">
                          <a:solidFill>
                            <a:schemeClr val="lt1"/>
                          </a:solidFill>
                          <a:latin typeface="Calibri" panose="020F0502020204030204"/>
                        </a:defRPr>
                      </a:lvl3pPr>
                      <a:lvl4pPr marL="2057400" algn="l" defTabSz="1371600" rtl="0" eaLnBrk="1" latinLnBrk="0" hangingPunct="1">
                        <a:defRPr sz="2700" b="1" kern="1200">
                          <a:solidFill>
                            <a:schemeClr val="lt1"/>
                          </a:solidFill>
                          <a:latin typeface="Calibri" panose="020F0502020204030204"/>
                        </a:defRPr>
                      </a:lvl4pPr>
                      <a:lvl5pPr marL="2743200" algn="l" defTabSz="1371600" rtl="0" eaLnBrk="1" latinLnBrk="0" hangingPunct="1">
                        <a:defRPr sz="2700" b="1" kern="1200">
                          <a:solidFill>
                            <a:schemeClr val="lt1"/>
                          </a:solidFill>
                          <a:latin typeface="Calibri" panose="020F0502020204030204"/>
                        </a:defRPr>
                      </a:lvl5pPr>
                      <a:lvl6pPr marL="3429000" algn="l" defTabSz="1371600" rtl="0" eaLnBrk="1" latinLnBrk="0" hangingPunct="1">
                        <a:defRPr sz="2700" b="1" kern="1200">
                          <a:solidFill>
                            <a:schemeClr val="lt1"/>
                          </a:solidFill>
                          <a:latin typeface="Calibri" panose="020F0502020204030204"/>
                        </a:defRPr>
                      </a:lvl6pPr>
                      <a:lvl7pPr marL="4114800" algn="l" defTabSz="1371600" rtl="0" eaLnBrk="1" latinLnBrk="0" hangingPunct="1">
                        <a:defRPr sz="2700" b="1" kern="1200">
                          <a:solidFill>
                            <a:schemeClr val="lt1"/>
                          </a:solidFill>
                          <a:latin typeface="Calibri" panose="020F0502020204030204"/>
                        </a:defRPr>
                      </a:lvl7pPr>
                      <a:lvl8pPr marL="4800600" algn="l" defTabSz="1371600" rtl="0" eaLnBrk="1" latinLnBrk="0" hangingPunct="1">
                        <a:defRPr sz="2700" b="1" kern="1200">
                          <a:solidFill>
                            <a:schemeClr val="lt1"/>
                          </a:solidFill>
                          <a:latin typeface="Calibri" panose="020F0502020204030204"/>
                        </a:defRPr>
                      </a:lvl8pPr>
                      <a:lvl9pPr marL="5486400" algn="l" defTabSz="1371600" rtl="0" eaLnBrk="1" latinLnBrk="0" hangingPunct="1">
                        <a:defRPr sz="2700" b="1" kern="1200">
                          <a:solidFill>
                            <a:schemeClr val="lt1"/>
                          </a:solidFill>
                          <a:latin typeface="Calibri" panose="020F0502020204030204"/>
                        </a:defRPr>
                      </a:lvl9pPr>
                    </a:lstStyle>
                    <a:p>
                      <a:r>
                        <a:rPr lang="de-DE" sz="2800" dirty="0">
                          <a:solidFill>
                            <a:schemeClr val="bg2"/>
                          </a:solidFill>
                          <a:latin typeface="+mn-lt"/>
                        </a:rPr>
                        <a:t>Target HH </a:t>
                      </a:r>
                      <a:endParaRPr lang="en-GB" sz="2800" dirty="0">
                        <a:solidFill>
                          <a:schemeClr val="bg2"/>
                        </a:solidFill>
                        <a:latin typeface="+mn-lt"/>
                      </a:endParaRPr>
                    </a:p>
                  </a:txBody>
                  <a:tcPr>
                    <a:solidFill>
                      <a:schemeClr val="bg2">
                        <a:lumMod val="75000"/>
                      </a:schemeClr>
                    </a:solidFill>
                  </a:tcPr>
                </a:tc>
                <a:extLst>
                  <a:ext uri="{0D108BD9-81ED-4DB2-BD59-A6C34878D82A}">
                    <a16:rowId xmlns:a16="http://schemas.microsoft.com/office/drawing/2014/main" val="294252712"/>
                  </a:ext>
                </a:extLst>
              </a:tr>
              <a:tr h="1733838">
                <a:tc>
                  <a:txBody>
                    <a:bodyPr/>
                    <a:lstStyle/>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Host family support (hosting TP holders)</a:t>
                      </a:r>
                    </a:p>
                  </a:txBody>
                  <a:tcPr marL="68580" marR="68580" marT="0" marB="0"/>
                </a:tc>
                <a:tc>
                  <a:txBody>
                    <a:bodyPr/>
                    <a:lstStyle/>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108 </a:t>
                      </a:r>
                      <a:r>
                        <a:rPr lang="en-GB" sz="2800" dirty="0">
                          <a:effectLst/>
                          <a:latin typeface="+mn-lt"/>
                          <a:ea typeface="Calibri" panose="020F0502020204030204" pitchFamily="34" charset="0"/>
                          <a:cs typeface="Calibri" panose="020F0502020204030204" pitchFamily="34" charset="0"/>
                        </a:rPr>
                        <a:t>€</a:t>
                      </a:r>
                      <a:endParaRPr lang="en-GB" sz="28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Based on 15% of average Gov assistance </a:t>
                      </a:r>
                    </a:p>
                  </a:txBody>
                  <a:tcPr marL="68580" marR="68580" marT="0" marB="0"/>
                </a:tc>
                <a:tc>
                  <a:txBody>
                    <a:bodyPr/>
                    <a:lstStyle/>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450 HHs </a:t>
                      </a:r>
                    </a:p>
                  </a:txBody>
                  <a:tcPr marL="68580" marR="68580" marT="0" marB="0"/>
                </a:tc>
                <a:extLst>
                  <a:ext uri="{0D108BD9-81ED-4DB2-BD59-A6C34878D82A}">
                    <a16:rowId xmlns:a16="http://schemas.microsoft.com/office/drawing/2014/main" val="3439831135"/>
                  </a:ext>
                </a:extLst>
              </a:tr>
              <a:tr h="938772">
                <a:tc>
                  <a:txBody>
                    <a:bodyPr/>
                    <a:lstStyle/>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One-off Disability / house adaptation work </a:t>
                      </a:r>
                    </a:p>
                  </a:txBody>
                  <a:tcPr marL="68580" marR="68580" marT="0" marB="0"/>
                </a:tc>
                <a:tc>
                  <a:txBody>
                    <a:bodyPr/>
                    <a:lstStyle/>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500 </a:t>
                      </a:r>
                      <a:r>
                        <a:rPr lang="en-GB" sz="2800" dirty="0">
                          <a:effectLst/>
                          <a:latin typeface="+mn-lt"/>
                          <a:ea typeface="Calibri" panose="020F0502020204030204" pitchFamily="34" charset="0"/>
                          <a:cs typeface="Calibri" panose="020F0502020204030204" pitchFamily="34" charset="0"/>
                        </a:rPr>
                        <a:t>€</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15% of total target – to be paid on first month </a:t>
                      </a:r>
                    </a:p>
                  </a:txBody>
                  <a:tcPr marL="68580" marR="68580" marT="0" marB="0"/>
                </a:tc>
                <a:extLst>
                  <a:ext uri="{0D108BD9-81ED-4DB2-BD59-A6C34878D82A}">
                    <a16:rowId xmlns:a16="http://schemas.microsoft.com/office/drawing/2014/main" val="2675272943"/>
                  </a:ext>
                </a:extLst>
              </a:tr>
              <a:tr h="1170001">
                <a:tc>
                  <a:txBody>
                    <a:bodyPr/>
                    <a:lstStyle/>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One-off housing adequacy and HH items </a:t>
                      </a:r>
                    </a:p>
                  </a:txBody>
                  <a:tcPr marL="68580" marR="68580" marT="0" marB="0"/>
                </a:tc>
                <a:tc>
                  <a:txBody>
                    <a:bodyPr/>
                    <a:lstStyle/>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400 </a:t>
                      </a:r>
                      <a:r>
                        <a:rPr lang="en-GB" sz="2800" dirty="0">
                          <a:effectLst/>
                          <a:latin typeface="+mn-lt"/>
                          <a:ea typeface="Calibri" panose="020F0502020204030204" pitchFamily="34" charset="0"/>
                          <a:cs typeface="Calibri" panose="020F0502020204030204" pitchFamily="34" charset="0"/>
                        </a:rPr>
                        <a:t>€</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500 HHs - to be paid on first month </a:t>
                      </a:r>
                    </a:p>
                  </a:txBody>
                  <a:tcPr marL="68580" marR="68580" marT="0" marB="0"/>
                </a:tc>
                <a:extLst>
                  <a:ext uri="{0D108BD9-81ED-4DB2-BD59-A6C34878D82A}">
                    <a16:rowId xmlns:a16="http://schemas.microsoft.com/office/drawing/2014/main" val="3393055283"/>
                  </a:ext>
                </a:extLst>
              </a:tr>
              <a:tr h="938772">
                <a:tc>
                  <a:txBody>
                    <a:bodyPr/>
                    <a:lstStyle/>
                    <a:p>
                      <a:pPr algn="l">
                        <a:lnSpc>
                          <a:spcPct val="107000"/>
                        </a:lnSpc>
                        <a:spcAft>
                          <a:spcPts val="800"/>
                        </a:spcAft>
                      </a:pPr>
                      <a:r>
                        <a:rPr lang="de-DE" sz="2800" dirty="0" err="1">
                          <a:effectLst/>
                          <a:latin typeface="+mn-lt"/>
                          <a:ea typeface="Calibri" panose="020F0502020204030204" pitchFamily="34" charset="0"/>
                          <a:cs typeface="Times New Roman" panose="02020603050405020304" pitchFamily="18" charset="0"/>
                        </a:rPr>
                        <a:t>One</a:t>
                      </a:r>
                      <a:r>
                        <a:rPr lang="de-DE" sz="2800" dirty="0">
                          <a:effectLst/>
                          <a:latin typeface="+mn-lt"/>
                          <a:ea typeface="Calibri" panose="020F0502020204030204" pitchFamily="34" charset="0"/>
                          <a:cs typeface="Times New Roman" panose="02020603050405020304" pitchFamily="18" charset="0"/>
                        </a:rPr>
                        <a:t>-off </a:t>
                      </a:r>
                      <a:r>
                        <a:rPr lang="de-DE" sz="2800" dirty="0" err="1">
                          <a:effectLst/>
                          <a:latin typeface="+mn-lt"/>
                          <a:ea typeface="Calibri" panose="020F0502020204030204" pitchFamily="34" charset="0"/>
                          <a:cs typeface="Times New Roman" panose="02020603050405020304" pitchFamily="18" charset="0"/>
                        </a:rPr>
                        <a:t>winter</a:t>
                      </a:r>
                      <a:r>
                        <a:rPr lang="de-DE" sz="2800" dirty="0">
                          <a:effectLst/>
                          <a:latin typeface="+mn-lt"/>
                          <a:ea typeface="Calibri" panose="020F0502020204030204" pitchFamily="34" charset="0"/>
                          <a:cs typeface="Times New Roman" panose="02020603050405020304" pitchFamily="18" charset="0"/>
                        </a:rPr>
                        <a:t> support</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300 </a:t>
                      </a:r>
                      <a:r>
                        <a:rPr lang="en-GB" sz="2800" dirty="0">
                          <a:effectLst/>
                          <a:latin typeface="+mn-lt"/>
                          <a:ea typeface="Calibri" panose="020F0502020204030204" pitchFamily="34" charset="0"/>
                          <a:cs typeface="Calibri" panose="020F0502020204030204" pitchFamily="34" charset="0"/>
                        </a:rPr>
                        <a:t>€</a:t>
                      </a:r>
                      <a:endParaRPr lang="en-GB"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2800" dirty="0">
                          <a:effectLst/>
                          <a:latin typeface="+mn-lt"/>
                          <a:ea typeface="Calibri" panose="020F0502020204030204" pitchFamily="34" charset="0"/>
                          <a:cs typeface="Times New Roman" panose="02020603050405020304" pitchFamily="18" charset="0"/>
                        </a:rPr>
                        <a:t>500 HHs – to be paid on third month</a:t>
                      </a:r>
                    </a:p>
                  </a:txBody>
                  <a:tcPr marL="68580" marR="68580" marT="0" marB="0"/>
                </a:tc>
                <a:extLst>
                  <a:ext uri="{0D108BD9-81ED-4DB2-BD59-A6C34878D82A}">
                    <a16:rowId xmlns:a16="http://schemas.microsoft.com/office/drawing/2014/main" val="3561487064"/>
                  </a:ext>
                </a:extLst>
              </a:tr>
            </a:tbl>
          </a:graphicData>
        </a:graphic>
      </p:graphicFrame>
      <p:sp>
        <p:nvSpPr>
          <p:cNvPr id="13" name="TextBox 12">
            <a:extLst>
              <a:ext uri="{FF2B5EF4-FFF2-40B4-BE49-F238E27FC236}">
                <a16:creationId xmlns:a16="http://schemas.microsoft.com/office/drawing/2014/main" id="{C6B69ACC-1B17-E650-772E-CBBCB65A490C}"/>
              </a:ext>
            </a:extLst>
          </p:cNvPr>
          <p:cNvSpPr txBox="1"/>
          <p:nvPr/>
        </p:nvSpPr>
        <p:spPr>
          <a:xfrm>
            <a:off x="1606293" y="7729697"/>
            <a:ext cx="14904994" cy="1069524"/>
          </a:xfrm>
          <a:prstGeom prst="rect">
            <a:avLst/>
          </a:prstGeom>
          <a:noFill/>
        </p:spPr>
        <p:txBody>
          <a:bodyPr wrap="square">
            <a:spAutoFit/>
          </a:bodyPr>
          <a:lstStyle/>
          <a:p>
            <a:pPr>
              <a:spcAft>
                <a:spcPts val="900"/>
              </a:spcAft>
            </a:pPr>
            <a:r>
              <a:rPr lang="en-GB" sz="2800" b="1" dirty="0">
                <a:solidFill>
                  <a:srgbClr val="011E41"/>
                </a:solidFill>
                <a:ea typeface="Calibri"/>
                <a:cs typeface="Calibri"/>
              </a:rPr>
              <a:t>Additional one-off cash assistance </a:t>
            </a:r>
          </a:p>
          <a:p>
            <a:pPr marL="722313" lvl="1" indent="-546100">
              <a:spcAft>
                <a:spcPts val="900"/>
              </a:spcAft>
              <a:buFont typeface="Arial" panose="020B0604020202020204" pitchFamily="34" charset="0"/>
              <a:buChar char="•"/>
            </a:pPr>
            <a:r>
              <a:rPr lang="en-GB" sz="2800" dirty="0">
                <a:solidFill>
                  <a:srgbClr val="011E41"/>
                </a:solidFill>
              </a:rPr>
              <a:t>3 months extension for very vulnerable cases (25% max) to be approved by HQ</a:t>
            </a:r>
          </a:p>
        </p:txBody>
      </p:sp>
    </p:spTree>
    <p:extLst>
      <p:ext uri="{BB962C8B-B14F-4D97-AF65-F5344CB8AC3E}">
        <p14:creationId xmlns:p14="http://schemas.microsoft.com/office/powerpoint/2010/main" val="263114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7C2DA6-D475-170B-FCAF-34624F48D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sp>
        <p:nvSpPr>
          <p:cNvPr id="5" name="TextBox 4">
            <a:extLst>
              <a:ext uri="{FF2B5EF4-FFF2-40B4-BE49-F238E27FC236}">
                <a16:creationId xmlns:a16="http://schemas.microsoft.com/office/drawing/2014/main" id="{72C30BDA-E046-4023-2AC5-A8861E23AC8C}"/>
              </a:ext>
            </a:extLst>
          </p:cNvPr>
          <p:cNvSpPr txBox="1"/>
          <p:nvPr/>
        </p:nvSpPr>
        <p:spPr>
          <a:xfrm>
            <a:off x="1913071" y="370855"/>
            <a:ext cx="14734574" cy="1569660"/>
          </a:xfrm>
          <a:prstGeom prst="rect">
            <a:avLst/>
          </a:prstGeom>
          <a:noFill/>
        </p:spPr>
        <p:txBody>
          <a:bodyPr wrap="square" rtlCol="0">
            <a:spAutoFit/>
          </a:bodyPr>
          <a:lstStyle/>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Host Family Support </a:t>
            </a:r>
          </a:p>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Amounts and Schedule</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pic>
        <p:nvPicPr>
          <p:cNvPr id="7" name="Picture 6">
            <a:extLst>
              <a:ext uri="{FF2B5EF4-FFF2-40B4-BE49-F238E27FC236}">
                <a16:creationId xmlns:a16="http://schemas.microsoft.com/office/drawing/2014/main" id="{190FDDD3-56C2-45E5-8A84-14638073FDA5}"/>
              </a:ext>
            </a:extLst>
          </p:cNvPr>
          <p:cNvPicPr>
            <a:picLocks noChangeAspect="1"/>
          </p:cNvPicPr>
          <p:nvPr/>
        </p:nvPicPr>
        <p:blipFill rotWithShape="1">
          <a:blip r:embed="rId4"/>
          <a:srcRect l="13529" t="20159" r="36661" b="11892"/>
          <a:stretch/>
        </p:blipFill>
        <p:spPr>
          <a:xfrm>
            <a:off x="3324777" y="2294021"/>
            <a:ext cx="9733497" cy="7468988"/>
          </a:xfrm>
          <a:prstGeom prst="rect">
            <a:avLst/>
          </a:prstGeom>
        </p:spPr>
      </p:pic>
      <p:sp>
        <p:nvSpPr>
          <p:cNvPr id="9" name="TextBox 8">
            <a:extLst>
              <a:ext uri="{FF2B5EF4-FFF2-40B4-BE49-F238E27FC236}">
                <a16:creationId xmlns:a16="http://schemas.microsoft.com/office/drawing/2014/main" id="{D00763F0-304A-A86B-DE19-8F2C57809E30}"/>
              </a:ext>
            </a:extLst>
          </p:cNvPr>
          <p:cNvSpPr txBox="1"/>
          <p:nvPr/>
        </p:nvSpPr>
        <p:spPr>
          <a:xfrm>
            <a:off x="6920564" y="3465945"/>
            <a:ext cx="213360" cy="367728"/>
          </a:xfrm>
          <a:prstGeom prst="rect">
            <a:avLst/>
          </a:prstGeom>
          <a:noFill/>
        </p:spPr>
        <p:txBody>
          <a:bodyPr wrap="square" rtlCol="0">
            <a:spAutoFit/>
          </a:bodyPr>
          <a:lstStyle/>
          <a:p>
            <a:r>
              <a:rPr lang="de-DE" dirty="0"/>
              <a:t>+</a:t>
            </a:r>
            <a:endParaRPr lang="en-GB" dirty="0"/>
          </a:p>
        </p:txBody>
      </p:sp>
      <p:sp>
        <p:nvSpPr>
          <p:cNvPr id="21" name="TextBox 20">
            <a:extLst>
              <a:ext uri="{FF2B5EF4-FFF2-40B4-BE49-F238E27FC236}">
                <a16:creationId xmlns:a16="http://schemas.microsoft.com/office/drawing/2014/main" id="{E4535BE4-C51E-0662-5989-1001A9890AD6}"/>
              </a:ext>
            </a:extLst>
          </p:cNvPr>
          <p:cNvSpPr txBox="1"/>
          <p:nvPr/>
        </p:nvSpPr>
        <p:spPr>
          <a:xfrm>
            <a:off x="9882739" y="3465945"/>
            <a:ext cx="213360" cy="367728"/>
          </a:xfrm>
          <a:prstGeom prst="rect">
            <a:avLst/>
          </a:prstGeom>
          <a:noFill/>
        </p:spPr>
        <p:txBody>
          <a:bodyPr wrap="square" rtlCol="0">
            <a:spAutoFit/>
          </a:bodyPr>
          <a:lstStyle/>
          <a:p>
            <a:r>
              <a:rPr lang="de-DE" dirty="0"/>
              <a:t>+</a:t>
            </a:r>
            <a:endParaRPr lang="en-GB" dirty="0"/>
          </a:p>
        </p:txBody>
      </p:sp>
      <p:sp>
        <p:nvSpPr>
          <p:cNvPr id="23" name="TextBox 22">
            <a:extLst>
              <a:ext uri="{FF2B5EF4-FFF2-40B4-BE49-F238E27FC236}">
                <a16:creationId xmlns:a16="http://schemas.microsoft.com/office/drawing/2014/main" id="{8A554A7B-9CC6-EB8B-1F0B-25099402C1F3}"/>
              </a:ext>
            </a:extLst>
          </p:cNvPr>
          <p:cNvSpPr txBox="1"/>
          <p:nvPr/>
        </p:nvSpPr>
        <p:spPr>
          <a:xfrm>
            <a:off x="6920564" y="5805513"/>
            <a:ext cx="213360" cy="367728"/>
          </a:xfrm>
          <a:prstGeom prst="rect">
            <a:avLst/>
          </a:prstGeom>
          <a:noFill/>
        </p:spPr>
        <p:txBody>
          <a:bodyPr wrap="square" rtlCol="0">
            <a:spAutoFit/>
          </a:bodyPr>
          <a:lstStyle/>
          <a:p>
            <a:r>
              <a:rPr lang="de-DE" dirty="0"/>
              <a:t>+</a:t>
            </a:r>
            <a:endParaRPr lang="en-GB" dirty="0"/>
          </a:p>
        </p:txBody>
      </p:sp>
    </p:spTree>
    <p:extLst>
      <p:ext uri="{BB962C8B-B14F-4D97-AF65-F5344CB8AC3E}">
        <p14:creationId xmlns:p14="http://schemas.microsoft.com/office/powerpoint/2010/main" val="345937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7C2DA6-D475-170B-FCAF-34624F48D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61" y="683215"/>
            <a:ext cx="1193800" cy="1257300"/>
          </a:xfrm>
          <a:prstGeom prst="rect">
            <a:avLst/>
          </a:prstGeom>
        </p:spPr>
      </p:pic>
      <p:grpSp>
        <p:nvGrpSpPr>
          <p:cNvPr id="9" name="Group 8">
            <a:extLst>
              <a:ext uri="{FF2B5EF4-FFF2-40B4-BE49-F238E27FC236}">
                <a16:creationId xmlns:a16="http://schemas.microsoft.com/office/drawing/2014/main" id="{6069C5D7-6824-542E-B905-C6C015A664E7}"/>
              </a:ext>
            </a:extLst>
          </p:cNvPr>
          <p:cNvGrpSpPr/>
          <p:nvPr/>
        </p:nvGrpSpPr>
        <p:grpSpPr>
          <a:xfrm>
            <a:off x="13205637" y="0"/>
            <a:ext cx="5082363" cy="2683239"/>
            <a:chOff x="13205637" y="0"/>
            <a:chExt cx="5082363" cy="2683239"/>
          </a:xfrm>
        </p:grpSpPr>
        <p:sp>
          <p:nvSpPr>
            <p:cNvPr id="8" name="Rectangle 7">
              <a:extLst>
                <a:ext uri="{FF2B5EF4-FFF2-40B4-BE49-F238E27FC236}">
                  <a16:creationId xmlns:a16="http://schemas.microsoft.com/office/drawing/2014/main" id="{0707B730-705D-2E54-BCB8-B531D176FCE3}"/>
                </a:ext>
              </a:extLst>
            </p:cNvPr>
            <p:cNvSpPr/>
            <p:nvPr/>
          </p:nvSpPr>
          <p:spPr>
            <a:xfrm>
              <a:off x="13205637" y="233916"/>
              <a:ext cx="4792502" cy="244932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drawing&#10;&#10;Description automatically generated">
              <a:extLst>
                <a:ext uri="{FF2B5EF4-FFF2-40B4-BE49-F238E27FC236}">
                  <a16:creationId xmlns:a16="http://schemas.microsoft.com/office/drawing/2014/main" id="{DB8E3C8E-2C06-0F41-A80F-F1C2C816FA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grpSp>
      <p:sp>
        <p:nvSpPr>
          <p:cNvPr id="4" name="TextBox 3">
            <a:extLst>
              <a:ext uri="{FF2B5EF4-FFF2-40B4-BE49-F238E27FC236}">
                <a16:creationId xmlns:a16="http://schemas.microsoft.com/office/drawing/2014/main" id="{1943EF09-8186-AD6D-BEFB-38CA611DFF6D}"/>
              </a:ext>
            </a:extLst>
          </p:cNvPr>
          <p:cNvSpPr txBox="1"/>
          <p:nvPr/>
        </p:nvSpPr>
        <p:spPr>
          <a:xfrm>
            <a:off x="1691503" y="6606750"/>
            <a:ext cx="14904994" cy="3254737"/>
          </a:xfrm>
          <a:prstGeom prst="rect">
            <a:avLst/>
          </a:prstGeom>
          <a:noFill/>
        </p:spPr>
        <p:txBody>
          <a:bodyPr wrap="square">
            <a:spAutoFit/>
          </a:bodyPr>
          <a:lstStyle/>
          <a:p>
            <a:pPr>
              <a:spcAft>
                <a:spcPts val="900"/>
              </a:spcAft>
            </a:pPr>
            <a:r>
              <a:rPr lang="en-GB" sz="2800" b="1" dirty="0">
                <a:solidFill>
                  <a:srgbClr val="011E41"/>
                </a:solidFill>
                <a:ea typeface="Calibri"/>
                <a:cs typeface="Calibri"/>
              </a:rPr>
              <a:t>Additional one-off cash assistance </a:t>
            </a:r>
          </a:p>
          <a:p>
            <a:pPr marL="722313" lvl="1" indent="-546100">
              <a:spcAft>
                <a:spcPts val="900"/>
              </a:spcAft>
              <a:buFont typeface="Arial" panose="020B0604020202020204" pitchFamily="34" charset="0"/>
              <a:buChar char="•"/>
            </a:pPr>
            <a:r>
              <a:rPr lang="en-GB" sz="2800" dirty="0">
                <a:solidFill>
                  <a:srgbClr val="011E41"/>
                </a:solidFill>
              </a:rPr>
              <a:t>One-off payment of security deposit (one month rent on first month payment)</a:t>
            </a:r>
          </a:p>
          <a:p>
            <a:pPr marL="722313" lvl="1" indent="-546100">
              <a:spcAft>
                <a:spcPts val="900"/>
              </a:spcAft>
              <a:buFont typeface="Arial" panose="020B0604020202020204" pitchFamily="34" charset="0"/>
              <a:buChar char="•"/>
            </a:pPr>
            <a:r>
              <a:rPr lang="en-GB" sz="2800" dirty="0">
                <a:solidFill>
                  <a:srgbClr val="011E41"/>
                </a:solidFill>
              </a:rPr>
              <a:t>Ad hoc support for disability adaptation work on first month – 500 Euros </a:t>
            </a:r>
          </a:p>
          <a:p>
            <a:pPr marL="722313" lvl="1" indent="-546100">
              <a:spcAft>
                <a:spcPts val="900"/>
              </a:spcAft>
              <a:buFont typeface="Arial" panose="020B0604020202020204" pitchFamily="34" charset="0"/>
              <a:buChar char="•"/>
            </a:pPr>
            <a:r>
              <a:rPr lang="en-GB" sz="2800" dirty="0">
                <a:solidFill>
                  <a:srgbClr val="011E41"/>
                </a:solidFill>
              </a:rPr>
              <a:t>Payment for house repair/maintenance and purchase of HH items on first month – 400 Euro </a:t>
            </a:r>
          </a:p>
          <a:p>
            <a:pPr marL="722313" lvl="1" indent="-546100">
              <a:spcAft>
                <a:spcPts val="900"/>
              </a:spcAft>
              <a:buFont typeface="Arial" panose="020B0604020202020204" pitchFamily="34" charset="0"/>
              <a:buChar char="•"/>
            </a:pPr>
            <a:r>
              <a:rPr lang="en-GB" sz="2800" dirty="0">
                <a:solidFill>
                  <a:srgbClr val="011E41"/>
                </a:solidFill>
              </a:rPr>
              <a:t>One-off payment for winter bills on third month – 300 Euros</a:t>
            </a:r>
          </a:p>
          <a:p>
            <a:pPr marL="722313" lvl="1" indent="-546100">
              <a:spcAft>
                <a:spcPts val="900"/>
              </a:spcAft>
              <a:buFont typeface="Arial" panose="020B0604020202020204" pitchFamily="34" charset="0"/>
              <a:buChar char="•"/>
            </a:pPr>
            <a:r>
              <a:rPr lang="en-GB" sz="2800" dirty="0">
                <a:solidFill>
                  <a:srgbClr val="011E41"/>
                </a:solidFill>
              </a:rPr>
              <a:t>3 months extension for very vulnerable cases (25% max) to be approved by HQ</a:t>
            </a:r>
          </a:p>
        </p:txBody>
      </p:sp>
      <p:graphicFrame>
        <p:nvGraphicFramePr>
          <p:cNvPr id="11" name="Table 4">
            <a:extLst>
              <a:ext uri="{FF2B5EF4-FFF2-40B4-BE49-F238E27FC236}">
                <a16:creationId xmlns:a16="http://schemas.microsoft.com/office/drawing/2014/main" id="{2C623D6C-F6D2-B628-D6D4-B8DBF5A94CF4}"/>
              </a:ext>
            </a:extLst>
          </p:cNvPr>
          <p:cNvGraphicFramePr>
            <a:graphicFrameLocks noGrp="1"/>
          </p:cNvGraphicFramePr>
          <p:nvPr>
            <p:extLst>
              <p:ext uri="{D42A27DB-BD31-4B8C-83A1-F6EECF244321}">
                <p14:modId xmlns:p14="http://schemas.microsoft.com/office/powerpoint/2010/main" val="1272701894"/>
              </p:ext>
            </p:extLst>
          </p:nvPr>
        </p:nvGraphicFramePr>
        <p:xfrm>
          <a:off x="1776713" y="2181459"/>
          <a:ext cx="14904992" cy="4425291"/>
        </p:xfrm>
        <a:graphic>
          <a:graphicData uri="http://schemas.openxmlformats.org/drawingml/2006/table">
            <a:tbl>
              <a:tblPr firstRow="1" bandRow="1"/>
              <a:tblGrid>
                <a:gridCol w="3726248">
                  <a:extLst>
                    <a:ext uri="{9D8B030D-6E8A-4147-A177-3AD203B41FA5}">
                      <a16:colId xmlns:a16="http://schemas.microsoft.com/office/drawing/2014/main" val="1834053097"/>
                    </a:ext>
                  </a:extLst>
                </a:gridCol>
                <a:gridCol w="3726248">
                  <a:extLst>
                    <a:ext uri="{9D8B030D-6E8A-4147-A177-3AD203B41FA5}">
                      <a16:colId xmlns:a16="http://schemas.microsoft.com/office/drawing/2014/main" val="3104628138"/>
                    </a:ext>
                  </a:extLst>
                </a:gridCol>
                <a:gridCol w="3726248">
                  <a:extLst>
                    <a:ext uri="{9D8B030D-6E8A-4147-A177-3AD203B41FA5}">
                      <a16:colId xmlns:a16="http://schemas.microsoft.com/office/drawing/2014/main" val="2888507449"/>
                    </a:ext>
                  </a:extLst>
                </a:gridCol>
                <a:gridCol w="3726248">
                  <a:extLst>
                    <a:ext uri="{9D8B030D-6E8A-4147-A177-3AD203B41FA5}">
                      <a16:colId xmlns:a16="http://schemas.microsoft.com/office/drawing/2014/main" val="3634776778"/>
                    </a:ext>
                  </a:extLst>
                </a:gridCol>
              </a:tblGrid>
              <a:tr h="168021">
                <a:tc>
                  <a:txBody>
                    <a:bodyPr/>
                    <a:lstStyle>
                      <a:lvl1pPr marL="0" algn="l" defTabSz="1371600" rtl="0" eaLnBrk="1" latinLnBrk="0" hangingPunct="1">
                        <a:defRPr sz="2700" b="1" kern="1200">
                          <a:solidFill>
                            <a:schemeClr val="lt1"/>
                          </a:solidFill>
                          <a:latin typeface="Calibri" panose="020F0502020204030204"/>
                        </a:defRPr>
                      </a:lvl1pPr>
                      <a:lvl2pPr marL="685800" algn="l" defTabSz="1371600" rtl="0" eaLnBrk="1" latinLnBrk="0" hangingPunct="1">
                        <a:defRPr sz="2700" b="1" kern="1200">
                          <a:solidFill>
                            <a:schemeClr val="lt1"/>
                          </a:solidFill>
                          <a:latin typeface="Calibri" panose="020F0502020204030204"/>
                        </a:defRPr>
                      </a:lvl2pPr>
                      <a:lvl3pPr marL="1371600" algn="l" defTabSz="1371600" rtl="0" eaLnBrk="1" latinLnBrk="0" hangingPunct="1">
                        <a:defRPr sz="2700" b="1" kern="1200">
                          <a:solidFill>
                            <a:schemeClr val="lt1"/>
                          </a:solidFill>
                          <a:latin typeface="Calibri" panose="020F0502020204030204"/>
                        </a:defRPr>
                      </a:lvl3pPr>
                      <a:lvl4pPr marL="2057400" algn="l" defTabSz="1371600" rtl="0" eaLnBrk="1" latinLnBrk="0" hangingPunct="1">
                        <a:defRPr sz="2700" b="1" kern="1200">
                          <a:solidFill>
                            <a:schemeClr val="lt1"/>
                          </a:solidFill>
                          <a:latin typeface="Calibri" panose="020F0502020204030204"/>
                        </a:defRPr>
                      </a:lvl4pPr>
                      <a:lvl5pPr marL="2743200" algn="l" defTabSz="1371600" rtl="0" eaLnBrk="1" latinLnBrk="0" hangingPunct="1">
                        <a:defRPr sz="2700" b="1" kern="1200">
                          <a:solidFill>
                            <a:schemeClr val="lt1"/>
                          </a:solidFill>
                          <a:latin typeface="Calibri" panose="020F0502020204030204"/>
                        </a:defRPr>
                      </a:lvl5pPr>
                      <a:lvl6pPr marL="3429000" algn="l" defTabSz="1371600" rtl="0" eaLnBrk="1" latinLnBrk="0" hangingPunct="1">
                        <a:defRPr sz="2700" b="1" kern="1200">
                          <a:solidFill>
                            <a:schemeClr val="lt1"/>
                          </a:solidFill>
                          <a:latin typeface="Calibri" panose="020F0502020204030204"/>
                        </a:defRPr>
                      </a:lvl6pPr>
                      <a:lvl7pPr marL="4114800" algn="l" defTabSz="1371600" rtl="0" eaLnBrk="1" latinLnBrk="0" hangingPunct="1">
                        <a:defRPr sz="2700" b="1" kern="1200">
                          <a:solidFill>
                            <a:schemeClr val="lt1"/>
                          </a:solidFill>
                          <a:latin typeface="Calibri" panose="020F0502020204030204"/>
                        </a:defRPr>
                      </a:lvl7pPr>
                      <a:lvl8pPr marL="4800600" algn="l" defTabSz="1371600" rtl="0" eaLnBrk="1" latinLnBrk="0" hangingPunct="1">
                        <a:defRPr sz="2700" b="1" kern="1200">
                          <a:solidFill>
                            <a:schemeClr val="lt1"/>
                          </a:solidFill>
                          <a:latin typeface="Calibri" panose="020F0502020204030204"/>
                        </a:defRPr>
                      </a:lvl8pPr>
                      <a:lvl9pPr marL="5486400" algn="l" defTabSz="1371600" rtl="0" eaLnBrk="1" latinLnBrk="0" hangingPunct="1">
                        <a:defRPr sz="2700" b="1" kern="1200">
                          <a:solidFill>
                            <a:schemeClr val="lt1"/>
                          </a:solidFill>
                          <a:latin typeface="Calibri" panose="020F0502020204030204"/>
                        </a:defRPr>
                      </a:lvl9pPr>
                    </a:lstStyle>
                    <a:p>
                      <a:endParaRPr lang="en-GB" sz="3600" dirty="0">
                        <a:latin typeface="+mn-lt"/>
                      </a:endParaRPr>
                    </a:p>
                  </a:txBody>
                  <a:tcPr>
                    <a:solidFill>
                      <a:schemeClr val="bg2">
                        <a:lumMod val="75000"/>
                      </a:schemeClr>
                    </a:solidFill>
                  </a:tcPr>
                </a:tc>
                <a:tc>
                  <a:txBody>
                    <a:bodyPr/>
                    <a:lstStyle>
                      <a:lvl1pPr marL="0" algn="l" defTabSz="1371600" rtl="0" eaLnBrk="1" latinLnBrk="0" hangingPunct="1">
                        <a:defRPr sz="2700" b="1" kern="1200">
                          <a:solidFill>
                            <a:schemeClr val="lt1"/>
                          </a:solidFill>
                          <a:latin typeface="Calibri" panose="020F0502020204030204"/>
                        </a:defRPr>
                      </a:lvl1pPr>
                      <a:lvl2pPr marL="685800" algn="l" defTabSz="1371600" rtl="0" eaLnBrk="1" latinLnBrk="0" hangingPunct="1">
                        <a:defRPr sz="2700" b="1" kern="1200">
                          <a:solidFill>
                            <a:schemeClr val="lt1"/>
                          </a:solidFill>
                          <a:latin typeface="Calibri" panose="020F0502020204030204"/>
                        </a:defRPr>
                      </a:lvl2pPr>
                      <a:lvl3pPr marL="1371600" algn="l" defTabSz="1371600" rtl="0" eaLnBrk="1" latinLnBrk="0" hangingPunct="1">
                        <a:defRPr sz="2700" b="1" kern="1200">
                          <a:solidFill>
                            <a:schemeClr val="lt1"/>
                          </a:solidFill>
                          <a:latin typeface="Calibri" panose="020F0502020204030204"/>
                        </a:defRPr>
                      </a:lvl3pPr>
                      <a:lvl4pPr marL="2057400" algn="l" defTabSz="1371600" rtl="0" eaLnBrk="1" latinLnBrk="0" hangingPunct="1">
                        <a:defRPr sz="2700" b="1" kern="1200">
                          <a:solidFill>
                            <a:schemeClr val="lt1"/>
                          </a:solidFill>
                          <a:latin typeface="Calibri" panose="020F0502020204030204"/>
                        </a:defRPr>
                      </a:lvl4pPr>
                      <a:lvl5pPr marL="2743200" algn="l" defTabSz="1371600" rtl="0" eaLnBrk="1" latinLnBrk="0" hangingPunct="1">
                        <a:defRPr sz="2700" b="1" kern="1200">
                          <a:solidFill>
                            <a:schemeClr val="lt1"/>
                          </a:solidFill>
                          <a:latin typeface="Calibri" panose="020F0502020204030204"/>
                        </a:defRPr>
                      </a:lvl5pPr>
                      <a:lvl6pPr marL="3429000" algn="l" defTabSz="1371600" rtl="0" eaLnBrk="1" latinLnBrk="0" hangingPunct="1">
                        <a:defRPr sz="2700" b="1" kern="1200">
                          <a:solidFill>
                            <a:schemeClr val="lt1"/>
                          </a:solidFill>
                          <a:latin typeface="Calibri" panose="020F0502020204030204"/>
                        </a:defRPr>
                      </a:lvl6pPr>
                      <a:lvl7pPr marL="4114800" algn="l" defTabSz="1371600" rtl="0" eaLnBrk="1" latinLnBrk="0" hangingPunct="1">
                        <a:defRPr sz="2700" b="1" kern="1200">
                          <a:solidFill>
                            <a:schemeClr val="lt1"/>
                          </a:solidFill>
                          <a:latin typeface="Calibri" panose="020F0502020204030204"/>
                        </a:defRPr>
                      </a:lvl7pPr>
                      <a:lvl8pPr marL="4800600" algn="l" defTabSz="1371600" rtl="0" eaLnBrk="1" latinLnBrk="0" hangingPunct="1">
                        <a:defRPr sz="2700" b="1" kern="1200">
                          <a:solidFill>
                            <a:schemeClr val="lt1"/>
                          </a:solidFill>
                          <a:latin typeface="Calibri" panose="020F0502020204030204"/>
                        </a:defRPr>
                      </a:lvl8pPr>
                      <a:lvl9pPr marL="5486400" algn="l" defTabSz="1371600" rtl="0" eaLnBrk="1" latinLnBrk="0" hangingPunct="1">
                        <a:defRPr sz="2700" b="1" kern="1200">
                          <a:solidFill>
                            <a:schemeClr val="lt1"/>
                          </a:solidFill>
                          <a:latin typeface="Calibri" panose="020F0502020204030204"/>
                        </a:defRPr>
                      </a:lvl9pPr>
                    </a:lstStyle>
                    <a:p>
                      <a:r>
                        <a:rPr lang="de-DE" sz="2800" dirty="0"/>
                        <a:t>1 Room </a:t>
                      </a:r>
                      <a:endParaRPr lang="en-GB" sz="2800" dirty="0">
                        <a:solidFill>
                          <a:schemeClr val="bg2"/>
                        </a:solidFill>
                        <a:latin typeface="+mn-lt"/>
                      </a:endParaRPr>
                    </a:p>
                  </a:txBody>
                  <a:tcPr>
                    <a:solidFill>
                      <a:schemeClr val="bg2">
                        <a:lumMod val="75000"/>
                      </a:schemeClr>
                    </a:solidFill>
                  </a:tcPr>
                </a:tc>
                <a:tc>
                  <a:txBody>
                    <a:bodyPr/>
                    <a:lstStyle>
                      <a:lvl1pPr marL="0" algn="l" defTabSz="1371600" rtl="0" eaLnBrk="1" latinLnBrk="0" hangingPunct="1">
                        <a:defRPr sz="2700" b="1" kern="1200">
                          <a:solidFill>
                            <a:schemeClr val="lt1"/>
                          </a:solidFill>
                          <a:latin typeface="Calibri" panose="020F0502020204030204"/>
                        </a:defRPr>
                      </a:lvl1pPr>
                      <a:lvl2pPr marL="685800" algn="l" defTabSz="1371600" rtl="0" eaLnBrk="1" latinLnBrk="0" hangingPunct="1">
                        <a:defRPr sz="2700" b="1" kern="1200">
                          <a:solidFill>
                            <a:schemeClr val="lt1"/>
                          </a:solidFill>
                          <a:latin typeface="Calibri" panose="020F0502020204030204"/>
                        </a:defRPr>
                      </a:lvl2pPr>
                      <a:lvl3pPr marL="1371600" algn="l" defTabSz="1371600" rtl="0" eaLnBrk="1" latinLnBrk="0" hangingPunct="1">
                        <a:defRPr sz="2700" b="1" kern="1200">
                          <a:solidFill>
                            <a:schemeClr val="lt1"/>
                          </a:solidFill>
                          <a:latin typeface="Calibri" panose="020F0502020204030204"/>
                        </a:defRPr>
                      </a:lvl3pPr>
                      <a:lvl4pPr marL="2057400" algn="l" defTabSz="1371600" rtl="0" eaLnBrk="1" latinLnBrk="0" hangingPunct="1">
                        <a:defRPr sz="2700" b="1" kern="1200">
                          <a:solidFill>
                            <a:schemeClr val="lt1"/>
                          </a:solidFill>
                          <a:latin typeface="Calibri" panose="020F0502020204030204"/>
                        </a:defRPr>
                      </a:lvl4pPr>
                      <a:lvl5pPr marL="2743200" algn="l" defTabSz="1371600" rtl="0" eaLnBrk="1" latinLnBrk="0" hangingPunct="1">
                        <a:defRPr sz="2700" b="1" kern="1200">
                          <a:solidFill>
                            <a:schemeClr val="lt1"/>
                          </a:solidFill>
                          <a:latin typeface="Calibri" panose="020F0502020204030204"/>
                        </a:defRPr>
                      </a:lvl5pPr>
                      <a:lvl6pPr marL="3429000" algn="l" defTabSz="1371600" rtl="0" eaLnBrk="1" latinLnBrk="0" hangingPunct="1">
                        <a:defRPr sz="2700" b="1" kern="1200">
                          <a:solidFill>
                            <a:schemeClr val="lt1"/>
                          </a:solidFill>
                          <a:latin typeface="Calibri" panose="020F0502020204030204"/>
                        </a:defRPr>
                      </a:lvl6pPr>
                      <a:lvl7pPr marL="4114800" algn="l" defTabSz="1371600" rtl="0" eaLnBrk="1" latinLnBrk="0" hangingPunct="1">
                        <a:defRPr sz="2700" b="1" kern="1200">
                          <a:solidFill>
                            <a:schemeClr val="lt1"/>
                          </a:solidFill>
                          <a:latin typeface="Calibri" panose="020F0502020204030204"/>
                        </a:defRPr>
                      </a:lvl7pPr>
                      <a:lvl8pPr marL="4800600" algn="l" defTabSz="1371600" rtl="0" eaLnBrk="1" latinLnBrk="0" hangingPunct="1">
                        <a:defRPr sz="2700" b="1" kern="1200">
                          <a:solidFill>
                            <a:schemeClr val="lt1"/>
                          </a:solidFill>
                          <a:latin typeface="Calibri" panose="020F0502020204030204"/>
                        </a:defRPr>
                      </a:lvl8pPr>
                      <a:lvl9pPr marL="5486400" algn="l" defTabSz="1371600" rtl="0" eaLnBrk="1" latinLnBrk="0" hangingPunct="1">
                        <a:defRPr sz="2700" b="1" kern="1200">
                          <a:solidFill>
                            <a:schemeClr val="lt1"/>
                          </a:solidFill>
                          <a:latin typeface="Calibri" panose="020F0502020204030204"/>
                        </a:defRPr>
                      </a:lvl9pPr>
                    </a:lstStyle>
                    <a:p>
                      <a:r>
                        <a:rPr lang="de-DE" sz="2800" dirty="0"/>
                        <a:t>2 Rooms</a:t>
                      </a:r>
                      <a:endParaRPr lang="en-GB" sz="2800" dirty="0">
                        <a:solidFill>
                          <a:schemeClr val="bg2"/>
                        </a:solidFill>
                        <a:latin typeface="+mn-lt"/>
                      </a:endParaRPr>
                    </a:p>
                  </a:txBody>
                  <a:tcPr>
                    <a:solidFill>
                      <a:schemeClr val="bg2">
                        <a:lumMod val="75000"/>
                      </a:schemeClr>
                    </a:solidFill>
                  </a:tcPr>
                </a:tc>
                <a:tc>
                  <a:txBody>
                    <a:bodyPr/>
                    <a:lstStyle>
                      <a:lvl1pPr marL="0" algn="l" defTabSz="1371600" rtl="0" eaLnBrk="1" latinLnBrk="0" hangingPunct="1">
                        <a:defRPr sz="2700" b="1" kern="1200">
                          <a:solidFill>
                            <a:schemeClr val="lt1"/>
                          </a:solidFill>
                          <a:latin typeface="Calibri" panose="020F0502020204030204"/>
                        </a:defRPr>
                      </a:lvl1pPr>
                      <a:lvl2pPr marL="685800" algn="l" defTabSz="1371600" rtl="0" eaLnBrk="1" latinLnBrk="0" hangingPunct="1">
                        <a:defRPr sz="2700" b="1" kern="1200">
                          <a:solidFill>
                            <a:schemeClr val="lt1"/>
                          </a:solidFill>
                          <a:latin typeface="Calibri" panose="020F0502020204030204"/>
                        </a:defRPr>
                      </a:lvl2pPr>
                      <a:lvl3pPr marL="1371600" algn="l" defTabSz="1371600" rtl="0" eaLnBrk="1" latinLnBrk="0" hangingPunct="1">
                        <a:defRPr sz="2700" b="1" kern="1200">
                          <a:solidFill>
                            <a:schemeClr val="lt1"/>
                          </a:solidFill>
                          <a:latin typeface="Calibri" panose="020F0502020204030204"/>
                        </a:defRPr>
                      </a:lvl3pPr>
                      <a:lvl4pPr marL="2057400" algn="l" defTabSz="1371600" rtl="0" eaLnBrk="1" latinLnBrk="0" hangingPunct="1">
                        <a:defRPr sz="2700" b="1" kern="1200">
                          <a:solidFill>
                            <a:schemeClr val="lt1"/>
                          </a:solidFill>
                          <a:latin typeface="Calibri" panose="020F0502020204030204"/>
                        </a:defRPr>
                      </a:lvl4pPr>
                      <a:lvl5pPr marL="2743200" algn="l" defTabSz="1371600" rtl="0" eaLnBrk="1" latinLnBrk="0" hangingPunct="1">
                        <a:defRPr sz="2700" b="1" kern="1200">
                          <a:solidFill>
                            <a:schemeClr val="lt1"/>
                          </a:solidFill>
                          <a:latin typeface="Calibri" panose="020F0502020204030204"/>
                        </a:defRPr>
                      </a:lvl5pPr>
                      <a:lvl6pPr marL="3429000" algn="l" defTabSz="1371600" rtl="0" eaLnBrk="1" latinLnBrk="0" hangingPunct="1">
                        <a:defRPr sz="2700" b="1" kern="1200">
                          <a:solidFill>
                            <a:schemeClr val="lt1"/>
                          </a:solidFill>
                          <a:latin typeface="Calibri" panose="020F0502020204030204"/>
                        </a:defRPr>
                      </a:lvl6pPr>
                      <a:lvl7pPr marL="4114800" algn="l" defTabSz="1371600" rtl="0" eaLnBrk="1" latinLnBrk="0" hangingPunct="1">
                        <a:defRPr sz="2700" b="1" kern="1200">
                          <a:solidFill>
                            <a:schemeClr val="lt1"/>
                          </a:solidFill>
                          <a:latin typeface="Calibri" panose="020F0502020204030204"/>
                        </a:defRPr>
                      </a:lvl7pPr>
                      <a:lvl8pPr marL="4800600" algn="l" defTabSz="1371600" rtl="0" eaLnBrk="1" latinLnBrk="0" hangingPunct="1">
                        <a:defRPr sz="2700" b="1" kern="1200">
                          <a:solidFill>
                            <a:schemeClr val="lt1"/>
                          </a:solidFill>
                          <a:latin typeface="Calibri" panose="020F0502020204030204"/>
                        </a:defRPr>
                      </a:lvl8pPr>
                      <a:lvl9pPr marL="5486400" algn="l" defTabSz="1371600" rtl="0" eaLnBrk="1" latinLnBrk="0" hangingPunct="1">
                        <a:defRPr sz="2700" b="1" kern="1200">
                          <a:solidFill>
                            <a:schemeClr val="lt1"/>
                          </a:solidFill>
                          <a:latin typeface="Calibri" panose="020F0502020204030204"/>
                        </a:defRPr>
                      </a:lvl9pPr>
                    </a:lstStyle>
                    <a:p>
                      <a:r>
                        <a:rPr lang="de-DE" sz="2800" dirty="0"/>
                        <a:t>3 Rooms</a:t>
                      </a:r>
                      <a:endParaRPr lang="en-GB" sz="2800" dirty="0">
                        <a:solidFill>
                          <a:schemeClr val="bg2"/>
                        </a:solidFill>
                        <a:latin typeface="+mn-lt"/>
                      </a:endParaRPr>
                    </a:p>
                  </a:txBody>
                  <a:tcPr>
                    <a:solidFill>
                      <a:schemeClr val="bg2">
                        <a:lumMod val="75000"/>
                      </a:schemeClr>
                    </a:solidFill>
                  </a:tcPr>
                </a:tc>
                <a:extLst>
                  <a:ext uri="{0D108BD9-81ED-4DB2-BD59-A6C34878D82A}">
                    <a16:rowId xmlns:a16="http://schemas.microsoft.com/office/drawing/2014/main" val="294252712"/>
                  </a:ext>
                </a:extLst>
              </a:tr>
              <a:tr h="1836715">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de-DE" sz="2800" dirty="0" err="1"/>
                        <a:t>Eligibility</a:t>
                      </a:r>
                      <a:endParaRPr lang="en-GB" sz="2800" dirty="0">
                        <a:latin typeface="+mn-lt"/>
                      </a:endParaRPr>
                    </a:p>
                  </a:txBody>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de-DE" sz="2800" dirty="0"/>
                        <a:t>1 adult and 2 </a:t>
                      </a:r>
                      <a:r>
                        <a:rPr lang="de-DE" sz="2800" dirty="0" err="1"/>
                        <a:t>children</a:t>
                      </a:r>
                      <a:r>
                        <a:rPr lang="de-DE" sz="2800" dirty="0"/>
                        <a:t> (0 – 5) </a:t>
                      </a:r>
                      <a:endParaRPr lang="en-GB" sz="2800" dirty="0">
                        <a:latin typeface="+mn-lt"/>
                      </a:endParaRPr>
                    </a:p>
                  </a:txBody>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dirty="0"/>
                        <a:t>1 adult and </a:t>
                      </a:r>
                      <a:r>
                        <a:rPr lang="de-DE" sz="2800" dirty="0" err="1"/>
                        <a:t>up</a:t>
                      </a:r>
                      <a:r>
                        <a:rPr lang="de-DE" sz="2800" dirty="0"/>
                        <a:t> </a:t>
                      </a:r>
                      <a:r>
                        <a:rPr lang="de-DE" sz="2800" dirty="0" err="1"/>
                        <a:t>to</a:t>
                      </a:r>
                      <a:r>
                        <a:rPr lang="de-DE" sz="2800" dirty="0"/>
                        <a:t> 3 </a:t>
                      </a:r>
                      <a:r>
                        <a:rPr lang="de-DE" sz="2800" dirty="0" err="1"/>
                        <a:t>children</a:t>
                      </a:r>
                      <a:r>
                        <a:rPr lang="de-DE" sz="2800" dirty="0"/>
                        <a:t> (0 - 5 -10), 2 </a:t>
                      </a:r>
                      <a:r>
                        <a:rPr lang="de-DE" sz="2800" dirty="0" err="1"/>
                        <a:t>adults</a:t>
                      </a:r>
                      <a:r>
                        <a:rPr lang="de-DE" sz="2800" dirty="0"/>
                        <a:t> and 1 </a:t>
                      </a:r>
                      <a:r>
                        <a:rPr lang="de-DE" sz="2800" dirty="0" err="1"/>
                        <a:t>child</a:t>
                      </a:r>
                      <a:r>
                        <a:rPr lang="de-DE" sz="2800" dirty="0"/>
                        <a:t> , 2 </a:t>
                      </a:r>
                      <a:r>
                        <a:rPr lang="de-DE" sz="2800" dirty="0" err="1"/>
                        <a:t>adults</a:t>
                      </a:r>
                      <a:r>
                        <a:rPr lang="de-DE" sz="2800" dirty="0"/>
                        <a:t> and 2 </a:t>
                      </a:r>
                      <a:r>
                        <a:rPr lang="de-DE" sz="2800" dirty="0" err="1"/>
                        <a:t>children</a:t>
                      </a:r>
                      <a:r>
                        <a:rPr lang="de-DE" sz="2800" dirty="0"/>
                        <a:t> etc.</a:t>
                      </a:r>
                      <a:endParaRPr lang="en-GB" sz="2800" dirty="0">
                        <a:latin typeface="+mn-lt"/>
                      </a:endParaRPr>
                    </a:p>
                  </a:txBody>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de-DE" sz="2800" kern="1200" dirty="0" err="1"/>
                        <a:t>Anything</a:t>
                      </a:r>
                      <a:r>
                        <a:rPr lang="de-DE" sz="2800" kern="1200" dirty="0"/>
                        <a:t> </a:t>
                      </a:r>
                      <a:r>
                        <a:rPr lang="de-DE" sz="2800" kern="1200" dirty="0" err="1"/>
                        <a:t>above</a:t>
                      </a:r>
                      <a:r>
                        <a:rPr lang="de-DE" sz="2800" kern="1200" dirty="0"/>
                        <a:t> </a:t>
                      </a:r>
                      <a:endParaRPr lang="en-GB" sz="2800" kern="1200" dirty="0">
                        <a:solidFill>
                          <a:schemeClr val="dk1"/>
                        </a:solidFill>
                        <a:latin typeface="+mn-lt"/>
                        <a:ea typeface="+mn-ea"/>
                        <a:cs typeface="+mn-cs"/>
                      </a:endParaRPr>
                    </a:p>
                  </a:txBody>
                  <a:tcPr/>
                </a:tc>
                <a:extLst>
                  <a:ext uri="{0D108BD9-81ED-4DB2-BD59-A6C34878D82A}">
                    <a16:rowId xmlns:a16="http://schemas.microsoft.com/office/drawing/2014/main" val="3439831135"/>
                  </a:ext>
                </a:extLst>
              </a:tr>
              <a:tr h="803563">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de-DE" sz="2800" dirty="0"/>
                        <a:t>Rental </a:t>
                      </a:r>
                      <a:r>
                        <a:rPr lang="de-DE" sz="2800" dirty="0" err="1"/>
                        <a:t>payment</a:t>
                      </a:r>
                      <a:r>
                        <a:rPr lang="de-DE" sz="2800" dirty="0"/>
                        <a:t> / </a:t>
                      </a:r>
                      <a:r>
                        <a:rPr lang="de-DE" sz="2800" dirty="0" err="1"/>
                        <a:t>month</a:t>
                      </a:r>
                      <a:r>
                        <a:rPr lang="de-DE" sz="2800" dirty="0"/>
                        <a:t> </a:t>
                      </a:r>
                      <a:endParaRPr lang="en-GB" sz="2800" dirty="0">
                        <a:latin typeface="+mn-lt"/>
                      </a:endParaRPr>
                    </a:p>
                  </a:txBody>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de-DE" sz="2800" dirty="0"/>
                        <a:t>450 €</a:t>
                      </a:r>
                      <a:endParaRPr lang="en-GB" sz="2800" dirty="0">
                        <a:latin typeface="+mn-lt"/>
                      </a:endParaRPr>
                    </a:p>
                  </a:txBody>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de-DE" sz="2800" dirty="0"/>
                        <a:t>600 €</a:t>
                      </a:r>
                      <a:endParaRPr lang="en-GB" sz="2800" dirty="0">
                        <a:latin typeface="+mn-lt"/>
                      </a:endParaRPr>
                    </a:p>
                  </a:txBody>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de-DE" sz="2800" dirty="0"/>
                        <a:t>700 €</a:t>
                      </a:r>
                      <a:endParaRPr lang="en-GB" sz="2800" dirty="0">
                        <a:latin typeface="+mn-lt"/>
                      </a:endParaRPr>
                    </a:p>
                  </a:txBody>
                  <a:tcPr/>
                </a:tc>
                <a:extLst>
                  <a:ext uri="{0D108BD9-81ED-4DB2-BD59-A6C34878D82A}">
                    <a16:rowId xmlns:a16="http://schemas.microsoft.com/office/drawing/2014/main" val="3393055283"/>
                  </a:ext>
                </a:extLst>
              </a:tr>
              <a:tr h="756608">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de-DE" sz="2800" dirty="0"/>
                        <a:t>Inside Bratislava </a:t>
                      </a:r>
                      <a:endParaRPr lang="en-GB" sz="2800" dirty="0">
                        <a:latin typeface="+mn-lt"/>
                      </a:endParaRPr>
                    </a:p>
                  </a:txBody>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r>
                        <a:rPr lang="de-DE" sz="2800" dirty="0"/>
                        <a:t>+50 € / </a:t>
                      </a:r>
                      <a:r>
                        <a:rPr lang="de-DE" sz="2800" dirty="0" err="1"/>
                        <a:t>month</a:t>
                      </a:r>
                      <a:endParaRPr lang="en-GB" sz="2800" dirty="0">
                        <a:latin typeface="+mn-lt"/>
                      </a:endParaRPr>
                    </a:p>
                  </a:txBody>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dirty="0"/>
                        <a:t>+75 € / </a:t>
                      </a:r>
                      <a:r>
                        <a:rPr lang="de-DE" sz="2800" dirty="0" err="1"/>
                        <a:t>month</a:t>
                      </a:r>
                      <a:endParaRPr lang="en-GB" sz="2800" dirty="0">
                        <a:latin typeface="+mn-lt"/>
                      </a:endParaRPr>
                    </a:p>
                  </a:txBody>
                  <a:tcPr/>
                </a:tc>
                <a:tc>
                  <a:txBody>
                    <a:bodyPr/>
                    <a:lstStyle>
                      <a:lvl1pPr marL="0" algn="l" defTabSz="1371600" rtl="0" eaLnBrk="1" latinLnBrk="0" hangingPunct="1">
                        <a:defRPr sz="2700" kern="1200">
                          <a:solidFill>
                            <a:schemeClr val="dk1"/>
                          </a:solidFill>
                          <a:latin typeface="Calibri" panose="020F0502020204030204"/>
                        </a:defRPr>
                      </a:lvl1pPr>
                      <a:lvl2pPr marL="685800" algn="l" defTabSz="1371600" rtl="0" eaLnBrk="1" latinLnBrk="0" hangingPunct="1">
                        <a:defRPr sz="2700" kern="1200">
                          <a:solidFill>
                            <a:schemeClr val="dk1"/>
                          </a:solidFill>
                          <a:latin typeface="Calibri" panose="020F0502020204030204"/>
                        </a:defRPr>
                      </a:lvl2pPr>
                      <a:lvl3pPr marL="1371600" algn="l" defTabSz="1371600" rtl="0" eaLnBrk="1" latinLnBrk="0" hangingPunct="1">
                        <a:defRPr sz="2700" kern="1200">
                          <a:solidFill>
                            <a:schemeClr val="dk1"/>
                          </a:solidFill>
                          <a:latin typeface="Calibri" panose="020F0502020204030204"/>
                        </a:defRPr>
                      </a:lvl3pPr>
                      <a:lvl4pPr marL="2057400" algn="l" defTabSz="1371600" rtl="0" eaLnBrk="1" latinLnBrk="0" hangingPunct="1">
                        <a:defRPr sz="2700" kern="1200">
                          <a:solidFill>
                            <a:schemeClr val="dk1"/>
                          </a:solidFill>
                          <a:latin typeface="Calibri" panose="020F0502020204030204"/>
                        </a:defRPr>
                      </a:lvl4pPr>
                      <a:lvl5pPr marL="2743200" algn="l" defTabSz="1371600" rtl="0" eaLnBrk="1" latinLnBrk="0" hangingPunct="1">
                        <a:defRPr sz="2700" kern="1200">
                          <a:solidFill>
                            <a:schemeClr val="dk1"/>
                          </a:solidFill>
                          <a:latin typeface="Calibri" panose="020F0502020204030204"/>
                        </a:defRPr>
                      </a:lvl5pPr>
                      <a:lvl6pPr marL="3429000" algn="l" defTabSz="1371600" rtl="0" eaLnBrk="1" latinLnBrk="0" hangingPunct="1">
                        <a:defRPr sz="2700" kern="1200">
                          <a:solidFill>
                            <a:schemeClr val="dk1"/>
                          </a:solidFill>
                          <a:latin typeface="Calibri" panose="020F0502020204030204"/>
                        </a:defRPr>
                      </a:lvl6pPr>
                      <a:lvl7pPr marL="4114800" algn="l" defTabSz="1371600" rtl="0" eaLnBrk="1" latinLnBrk="0" hangingPunct="1">
                        <a:defRPr sz="2700" kern="1200">
                          <a:solidFill>
                            <a:schemeClr val="dk1"/>
                          </a:solidFill>
                          <a:latin typeface="Calibri" panose="020F0502020204030204"/>
                        </a:defRPr>
                      </a:lvl7pPr>
                      <a:lvl8pPr marL="4800600" algn="l" defTabSz="1371600" rtl="0" eaLnBrk="1" latinLnBrk="0" hangingPunct="1">
                        <a:defRPr sz="2700" kern="1200">
                          <a:solidFill>
                            <a:schemeClr val="dk1"/>
                          </a:solidFill>
                          <a:latin typeface="Calibri" panose="020F0502020204030204"/>
                        </a:defRPr>
                      </a:lvl8pPr>
                      <a:lvl9pPr marL="5486400" algn="l" defTabSz="1371600" rtl="0" eaLnBrk="1" latinLnBrk="0" hangingPunct="1">
                        <a:defRPr sz="27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dirty="0"/>
                        <a:t>+100 € / </a:t>
                      </a:r>
                      <a:r>
                        <a:rPr lang="de-DE" sz="2800" dirty="0" err="1"/>
                        <a:t>month</a:t>
                      </a:r>
                      <a:endParaRPr lang="en-GB" sz="2800" dirty="0">
                        <a:latin typeface="+mn-lt"/>
                      </a:endParaRPr>
                    </a:p>
                  </a:txBody>
                  <a:tcPr/>
                </a:tc>
                <a:extLst>
                  <a:ext uri="{0D108BD9-81ED-4DB2-BD59-A6C34878D82A}">
                    <a16:rowId xmlns:a16="http://schemas.microsoft.com/office/drawing/2014/main" val="1843380307"/>
                  </a:ext>
                </a:extLst>
              </a:tr>
            </a:tbl>
          </a:graphicData>
        </a:graphic>
      </p:graphicFrame>
      <p:sp>
        <p:nvSpPr>
          <p:cNvPr id="13" name="TextBox 12">
            <a:extLst>
              <a:ext uri="{FF2B5EF4-FFF2-40B4-BE49-F238E27FC236}">
                <a16:creationId xmlns:a16="http://schemas.microsoft.com/office/drawing/2014/main" id="{97615DAF-EECB-2988-59AF-CC7FD2175E04}"/>
              </a:ext>
            </a:extLst>
          </p:cNvPr>
          <p:cNvSpPr txBox="1"/>
          <p:nvPr/>
        </p:nvSpPr>
        <p:spPr>
          <a:xfrm>
            <a:off x="1776713" y="792189"/>
            <a:ext cx="14734574" cy="830997"/>
          </a:xfrm>
          <a:prstGeom prst="rect">
            <a:avLst/>
          </a:prstGeom>
          <a:noFill/>
        </p:spPr>
        <p:txBody>
          <a:bodyPr wrap="square" rtlCol="0">
            <a:spAutoFit/>
          </a:bodyPr>
          <a:lstStyle/>
          <a:p>
            <a:pPr algn="ctr"/>
            <a:r>
              <a:rPr lang="en-US" sz="4800" b="1" dirty="0">
                <a:solidFill>
                  <a:srgbClr val="F5333F"/>
                </a:solidFill>
                <a:latin typeface="Montserrat" pitchFamily="2" charset="77"/>
                <a:ea typeface="Roboto Black" panose="02000000000000000000" pitchFamily="2" charset="0"/>
                <a:cs typeface="Open Sans Light" panose="020B0306030504020204" pitchFamily="34" charset="0"/>
              </a:rPr>
              <a:t>Rental Assistance Package</a:t>
            </a:r>
            <a:endParaRPr lang="ru-RU" sz="4800" b="1" dirty="0">
              <a:solidFill>
                <a:srgbClr val="F5333F"/>
              </a:solidFill>
              <a:latin typeface="Montserrat" pitchFamily="2" charset="77"/>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44370613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297dbc7-cb4d-4be0-a09a-a304cbbc6b20" xsi:nil="true"/>
    <lcf76f155ced4ddcb4097134ff3c332f xmlns="5be3a04b-565b-41d5-bfea-4873f858184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2EEC02ECE9364C866743DCEBCBA81E" ma:contentTypeVersion="18" ma:contentTypeDescription="Create a new document." ma:contentTypeScope="" ma:versionID="339073c33aa6654059687165b9d0e9eb">
  <xsd:schema xmlns:xsd="http://www.w3.org/2001/XMLSchema" xmlns:xs="http://www.w3.org/2001/XMLSchema" xmlns:p="http://schemas.microsoft.com/office/2006/metadata/properties" xmlns:ns2="5be3a04b-565b-41d5-bfea-4873f858184d" xmlns:ns3="4297dbc7-cb4d-4be0-a09a-a304cbbc6b20" targetNamespace="http://schemas.microsoft.com/office/2006/metadata/properties" ma:root="true" ma:fieldsID="fe47e7c3c176603b456261fb2f7e5a57" ns2:_="" ns3:_="">
    <xsd:import namespace="5be3a04b-565b-41d5-bfea-4873f858184d"/>
    <xsd:import namespace="4297dbc7-cb4d-4be0-a09a-a304cbbc6b2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3a04b-565b-41d5-bfea-4873f85818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97dbc7-cb4d-4be0-a09a-a304cbbc6b2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08ac761-d52b-452c-a743-5d498e3e30ae}" ma:internalName="TaxCatchAll" ma:showField="CatchAllData" ma:web="4297dbc7-cb4d-4be0-a09a-a304cbbc6b2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9C058-8DAF-47C7-9D6B-66E53A034DEC}">
  <ds:schemaRefs>
    <ds:schemaRef ds:uri="e763f787-b592-4a5b-9b55-b7f090b2d014"/>
    <ds:schemaRef ds:uri="http://purl.org/dc/dcmitype/"/>
    <ds:schemaRef ds:uri="http://purl.org/dc/elements/1.1/"/>
    <ds:schemaRef ds:uri="http://schemas.microsoft.com/office/infopath/2007/PartnerControls"/>
    <ds:schemaRef ds:uri="http://purl.org/dc/terms/"/>
    <ds:schemaRef ds:uri="http://www.w3.org/XML/1998/namespace"/>
    <ds:schemaRef ds:uri="http://schemas.microsoft.com/office/2006/documentManagement/types"/>
    <ds:schemaRef ds:uri="d39c7c04-7963-4d18-9fa3-2777ac85e6c0"/>
    <ds:schemaRef ds:uri="http://schemas.openxmlformats.org/package/2006/metadata/core-properties"/>
    <ds:schemaRef ds:uri="http://schemas.microsoft.com/office/2006/metadata/properties"/>
    <ds:schemaRef ds:uri="4297dbc7-cb4d-4be0-a09a-a304cbbc6b20"/>
    <ds:schemaRef ds:uri="5be3a04b-565b-41d5-bfea-4873f858184d"/>
  </ds:schemaRefs>
</ds:datastoreItem>
</file>

<file path=customXml/itemProps2.xml><?xml version="1.0" encoding="utf-8"?>
<ds:datastoreItem xmlns:ds="http://schemas.openxmlformats.org/officeDocument/2006/customXml" ds:itemID="{BFB3BEB5-CAF9-4FD1-8BEA-8D6B3D9E7E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3a04b-565b-41d5-bfea-4873f858184d"/>
    <ds:schemaRef ds:uri="4297dbc7-cb4d-4be0-a09a-a304cbbc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3BD2B0-279B-42DC-9EE2-52EDBC5136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3051</TotalTime>
  <Words>1827</Words>
  <Application>Microsoft Office PowerPoint</Application>
  <PresentationFormat>Custom</PresentationFormat>
  <Paragraphs>337</Paragraphs>
  <Slides>23</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Bebas</vt:lpstr>
      <vt:lpstr>Calibri</vt:lpstr>
      <vt:lpstr>Montserrat SemiBold</vt:lpstr>
      <vt:lpstr>Abadi Extra Light</vt:lpstr>
      <vt:lpstr>Montserrat</vt:lpstr>
      <vt:lpstr>Wingdings</vt:lpstr>
      <vt:lpstr>Open Sans</vt:lpstr>
      <vt:lpstr>Office Theme</vt:lpstr>
      <vt:lpstr>Office Theme</vt:lpstr>
      <vt:lpstr>Example 2.2.3  - Staff orientation rental programme  Note: This is a real example of a presentation used to on-board new staff in Slovakia so that they would have  some understanding of the rental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David</cp:lastModifiedBy>
  <cp:revision>28</cp:revision>
  <dcterms:created xsi:type="dcterms:W3CDTF">2015-02-25T15:20:40Z</dcterms:created>
  <dcterms:modified xsi:type="dcterms:W3CDTF">2024-01-14T22:55:17Z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0x0101002A038CF171AC8242B9D646691F499034</vt:lpwstr>
  </property>
  <property fmtid="{D5CDD505-2E9C-101B-9397-08002B2CF9AE}" pid="3" name="MediaServiceImageTags">
    <vt:lpwstr/>
  </property>
  <property fmtid="{D5CDD505-2E9C-101B-9397-08002B2CF9AE}" pid="4" name="MSIP_Label_6627b15a-80ec-4ef7-8353-f32e3c89bf3e_Enabled">
    <vt:lpwstr>true</vt:lpwstr>
  </property>
  <property fmtid="{D5CDD505-2E9C-101B-9397-08002B2CF9AE}" pid="5" name="MSIP_Label_6627b15a-80ec-4ef7-8353-f32e3c89bf3e_SetDate">
    <vt:lpwstr>2023-10-03T15:36:52Z</vt:lpwstr>
  </property>
  <property fmtid="{D5CDD505-2E9C-101B-9397-08002B2CF9AE}" pid="6" name="MSIP_Label_6627b15a-80ec-4ef7-8353-f32e3c89bf3e_Method">
    <vt:lpwstr>Privileged</vt:lpwstr>
  </property>
  <property fmtid="{D5CDD505-2E9C-101B-9397-08002B2CF9AE}" pid="7" name="MSIP_Label_6627b15a-80ec-4ef7-8353-f32e3c89bf3e_Name">
    <vt:lpwstr>IFRC Internal</vt:lpwstr>
  </property>
  <property fmtid="{D5CDD505-2E9C-101B-9397-08002B2CF9AE}" pid="8" name="MSIP_Label_6627b15a-80ec-4ef7-8353-f32e3c89bf3e_SiteId">
    <vt:lpwstr>a2b53be5-734e-4e6c-ab0d-d184f60fd917</vt:lpwstr>
  </property>
  <property fmtid="{D5CDD505-2E9C-101B-9397-08002B2CF9AE}" pid="9" name="MSIP_Label_6627b15a-80ec-4ef7-8353-f32e3c89bf3e_ActionId">
    <vt:lpwstr>9f8a46b3-d55f-497f-a0e6-8844883c8ef0</vt:lpwstr>
  </property>
  <property fmtid="{D5CDD505-2E9C-101B-9397-08002B2CF9AE}" pid="10" name="MSIP_Label_6627b15a-80ec-4ef7-8353-f32e3c89bf3e_ContentBits">
    <vt:lpwstr>2</vt:lpwstr>
  </property>
  <property fmtid="{D5CDD505-2E9C-101B-9397-08002B2CF9AE}" pid="11" name="ClassificationContentMarkingFooterLocations">
    <vt:lpwstr>Office Theme:3</vt:lpwstr>
  </property>
  <property fmtid="{D5CDD505-2E9C-101B-9397-08002B2CF9AE}" pid="12" name="ClassificationContentMarkingFooterText">
    <vt:lpwstr>Internal</vt:lpwstr>
  </property>
</Properties>
</file>